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321" r:id="rId2"/>
    <p:sldId id="439" r:id="rId3"/>
    <p:sldId id="441" r:id="rId4"/>
    <p:sldId id="429" r:id="rId5"/>
    <p:sldId id="442" r:id="rId6"/>
    <p:sldId id="392" r:id="rId7"/>
    <p:sldId id="443" r:id="rId8"/>
    <p:sldId id="258" r:id="rId9"/>
  </p:sldIdLst>
  <p:sldSz cx="9144000" cy="5143500" type="screen16x9"/>
  <p:notesSz cx="6858000" cy="9144000"/>
  <p:embeddedFontLst>
    <p:embeddedFont>
      <p:font typeface="Fira Sans Condensed ExtraBold" panose="020B0604020202020204" charset="0"/>
      <p:bold r:id="rId11"/>
      <p:boldItalic r:id="rId12"/>
    </p:embeddedFon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Squada One" panose="02000000000000000000" pitchFamily="2" charset="0"/>
      <p:regular r:id="rId17"/>
    </p:embeddedFont>
    <p:embeddedFont>
      <p:font typeface="Fira Sans Condensed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C89"/>
    <a:srgbClr val="5F2FB8"/>
    <a:srgbClr val="FFFFFF"/>
    <a:srgbClr val="FFC208"/>
    <a:srgbClr val="B60086"/>
    <a:srgbClr val="92D050"/>
    <a:srgbClr val="FD0098"/>
    <a:srgbClr val="E17C78"/>
    <a:srgbClr val="87ADDB"/>
    <a:srgbClr val="73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5" autoAdjust="0"/>
    <p:restoredTop sz="91482" autoAdjust="0"/>
  </p:normalViewPr>
  <p:slideViewPr>
    <p:cSldViewPr snapToGrid="0">
      <p:cViewPr varScale="1">
        <p:scale>
          <a:sx n="95" d="100"/>
          <a:sy n="95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90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12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65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05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7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721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-7" y="756850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18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Vehicle Detection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345687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Vehicle detection syste</a:t>
            </a:r>
            <a:r>
              <a:rPr lang="en-IN" dirty="0" smtClean="0">
                <a:latin typeface="Squada One" panose="02000000000000000000" pitchFamily="2" charset="0"/>
              </a:rPr>
              <a:t>m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1171537"/>
            <a:ext cx="39705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Vehicle detection plays an important role in safe driving assistance technology. </a:t>
            </a: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Smart Traffic light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823" y="918387"/>
            <a:ext cx="3668943" cy="162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2538837"/>
            <a:ext cx="397059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For every frame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:</a:t>
            </a:r>
          </a:p>
          <a:p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Detect potential regions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Filter detected regions based on 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vertical &amp; horizontal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If its a new region, add to the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Clear collection every 30 frames</a:t>
            </a: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5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5" y="261860"/>
            <a:ext cx="76257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Block Diagram – Workflow of </a:t>
            </a:r>
            <a:r>
              <a:rPr lang="en-IN" dirty="0" smtClean="0">
                <a:latin typeface="Squada One" panose="02000000000000000000" pitchFamily="2" charset="0"/>
              </a:rPr>
              <a:t>Vehicle detection system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1841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Initializing Camera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0309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Reading Frame from Camera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87775" y="142571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Converting Color image into Grayscale Image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33735" y="143587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Loading </a:t>
            </a:r>
            <a:r>
              <a:rPr lang="en-IN" dirty="0" smtClean="0">
                <a:latin typeface="Squada One" panose="02000000000000000000" pitchFamily="2" charset="0"/>
              </a:rPr>
              <a:t>HaarCascade</a:t>
            </a:r>
          </a:p>
          <a:p>
            <a:pPr algn="ctr"/>
            <a:r>
              <a:rPr lang="en-IN" dirty="0" smtClean="0">
                <a:latin typeface="Squada One" panose="02000000000000000000" pitchFamily="2" charset="0"/>
              </a:rPr>
              <a:t>Algorithm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31295" y="313259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Obtaining </a:t>
            </a:r>
            <a:r>
              <a:rPr lang="en-IN" dirty="0" smtClean="0">
                <a:latin typeface="Squada One" panose="02000000000000000000" pitchFamily="2" charset="0"/>
              </a:rPr>
              <a:t>Car </a:t>
            </a:r>
            <a:r>
              <a:rPr lang="en-IN" dirty="0" smtClean="0">
                <a:latin typeface="Squada One" panose="02000000000000000000" pitchFamily="2" charset="0"/>
              </a:rPr>
              <a:t>coordinates by passing algorithm 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15975" y="313259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Drawing Rectangle on the </a:t>
            </a:r>
            <a:r>
              <a:rPr lang="en-IN" dirty="0" smtClean="0">
                <a:latin typeface="Squada One" panose="02000000000000000000" pitchFamily="2" charset="0"/>
              </a:rPr>
              <a:t>Car </a:t>
            </a:r>
            <a:r>
              <a:rPr lang="en-IN" dirty="0" smtClean="0">
                <a:latin typeface="Squada One" panose="02000000000000000000" pitchFamily="2" charset="0"/>
              </a:rPr>
              <a:t>Coordinates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00655" y="3132590"/>
            <a:ext cx="1595120" cy="616450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Display the output Frame</a:t>
            </a:r>
            <a:endParaRPr lang="en-IN" dirty="0">
              <a:latin typeface="Squada One" panose="02000000000000000000" pitchFamily="2" charset="0"/>
            </a:endParaRPr>
          </a:p>
        </p:txBody>
      </p:sp>
      <p:cxnSp>
        <p:nvCxnSpPr>
          <p:cNvPr id="27" name="Straight Arrow Connector 26"/>
          <p:cNvCxnSpPr>
            <a:stCxn id="23" idx="3"/>
            <a:endCxn id="18" idx="1"/>
          </p:cNvCxnSpPr>
          <p:nvPr/>
        </p:nvCxnSpPr>
        <p:spPr>
          <a:xfrm flipV="1">
            <a:off x="2728855" y="173393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604270" y="172377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507480" y="1744095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2" idx="3"/>
            <a:endCxn id="24" idx="1"/>
          </p:cNvCxnSpPr>
          <p:nvPr/>
        </p:nvCxnSpPr>
        <p:spPr>
          <a:xfrm flipH="1">
            <a:off x="1931295" y="1733935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5" idx="1"/>
          </p:cNvCxnSpPr>
          <p:nvPr/>
        </p:nvCxnSpPr>
        <p:spPr>
          <a:xfrm>
            <a:off x="3526415" y="3440815"/>
            <a:ext cx="289560" cy="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26" idx="1"/>
          </p:cNvCxnSpPr>
          <p:nvPr/>
        </p:nvCxnSpPr>
        <p:spPr>
          <a:xfrm>
            <a:off x="5411095" y="3440815"/>
            <a:ext cx="289560" cy="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4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583378" y="0"/>
            <a:ext cx="618978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>
                <a:latin typeface="Squada One" panose="02000000000000000000" charset="0"/>
              </a:rPr>
              <a:t>! PRACTICAL SESSION !</a:t>
            </a:r>
            <a:endParaRPr lang="en-US" sz="4400" dirty="0">
              <a:latin typeface="Squada One" panose="02000000000000000000" charset="0"/>
            </a:endParaRPr>
          </a:p>
        </p:txBody>
      </p:sp>
      <p:sp>
        <p:nvSpPr>
          <p:cNvPr id="4" name="Google Shape;750;p44"/>
          <p:cNvSpPr txBox="1">
            <a:spLocks/>
          </p:cNvSpPr>
          <p:nvPr/>
        </p:nvSpPr>
        <p:spPr>
          <a:xfrm>
            <a:off x="2813006" y="924448"/>
            <a:ext cx="3730525" cy="4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US" sz="2400" dirty="0" smtClean="0">
                <a:solidFill>
                  <a:srgbClr val="507C89"/>
                </a:solidFill>
                <a:latin typeface="Squada One" panose="02000000000000000000" charset="0"/>
              </a:rPr>
              <a:t>Vehicle detection </a:t>
            </a:r>
            <a:endParaRPr lang="en-US" sz="2400" dirty="0">
              <a:solidFill>
                <a:srgbClr val="507C89"/>
              </a:solidFill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29017" y="365728"/>
            <a:ext cx="63239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import 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imutils</a:t>
            </a:r>
            <a:endParaRPr lang="en-US" altLang="ko-KR" sz="9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cascade_src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'cars.xml'</a:t>
            </a:r>
          </a:p>
          <a:p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car_cascade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cv2.CascadeClassifier(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cascade_src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cam=cv2.VideoCapture(1)</a:t>
            </a:r>
          </a:p>
          <a:p>
            <a:endParaRPr lang="en-US" altLang="ko-KR" sz="9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try: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while True: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detected = 0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ret,img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=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cam.read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=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imutils.resize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img,width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=300)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gray = cv2.cvtColor(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 cv2.COLOR_BGR2GRAY)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cars = 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car_cascade.detectMultiScale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(gray, 1.1, 1)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for (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x,y,w,h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 in cars: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cv2.rectangle(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,(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x,y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),(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x+w,y+h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),(0,0,255),2)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cv2.imshow("Frame", 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b=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str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len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(cars))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a= 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(b)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detected=a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n=detected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print("------------------------------------------------")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print ("North: %d "%(n))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if n&gt;=2: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print ("North More Traffic")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else: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print ("no traffic")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if cv2.waitKey(33) == 27: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break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   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except </a:t>
            </a:r>
            <a:r>
              <a:rPr lang="en-US" altLang="ko-KR" sz="9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KeyboardInterrupt</a:t>
            </a:r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:           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cv2.destroyAllWindows()</a:t>
            </a:r>
          </a:p>
          <a:p>
            <a:endParaRPr lang="en-US" altLang="ko-KR" sz="9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30"/>
          <p:cNvSpPr txBox="1">
            <a:spLocks noGrp="1"/>
          </p:cNvSpPr>
          <p:nvPr>
            <p:ph type="title"/>
          </p:nvPr>
        </p:nvSpPr>
        <p:spPr>
          <a:xfrm>
            <a:off x="374640" y="7274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</a:t>
            </a:r>
            <a:r>
              <a:rPr lang="en" dirty="0" smtClean="0">
                <a:latin typeface="Squada One" panose="02000000000000000000" pitchFamily="2" charset="0"/>
              </a:rPr>
              <a:t>18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/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9" name="Google Shape;317;p30"/>
          <p:cNvSpPr txBox="1">
            <a:spLocks noGrp="1"/>
          </p:cNvSpPr>
          <p:nvPr>
            <p:ph type="body" idx="1"/>
          </p:nvPr>
        </p:nvSpPr>
        <p:spPr>
          <a:xfrm>
            <a:off x="317364" y="1878803"/>
            <a:ext cx="4448290" cy="1179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System developed at MIT CSAIL aims to help linguists decipher languages that have been lost to history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.</a:t>
            </a:r>
          </a:p>
          <a:p>
            <a:pPr marL="127000" indent="0">
              <a:buNone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MIT’s Computer Science and Artificial Intelligence Laboratory (CSAIL) recently made a major development in this area: a new system that has been shown to be able to automatically decipher a lost language, without needing advanced knowledge of its relation to other languages.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The team’s ultimate goal is for the system to be able to decipher lost languages that have eluded linguists for decades, using just a few thousand words.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64" y="1105018"/>
            <a:ext cx="4860551" cy="595562"/>
          </a:xfrm>
          <a:prstGeom prst="rect">
            <a:avLst/>
          </a:prstGeom>
        </p:spPr>
      </p:pic>
      <p:pic>
        <p:nvPicPr>
          <p:cNvPr id="2050" name="Picture 2" descr="Photo of an ancient tablet showing the language of Ugarit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09" y="1178360"/>
            <a:ext cx="3436536" cy="25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4928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51"/>
          <p:cNvSpPr txBox="1">
            <a:spLocks noGrp="1"/>
          </p:cNvSpPr>
          <p:nvPr>
            <p:ph type="subTitle" idx="1"/>
          </p:nvPr>
        </p:nvSpPr>
        <p:spPr>
          <a:xfrm>
            <a:off x="170822" y="1401150"/>
            <a:ext cx="4058328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Personal Feedback:</a:t>
            </a:r>
          </a:p>
          <a:p>
            <a:pPr marL="0" indent="0">
              <a:buSzPts val="1100"/>
            </a:pPr>
            <a:r>
              <a:rPr lang="en-IN" dirty="0" smtClean="0">
                <a:solidFill>
                  <a:schemeClr val="accent2"/>
                </a:solidFill>
                <a:latin typeface="Squada One" panose="02000000000000000000" pitchFamily="2" charset="0"/>
              </a:rPr>
              <a:t>LinkedIn - </a:t>
            </a:r>
            <a:r>
              <a:rPr lang="en" dirty="0">
                <a:solidFill>
                  <a:schemeClr val="accent2"/>
                </a:solidFill>
                <a:latin typeface="Squada One" panose="02000000000000000000" pitchFamily="2" charset="0"/>
              </a:rPr>
              <a:t>Link in </a:t>
            </a:r>
            <a:r>
              <a:rPr lang="en" dirty="0" smtClean="0">
                <a:solidFill>
                  <a:schemeClr val="accent2"/>
                </a:solidFill>
                <a:latin typeface="Squada One" panose="02000000000000000000" pitchFamily="2" charset="0"/>
              </a:rPr>
              <a:t>Description</a:t>
            </a:r>
            <a:endParaRPr lang="en-IN" dirty="0" smtClean="0">
              <a:solidFill>
                <a:schemeClr val="accent2"/>
              </a:solidFill>
              <a:latin typeface="Squada One" panose="02000000000000000000" pitchFamily="2" charset="0"/>
            </a:endParaRPr>
          </a:p>
          <a:p>
            <a:pPr marL="0" lvl="0" indent="0">
              <a:buSzPts val="1100"/>
            </a:pPr>
            <a:r>
              <a:rPr lang="en-IN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https</a:t>
            </a:r>
            <a:r>
              <a:rPr lang="en-IN" dirty="0">
                <a:solidFill>
                  <a:srgbClr val="507C89"/>
                </a:solidFill>
                <a:latin typeface="Squada One" panose="02000000000000000000" pitchFamily="2" charset="0"/>
              </a:rPr>
              <a:t>://www.linkedin.com/in/sanjay-kumar-a-p-4447801a5</a:t>
            </a:r>
            <a:r>
              <a:rPr lang="en-IN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/</a:t>
            </a:r>
          </a:p>
          <a:p>
            <a:pPr marL="0" lvl="0" indent="0">
              <a:buSzPts val="1100"/>
            </a:pPr>
            <a:endParaRPr lang="en-IN" dirty="0">
              <a:latin typeface="Barlow" panose="00000500000000000000" pitchFamily="2" charset="0"/>
            </a:endParaRPr>
          </a:p>
          <a:p>
            <a:pPr marL="0" lvl="0" indent="0">
              <a:buSzPts val="1100"/>
            </a:pP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solidFill>
                  <a:srgbClr val="FF0000"/>
                </a:solidFill>
                <a:latin typeface="Squada One" panose="02000000000000000000" pitchFamily="2" charset="0"/>
              </a:rPr>
              <a:t>www.pantechsolutions.net</a:t>
            </a:r>
            <a:endParaRPr dirty="0">
              <a:solidFill>
                <a:srgbClr val="FF0000"/>
              </a:solidFill>
              <a:latin typeface="Squada One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" panose="00000500000000000000" pitchFamily="2" charset="0"/>
            </a:endParaRPr>
          </a:p>
        </p:txBody>
      </p:sp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License plate recognition</a:t>
            </a:r>
            <a:endParaRPr lang="en-IN" sz="1400" dirty="0" smtClean="0"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550430" y="19888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Day-18 </a:t>
            </a:r>
            <a:r>
              <a:rPr lang="en" dirty="0" smtClean="0">
                <a:latin typeface="Squada One" panose="02000000000000000000" charset="0"/>
              </a:rPr>
              <a:t>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822226" y="2158406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Squada One" panose="02000000000000000000" charset="0"/>
              </a:rPr>
              <a:t>Vehicle Detection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876739" y="2194591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Vehicle Detection &amp; Tracking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3206383" y="2174952"/>
            <a:ext cx="311461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Workflow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1282762" y="1511568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827425" y="1511568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420633" y="1511568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5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3283531" y="3697665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Q &amp; A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16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3827425" y="315742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4" grpId="0"/>
      <p:bldP spid="310" grpId="0"/>
      <p:bldP spid="311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4725</TotalTime>
  <Words>384</Words>
  <Application>Microsoft Office PowerPoint</Application>
  <PresentationFormat>On-screen Show (16:9)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Fira Sans Condensed ExtraBold</vt:lpstr>
      <vt:lpstr>Barlow</vt:lpstr>
      <vt:lpstr>Arial</vt:lpstr>
      <vt:lpstr>Squada One</vt:lpstr>
      <vt:lpstr>Fira Sans Condensed</vt:lpstr>
      <vt:lpstr>Clinical Case in Neurology by Slidesgo</vt:lpstr>
      <vt:lpstr>AI Master Class series – Day 18</vt:lpstr>
      <vt:lpstr>Vehicle detection system.</vt:lpstr>
      <vt:lpstr>Block Diagram – Workflow of Vehicle detection system.</vt:lpstr>
      <vt:lpstr>! PRACTICAL SESSION !</vt:lpstr>
      <vt:lpstr>PowerPoint Presentation</vt:lpstr>
      <vt:lpstr>AI News – Day 18.  2020</vt:lpstr>
      <vt:lpstr>Thanks!</vt:lpstr>
      <vt:lpstr>Day-18 Agenda.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398</cp:revision>
  <dcterms:modified xsi:type="dcterms:W3CDTF">2020-10-22T09:42:42Z</dcterms:modified>
</cp:coreProperties>
</file>