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321" r:id="rId2"/>
    <p:sldId id="258" r:id="rId3"/>
    <p:sldId id="439" r:id="rId4"/>
    <p:sldId id="446" r:id="rId5"/>
    <p:sldId id="451" r:id="rId6"/>
    <p:sldId id="450" r:id="rId7"/>
    <p:sldId id="429" r:id="rId8"/>
    <p:sldId id="392" r:id="rId9"/>
    <p:sldId id="280" r:id="rId10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2"/>
      <p:boldItalic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Squada One" panose="02000000000000000000" pitchFamily="2" charset="0"/>
      <p:regular r:id="rId18"/>
    </p:embeddedFont>
    <p:embeddedFont>
      <p:font typeface="Fira Sans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37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05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54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</a:t>
            </a:r>
            <a:r>
              <a:rPr lang="en" dirty="0" smtClean="0">
                <a:latin typeface="Squada One" panose="02000000000000000000" charset="0"/>
              </a:rPr>
              <a:t>20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Drowsiness Detection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Day-20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Drowsiness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Drowsiness detection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Applications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Workflow 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579853" y="2201707"/>
            <a:ext cx="281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Drowsiness detection process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68-Landmark predictor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err="1" smtClean="0">
                <a:latin typeface="Barlow" panose="00000500000000000000" pitchFamily="2" charset="0"/>
              </a:rPr>
              <a:t>Dlib</a:t>
            </a:r>
            <a:r>
              <a:rPr lang="en-IN" dirty="0" smtClean="0">
                <a:latin typeface="Barlow" panose="00000500000000000000" pitchFamily="2" charset="0"/>
              </a:rPr>
              <a:t> library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2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1798928" y="377932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Real-time Drowsiness detection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2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2342822" y="292388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4143422" y="3779322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5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4687316" y="292388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24" grpId="0"/>
      <p:bldP spid="2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Drowsiness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452891"/>
            <a:ext cx="39705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Drowsiness refers to feeling abnormally sleepy during the day. People who are drowsy may fall asleep in inappropriate situations or at inappropriate times.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Driver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drowsiness detection is a car safety technology which helps prevent accidents caused by the driver getting drowsy. Various studies have suggested that around 20% of all road accidents are fatigue-related, up to 50% on certain roads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5" y="1795515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latin typeface="Squada One" panose="02000000000000000000" pitchFamily="2" charset="0"/>
              </a:rPr>
              <a:t>dlib’s</a:t>
            </a:r>
            <a:r>
              <a:rPr lang="en-IN" dirty="0">
                <a:latin typeface="Squada One" panose="02000000000000000000" pitchFamily="2" charset="0"/>
              </a:rPr>
              <a:t> facial landmark </a:t>
            </a:r>
            <a:r>
              <a:rPr lang="en-IN" dirty="0" smtClean="0">
                <a:latin typeface="Squada One" panose="02000000000000000000" pitchFamily="2" charset="0"/>
              </a:rPr>
              <a:t>detector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131344"/>
            <a:ext cx="39705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pre-trained facial landmark detector inside 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dlib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library is used to estimate the location of 68 (x, y)-coordinates that map to facial structures on the face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Facial landmarks are used for localizing and representing salient regions or facial parts of the person’s face, such as: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Nose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Jaws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Left eye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Right eye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Left eyebrow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Mouth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Right eyebrow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050" name="Picture 2" descr="https://pyimagesearch.com/wp-content/uploads/2017/04/facial_landmarks_68mar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71" y="1420411"/>
            <a:ext cx="3735462" cy="30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latin typeface="Squada One" panose="02000000000000000000" pitchFamily="2" charset="0"/>
              </a:rPr>
              <a:t>dlib’s</a:t>
            </a:r>
            <a:r>
              <a:rPr lang="en-IN" dirty="0">
                <a:latin typeface="Squada One" panose="02000000000000000000" pitchFamily="2" charset="0"/>
              </a:rPr>
              <a:t> facial landmark </a:t>
            </a:r>
            <a:r>
              <a:rPr lang="en-IN" dirty="0" smtClean="0">
                <a:latin typeface="Squada One" panose="02000000000000000000" pitchFamily="2" charset="0"/>
              </a:rPr>
              <a:t>detector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4" y="1131344"/>
            <a:ext cx="5570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Locations of the Facial Parts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left eye is accessed with points [42, 47].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mouth is accessed through points [48, 67].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left eyebrow is accessed through points [22, 26].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nose is accessed using points [27, 34].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right eyebrow is accessed through points [17, 21].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right eye is accessed using points [36, 41].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And the jaw is accessed via points [0, 16].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00634" y="355600"/>
            <a:ext cx="61312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Workflow of Drowsiness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Reading Frame from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Converting frame from BGR to </a:t>
            </a:r>
            <a:r>
              <a:rPr lang="en-IN" dirty="0" err="1" smtClean="0">
                <a:latin typeface="Squada One" panose="02000000000000000000" pitchFamily="2" charset="0"/>
              </a:rPr>
              <a:t>Gray</a:t>
            </a:r>
            <a:endParaRPr lang="en-IN" dirty="0" smtClean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Detecting Face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Face Detector &amp; Landmark Predictor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31295" y="3132590"/>
            <a:ext cx="1645918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Identifying Left &amp; Right eye Coordinate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Finding Eye Aspect Ratio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Eye close detection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1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3577213" y="3440815"/>
            <a:ext cx="238762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198191" y="914400"/>
            <a:ext cx="496015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Drowsiness Detection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20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April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5667270" y="1218140"/>
            <a:ext cx="3337866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CSAIL's Conduct-A-Bot system uses muscle signals to cue a drone’s movement, enabling more natural human-robot communication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11" y="402553"/>
            <a:ext cx="564832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88" y="1218140"/>
            <a:ext cx="4974003" cy="33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Road Sign Recognition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359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Condensed ExtraBold</vt:lpstr>
      <vt:lpstr>Arial</vt:lpstr>
      <vt:lpstr>Barlow</vt:lpstr>
      <vt:lpstr>Squada One</vt:lpstr>
      <vt:lpstr>Fira Sans Condensed</vt:lpstr>
      <vt:lpstr>Clinical Case in Neurology by Slidesgo</vt:lpstr>
      <vt:lpstr>AI Master Class series – Day 20</vt:lpstr>
      <vt:lpstr>Day-20 Agenda.</vt:lpstr>
      <vt:lpstr>Drowsiness Detection.</vt:lpstr>
      <vt:lpstr>dlib’s facial landmark detector.</vt:lpstr>
      <vt:lpstr>dlib’s facial landmark detector.</vt:lpstr>
      <vt:lpstr>Workflow of Drowsiness Detection.</vt:lpstr>
      <vt:lpstr>! PRACTICAL SESSION !</vt:lpstr>
      <vt:lpstr>AI News – Day 20.  April - 2020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405</cp:revision>
  <dcterms:modified xsi:type="dcterms:W3CDTF">2020-10-24T05:01:48Z</dcterms:modified>
</cp:coreProperties>
</file>