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321" r:id="rId2"/>
    <p:sldId id="455" r:id="rId3"/>
    <p:sldId id="447" r:id="rId4"/>
    <p:sldId id="456" r:id="rId5"/>
    <p:sldId id="457" r:id="rId6"/>
    <p:sldId id="458" r:id="rId7"/>
    <p:sldId id="459" r:id="rId8"/>
    <p:sldId id="461" r:id="rId9"/>
    <p:sldId id="460" r:id="rId10"/>
    <p:sldId id="392" r:id="rId11"/>
    <p:sldId id="280" r:id="rId12"/>
    <p:sldId id="258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Fira Sans Condensed" panose="020B0604020202020204" charset="0"/>
      <p:regular r:id="rId19"/>
      <p:bold r:id="rId20"/>
      <p:italic r:id="rId21"/>
      <p:boldItalic r:id="rId22"/>
    </p:embeddedFont>
    <p:embeddedFont>
      <p:font typeface="Fira Sans Condensed ExtraBold" panose="020B0604020202020204" charset="0"/>
      <p:bold r:id="rId23"/>
      <p:boldItalic r:id="rId24"/>
    </p:embeddedFont>
    <p:embeddedFont>
      <p:font typeface="Squada One" panose="02000000000000000000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C89"/>
    <a:srgbClr val="5F2FB8"/>
    <a:srgbClr val="FFFFFF"/>
    <a:srgbClr val="FFC208"/>
    <a:srgbClr val="B60086"/>
    <a:srgbClr val="92D050"/>
    <a:srgbClr val="FD0098"/>
    <a:srgbClr val="E17C78"/>
    <a:srgbClr val="87ADDB"/>
    <a:srgbClr val="73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5" autoAdjust="0"/>
    <p:restoredTop sz="91482" autoAdjust="0"/>
  </p:normalViewPr>
  <p:slideViewPr>
    <p:cSldViewPr snapToGrid="0">
      <p:cViewPr varScale="1">
        <p:scale>
          <a:sx n="95" d="100"/>
          <a:sy n="95" d="100"/>
        </p:scale>
        <p:origin x="81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79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430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156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343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0068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383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04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9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0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10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  <p:sldLayoutId id="2147483669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-7" y="798055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23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Evaluating &amp; Deploying Machine Learning Algorithm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30"/>
          <p:cNvSpPr txBox="1">
            <a:spLocks noGrp="1"/>
          </p:cNvSpPr>
          <p:nvPr>
            <p:ph type="title"/>
          </p:nvPr>
        </p:nvSpPr>
        <p:spPr>
          <a:xfrm>
            <a:off x="374640" y="7274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22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SEPT - 2020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9" name="Google Shape;317;p30"/>
          <p:cNvSpPr txBox="1">
            <a:spLocks noGrp="1"/>
          </p:cNvSpPr>
          <p:nvPr>
            <p:ph type="body" idx="1"/>
          </p:nvPr>
        </p:nvSpPr>
        <p:spPr>
          <a:xfrm>
            <a:off x="217856" y="1893663"/>
            <a:ext cx="3838471" cy="1179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Microsoft has announced a new tool that it has developed in order to combat the spread of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deepfakes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, ahead of the US presidential election in November.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A “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deepfake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” is a video where artificial intelligence and deep learning – an algorithmic learning method used to train computers – has been used to make a person appear to say something they have not.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67" y="358566"/>
            <a:ext cx="5523349" cy="13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984403" y="69061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Fake News detection using 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550430" y="19888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Day-22 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746214" y="2311455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Squada One" panose="02000000000000000000" charset="0"/>
              </a:rPr>
              <a:t>Workflow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674752" y="2809573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Barlow" panose="00000500000000000000" charset="0"/>
              </a:rPr>
              <a:t>Workflow of ML Application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860699" y="2315692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Deploying ML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3190343" y="2305420"/>
            <a:ext cx="311461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Basic Syntax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419775" y="2818047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>
                <a:latin typeface="Barlow" panose="00000500000000000000" pitchFamily="2" charset="0"/>
              </a:rPr>
              <a:t>ML application design basic syntax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1266722" y="1642036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811385" y="1642036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404593" y="1642036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1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6243728" y="2836792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>
                <a:latin typeface="Barlow" panose="00000500000000000000" pitchFamily="2" charset="0"/>
              </a:rPr>
              <a:t>Energy Meter Power consumption detection using ML</a:t>
            </a:r>
            <a:endParaRPr dirty="0">
              <a:latin typeface="Barlow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4" grpId="0"/>
      <p:bldP spid="305" grpId="0" build="p"/>
      <p:bldP spid="310" grpId="0"/>
      <p:bldP spid="311" grpId="0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00634" y="355600"/>
            <a:ext cx="61312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Workflow of ML application design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1841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Visualizing Dataset 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0309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Initializing ML algorithm</a:t>
            </a:r>
            <a:endParaRPr lang="en-IN" dirty="0" smtClean="0">
              <a:latin typeface="Squada One" panose="020000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8777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Dataset Splitting as Train &amp; Val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33735" y="143587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Loading Dataset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31295" y="3132590"/>
            <a:ext cx="1645918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Train &amp; Evaluate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5975" y="313259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Save Model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00655" y="313259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Deploy Trained Model</a:t>
            </a:r>
            <a:endParaRPr lang="en-IN" dirty="0">
              <a:latin typeface="Squada One" panose="02000000000000000000" pitchFamily="2" charset="0"/>
            </a:endParaRPr>
          </a:p>
        </p:txBody>
      </p:sp>
      <p:cxnSp>
        <p:nvCxnSpPr>
          <p:cNvPr id="14" name="Straight Arrow Connector 13"/>
          <p:cNvCxnSpPr>
            <a:stCxn id="10" idx="3"/>
            <a:endCxn id="7" idx="1"/>
          </p:cNvCxnSpPr>
          <p:nvPr/>
        </p:nvCxnSpPr>
        <p:spPr>
          <a:xfrm flipV="1">
            <a:off x="2728855" y="173393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04270" y="172377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07480" y="174409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11" idx="1"/>
          </p:cNvCxnSpPr>
          <p:nvPr/>
        </p:nvCxnSpPr>
        <p:spPr>
          <a:xfrm flipH="1">
            <a:off x="1931295" y="1733935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>
          <a:xfrm>
            <a:off x="3577213" y="3440815"/>
            <a:ext cx="238762" cy="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3" idx="1"/>
          </p:cNvCxnSpPr>
          <p:nvPr/>
        </p:nvCxnSpPr>
        <p:spPr>
          <a:xfrm>
            <a:off x="5411095" y="3440815"/>
            <a:ext cx="289560" cy="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Load &amp; Summarize Dataset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1032249"/>
            <a:ext cx="417307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LOADING DATASET</a:t>
            </a:r>
          </a:p>
          <a:p>
            <a:endParaRPr lang="en-US" altLang="ko-KR" sz="16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from pandas import </a:t>
            </a:r>
            <a:r>
              <a:rPr lang="en-US" altLang="ko-KR" sz="1600" dirty="0" err="1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read_csv</a:t>
            </a:r>
            <a:endParaRPr lang="en-US" altLang="ko-KR" sz="1600" dirty="0" smtClean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fileName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= </a:t>
            </a:r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“fileName.csv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"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dataset 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 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read_csv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fileName</a:t>
            </a:r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, names)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2923013"/>
            <a:ext cx="618274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SUMMARIZE DATASET</a:t>
            </a:r>
          </a:p>
          <a:p>
            <a:endParaRPr lang="en-US" altLang="ko-KR" sz="16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dataset.shape</a:t>
            </a:r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#Size of Dataset rows &amp; Columns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dataset.head</a:t>
            </a:r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(20)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#Top 20 Values in Dataset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dataset.describe</a:t>
            </a:r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()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#Info about Dataset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dataset.groupby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('class').size</a:t>
            </a:r>
            <a:r>
              <a:rPr lang="en-US" altLang="ko-KR" sz="16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()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#returns Number of data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20076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Visualizing Dataset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398928" y="1303554"/>
            <a:ext cx="41730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PANDAS &amp; MATPLOTLIB</a:t>
            </a:r>
          </a:p>
          <a:p>
            <a:endParaRPr lang="en-US" altLang="ko-KR" sz="16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from 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pandas.plotting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import 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scatter_matrix</a:t>
            </a:r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from 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matplotlib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import </a:t>
            </a:r>
            <a:r>
              <a:rPr lang="en-US" altLang="ko-KR" sz="1600" dirty="0" err="1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pyplot</a:t>
            </a:r>
            <a:endParaRPr lang="en-US" altLang="ko-KR" sz="1600" dirty="0" smtClean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dataset.plot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(kind='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bar',subplots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True,layout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=(2,2))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pyplot.title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('BAR PLOT')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pyplot.show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()</a:t>
            </a:r>
            <a:endParaRPr lang="en-US" altLang="ko-KR" sz="1600" dirty="0" smtClean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3081" y="1181761"/>
            <a:ext cx="3619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Importing &amp; Training Algorithm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398927" y="1303554"/>
            <a:ext cx="72177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from </a:t>
            </a:r>
            <a:r>
              <a:rPr lang="en-US" altLang="ko-KR" sz="18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sklearn.svm</a:t>
            </a:r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import </a:t>
            </a:r>
            <a:r>
              <a:rPr lang="en-US" altLang="ko-KR" sz="18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SVC</a:t>
            </a:r>
          </a:p>
          <a:p>
            <a:endParaRPr lang="en-US" altLang="ko-KR" sz="1800" dirty="0" smtClean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 = []</a:t>
            </a:r>
          </a:p>
          <a:p>
            <a:endParaRPr lang="en-US" altLang="ko-KR" sz="18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models.append(('SVM', SVC(gamma='auto</a:t>
            </a:r>
            <a:r>
              <a:rPr lang="en-US" altLang="ko-KR" sz="18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')))</a:t>
            </a:r>
          </a:p>
          <a:p>
            <a:endParaRPr lang="en-US" altLang="ko-KR" sz="18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model.fit</a:t>
            </a:r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X_train</a:t>
            </a:r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Y_train</a:t>
            </a:r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35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603475" y="291402"/>
            <a:ext cx="618978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>
                <a:latin typeface="Squada One" panose="02000000000000000000" charset="0"/>
              </a:rPr>
              <a:t>! PRACTICAL SESSION !</a:t>
            </a:r>
            <a:endParaRPr lang="en-US" sz="4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828800" y="131273"/>
            <a:ext cx="5225143" cy="7831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Squada One" panose="02000000000000000000" charset="0"/>
              </a:rPr>
              <a:t>Dataset</a:t>
            </a:r>
            <a:endParaRPr sz="4400" dirty="0">
              <a:latin typeface="Squada One" panose="020000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8" r="5493" b="13193"/>
          <a:stretch/>
        </p:blipFill>
        <p:spPr>
          <a:xfrm>
            <a:off x="2321171" y="868083"/>
            <a:ext cx="4421274" cy="3492290"/>
          </a:xfrm>
          <a:prstGeom prst="rect">
            <a:avLst/>
          </a:prstGeom>
        </p:spPr>
      </p:pic>
      <p:sp>
        <p:nvSpPr>
          <p:cNvPr id="4" name="Google Shape;750;p44"/>
          <p:cNvSpPr txBox="1">
            <a:spLocks/>
          </p:cNvSpPr>
          <p:nvPr/>
        </p:nvSpPr>
        <p:spPr>
          <a:xfrm>
            <a:off x="1919236" y="4293348"/>
            <a:ext cx="5225143" cy="783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sz="3200" dirty="0" smtClean="0">
                <a:latin typeface="Squada One" panose="02000000000000000000" charset="0"/>
              </a:rPr>
              <a:t>Note: </a:t>
            </a:r>
            <a:r>
              <a:rPr lang="en-IN" sz="3200" dirty="0" smtClean="0">
                <a:solidFill>
                  <a:srgbClr val="507C89"/>
                </a:solidFill>
                <a:latin typeface="Squada One" panose="02000000000000000000" charset="0"/>
              </a:rPr>
              <a:t>You can use </a:t>
            </a:r>
            <a:r>
              <a:rPr lang="en-IN" sz="3200" dirty="0" err="1" smtClean="0">
                <a:solidFill>
                  <a:srgbClr val="507C89"/>
                </a:solidFill>
                <a:latin typeface="Squada One" panose="02000000000000000000" charset="0"/>
              </a:rPr>
              <a:t>ur</a:t>
            </a:r>
            <a:r>
              <a:rPr lang="en-IN" sz="3200" dirty="0" smtClean="0">
                <a:solidFill>
                  <a:srgbClr val="507C89"/>
                </a:solidFill>
                <a:latin typeface="Squada One" panose="02000000000000000000" charset="0"/>
              </a:rPr>
              <a:t> dataset</a:t>
            </a:r>
            <a:endParaRPr lang="en-IN" sz="3200" dirty="0">
              <a:solidFill>
                <a:srgbClr val="507C89"/>
              </a:solidFill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286189" y="2452441"/>
            <a:ext cx="7095405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Squada One" panose="02000000000000000000" charset="0"/>
              </a:rPr>
              <a:t>Evaluating ML Algorithm for identifying </a:t>
            </a:r>
            <a:r>
              <a:rPr lang="en" sz="4400" dirty="0" smtClean="0">
                <a:solidFill>
                  <a:srgbClr val="507C89"/>
                </a:solidFill>
                <a:latin typeface="Squada One" panose="02000000000000000000" charset="0"/>
              </a:rPr>
              <a:t>Power Consumption </a:t>
            </a:r>
            <a:r>
              <a:rPr lang="en" sz="4400" dirty="0" smtClean="0">
                <a:latin typeface="Squada One" panose="02000000000000000000" charset="0"/>
              </a:rPr>
              <a:t>in Energy Meter Reading</a:t>
            </a:r>
            <a:endParaRPr sz="4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266092" y="2271571"/>
            <a:ext cx="7095405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Squada One" panose="02000000000000000000" charset="0"/>
              </a:rPr>
              <a:t>Deploying application in certain algorithm which has more </a:t>
            </a:r>
            <a:r>
              <a:rPr lang="en" sz="4400" dirty="0" smtClean="0">
                <a:solidFill>
                  <a:srgbClr val="507C89"/>
                </a:solidFill>
                <a:latin typeface="Squada One" panose="02000000000000000000" charset="0"/>
              </a:rPr>
              <a:t>accuracy</a:t>
            </a:r>
            <a:endParaRPr sz="4400" dirty="0">
              <a:solidFill>
                <a:srgbClr val="507C89"/>
              </a:solidFill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5651</TotalTime>
  <Words>293</Words>
  <Application>Microsoft Office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Barlow</vt:lpstr>
      <vt:lpstr>Fira Sans Condensed</vt:lpstr>
      <vt:lpstr>Fira Sans Condensed ExtraBold</vt:lpstr>
      <vt:lpstr>Squada One</vt:lpstr>
      <vt:lpstr>Arial</vt:lpstr>
      <vt:lpstr>Clinical Case in Neurology by Slidesgo</vt:lpstr>
      <vt:lpstr>AI Master Class series – Day 23</vt:lpstr>
      <vt:lpstr>Workflow of ML application design.</vt:lpstr>
      <vt:lpstr>Load &amp; Summarize Dataset</vt:lpstr>
      <vt:lpstr>Visualizing Dataset</vt:lpstr>
      <vt:lpstr>Importing &amp; Training Algorithm</vt:lpstr>
      <vt:lpstr>! PRACTICAL SESSION !</vt:lpstr>
      <vt:lpstr>Dataset</vt:lpstr>
      <vt:lpstr>Evaluating ML Algorithm for identifying Power Consumption in Energy Meter Reading</vt:lpstr>
      <vt:lpstr>Deploying application in certain algorithm which has more accuracy</vt:lpstr>
      <vt:lpstr>AI News – Day 22.  SEPT - 2020</vt:lpstr>
      <vt:lpstr>Thanks!</vt:lpstr>
      <vt:lpstr>Day-22 Agenda.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488</cp:revision>
  <dcterms:modified xsi:type="dcterms:W3CDTF">2020-10-27T09:17:01Z</dcterms:modified>
</cp:coreProperties>
</file>