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321" r:id="rId2"/>
    <p:sldId id="456" r:id="rId3"/>
    <p:sldId id="472" r:id="rId4"/>
    <p:sldId id="473" r:id="rId5"/>
    <p:sldId id="474" r:id="rId6"/>
    <p:sldId id="447" r:id="rId7"/>
    <p:sldId id="467" r:id="rId8"/>
    <p:sldId id="468" r:id="rId9"/>
    <p:sldId id="462" r:id="rId10"/>
    <p:sldId id="469" r:id="rId11"/>
    <p:sldId id="455" r:id="rId12"/>
    <p:sldId id="464" r:id="rId13"/>
    <p:sldId id="463" r:id="rId14"/>
    <p:sldId id="471" r:id="rId15"/>
    <p:sldId id="470" r:id="rId16"/>
    <p:sldId id="458" r:id="rId17"/>
    <p:sldId id="461" r:id="rId18"/>
    <p:sldId id="392" r:id="rId19"/>
    <p:sldId id="280" r:id="rId20"/>
    <p:sldId id="258" r:id="rId21"/>
  </p:sldIdLst>
  <p:sldSz cx="9144000" cy="5143500" type="screen16x9"/>
  <p:notesSz cx="6858000" cy="9144000"/>
  <p:embeddedFontLst>
    <p:embeddedFont>
      <p:font typeface="Squada One" panose="02000000000000000000" pitchFamily="2" charset="0"/>
      <p:regular r:id="rId23"/>
    </p:embeddedFont>
    <p:embeddedFont>
      <p:font typeface="Fira Sans Condensed" panose="020B0604020202020204" charset="0"/>
      <p:regular r:id="rId24"/>
      <p:bold r:id="rId25"/>
      <p:italic r:id="rId26"/>
      <p:boldItalic r:id="rId27"/>
    </p:embeddedFont>
    <p:embeddedFont>
      <p:font typeface="Fira Sans Condensed ExtraBold" panose="020B0604020202020204" charset="0"/>
      <p:bold r:id="rId28"/>
      <p:boldItalic r:id="rId29"/>
    </p:embeddedFont>
    <p:embeddedFont>
      <p:font typeface="Barlow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1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307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084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961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013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823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383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90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343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44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73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31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56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51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19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64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10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9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24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Fake News Detection using ML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75934"/>
            <a:ext cx="85441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err="1">
                <a:latin typeface="Squada One" panose="02000000000000000000" pitchFamily="2" charset="0"/>
              </a:rPr>
              <a:t>naive_bayes</a:t>
            </a:r>
            <a:r>
              <a:rPr lang="en-IN" dirty="0">
                <a:latin typeface="Squada One" panose="02000000000000000000" pitchFamily="2" charset="0"/>
              </a:rPr>
              <a:t> - </a:t>
            </a:r>
            <a:r>
              <a:rPr lang="en-IN" dirty="0" err="1" smtClean="0">
                <a:latin typeface="Squada One" panose="02000000000000000000" pitchFamily="2" charset="0"/>
              </a:rPr>
              <a:t>MultinomialNB</a:t>
            </a:r>
            <a:r>
              <a:rPr lang="en-IN" dirty="0" smtClean="0">
                <a:latin typeface="Squada One" panose="02000000000000000000" pitchFamily="2" charset="0"/>
              </a:rPr>
              <a:t> - ML Algorithm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7" y="760944"/>
            <a:ext cx="60018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Naive Bayes are mostly used in natural language processing (NLP) problems. Naive Bayes predict the tag of a text. 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They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calculate the probability of each tag for a given text and then output the tag with the highest one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Bayes theorem calculates probability P(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c|x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 where c is the class of the possible outcomes and x is the given instance which has to be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classified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Removing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Stopwords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These are common words that don’t really add anything to the classification, such as an able, either, else, ever and so on.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Stemming: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Stemming to take out the root of the word.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06" y="3878664"/>
            <a:ext cx="4839746" cy="10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00634" y="355600"/>
            <a:ext cx="61312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Workflow of Fake News Detection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Visualizing &amp; processing Dataset 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Dataset Splitting as Train &amp; Val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Applying  Text feature extractor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Loading Library &amp; dataset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3735" y="3132590"/>
            <a:ext cx="1645918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Applying Ml Algorithm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46718" y="312243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Training ML Model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59701" y="312243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Test Trained Model from Val dataset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14" name="Straight Arrow Connector 13"/>
          <p:cNvCxnSpPr>
            <a:stCxn id="10" idx="3"/>
            <a:endCxn id="7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1" idx="1"/>
          </p:cNvCxnSpPr>
          <p:nvPr/>
        </p:nvCxnSpPr>
        <p:spPr>
          <a:xfrm flipH="1">
            <a:off x="1133735" y="1733935"/>
            <a:ext cx="7249160" cy="1706880"/>
          </a:xfrm>
          <a:prstGeom prst="bentConnector5">
            <a:avLst>
              <a:gd name="adj1" fmla="val -3153"/>
              <a:gd name="adj2" fmla="val 50000"/>
              <a:gd name="adj3" fmla="val 103153"/>
            </a:avLst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 flipV="1">
            <a:off x="2779653" y="3430655"/>
            <a:ext cx="267065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>
            <a:off x="4641838" y="3430655"/>
            <a:ext cx="317863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872684" y="312243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Confusion Matrix 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25" name="Straight Arrow Connector 24"/>
          <p:cNvCxnSpPr>
            <a:stCxn id="13" idx="3"/>
            <a:endCxn id="20" idx="1"/>
          </p:cNvCxnSpPr>
          <p:nvPr/>
        </p:nvCxnSpPr>
        <p:spPr>
          <a:xfrm>
            <a:off x="6554821" y="3430655"/>
            <a:ext cx="317863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ML Syntax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930510"/>
            <a:ext cx="8383331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DataFrame</a:t>
            </a:r>
            <a:endParaRPr lang="en-US" altLang="ko-KR" sz="18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Data frame is a two-dimensional data structure, i.e., data is aligned in a tabular fashion in rows and columns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df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pd.DataFrame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({'month': [1, 4, 7, 10],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          'year': [2012, 2014, 2013, 2014],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          'sale': [55, 40, 84, 31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]})</a:t>
            </a: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month  year  sale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0      1  2012    55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1      4  2014    40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2      7  2013    84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3     10  2014    31</a:t>
            </a:r>
            <a:endParaRPr lang="en-US" altLang="ko-KR" sz="16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29073" y="218389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ML Syntax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29073" y="1132732"/>
            <a:ext cx="71976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set_index</a:t>
            </a:r>
            <a:endParaRPr lang="en-US" altLang="ko-KR" sz="18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8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Set 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DataFrame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index using existing columns.</a:t>
            </a: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df.set_index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('month')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   year  sale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month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1      2012    55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4      2014    40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7      2013    84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10     2014    31</a:t>
            </a:r>
            <a:endParaRPr lang="en-US" altLang="ko-KR" sz="16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ML Syntax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1054021"/>
            <a:ext cx="719762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drop('label', axis=1</a:t>
            </a:r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)</a:t>
            </a:r>
          </a:p>
          <a:p>
            <a:endParaRPr lang="en-US" altLang="ko-KR" sz="16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Drop specified labels from rows or columns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df.drop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</a:t>
            </a:r>
            <a:r>
              <a:rPr lang="en-US" altLang="ko-KR" sz="16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month‘,axis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=1)  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or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df.drop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(columns=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'month’)</a:t>
            </a:r>
          </a:p>
          <a:p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</a:t>
            </a:r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year  </a:t>
            </a:r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sale</a:t>
            </a:r>
          </a:p>
          <a:p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2012    </a:t>
            </a:r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55</a:t>
            </a:r>
          </a:p>
          <a:p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2014    </a:t>
            </a:r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40</a:t>
            </a:r>
          </a:p>
          <a:p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2013    </a:t>
            </a:r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84</a:t>
            </a:r>
          </a:p>
          <a:p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2014    </a:t>
            </a:r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7894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ML Syntax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609944" y="965063"/>
            <a:ext cx="719762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Difference - Set</a:t>
            </a: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 = {10, 20, 30, 40, 80}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 = {100, 30, 80, 40, 60}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print (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A.difference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(B))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print (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B.difference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(A)) </a:t>
            </a:r>
          </a:p>
          <a:p>
            <a:endParaRPr lang="en-US" altLang="ko-KR" sz="16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{10, 20}</a:t>
            </a: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{100, 60}</a:t>
            </a:r>
            <a:endParaRPr lang="en-US" altLang="ko-KR" sz="16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603475" y="291402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!</a:t>
            </a:r>
            <a:endParaRPr lang="en-US"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286189" y="1929927"/>
            <a:ext cx="7095405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Squada One" panose="02000000000000000000" charset="0"/>
              </a:rPr>
              <a:t>Fake News Detection using ML Algorithm</a:t>
            </a:r>
            <a:endParaRPr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24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OCT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258049" y="1389652"/>
            <a:ext cx="3838471" cy="117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Apple Inc. acquired a startup specializing in advanced artificial intelligence and computer vision technology that may help the iPhone maker improve its own AI across a number of apps and services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Vilynx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 developed technology that uses AI to analyze a video’s visual, audio and text content to understand what the video shows. It used that technology to create tags for the video, making it searchable.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4" y="526210"/>
            <a:ext cx="5592222" cy="743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38" y="1979524"/>
            <a:ext cx="3307551" cy="17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984403" y="69061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AI Snake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Confusion Matrix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803850"/>
            <a:ext cx="417307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confusion matrix is a table that is often used to describe the performance of a classification model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on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set of test data for which the true values are known.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Ex: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 – 19 - Binary prediction (Yes / No)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Total no. of Patient : 165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Real Data: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Yes – 105 Patient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No </a:t>
            </a:r>
            <a:r>
              <a:rPr lang="en-US" altLang="ko-KR" sz="1600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– 60 Patient</a:t>
            </a:r>
          </a:p>
          <a:p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Our ML Predicted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Data: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Yes –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110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Patient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	No </a:t>
            </a:r>
            <a:r>
              <a:rPr lang="en-US" altLang="ko-KR" sz="1600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–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55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Patient</a:t>
            </a:r>
          </a:p>
          <a:p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03" y="1429378"/>
            <a:ext cx="3676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Day-24 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265352" y="170098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Confusion Matrix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193890" y="2199106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Barlow" panose="00000500000000000000" charset="0"/>
              </a:rPr>
              <a:t>Confusion Matrix &amp; Accuracy Calculation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820891" y="1617933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ML Algorithm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089305" y="1626406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T</a:t>
            </a:r>
            <a:r>
              <a:rPr lang="en" dirty="0" smtClean="0">
                <a:latin typeface="Squada One" panose="02000000000000000000" pitchFamily="2" charset="0"/>
              </a:rPr>
              <a:t>ext Feature Extraction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318737" y="2139033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Various Text Feature Extraction techniques &amp; its Syntax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785860" y="1031569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710347" y="96302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364785" y="944277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1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6203920" y="2139033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New ML algorithms &amp; Basic Syntax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1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1582663" y="3497062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Deploying ML application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3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2126557" y="282340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4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1965692" y="4018162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Fake News detection using Ml algorithm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15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4631916" y="3497062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5175810" y="282340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305" grpId="0" build="p"/>
      <p:bldP spid="310" grpId="0"/>
      <p:bldP spid="311" grpId="0"/>
      <p:bldP spid="11" grpId="0" build="p"/>
      <p:bldP spid="12" grpId="0"/>
      <p:bldP spid="13" grpId="0"/>
      <p:bldP spid="14" grpId="0" build="p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Confusion Matrix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803850"/>
            <a:ext cx="4173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True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positives (TP):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These are cases in which we predicted yes (they have the </a:t>
            </a:r>
            <a:r>
              <a:rPr lang="en-US" altLang="ko-KR" sz="1600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),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and they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have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600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True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negatives (TN):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We predicted no, and they don't have the </a:t>
            </a:r>
            <a:r>
              <a:rPr lang="en-US" altLang="ko-KR" sz="1600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False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positives (FP):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We predicted yes, but they don't actually have the </a:t>
            </a:r>
            <a:r>
              <a:rPr lang="en-US" altLang="ko-KR" sz="1600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(Also known as a "Type I error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.")</a:t>
            </a: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False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negatives (FN):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We predicted no, but they actually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have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600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(Also known as a "Type II error.")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2016" b="28913"/>
          <a:stretch/>
        </p:blipFill>
        <p:spPr>
          <a:xfrm>
            <a:off x="5015959" y="298149"/>
            <a:ext cx="3414608" cy="1776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51" y="2468243"/>
            <a:ext cx="3436536" cy="19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188244"/>
            <a:ext cx="83230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Accuracy </a:t>
            </a:r>
            <a:r>
              <a:rPr lang="en-IN" dirty="0">
                <a:latin typeface="Squada One" panose="02000000000000000000" pitchFamily="2" charset="0"/>
              </a:rPr>
              <a:t>&amp;</a:t>
            </a:r>
            <a:r>
              <a:rPr lang="en-IN" dirty="0" smtClean="0">
                <a:latin typeface="Squada One" panose="02000000000000000000" pitchFamily="2" charset="0"/>
              </a:rPr>
              <a:t> Loss Calculation from Confusion Matrix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670233" y="1416800"/>
            <a:ext cx="47056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Accuracy</a:t>
            </a:r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: </a:t>
            </a:r>
            <a:r>
              <a:rPr lang="en-US" altLang="ko-KR" sz="18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Overall correct.</a:t>
            </a:r>
          </a:p>
          <a:p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(TP+TN)/total = (100+50)/165 = </a:t>
            </a:r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0.91</a:t>
            </a:r>
          </a:p>
          <a:p>
            <a:endParaRPr lang="en-US" altLang="ko-KR" sz="18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Misclassification Rate: </a:t>
            </a:r>
            <a:r>
              <a:rPr lang="en-US" altLang="ko-KR" sz="18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Overall wrong | Error Rate</a:t>
            </a:r>
          </a:p>
          <a:p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(FP+FN)/total = (10+5)/165 = </a:t>
            </a:r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0.09</a:t>
            </a:r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79" y="1670596"/>
            <a:ext cx="3432345" cy="19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188244"/>
            <a:ext cx="83230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Other rates from Confusion Matrix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609942" y="865406"/>
            <a:ext cx="56501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True Positive Rate: 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Sensitivity or Recall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TP/actual yes = 100/105 = </a:t>
            </a:r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0.95</a:t>
            </a:r>
          </a:p>
          <a:p>
            <a:endParaRPr lang="en-US" altLang="ko-KR" sz="16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False Positive Rate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: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FP/actual no = 10/60 = </a:t>
            </a:r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0.17</a:t>
            </a:r>
          </a:p>
          <a:p>
            <a:endParaRPr lang="en-US" altLang="ko-KR" sz="16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True Negative Rate: Specificity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TN/actual no = 50/60 = </a:t>
            </a:r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0.83</a:t>
            </a: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Precision: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TP/predicted yes = 100/110 = </a:t>
            </a:r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0.91</a:t>
            </a: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Prevalence :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actual yes/total = 105/165 = 0.64</a:t>
            </a:r>
          </a:p>
          <a:p>
            <a:endParaRPr lang="en-US" altLang="ko-KR" sz="16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07" y="1372973"/>
            <a:ext cx="3436536" cy="19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308493" y="12795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Feature extraction in Text - Methods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08493" y="700654"/>
            <a:ext cx="71976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build_analyzer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() - 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Return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 callable that handles preprocessing, tokenization and n-grams generation.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build_preprocessor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() - 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Return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 function to preprocess the text before tokenization.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build_tokenizer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() - 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Return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 function that splits a string into a sequence of tokens.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decode(doc) - 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Decode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the input into a string of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unicode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symbols.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fit(</a:t>
            </a:r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raw_documents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[, y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]) - 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Learn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 vocabulary dictionary of all tokens in the raw documents.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fit_transform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raw_documents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[, y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]) -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Learn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the vocabulary dictionary and return document-term matrix.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get_feature_names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() - 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Array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mapping from feature integer indices to feature name.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get_params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([deep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]) -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Get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parameters for this estimator.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get_stop_words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() -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Build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or fetch the effective stop words list.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inverse_transform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(X) - 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Return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terms per document with nonzero entries in X.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set_params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(**</a:t>
            </a:r>
            <a:r>
              <a:rPr lang="en-US" altLang="ko-KR" sz="1200" dirty="0" err="1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params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) - 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Set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the parameters of this estimator.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transform(</a:t>
            </a:r>
            <a:r>
              <a:rPr lang="en-US" altLang="ko-KR" sz="1200" dirty="0" err="1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raw_documents</a:t>
            </a:r>
            <a:r>
              <a:rPr lang="en-US" altLang="ko-KR" sz="12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) - </a:t>
            </a:r>
            <a:r>
              <a:rPr lang="en-US" altLang="ko-KR" sz="12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Transform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documents to document-term matrix.</a:t>
            </a:r>
            <a:endParaRPr lang="en-US" altLang="ko-KR" sz="105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83431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err="1" smtClean="0">
                <a:latin typeface="Squada One" panose="02000000000000000000" pitchFamily="2" charset="0"/>
              </a:rPr>
              <a:t>CountVectorizer</a:t>
            </a:r>
            <a:r>
              <a:rPr lang="en-IN" dirty="0" smtClean="0">
                <a:latin typeface="Squada One" panose="02000000000000000000" pitchFamily="2" charset="0"/>
              </a:rPr>
              <a:t> – Types of feature extraction in Text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48687" y="760944"/>
            <a:ext cx="6685160" cy="89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8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8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Convert a collection of text documents to a matrix of token counts</a:t>
            </a:r>
          </a:p>
        </p:txBody>
      </p:sp>
      <p:sp>
        <p:nvSpPr>
          <p:cNvPr id="5" name="Google Shape;318;p30"/>
          <p:cNvSpPr txBox="1">
            <a:spLocks/>
          </p:cNvSpPr>
          <p:nvPr/>
        </p:nvSpPr>
        <p:spPr>
          <a:xfrm>
            <a:off x="278348" y="2298398"/>
            <a:ext cx="83431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mtClean="0">
                <a:latin typeface="Squada One" panose="02000000000000000000" pitchFamily="2" charset="0"/>
              </a:rPr>
              <a:t>HashingVectorizer – Types of feature extraction in Text</a:t>
            </a:r>
            <a:endParaRPr lang="en-US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3053644"/>
            <a:ext cx="71976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8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8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Convert a collection of text documents to a matrix of token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occurrences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188244"/>
            <a:ext cx="84838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err="1" smtClean="0">
                <a:latin typeface="Squada One" panose="02000000000000000000" pitchFamily="2" charset="0"/>
              </a:rPr>
              <a:t>TfidfVectorizer</a:t>
            </a:r>
            <a:r>
              <a:rPr lang="en-IN" dirty="0" smtClean="0">
                <a:latin typeface="Squada One" panose="02000000000000000000" pitchFamily="2" charset="0"/>
              </a:rPr>
              <a:t> – Types of Feature extraction in Text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630315"/>
            <a:ext cx="71976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8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Term-frequency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times inverse document-frequency.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Convert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collection of raw documents to a matrix of TF-IDF features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Equivalent to CountVectorizer followed by TfidfTransformer.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2017955"/>
            <a:ext cx="71976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TfidfVectorizer</a:t>
            </a:r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. get_feature_names</a:t>
            </a: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DATA=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[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'This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is the first document.',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'This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document is the second document.',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'And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this is the third one.',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'Is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this the first document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?']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X = </a:t>
            </a:r>
            <a:r>
              <a:rPr lang="en-US" altLang="ko-KR" sz="16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vectorizer.fit_transform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(DATA)</a:t>
            </a:r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TfidfVectorizer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. 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get_feature_names</a:t>
            </a:r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[</a:t>
            </a:r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'and', 'document', 'first', 'is', 'one', 'second', 'the', 'third', 'this</a:t>
            </a:r>
            <a:r>
              <a:rPr lang="en-US" altLang="ko-KR" sz="16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']</a:t>
            </a:r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188244"/>
            <a:ext cx="85441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PassiveAggressiveClassifier - ML Algorithm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7" y="982007"/>
            <a:ext cx="719762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Passive-Aggressive algorithms are generally used for large-scale learning. It is one of the few ‘online-learning algorithms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Data are Dynamic</a:t>
            </a:r>
            <a:endParaRPr lang="en-US" altLang="ko-KR" sz="16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max_iter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maximum number of iterations the model makes over the training data.</a:t>
            </a:r>
          </a:p>
          <a:p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Passive: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If the prediction is correct, keep the model and do not make any changes. i.e., the data in the example is not enough to cause any changes in the model.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Aggressive: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If the prediction is incorrect, make changes to the model. i.e., some change to the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model, may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correct it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1169</Words>
  <Application>Microsoft Office PowerPoint</Application>
  <PresentationFormat>On-screen Show (16:9)</PresentationFormat>
  <Paragraphs>194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Squada One</vt:lpstr>
      <vt:lpstr>Fira Sans Condensed</vt:lpstr>
      <vt:lpstr>Fira Sans Condensed ExtraBold</vt:lpstr>
      <vt:lpstr>Arial</vt:lpstr>
      <vt:lpstr>Barlow</vt:lpstr>
      <vt:lpstr>Clinical Case in Neurology by Slidesgo</vt:lpstr>
      <vt:lpstr>AI Master Class series – Day 24</vt:lpstr>
      <vt:lpstr>Confusion Matrix</vt:lpstr>
      <vt:lpstr>Confusion Matrix</vt:lpstr>
      <vt:lpstr>Accuracy &amp; Loss Calculation from Confusion Matrix</vt:lpstr>
      <vt:lpstr>Other rates from Confusion Matrix</vt:lpstr>
      <vt:lpstr>Feature extraction in Text - Methods</vt:lpstr>
      <vt:lpstr>CountVectorizer – Types of feature extraction in Text</vt:lpstr>
      <vt:lpstr>TfidfVectorizer – Types of Feature extraction in Text</vt:lpstr>
      <vt:lpstr>PassiveAggressiveClassifier - ML Algorithm</vt:lpstr>
      <vt:lpstr>naive_bayes - MultinomialNB - ML Algorithm</vt:lpstr>
      <vt:lpstr>Workflow of Fake News Detection.</vt:lpstr>
      <vt:lpstr>ML Syntax</vt:lpstr>
      <vt:lpstr>ML Syntax</vt:lpstr>
      <vt:lpstr>ML Syntax</vt:lpstr>
      <vt:lpstr>ML Syntax</vt:lpstr>
      <vt:lpstr>! PRACTICAL SESSION !</vt:lpstr>
      <vt:lpstr>Fake News Detection using ML Algorithm</vt:lpstr>
      <vt:lpstr>AI News – Day 24.  OCT - 2020</vt:lpstr>
      <vt:lpstr>Thanks!</vt:lpstr>
      <vt:lpstr>Day-24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534</cp:revision>
  <dcterms:modified xsi:type="dcterms:W3CDTF">2020-10-28T08:39:48Z</dcterms:modified>
</cp:coreProperties>
</file>