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321" r:id="rId2"/>
    <p:sldId id="456" r:id="rId3"/>
    <p:sldId id="502" r:id="rId4"/>
    <p:sldId id="501" r:id="rId5"/>
    <p:sldId id="461" r:id="rId6"/>
    <p:sldId id="499" r:id="rId7"/>
    <p:sldId id="500" r:id="rId8"/>
    <p:sldId id="503" r:id="rId9"/>
    <p:sldId id="392" r:id="rId10"/>
    <p:sldId id="280" r:id="rId11"/>
    <p:sldId id="258" r:id="rId12"/>
  </p:sldIdLst>
  <p:sldSz cx="9144000" cy="5143500" type="screen16x9"/>
  <p:notesSz cx="6858000" cy="9144000"/>
  <p:embeddedFontLst>
    <p:embeddedFont>
      <p:font typeface="Squada One" panose="02000000000000000000" pitchFamily="2" charset="0"/>
      <p:regular r:id="rId14"/>
    </p:embeddedFont>
    <p:embeddedFont>
      <p:font typeface="Fira Sans Condensed" panose="020B0604020202020204" charset="0"/>
      <p:regular r:id="rId15"/>
      <p:bold r:id="rId16"/>
      <p:italic r:id="rId17"/>
      <p:boldItalic r:id="rId18"/>
    </p:embeddedFont>
    <p:embeddedFont>
      <p:font typeface="Barlow" panose="00000500000000000000" pitchFamily="2" charset="0"/>
      <p:regular r:id="rId19"/>
      <p:bold r:id="rId20"/>
      <p:italic r:id="rId21"/>
      <p:boldItalic r:id="rId22"/>
    </p:embeddedFont>
    <p:embeddedFont>
      <p:font typeface="Fira Sans Condensed ExtraBold" panose="020B0604020202020204" charset="0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C89"/>
    <a:srgbClr val="FFC208"/>
    <a:srgbClr val="5F2FB8"/>
    <a:srgbClr val="FFFFFF"/>
    <a:srgbClr val="B60086"/>
    <a:srgbClr val="92D050"/>
    <a:srgbClr val="FD0098"/>
    <a:srgbClr val="E17C78"/>
    <a:srgbClr val="87ADDB"/>
    <a:srgbClr val="73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85AA42-4328-44BE-AC1C-E695F2201A74}">
  <a:tblStyle styleId="{3185AA42-4328-44BE-AC1C-E695F2201A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5" autoAdjust="0"/>
    <p:restoredTop sz="91482" autoAdjust="0"/>
  </p:normalViewPr>
  <p:slideViewPr>
    <p:cSldViewPr snapToGrid="0">
      <p:cViewPr varScale="1">
        <p:scale>
          <a:sx n="95" d="100"/>
          <a:sy n="95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25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5e473b043_0_17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5e473b043_0_17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d4e4ff9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d4e4ff9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343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3476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0307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39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908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044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512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17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44" name="Google Shape;44;p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2"/>
          </p:nvPr>
        </p:nvSpPr>
        <p:spPr>
          <a:xfrm>
            <a:off x="120562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20562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3"/>
          </p:nvPr>
        </p:nvSpPr>
        <p:spPr>
          <a:xfrm>
            <a:off x="3601350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4"/>
          </p:nvPr>
        </p:nvSpPr>
        <p:spPr>
          <a:xfrm>
            <a:off x="3601350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5"/>
          </p:nvPr>
        </p:nvSpPr>
        <p:spPr>
          <a:xfrm>
            <a:off x="599707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6"/>
          </p:nvPr>
        </p:nvSpPr>
        <p:spPr>
          <a:xfrm>
            <a:off x="599707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7"/>
          </p:nvPr>
        </p:nvSpPr>
        <p:spPr>
          <a:xfrm>
            <a:off x="2403488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8"/>
          </p:nvPr>
        </p:nvSpPr>
        <p:spPr>
          <a:xfrm>
            <a:off x="2403488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9"/>
          </p:nvPr>
        </p:nvSpPr>
        <p:spPr>
          <a:xfrm>
            <a:off x="4799213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09" name="Google Shape;109;p14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4799213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14" hasCustomPrompt="1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5" hasCustomPrompt="1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16" hasCustomPrompt="1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17" hasCustomPrompt="1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18" hasCustomPrompt="1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TITLE_AND_DESCRIPTION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229" name="Google Shape;229;p23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3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None/>
              <a:defRPr sz="4800"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76" name="Google Shape;76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82" name="Google Shape;82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105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0" r:id="rId4"/>
    <p:sldLayoutId id="2147483669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61;p30"/>
          <p:cNvPicPr preferRelativeResize="0"/>
          <p:nvPr/>
        </p:nvPicPr>
        <p:blipFill rotWithShape="1">
          <a:blip r:embed="rId3">
            <a:alphaModFix/>
          </a:blip>
          <a:srcRect t="14712"/>
          <a:stretch/>
        </p:blipFill>
        <p:spPr>
          <a:xfrm>
            <a:off x="-7" y="798055"/>
            <a:ext cx="9144005" cy="43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1084590" y="416156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AI Master Class series – Day </a:t>
            </a:r>
            <a:r>
              <a:rPr lang="en" dirty="0" smtClean="0">
                <a:latin typeface="Squada One" panose="02000000000000000000" charset="0"/>
              </a:rPr>
              <a:t>27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1430394" y="1219349"/>
            <a:ext cx="628320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000" b="1" dirty="0" smtClean="0">
                <a:solidFill>
                  <a:schemeClr val="accent1"/>
                </a:solidFill>
                <a:latin typeface="Barlow" panose="00000500000000000000" charset="0"/>
                <a:sym typeface="Squada One"/>
              </a:rPr>
              <a:t>Title Formation from Paragraph using NLP</a:t>
            </a:r>
            <a:endParaRPr sz="500" b="1" dirty="0">
              <a:latin typeface="Barlow" panose="00000500000000000000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4" y="290620"/>
            <a:ext cx="1731110" cy="399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93" y="268813"/>
            <a:ext cx="531604" cy="5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2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4929"/>
            <a:ext cx="9144000" cy="4658572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51"/>
          <p:cNvSpPr txBox="1">
            <a:spLocks noGrp="1"/>
          </p:cNvSpPr>
          <p:nvPr>
            <p:ph type="title"/>
          </p:nvPr>
        </p:nvSpPr>
        <p:spPr>
          <a:xfrm>
            <a:off x="984403" y="690611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Thanks!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898" name="Google Shape;898;p51"/>
          <p:cNvSpPr/>
          <p:nvPr/>
        </p:nvSpPr>
        <p:spPr>
          <a:xfrm>
            <a:off x="6827250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7427316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8027382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6989626" y="302705"/>
            <a:ext cx="161005" cy="387906"/>
          </a:xfrm>
          <a:custGeom>
            <a:avLst/>
            <a:gdLst/>
            <a:ahLst/>
            <a:cxnLst/>
            <a:rect l="l" t="t" r="r" b="b"/>
            <a:pathLst>
              <a:path w="6527" h="15727" extrusionOk="0">
                <a:moveTo>
                  <a:pt x="4957" y="1"/>
                </a:moveTo>
                <a:cubicBezTo>
                  <a:pt x="4645" y="1"/>
                  <a:pt x="4336" y="24"/>
                  <a:pt x="4028" y="69"/>
                </a:cubicBezTo>
                <a:cubicBezTo>
                  <a:pt x="2588" y="280"/>
                  <a:pt x="1700" y="890"/>
                  <a:pt x="1675" y="2250"/>
                </a:cubicBezTo>
                <a:lnTo>
                  <a:pt x="1675" y="5040"/>
                </a:lnTo>
                <a:cubicBezTo>
                  <a:pt x="1675" y="5348"/>
                  <a:pt x="1426" y="5599"/>
                  <a:pt x="1118" y="5599"/>
                </a:cubicBezTo>
                <a:lnTo>
                  <a:pt x="0" y="5599"/>
                </a:lnTo>
                <a:lnTo>
                  <a:pt x="0" y="6715"/>
                </a:lnTo>
                <a:lnTo>
                  <a:pt x="1118" y="6715"/>
                </a:lnTo>
                <a:cubicBezTo>
                  <a:pt x="1426" y="6715"/>
                  <a:pt x="1675" y="6965"/>
                  <a:pt x="1675" y="7274"/>
                </a:cubicBezTo>
                <a:lnTo>
                  <a:pt x="1675" y="15727"/>
                </a:lnTo>
                <a:lnTo>
                  <a:pt x="3352" y="15727"/>
                </a:lnTo>
                <a:lnTo>
                  <a:pt x="3352" y="7274"/>
                </a:lnTo>
                <a:cubicBezTo>
                  <a:pt x="3352" y="6965"/>
                  <a:pt x="3602" y="6715"/>
                  <a:pt x="3910" y="6715"/>
                </a:cubicBezTo>
                <a:lnTo>
                  <a:pt x="5709" y="6715"/>
                </a:lnTo>
                <a:lnTo>
                  <a:pt x="5987" y="5599"/>
                </a:lnTo>
                <a:lnTo>
                  <a:pt x="3910" y="5599"/>
                </a:lnTo>
                <a:cubicBezTo>
                  <a:pt x="3602" y="5599"/>
                  <a:pt x="3352" y="5348"/>
                  <a:pt x="3352" y="5040"/>
                </a:cubicBezTo>
                <a:lnTo>
                  <a:pt x="3352" y="3253"/>
                </a:lnTo>
                <a:cubicBezTo>
                  <a:pt x="3352" y="2316"/>
                  <a:pt x="3942" y="1677"/>
                  <a:pt x="4968" y="1504"/>
                </a:cubicBezTo>
                <a:cubicBezTo>
                  <a:pt x="5157" y="1473"/>
                  <a:pt x="5339" y="1460"/>
                  <a:pt x="5511" y="1460"/>
                </a:cubicBezTo>
                <a:cubicBezTo>
                  <a:pt x="5810" y="1460"/>
                  <a:pt x="6082" y="1498"/>
                  <a:pt x="6324" y="1546"/>
                </a:cubicBezTo>
                <a:lnTo>
                  <a:pt x="6526" y="182"/>
                </a:lnTo>
                <a:cubicBezTo>
                  <a:pt x="5988" y="62"/>
                  <a:pt x="5468" y="1"/>
                  <a:pt x="495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51"/>
          <p:cNvGrpSpPr/>
          <p:nvPr/>
        </p:nvGrpSpPr>
        <p:grpSpPr>
          <a:xfrm>
            <a:off x="7547880" y="297186"/>
            <a:ext cx="258143" cy="258148"/>
            <a:chOff x="935197" y="1793977"/>
            <a:chExt cx="256451" cy="256430"/>
          </a:xfrm>
        </p:grpSpPr>
        <p:sp>
          <p:nvSpPr>
            <p:cNvPr id="903" name="Google Shape;903;p5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51"/>
          <p:cNvSpPr/>
          <p:nvPr/>
        </p:nvSpPr>
        <p:spPr>
          <a:xfrm>
            <a:off x="8139057" y="317530"/>
            <a:ext cx="291610" cy="237839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0;p44"/>
          <p:cNvSpPr txBox="1">
            <a:spLocks/>
          </p:cNvSpPr>
          <p:nvPr/>
        </p:nvSpPr>
        <p:spPr>
          <a:xfrm>
            <a:off x="5735248" y="900123"/>
            <a:ext cx="3134185" cy="62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Font typeface="Fira Sans Condensed ExtraBold"/>
              <a:buNone/>
              <a:defRPr sz="4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algn="ctr"/>
            <a:r>
              <a:rPr lang="en-IN" sz="3200" dirty="0" smtClean="0">
                <a:latin typeface="Squada One" panose="02000000000000000000" charset="0"/>
              </a:rPr>
              <a:t>Tomorrow session</a:t>
            </a:r>
            <a:endParaRPr lang="en-IN" sz="3200" dirty="0">
              <a:latin typeface="Squada One" panose="02000000000000000000" charset="0"/>
            </a:endParaRPr>
          </a:p>
        </p:txBody>
      </p:sp>
      <p:sp>
        <p:nvSpPr>
          <p:cNvPr id="15" name="Google Shape;751;p44"/>
          <p:cNvSpPr txBox="1">
            <a:spLocks/>
          </p:cNvSpPr>
          <p:nvPr/>
        </p:nvSpPr>
        <p:spPr>
          <a:xfrm>
            <a:off x="5980353" y="1522725"/>
            <a:ext cx="2893925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IN" sz="1400" dirty="0" smtClean="0">
                <a:latin typeface="Squada One" panose="02000000000000000000" pitchFamily="2" charset="0"/>
              </a:rPr>
              <a:t>Title Formation </a:t>
            </a:r>
            <a:r>
              <a:rPr lang="en-IN" sz="1400" smtClean="0">
                <a:latin typeface="Squada One" panose="02000000000000000000" pitchFamily="2" charset="0"/>
              </a:rPr>
              <a:t>from Paragraph</a:t>
            </a:r>
            <a:endParaRPr lang="en-IN" sz="1400" dirty="0" smtClean="0">
              <a:latin typeface="Squada One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>
            <a:spLocks noGrp="1"/>
          </p:cNvSpPr>
          <p:nvPr>
            <p:ph type="title"/>
          </p:nvPr>
        </p:nvSpPr>
        <p:spPr>
          <a:xfrm>
            <a:off x="550430" y="198882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Day-27 </a:t>
            </a:r>
            <a:r>
              <a:rPr lang="en" dirty="0" smtClean="0">
                <a:latin typeface="Squada One" panose="02000000000000000000" charset="0"/>
              </a:rPr>
              <a:t>Agenda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charset="0"/>
            </a:endParaRPr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 idx="2"/>
          </p:nvPr>
        </p:nvSpPr>
        <p:spPr>
          <a:xfrm>
            <a:off x="265352" y="1700988"/>
            <a:ext cx="2752491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charset="0"/>
              </a:rPr>
              <a:t>Overview on Title Formation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5820891" y="1697059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Title formation using NLP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 idx="7"/>
          </p:nvPr>
        </p:nvSpPr>
        <p:spPr>
          <a:xfrm>
            <a:off x="3089305" y="1715804"/>
            <a:ext cx="3114615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Installing Libraries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14"/>
          </p:nvPr>
        </p:nvSpPr>
        <p:spPr>
          <a:xfrm>
            <a:off x="785860" y="1031569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0" name="Google Shape;310;p29"/>
          <p:cNvSpPr txBox="1">
            <a:spLocks noGrp="1"/>
          </p:cNvSpPr>
          <p:nvPr>
            <p:ph type="title" idx="16"/>
          </p:nvPr>
        </p:nvSpPr>
        <p:spPr>
          <a:xfrm>
            <a:off x="3710347" y="963022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6364785" y="944277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13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3868440" y="3134962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15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3315532" y="3827362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Squada One" panose="02000000000000000000" pitchFamily="2" charset="0"/>
              </a:rPr>
              <a:t>Q &amp; A</a:t>
            </a:r>
            <a:endParaRPr dirty="0">
              <a:latin typeface="Squada One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4" grpId="0"/>
      <p:bldP spid="310" grpId="0"/>
      <p:bldP spid="311" grpId="0"/>
      <p:bldP spid="13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8" y="188244"/>
            <a:ext cx="5891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Squada One" panose="02000000000000000000" pitchFamily="2" charset="0"/>
              </a:rPr>
              <a:t>Title Formation from Paragraph using NLP</a:t>
            </a:r>
            <a:br>
              <a:rPr lang="en-US" dirty="0">
                <a:latin typeface="Squada One" panose="02000000000000000000" pitchFamily="2" charset="0"/>
              </a:rPr>
            </a:br>
            <a:endParaRPr lang="en-IN"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439121" y="1369611"/>
            <a:ext cx="426350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main purpose of a title is to entice people to make them read your work. A good title helps in garnering all the attention that your article deserves</a:t>
            </a:r>
            <a:endParaRPr lang="en-US" altLang="ko-KR" sz="20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688" y="957629"/>
            <a:ext cx="2091109" cy="27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0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8" y="188244"/>
            <a:ext cx="5891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smtClean="0">
                <a:latin typeface="Squada One" panose="02000000000000000000" pitchFamily="2" charset="0"/>
              </a:rPr>
              <a:t>NLTK</a:t>
            </a:r>
            <a:endParaRPr lang="en-IN"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408976" y="957629"/>
            <a:ext cx="42635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NLTK stands for Natural Language Toolkit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This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toolkit is one of the most powerful NLP libraries which contains packages to make machines understand human language and reply to it with an appropriate response. </a:t>
            </a:r>
            <a:endParaRPr lang="en-US" altLang="ko-KR" sz="1600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Tokenization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, Stemming, Lemmatization, Punctuation, Character count, word count are some of these packages which will be discussed in this tutorial.</a:t>
            </a: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2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8" y="188244"/>
            <a:ext cx="5891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smtClean="0">
                <a:latin typeface="Squada One" panose="02000000000000000000" pitchFamily="2" charset="0"/>
              </a:rPr>
              <a:t>html5lib</a:t>
            </a:r>
            <a:endParaRPr lang="en-IN"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408976" y="957629"/>
            <a:ext cx="42635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html5lib is a pure-python library for parsing HTML. It is designed to conform to the WHATWG HTML specification, as is implemented by all major web browsers.</a:t>
            </a: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7" name="Google Shape;318;p30"/>
          <p:cNvSpPr txBox="1">
            <a:spLocks/>
          </p:cNvSpPr>
          <p:nvPr/>
        </p:nvSpPr>
        <p:spPr>
          <a:xfrm>
            <a:off x="278348" y="2400556"/>
            <a:ext cx="58913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IN" dirty="0" smtClean="0">
                <a:latin typeface="Squada One" panose="02000000000000000000" pitchFamily="2" charset="0"/>
              </a:rPr>
              <a:t>Bs4 – Beautiful soup</a:t>
            </a:r>
            <a:endParaRPr lang="en-IN"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408976" y="3169941"/>
            <a:ext cx="42635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Beautiful Soup is a Python package for parsing HTML and XML documents. It creates a parse tree for parsed pages that can be used to extract data from HTML, which is useful for web scraping.</a:t>
            </a: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16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32;p40"/>
          <p:cNvSpPr txBox="1">
            <a:spLocks noGrp="1"/>
          </p:cNvSpPr>
          <p:nvPr>
            <p:ph type="title"/>
          </p:nvPr>
        </p:nvSpPr>
        <p:spPr>
          <a:xfrm>
            <a:off x="1342735" y="213012"/>
            <a:ext cx="6515075" cy="18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 smtClean="0">
                <a:latin typeface="Squada One" panose="02000000000000000000" pitchFamily="2" charset="0"/>
              </a:rPr>
              <a:t>Installing Libraries</a:t>
            </a:r>
            <a:endParaRPr lang="en-IN" sz="6000" dirty="0">
              <a:latin typeface="Squada One" panose="02000000000000000000" pitchFamily="2" charset="0"/>
            </a:endParaRPr>
          </a:p>
        </p:txBody>
      </p:sp>
      <p:sp>
        <p:nvSpPr>
          <p:cNvPr id="3" name="Google Shape;2432;p40"/>
          <p:cNvSpPr txBox="1">
            <a:spLocks/>
          </p:cNvSpPr>
          <p:nvPr/>
        </p:nvSpPr>
        <p:spPr>
          <a:xfrm>
            <a:off x="2475045" y="1782230"/>
            <a:ext cx="4250453" cy="760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IN" sz="3600" dirty="0">
                <a:latin typeface="Squada One" panose="02000000000000000000" pitchFamily="2" charset="0"/>
              </a:rPr>
              <a:t>NLTK </a:t>
            </a:r>
            <a:r>
              <a:rPr lang="en-IN" sz="3600" dirty="0" smtClean="0">
                <a:latin typeface="Squada One" panose="02000000000000000000" pitchFamily="2" charset="0"/>
              </a:rPr>
              <a:t>- </a:t>
            </a:r>
            <a:r>
              <a:rPr lang="en-IN" sz="3600" dirty="0" smtClean="0">
                <a:solidFill>
                  <a:srgbClr val="507C89"/>
                </a:solidFill>
                <a:latin typeface="Squada One" panose="02000000000000000000" pitchFamily="2" charset="0"/>
              </a:rPr>
              <a:t>pip </a:t>
            </a:r>
            <a:r>
              <a:rPr lang="en-IN" sz="3600" dirty="0">
                <a:solidFill>
                  <a:srgbClr val="507C89"/>
                </a:solidFill>
                <a:latin typeface="Squada One" panose="02000000000000000000" pitchFamily="2" charset="0"/>
              </a:rPr>
              <a:t>install nltk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796" y="3169580"/>
            <a:ext cx="66008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32;p40"/>
          <p:cNvSpPr txBox="1">
            <a:spLocks noGrp="1"/>
          </p:cNvSpPr>
          <p:nvPr>
            <p:ph type="title"/>
          </p:nvPr>
        </p:nvSpPr>
        <p:spPr>
          <a:xfrm>
            <a:off x="1342735" y="213012"/>
            <a:ext cx="6515075" cy="18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 smtClean="0">
                <a:latin typeface="Squada One" panose="02000000000000000000" pitchFamily="2" charset="0"/>
              </a:rPr>
              <a:t>Installing Libraries</a:t>
            </a:r>
            <a:endParaRPr lang="en-IN" sz="6000" dirty="0">
              <a:latin typeface="Squada One" panose="02000000000000000000" pitchFamily="2" charset="0"/>
            </a:endParaRPr>
          </a:p>
        </p:txBody>
      </p:sp>
      <p:sp>
        <p:nvSpPr>
          <p:cNvPr id="3" name="Google Shape;2432;p40"/>
          <p:cNvSpPr txBox="1">
            <a:spLocks/>
          </p:cNvSpPr>
          <p:nvPr/>
        </p:nvSpPr>
        <p:spPr>
          <a:xfrm>
            <a:off x="1640883" y="1844042"/>
            <a:ext cx="5918777" cy="760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IN" sz="3600" dirty="0">
                <a:latin typeface="Squada One" panose="02000000000000000000" pitchFamily="2" charset="0"/>
              </a:rPr>
              <a:t>html5lib </a:t>
            </a:r>
            <a:r>
              <a:rPr lang="en-IN" sz="3600" dirty="0" smtClean="0">
                <a:latin typeface="Squada One" panose="02000000000000000000" pitchFamily="2" charset="0"/>
              </a:rPr>
              <a:t>- </a:t>
            </a:r>
            <a:r>
              <a:rPr lang="en-IN" sz="3600" dirty="0" smtClean="0">
                <a:solidFill>
                  <a:srgbClr val="507C89"/>
                </a:solidFill>
                <a:latin typeface="Squada One" panose="02000000000000000000" pitchFamily="2" charset="0"/>
              </a:rPr>
              <a:t>pip </a:t>
            </a:r>
            <a:r>
              <a:rPr lang="en-IN" sz="3600" dirty="0">
                <a:solidFill>
                  <a:srgbClr val="507C89"/>
                </a:solidFill>
                <a:latin typeface="Squada One" panose="02000000000000000000" pitchFamily="2" charset="0"/>
              </a:rPr>
              <a:t>install html5lib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771" y="2959929"/>
            <a:ext cx="57150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5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32;p40"/>
          <p:cNvSpPr txBox="1">
            <a:spLocks noGrp="1"/>
          </p:cNvSpPr>
          <p:nvPr>
            <p:ph type="title"/>
          </p:nvPr>
        </p:nvSpPr>
        <p:spPr>
          <a:xfrm>
            <a:off x="1342735" y="213012"/>
            <a:ext cx="6515075" cy="18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 smtClean="0">
                <a:latin typeface="Squada One" panose="02000000000000000000" pitchFamily="2" charset="0"/>
              </a:rPr>
              <a:t>Installing Libraries</a:t>
            </a:r>
            <a:endParaRPr lang="en-IN" sz="6000" dirty="0">
              <a:latin typeface="Squada One" panose="02000000000000000000" pitchFamily="2" charset="0"/>
            </a:endParaRPr>
          </a:p>
        </p:txBody>
      </p:sp>
      <p:sp>
        <p:nvSpPr>
          <p:cNvPr id="3" name="Google Shape;2432;p40"/>
          <p:cNvSpPr txBox="1">
            <a:spLocks/>
          </p:cNvSpPr>
          <p:nvPr/>
        </p:nvSpPr>
        <p:spPr>
          <a:xfrm>
            <a:off x="1640883" y="1844042"/>
            <a:ext cx="5918777" cy="760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IN" sz="3600" dirty="0">
                <a:latin typeface="Squada One" panose="02000000000000000000" pitchFamily="2" charset="0"/>
              </a:rPr>
              <a:t>html5lib </a:t>
            </a:r>
            <a:r>
              <a:rPr lang="en-IN" sz="3600" dirty="0" smtClean="0">
                <a:latin typeface="Squada One" panose="02000000000000000000" pitchFamily="2" charset="0"/>
              </a:rPr>
              <a:t>- </a:t>
            </a:r>
            <a:r>
              <a:rPr lang="en-IN" sz="3600" dirty="0" smtClean="0">
                <a:solidFill>
                  <a:srgbClr val="507C89"/>
                </a:solidFill>
                <a:latin typeface="Squada One" panose="02000000000000000000" pitchFamily="2" charset="0"/>
              </a:rPr>
              <a:t>pip </a:t>
            </a:r>
            <a:r>
              <a:rPr lang="en-IN" sz="3600" dirty="0">
                <a:solidFill>
                  <a:srgbClr val="507C89"/>
                </a:solidFill>
                <a:latin typeface="Squada One" panose="02000000000000000000" pitchFamily="2" charset="0"/>
              </a:rPr>
              <a:t>install </a:t>
            </a:r>
            <a:r>
              <a:rPr lang="en-IN" sz="3600" dirty="0" smtClean="0">
                <a:solidFill>
                  <a:srgbClr val="507C89"/>
                </a:solidFill>
                <a:latin typeface="Squada One" panose="02000000000000000000" pitchFamily="2" charset="0"/>
              </a:rPr>
              <a:t>bs4 </a:t>
            </a:r>
            <a:endParaRPr lang="en-IN" sz="3600" dirty="0">
              <a:solidFill>
                <a:srgbClr val="507C89"/>
              </a:solidFill>
              <a:latin typeface="Squada One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346" y="3155192"/>
            <a:ext cx="56578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8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2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603475" y="291402"/>
            <a:ext cx="6189783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dirty="0" smtClean="0">
                <a:latin typeface="Squada One" panose="02000000000000000000" charset="0"/>
              </a:rPr>
              <a:t>! PRACTICAL SESSION !</a:t>
            </a:r>
            <a:endParaRPr lang="en-US" sz="4400" dirty="0"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0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18;p30"/>
          <p:cNvSpPr txBox="1">
            <a:spLocks noGrp="1"/>
          </p:cNvSpPr>
          <p:nvPr>
            <p:ph type="title"/>
          </p:nvPr>
        </p:nvSpPr>
        <p:spPr>
          <a:xfrm>
            <a:off x="374640" y="72741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AI News – Day </a:t>
            </a:r>
            <a:r>
              <a:rPr lang="en" dirty="0" smtClean="0">
                <a:latin typeface="Squada One" panose="02000000000000000000" pitchFamily="2" charset="0"/>
              </a:rPr>
              <a:t>27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 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/>
            </a:r>
            <a:b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</a:b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OCT - 2020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9" name="Google Shape;317;p30"/>
          <p:cNvSpPr txBox="1">
            <a:spLocks noGrp="1"/>
          </p:cNvSpPr>
          <p:nvPr>
            <p:ph type="body" idx="1"/>
          </p:nvPr>
        </p:nvSpPr>
        <p:spPr>
          <a:xfrm>
            <a:off x="374639" y="1455250"/>
            <a:ext cx="3838471" cy="1179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The European Space Agency wants to clean up the junk orbiting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earth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Space is a messy place. An estimated 34,000 pieces of junk over 10 cm in diameter are currently orbiting Earth at around 10 times the speed of a bullet. If one of them hits a spacecraft, the damage could be disastrous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.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ClearSpace-1 will use an AI-powered camera to find the debris. Its robotic arms will then grab the object and drag it back to the atmosphere before burning it up.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875" y="622906"/>
            <a:ext cx="6643614" cy="5379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097" y="1676314"/>
            <a:ext cx="4118392" cy="216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6510</TotalTime>
  <Words>335</Words>
  <Application>Microsoft Office PowerPoint</Application>
  <PresentationFormat>On-screen Show (16:9)</PresentationFormat>
  <Paragraphs>39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Squada One</vt:lpstr>
      <vt:lpstr>Arial</vt:lpstr>
      <vt:lpstr>Fira Sans Condensed</vt:lpstr>
      <vt:lpstr>Barlow</vt:lpstr>
      <vt:lpstr>Fira Sans Condensed ExtraBold</vt:lpstr>
      <vt:lpstr>Clinical Case in Neurology by Slidesgo</vt:lpstr>
      <vt:lpstr>AI Master Class series – Day 27</vt:lpstr>
      <vt:lpstr>Title Formation from Paragraph using NLP </vt:lpstr>
      <vt:lpstr>NLTK</vt:lpstr>
      <vt:lpstr>html5lib</vt:lpstr>
      <vt:lpstr>Installing Libraries</vt:lpstr>
      <vt:lpstr>Installing Libraries</vt:lpstr>
      <vt:lpstr>Installing Libraries</vt:lpstr>
      <vt:lpstr>! PRACTICAL SESSION !</vt:lpstr>
      <vt:lpstr>AI News – Day 27.  OCT - 2020</vt:lpstr>
      <vt:lpstr>Thanks!</vt:lpstr>
      <vt:lpstr>Day-27 Agenda.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Sanjay D Champ</dc:creator>
  <cp:lastModifiedBy>ADMIN</cp:lastModifiedBy>
  <cp:revision>596</cp:revision>
  <dcterms:modified xsi:type="dcterms:W3CDTF">2020-10-31T06:51:36Z</dcterms:modified>
</cp:coreProperties>
</file>