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321" r:id="rId2"/>
    <p:sldId id="456" r:id="rId3"/>
    <p:sldId id="504" r:id="rId4"/>
    <p:sldId id="461" r:id="rId5"/>
    <p:sldId id="509" r:id="rId6"/>
    <p:sldId id="508" r:id="rId7"/>
    <p:sldId id="507" r:id="rId8"/>
    <p:sldId id="503" r:id="rId9"/>
    <p:sldId id="505" r:id="rId10"/>
    <p:sldId id="506" r:id="rId11"/>
    <p:sldId id="392" r:id="rId12"/>
    <p:sldId id="280" r:id="rId13"/>
    <p:sldId id="258" r:id="rId14"/>
  </p:sldIdLst>
  <p:sldSz cx="9144000" cy="5143500" type="screen16x9"/>
  <p:notesSz cx="6858000" cy="9144000"/>
  <p:embeddedFontLst>
    <p:embeddedFont>
      <p:font typeface="Squada One" panose="02000000000000000000" pitchFamily="2" charset="0"/>
      <p:regular r:id="rId16"/>
    </p:embeddedFont>
    <p:embeddedFont>
      <p:font typeface="Fira Sans Condensed" panose="020B0604020202020204" charset="0"/>
      <p:regular r:id="rId17"/>
      <p:bold r:id="rId18"/>
      <p:italic r:id="rId19"/>
      <p:boldItalic r:id="rId20"/>
    </p:embeddedFont>
    <p:embeddedFont>
      <p:font typeface="Barlow" panose="00000500000000000000" pitchFamily="2" charset="0"/>
      <p:regular r:id="rId21"/>
      <p:bold r:id="rId22"/>
      <p:italic r:id="rId23"/>
      <p:boldItalic r:id="rId24"/>
    </p:embeddedFont>
    <p:embeddedFont>
      <p:font typeface="Fira Sans Condensed ExtraBold"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FFC208"/>
    <a:srgbClr val="5F2FB8"/>
    <a:srgbClr val="FFFFFF"/>
    <a:srgbClr val="B60086"/>
    <a:srgbClr val="92D050"/>
    <a:srgbClr val="FD009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95" autoAdjust="0"/>
    <p:restoredTop sz="91482" autoAdjust="0"/>
  </p:normalViewPr>
  <p:slideViewPr>
    <p:cSldViewPr snapToGrid="0">
      <p:cViewPr varScale="1">
        <p:scale>
          <a:sx n="95" d="100"/>
          <a:sy n="95"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47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179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343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137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390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889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6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79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5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52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105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69"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41" name="Google Shape;461;p30"/>
          <p:cNvPicPr preferRelativeResize="0"/>
          <p:nvPr/>
        </p:nvPicPr>
        <p:blipFill rotWithShape="1">
          <a:blip r:embed="rId3">
            <a:alphaModFix/>
          </a:blip>
          <a:srcRect t="14712"/>
          <a:stretch/>
        </p:blipFill>
        <p:spPr>
          <a:xfrm>
            <a:off x="-7" y="798055"/>
            <a:ext cx="9144005" cy="4386650"/>
          </a:xfrm>
          <a:prstGeom prst="rect">
            <a:avLst/>
          </a:prstGeom>
          <a:noFill/>
          <a:ln>
            <a:noFill/>
          </a:ln>
        </p:spPr>
      </p:pic>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a:t>
            </a:r>
            <a:r>
              <a:rPr lang="en" dirty="0" smtClean="0">
                <a:latin typeface="Squada One" panose="02000000000000000000" charset="0"/>
              </a:rPr>
              <a:t>28</a:t>
            </a:r>
            <a:endParaRPr dirty="0">
              <a:latin typeface="Squada One" panose="02000000000000000000" charset="0"/>
            </a:endParaRPr>
          </a:p>
        </p:txBody>
      </p:sp>
      <p:sp>
        <p:nvSpPr>
          <p:cNvPr id="250" name="Google Shape;250;p27"/>
          <p:cNvSpPr txBox="1">
            <a:spLocks noGrp="1"/>
          </p:cNvSpPr>
          <p:nvPr>
            <p:ph type="subTitle" idx="1"/>
          </p:nvPr>
        </p:nvSpPr>
        <p:spPr>
          <a:xfrm>
            <a:off x="1430394" y="1219349"/>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Speech Emotion Analysis </a:t>
            </a:r>
            <a:r>
              <a:rPr lang="en" sz="2000" b="1" smtClean="0">
                <a:solidFill>
                  <a:schemeClr val="accent1"/>
                </a:solidFill>
                <a:latin typeface="Barlow" panose="00000500000000000000" charset="0"/>
                <a:sym typeface="Squada One"/>
              </a:rPr>
              <a:t>using CNN &amp; NLP</a:t>
            </a:r>
            <a:endParaRPr sz="500" b="1" dirty="0">
              <a:latin typeface="Barlow" panose="00000500000000000000"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1443218" y="1328379"/>
            <a:ext cx="6515075"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smtClean="0">
                <a:latin typeface="Squada One" panose="02000000000000000000" pitchFamily="2" charset="0"/>
              </a:rPr>
              <a:t>Sentiment</a:t>
            </a:r>
            <a:r>
              <a:rPr lang="en-IN" sz="6000" dirty="0" smtClean="0">
                <a:latin typeface="Squada One" panose="02000000000000000000" pitchFamily="2" charset="0"/>
              </a:rPr>
              <a:t> Recognition</a:t>
            </a:r>
            <a:endParaRPr lang="en-IN" sz="6000" dirty="0">
              <a:latin typeface="Squada One" panose="02000000000000000000" pitchFamily="2" charset="0"/>
            </a:endParaRPr>
          </a:p>
        </p:txBody>
      </p:sp>
    </p:spTree>
    <p:extLst>
      <p:ext uri="{BB962C8B-B14F-4D97-AF65-F5344CB8AC3E}">
        <p14:creationId xmlns:p14="http://schemas.microsoft.com/office/powerpoint/2010/main" val="3543275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8" name="Google Shape;318;p30"/>
          <p:cNvSpPr txBox="1">
            <a:spLocks noGrp="1"/>
          </p:cNvSpPr>
          <p:nvPr>
            <p:ph type="title"/>
          </p:nvPr>
        </p:nvSpPr>
        <p:spPr>
          <a:xfrm>
            <a:off x="374640" y="7274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a:t>
            </a:r>
            <a:r>
              <a:rPr lang="en" dirty="0" smtClean="0">
                <a:latin typeface="Squada One" panose="02000000000000000000" pitchFamily="2" charset="0"/>
              </a:rPr>
              <a:t>28</a:t>
            </a:r>
            <a:r>
              <a:rPr lang="en" dirty="0" smtClean="0">
                <a:solidFill>
                  <a:schemeClr val="dk1"/>
                </a:solidFill>
                <a:latin typeface="Squada One" panose="02000000000000000000" pitchFamily="2" charset="0"/>
              </a:rPr>
              <a:t>. </a:t>
            </a:r>
            <a:r>
              <a:rPr lang="en" dirty="0" smtClean="0">
                <a:solidFill>
                  <a:schemeClr val="dk1"/>
                </a:solidFill>
                <a:latin typeface="Squada One" panose="02000000000000000000" pitchFamily="2" charset="0"/>
              </a:rPr>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OCT - 2020</a:t>
            </a:r>
            <a:endParaRPr dirty="0">
              <a:solidFill>
                <a:schemeClr val="dk1"/>
              </a:solidFill>
              <a:latin typeface="Squada One" panose="02000000000000000000" pitchFamily="2" charset="0"/>
            </a:endParaRPr>
          </a:p>
        </p:txBody>
      </p:sp>
      <p:sp>
        <p:nvSpPr>
          <p:cNvPr id="9" name="Google Shape;317;p30"/>
          <p:cNvSpPr txBox="1">
            <a:spLocks noGrp="1"/>
          </p:cNvSpPr>
          <p:nvPr>
            <p:ph type="body" idx="1"/>
          </p:nvPr>
        </p:nvSpPr>
        <p:spPr>
          <a:xfrm>
            <a:off x="374640" y="2045121"/>
            <a:ext cx="3838471" cy="1179743"/>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In a few years, recruiting and hiring will look very different from the way they do today</a:t>
            </a:r>
            <a:r>
              <a:rPr lang="en-US" altLang="ko-KR" dirty="0" smtClean="0">
                <a:solidFill>
                  <a:schemeClr val="tx1">
                    <a:lumMod val="75000"/>
                    <a:lumOff val="25000"/>
                  </a:schemeClr>
                </a:solidFill>
                <a:latin typeface="Squada One" panose="02000000000000000000" pitchFamily="2" charset="0"/>
                <a:cs typeface="Arial" pitchFamily="34" charset="0"/>
              </a:rPr>
              <a:t>.</a:t>
            </a:r>
          </a:p>
          <a:p>
            <a:pPr marL="127000" indent="0">
              <a:buNone/>
            </a:pPr>
            <a:endParaRPr lang="en-US" altLang="ko-KR" dirty="0">
              <a:solidFill>
                <a:schemeClr val="tx1">
                  <a:lumMod val="75000"/>
                  <a:lumOff val="25000"/>
                </a:schemeClr>
              </a:solidFill>
              <a:latin typeface="Squada One" panose="02000000000000000000" pitchFamily="2" charset="0"/>
              <a:cs typeface="Arial" pitchFamily="34" charset="0"/>
            </a:endParaRPr>
          </a:p>
          <a:p>
            <a:pPr marL="127000" indent="0">
              <a:buNone/>
            </a:pPr>
            <a:r>
              <a:rPr lang="en-US" altLang="ko-KR" dirty="0" smtClean="0">
                <a:solidFill>
                  <a:schemeClr val="tx1">
                    <a:lumMod val="75000"/>
                    <a:lumOff val="25000"/>
                  </a:schemeClr>
                </a:solidFill>
                <a:latin typeface="Squada One" panose="02000000000000000000" pitchFamily="2" charset="0"/>
                <a:cs typeface="Arial" pitchFamily="34" charset="0"/>
              </a:rPr>
              <a:t> </a:t>
            </a:r>
            <a:r>
              <a:rPr lang="en-US" altLang="ko-KR" dirty="0">
                <a:solidFill>
                  <a:schemeClr val="tx1">
                    <a:lumMod val="75000"/>
                    <a:lumOff val="25000"/>
                  </a:schemeClr>
                </a:solidFill>
                <a:latin typeface="Squada One" panose="02000000000000000000" pitchFamily="2" charset="0"/>
                <a:cs typeface="Arial" pitchFamily="34" charset="0"/>
              </a:rPr>
              <a:t>AI has been rapidly reshaping every function, including HR and talent acquisition, and the tectonic shifts will be visible soon.</a:t>
            </a:r>
            <a:endParaRPr lang="en-US" altLang="ko-KR" dirty="0">
              <a:solidFill>
                <a:schemeClr val="tx1">
                  <a:lumMod val="75000"/>
                  <a:lumOff val="25000"/>
                </a:schemeClr>
              </a:solidFill>
              <a:latin typeface="Squada One" panose="02000000000000000000" pitchFamily="2" charset="0"/>
              <a:cs typeface="Arial" pitchFamily="34" charset="0"/>
            </a:endParaRPr>
          </a:p>
        </p:txBody>
      </p:sp>
      <p:pic>
        <p:nvPicPr>
          <p:cNvPr id="2" name="Picture 1"/>
          <p:cNvPicPr>
            <a:picLocks noChangeAspect="1"/>
          </p:cNvPicPr>
          <p:nvPr/>
        </p:nvPicPr>
        <p:blipFill>
          <a:blip r:embed="rId3"/>
          <a:stretch>
            <a:fillRect/>
          </a:stretch>
        </p:blipFill>
        <p:spPr>
          <a:xfrm>
            <a:off x="2150750" y="645440"/>
            <a:ext cx="6993250" cy="632641"/>
          </a:xfrm>
          <a:prstGeom prst="rect">
            <a:avLst/>
          </a:prstGeom>
        </p:spPr>
      </p:pic>
      <p:pic>
        <p:nvPicPr>
          <p:cNvPr id="1026" name="Picture 2" descr="https://images.moneycontrol.com/static-mcnews/2019/03/Artificial-Intelligence-770x433.jpg?impolicy=website&amp;width=770&amp;height=4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158" y="2045121"/>
            <a:ext cx="3127721" cy="175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035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pic>
        <p:nvPicPr>
          <p:cNvPr id="13" name="Google Shape;1215;p59"/>
          <p:cNvPicPr preferRelativeResize="0"/>
          <p:nvPr/>
        </p:nvPicPr>
        <p:blipFill>
          <a:blip r:embed="rId3">
            <a:alphaModFix/>
          </a:blip>
          <a:stretch>
            <a:fillRect/>
          </a:stretch>
        </p:blipFill>
        <p:spPr>
          <a:xfrm>
            <a:off x="0" y="484929"/>
            <a:ext cx="9144000" cy="4658572"/>
          </a:xfrm>
          <a:prstGeom prst="rect">
            <a:avLst/>
          </a:prstGeom>
          <a:noFill/>
          <a:ln>
            <a:noFill/>
          </a:ln>
        </p:spPr>
      </p:pic>
      <p:sp>
        <p:nvSpPr>
          <p:cNvPr id="897" name="Google Shape;897;p51"/>
          <p:cNvSpPr txBox="1">
            <a:spLocks noGrp="1"/>
          </p:cNvSpPr>
          <p:nvPr>
            <p:ph type="title"/>
          </p:nvPr>
        </p:nvSpPr>
        <p:spPr>
          <a:xfrm>
            <a:off x="984403" y="69061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AI </a:t>
            </a:r>
            <a:r>
              <a:rPr lang="en-IN" sz="1400" dirty="0" smtClean="0">
                <a:latin typeface="Squada One" panose="02000000000000000000" pitchFamily="2" charset="0"/>
              </a:rPr>
              <a:t>using Cloud</a:t>
            </a:r>
            <a:endParaRPr lang="en-IN" sz="1400" dirty="0" smtClean="0">
              <a:latin typeface="Squada One" panose="02000000000000000000"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550430" y="198882"/>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charset="0"/>
              </a:rPr>
              <a:t>Day-28 </a:t>
            </a:r>
            <a:r>
              <a:rPr lang="en" dirty="0" smtClean="0">
                <a:latin typeface="Squada One" panose="02000000000000000000" charset="0"/>
              </a:rPr>
              <a:t>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265352" y="1700988"/>
            <a:ext cx="2752491" cy="521100"/>
          </a:xfrm>
          <a:prstGeom prst="rect">
            <a:avLst/>
          </a:prstGeom>
        </p:spPr>
        <p:txBody>
          <a:bodyPr spcFirstLastPara="1" wrap="square" lIns="91425" tIns="91425" rIns="91425" bIns="91425" anchor="b" anchorCtr="0">
            <a:noAutofit/>
          </a:bodyPr>
          <a:lstStyle/>
          <a:p>
            <a:pPr lvl="0"/>
            <a:r>
              <a:rPr lang="en-IN" dirty="0" smtClean="0">
                <a:latin typeface="Squada One" panose="02000000000000000000" charset="0"/>
              </a:rPr>
              <a:t>Speech &amp; Emotion analysis</a:t>
            </a:r>
            <a:endParaRPr dirty="0">
              <a:latin typeface="Squada One" panose="02000000000000000000" charset="0"/>
            </a:endParaRPr>
          </a:p>
        </p:txBody>
      </p:sp>
      <p:sp>
        <p:nvSpPr>
          <p:cNvPr id="302" name="Google Shape;302;p29"/>
          <p:cNvSpPr txBox="1">
            <a:spLocks noGrp="1"/>
          </p:cNvSpPr>
          <p:nvPr>
            <p:ph type="title" idx="5"/>
          </p:nvPr>
        </p:nvSpPr>
        <p:spPr>
          <a:xfrm>
            <a:off x="5820891" y="1947611"/>
            <a:ext cx="2888388" cy="521100"/>
          </a:xfrm>
          <a:prstGeom prst="rect">
            <a:avLst/>
          </a:prstGeom>
        </p:spPr>
        <p:txBody>
          <a:bodyPr spcFirstLastPara="1" wrap="square" lIns="91425" tIns="91425" rIns="91425" bIns="91425" anchor="b" anchorCtr="0">
            <a:noAutofit/>
          </a:bodyPr>
          <a:lstStyle/>
          <a:p>
            <a:pPr lvl="0"/>
            <a:r>
              <a:rPr lang="en-IN" dirty="0" smtClean="0">
                <a:latin typeface="Squada One" panose="02000000000000000000" pitchFamily="2" charset="0"/>
              </a:rPr>
              <a:t>Speech Recognition &amp; Emotion Analysis</a:t>
            </a:r>
            <a:endParaRPr lang="en-IN" dirty="0">
              <a:latin typeface="Squada One" panose="02000000000000000000" pitchFamily="2" charset="0"/>
            </a:endParaRPr>
          </a:p>
        </p:txBody>
      </p:sp>
      <p:sp>
        <p:nvSpPr>
          <p:cNvPr id="304" name="Google Shape;304;p29"/>
          <p:cNvSpPr txBox="1">
            <a:spLocks noGrp="1"/>
          </p:cNvSpPr>
          <p:nvPr>
            <p:ph type="title" idx="7"/>
          </p:nvPr>
        </p:nvSpPr>
        <p:spPr>
          <a:xfrm>
            <a:off x="3089305" y="1715804"/>
            <a:ext cx="3114615" cy="521100"/>
          </a:xfrm>
          <a:prstGeom prst="rect">
            <a:avLst/>
          </a:prstGeom>
        </p:spPr>
        <p:txBody>
          <a:bodyPr spcFirstLastPara="1" wrap="square" lIns="91425" tIns="91425" rIns="91425" bIns="91425" anchor="b" anchorCtr="0">
            <a:noAutofit/>
          </a:bodyPr>
          <a:lstStyle/>
          <a:p>
            <a:pPr lvl="0"/>
            <a:r>
              <a:rPr lang="en-IN" dirty="0" smtClean="0">
                <a:latin typeface="Squada One" panose="02000000000000000000" pitchFamily="2" charset="0"/>
              </a:rPr>
              <a:t>Installing Libraries</a:t>
            </a:r>
            <a:endParaRPr lang="en-IN" dirty="0">
              <a:latin typeface="Squada One" panose="02000000000000000000" pitchFamily="2" charset="0"/>
            </a:endParaRPr>
          </a:p>
        </p:txBody>
      </p:sp>
      <p:sp>
        <p:nvSpPr>
          <p:cNvPr id="308" name="Google Shape;308;p29"/>
          <p:cNvSpPr txBox="1">
            <a:spLocks noGrp="1"/>
          </p:cNvSpPr>
          <p:nvPr>
            <p:ph type="title" idx="14"/>
          </p:nvPr>
        </p:nvSpPr>
        <p:spPr>
          <a:xfrm>
            <a:off x="785860" y="1031569"/>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710347" y="963022"/>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364785" y="94427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
        <p:nvSpPr>
          <p:cNvPr id="13" name="Google Shape;311;p29"/>
          <p:cNvSpPr txBox="1">
            <a:spLocks noGrp="1"/>
          </p:cNvSpPr>
          <p:nvPr>
            <p:ph type="title" idx="17"/>
          </p:nvPr>
        </p:nvSpPr>
        <p:spPr>
          <a:xfrm>
            <a:off x="3868440" y="3134962"/>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r>
              <a:rPr lang="en" dirty="0" smtClean="0">
                <a:solidFill>
                  <a:srgbClr val="E17C78"/>
                </a:solidFill>
              </a:rPr>
              <a:t>.</a:t>
            </a:r>
            <a:endParaRPr dirty="0">
              <a:solidFill>
                <a:srgbClr val="E17C78"/>
              </a:solidFill>
            </a:endParaRPr>
          </a:p>
        </p:txBody>
      </p:sp>
      <p:sp>
        <p:nvSpPr>
          <p:cNvPr id="15" name="Google Shape;302;p29"/>
          <p:cNvSpPr txBox="1">
            <a:spLocks noGrp="1"/>
          </p:cNvSpPr>
          <p:nvPr>
            <p:ph type="title" idx="5"/>
          </p:nvPr>
        </p:nvSpPr>
        <p:spPr>
          <a:xfrm>
            <a:off x="3315532" y="3827362"/>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Q &amp; A</a:t>
            </a:r>
            <a:endParaRPr dirty="0">
              <a:latin typeface="Squada One"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1"/>
                                        </p:tgtEl>
                                        <p:attrNameLst>
                                          <p:attrName>style.visibility</p:attrName>
                                        </p:attrNameLst>
                                      </p:cBhvr>
                                      <p:to>
                                        <p:strVal val="visible"/>
                                      </p:to>
                                    </p:set>
                                    <p:animEffect transition="in" filter="fade">
                                      <p:cBhvr>
                                        <p:cTn id="15" dur="500"/>
                                        <p:tgtEl>
                                          <p:spTgt spid="3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2"/>
                                        </p:tgtEl>
                                        <p:attrNameLst>
                                          <p:attrName>style.visibility</p:attrName>
                                        </p:attrNameLst>
                                      </p:cBhvr>
                                      <p:to>
                                        <p:strVal val="visible"/>
                                      </p:to>
                                    </p:set>
                                    <p:animEffect transition="in" filter="fade">
                                      <p:cBhvr>
                                        <p:cTn id="18" dur="500"/>
                                        <p:tgtEl>
                                          <p:spTgt spid="30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4" grpId="0"/>
      <p:bldP spid="310" grpId="0"/>
      <p:bldP spid="311" grpId="0"/>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r>
              <a:rPr lang="en-US" dirty="0" smtClean="0">
                <a:latin typeface="Squada One" panose="02000000000000000000" pitchFamily="2" charset="0"/>
              </a:rPr>
              <a:t>Speech recognition</a:t>
            </a:r>
            <a:endParaRPr lang="en-IN"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1449998"/>
            <a:ext cx="5579841" cy="1815882"/>
          </a:xfrm>
          <a:prstGeom prst="rect">
            <a:avLst/>
          </a:prstGeom>
        </p:spPr>
        <p:txBody>
          <a:bodyPr wrap="square">
            <a:spAutoFit/>
          </a:bodyPr>
          <a:lstStyle/>
          <a:p>
            <a:r>
              <a:rPr lang="en-US" altLang="ko-KR" sz="1600" dirty="0">
                <a:solidFill>
                  <a:schemeClr val="tx1"/>
                </a:solidFill>
                <a:latin typeface="Barlow" panose="00000500000000000000" pitchFamily="2" charset="0"/>
                <a:cs typeface="Arial" pitchFamily="34" charset="0"/>
              </a:rPr>
              <a:t>Speech recognition, or speech-to-text, is the ability for a machine or program to identify words spoken aloud and convert them into readable text. </a:t>
            </a:r>
            <a:endParaRPr lang="en-US" altLang="ko-KR" sz="1600" dirty="0" smtClean="0">
              <a:solidFill>
                <a:schemeClr val="tx1"/>
              </a:solidFill>
              <a:latin typeface="Barlow" panose="00000500000000000000" pitchFamily="2" charset="0"/>
              <a:cs typeface="Arial" pitchFamily="34" charset="0"/>
            </a:endParaRPr>
          </a:p>
          <a:p>
            <a:endParaRPr lang="en-US" altLang="ko-KR" sz="1600" dirty="0">
              <a:solidFill>
                <a:schemeClr val="tx1"/>
              </a:solidFill>
              <a:latin typeface="Barlow" panose="00000500000000000000" pitchFamily="2" charset="0"/>
              <a:cs typeface="Arial" pitchFamily="34" charset="0"/>
            </a:endParaRPr>
          </a:p>
          <a:p>
            <a:r>
              <a:rPr lang="en-US" altLang="ko-KR" sz="1600" dirty="0" smtClean="0">
                <a:solidFill>
                  <a:schemeClr val="tx1"/>
                </a:solidFill>
                <a:latin typeface="Barlow" panose="00000500000000000000" pitchFamily="2" charset="0"/>
                <a:cs typeface="Arial" pitchFamily="34" charset="0"/>
              </a:rPr>
              <a:t>Rudimentary </a:t>
            </a:r>
            <a:r>
              <a:rPr lang="en-US" altLang="ko-KR" sz="1600" dirty="0">
                <a:solidFill>
                  <a:schemeClr val="tx1"/>
                </a:solidFill>
                <a:latin typeface="Barlow" panose="00000500000000000000" pitchFamily="2" charset="0"/>
                <a:cs typeface="Arial" pitchFamily="34" charset="0"/>
              </a:rPr>
              <a:t>speech recognition software has a limited vocabulary of words and phrases, and it may only identify these if they are spoken very clearly.</a:t>
            </a:r>
            <a:endParaRPr lang="en-US" altLang="ko-KR" sz="1600" dirty="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952404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278348" y="188244"/>
            <a:ext cx="5891340" cy="572700"/>
          </a:xfrm>
          <a:prstGeom prst="rect">
            <a:avLst/>
          </a:prstGeom>
        </p:spPr>
        <p:txBody>
          <a:bodyPr spcFirstLastPara="1" wrap="square" lIns="91425" tIns="91425" rIns="91425" bIns="91425" anchor="t" anchorCtr="0">
            <a:noAutofit/>
          </a:bodyPr>
          <a:lstStyle/>
          <a:p>
            <a:r>
              <a:rPr lang="en-US" dirty="0" smtClean="0">
                <a:latin typeface="Squada One" panose="02000000000000000000" pitchFamily="2" charset="0"/>
              </a:rPr>
              <a:t>Sentiment Analysis </a:t>
            </a:r>
            <a:endParaRPr lang="en-IN" dirty="0">
              <a:solidFill>
                <a:schemeClr val="dk1"/>
              </a:solidFill>
              <a:latin typeface="Squada One" panose="02000000000000000000" pitchFamily="2" charset="0"/>
            </a:endParaRPr>
          </a:p>
        </p:txBody>
      </p:sp>
      <p:sp>
        <p:nvSpPr>
          <p:cNvPr id="8" name="Rectangle 7">
            <a:extLst>
              <a:ext uri="{FF2B5EF4-FFF2-40B4-BE49-F238E27FC236}">
                <a16:creationId xmlns:a16="http://schemas.microsoft.com/office/drawing/2014/main" id="{743E8C94-61F1-483B-89A7-36F68DF35AAE}"/>
              </a:ext>
            </a:extLst>
          </p:cNvPr>
          <p:cNvSpPr/>
          <p:nvPr/>
        </p:nvSpPr>
        <p:spPr>
          <a:xfrm>
            <a:off x="278348" y="1168644"/>
            <a:ext cx="5579841" cy="2800767"/>
          </a:xfrm>
          <a:prstGeom prst="rect">
            <a:avLst/>
          </a:prstGeom>
        </p:spPr>
        <p:txBody>
          <a:bodyPr wrap="square">
            <a:spAutoFit/>
          </a:bodyPr>
          <a:lstStyle/>
          <a:p>
            <a:r>
              <a:rPr lang="en-US" altLang="ko-KR" sz="1600" dirty="0">
                <a:solidFill>
                  <a:schemeClr val="tx1"/>
                </a:solidFill>
                <a:latin typeface="Barlow" panose="00000500000000000000" pitchFamily="2" charset="0"/>
                <a:cs typeface="Arial" pitchFamily="34" charset="0"/>
              </a:rPr>
              <a:t>Sentiment analysis (also known as opinion mining or emotion AI) refers to the use of natural language processing, text analysis, computational linguistics, and biometrics to systematically identify, extract, quantify, and study affective states and subjective information</a:t>
            </a:r>
            <a:r>
              <a:rPr lang="en-US" altLang="ko-KR" sz="1600" dirty="0" smtClean="0">
                <a:solidFill>
                  <a:schemeClr val="tx1"/>
                </a:solidFill>
                <a:latin typeface="Barlow" panose="00000500000000000000" pitchFamily="2" charset="0"/>
                <a:cs typeface="Arial" pitchFamily="34" charset="0"/>
              </a:rPr>
              <a:t>.</a:t>
            </a:r>
          </a:p>
          <a:p>
            <a:endParaRPr lang="en-US" altLang="ko-KR" sz="1600" dirty="0" smtClean="0">
              <a:solidFill>
                <a:schemeClr val="tx1"/>
              </a:solidFill>
              <a:latin typeface="Barlow" panose="00000500000000000000" pitchFamily="2" charset="0"/>
              <a:cs typeface="Arial" pitchFamily="34" charset="0"/>
            </a:endParaRPr>
          </a:p>
          <a:p>
            <a:endParaRPr lang="en-US" altLang="ko-KR" sz="1600" dirty="0">
              <a:solidFill>
                <a:schemeClr val="tx1"/>
              </a:solidFill>
              <a:latin typeface="Barlow" panose="00000500000000000000" pitchFamily="2" charset="0"/>
              <a:cs typeface="Arial" pitchFamily="34" charset="0"/>
            </a:endParaRPr>
          </a:p>
          <a:p>
            <a:r>
              <a:rPr lang="en-US" altLang="ko-KR" sz="1600" dirty="0">
                <a:solidFill>
                  <a:schemeClr val="tx1"/>
                </a:solidFill>
                <a:latin typeface="Barlow" panose="00000500000000000000" pitchFamily="2" charset="0"/>
                <a:cs typeface="Arial" pitchFamily="34" charset="0"/>
              </a:rPr>
              <a:t>Sentiment analysis helps data analysts within large enterprises gauge public opinion, conduct nuanced market research, monitor brand and product reputation, and understand customer experiences.</a:t>
            </a:r>
            <a:endParaRPr lang="en-US" altLang="ko-KR" sz="1600" dirty="0">
              <a:solidFill>
                <a:schemeClr val="tx1"/>
              </a:solidFill>
              <a:latin typeface="Barlow" panose="00000500000000000000" pitchFamily="2" charset="0"/>
              <a:cs typeface="Arial" pitchFamily="34" charset="0"/>
            </a:endParaRPr>
          </a:p>
        </p:txBody>
      </p:sp>
    </p:spTree>
    <p:extLst>
      <p:ext uri="{BB962C8B-B14F-4D97-AF65-F5344CB8AC3E}">
        <p14:creationId xmlns:p14="http://schemas.microsoft.com/office/powerpoint/2010/main" val="2482171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1342735" y="213012"/>
            <a:ext cx="6515075"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smtClean="0">
                <a:latin typeface="Squada One" panose="02000000000000000000" pitchFamily="2" charset="0"/>
              </a:rPr>
              <a:t>Installing Libraries</a:t>
            </a:r>
            <a:endParaRPr lang="en-IN" sz="6000" dirty="0">
              <a:latin typeface="Squada One" panose="02000000000000000000" pitchFamily="2" charset="0"/>
            </a:endParaRPr>
          </a:p>
        </p:txBody>
      </p:sp>
      <p:sp>
        <p:nvSpPr>
          <p:cNvPr id="3" name="Google Shape;2432;p40"/>
          <p:cNvSpPr txBox="1">
            <a:spLocks/>
          </p:cNvSpPr>
          <p:nvPr/>
        </p:nvSpPr>
        <p:spPr>
          <a:xfrm>
            <a:off x="1902289" y="1800275"/>
            <a:ext cx="5211944" cy="7600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9600"/>
              <a:buFont typeface="Fira Sans Condensed ExtraBold"/>
              <a:buNone/>
              <a:defRPr sz="9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r>
              <a:rPr lang="en-IN" sz="3600" dirty="0" err="1" smtClean="0">
                <a:latin typeface="Squada One" panose="02000000000000000000" pitchFamily="2" charset="0"/>
              </a:rPr>
              <a:t>librosa</a:t>
            </a:r>
            <a:r>
              <a:rPr lang="en-IN" sz="3600" dirty="0" smtClean="0">
                <a:latin typeface="Squada One" panose="02000000000000000000" pitchFamily="2" charset="0"/>
              </a:rPr>
              <a:t> </a:t>
            </a:r>
            <a:r>
              <a:rPr lang="en-IN" sz="3600" dirty="0" smtClean="0">
                <a:latin typeface="Squada One" panose="02000000000000000000" pitchFamily="2" charset="0"/>
              </a:rPr>
              <a:t>- </a:t>
            </a:r>
            <a:r>
              <a:rPr lang="en-IN" sz="3600" dirty="0" smtClean="0">
                <a:solidFill>
                  <a:srgbClr val="507C89"/>
                </a:solidFill>
                <a:latin typeface="Squada One" panose="02000000000000000000" pitchFamily="2" charset="0"/>
              </a:rPr>
              <a:t>pip </a:t>
            </a:r>
            <a:r>
              <a:rPr lang="en-IN" sz="3600" dirty="0">
                <a:solidFill>
                  <a:srgbClr val="507C89"/>
                </a:solidFill>
                <a:latin typeface="Squada One" panose="02000000000000000000" pitchFamily="2" charset="0"/>
              </a:rPr>
              <a:t>install </a:t>
            </a:r>
            <a:r>
              <a:rPr lang="en-IN" sz="3600" dirty="0" err="1" smtClean="0">
                <a:solidFill>
                  <a:srgbClr val="507C89"/>
                </a:solidFill>
                <a:latin typeface="Squada One" panose="02000000000000000000" pitchFamily="2" charset="0"/>
              </a:rPr>
              <a:t>librosa</a:t>
            </a:r>
            <a:r>
              <a:rPr lang="en-IN" sz="3600" dirty="0" smtClean="0">
                <a:solidFill>
                  <a:srgbClr val="507C89"/>
                </a:solidFill>
                <a:latin typeface="Squada One" panose="02000000000000000000" pitchFamily="2" charset="0"/>
              </a:rPr>
              <a:t> </a:t>
            </a:r>
            <a:endParaRPr lang="en-IN" sz="3600" dirty="0">
              <a:solidFill>
                <a:srgbClr val="507C89"/>
              </a:solidFill>
              <a:latin typeface="Squada One" panose="020000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46" y="3082045"/>
            <a:ext cx="8018585" cy="691114"/>
          </a:xfrm>
          <a:prstGeom prst="rect">
            <a:avLst/>
          </a:prstGeom>
        </p:spPr>
      </p:pic>
      <p:sp>
        <p:nvSpPr>
          <p:cNvPr id="6" name="Rectangle 5"/>
          <p:cNvSpPr/>
          <p:nvPr/>
        </p:nvSpPr>
        <p:spPr>
          <a:xfrm>
            <a:off x="633046" y="4078028"/>
            <a:ext cx="4572000" cy="738664"/>
          </a:xfrm>
          <a:prstGeom prst="rect">
            <a:avLst/>
          </a:prstGeom>
        </p:spPr>
        <p:txBody>
          <a:bodyPr>
            <a:spAutoFit/>
          </a:bodyPr>
          <a:lstStyle/>
          <a:p>
            <a:r>
              <a:rPr lang="en-US" dirty="0" err="1">
                <a:latin typeface="Squada One" panose="02000000000000000000" pitchFamily="2" charset="0"/>
              </a:rPr>
              <a:t>librosa</a:t>
            </a:r>
            <a:r>
              <a:rPr lang="en-US" dirty="0">
                <a:latin typeface="Squada One" panose="02000000000000000000" pitchFamily="2" charset="0"/>
              </a:rPr>
              <a:t> is a python package for music and audio analysis. It provides the building blocks necessary to create music information retrieval systems.</a:t>
            </a:r>
            <a:endParaRPr lang="en-IN" dirty="0">
              <a:latin typeface="Squada One" panose="02000000000000000000" pitchFamily="2" charset="0"/>
            </a:endParaRPr>
          </a:p>
        </p:txBody>
      </p:sp>
    </p:spTree>
    <p:extLst>
      <p:ext uri="{BB962C8B-B14F-4D97-AF65-F5344CB8AC3E}">
        <p14:creationId xmlns:p14="http://schemas.microsoft.com/office/powerpoint/2010/main" val="2299935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1342735" y="213012"/>
            <a:ext cx="6515075"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smtClean="0">
                <a:latin typeface="Squada One" panose="02000000000000000000" pitchFamily="2" charset="0"/>
              </a:rPr>
              <a:t>Installing Libraries</a:t>
            </a:r>
            <a:endParaRPr lang="en-IN" sz="6000" dirty="0">
              <a:latin typeface="Squada One" panose="02000000000000000000" pitchFamily="2" charset="0"/>
            </a:endParaRPr>
          </a:p>
        </p:txBody>
      </p:sp>
      <p:sp>
        <p:nvSpPr>
          <p:cNvPr id="3" name="Google Shape;2432;p40"/>
          <p:cNvSpPr txBox="1">
            <a:spLocks/>
          </p:cNvSpPr>
          <p:nvPr/>
        </p:nvSpPr>
        <p:spPr>
          <a:xfrm>
            <a:off x="1183832" y="1810945"/>
            <a:ext cx="6832879" cy="7600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9600"/>
              <a:buFont typeface="Fira Sans Condensed ExtraBold"/>
              <a:buNone/>
              <a:defRPr sz="9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r>
              <a:rPr lang="en-IN" sz="3600" dirty="0" err="1" smtClean="0">
                <a:latin typeface="Squada One" panose="02000000000000000000" pitchFamily="2" charset="0"/>
              </a:rPr>
              <a:t>sounddevice</a:t>
            </a:r>
            <a:r>
              <a:rPr lang="en-IN" sz="3600" dirty="0" smtClean="0">
                <a:latin typeface="Squada One" panose="02000000000000000000" pitchFamily="2" charset="0"/>
              </a:rPr>
              <a:t> </a:t>
            </a:r>
            <a:r>
              <a:rPr lang="en-IN" sz="3600" dirty="0" smtClean="0">
                <a:latin typeface="Squada One" panose="02000000000000000000" pitchFamily="2" charset="0"/>
              </a:rPr>
              <a:t>- </a:t>
            </a:r>
            <a:r>
              <a:rPr lang="en-IN" sz="3600" dirty="0" smtClean="0">
                <a:solidFill>
                  <a:srgbClr val="507C89"/>
                </a:solidFill>
                <a:latin typeface="Squada One" panose="02000000000000000000" pitchFamily="2" charset="0"/>
              </a:rPr>
              <a:t>pip </a:t>
            </a:r>
            <a:r>
              <a:rPr lang="en-IN" sz="3600" dirty="0">
                <a:solidFill>
                  <a:srgbClr val="507C89"/>
                </a:solidFill>
                <a:latin typeface="Squada One" panose="02000000000000000000" pitchFamily="2" charset="0"/>
              </a:rPr>
              <a:t>install </a:t>
            </a:r>
            <a:r>
              <a:rPr lang="en-IN" sz="3600" dirty="0" err="1" smtClean="0">
                <a:solidFill>
                  <a:srgbClr val="507C89"/>
                </a:solidFill>
                <a:latin typeface="Squada One" panose="02000000000000000000" pitchFamily="2" charset="0"/>
              </a:rPr>
              <a:t>sounddevice</a:t>
            </a:r>
            <a:r>
              <a:rPr lang="en-IN" sz="3600" dirty="0" smtClean="0">
                <a:solidFill>
                  <a:srgbClr val="507C89"/>
                </a:solidFill>
                <a:latin typeface="Squada One" panose="02000000000000000000" pitchFamily="2" charset="0"/>
              </a:rPr>
              <a:t> </a:t>
            </a:r>
            <a:endParaRPr lang="en-IN" sz="3600" dirty="0">
              <a:solidFill>
                <a:srgbClr val="507C89"/>
              </a:solidFill>
              <a:latin typeface="Squada One" panose="02000000000000000000" pitchFamily="2" charset="0"/>
            </a:endParaRPr>
          </a:p>
        </p:txBody>
      </p:sp>
      <p:pic>
        <p:nvPicPr>
          <p:cNvPr id="2" name="Picture 1"/>
          <p:cNvPicPr>
            <a:picLocks noChangeAspect="1"/>
          </p:cNvPicPr>
          <p:nvPr/>
        </p:nvPicPr>
        <p:blipFill>
          <a:blip r:embed="rId3"/>
          <a:stretch>
            <a:fillRect/>
          </a:stretch>
        </p:blipFill>
        <p:spPr>
          <a:xfrm>
            <a:off x="2438096" y="2993142"/>
            <a:ext cx="4324350" cy="552450"/>
          </a:xfrm>
          <a:prstGeom prst="rect">
            <a:avLst/>
          </a:prstGeom>
        </p:spPr>
      </p:pic>
    </p:spTree>
    <p:extLst>
      <p:ext uri="{BB962C8B-B14F-4D97-AF65-F5344CB8AC3E}">
        <p14:creationId xmlns:p14="http://schemas.microsoft.com/office/powerpoint/2010/main" val="482748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1342735" y="213012"/>
            <a:ext cx="6515075"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smtClean="0">
                <a:latin typeface="Squada One" panose="02000000000000000000" pitchFamily="2" charset="0"/>
              </a:rPr>
              <a:t>Installing </a:t>
            </a:r>
            <a:r>
              <a:rPr lang="en-IN" sz="6000" dirty="0" smtClean="0">
                <a:latin typeface="Squada One" panose="02000000000000000000" pitchFamily="2" charset="0"/>
              </a:rPr>
              <a:t>Libraries in </a:t>
            </a:r>
            <a:r>
              <a:rPr lang="en-IN" sz="6000" dirty="0" err="1" smtClean="0">
                <a:latin typeface="Squada One" panose="02000000000000000000" pitchFamily="2" charset="0"/>
              </a:rPr>
              <a:t>Jupyter</a:t>
            </a:r>
            <a:r>
              <a:rPr lang="en-IN" sz="6000" dirty="0" smtClean="0">
                <a:latin typeface="Squada One" panose="02000000000000000000" pitchFamily="2" charset="0"/>
              </a:rPr>
              <a:t> Notebook</a:t>
            </a:r>
            <a:endParaRPr lang="en-IN" sz="6000" dirty="0">
              <a:latin typeface="Squada One" panose="02000000000000000000" pitchFamily="2" charset="0"/>
            </a:endParaRPr>
          </a:p>
        </p:txBody>
      </p:sp>
      <p:sp>
        <p:nvSpPr>
          <p:cNvPr id="3" name="Google Shape;2432;p40"/>
          <p:cNvSpPr txBox="1">
            <a:spLocks/>
          </p:cNvSpPr>
          <p:nvPr/>
        </p:nvSpPr>
        <p:spPr>
          <a:xfrm>
            <a:off x="2103256" y="2553901"/>
            <a:ext cx="5211944" cy="7600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9600"/>
              <a:buFont typeface="Fira Sans Condensed ExtraBold"/>
              <a:buNone/>
              <a:defRPr sz="9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r>
              <a:rPr lang="en-IN" sz="3600" dirty="0" err="1" smtClean="0">
                <a:solidFill>
                  <a:srgbClr val="507C89"/>
                </a:solidFill>
                <a:latin typeface="Squada One" panose="02000000000000000000" pitchFamily="2" charset="0"/>
              </a:rPr>
              <a:t>Keras</a:t>
            </a:r>
            <a:r>
              <a:rPr lang="en-IN" sz="3600" dirty="0" smtClean="0">
                <a:solidFill>
                  <a:srgbClr val="507C89"/>
                </a:solidFill>
                <a:latin typeface="Squada One" panose="02000000000000000000" pitchFamily="2" charset="0"/>
              </a:rPr>
              <a:t> | </a:t>
            </a:r>
            <a:r>
              <a:rPr lang="en-IN" sz="3600" dirty="0" err="1" smtClean="0">
                <a:solidFill>
                  <a:srgbClr val="507C89"/>
                </a:solidFill>
                <a:latin typeface="Squada One" panose="02000000000000000000" pitchFamily="2" charset="0"/>
              </a:rPr>
              <a:t>Tensorflow</a:t>
            </a:r>
            <a:endParaRPr lang="en-IN" sz="3600" dirty="0">
              <a:solidFill>
                <a:srgbClr val="507C89"/>
              </a:solidFill>
              <a:latin typeface="Squada One" panose="02000000000000000000" pitchFamily="2" charset="0"/>
            </a:endParaRPr>
          </a:p>
        </p:txBody>
      </p:sp>
    </p:spTree>
    <p:extLst>
      <p:ext uri="{BB962C8B-B14F-4D97-AF65-F5344CB8AC3E}">
        <p14:creationId xmlns:p14="http://schemas.microsoft.com/office/powerpoint/2010/main" val="504094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1342735" y="213012"/>
            <a:ext cx="6515075"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smtClean="0">
                <a:latin typeface="Squada One" panose="02000000000000000000" pitchFamily="2" charset="0"/>
              </a:rPr>
              <a:t>Download Dataset</a:t>
            </a:r>
            <a:endParaRPr lang="en-IN" sz="6000" dirty="0">
              <a:latin typeface="Squada One" panose="02000000000000000000" pitchFamily="2" charset="0"/>
            </a:endParaRPr>
          </a:p>
        </p:txBody>
      </p:sp>
      <p:sp>
        <p:nvSpPr>
          <p:cNvPr id="3" name="Google Shape;2432;p40"/>
          <p:cNvSpPr txBox="1">
            <a:spLocks/>
          </p:cNvSpPr>
          <p:nvPr/>
        </p:nvSpPr>
        <p:spPr>
          <a:xfrm>
            <a:off x="1902289" y="2473514"/>
            <a:ext cx="5211944" cy="7600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9600"/>
              <a:buFont typeface="Fira Sans Condensed ExtraBold"/>
              <a:buNone/>
              <a:defRPr sz="9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r>
              <a:rPr lang="en-IN" sz="2000" dirty="0">
                <a:solidFill>
                  <a:srgbClr val="507C89"/>
                </a:solidFill>
                <a:latin typeface="Squada One" panose="02000000000000000000" pitchFamily="2" charset="0"/>
              </a:rPr>
              <a:t>https://www.kaggle.com/c/tensorflow-speech-recognition-challenge/data?select=train.7z</a:t>
            </a:r>
            <a:endParaRPr lang="en-IN" sz="2000" dirty="0">
              <a:solidFill>
                <a:srgbClr val="507C89"/>
              </a:solidFill>
              <a:latin typeface="Squada One" panose="02000000000000000000" pitchFamily="2" charset="0"/>
            </a:endParaRPr>
          </a:p>
        </p:txBody>
      </p:sp>
    </p:spTree>
    <p:extLst>
      <p:ext uri="{BB962C8B-B14F-4D97-AF65-F5344CB8AC3E}">
        <p14:creationId xmlns:p14="http://schemas.microsoft.com/office/powerpoint/2010/main" val="2128353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13" name="Google Shape;1215;p59"/>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0" name="Google Shape;750;p44"/>
          <p:cNvSpPr txBox="1">
            <a:spLocks noGrp="1"/>
          </p:cNvSpPr>
          <p:nvPr>
            <p:ph type="title"/>
          </p:nvPr>
        </p:nvSpPr>
        <p:spPr>
          <a:xfrm>
            <a:off x="1603475" y="291402"/>
            <a:ext cx="6189783" cy="1007361"/>
          </a:xfrm>
          <a:prstGeom prst="rect">
            <a:avLst/>
          </a:prstGeom>
        </p:spPr>
        <p:txBody>
          <a:bodyPr spcFirstLastPara="1" wrap="square" lIns="91425" tIns="91425" rIns="91425" bIns="91425" anchor="b" anchorCtr="0">
            <a:noAutofit/>
          </a:bodyPr>
          <a:lstStyle/>
          <a:p>
            <a:pPr lvl="0"/>
            <a:r>
              <a:rPr lang="en-US" sz="4400" dirty="0" smtClean="0">
                <a:latin typeface="Squada One" panose="02000000000000000000" charset="0"/>
              </a:rPr>
              <a:t>! PRACTICAL SESSION !</a:t>
            </a:r>
            <a:endParaRPr lang="en-US" sz="4400" dirty="0">
              <a:latin typeface="Squada One" panose="02000000000000000000" charset="0"/>
            </a:endParaRPr>
          </a:p>
        </p:txBody>
      </p:sp>
    </p:spTree>
    <p:extLst>
      <p:ext uri="{BB962C8B-B14F-4D97-AF65-F5344CB8AC3E}">
        <p14:creationId xmlns:p14="http://schemas.microsoft.com/office/powerpoint/2010/main" val="3446034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2432;p40"/>
          <p:cNvSpPr txBox="1">
            <a:spLocks noGrp="1"/>
          </p:cNvSpPr>
          <p:nvPr>
            <p:ph type="title"/>
          </p:nvPr>
        </p:nvSpPr>
        <p:spPr>
          <a:xfrm>
            <a:off x="1443218" y="1328379"/>
            <a:ext cx="6515075"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smtClean="0">
                <a:latin typeface="Squada One" panose="02000000000000000000" pitchFamily="2" charset="0"/>
              </a:rPr>
              <a:t>Speech Recognition</a:t>
            </a:r>
            <a:endParaRPr lang="en-IN" sz="6000" dirty="0">
              <a:latin typeface="Squada One" panose="02000000000000000000" pitchFamily="2" charset="0"/>
            </a:endParaRPr>
          </a:p>
        </p:txBody>
      </p:sp>
    </p:spTree>
    <p:extLst>
      <p:ext uri="{BB962C8B-B14F-4D97-AF65-F5344CB8AC3E}">
        <p14:creationId xmlns:p14="http://schemas.microsoft.com/office/powerpoint/2010/main" val="754180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6767</TotalTime>
  <Words>283</Words>
  <Application>Microsoft Office PowerPoint</Application>
  <PresentationFormat>On-screen Show (16:9)</PresentationFormat>
  <Paragraphs>39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Squada One</vt:lpstr>
      <vt:lpstr>Fira Sans Condensed</vt:lpstr>
      <vt:lpstr>Barlow</vt:lpstr>
      <vt:lpstr>Fira Sans Condensed ExtraBold</vt:lpstr>
      <vt:lpstr>Arial</vt:lpstr>
      <vt:lpstr>Clinical Case in Neurology by Slidesgo</vt:lpstr>
      <vt:lpstr>AI Master Class series – Day 28</vt:lpstr>
      <vt:lpstr>Speech recognition</vt:lpstr>
      <vt:lpstr>Sentiment Analysis </vt:lpstr>
      <vt:lpstr>Installing Libraries</vt:lpstr>
      <vt:lpstr>Installing Libraries</vt:lpstr>
      <vt:lpstr>Installing Libraries in Jupyter Notebook</vt:lpstr>
      <vt:lpstr>Download Dataset</vt:lpstr>
      <vt:lpstr>! PRACTICAL SESSION !</vt:lpstr>
      <vt:lpstr>Speech Recognition</vt:lpstr>
      <vt:lpstr>Sentiment Recognition</vt:lpstr>
      <vt:lpstr>AI News – Day 28.  OCT - 2020</vt:lpstr>
      <vt:lpstr>Thanks!</vt:lpstr>
      <vt:lpstr>Day-28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609</cp:revision>
  <dcterms:modified xsi:type="dcterms:W3CDTF">2020-11-01T09:11:08Z</dcterms:modified>
</cp:coreProperties>
</file>