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0" r:id="rId3"/>
    <p:sldId id="295" r:id="rId4"/>
    <p:sldId id="296" r:id="rId5"/>
    <p:sldId id="286" r:id="rId6"/>
    <p:sldId id="292" r:id="rId7"/>
    <p:sldId id="291" r:id="rId8"/>
    <p:sldId id="294" r:id="rId9"/>
    <p:sldId id="290" r:id="rId10"/>
  </p:sldIdLst>
  <p:sldSz cx="9144000" cy="5143500" type="screen16x9"/>
  <p:notesSz cx="6858000" cy="9144000"/>
  <p:embeddedFontLst>
    <p:embeddedFont>
      <p:font typeface="Alef" panose="020B0604020202020204" charset="0"/>
      <p:regular r:id="rId12"/>
      <p:bold r:id="rId13"/>
    </p:embeddedFont>
    <p:embeddedFont>
      <p:font typeface="Nunito Sans" panose="020B0604020202020204" charset="0"/>
      <p:regular r:id="rId14"/>
      <p:bold r:id="rId15"/>
      <p:italic r:id="rId16"/>
      <p:boldItalic r:id="rId17"/>
    </p:embeddedFont>
    <p:embeddedFont>
      <p:font typeface="Dosis" panose="020B0604020202020204" charset="0"/>
      <p:regular r:id="rId18"/>
      <p:bold r:id="rId19"/>
    </p:embeddedFont>
    <p:embeddedFont>
      <p:font typeface="Luckiest Guy" panose="020B0604020202020204" charset="0"/>
      <p:regular r:id="rId20"/>
    </p:embeddedFont>
    <p:embeddedFont>
      <p:font typeface="Architects Daughter" panose="020B0604020202020204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acifico" panose="020B0604020202020204" charset="0"/>
      <p:regular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3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e68f0a538b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e68f0a538b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98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4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7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_1_1_1"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22"/>
          <p:cNvSpPr/>
          <p:nvPr/>
        </p:nvSpPr>
        <p:spPr>
          <a:xfrm>
            <a:off x="4937988" y="-15737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5" name="Google Shape;2855;p22"/>
          <p:cNvSpPr/>
          <p:nvPr/>
        </p:nvSpPr>
        <p:spPr>
          <a:xfrm>
            <a:off x="5040975" y="-22975"/>
            <a:ext cx="4142575" cy="5228750"/>
          </a:xfrm>
          <a:custGeom>
            <a:avLst/>
            <a:gdLst/>
            <a:ahLst/>
            <a:cxnLst/>
            <a:rect l="l" t="t" r="r" b="b"/>
            <a:pathLst>
              <a:path w="165703" h="209150" extrusionOk="0">
                <a:moveTo>
                  <a:pt x="0" y="205614"/>
                </a:moveTo>
                <a:lnTo>
                  <a:pt x="21723" y="41426"/>
                </a:lnTo>
                <a:lnTo>
                  <a:pt x="26775" y="0"/>
                </a:lnTo>
                <a:lnTo>
                  <a:pt x="165703" y="505"/>
                </a:lnTo>
                <a:lnTo>
                  <a:pt x="165198" y="20915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6" name="Google Shape;2856;p22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57" name="Google Shape;2857;p22"/>
          <p:cNvSpPr txBox="1">
            <a:spLocks noGrp="1"/>
          </p:cNvSpPr>
          <p:nvPr>
            <p:ph type="subTitle" idx="1"/>
          </p:nvPr>
        </p:nvSpPr>
        <p:spPr>
          <a:xfrm>
            <a:off x="1043813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58" name="Google Shape;2858;p22"/>
          <p:cNvSpPr txBox="1">
            <a:spLocks noGrp="1"/>
          </p:cNvSpPr>
          <p:nvPr>
            <p:ph type="subTitle" idx="2"/>
          </p:nvPr>
        </p:nvSpPr>
        <p:spPr>
          <a:xfrm>
            <a:off x="878063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2"/>
          <p:cNvSpPr txBox="1">
            <a:spLocks noGrp="1"/>
          </p:cNvSpPr>
          <p:nvPr>
            <p:ph type="subTitle" idx="3"/>
          </p:nvPr>
        </p:nvSpPr>
        <p:spPr>
          <a:xfrm>
            <a:off x="3110738" y="333089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860" name="Google Shape;2860;p22"/>
          <p:cNvSpPr txBox="1">
            <a:spLocks noGrp="1"/>
          </p:cNvSpPr>
          <p:nvPr>
            <p:ph type="subTitle" idx="4"/>
          </p:nvPr>
        </p:nvSpPr>
        <p:spPr>
          <a:xfrm>
            <a:off x="2944988" y="3682727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2"/>
          <p:cNvSpPr txBox="1">
            <a:spLocks noGrp="1"/>
          </p:cNvSpPr>
          <p:nvPr>
            <p:ph type="subTitle" idx="5"/>
          </p:nvPr>
        </p:nvSpPr>
        <p:spPr>
          <a:xfrm>
            <a:off x="717825" y="1576825"/>
            <a:ext cx="4182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22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63" name="Google Shape;2863;p22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65" name="Google Shape;2865;p22"/>
          <p:cNvGrpSpPr/>
          <p:nvPr/>
        </p:nvGrpSpPr>
        <p:grpSpPr>
          <a:xfrm>
            <a:off x="5510025" y="0"/>
            <a:ext cx="3691419" cy="5143502"/>
            <a:chOff x="5510025" y="0"/>
            <a:chExt cx="3691419" cy="5143502"/>
          </a:xfrm>
        </p:grpSpPr>
        <p:sp>
          <p:nvSpPr>
            <p:cNvPr id="2866" name="Google Shape;2866;p22"/>
            <p:cNvSpPr/>
            <p:nvPr/>
          </p:nvSpPr>
          <p:spPr>
            <a:xfrm>
              <a:off x="7095200" y="0"/>
              <a:ext cx="2106243" cy="1291571"/>
            </a:xfrm>
            <a:custGeom>
              <a:avLst/>
              <a:gdLst/>
              <a:ahLst/>
              <a:cxnLst/>
              <a:rect l="l" t="t" r="r" b="b"/>
              <a:pathLst>
                <a:path w="14261" h="8745" extrusionOk="0">
                  <a:moveTo>
                    <a:pt x="10433" y="0"/>
                  </a:moveTo>
                  <a:lnTo>
                    <a:pt x="10170" y="263"/>
                  </a:lnTo>
                  <a:lnTo>
                    <a:pt x="9888" y="507"/>
                  </a:lnTo>
                  <a:lnTo>
                    <a:pt x="9326" y="957"/>
                  </a:lnTo>
                  <a:lnTo>
                    <a:pt x="150" y="8556"/>
                  </a:lnTo>
                  <a:lnTo>
                    <a:pt x="38" y="8613"/>
                  </a:lnTo>
                  <a:lnTo>
                    <a:pt x="0" y="8650"/>
                  </a:lnTo>
                  <a:lnTo>
                    <a:pt x="0" y="8688"/>
                  </a:lnTo>
                  <a:lnTo>
                    <a:pt x="19" y="8725"/>
                  </a:lnTo>
                  <a:lnTo>
                    <a:pt x="56" y="8744"/>
                  </a:lnTo>
                  <a:lnTo>
                    <a:pt x="75" y="8744"/>
                  </a:lnTo>
                  <a:lnTo>
                    <a:pt x="132" y="8725"/>
                  </a:lnTo>
                  <a:lnTo>
                    <a:pt x="188" y="8688"/>
                  </a:lnTo>
                  <a:lnTo>
                    <a:pt x="225" y="8631"/>
                  </a:lnTo>
                  <a:lnTo>
                    <a:pt x="10020" y="3378"/>
                  </a:lnTo>
                  <a:lnTo>
                    <a:pt x="14260" y="1126"/>
                  </a:lnTo>
                  <a:lnTo>
                    <a:pt x="14260" y="676"/>
                  </a:lnTo>
                  <a:lnTo>
                    <a:pt x="14260" y="225"/>
                  </a:lnTo>
                  <a:lnTo>
                    <a:pt x="14260" y="113"/>
                  </a:lnTo>
                  <a:lnTo>
                    <a:pt x="14242" y="75"/>
                  </a:lnTo>
                  <a:lnTo>
                    <a:pt x="14223" y="38"/>
                  </a:lnTo>
                  <a:lnTo>
                    <a:pt x="14185" y="19"/>
                  </a:lnTo>
                  <a:lnTo>
                    <a:pt x="14148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7086782" y="3937888"/>
              <a:ext cx="2114661" cy="1205614"/>
            </a:xfrm>
            <a:custGeom>
              <a:avLst/>
              <a:gdLst/>
              <a:ahLst/>
              <a:cxnLst/>
              <a:rect l="l" t="t" r="r" b="b"/>
              <a:pathLst>
                <a:path w="14318" h="8163" extrusionOk="0">
                  <a:moveTo>
                    <a:pt x="95" y="0"/>
                  </a:moveTo>
                  <a:lnTo>
                    <a:pt x="1" y="19"/>
                  </a:lnTo>
                  <a:lnTo>
                    <a:pt x="95" y="132"/>
                  </a:lnTo>
                  <a:lnTo>
                    <a:pt x="151" y="169"/>
                  </a:lnTo>
                  <a:lnTo>
                    <a:pt x="207" y="207"/>
                  </a:lnTo>
                  <a:lnTo>
                    <a:pt x="4148" y="3471"/>
                  </a:lnTo>
                  <a:lnTo>
                    <a:pt x="8107" y="6755"/>
                  </a:lnTo>
                  <a:lnTo>
                    <a:pt x="8519" y="7093"/>
                  </a:lnTo>
                  <a:lnTo>
                    <a:pt x="8951" y="7412"/>
                  </a:lnTo>
                  <a:lnTo>
                    <a:pt x="9364" y="7768"/>
                  </a:lnTo>
                  <a:lnTo>
                    <a:pt x="9551" y="7956"/>
                  </a:lnTo>
                  <a:lnTo>
                    <a:pt x="9739" y="8162"/>
                  </a:lnTo>
                  <a:lnTo>
                    <a:pt x="13792" y="8162"/>
                  </a:lnTo>
                  <a:lnTo>
                    <a:pt x="14092" y="8143"/>
                  </a:lnTo>
                  <a:lnTo>
                    <a:pt x="14186" y="8125"/>
                  </a:lnTo>
                  <a:lnTo>
                    <a:pt x="14242" y="8087"/>
                  </a:lnTo>
                  <a:lnTo>
                    <a:pt x="14280" y="8031"/>
                  </a:lnTo>
                  <a:lnTo>
                    <a:pt x="14299" y="7937"/>
                  </a:lnTo>
                  <a:lnTo>
                    <a:pt x="14317" y="7637"/>
                  </a:lnTo>
                  <a:lnTo>
                    <a:pt x="14036" y="7506"/>
                  </a:lnTo>
                  <a:lnTo>
                    <a:pt x="8726" y="4653"/>
                  </a:lnTo>
                  <a:lnTo>
                    <a:pt x="282" y="132"/>
                  </a:lnTo>
                  <a:lnTo>
                    <a:pt x="226" y="75"/>
                  </a:lnTo>
                  <a:lnTo>
                    <a:pt x="170" y="3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7075705" y="609669"/>
              <a:ext cx="2125738" cy="1183460"/>
            </a:xfrm>
            <a:custGeom>
              <a:avLst/>
              <a:gdLst/>
              <a:ahLst/>
              <a:cxnLst/>
              <a:rect l="l" t="t" r="r" b="b"/>
              <a:pathLst>
                <a:path w="14393" h="8013" extrusionOk="0">
                  <a:moveTo>
                    <a:pt x="14317" y="0"/>
                  </a:moveTo>
                  <a:lnTo>
                    <a:pt x="14261" y="19"/>
                  </a:lnTo>
                  <a:lnTo>
                    <a:pt x="14148" y="94"/>
                  </a:lnTo>
                  <a:lnTo>
                    <a:pt x="282" y="7806"/>
                  </a:lnTo>
                  <a:lnTo>
                    <a:pt x="207" y="7843"/>
                  </a:lnTo>
                  <a:lnTo>
                    <a:pt x="132" y="7881"/>
                  </a:lnTo>
                  <a:lnTo>
                    <a:pt x="57" y="7937"/>
                  </a:lnTo>
                  <a:lnTo>
                    <a:pt x="1" y="8012"/>
                  </a:lnTo>
                  <a:lnTo>
                    <a:pt x="113" y="8012"/>
                  </a:lnTo>
                  <a:lnTo>
                    <a:pt x="207" y="7993"/>
                  </a:lnTo>
                  <a:lnTo>
                    <a:pt x="301" y="7956"/>
                  </a:lnTo>
                  <a:lnTo>
                    <a:pt x="376" y="7900"/>
                  </a:lnTo>
                  <a:lnTo>
                    <a:pt x="4635" y="6380"/>
                  </a:lnTo>
                  <a:lnTo>
                    <a:pt x="14392" y="2852"/>
                  </a:lnTo>
                  <a:lnTo>
                    <a:pt x="14392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7150585" y="3444600"/>
              <a:ext cx="2050858" cy="1144617"/>
            </a:xfrm>
            <a:custGeom>
              <a:avLst/>
              <a:gdLst/>
              <a:ahLst/>
              <a:cxnLst/>
              <a:rect l="l" t="t" r="r" b="b"/>
              <a:pathLst>
                <a:path w="13886" h="7750" extrusionOk="0">
                  <a:moveTo>
                    <a:pt x="0" y="0"/>
                  </a:moveTo>
                  <a:lnTo>
                    <a:pt x="38" y="75"/>
                  </a:lnTo>
                  <a:lnTo>
                    <a:pt x="94" y="113"/>
                  </a:lnTo>
                  <a:lnTo>
                    <a:pt x="226" y="169"/>
                  </a:lnTo>
                  <a:lnTo>
                    <a:pt x="488" y="319"/>
                  </a:lnTo>
                  <a:lnTo>
                    <a:pt x="13322" y="7468"/>
                  </a:lnTo>
                  <a:lnTo>
                    <a:pt x="13585" y="7637"/>
                  </a:lnTo>
                  <a:lnTo>
                    <a:pt x="13735" y="7693"/>
                  </a:lnTo>
                  <a:lnTo>
                    <a:pt x="13885" y="7750"/>
                  </a:lnTo>
                  <a:lnTo>
                    <a:pt x="13885" y="4973"/>
                  </a:lnTo>
                  <a:lnTo>
                    <a:pt x="7562" y="2683"/>
                  </a:lnTo>
                  <a:lnTo>
                    <a:pt x="301" y="94"/>
                  </a:lnTo>
                  <a:lnTo>
                    <a:pt x="244" y="3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859632" y="2316683"/>
              <a:ext cx="2341812" cy="365982"/>
            </a:xfrm>
            <a:custGeom>
              <a:avLst/>
              <a:gdLst/>
              <a:ahLst/>
              <a:cxnLst/>
              <a:rect l="l" t="t" r="r" b="b"/>
              <a:pathLst>
                <a:path w="15856" h="2478" extrusionOk="0">
                  <a:moveTo>
                    <a:pt x="15855" y="1"/>
                  </a:moveTo>
                  <a:lnTo>
                    <a:pt x="15518" y="38"/>
                  </a:lnTo>
                  <a:lnTo>
                    <a:pt x="11240" y="601"/>
                  </a:lnTo>
                  <a:lnTo>
                    <a:pt x="4747" y="1464"/>
                  </a:lnTo>
                  <a:lnTo>
                    <a:pt x="413" y="2027"/>
                  </a:lnTo>
                  <a:lnTo>
                    <a:pt x="357" y="2065"/>
                  </a:lnTo>
                  <a:lnTo>
                    <a:pt x="301" y="2065"/>
                  </a:lnTo>
                  <a:lnTo>
                    <a:pt x="188" y="2046"/>
                  </a:lnTo>
                  <a:lnTo>
                    <a:pt x="94" y="2046"/>
                  </a:lnTo>
                  <a:lnTo>
                    <a:pt x="38" y="2083"/>
                  </a:lnTo>
                  <a:lnTo>
                    <a:pt x="0" y="2158"/>
                  </a:lnTo>
                  <a:lnTo>
                    <a:pt x="1314" y="2158"/>
                  </a:lnTo>
                  <a:lnTo>
                    <a:pt x="7149" y="2271"/>
                  </a:lnTo>
                  <a:lnTo>
                    <a:pt x="15855" y="2477"/>
                  </a:lnTo>
                  <a:lnTo>
                    <a:pt x="15855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962130" y="1551791"/>
              <a:ext cx="2239314" cy="687509"/>
            </a:xfrm>
            <a:custGeom>
              <a:avLst/>
              <a:gdLst/>
              <a:ahLst/>
              <a:cxnLst/>
              <a:rect l="l" t="t" r="r" b="b"/>
              <a:pathLst>
                <a:path w="15162" h="4655" extrusionOk="0">
                  <a:moveTo>
                    <a:pt x="15161" y="1"/>
                  </a:moveTo>
                  <a:lnTo>
                    <a:pt x="14111" y="301"/>
                  </a:lnTo>
                  <a:lnTo>
                    <a:pt x="526" y="4429"/>
                  </a:lnTo>
                  <a:lnTo>
                    <a:pt x="169" y="4504"/>
                  </a:lnTo>
                  <a:lnTo>
                    <a:pt x="57" y="4542"/>
                  </a:lnTo>
                  <a:lnTo>
                    <a:pt x="1" y="4579"/>
                  </a:lnTo>
                  <a:lnTo>
                    <a:pt x="1" y="4598"/>
                  </a:lnTo>
                  <a:lnTo>
                    <a:pt x="19" y="4635"/>
                  </a:lnTo>
                  <a:lnTo>
                    <a:pt x="19" y="4654"/>
                  </a:lnTo>
                  <a:lnTo>
                    <a:pt x="113" y="4654"/>
                  </a:lnTo>
                  <a:lnTo>
                    <a:pt x="169" y="4635"/>
                  </a:lnTo>
                  <a:lnTo>
                    <a:pt x="226" y="4579"/>
                  </a:lnTo>
                  <a:lnTo>
                    <a:pt x="432" y="4579"/>
                  </a:lnTo>
                  <a:lnTo>
                    <a:pt x="526" y="4560"/>
                  </a:lnTo>
                  <a:lnTo>
                    <a:pt x="620" y="4523"/>
                  </a:lnTo>
                  <a:lnTo>
                    <a:pt x="4841" y="3941"/>
                  </a:lnTo>
                  <a:lnTo>
                    <a:pt x="12122" y="2928"/>
                  </a:lnTo>
                  <a:lnTo>
                    <a:pt x="15161" y="2478"/>
                  </a:lnTo>
                  <a:lnTo>
                    <a:pt x="1516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992555" y="2981736"/>
              <a:ext cx="2208889" cy="698586"/>
            </a:xfrm>
            <a:custGeom>
              <a:avLst/>
              <a:gdLst/>
              <a:ahLst/>
              <a:cxnLst/>
              <a:rect l="l" t="t" r="r" b="b"/>
              <a:pathLst>
                <a:path w="14956" h="4730" extrusionOk="0">
                  <a:moveTo>
                    <a:pt x="76" y="1"/>
                  </a:moveTo>
                  <a:lnTo>
                    <a:pt x="1" y="57"/>
                  </a:lnTo>
                  <a:lnTo>
                    <a:pt x="264" y="132"/>
                  </a:lnTo>
                  <a:lnTo>
                    <a:pt x="545" y="207"/>
                  </a:lnTo>
                  <a:lnTo>
                    <a:pt x="1765" y="601"/>
                  </a:lnTo>
                  <a:lnTo>
                    <a:pt x="14955" y="4729"/>
                  </a:lnTo>
                  <a:lnTo>
                    <a:pt x="14955" y="2252"/>
                  </a:lnTo>
                  <a:lnTo>
                    <a:pt x="12366" y="1877"/>
                  </a:lnTo>
                  <a:lnTo>
                    <a:pt x="4560" y="695"/>
                  </a:lnTo>
                  <a:lnTo>
                    <a:pt x="639" y="132"/>
                  </a:lnTo>
                  <a:lnTo>
                    <a:pt x="545" y="95"/>
                  </a:lnTo>
                  <a:lnTo>
                    <a:pt x="451" y="76"/>
                  </a:lnTo>
                  <a:lnTo>
                    <a:pt x="245" y="76"/>
                  </a:lnTo>
                  <a:lnTo>
                    <a:pt x="189" y="20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729368" y="4201074"/>
              <a:ext cx="1130734" cy="942426"/>
            </a:xfrm>
            <a:custGeom>
              <a:avLst/>
              <a:gdLst/>
              <a:ahLst/>
              <a:cxnLst/>
              <a:rect l="l" t="t" r="r" b="b"/>
              <a:pathLst>
                <a:path w="7656" h="6381" extrusionOk="0">
                  <a:moveTo>
                    <a:pt x="57" y="1"/>
                  </a:moveTo>
                  <a:lnTo>
                    <a:pt x="0" y="19"/>
                  </a:lnTo>
                  <a:lnTo>
                    <a:pt x="188" y="245"/>
                  </a:lnTo>
                  <a:lnTo>
                    <a:pt x="2458" y="2778"/>
                  </a:lnTo>
                  <a:lnTo>
                    <a:pt x="4729" y="5292"/>
                  </a:lnTo>
                  <a:lnTo>
                    <a:pt x="5198" y="5799"/>
                  </a:lnTo>
                  <a:lnTo>
                    <a:pt x="5442" y="6080"/>
                  </a:lnTo>
                  <a:lnTo>
                    <a:pt x="5536" y="6211"/>
                  </a:lnTo>
                  <a:lnTo>
                    <a:pt x="5629" y="6380"/>
                  </a:lnTo>
                  <a:lnTo>
                    <a:pt x="7656" y="6380"/>
                  </a:lnTo>
                  <a:lnTo>
                    <a:pt x="7637" y="6305"/>
                  </a:lnTo>
                  <a:lnTo>
                    <a:pt x="7581" y="6249"/>
                  </a:lnTo>
                  <a:lnTo>
                    <a:pt x="7468" y="6155"/>
                  </a:lnTo>
                  <a:lnTo>
                    <a:pt x="282" y="113"/>
                  </a:lnTo>
                  <a:lnTo>
                    <a:pt x="226" y="57"/>
                  </a:lnTo>
                  <a:lnTo>
                    <a:pt x="169" y="19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723756" y="0"/>
              <a:ext cx="1125269" cy="931201"/>
            </a:xfrm>
            <a:custGeom>
              <a:avLst/>
              <a:gdLst/>
              <a:ahLst/>
              <a:cxnLst/>
              <a:rect l="l" t="t" r="r" b="b"/>
              <a:pathLst>
                <a:path w="7619" h="6305" extrusionOk="0">
                  <a:moveTo>
                    <a:pt x="5667" y="0"/>
                  </a:moveTo>
                  <a:lnTo>
                    <a:pt x="1" y="6305"/>
                  </a:lnTo>
                  <a:lnTo>
                    <a:pt x="132" y="6305"/>
                  </a:lnTo>
                  <a:lnTo>
                    <a:pt x="226" y="6267"/>
                  </a:lnTo>
                  <a:lnTo>
                    <a:pt x="282" y="6230"/>
                  </a:lnTo>
                  <a:lnTo>
                    <a:pt x="339" y="6173"/>
                  </a:lnTo>
                  <a:lnTo>
                    <a:pt x="3209" y="3772"/>
                  </a:lnTo>
                  <a:lnTo>
                    <a:pt x="6080" y="1351"/>
                  </a:lnTo>
                  <a:lnTo>
                    <a:pt x="6868" y="695"/>
                  </a:lnTo>
                  <a:lnTo>
                    <a:pt x="7262" y="376"/>
                  </a:lnTo>
                  <a:lnTo>
                    <a:pt x="7431" y="188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5856362" y="4555828"/>
              <a:ext cx="341022" cy="587668"/>
            </a:xfrm>
            <a:custGeom>
              <a:avLst/>
              <a:gdLst/>
              <a:ahLst/>
              <a:cxnLst/>
              <a:rect l="l" t="t" r="r" b="b"/>
              <a:pathLst>
                <a:path w="2309" h="3979" extrusionOk="0">
                  <a:moveTo>
                    <a:pt x="1" y="0"/>
                  </a:moveTo>
                  <a:lnTo>
                    <a:pt x="38" y="169"/>
                  </a:lnTo>
                  <a:lnTo>
                    <a:pt x="76" y="244"/>
                  </a:lnTo>
                  <a:lnTo>
                    <a:pt x="132" y="301"/>
                  </a:lnTo>
                  <a:lnTo>
                    <a:pt x="264" y="676"/>
                  </a:lnTo>
                  <a:lnTo>
                    <a:pt x="1558" y="3978"/>
                  </a:lnTo>
                  <a:lnTo>
                    <a:pt x="2309" y="3978"/>
                  </a:lnTo>
                  <a:lnTo>
                    <a:pt x="2309" y="3903"/>
                  </a:lnTo>
                  <a:lnTo>
                    <a:pt x="2290" y="3828"/>
                  </a:lnTo>
                  <a:lnTo>
                    <a:pt x="207" y="226"/>
                  </a:lnTo>
                  <a:lnTo>
                    <a:pt x="189" y="151"/>
                  </a:lnTo>
                  <a:lnTo>
                    <a:pt x="151" y="94"/>
                  </a:lnTo>
                  <a:lnTo>
                    <a:pt x="95" y="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5859168" y="0"/>
              <a:ext cx="338216" cy="587668"/>
            </a:xfrm>
            <a:custGeom>
              <a:avLst/>
              <a:gdLst/>
              <a:ahLst/>
              <a:cxnLst/>
              <a:rect l="l" t="t" r="r" b="b"/>
              <a:pathLst>
                <a:path w="2290" h="3979" extrusionOk="0">
                  <a:moveTo>
                    <a:pt x="1539" y="0"/>
                  </a:moveTo>
                  <a:lnTo>
                    <a:pt x="113" y="3603"/>
                  </a:lnTo>
                  <a:lnTo>
                    <a:pt x="57" y="3678"/>
                  </a:lnTo>
                  <a:lnTo>
                    <a:pt x="19" y="3772"/>
                  </a:lnTo>
                  <a:lnTo>
                    <a:pt x="1" y="3866"/>
                  </a:lnTo>
                  <a:lnTo>
                    <a:pt x="1" y="3978"/>
                  </a:lnTo>
                  <a:lnTo>
                    <a:pt x="57" y="3903"/>
                  </a:lnTo>
                  <a:lnTo>
                    <a:pt x="113" y="3828"/>
                  </a:lnTo>
                  <a:lnTo>
                    <a:pt x="170" y="3753"/>
                  </a:lnTo>
                  <a:lnTo>
                    <a:pt x="188" y="367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5510025" y="0"/>
              <a:ext cx="122142" cy="446327"/>
            </a:xfrm>
            <a:custGeom>
              <a:avLst/>
              <a:gdLst/>
              <a:ahLst/>
              <a:cxnLst/>
              <a:rect l="l" t="t" r="r" b="b"/>
              <a:pathLst>
                <a:path w="827" h="3022" extrusionOk="0">
                  <a:moveTo>
                    <a:pt x="376" y="0"/>
                  </a:moveTo>
                  <a:lnTo>
                    <a:pt x="376" y="282"/>
                  </a:lnTo>
                  <a:lnTo>
                    <a:pt x="338" y="544"/>
                  </a:lnTo>
                  <a:lnTo>
                    <a:pt x="263" y="1089"/>
                  </a:lnTo>
                  <a:lnTo>
                    <a:pt x="188" y="1614"/>
                  </a:lnTo>
                  <a:lnTo>
                    <a:pt x="169" y="1895"/>
                  </a:lnTo>
                  <a:lnTo>
                    <a:pt x="151" y="2158"/>
                  </a:lnTo>
                  <a:lnTo>
                    <a:pt x="94" y="2271"/>
                  </a:lnTo>
                  <a:lnTo>
                    <a:pt x="76" y="2383"/>
                  </a:lnTo>
                  <a:lnTo>
                    <a:pt x="57" y="2627"/>
                  </a:lnTo>
                  <a:lnTo>
                    <a:pt x="19" y="2721"/>
                  </a:lnTo>
                  <a:lnTo>
                    <a:pt x="1" y="2815"/>
                  </a:lnTo>
                  <a:lnTo>
                    <a:pt x="19" y="2909"/>
                  </a:lnTo>
                  <a:lnTo>
                    <a:pt x="57" y="3021"/>
                  </a:lnTo>
                  <a:lnTo>
                    <a:pt x="151" y="2702"/>
                  </a:lnTo>
                  <a:lnTo>
                    <a:pt x="207" y="2402"/>
                  </a:lnTo>
                  <a:lnTo>
                    <a:pt x="545" y="1201"/>
                  </a:lnTo>
                  <a:lnTo>
                    <a:pt x="695" y="601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5510025" y="4680479"/>
              <a:ext cx="122142" cy="463016"/>
            </a:xfrm>
            <a:custGeom>
              <a:avLst/>
              <a:gdLst/>
              <a:ahLst/>
              <a:cxnLst/>
              <a:rect l="l" t="t" r="r" b="b"/>
              <a:pathLst>
                <a:path w="827" h="3135" extrusionOk="0">
                  <a:moveTo>
                    <a:pt x="19" y="1"/>
                  </a:moveTo>
                  <a:lnTo>
                    <a:pt x="1" y="132"/>
                  </a:lnTo>
                  <a:lnTo>
                    <a:pt x="1" y="245"/>
                  </a:lnTo>
                  <a:lnTo>
                    <a:pt x="19" y="338"/>
                  </a:lnTo>
                  <a:lnTo>
                    <a:pt x="57" y="432"/>
                  </a:lnTo>
                  <a:lnTo>
                    <a:pt x="76" y="676"/>
                  </a:lnTo>
                  <a:lnTo>
                    <a:pt x="94" y="789"/>
                  </a:lnTo>
                  <a:lnTo>
                    <a:pt x="151" y="901"/>
                  </a:lnTo>
                  <a:lnTo>
                    <a:pt x="207" y="1446"/>
                  </a:lnTo>
                  <a:lnTo>
                    <a:pt x="263" y="2008"/>
                  </a:lnTo>
                  <a:lnTo>
                    <a:pt x="357" y="2571"/>
                  </a:lnTo>
                  <a:lnTo>
                    <a:pt x="451" y="3134"/>
                  </a:lnTo>
                  <a:lnTo>
                    <a:pt x="826" y="3134"/>
                  </a:lnTo>
                  <a:lnTo>
                    <a:pt x="770" y="2815"/>
                  </a:lnTo>
                  <a:lnTo>
                    <a:pt x="714" y="2496"/>
                  </a:lnTo>
                  <a:lnTo>
                    <a:pt x="545" y="1877"/>
                  </a:lnTo>
                  <a:lnTo>
                    <a:pt x="376" y="1277"/>
                  </a:lnTo>
                  <a:lnTo>
                    <a:pt x="207" y="657"/>
                  </a:lnTo>
                  <a:lnTo>
                    <a:pt x="151" y="357"/>
                  </a:lnTo>
                  <a:lnTo>
                    <a:pt x="132" y="263"/>
                  </a:lnTo>
                  <a:lnTo>
                    <a:pt x="113" y="188"/>
                  </a:lnTo>
                  <a:lnTo>
                    <a:pt x="76" y="95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10957" y="0"/>
              <a:ext cx="573785" cy="684555"/>
            </a:xfrm>
            <a:custGeom>
              <a:avLst/>
              <a:gdLst/>
              <a:ahLst/>
              <a:cxnLst/>
              <a:rect l="l" t="t" r="r" b="b"/>
              <a:pathLst>
                <a:path w="3885" h="4635" extrusionOk="0">
                  <a:moveTo>
                    <a:pt x="2908" y="0"/>
                  </a:moveTo>
                  <a:lnTo>
                    <a:pt x="2890" y="113"/>
                  </a:lnTo>
                  <a:lnTo>
                    <a:pt x="2852" y="207"/>
                  </a:lnTo>
                  <a:lnTo>
                    <a:pt x="2721" y="357"/>
                  </a:lnTo>
                  <a:lnTo>
                    <a:pt x="225" y="4278"/>
                  </a:lnTo>
                  <a:lnTo>
                    <a:pt x="150" y="4353"/>
                  </a:lnTo>
                  <a:lnTo>
                    <a:pt x="75" y="4428"/>
                  </a:lnTo>
                  <a:lnTo>
                    <a:pt x="38" y="4522"/>
                  </a:lnTo>
                  <a:lnTo>
                    <a:pt x="0" y="4635"/>
                  </a:lnTo>
                  <a:lnTo>
                    <a:pt x="113" y="4579"/>
                  </a:lnTo>
                  <a:lnTo>
                    <a:pt x="188" y="4504"/>
                  </a:lnTo>
                  <a:lnTo>
                    <a:pt x="244" y="4428"/>
                  </a:lnTo>
                  <a:lnTo>
                    <a:pt x="282" y="4335"/>
                  </a:lnTo>
                  <a:lnTo>
                    <a:pt x="1201" y="3265"/>
                  </a:lnTo>
                  <a:lnTo>
                    <a:pt x="2102" y="2196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13616" y="4455989"/>
              <a:ext cx="582204" cy="687509"/>
            </a:xfrm>
            <a:custGeom>
              <a:avLst/>
              <a:gdLst/>
              <a:ahLst/>
              <a:cxnLst/>
              <a:rect l="l" t="t" r="r" b="b"/>
              <a:pathLst>
                <a:path w="3942" h="4655" extrusionOk="0">
                  <a:moveTo>
                    <a:pt x="1" y="1"/>
                  </a:moveTo>
                  <a:lnTo>
                    <a:pt x="38" y="95"/>
                  </a:lnTo>
                  <a:lnTo>
                    <a:pt x="76" y="170"/>
                  </a:lnTo>
                  <a:lnTo>
                    <a:pt x="132" y="226"/>
                  </a:lnTo>
                  <a:lnTo>
                    <a:pt x="189" y="282"/>
                  </a:lnTo>
                  <a:lnTo>
                    <a:pt x="376" y="601"/>
                  </a:lnTo>
                  <a:lnTo>
                    <a:pt x="2966" y="4654"/>
                  </a:lnTo>
                  <a:lnTo>
                    <a:pt x="3941" y="4654"/>
                  </a:lnTo>
                  <a:lnTo>
                    <a:pt x="264" y="226"/>
                  </a:lnTo>
                  <a:lnTo>
                    <a:pt x="226" y="151"/>
                  </a:lnTo>
                  <a:lnTo>
                    <a:pt x="170" y="76"/>
                  </a:lnTo>
                  <a:lnTo>
                    <a:pt x="95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81" name="Google Shape;2881;p22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2120825" y="2120825"/>
            <a:ext cx="5142625" cy="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Day-5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1152962" y="2537477"/>
            <a:ext cx="6941875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Gradient Descent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Gradient Descent </a:t>
            </a:r>
            <a:endParaRPr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265705" y="3073751"/>
            <a:ext cx="4779941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400" dirty="0"/>
              <a:t>We start with a random point on the function and move in the negative direction of the gradient of the function to reach the local/global </a:t>
            </a:r>
            <a:r>
              <a:rPr lang="en-US" sz="1400" dirty="0" smtClean="0"/>
              <a:t>minima</a:t>
            </a:r>
          </a:p>
          <a:p>
            <a:pPr marL="0" lvl="0" indent="0" algn="l"/>
            <a:endParaRPr lang="en-US" sz="1400" dirty="0"/>
          </a:p>
          <a:p>
            <a:pPr marL="0" lvl="0" indent="0" algn="l"/>
            <a:r>
              <a:rPr lang="en-US" sz="1400" b="1" dirty="0" smtClean="0"/>
              <a:t>Gradient </a:t>
            </a:r>
            <a:r>
              <a:rPr lang="en-US" sz="1400" b="1" dirty="0"/>
              <a:t>descent </a:t>
            </a:r>
            <a:r>
              <a:rPr lang="en-US" sz="1400" b="1" dirty="0" smtClean="0"/>
              <a:t>algorithm needs,</a:t>
            </a:r>
          </a:p>
          <a:p>
            <a:pPr marL="0" lvl="0" indent="0" algn="l"/>
            <a:r>
              <a:rPr lang="en-US" sz="1400" b="1" dirty="0" smtClean="0"/>
              <a:t>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we </a:t>
            </a:r>
            <a:r>
              <a:rPr lang="en-US" sz="1400" dirty="0"/>
              <a:t>require a </a:t>
            </a:r>
            <a:r>
              <a:rPr lang="en-US" sz="1400" dirty="0" smtClean="0"/>
              <a:t>Cost </a:t>
            </a:r>
            <a:r>
              <a:rPr lang="en-US" sz="1400" dirty="0"/>
              <a:t>function that needs to be minimized, </a:t>
            </a: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number of iterations, </a:t>
            </a: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dirty="0"/>
              <a:t>learning rate to determine </a:t>
            </a:r>
            <a:r>
              <a:rPr lang="en-US" sz="1400" dirty="0" smtClean="0"/>
              <a:t>the step size at each iteration while moving towards the minimum,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partial derivatives </a:t>
            </a:r>
            <a:r>
              <a:rPr lang="en-US" sz="1400" dirty="0"/>
              <a:t>for weight &amp; bias to update the parameters at each iteration, </a:t>
            </a:r>
            <a:endParaRPr lang="en-US" sz="1400" dirty="0" smtClean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and </a:t>
            </a:r>
            <a:r>
              <a:rPr lang="en-US" sz="1400" dirty="0"/>
              <a:t>a prediction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705" y="1345890"/>
            <a:ext cx="53844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lvl="0">
              <a:buClr>
                <a:srgbClr val="FFFFFF"/>
              </a:buClr>
              <a:buSzPts val="1600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Optimizer-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 minimize the loss function or error term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976" y="2112534"/>
            <a:ext cx="2543243" cy="15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7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63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4159" name="Google Shape;4159;p63"/>
          <p:cNvSpPr txBox="1">
            <a:spLocks noGrp="1"/>
          </p:cNvSpPr>
          <p:nvPr>
            <p:ph type="subTitle" idx="5"/>
          </p:nvPr>
        </p:nvSpPr>
        <p:spPr>
          <a:xfrm>
            <a:off x="264984" y="2931499"/>
            <a:ext cx="4675407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Equation y = 2x^2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dy</a:t>
            </a:r>
            <a:r>
              <a:rPr lang="en-US" sz="1400" b="1" dirty="0" smtClean="0"/>
              <a:t>/dx = d/dx(2x^2)</a:t>
            </a:r>
            <a:endParaRPr lang="en-US" sz="1400" b="1" dirty="0"/>
          </a:p>
          <a:p>
            <a:pPr marL="457200" lvl="1" indent="0"/>
            <a:r>
              <a:rPr lang="en-US" sz="1400" b="1" dirty="0" smtClean="0"/>
              <a:t>        = 4x</a:t>
            </a:r>
          </a:p>
          <a:p>
            <a:pPr marL="457200" lvl="1" indent="0"/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Initialize random start point =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Learning rate = 0.01</a:t>
            </a:r>
          </a:p>
          <a:p>
            <a:pPr marL="457200" lvl="1" indent="0"/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Lets </a:t>
            </a:r>
            <a:r>
              <a:rPr lang="en-US" sz="1400" b="1" dirty="0"/>
              <a:t>us take 2 </a:t>
            </a:r>
            <a:r>
              <a:rPr lang="en-US" sz="1400" b="1" dirty="0" smtClean="0"/>
              <a:t>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Iteration-1</a:t>
            </a:r>
          </a:p>
          <a:p>
            <a:pPr marL="914400" lvl="2" indent="0"/>
            <a:r>
              <a:rPr lang="en-US" sz="1400" b="1" dirty="0"/>
              <a:t>x1 = x0 - </a:t>
            </a:r>
            <a:r>
              <a:rPr lang="en-US" sz="1400" b="1" dirty="0" smtClean="0"/>
              <a:t>(learning rate </a:t>
            </a:r>
            <a:r>
              <a:rPr lang="en-US" sz="1400" b="1" dirty="0"/>
              <a:t>* gradient</a:t>
            </a:r>
            <a:r>
              <a:rPr lang="en-US" sz="1400" b="1" dirty="0" smtClean="0"/>
              <a:t>)</a:t>
            </a:r>
          </a:p>
          <a:p>
            <a:pPr marL="914400" lvl="2" indent="0"/>
            <a:r>
              <a:rPr lang="en-US" sz="1400" b="1" dirty="0" smtClean="0"/>
              <a:t>x1 = 3 – (0.01*4(3))</a:t>
            </a:r>
          </a:p>
          <a:p>
            <a:pPr marL="914400" lvl="2" indent="0"/>
            <a:r>
              <a:rPr lang="en-US" sz="1400" b="1" dirty="0"/>
              <a:t>x</a:t>
            </a:r>
            <a:r>
              <a:rPr lang="en-US" sz="1400" b="1" dirty="0" smtClean="0"/>
              <a:t>1 </a:t>
            </a:r>
            <a:r>
              <a:rPr lang="en-US" sz="1400" b="1" dirty="0"/>
              <a:t>= </a:t>
            </a:r>
            <a:r>
              <a:rPr lang="en-US" sz="1400" b="1" dirty="0" smtClean="0"/>
              <a:t>2.88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Iteration-2</a:t>
            </a:r>
          </a:p>
          <a:p>
            <a:pPr marL="914400" lvl="2" indent="0"/>
            <a:r>
              <a:rPr lang="en-US" sz="1400" b="1" dirty="0" smtClean="0"/>
              <a:t>x2 </a:t>
            </a:r>
            <a:r>
              <a:rPr lang="en-US" sz="1400" b="1" dirty="0"/>
              <a:t>= </a:t>
            </a:r>
            <a:r>
              <a:rPr lang="en-US" sz="1400" b="1" dirty="0" smtClean="0"/>
              <a:t>x1 </a:t>
            </a:r>
            <a:r>
              <a:rPr lang="en-US" sz="1400" b="1" dirty="0"/>
              <a:t>- (learning rate * gradient</a:t>
            </a:r>
            <a:r>
              <a:rPr lang="en-US" sz="1400" b="1" dirty="0" smtClean="0"/>
              <a:t>)</a:t>
            </a:r>
          </a:p>
          <a:p>
            <a:pPr marL="914400" lvl="2" indent="0"/>
            <a:r>
              <a:rPr lang="en-US" sz="1400" b="1" dirty="0" smtClean="0"/>
              <a:t>x2 = 2.88 – (0.01 * 4(2.88))</a:t>
            </a:r>
          </a:p>
          <a:p>
            <a:pPr marL="914400" lvl="2" indent="0"/>
            <a:r>
              <a:rPr lang="en-US" sz="1400" b="1" dirty="0" smtClean="0"/>
              <a:t>X2 </a:t>
            </a:r>
            <a:r>
              <a:rPr lang="en-US" sz="1400" b="1" dirty="0"/>
              <a:t>= 2.7648</a:t>
            </a:r>
          </a:p>
          <a:p>
            <a:pPr marL="914400" lvl="2" indent="0"/>
            <a:endParaRPr lang="en-US" sz="1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457200" lvl="1" indent="0"/>
            <a:endParaRPr lang="en-US" sz="1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25268" y="2100362"/>
            <a:ext cx="40927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>
              <a:buClr>
                <a:srgbClr val="FFFFFF"/>
              </a:buClr>
              <a:buSzPts val="1600"/>
            </a:pPr>
            <a:r>
              <a:rPr 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Precision variable:</a:t>
            </a:r>
          </a:p>
          <a:p>
            <a:pPr marL="914400" lvl="2">
              <a:buClr>
                <a:srgbClr val="FFFFFF"/>
              </a:buClr>
              <a:buSzPts val="1600"/>
            </a:pPr>
            <a:r>
              <a:rPr 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calculates </a:t>
            </a:r>
            <a:r>
              <a:rPr 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difference between two consecutive “x” values . If the difference between x values from 2 consecutive iterations is lesser than the precision we set, stop the algorithm !</a:t>
            </a:r>
          </a:p>
        </p:txBody>
      </p:sp>
    </p:spTree>
    <p:extLst>
      <p:ext uri="{BB962C8B-B14F-4D97-AF65-F5344CB8AC3E}">
        <p14:creationId xmlns:p14="http://schemas.microsoft.com/office/powerpoint/2010/main" val="22082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9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3" y="1451500"/>
            <a:ext cx="2720939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Learning Rate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2975971" y="1955655"/>
            <a:ext cx="5832531" cy="2830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Step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size at each iteration while moving towards the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minimum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The amount that the weights are updated during training is referred to as the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Learning Rate’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Positive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value, often in the range between 0.0 and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1.0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The learning rate controls how quickly the model is adapted to the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problem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Smaller learning rates require more training epochs given the smaller changes made to the weights each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update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Larger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learning rates result in rapid changes and require fewer training epochs</a:t>
            </a: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2122322" y="156109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48333" y="1240527"/>
            <a:ext cx="3780064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Hyper parameter</a:t>
            </a:r>
            <a:endParaRPr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2975971" y="2930159"/>
            <a:ext cx="5332571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A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hyper parameter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is a parameter whose value is set before the learning process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begins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It determines how a network is trained and the structure of the network </a:t>
            </a: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/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Types</a:t>
            </a: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chitects Daughter" panose="020B0604020202020204" charset="0"/>
                <a:cs typeface="Architects Daughter" panose="020B0604020202020204" charset="0"/>
              </a:rPr>
              <a:t>Dropout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chitects Daughter" panose="020B0604020202020204" charset="0"/>
                <a:cs typeface="Architects Daughter" panose="020B0604020202020204" charset="0"/>
              </a:rPr>
              <a:t>Activation function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chitects Daughter" panose="020B0604020202020204" charset="0"/>
                <a:cs typeface="Architects Daughter" panose="020B0604020202020204" charset="0"/>
              </a:rPr>
              <a:t>Learning Rate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Architects Daughter" panose="020B0604020202020204" charset="0"/>
                <a:cs typeface="Architects Daughter" panose="020B0604020202020204" charset="0"/>
              </a:rPr>
              <a:t>Momentum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chitects Daughter" panose="020B0604020202020204" charset="0"/>
                <a:cs typeface="Architects Daughter" panose="020B0604020202020204" charset="0"/>
              </a:rPr>
              <a:t>Number of epochs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Architects Daughter" panose="020B0604020202020204" charset="0"/>
                <a:cs typeface="Architects Daughter" panose="020B0604020202020204" charset="0"/>
              </a:rPr>
              <a:t>Batch size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2206672" y="1639469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61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3061465" y="137889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/>
              <a:t>Bias, Variance  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1975419" y="141413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2122316" y="158185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3048333" y="2068886"/>
            <a:ext cx="5382392" cy="54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Bias – </a:t>
            </a:r>
            <a:r>
              <a:rPr lang="en-US" sz="1400" dirty="0" smtClean="0"/>
              <a:t>Assumption made by model to make function easier to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If average predicted value are far from actual value then bias is said to be high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2"/>
          </p:nvPr>
        </p:nvSpPr>
        <p:spPr>
          <a:xfrm>
            <a:off x="2983646" y="3497500"/>
            <a:ext cx="5382392" cy="54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Variance – </a:t>
            </a:r>
            <a:r>
              <a:rPr lang="en-US" sz="1400" dirty="0" smtClean="0"/>
              <a:t>Variability of model prediction for a given data point which tells the spread of data called variance of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Model with high variance very flexible to training data but it cannot fit accurately on test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677416" y="3265034"/>
            <a:ext cx="3753508" cy="182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—Money Management</a:t>
            </a:r>
            <a:endParaRPr lang="en-IN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278199" y="1973104"/>
            <a:ext cx="8551942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TWCGO Method - Create Individual Bank account &amp; Split the 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Income</a:t>
            </a:r>
          </a:p>
          <a:p>
            <a:pPr marL="0" lvl="0" indent="0"/>
            <a:endParaRPr lang="en-US" sz="2000" b="1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/>
            <a:r>
              <a:rPr lang="en-US" sz="2000" b="1" dirty="0">
                <a:latin typeface="Architects Daughter" panose="020B0604020202020204" charset="0"/>
                <a:cs typeface="Architects Daughter" panose="020B0604020202020204" charset="0"/>
              </a:rPr>
              <a:t>T-Tax | W-Wealth | C-Charity | G-General | </a:t>
            </a:r>
            <a:r>
              <a:rPr lang="en-US" sz="2000" b="1" dirty="0" smtClean="0">
                <a:latin typeface="Architects Daughter" panose="020B0604020202020204" charset="0"/>
                <a:cs typeface="Architects Daughter" panose="020B0604020202020204" charset="0"/>
              </a:rPr>
              <a:t>O-Operation</a:t>
            </a:r>
            <a:endParaRPr lang="en-US" sz="2000" b="1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/>
            <a:endParaRPr lang="en-US" sz="2000" b="1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/>
            <a:endParaRPr lang="en-US" sz="2000" b="1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4019888" y="133227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D4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33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471</Words>
  <Application>Microsoft Office PowerPoint</Application>
  <PresentationFormat>On-screen Show (16:9)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Alef</vt:lpstr>
      <vt:lpstr>Nunito Sans</vt:lpstr>
      <vt:lpstr>Dosis</vt:lpstr>
      <vt:lpstr>Luckiest Guy</vt:lpstr>
      <vt:lpstr>Architects Daughter</vt:lpstr>
      <vt:lpstr>Open Sans</vt:lpstr>
      <vt:lpstr>Pacifico</vt:lpstr>
      <vt:lpstr>Lato</vt:lpstr>
      <vt:lpstr>National Comic Book Day by Slidesgo</vt:lpstr>
      <vt:lpstr>DEEP LEarNiNg MastEr Class</vt:lpstr>
      <vt:lpstr>Gradient Descent</vt:lpstr>
      <vt:lpstr>Gradient Descent </vt:lpstr>
      <vt:lpstr>Steps</vt:lpstr>
      <vt:lpstr>Deep Learning Terminology - 1</vt:lpstr>
      <vt:lpstr>Deep Learning Terminology - 2</vt:lpstr>
      <vt:lpstr>Deep Learning Terminology - 3</vt:lpstr>
      <vt:lpstr>—Money Management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P B SHANMATHI</cp:lastModifiedBy>
  <cp:revision>65</cp:revision>
  <dcterms:modified xsi:type="dcterms:W3CDTF">2021-11-23T04:36:46Z</dcterms:modified>
</cp:coreProperties>
</file>