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0" r:id="rId3"/>
    <p:sldId id="295" r:id="rId4"/>
    <p:sldId id="296" r:id="rId5"/>
    <p:sldId id="297" r:id="rId6"/>
    <p:sldId id="298" r:id="rId7"/>
    <p:sldId id="286" r:id="rId8"/>
    <p:sldId id="292" r:id="rId9"/>
    <p:sldId id="291" r:id="rId10"/>
    <p:sldId id="294" r:id="rId11"/>
    <p:sldId id="290" r:id="rId12"/>
  </p:sldIdLst>
  <p:sldSz cx="9144000" cy="5143500" type="screen16x9"/>
  <p:notesSz cx="6858000" cy="9144000"/>
  <p:embeddedFontLst>
    <p:embeddedFont>
      <p:font typeface="Nunito Sans" panose="020B0604020202020204" charset="0"/>
      <p:regular r:id="rId14"/>
      <p:bold r:id="rId15"/>
      <p:italic r:id="rId16"/>
      <p:boldItalic r:id="rId17"/>
    </p:embeddedFont>
    <p:embeddedFont>
      <p:font typeface="Luckiest Guy" panose="020B0604020202020204" charset="0"/>
      <p:regular r:id="rId18"/>
    </p:embeddedFont>
    <p:embeddedFont>
      <p:font typeface="Dosis" panose="020B0604020202020204" charset="0"/>
      <p:regular r:id="rId19"/>
      <p:bold r:id="rId20"/>
    </p:embeddedFont>
    <p:embeddedFont>
      <p:font typeface="Architects Daughter" panose="020B0604020202020204" charset="0"/>
      <p:regular r:id="rId21"/>
    </p:embeddedFont>
    <p:embeddedFont>
      <p:font typeface="Pacifico" panose="020B0604020202020204" charset="0"/>
      <p:regular r:id="rId22"/>
    </p:embeddedFont>
    <p:embeddedFont>
      <p:font typeface="Alef" panose="020B0604020202020204" charset="0"/>
      <p:regular r:id="rId23"/>
      <p:bold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2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3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5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8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Day-6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677416" y="3265034"/>
            <a:ext cx="3753508" cy="182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—Asset &amp; Liabilities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278199" y="1973104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 A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sset </a:t>
            </a:r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is something that puts money in your 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pocket</a:t>
            </a:r>
          </a:p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L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iability </a:t>
            </a:r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is something that takes money out of your pocket</a:t>
            </a: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4019888" y="133227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D6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33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152962" y="2537477"/>
            <a:ext cx="6941875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Gradient Descent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Gradient </a:t>
            </a:r>
            <a:r>
              <a:rPr lang="en-IN" dirty="0"/>
              <a:t>Descent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6416" y="1271246"/>
            <a:ext cx="65207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Consider 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Equation 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2x^2</a:t>
            </a:r>
          </a:p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andom 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initialization of 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</a:p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12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earning_rate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determine the step 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</a:p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Gradient = </a:t>
            </a:r>
            <a:r>
              <a:rPr lang="en-US" sz="1200" b="1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dy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/dx 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 d/dx(2x^2)</a:t>
            </a:r>
          </a:p>
          <a:p>
            <a:pPr marL="127000" lvl="0">
              <a:buClr>
                <a:srgbClr val="FFFFFF"/>
              </a:buClr>
              <a:buSzPts val="1600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= 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4x</a:t>
            </a:r>
          </a:p>
          <a:p>
            <a:pPr marL="127000" lvl="0">
              <a:buClr>
                <a:srgbClr val="FFFFFF"/>
              </a:buClr>
              <a:buSzPts val="1600"/>
            </a:pPr>
            <a:endParaRPr lang="en-US" sz="1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repeat until convergence</a:t>
            </a:r>
          </a:p>
          <a:p>
            <a:pPr marL="127000" lvl="0">
              <a:buClr>
                <a:srgbClr val="FFFFFF"/>
              </a:buClr>
              <a:buSzPts val="1600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{</a:t>
            </a:r>
            <a:endParaRPr lang="en-US" sz="1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0" lvl="0">
              <a:buClr>
                <a:srgbClr val="FFFFFF"/>
              </a:buClr>
              <a:buSzPts val="1600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w = w - (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learning_rate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* (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dJ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dw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))</a:t>
            </a:r>
          </a:p>
          <a:p>
            <a:pPr marL="127000" lvl="0">
              <a:buClr>
                <a:srgbClr val="FFFFFF"/>
              </a:buClr>
              <a:buSzPts val="1600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b = b - (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learning_rate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* (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dJ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2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db</a:t>
            </a: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))</a:t>
            </a:r>
          </a:p>
          <a:p>
            <a:pPr marL="412750" lvl="0" indent="-285750"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lang="en-US" sz="1200" b="1"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0" lvl="0">
              <a:buClr>
                <a:srgbClr val="FFFFFF"/>
              </a:buClr>
              <a:buSzPts val="1600"/>
            </a:pPr>
            <a:endParaRPr lang="en-US" sz="1200" b="1"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0" lvl="0">
              <a:buClr>
                <a:srgbClr val="FFFFFF"/>
              </a:buClr>
              <a:buSzPts val="1600"/>
            </a:pPr>
            <a:endParaRPr lang="en-US" sz="1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69900" lvl="0" indent="-342900">
              <a:buClr>
                <a:srgbClr val="FFFFFF"/>
              </a:buClr>
              <a:buSzPts val="1600"/>
              <a:buFont typeface="+mj-lt"/>
              <a:buAutoNum type="arabicPeriod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the learning rate is too large, gradient descent will miss the local minimum and fluctuate at different points uncontrollably</a:t>
            </a:r>
          </a:p>
          <a:p>
            <a:pPr marL="469900" lvl="0" indent="-342900">
              <a:buClr>
                <a:srgbClr val="FFFFFF"/>
              </a:buClr>
              <a:buSzPts val="1600"/>
              <a:buFont typeface="+mj-lt"/>
              <a:buAutoNum type="arabicPeriod"/>
            </a:pPr>
            <a:r>
              <a:rPr lang="en-US"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the learning rate is too small, the algorithm will take too long to reach the minimum and eat up your computer’s power.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41" y="1345890"/>
            <a:ext cx="1951184" cy="12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Batch Gradient </a:t>
            </a:r>
            <a:r>
              <a:rPr lang="en-IN" dirty="0"/>
              <a:t>Descent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33408" y="2297018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Processes </a:t>
            </a:r>
            <a:r>
              <a:rPr lang="en-US" sz="1400" b="1" dirty="0"/>
              <a:t>all the training examples for each iteration of gradient </a:t>
            </a:r>
            <a:r>
              <a:rPr lang="en-US" sz="1400" b="1" dirty="0" smtClean="0"/>
              <a:t>descent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But </a:t>
            </a:r>
            <a:r>
              <a:rPr lang="en-US" sz="1400" b="1" dirty="0"/>
              <a:t>if the number of training examples is large, then batch gradient descent is computationally very expensive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Stochastic Gradient </a:t>
            </a:r>
            <a:r>
              <a:rPr lang="en-IN" dirty="0"/>
              <a:t>Descent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55180" y="1546544"/>
            <a:ext cx="8443588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Processes </a:t>
            </a:r>
            <a:r>
              <a:rPr lang="en-US" sz="1400" b="1" dirty="0"/>
              <a:t>1 training example per </a:t>
            </a:r>
            <a:r>
              <a:rPr lang="en-US" sz="1400" b="1" dirty="0" smtClean="0"/>
              <a:t>iteration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Hence, the parameters are being updated even after one iteration in which only a single example has been </a:t>
            </a:r>
            <a:r>
              <a:rPr lang="en-US" sz="1400" b="1" dirty="0" smtClean="0"/>
              <a:t>processed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Number </a:t>
            </a:r>
            <a:r>
              <a:rPr lang="en-US" sz="1400" b="1" dirty="0"/>
              <a:t>of iterations will be quite large</a:t>
            </a:r>
            <a:endParaRPr lang="en-US" sz="1400" b="1" dirty="0" smtClean="0"/>
          </a:p>
        </p:txBody>
      </p:sp>
      <p:sp>
        <p:nvSpPr>
          <p:cNvPr id="4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442265" y="3438465"/>
            <a:ext cx="7482534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One approach to the problem of stochastic gradient descent not being able to settle at a minimum is to use something known as a </a:t>
            </a:r>
            <a:r>
              <a:rPr lang="en-US" sz="1400" b="1" dirty="0"/>
              <a:t>learning schedule, seek to adjust the learning rate during training by reducing the learning rate according to a pre-defined </a:t>
            </a:r>
            <a:r>
              <a:rPr lang="en-US" sz="1400" b="1" dirty="0" smtClean="0"/>
              <a:t>schedule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gradually reduces the learning </a:t>
            </a:r>
            <a:r>
              <a:rPr lang="en-US" sz="1400" dirty="0" smtClean="0"/>
              <a:t>rate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If the learning rate is reduced too quickly, then the algorithm may get stuck at local </a:t>
            </a:r>
            <a:r>
              <a:rPr lang="en-US" sz="1400" dirty="0" smtClean="0"/>
              <a:t>minima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/>
              <a:t>the learning rate is reduced too slowly, you may jump around the minimum for a long time and still not get optimal </a:t>
            </a:r>
            <a:r>
              <a:rPr lang="en-US" sz="1400" dirty="0" smtClean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4476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Mini Batch </a:t>
            </a:r>
            <a:r>
              <a:rPr lang="en-IN" dirty="0" smtClean="0"/>
              <a:t>Gradient </a:t>
            </a:r>
            <a:r>
              <a:rPr lang="en-IN" dirty="0"/>
              <a:t>Descent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83646" y="2552054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Instead </a:t>
            </a:r>
            <a:r>
              <a:rPr lang="en-US" sz="1400" b="1" dirty="0"/>
              <a:t>of calculating the gradient on the whole dataset, or random examples of the dataset, it calculates them on small subsets of the dataset, commonly referred to as </a:t>
            </a:r>
            <a:r>
              <a:rPr lang="en-US" sz="1400" b="1" dirty="0" smtClean="0"/>
              <a:t>mini-batches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Works </a:t>
            </a:r>
            <a:r>
              <a:rPr lang="en-US" sz="1400" b="1" dirty="0"/>
              <a:t>faster than both batch gradient descent and stochastic gradient </a:t>
            </a:r>
            <a:r>
              <a:rPr lang="en-US" sz="1400" b="1" dirty="0" smtClean="0"/>
              <a:t>descent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it works for larger training examples and that too with lesser number of iterations.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9952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451500"/>
            <a:ext cx="2720939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Overfitting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03223" y="1066655"/>
            <a:ext cx="3630928" cy="283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Good performance on the training data, poor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generalization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to other data.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2122322" y="156109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98548" y="3204100"/>
            <a:ext cx="2720939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err="1" smtClean="0"/>
              <a:t>Underfitting</a:t>
            </a:r>
            <a:endParaRPr dirty="0"/>
          </a:p>
        </p:txBody>
      </p:sp>
      <p:sp>
        <p:nvSpPr>
          <p:cNvPr id="12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03222" y="3343874"/>
            <a:ext cx="3484878" cy="1572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Poor performance on the training data and poor generalization to other data</a:t>
            </a:r>
          </a:p>
        </p:txBody>
      </p:sp>
      <p:pic>
        <p:nvPicPr>
          <p:cNvPr id="1026" name="Picture 2" descr="https://keeeto.github.io/assets/images/Underfi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29" y="3272351"/>
            <a:ext cx="1644468" cy="16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keeeto.github.io/assets/images/Overfit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22" y="1208315"/>
            <a:ext cx="1784683" cy="17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240527"/>
            <a:ext cx="3780064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Epochs 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88671" y="2195039"/>
            <a:ext cx="5332571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Single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training iteration of all batches in both forward and back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propagation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1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epoch is a single forward and backward pass of the entire input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61465" y="137889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Dropout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2122316" y="158185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3048333" y="1844691"/>
            <a:ext cx="5382392" cy="54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Dropout is a regularization technique which prevents over-fitting of the network</a:t>
            </a:r>
            <a:endParaRPr lang="en-IN" sz="140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2"/>
          </p:nvPr>
        </p:nvSpPr>
        <p:spPr>
          <a:xfrm>
            <a:off x="3048333" y="2513250"/>
            <a:ext cx="5382392" cy="54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During </a:t>
            </a:r>
            <a:r>
              <a:rPr lang="en-US" sz="1400" b="1" dirty="0"/>
              <a:t>training a certain number of neurons in the hidden layer is randomly dropped</a:t>
            </a:r>
            <a:endParaRPr lang="en-IN" sz="1400" dirty="0"/>
          </a:p>
        </p:txBody>
      </p:sp>
      <p:pic>
        <p:nvPicPr>
          <p:cNvPr id="2050" name="Picture 2" descr="https://cdn.analyticsvidhya.com/wp-content/uploads/2017/05/20073927/dropout-300x1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3498850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479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Nunito Sans</vt:lpstr>
      <vt:lpstr>Luckiest Guy</vt:lpstr>
      <vt:lpstr>Dosis</vt:lpstr>
      <vt:lpstr>Arial</vt:lpstr>
      <vt:lpstr>Architects Daughter</vt:lpstr>
      <vt:lpstr>Pacifico</vt:lpstr>
      <vt:lpstr>Alef</vt:lpstr>
      <vt:lpstr>Lato</vt:lpstr>
      <vt:lpstr>Open Sans</vt:lpstr>
      <vt:lpstr>National Comic Book Day by Slidesgo</vt:lpstr>
      <vt:lpstr>DEEP LEarNiNg MastEr Class</vt:lpstr>
      <vt:lpstr>Gradient Descent</vt:lpstr>
      <vt:lpstr>Gradient Descent</vt:lpstr>
      <vt:lpstr>Batch Gradient Descent</vt:lpstr>
      <vt:lpstr>Stochastic Gradient Descent</vt:lpstr>
      <vt:lpstr>Mini Batch Gradient Descent</vt:lpstr>
      <vt:lpstr>Deep Learning Terminology - 1</vt:lpstr>
      <vt:lpstr>Deep Learning Terminology - 2</vt:lpstr>
      <vt:lpstr>Deep Learning Terminology - 3</vt:lpstr>
      <vt:lpstr>—Asset &amp; Liabilities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P B SHANMATHI</cp:lastModifiedBy>
  <cp:revision>80</cp:revision>
  <dcterms:modified xsi:type="dcterms:W3CDTF">2021-11-24T04:13:09Z</dcterms:modified>
</cp:coreProperties>
</file>