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80" r:id="rId8"/>
    <p:sldId id="258" r:id="rId9"/>
    <p:sldId id="281" r:id="rId10"/>
    <p:sldId id="282" r:id="rId11"/>
    <p:sldId id="286" r:id="rId12"/>
    <p:sldId id="287" r:id="rId13"/>
    <p:sldId id="279" r:id="rId14"/>
    <p:sldId id="266" r:id="rId15"/>
    <p:sldId id="28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7"/>
    <a:srgbClr val="272838"/>
    <a:srgbClr val="7D6B91"/>
    <a:srgbClr val="3C70BC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58" d="100"/>
          <a:sy n="58" d="100"/>
        </p:scale>
        <p:origin x="260" y="7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F617-9B7C-0A34-055F-C49C6AA5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A4A76-9E25-A78C-5815-E6ACFE024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2EAD6-601C-66B3-ED9D-79BD9006E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0A2B-7C97-2C4A-8172-B509B5F9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A601E-5577-6D52-E082-124F67DEE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788B6-F4B1-6419-E4B8-570303E71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B0517-9CDC-B9AA-E406-268571309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B1793-B295-2293-72C8-97FD70804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9" y="4093029"/>
            <a:ext cx="11884432" cy="2841171"/>
          </a:xfrm>
          <a:ln>
            <a:noFill/>
          </a:ln>
        </p:spPr>
        <p:txBody>
          <a:bodyPr anchor="ctr"/>
          <a:lstStyle/>
          <a:p>
            <a:pPr algn="ctr"/>
            <a:r>
              <a:rPr lang="en-US" sz="3800" b="1" dirty="0">
                <a:ln>
                  <a:gradFill>
                    <a:gsLst>
                      <a:gs pos="4000">
                        <a:srgbClr val="3C70BC"/>
                      </a:gs>
                      <a:gs pos="55000">
                        <a:schemeClr val="accent1">
                          <a:lumMod val="45000"/>
                          <a:lumOff val="55000"/>
                        </a:schemeClr>
                      </a:gs>
                      <a:gs pos="97000">
                        <a:srgbClr val="7D6B91">
                          <a:alpha val="73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11000">
                      <a:srgbClr val="272838"/>
                    </a:gs>
                    <a:gs pos="60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Readmission Analysis Dashboards for Synthea EHR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D430D-1A53-0FD3-81E1-0DC74ECA6199}"/>
              </a:ext>
            </a:extLst>
          </p:cNvPr>
          <p:cNvSpPr txBox="1"/>
          <p:nvPr/>
        </p:nvSpPr>
        <p:spPr>
          <a:xfrm>
            <a:off x="8582139" y="356994"/>
            <a:ext cx="340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D6B91"/>
                </a:solidFill>
              </a:rPr>
              <a:t>Presented By </a:t>
            </a:r>
          </a:p>
          <a:p>
            <a:r>
              <a:rPr lang="en-US" dirty="0" err="1">
                <a:solidFill>
                  <a:srgbClr val="7D6B91"/>
                </a:solidFill>
              </a:rPr>
              <a:t>Bkhrist</a:t>
            </a:r>
            <a:endParaRPr lang="en-US" dirty="0">
              <a:solidFill>
                <a:srgbClr val="7D6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759" y="1088632"/>
            <a:ext cx="7124241" cy="705080"/>
          </a:xfrm>
        </p:spPr>
        <p:txBody>
          <a:bodyPr/>
          <a:lstStyle/>
          <a:p>
            <a:r>
              <a:rPr lang="en-US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Interactivity &amp; User Experience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5409282" cy="70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EDD2B8-D37A-D717-8A7C-CAEEC29209D5}"/>
              </a:ext>
            </a:extLst>
          </p:cNvPr>
          <p:cNvSpPr txBox="1"/>
          <p:nvPr/>
        </p:nvSpPr>
        <p:spPr>
          <a:xfrm>
            <a:off x="5067759" y="1914898"/>
            <a:ext cx="5413643" cy="18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Cross-filter by Readmission Type (True vs. Proxy)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Slicers for Date &amp; Readmission 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Linked visuals across dashboards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255" y="876300"/>
            <a:ext cx="5884027" cy="695211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3600" b="1" kern="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 and Impact</a:t>
            </a:r>
            <a:endParaRPr lang="en-US" sz="3600" kern="100" dirty="0">
              <a:gradFill>
                <a:gsLst>
                  <a:gs pos="4000">
                    <a:srgbClr val="272838"/>
                  </a:gs>
                  <a:gs pos="55000">
                    <a:srgbClr val="7D6B91"/>
                  </a:gs>
                  <a:gs pos="97000">
                    <a:srgbClr val="7D6B91">
                      <a:alpha val="73000"/>
                    </a:srgbClr>
                  </a:gs>
                </a:gsLst>
                <a:lin ang="5400000" scaled="1"/>
              </a:gradFill>
              <a:effectLst/>
              <a:latin typeface="Bahnschrift SemiBold SemiConden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46255" y="1973167"/>
            <a:ext cx="6828232" cy="4515767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Ambulatory visits often lead to inpatients (True Admission)</a:t>
            </a:r>
            <a:endParaRPr lang="en-US" sz="1800" kern="100" dirty="0">
              <a:effectLst/>
              <a:latin typeface="Bahnschrift Light Semi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kern="0" dirty="0" err="1"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kern="0" dirty="0" err="1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ncounterclass</a:t>
            </a:r>
            <a:r>
              <a:rPr lang="en-US" sz="1800" kern="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 shorter discharge → readmit gaps.</a:t>
            </a:r>
            <a:endParaRPr lang="en-US" sz="1800" kern="100" dirty="0">
              <a:effectLst/>
              <a:latin typeface="Bahnschrift Light Semi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Medication review due(situation) Conditions description had highest true readmission.</a:t>
            </a:r>
            <a:endParaRPr lang="en-US" sz="1800" kern="100" dirty="0">
              <a:effectLst/>
              <a:latin typeface="Bahnschrift Light Semi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highest stay of patients is 0-7days</a:t>
            </a:r>
            <a:endParaRPr lang="en-US" sz="1800" kern="100" dirty="0">
              <a:effectLst/>
              <a:latin typeface="Bahnschrift Light Semi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2872"/>
            <a:ext cx="5655197" cy="903383"/>
          </a:xfrm>
        </p:spPr>
        <p:txBody>
          <a:bodyPr anchor="b">
            <a:normAutofit/>
          </a:bodyPr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CONCLUSION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482137"/>
            <a:ext cx="5733773" cy="30327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Identifies at-risk groups (60+, Medicare),  supports financial assistance for self-pay patients/ Introduce them to health insurance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Enhances patient care, optimizes resource allocation, and drives equitable financial management.</a:t>
            </a:r>
          </a:p>
          <a:p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613532"/>
            <a:ext cx="4179570" cy="2243397"/>
          </a:xfrm>
        </p:spPr>
        <p:txBody>
          <a:bodyPr>
            <a:noAutofit/>
          </a:bodyPr>
          <a:lstStyle/>
          <a:p>
            <a:r>
              <a:rPr lang="en-US" dirty="0"/>
              <a:t>OLADOKUN ABISOLA CHRISTIANA </a:t>
            </a:r>
            <a:r>
              <a:rPr lang="en-US" b="0" i="0" dirty="0">
                <a:effectLst/>
                <a:latin typeface="-apple-system"/>
              </a:rPr>
              <a:t>www.linkedin.com/in/oladokun-abisola-ab92482a8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507356"/>
            <a:ext cx="3920628" cy="572292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7" y="1079648"/>
            <a:ext cx="5089793" cy="5029204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Analyse hospital readmissions using synthetic EHR data.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Identify preventable patterns and high-risk groups.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Improve care quality and reduce costs.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Build interactive Power BI dashboards.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1ECFC1-ECCA-34A7-9358-6FA9A68FEDF7}"/>
              </a:ext>
            </a:extLst>
          </p:cNvPr>
          <p:cNvSpPr txBox="1"/>
          <p:nvPr/>
        </p:nvSpPr>
        <p:spPr>
          <a:xfrm>
            <a:off x="6621137" y="247880"/>
            <a:ext cx="5321147" cy="618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Table of Contents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Project Objective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Tools &amp; Technologies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Data Source &amp; Preparation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Data Model &amp; Structure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Dashboard 1 – Patient Overview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Dashboard 2 – Encounter Analysis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Dashboard 3 – Insurance &amp; Financial Impact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Interactivity &amp; User Experience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Key Insights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Conclusion &amp; Impact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319489"/>
            <a:ext cx="5431316" cy="815248"/>
          </a:xfrm>
        </p:spPr>
        <p:txBody>
          <a:bodyPr/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Tools &amp;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DED0E-D7C4-6D52-31F9-1A52A40CCFE2}"/>
              </a:ext>
            </a:extLst>
          </p:cNvPr>
          <p:cNvSpPr txBox="1"/>
          <p:nvPr/>
        </p:nvSpPr>
        <p:spPr>
          <a:xfrm>
            <a:off x="6400800" y="1586429"/>
            <a:ext cx="5122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Power BI – Dashboard development &amp; interactivity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SQL – Data querying &amp; cleaning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Microsoft Excel – Lightweight data review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Synthea – Synthetic patient data generator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374452"/>
            <a:ext cx="7288282" cy="626838"/>
          </a:xfrm>
        </p:spPr>
        <p:txBody>
          <a:bodyPr>
            <a:normAutofit/>
          </a:bodyPr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Data Source &amp;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355076"/>
            <a:ext cx="7288212" cy="48150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72838"/>
                </a:solidFill>
                <a:latin typeface="Bahnschrift Light SemiCondensed" panose="020B0502040204020203" pitchFamily="34" charset="0"/>
              </a:rPr>
              <a:t>Data Source: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Synthea (synthetic EHR data)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Generated: 10,000 patients via terminal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Output: CSVs including Patient, Encounter, Condition, etc.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72838"/>
                </a:solidFill>
                <a:latin typeface="Bahnschrift Light SemiCondensed" panose="020B0502040204020203" pitchFamily="34" charset="0"/>
              </a:rPr>
              <a:t>Cleaning: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Standardized date formats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Filtered valid encounters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Created readmission tracking views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13" y="859316"/>
            <a:ext cx="8420100" cy="752374"/>
          </a:xfrm>
        </p:spPr>
        <p:txBody>
          <a:bodyPr>
            <a:normAutofit/>
          </a:bodyPr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Data Model &amp; Structure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46413" y="1892147"/>
            <a:ext cx="6959447" cy="3073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ahnschrift Light SemiCondensed" panose="020B0502040204020203" pitchFamily="34" charset="0"/>
              </a:rPr>
              <a:t>Tables: </a:t>
            </a:r>
            <a:r>
              <a:rPr lang="en-US" dirty="0">
                <a:latin typeface="Bahnschrift Light SemiCondensed" panose="020B0502040204020203" pitchFamily="34" charset="0"/>
              </a:rPr>
              <a:t>Patient, Encounter, Condition, Medication, Claim, </a:t>
            </a:r>
            <a:r>
              <a:rPr lang="en-US" dirty="0" err="1">
                <a:latin typeface="Bahnschrift Light SemiCondensed" panose="020B0502040204020203" pitchFamily="34" charset="0"/>
              </a:rPr>
              <a:t>Claim_Transaction</a:t>
            </a:r>
            <a:r>
              <a:rPr lang="en-US" dirty="0">
                <a:latin typeface="Bahnschrift Light SemiCondensed" panose="020B0502040204020203" pitchFamily="34" charset="0"/>
              </a:rPr>
              <a:t>, Payers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Bahnschrift Light SemiCondensed" panose="020B0502040204020203" pitchFamily="34" charset="0"/>
              </a:rPr>
              <a:t>Relationships</a:t>
            </a:r>
            <a:r>
              <a:rPr lang="en-US" dirty="0">
                <a:latin typeface="Bahnschrift Light SemiCondensed" panose="020B0502040204020203" pitchFamily="34" charset="0"/>
              </a:rPr>
              <a:t>: Star schema (1:Many between patients and others)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Bahnschrift Light SemiCondensed" panose="020B0502040204020203" pitchFamily="34" charset="0"/>
              </a:rPr>
              <a:t>Calculated Tables</a:t>
            </a:r>
            <a:r>
              <a:rPr lang="en-US" dirty="0">
                <a:latin typeface="Bahnschrift Light SemiCondensed" panose="020B0502040204020203" pitchFamily="34" charset="0"/>
              </a:rPr>
              <a:t>: </a:t>
            </a:r>
            <a:r>
              <a:rPr lang="en-US" dirty="0" err="1">
                <a:latin typeface="Bahnschrift Light SemiCondensed" panose="020B0502040204020203" pitchFamily="34" charset="0"/>
              </a:rPr>
              <a:t>ReadmissionFlags</a:t>
            </a:r>
            <a:r>
              <a:rPr lang="en-US" dirty="0"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latin typeface="Bahnschrift Light SemiCondensed" panose="020B0502040204020203" pitchFamily="34" charset="0"/>
              </a:rPr>
              <a:t>ReadmissionParameter</a:t>
            </a:r>
            <a:r>
              <a:rPr lang="en-US" dirty="0"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latin typeface="Bahnschrift Light SemiCondensed" panose="020B0502040204020203" pitchFamily="34" charset="0"/>
              </a:rPr>
              <a:t>DateTable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1518093"/>
            <a:ext cx="5537812" cy="50259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Bahnschrift Light SemiCondensed" panose="020B0502040204020203" pitchFamily="34" charset="0"/>
              </a:rPr>
              <a:t>Purpose: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Bahnschrift Light SemiCondensed" panose="020B0502040204020203" pitchFamily="34" charset="0"/>
              </a:rPr>
              <a:t>Profile patient demographics and readmission risk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Bahnschrift Light SemiCondensed" panose="020B0502040204020203" pitchFamily="34" charset="0"/>
              </a:rPr>
              <a:t>Key Metrics: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Bahnschrift Light SemiCondensed" panose="020B0502040204020203" pitchFamily="34" charset="0"/>
              </a:rPr>
              <a:t>AdmittedPatients</a:t>
            </a:r>
            <a:endParaRPr lang="en-GB" dirty="0">
              <a:latin typeface="Bahnschrift Light SemiCondense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ReadmittedPatients_30days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Readmission by Age Group &amp; Condition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Bahnschrift Light SemiCondensed" panose="020B0502040204020203" pitchFamily="34" charset="0"/>
              </a:rPr>
              <a:t>Insight: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Older patients (60+)  → higher readmission rates.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Medication review due(situation) Conditions description had highest true readmission</a:t>
            </a:r>
            <a:endParaRPr lang="en-GB" dirty="0">
              <a:latin typeface="Bahnschrift Light SemiCondense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medical information&#10;&#10;AI-generated content may be incorrect.">
            <a:extLst>
              <a:ext uri="{FF2B5EF4-FFF2-40B4-BE49-F238E27FC236}">
                <a16:creationId xmlns:a16="http://schemas.microsoft.com/office/drawing/2014/main" id="{BECB080E-C96A-4400-905F-3A7D1317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85908" cy="68291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EBBC04-4B43-3B30-CE33-5D5CB8F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125" y="749144"/>
            <a:ext cx="4391191" cy="583894"/>
          </a:xfrm>
        </p:spPr>
        <p:txBody>
          <a:bodyPr>
            <a:normAutofit/>
          </a:bodyPr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Patient Overview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C4005-915B-777E-B32E-F30C513B3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C1429E-DFD1-7EFF-D543-E2DD7B6349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1518093"/>
            <a:ext cx="5537812" cy="5025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Bahnschrift Light SemiCondensed" panose="020B0502040204020203" pitchFamily="34" charset="0"/>
              </a:rPr>
              <a:t>Purpose: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Bahnschrift Light SemiCondensed" panose="020B0502040204020203" pitchFamily="34" charset="0"/>
              </a:rPr>
              <a:t>Understand encounter flow and readmission triggers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Bahnschrift Light SemiCondensed" panose="020B0502040204020203" pitchFamily="34" charset="0"/>
              </a:rPr>
              <a:t>Key Metrics: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Trend by encounter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Funnel from initial to readmission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Bahnschrift Light SemiCondensed" panose="020B0502040204020203" pitchFamily="34" charset="0"/>
              </a:rPr>
              <a:t>Stay duration vs. readmission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Bahnschrift Light SemiCondensed" panose="020B0502040204020203" pitchFamily="34" charset="0"/>
              </a:rPr>
              <a:t>Insight: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Bahnschrift Light SemiCondensed" panose="020B0502040204020203" pitchFamily="34" charset="0"/>
              </a:rPr>
              <a:t>Emergency visits often precede inpatient readmissions. Peaks in March &amp; December.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0654002-44FC-3BDE-59DA-18E7F6BAF0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ABEED2-DB60-1F95-6B17-28F3C8EA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44879"/>
            <a:ext cx="4277350" cy="583894"/>
          </a:xfrm>
        </p:spPr>
        <p:txBody>
          <a:bodyPr>
            <a:normAutofit/>
          </a:bodyPr>
          <a:lstStyle/>
          <a:p>
            <a:r>
              <a:rPr lang="en-US" sz="32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ENCOUNTER ANALYSIS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71FB367-7D9E-EBAF-FC63-25625A58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687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E4856-1332-94D4-BD46-EBAE148E6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83D927-3BB7-556D-E6F1-D6462F4ABC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1518093"/>
            <a:ext cx="5537812" cy="5025926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latin typeface="Bahnschrift Light SemiCondensed" panose="020B0502040204020203" pitchFamily="34" charset="0"/>
              </a:rPr>
              <a:t>Purpose: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Bahnschrift Light SemiCondensed" panose="020B0502040204020203" pitchFamily="34" charset="0"/>
              </a:rPr>
              <a:t>Quantify financial cost of readmissions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Bahnschrift Light SemiCondensed" panose="020B0502040204020203" pitchFamily="34" charset="0"/>
              </a:rPr>
              <a:t>Metrics: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Light SemiCondensed" panose="020B0502040204020203" pitchFamily="34" charset="0"/>
              </a:rPr>
              <a:t>ReadmissionClaimAmount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AvgClaimPerReadmission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Unpaid Balances by Insurance Type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Bahnschrift Light SemiCondensed" panose="020B0502040204020203" pitchFamily="34" charset="0"/>
              </a:rPr>
              <a:t>Insight: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Medicare</a:t>
            </a:r>
            <a:r>
              <a:rPr lang="en-GB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 has higher emergency readmissions and pays more.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 Uninsured patients → highest unpaid balances.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A78E1CB-3D47-4AE8-443D-30DA70213C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9B6731-5081-19B2-D3E5-60AC283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34199"/>
            <a:ext cx="4277350" cy="583894"/>
          </a:xfrm>
        </p:spPr>
        <p:txBody>
          <a:bodyPr>
            <a:noAutofit/>
          </a:bodyPr>
          <a:lstStyle/>
          <a:p>
            <a:r>
              <a:rPr lang="en-US" sz="3600" dirty="0">
                <a:gradFill>
                  <a:gsLst>
                    <a:gs pos="4000">
                      <a:srgbClr val="272838"/>
                    </a:gs>
                    <a:gs pos="55000">
                      <a:srgbClr val="7D6B91"/>
                    </a:gs>
                    <a:gs pos="97000">
                      <a:srgbClr val="7D6B91">
                        <a:alpha val="73000"/>
                      </a:srgbClr>
                    </a:gs>
                  </a:gsLst>
                  <a:lin ang="5400000" scaled="1"/>
                </a:gradFill>
                <a:latin typeface="Bahnschrift SemiBold SemiConden" panose="020B0502040204020203" pitchFamily="34" charset="0"/>
              </a:rPr>
              <a:t>INSURANCE IMPACT</a:t>
            </a:r>
          </a:p>
        </p:txBody>
      </p:sp>
      <p:pic>
        <p:nvPicPr>
          <p:cNvPr id="4" name="Picture 3" descr="A screenshot of a financial report&#10;&#10;AI-generated content may be incorrect.">
            <a:extLst>
              <a:ext uri="{FF2B5EF4-FFF2-40B4-BE49-F238E27FC236}">
                <a16:creationId xmlns:a16="http://schemas.microsoft.com/office/drawing/2014/main" id="{92DB8F76-23EF-56CA-7D77-F2FC234B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537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944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{83A9C5C9-477E-4E67-9317-7BB0CA1AA320}tf67328976_win32</Template>
  <TotalTime>176</TotalTime>
  <Words>459</Words>
  <Application>Microsoft Office PowerPoint</Application>
  <PresentationFormat>Widescreen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Bahnschrift Light SemiCondensed</vt:lpstr>
      <vt:lpstr>Bahnschrift SemiBold SemiConden</vt:lpstr>
      <vt:lpstr>Calibri</vt:lpstr>
      <vt:lpstr>Symbol</vt:lpstr>
      <vt:lpstr>Tenorite</vt:lpstr>
      <vt:lpstr>Custom</vt:lpstr>
      <vt:lpstr>Readmission Analysis Dashboards for Synthea EHR Dataset</vt:lpstr>
      <vt:lpstr>Project Objective</vt:lpstr>
      <vt:lpstr>PowerPoint Presentation</vt:lpstr>
      <vt:lpstr>Tools &amp; Technologies</vt:lpstr>
      <vt:lpstr>Data Source &amp; Preparation</vt:lpstr>
      <vt:lpstr>Data Model &amp; Structure</vt:lpstr>
      <vt:lpstr>Patient Overview</vt:lpstr>
      <vt:lpstr>ENCOUNTER ANALYSIS</vt:lpstr>
      <vt:lpstr>INSURANCE IMPACT</vt:lpstr>
      <vt:lpstr>Interactivity &amp; User Experience</vt:lpstr>
      <vt:lpstr>Insights and Impact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abisola oladokun</dc:creator>
  <cp:lastModifiedBy>abisola oladokun</cp:lastModifiedBy>
  <cp:revision>1</cp:revision>
  <dcterms:created xsi:type="dcterms:W3CDTF">2025-05-27T16:14:04Z</dcterms:created>
  <dcterms:modified xsi:type="dcterms:W3CDTF">2025-05-27T19:10:16Z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