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3" r:id="rId6"/>
    <p:sldId id="264" r:id="rId7"/>
    <p:sldId id="297" r:id="rId8"/>
    <p:sldId id="298" r:id="rId9"/>
    <p:sldId id="299" r:id="rId10"/>
    <p:sldId id="266" r:id="rId11"/>
    <p:sldId id="301" r:id="rId12"/>
    <p:sldId id="303" r:id="rId13"/>
    <p:sldId id="304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Roboto Serif" panose="020B0604020202020204" charset="0"/>
      <p:regular r:id="rId17"/>
      <p:bold r:id="rId18"/>
      <p:italic r:id="rId19"/>
      <p:boldItalic r:id="rId20"/>
    </p:embeddedFont>
    <p:embeddedFont>
      <p:font typeface="Syne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9B7DA-1937-41E1-B86B-FEFAAF57D9FD}">
  <a:tblStyle styleId="{BF29B7DA-1937-41E1-B86B-FEFAAF57D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4104F7-4CDE-40CA-9392-FF9701E7D4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243591f5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243591f5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1e375b9f5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1e375b9f5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5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22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38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89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429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23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418100"/>
            <a:ext cx="6251100" cy="16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87000"/>
            <a:ext cx="2513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5009228" y="-1"/>
            <a:ext cx="4134772" cy="1045852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-51007" y="435752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1"/>
          </p:nvPr>
        </p:nvSpPr>
        <p:spPr>
          <a:xfrm>
            <a:off x="782725" y="1388842"/>
            <a:ext cx="3076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2"/>
          </p:nvPr>
        </p:nvSpPr>
        <p:spPr>
          <a:xfrm>
            <a:off x="782725" y="1762342"/>
            <a:ext cx="3076500" cy="86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3"/>
          </p:nvPr>
        </p:nvSpPr>
        <p:spPr>
          <a:xfrm>
            <a:off x="4632250" y="1762342"/>
            <a:ext cx="3076500" cy="86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4"/>
          </p:nvPr>
        </p:nvSpPr>
        <p:spPr>
          <a:xfrm>
            <a:off x="782725" y="3204242"/>
            <a:ext cx="3076500" cy="86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subTitle" idx="5"/>
          </p:nvPr>
        </p:nvSpPr>
        <p:spPr>
          <a:xfrm>
            <a:off x="4632250" y="3204242"/>
            <a:ext cx="3076500" cy="86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6"/>
          </p:nvPr>
        </p:nvSpPr>
        <p:spPr>
          <a:xfrm>
            <a:off x="782725" y="2830742"/>
            <a:ext cx="3076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subTitle" idx="7"/>
          </p:nvPr>
        </p:nvSpPr>
        <p:spPr>
          <a:xfrm>
            <a:off x="4632250" y="1388842"/>
            <a:ext cx="3076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subTitle" idx="8"/>
          </p:nvPr>
        </p:nvSpPr>
        <p:spPr>
          <a:xfrm>
            <a:off x="4632250" y="2830742"/>
            <a:ext cx="3076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7" name="Google Shape;337;p19"/>
          <p:cNvGrpSpPr/>
          <p:nvPr/>
        </p:nvGrpSpPr>
        <p:grpSpPr>
          <a:xfrm>
            <a:off x="4806225" y="-10925"/>
            <a:ext cx="4351175" cy="580900"/>
            <a:chOff x="4806225" y="-10925"/>
            <a:chExt cx="4351175" cy="580900"/>
          </a:xfrm>
        </p:grpSpPr>
        <p:sp>
          <p:nvSpPr>
            <p:cNvPr id="338" name="Google Shape;338;p19"/>
            <p:cNvSpPr/>
            <p:nvPr/>
          </p:nvSpPr>
          <p:spPr>
            <a:xfrm>
              <a:off x="4806225" y="-10925"/>
              <a:ext cx="4033775" cy="580900"/>
            </a:xfrm>
            <a:custGeom>
              <a:avLst/>
              <a:gdLst/>
              <a:ahLst/>
              <a:cxnLst/>
              <a:rect l="l" t="t" r="r" b="b"/>
              <a:pathLst>
                <a:path w="161351" h="23236" extrusionOk="0">
                  <a:moveTo>
                    <a:pt x="161350" y="1"/>
                  </a:moveTo>
                  <a:lnTo>
                    <a:pt x="1" y="259"/>
                  </a:lnTo>
                  <a:cubicBezTo>
                    <a:pt x="12235" y="15119"/>
                    <a:pt x="32724" y="19694"/>
                    <a:pt x="43069" y="21564"/>
                  </a:cubicBezTo>
                  <a:cubicBezTo>
                    <a:pt x="47723" y="22420"/>
                    <a:pt x="56596" y="23235"/>
                    <a:pt x="63896" y="23235"/>
                  </a:cubicBezTo>
                  <a:lnTo>
                    <a:pt x="161350" y="23235"/>
                  </a:lnTo>
                  <a:lnTo>
                    <a:pt x="161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747300" y="-10925"/>
              <a:ext cx="410100" cy="58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9"/>
          <p:cNvGrpSpPr/>
          <p:nvPr/>
        </p:nvGrpSpPr>
        <p:grpSpPr>
          <a:xfrm>
            <a:off x="8495499" y="2850603"/>
            <a:ext cx="796830" cy="537312"/>
            <a:chOff x="4944850" y="4410600"/>
            <a:chExt cx="415275" cy="280025"/>
          </a:xfrm>
        </p:grpSpPr>
        <p:sp>
          <p:nvSpPr>
            <p:cNvPr id="341" name="Google Shape;341;p19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19"/>
          <p:cNvSpPr/>
          <p:nvPr/>
        </p:nvSpPr>
        <p:spPr>
          <a:xfrm rot="10800000" flipH="1">
            <a:off x="-33790" y="457827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1"/>
          </p:nvPr>
        </p:nvSpPr>
        <p:spPr>
          <a:xfrm>
            <a:off x="720000" y="1575017"/>
            <a:ext cx="32064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2"/>
          </p:nvPr>
        </p:nvSpPr>
        <p:spPr>
          <a:xfrm>
            <a:off x="720000" y="2585788"/>
            <a:ext cx="32064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3"/>
          </p:nvPr>
        </p:nvSpPr>
        <p:spPr>
          <a:xfrm>
            <a:off x="4578600" y="1577941"/>
            <a:ext cx="32064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4"/>
          </p:nvPr>
        </p:nvSpPr>
        <p:spPr>
          <a:xfrm>
            <a:off x="4578600" y="2589073"/>
            <a:ext cx="32064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5"/>
          </p:nvPr>
        </p:nvSpPr>
        <p:spPr>
          <a:xfrm>
            <a:off x="720000" y="3594817"/>
            <a:ext cx="32064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subTitle" idx="6"/>
          </p:nvPr>
        </p:nvSpPr>
        <p:spPr>
          <a:xfrm>
            <a:off x="4578600" y="3597754"/>
            <a:ext cx="32064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0"/>
          <p:cNvSpPr txBox="1">
            <a:spLocks noGrp="1"/>
          </p:cNvSpPr>
          <p:nvPr>
            <p:ph type="subTitle" idx="7"/>
          </p:nvPr>
        </p:nvSpPr>
        <p:spPr>
          <a:xfrm>
            <a:off x="720000" y="1277342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subTitle" idx="8"/>
          </p:nvPr>
        </p:nvSpPr>
        <p:spPr>
          <a:xfrm>
            <a:off x="720000" y="2288113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subTitle" idx="9"/>
          </p:nvPr>
        </p:nvSpPr>
        <p:spPr>
          <a:xfrm>
            <a:off x="720001" y="3297139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5" name="Google Shape;365;p20"/>
          <p:cNvSpPr txBox="1">
            <a:spLocks noGrp="1"/>
          </p:cNvSpPr>
          <p:nvPr>
            <p:ph type="subTitle" idx="13"/>
          </p:nvPr>
        </p:nvSpPr>
        <p:spPr>
          <a:xfrm>
            <a:off x="4578600" y="1277342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6" name="Google Shape;366;p20"/>
          <p:cNvSpPr txBox="1">
            <a:spLocks noGrp="1"/>
          </p:cNvSpPr>
          <p:nvPr>
            <p:ph type="subTitle" idx="14"/>
          </p:nvPr>
        </p:nvSpPr>
        <p:spPr>
          <a:xfrm>
            <a:off x="4578600" y="2288515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subTitle" idx="15"/>
          </p:nvPr>
        </p:nvSpPr>
        <p:spPr>
          <a:xfrm>
            <a:off x="4578601" y="3297141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8" name="Google Shape;368;p20"/>
          <p:cNvGrpSpPr/>
          <p:nvPr/>
        </p:nvGrpSpPr>
        <p:grpSpPr>
          <a:xfrm>
            <a:off x="4806225" y="-10925"/>
            <a:ext cx="4351175" cy="580900"/>
            <a:chOff x="4806225" y="-10925"/>
            <a:chExt cx="4351175" cy="580900"/>
          </a:xfrm>
        </p:grpSpPr>
        <p:sp>
          <p:nvSpPr>
            <p:cNvPr id="369" name="Google Shape;369;p20"/>
            <p:cNvSpPr/>
            <p:nvPr/>
          </p:nvSpPr>
          <p:spPr>
            <a:xfrm>
              <a:off x="4806225" y="-10925"/>
              <a:ext cx="4033775" cy="580900"/>
            </a:xfrm>
            <a:custGeom>
              <a:avLst/>
              <a:gdLst/>
              <a:ahLst/>
              <a:cxnLst/>
              <a:rect l="l" t="t" r="r" b="b"/>
              <a:pathLst>
                <a:path w="161351" h="23236" extrusionOk="0">
                  <a:moveTo>
                    <a:pt x="161350" y="1"/>
                  </a:moveTo>
                  <a:lnTo>
                    <a:pt x="1" y="259"/>
                  </a:lnTo>
                  <a:cubicBezTo>
                    <a:pt x="12235" y="15119"/>
                    <a:pt x="32724" y="19694"/>
                    <a:pt x="43069" y="21564"/>
                  </a:cubicBezTo>
                  <a:cubicBezTo>
                    <a:pt x="47723" y="22420"/>
                    <a:pt x="56596" y="23235"/>
                    <a:pt x="63896" y="23235"/>
                  </a:cubicBezTo>
                  <a:lnTo>
                    <a:pt x="161350" y="23235"/>
                  </a:lnTo>
                  <a:lnTo>
                    <a:pt x="161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8747300" y="-10925"/>
              <a:ext cx="410100" cy="58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0"/>
          <p:cNvSpPr/>
          <p:nvPr/>
        </p:nvSpPr>
        <p:spPr>
          <a:xfrm rot="10800000" flipH="1">
            <a:off x="-33790" y="457827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20"/>
          <p:cNvGrpSpPr/>
          <p:nvPr/>
        </p:nvGrpSpPr>
        <p:grpSpPr>
          <a:xfrm>
            <a:off x="8495499" y="2850603"/>
            <a:ext cx="796830" cy="537312"/>
            <a:chOff x="4944850" y="4410600"/>
            <a:chExt cx="415275" cy="280025"/>
          </a:xfrm>
        </p:grpSpPr>
        <p:sp>
          <p:nvSpPr>
            <p:cNvPr id="373" name="Google Shape;373;p20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20"/>
          <p:cNvCxnSpPr/>
          <p:nvPr/>
        </p:nvCxnSpPr>
        <p:spPr>
          <a:xfrm>
            <a:off x="7011000" y="4899945"/>
            <a:ext cx="213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3"/>
          <p:cNvGrpSpPr/>
          <p:nvPr/>
        </p:nvGrpSpPr>
        <p:grpSpPr>
          <a:xfrm>
            <a:off x="8486235" y="2240317"/>
            <a:ext cx="796830" cy="537312"/>
            <a:chOff x="4944850" y="4410600"/>
            <a:chExt cx="415275" cy="280025"/>
          </a:xfrm>
        </p:grpSpPr>
        <p:sp>
          <p:nvSpPr>
            <p:cNvPr id="414" name="Google Shape;414;p23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6" name="Google Shape;426;p23"/>
          <p:cNvCxnSpPr/>
          <p:nvPr/>
        </p:nvCxnSpPr>
        <p:spPr>
          <a:xfrm>
            <a:off x="7011000" y="3972098"/>
            <a:ext cx="213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7" name="Google Shape;427;p23"/>
          <p:cNvGrpSpPr/>
          <p:nvPr/>
        </p:nvGrpSpPr>
        <p:grpSpPr>
          <a:xfrm>
            <a:off x="5258960" y="4811147"/>
            <a:ext cx="796830" cy="537312"/>
            <a:chOff x="4944850" y="4410600"/>
            <a:chExt cx="415275" cy="280025"/>
          </a:xfrm>
        </p:grpSpPr>
        <p:sp>
          <p:nvSpPr>
            <p:cNvPr id="428" name="Google Shape;428;p23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524077" y="861094"/>
            <a:ext cx="1145573" cy="337532"/>
            <a:chOff x="524077" y="1006164"/>
            <a:chExt cx="1145573" cy="337532"/>
          </a:xfrm>
        </p:grpSpPr>
        <p:grpSp>
          <p:nvGrpSpPr>
            <p:cNvPr id="441" name="Google Shape;441;p23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442" name="Google Shape;442;p23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3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23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448" name="Google Shape;448;p23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3" name="Google Shape;453;p23"/>
          <p:cNvSpPr/>
          <p:nvPr/>
        </p:nvSpPr>
        <p:spPr>
          <a:xfrm rot="10800000" flipH="1">
            <a:off x="-51007" y="435752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"/>
          <p:cNvSpPr/>
          <p:nvPr/>
        </p:nvSpPr>
        <p:spPr>
          <a:xfrm flipH="1">
            <a:off x="5009228" y="-1"/>
            <a:ext cx="4134772" cy="1045852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 rot="10800000" flipH="1">
            <a:off x="-33790" y="457827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24"/>
          <p:cNvGrpSpPr/>
          <p:nvPr/>
        </p:nvGrpSpPr>
        <p:grpSpPr>
          <a:xfrm>
            <a:off x="4806225" y="-10925"/>
            <a:ext cx="4351175" cy="580900"/>
            <a:chOff x="4806225" y="-10925"/>
            <a:chExt cx="4351175" cy="580900"/>
          </a:xfrm>
        </p:grpSpPr>
        <p:sp>
          <p:nvSpPr>
            <p:cNvPr id="458" name="Google Shape;458;p24"/>
            <p:cNvSpPr/>
            <p:nvPr/>
          </p:nvSpPr>
          <p:spPr>
            <a:xfrm>
              <a:off x="4806225" y="-10925"/>
              <a:ext cx="4033775" cy="580900"/>
            </a:xfrm>
            <a:custGeom>
              <a:avLst/>
              <a:gdLst/>
              <a:ahLst/>
              <a:cxnLst/>
              <a:rect l="l" t="t" r="r" b="b"/>
              <a:pathLst>
                <a:path w="161351" h="23236" extrusionOk="0">
                  <a:moveTo>
                    <a:pt x="161350" y="1"/>
                  </a:moveTo>
                  <a:lnTo>
                    <a:pt x="1" y="259"/>
                  </a:lnTo>
                  <a:cubicBezTo>
                    <a:pt x="12235" y="15119"/>
                    <a:pt x="32724" y="19694"/>
                    <a:pt x="43069" y="21564"/>
                  </a:cubicBezTo>
                  <a:cubicBezTo>
                    <a:pt x="47723" y="22420"/>
                    <a:pt x="56596" y="23235"/>
                    <a:pt x="63896" y="23235"/>
                  </a:cubicBezTo>
                  <a:lnTo>
                    <a:pt x="161350" y="23235"/>
                  </a:lnTo>
                  <a:lnTo>
                    <a:pt x="161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8747300" y="-10925"/>
              <a:ext cx="410100" cy="58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0" name="Google Shape;460;p24"/>
          <p:cNvCxnSpPr/>
          <p:nvPr/>
        </p:nvCxnSpPr>
        <p:spPr>
          <a:xfrm>
            <a:off x="7011000" y="4899945"/>
            <a:ext cx="213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1" name="Google Shape;461;p24"/>
          <p:cNvGrpSpPr/>
          <p:nvPr/>
        </p:nvGrpSpPr>
        <p:grpSpPr>
          <a:xfrm>
            <a:off x="8495499" y="2850603"/>
            <a:ext cx="796830" cy="537312"/>
            <a:chOff x="4944850" y="4410600"/>
            <a:chExt cx="415275" cy="280025"/>
          </a:xfrm>
        </p:grpSpPr>
        <p:sp>
          <p:nvSpPr>
            <p:cNvPr id="462" name="Google Shape;462;p24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>
            <a:off x="-363676" y="3022078"/>
            <a:ext cx="796830" cy="537312"/>
            <a:chOff x="4944850" y="4410600"/>
            <a:chExt cx="415275" cy="280025"/>
          </a:xfrm>
        </p:grpSpPr>
        <p:sp>
          <p:nvSpPr>
            <p:cNvPr id="475" name="Google Shape;475;p24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524077" y="861094"/>
            <a:ext cx="1145573" cy="337532"/>
            <a:chOff x="524077" y="1006164"/>
            <a:chExt cx="1145573" cy="337532"/>
          </a:xfrm>
        </p:grpSpPr>
        <p:grpSp>
          <p:nvGrpSpPr>
            <p:cNvPr id="488" name="Google Shape;488;p24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489" name="Google Shape;489;p24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24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495" name="Google Shape;495;p24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30234" y="2422600"/>
            <a:ext cx="4041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30234" y="1477400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050850" y="874059"/>
            <a:ext cx="3378000" cy="3373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7" name="Google Shape;17;p3"/>
          <p:cNvGrpSpPr/>
          <p:nvPr/>
        </p:nvGrpSpPr>
        <p:grpSpPr>
          <a:xfrm>
            <a:off x="4806225" y="-10925"/>
            <a:ext cx="4351175" cy="580900"/>
            <a:chOff x="4806225" y="-10925"/>
            <a:chExt cx="4351175" cy="580900"/>
          </a:xfrm>
        </p:grpSpPr>
        <p:sp>
          <p:nvSpPr>
            <p:cNvPr id="18" name="Google Shape;18;p3"/>
            <p:cNvSpPr/>
            <p:nvPr/>
          </p:nvSpPr>
          <p:spPr>
            <a:xfrm>
              <a:off x="4806225" y="-10925"/>
              <a:ext cx="4033775" cy="580900"/>
            </a:xfrm>
            <a:custGeom>
              <a:avLst/>
              <a:gdLst/>
              <a:ahLst/>
              <a:cxnLst/>
              <a:rect l="l" t="t" r="r" b="b"/>
              <a:pathLst>
                <a:path w="161351" h="23236" extrusionOk="0">
                  <a:moveTo>
                    <a:pt x="161350" y="1"/>
                  </a:moveTo>
                  <a:lnTo>
                    <a:pt x="1" y="259"/>
                  </a:lnTo>
                  <a:cubicBezTo>
                    <a:pt x="12235" y="15119"/>
                    <a:pt x="32724" y="19694"/>
                    <a:pt x="43069" y="21564"/>
                  </a:cubicBezTo>
                  <a:cubicBezTo>
                    <a:pt x="47723" y="22420"/>
                    <a:pt x="56596" y="23235"/>
                    <a:pt x="63896" y="23235"/>
                  </a:cubicBezTo>
                  <a:lnTo>
                    <a:pt x="161350" y="23235"/>
                  </a:lnTo>
                  <a:lnTo>
                    <a:pt x="161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47300" y="-10925"/>
              <a:ext cx="410100" cy="58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/>
          <p:nvPr/>
        </p:nvSpPr>
        <p:spPr>
          <a:xfrm rot="10800000" flipH="1">
            <a:off x="-33790" y="457827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6629400" y="4906975"/>
            <a:ext cx="2555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925924" y="2269350"/>
            <a:ext cx="2650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18050" y="2269350"/>
            <a:ext cx="2650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18050" y="1721225"/>
            <a:ext cx="26505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925925" y="1721225"/>
            <a:ext cx="26505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4806225" y="-10925"/>
            <a:ext cx="4351175" cy="580900"/>
            <a:chOff x="4806225" y="-10925"/>
            <a:chExt cx="4351175" cy="580900"/>
          </a:xfrm>
        </p:grpSpPr>
        <p:sp>
          <p:nvSpPr>
            <p:cNvPr id="50" name="Google Shape;50;p5"/>
            <p:cNvSpPr/>
            <p:nvPr/>
          </p:nvSpPr>
          <p:spPr>
            <a:xfrm>
              <a:off x="4806225" y="-10925"/>
              <a:ext cx="4033775" cy="580900"/>
            </a:xfrm>
            <a:custGeom>
              <a:avLst/>
              <a:gdLst/>
              <a:ahLst/>
              <a:cxnLst/>
              <a:rect l="l" t="t" r="r" b="b"/>
              <a:pathLst>
                <a:path w="161351" h="23236" extrusionOk="0">
                  <a:moveTo>
                    <a:pt x="161350" y="1"/>
                  </a:moveTo>
                  <a:lnTo>
                    <a:pt x="1" y="259"/>
                  </a:lnTo>
                  <a:cubicBezTo>
                    <a:pt x="12235" y="15119"/>
                    <a:pt x="32724" y="19694"/>
                    <a:pt x="43069" y="21564"/>
                  </a:cubicBezTo>
                  <a:cubicBezTo>
                    <a:pt x="47723" y="22420"/>
                    <a:pt x="56596" y="23235"/>
                    <a:pt x="63896" y="23235"/>
                  </a:cubicBezTo>
                  <a:lnTo>
                    <a:pt x="161350" y="23235"/>
                  </a:lnTo>
                  <a:lnTo>
                    <a:pt x="161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8747300" y="-10925"/>
              <a:ext cx="410100" cy="58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8495499" y="2850603"/>
            <a:ext cx="796830" cy="537312"/>
            <a:chOff x="4944850" y="4410600"/>
            <a:chExt cx="415275" cy="280025"/>
          </a:xfrm>
        </p:grpSpPr>
        <p:sp>
          <p:nvSpPr>
            <p:cNvPr id="53" name="Google Shape;53;p5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5"/>
          <p:cNvSpPr/>
          <p:nvPr/>
        </p:nvSpPr>
        <p:spPr>
          <a:xfrm rot="10800000" flipH="1">
            <a:off x="-33790" y="457827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 flipH="1">
            <a:off x="5009228" y="-1"/>
            <a:ext cx="4134772" cy="1045852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rot="10800000" flipH="1">
            <a:off x="-51007" y="435752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2" name="Google Shape;112;p8"/>
          <p:cNvCxnSpPr/>
          <p:nvPr/>
        </p:nvCxnSpPr>
        <p:spPr>
          <a:xfrm>
            <a:off x="7011000" y="3833145"/>
            <a:ext cx="213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8"/>
          <p:cNvGrpSpPr/>
          <p:nvPr/>
        </p:nvGrpSpPr>
        <p:grpSpPr>
          <a:xfrm>
            <a:off x="8495499" y="2850603"/>
            <a:ext cx="796830" cy="537312"/>
            <a:chOff x="4944850" y="4410600"/>
            <a:chExt cx="415275" cy="280025"/>
          </a:xfrm>
        </p:grpSpPr>
        <p:sp>
          <p:nvSpPr>
            <p:cNvPr id="114" name="Google Shape;114;p8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8"/>
          <p:cNvGrpSpPr/>
          <p:nvPr/>
        </p:nvGrpSpPr>
        <p:grpSpPr>
          <a:xfrm>
            <a:off x="3002349" y="3812053"/>
            <a:ext cx="796830" cy="537312"/>
            <a:chOff x="4944850" y="4410600"/>
            <a:chExt cx="415275" cy="280025"/>
          </a:xfrm>
        </p:grpSpPr>
        <p:sp>
          <p:nvSpPr>
            <p:cNvPr id="127" name="Google Shape;127;p8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524077" y="861094"/>
            <a:ext cx="1145573" cy="337532"/>
            <a:chOff x="524077" y="1006164"/>
            <a:chExt cx="1145573" cy="337532"/>
          </a:xfrm>
        </p:grpSpPr>
        <p:grpSp>
          <p:nvGrpSpPr>
            <p:cNvPr id="140" name="Google Shape;140;p8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 rot="10800000" flipH="1">
            <a:off x="-33790" y="457827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4806225" y="-10925"/>
            <a:ext cx="4351175" cy="580900"/>
            <a:chOff x="4806225" y="-10925"/>
            <a:chExt cx="4351175" cy="580900"/>
          </a:xfrm>
        </p:grpSpPr>
        <p:sp>
          <p:nvSpPr>
            <p:cNvPr id="155" name="Google Shape;155;p9"/>
            <p:cNvSpPr/>
            <p:nvPr/>
          </p:nvSpPr>
          <p:spPr>
            <a:xfrm>
              <a:off x="4806225" y="-10925"/>
              <a:ext cx="4033775" cy="580900"/>
            </a:xfrm>
            <a:custGeom>
              <a:avLst/>
              <a:gdLst/>
              <a:ahLst/>
              <a:cxnLst/>
              <a:rect l="l" t="t" r="r" b="b"/>
              <a:pathLst>
                <a:path w="161351" h="23236" extrusionOk="0">
                  <a:moveTo>
                    <a:pt x="161350" y="1"/>
                  </a:moveTo>
                  <a:lnTo>
                    <a:pt x="1" y="259"/>
                  </a:lnTo>
                  <a:cubicBezTo>
                    <a:pt x="12235" y="15119"/>
                    <a:pt x="32724" y="19694"/>
                    <a:pt x="43069" y="21564"/>
                  </a:cubicBezTo>
                  <a:cubicBezTo>
                    <a:pt x="47723" y="22420"/>
                    <a:pt x="56596" y="23235"/>
                    <a:pt x="63896" y="23235"/>
                  </a:cubicBezTo>
                  <a:lnTo>
                    <a:pt x="161350" y="23235"/>
                  </a:lnTo>
                  <a:lnTo>
                    <a:pt x="161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8747300" y="-10925"/>
              <a:ext cx="410100" cy="58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7" name="Google Shape;157;p9"/>
          <p:cNvCxnSpPr/>
          <p:nvPr/>
        </p:nvCxnSpPr>
        <p:spPr>
          <a:xfrm>
            <a:off x="7011000" y="4899945"/>
            <a:ext cx="213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" name="Google Shape;158;p9"/>
          <p:cNvGrpSpPr/>
          <p:nvPr/>
        </p:nvGrpSpPr>
        <p:grpSpPr>
          <a:xfrm>
            <a:off x="8495499" y="2850603"/>
            <a:ext cx="796830" cy="537312"/>
            <a:chOff x="4944850" y="4410600"/>
            <a:chExt cx="415275" cy="280025"/>
          </a:xfrm>
        </p:grpSpPr>
        <p:sp>
          <p:nvSpPr>
            <p:cNvPr id="159" name="Google Shape;159;p9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3002349" y="3812053"/>
            <a:ext cx="796830" cy="537312"/>
            <a:chOff x="4944850" y="4410600"/>
            <a:chExt cx="415275" cy="280025"/>
          </a:xfrm>
        </p:grpSpPr>
        <p:sp>
          <p:nvSpPr>
            <p:cNvPr id="172" name="Google Shape;172;p9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9"/>
          <p:cNvGrpSpPr/>
          <p:nvPr/>
        </p:nvGrpSpPr>
        <p:grpSpPr>
          <a:xfrm>
            <a:off x="524077" y="861094"/>
            <a:ext cx="1145573" cy="337532"/>
            <a:chOff x="524077" y="1006164"/>
            <a:chExt cx="1145573" cy="337532"/>
          </a:xfrm>
        </p:grpSpPr>
        <p:grpSp>
          <p:nvGrpSpPr>
            <p:cNvPr id="185" name="Google Shape;185;p9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186" name="Google Shape;186;p9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9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724675" y="1418100"/>
            <a:ext cx="4654200" cy="12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724675" y="2742025"/>
            <a:ext cx="46542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11"/>
          <p:cNvSpPr/>
          <p:nvPr/>
        </p:nvSpPr>
        <p:spPr>
          <a:xfrm flipH="1">
            <a:off x="5009228" y="-1"/>
            <a:ext cx="4134772" cy="1045852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/>
          <p:nvPr/>
        </p:nvSpPr>
        <p:spPr>
          <a:xfrm rot="10800000" flipH="1">
            <a:off x="-51007" y="435752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79172"/>
            <a:ext cx="734700" cy="6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2503"/>
            <a:ext cx="734700" cy="6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79172"/>
            <a:ext cx="734700" cy="6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912503"/>
            <a:ext cx="734700" cy="6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79172"/>
            <a:ext cx="734700" cy="6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912503"/>
            <a:ext cx="734700" cy="6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"/>
          </p:nvPr>
        </p:nvSpPr>
        <p:spPr>
          <a:xfrm>
            <a:off x="720000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8"/>
          </p:nvPr>
        </p:nvSpPr>
        <p:spPr>
          <a:xfrm>
            <a:off x="3419275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9"/>
          </p:nvPr>
        </p:nvSpPr>
        <p:spPr>
          <a:xfrm>
            <a:off x="6118550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3"/>
          </p:nvPr>
        </p:nvSpPr>
        <p:spPr>
          <a:xfrm>
            <a:off x="720000" y="34900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4"/>
          </p:nvPr>
        </p:nvSpPr>
        <p:spPr>
          <a:xfrm>
            <a:off x="3419275" y="34900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5"/>
          </p:nvPr>
        </p:nvSpPr>
        <p:spPr>
          <a:xfrm>
            <a:off x="6118550" y="34900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2" name="Google Shape;222;p13"/>
          <p:cNvGrpSpPr/>
          <p:nvPr/>
        </p:nvGrpSpPr>
        <p:grpSpPr>
          <a:xfrm>
            <a:off x="4806225" y="-10925"/>
            <a:ext cx="4351175" cy="580900"/>
            <a:chOff x="4806225" y="-10925"/>
            <a:chExt cx="4351175" cy="580900"/>
          </a:xfrm>
        </p:grpSpPr>
        <p:sp>
          <p:nvSpPr>
            <p:cNvPr id="223" name="Google Shape;223;p13"/>
            <p:cNvSpPr/>
            <p:nvPr/>
          </p:nvSpPr>
          <p:spPr>
            <a:xfrm>
              <a:off x="4806225" y="-10925"/>
              <a:ext cx="4033775" cy="580900"/>
            </a:xfrm>
            <a:custGeom>
              <a:avLst/>
              <a:gdLst/>
              <a:ahLst/>
              <a:cxnLst/>
              <a:rect l="l" t="t" r="r" b="b"/>
              <a:pathLst>
                <a:path w="161351" h="23236" extrusionOk="0">
                  <a:moveTo>
                    <a:pt x="161350" y="1"/>
                  </a:moveTo>
                  <a:lnTo>
                    <a:pt x="1" y="259"/>
                  </a:lnTo>
                  <a:cubicBezTo>
                    <a:pt x="12235" y="15119"/>
                    <a:pt x="32724" y="19694"/>
                    <a:pt x="43069" y="21564"/>
                  </a:cubicBezTo>
                  <a:cubicBezTo>
                    <a:pt x="47723" y="22420"/>
                    <a:pt x="56596" y="23235"/>
                    <a:pt x="63896" y="23235"/>
                  </a:cubicBezTo>
                  <a:lnTo>
                    <a:pt x="161350" y="23235"/>
                  </a:lnTo>
                  <a:lnTo>
                    <a:pt x="1613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747300" y="-10925"/>
              <a:ext cx="410100" cy="58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13"/>
          <p:cNvSpPr/>
          <p:nvPr/>
        </p:nvSpPr>
        <p:spPr>
          <a:xfrm rot="10800000" flipH="1">
            <a:off x="-33790" y="4578273"/>
            <a:ext cx="2806771" cy="785977"/>
          </a:xfrm>
          <a:custGeom>
            <a:avLst/>
            <a:gdLst/>
            <a:ahLst/>
            <a:cxnLst/>
            <a:rect l="l" t="t" r="r" b="b"/>
            <a:pathLst>
              <a:path w="123077" h="63539" extrusionOk="0">
                <a:moveTo>
                  <a:pt x="63518" y="1"/>
                </a:moveTo>
                <a:lnTo>
                  <a:pt x="1" y="1"/>
                </a:lnTo>
                <a:lnTo>
                  <a:pt x="1" y="63538"/>
                </a:lnTo>
                <a:lnTo>
                  <a:pt x="63538" y="63538"/>
                </a:lnTo>
                <a:lnTo>
                  <a:pt x="63538" y="63538"/>
                </a:lnTo>
                <a:cubicBezTo>
                  <a:pt x="115020" y="63538"/>
                  <a:pt x="123077" y="1"/>
                  <a:pt x="123077" y="1"/>
                </a:cubicBezTo>
                <a:lnTo>
                  <a:pt x="63518" y="1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accent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13"/>
          <p:cNvGrpSpPr/>
          <p:nvPr/>
        </p:nvGrpSpPr>
        <p:grpSpPr>
          <a:xfrm>
            <a:off x="8495499" y="2850603"/>
            <a:ext cx="796830" cy="537312"/>
            <a:chOff x="4944850" y="4410600"/>
            <a:chExt cx="415275" cy="280025"/>
          </a:xfrm>
        </p:grpSpPr>
        <p:sp>
          <p:nvSpPr>
            <p:cNvPr id="227" name="Google Shape;227;p13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erif"/>
              <a:buNone/>
              <a:defRPr sz="3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erif"/>
              <a:buNone/>
              <a:defRPr sz="3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erif"/>
              <a:buNone/>
              <a:defRPr sz="3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erif"/>
              <a:buNone/>
              <a:defRPr sz="3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erif"/>
              <a:buNone/>
              <a:defRPr sz="3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erif"/>
              <a:buNone/>
              <a:defRPr sz="3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erif"/>
              <a:buNone/>
              <a:defRPr sz="3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erif"/>
              <a:buNone/>
              <a:defRPr sz="3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erif"/>
              <a:buNone/>
              <a:defRPr sz="3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○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■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○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■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○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■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5" r:id="rId10"/>
    <p:sldLayoutId id="2147483666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ecksddf/churn-in-telecoms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>
            <a:spLocks noGrp="1"/>
          </p:cNvSpPr>
          <p:nvPr>
            <p:ph type="ctrTitle"/>
          </p:nvPr>
        </p:nvSpPr>
        <p:spPr>
          <a:xfrm>
            <a:off x="715100" y="1418100"/>
            <a:ext cx="6720632" cy="1237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 Serif" panose="020B0604020202020204" charset="0"/>
                <a:cs typeface="Roboto Serif" panose="020B0604020202020204" charset="0"/>
              </a:rPr>
              <a:t>Understanding and Reducing Customer Churn at </a:t>
            </a:r>
            <a:r>
              <a:rPr lang="en-US" sz="32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 Serif" panose="020B0604020202020204" charset="0"/>
                <a:cs typeface="Roboto Serif" panose="020B0604020202020204" charset="0"/>
              </a:rPr>
              <a:t>Zencom</a:t>
            </a:r>
            <a:endParaRPr sz="3200" dirty="0">
              <a:latin typeface="Roboto Serif" panose="020B0604020202020204" charset="0"/>
              <a:cs typeface="Roboto Serif" panose="020B0604020202020204" charset="0"/>
            </a:endParaRPr>
          </a:p>
        </p:txBody>
      </p:sp>
      <p:sp>
        <p:nvSpPr>
          <p:cNvPr id="511" name="Google Shape;511;p28"/>
          <p:cNvSpPr txBox="1">
            <a:spLocks noGrp="1"/>
          </p:cNvSpPr>
          <p:nvPr>
            <p:ph type="subTitle" idx="1"/>
          </p:nvPr>
        </p:nvSpPr>
        <p:spPr>
          <a:xfrm>
            <a:off x="735096" y="2910944"/>
            <a:ext cx="3034016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 Serif" panose="020B0604020202020204" charset="0"/>
                <a:cs typeface="Roboto Serif" panose="020B0604020202020204" charset="0"/>
              </a:rPr>
              <a:t>Leveraging Data to Improve Customer Retention</a:t>
            </a:r>
            <a:endParaRPr dirty="0">
              <a:latin typeface="Roboto Serif" panose="020B0604020202020204" charset="0"/>
              <a:cs typeface="Roboto Serif" panose="020B0604020202020204" charset="0"/>
            </a:endParaRPr>
          </a:p>
        </p:txBody>
      </p:sp>
      <p:grpSp>
        <p:nvGrpSpPr>
          <p:cNvPr id="512" name="Google Shape;512;p28"/>
          <p:cNvGrpSpPr/>
          <p:nvPr/>
        </p:nvGrpSpPr>
        <p:grpSpPr>
          <a:xfrm>
            <a:off x="7679085" y="1967242"/>
            <a:ext cx="796830" cy="537312"/>
            <a:chOff x="4944850" y="4410600"/>
            <a:chExt cx="415275" cy="280025"/>
          </a:xfrm>
        </p:grpSpPr>
        <p:sp>
          <p:nvSpPr>
            <p:cNvPr id="513" name="Google Shape;513;p28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5" name="Google Shape;525;p28"/>
          <p:cNvCxnSpPr/>
          <p:nvPr/>
        </p:nvCxnSpPr>
        <p:spPr>
          <a:xfrm>
            <a:off x="7011000" y="3972098"/>
            <a:ext cx="213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6" name="Google Shape;526;p28"/>
          <p:cNvGrpSpPr/>
          <p:nvPr/>
        </p:nvGrpSpPr>
        <p:grpSpPr>
          <a:xfrm>
            <a:off x="4572010" y="3703447"/>
            <a:ext cx="796830" cy="537312"/>
            <a:chOff x="4944850" y="4410600"/>
            <a:chExt cx="415275" cy="280025"/>
          </a:xfrm>
        </p:grpSpPr>
        <p:sp>
          <p:nvSpPr>
            <p:cNvPr id="527" name="Google Shape;527;p28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28"/>
          <p:cNvGrpSpPr/>
          <p:nvPr/>
        </p:nvGrpSpPr>
        <p:grpSpPr>
          <a:xfrm>
            <a:off x="524077" y="861094"/>
            <a:ext cx="1145573" cy="337532"/>
            <a:chOff x="524077" y="1006164"/>
            <a:chExt cx="1145573" cy="337532"/>
          </a:xfrm>
        </p:grpSpPr>
        <p:grpSp>
          <p:nvGrpSpPr>
            <p:cNvPr id="540" name="Google Shape;540;p28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541" name="Google Shape;541;p28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28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547" name="Google Shape;547;p28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>
            <a:spLocks noGrp="1"/>
          </p:cNvSpPr>
          <p:nvPr>
            <p:ph type="subTitle" idx="1"/>
          </p:nvPr>
        </p:nvSpPr>
        <p:spPr>
          <a:xfrm>
            <a:off x="724674" y="2742025"/>
            <a:ext cx="5482366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The current Churn rate for Zencom is 14%. This is relatively high.</a:t>
            </a:r>
            <a:endParaRPr sz="2000"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title"/>
          </p:nvPr>
        </p:nvSpPr>
        <p:spPr>
          <a:xfrm>
            <a:off x="724675" y="1418100"/>
            <a:ext cx="4654200" cy="12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14.49%</a:t>
            </a:r>
            <a:endParaRPr dirty="0"/>
          </a:p>
        </p:txBody>
      </p:sp>
      <p:grpSp>
        <p:nvGrpSpPr>
          <p:cNvPr id="811" name="Google Shape;811;p38"/>
          <p:cNvGrpSpPr/>
          <p:nvPr/>
        </p:nvGrpSpPr>
        <p:grpSpPr>
          <a:xfrm>
            <a:off x="7679085" y="2571750"/>
            <a:ext cx="796830" cy="537312"/>
            <a:chOff x="4944850" y="4410600"/>
            <a:chExt cx="415275" cy="280025"/>
          </a:xfrm>
        </p:grpSpPr>
        <p:sp>
          <p:nvSpPr>
            <p:cNvPr id="812" name="Google Shape;812;p38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4" name="Google Shape;824;p38"/>
          <p:cNvCxnSpPr/>
          <p:nvPr/>
        </p:nvCxnSpPr>
        <p:spPr>
          <a:xfrm>
            <a:off x="7011000" y="3438698"/>
            <a:ext cx="213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5" name="Google Shape;825;p38"/>
          <p:cNvGrpSpPr/>
          <p:nvPr/>
        </p:nvGrpSpPr>
        <p:grpSpPr>
          <a:xfrm>
            <a:off x="5410210" y="4008247"/>
            <a:ext cx="796830" cy="537312"/>
            <a:chOff x="4944850" y="4410600"/>
            <a:chExt cx="415275" cy="280025"/>
          </a:xfrm>
        </p:grpSpPr>
        <p:sp>
          <p:nvSpPr>
            <p:cNvPr id="826" name="Google Shape;826;p38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7417432" y="1457205"/>
            <a:ext cx="1145573" cy="337532"/>
            <a:chOff x="524077" y="1006164"/>
            <a:chExt cx="1145573" cy="337532"/>
          </a:xfrm>
        </p:grpSpPr>
        <p:grpSp>
          <p:nvGrpSpPr>
            <p:cNvPr id="839" name="Google Shape;839;p38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840" name="Google Shape;840;p38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8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846" name="Google Shape;846;p38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742;p36">
            <a:extLst>
              <a:ext uri="{FF2B5EF4-FFF2-40B4-BE49-F238E27FC236}">
                <a16:creationId xmlns:a16="http://schemas.microsoft.com/office/drawing/2014/main" id="{459EFB2B-C2D5-DDD7-F071-D8998F794153}"/>
              </a:ext>
            </a:extLst>
          </p:cNvPr>
          <p:cNvSpPr txBox="1">
            <a:spLocks/>
          </p:cNvSpPr>
          <p:nvPr/>
        </p:nvSpPr>
        <p:spPr>
          <a:xfrm>
            <a:off x="724674" y="514878"/>
            <a:ext cx="6687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Serif"/>
              <a:buNone/>
              <a:defRPr sz="72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Serif"/>
              <a:buNone/>
              <a:defRPr sz="96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Serif"/>
              <a:buNone/>
              <a:defRPr sz="96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Serif"/>
              <a:buNone/>
              <a:defRPr sz="96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Serif"/>
              <a:buNone/>
              <a:defRPr sz="96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Serif"/>
              <a:buNone/>
              <a:defRPr sz="96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Serif"/>
              <a:buNone/>
              <a:defRPr sz="96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Serif"/>
              <a:buNone/>
              <a:defRPr sz="96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Serif"/>
              <a:buNone/>
              <a:defRPr sz="96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r>
              <a:rPr lang="en-US" sz="2800" dirty="0"/>
              <a:t>Results cont.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Results cont.</a:t>
            </a:r>
          </a:p>
        </p:txBody>
      </p:sp>
      <p:sp>
        <p:nvSpPr>
          <p:cNvPr id="747" name="Google Shape;747;p36"/>
          <p:cNvSpPr txBox="1">
            <a:spLocks noGrp="1"/>
          </p:cNvSpPr>
          <p:nvPr>
            <p:ph type="subTitle" idx="7"/>
          </p:nvPr>
        </p:nvSpPr>
        <p:spPr>
          <a:xfrm>
            <a:off x="733534" y="1017725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Model Metrics</a:t>
            </a:r>
            <a:endParaRPr dirty="0"/>
          </a:p>
        </p:txBody>
      </p:sp>
      <p:grpSp>
        <p:nvGrpSpPr>
          <p:cNvPr id="755" name="Google Shape;755;p36"/>
          <p:cNvGrpSpPr/>
          <p:nvPr/>
        </p:nvGrpSpPr>
        <p:grpSpPr>
          <a:xfrm>
            <a:off x="7541201" y="861094"/>
            <a:ext cx="1145573" cy="337532"/>
            <a:chOff x="524077" y="1006164"/>
            <a:chExt cx="1145573" cy="337532"/>
          </a:xfrm>
        </p:grpSpPr>
        <p:grpSp>
          <p:nvGrpSpPr>
            <p:cNvPr id="756" name="Google Shape;756;p36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6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763" name="Google Shape;763;p36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743;p36">
            <a:extLst>
              <a:ext uri="{FF2B5EF4-FFF2-40B4-BE49-F238E27FC236}">
                <a16:creationId xmlns:a16="http://schemas.microsoft.com/office/drawing/2014/main" id="{AC292261-6530-EFAC-D035-0D6821160E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394343"/>
            <a:ext cx="7647675" cy="3125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Arial"/>
                <a:sym typeface="Arial"/>
              </a:rPr>
              <a:t>Four models were fitted i.e.. Logistic regression, Decision tree classifier, </a:t>
            </a:r>
            <a:r>
              <a:rPr lang="en-US" dirty="0" err="1">
                <a:cs typeface="Arial"/>
                <a:sym typeface="Arial"/>
              </a:rPr>
              <a:t>Kneighbor</a:t>
            </a:r>
            <a:r>
              <a:rPr lang="en-US" dirty="0">
                <a:cs typeface="Arial"/>
                <a:sym typeface="Arial"/>
              </a:rPr>
              <a:t> classifier and a  random forest classifier.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Arial"/>
                <a:sym typeface="Arial"/>
              </a:rPr>
              <a:t>The Random Forest classifier achieved the highest accuracy among the four models. It also had a high precision, indicating a low false positive rate, and a relatively higher recall compared to the other models, suggesting better performance in identifying positive cases. The F1 score is also the highest, indicating a good balance between precision and recall.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Arial"/>
                <a:sym typeface="Arial"/>
              </a:rPr>
              <a:t>Below is a summary of the results.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Accuracy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: 90%</a:t>
            </a: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  90% of predictions are correct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Recall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: 47.9%</a:t>
            </a: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  Identifies actual churn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Precision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: 76.4%</a:t>
            </a: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  Correctly predicted churn cases out of all predicted churn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F1 Score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: 58.1%</a:t>
            </a:r>
          </a:p>
          <a:p>
            <a:pPr marL="457200" lvl="1" indent="0"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yne" panose="020B0604020202020204" charset="0"/>
              </a:rPr>
              <a:t>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Balances recall and precision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74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6"/>
          <p:cNvSpPr txBox="1">
            <a:spLocks noGrp="1"/>
          </p:cNvSpPr>
          <p:nvPr>
            <p:ph type="title"/>
          </p:nvPr>
        </p:nvSpPr>
        <p:spPr>
          <a:xfrm>
            <a:off x="1635831" y="337189"/>
            <a:ext cx="6749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Conclusion</a:t>
            </a:r>
          </a:p>
        </p:txBody>
      </p:sp>
      <p:grpSp>
        <p:nvGrpSpPr>
          <p:cNvPr id="755" name="Google Shape;755;p36"/>
          <p:cNvGrpSpPr/>
          <p:nvPr/>
        </p:nvGrpSpPr>
        <p:grpSpPr>
          <a:xfrm>
            <a:off x="7541201" y="861094"/>
            <a:ext cx="1145573" cy="337532"/>
            <a:chOff x="524077" y="1006164"/>
            <a:chExt cx="1145573" cy="337532"/>
          </a:xfrm>
        </p:grpSpPr>
        <p:grpSp>
          <p:nvGrpSpPr>
            <p:cNvPr id="756" name="Google Shape;756;p36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6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763" name="Google Shape;763;p36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743;p36">
            <a:extLst>
              <a:ext uri="{FF2B5EF4-FFF2-40B4-BE49-F238E27FC236}">
                <a16:creationId xmlns:a16="http://schemas.microsoft.com/office/drawing/2014/main" id="{AC292261-6530-EFAC-D035-0D6821160E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02661"/>
            <a:ext cx="7647675" cy="3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These predictors provide valuable insights into customer behavior, usage patterns, and potential pain points that may contribute to churn.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Zencom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 should take proactive measures to retain customers, such as </a:t>
            </a:r>
          </a:p>
          <a:p>
            <a:pPr marL="152400" indent="0" algn="just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yne" panose="020B0604020202020204" charset="0"/>
            </a:endParaRP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Targeted marketing campaigns, 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yne" panose="020B0604020202020204" charset="0"/>
              </a:rPr>
              <a:t>P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ersonalized offers, 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yne" panose="020B0604020202020204" charset="0"/>
              </a:rPr>
              <a:t>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</a:rPr>
              <a:t>mproving customer service experiences.</a:t>
            </a:r>
            <a:endParaRPr lang="en-US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yne" panose="020B0604020202020204" charset="0"/>
            </a:endParaRPr>
          </a:p>
          <a:p>
            <a:pPr algn="just"/>
            <a:endParaRPr lang="en-US" sz="15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yne" panose="020B06040202020202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sz="1500" dirty="0"/>
          </a:p>
        </p:txBody>
      </p:sp>
      <p:sp>
        <p:nvSpPr>
          <p:cNvPr id="2" name="Google Shape;615;p31">
            <a:extLst>
              <a:ext uri="{FF2B5EF4-FFF2-40B4-BE49-F238E27FC236}">
                <a16:creationId xmlns:a16="http://schemas.microsoft.com/office/drawing/2014/main" id="{1936E41F-4953-F1FC-5148-9B6EB4BD5F25}"/>
              </a:ext>
            </a:extLst>
          </p:cNvPr>
          <p:cNvSpPr txBox="1">
            <a:spLocks/>
          </p:cNvSpPr>
          <p:nvPr/>
        </p:nvSpPr>
        <p:spPr>
          <a:xfrm>
            <a:off x="518331" y="305734"/>
            <a:ext cx="1117500" cy="71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/>
            <a:r>
              <a:rPr lang="en" sz="4800" dirty="0">
                <a:latin typeface="Roboto Serif" panose="020B0604020202020204" charset="0"/>
                <a:cs typeface="Roboto Serif" panose="020B0604020202020204" charset="0"/>
              </a:rPr>
              <a:t>05</a:t>
            </a:r>
            <a:endParaRPr lang="en" sz="6000" dirty="0">
              <a:latin typeface="Roboto Serif" panose="020B0604020202020204" charset="0"/>
              <a:cs typeface="Roboto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1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36"/>
          <p:cNvGrpSpPr/>
          <p:nvPr/>
        </p:nvGrpSpPr>
        <p:grpSpPr>
          <a:xfrm>
            <a:off x="7541201" y="861094"/>
            <a:ext cx="1145573" cy="337532"/>
            <a:chOff x="524077" y="1006164"/>
            <a:chExt cx="1145573" cy="337532"/>
          </a:xfrm>
        </p:grpSpPr>
        <p:grpSp>
          <p:nvGrpSpPr>
            <p:cNvPr id="756" name="Google Shape;756;p36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6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763" name="Google Shape;763;p36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5506EF9-2105-AC30-BDD8-096BA33158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50380" y="453483"/>
            <a:ext cx="6003302" cy="46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7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79" name="Google Shape;579;p30"/>
          <p:cNvSpPr txBox="1">
            <a:spLocks noGrp="1"/>
          </p:cNvSpPr>
          <p:nvPr>
            <p:ph type="title" idx="2"/>
          </p:nvPr>
        </p:nvSpPr>
        <p:spPr>
          <a:xfrm>
            <a:off x="720000" y="1479172"/>
            <a:ext cx="734700" cy="6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0" name="Google Shape;580;p30"/>
          <p:cNvSpPr txBox="1">
            <a:spLocks noGrp="1"/>
          </p:cNvSpPr>
          <p:nvPr>
            <p:ph type="title" idx="3"/>
          </p:nvPr>
        </p:nvSpPr>
        <p:spPr>
          <a:xfrm>
            <a:off x="720000" y="2912503"/>
            <a:ext cx="734700" cy="6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1" name="Google Shape;581;p30"/>
          <p:cNvSpPr txBox="1">
            <a:spLocks noGrp="1"/>
          </p:cNvSpPr>
          <p:nvPr>
            <p:ph type="title" idx="4"/>
          </p:nvPr>
        </p:nvSpPr>
        <p:spPr>
          <a:xfrm>
            <a:off x="3419275" y="1479172"/>
            <a:ext cx="734700" cy="6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2" name="Google Shape;582;p30"/>
          <p:cNvSpPr txBox="1">
            <a:spLocks noGrp="1"/>
          </p:cNvSpPr>
          <p:nvPr>
            <p:ph type="title" idx="5"/>
          </p:nvPr>
        </p:nvSpPr>
        <p:spPr>
          <a:xfrm>
            <a:off x="3419275" y="2912503"/>
            <a:ext cx="734700" cy="6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3" name="Google Shape;583;p30"/>
          <p:cNvSpPr txBox="1">
            <a:spLocks noGrp="1"/>
          </p:cNvSpPr>
          <p:nvPr>
            <p:ph type="title" idx="6"/>
          </p:nvPr>
        </p:nvSpPr>
        <p:spPr>
          <a:xfrm>
            <a:off x="6130250" y="1496368"/>
            <a:ext cx="734700" cy="6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5" name="Google Shape;585;p30"/>
          <p:cNvSpPr txBox="1">
            <a:spLocks noGrp="1"/>
          </p:cNvSpPr>
          <p:nvPr>
            <p:ph type="subTitle" idx="1"/>
          </p:nvPr>
        </p:nvSpPr>
        <p:spPr>
          <a:xfrm>
            <a:off x="720000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586" name="Google Shape;586;p30"/>
          <p:cNvSpPr txBox="1">
            <a:spLocks noGrp="1"/>
          </p:cNvSpPr>
          <p:nvPr>
            <p:ph type="subTitle" idx="8"/>
          </p:nvPr>
        </p:nvSpPr>
        <p:spPr>
          <a:xfrm>
            <a:off x="3271024" y="2056575"/>
            <a:ext cx="2453751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587" name="Google Shape;587;p30"/>
          <p:cNvSpPr txBox="1">
            <a:spLocks noGrp="1"/>
          </p:cNvSpPr>
          <p:nvPr>
            <p:ph type="subTitle" idx="9"/>
          </p:nvPr>
        </p:nvSpPr>
        <p:spPr>
          <a:xfrm>
            <a:off x="5937425" y="2066183"/>
            <a:ext cx="2906504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588" name="Google Shape;588;p30"/>
          <p:cNvSpPr txBox="1">
            <a:spLocks noGrp="1"/>
          </p:cNvSpPr>
          <p:nvPr>
            <p:ph type="subTitle" idx="13"/>
          </p:nvPr>
        </p:nvSpPr>
        <p:spPr>
          <a:xfrm>
            <a:off x="720000" y="34900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589" name="Google Shape;589;p30"/>
          <p:cNvSpPr txBox="1">
            <a:spLocks noGrp="1"/>
          </p:cNvSpPr>
          <p:nvPr>
            <p:ph type="subTitle" idx="14"/>
          </p:nvPr>
        </p:nvSpPr>
        <p:spPr>
          <a:xfrm>
            <a:off x="3271024" y="3490050"/>
            <a:ext cx="3593926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Conclusion and Next Steps</a:t>
            </a:r>
          </a:p>
        </p:txBody>
      </p:sp>
      <p:cxnSp>
        <p:nvCxnSpPr>
          <p:cNvPr id="591" name="Google Shape;591;p30"/>
          <p:cNvCxnSpPr/>
          <p:nvPr/>
        </p:nvCxnSpPr>
        <p:spPr>
          <a:xfrm>
            <a:off x="731700" y="1458451"/>
            <a:ext cx="71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2" name="Google Shape;592;p30"/>
          <p:cNvGrpSpPr/>
          <p:nvPr/>
        </p:nvGrpSpPr>
        <p:grpSpPr>
          <a:xfrm>
            <a:off x="5123177" y="4430869"/>
            <a:ext cx="1145573" cy="337532"/>
            <a:chOff x="524077" y="1006164"/>
            <a:chExt cx="1145573" cy="337532"/>
          </a:xfrm>
        </p:grpSpPr>
        <p:grpSp>
          <p:nvGrpSpPr>
            <p:cNvPr id="593" name="Google Shape;593;p30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594" name="Google Shape;594;p30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30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600" name="Google Shape;600;p30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05" name="Google Shape;605;p30"/>
          <p:cNvCxnSpPr/>
          <p:nvPr/>
        </p:nvCxnSpPr>
        <p:spPr>
          <a:xfrm>
            <a:off x="3430975" y="1458451"/>
            <a:ext cx="71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30"/>
          <p:cNvCxnSpPr/>
          <p:nvPr/>
        </p:nvCxnSpPr>
        <p:spPr>
          <a:xfrm>
            <a:off x="6130250" y="1458451"/>
            <a:ext cx="71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0"/>
          <p:cNvCxnSpPr/>
          <p:nvPr/>
        </p:nvCxnSpPr>
        <p:spPr>
          <a:xfrm>
            <a:off x="731700" y="2887201"/>
            <a:ext cx="71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30"/>
          <p:cNvCxnSpPr/>
          <p:nvPr/>
        </p:nvCxnSpPr>
        <p:spPr>
          <a:xfrm>
            <a:off x="3430975" y="2887201"/>
            <a:ext cx="71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"/>
          <p:cNvSpPr txBox="1">
            <a:spLocks noGrp="1"/>
          </p:cNvSpPr>
          <p:nvPr>
            <p:ph type="title"/>
          </p:nvPr>
        </p:nvSpPr>
        <p:spPr>
          <a:xfrm>
            <a:off x="1713095" y="884850"/>
            <a:ext cx="4041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15" name="Google Shape;615;p31"/>
          <p:cNvSpPr txBox="1">
            <a:spLocks noGrp="1"/>
          </p:cNvSpPr>
          <p:nvPr>
            <p:ph type="title" idx="2"/>
          </p:nvPr>
        </p:nvSpPr>
        <p:spPr>
          <a:xfrm>
            <a:off x="120599" y="8848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616" name="Google Shape;616;p31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21757" r="21757"/>
          <a:stretch/>
        </p:blipFill>
        <p:spPr>
          <a:xfrm>
            <a:off x="5766000" y="884850"/>
            <a:ext cx="3378000" cy="3373800"/>
          </a:xfrm>
          <a:prstGeom prst="ellipse">
            <a:avLst/>
          </a:prstGeom>
        </p:spPr>
      </p:pic>
      <p:cxnSp>
        <p:nvCxnSpPr>
          <p:cNvPr id="617" name="Google Shape;617;p31"/>
          <p:cNvCxnSpPr/>
          <p:nvPr/>
        </p:nvCxnSpPr>
        <p:spPr>
          <a:xfrm>
            <a:off x="46049" y="884850"/>
            <a:ext cx="1266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8" name="Google Shape;618;p31"/>
          <p:cNvGrpSpPr/>
          <p:nvPr/>
        </p:nvGrpSpPr>
        <p:grpSpPr>
          <a:xfrm>
            <a:off x="86229" y="32534"/>
            <a:ext cx="796830" cy="537312"/>
            <a:chOff x="4944850" y="4410600"/>
            <a:chExt cx="415275" cy="280025"/>
          </a:xfrm>
        </p:grpSpPr>
        <p:sp>
          <p:nvSpPr>
            <p:cNvPr id="619" name="Google Shape;619;p31"/>
            <p:cNvSpPr/>
            <p:nvPr/>
          </p:nvSpPr>
          <p:spPr>
            <a:xfrm>
              <a:off x="4944850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5071175" y="4410600"/>
              <a:ext cx="35825" cy="36350"/>
            </a:xfrm>
            <a:custGeom>
              <a:avLst/>
              <a:gdLst/>
              <a:ahLst/>
              <a:cxnLst/>
              <a:rect l="l" t="t" r="r" b="b"/>
              <a:pathLst>
                <a:path w="1433" h="1454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51970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5323800" y="4410600"/>
              <a:ext cx="36325" cy="36350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944850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5" y="1453"/>
                    <a:pt x="717" y="1453"/>
                  </a:cubicBezTo>
                  <a:cubicBezTo>
                    <a:pt x="319" y="1453"/>
                    <a:pt x="1" y="1115"/>
                    <a:pt x="1" y="717"/>
                  </a:cubicBezTo>
                  <a:cubicBezTo>
                    <a:pt x="1" y="319"/>
                    <a:pt x="319" y="1"/>
                    <a:pt x="717" y="1"/>
                  </a:cubicBezTo>
                  <a:cubicBezTo>
                    <a:pt x="1115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071175" y="453245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5"/>
                    <a:pt x="1114" y="1453"/>
                    <a:pt x="716" y="1453"/>
                  </a:cubicBezTo>
                  <a:cubicBezTo>
                    <a:pt x="319" y="1453"/>
                    <a:pt x="0" y="1115"/>
                    <a:pt x="0" y="717"/>
                  </a:cubicBezTo>
                  <a:cubicBezTo>
                    <a:pt x="0" y="319"/>
                    <a:pt x="319" y="1"/>
                    <a:pt x="716" y="1"/>
                  </a:cubicBezTo>
                  <a:cubicBezTo>
                    <a:pt x="1114" y="1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51970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5"/>
                    <a:pt x="1134" y="1453"/>
                    <a:pt x="736" y="1453"/>
                  </a:cubicBezTo>
                  <a:cubicBezTo>
                    <a:pt x="338" y="1453"/>
                    <a:pt x="0" y="1115"/>
                    <a:pt x="0" y="717"/>
                  </a:cubicBezTo>
                  <a:cubicBezTo>
                    <a:pt x="0" y="319"/>
                    <a:pt x="338" y="1"/>
                    <a:pt x="736" y="1"/>
                  </a:cubicBezTo>
                  <a:cubicBezTo>
                    <a:pt x="1134" y="1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323800" y="453245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5"/>
                    <a:pt x="1135" y="1453"/>
                    <a:pt x="737" y="1453"/>
                  </a:cubicBezTo>
                  <a:cubicBezTo>
                    <a:pt x="339" y="1453"/>
                    <a:pt x="1" y="1115"/>
                    <a:pt x="1" y="717"/>
                  </a:cubicBezTo>
                  <a:cubicBezTo>
                    <a:pt x="1" y="319"/>
                    <a:pt x="339" y="1"/>
                    <a:pt x="737" y="1"/>
                  </a:cubicBezTo>
                  <a:cubicBezTo>
                    <a:pt x="1095" y="1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944850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5" y="1453"/>
                    <a:pt x="717" y="1453"/>
                  </a:cubicBezTo>
                  <a:cubicBezTo>
                    <a:pt x="319" y="1453"/>
                    <a:pt x="1" y="1114"/>
                    <a:pt x="1" y="717"/>
                  </a:cubicBezTo>
                  <a:cubicBezTo>
                    <a:pt x="1" y="319"/>
                    <a:pt x="319" y="0"/>
                    <a:pt x="717" y="0"/>
                  </a:cubicBezTo>
                  <a:cubicBezTo>
                    <a:pt x="1115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071175" y="4654300"/>
              <a:ext cx="35825" cy="36325"/>
            </a:xfrm>
            <a:custGeom>
              <a:avLst/>
              <a:gdLst/>
              <a:ahLst/>
              <a:cxnLst/>
              <a:rect l="l" t="t" r="r" b="b"/>
              <a:pathLst>
                <a:path w="1433" h="1453" extrusionOk="0">
                  <a:moveTo>
                    <a:pt x="1433" y="717"/>
                  </a:moveTo>
                  <a:cubicBezTo>
                    <a:pt x="1433" y="1114"/>
                    <a:pt x="1114" y="1453"/>
                    <a:pt x="716" y="1453"/>
                  </a:cubicBezTo>
                  <a:cubicBezTo>
                    <a:pt x="319" y="1453"/>
                    <a:pt x="0" y="1114"/>
                    <a:pt x="0" y="717"/>
                  </a:cubicBezTo>
                  <a:cubicBezTo>
                    <a:pt x="0" y="319"/>
                    <a:pt x="319" y="0"/>
                    <a:pt x="716" y="0"/>
                  </a:cubicBezTo>
                  <a:cubicBezTo>
                    <a:pt x="1114" y="0"/>
                    <a:pt x="1433" y="319"/>
                    <a:pt x="143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1970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2" y="717"/>
                  </a:moveTo>
                  <a:cubicBezTo>
                    <a:pt x="1452" y="1114"/>
                    <a:pt x="1134" y="1453"/>
                    <a:pt x="736" y="1453"/>
                  </a:cubicBezTo>
                  <a:cubicBezTo>
                    <a:pt x="338" y="1453"/>
                    <a:pt x="0" y="1114"/>
                    <a:pt x="0" y="717"/>
                  </a:cubicBezTo>
                  <a:cubicBezTo>
                    <a:pt x="0" y="319"/>
                    <a:pt x="338" y="0"/>
                    <a:pt x="736" y="0"/>
                  </a:cubicBezTo>
                  <a:cubicBezTo>
                    <a:pt x="1134" y="0"/>
                    <a:pt x="1452" y="319"/>
                    <a:pt x="1452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323800" y="4654300"/>
              <a:ext cx="36325" cy="36325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1453" y="717"/>
                  </a:moveTo>
                  <a:cubicBezTo>
                    <a:pt x="1453" y="1114"/>
                    <a:pt x="1135" y="1453"/>
                    <a:pt x="737" y="1453"/>
                  </a:cubicBezTo>
                  <a:cubicBezTo>
                    <a:pt x="339" y="1453"/>
                    <a:pt x="1" y="1114"/>
                    <a:pt x="1" y="717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095" y="0"/>
                    <a:pt x="1453" y="319"/>
                    <a:pt x="1453" y="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1"/>
          <p:cNvGrpSpPr/>
          <p:nvPr/>
        </p:nvGrpSpPr>
        <p:grpSpPr>
          <a:xfrm>
            <a:off x="3999213" y="4657782"/>
            <a:ext cx="1145573" cy="337532"/>
            <a:chOff x="524077" y="1006164"/>
            <a:chExt cx="1145573" cy="337532"/>
          </a:xfrm>
        </p:grpSpPr>
        <p:grpSp>
          <p:nvGrpSpPr>
            <p:cNvPr id="632" name="Google Shape;632;p31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31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639" name="Google Shape;639;p31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1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1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8089BF71-2961-02A6-D4FE-E71655A96346}"/>
              </a:ext>
            </a:extLst>
          </p:cNvPr>
          <p:cNvSpPr txBox="1">
            <a:spLocks/>
          </p:cNvSpPr>
          <p:nvPr/>
        </p:nvSpPr>
        <p:spPr>
          <a:xfrm>
            <a:off x="208156" y="2275460"/>
            <a:ext cx="5487366" cy="18362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  <a:ea typeface="Roboto" panose="02000000000000000000" pitchFamily="2" charset="0"/>
                <a:cs typeface="Roboto Serif" panose="020B0604020202020204" charset="0"/>
              </a:rPr>
              <a:t>Zencom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  <a:ea typeface="Roboto" panose="02000000000000000000" pitchFamily="2" charset="0"/>
                <a:cs typeface="Roboto Serif" panose="020B0604020202020204" charset="0"/>
              </a:rPr>
              <a:t>, a leading telecom company offering mobile, internet, and landline services, is facing a rising customer churn rate. To address this,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  <a:ea typeface="Roboto" panose="02000000000000000000" pitchFamily="2" charset="0"/>
                <a:cs typeface="Roboto Serif" panose="020B0604020202020204" charset="0"/>
              </a:rPr>
              <a:t>Zencom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ne" panose="020B0604020202020204" charset="0"/>
                <a:ea typeface="Roboto" panose="02000000000000000000" pitchFamily="2" charset="0"/>
                <a:cs typeface="Roboto Serif" panose="020B0604020202020204" charset="0"/>
              </a:rPr>
              <a:t> seeks to identify the causes and develop strategies to retain its customers.</a:t>
            </a:r>
            <a:endParaRPr lang="en-US" sz="1800" dirty="0">
              <a:latin typeface="Syne" panose="020B0604020202020204" charset="0"/>
              <a:ea typeface="Roboto" panose="02000000000000000000" pitchFamily="2" charset="0"/>
              <a:cs typeface="Roboto Serif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3"/>
          <p:cNvSpPr txBox="1">
            <a:spLocks noGrp="1"/>
          </p:cNvSpPr>
          <p:nvPr>
            <p:ph type="subTitle" idx="4"/>
          </p:nvPr>
        </p:nvSpPr>
        <p:spPr>
          <a:xfrm>
            <a:off x="4035144" y="1721225"/>
            <a:ext cx="26505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Objectives</a:t>
            </a:r>
            <a:endParaRPr dirty="0"/>
          </a:p>
        </p:txBody>
      </p:sp>
      <p:sp>
        <p:nvSpPr>
          <p:cNvPr id="669" name="Google Shape;669;p33"/>
          <p:cNvSpPr txBox="1">
            <a:spLocks noGrp="1"/>
          </p:cNvSpPr>
          <p:nvPr>
            <p:ph type="title"/>
          </p:nvPr>
        </p:nvSpPr>
        <p:spPr>
          <a:xfrm>
            <a:off x="1464526" y="490473"/>
            <a:ext cx="63870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Problem statement</a:t>
            </a:r>
          </a:p>
        </p:txBody>
      </p:sp>
      <p:sp>
        <p:nvSpPr>
          <p:cNvPr id="670" name="Google Shape;670;p33"/>
          <p:cNvSpPr txBox="1">
            <a:spLocks noGrp="1"/>
          </p:cNvSpPr>
          <p:nvPr>
            <p:ph type="subTitle" idx="1"/>
          </p:nvPr>
        </p:nvSpPr>
        <p:spPr>
          <a:xfrm>
            <a:off x="3925923" y="2269350"/>
            <a:ext cx="3723813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Analyze historical churn data to identify trends and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Identify demographic or behavioral factors associated with higher churn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Build predictive models to forecast future churn and prioritize at-risk customers.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3"/>
          <p:cNvSpPr txBox="1">
            <a:spLocks noGrp="1"/>
          </p:cNvSpPr>
          <p:nvPr>
            <p:ph type="subTitle" idx="2"/>
          </p:nvPr>
        </p:nvSpPr>
        <p:spPr>
          <a:xfrm>
            <a:off x="718049" y="2269350"/>
            <a:ext cx="3036195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Zencom</a:t>
            </a:r>
            <a:r>
              <a:rPr lang="en-US" dirty="0"/>
              <a:t> wants to analyze the churn rate among its customers over a period to identify the key factors that influence churn behavior. The company aims to develop actionable insights to reduce churn and improve customer retention.</a:t>
            </a:r>
            <a:endParaRPr dirty="0"/>
          </a:p>
        </p:txBody>
      </p:sp>
      <p:sp>
        <p:nvSpPr>
          <p:cNvPr id="672" name="Google Shape;672;p33"/>
          <p:cNvSpPr txBox="1">
            <a:spLocks noGrp="1"/>
          </p:cNvSpPr>
          <p:nvPr>
            <p:ph type="subTitle" idx="3"/>
          </p:nvPr>
        </p:nvSpPr>
        <p:spPr>
          <a:xfrm>
            <a:off x="718050" y="1721225"/>
            <a:ext cx="26505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673" name="Google Shape;673;p33"/>
          <p:cNvGrpSpPr/>
          <p:nvPr/>
        </p:nvGrpSpPr>
        <p:grpSpPr>
          <a:xfrm>
            <a:off x="5664777" y="4439732"/>
            <a:ext cx="1145573" cy="337532"/>
            <a:chOff x="524077" y="1006164"/>
            <a:chExt cx="1145573" cy="337532"/>
          </a:xfrm>
        </p:grpSpPr>
        <p:grpSp>
          <p:nvGrpSpPr>
            <p:cNvPr id="674" name="Google Shape;674;p33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675" name="Google Shape;675;p33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" name="Google Shape;680;p33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681" name="Google Shape;681;p33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86" name="Google Shape;686;p33"/>
          <p:cNvCxnSpPr/>
          <p:nvPr/>
        </p:nvCxnSpPr>
        <p:spPr>
          <a:xfrm>
            <a:off x="7024400" y="953245"/>
            <a:ext cx="213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15;p31">
            <a:extLst>
              <a:ext uri="{FF2B5EF4-FFF2-40B4-BE49-F238E27FC236}">
                <a16:creationId xmlns:a16="http://schemas.microsoft.com/office/drawing/2014/main" id="{C515A570-B2C4-E21B-9C6D-4A7D753E5260}"/>
              </a:ext>
            </a:extLst>
          </p:cNvPr>
          <p:cNvSpPr txBox="1">
            <a:spLocks/>
          </p:cNvSpPr>
          <p:nvPr/>
        </p:nvSpPr>
        <p:spPr>
          <a:xfrm>
            <a:off x="276717" y="429133"/>
            <a:ext cx="1117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/>
            <a:r>
              <a:rPr lang="en" sz="4800" dirty="0">
                <a:latin typeface="Roboto Serif" panose="020B0604020202020204" charset="0"/>
                <a:cs typeface="Roboto Serif" panose="020B0604020202020204" charset="0"/>
              </a:rPr>
              <a:t>02</a:t>
            </a:r>
            <a:endParaRPr lang="en" sz="6000" dirty="0">
              <a:latin typeface="Roboto Serif" panose="020B0604020202020204" charset="0"/>
              <a:cs typeface="Roboto Serif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5"/>
          <p:cNvSpPr txBox="1">
            <a:spLocks noGrp="1"/>
          </p:cNvSpPr>
          <p:nvPr>
            <p:ph type="subTitle" idx="3"/>
          </p:nvPr>
        </p:nvSpPr>
        <p:spPr>
          <a:xfrm>
            <a:off x="782725" y="1780292"/>
            <a:ext cx="30765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used was from kaggle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Churn in Telecom's dataset (kaggle.com)</a:t>
            </a:r>
            <a:endParaRPr dirty="0"/>
          </a:p>
        </p:txBody>
      </p:sp>
      <p:sp>
        <p:nvSpPr>
          <p:cNvPr id="717" name="Google Shape;717;p35"/>
          <p:cNvSpPr txBox="1">
            <a:spLocks noGrp="1"/>
          </p:cNvSpPr>
          <p:nvPr>
            <p:ph type="subTitle" idx="4"/>
          </p:nvPr>
        </p:nvSpPr>
        <p:spPr>
          <a:xfrm>
            <a:off x="4632250" y="1780417"/>
            <a:ext cx="30765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Explore data to uncover trends and patterns.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visualizations to identify correlations and insights.</a:t>
            </a:r>
            <a:endParaRPr dirty="0"/>
          </a:p>
        </p:txBody>
      </p:sp>
      <p:sp>
        <p:nvSpPr>
          <p:cNvPr id="718" name="Google Shape;718;p35"/>
          <p:cNvSpPr txBox="1">
            <a:spLocks noGrp="1"/>
          </p:cNvSpPr>
          <p:nvPr>
            <p:ph type="subTitle" idx="5"/>
          </p:nvPr>
        </p:nvSpPr>
        <p:spPr>
          <a:xfrm>
            <a:off x="782725" y="3179850"/>
            <a:ext cx="30765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Split data into training and test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Apply various classification models to identify the best model to predict churn.</a:t>
            </a:r>
          </a:p>
        </p:txBody>
      </p:sp>
      <p:sp>
        <p:nvSpPr>
          <p:cNvPr id="719" name="Google Shape;719;p35"/>
          <p:cNvSpPr txBox="1">
            <a:spLocks noGrp="1"/>
          </p:cNvSpPr>
          <p:nvPr>
            <p:ph type="title"/>
          </p:nvPr>
        </p:nvSpPr>
        <p:spPr>
          <a:xfrm>
            <a:off x="1687550" y="445025"/>
            <a:ext cx="67364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ubTitle" idx="6"/>
          </p:nvPr>
        </p:nvSpPr>
        <p:spPr>
          <a:xfrm>
            <a:off x="4572000" y="1329374"/>
            <a:ext cx="3076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722" name="Google Shape;722;p35"/>
          <p:cNvSpPr txBox="1">
            <a:spLocks noGrp="1"/>
          </p:cNvSpPr>
          <p:nvPr>
            <p:ph type="subTitle" idx="7"/>
          </p:nvPr>
        </p:nvSpPr>
        <p:spPr>
          <a:xfrm>
            <a:off x="782725" y="1425183"/>
            <a:ext cx="3076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723" name="Google Shape;723;p35"/>
          <p:cNvSpPr txBox="1">
            <a:spLocks noGrp="1"/>
          </p:cNvSpPr>
          <p:nvPr>
            <p:ph type="subTitle" idx="8"/>
          </p:nvPr>
        </p:nvSpPr>
        <p:spPr>
          <a:xfrm>
            <a:off x="720000" y="2747042"/>
            <a:ext cx="3076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Building</a:t>
            </a:r>
            <a:endParaRPr dirty="0"/>
          </a:p>
        </p:txBody>
      </p:sp>
      <p:cxnSp>
        <p:nvCxnSpPr>
          <p:cNvPr id="724" name="Google Shape;724;p35"/>
          <p:cNvCxnSpPr/>
          <p:nvPr/>
        </p:nvCxnSpPr>
        <p:spPr>
          <a:xfrm>
            <a:off x="7024400" y="953245"/>
            <a:ext cx="2133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5" name="Google Shape;725;p35"/>
          <p:cNvGrpSpPr/>
          <p:nvPr/>
        </p:nvGrpSpPr>
        <p:grpSpPr>
          <a:xfrm>
            <a:off x="5123177" y="4430869"/>
            <a:ext cx="1145573" cy="337532"/>
            <a:chOff x="524077" y="1006164"/>
            <a:chExt cx="1145573" cy="337532"/>
          </a:xfrm>
        </p:grpSpPr>
        <p:grpSp>
          <p:nvGrpSpPr>
            <p:cNvPr id="726" name="Google Shape;726;p35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727" name="Google Shape;727;p35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35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733" name="Google Shape;733;p35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723;p35">
            <a:extLst>
              <a:ext uri="{FF2B5EF4-FFF2-40B4-BE49-F238E27FC236}">
                <a16:creationId xmlns:a16="http://schemas.microsoft.com/office/drawing/2014/main" id="{B825D0C9-CE3E-13A6-B5C1-8DF225E17540}"/>
              </a:ext>
            </a:extLst>
          </p:cNvPr>
          <p:cNvSpPr txBox="1">
            <a:spLocks/>
          </p:cNvSpPr>
          <p:nvPr/>
        </p:nvSpPr>
        <p:spPr>
          <a:xfrm>
            <a:off x="4632250" y="2747042"/>
            <a:ext cx="307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Model Evaluation</a:t>
            </a:r>
          </a:p>
        </p:txBody>
      </p:sp>
      <p:sp>
        <p:nvSpPr>
          <p:cNvPr id="7" name="Google Shape;718;p35">
            <a:extLst>
              <a:ext uri="{FF2B5EF4-FFF2-40B4-BE49-F238E27FC236}">
                <a16:creationId xmlns:a16="http://schemas.microsoft.com/office/drawing/2014/main" id="{C72B562A-F828-327E-E9FA-13F93CFE5768}"/>
              </a:ext>
            </a:extLst>
          </p:cNvPr>
          <p:cNvSpPr txBox="1">
            <a:spLocks/>
          </p:cNvSpPr>
          <p:nvPr/>
        </p:nvSpPr>
        <p:spPr>
          <a:xfrm>
            <a:off x="4572000" y="3204242"/>
            <a:ext cx="3076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152400" indent="0"/>
            <a:r>
              <a:rPr lang="en-US" dirty="0"/>
              <a:t>Assess model performance using metrics:- Accuracy, Recall, Precision and F1 Score</a:t>
            </a:r>
          </a:p>
        </p:txBody>
      </p:sp>
      <p:sp>
        <p:nvSpPr>
          <p:cNvPr id="8" name="Google Shape;615;p31">
            <a:extLst>
              <a:ext uri="{FF2B5EF4-FFF2-40B4-BE49-F238E27FC236}">
                <a16:creationId xmlns:a16="http://schemas.microsoft.com/office/drawing/2014/main" id="{2487C70B-3065-5385-5D24-F828A56EF11F}"/>
              </a:ext>
            </a:extLst>
          </p:cNvPr>
          <p:cNvSpPr txBox="1">
            <a:spLocks/>
          </p:cNvSpPr>
          <p:nvPr/>
        </p:nvSpPr>
        <p:spPr>
          <a:xfrm>
            <a:off x="395399" y="340038"/>
            <a:ext cx="1117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/>
            <a:r>
              <a:rPr lang="en" sz="4800" dirty="0">
                <a:latin typeface="Roboto Serif" panose="020B0604020202020204" charset="0"/>
                <a:cs typeface="Roboto Serif" panose="020B0604020202020204" charset="0"/>
              </a:rPr>
              <a:t>03</a:t>
            </a:r>
            <a:endParaRPr lang="en" sz="6000" dirty="0">
              <a:latin typeface="Roboto Serif" panose="020B0604020202020204" charset="0"/>
              <a:cs typeface="Roboto Serif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6"/>
          <p:cNvSpPr txBox="1">
            <a:spLocks noGrp="1"/>
          </p:cNvSpPr>
          <p:nvPr>
            <p:ph type="title"/>
          </p:nvPr>
        </p:nvSpPr>
        <p:spPr>
          <a:xfrm>
            <a:off x="1895706" y="445025"/>
            <a:ext cx="65282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Results</a:t>
            </a:r>
            <a:endParaRPr sz="3600" dirty="0"/>
          </a:p>
        </p:txBody>
      </p:sp>
      <p:sp>
        <p:nvSpPr>
          <p:cNvPr id="747" name="Google Shape;747;p36"/>
          <p:cNvSpPr txBox="1">
            <a:spLocks noGrp="1"/>
          </p:cNvSpPr>
          <p:nvPr>
            <p:ph type="subTitle" idx="7"/>
          </p:nvPr>
        </p:nvSpPr>
        <p:spPr>
          <a:xfrm>
            <a:off x="720000" y="1277342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grpSp>
        <p:nvGrpSpPr>
          <p:cNvPr id="755" name="Google Shape;755;p36"/>
          <p:cNvGrpSpPr/>
          <p:nvPr/>
        </p:nvGrpSpPr>
        <p:grpSpPr>
          <a:xfrm>
            <a:off x="7541201" y="861094"/>
            <a:ext cx="1145573" cy="337532"/>
            <a:chOff x="524077" y="1006164"/>
            <a:chExt cx="1145573" cy="337532"/>
          </a:xfrm>
        </p:grpSpPr>
        <p:grpSp>
          <p:nvGrpSpPr>
            <p:cNvPr id="756" name="Google Shape;756;p36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6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763" name="Google Shape;763;p36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743;p36">
            <a:extLst>
              <a:ext uri="{FF2B5EF4-FFF2-40B4-BE49-F238E27FC236}">
                <a16:creationId xmlns:a16="http://schemas.microsoft.com/office/drawing/2014/main" id="{AC292261-6530-EFAC-D035-0D6821160E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654442"/>
            <a:ext cx="7647675" cy="2037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The data set was check for missing records and duplicates.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The data was then visualised to understand the various relationship that exist amoungs the features.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 correlation matrix was generated and visualised to enable select the fetures that have a high correlation with whether the customer stays or leaves.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5" name="Google Shape;615;p31">
            <a:extLst>
              <a:ext uri="{FF2B5EF4-FFF2-40B4-BE49-F238E27FC236}">
                <a16:creationId xmlns:a16="http://schemas.microsoft.com/office/drawing/2014/main" id="{9DEE6D41-3DC7-9A68-F60A-A9637617527A}"/>
              </a:ext>
            </a:extLst>
          </p:cNvPr>
          <p:cNvSpPr txBox="1">
            <a:spLocks/>
          </p:cNvSpPr>
          <p:nvPr/>
        </p:nvSpPr>
        <p:spPr>
          <a:xfrm>
            <a:off x="518331" y="305734"/>
            <a:ext cx="1117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None/>
              <a:defRPr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/>
            <a:r>
              <a:rPr lang="en" sz="4800" dirty="0">
                <a:latin typeface="Roboto Serif" panose="020B0604020202020204" charset="0"/>
                <a:cs typeface="Roboto Serif" panose="020B0604020202020204" charset="0"/>
              </a:rPr>
              <a:t>04</a:t>
            </a:r>
            <a:endParaRPr lang="en" sz="6000" dirty="0">
              <a:latin typeface="Roboto Serif" panose="020B0604020202020204" charset="0"/>
              <a:cs typeface="Roboto Serif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cont.</a:t>
            </a:r>
            <a:endParaRPr dirty="0"/>
          </a:p>
        </p:txBody>
      </p:sp>
      <p:sp>
        <p:nvSpPr>
          <p:cNvPr id="747" name="Google Shape;747;p36"/>
          <p:cNvSpPr txBox="1">
            <a:spLocks noGrp="1"/>
          </p:cNvSpPr>
          <p:nvPr>
            <p:ph type="subTitle" idx="7"/>
          </p:nvPr>
        </p:nvSpPr>
        <p:spPr>
          <a:xfrm>
            <a:off x="720000" y="1277342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Visualisations</a:t>
            </a:r>
            <a:endParaRPr dirty="0"/>
          </a:p>
        </p:txBody>
      </p:sp>
      <p:grpSp>
        <p:nvGrpSpPr>
          <p:cNvPr id="755" name="Google Shape;755;p36"/>
          <p:cNvGrpSpPr/>
          <p:nvPr/>
        </p:nvGrpSpPr>
        <p:grpSpPr>
          <a:xfrm>
            <a:off x="7541201" y="861094"/>
            <a:ext cx="1145573" cy="337532"/>
            <a:chOff x="524077" y="1006164"/>
            <a:chExt cx="1145573" cy="337532"/>
          </a:xfrm>
        </p:grpSpPr>
        <p:grpSp>
          <p:nvGrpSpPr>
            <p:cNvPr id="756" name="Google Shape;756;p36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6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763" name="Google Shape;763;p36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BEB0A5-3A3B-BFE7-71EB-6B44FCC4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32647"/>
            <a:ext cx="6890889" cy="2076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31D00-FAFA-33DB-8555-1182F8B9237F}"/>
              </a:ext>
            </a:extLst>
          </p:cNvPr>
          <p:cNvSpPr txBox="1"/>
          <p:nvPr/>
        </p:nvSpPr>
        <p:spPr>
          <a:xfrm>
            <a:off x="973873" y="3709639"/>
            <a:ext cx="6567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From the analysis of the customer care call, as the number of calls increases the churn rate also increases. Customers who had international plan had a high churn rate as compared to those who do not have.</a:t>
            </a:r>
          </a:p>
        </p:txBody>
      </p:sp>
    </p:spTree>
    <p:extLst>
      <p:ext uri="{BB962C8B-B14F-4D97-AF65-F5344CB8AC3E}">
        <p14:creationId xmlns:p14="http://schemas.microsoft.com/office/powerpoint/2010/main" val="129861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cont.</a:t>
            </a:r>
            <a:endParaRPr dirty="0"/>
          </a:p>
        </p:txBody>
      </p:sp>
      <p:sp>
        <p:nvSpPr>
          <p:cNvPr id="747" name="Google Shape;747;p36"/>
          <p:cNvSpPr txBox="1">
            <a:spLocks noGrp="1"/>
          </p:cNvSpPr>
          <p:nvPr>
            <p:ph type="subTitle" idx="7"/>
          </p:nvPr>
        </p:nvSpPr>
        <p:spPr>
          <a:xfrm>
            <a:off x="720000" y="1277342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Visualisations</a:t>
            </a:r>
            <a:endParaRPr dirty="0"/>
          </a:p>
        </p:txBody>
      </p:sp>
      <p:grpSp>
        <p:nvGrpSpPr>
          <p:cNvPr id="755" name="Google Shape;755;p36"/>
          <p:cNvGrpSpPr/>
          <p:nvPr/>
        </p:nvGrpSpPr>
        <p:grpSpPr>
          <a:xfrm>
            <a:off x="7541201" y="861094"/>
            <a:ext cx="1145573" cy="337532"/>
            <a:chOff x="524077" y="1006164"/>
            <a:chExt cx="1145573" cy="337532"/>
          </a:xfrm>
        </p:grpSpPr>
        <p:grpSp>
          <p:nvGrpSpPr>
            <p:cNvPr id="756" name="Google Shape;756;p36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6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763" name="Google Shape;763;p36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631D00-FAFA-33DB-8555-1182F8B9237F}"/>
              </a:ext>
            </a:extLst>
          </p:cNvPr>
          <p:cNvSpPr txBox="1"/>
          <p:nvPr/>
        </p:nvSpPr>
        <p:spPr>
          <a:xfrm>
            <a:off x="973873" y="3709639"/>
            <a:ext cx="656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From the analysis </a:t>
            </a:r>
            <a:r>
              <a:rPr lang="en-US" dirty="0" err="1">
                <a:solidFill>
                  <a:schemeClr val="dk1"/>
                </a:solidFill>
                <a:latin typeface="Syne"/>
                <a:sym typeface="Syne"/>
              </a:rPr>
              <a:t>Zencom</a:t>
            </a:r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 generates most of its income from day calls and the least income is from international calls.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0981E-FAE8-E200-059C-A8498B01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6" y="1610809"/>
            <a:ext cx="6990506" cy="20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cont.</a:t>
            </a:r>
            <a:endParaRPr dirty="0"/>
          </a:p>
        </p:txBody>
      </p:sp>
      <p:sp>
        <p:nvSpPr>
          <p:cNvPr id="747" name="Google Shape;747;p36"/>
          <p:cNvSpPr txBox="1">
            <a:spLocks noGrp="1"/>
          </p:cNvSpPr>
          <p:nvPr>
            <p:ph type="subTitle" idx="7"/>
          </p:nvPr>
        </p:nvSpPr>
        <p:spPr>
          <a:xfrm>
            <a:off x="720000" y="1277342"/>
            <a:ext cx="320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Visualisations</a:t>
            </a:r>
            <a:endParaRPr dirty="0"/>
          </a:p>
        </p:txBody>
      </p:sp>
      <p:grpSp>
        <p:nvGrpSpPr>
          <p:cNvPr id="755" name="Google Shape;755;p36"/>
          <p:cNvGrpSpPr/>
          <p:nvPr/>
        </p:nvGrpSpPr>
        <p:grpSpPr>
          <a:xfrm>
            <a:off x="7541201" y="861094"/>
            <a:ext cx="1145573" cy="337532"/>
            <a:chOff x="524077" y="1006164"/>
            <a:chExt cx="1145573" cy="337532"/>
          </a:xfrm>
        </p:grpSpPr>
        <p:grpSp>
          <p:nvGrpSpPr>
            <p:cNvPr id="756" name="Google Shape;756;p36"/>
            <p:cNvGrpSpPr/>
            <p:nvPr/>
          </p:nvGrpSpPr>
          <p:grpSpPr>
            <a:xfrm>
              <a:off x="593766" y="1010050"/>
              <a:ext cx="1075884" cy="333646"/>
              <a:chOff x="731500" y="1205700"/>
              <a:chExt cx="1176344" cy="364800"/>
            </a:xfrm>
          </p:grpSpPr>
          <p:sp>
            <p:nvSpPr>
              <p:cNvPr id="757" name="Google Shape;757;p36"/>
              <p:cNvSpPr/>
              <p:nvPr/>
            </p:nvSpPr>
            <p:spPr>
              <a:xfrm>
                <a:off x="731500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957411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1183322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1409233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1635144" y="1205700"/>
                <a:ext cx="272700" cy="3648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6"/>
            <p:cNvGrpSpPr/>
            <p:nvPr/>
          </p:nvGrpSpPr>
          <p:grpSpPr>
            <a:xfrm>
              <a:off x="524077" y="1006164"/>
              <a:ext cx="1075884" cy="333646"/>
              <a:chOff x="579100" y="1053300"/>
              <a:chExt cx="1176344" cy="364800"/>
            </a:xfrm>
          </p:grpSpPr>
          <p:sp>
            <p:nvSpPr>
              <p:cNvPr id="763" name="Google Shape;763;p36"/>
              <p:cNvSpPr/>
              <p:nvPr/>
            </p:nvSpPr>
            <p:spPr>
              <a:xfrm>
                <a:off x="579100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805011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1030922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1256833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1482744" y="1053300"/>
                <a:ext cx="272700" cy="364800"/>
              </a:xfrm>
              <a:prstGeom prst="chevron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631D00-FAFA-33DB-8555-1182F8B9237F}"/>
              </a:ext>
            </a:extLst>
          </p:cNvPr>
          <p:cNvSpPr txBox="1"/>
          <p:nvPr/>
        </p:nvSpPr>
        <p:spPr>
          <a:xfrm>
            <a:off x="5783767" y="1654440"/>
            <a:ext cx="2696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From the correlation hit map the features that have a relative high correlation to the churn rate are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International plan,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Total day minutes,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Total eve minutes,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Total night minutes,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Total international minutes,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yne"/>
                <a:sym typeface="Syne"/>
              </a:rPr>
              <a:t>Customer service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22D15-A717-B74F-28E8-3A621EC9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3" y="1654440"/>
            <a:ext cx="5331395" cy="28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89993"/>
      </p:ext>
    </p:extLst>
  </p:cSld>
  <p:clrMapOvr>
    <a:masterClrMapping/>
  </p:clrMapOvr>
</p:sld>
</file>

<file path=ppt/theme/theme1.xml><?xml version="1.0" encoding="utf-8"?>
<a:theme xmlns:a="http://schemas.openxmlformats.org/drawingml/2006/main" name="Bronchitis Cough Breakthrough by Slidesgo">
  <a:themeElements>
    <a:clrScheme name="Simple Light">
      <a:dk1>
        <a:srgbClr val="191919"/>
      </a:dk1>
      <a:lt1>
        <a:srgbClr val="F8F8F8"/>
      </a:lt1>
      <a:dk2>
        <a:srgbClr val="FDFDFD"/>
      </a:dk2>
      <a:lt2>
        <a:srgbClr val="B1DBF1"/>
      </a:lt2>
      <a:accent1>
        <a:srgbClr val="00C8DA"/>
      </a:accent1>
      <a:accent2>
        <a:srgbClr val="0052A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606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Roboto Serif</vt:lpstr>
      <vt:lpstr>Syne</vt:lpstr>
      <vt:lpstr>Bronchitis Cough Breakthrough by Slidesgo</vt:lpstr>
      <vt:lpstr>Understanding and Reducing Customer Churn at Zencom</vt:lpstr>
      <vt:lpstr>Table of contents</vt:lpstr>
      <vt:lpstr>Introduction</vt:lpstr>
      <vt:lpstr>Problem statement</vt:lpstr>
      <vt:lpstr>Methodology</vt:lpstr>
      <vt:lpstr>Results</vt:lpstr>
      <vt:lpstr>Results cont.</vt:lpstr>
      <vt:lpstr>Results cont.</vt:lpstr>
      <vt:lpstr>Results cont.</vt:lpstr>
      <vt:lpstr>14.49%</vt:lpstr>
      <vt:lpstr>Results cont.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Reducing Customer Churn at Zencom</dc:title>
  <dc:creator>Bethuel Maruru</dc:creator>
  <cp:lastModifiedBy>Bethuel Maruru</cp:lastModifiedBy>
  <cp:revision>4</cp:revision>
  <dcterms:modified xsi:type="dcterms:W3CDTF">2024-05-18T13:49:06Z</dcterms:modified>
</cp:coreProperties>
</file>