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2"/>
  </p:notesMasterIdLst>
  <p:sldIdLst>
    <p:sldId id="256" r:id="rId2"/>
    <p:sldId id="296" r:id="rId3"/>
    <p:sldId id="259" r:id="rId4"/>
    <p:sldId id="260" r:id="rId5"/>
    <p:sldId id="272" r:id="rId6"/>
    <p:sldId id="263" r:id="rId7"/>
    <p:sldId id="269" r:id="rId8"/>
    <p:sldId id="271" r:id="rId9"/>
    <p:sldId id="273" r:id="rId10"/>
    <p:sldId id="274" r:id="rId11"/>
    <p:sldId id="275" r:id="rId12"/>
    <p:sldId id="276" r:id="rId13"/>
    <p:sldId id="278" r:id="rId14"/>
    <p:sldId id="279" r:id="rId15"/>
    <p:sldId id="281" r:id="rId16"/>
    <p:sldId id="280" r:id="rId17"/>
    <p:sldId id="282" r:id="rId18"/>
    <p:sldId id="283" r:id="rId19"/>
    <p:sldId id="297" r:id="rId20"/>
    <p:sldId id="284" r:id="rId21"/>
    <p:sldId id="285" r:id="rId22"/>
    <p:sldId id="286" r:id="rId23"/>
    <p:sldId id="288" r:id="rId24"/>
    <p:sldId id="287" r:id="rId25"/>
    <p:sldId id="290" r:id="rId26"/>
    <p:sldId id="291" r:id="rId27"/>
    <p:sldId id="289" r:id="rId28"/>
    <p:sldId id="292" r:id="rId29"/>
    <p:sldId id="294" r:id="rId30"/>
    <p:sldId id="295" r:id="rId31"/>
  </p:sldIdLst>
  <p:sldSz cx="9144000" cy="5143500" type="screen16x9"/>
  <p:notesSz cx="6858000" cy="9144000"/>
  <p:embeddedFontLst>
    <p:embeddedFont>
      <p:font typeface="Bebas Neue" panose="020B0604020202020204" charset="0"/>
      <p:regular r:id="rId33"/>
    </p:embeddedFont>
    <p:embeddedFont>
      <p:font typeface="Montserrat"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
      <p:font typeface="Raleway Black"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D0E5F1C-EB8B-40F4-8943-6C7BC65C4902}">
          <p14:sldIdLst>
            <p14:sldId id="256"/>
            <p14:sldId id="296"/>
            <p14:sldId id="259"/>
            <p14:sldId id="260"/>
            <p14:sldId id="272"/>
            <p14:sldId id="263"/>
            <p14:sldId id="269"/>
            <p14:sldId id="271"/>
            <p14:sldId id="273"/>
            <p14:sldId id="274"/>
            <p14:sldId id="275"/>
            <p14:sldId id="276"/>
            <p14:sldId id="278"/>
            <p14:sldId id="279"/>
            <p14:sldId id="281"/>
            <p14:sldId id="280"/>
            <p14:sldId id="282"/>
            <p14:sldId id="283"/>
            <p14:sldId id="297"/>
            <p14:sldId id="284"/>
            <p14:sldId id="285"/>
            <p14:sldId id="286"/>
            <p14:sldId id="288"/>
            <p14:sldId id="287"/>
            <p14:sldId id="290"/>
            <p14:sldId id="291"/>
            <p14:sldId id="289"/>
            <p14:sldId id="292"/>
            <p14:sldId id="294"/>
            <p14:sldId id="29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08A41-013C-44CB-B320-88C134998C42}">
  <a:tblStyle styleId="{D4608A41-013C-44CB-B320-88C134998C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5F6646-A020-4DEB-9175-2D1BB8F5893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92" d="100"/>
          <a:sy n="92" d="100"/>
        </p:scale>
        <p:origin x="77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79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0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133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167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24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406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91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59225" y="2141689"/>
            <a:ext cx="4360200" cy="9729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b="0">
                <a:solidFill>
                  <a:schemeClr val="dk1"/>
                </a:solidFill>
                <a:latin typeface="Raleway Black"/>
                <a:ea typeface="Raleway Black"/>
                <a:cs typeface="Raleway Black"/>
                <a:sym typeface="Raleway Black"/>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859225" y="1101800"/>
            <a:ext cx="1501500" cy="10767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800" b="0">
                <a:solidFill>
                  <a:schemeClr val="lt1"/>
                </a:solidFill>
                <a:latin typeface="Raleway Black"/>
                <a:ea typeface="Raleway Black"/>
                <a:cs typeface="Raleway Black"/>
                <a:sym typeface="Raleway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375950" y="-9175"/>
            <a:ext cx="259800" cy="5165400"/>
            <a:chOff x="375950" y="-9175"/>
            <a:chExt cx="259800" cy="5165400"/>
          </a:xfrm>
        </p:grpSpPr>
        <p:cxnSp>
          <p:nvCxnSpPr>
            <p:cNvPr id="17" name="Google Shape;17;p3"/>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8" name="Google Shape;18;p3"/>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0"/>
        <p:cNvGrpSpPr/>
        <p:nvPr/>
      </p:nvGrpSpPr>
      <p:grpSpPr>
        <a:xfrm>
          <a:off x="0" y="0"/>
          <a:ext cx="0" cy="0"/>
          <a:chOff x="0" y="0"/>
          <a:chExt cx="0" cy="0"/>
        </a:xfrm>
      </p:grpSpPr>
      <p:sp>
        <p:nvSpPr>
          <p:cNvPr id="261" name="Google Shape;261;p7"/>
          <p:cNvSpPr txBox="1">
            <a:spLocks noGrp="1"/>
          </p:cNvSpPr>
          <p:nvPr>
            <p:ph type="title"/>
          </p:nvPr>
        </p:nvSpPr>
        <p:spPr>
          <a:xfrm>
            <a:off x="720000" y="445025"/>
            <a:ext cx="306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2" name="Google Shape;262;p7"/>
          <p:cNvSpPr txBox="1">
            <a:spLocks noGrp="1"/>
          </p:cNvSpPr>
          <p:nvPr>
            <p:ph type="body" idx="1"/>
          </p:nvPr>
        </p:nvSpPr>
        <p:spPr>
          <a:xfrm>
            <a:off x="720000" y="1198425"/>
            <a:ext cx="3065400" cy="180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Clr>
                <a:schemeClr val="dk1"/>
              </a:buClr>
              <a:buSzPts val="1200"/>
              <a:buFont typeface="Nunito Light"/>
              <a:buChar char="■"/>
              <a:defRPr>
                <a:solidFill>
                  <a:schemeClr val="dk1"/>
                </a:solidFill>
              </a:defRPr>
            </a:lvl9pPr>
          </a:lstStyle>
          <a:p>
            <a:endParaRPr/>
          </a:p>
        </p:txBody>
      </p:sp>
      <p:sp>
        <p:nvSpPr>
          <p:cNvPr id="263" name="Google Shape;263;p7"/>
          <p:cNvSpPr>
            <a:spLocks noGrp="1"/>
          </p:cNvSpPr>
          <p:nvPr>
            <p:ph type="pic" idx="2"/>
          </p:nvPr>
        </p:nvSpPr>
        <p:spPr>
          <a:xfrm>
            <a:off x="4494131" y="535000"/>
            <a:ext cx="4088100" cy="4226400"/>
          </a:xfrm>
          <a:prstGeom prst="rect">
            <a:avLst/>
          </a:prstGeom>
          <a:noFill/>
          <a:ln w="9525" cap="flat" cmpd="sng">
            <a:solidFill>
              <a:schemeClr val="dk1"/>
            </a:solidFill>
            <a:prstDash val="solid"/>
            <a:round/>
            <a:headEnd type="none" w="sm" len="sm"/>
            <a:tailEnd type="none" w="sm" len="sm"/>
          </a:ln>
        </p:spPr>
      </p:sp>
      <p:cxnSp>
        <p:nvCxnSpPr>
          <p:cNvPr id="264" name="Google Shape;264;p7"/>
          <p:cNvCxnSpPr/>
          <p:nvPr/>
        </p:nvCxnSpPr>
        <p:spPr>
          <a:xfrm>
            <a:off x="0" y="337575"/>
            <a:ext cx="9130500" cy="0"/>
          </a:xfrm>
          <a:prstGeom prst="straightConnector1">
            <a:avLst/>
          </a:prstGeom>
          <a:noFill/>
          <a:ln w="9525" cap="flat" cmpd="sng">
            <a:solidFill>
              <a:schemeClr val="dk1"/>
            </a:solidFill>
            <a:prstDash val="solid"/>
            <a:round/>
            <a:headEnd type="none" w="med" len="med"/>
            <a:tailEnd type="none" w="med" len="med"/>
          </a:ln>
        </p:spPr>
      </p:cxnSp>
      <p:sp>
        <p:nvSpPr>
          <p:cNvPr id="265" name="Google Shape;265;p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66" name="Google Shape;266;p7"/>
          <p:cNvGrpSpPr/>
          <p:nvPr/>
        </p:nvGrpSpPr>
        <p:grpSpPr>
          <a:xfrm>
            <a:off x="-896170" y="3839612"/>
            <a:ext cx="3428401" cy="2132471"/>
            <a:chOff x="-896170" y="3839612"/>
            <a:chExt cx="3428401" cy="2132471"/>
          </a:xfrm>
        </p:grpSpPr>
        <p:sp>
          <p:nvSpPr>
            <p:cNvPr id="267" name="Google Shape;267;p7"/>
            <p:cNvSpPr/>
            <p:nvPr/>
          </p:nvSpPr>
          <p:spPr>
            <a:xfrm>
              <a:off x="311998" y="3839612"/>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268" name="Google Shape;268;p7"/>
            <p:cNvGrpSpPr/>
            <p:nvPr/>
          </p:nvGrpSpPr>
          <p:grpSpPr>
            <a:xfrm flipH="1">
              <a:off x="-896170" y="4452655"/>
              <a:ext cx="3428401" cy="1519428"/>
              <a:chOff x="4474564" y="2530088"/>
              <a:chExt cx="5361064" cy="2375962"/>
            </a:xfrm>
          </p:grpSpPr>
          <p:sp>
            <p:nvSpPr>
              <p:cNvPr id="269" name="Google Shape;269;p7"/>
              <p:cNvSpPr/>
              <p:nvPr/>
            </p:nvSpPr>
            <p:spPr>
              <a:xfrm flipH="1">
                <a:off x="4474564" y="42813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0" name="Google Shape;270;p7"/>
              <p:cNvGrpSpPr/>
              <p:nvPr/>
            </p:nvGrpSpPr>
            <p:grpSpPr>
              <a:xfrm>
                <a:off x="5402544" y="2530088"/>
                <a:ext cx="4433084" cy="2375962"/>
                <a:chOff x="1026675" y="788651"/>
                <a:chExt cx="7158218" cy="3836529"/>
              </a:xfrm>
            </p:grpSpPr>
            <p:sp>
              <p:nvSpPr>
                <p:cNvPr id="271" name="Google Shape;271;p7"/>
                <p:cNvSpPr/>
                <p:nvPr/>
              </p:nvSpPr>
              <p:spPr>
                <a:xfrm>
                  <a:off x="1124290" y="3308744"/>
                  <a:ext cx="1251454" cy="1299728"/>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7"/>
                <p:cNvSpPr/>
                <p:nvPr/>
              </p:nvSpPr>
              <p:spPr>
                <a:xfrm>
                  <a:off x="1026675" y="2533751"/>
                  <a:ext cx="1317283" cy="775116"/>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7"/>
                <p:cNvSpPr/>
                <p:nvPr/>
              </p:nvSpPr>
              <p:spPr>
                <a:xfrm>
                  <a:off x="1408833" y="3690785"/>
                  <a:ext cx="719963" cy="521528"/>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7"/>
                <p:cNvSpPr/>
                <p:nvPr/>
              </p:nvSpPr>
              <p:spPr>
                <a:xfrm>
                  <a:off x="1457937" y="3690785"/>
                  <a:ext cx="670858" cy="521528"/>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7"/>
                <p:cNvSpPr/>
                <p:nvPr/>
              </p:nvSpPr>
              <p:spPr>
                <a:xfrm>
                  <a:off x="1457937" y="3690785"/>
                  <a:ext cx="34397" cy="521528"/>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7"/>
                <p:cNvSpPr/>
                <p:nvPr/>
              </p:nvSpPr>
              <p:spPr>
                <a:xfrm>
                  <a:off x="1457937" y="3934409"/>
                  <a:ext cx="670858" cy="30957"/>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7"/>
                <p:cNvSpPr/>
                <p:nvPr/>
              </p:nvSpPr>
              <p:spPr>
                <a:xfrm>
                  <a:off x="1777469" y="3690785"/>
                  <a:ext cx="31787" cy="521528"/>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7"/>
                <p:cNvSpPr/>
                <p:nvPr/>
              </p:nvSpPr>
              <p:spPr>
                <a:xfrm>
                  <a:off x="1864291" y="3754241"/>
                  <a:ext cx="121812" cy="131894"/>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7"/>
                <p:cNvSpPr/>
                <p:nvPr/>
              </p:nvSpPr>
              <p:spPr>
                <a:xfrm>
                  <a:off x="1947673" y="3747481"/>
                  <a:ext cx="121931" cy="131183"/>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7"/>
                <p:cNvSpPr/>
                <p:nvPr/>
              </p:nvSpPr>
              <p:spPr>
                <a:xfrm>
                  <a:off x="1600623" y="4018622"/>
                  <a:ext cx="121101" cy="131064"/>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7"/>
                <p:cNvSpPr/>
                <p:nvPr/>
              </p:nvSpPr>
              <p:spPr>
                <a:xfrm>
                  <a:off x="3859529" y="2220978"/>
                  <a:ext cx="2676197" cy="2387501"/>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7"/>
                <p:cNvSpPr/>
                <p:nvPr/>
              </p:nvSpPr>
              <p:spPr>
                <a:xfrm>
                  <a:off x="2343945" y="1341727"/>
                  <a:ext cx="1515717" cy="3266757"/>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7"/>
                <p:cNvSpPr/>
                <p:nvPr/>
              </p:nvSpPr>
              <p:spPr>
                <a:xfrm>
                  <a:off x="2792642" y="2165113"/>
                  <a:ext cx="611553" cy="611553"/>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7"/>
                <p:cNvSpPr/>
                <p:nvPr/>
              </p:nvSpPr>
              <p:spPr>
                <a:xfrm>
                  <a:off x="2837714" y="2165113"/>
                  <a:ext cx="566481" cy="60823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7"/>
                <p:cNvSpPr/>
                <p:nvPr/>
              </p:nvSpPr>
              <p:spPr>
                <a:xfrm>
                  <a:off x="2876143" y="2185988"/>
                  <a:ext cx="430554" cy="518088"/>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7"/>
                <p:cNvSpPr/>
                <p:nvPr/>
              </p:nvSpPr>
              <p:spPr>
                <a:xfrm>
                  <a:off x="3018711" y="2311121"/>
                  <a:ext cx="364726" cy="45558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7"/>
                <p:cNvSpPr/>
                <p:nvPr/>
              </p:nvSpPr>
              <p:spPr>
                <a:xfrm>
                  <a:off x="2232927" y="1188246"/>
                  <a:ext cx="4427949" cy="103285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7"/>
                <p:cNvSpPr/>
                <p:nvPr/>
              </p:nvSpPr>
              <p:spPr>
                <a:xfrm>
                  <a:off x="3056310" y="1207461"/>
                  <a:ext cx="3604558" cy="1032856"/>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7"/>
                <p:cNvSpPr/>
                <p:nvPr/>
              </p:nvSpPr>
              <p:spPr>
                <a:xfrm>
                  <a:off x="3832012" y="2144238"/>
                  <a:ext cx="2828849" cy="7685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7"/>
                <p:cNvSpPr/>
                <p:nvPr/>
              </p:nvSpPr>
              <p:spPr>
                <a:xfrm>
                  <a:off x="2277998" y="1306737"/>
                  <a:ext cx="816748" cy="914364"/>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7"/>
                <p:cNvSpPr/>
                <p:nvPr/>
              </p:nvSpPr>
              <p:spPr>
                <a:xfrm>
                  <a:off x="3897958" y="1136532"/>
                  <a:ext cx="372198" cy="468984"/>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7"/>
                <p:cNvSpPr/>
                <p:nvPr/>
              </p:nvSpPr>
              <p:spPr>
                <a:xfrm>
                  <a:off x="3657657" y="1125739"/>
                  <a:ext cx="240422" cy="479777"/>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7"/>
                <p:cNvSpPr/>
                <p:nvPr/>
              </p:nvSpPr>
              <p:spPr>
                <a:xfrm>
                  <a:off x="3630139" y="1024802"/>
                  <a:ext cx="247065" cy="111849"/>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7"/>
                <p:cNvSpPr/>
                <p:nvPr/>
              </p:nvSpPr>
              <p:spPr>
                <a:xfrm>
                  <a:off x="3877083" y="1032275"/>
                  <a:ext cx="434706" cy="104377"/>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7"/>
                <p:cNvSpPr/>
                <p:nvPr/>
              </p:nvSpPr>
              <p:spPr>
                <a:xfrm>
                  <a:off x="5208467" y="987203"/>
                  <a:ext cx="614874" cy="785080"/>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7"/>
                <p:cNvSpPr/>
                <p:nvPr/>
              </p:nvSpPr>
              <p:spPr>
                <a:xfrm>
                  <a:off x="4846355" y="1345048"/>
                  <a:ext cx="362235" cy="427233"/>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7"/>
                <p:cNvSpPr/>
                <p:nvPr/>
              </p:nvSpPr>
              <p:spPr>
                <a:xfrm>
                  <a:off x="4616965" y="788651"/>
                  <a:ext cx="1387381" cy="566600"/>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7"/>
                <p:cNvSpPr/>
                <p:nvPr/>
              </p:nvSpPr>
              <p:spPr>
                <a:xfrm>
                  <a:off x="4616965" y="1098222"/>
                  <a:ext cx="146128" cy="170205"/>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7"/>
                <p:cNvSpPr/>
                <p:nvPr/>
              </p:nvSpPr>
              <p:spPr>
                <a:xfrm>
                  <a:off x="4616965" y="1268307"/>
                  <a:ext cx="587475" cy="86941"/>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7"/>
                <p:cNvSpPr/>
                <p:nvPr/>
              </p:nvSpPr>
              <p:spPr>
                <a:xfrm>
                  <a:off x="5531321" y="945571"/>
                  <a:ext cx="399597" cy="409679"/>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7"/>
                <p:cNvSpPr/>
                <p:nvPr/>
              </p:nvSpPr>
              <p:spPr>
                <a:xfrm>
                  <a:off x="4616965" y="788651"/>
                  <a:ext cx="956115" cy="479777"/>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7"/>
                <p:cNvSpPr/>
                <p:nvPr/>
              </p:nvSpPr>
              <p:spPr>
                <a:xfrm>
                  <a:off x="5350205" y="1275068"/>
                  <a:ext cx="365556" cy="396276"/>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7"/>
                <p:cNvSpPr/>
                <p:nvPr/>
              </p:nvSpPr>
              <p:spPr>
                <a:xfrm>
                  <a:off x="5350205" y="1275068"/>
                  <a:ext cx="317163" cy="396276"/>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7"/>
                <p:cNvSpPr/>
                <p:nvPr/>
              </p:nvSpPr>
              <p:spPr>
                <a:xfrm>
                  <a:off x="5437857" y="1342557"/>
                  <a:ext cx="121101" cy="131183"/>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7"/>
                <p:cNvSpPr/>
                <p:nvPr/>
              </p:nvSpPr>
              <p:spPr>
                <a:xfrm>
                  <a:off x="5426945" y="1433056"/>
                  <a:ext cx="118610" cy="130708"/>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7"/>
                <p:cNvSpPr/>
                <p:nvPr/>
              </p:nvSpPr>
              <p:spPr>
                <a:xfrm>
                  <a:off x="4140751" y="2568029"/>
                  <a:ext cx="817579" cy="594829"/>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7"/>
                <p:cNvSpPr/>
                <p:nvPr/>
              </p:nvSpPr>
              <p:spPr>
                <a:xfrm>
                  <a:off x="4140751" y="2568029"/>
                  <a:ext cx="758392" cy="594829"/>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7"/>
                <p:cNvSpPr/>
                <p:nvPr/>
              </p:nvSpPr>
              <p:spPr>
                <a:xfrm>
                  <a:off x="4502745" y="2568029"/>
                  <a:ext cx="34278" cy="594829"/>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7"/>
                <p:cNvSpPr/>
                <p:nvPr/>
              </p:nvSpPr>
              <p:spPr>
                <a:xfrm>
                  <a:off x="4863909" y="2568029"/>
                  <a:ext cx="35227" cy="594829"/>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7"/>
                <p:cNvSpPr/>
                <p:nvPr/>
              </p:nvSpPr>
              <p:spPr>
                <a:xfrm>
                  <a:off x="4140751" y="2846642"/>
                  <a:ext cx="758392" cy="38430"/>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4207409" y="2969522"/>
                  <a:ext cx="121101" cy="130827"/>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4307515" y="2937853"/>
                  <a:ext cx="118610" cy="130827"/>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4648752" y="2659714"/>
                  <a:ext cx="121812" cy="131183"/>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2854789" y="3312066"/>
                  <a:ext cx="577393" cy="1296407"/>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2914454" y="3312066"/>
                  <a:ext cx="510616" cy="1296407"/>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7"/>
                <p:cNvSpPr/>
                <p:nvPr/>
              </p:nvSpPr>
              <p:spPr>
                <a:xfrm>
                  <a:off x="2977079" y="3374691"/>
                  <a:ext cx="343732" cy="128573"/>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7"/>
                <p:cNvSpPr/>
                <p:nvPr/>
              </p:nvSpPr>
              <p:spPr>
                <a:xfrm>
                  <a:off x="2799403" y="3222041"/>
                  <a:ext cx="670740" cy="90144"/>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2858589" y="4278020"/>
                  <a:ext cx="566481" cy="330447"/>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2584129" y="4497456"/>
                  <a:ext cx="503953" cy="127724"/>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2705939" y="4393190"/>
                  <a:ext cx="475626" cy="104377"/>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7"/>
                <p:cNvSpPr/>
                <p:nvPr/>
              </p:nvSpPr>
              <p:spPr>
                <a:xfrm>
                  <a:off x="2802724" y="4278020"/>
                  <a:ext cx="500534" cy="115289"/>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a:off x="3278939" y="3833472"/>
                  <a:ext cx="97735" cy="97735"/>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a:off x="5173359" y="3148622"/>
                  <a:ext cx="1206382" cy="1459852"/>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a:off x="6379611" y="3148622"/>
                  <a:ext cx="1487488" cy="1459852"/>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a:off x="6629876" y="3669910"/>
                  <a:ext cx="1014471" cy="938561"/>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7"/>
                <p:cNvSpPr/>
                <p:nvPr/>
              </p:nvSpPr>
              <p:spPr>
                <a:xfrm>
                  <a:off x="6337861" y="2394503"/>
                  <a:ext cx="1623534" cy="754241"/>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7"/>
                <p:cNvSpPr/>
                <p:nvPr/>
              </p:nvSpPr>
              <p:spPr>
                <a:xfrm>
                  <a:off x="5423624" y="3513939"/>
                  <a:ext cx="754241" cy="305421"/>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479489" y="3513939"/>
                  <a:ext cx="698376" cy="305421"/>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593828" y="3513939"/>
                  <a:ext cx="187760" cy="305421"/>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7"/>
                <p:cNvSpPr/>
                <p:nvPr/>
              </p:nvSpPr>
              <p:spPr>
                <a:xfrm>
                  <a:off x="5701406" y="3513939"/>
                  <a:ext cx="187878" cy="305421"/>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7"/>
                <p:cNvSpPr/>
                <p:nvPr/>
              </p:nvSpPr>
              <p:spPr>
                <a:xfrm>
                  <a:off x="7571630" y="3669910"/>
                  <a:ext cx="72708" cy="938561"/>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4158186" y="3433877"/>
                  <a:ext cx="795992" cy="58071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4158186" y="3433877"/>
                  <a:ext cx="740957" cy="58071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7"/>
                <p:cNvSpPr/>
                <p:nvPr/>
              </p:nvSpPr>
              <p:spPr>
                <a:xfrm>
                  <a:off x="4512708" y="3433877"/>
                  <a:ext cx="31787" cy="58071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7"/>
                <p:cNvSpPr/>
                <p:nvPr/>
              </p:nvSpPr>
              <p:spPr>
                <a:xfrm>
                  <a:off x="4860588" y="3433877"/>
                  <a:ext cx="38548" cy="58071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4158186" y="3705018"/>
                  <a:ext cx="740957" cy="35109"/>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4265764" y="3528290"/>
                  <a:ext cx="115289" cy="128455"/>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7"/>
                <p:cNvSpPr/>
                <p:nvPr/>
              </p:nvSpPr>
              <p:spPr>
                <a:xfrm>
                  <a:off x="4687063" y="3789231"/>
                  <a:ext cx="117780" cy="127743"/>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7"/>
                <p:cNvSpPr/>
                <p:nvPr/>
              </p:nvSpPr>
              <p:spPr>
                <a:xfrm>
                  <a:off x="4607002" y="3816748"/>
                  <a:ext cx="114340" cy="127743"/>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2" name="Google Shape;342;p7"/>
                <p:cNvGrpSpPr/>
                <p:nvPr/>
              </p:nvGrpSpPr>
              <p:grpSpPr>
                <a:xfrm>
                  <a:off x="5951675" y="3577056"/>
                  <a:ext cx="2233218" cy="1032855"/>
                  <a:chOff x="5951675" y="3577056"/>
                  <a:chExt cx="2233218" cy="1032855"/>
                </a:xfrm>
              </p:grpSpPr>
              <p:sp>
                <p:nvSpPr>
                  <p:cNvPr id="343" name="Google Shape;343;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46" name="Google Shape;346;p7"/>
            <p:cNvGrpSpPr/>
            <p:nvPr/>
          </p:nvGrpSpPr>
          <p:grpSpPr>
            <a:xfrm>
              <a:off x="1654271" y="4766147"/>
              <a:ext cx="859478" cy="639647"/>
              <a:chOff x="5951675" y="3577056"/>
              <a:chExt cx="1387821" cy="1032855"/>
            </a:xfrm>
          </p:grpSpPr>
          <p:sp>
            <p:nvSpPr>
              <p:cNvPr id="347" name="Google Shape;347;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4"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8"/>
          <p:cNvSpPr txBox="1">
            <a:spLocks noGrp="1"/>
          </p:cNvSpPr>
          <p:nvPr>
            <p:ph type="ctrTitle"/>
          </p:nvPr>
        </p:nvSpPr>
        <p:spPr>
          <a:xfrm>
            <a:off x="697676" y="547272"/>
            <a:ext cx="5053636" cy="27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smtClean="0"/>
              <a:t>UNDERSTANDING KING COUNTY’S HOUSING MARKET</a:t>
            </a:r>
            <a:endParaRPr sz="4400" dirty="0"/>
          </a:p>
        </p:txBody>
      </p:sp>
      <p:sp>
        <p:nvSpPr>
          <p:cNvPr id="1255" name="Google Shape;1255;p28"/>
          <p:cNvSpPr/>
          <p:nvPr/>
        </p:nvSpPr>
        <p:spPr>
          <a:xfrm flipH="1">
            <a:off x="4474564"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256" name="Google Shape;1256;p28"/>
          <p:cNvGrpSpPr/>
          <p:nvPr/>
        </p:nvGrpSpPr>
        <p:grpSpPr>
          <a:xfrm>
            <a:off x="5619422" y="-328375"/>
            <a:ext cx="3897620" cy="1959215"/>
            <a:chOff x="5619422" y="1000275"/>
            <a:chExt cx="3897620" cy="1959215"/>
          </a:xfrm>
        </p:grpSpPr>
        <p:sp>
          <p:nvSpPr>
            <p:cNvPr id="1257" name="Google Shape;1257;p28"/>
            <p:cNvSpPr/>
            <p:nvPr/>
          </p:nvSpPr>
          <p:spPr>
            <a:xfrm>
              <a:off x="8101616"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28"/>
            <p:cNvSpPr/>
            <p:nvPr/>
          </p:nvSpPr>
          <p:spPr>
            <a:xfrm>
              <a:off x="5619422" y="2205395"/>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8"/>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0" name="Google Shape;1260;p28"/>
          <p:cNvGrpSpPr/>
          <p:nvPr/>
        </p:nvGrpSpPr>
        <p:grpSpPr>
          <a:xfrm>
            <a:off x="5402544" y="278018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28"/>
          <p:cNvGrpSpPr/>
          <p:nvPr/>
        </p:nvGrpSpPr>
        <p:grpSpPr>
          <a:xfrm>
            <a:off x="8452596" y="4507047"/>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5" name="Google Shape;1335;p28"/>
          <p:cNvSpPr/>
          <p:nvPr/>
        </p:nvSpPr>
        <p:spPr>
          <a:xfrm>
            <a:off x="6928050" y="1323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6" y="604967"/>
            <a:ext cx="9179169" cy="3766856"/>
          </a:xfrm>
          <a:prstGeom prst="rect">
            <a:avLst/>
          </a:prstGeom>
        </p:spPr>
        <p:txBody>
          <a:bodyPr spcFirstLastPara="1" wrap="square" lIns="91425" tIns="91425" rIns="91425" bIns="91425" anchor="t" anchorCtr="0">
            <a:noAutofit/>
          </a:bodyPr>
          <a:lstStyle/>
          <a:p>
            <a:pPr marL="0" lvl="0" indent="0">
              <a:buNone/>
            </a:pPr>
            <a:endParaRPr sz="1400" dirty="0"/>
          </a:p>
        </p:txBody>
      </p:sp>
      <p:pic>
        <p:nvPicPr>
          <p:cNvPr id="2" name="Picture 1"/>
          <p:cNvPicPr>
            <a:picLocks noChangeAspect="1"/>
          </p:cNvPicPr>
          <p:nvPr/>
        </p:nvPicPr>
        <p:blipFill>
          <a:blip r:embed="rId3"/>
          <a:stretch>
            <a:fillRect/>
          </a:stretch>
        </p:blipFill>
        <p:spPr>
          <a:xfrm>
            <a:off x="138839" y="604967"/>
            <a:ext cx="8618299" cy="3105387"/>
          </a:xfrm>
          <a:prstGeom prst="rect">
            <a:avLst/>
          </a:prstGeom>
        </p:spPr>
      </p:pic>
    </p:spTree>
    <p:extLst>
      <p:ext uri="{BB962C8B-B14F-4D97-AF65-F5344CB8AC3E}">
        <p14:creationId xmlns:p14="http://schemas.microsoft.com/office/powerpoint/2010/main" val="61586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772301" y="1581743"/>
            <a:ext cx="4239945" cy="2496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DESCRIBING THE METHODS</a:t>
            </a:r>
            <a:endParaRPr dirty="0"/>
          </a:p>
        </p:txBody>
      </p:sp>
      <p:sp>
        <p:nvSpPr>
          <p:cNvPr id="1415" name="Google Shape;1415;p31"/>
          <p:cNvSpPr txBox="1">
            <a:spLocks noGrp="1"/>
          </p:cNvSpPr>
          <p:nvPr>
            <p:ph type="title" idx="2"/>
          </p:nvPr>
        </p:nvSpPr>
        <p:spPr>
          <a:xfrm>
            <a:off x="859225" y="466025"/>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57501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4414708" cy="572700"/>
          </a:xfrm>
        </p:spPr>
        <p:txBody>
          <a:bodyPr/>
          <a:lstStyle/>
          <a:p>
            <a:r>
              <a:rPr lang="en-US" dirty="0" smtClean="0"/>
              <a:t>DATA PRE PROCESSING</a:t>
            </a:r>
            <a:endParaRPr lang="en-US" dirty="0"/>
          </a:p>
        </p:txBody>
      </p:sp>
      <p:sp>
        <p:nvSpPr>
          <p:cNvPr id="3" name="Text Placeholder 2"/>
          <p:cNvSpPr>
            <a:spLocks noGrp="1"/>
          </p:cNvSpPr>
          <p:nvPr>
            <p:ph type="body" idx="1"/>
          </p:nvPr>
        </p:nvSpPr>
        <p:spPr>
          <a:xfrm>
            <a:off x="719999" y="1017724"/>
            <a:ext cx="8212985" cy="2815721"/>
          </a:xfrm>
        </p:spPr>
        <p:txBody>
          <a:bodyPr/>
          <a:lstStyle/>
          <a:p>
            <a:pPr marL="152400" indent="0">
              <a:buNone/>
            </a:pPr>
            <a:r>
              <a:rPr lang="en-US" sz="1400" b="1" dirty="0" smtClean="0"/>
              <a:t>Data </a:t>
            </a:r>
            <a:r>
              <a:rPr lang="en-US" sz="1400" b="1" dirty="0"/>
              <a:t>Loading and Preview</a:t>
            </a:r>
            <a:r>
              <a:rPr lang="en-US" sz="1400" b="1" dirty="0" smtClean="0"/>
              <a:t>:</a:t>
            </a:r>
          </a:p>
          <a:p>
            <a:pPr marL="152400" indent="0">
              <a:buNone/>
            </a:pPr>
            <a:endParaRPr lang="en-US" sz="1400" b="1" dirty="0" smtClean="0"/>
          </a:p>
          <a:p>
            <a:pPr marL="152400" indent="0">
              <a:buNone/>
            </a:pPr>
            <a:r>
              <a:rPr lang="en-US" sz="1400" dirty="0" smtClean="0"/>
              <a:t>Using </a:t>
            </a:r>
            <a:r>
              <a:rPr lang="en-US" sz="1400" dirty="0"/>
              <a:t>the data.head() and data.info() </a:t>
            </a:r>
            <a:r>
              <a:rPr lang="en-US" sz="1400" dirty="0" smtClean="0"/>
              <a:t>functions</a:t>
            </a:r>
            <a:r>
              <a:rPr lang="en-US" sz="1400" dirty="0"/>
              <a:t>, we loaded the dataset and imported the required libraries to see a preview of its structure. </a:t>
            </a:r>
            <a:endParaRPr lang="en-US" sz="1400" dirty="0" smtClean="0"/>
          </a:p>
          <a:p>
            <a:pPr marL="152400" indent="0">
              <a:buNone/>
            </a:pPr>
            <a:endParaRPr lang="en-US" sz="1400" dirty="0" smtClean="0"/>
          </a:p>
          <a:p>
            <a:pPr marL="152400" indent="0">
              <a:buNone/>
            </a:pPr>
            <a:r>
              <a:rPr lang="en-US" sz="1400" b="1" dirty="0"/>
              <a:t>Managing The Missing </a:t>
            </a:r>
            <a:r>
              <a:rPr lang="en-US" sz="1400" b="1" dirty="0" smtClean="0"/>
              <a:t>Values</a:t>
            </a:r>
          </a:p>
          <a:p>
            <a:pPr marL="152400" indent="0">
              <a:buNone/>
            </a:pPr>
            <a:endParaRPr lang="en-US" sz="1400" b="1" dirty="0"/>
          </a:p>
          <a:p>
            <a:pPr marL="152400" indent="0">
              <a:buNone/>
            </a:pPr>
            <a:r>
              <a:rPr lang="en-US" sz="1400" dirty="0"/>
              <a:t>We determined which columns in the dataset had missing data and we were able to establish that the waterfront, view and yr_renovated columns had  missing values. We were able to establish that there was  a sizable percentage of missing data on yr_renovated and waterfront , so we removed those  and imputated values for the view column</a:t>
            </a:r>
          </a:p>
          <a:p>
            <a:pPr marL="152400" indent="0">
              <a:buNone/>
            </a:pPr>
            <a:endParaRPr lang="en-US" sz="1400" dirty="0"/>
          </a:p>
        </p:txBody>
      </p:sp>
    </p:spTree>
    <p:extLst>
      <p:ext uri="{BB962C8B-B14F-4D97-AF65-F5344CB8AC3E}">
        <p14:creationId xmlns:p14="http://schemas.microsoft.com/office/powerpoint/2010/main" val="350842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6569" y="424702"/>
            <a:ext cx="8212984" cy="2547098"/>
          </a:xfrm>
        </p:spPr>
        <p:txBody>
          <a:bodyPr/>
          <a:lstStyle/>
          <a:p>
            <a:pPr marL="152400" indent="0">
              <a:buNone/>
            </a:pPr>
            <a:r>
              <a:rPr lang="en-US" sz="1400" b="1" dirty="0"/>
              <a:t>Feature </a:t>
            </a:r>
            <a:r>
              <a:rPr lang="en-US" sz="1400" b="1" dirty="0" smtClean="0"/>
              <a:t>engineering</a:t>
            </a:r>
          </a:p>
          <a:p>
            <a:pPr marL="152400" indent="0">
              <a:buNone/>
            </a:pPr>
            <a:endParaRPr lang="en-US" sz="1400" b="1" dirty="0" smtClean="0"/>
          </a:p>
          <a:p>
            <a:pPr marL="152400" indent="0">
              <a:buNone/>
            </a:pPr>
            <a:r>
              <a:rPr lang="en-US" sz="1400" dirty="0" smtClean="0"/>
              <a:t>To be able to carry out our analysis we </a:t>
            </a:r>
            <a:r>
              <a:rPr lang="en-US" sz="1400" dirty="0"/>
              <a:t>extracted </a:t>
            </a:r>
            <a:r>
              <a:rPr lang="en-US" sz="1400" dirty="0" smtClean="0"/>
              <a:t>relevant </a:t>
            </a:r>
            <a:r>
              <a:rPr lang="en-US" sz="1400" dirty="0"/>
              <a:t>data from already-existing columns, such as the numeric portion of the "grade" column. </a:t>
            </a:r>
          </a:p>
        </p:txBody>
      </p:sp>
    </p:spTree>
    <p:extLst>
      <p:ext uri="{BB962C8B-B14F-4D97-AF65-F5344CB8AC3E}">
        <p14:creationId xmlns:p14="http://schemas.microsoft.com/office/powerpoint/2010/main" val="267972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EXPLORATORY DATA ANALYSIS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400" dirty="0"/>
              <a:t>In order to obtain insight into the data, we investigated correlations between variables and </a:t>
            </a:r>
            <a:r>
              <a:rPr lang="en-US" sz="1400" dirty="0" smtClean="0"/>
              <a:t>used </a:t>
            </a:r>
            <a:r>
              <a:rPr lang="en-US" sz="1400" dirty="0"/>
              <a:t>heatmaps, pair plots, and scatter plots to depict associations. </a:t>
            </a:r>
            <a:endParaRPr lang="en-US" sz="1400" dirty="0" smtClean="0"/>
          </a:p>
          <a:p>
            <a:pPr marL="152400" indent="0">
              <a:buNone/>
            </a:pPr>
            <a:endParaRPr lang="en-US" sz="1400" dirty="0" smtClean="0"/>
          </a:p>
          <a:p>
            <a:pPr marL="152400" indent="0">
              <a:buNone/>
            </a:pPr>
            <a:r>
              <a:rPr lang="en-US" sz="1400" b="1" dirty="0" smtClean="0"/>
              <a:t>Correlation Heat Map showing relationships </a:t>
            </a:r>
            <a:r>
              <a:rPr lang="en-US" sz="1400" b="1" dirty="0"/>
              <a:t>between key features and house prices</a:t>
            </a:r>
          </a:p>
          <a:p>
            <a:pPr marL="152400" indent="0">
              <a:buNone/>
            </a:pPr>
            <a:endParaRPr lang="en-US" dirty="0" smtClean="0"/>
          </a:p>
          <a:p>
            <a:pPr marL="152400" indent="0">
              <a:buNone/>
            </a:pPr>
            <a:endParaRPr lang="en-US" dirty="0"/>
          </a:p>
          <a:p>
            <a:pPr marL="152400" indent="0">
              <a:buNone/>
            </a:pPr>
            <a:r>
              <a:rPr lang="en-US" dirty="0"/>
              <a:t/>
            </a:r>
            <a:br>
              <a:rPr lang="en-US" dirty="0"/>
            </a:br>
            <a:r>
              <a:rPr lang="en-US" dirty="0"/>
              <a:t> </a:t>
            </a:r>
            <a:endParaRPr lang="en-US" dirty="0" smtClean="0"/>
          </a:p>
          <a:p>
            <a:pPr marL="152400" indent="0">
              <a:buNone/>
            </a:pPr>
            <a:endParaRPr lang="en-US" sz="1400" dirty="0"/>
          </a:p>
          <a:p>
            <a:pPr marL="152400" indent="0">
              <a:buNone/>
            </a:pPr>
            <a:endParaRPr lang="en-US" sz="1400" dirty="0"/>
          </a:p>
        </p:txBody>
      </p:sp>
      <p:pic>
        <p:nvPicPr>
          <p:cNvPr id="4" name="Picture 3"/>
          <p:cNvPicPr>
            <a:picLocks noChangeAspect="1"/>
          </p:cNvPicPr>
          <p:nvPr/>
        </p:nvPicPr>
        <p:blipFill>
          <a:blip r:embed="rId2"/>
          <a:stretch>
            <a:fillRect/>
          </a:stretch>
        </p:blipFill>
        <p:spPr>
          <a:xfrm>
            <a:off x="1524737" y="1831156"/>
            <a:ext cx="6814524" cy="3272779"/>
          </a:xfrm>
          <a:prstGeom prst="rect">
            <a:avLst/>
          </a:prstGeom>
        </p:spPr>
      </p:pic>
    </p:spTree>
    <p:extLst>
      <p:ext uri="{BB962C8B-B14F-4D97-AF65-F5344CB8AC3E}">
        <p14:creationId xmlns:p14="http://schemas.microsoft.com/office/powerpoint/2010/main" val="16409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Correlation Heat Map Findings</a:t>
            </a:r>
          </a:p>
          <a:p>
            <a:pPr marL="152400" indent="0">
              <a:buNone/>
            </a:pPr>
            <a:endParaRPr lang="en-US" sz="1400" b="1" dirty="0"/>
          </a:p>
          <a:p>
            <a:pPr marL="152400" indent="0">
              <a:buNone/>
            </a:pPr>
            <a:r>
              <a:rPr lang="en-US" sz="1400" dirty="0" smtClean="0"/>
              <a:t>"</a:t>
            </a:r>
            <a:r>
              <a:rPr lang="en-US" sz="1400" dirty="0"/>
              <a:t>sqft_living," "bathrooms," and "grade" show a strong positive correlation with the "price" of the </a:t>
            </a:r>
            <a:r>
              <a:rPr lang="en-US" sz="1400" dirty="0" smtClean="0"/>
              <a:t>house because their correlation is close to 1. Meaning that </a:t>
            </a:r>
            <a:r>
              <a:rPr lang="en-US" sz="1400" dirty="0"/>
              <a:t>as the living area, number of bathrooms, or grade of the house increases, the price </a:t>
            </a:r>
            <a:r>
              <a:rPr lang="en-US" sz="1400" dirty="0" smtClean="0"/>
              <a:t>will  </a:t>
            </a:r>
            <a:r>
              <a:rPr lang="en-US" sz="1400" dirty="0"/>
              <a:t>increase as well</a:t>
            </a:r>
            <a:r>
              <a:rPr lang="en-US" sz="1400" dirty="0" smtClean="0"/>
              <a:t>.</a:t>
            </a:r>
          </a:p>
          <a:p>
            <a:pPr marL="152400" indent="0">
              <a:buNone/>
            </a:pPr>
            <a:endParaRPr lang="en-US" sz="1400" dirty="0"/>
          </a:p>
          <a:p>
            <a:pPr marL="152400" indent="0">
              <a:buNone/>
            </a:pPr>
            <a:r>
              <a:rPr lang="en-US" sz="1400" dirty="0" smtClean="0"/>
              <a:t>"</a:t>
            </a:r>
            <a:r>
              <a:rPr lang="en-US" sz="1400" dirty="0"/>
              <a:t>zipcode" </a:t>
            </a:r>
            <a:r>
              <a:rPr lang="en-US" sz="1400" dirty="0" smtClean="0"/>
              <a:t>has a </a:t>
            </a:r>
            <a:r>
              <a:rPr lang="en-US" sz="1400" dirty="0"/>
              <a:t>slight negative </a:t>
            </a:r>
            <a:r>
              <a:rPr lang="en-US" sz="1400" dirty="0" smtClean="0"/>
              <a:t>correlation nearing -1  with </a:t>
            </a:r>
            <a:r>
              <a:rPr lang="en-US" sz="1400" dirty="0"/>
              <a:t>price if certain areas </a:t>
            </a:r>
            <a:r>
              <a:rPr lang="en-US" sz="1400" dirty="0" smtClean="0"/>
              <a:t>tend </a:t>
            </a:r>
            <a:r>
              <a:rPr lang="en-US" sz="1400" dirty="0"/>
              <a:t>to have lower </a:t>
            </a:r>
            <a:r>
              <a:rPr lang="en-US" sz="1400" dirty="0" smtClean="0"/>
              <a:t>prices</a:t>
            </a:r>
          </a:p>
          <a:p>
            <a:pPr marL="152400" indent="0">
              <a:buNone/>
            </a:pPr>
            <a:r>
              <a:rPr lang="en-US" sz="1400" dirty="0"/>
              <a:t>"yr_built" and "price" </a:t>
            </a:r>
            <a:r>
              <a:rPr lang="en-US" sz="1400" dirty="0" smtClean="0"/>
              <a:t>have </a:t>
            </a:r>
            <a:r>
              <a:rPr lang="en-US" sz="1400" dirty="0"/>
              <a:t>a low correlation </a:t>
            </a:r>
            <a:r>
              <a:rPr lang="en-US" sz="1400" dirty="0" smtClean="0"/>
              <a:t>coefficient close to 0, </a:t>
            </a:r>
            <a:r>
              <a:rPr lang="en-US" sz="1400" dirty="0"/>
              <a:t>indicating that the year a house was built might not have a strong linear impact on its price</a:t>
            </a:r>
            <a:r>
              <a:rPr lang="en-US" sz="1400" dirty="0" smtClean="0"/>
              <a:t>.</a:t>
            </a:r>
          </a:p>
          <a:p>
            <a:pPr marL="152400" indent="0">
              <a:buNone/>
            </a:pPr>
            <a:r>
              <a:rPr lang="en-US" sz="1400" dirty="0"/>
              <a:t> </a:t>
            </a:r>
            <a:r>
              <a:rPr lang="en-US" sz="1400" dirty="0" smtClean="0"/>
              <a:t>There is multicollinearity between </a:t>
            </a:r>
            <a:r>
              <a:rPr lang="en-US" sz="1400" dirty="0"/>
              <a:t>"sqft_above" and "sqft_living"  </a:t>
            </a:r>
            <a:r>
              <a:rPr lang="en-US" sz="1400" dirty="0" smtClean="0"/>
              <a:t>because they are highly correlated</a:t>
            </a:r>
          </a:p>
          <a:p>
            <a:pPr marL="152400" indent="0">
              <a:buNone/>
            </a:pPr>
            <a:endParaRPr lang="en-US" sz="1400" dirty="0"/>
          </a:p>
          <a:p>
            <a:pPr marL="152400" indent="0">
              <a:buNone/>
            </a:pPr>
            <a:r>
              <a:rPr lang="en-US" sz="1400" dirty="0"/>
              <a:t>Based on the heatmap, we </a:t>
            </a:r>
            <a:r>
              <a:rPr lang="en-US" sz="1400" dirty="0" smtClean="0"/>
              <a:t>decided to  </a:t>
            </a:r>
            <a:r>
              <a:rPr lang="en-US" sz="1400" dirty="0"/>
              <a:t>select features that have a strong correlation with the </a:t>
            </a:r>
            <a:r>
              <a:rPr lang="en-US" sz="1400" dirty="0" smtClean="0"/>
              <a:t>"price“ for </a:t>
            </a:r>
            <a:r>
              <a:rPr lang="en-US" sz="1400" dirty="0"/>
              <a:t>model building. It </a:t>
            </a:r>
            <a:r>
              <a:rPr lang="en-US" sz="1400" dirty="0" smtClean="0"/>
              <a:t>helped us  </a:t>
            </a:r>
            <a:r>
              <a:rPr lang="en-US" sz="1400" dirty="0"/>
              <a:t>in identifying important predictors and potentially dropping less relevant or highly correlated predictors to improve model </a:t>
            </a:r>
            <a:r>
              <a:rPr lang="en-US" sz="1400" dirty="0" smtClean="0"/>
              <a:t>efficiency</a:t>
            </a:r>
            <a:endParaRPr lang="en-US" sz="1400" dirty="0"/>
          </a:p>
        </p:txBody>
      </p:sp>
    </p:spTree>
    <p:extLst>
      <p:ext uri="{BB962C8B-B14F-4D97-AF65-F5344CB8AC3E}">
        <p14:creationId xmlns:p14="http://schemas.microsoft.com/office/powerpoint/2010/main" val="116410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Pair Plot showing relationship among the variables</a:t>
            </a:r>
          </a:p>
          <a:p>
            <a:pPr marL="152400" indent="0">
              <a:buNone/>
            </a:pPr>
            <a:endParaRPr lang="en-US" sz="1400" b="1" dirty="0"/>
          </a:p>
        </p:txBody>
      </p:sp>
      <p:pic>
        <p:nvPicPr>
          <p:cNvPr id="2" name="Picture 1"/>
          <p:cNvPicPr>
            <a:picLocks noChangeAspect="1"/>
          </p:cNvPicPr>
          <p:nvPr/>
        </p:nvPicPr>
        <p:blipFill>
          <a:blip r:embed="rId2"/>
          <a:stretch>
            <a:fillRect/>
          </a:stretch>
        </p:blipFill>
        <p:spPr>
          <a:xfrm>
            <a:off x="371475" y="973748"/>
            <a:ext cx="8587839" cy="3703760"/>
          </a:xfrm>
          <a:prstGeom prst="rect">
            <a:avLst/>
          </a:prstGeom>
        </p:spPr>
      </p:pic>
    </p:spTree>
    <p:extLst>
      <p:ext uri="{BB962C8B-B14F-4D97-AF65-F5344CB8AC3E}">
        <p14:creationId xmlns:p14="http://schemas.microsoft.com/office/powerpoint/2010/main" val="22317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Pair Plot showing relationship among the variables</a:t>
            </a:r>
          </a:p>
          <a:p>
            <a:pPr marL="152400" indent="0">
              <a:buNone/>
            </a:pPr>
            <a:endParaRPr lang="en-US" sz="1400" b="1" dirty="0"/>
          </a:p>
        </p:txBody>
      </p:sp>
      <p:pic>
        <p:nvPicPr>
          <p:cNvPr id="4" name="Picture 3"/>
          <p:cNvPicPr>
            <a:picLocks noChangeAspect="1"/>
          </p:cNvPicPr>
          <p:nvPr/>
        </p:nvPicPr>
        <p:blipFill>
          <a:blip r:embed="rId2"/>
          <a:stretch>
            <a:fillRect/>
          </a:stretch>
        </p:blipFill>
        <p:spPr>
          <a:xfrm>
            <a:off x="160091" y="879337"/>
            <a:ext cx="4499831" cy="1767201"/>
          </a:xfrm>
          <a:prstGeom prst="rect">
            <a:avLst/>
          </a:prstGeom>
        </p:spPr>
      </p:pic>
      <p:pic>
        <p:nvPicPr>
          <p:cNvPr id="5" name="Picture 4"/>
          <p:cNvPicPr>
            <a:picLocks noChangeAspect="1"/>
          </p:cNvPicPr>
          <p:nvPr/>
        </p:nvPicPr>
        <p:blipFill>
          <a:blip r:embed="rId3"/>
          <a:stretch>
            <a:fillRect/>
          </a:stretch>
        </p:blipFill>
        <p:spPr>
          <a:xfrm>
            <a:off x="2410007" y="2910307"/>
            <a:ext cx="6321932" cy="2030970"/>
          </a:xfrm>
          <a:prstGeom prst="rect">
            <a:avLst/>
          </a:prstGeom>
        </p:spPr>
      </p:pic>
    </p:spTree>
    <p:extLst>
      <p:ext uri="{BB962C8B-B14F-4D97-AF65-F5344CB8AC3E}">
        <p14:creationId xmlns:p14="http://schemas.microsoft.com/office/powerpoint/2010/main" val="101000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BUILDING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400" b="1" dirty="0" smtClean="0"/>
              <a:t>BASELINE MODEL</a:t>
            </a:r>
          </a:p>
          <a:p>
            <a:pPr marL="152400" indent="0">
              <a:buNone/>
            </a:pPr>
            <a:r>
              <a:rPr lang="en-US" dirty="0"/>
              <a:t>Using the "sqft_living" variable, we first created a baseline linear regression model. We then used metrics like R-squared and mean squared error (MSE) to assess the model's performance. </a:t>
            </a:r>
            <a:endParaRPr lang="en-US" dirty="0" smtClean="0"/>
          </a:p>
          <a:p>
            <a:pPr marL="152400" indent="0">
              <a:buNone/>
            </a:pPr>
            <a:endParaRPr lang="en-US" dirty="0" smtClean="0"/>
          </a:p>
          <a:p>
            <a:pPr marL="152400" indent="0">
              <a:buNone/>
            </a:pPr>
            <a:r>
              <a:rPr lang="en-US" b="1" dirty="0" smtClean="0"/>
              <a:t>visualising </a:t>
            </a:r>
            <a:r>
              <a:rPr lang="en-US" b="1" dirty="0"/>
              <a:t>the scatter plot and the line of best fit for the baseline model</a:t>
            </a:r>
          </a:p>
          <a:p>
            <a:pPr marL="152400" indent="0">
              <a:buNone/>
            </a:pPr>
            <a:r>
              <a:rPr lang="en-US" dirty="0"/>
              <a:t/>
            </a:r>
            <a:br>
              <a:rPr lang="en-US" dirty="0"/>
            </a:br>
            <a:endParaRPr lang="en-US" sz="1400" b="1" dirty="0"/>
          </a:p>
        </p:txBody>
      </p:sp>
      <p:pic>
        <p:nvPicPr>
          <p:cNvPr id="5" name="Picture 4"/>
          <p:cNvPicPr>
            <a:picLocks noChangeAspect="1"/>
          </p:cNvPicPr>
          <p:nvPr/>
        </p:nvPicPr>
        <p:blipFill>
          <a:blip r:embed="rId2"/>
          <a:stretch>
            <a:fillRect/>
          </a:stretch>
        </p:blipFill>
        <p:spPr>
          <a:xfrm>
            <a:off x="3517291" y="1982665"/>
            <a:ext cx="4923326" cy="3019416"/>
          </a:xfrm>
          <a:prstGeom prst="rect">
            <a:avLst/>
          </a:prstGeom>
        </p:spPr>
      </p:pic>
    </p:spTree>
    <p:extLst>
      <p:ext uri="{BB962C8B-B14F-4D97-AF65-F5344CB8AC3E}">
        <p14:creationId xmlns:p14="http://schemas.microsoft.com/office/powerpoint/2010/main" val="220087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BUILDING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b="1" dirty="0" smtClean="0"/>
              <a:t>Residual Plot for </a:t>
            </a:r>
            <a:r>
              <a:rPr lang="en-US" b="1" dirty="0"/>
              <a:t>the baseline model</a:t>
            </a:r>
          </a:p>
          <a:p>
            <a:pPr marL="152400" indent="0">
              <a:buNone/>
            </a:pPr>
            <a:r>
              <a:rPr lang="en-US" dirty="0"/>
              <a:t/>
            </a:r>
            <a:br>
              <a:rPr lang="en-US" dirty="0"/>
            </a:br>
            <a:endParaRPr lang="en-US" sz="1400" b="1" dirty="0"/>
          </a:p>
        </p:txBody>
      </p:sp>
      <p:pic>
        <p:nvPicPr>
          <p:cNvPr id="4" name="Picture 3"/>
          <p:cNvPicPr>
            <a:picLocks noChangeAspect="1"/>
          </p:cNvPicPr>
          <p:nvPr/>
        </p:nvPicPr>
        <p:blipFill>
          <a:blip r:embed="rId2"/>
          <a:stretch>
            <a:fillRect/>
          </a:stretch>
        </p:blipFill>
        <p:spPr>
          <a:xfrm>
            <a:off x="3548062" y="2099396"/>
            <a:ext cx="4297074" cy="2649249"/>
          </a:xfrm>
          <a:prstGeom prst="rect">
            <a:avLst/>
          </a:prstGeom>
        </p:spPr>
      </p:pic>
    </p:spTree>
    <p:extLst>
      <p:ext uri="{BB962C8B-B14F-4D97-AF65-F5344CB8AC3E}">
        <p14:creationId xmlns:p14="http://schemas.microsoft.com/office/powerpoint/2010/main" val="324971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97" y="1642925"/>
            <a:ext cx="7515849" cy="2897902"/>
          </a:xfrm>
        </p:spPr>
        <p:txBody>
          <a:bodyPr/>
          <a:lstStyle/>
          <a:p>
            <a:r>
              <a:rPr lang="en-US" sz="2400" dirty="0" smtClean="0"/>
              <a:t>Lisa Mwikali</a:t>
            </a:r>
            <a:br>
              <a:rPr lang="en-US" sz="2400" dirty="0" smtClean="0"/>
            </a:br>
            <a:r>
              <a:rPr lang="en-US" sz="2400" dirty="0" smtClean="0"/>
              <a:t>Japhet Cheboiywo</a:t>
            </a:r>
            <a:br>
              <a:rPr lang="en-US" sz="2400" dirty="0" smtClean="0"/>
            </a:br>
            <a:r>
              <a:rPr lang="en-US" sz="2400" dirty="0" smtClean="0"/>
              <a:t>Purity Gitonga</a:t>
            </a:r>
            <a:br>
              <a:rPr lang="en-US" sz="2400" dirty="0" smtClean="0"/>
            </a:br>
            <a:r>
              <a:rPr lang="en-US" sz="2400" dirty="0" smtClean="0"/>
              <a:t>Cynthia Dalmas</a:t>
            </a:r>
            <a:br>
              <a:rPr lang="en-US" sz="2400" dirty="0" smtClean="0"/>
            </a:br>
            <a:r>
              <a:rPr lang="en-US" sz="2400" dirty="0" smtClean="0"/>
              <a:t>Brian Ochieng</a:t>
            </a:r>
            <a:br>
              <a:rPr lang="en-US" sz="2400" dirty="0" smtClean="0"/>
            </a:br>
            <a:r>
              <a:rPr lang="en-US" sz="2400" dirty="0" smtClean="0"/>
              <a:t>Bethuel Maruru</a:t>
            </a:r>
            <a:endParaRPr lang="en-US" sz="2400" dirty="0"/>
          </a:p>
        </p:txBody>
      </p:sp>
      <p:sp>
        <p:nvSpPr>
          <p:cNvPr id="3" name="Title 2"/>
          <p:cNvSpPr>
            <a:spLocks noGrp="1"/>
          </p:cNvSpPr>
          <p:nvPr>
            <p:ph type="title" idx="2"/>
          </p:nvPr>
        </p:nvSpPr>
        <p:spPr>
          <a:xfrm>
            <a:off x="776097" y="374436"/>
            <a:ext cx="7359985" cy="1076700"/>
          </a:xfrm>
        </p:spPr>
        <p:txBody>
          <a:bodyPr/>
          <a:lstStyle/>
          <a:p>
            <a:r>
              <a:rPr lang="en-US" dirty="0" smtClean="0"/>
              <a:t>GROUP 5 MEMBERS</a:t>
            </a:r>
            <a:endParaRPr lang="en-US" dirty="0"/>
          </a:p>
        </p:txBody>
      </p:sp>
    </p:spTree>
    <p:extLst>
      <p:ext uri="{BB962C8B-B14F-4D97-AF65-F5344CB8AC3E}">
        <p14:creationId xmlns:p14="http://schemas.microsoft.com/office/powerpoint/2010/main" val="223120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445025"/>
            <a:ext cx="8651630" cy="572700"/>
          </a:xfrm>
        </p:spPr>
        <p:txBody>
          <a:bodyPr/>
          <a:lstStyle/>
          <a:p>
            <a:r>
              <a:rPr lang="en-US" sz="1600" dirty="0" smtClean="0"/>
              <a:t>Interpretation of the findings for the baseline model</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lvl="0" indent="0">
              <a:buNone/>
            </a:pPr>
            <a:r>
              <a:rPr lang="en-US" sz="1400" dirty="0"/>
              <a:t>The intercept value (-43,988.89) represents the estimated price of a house when the independent variable (sqft_living) is zero. </a:t>
            </a:r>
            <a:r>
              <a:rPr lang="en-US" sz="1400" dirty="0" smtClean="0"/>
              <a:t>In our case this </a:t>
            </a:r>
            <a:r>
              <a:rPr lang="en-US" sz="1400" dirty="0"/>
              <a:t>interpretation </a:t>
            </a:r>
            <a:r>
              <a:rPr lang="en-US" sz="1400" dirty="0" smtClean="0"/>
              <a:t>is not practical </a:t>
            </a:r>
            <a:r>
              <a:rPr lang="en-US" sz="1400" dirty="0"/>
              <a:t>since a house cannot have a living area of </a:t>
            </a:r>
            <a:r>
              <a:rPr lang="en-US" sz="1400" dirty="0" smtClean="0"/>
              <a:t>zero, so, </a:t>
            </a:r>
            <a:r>
              <a:rPr lang="en-US" sz="1400" dirty="0"/>
              <a:t>it signifies the baseline value of the model.</a:t>
            </a:r>
          </a:p>
          <a:p>
            <a:pPr marL="152400" indent="0">
              <a:buNone/>
            </a:pPr>
            <a:endParaRPr lang="en-US" sz="1400" dirty="0" smtClean="0"/>
          </a:p>
          <a:p>
            <a:pPr marL="152400" lvl="0" indent="0">
              <a:buNone/>
            </a:pPr>
            <a:r>
              <a:rPr lang="en-US" sz="1400" dirty="0"/>
              <a:t>The coefficient (280.86) indicates that for every one unit increase in </a:t>
            </a:r>
            <a:r>
              <a:rPr lang="en-US" sz="1400" dirty="0" smtClean="0"/>
              <a:t>(sqft_living</a:t>
            </a:r>
            <a:r>
              <a:rPr lang="en-US" sz="1400" dirty="0"/>
              <a:t>), the price of the house is estimated to increase by </a:t>
            </a:r>
            <a:r>
              <a:rPr lang="en-US" sz="1400" dirty="0" smtClean="0"/>
              <a:t>280.86</a:t>
            </a:r>
            <a:r>
              <a:rPr lang="en-US" sz="1400" dirty="0"/>
              <a:t>. This coefficient </a:t>
            </a:r>
            <a:r>
              <a:rPr lang="en-US" sz="1400" dirty="0" smtClean="0"/>
              <a:t>represents </a:t>
            </a:r>
            <a:r>
              <a:rPr lang="en-US" sz="1400" dirty="0"/>
              <a:t>the change in the </a:t>
            </a:r>
            <a:r>
              <a:rPr lang="en-US" sz="1400" dirty="0" smtClean="0"/>
              <a:t>(</a:t>
            </a:r>
            <a:r>
              <a:rPr lang="en-US" sz="1400" dirty="0"/>
              <a:t>price) per unit </a:t>
            </a:r>
            <a:r>
              <a:rPr lang="en-US" sz="1400" dirty="0" smtClean="0"/>
              <a:t>over change (</a:t>
            </a:r>
            <a:r>
              <a:rPr lang="en-US" sz="1400" dirty="0"/>
              <a:t>sqft_living</a:t>
            </a:r>
            <a:r>
              <a:rPr lang="en-US" sz="1400" dirty="0" smtClean="0"/>
              <a:t>).</a:t>
            </a:r>
          </a:p>
          <a:p>
            <a:pPr marL="152400" lvl="0" indent="0">
              <a:buNone/>
            </a:pPr>
            <a:endParaRPr lang="en-US" sz="1400" dirty="0"/>
          </a:p>
          <a:p>
            <a:pPr marL="152400" lvl="0" indent="0">
              <a:buNone/>
            </a:pPr>
            <a:r>
              <a:rPr lang="en-US" sz="1400" dirty="0"/>
              <a:t>The R-squared value of 0.493 suggests that approximately 49.3% of the variance in house prices can be explained by the linear relationship with square footage of living </a:t>
            </a:r>
            <a:r>
              <a:rPr lang="en-US" sz="1400" dirty="0" smtClean="0"/>
              <a:t>space</a:t>
            </a:r>
          </a:p>
          <a:p>
            <a:pPr marL="152400" lvl="0" indent="0">
              <a:buNone/>
            </a:pPr>
            <a:endParaRPr lang="en-US" sz="1400" dirty="0"/>
          </a:p>
          <a:p>
            <a:pPr marL="152400" indent="0">
              <a:buNone/>
            </a:pPr>
            <a:r>
              <a:rPr lang="en-US" sz="1400" dirty="0"/>
              <a:t>T</a:t>
            </a:r>
            <a:r>
              <a:rPr lang="en-US" sz="1400" dirty="0" smtClean="0"/>
              <a:t>he </a:t>
            </a:r>
            <a:r>
              <a:rPr lang="en-US" sz="1400" dirty="0"/>
              <a:t>p-value for the F-statistic is 0.00</a:t>
            </a:r>
            <a:r>
              <a:rPr lang="en-US" sz="1400" dirty="0" smtClean="0"/>
              <a:t>, meaning  </a:t>
            </a:r>
            <a:r>
              <a:rPr lang="en-US" sz="1400" dirty="0"/>
              <a:t>that the model is statistically significant.</a:t>
            </a:r>
          </a:p>
          <a:p>
            <a:pPr marL="152400" lvl="0" indent="0">
              <a:buNone/>
            </a:pPr>
            <a:endParaRPr lang="en-US" sz="1400" dirty="0"/>
          </a:p>
          <a:p>
            <a:pPr marL="152400" indent="0">
              <a:buNone/>
            </a:pPr>
            <a:endParaRPr lang="en-US" sz="1400" dirty="0"/>
          </a:p>
        </p:txBody>
      </p:sp>
    </p:spTree>
    <p:extLst>
      <p:ext uri="{BB962C8B-B14F-4D97-AF65-F5344CB8AC3E}">
        <p14:creationId xmlns:p14="http://schemas.microsoft.com/office/powerpoint/2010/main" val="3662416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MULTIPLE  LINEAR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dirty="0"/>
              <a:t>We </a:t>
            </a:r>
            <a:r>
              <a:rPr lang="en-US" dirty="0" smtClean="0"/>
              <a:t>used all of the features </a:t>
            </a:r>
            <a:r>
              <a:rPr lang="en-US" dirty="0"/>
              <a:t>to create a multiple linear regression </a:t>
            </a:r>
            <a:r>
              <a:rPr lang="en-US" dirty="0" smtClean="0"/>
              <a:t>model, which we then optimized by removing variables of little or no relevance. </a:t>
            </a:r>
          </a:p>
          <a:p>
            <a:pPr marL="152400" indent="0">
              <a:buNone/>
            </a:pPr>
            <a:endParaRPr lang="en-US" dirty="0" smtClean="0"/>
          </a:p>
          <a:p>
            <a:pPr marL="152400" indent="0">
              <a:buNone/>
            </a:pPr>
            <a:r>
              <a:rPr lang="en-US" b="1" dirty="0" smtClean="0"/>
              <a:t>Regression Results using all the features</a:t>
            </a:r>
            <a:br>
              <a:rPr lang="en-US" b="1" dirty="0" smtClean="0"/>
            </a:br>
            <a:endParaRPr lang="en-US" sz="1400" b="1" dirty="0"/>
          </a:p>
        </p:txBody>
      </p:sp>
      <p:pic>
        <p:nvPicPr>
          <p:cNvPr id="4" name="Picture 3"/>
          <p:cNvPicPr>
            <a:picLocks noChangeAspect="1"/>
          </p:cNvPicPr>
          <p:nvPr/>
        </p:nvPicPr>
        <p:blipFill>
          <a:blip r:embed="rId2"/>
          <a:stretch>
            <a:fillRect/>
          </a:stretch>
        </p:blipFill>
        <p:spPr>
          <a:xfrm>
            <a:off x="2649682" y="1729682"/>
            <a:ext cx="5790935" cy="3413817"/>
          </a:xfrm>
          <a:prstGeom prst="rect">
            <a:avLst/>
          </a:prstGeom>
        </p:spPr>
      </p:pic>
    </p:spTree>
    <p:extLst>
      <p:ext uri="{BB962C8B-B14F-4D97-AF65-F5344CB8AC3E}">
        <p14:creationId xmlns:p14="http://schemas.microsoft.com/office/powerpoint/2010/main" val="1374878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smtClean="0"/>
              <a:t>Interpretation of the findings for the multiple linear regression model using all the features</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indent="0">
              <a:buNone/>
            </a:pPr>
            <a:r>
              <a:rPr lang="en-US" dirty="0"/>
              <a:t>The intercept value (-3,218,420) represents the estimated price of a house when all the independent variables in the model are zero. </a:t>
            </a:r>
            <a:r>
              <a:rPr lang="en-US" dirty="0" smtClean="0"/>
              <a:t>In our case having all </a:t>
            </a:r>
            <a:r>
              <a:rPr lang="en-US" dirty="0"/>
              <a:t>variables at zero might not make sense </a:t>
            </a:r>
            <a:r>
              <a:rPr lang="en-US" dirty="0" smtClean="0"/>
              <a:t> so we took the intercept as </a:t>
            </a:r>
            <a:r>
              <a:rPr lang="en-US" dirty="0"/>
              <a:t>the baseline value of the model</a:t>
            </a:r>
            <a:r>
              <a:rPr lang="en-US" dirty="0" smtClean="0"/>
              <a:t>.</a:t>
            </a:r>
          </a:p>
          <a:p>
            <a:pPr marL="152400" indent="0">
              <a:buNone/>
            </a:pPr>
            <a:endParaRPr lang="en-US" dirty="0" smtClean="0"/>
          </a:p>
          <a:p>
            <a:pPr marL="152400" indent="0">
              <a:buNone/>
            </a:pPr>
            <a:r>
              <a:rPr lang="en-US" dirty="0" smtClean="0"/>
              <a:t>Based on the coefficients;</a:t>
            </a:r>
          </a:p>
          <a:p>
            <a:pPr marL="152400" indent="0">
              <a:buNone/>
            </a:pPr>
            <a:endParaRPr lang="en-US" dirty="0" smtClean="0"/>
          </a:p>
          <a:p>
            <a:r>
              <a:rPr lang="en-US" dirty="0" smtClean="0"/>
              <a:t>A </a:t>
            </a:r>
            <a:r>
              <a:rPr lang="en-US" dirty="0"/>
              <a:t>one-unit increase in the number of bedrooms is associated with a decrease in price by </a:t>
            </a:r>
            <a:r>
              <a:rPr lang="en-US" dirty="0" smtClean="0"/>
              <a:t>2,901.335</a:t>
            </a:r>
            <a:r>
              <a:rPr lang="en-US" dirty="0"/>
              <a:t>, </a:t>
            </a:r>
            <a:r>
              <a:rPr lang="en-US" dirty="0" smtClean="0"/>
              <a:t>when all the other variables  are kept constant.</a:t>
            </a:r>
          </a:p>
          <a:p>
            <a:r>
              <a:rPr lang="en-US" dirty="0" smtClean="0"/>
              <a:t>For </a:t>
            </a:r>
            <a:r>
              <a:rPr lang="en-US" dirty="0"/>
              <a:t>every additional square foot of living space, the price is estimated to increase by </a:t>
            </a:r>
            <a:r>
              <a:rPr lang="en-US" dirty="0" smtClean="0"/>
              <a:t>199.5426</a:t>
            </a:r>
            <a:r>
              <a:rPr lang="en-US" dirty="0"/>
              <a:t>, when all the other variables  are kept constant</a:t>
            </a:r>
            <a:r>
              <a:rPr lang="en-US" dirty="0" smtClean="0"/>
              <a:t>.</a:t>
            </a:r>
          </a:p>
          <a:p>
            <a:r>
              <a:rPr lang="en-US" dirty="0" smtClean="0"/>
              <a:t>A </a:t>
            </a:r>
            <a:r>
              <a:rPr lang="en-US" dirty="0"/>
              <a:t>better view quality is associated with an increase in price by </a:t>
            </a:r>
            <a:r>
              <a:rPr lang="en-US" dirty="0" smtClean="0"/>
              <a:t>93,899.58</a:t>
            </a:r>
            <a:r>
              <a:rPr lang="en-US" dirty="0"/>
              <a:t>, when all the other variables  are kept constant</a:t>
            </a:r>
            <a:r>
              <a:rPr lang="en-US" dirty="0" smtClean="0"/>
              <a:t>.</a:t>
            </a:r>
            <a:endParaRPr lang="en-US" dirty="0"/>
          </a:p>
          <a:p>
            <a:r>
              <a:rPr lang="en-US" dirty="0" smtClean="0"/>
              <a:t>Higher </a:t>
            </a:r>
            <a:r>
              <a:rPr lang="en-US" dirty="0"/>
              <a:t>grades correspond to higher prices, with an increase of </a:t>
            </a:r>
            <a:r>
              <a:rPr lang="en-US" dirty="0" smtClean="0"/>
              <a:t>81,784.08 </a:t>
            </a:r>
            <a:r>
              <a:rPr lang="en-US" dirty="0"/>
              <a:t>for each grade point, when all the other variables  are kept constant</a:t>
            </a:r>
            <a:r>
              <a:rPr lang="en-US" dirty="0" smtClean="0"/>
              <a:t>.</a:t>
            </a:r>
            <a:endParaRPr lang="en-US" dirty="0"/>
          </a:p>
          <a:p>
            <a:r>
              <a:rPr lang="en-US" dirty="0" smtClean="0"/>
              <a:t>Each </a:t>
            </a:r>
            <a:r>
              <a:rPr lang="en-US" dirty="0"/>
              <a:t>additional floor is associated with a decrease in price by </a:t>
            </a:r>
            <a:r>
              <a:rPr lang="en-US" dirty="0" smtClean="0"/>
              <a:t>27,637.31</a:t>
            </a:r>
            <a:r>
              <a:rPr lang="en-US" dirty="0"/>
              <a:t>, assuming other variables remain constant.</a:t>
            </a:r>
          </a:p>
          <a:p>
            <a:r>
              <a:rPr lang="en-US" dirty="0" smtClean="0"/>
              <a:t> </a:t>
            </a:r>
            <a:r>
              <a:rPr lang="en-US" dirty="0"/>
              <a:t>Changes in latitude have a substantial impact on prices, with an increase of </a:t>
            </a:r>
            <a:r>
              <a:rPr lang="en-US" dirty="0" smtClean="0"/>
              <a:t>666,856.7 </a:t>
            </a:r>
            <a:r>
              <a:rPr lang="en-US" dirty="0"/>
              <a:t>per unit change in latitude, when all the other variables  are kept constant.</a:t>
            </a:r>
          </a:p>
          <a:p>
            <a:r>
              <a:rPr lang="en-US" dirty="0" smtClean="0"/>
              <a:t>The </a:t>
            </a:r>
            <a:r>
              <a:rPr lang="en-US" dirty="0"/>
              <a:t>R-squared value of 0.64 indicates that approximately 64% of the variance in house prices is explained by the linear relationship with </a:t>
            </a:r>
            <a:r>
              <a:rPr lang="en-US" dirty="0" smtClean="0"/>
              <a:t>the multiple </a:t>
            </a:r>
            <a:r>
              <a:rPr lang="en-US" dirty="0"/>
              <a:t>independent variables.</a:t>
            </a:r>
            <a:endParaRPr lang="en-US" sz="1400" dirty="0"/>
          </a:p>
        </p:txBody>
      </p:sp>
    </p:spTree>
    <p:extLst>
      <p:ext uri="{BB962C8B-B14F-4D97-AF65-F5344CB8AC3E}">
        <p14:creationId xmlns:p14="http://schemas.microsoft.com/office/powerpoint/2010/main" val="101124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MULTIPLE  LINEAR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endParaRPr lang="en-US" dirty="0" smtClean="0"/>
          </a:p>
          <a:p>
            <a:pPr marL="152400" indent="0">
              <a:buNone/>
            </a:pPr>
            <a:r>
              <a:rPr lang="en-US" b="1" dirty="0" smtClean="0"/>
              <a:t>Regression Results after dropping </a:t>
            </a:r>
            <a:r>
              <a:rPr lang="en-US" b="1" dirty="0"/>
              <a:t>variables that have a P(t) greater than a standard alpha 0.05</a:t>
            </a:r>
            <a:r>
              <a:rPr lang="en-US" b="1" dirty="0" smtClean="0"/>
              <a:t/>
            </a:r>
            <a:br>
              <a:rPr lang="en-US" b="1" dirty="0" smtClean="0"/>
            </a:br>
            <a:endParaRPr lang="en-US" sz="1400" b="1" dirty="0"/>
          </a:p>
        </p:txBody>
      </p:sp>
      <p:pic>
        <p:nvPicPr>
          <p:cNvPr id="5" name="Picture 4"/>
          <p:cNvPicPr>
            <a:picLocks noChangeAspect="1"/>
          </p:cNvPicPr>
          <p:nvPr/>
        </p:nvPicPr>
        <p:blipFill>
          <a:blip r:embed="rId2"/>
          <a:stretch>
            <a:fillRect/>
          </a:stretch>
        </p:blipFill>
        <p:spPr>
          <a:xfrm>
            <a:off x="1808019" y="1390038"/>
            <a:ext cx="6933861" cy="3317044"/>
          </a:xfrm>
          <a:prstGeom prst="rect">
            <a:avLst/>
          </a:prstGeom>
        </p:spPr>
      </p:pic>
    </p:spTree>
    <p:extLst>
      <p:ext uri="{BB962C8B-B14F-4D97-AF65-F5344CB8AC3E}">
        <p14:creationId xmlns:p14="http://schemas.microsoft.com/office/powerpoint/2010/main" val="114111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smtClean="0"/>
              <a:t>Interpretation of the findings for the multiple linear regression model after dropping variables that have a P(t) greater than a standard alpha 0.05</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indent="0">
              <a:buNone/>
            </a:pPr>
            <a:endParaRPr lang="en-US" dirty="0" smtClean="0"/>
          </a:p>
          <a:p>
            <a:pPr marL="152400" indent="0">
              <a:buNone/>
            </a:pPr>
            <a:r>
              <a:rPr lang="en-US" dirty="0" smtClean="0"/>
              <a:t>The </a:t>
            </a:r>
            <a:r>
              <a:rPr lang="en-US" dirty="0"/>
              <a:t>R-squared value of 0.640 indicates that approximately 64% of the variance in house prices can be explained by the independent variables included in the </a:t>
            </a:r>
            <a:r>
              <a:rPr lang="en-US" dirty="0" smtClean="0"/>
              <a:t>model.</a:t>
            </a:r>
            <a:r>
              <a:rPr lang="en-US" dirty="0"/>
              <a:t> </a:t>
            </a:r>
            <a:endParaRPr lang="en-US" dirty="0" smtClean="0"/>
          </a:p>
          <a:p>
            <a:pPr marL="152400" indent="0">
              <a:buNone/>
            </a:pPr>
            <a:r>
              <a:rPr lang="en-US" dirty="0" smtClean="0"/>
              <a:t>Based on the coefficients;</a:t>
            </a:r>
          </a:p>
          <a:p>
            <a:pPr marL="152400" indent="0">
              <a:buNone/>
            </a:pPr>
            <a:endParaRPr lang="en-US" dirty="0" smtClean="0"/>
          </a:p>
          <a:p>
            <a:r>
              <a:rPr lang="en-US" dirty="0"/>
              <a:t>For every square foot increase in living space, the price increases by </a:t>
            </a:r>
            <a:r>
              <a:rPr lang="en-US" dirty="0" smtClean="0"/>
              <a:t>197.28 </a:t>
            </a:r>
          </a:p>
          <a:p>
            <a:r>
              <a:rPr lang="en-US" dirty="0" smtClean="0"/>
              <a:t>A </a:t>
            </a:r>
            <a:r>
              <a:rPr lang="en-US" dirty="0"/>
              <a:t>better view quality corresponds to an increase in price by </a:t>
            </a:r>
            <a:r>
              <a:rPr lang="en-US" dirty="0" smtClean="0"/>
              <a:t>93,760 </a:t>
            </a:r>
          </a:p>
          <a:p>
            <a:r>
              <a:rPr lang="en-US" dirty="0" smtClean="0"/>
              <a:t>Higher </a:t>
            </a:r>
            <a:r>
              <a:rPr lang="en-US" dirty="0"/>
              <a:t>grades result in higher prices, with an increase of </a:t>
            </a:r>
            <a:r>
              <a:rPr lang="en-US" dirty="0" smtClean="0"/>
              <a:t>81,570 </a:t>
            </a:r>
            <a:r>
              <a:rPr lang="en-US" dirty="0"/>
              <a:t>for each unit increase in grade </a:t>
            </a:r>
          </a:p>
          <a:p>
            <a:r>
              <a:rPr lang="en-US" dirty="0" smtClean="0"/>
              <a:t>Additional </a:t>
            </a:r>
            <a:r>
              <a:rPr lang="en-US" dirty="0"/>
              <a:t>floors are associated with a decrease in price by </a:t>
            </a:r>
            <a:r>
              <a:rPr lang="en-US" dirty="0" smtClean="0"/>
              <a:t>28,510</a:t>
            </a:r>
            <a:endParaRPr lang="en-US" dirty="0"/>
          </a:p>
          <a:p>
            <a:r>
              <a:rPr lang="en-US" dirty="0" smtClean="0"/>
              <a:t>Changes </a:t>
            </a:r>
            <a:r>
              <a:rPr lang="en-US" dirty="0"/>
              <a:t>in latitude have a significant impact on prices, with an increase of </a:t>
            </a:r>
            <a:r>
              <a:rPr lang="en-US" dirty="0" smtClean="0"/>
              <a:t>666,800 </a:t>
            </a:r>
            <a:r>
              <a:rPr lang="en-US" dirty="0"/>
              <a:t>per unit change in </a:t>
            </a:r>
            <a:r>
              <a:rPr lang="en-US" dirty="0" smtClean="0"/>
              <a:t>latitude</a:t>
            </a:r>
            <a:endParaRPr lang="en-US" dirty="0"/>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86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45025"/>
            <a:ext cx="6148391" cy="572700"/>
          </a:xfrm>
        </p:spPr>
        <p:txBody>
          <a:bodyPr/>
          <a:lstStyle/>
          <a:p>
            <a:r>
              <a:rPr lang="en-US" dirty="0" smtClean="0"/>
              <a:t>Plotting Regression Plot for Grade</a:t>
            </a:r>
            <a:endParaRPr lang="en-US" dirty="0"/>
          </a:p>
        </p:txBody>
      </p:sp>
      <p:pic>
        <p:nvPicPr>
          <p:cNvPr id="8" name="Picture 7"/>
          <p:cNvPicPr>
            <a:picLocks noChangeAspect="1"/>
          </p:cNvPicPr>
          <p:nvPr/>
        </p:nvPicPr>
        <p:blipFill>
          <a:blip r:embed="rId2"/>
          <a:stretch>
            <a:fillRect/>
          </a:stretch>
        </p:blipFill>
        <p:spPr>
          <a:xfrm>
            <a:off x="2774373" y="1017725"/>
            <a:ext cx="6235411" cy="3995723"/>
          </a:xfrm>
          <a:prstGeom prst="rect">
            <a:avLst/>
          </a:prstGeom>
        </p:spPr>
      </p:pic>
    </p:spTree>
    <p:extLst>
      <p:ext uri="{BB962C8B-B14F-4D97-AF65-F5344CB8AC3E}">
        <p14:creationId xmlns:p14="http://schemas.microsoft.com/office/powerpoint/2010/main" val="43870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445024"/>
            <a:ext cx="8603673" cy="947357"/>
          </a:xfrm>
        </p:spPr>
        <p:txBody>
          <a:bodyPr/>
          <a:lstStyle/>
          <a:p>
            <a:r>
              <a:rPr lang="en-US" dirty="0" smtClean="0"/>
              <a:t>Plotting Partial Regression Plot for the Multiple Linear Regression</a:t>
            </a:r>
            <a:endParaRPr lang="en-US" dirty="0"/>
          </a:p>
        </p:txBody>
      </p:sp>
      <p:pic>
        <p:nvPicPr>
          <p:cNvPr id="3" name="Picture 2"/>
          <p:cNvPicPr>
            <a:picLocks noChangeAspect="1"/>
          </p:cNvPicPr>
          <p:nvPr/>
        </p:nvPicPr>
        <p:blipFill>
          <a:blip r:embed="rId2"/>
          <a:stretch>
            <a:fillRect/>
          </a:stretch>
        </p:blipFill>
        <p:spPr>
          <a:xfrm>
            <a:off x="2753591" y="1321680"/>
            <a:ext cx="6182591" cy="3727435"/>
          </a:xfrm>
          <a:prstGeom prst="rect">
            <a:avLst/>
          </a:prstGeom>
        </p:spPr>
      </p:pic>
    </p:spTree>
    <p:extLst>
      <p:ext uri="{BB962C8B-B14F-4D97-AF65-F5344CB8AC3E}">
        <p14:creationId xmlns:p14="http://schemas.microsoft.com/office/powerpoint/2010/main" val="130462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POLYNOMIAL REGRESSION</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dirty="0"/>
              <a:t>Using R-squared and MSE, we compared the performance of several degrees (2–5) of polynomial regression models in order to identify non-linear correlations between features and the target variable.</a:t>
            </a:r>
          </a:p>
          <a:p>
            <a:pPr marL="152400" indent="0">
              <a:buNone/>
            </a:pPr>
            <a:endParaRPr lang="en-US" dirty="0" smtClean="0"/>
          </a:p>
          <a:p>
            <a:pPr marL="152400" indent="0">
              <a:buNone/>
            </a:pPr>
            <a:r>
              <a:rPr lang="en-US" b="1" dirty="0" smtClean="0"/>
              <a:t>2 degrees</a:t>
            </a:r>
          </a:p>
          <a:p>
            <a:pPr marL="152400" indent="0">
              <a:buNone/>
            </a:pPr>
            <a:endParaRPr lang="en-US" b="1" dirty="0" smtClean="0"/>
          </a:p>
          <a:p>
            <a:pPr marL="152400" indent="0">
              <a:buNone/>
            </a:pPr>
            <a:r>
              <a:rPr lang="en-US" dirty="0"/>
              <a:t>The MSE of approximately 200710.51 indicates the average squared difference between the predicted price and the actual price in the test data set</a:t>
            </a:r>
            <a:r>
              <a:rPr lang="en-US" dirty="0" smtClean="0"/>
              <a:t>.</a:t>
            </a:r>
          </a:p>
          <a:p>
            <a:pPr marL="152400" lvl="1" indent="0">
              <a:buNone/>
            </a:pPr>
            <a:r>
              <a:rPr lang="en-US" dirty="0"/>
              <a:t>The R-squared value of 0.715 suggests that about 71.5% of the variance in </a:t>
            </a:r>
            <a:r>
              <a:rPr lang="en-US" dirty="0" smtClean="0"/>
              <a:t>(</a:t>
            </a:r>
            <a:r>
              <a:rPr lang="en-US" dirty="0"/>
              <a:t>price) is explained by the independent variables in the training data set</a:t>
            </a:r>
            <a:r>
              <a:rPr lang="en-US" dirty="0" smtClean="0"/>
              <a:t>.</a:t>
            </a:r>
          </a:p>
          <a:p>
            <a:pPr marL="152400" lvl="1" indent="0">
              <a:buNone/>
            </a:pPr>
            <a:r>
              <a:rPr lang="en-US" dirty="0"/>
              <a:t>The R-squared value of 0.708 indicates that the model explains about 70.8% of the variance in the test data set. This value is close to the training R-squared, suggesting that the model </a:t>
            </a:r>
            <a:r>
              <a:rPr lang="en-US" dirty="0" smtClean="0"/>
              <a:t>can be used to generalize  </a:t>
            </a:r>
            <a:r>
              <a:rPr lang="en-US" dirty="0"/>
              <a:t>well to unseen data</a:t>
            </a:r>
            <a:r>
              <a:rPr lang="en-US" dirty="0" smtClean="0"/>
              <a:t>.</a:t>
            </a:r>
          </a:p>
          <a:p>
            <a:pPr marL="152400" lvl="1" indent="0">
              <a:buNone/>
            </a:pPr>
            <a:endParaRPr lang="en-US" dirty="0"/>
          </a:p>
          <a:p>
            <a:pPr marL="152400" lvl="1" indent="0">
              <a:buNone/>
            </a:pPr>
            <a:r>
              <a:rPr lang="en-US" b="1" dirty="0" smtClean="0"/>
              <a:t>3 </a:t>
            </a:r>
            <a:r>
              <a:rPr lang="en-US" b="1" dirty="0"/>
              <a:t>degrees</a:t>
            </a:r>
          </a:p>
          <a:p>
            <a:pPr marL="152400" lvl="1" indent="0">
              <a:buNone/>
            </a:pPr>
            <a:r>
              <a:rPr lang="en-US" dirty="0"/>
              <a:t>The MSE of approximately 192833.78 is lower than the MSE for the degree 2 model, indicating potentially better predictive performance.</a:t>
            </a:r>
          </a:p>
          <a:p>
            <a:pPr marL="152400" lvl="1" indent="0">
              <a:buNone/>
            </a:pPr>
            <a:r>
              <a:rPr lang="en-US" dirty="0"/>
              <a:t>The R-squared value of 0.738 on the training data suggests that this degree 3 polynomial model explains about 73.8% of the variance.</a:t>
            </a:r>
          </a:p>
          <a:p>
            <a:pPr marL="152400" lvl="1" indent="0">
              <a:buNone/>
            </a:pPr>
            <a:r>
              <a:rPr lang="en-US" dirty="0"/>
              <a:t>The R-squared value of 0.731 on the test data indicates good generalization performance, as it is close to the training R-squared.</a:t>
            </a:r>
          </a:p>
          <a:p>
            <a:pPr marL="152400" lvl="1" indent="0">
              <a:buNone/>
            </a:pPr>
            <a:endParaRPr lang="en-US" sz="1400" dirty="0"/>
          </a:p>
          <a:p>
            <a:pPr marL="152400" indent="0">
              <a:buNone/>
            </a:pPr>
            <a:r>
              <a:rPr lang="en-US" b="1" dirty="0" smtClean="0"/>
              <a:t/>
            </a:r>
            <a:br>
              <a:rPr lang="en-US" b="1" dirty="0" smtClean="0"/>
            </a:br>
            <a:endParaRPr lang="en-US" sz="1400" b="1" dirty="0"/>
          </a:p>
        </p:txBody>
      </p:sp>
    </p:spTree>
    <p:extLst>
      <p:ext uri="{BB962C8B-B14F-4D97-AF65-F5344CB8AC3E}">
        <p14:creationId xmlns:p14="http://schemas.microsoft.com/office/powerpoint/2010/main" val="212974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POLYNOMIAL REGRESSION</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b="1" dirty="0"/>
              <a:t>4</a:t>
            </a:r>
            <a:r>
              <a:rPr lang="en-US" b="1" dirty="0" smtClean="0"/>
              <a:t> degrees</a:t>
            </a:r>
          </a:p>
          <a:p>
            <a:pPr marL="152400" indent="0">
              <a:buNone/>
            </a:pPr>
            <a:r>
              <a:rPr lang="en-US" dirty="0" smtClean="0"/>
              <a:t>The </a:t>
            </a:r>
            <a:r>
              <a:rPr lang="en-US" dirty="0"/>
              <a:t>MSE of approximately 192963.83 is similar to that of the degree 3 model</a:t>
            </a:r>
            <a:r>
              <a:rPr lang="en-US" dirty="0" smtClean="0"/>
              <a:t>.</a:t>
            </a:r>
          </a:p>
          <a:p>
            <a:pPr marL="152400" lvl="1" indent="0">
              <a:buNone/>
            </a:pPr>
            <a:r>
              <a:rPr lang="en-US" dirty="0"/>
              <a:t>The R-squared value of 0.749 on the training data indicates that this degree 4 polynomial model explains about 74.9% of the variance</a:t>
            </a:r>
            <a:r>
              <a:rPr lang="en-US" dirty="0" smtClean="0"/>
              <a:t>.</a:t>
            </a:r>
          </a:p>
          <a:p>
            <a:pPr marL="152400" lvl="1" indent="0">
              <a:buNone/>
            </a:pPr>
            <a:r>
              <a:rPr lang="en-US" dirty="0"/>
              <a:t>The R-squared value of 0.73 on the test data suggests that the model's generalization performance is comparable to the degree 3 model.</a:t>
            </a:r>
          </a:p>
          <a:p>
            <a:pPr marL="152400" lvl="1" indent="0">
              <a:buNone/>
            </a:pPr>
            <a:endParaRPr lang="en-US" sz="1400" dirty="0"/>
          </a:p>
          <a:p>
            <a:pPr marL="152400" indent="0">
              <a:buNone/>
            </a:pPr>
            <a:endParaRPr lang="en-US" sz="1400" dirty="0"/>
          </a:p>
          <a:p>
            <a:pPr marL="152400" lvl="1" indent="0">
              <a:buNone/>
            </a:pPr>
            <a:r>
              <a:rPr lang="en-US" b="1" dirty="0" smtClean="0"/>
              <a:t>5 degrees</a:t>
            </a:r>
          </a:p>
          <a:p>
            <a:pPr marL="152400" lvl="1" indent="0">
              <a:buNone/>
            </a:pPr>
            <a:r>
              <a:rPr lang="en-US" dirty="0" smtClean="0"/>
              <a:t>The </a:t>
            </a:r>
            <a:r>
              <a:rPr lang="en-US" dirty="0"/>
              <a:t>MSE of approximately 206093.91 is higher than that of the degree 3 and degree 4 models, indicating potential overfitting or decreased generalization performance</a:t>
            </a:r>
            <a:r>
              <a:rPr lang="en-US" dirty="0" smtClean="0"/>
              <a:t>.</a:t>
            </a:r>
          </a:p>
          <a:p>
            <a:pPr marL="152400" lvl="1" indent="0">
              <a:buNone/>
            </a:pPr>
            <a:r>
              <a:rPr lang="en-US" dirty="0"/>
              <a:t>The R-squared value of 0.752 on the training data suggests that this degree 5 polynomial model explains about 75.2% of the variance</a:t>
            </a:r>
            <a:r>
              <a:rPr lang="en-US" dirty="0" smtClean="0"/>
              <a:t>.</a:t>
            </a:r>
          </a:p>
          <a:p>
            <a:pPr marL="152400" lvl="1" indent="0">
              <a:buNone/>
            </a:pPr>
            <a:r>
              <a:rPr lang="en-US" dirty="0"/>
              <a:t>The R-squared value of 0.692 on the test data indicates a drop in generalization performance compared to the lower-degree models, which could be a sign of overfitting.</a:t>
            </a:r>
          </a:p>
          <a:p>
            <a:pPr marL="152400" lvl="1" indent="0">
              <a:buNone/>
            </a:pPr>
            <a:endParaRPr lang="en-US" dirty="0"/>
          </a:p>
          <a:p>
            <a:pPr marL="152400" lvl="1" indent="0">
              <a:buNone/>
            </a:pPr>
            <a:endParaRPr lang="en-US" sz="1400" dirty="0"/>
          </a:p>
          <a:p>
            <a:pPr marL="152400" indent="0">
              <a:buNone/>
            </a:pPr>
            <a:r>
              <a:rPr lang="en-US" b="1" dirty="0" smtClean="0"/>
              <a:t/>
            </a:r>
            <a:br>
              <a:rPr lang="en-US" b="1" dirty="0" smtClean="0"/>
            </a:br>
            <a:endParaRPr lang="en-US" sz="1400" b="1" dirty="0"/>
          </a:p>
        </p:txBody>
      </p:sp>
    </p:spTree>
    <p:extLst>
      <p:ext uri="{BB962C8B-B14F-4D97-AF65-F5344CB8AC3E}">
        <p14:creationId xmlns:p14="http://schemas.microsoft.com/office/powerpoint/2010/main" val="90494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772301" y="1581743"/>
            <a:ext cx="4239945" cy="2496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
        <p:nvSpPr>
          <p:cNvPr id="1415" name="Google Shape;1415;p31"/>
          <p:cNvSpPr txBox="1">
            <a:spLocks noGrp="1"/>
          </p:cNvSpPr>
          <p:nvPr>
            <p:ph type="title" idx="2"/>
          </p:nvPr>
        </p:nvSpPr>
        <p:spPr>
          <a:xfrm>
            <a:off x="859225" y="466025"/>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803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650631" y="2141688"/>
            <a:ext cx="4961830" cy="1525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INTRODUCTION</a:t>
            </a:r>
            <a:endParaRPr sz="4800"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198425"/>
            <a:ext cx="7582337" cy="2126666"/>
          </a:xfrm>
        </p:spPr>
        <p:txBody>
          <a:bodyPr/>
          <a:lstStyle/>
          <a:p>
            <a:pPr marL="152400" indent="0">
              <a:buNone/>
            </a:pPr>
            <a:r>
              <a:rPr lang="en-US" dirty="0" smtClean="0"/>
              <a:t>In conclusion, based </a:t>
            </a:r>
            <a:r>
              <a:rPr lang="en-US" dirty="0"/>
              <a:t>on our analysis, the Polynomial Regression Model with a degree of 3 (PR_Model_3) provided the best performance with an R-squared (testing) score of 0.731. Therefore, we </a:t>
            </a:r>
            <a:r>
              <a:rPr lang="en-US" dirty="0" smtClean="0"/>
              <a:t>concluded </a:t>
            </a:r>
            <a:r>
              <a:rPr lang="en-US" dirty="0"/>
              <a:t>that polynomial regression is the best solution for predicting house prices in the King County dataset.</a:t>
            </a:r>
          </a:p>
          <a:p>
            <a:endParaRPr lang="en-US" dirty="0"/>
          </a:p>
        </p:txBody>
      </p:sp>
    </p:spTree>
    <p:extLst>
      <p:ext uri="{BB962C8B-B14F-4D97-AF65-F5344CB8AC3E}">
        <p14:creationId xmlns:p14="http://schemas.microsoft.com/office/powerpoint/2010/main" val="401201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2428" y="480744"/>
            <a:ext cx="9018479" cy="3400086"/>
          </a:xfrm>
          <a:prstGeom prst="rect">
            <a:avLst/>
          </a:prstGeom>
        </p:spPr>
        <p:txBody>
          <a:bodyPr spcFirstLastPara="1" wrap="square" lIns="91425" tIns="91425" rIns="91425" bIns="91425" anchor="t" anchorCtr="0">
            <a:noAutofit/>
          </a:bodyPr>
          <a:lstStyle/>
          <a:p>
            <a:pPr marL="0" lvl="0" indent="0">
              <a:buNone/>
            </a:pPr>
            <a:r>
              <a:rPr lang="en-US" sz="1350" b="1" dirty="0" smtClean="0">
                <a:solidFill>
                  <a:schemeClr val="bg1">
                    <a:lumMod val="75000"/>
                  </a:schemeClr>
                </a:solidFill>
              </a:rPr>
              <a:t>Throughout </a:t>
            </a:r>
            <a:r>
              <a:rPr lang="en-US" sz="1350" b="1" dirty="0">
                <a:solidFill>
                  <a:schemeClr val="bg1">
                    <a:lumMod val="75000"/>
                  </a:schemeClr>
                </a:solidFill>
              </a:rPr>
              <a:t>our presentation we hope to find important insights as we explore the huge world of real estate data that will aid in our comprehension of the dynamics of the housing market in King County.</a:t>
            </a:r>
            <a:br>
              <a:rPr lang="en-US" sz="1350" b="1" dirty="0">
                <a:solidFill>
                  <a:schemeClr val="bg1">
                    <a:lumMod val="75000"/>
                  </a:schemeClr>
                </a:solidFill>
              </a:rPr>
            </a:br>
            <a:endParaRPr lang="en-US" sz="1350" b="1" dirty="0" smtClean="0">
              <a:solidFill>
                <a:schemeClr val="bg1">
                  <a:lumMod val="75000"/>
                </a:schemeClr>
              </a:solidFill>
            </a:endParaRPr>
          </a:p>
          <a:p>
            <a:pPr marL="0" lvl="0" indent="0">
              <a:buNone/>
            </a:pPr>
            <a:r>
              <a:rPr lang="en-US" sz="1350" b="1" dirty="0" smtClean="0">
                <a:solidFill>
                  <a:schemeClr val="bg1">
                    <a:lumMod val="75000"/>
                  </a:schemeClr>
                </a:solidFill>
              </a:rPr>
              <a:t>We </a:t>
            </a:r>
            <a:r>
              <a:rPr lang="en-US" sz="1350" b="1" dirty="0">
                <a:solidFill>
                  <a:schemeClr val="bg1">
                    <a:lumMod val="75000"/>
                  </a:schemeClr>
                </a:solidFill>
              </a:rPr>
              <a:t>will walk you through each step of the process of developing and assessing our linear regression model and go over the main factors that affect home values, talk about the issues with linear regression, and use analysis and visualizations to show off our model's ability to predict outcomes. </a:t>
            </a:r>
            <a:br>
              <a:rPr lang="en-US" sz="1350" b="1" dirty="0">
                <a:solidFill>
                  <a:schemeClr val="bg1">
                    <a:lumMod val="75000"/>
                  </a:schemeClr>
                </a:solidFill>
              </a:rPr>
            </a:br>
            <a:r>
              <a:rPr lang="en-US" sz="1350" b="1" dirty="0">
                <a:solidFill>
                  <a:schemeClr val="bg1">
                    <a:lumMod val="75000"/>
                  </a:schemeClr>
                </a:solidFill>
              </a:rPr>
              <a:t/>
            </a:r>
            <a:br>
              <a:rPr lang="en-US" sz="1350" b="1" dirty="0">
                <a:solidFill>
                  <a:schemeClr val="bg1">
                    <a:lumMod val="75000"/>
                  </a:schemeClr>
                </a:solidFill>
              </a:rPr>
            </a:br>
            <a:r>
              <a:rPr lang="en-US" sz="1350" b="1" dirty="0">
                <a:solidFill>
                  <a:schemeClr val="bg1">
                    <a:lumMod val="75000"/>
                  </a:schemeClr>
                </a:solidFill>
              </a:rPr>
              <a:t>By the end of the presentation, we hope to provide insights that can  be used in similar datasets o, in addition to demystifying the complexity of real estate prediction. </a:t>
            </a:r>
            <a:r>
              <a:rPr lang="en-US" sz="1400" dirty="0"/>
              <a:t/>
            </a:r>
            <a:br>
              <a:rPr lang="en-US" sz="1400" dirty="0"/>
            </a:b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650631" y="2141688"/>
            <a:ext cx="4961830" cy="1525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PROJECT GOALS</a:t>
            </a:r>
            <a:endParaRPr sz="4800"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86148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1" y="168405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Examine </a:t>
            </a:r>
            <a:r>
              <a:rPr lang="en-US" dirty="0"/>
              <a:t>the features and structure of datasets. </a:t>
            </a:r>
            <a:endParaRPr lang="en-US" dirty="0" smtClean="0"/>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Examine </a:t>
            </a:r>
            <a:r>
              <a:rPr lang="en-US" dirty="0"/>
              <a:t>the relationships between the variables. </a:t>
            </a:r>
            <a:endParaRPr dirty="0"/>
          </a:p>
        </p:txBody>
      </p:sp>
      <p:sp>
        <p:nvSpPr>
          <p:cNvPr id="1558" name="Google Shape;1558;p35"/>
          <p:cNvSpPr txBox="1">
            <a:spLocks noGrp="1"/>
          </p:cNvSpPr>
          <p:nvPr>
            <p:ph type="subTitle" idx="3"/>
          </p:nvPr>
        </p:nvSpPr>
        <p:spPr>
          <a:xfrm>
            <a:off x="5219203" y="168405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Build </a:t>
            </a:r>
            <a:r>
              <a:rPr lang="en-US" dirty="0"/>
              <a:t>a linear regression </a:t>
            </a:r>
            <a:r>
              <a:rPr lang="en-US" dirty="0" smtClean="0"/>
              <a:t>model</a:t>
            </a:r>
          </a:p>
          <a:p>
            <a:pPr marL="0" lvl="0" indent="0"/>
            <a:endParaRPr lang="en-US" dirty="0" smtClean="0"/>
          </a:p>
          <a:p>
            <a:pPr marL="171450" lvl="0" indent="-171450">
              <a:buFont typeface="Arial" panose="020B0604020202020204" pitchFamily="34" charset="0"/>
              <a:buChar char="•"/>
            </a:pPr>
            <a:r>
              <a:rPr lang="en-US" dirty="0" smtClean="0"/>
              <a:t>Prepare </a:t>
            </a:r>
            <a:r>
              <a:rPr lang="en-US" dirty="0"/>
              <a:t>the data for training the model. </a:t>
            </a:r>
            <a:br>
              <a:rPr lang="en-US" dirty="0"/>
            </a:br>
            <a:r>
              <a:rPr lang="en-US" dirty="0"/>
              <a:t/>
            </a:r>
            <a:br>
              <a:rPr lang="en-US" dirty="0"/>
            </a:br>
            <a:endParaRPr dirty="0"/>
          </a:p>
        </p:txBody>
      </p:sp>
      <p:sp>
        <p:nvSpPr>
          <p:cNvPr id="1559" name="Google Shape;1559;p35"/>
          <p:cNvSpPr txBox="1">
            <a:spLocks noGrp="1"/>
          </p:cNvSpPr>
          <p:nvPr>
            <p:ph type="subTitle" idx="4"/>
          </p:nvPr>
        </p:nvSpPr>
        <p:spPr>
          <a:xfrm>
            <a:off x="1478101" y="328410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Determine </a:t>
            </a:r>
            <a:r>
              <a:rPr lang="en-US" dirty="0"/>
              <a:t>the main predictors of home values. </a:t>
            </a:r>
            <a:endParaRPr lang="en-US" dirty="0" smtClean="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smtClean="0"/>
              <a:t>Utilize </a:t>
            </a:r>
            <a:r>
              <a:rPr lang="en-US" dirty="0"/>
              <a:t>statistical methods and domain expertise. </a:t>
            </a:r>
            <a:br>
              <a:rPr lang="en-US" dirty="0"/>
            </a:br>
            <a:r>
              <a:rPr lang="en-US" dirty="0"/>
              <a:t/>
            </a:r>
            <a:br>
              <a:rPr lang="en-US" dirty="0"/>
            </a:br>
            <a:endParaRPr dirty="0"/>
          </a:p>
        </p:txBody>
      </p:sp>
      <p:sp>
        <p:nvSpPr>
          <p:cNvPr id="1560" name="Google Shape;1560;p35"/>
          <p:cNvSpPr txBox="1">
            <a:spLocks noGrp="1"/>
          </p:cNvSpPr>
          <p:nvPr>
            <p:ph type="subTitle" idx="5"/>
          </p:nvPr>
        </p:nvSpPr>
        <p:spPr>
          <a:xfrm>
            <a:off x="5138909" y="3284100"/>
            <a:ext cx="2981100" cy="1027800"/>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dirty="0"/>
              <a:t>Evaluate the model's </a:t>
            </a:r>
            <a:r>
              <a:rPr lang="en-US" dirty="0" smtClean="0"/>
              <a:t>performance ( </a:t>
            </a:r>
            <a:r>
              <a:rPr lang="en-US" dirty="0"/>
              <a:t>MSE</a:t>
            </a:r>
            <a:r>
              <a:rPr lang="en-US" dirty="0" smtClean="0"/>
              <a:t>).</a:t>
            </a:r>
          </a:p>
          <a:p>
            <a:pPr marL="152400" indent="0"/>
            <a:r>
              <a:rPr lang="en-US" dirty="0" smtClean="0"/>
              <a:t> </a:t>
            </a:r>
            <a:endParaRPr lang="en-US" dirty="0"/>
          </a:p>
          <a:p>
            <a:pPr marL="323850" indent="-171450">
              <a:buFont typeface="Arial" panose="020B0604020202020204" pitchFamily="34" charset="0"/>
              <a:buChar char="•"/>
            </a:pPr>
            <a:r>
              <a:rPr lang="en-US" dirty="0" smtClean="0"/>
              <a:t>Validate </a:t>
            </a:r>
            <a:r>
              <a:rPr lang="en-US" dirty="0"/>
              <a:t>model generalization.</a:t>
            </a:r>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GOALS</a:t>
            </a:r>
            <a:endParaRPr dirty="0"/>
          </a:p>
        </p:txBody>
      </p:sp>
      <p:sp>
        <p:nvSpPr>
          <p:cNvPr id="1562" name="Google Shape;1562;p35"/>
          <p:cNvSpPr txBox="1">
            <a:spLocks noGrp="1"/>
          </p:cNvSpPr>
          <p:nvPr>
            <p:ph type="subTitle" idx="1"/>
          </p:nvPr>
        </p:nvSpPr>
        <p:spPr>
          <a:xfrm>
            <a:off x="1478100" y="1263175"/>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EXPLORATION</a:t>
            </a:r>
            <a:endParaRPr dirty="0"/>
          </a:p>
        </p:txBody>
      </p:sp>
      <p:sp>
        <p:nvSpPr>
          <p:cNvPr id="1563" name="Google Shape;1563;p35"/>
          <p:cNvSpPr txBox="1">
            <a:spLocks noGrp="1"/>
          </p:cNvSpPr>
          <p:nvPr>
            <p:ph type="subTitle" idx="6"/>
          </p:nvPr>
        </p:nvSpPr>
        <p:spPr>
          <a:xfrm>
            <a:off x="1478100"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SELECTION</a:t>
            </a:r>
            <a:endParaRPr dirty="0"/>
          </a:p>
        </p:txBody>
      </p:sp>
      <p:sp>
        <p:nvSpPr>
          <p:cNvPr id="1564" name="Google Shape;1564;p35"/>
          <p:cNvSpPr txBox="1">
            <a:spLocks noGrp="1"/>
          </p:cNvSpPr>
          <p:nvPr>
            <p:ph type="subTitle" idx="7"/>
          </p:nvPr>
        </p:nvSpPr>
        <p:spPr>
          <a:xfrm>
            <a:off x="5219201" y="1263175"/>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DEVELOPMENT</a:t>
            </a:r>
            <a:endParaRPr dirty="0"/>
          </a:p>
        </p:txBody>
      </p:sp>
      <p:sp>
        <p:nvSpPr>
          <p:cNvPr id="1565" name="Google Shape;1565;p35"/>
          <p:cNvSpPr txBox="1">
            <a:spLocks noGrp="1"/>
          </p:cNvSpPr>
          <p:nvPr>
            <p:ph type="subTitle" idx="8"/>
          </p:nvPr>
        </p:nvSpPr>
        <p:spPr>
          <a:xfrm>
            <a:off x="5219201"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a:t>
            </a:r>
            <a:endParaRPr dirty="0"/>
          </a:p>
        </p:txBody>
      </p:sp>
      <p:sp>
        <p:nvSpPr>
          <p:cNvPr id="1566" name="Google Shape;1566;p35"/>
          <p:cNvSpPr/>
          <p:nvPr/>
        </p:nvSpPr>
        <p:spPr>
          <a:xfrm>
            <a:off x="7200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5"/>
          <p:cNvSpPr/>
          <p:nvPr/>
        </p:nvSpPr>
        <p:spPr>
          <a:xfrm>
            <a:off x="7200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35"/>
          <p:cNvSpPr/>
          <p:nvPr/>
        </p:nvSpPr>
        <p:spPr>
          <a:xfrm>
            <a:off x="44611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35"/>
          <p:cNvSpPr/>
          <p:nvPr/>
        </p:nvSpPr>
        <p:spPr>
          <a:xfrm>
            <a:off x="44611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0" name="Google Shape;1570;p35"/>
          <p:cNvGrpSpPr/>
          <p:nvPr/>
        </p:nvGrpSpPr>
        <p:grpSpPr>
          <a:xfrm>
            <a:off x="871895" y="3202552"/>
            <a:ext cx="378111" cy="340449"/>
            <a:chOff x="4018525" y="3217325"/>
            <a:chExt cx="348875" cy="314125"/>
          </a:xfrm>
        </p:grpSpPr>
        <p:sp>
          <p:nvSpPr>
            <p:cNvPr id="1571" name="Google Shape;1571;p35"/>
            <p:cNvSpPr/>
            <p:nvPr/>
          </p:nvSpPr>
          <p:spPr>
            <a:xfrm>
              <a:off x="4078900" y="3307975"/>
              <a:ext cx="13725" cy="39525"/>
            </a:xfrm>
            <a:custGeom>
              <a:avLst/>
              <a:gdLst/>
              <a:ahLst/>
              <a:cxnLst/>
              <a:rect l="l" t="t" r="r" b="b"/>
              <a:pathLst>
                <a:path w="549" h="1581" extrusionOk="0">
                  <a:moveTo>
                    <a:pt x="274" y="0"/>
                  </a:moveTo>
                  <a:cubicBezTo>
                    <a:pt x="254" y="0"/>
                    <a:pt x="234" y="3"/>
                    <a:pt x="214" y="8"/>
                  </a:cubicBezTo>
                  <a:cubicBezTo>
                    <a:pt x="82" y="8"/>
                    <a:pt x="0" y="140"/>
                    <a:pt x="0" y="312"/>
                  </a:cubicBezTo>
                  <a:lnTo>
                    <a:pt x="0" y="1276"/>
                  </a:lnTo>
                  <a:cubicBezTo>
                    <a:pt x="0" y="1408"/>
                    <a:pt x="82" y="1530"/>
                    <a:pt x="214" y="1581"/>
                  </a:cubicBezTo>
                  <a:cubicBezTo>
                    <a:pt x="376" y="1581"/>
                    <a:pt x="548" y="1449"/>
                    <a:pt x="548" y="1276"/>
                  </a:cubicBezTo>
                  <a:lnTo>
                    <a:pt x="548" y="262"/>
                  </a:lnTo>
                  <a:cubicBezTo>
                    <a:pt x="548" y="119"/>
                    <a:pt x="416" y="0"/>
                    <a:pt x="27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5"/>
            <p:cNvSpPr/>
            <p:nvPr/>
          </p:nvSpPr>
          <p:spPr>
            <a:xfrm>
              <a:off x="4108575" y="3307975"/>
              <a:ext cx="13725" cy="39525"/>
            </a:xfrm>
            <a:custGeom>
              <a:avLst/>
              <a:gdLst/>
              <a:ahLst/>
              <a:cxnLst/>
              <a:rect l="l" t="t" r="r" b="b"/>
              <a:pathLst>
                <a:path w="549" h="1581" extrusionOk="0">
                  <a:moveTo>
                    <a:pt x="313" y="0"/>
                  </a:moveTo>
                  <a:cubicBezTo>
                    <a:pt x="294" y="0"/>
                    <a:pt x="275" y="3"/>
                    <a:pt x="254" y="8"/>
                  </a:cubicBezTo>
                  <a:cubicBezTo>
                    <a:pt x="123" y="8"/>
                    <a:pt x="1" y="140"/>
                    <a:pt x="1" y="312"/>
                  </a:cubicBezTo>
                  <a:lnTo>
                    <a:pt x="1" y="1276"/>
                  </a:lnTo>
                  <a:cubicBezTo>
                    <a:pt x="1" y="1408"/>
                    <a:pt x="123" y="1530"/>
                    <a:pt x="254" y="1581"/>
                  </a:cubicBezTo>
                  <a:cubicBezTo>
                    <a:pt x="417" y="1581"/>
                    <a:pt x="549" y="1449"/>
                    <a:pt x="549" y="1276"/>
                  </a:cubicBezTo>
                  <a:lnTo>
                    <a:pt x="549" y="262"/>
                  </a:lnTo>
                  <a:cubicBezTo>
                    <a:pt x="549" y="119"/>
                    <a:pt x="448" y="0"/>
                    <a:pt x="313"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35"/>
            <p:cNvSpPr/>
            <p:nvPr/>
          </p:nvSpPr>
          <p:spPr>
            <a:xfrm>
              <a:off x="4093625" y="3399600"/>
              <a:ext cx="13725" cy="13375"/>
            </a:xfrm>
            <a:custGeom>
              <a:avLst/>
              <a:gdLst/>
              <a:ahLst/>
              <a:cxnLst/>
              <a:rect l="l" t="t" r="r" b="b"/>
              <a:pathLst>
                <a:path w="549" h="535" extrusionOk="0">
                  <a:moveTo>
                    <a:pt x="291" y="0"/>
                  </a:moveTo>
                  <a:cubicBezTo>
                    <a:pt x="218" y="0"/>
                    <a:pt x="139" y="20"/>
                    <a:pt x="91" y="67"/>
                  </a:cubicBezTo>
                  <a:cubicBezTo>
                    <a:pt x="0" y="108"/>
                    <a:pt x="0" y="240"/>
                    <a:pt x="0" y="362"/>
                  </a:cubicBezTo>
                  <a:cubicBezTo>
                    <a:pt x="41" y="453"/>
                    <a:pt x="173" y="534"/>
                    <a:pt x="294" y="534"/>
                  </a:cubicBezTo>
                  <a:cubicBezTo>
                    <a:pt x="426" y="534"/>
                    <a:pt x="507" y="453"/>
                    <a:pt x="548" y="321"/>
                  </a:cubicBezTo>
                  <a:cubicBezTo>
                    <a:pt x="548" y="199"/>
                    <a:pt x="507" y="67"/>
                    <a:pt x="426" y="27"/>
                  </a:cubicBezTo>
                  <a:cubicBezTo>
                    <a:pt x="393" y="10"/>
                    <a:pt x="343" y="0"/>
                    <a:pt x="291"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35"/>
            <p:cNvSpPr/>
            <p:nvPr/>
          </p:nvSpPr>
          <p:spPr>
            <a:xfrm>
              <a:off x="4018525" y="3217325"/>
              <a:ext cx="290775" cy="314125"/>
            </a:xfrm>
            <a:custGeom>
              <a:avLst/>
              <a:gdLst/>
              <a:ahLst/>
              <a:cxnLst/>
              <a:rect l="l" t="t" r="r" b="b"/>
              <a:pathLst>
                <a:path w="11631" h="12565" extrusionOk="0">
                  <a:moveTo>
                    <a:pt x="10321" y="3553"/>
                  </a:moveTo>
                  <a:cubicBezTo>
                    <a:pt x="10747" y="3593"/>
                    <a:pt x="11082" y="3979"/>
                    <a:pt x="11082" y="4395"/>
                  </a:cubicBezTo>
                  <a:cubicBezTo>
                    <a:pt x="11082" y="4821"/>
                    <a:pt x="10747" y="5207"/>
                    <a:pt x="10321" y="5247"/>
                  </a:cubicBezTo>
                  <a:lnTo>
                    <a:pt x="10321" y="3553"/>
                  </a:lnTo>
                  <a:close/>
                  <a:moveTo>
                    <a:pt x="1319" y="3340"/>
                  </a:moveTo>
                  <a:lnTo>
                    <a:pt x="1319" y="5461"/>
                  </a:lnTo>
                  <a:lnTo>
                    <a:pt x="558" y="5461"/>
                  </a:lnTo>
                  <a:lnTo>
                    <a:pt x="558" y="3340"/>
                  </a:lnTo>
                  <a:close/>
                  <a:moveTo>
                    <a:pt x="4699" y="2792"/>
                  </a:moveTo>
                  <a:lnTo>
                    <a:pt x="4699" y="6049"/>
                  </a:lnTo>
                  <a:lnTo>
                    <a:pt x="1867" y="6049"/>
                  </a:lnTo>
                  <a:lnTo>
                    <a:pt x="1867" y="2792"/>
                  </a:lnTo>
                  <a:close/>
                  <a:moveTo>
                    <a:pt x="8373" y="1097"/>
                  </a:moveTo>
                  <a:lnTo>
                    <a:pt x="8373" y="7693"/>
                  </a:lnTo>
                  <a:lnTo>
                    <a:pt x="5247" y="5664"/>
                  </a:lnTo>
                  <a:lnTo>
                    <a:pt x="5247" y="3177"/>
                  </a:lnTo>
                  <a:lnTo>
                    <a:pt x="8373" y="1097"/>
                  </a:lnTo>
                  <a:close/>
                  <a:moveTo>
                    <a:pt x="9773" y="549"/>
                  </a:moveTo>
                  <a:lnTo>
                    <a:pt x="9773" y="8292"/>
                  </a:lnTo>
                  <a:lnTo>
                    <a:pt x="8931" y="8292"/>
                  </a:lnTo>
                  <a:lnTo>
                    <a:pt x="8931" y="549"/>
                  </a:lnTo>
                  <a:close/>
                  <a:moveTo>
                    <a:pt x="5247" y="8373"/>
                  </a:moveTo>
                  <a:lnTo>
                    <a:pt x="5247" y="9053"/>
                  </a:lnTo>
                  <a:lnTo>
                    <a:pt x="4658" y="9053"/>
                  </a:lnTo>
                  <a:lnTo>
                    <a:pt x="4658" y="8373"/>
                  </a:lnTo>
                  <a:close/>
                  <a:moveTo>
                    <a:pt x="4151" y="6597"/>
                  </a:moveTo>
                  <a:lnTo>
                    <a:pt x="4151" y="10991"/>
                  </a:lnTo>
                  <a:cubicBezTo>
                    <a:pt x="4151" y="11418"/>
                    <a:pt x="3897" y="11753"/>
                    <a:pt x="3552" y="11925"/>
                  </a:cubicBezTo>
                  <a:lnTo>
                    <a:pt x="3552" y="8799"/>
                  </a:lnTo>
                  <a:cubicBezTo>
                    <a:pt x="3552" y="8667"/>
                    <a:pt x="3471" y="8546"/>
                    <a:pt x="3349" y="8505"/>
                  </a:cubicBezTo>
                  <a:cubicBezTo>
                    <a:pt x="3177" y="8505"/>
                    <a:pt x="3004" y="8627"/>
                    <a:pt x="3004" y="8799"/>
                  </a:cubicBezTo>
                  <a:lnTo>
                    <a:pt x="3004" y="12006"/>
                  </a:lnTo>
                  <a:lnTo>
                    <a:pt x="2415" y="12006"/>
                  </a:lnTo>
                  <a:lnTo>
                    <a:pt x="2415" y="6597"/>
                  </a:lnTo>
                  <a:close/>
                  <a:moveTo>
                    <a:pt x="8626" y="1"/>
                  </a:moveTo>
                  <a:cubicBezTo>
                    <a:pt x="8504" y="1"/>
                    <a:pt x="8373" y="133"/>
                    <a:pt x="8373" y="254"/>
                  </a:cubicBezTo>
                  <a:lnTo>
                    <a:pt x="8373" y="468"/>
                  </a:lnTo>
                  <a:lnTo>
                    <a:pt x="5247" y="2497"/>
                  </a:lnTo>
                  <a:cubicBezTo>
                    <a:pt x="5206" y="2365"/>
                    <a:pt x="5125" y="2244"/>
                    <a:pt x="4953" y="2244"/>
                  </a:cubicBezTo>
                  <a:lnTo>
                    <a:pt x="1614" y="2244"/>
                  </a:lnTo>
                  <a:cubicBezTo>
                    <a:pt x="1441" y="2244"/>
                    <a:pt x="1319" y="2365"/>
                    <a:pt x="1319" y="2538"/>
                  </a:cubicBezTo>
                  <a:lnTo>
                    <a:pt x="1319" y="2792"/>
                  </a:lnTo>
                  <a:lnTo>
                    <a:pt x="305" y="2792"/>
                  </a:lnTo>
                  <a:cubicBezTo>
                    <a:pt x="132" y="2792"/>
                    <a:pt x="0" y="2924"/>
                    <a:pt x="0" y="3086"/>
                  </a:cubicBezTo>
                  <a:lnTo>
                    <a:pt x="0" y="5755"/>
                  </a:lnTo>
                  <a:cubicBezTo>
                    <a:pt x="0" y="5877"/>
                    <a:pt x="132" y="6009"/>
                    <a:pt x="305" y="6009"/>
                  </a:cubicBezTo>
                  <a:lnTo>
                    <a:pt x="1319" y="6009"/>
                  </a:lnTo>
                  <a:lnTo>
                    <a:pt x="1319" y="6303"/>
                  </a:lnTo>
                  <a:cubicBezTo>
                    <a:pt x="1319" y="6475"/>
                    <a:pt x="1441" y="6597"/>
                    <a:pt x="1614" y="6597"/>
                  </a:cubicBezTo>
                  <a:lnTo>
                    <a:pt x="1867" y="6597"/>
                  </a:lnTo>
                  <a:lnTo>
                    <a:pt x="1867" y="12260"/>
                  </a:lnTo>
                  <a:cubicBezTo>
                    <a:pt x="1867" y="12433"/>
                    <a:pt x="1989" y="12564"/>
                    <a:pt x="2162" y="12564"/>
                  </a:cubicBezTo>
                  <a:lnTo>
                    <a:pt x="3136" y="12564"/>
                  </a:lnTo>
                  <a:cubicBezTo>
                    <a:pt x="3978" y="12564"/>
                    <a:pt x="4658" y="11844"/>
                    <a:pt x="4658" y="10991"/>
                  </a:cubicBezTo>
                  <a:lnTo>
                    <a:pt x="4658" y="9642"/>
                  </a:lnTo>
                  <a:lnTo>
                    <a:pt x="5501" y="9642"/>
                  </a:lnTo>
                  <a:cubicBezTo>
                    <a:pt x="5673" y="9642"/>
                    <a:pt x="5795" y="9520"/>
                    <a:pt x="5795" y="9347"/>
                  </a:cubicBezTo>
                  <a:lnTo>
                    <a:pt x="5795" y="8079"/>
                  </a:lnTo>
                  <a:cubicBezTo>
                    <a:pt x="5795" y="7947"/>
                    <a:pt x="5673" y="7825"/>
                    <a:pt x="5501" y="7825"/>
                  </a:cubicBezTo>
                  <a:lnTo>
                    <a:pt x="4658" y="7825"/>
                  </a:lnTo>
                  <a:lnTo>
                    <a:pt x="4658" y="6557"/>
                  </a:lnTo>
                  <a:lnTo>
                    <a:pt x="4953" y="6557"/>
                  </a:lnTo>
                  <a:cubicBezTo>
                    <a:pt x="5074" y="6557"/>
                    <a:pt x="5206" y="6425"/>
                    <a:pt x="5206" y="6303"/>
                  </a:cubicBezTo>
                  <a:lnTo>
                    <a:pt x="8373" y="8373"/>
                  </a:lnTo>
                  <a:lnTo>
                    <a:pt x="8373" y="8546"/>
                  </a:lnTo>
                  <a:cubicBezTo>
                    <a:pt x="8373" y="8708"/>
                    <a:pt x="8504" y="8799"/>
                    <a:pt x="8626" y="8799"/>
                  </a:cubicBezTo>
                  <a:lnTo>
                    <a:pt x="10067" y="8799"/>
                  </a:lnTo>
                  <a:cubicBezTo>
                    <a:pt x="10199" y="8799"/>
                    <a:pt x="10321" y="8708"/>
                    <a:pt x="10321" y="8546"/>
                  </a:cubicBezTo>
                  <a:lnTo>
                    <a:pt x="10321" y="5795"/>
                  </a:lnTo>
                  <a:cubicBezTo>
                    <a:pt x="11042" y="5714"/>
                    <a:pt x="11630" y="5116"/>
                    <a:pt x="11630" y="4354"/>
                  </a:cubicBezTo>
                  <a:cubicBezTo>
                    <a:pt x="11630" y="3634"/>
                    <a:pt x="11042" y="3045"/>
                    <a:pt x="10321" y="2964"/>
                  </a:cubicBezTo>
                  <a:lnTo>
                    <a:pt x="10321" y="254"/>
                  </a:lnTo>
                  <a:cubicBezTo>
                    <a:pt x="10321" y="133"/>
                    <a:pt x="10199" y="1"/>
                    <a:pt x="1006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5"/>
            <p:cNvSpPr/>
            <p:nvPr/>
          </p:nvSpPr>
          <p:spPr>
            <a:xfrm>
              <a:off x="4333625" y="3273900"/>
              <a:ext cx="33775" cy="107350"/>
            </a:xfrm>
            <a:custGeom>
              <a:avLst/>
              <a:gdLst/>
              <a:ahLst/>
              <a:cxnLst/>
              <a:rect l="l" t="t" r="r" b="b"/>
              <a:pathLst>
                <a:path w="1351" h="4294" extrusionOk="0">
                  <a:moveTo>
                    <a:pt x="305" y="1"/>
                  </a:moveTo>
                  <a:cubicBezTo>
                    <a:pt x="236" y="1"/>
                    <a:pt x="173" y="21"/>
                    <a:pt x="132" y="62"/>
                  </a:cubicBezTo>
                  <a:cubicBezTo>
                    <a:pt x="0" y="194"/>
                    <a:pt x="0" y="356"/>
                    <a:pt x="132" y="447"/>
                  </a:cubicBezTo>
                  <a:cubicBezTo>
                    <a:pt x="548" y="914"/>
                    <a:pt x="802" y="1503"/>
                    <a:pt x="802" y="2132"/>
                  </a:cubicBezTo>
                  <a:cubicBezTo>
                    <a:pt x="802" y="2771"/>
                    <a:pt x="548" y="3360"/>
                    <a:pt x="132" y="3827"/>
                  </a:cubicBezTo>
                  <a:cubicBezTo>
                    <a:pt x="0" y="3908"/>
                    <a:pt x="0" y="4081"/>
                    <a:pt x="132" y="4212"/>
                  </a:cubicBezTo>
                  <a:cubicBezTo>
                    <a:pt x="173" y="4253"/>
                    <a:pt x="254" y="4294"/>
                    <a:pt x="295" y="4294"/>
                  </a:cubicBezTo>
                  <a:cubicBezTo>
                    <a:pt x="386" y="4294"/>
                    <a:pt x="467" y="4253"/>
                    <a:pt x="508" y="4212"/>
                  </a:cubicBezTo>
                  <a:cubicBezTo>
                    <a:pt x="1056" y="3654"/>
                    <a:pt x="1350" y="2944"/>
                    <a:pt x="1350" y="2132"/>
                  </a:cubicBezTo>
                  <a:cubicBezTo>
                    <a:pt x="1350" y="1330"/>
                    <a:pt x="1056" y="610"/>
                    <a:pt x="508" y="62"/>
                  </a:cubicBezTo>
                  <a:cubicBezTo>
                    <a:pt x="447" y="21"/>
                    <a:pt x="373" y="1"/>
                    <a:pt x="3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5"/>
            <p:cNvSpPr/>
            <p:nvPr/>
          </p:nvSpPr>
          <p:spPr>
            <a:xfrm>
              <a:off x="4315600" y="3292175"/>
              <a:ext cx="25400" cy="70050"/>
            </a:xfrm>
            <a:custGeom>
              <a:avLst/>
              <a:gdLst/>
              <a:ahLst/>
              <a:cxnLst/>
              <a:rect l="l" t="t" r="r" b="b"/>
              <a:pathLst>
                <a:path w="1016" h="2802" extrusionOk="0">
                  <a:moveTo>
                    <a:pt x="295" y="1"/>
                  </a:moveTo>
                  <a:cubicBezTo>
                    <a:pt x="227" y="1"/>
                    <a:pt x="153" y="31"/>
                    <a:pt x="92" y="92"/>
                  </a:cubicBezTo>
                  <a:cubicBezTo>
                    <a:pt x="1" y="183"/>
                    <a:pt x="1" y="346"/>
                    <a:pt x="92" y="478"/>
                  </a:cubicBezTo>
                  <a:cubicBezTo>
                    <a:pt x="346" y="731"/>
                    <a:pt x="468" y="1066"/>
                    <a:pt x="468" y="1401"/>
                  </a:cubicBezTo>
                  <a:cubicBezTo>
                    <a:pt x="468" y="1746"/>
                    <a:pt x="346" y="2081"/>
                    <a:pt x="92" y="2335"/>
                  </a:cubicBezTo>
                  <a:cubicBezTo>
                    <a:pt x="1" y="2467"/>
                    <a:pt x="1" y="2629"/>
                    <a:pt x="92" y="2720"/>
                  </a:cubicBezTo>
                  <a:cubicBezTo>
                    <a:pt x="133" y="2801"/>
                    <a:pt x="214" y="2801"/>
                    <a:pt x="295" y="2801"/>
                  </a:cubicBezTo>
                  <a:cubicBezTo>
                    <a:pt x="346" y="2801"/>
                    <a:pt x="427" y="2801"/>
                    <a:pt x="468" y="2720"/>
                  </a:cubicBezTo>
                  <a:cubicBezTo>
                    <a:pt x="853" y="2375"/>
                    <a:pt x="1016" y="1908"/>
                    <a:pt x="1016" y="1401"/>
                  </a:cubicBezTo>
                  <a:cubicBezTo>
                    <a:pt x="1016" y="894"/>
                    <a:pt x="853" y="437"/>
                    <a:pt x="468" y="92"/>
                  </a:cubicBezTo>
                  <a:cubicBezTo>
                    <a:pt x="427" y="31"/>
                    <a:pt x="364" y="1"/>
                    <a:pt x="29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7" name="Google Shape;1577;p35"/>
          <p:cNvGrpSpPr/>
          <p:nvPr/>
        </p:nvGrpSpPr>
        <p:grpSpPr>
          <a:xfrm>
            <a:off x="4612995" y="1608050"/>
            <a:ext cx="378111" cy="377000"/>
            <a:chOff x="1027000" y="1530175"/>
            <a:chExt cx="348875" cy="347850"/>
          </a:xfrm>
        </p:grpSpPr>
        <p:sp>
          <p:nvSpPr>
            <p:cNvPr id="1578" name="Google Shape;1578;p35"/>
            <p:cNvSpPr/>
            <p:nvPr/>
          </p:nvSpPr>
          <p:spPr>
            <a:xfrm>
              <a:off x="1360900" y="1801225"/>
              <a:ext cx="14975" cy="13375"/>
            </a:xfrm>
            <a:custGeom>
              <a:avLst/>
              <a:gdLst/>
              <a:ahLst/>
              <a:cxnLst/>
              <a:rect l="l" t="t" r="r" b="b"/>
              <a:pathLst>
                <a:path w="599" h="535" extrusionOk="0">
                  <a:moveTo>
                    <a:pt x="306" y="0"/>
                  </a:moveTo>
                  <a:cubicBezTo>
                    <a:pt x="244" y="0"/>
                    <a:pt x="180" y="20"/>
                    <a:pt x="132" y="68"/>
                  </a:cubicBezTo>
                  <a:cubicBezTo>
                    <a:pt x="51" y="149"/>
                    <a:pt x="0" y="281"/>
                    <a:pt x="51" y="362"/>
                  </a:cubicBezTo>
                  <a:cubicBezTo>
                    <a:pt x="91" y="494"/>
                    <a:pt x="213" y="534"/>
                    <a:pt x="304" y="534"/>
                  </a:cubicBezTo>
                  <a:cubicBezTo>
                    <a:pt x="426" y="534"/>
                    <a:pt x="558" y="453"/>
                    <a:pt x="599" y="321"/>
                  </a:cubicBezTo>
                  <a:cubicBezTo>
                    <a:pt x="599" y="199"/>
                    <a:pt x="558" y="68"/>
                    <a:pt x="426" y="27"/>
                  </a:cubicBezTo>
                  <a:cubicBezTo>
                    <a:pt x="393" y="10"/>
                    <a:pt x="350" y="0"/>
                    <a:pt x="3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5"/>
            <p:cNvSpPr/>
            <p:nvPr/>
          </p:nvSpPr>
          <p:spPr>
            <a:xfrm>
              <a:off x="1027000" y="1703450"/>
              <a:ext cx="348875" cy="174575"/>
            </a:xfrm>
            <a:custGeom>
              <a:avLst/>
              <a:gdLst/>
              <a:ahLst/>
              <a:cxnLst/>
              <a:rect l="l" t="t" r="r" b="b"/>
              <a:pathLst>
                <a:path w="13955" h="6983" extrusionOk="0">
                  <a:moveTo>
                    <a:pt x="5288" y="559"/>
                  </a:moveTo>
                  <a:lnTo>
                    <a:pt x="4101" y="1655"/>
                  </a:lnTo>
                  <a:lnTo>
                    <a:pt x="975" y="1655"/>
                  </a:lnTo>
                  <a:lnTo>
                    <a:pt x="2152" y="559"/>
                  </a:lnTo>
                  <a:close/>
                  <a:moveTo>
                    <a:pt x="10697" y="559"/>
                  </a:moveTo>
                  <a:lnTo>
                    <a:pt x="9510" y="1655"/>
                  </a:lnTo>
                  <a:lnTo>
                    <a:pt x="8373" y="1655"/>
                  </a:lnTo>
                  <a:lnTo>
                    <a:pt x="7358" y="721"/>
                  </a:lnTo>
                  <a:lnTo>
                    <a:pt x="7571" y="559"/>
                  </a:lnTo>
                  <a:close/>
                  <a:moveTo>
                    <a:pt x="3969" y="2203"/>
                  </a:moveTo>
                  <a:lnTo>
                    <a:pt x="3969" y="6475"/>
                  </a:lnTo>
                  <a:lnTo>
                    <a:pt x="549" y="6475"/>
                  </a:lnTo>
                  <a:lnTo>
                    <a:pt x="549" y="2203"/>
                  </a:lnTo>
                  <a:close/>
                  <a:moveTo>
                    <a:pt x="6760" y="3979"/>
                  </a:moveTo>
                  <a:lnTo>
                    <a:pt x="6760" y="6475"/>
                  </a:lnTo>
                  <a:lnTo>
                    <a:pt x="5745" y="6475"/>
                  </a:lnTo>
                  <a:lnTo>
                    <a:pt x="5745" y="3979"/>
                  </a:lnTo>
                  <a:close/>
                  <a:moveTo>
                    <a:pt x="6425" y="559"/>
                  </a:moveTo>
                  <a:lnTo>
                    <a:pt x="8028" y="2030"/>
                  </a:lnTo>
                  <a:lnTo>
                    <a:pt x="8028" y="6475"/>
                  </a:lnTo>
                  <a:lnTo>
                    <a:pt x="7318" y="6475"/>
                  </a:lnTo>
                  <a:lnTo>
                    <a:pt x="7318" y="3725"/>
                  </a:lnTo>
                  <a:cubicBezTo>
                    <a:pt x="7318" y="3552"/>
                    <a:pt x="7186" y="3431"/>
                    <a:pt x="7013" y="3431"/>
                  </a:cubicBezTo>
                  <a:lnTo>
                    <a:pt x="5491" y="3431"/>
                  </a:lnTo>
                  <a:cubicBezTo>
                    <a:pt x="5329" y="3431"/>
                    <a:pt x="5197" y="3552"/>
                    <a:pt x="5197" y="3725"/>
                  </a:cubicBezTo>
                  <a:lnTo>
                    <a:pt x="5197" y="6475"/>
                  </a:lnTo>
                  <a:lnTo>
                    <a:pt x="4527" y="6475"/>
                  </a:lnTo>
                  <a:lnTo>
                    <a:pt x="4527" y="2030"/>
                  </a:lnTo>
                  <a:lnTo>
                    <a:pt x="6090" y="559"/>
                  </a:lnTo>
                  <a:close/>
                  <a:moveTo>
                    <a:pt x="9347" y="2203"/>
                  </a:moveTo>
                  <a:lnTo>
                    <a:pt x="9347" y="6475"/>
                  </a:lnTo>
                  <a:lnTo>
                    <a:pt x="8536" y="6475"/>
                  </a:lnTo>
                  <a:lnTo>
                    <a:pt x="8536" y="2203"/>
                  </a:lnTo>
                  <a:close/>
                  <a:moveTo>
                    <a:pt x="12138" y="3979"/>
                  </a:moveTo>
                  <a:lnTo>
                    <a:pt x="12138" y="6475"/>
                  </a:lnTo>
                  <a:lnTo>
                    <a:pt x="11164" y="6475"/>
                  </a:lnTo>
                  <a:lnTo>
                    <a:pt x="11164" y="3979"/>
                  </a:lnTo>
                  <a:close/>
                  <a:moveTo>
                    <a:pt x="2030" y="0"/>
                  </a:moveTo>
                  <a:cubicBezTo>
                    <a:pt x="1990" y="0"/>
                    <a:pt x="1898" y="51"/>
                    <a:pt x="1858" y="92"/>
                  </a:cubicBezTo>
                  <a:lnTo>
                    <a:pt x="82" y="1695"/>
                  </a:lnTo>
                  <a:lnTo>
                    <a:pt x="82" y="1736"/>
                  </a:lnTo>
                  <a:lnTo>
                    <a:pt x="41" y="1736"/>
                  </a:lnTo>
                  <a:lnTo>
                    <a:pt x="41" y="1776"/>
                  </a:lnTo>
                  <a:cubicBezTo>
                    <a:pt x="41" y="1776"/>
                    <a:pt x="1" y="1827"/>
                    <a:pt x="1" y="1868"/>
                  </a:cubicBezTo>
                  <a:lnTo>
                    <a:pt x="1" y="1908"/>
                  </a:lnTo>
                  <a:lnTo>
                    <a:pt x="1" y="6729"/>
                  </a:lnTo>
                  <a:cubicBezTo>
                    <a:pt x="1" y="6901"/>
                    <a:pt x="122" y="6982"/>
                    <a:pt x="295" y="6982"/>
                  </a:cubicBezTo>
                  <a:lnTo>
                    <a:pt x="13660" y="6982"/>
                  </a:lnTo>
                  <a:cubicBezTo>
                    <a:pt x="13660" y="6982"/>
                    <a:pt x="13955" y="6901"/>
                    <a:pt x="13955" y="6729"/>
                  </a:cubicBezTo>
                  <a:lnTo>
                    <a:pt x="13955" y="5420"/>
                  </a:lnTo>
                  <a:cubicBezTo>
                    <a:pt x="13955" y="5247"/>
                    <a:pt x="13823" y="5166"/>
                    <a:pt x="13660" y="5166"/>
                  </a:cubicBezTo>
                  <a:cubicBezTo>
                    <a:pt x="13529" y="5166"/>
                    <a:pt x="13407" y="5247"/>
                    <a:pt x="13407" y="5420"/>
                  </a:cubicBezTo>
                  <a:lnTo>
                    <a:pt x="13407" y="6475"/>
                  </a:lnTo>
                  <a:lnTo>
                    <a:pt x="12686" y="6475"/>
                  </a:lnTo>
                  <a:lnTo>
                    <a:pt x="12686" y="3725"/>
                  </a:lnTo>
                  <a:cubicBezTo>
                    <a:pt x="12686" y="3552"/>
                    <a:pt x="12554" y="3431"/>
                    <a:pt x="12433" y="3431"/>
                  </a:cubicBezTo>
                  <a:lnTo>
                    <a:pt x="10870" y="3431"/>
                  </a:lnTo>
                  <a:cubicBezTo>
                    <a:pt x="10738" y="3431"/>
                    <a:pt x="10616" y="3552"/>
                    <a:pt x="10616" y="3725"/>
                  </a:cubicBezTo>
                  <a:lnTo>
                    <a:pt x="10616" y="6475"/>
                  </a:lnTo>
                  <a:lnTo>
                    <a:pt x="9895" y="6475"/>
                  </a:lnTo>
                  <a:lnTo>
                    <a:pt x="9895" y="2030"/>
                  </a:lnTo>
                  <a:lnTo>
                    <a:pt x="11499" y="559"/>
                  </a:lnTo>
                  <a:lnTo>
                    <a:pt x="11793" y="559"/>
                  </a:lnTo>
                  <a:lnTo>
                    <a:pt x="13407" y="2030"/>
                  </a:lnTo>
                  <a:lnTo>
                    <a:pt x="13407" y="2964"/>
                  </a:lnTo>
                  <a:cubicBezTo>
                    <a:pt x="13407" y="2964"/>
                    <a:pt x="13529" y="3217"/>
                    <a:pt x="13660" y="3217"/>
                  </a:cubicBezTo>
                  <a:cubicBezTo>
                    <a:pt x="13823" y="3217"/>
                    <a:pt x="13955" y="3096"/>
                    <a:pt x="13955" y="2964"/>
                  </a:cubicBezTo>
                  <a:lnTo>
                    <a:pt x="13955" y="1908"/>
                  </a:lnTo>
                  <a:cubicBezTo>
                    <a:pt x="13955" y="1827"/>
                    <a:pt x="13914" y="1776"/>
                    <a:pt x="13863" y="1695"/>
                  </a:cubicBezTo>
                  <a:lnTo>
                    <a:pt x="12087" y="92"/>
                  </a:lnTo>
                  <a:cubicBezTo>
                    <a:pt x="12047" y="51"/>
                    <a:pt x="11966" y="0"/>
                    <a:pt x="11925" y="0"/>
                  </a:cubicBezTo>
                  <a:lnTo>
                    <a:pt x="7439" y="0"/>
                  </a:lnTo>
                  <a:cubicBezTo>
                    <a:pt x="7399" y="0"/>
                    <a:pt x="7318" y="51"/>
                    <a:pt x="7267" y="92"/>
                  </a:cubicBezTo>
                  <a:lnTo>
                    <a:pt x="6973" y="345"/>
                  </a:lnTo>
                  <a:lnTo>
                    <a:pt x="6678" y="92"/>
                  </a:lnTo>
                  <a:cubicBezTo>
                    <a:pt x="6638" y="51"/>
                    <a:pt x="6506" y="0"/>
                    <a:pt x="65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5"/>
            <p:cNvSpPr/>
            <p:nvPr/>
          </p:nvSpPr>
          <p:spPr>
            <a:xfrm>
              <a:off x="1060750" y="1788175"/>
              <a:ext cx="45425" cy="47475"/>
            </a:xfrm>
            <a:custGeom>
              <a:avLst/>
              <a:gdLst/>
              <a:ahLst/>
              <a:cxnLst/>
              <a:rect l="l" t="t" r="r" b="b"/>
              <a:pathLst>
                <a:path w="1817" h="1899" extrusionOk="0">
                  <a:moveTo>
                    <a:pt x="1269" y="549"/>
                  </a:moveTo>
                  <a:lnTo>
                    <a:pt x="1269" y="1351"/>
                  </a:lnTo>
                  <a:lnTo>
                    <a:pt x="548" y="1351"/>
                  </a:lnTo>
                  <a:lnTo>
                    <a:pt x="548" y="549"/>
                  </a:lnTo>
                  <a:close/>
                  <a:moveTo>
                    <a:pt x="254" y="1"/>
                  </a:moveTo>
                  <a:cubicBezTo>
                    <a:pt x="132" y="1"/>
                    <a:pt x="0" y="123"/>
                    <a:pt x="0" y="255"/>
                  </a:cubicBezTo>
                  <a:lnTo>
                    <a:pt x="0" y="1604"/>
                  </a:lnTo>
                  <a:cubicBezTo>
                    <a:pt x="0" y="1777"/>
                    <a:pt x="132" y="1899"/>
                    <a:pt x="254" y="1899"/>
                  </a:cubicBezTo>
                  <a:lnTo>
                    <a:pt x="1563" y="1899"/>
                  </a:lnTo>
                  <a:cubicBezTo>
                    <a:pt x="1695" y="1899"/>
                    <a:pt x="1817" y="1777"/>
                    <a:pt x="1817" y="1604"/>
                  </a:cubicBezTo>
                  <a:lnTo>
                    <a:pt x="1817" y="255"/>
                  </a:lnTo>
                  <a:cubicBezTo>
                    <a:pt x="1817" y="123"/>
                    <a:pt x="1695" y="1"/>
                    <a:pt x="156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5"/>
            <p:cNvSpPr/>
            <p:nvPr/>
          </p:nvSpPr>
          <p:spPr>
            <a:xfrm>
              <a:off x="1173900" y="1566200"/>
              <a:ext cx="55075" cy="54825"/>
            </a:xfrm>
            <a:custGeom>
              <a:avLst/>
              <a:gdLst/>
              <a:ahLst/>
              <a:cxnLst/>
              <a:rect l="l" t="t" r="r" b="b"/>
              <a:pathLst>
                <a:path w="2203" h="2193" extrusionOk="0">
                  <a:moveTo>
                    <a:pt x="1097" y="507"/>
                  </a:moveTo>
                  <a:cubicBezTo>
                    <a:pt x="1391" y="507"/>
                    <a:pt x="1645" y="761"/>
                    <a:pt x="1645" y="1096"/>
                  </a:cubicBezTo>
                  <a:cubicBezTo>
                    <a:pt x="1645" y="1390"/>
                    <a:pt x="1391" y="1644"/>
                    <a:pt x="1097" y="1644"/>
                  </a:cubicBezTo>
                  <a:cubicBezTo>
                    <a:pt x="802" y="1644"/>
                    <a:pt x="549" y="1390"/>
                    <a:pt x="549" y="1096"/>
                  </a:cubicBezTo>
                  <a:cubicBezTo>
                    <a:pt x="549" y="761"/>
                    <a:pt x="802" y="507"/>
                    <a:pt x="1097" y="507"/>
                  </a:cubicBezTo>
                  <a:close/>
                  <a:moveTo>
                    <a:pt x="1097" y="0"/>
                  </a:moveTo>
                  <a:cubicBezTo>
                    <a:pt x="508" y="0"/>
                    <a:pt x="1" y="467"/>
                    <a:pt x="1" y="1096"/>
                  </a:cubicBezTo>
                  <a:cubicBezTo>
                    <a:pt x="1" y="1685"/>
                    <a:pt x="508" y="2192"/>
                    <a:pt x="1097" y="2192"/>
                  </a:cubicBezTo>
                  <a:cubicBezTo>
                    <a:pt x="1695" y="2192"/>
                    <a:pt x="2203" y="1685"/>
                    <a:pt x="2203" y="1096"/>
                  </a:cubicBezTo>
                  <a:cubicBezTo>
                    <a:pt x="2203" y="467"/>
                    <a:pt x="1695" y="0"/>
                    <a:pt x="10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5"/>
            <p:cNvSpPr/>
            <p:nvPr/>
          </p:nvSpPr>
          <p:spPr>
            <a:xfrm>
              <a:off x="1138900" y="1530175"/>
              <a:ext cx="124850" cy="157575"/>
            </a:xfrm>
            <a:custGeom>
              <a:avLst/>
              <a:gdLst/>
              <a:ahLst/>
              <a:cxnLst/>
              <a:rect l="l" t="t" r="r" b="b"/>
              <a:pathLst>
                <a:path w="4994" h="6303" extrusionOk="0">
                  <a:moveTo>
                    <a:pt x="2497" y="548"/>
                  </a:moveTo>
                  <a:cubicBezTo>
                    <a:pt x="3603" y="548"/>
                    <a:pt x="4486" y="1441"/>
                    <a:pt x="4486" y="2537"/>
                  </a:cubicBezTo>
                  <a:cubicBezTo>
                    <a:pt x="4486" y="4141"/>
                    <a:pt x="2963" y="5328"/>
                    <a:pt x="2497" y="5714"/>
                  </a:cubicBezTo>
                  <a:cubicBezTo>
                    <a:pt x="2030" y="5328"/>
                    <a:pt x="558" y="4100"/>
                    <a:pt x="558" y="2537"/>
                  </a:cubicBezTo>
                  <a:cubicBezTo>
                    <a:pt x="558" y="1441"/>
                    <a:pt x="1401" y="548"/>
                    <a:pt x="2497" y="548"/>
                  </a:cubicBezTo>
                  <a:close/>
                  <a:moveTo>
                    <a:pt x="2497" y="0"/>
                  </a:moveTo>
                  <a:cubicBezTo>
                    <a:pt x="1106" y="0"/>
                    <a:pt x="0" y="1147"/>
                    <a:pt x="0" y="2537"/>
                  </a:cubicBezTo>
                  <a:cubicBezTo>
                    <a:pt x="0" y="4699"/>
                    <a:pt x="2243" y="6221"/>
                    <a:pt x="2375" y="6262"/>
                  </a:cubicBezTo>
                  <a:cubicBezTo>
                    <a:pt x="2415" y="6302"/>
                    <a:pt x="2456" y="6302"/>
                    <a:pt x="2497" y="6302"/>
                  </a:cubicBezTo>
                  <a:cubicBezTo>
                    <a:pt x="2537" y="6302"/>
                    <a:pt x="2588" y="6302"/>
                    <a:pt x="2669" y="6262"/>
                  </a:cubicBezTo>
                  <a:cubicBezTo>
                    <a:pt x="2669" y="6262"/>
                    <a:pt x="3258" y="5876"/>
                    <a:pt x="3806" y="5247"/>
                  </a:cubicBezTo>
                  <a:cubicBezTo>
                    <a:pt x="4618" y="4394"/>
                    <a:pt x="4993" y="3430"/>
                    <a:pt x="4993" y="2537"/>
                  </a:cubicBezTo>
                  <a:cubicBezTo>
                    <a:pt x="4993" y="1147"/>
                    <a:pt x="3897" y="0"/>
                    <a:pt x="24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3" name="Google Shape;1583;p35"/>
          <p:cNvGrpSpPr/>
          <p:nvPr/>
        </p:nvGrpSpPr>
        <p:grpSpPr>
          <a:xfrm>
            <a:off x="868454" y="1619593"/>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7" name="Google Shape;1587;p35"/>
          <p:cNvGrpSpPr/>
          <p:nvPr/>
        </p:nvGrpSpPr>
        <p:grpSpPr>
          <a:xfrm>
            <a:off x="4609554" y="3195135"/>
            <a:ext cx="384993" cy="355297"/>
            <a:chOff x="4737525" y="3764825"/>
            <a:chExt cx="355225" cy="327825"/>
          </a:xfrm>
        </p:grpSpPr>
        <p:sp>
          <p:nvSpPr>
            <p:cNvPr id="1588" name="Google Shape;1588;p35"/>
            <p:cNvSpPr/>
            <p:nvPr/>
          </p:nvSpPr>
          <p:spPr>
            <a:xfrm>
              <a:off x="4803000" y="3947600"/>
              <a:ext cx="14725" cy="13875"/>
            </a:xfrm>
            <a:custGeom>
              <a:avLst/>
              <a:gdLst/>
              <a:ahLst/>
              <a:cxnLst/>
              <a:rect l="l" t="t" r="r" b="b"/>
              <a:pathLst>
                <a:path w="589" h="555" extrusionOk="0">
                  <a:moveTo>
                    <a:pt x="307" y="1"/>
                  </a:moveTo>
                  <a:cubicBezTo>
                    <a:pt x="239" y="1"/>
                    <a:pt x="179" y="24"/>
                    <a:pt x="132" y="48"/>
                  </a:cubicBezTo>
                  <a:cubicBezTo>
                    <a:pt x="41" y="139"/>
                    <a:pt x="0" y="261"/>
                    <a:pt x="41" y="393"/>
                  </a:cubicBezTo>
                  <a:cubicBezTo>
                    <a:pt x="81" y="474"/>
                    <a:pt x="213" y="555"/>
                    <a:pt x="335" y="555"/>
                  </a:cubicBezTo>
                  <a:cubicBezTo>
                    <a:pt x="467" y="555"/>
                    <a:pt x="548" y="474"/>
                    <a:pt x="589" y="301"/>
                  </a:cubicBezTo>
                  <a:cubicBezTo>
                    <a:pt x="589" y="220"/>
                    <a:pt x="548" y="98"/>
                    <a:pt x="467" y="48"/>
                  </a:cubicBezTo>
                  <a:cubicBezTo>
                    <a:pt x="411" y="13"/>
                    <a:pt x="357" y="1"/>
                    <a:pt x="30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5"/>
            <p:cNvSpPr/>
            <p:nvPr/>
          </p:nvSpPr>
          <p:spPr>
            <a:xfrm>
              <a:off x="5035650" y="3854625"/>
              <a:ext cx="13725" cy="125900"/>
            </a:xfrm>
            <a:custGeom>
              <a:avLst/>
              <a:gdLst/>
              <a:ahLst/>
              <a:cxnLst/>
              <a:rect l="l" t="t" r="r" b="b"/>
              <a:pathLst>
                <a:path w="549" h="5036" extrusionOk="0">
                  <a:moveTo>
                    <a:pt x="285" y="1"/>
                  </a:moveTo>
                  <a:cubicBezTo>
                    <a:pt x="261" y="1"/>
                    <a:pt x="237" y="4"/>
                    <a:pt x="213" y="12"/>
                  </a:cubicBezTo>
                  <a:cubicBezTo>
                    <a:pt x="81" y="12"/>
                    <a:pt x="0" y="133"/>
                    <a:pt x="0" y="306"/>
                  </a:cubicBezTo>
                  <a:lnTo>
                    <a:pt x="0" y="4741"/>
                  </a:lnTo>
                  <a:cubicBezTo>
                    <a:pt x="0" y="4873"/>
                    <a:pt x="81" y="4995"/>
                    <a:pt x="213" y="5035"/>
                  </a:cubicBezTo>
                  <a:cubicBezTo>
                    <a:pt x="376" y="5035"/>
                    <a:pt x="548" y="4913"/>
                    <a:pt x="548" y="4741"/>
                  </a:cubicBezTo>
                  <a:lnTo>
                    <a:pt x="548" y="265"/>
                  </a:lnTo>
                  <a:cubicBezTo>
                    <a:pt x="548" y="118"/>
                    <a:pt x="423" y="1"/>
                    <a:pt x="28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5"/>
            <p:cNvSpPr/>
            <p:nvPr/>
          </p:nvSpPr>
          <p:spPr>
            <a:xfrm>
              <a:off x="4870725" y="4002825"/>
              <a:ext cx="149975" cy="13725"/>
            </a:xfrm>
            <a:custGeom>
              <a:avLst/>
              <a:gdLst/>
              <a:ahLst/>
              <a:cxnLst/>
              <a:rect l="l" t="t" r="r" b="b"/>
              <a:pathLst>
                <a:path w="5999" h="549" extrusionOk="0">
                  <a:moveTo>
                    <a:pt x="295" y="0"/>
                  </a:moveTo>
                  <a:cubicBezTo>
                    <a:pt x="123" y="0"/>
                    <a:pt x="1" y="122"/>
                    <a:pt x="41" y="294"/>
                  </a:cubicBezTo>
                  <a:cubicBezTo>
                    <a:pt x="41" y="467"/>
                    <a:pt x="163" y="548"/>
                    <a:pt x="336" y="548"/>
                  </a:cubicBezTo>
                  <a:lnTo>
                    <a:pt x="5704" y="548"/>
                  </a:lnTo>
                  <a:cubicBezTo>
                    <a:pt x="5877" y="548"/>
                    <a:pt x="5998" y="426"/>
                    <a:pt x="5998" y="213"/>
                  </a:cubicBezTo>
                  <a:cubicBezTo>
                    <a:pt x="5958" y="81"/>
                    <a:pt x="5836" y="0"/>
                    <a:pt x="570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5"/>
            <p:cNvSpPr/>
            <p:nvPr/>
          </p:nvSpPr>
          <p:spPr>
            <a:xfrm>
              <a:off x="4737525" y="3764825"/>
              <a:ext cx="355225" cy="327825"/>
            </a:xfrm>
            <a:custGeom>
              <a:avLst/>
              <a:gdLst/>
              <a:ahLst/>
              <a:cxnLst/>
              <a:rect l="l" t="t" r="r" b="b"/>
              <a:pathLst>
                <a:path w="14209" h="13113" extrusionOk="0">
                  <a:moveTo>
                    <a:pt x="10778" y="11722"/>
                  </a:moveTo>
                  <a:lnTo>
                    <a:pt x="10778" y="12565"/>
                  </a:lnTo>
                  <a:lnTo>
                    <a:pt x="5917" y="12565"/>
                  </a:lnTo>
                  <a:lnTo>
                    <a:pt x="5917" y="11722"/>
                  </a:lnTo>
                  <a:lnTo>
                    <a:pt x="6465" y="11722"/>
                  </a:lnTo>
                  <a:lnTo>
                    <a:pt x="6465" y="11763"/>
                  </a:lnTo>
                  <a:cubicBezTo>
                    <a:pt x="6465" y="11885"/>
                    <a:pt x="6557" y="12017"/>
                    <a:pt x="6719" y="12057"/>
                  </a:cubicBezTo>
                  <a:cubicBezTo>
                    <a:pt x="6892" y="12057"/>
                    <a:pt x="7013" y="11925"/>
                    <a:pt x="7013" y="11763"/>
                  </a:cubicBezTo>
                  <a:lnTo>
                    <a:pt x="7013" y="11722"/>
                  </a:lnTo>
                  <a:lnTo>
                    <a:pt x="7572" y="11722"/>
                  </a:lnTo>
                  <a:lnTo>
                    <a:pt x="7572" y="11763"/>
                  </a:lnTo>
                  <a:cubicBezTo>
                    <a:pt x="7572" y="11885"/>
                    <a:pt x="7693" y="12017"/>
                    <a:pt x="7825" y="12057"/>
                  </a:cubicBezTo>
                  <a:cubicBezTo>
                    <a:pt x="7988" y="12057"/>
                    <a:pt x="8160" y="11925"/>
                    <a:pt x="8160" y="11763"/>
                  </a:cubicBezTo>
                  <a:lnTo>
                    <a:pt x="8160" y="11722"/>
                  </a:lnTo>
                  <a:lnTo>
                    <a:pt x="8708" y="11722"/>
                  </a:lnTo>
                  <a:lnTo>
                    <a:pt x="8708" y="11763"/>
                  </a:lnTo>
                  <a:cubicBezTo>
                    <a:pt x="8708" y="11885"/>
                    <a:pt x="8840" y="12017"/>
                    <a:pt x="8962" y="12057"/>
                  </a:cubicBezTo>
                  <a:cubicBezTo>
                    <a:pt x="9134" y="12057"/>
                    <a:pt x="9256" y="11925"/>
                    <a:pt x="9256" y="11763"/>
                  </a:cubicBezTo>
                  <a:lnTo>
                    <a:pt x="9256" y="11722"/>
                  </a:lnTo>
                  <a:lnTo>
                    <a:pt x="9855" y="11722"/>
                  </a:lnTo>
                  <a:lnTo>
                    <a:pt x="9855" y="11763"/>
                  </a:lnTo>
                  <a:cubicBezTo>
                    <a:pt x="9855" y="11885"/>
                    <a:pt x="9936" y="12017"/>
                    <a:pt x="10058" y="12057"/>
                  </a:cubicBezTo>
                  <a:cubicBezTo>
                    <a:pt x="10230" y="12057"/>
                    <a:pt x="10403" y="11925"/>
                    <a:pt x="10403" y="11763"/>
                  </a:cubicBezTo>
                  <a:lnTo>
                    <a:pt x="10403" y="11722"/>
                  </a:lnTo>
                  <a:close/>
                  <a:moveTo>
                    <a:pt x="1604" y="559"/>
                  </a:moveTo>
                  <a:cubicBezTo>
                    <a:pt x="2193" y="559"/>
                    <a:pt x="2660" y="1016"/>
                    <a:pt x="2660" y="1615"/>
                  </a:cubicBezTo>
                  <a:lnTo>
                    <a:pt x="2660" y="6344"/>
                  </a:lnTo>
                  <a:cubicBezTo>
                    <a:pt x="2660" y="6476"/>
                    <a:pt x="2751" y="6597"/>
                    <a:pt x="2913" y="6597"/>
                  </a:cubicBezTo>
                  <a:cubicBezTo>
                    <a:pt x="2939" y="6605"/>
                    <a:pt x="2963" y="6608"/>
                    <a:pt x="2986" y="6608"/>
                  </a:cubicBezTo>
                  <a:cubicBezTo>
                    <a:pt x="3119" y="6608"/>
                    <a:pt x="3208" y="6491"/>
                    <a:pt x="3208" y="6344"/>
                  </a:cubicBezTo>
                  <a:lnTo>
                    <a:pt x="3208" y="1868"/>
                  </a:lnTo>
                  <a:lnTo>
                    <a:pt x="13661" y="1868"/>
                  </a:lnTo>
                  <a:lnTo>
                    <a:pt x="13661" y="12565"/>
                  </a:lnTo>
                  <a:lnTo>
                    <a:pt x="11326" y="12565"/>
                  </a:lnTo>
                  <a:lnTo>
                    <a:pt x="11326" y="11418"/>
                  </a:lnTo>
                  <a:cubicBezTo>
                    <a:pt x="11326" y="11296"/>
                    <a:pt x="11205" y="11164"/>
                    <a:pt x="11032" y="11164"/>
                  </a:cubicBezTo>
                  <a:lnTo>
                    <a:pt x="5623" y="11164"/>
                  </a:lnTo>
                  <a:cubicBezTo>
                    <a:pt x="5491" y="11164"/>
                    <a:pt x="5369" y="11296"/>
                    <a:pt x="5369" y="11418"/>
                  </a:cubicBezTo>
                  <a:lnTo>
                    <a:pt x="5369" y="12565"/>
                  </a:lnTo>
                  <a:lnTo>
                    <a:pt x="1645" y="12565"/>
                  </a:lnTo>
                  <a:cubicBezTo>
                    <a:pt x="1056" y="12565"/>
                    <a:pt x="589" y="12098"/>
                    <a:pt x="549" y="11550"/>
                  </a:cubicBezTo>
                  <a:cubicBezTo>
                    <a:pt x="589" y="11002"/>
                    <a:pt x="1056" y="10576"/>
                    <a:pt x="1604" y="10576"/>
                  </a:cubicBezTo>
                  <a:cubicBezTo>
                    <a:pt x="2193" y="10576"/>
                    <a:pt x="2660" y="11042"/>
                    <a:pt x="2660" y="11590"/>
                  </a:cubicBezTo>
                  <a:cubicBezTo>
                    <a:pt x="2660" y="11763"/>
                    <a:pt x="2792" y="11885"/>
                    <a:pt x="2913" y="11885"/>
                  </a:cubicBezTo>
                  <a:cubicBezTo>
                    <a:pt x="3086" y="11885"/>
                    <a:pt x="3208" y="11763"/>
                    <a:pt x="3208" y="11631"/>
                  </a:cubicBezTo>
                  <a:lnTo>
                    <a:pt x="3208" y="8840"/>
                  </a:lnTo>
                  <a:cubicBezTo>
                    <a:pt x="3208" y="8718"/>
                    <a:pt x="3127" y="8587"/>
                    <a:pt x="3005" y="8587"/>
                  </a:cubicBezTo>
                  <a:cubicBezTo>
                    <a:pt x="2983" y="8581"/>
                    <a:pt x="2962" y="8579"/>
                    <a:pt x="2941" y="8579"/>
                  </a:cubicBezTo>
                  <a:cubicBezTo>
                    <a:pt x="2792" y="8579"/>
                    <a:pt x="2660" y="8698"/>
                    <a:pt x="2660" y="8840"/>
                  </a:cubicBezTo>
                  <a:lnTo>
                    <a:pt x="2660" y="10403"/>
                  </a:lnTo>
                  <a:cubicBezTo>
                    <a:pt x="2365" y="10149"/>
                    <a:pt x="2030" y="10028"/>
                    <a:pt x="1604" y="10028"/>
                  </a:cubicBezTo>
                  <a:cubicBezTo>
                    <a:pt x="1229" y="10028"/>
                    <a:pt x="843" y="10149"/>
                    <a:pt x="549" y="10403"/>
                  </a:cubicBezTo>
                  <a:lnTo>
                    <a:pt x="549" y="1615"/>
                  </a:lnTo>
                  <a:cubicBezTo>
                    <a:pt x="549" y="1016"/>
                    <a:pt x="1016" y="559"/>
                    <a:pt x="1604" y="559"/>
                  </a:cubicBezTo>
                  <a:close/>
                  <a:moveTo>
                    <a:pt x="1604" y="1"/>
                  </a:moveTo>
                  <a:cubicBezTo>
                    <a:pt x="721" y="1"/>
                    <a:pt x="1" y="722"/>
                    <a:pt x="1" y="1615"/>
                  </a:cubicBezTo>
                  <a:lnTo>
                    <a:pt x="1" y="11631"/>
                  </a:lnTo>
                  <a:lnTo>
                    <a:pt x="1" y="11672"/>
                  </a:lnTo>
                  <a:cubicBezTo>
                    <a:pt x="123" y="12483"/>
                    <a:pt x="803" y="13113"/>
                    <a:pt x="1645" y="13113"/>
                  </a:cubicBezTo>
                  <a:lnTo>
                    <a:pt x="13955" y="13113"/>
                  </a:lnTo>
                  <a:cubicBezTo>
                    <a:pt x="14077" y="13113"/>
                    <a:pt x="14209" y="12991"/>
                    <a:pt x="14209" y="12859"/>
                  </a:cubicBezTo>
                  <a:lnTo>
                    <a:pt x="14209" y="1615"/>
                  </a:lnTo>
                  <a:cubicBezTo>
                    <a:pt x="14209" y="1442"/>
                    <a:pt x="14077" y="1320"/>
                    <a:pt x="13955" y="1320"/>
                  </a:cubicBezTo>
                  <a:lnTo>
                    <a:pt x="3208" y="1320"/>
                  </a:lnTo>
                  <a:cubicBezTo>
                    <a:pt x="3045" y="600"/>
                    <a:pt x="2406" y="1"/>
                    <a:pt x="160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5"/>
            <p:cNvSpPr/>
            <p:nvPr/>
          </p:nvSpPr>
          <p:spPr>
            <a:xfrm>
              <a:off x="4870725" y="3825725"/>
              <a:ext cx="149975" cy="157075"/>
            </a:xfrm>
            <a:custGeom>
              <a:avLst/>
              <a:gdLst/>
              <a:ahLst/>
              <a:cxnLst/>
              <a:rect l="l" t="t" r="r" b="b"/>
              <a:pathLst>
                <a:path w="5999" h="6283" extrusionOk="0">
                  <a:moveTo>
                    <a:pt x="3005" y="660"/>
                  </a:moveTo>
                  <a:lnTo>
                    <a:pt x="5034" y="2639"/>
                  </a:lnTo>
                  <a:lnTo>
                    <a:pt x="1016" y="2639"/>
                  </a:lnTo>
                  <a:lnTo>
                    <a:pt x="3005" y="660"/>
                  </a:lnTo>
                  <a:close/>
                  <a:moveTo>
                    <a:pt x="3421" y="4588"/>
                  </a:moveTo>
                  <a:lnTo>
                    <a:pt x="3421" y="5734"/>
                  </a:lnTo>
                  <a:lnTo>
                    <a:pt x="2578" y="5734"/>
                  </a:lnTo>
                  <a:lnTo>
                    <a:pt x="2578" y="4588"/>
                  </a:lnTo>
                  <a:close/>
                  <a:moveTo>
                    <a:pt x="4821" y="3197"/>
                  </a:moveTo>
                  <a:lnTo>
                    <a:pt x="4821" y="5734"/>
                  </a:lnTo>
                  <a:lnTo>
                    <a:pt x="3969" y="5734"/>
                  </a:lnTo>
                  <a:lnTo>
                    <a:pt x="3969" y="4293"/>
                  </a:lnTo>
                  <a:cubicBezTo>
                    <a:pt x="3969" y="4161"/>
                    <a:pt x="3847" y="4040"/>
                    <a:pt x="3715" y="4040"/>
                  </a:cubicBezTo>
                  <a:lnTo>
                    <a:pt x="2325" y="4040"/>
                  </a:lnTo>
                  <a:cubicBezTo>
                    <a:pt x="2152" y="4040"/>
                    <a:pt x="2030" y="4161"/>
                    <a:pt x="2030" y="4293"/>
                  </a:cubicBezTo>
                  <a:lnTo>
                    <a:pt x="2030" y="5734"/>
                  </a:lnTo>
                  <a:lnTo>
                    <a:pt x="1178" y="5734"/>
                  </a:lnTo>
                  <a:lnTo>
                    <a:pt x="1178" y="3197"/>
                  </a:lnTo>
                  <a:close/>
                  <a:moveTo>
                    <a:pt x="3005" y="1"/>
                  </a:moveTo>
                  <a:cubicBezTo>
                    <a:pt x="2936" y="1"/>
                    <a:pt x="2873" y="21"/>
                    <a:pt x="2832" y="61"/>
                  </a:cubicBezTo>
                  <a:lnTo>
                    <a:pt x="123" y="2731"/>
                  </a:lnTo>
                  <a:cubicBezTo>
                    <a:pt x="41" y="2771"/>
                    <a:pt x="1" y="2893"/>
                    <a:pt x="41" y="3025"/>
                  </a:cubicBezTo>
                  <a:cubicBezTo>
                    <a:pt x="82" y="3106"/>
                    <a:pt x="295" y="3197"/>
                    <a:pt x="295" y="3197"/>
                  </a:cubicBezTo>
                  <a:lnTo>
                    <a:pt x="630" y="3197"/>
                  </a:lnTo>
                  <a:lnTo>
                    <a:pt x="630" y="6029"/>
                  </a:lnTo>
                  <a:cubicBezTo>
                    <a:pt x="630" y="6191"/>
                    <a:pt x="762" y="6282"/>
                    <a:pt x="884" y="6282"/>
                  </a:cubicBezTo>
                  <a:lnTo>
                    <a:pt x="5116" y="6282"/>
                  </a:lnTo>
                  <a:cubicBezTo>
                    <a:pt x="5288" y="6282"/>
                    <a:pt x="5410" y="6191"/>
                    <a:pt x="5410" y="6029"/>
                  </a:cubicBezTo>
                  <a:lnTo>
                    <a:pt x="5410" y="3147"/>
                  </a:lnTo>
                  <a:lnTo>
                    <a:pt x="5704" y="3147"/>
                  </a:lnTo>
                  <a:cubicBezTo>
                    <a:pt x="5731" y="3157"/>
                    <a:pt x="5755" y="3161"/>
                    <a:pt x="5777" y="3161"/>
                  </a:cubicBezTo>
                  <a:cubicBezTo>
                    <a:pt x="5867" y="3161"/>
                    <a:pt x="5925" y="3090"/>
                    <a:pt x="5958" y="3025"/>
                  </a:cubicBezTo>
                  <a:cubicBezTo>
                    <a:pt x="5998" y="2893"/>
                    <a:pt x="5998" y="2771"/>
                    <a:pt x="5917" y="2731"/>
                  </a:cubicBezTo>
                  <a:lnTo>
                    <a:pt x="3208" y="61"/>
                  </a:lnTo>
                  <a:cubicBezTo>
                    <a:pt x="3147" y="21"/>
                    <a:pt x="3073" y="1"/>
                    <a:pt x="30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0" y="1684049"/>
            <a:ext cx="6804253" cy="2624181"/>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t>Regression coefficient interpretation. </a:t>
            </a:r>
            <a:endParaRPr lang="en-US" sz="1400" dirty="0" smtClean="0"/>
          </a:p>
          <a:p>
            <a:pPr marL="152400" indent="0"/>
            <a:endParaRPr lang="en-US" sz="1400" dirty="0"/>
          </a:p>
          <a:p>
            <a:pPr>
              <a:buFont typeface="Arial" panose="020B0604020202020204" pitchFamily="34" charset="0"/>
              <a:buChar char="•"/>
            </a:pPr>
            <a:r>
              <a:rPr lang="en-US" sz="1400" dirty="0" smtClean="0"/>
              <a:t>Get </a:t>
            </a:r>
            <a:r>
              <a:rPr lang="en-US" sz="1400" dirty="0"/>
              <a:t>insights that stakeholders can use. </a:t>
            </a:r>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GOALS</a:t>
            </a:r>
            <a:endParaRPr dirty="0"/>
          </a:p>
        </p:txBody>
      </p:sp>
      <p:sp>
        <p:nvSpPr>
          <p:cNvPr id="1562" name="Google Shape;1562;p35"/>
          <p:cNvSpPr txBox="1">
            <a:spLocks noGrp="1"/>
          </p:cNvSpPr>
          <p:nvPr>
            <p:ph type="subTitle" idx="1"/>
          </p:nvPr>
        </p:nvSpPr>
        <p:spPr>
          <a:xfrm>
            <a:off x="1899126" y="118334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INSIGHTS GENERATION</a:t>
            </a:r>
            <a:endParaRPr dirty="0"/>
          </a:p>
        </p:txBody>
      </p:sp>
      <p:sp>
        <p:nvSpPr>
          <p:cNvPr id="1566" name="Google Shape;1566;p35"/>
          <p:cNvSpPr/>
          <p:nvPr/>
        </p:nvSpPr>
        <p:spPr>
          <a:xfrm>
            <a:off x="720000" y="17587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3" name="Google Shape;1583;p35"/>
          <p:cNvGrpSpPr/>
          <p:nvPr/>
        </p:nvGrpSpPr>
        <p:grpSpPr>
          <a:xfrm>
            <a:off x="868453" y="1960542"/>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7460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859225" y="2141689"/>
            <a:ext cx="4360200" cy="9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DESCRIBING THE DATA</a:t>
            </a:r>
            <a:endParaRPr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8922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7" y="604967"/>
            <a:ext cx="9144000" cy="3504081"/>
          </a:xfrm>
          <a:prstGeom prst="rect">
            <a:avLst/>
          </a:prstGeom>
        </p:spPr>
        <p:txBody>
          <a:bodyPr spcFirstLastPara="1" wrap="square" lIns="91425" tIns="91425" rIns="91425" bIns="91425" anchor="t" anchorCtr="0">
            <a:noAutofit/>
          </a:bodyPr>
          <a:lstStyle/>
          <a:p>
            <a:pPr marL="0" lvl="0" indent="0">
              <a:buNone/>
            </a:pPr>
            <a:r>
              <a:rPr lang="en-US" sz="1400" b="1" dirty="0" smtClean="0">
                <a:solidFill>
                  <a:schemeClr val="bg1">
                    <a:lumMod val="75000"/>
                  </a:schemeClr>
                </a:solidFill>
              </a:rPr>
              <a:t>The King County dataset had  21 columns  and 21,597 rows before anything was done on it.</a:t>
            </a:r>
          </a:p>
          <a:p>
            <a:pPr marL="0" lvl="0" indent="0">
              <a:buNone/>
            </a:pPr>
            <a:endParaRPr sz="1400" dirty="0"/>
          </a:p>
        </p:txBody>
      </p:sp>
      <p:pic>
        <p:nvPicPr>
          <p:cNvPr id="4" name="Picture 3"/>
          <p:cNvPicPr>
            <a:picLocks noChangeAspect="1"/>
          </p:cNvPicPr>
          <p:nvPr/>
        </p:nvPicPr>
        <p:blipFill>
          <a:blip r:embed="rId3"/>
          <a:stretch>
            <a:fillRect/>
          </a:stretch>
        </p:blipFill>
        <p:spPr>
          <a:xfrm>
            <a:off x="1006353" y="1213338"/>
            <a:ext cx="7838709" cy="3386703"/>
          </a:xfrm>
          <a:prstGeom prst="rect">
            <a:avLst/>
          </a:prstGeom>
        </p:spPr>
      </p:pic>
    </p:spTree>
    <p:extLst>
      <p:ext uri="{BB962C8B-B14F-4D97-AF65-F5344CB8AC3E}">
        <p14:creationId xmlns:p14="http://schemas.microsoft.com/office/powerpoint/2010/main" val="3987415528"/>
      </p:ext>
    </p:extLst>
  </p:cSld>
  <p:clrMapOvr>
    <a:masterClrMapping/>
  </p:clrMapOvr>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1590</Words>
  <Application>Microsoft Office PowerPoint</Application>
  <PresentationFormat>On-screen Show (16:9)</PresentationFormat>
  <Paragraphs>145</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Bebas Neue</vt:lpstr>
      <vt:lpstr>Montserrat</vt:lpstr>
      <vt:lpstr>Raleway</vt:lpstr>
      <vt:lpstr>Nunito Light</vt:lpstr>
      <vt:lpstr>Raleway Black</vt:lpstr>
      <vt:lpstr>Arial</vt:lpstr>
      <vt:lpstr>Rental Housing Marketing Plan by Slidesgo</vt:lpstr>
      <vt:lpstr>UNDERSTANDING KING COUNTY’S HOUSING MARKET</vt:lpstr>
      <vt:lpstr>Lisa Mwikali Japhet Cheboiywo Purity Gitonga Cynthia Dalmas Brian Ochieng Bethuel Maruru</vt:lpstr>
      <vt:lpstr>INTRODUCTION</vt:lpstr>
      <vt:lpstr>PowerPoint Presentation</vt:lpstr>
      <vt:lpstr>PROJECT GOALS</vt:lpstr>
      <vt:lpstr>PROJECT GOALS</vt:lpstr>
      <vt:lpstr>PROJECT GOALS</vt:lpstr>
      <vt:lpstr>DESCRIBING THE DATA</vt:lpstr>
      <vt:lpstr>PowerPoint Presentation</vt:lpstr>
      <vt:lpstr>PowerPoint Presentation</vt:lpstr>
      <vt:lpstr>DESCRIBING THE METHODS</vt:lpstr>
      <vt:lpstr>DATA PRE PROCESSING</vt:lpstr>
      <vt:lpstr>PowerPoint Presentation</vt:lpstr>
      <vt:lpstr>EXPLORATORY DATA ANALYSIS</vt:lpstr>
      <vt:lpstr>PowerPoint Presentation</vt:lpstr>
      <vt:lpstr>PowerPoint Presentation</vt:lpstr>
      <vt:lpstr>PowerPoint Presentation</vt:lpstr>
      <vt:lpstr>BUILDING REGRESSION MODELS</vt:lpstr>
      <vt:lpstr>BUILDING REGRESSION MODELS</vt:lpstr>
      <vt:lpstr>Interpretation of the findings for the baseline model</vt:lpstr>
      <vt:lpstr>MULTIPLE  LINEAR REGRESSION MODELS</vt:lpstr>
      <vt:lpstr>Interpretation of the findings for the multiple linear regression model using all the features</vt:lpstr>
      <vt:lpstr>MULTIPLE  LINEAR REGRESSION MODELS</vt:lpstr>
      <vt:lpstr>Interpretation of the findings for the multiple linear regression model after dropping variables that have a P(t) greater than a standard alpha 0.05</vt:lpstr>
      <vt:lpstr>Plotting Regression Plot for Grade</vt:lpstr>
      <vt:lpstr>Plotting Partial Regression Plot for the Multiple Linear Regression</vt:lpstr>
      <vt:lpstr>POLYNOMIAL REGRESSION</vt:lpstr>
      <vt:lpstr>POLYNOMIAL REGRESSION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HOME OWNER’S GUIDE TO ACQUIRING THEIR DREAM HOME</dc:title>
  <dc:creator>Lisa</dc:creator>
  <cp:lastModifiedBy>Lisa</cp:lastModifiedBy>
  <cp:revision>41</cp:revision>
  <dcterms:modified xsi:type="dcterms:W3CDTF">2024-04-05T18:30:35Z</dcterms:modified>
</cp:coreProperties>
</file>