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8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38683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519933"/>
      </p:ext>
    </p:extLst>
  </p:cSld>
  <p:clrMap bg1="lt1" tx1="dk1" bg2="lt2" tx2="dk2" accent1="accent1" accent2="accent2" accent3="accent3" accent4="accent4" accent5="accent5" accent6="accent6" hlink="hlink" folHlink="folHlink"/>
  <p:sldLayoutIdLst>
    <p:sldLayoutId id="2147483687" r:id="rId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D21A50-7369-4D66-AE0F-176B6C37F1AD}"/>
              </a:ext>
            </a:extLst>
          </p:cNvPr>
          <p:cNvPicPr>
            <a:picLocks noChangeAspect="1"/>
          </p:cNvPicPr>
          <p:nvPr/>
        </p:nvPicPr>
        <p:blipFill rotWithShape="1">
          <a:blip r:embed="rId2">
            <a:alphaModFix amt="35000"/>
          </a:blip>
          <a:srcRect t="6957" b="2682"/>
          <a:stretch/>
        </p:blipFill>
        <p:spPr>
          <a:xfrm>
            <a:off x="20" y="10"/>
            <a:ext cx="12191980" cy="6857990"/>
          </a:xfrm>
          <a:prstGeom prst="rect">
            <a:avLst/>
          </a:prstGeom>
        </p:spPr>
      </p:pic>
      <p:sp>
        <p:nvSpPr>
          <p:cNvPr id="2" name="Title 1">
            <a:extLst>
              <a:ext uri="{FF2B5EF4-FFF2-40B4-BE49-F238E27FC236}">
                <a16:creationId xmlns:a16="http://schemas.microsoft.com/office/drawing/2014/main" id="{55C86E15-4798-4B57-ABA3-53BD96568B55}"/>
              </a:ext>
            </a:extLst>
          </p:cNvPr>
          <p:cNvSpPr>
            <a:spLocks noGrp="1"/>
          </p:cNvSpPr>
          <p:nvPr>
            <p:ph type="ctrTitle"/>
          </p:nvPr>
        </p:nvSpPr>
        <p:spPr>
          <a:xfrm>
            <a:off x="1097280" y="758952"/>
            <a:ext cx="10058400" cy="3566160"/>
          </a:xfrm>
        </p:spPr>
        <p:txBody>
          <a:bodyPr>
            <a:normAutofit/>
          </a:bodyPr>
          <a:lstStyle/>
          <a:p>
            <a:r>
              <a:rPr lang="en-GB" dirty="0">
                <a:solidFill>
                  <a:srgbClr val="FFFFFF"/>
                </a:solidFill>
                <a:latin typeface="ABeeZee" panose="02000000000000000000" pitchFamily="2" charset="0"/>
              </a:rPr>
              <a:t>DevOps Fundamental</a:t>
            </a:r>
            <a:br>
              <a:rPr lang="en-GB" dirty="0">
                <a:solidFill>
                  <a:srgbClr val="FFFFFF"/>
                </a:solidFill>
                <a:latin typeface="ABeeZee" panose="02000000000000000000" pitchFamily="2" charset="0"/>
              </a:rPr>
            </a:br>
            <a:r>
              <a:rPr lang="en-GB" dirty="0">
                <a:solidFill>
                  <a:srgbClr val="FFFFFF"/>
                </a:solidFill>
                <a:latin typeface="ABeeZee" panose="02000000000000000000" pitchFamily="2" charset="0"/>
              </a:rPr>
              <a:t>Project</a:t>
            </a:r>
          </a:p>
        </p:txBody>
      </p:sp>
      <p:sp>
        <p:nvSpPr>
          <p:cNvPr id="3" name="Subtitle 2">
            <a:extLst>
              <a:ext uri="{FF2B5EF4-FFF2-40B4-BE49-F238E27FC236}">
                <a16:creationId xmlns:a16="http://schemas.microsoft.com/office/drawing/2014/main" id="{61CE2F8A-EDAC-482C-ACB9-9D5CE2FD7AFF}"/>
              </a:ext>
            </a:extLst>
          </p:cNvPr>
          <p:cNvSpPr>
            <a:spLocks noGrp="1"/>
          </p:cNvSpPr>
          <p:nvPr>
            <p:ph type="subTitle" idx="1"/>
          </p:nvPr>
        </p:nvSpPr>
        <p:spPr>
          <a:xfrm>
            <a:off x="1100051" y="4645152"/>
            <a:ext cx="10058400" cy="1143000"/>
          </a:xfrm>
        </p:spPr>
        <p:txBody>
          <a:bodyPr>
            <a:normAutofit/>
          </a:bodyPr>
          <a:lstStyle/>
          <a:p>
            <a:r>
              <a:rPr lang="en-GB" dirty="0">
                <a:solidFill>
                  <a:srgbClr val="FFFFFF"/>
                </a:solidFill>
              </a:rPr>
              <a:t>QA Trainee Brendan Kirkby</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56832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B430-F603-4795-A988-2A5105A44A91}"/>
              </a:ext>
            </a:extLst>
          </p:cNvPr>
          <p:cNvSpPr>
            <a:spLocks noGrp="1"/>
          </p:cNvSpPr>
          <p:nvPr>
            <p:ph type="ctrTitle"/>
          </p:nvPr>
        </p:nvSpPr>
        <p:spPr>
          <a:xfrm>
            <a:off x="2975113" y="0"/>
            <a:ext cx="6241774" cy="980661"/>
          </a:xfrm>
        </p:spPr>
        <p:txBody>
          <a:bodyPr>
            <a:normAutofit/>
          </a:bodyPr>
          <a:lstStyle/>
          <a:p>
            <a:pPr algn="ctr"/>
            <a:r>
              <a:rPr lang="en-GB" sz="5400" dirty="0"/>
              <a:t>Brief</a:t>
            </a:r>
          </a:p>
        </p:txBody>
      </p:sp>
      <p:sp>
        <p:nvSpPr>
          <p:cNvPr id="4" name="TextBox 3">
            <a:extLst>
              <a:ext uri="{FF2B5EF4-FFF2-40B4-BE49-F238E27FC236}">
                <a16:creationId xmlns:a16="http://schemas.microsoft.com/office/drawing/2014/main" id="{75CF5EA1-33C8-4CE8-9709-BEA6FD6ABDE7}"/>
              </a:ext>
            </a:extLst>
          </p:cNvPr>
          <p:cNvSpPr txBox="1"/>
          <p:nvPr/>
        </p:nvSpPr>
        <p:spPr>
          <a:xfrm>
            <a:off x="1331843" y="980661"/>
            <a:ext cx="9528313" cy="3785652"/>
          </a:xfrm>
          <a:prstGeom prst="rect">
            <a:avLst/>
          </a:prstGeom>
          <a:noFill/>
        </p:spPr>
        <p:txBody>
          <a:bodyPr wrap="square" rtlCol="0">
            <a:spAutoFit/>
          </a:bodyPr>
          <a:lstStyle/>
          <a:p>
            <a:r>
              <a:rPr lang="en-GB" dirty="0"/>
              <a:t>The DevOps Fundamental project is designed to fully test and showcase my knowledge from the first half of the DevOps course. As such this project is to:</a:t>
            </a:r>
          </a:p>
          <a:p>
            <a:endParaRPr lang="en-GB" dirty="0"/>
          </a:p>
          <a:p>
            <a:r>
              <a:rPr lang="en-GB" dirty="0"/>
              <a:t>Create a CRUD application with utilisation of supporting tools, methodologies and technologies that encapsulate all core modules covered during training. </a:t>
            </a:r>
          </a:p>
          <a:p>
            <a:endParaRPr lang="en-GB" dirty="0"/>
          </a:p>
          <a:p>
            <a:pPr algn="ctr"/>
            <a:r>
              <a:rPr lang="en-GB" sz="2400" dirty="0"/>
              <a:t>MVP Of the project:</a:t>
            </a:r>
          </a:p>
          <a:p>
            <a:pPr algn="ctr"/>
            <a:r>
              <a:rPr lang="en-GB" sz="2400" dirty="0"/>
              <a:t> A fully complete web application built in python using the micro web-framework Flask that allows for the utilisation of Create, Read, Update and Delete functionality.</a:t>
            </a:r>
          </a:p>
          <a:p>
            <a:endParaRPr lang="en-GB" dirty="0"/>
          </a:p>
          <a:p>
            <a:endParaRPr lang="en-GB" dirty="0"/>
          </a:p>
        </p:txBody>
      </p:sp>
    </p:spTree>
    <p:extLst>
      <p:ext uri="{BB962C8B-B14F-4D97-AF65-F5344CB8AC3E}">
        <p14:creationId xmlns:p14="http://schemas.microsoft.com/office/powerpoint/2010/main" val="425236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A6B15BC-4385-4E24-8F80-B715D6196814}"/>
              </a:ext>
            </a:extLst>
          </p:cNvPr>
          <p:cNvSpPr txBox="1">
            <a:spLocks/>
          </p:cNvSpPr>
          <p:nvPr/>
        </p:nvSpPr>
        <p:spPr>
          <a:xfrm>
            <a:off x="2975113" y="0"/>
            <a:ext cx="6241774" cy="980661"/>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dirty="0"/>
              <a:t>Requirements for MVP</a:t>
            </a:r>
          </a:p>
        </p:txBody>
      </p:sp>
      <p:sp>
        <p:nvSpPr>
          <p:cNvPr id="8" name="Rectangle 7">
            <a:extLst>
              <a:ext uri="{FF2B5EF4-FFF2-40B4-BE49-F238E27FC236}">
                <a16:creationId xmlns:a16="http://schemas.microsoft.com/office/drawing/2014/main" id="{2CB27853-78B4-4354-A548-54913D1C527A}"/>
              </a:ext>
            </a:extLst>
          </p:cNvPr>
          <p:cNvSpPr/>
          <p:nvPr/>
        </p:nvSpPr>
        <p:spPr>
          <a:xfrm>
            <a:off x="1113905" y="4256116"/>
            <a:ext cx="10523913" cy="108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1B91E503-FE30-4050-BC13-069292ED7E41}"/>
              </a:ext>
            </a:extLst>
          </p:cNvPr>
          <p:cNvSpPr txBox="1"/>
          <p:nvPr/>
        </p:nvSpPr>
        <p:spPr>
          <a:xfrm>
            <a:off x="1230284" y="1197033"/>
            <a:ext cx="9892145" cy="4247317"/>
          </a:xfrm>
          <a:prstGeom prst="rect">
            <a:avLst/>
          </a:prstGeom>
          <a:noFill/>
        </p:spPr>
        <p:txBody>
          <a:bodyPr wrap="square" rtlCol="0">
            <a:spAutoFit/>
          </a:bodyPr>
          <a:lstStyle/>
          <a:p>
            <a:pPr marL="285750" indent="-285750">
              <a:buFont typeface="Wingdings" panose="05000000000000000000" pitchFamily="2" charset="2"/>
              <a:buChar char="§"/>
            </a:pPr>
            <a:r>
              <a:rPr lang="en-GB" dirty="0"/>
              <a:t>A Kanban board tech element with full expansion on user stories, use cases and tasks needed to complete the project. (A)</a:t>
            </a:r>
          </a:p>
          <a:p>
            <a:pPr marL="285750" indent="-285750">
              <a:buFont typeface="Wingdings" panose="05000000000000000000" pitchFamily="2" charset="2"/>
              <a:buChar char="§"/>
            </a:pPr>
            <a:r>
              <a:rPr lang="en-GB" dirty="0"/>
              <a:t>A relational database used to store data persistently for the project, with at least 2 tables within it, consisting of two or more one-&gt;many relationships. (B)</a:t>
            </a:r>
          </a:p>
          <a:p>
            <a:pPr marL="285750" indent="-285750">
              <a:buFont typeface="Wingdings" panose="05000000000000000000" pitchFamily="2" charset="2"/>
              <a:buChar char="§"/>
            </a:pPr>
            <a:r>
              <a:rPr lang="en-GB" dirty="0"/>
              <a:t>Clear documentation from a design phase describing the architecture used for the project, as well as a detailed Risk Assessment. (C) </a:t>
            </a:r>
          </a:p>
          <a:p>
            <a:pPr marL="285750" indent="-285750">
              <a:buFont typeface="Wingdings" panose="05000000000000000000" pitchFamily="2" charset="2"/>
              <a:buChar char="§"/>
            </a:pPr>
            <a:r>
              <a:rPr lang="en-GB" dirty="0"/>
              <a:t>A functional CRUD application, created in Python, following best practices and design principles, that meets the requirements set on the Kanban board. (D)</a:t>
            </a:r>
          </a:p>
          <a:p>
            <a:pPr marL="285750" indent="-285750">
              <a:buFont typeface="Wingdings" panose="05000000000000000000" pitchFamily="2" charset="2"/>
              <a:buChar char="§"/>
            </a:pPr>
            <a:r>
              <a:rPr lang="en-GB" dirty="0"/>
              <a:t>Fully designed test suites for the application, as well as automated tests for validation of the application. High test coverage must be achieved for the back-end with consistent reports and evidence to support a TDD approach. (E)</a:t>
            </a:r>
          </a:p>
          <a:p>
            <a:pPr marL="285750" indent="-285750">
              <a:buFont typeface="Wingdings" panose="05000000000000000000" pitchFamily="2" charset="2"/>
              <a:buChar char="§"/>
            </a:pPr>
            <a:r>
              <a:rPr lang="en-GB" dirty="0"/>
              <a:t>A functioning front-end website and integrated API’s using Flask. (F)</a:t>
            </a:r>
          </a:p>
          <a:p>
            <a:pPr marL="285750" indent="-285750">
              <a:buFont typeface="Wingdings" panose="05000000000000000000" pitchFamily="2" charset="2"/>
              <a:buChar char="§"/>
            </a:pPr>
            <a:r>
              <a:rPr lang="en-GB" dirty="0"/>
              <a:t>Code fully integrated into a Version Control System using the Feature-Branch model which will subsequently be built though a CI server and deployed to a cloud-based virtual machine. (G)</a:t>
            </a:r>
          </a:p>
          <a:p>
            <a:pPr marL="285750" indent="-285750">
              <a:buFont typeface="Wingdings" panose="05000000000000000000" pitchFamily="2" charset="2"/>
              <a:buChar char="§"/>
            </a:pPr>
            <a:endParaRPr lang="en-GB" dirty="0"/>
          </a:p>
        </p:txBody>
      </p:sp>
    </p:spTree>
    <p:extLst>
      <p:ext uri="{BB962C8B-B14F-4D97-AF65-F5344CB8AC3E}">
        <p14:creationId xmlns:p14="http://schemas.microsoft.com/office/powerpoint/2010/main" val="15296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27853-78B4-4354-A548-54913D1C527A}"/>
              </a:ext>
            </a:extLst>
          </p:cNvPr>
          <p:cNvSpPr/>
          <p:nvPr/>
        </p:nvSpPr>
        <p:spPr>
          <a:xfrm>
            <a:off x="1113905" y="4256116"/>
            <a:ext cx="10523913" cy="108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1B91E503-FE30-4050-BC13-069292ED7E41}"/>
              </a:ext>
            </a:extLst>
          </p:cNvPr>
          <p:cNvSpPr txBox="1"/>
          <p:nvPr/>
        </p:nvSpPr>
        <p:spPr>
          <a:xfrm>
            <a:off x="1230284" y="1205591"/>
            <a:ext cx="9892145" cy="2585323"/>
          </a:xfrm>
          <a:prstGeom prst="rect">
            <a:avLst/>
          </a:prstGeom>
          <a:noFill/>
        </p:spPr>
        <p:txBody>
          <a:bodyPr wrap="square" rtlCol="0">
            <a:spAutoFit/>
          </a:bodyPr>
          <a:lstStyle/>
          <a:p>
            <a:pPr marL="285750" indent="-285750">
              <a:buFont typeface="Wingdings" panose="05000000000000000000" pitchFamily="2" charset="2"/>
              <a:buChar char="§"/>
            </a:pPr>
            <a:r>
              <a:rPr lang="en-GB" dirty="0"/>
              <a:t>Kanban Board (Trello or other equivalent)</a:t>
            </a:r>
          </a:p>
          <a:p>
            <a:pPr marL="285750" indent="-285750">
              <a:buFont typeface="Wingdings" panose="05000000000000000000" pitchFamily="2" charset="2"/>
              <a:buChar char="§"/>
            </a:pPr>
            <a:r>
              <a:rPr lang="en-GB" dirty="0"/>
              <a:t>Database: GCP SQL Server or other Cloud Hosted managed Database</a:t>
            </a:r>
          </a:p>
          <a:p>
            <a:pPr marL="285750" indent="-285750">
              <a:buFont typeface="Wingdings" panose="05000000000000000000" pitchFamily="2" charset="2"/>
              <a:buChar char="§"/>
            </a:pPr>
            <a:r>
              <a:rPr lang="en-GB" dirty="0"/>
              <a:t>Programming language: Python</a:t>
            </a:r>
          </a:p>
          <a:p>
            <a:pPr marL="285750" indent="-285750">
              <a:buFont typeface="Wingdings" panose="05000000000000000000" pitchFamily="2" charset="2"/>
              <a:buChar char="§"/>
            </a:pPr>
            <a:r>
              <a:rPr lang="en-GB" dirty="0"/>
              <a:t>Unit Testing with Python: </a:t>
            </a:r>
            <a:r>
              <a:rPr lang="en-GB" dirty="0" err="1"/>
              <a:t>Pytest</a:t>
            </a:r>
            <a:endParaRPr lang="en-GB" dirty="0"/>
          </a:p>
          <a:p>
            <a:pPr marL="285750" indent="-285750">
              <a:buFont typeface="Wingdings" panose="05000000000000000000" pitchFamily="2" charset="2"/>
              <a:buChar char="§"/>
            </a:pPr>
            <a:r>
              <a:rPr lang="en-GB" dirty="0"/>
              <a:t>Integration Testing with Python (Selenium)</a:t>
            </a:r>
          </a:p>
          <a:p>
            <a:pPr marL="285750" indent="-285750">
              <a:buFont typeface="Wingdings" panose="05000000000000000000" pitchFamily="2" charset="2"/>
              <a:buChar char="§"/>
            </a:pPr>
            <a:r>
              <a:rPr lang="en-GB" dirty="0"/>
              <a:t>Front-end: Flask micro-framework (HTML)</a:t>
            </a:r>
          </a:p>
          <a:p>
            <a:pPr marL="285750" indent="-285750">
              <a:buFont typeface="Wingdings" panose="05000000000000000000" pitchFamily="2" charset="2"/>
              <a:buChar char="§"/>
            </a:pPr>
            <a:r>
              <a:rPr lang="en-GB" dirty="0"/>
              <a:t>Version Control: Git</a:t>
            </a:r>
          </a:p>
          <a:p>
            <a:pPr marL="285750" indent="-285750">
              <a:buFont typeface="Wingdings" panose="05000000000000000000" pitchFamily="2" charset="2"/>
              <a:buChar char="§"/>
            </a:pPr>
            <a:r>
              <a:rPr lang="en-GB" dirty="0"/>
              <a:t>CI Server: Jenkins</a:t>
            </a:r>
          </a:p>
          <a:p>
            <a:pPr marL="285750" indent="-285750">
              <a:buFont typeface="Wingdings" panose="05000000000000000000" pitchFamily="2" charset="2"/>
              <a:buChar char="§"/>
            </a:pPr>
            <a:r>
              <a:rPr lang="en-GB" dirty="0"/>
              <a:t>Cloud server: GCP Compute Engine</a:t>
            </a:r>
          </a:p>
        </p:txBody>
      </p:sp>
      <p:sp>
        <p:nvSpPr>
          <p:cNvPr id="5" name="Title 1">
            <a:extLst>
              <a:ext uri="{FF2B5EF4-FFF2-40B4-BE49-F238E27FC236}">
                <a16:creationId xmlns:a16="http://schemas.microsoft.com/office/drawing/2014/main" id="{C33712CF-70D1-4520-8344-B630D79DC373}"/>
              </a:ext>
            </a:extLst>
          </p:cNvPr>
          <p:cNvSpPr txBox="1">
            <a:spLocks/>
          </p:cNvSpPr>
          <p:nvPr/>
        </p:nvSpPr>
        <p:spPr>
          <a:xfrm>
            <a:off x="0" y="0"/>
            <a:ext cx="12192000" cy="9806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5400" dirty="0"/>
              <a:t>Platform Specific Requirements</a:t>
            </a:r>
          </a:p>
        </p:txBody>
      </p:sp>
    </p:spTree>
    <p:extLst>
      <p:ext uri="{BB962C8B-B14F-4D97-AF65-F5344CB8AC3E}">
        <p14:creationId xmlns:p14="http://schemas.microsoft.com/office/powerpoint/2010/main" val="61940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C3C75FD-3C39-45C7-9F84-35913E7DEF55}"/>
              </a:ext>
            </a:extLst>
          </p:cNvPr>
          <p:cNvSpPr/>
          <p:nvPr/>
        </p:nvSpPr>
        <p:spPr>
          <a:xfrm>
            <a:off x="1080655" y="4321956"/>
            <a:ext cx="10490661" cy="532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0D03195-CE19-4FBE-926F-5306EFF0BA97}"/>
              </a:ext>
            </a:extLst>
          </p:cNvPr>
          <p:cNvSpPr txBox="1">
            <a:spLocks/>
          </p:cNvSpPr>
          <p:nvPr/>
        </p:nvSpPr>
        <p:spPr>
          <a:xfrm>
            <a:off x="0" y="0"/>
            <a:ext cx="12192000" cy="9806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5400" dirty="0"/>
              <a:t>Ideas for a CRUD application</a:t>
            </a:r>
          </a:p>
        </p:txBody>
      </p:sp>
      <p:sp>
        <p:nvSpPr>
          <p:cNvPr id="11" name="TextBox 10">
            <a:extLst>
              <a:ext uri="{FF2B5EF4-FFF2-40B4-BE49-F238E27FC236}">
                <a16:creationId xmlns:a16="http://schemas.microsoft.com/office/drawing/2014/main" id="{A85B2AE7-7B9C-4E39-AAA3-11198B187B65}"/>
              </a:ext>
            </a:extLst>
          </p:cNvPr>
          <p:cNvSpPr txBox="1"/>
          <p:nvPr/>
        </p:nvSpPr>
        <p:spPr>
          <a:xfrm>
            <a:off x="798021" y="1635646"/>
            <a:ext cx="11055927" cy="2031325"/>
          </a:xfrm>
          <a:prstGeom prst="rect">
            <a:avLst/>
          </a:prstGeom>
          <a:noFill/>
        </p:spPr>
        <p:txBody>
          <a:bodyPr wrap="square" rtlCol="0">
            <a:spAutoFit/>
          </a:bodyPr>
          <a:lstStyle/>
          <a:p>
            <a:pPr marL="285750" indent="-285750">
              <a:buFont typeface="Wingdings" panose="05000000000000000000" pitchFamily="2" charset="2"/>
              <a:buChar char="§"/>
            </a:pPr>
            <a:r>
              <a:rPr lang="en-GB" dirty="0"/>
              <a:t>Artwork Sharing App – Share artwork around the world that interests you</a:t>
            </a:r>
          </a:p>
          <a:p>
            <a:pPr marL="285750" indent="-285750">
              <a:buFont typeface="Wingdings" panose="05000000000000000000" pitchFamily="2" charset="2"/>
              <a:buChar char="§"/>
            </a:pPr>
            <a:r>
              <a:rPr lang="en-GB" dirty="0"/>
              <a:t>Fishing Location/Spots App – Share your individual catches, showcase your best catches to the world</a:t>
            </a:r>
          </a:p>
          <a:p>
            <a:pPr marL="285750" indent="-285750">
              <a:buFont typeface="Wingdings" panose="05000000000000000000" pitchFamily="2" charset="2"/>
              <a:buChar char="§"/>
            </a:pPr>
            <a:r>
              <a:rPr lang="en-GB" dirty="0"/>
              <a:t>Recipe Sharing App – Share your individual recipes, rate others’ recipes, showcase the most highly rated recipes for each category/style of food</a:t>
            </a:r>
          </a:p>
          <a:p>
            <a:pPr marL="285750" indent="-285750">
              <a:buFont typeface="Wingdings" panose="05000000000000000000" pitchFamily="2" charset="2"/>
              <a:buChar char="§"/>
            </a:pPr>
            <a:r>
              <a:rPr lang="en-GB" dirty="0"/>
              <a:t>Fake Society – Create profiles of virtual fictional beings, with various occupations and highly detailed information</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endParaRPr lang="en-GB" dirty="0"/>
          </a:p>
        </p:txBody>
      </p:sp>
      <p:sp>
        <p:nvSpPr>
          <p:cNvPr id="5" name="Title 1">
            <a:extLst>
              <a:ext uri="{FF2B5EF4-FFF2-40B4-BE49-F238E27FC236}">
                <a16:creationId xmlns:a16="http://schemas.microsoft.com/office/drawing/2014/main" id="{DB808B8C-33C7-434C-957C-230E9DFEF8E5}"/>
              </a:ext>
            </a:extLst>
          </p:cNvPr>
          <p:cNvSpPr txBox="1">
            <a:spLocks/>
          </p:cNvSpPr>
          <p:nvPr/>
        </p:nvSpPr>
        <p:spPr>
          <a:xfrm>
            <a:off x="0" y="2938669"/>
            <a:ext cx="12192000" cy="9806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4400" dirty="0"/>
              <a:t>Chosen Idea: Fishing App</a:t>
            </a:r>
          </a:p>
        </p:txBody>
      </p:sp>
      <p:sp>
        <p:nvSpPr>
          <p:cNvPr id="7" name="TextBox 6">
            <a:extLst>
              <a:ext uri="{FF2B5EF4-FFF2-40B4-BE49-F238E27FC236}">
                <a16:creationId xmlns:a16="http://schemas.microsoft.com/office/drawing/2014/main" id="{2D12C24B-72C8-4EC1-9D85-1ED2D5DC8B84}"/>
              </a:ext>
            </a:extLst>
          </p:cNvPr>
          <p:cNvSpPr txBox="1"/>
          <p:nvPr/>
        </p:nvSpPr>
        <p:spPr>
          <a:xfrm>
            <a:off x="798020" y="4068191"/>
            <a:ext cx="11055927" cy="2862322"/>
          </a:xfrm>
          <a:prstGeom prst="rect">
            <a:avLst/>
          </a:prstGeom>
          <a:noFill/>
        </p:spPr>
        <p:txBody>
          <a:bodyPr wrap="square" rtlCol="0">
            <a:spAutoFit/>
          </a:bodyPr>
          <a:lstStyle/>
          <a:p>
            <a:r>
              <a:rPr lang="en-GB" dirty="0"/>
              <a:t>Reasoning for choice: Fishing is an activity which has been enjoyed for thousands of years throughout all eras of our society. There is marketability in such an idea and also a high level of personal interest within the subject.</a:t>
            </a:r>
          </a:p>
          <a:p>
            <a:endParaRPr lang="en-GB" dirty="0"/>
          </a:p>
          <a:p>
            <a:r>
              <a:rPr lang="en-GB" dirty="0"/>
              <a:t>I believe that a fishing app can very easily satisfy the MVP requirements of the project and more, whilst producing a marketable, expandable application that many around the world could find useful and/or rewarding. I also believe that as I have a good interest in fishing that this subject area can prove as  a fun and challenging platform to showcase my current skillset attained from the QA Academy.</a:t>
            </a:r>
          </a:p>
          <a:p>
            <a:endParaRPr lang="en-GB" dirty="0"/>
          </a:p>
          <a:p>
            <a:endParaRPr lang="en-GB" dirty="0"/>
          </a:p>
          <a:p>
            <a:pPr marL="285750" indent="-285750">
              <a:buFont typeface="Wingdings" panose="05000000000000000000" pitchFamily="2" charset="2"/>
              <a:buChar char="§"/>
            </a:pPr>
            <a:endParaRPr lang="en-GB" dirty="0"/>
          </a:p>
        </p:txBody>
      </p:sp>
    </p:spTree>
    <p:extLst>
      <p:ext uri="{BB962C8B-B14F-4D97-AF65-F5344CB8AC3E}">
        <p14:creationId xmlns:p14="http://schemas.microsoft.com/office/powerpoint/2010/main" val="271986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C3C75FD-3C39-45C7-9F84-35913E7DEF55}"/>
              </a:ext>
            </a:extLst>
          </p:cNvPr>
          <p:cNvSpPr/>
          <p:nvPr/>
        </p:nvSpPr>
        <p:spPr>
          <a:xfrm>
            <a:off x="1080655" y="4321956"/>
            <a:ext cx="10490661" cy="532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0D03195-CE19-4FBE-926F-5306EFF0BA97}"/>
              </a:ext>
            </a:extLst>
          </p:cNvPr>
          <p:cNvSpPr txBox="1">
            <a:spLocks/>
          </p:cNvSpPr>
          <p:nvPr/>
        </p:nvSpPr>
        <p:spPr>
          <a:xfrm>
            <a:off x="0" y="0"/>
            <a:ext cx="12192000" cy="9806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5400" dirty="0"/>
              <a:t>Idea- Fishing Locations/Spots</a:t>
            </a:r>
          </a:p>
        </p:txBody>
      </p:sp>
      <p:sp>
        <p:nvSpPr>
          <p:cNvPr id="11" name="TextBox 10">
            <a:extLst>
              <a:ext uri="{FF2B5EF4-FFF2-40B4-BE49-F238E27FC236}">
                <a16:creationId xmlns:a16="http://schemas.microsoft.com/office/drawing/2014/main" id="{A85B2AE7-7B9C-4E39-AAA3-11198B187B65}"/>
              </a:ext>
            </a:extLst>
          </p:cNvPr>
          <p:cNvSpPr txBox="1"/>
          <p:nvPr/>
        </p:nvSpPr>
        <p:spPr>
          <a:xfrm>
            <a:off x="798021" y="1161314"/>
            <a:ext cx="11055927" cy="5078313"/>
          </a:xfrm>
          <a:prstGeom prst="rect">
            <a:avLst/>
          </a:prstGeom>
          <a:noFill/>
        </p:spPr>
        <p:txBody>
          <a:bodyPr wrap="square" rtlCol="0">
            <a:spAutoFit/>
          </a:bodyPr>
          <a:lstStyle/>
          <a:p>
            <a:r>
              <a:rPr lang="en-GB" dirty="0"/>
              <a:t> A web app where users can log the various fish they have caught and feel are worthy of sharing, along with the relevant information, such as location (co-ordinates), how long it took them to get the fish.</a:t>
            </a:r>
          </a:p>
          <a:p>
            <a:endParaRPr lang="en-GB" dirty="0"/>
          </a:p>
          <a:p>
            <a:r>
              <a:rPr lang="en-GB" dirty="0"/>
              <a:t>This app would satiate the MVP CRUD Functionality by allowing:</a:t>
            </a:r>
          </a:p>
          <a:p>
            <a:r>
              <a:rPr lang="en-GB" u="sng" dirty="0"/>
              <a:t>Create:</a:t>
            </a:r>
          </a:p>
          <a:p>
            <a:pPr marL="342900" indent="-342900">
              <a:buFont typeface="+mj-lt"/>
              <a:buAutoNum type="arabicPeriod"/>
            </a:pPr>
            <a:r>
              <a:rPr lang="en-GB" dirty="0"/>
              <a:t>User profiles - (Username, ID (Auto Generated on submission of form) , password , Forename, Surname, Email, Region, Gear List (Optional),Top Catch (Fish Name, Fish Species (Optional), Fish Length, Fish Weight, Location of the fish).</a:t>
            </a:r>
          </a:p>
          <a:p>
            <a:pPr marL="342900" indent="-342900">
              <a:buFont typeface="+mj-lt"/>
              <a:buAutoNum type="arabicPeriod"/>
            </a:pPr>
            <a:r>
              <a:rPr lang="en-GB" dirty="0"/>
              <a:t>“Catch Diary” – Log of each fish caught, containing (Fish Name, Weight, Length, Time to catch, Date, Location, Weather(Optional), Image (Optional), User who caught, Description of encounter(Updatable).</a:t>
            </a:r>
          </a:p>
          <a:p>
            <a:endParaRPr lang="en-GB" dirty="0"/>
          </a:p>
          <a:p>
            <a:r>
              <a:rPr lang="en-GB" u="sng" dirty="0"/>
              <a:t>Read: </a:t>
            </a:r>
            <a:r>
              <a:rPr lang="en-GB" dirty="0"/>
              <a:t>Users are able to view the catch diary and search for any catches that are assigned to their ID, shown on their profile once it is created. Users are also able to view the Fish log, which shows the average, min and max length/weight of a given fish and the username of whoever caught the fish.</a:t>
            </a:r>
          </a:p>
          <a:p>
            <a:endParaRPr lang="en-GB" dirty="0"/>
          </a:p>
          <a:p>
            <a:r>
              <a:rPr lang="en-GB" u="sng" dirty="0"/>
              <a:t>Update: </a:t>
            </a:r>
            <a:r>
              <a:rPr lang="en-GB" dirty="0"/>
              <a:t>Users are able to update their own user profile, as well as the description of any catch they have made.</a:t>
            </a:r>
          </a:p>
          <a:p>
            <a:endParaRPr lang="en-GB" u="sng" dirty="0"/>
          </a:p>
          <a:p>
            <a:r>
              <a:rPr lang="en-GB" u="sng" dirty="0"/>
              <a:t>Delete: </a:t>
            </a:r>
            <a:r>
              <a:rPr lang="en-GB" dirty="0"/>
              <a:t>Users are able to delete their user profile, though the Catch Diary may remain unchanged.</a:t>
            </a:r>
            <a:endParaRPr lang="en-GB" u="sng" dirty="0"/>
          </a:p>
        </p:txBody>
      </p:sp>
    </p:spTree>
    <p:extLst>
      <p:ext uri="{BB962C8B-B14F-4D97-AF65-F5344CB8AC3E}">
        <p14:creationId xmlns:p14="http://schemas.microsoft.com/office/powerpoint/2010/main" val="215881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1138C-8445-49D2-9918-C0A371AA1E8A}"/>
              </a:ext>
            </a:extLst>
          </p:cNvPr>
          <p:cNvSpPr/>
          <p:nvPr/>
        </p:nvSpPr>
        <p:spPr>
          <a:xfrm>
            <a:off x="1113905" y="4256116"/>
            <a:ext cx="10523913" cy="108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CC0FD41E-36EA-437E-A1C4-36C447BD7B63}"/>
              </a:ext>
            </a:extLst>
          </p:cNvPr>
          <p:cNvSpPr txBox="1">
            <a:spLocks/>
          </p:cNvSpPr>
          <p:nvPr/>
        </p:nvSpPr>
        <p:spPr>
          <a:xfrm>
            <a:off x="0" y="-13252"/>
            <a:ext cx="12192000" cy="9806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5400" dirty="0"/>
              <a:t>Idea- Cont.</a:t>
            </a:r>
          </a:p>
        </p:txBody>
      </p:sp>
      <p:sp>
        <p:nvSpPr>
          <p:cNvPr id="7" name="TextBox 6">
            <a:extLst>
              <a:ext uri="{FF2B5EF4-FFF2-40B4-BE49-F238E27FC236}">
                <a16:creationId xmlns:a16="http://schemas.microsoft.com/office/drawing/2014/main" id="{862CC271-BF34-4818-B224-222139ED75BC}"/>
              </a:ext>
            </a:extLst>
          </p:cNvPr>
          <p:cNvSpPr txBox="1"/>
          <p:nvPr/>
        </p:nvSpPr>
        <p:spPr>
          <a:xfrm>
            <a:off x="3359424" y="938543"/>
            <a:ext cx="5473148" cy="830997"/>
          </a:xfrm>
          <a:prstGeom prst="rect">
            <a:avLst/>
          </a:prstGeom>
          <a:noFill/>
        </p:spPr>
        <p:txBody>
          <a:bodyPr wrap="square" rtlCol="0">
            <a:spAutoFit/>
          </a:bodyPr>
          <a:lstStyle/>
          <a:p>
            <a:pPr algn="ctr"/>
            <a:r>
              <a:rPr lang="en-GB" sz="2400" u="sng" dirty="0"/>
              <a:t>Initial Tables/Data Structure (No relationships yet)</a:t>
            </a:r>
            <a:endParaRPr lang="en-GB" sz="1600" u="sng" dirty="0"/>
          </a:p>
        </p:txBody>
      </p:sp>
      <p:graphicFrame>
        <p:nvGraphicFramePr>
          <p:cNvPr id="9" name="Table 9">
            <a:extLst>
              <a:ext uri="{FF2B5EF4-FFF2-40B4-BE49-F238E27FC236}">
                <a16:creationId xmlns:a16="http://schemas.microsoft.com/office/drawing/2014/main" id="{A2FBE404-4CA8-495B-85D4-EDE5D28868FD}"/>
              </a:ext>
            </a:extLst>
          </p:cNvPr>
          <p:cNvGraphicFramePr>
            <a:graphicFrameLocks noGrp="1"/>
          </p:cNvGraphicFramePr>
          <p:nvPr>
            <p:extLst>
              <p:ext uri="{D42A27DB-BD31-4B8C-83A1-F6EECF244321}">
                <p14:modId xmlns:p14="http://schemas.microsoft.com/office/powerpoint/2010/main" val="2110583935"/>
              </p:ext>
            </p:extLst>
          </p:nvPr>
        </p:nvGraphicFramePr>
        <p:xfrm>
          <a:off x="1125404" y="2587336"/>
          <a:ext cx="2036417" cy="3708400"/>
        </p:xfrm>
        <a:graphic>
          <a:graphicData uri="http://schemas.openxmlformats.org/drawingml/2006/table">
            <a:tbl>
              <a:tblPr firstRow="1" bandRow="1">
                <a:tableStyleId>{073A0DAA-6AF3-43AB-8588-CEC1D06C72B9}</a:tableStyleId>
              </a:tblPr>
              <a:tblGrid>
                <a:gridCol w="2036417">
                  <a:extLst>
                    <a:ext uri="{9D8B030D-6E8A-4147-A177-3AD203B41FA5}">
                      <a16:colId xmlns:a16="http://schemas.microsoft.com/office/drawing/2014/main" val="1286531651"/>
                    </a:ext>
                  </a:extLst>
                </a:gridCol>
              </a:tblGrid>
              <a:tr h="370840">
                <a:tc>
                  <a:txBody>
                    <a:bodyPr/>
                    <a:lstStyle/>
                    <a:p>
                      <a:pPr algn="ctr"/>
                      <a:r>
                        <a:rPr lang="en-GB" dirty="0"/>
                        <a:t>User</a:t>
                      </a:r>
                    </a:p>
                  </a:txBody>
                  <a:tcPr/>
                </a:tc>
                <a:extLst>
                  <a:ext uri="{0D108BD9-81ED-4DB2-BD59-A6C34878D82A}">
                    <a16:rowId xmlns:a16="http://schemas.microsoft.com/office/drawing/2014/main" val="1422129240"/>
                  </a:ext>
                </a:extLst>
              </a:tr>
              <a:tr h="370840">
                <a:tc>
                  <a:txBody>
                    <a:bodyPr/>
                    <a:lstStyle/>
                    <a:p>
                      <a:pPr algn="ctr"/>
                      <a:r>
                        <a:rPr lang="en-GB" dirty="0"/>
                        <a:t>ID </a:t>
                      </a:r>
                      <a:r>
                        <a:rPr lang="en-GB" dirty="0">
                          <a:solidFill>
                            <a:srgbClr val="FF0000"/>
                          </a:solidFill>
                        </a:rPr>
                        <a:t>PK</a:t>
                      </a:r>
                    </a:p>
                  </a:txBody>
                  <a:tcPr/>
                </a:tc>
                <a:extLst>
                  <a:ext uri="{0D108BD9-81ED-4DB2-BD59-A6C34878D82A}">
                    <a16:rowId xmlns:a16="http://schemas.microsoft.com/office/drawing/2014/main" val="1188494543"/>
                  </a:ext>
                </a:extLst>
              </a:tr>
              <a:tr h="370840">
                <a:tc>
                  <a:txBody>
                    <a:bodyPr/>
                    <a:lstStyle/>
                    <a:p>
                      <a:pPr algn="ctr"/>
                      <a:r>
                        <a:rPr lang="en-GB" dirty="0">
                          <a:solidFill>
                            <a:schemeClr val="tx1"/>
                          </a:solidFill>
                        </a:rPr>
                        <a:t>PASSWORD</a:t>
                      </a:r>
                    </a:p>
                  </a:txBody>
                  <a:tcPr/>
                </a:tc>
                <a:extLst>
                  <a:ext uri="{0D108BD9-81ED-4DB2-BD59-A6C34878D82A}">
                    <a16:rowId xmlns:a16="http://schemas.microsoft.com/office/drawing/2014/main" val="3745920006"/>
                  </a:ext>
                </a:extLst>
              </a:tr>
              <a:tr h="370840">
                <a:tc>
                  <a:txBody>
                    <a:bodyPr/>
                    <a:lstStyle/>
                    <a:p>
                      <a:pPr algn="ctr"/>
                      <a:r>
                        <a:rPr lang="en-GB" dirty="0"/>
                        <a:t>FORENAME</a:t>
                      </a:r>
                    </a:p>
                  </a:txBody>
                  <a:tcPr/>
                </a:tc>
                <a:extLst>
                  <a:ext uri="{0D108BD9-81ED-4DB2-BD59-A6C34878D82A}">
                    <a16:rowId xmlns:a16="http://schemas.microsoft.com/office/drawing/2014/main" val="3216325975"/>
                  </a:ext>
                </a:extLst>
              </a:tr>
              <a:tr h="370840">
                <a:tc>
                  <a:txBody>
                    <a:bodyPr/>
                    <a:lstStyle/>
                    <a:p>
                      <a:pPr algn="ctr"/>
                      <a:r>
                        <a:rPr lang="en-GB" dirty="0"/>
                        <a:t>SURNAME</a:t>
                      </a:r>
                    </a:p>
                  </a:txBody>
                  <a:tcPr/>
                </a:tc>
                <a:extLst>
                  <a:ext uri="{0D108BD9-81ED-4DB2-BD59-A6C34878D82A}">
                    <a16:rowId xmlns:a16="http://schemas.microsoft.com/office/drawing/2014/main" val="1097292389"/>
                  </a:ext>
                </a:extLst>
              </a:tr>
              <a:tr h="370840">
                <a:tc>
                  <a:txBody>
                    <a:bodyPr/>
                    <a:lstStyle/>
                    <a:p>
                      <a:pPr algn="ctr"/>
                      <a:r>
                        <a:rPr lang="en-GB" dirty="0"/>
                        <a:t>USERNAME</a:t>
                      </a:r>
                    </a:p>
                  </a:txBody>
                  <a:tcPr/>
                </a:tc>
                <a:extLst>
                  <a:ext uri="{0D108BD9-81ED-4DB2-BD59-A6C34878D82A}">
                    <a16:rowId xmlns:a16="http://schemas.microsoft.com/office/drawing/2014/main" val="3595484442"/>
                  </a:ext>
                </a:extLst>
              </a:tr>
              <a:tr h="370840">
                <a:tc>
                  <a:txBody>
                    <a:bodyPr/>
                    <a:lstStyle/>
                    <a:p>
                      <a:pPr algn="ctr"/>
                      <a:r>
                        <a:rPr lang="en-GB" dirty="0"/>
                        <a:t>EMAIL</a:t>
                      </a:r>
                    </a:p>
                  </a:txBody>
                  <a:tcPr/>
                </a:tc>
                <a:extLst>
                  <a:ext uri="{0D108BD9-81ED-4DB2-BD59-A6C34878D82A}">
                    <a16:rowId xmlns:a16="http://schemas.microsoft.com/office/drawing/2014/main" val="397360109"/>
                  </a:ext>
                </a:extLst>
              </a:tr>
              <a:tr h="370840">
                <a:tc>
                  <a:txBody>
                    <a:bodyPr/>
                    <a:lstStyle/>
                    <a:p>
                      <a:pPr algn="ctr"/>
                      <a:r>
                        <a:rPr lang="en-GB" dirty="0"/>
                        <a:t>REGION</a:t>
                      </a:r>
                    </a:p>
                  </a:txBody>
                  <a:tcPr/>
                </a:tc>
                <a:extLst>
                  <a:ext uri="{0D108BD9-81ED-4DB2-BD59-A6C34878D82A}">
                    <a16:rowId xmlns:a16="http://schemas.microsoft.com/office/drawing/2014/main" val="91843410"/>
                  </a:ext>
                </a:extLst>
              </a:tr>
              <a:tr h="370840">
                <a:tc>
                  <a:txBody>
                    <a:bodyPr/>
                    <a:lstStyle/>
                    <a:p>
                      <a:pPr algn="ctr"/>
                      <a:r>
                        <a:rPr lang="en-GB" dirty="0"/>
                        <a:t>GEAR*</a:t>
                      </a:r>
                    </a:p>
                  </a:txBody>
                  <a:tcPr/>
                </a:tc>
                <a:extLst>
                  <a:ext uri="{0D108BD9-81ED-4DB2-BD59-A6C34878D82A}">
                    <a16:rowId xmlns:a16="http://schemas.microsoft.com/office/drawing/2014/main" val="1143153181"/>
                  </a:ext>
                </a:extLst>
              </a:tr>
              <a:tr h="370840">
                <a:tc>
                  <a:txBody>
                    <a:bodyPr/>
                    <a:lstStyle/>
                    <a:p>
                      <a:pPr algn="ctr"/>
                      <a:r>
                        <a:rPr lang="en-GB" dirty="0"/>
                        <a:t>TOP CATCH ID </a:t>
                      </a:r>
                      <a:r>
                        <a:rPr lang="en-GB" dirty="0">
                          <a:solidFill>
                            <a:srgbClr val="FF0000"/>
                          </a:solidFill>
                        </a:rPr>
                        <a:t>FK</a:t>
                      </a:r>
                    </a:p>
                  </a:txBody>
                  <a:tcPr/>
                </a:tc>
                <a:extLst>
                  <a:ext uri="{0D108BD9-81ED-4DB2-BD59-A6C34878D82A}">
                    <a16:rowId xmlns:a16="http://schemas.microsoft.com/office/drawing/2014/main" val="4224902186"/>
                  </a:ext>
                </a:extLst>
              </a:tr>
            </a:tbl>
          </a:graphicData>
        </a:graphic>
      </p:graphicFrame>
      <p:graphicFrame>
        <p:nvGraphicFramePr>
          <p:cNvPr id="11" name="Table 9">
            <a:extLst>
              <a:ext uri="{FF2B5EF4-FFF2-40B4-BE49-F238E27FC236}">
                <a16:creationId xmlns:a16="http://schemas.microsoft.com/office/drawing/2014/main" id="{36A53E74-463D-4045-8D45-C5870CC36A45}"/>
              </a:ext>
            </a:extLst>
          </p:cNvPr>
          <p:cNvGraphicFramePr>
            <a:graphicFrameLocks noGrp="1"/>
          </p:cNvGraphicFramePr>
          <p:nvPr>
            <p:extLst>
              <p:ext uri="{D42A27DB-BD31-4B8C-83A1-F6EECF244321}">
                <p14:modId xmlns:p14="http://schemas.microsoft.com/office/powerpoint/2010/main" val="3120604281"/>
              </p:ext>
            </p:extLst>
          </p:nvPr>
        </p:nvGraphicFramePr>
        <p:xfrm>
          <a:off x="4357012" y="1906104"/>
          <a:ext cx="3477973" cy="4450080"/>
        </p:xfrm>
        <a:graphic>
          <a:graphicData uri="http://schemas.openxmlformats.org/drawingml/2006/table">
            <a:tbl>
              <a:tblPr firstRow="1" bandRow="1">
                <a:tableStyleId>{073A0DAA-6AF3-43AB-8588-CEC1D06C72B9}</a:tableStyleId>
              </a:tblPr>
              <a:tblGrid>
                <a:gridCol w="3477973">
                  <a:extLst>
                    <a:ext uri="{9D8B030D-6E8A-4147-A177-3AD203B41FA5}">
                      <a16:colId xmlns:a16="http://schemas.microsoft.com/office/drawing/2014/main" val="1286531651"/>
                    </a:ext>
                  </a:extLst>
                </a:gridCol>
              </a:tblGrid>
              <a:tr h="370840">
                <a:tc>
                  <a:txBody>
                    <a:bodyPr/>
                    <a:lstStyle/>
                    <a:p>
                      <a:pPr algn="ctr"/>
                      <a:r>
                        <a:rPr lang="en-GB" dirty="0"/>
                        <a:t>Catch Diary (Catches)</a:t>
                      </a:r>
                    </a:p>
                  </a:txBody>
                  <a:tcPr/>
                </a:tc>
                <a:extLst>
                  <a:ext uri="{0D108BD9-81ED-4DB2-BD59-A6C34878D82A}">
                    <a16:rowId xmlns:a16="http://schemas.microsoft.com/office/drawing/2014/main" val="1422129240"/>
                  </a:ext>
                </a:extLst>
              </a:tr>
              <a:tr h="370840">
                <a:tc>
                  <a:txBody>
                    <a:bodyPr/>
                    <a:lstStyle/>
                    <a:p>
                      <a:pPr algn="ctr"/>
                      <a:r>
                        <a:rPr lang="en-GB" dirty="0"/>
                        <a:t>CATCH ID </a:t>
                      </a:r>
                      <a:r>
                        <a:rPr lang="en-GB" dirty="0">
                          <a:solidFill>
                            <a:srgbClr val="FF0000"/>
                          </a:solidFill>
                        </a:rPr>
                        <a:t>PK</a:t>
                      </a:r>
                    </a:p>
                  </a:txBody>
                  <a:tcPr/>
                </a:tc>
                <a:extLst>
                  <a:ext uri="{0D108BD9-81ED-4DB2-BD59-A6C34878D82A}">
                    <a16:rowId xmlns:a16="http://schemas.microsoft.com/office/drawing/2014/main" val="1188494543"/>
                  </a:ext>
                </a:extLst>
              </a:tr>
              <a:tr h="370840">
                <a:tc>
                  <a:txBody>
                    <a:bodyPr/>
                    <a:lstStyle/>
                    <a:p>
                      <a:pPr algn="ctr"/>
                      <a:r>
                        <a:rPr lang="en-GB" dirty="0"/>
                        <a:t>USER ID </a:t>
                      </a:r>
                      <a:r>
                        <a:rPr lang="en-GB" dirty="0">
                          <a:solidFill>
                            <a:srgbClr val="FF0000"/>
                          </a:solidFill>
                        </a:rPr>
                        <a:t>FK</a:t>
                      </a:r>
                    </a:p>
                  </a:txBody>
                  <a:tcPr/>
                </a:tc>
                <a:extLst>
                  <a:ext uri="{0D108BD9-81ED-4DB2-BD59-A6C34878D82A}">
                    <a16:rowId xmlns:a16="http://schemas.microsoft.com/office/drawing/2014/main" val="3216325975"/>
                  </a:ext>
                </a:extLst>
              </a:tr>
              <a:tr h="370840">
                <a:tc>
                  <a:txBody>
                    <a:bodyPr/>
                    <a:lstStyle/>
                    <a:p>
                      <a:pPr algn="ctr"/>
                      <a:r>
                        <a:rPr lang="en-GB" dirty="0"/>
                        <a:t>USERNAME</a:t>
                      </a:r>
                    </a:p>
                  </a:txBody>
                  <a:tcPr/>
                </a:tc>
                <a:extLst>
                  <a:ext uri="{0D108BD9-81ED-4DB2-BD59-A6C34878D82A}">
                    <a16:rowId xmlns:a16="http://schemas.microsoft.com/office/drawing/2014/main" val="1097292389"/>
                  </a:ext>
                </a:extLst>
              </a:tr>
              <a:tr h="370840">
                <a:tc>
                  <a:txBody>
                    <a:bodyPr/>
                    <a:lstStyle/>
                    <a:p>
                      <a:pPr algn="ctr"/>
                      <a:r>
                        <a:rPr lang="en-GB" dirty="0"/>
                        <a:t>FISH NAME/SPECIES (ID) </a:t>
                      </a:r>
                      <a:r>
                        <a:rPr lang="en-GB" dirty="0">
                          <a:solidFill>
                            <a:srgbClr val="FF0000"/>
                          </a:solidFill>
                        </a:rPr>
                        <a:t>FK</a:t>
                      </a:r>
                    </a:p>
                  </a:txBody>
                  <a:tcPr/>
                </a:tc>
                <a:extLst>
                  <a:ext uri="{0D108BD9-81ED-4DB2-BD59-A6C34878D82A}">
                    <a16:rowId xmlns:a16="http://schemas.microsoft.com/office/drawing/2014/main" val="3595484442"/>
                  </a:ext>
                </a:extLst>
              </a:tr>
              <a:tr h="370840">
                <a:tc>
                  <a:txBody>
                    <a:bodyPr/>
                    <a:lstStyle/>
                    <a:p>
                      <a:pPr algn="ctr"/>
                      <a:r>
                        <a:rPr lang="en-GB" dirty="0"/>
                        <a:t>FISH WEIGHT</a:t>
                      </a:r>
                    </a:p>
                  </a:txBody>
                  <a:tcPr/>
                </a:tc>
                <a:extLst>
                  <a:ext uri="{0D108BD9-81ED-4DB2-BD59-A6C34878D82A}">
                    <a16:rowId xmlns:a16="http://schemas.microsoft.com/office/drawing/2014/main" val="397360109"/>
                  </a:ext>
                </a:extLst>
              </a:tr>
              <a:tr h="370840">
                <a:tc>
                  <a:txBody>
                    <a:bodyPr/>
                    <a:lstStyle/>
                    <a:p>
                      <a:pPr algn="ctr"/>
                      <a:r>
                        <a:rPr lang="en-GB" dirty="0"/>
                        <a:t>FISH LENGTH</a:t>
                      </a:r>
                    </a:p>
                  </a:txBody>
                  <a:tcPr/>
                </a:tc>
                <a:extLst>
                  <a:ext uri="{0D108BD9-81ED-4DB2-BD59-A6C34878D82A}">
                    <a16:rowId xmlns:a16="http://schemas.microsoft.com/office/drawing/2014/main" val="91843410"/>
                  </a:ext>
                </a:extLst>
              </a:tr>
              <a:tr h="370840">
                <a:tc>
                  <a:txBody>
                    <a:bodyPr/>
                    <a:lstStyle/>
                    <a:p>
                      <a:pPr algn="ctr"/>
                      <a:r>
                        <a:rPr lang="en-GB" dirty="0"/>
                        <a:t>LOCATION OF THE FISH</a:t>
                      </a:r>
                    </a:p>
                  </a:txBody>
                  <a:tcPr/>
                </a:tc>
                <a:extLst>
                  <a:ext uri="{0D108BD9-81ED-4DB2-BD59-A6C34878D82A}">
                    <a16:rowId xmlns:a16="http://schemas.microsoft.com/office/drawing/2014/main" val="1143153181"/>
                  </a:ext>
                </a:extLst>
              </a:tr>
              <a:tr h="370840">
                <a:tc>
                  <a:txBody>
                    <a:bodyPr/>
                    <a:lstStyle/>
                    <a:p>
                      <a:pPr algn="ctr"/>
                      <a:r>
                        <a:rPr lang="en-GB" dirty="0"/>
                        <a:t>TIME TO CATCH FISH</a:t>
                      </a:r>
                    </a:p>
                  </a:txBody>
                  <a:tcPr/>
                </a:tc>
                <a:extLst>
                  <a:ext uri="{0D108BD9-81ED-4DB2-BD59-A6C34878D82A}">
                    <a16:rowId xmlns:a16="http://schemas.microsoft.com/office/drawing/2014/main" val="4224902186"/>
                  </a:ext>
                </a:extLst>
              </a:tr>
              <a:tr h="370840">
                <a:tc>
                  <a:txBody>
                    <a:bodyPr/>
                    <a:lstStyle/>
                    <a:p>
                      <a:pPr algn="ctr"/>
                      <a:r>
                        <a:rPr lang="en-GB" dirty="0"/>
                        <a:t>DATE OF CATCH</a:t>
                      </a:r>
                    </a:p>
                  </a:txBody>
                  <a:tcPr/>
                </a:tc>
                <a:extLst>
                  <a:ext uri="{0D108BD9-81ED-4DB2-BD59-A6C34878D82A}">
                    <a16:rowId xmlns:a16="http://schemas.microsoft.com/office/drawing/2014/main" val="1785862042"/>
                  </a:ext>
                </a:extLst>
              </a:tr>
              <a:tr h="370840">
                <a:tc>
                  <a:txBody>
                    <a:bodyPr/>
                    <a:lstStyle/>
                    <a:p>
                      <a:pPr algn="ctr"/>
                      <a:r>
                        <a:rPr lang="en-GB" dirty="0"/>
                        <a:t>WEATHER*</a:t>
                      </a:r>
                    </a:p>
                  </a:txBody>
                  <a:tcPr/>
                </a:tc>
                <a:extLst>
                  <a:ext uri="{0D108BD9-81ED-4DB2-BD59-A6C34878D82A}">
                    <a16:rowId xmlns:a16="http://schemas.microsoft.com/office/drawing/2014/main" val="3174600460"/>
                  </a:ext>
                </a:extLst>
              </a:tr>
              <a:tr h="370840">
                <a:tc>
                  <a:txBody>
                    <a:bodyPr/>
                    <a:lstStyle/>
                    <a:p>
                      <a:pPr algn="ctr"/>
                      <a:r>
                        <a:rPr lang="en-GB" dirty="0"/>
                        <a:t>CATCH DESCRIPTION*</a:t>
                      </a:r>
                    </a:p>
                  </a:txBody>
                  <a:tcPr/>
                </a:tc>
                <a:extLst>
                  <a:ext uri="{0D108BD9-81ED-4DB2-BD59-A6C34878D82A}">
                    <a16:rowId xmlns:a16="http://schemas.microsoft.com/office/drawing/2014/main" val="610548736"/>
                  </a:ext>
                </a:extLst>
              </a:tr>
            </a:tbl>
          </a:graphicData>
        </a:graphic>
      </p:graphicFrame>
      <p:graphicFrame>
        <p:nvGraphicFramePr>
          <p:cNvPr id="12" name="Table 9">
            <a:extLst>
              <a:ext uri="{FF2B5EF4-FFF2-40B4-BE49-F238E27FC236}">
                <a16:creationId xmlns:a16="http://schemas.microsoft.com/office/drawing/2014/main" id="{D0B121FD-3272-42B8-965B-E061D0EF43A1}"/>
              </a:ext>
            </a:extLst>
          </p:cNvPr>
          <p:cNvGraphicFramePr>
            <a:graphicFrameLocks noGrp="1"/>
          </p:cNvGraphicFramePr>
          <p:nvPr>
            <p:extLst>
              <p:ext uri="{D42A27DB-BD31-4B8C-83A1-F6EECF244321}">
                <p14:modId xmlns:p14="http://schemas.microsoft.com/office/powerpoint/2010/main" val="3732822421"/>
              </p:ext>
            </p:extLst>
          </p:nvPr>
        </p:nvGraphicFramePr>
        <p:xfrm>
          <a:off x="9186538" y="321144"/>
          <a:ext cx="2581392" cy="5933440"/>
        </p:xfrm>
        <a:graphic>
          <a:graphicData uri="http://schemas.openxmlformats.org/drawingml/2006/table">
            <a:tbl>
              <a:tblPr firstRow="1" bandRow="1">
                <a:tableStyleId>{073A0DAA-6AF3-43AB-8588-CEC1D06C72B9}</a:tableStyleId>
              </a:tblPr>
              <a:tblGrid>
                <a:gridCol w="2581392">
                  <a:extLst>
                    <a:ext uri="{9D8B030D-6E8A-4147-A177-3AD203B41FA5}">
                      <a16:colId xmlns:a16="http://schemas.microsoft.com/office/drawing/2014/main" val="1286531651"/>
                    </a:ext>
                  </a:extLst>
                </a:gridCol>
              </a:tblGrid>
              <a:tr h="370840">
                <a:tc>
                  <a:txBody>
                    <a:bodyPr/>
                    <a:lstStyle/>
                    <a:p>
                      <a:pPr algn="ctr"/>
                      <a:r>
                        <a:rPr lang="en-GB" dirty="0"/>
                        <a:t>FISH</a:t>
                      </a:r>
                    </a:p>
                  </a:txBody>
                  <a:tcPr/>
                </a:tc>
                <a:extLst>
                  <a:ext uri="{0D108BD9-81ED-4DB2-BD59-A6C34878D82A}">
                    <a16:rowId xmlns:a16="http://schemas.microsoft.com/office/drawing/2014/main" val="1422129240"/>
                  </a:ext>
                </a:extLst>
              </a:tr>
              <a:tr h="370840">
                <a:tc>
                  <a:txBody>
                    <a:bodyPr/>
                    <a:lstStyle/>
                    <a:p>
                      <a:pPr algn="ctr"/>
                      <a:r>
                        <a:rPr lang="en-GB" sz="1600" dirty="0"/>
                        <a:t>NAME/SPECIES (ID) </a:t>
                      </a:r>
                      <a:r>
                        <a:rPr lang="en-GB" sz="1600" dirty="0">
                          <a:solidFill>
                            <a:srgbClr val="FF0000"/>
                          </a:solidFill>
                        </a:rPr>
                        <a:t>PK</a:t>
                      </a:r>
                    </a:p>
                  </a:txBody>
                  <a:tcPr/>
                </a:tc>
                <a:extLst>
                  <a:ext uri="{0D108BD9-81ED-4DB2-BD59-A6C34878D82A}">
                    <a16:rowId xmlns:a16="http://schemas.microsoft.com/office/drawing/2014/main" val="1188494543"/>
                  </a:ext>
                </a:extLst>
              </a:tr>
              <a:tr h="370840">
                <a:tc>
                  <a:txBody>
                    <a:bodyPr/>
                    <a:lstStyle/>
                    <a:p>
                      <a:pPr algn="ctr"/>
                      <a:r>
                        <a:rPr lang="en-GB" sz="1600" dirty="0"/>
                        <a:t>Min Weight</a:t>
                      </a:r>
                    </a:p>
                  </a:txBody>
                  <a:tcPr/>
                </a:tc>
                <a:extLst>
                  <a:ext uri="{0D108BD9-81ED-4DB2-BD59-A6C34878D82A}">
                    <a16:rowId xmlns:a16="http://schemas.microsoft.com/office/drawing/2014/main" val="3216325975"/>
                  </a:ext>
                </a:extLst>
              </a:tr>
              <a:tr h="370840">
                <a:tc>
                  <a:txBody>
                    <a:bodyPr/>
                    <a:lstStyle/>
                    <a:p>
                      <a:pPr algn="ctr"/>
                      <a:r>
                        <a:rPr lang="en-GB" sz="1600" dirty="0"/>
                        <a:t>Max Weight</a:t>
                      </a:r>
                    </a:p>
                  </a:txBody>
                  <a:tcPr/>
                </a:tc>
                <a:extLst>
                  <a:ext uri="{0D108BD9-81ED-4DB2-BD59-A6C34878D82A}">
                    <a16:rowId xmlns:a16="http://schemas.microsoft.com/office/drawing/2014/main" val="1097292389"/>
                  </a:ext>
                </a:extLst>
              </a:tr>
              <a:tr h="370840">
                <a:tc>
                  <a:txBody>
                    <a:bodyPr/>
                    <a:lstStyle/>
                    <a:p>
                      <a:pPr algn="ctr"/>
                      <a:r>
                        <a:rPr lang="en-GB" sz="1600" dirty="0"/>
                        <a:t>Avg. Weight</a:t>
                      </a:r>
                    </a:p>
                  </a:txBody>
                  <a:tcPr/>
                </a:tc>
                <a:extLst>
                  <a:ext uri="{0D108BD9-81ED-4DB2-BD59-A6C34878D82A}">
                    <a16:rowId xmlns:a16="http://schemas.microsoft.com/office/drawing/2014/main" val="3595484442"/>
                  </a:ext>
                </a:extLst>
              </a:tr>
              <a:tr h="370840">
                <a:tc>
                  <a:txBody>
                    <a:bodyPr/>
                    <a:lstStyle/>
                    <a:p>
                      <a:pPr algn="ctr"/>
                      <a:r>
                        <a:rPr lang="en-GB" sz="1600" dirty="0"/>
                        <a:t>Min Length</a:t>
                      </a:r>
                    </a:p>
                  </a:txBody>
                  <a:tcPr/>
                </a:tc>
                <a:extLst>
                  <a:ext uri="{0D108BD9-81ED-4DB2-BD59-A6C34878D82A}">
                    <a16:rowId xmlns:a16="http://schemas.microsoft.com/office/drawing/2014/main" val="397360109"/>
                  </a:ext>
                </a:extLst>
              </a:tr>
              <a:tr h="370840">
                <a:tc>
                  <a:txBody>
                    <a:bodyPr/>
                    <a:lstStyle/>
                    <a:p>
                      <a:pPr algn="ctr"/>
                      <a:r>
                        <a:rPr lang="en-GB" sz="1600" dirty="0"/>
                        <a:t>Max Length</a:t>
                      </a:r>
                    </a:p>
                  </a:txBody>
                  <a:tcPr/>
                </a:tc>
                <a:extLst>
                  <a:ext uri="{0D108BD9-81ED-4DB2-BD59-A6C34878D82A}">
                    <a16:rowId xmlns:a16="http://schemas.microsoft.com/office/drawing/2014/main" val="91843410"/>
                  </a:ext>
                </a:extLst>
              </a:tr>
              <a:tr h="370840">
                <a:tc>
                  <a:txBody>
                    <a:bodyPr/>
                    <a:lstStyle/>
                    <a:p>
                      <a:pPr algn="ctr"/>
                      <a:r>
                        <a:rPr lang="en-GB" sz="1600" dirty="0"/>
                        <a:t>Avg. Length</a:t>
                      </a:r>
                    </a:p>
                  </a:txBody>
                  <a:tcPr/>
                </a:tc>
                <a:extLst>
                  <a:ext uri="{0D108BD9-81ED-4DB2-BD59-A6C34878D82A}">
                    <a16:rowId xmlns:a16="http://schemas.microsoft.com/office/drawing/2014/main" val="1143153181"/>
                  </a:ext>
                </a:extLst>
              </a:tr>
              <a:tr h="370840">
                <a:tc>
                  <a:txBody>
                    <a:bodyPr/>
                    <a:lstStyle/>
                    <a:p>
                      <a:pPr algn="ctr"/>
                      <a:r>
                        <a:rPr lang="en-GB" sz="1600" dirty="0"/>
                        <a:t>Total Min</a:t>
                      </a:r>
                    </a:p>
                  </a:txBody>
                  <a:tcPr/>
                </a:tc>
                <a:extLst>
                  <a:ext uri="{0D108BD9-81ED-4DB2-BD59-A6C34878D82A}">
                    <a16:rowId xmlns:a16="http://schemas.microsoft.com/office/drawing/2014/main" val="3506196410"/>
                  </a:ext>
                </a:extLst>
              </a:tr>
              <a:tr h="370840">
                <a:tc>
                  <a:txBody>
                    <a:bodyPr/>
                    <a:lstStyle/>
                    <a:p>
                      <a:pPr algn="ctr"/>
                      <a:r>
                        <a:rPr lang="en-GB" sz="1600" dirty="0"/>
                        <a:t>Total Max</a:t>
                      </a:r>
                    </a:p>
                  </a:txBody>
                  <a:tcPr/>
                </a:tc>
                <a:extLst>
                  <a:ext uri="{0D108BD9-81ED-4DB2-BD59-A6C34878D82A}">
                    <a16:rowId xmlns:a16="http://schemas.microsoft.com/office/drawing/2014/main" val="4104921534"/>
                  </a:ext>
                </a:extLst>
              </a:tr>
              <a:tr h="370840">
                <a:tc>
                  <a:txBody>
                    <a:bodyPr/>
                    <a:lstStyle/>
                    <a:p>
                      <a:pPr algn="ctr"/>
                      <a:r>
                        <a:rPr lang="en-GB" sz="1600" dirty="0"/>
                        <a:t>User with Min L </a:t>
                      </a:r>
                      <a:r>
                        <a:rPr lang="en-GB" sz="1600" dirty="0">
                          <a:solidFill>
                            <a:srgbClr val="FF0000"/>
                          </a:solidFill>
                        </a:rPr>
                        <a:t>FK</a:t>
                      </a:r>
                    </a:p>
                  </a:txBody>
                  <a:tcPr/>
                </a:tc>
                <a:extLst>
                  <a:ext uri="{0D108BD9-81ED-4DB2-BD59-A6C34878D82A}">
                    <a16:rowId xmlns:a16="http://schemas.microsoft.com/office/drawing/2014/main" val="4224902186"/>
                  </a:ext>
                </a:extLst>
              </a:tr>
              <a:tr h="370840">
                <a:tc>
                  <a:txBody>
                    <a:bodyPr/>
                    <a:lstStyle/>
                    <a:p>
                      <a:pPr algn="ctr"/>
                      <a:r>
                        <a:rPr lang="en-GB" sz="1600" dirty="0"/>
                        <a:t>User with Max L </a:t>
                      </a:r>
                      <a:r>
                        <a:rPr lang="en-GB" sz="1600" dirty="0">
                          <a:solidFill>
                            <a:srgbClr val="FF0000"/>
                          </a:solidFill>
                        </a:rPr>
                        <a:t>FK</a:t>
                      </a:r>
                    </a:p>
                  </a:txBody>
                  <a:tcPr/>
                </a:tc>
                <a:extLst>
                  <a:ext uri="{0D108BD9-81ED-4DB2-BD59-A6C34878D82A}">
                    <a16:rowId xmlns:a16="http://schemas.microsoft.com/office/drawing/2014/main" val="2283318452"/>
                  </a:ext>
                </a:extLst>
              </a:tr>
              <a:tr h="370840">
                <a:tc>
                  <a:txBody>
                    <a:bodyPr/>
                    <a:lstStyle/>
                    <a:p>
                      <a:pPr algn="ctr"/>
                      <a:r>
                        <a:rPr lang="en-GB" sz="1600" dirty="0"/>
                        <a:t>User with Min W </a:t>
                      </a:r>
                      <a:r>
                        <a:rPr lang="en-GB" sz="1600" dirty="0">
                          <a:solidFill>
                            <a:srgbClr val="FF0000"/>
                          </a:solidFill>
                        </a:rPr>
                        <a:t>FK</a:t>
                      </a:r>
                    </a:p>
                  </a:txBody>
                  <a:tcPr/>
                </a:tc>
                <a:extLst>
                  <a:ext uri="{0D108BD9-81ED-4DB2-BD59-A6C34878D82A}">
                    <a16:rowId xmlns:a16="http://schemas.microsoft.com/office/drawing/2014/main" val="3512233999"/>
                  </a:ext>
                </a:extLst>
              </a:tr>
              <a:tr h="370840">
                <a:tc>
                  <a:txBody>
                    <a:bodyPr/>
                    <a:lstStyle/>
                    <a:p>
                      <a:pPr algn="ctr"/>
                      <a:r>
                        <a:rPr lang="en-GB" sz="1600" dirty="0"/>
                        <a:t>User with Max W </a:t>
                      </a:r>
                      <a:r>
                        <a:rPr lang="en-GB" sz="1600" dirty="0">
                          <a:solidFill>
                            <a:srgbClr val="FF0000"/>
                          </a:solidFill>
                        </a:rPr>
                        <a:t>FK</a:t>
                      </a:r>
                    </a:p>
                  </a:txBody>
                  <a:tcPr/>
                </a:tc>
                <a:extLst>
                  <a:ext uri="{0D108BD9-81ED-4DB2-BD59-A6C34878D82A}">
                    <a16:rowId xmlns:a16="http://schemas.microsoft.com/office/drawing/2014/main" val="1932957171"/>
                  </a:ext>
                </a:extLst>
              </a:tr>
              <a:tr h="370840">
                <a:tc>
                  <a:txBody>
                    <a:bodyPr/>
                    <a:lstStyle/>
                    <a:p>
                      <a:pPr algn="ctr"/>
                      <a:r>
                        <a:rPr lang="en-GB" sz="1600" dirty="0"/>
                        <a:t>User with Min Total </a:t>
                      </a:r>
                      <a:r>
                        <a:rPr lang="en-GB" sz="1600" dirty="0">
                          <a:solidFill>
                            <a:srgbClr val="FF0000"/>
                          </a:solidFill>
                        </a:rPr>
                        <a:t>FK</a:t>
                      </a:r>
                    </a:p>
                  </a:txBody>
                  <a:tcPr/>
                </a:tc>
                <a:extLst>
                  <a:ext uri="{0D108BD9-81ED-4DB2-BD59-A6C34878D82A}">
                    <a16:rowId xmlns:a16="http://schemas.microsoft.com/office/drawing/2014/main" val="1875982952"/>
                  </a:ext>
                </a:extLst>
              </a:tr>
              <a:tr h="370840">
                <a:tc>
                  <a:txBody>
                    <a:bodyPr/>
                    <a:lstStyle/>
                    <a:p>
                      <a:pPr algn="ctr"/>
                      <a:r>
                        <a:rPr lang="en-GB" sz="1600" dirty="0"/>
                        <a:t>User with Max Total </a:t>
                      </a:r>
                      <a:r>
                        <a:rPr lang="en-GB" sz="1600" dirty="0">
                          <a:solidFill>
                            <a:srgbClr val="FF0000"/>
                          </a:solidFill>
                        </a:rPr>
                        <a:t>FK</a:t>
                      </a:r>
                    </a:p>
                  </a:txBody>
                  <a:tcPr/>
                </a:tc>
                <a:extLst>
                  <a:ext uri="{0D108BD9-81ED-4DB2-BD59-A6C34878D82A}">
                    <a16:rowId xmlns:a16="http://schemas.microsoft.com/office/drawing/2014/main" val="2612132860"/>
                  </a:ext>
                </a:extLst>
              </a:tr>
            </a:tbl>
          </a:graphicData>
        </a:graphic>
      </p:graphicFrame>
      <p:graphicFrame>
        <p:nvGraphicFramePr>
          <p:cNvPr id="23" name="Table 23">
            <a:extLst>
              <a:ext uri="{FF2B5EF4-FFF2-40B4-BE49-F238E27FC236}">
                <a16:creationId xmlns:a16="http://schemas.microsoft.com/office/drawing/2014/main" id="{9ABBE687-3DC3-4216-9195-7E0EEFD6E3B9}"/>
              </a:ext>
            </a:extLst>
          </p:cNvPr>
          <p:cNvGraphicFramePr>
            <a:graphicFrameLocks noGrp="1"/>
          </p:cNvGraphicFramePr>
          <p:nvPr>
            <p:extLst>
              <p:ext uri="{D42A27DB-BD31-4B8C-83A1-F6EECF244321}">
                <p14:modId xmlns:p14="http://schemas.microsoft.com/office/powerpoint/2010/main" val="3370448000"/>
              </p:ext>
            </p:extLst>
          </p:nvPr>
        </p:nvGraphicFramePr>
        <p:xfrm>
          <a:off x="164007" y="167982"/>
          <a:ext cx="3195417" cy="1463040"/>
        </p:xfrm>
        <a:graphic>
          <a:graphicData uri="http://schemas.openxmlformats.org/drawingml/2006/table">
            <a:tbl>
              <a:tblPr firstRow="1" bandRow="1">
                <a:tableStyleId>{FABFCF23-3B69-468F-B69F-88F6DE6A72F2}</a:tableStyleId>
              </a:tblPr>
              <a:tblGrid>
                <a:gridCol w="3195417">
                  <a:extLst>
                    <a:ext uri="{9D8B030D-6E8A-4147-A177-3AD203B41FA5}">
                      <a16:colId xmlns:a16="http://schemas.microsoft.com/office/drawing/2014/main" val="4117664060"/>
                    </a:ext>
                  </a:extLst>
                </a:gridCol>
              </a:tblGrid>
              <a:tr h="216131">
                <a:tc>
                  <a:txBody>
                    <a:bodyPr/>
                    <a:lstStyle/>
                    <a:p>
                      <a:pPr algn="ctr"/>
                      <a:r>
                        <a:rPr lang="en-GB" dirty="0"/>
                        <a:t>Key</a:t>
                      </a:r>
                    </a:p>
                  </a:txBody>
                  <a:tcPr/>
                </a:tc>
                <a:extLst>
                  <a:ext uri="{0D108BD9-81ED-4DB2-BD59-A6C34878D82A}">
                    <a16:rowId xmlns:a16="http://schemas.microsoft.com/office/drawing/2014/main" val="1826022512"/>
                  </a:ext>
                </a:extLst>
              </a:tr>
              <a:tr h="216131">
                <a:tc>
                  <a:txBody>
                    <a:bodyPr/>
                    <a:lstStyle/>
                    <a:p>
                      <a:pPr algn="ctr"/>
                      <a:r>
                        <a:rPr lang="en-GB" dirty="0"/>
                        <a:t>* - Optional Field</a:t>
                      </a:r>
                    </a:p>
                  </a:txBody>
                  <a:tcPr/>
                </a:tc>
                <a:extLst>
                  <a:ext uri="{0D108BD9-81ED-4DB2-BD59-A6C34878D82A}">
                    <a16:rowId xmlns:a16="http://schemas.microsoft.com/office/drawing/2014/main" val="1556045627"/>
                  </a:ext>
                </a:extLst>
              </a:tr>
              <a:tr h="216131">
                <a:tc>
                  <a:txBody>
                    <a:bodyPr/>
                    <a:lstStyle/>
                    <a:p>
                      <a:pPr algn="ctr"/>
                      <a:r>
                        <a:rPr lang="en-GB" dirty="0"/>
                        <a:t>PK – Primary Key field</a:t>
                      </a:r>
                    </a:p>
                  </a:txBody>
                  <a:tcPr/>
                </a:tc>
                <a:extLst>
                  <a:ext uri="{0D108BD9-81ED-4DB2-BD59-A6C34878D82A}">
                    <a16:rowId xmlns:a16="http://schemas.microsoft.com/office/drawing/2014/main" val="3914975858"/>
                  </a:ext>
                </a:extLst>
              </a:tr>
              <a:tr h="216131">
                <a:tc>
                  <a:txBody>
                    <a:bodyPr/>
                    <a:lstStyle/>
                    <a:p>
                      <a:pPr algn="ctr"/>
                      <a:r>
                        <a:rPr lang="en-GB" dirty="0"/>
                        <a:t>FK- Foreign Key field</a:t>
                      </a:r>
                    </a:p>
                  </a:txBody>
                  <a:tcPr/>
                </a:tc>
                <a:extLst>
                  <a:ext uri="{0D108BD9-81ED-4DB2-BD59-A6C34878D82A}">
                    <a16:rowId xmlns:a16="http://schemas.microsoft.com/office/drawing/2014/main" val="4235637454"/>
                  </a:ext>
                </a:extLst>
              </a:tr>
            </a:tbl>
          </a:graphicData>
        </a:graphic>
      </p:graphicFrame>
    </p:spTree>
    <p:extLst>
      <p:ext uri="{BB962C8B-B14F-4D97-AF65-F5344CB8AC3E}">
        <p14:creationId xmlns:p14="http://schemas.microsoft.com/office/powerpoint/2010/main" val="148206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928CC-4F6D-452F-859D-81A271E06C31}"/>
              </a:ext>
            </a:extLst>
          </p:cNvPr>
          <p:cNvSpPr/>
          <p:nvPr/>
        </p:nvSpPr>
        <p:spPr>
          <a:xfrm>
            <a:off x="1113905" y="4256116"/>
            <a:ext cx="10523913" cy="108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8FCD082F-9185-45D1-BE3D-3BA3B999D152}"/>
              </a:ext>
            </a:extLst>
          </p:cNvPr>
          <p:cNvSpPr txBox="1">
            <a:spLocks/>
          </p:cNvSpPr>
          <p:nvPr/>
        </p:nvSpPr>
        <p:spPr>
          <a:xfrm>
            <a:off x="0" y="-13252"/>
            <a:ext cx="12192000" cy="9806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5400" dirty="0"/>
              <a:t>Idea- Cont.</a:t>
            </a:r>
          </a:p>
        </p:txBody>
      </p:sp>
      <p:sp>
        <p:nvSpPr>
          <p:cNvPr id="7" name="TextBox 6">
            <a:extLst>
              <a:ext uri="{FF2B5EF4-FFF2-40B4-BE49-F238E27FC236}">
                <a16:creationId xmlns:a16="http://schemas.microsoft.com/office/drawing/2014/main" id="{2ED44EBE-58D7-4E7E-A108-E83656928278}"/>
              </a:ext>
            </a:extLst>
          </p:cNvPr>
          <p:cNvSpPr txBox="1"/>
          <p:nvPr/>
        </p:nvSpPr>
        <p:spPr>
          <a:xfrm>
            <a:off x="3359424" y="957400"/>
            <a:ext cx="5473148" cy="523220"/>
          </a:xfrm>
          <a:prstGeom prst="rect">
            <a:avLst/>
          </a:prstGeom>
          <a:noFill/>
        </p:spPr>
        <p:txBody>
          <a:bodyPr wrap="square" rtlCol="0">
            <a:spAutoFit/>
          </a:bodyPr>
          <a:lstStyle/>
          <a:p>
            <a:pPr algn="ctr"/>
            <a:r>
              <a:rPr lang="en-GB" sz="2800" u="sng" dirty="0"/>
              <a:t>Potential User Journey Map/ Process</a:t>
            </a:r>
            <a:endParaRPr lang="en-GB" u="sng" dirty="0"/>
          </a:p>
        </p:txBody>
      </p:sp>
      <p:sp>
        <p:nvSpPr>
          <p:cNvPr id="8" name="TextBox 7">
            <a:extLst>
              <a:ext uri="{FF2B5EF4-FFF2-40B4-BE49-F238E27FC236}">
                <a16:creationId xmlns:a16="http://schemas.microsoft.com/office/drawing/2014/main" id="{D4CECEF3-39F8-4FE8-A8B4-FEAA11DF201C}"/>
              </a:ext>
            </a:extLst>
          </p:cNvPr>
          <p:cNvSpPr txBox="1"/>
          <p:nvPr/>
        </p:nvSpPr>
        <p:spPr>
          <a:xfrm>
            <a:off x="1149925" y="1631036"/>
            <a:ext cx="10074666" cy="4524315"/>
          </a:xfrm>
          <a:prstGeom prst="rect">
            <a:avLst/>
          </a:prstGeom>
          <a:noFill/>
        </p:spPr>
        <p:txBody>
          <a:bodyPr wrap="square" rtlCol="0">
            <a:spAutoFit/>
          </a:bodyPr>
          <a:lstStyle/>
          <a:p>
            <a:pPr marL="342900" indent="-342900">
              <a:buFont typeface="+mj-lt"/>
              <a:buAutoNum type="arabicPeriod"/>
            </a:pPr>
            <a:r>
              <a:rPr lang="en-GB" sz="1600" dirty="0"/>
              <a:t>User catches fish at sea/ fishing spot</a:t>
            </a:r>
          </a:p>
          <a:p>
            <a:pPr marL="342900" indent="-342900">
              <a:buFont typeface="+mj-lt"/>
              <a:buAutoNum type="arabicPeriod"/>
            </a:pPr>
            <a:r>
              <a:rPr lang="en-GB" sz="1600" dirty="0"/>
              <a:t>User registers on web app.</a:t>
            </a:r>
          </a:p>
          <a:p>
            <a:pPr marL="342900" indent="-342900">
              <a:buFont typeface="+mj-lt"/>
              <a:buAutoNum type="arabicPeriod"/>
            </a:pPr>
            <a:r>
              <a:rPr lang="en-GB" sz="1600" dirty="0"/>
              <a:t>User Logs in using registered username and password </a:t>
            </a:r>
            <a:r>
              <a:rPr lang="en-GB" sz="1600" dirty="0">
                <a:solidFill>
                  <a:srgbClr val="FF0000"/>
                </a:solidFill>
              </a:rPr>
              <a:t>–</a:t>
            </a:r>
            <a:r>
              <a:rPr lang="en-GB" sz="1600" dirty="0"/>
              <a:t> Application shows their personalised profile.</a:t>
            </a:r>
          </a:p>
          <a:p>
            <a:pPr marL="342900" indent="-342900">
              <a:buFont typeface="+mj-lt"/>
              <a:buAutoNum type="arabicPeriod"/>
            </a:pPr>
            <a:r>
              <a:rPr lang="en-GB" sz="1600" dirty="0"/>
              <a:t>User navigates to “catches” enters “new catch” containing all relevant information, with the species name/id, length, weight, location, date of catch, time to catch, with optional descriptive fields available if the user feels it is necessary to input such data. User ID, Username are taken from User profile, While Catch ID is automatically generated, likely with an e-numerator process. </a:t>
            </a:r>
          </a:p>
          <a:p>
            <a:r>
              <a:rPr lang="en-GB" sz="1600" dirty="0"/>
              <a:t>	4a Compute process </a:t>
            </a:r>
            <a:r>
              <a:rPr lang="en-GB" sz="1600" dirty="0">
                <a:solidFill>
                  <a:srgbClr val="FF0000"/>
                </a:solidFill>
              </a:rPr>
              <a:t>- </a:t>
            </a:r>
            <a:r>
              <a:rPr lang="en-GB" sz="1600" dirty="0"/>
              <a:t>Fish species, Length and Weight are taken from the new catch and compared to the 	fish dictionary, if the total beats the previous total (calculated from length * weight of the fish) it is 	registered as a top catch and the username/user ID are attributed(FOR THAT SPECIFIC FISH ID) In both 	the Top catch ID of the catch diary, and the min/max/total values within the fish table.</a:t>
            </a:r>
          </a:p>
          <a:p>
            <a:endParaRPr lang="en-GB" sz="1600" dirty="0"/>
          </a:p>
          <a:p>
            <a:pPr marL="342900" indent="-342900">
              <a:buFont typeface="+mj-lt"/>
              <a:buAutoNum type="arabicPeriod" startAt="5"/>
            </a:pPr>
            <a:r>
              <a:rPr lang="en-GB" sz="1600" dirty="0"/>
              <a:t>User wishes to view their various catches </a:t>
            </a:r>
            <a:r>
              <a:rPr lang="en-GB" sz="1600" dirty="0">
                <a:solidFill>
                  <a:srgbClr val="FF0000"/>
                </a:solidFill>
              </a:rPr>
              <a:t>–</a:t>
            </a:r>
            <a:r>
              <a:rPr lang="en-GB" sz="1600" dirty="0"/>
              <a:t> Read the catch diary and retrieve all catches that are linked to their specific username. The Top catch within the user profile is their personal Top catch.</a:t>
            </a:r>
          </a:p>
          <a:p>
            <a:pPr marL="342900" indent="-342900">
              <a:buFont typeface="+mj-lt"/>
              <a:buAutoNum type="arabicPeriod" startAt="5"/>
            </a:pPr>
            <a:r>
              <a:rPr lang="en-GB" sz="1600" dirty="0"/>
              <a:t>User wishes to delete one of their less worthy catches </a:t>
            </a:r>
            <a:r>
              <a:rPr lang="en-GB" sz="1600" dirty="0">
                <a:solidFill>
                  <a:srgbClr val="FF0000"/>
                </a:solidFill>
              </a:rPr>
              <a:t>- </a:t>
            </a:r>
            <a:r>
              <a:rPr lang="en-GB" sz="1600" dirty="0"/>
              <a:t> User reads the catch Diary and deletes their very first Catch. Catch is completely wiped from the database, all other catch ID’s likely update to one less, if the catch contained a value that was the min or max of a specific fish, those values are deleted and replaced with the one that was just below it.</a:t>
            </a:r>
          </a:p>
        </p:txBody>
      </p:sp>
    </p:spTree>
    <p:extLst>
      <p:ext uri="{BB962C8B-B14F-4D97-AF65-F5344CB8AC3E}">
        <p14:creationId xmlns:p14="http://schemas.microsoft.com/office/powerpoint/2010/main" val="405995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EC77-2C05-4382-AF43-5894FFDF018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822BB475-09CE-4D7C-9D28-59FAF19A66A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24119646"/>
      </p:ext>
    </p:extLst>
  </p:cSld>
  <p:clrMapOvr>
    <a:masterClrMapping/>
  </p:clrMapOvr>
</p:sld>
</file>

<file path=ppt/theme/theme1.xml><?xml version="1.0" encoding="utf-8"?>
<a:theme xmlns:a="http://schemas.openxmlformats.org/drawingml/2006/main" name="RetrospectVTI">
  <a:themeElements>
    <a:clrScheme name="AnalogousFromDarkSeedRightStep">
      <a:dk1>
        <a:srgbClr val="000000"/>
      </a:dk1>
      <a:lt1>
        <a:srgbClr val="FFFFFF"/>
      </a:lt1>
      <a:dk2>
        <a:srgbClr val="1D311B"/>
      </a:dk2>
      <a:lt2>
        <a:srgbClr val="F3F0F3"/>
      </a:lt2>
      <a:accent1>
        <a:srgbClr val="4FB748"/>
      </a:accent1>
      <a:accent2>
        <a:srgbClr val="3BB165"/>
      </a:accent2>
      <a:accent3>
        <a:srgbClr val="46B199"/>
      </a:accent3>
      <a:accent4>
        <a:srgbClr val="3B9BB1"/>
      </a:accent4>
      <a:accent5>
        <a:srgbClr val="4D7CC3"/>
      </a:accent5>
      <a:accent6>
        <a:srgbClr val="4E4BB8"/>
      </a:accent6>
      <a:hlink>
        <a:srgbClr val="BF773F"/>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140</TotalTime>
  <Words>1277</Words>
  <Application>Microsoft Office PowerPoint</Application>
  <PresentationFormat>Widescreen</PresentationFormat>
  <Paragraphs>104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ABeeZee</vt:lpstr>
      <vt:lpstr>Calibri</vt:lpstr>
      <vt:lpstr>Georgia Pro Cond Light</vt:lpstr>
      <vt:lpstr>Speak Pro</vt:lpstr>
      <vt:lpstr>Wingdings</vt:lpstr>
      <vt:lpstr>RetrospectVTI</vt:lpstr>
      <vt:lpstr>DevOps Fundamental Project</vt:lpstr>
      <vt:lpstr>Brief</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Fundamental Project</dc:title>
  <dc:creator>Brendan Kirkby</dc:creator>
  <cp:lastModifiedBy>Brendan Kirkby</cp:lastModifiedBy>
  <cp:revision>17</cp:revision>
  <dcterms:created xsi:type="dcterms:W3CDTF">2020-12-06T16:54:15Z</dcterms:created>
  <dcterms:modified xsi:type="dcterms:W3CDTF">2020-12-06T20:17:18Z</dcterms:modified>
</cp:coreProperties>
</file>