
<file path=[Content_Types].xml><?xml version="1.0" encoding="utf-8"?>
<Types xmlns="http://schemas.openxmlformats.org/package/2006/content-types">
  <Default ContentType="image/gif" Extension="gif"/>
  <Default ContentType="image/jpeg" Extension="jpeg"/>
  <Default ContentType="image/jpeg" Extension="jpg"/>
  <Default ContentType="image/jpe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media/img_cc_black.png" ContentType="image/pn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1" Type="http://schemas.openxmlformats.org/officeDocument/2006/relationships/image" Target="ppt/media/image1.jpg"/><Relationship Id="rId2" Type="http://schemas.openxmlformats.org/officeDocument/2006/relationships/image" Target="ppt/media/image2.jpg"/><Relationship Id="rId3" Type="http://schemas.openxmlformats.org/officeDocument/2006/relationships/image" Target="ppt/media/image3.jpg"/><Relationship Id="rId4" Type="http://schemas.openxmlformats.org/officeDocument/2006/relationships/image" Target="ppt/media/image4.png"/><Relationship Id="rId5" Type="http://schemas.openxmlformats.org/officeDocument/2006/relationships/image" Target="ppt/media/image5.png"/><Relationship Id="rId6" Type="http://schemas.openxmlformats.org/officeDocument/2006/relationships/image" Target="ppt/media/image6.png"/><Relationship Id="rId7" Type="http://schemas.openxmlformats.org/officeDocument/2006/relationships/image" Target="ppt/media/image7.png"/><Relationship Id="rId8" Type="http://schemas.openxmlformats.org/officeDocument/2006/relationships/image" Target="ppt/media/image8.jpg"/><Relationship Id="rId9" Type="http://schemas.openxmlformats.org/officeDocument/2006/relationships/image" Target="ppt/media/image9.png"/><Relationship Id="rId10" Type="http://schemas.openxmlformats.org/officeDocument/2006/relationships/image" Target="ppt/media/image10.png"/><Relationship Id="rId11" Type="http://schemas.openxmlformats.org/officeDocument/2006/relationships/image" Target="ppt/media/image11.jpg"/><Relationship Id="rId12" Type="http://schemas.openxmlformats.org/officeDocument/2006/relationships/image" Target="ppt/media/image12.png"/><Relationship Id="rId13" Type="http://schemas.openxmlformats.org/officeDocument/2006/relationships/image" Target="ppt/media/image13.png"/><Relationship Id="rId14" Type="http://schemas.openxmlformats.org/officeDocument/2006/relationships/image" Target="ppt/media/image14.png"/><Relationship Id="rId15" Type="http://schemas.openxmlformats.org/officeDocument/2006/relationships/image" Target="ppt/media/image15.jpg"/><Relationship Id="rId16" Type="http://schemas.openxmlformats.org/officeDocument/2006/relationships/image" Target="ppt/media/image16.jpg"/><Relationship Id="rId17" Type="http://schemas.openxmlformats.org/officeDocument/2006/relationships/image" Target="ppt/media/img_cc_black.png"/><Relationship Id="rId18" Type="http://schemas.openxmlformats.org/officeDocument/2006/relationships/officeDocument" Target="ppt/presentation.xml"/><Relationship Id="rId19" Type="http://schemas.openxmlformats.org/package/2006/relationships/metadata/core-properties" Target="docProps/core.xml"/><Relationship Id="rId20"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saveSubsetFonts="true" embedTrueTypeFonts="true">
  <p:sldMasterIdLst>
    <p:sldMasterId r:id="rId2" id="2147483648"/>
  </p:sldMasterIdLst>
  <p:notesMasterIdLst>
    <p:notesMasterId r:id="rId1"/>
  </p:notesMasterIdLst>
  <p:sldIdLst>
    <p:sldId r:id="rId5" id="256"/>
    <p:sldId r:id="rId7" id="257"/>
    <p:sldId r:id="rId9" id="258"/>
    <p:sldId r:id="rId10" id="259"/>
    <p:sldId r:id="rId12" id="260"/>
    <p:sldId r:id="rId14" id="261"/>
    <p:sldId r:id="rId16" id="262"/>
    <p:sldId r:id="rId17" id="263"/>
    <p:sldId r:id="rId19" id="264"/>
    <p:sldId r:id="rId20" id="265"/>
    <p:sldId r:id="rId22" id="266"/>
    <p:sldId r:id="rId24" id="267"/>
    <p:sldId r:id="rId25" id="268"/>
    <p:sldId r:id="rId27" id="269"/>
    <p:sldId r:id="rId28" id="270"/>
    <p:sldId r:id="rId30" id="271"/>
    <p:sldId r:id="rId31" id="272"/>
    <p:sldId r:id="rId33" id="273"/>
    <p:sldId r:id="rId34" id="274"/>
    <p:sldId r:id="rId36" id="275"/>
    <p:sldId r:id="rId37" id="276"/>
    <p:sldId r:id="rId39" id="277"/>
    <p:sldId r:id="rId40" id="278"/>
    <p:sldId r:id="rId42" id="279"/>
    <p:sldId r:id="rId44" id="280"/>
    <p:sldId r:id="rId45" id="281"/>
    <p:sldId r:id="rId47" id="282"/>
    <p:sldId r:id="rId49" id="283"/>
    <p:sldId r:id="rId51" id="284"/>
    <p:sldId r:id="rId53" id="285"/>
    <p:sldId r:id="rId55" id="286"/>
    <p:sldId r:id="rId57" id="287"/>
    <p:sldId r:id="rId59" id="288"/>
    <p:sldId r:id="rId61" id="289"/>
    <p:sldId r:id="rId64" id="290"/>
    <p:sldId r:id="rId67" id="291"/>
    <p:sldId r:id="rId69" id="292"/>
    <p:sldId r:id="rId70" id="293"/>
    <p:sldId r:id="rId72" id="294"/>
    <p:sldId r:id="rId74" id="295"/>
    <p:sldId r:id="rId76" id="296"/>
    <p:sldId r:id="rId77" id="297"/>
    <p:sldId r:id="rId79" id="298"/>
    <p:sldId r:id="rId81" id="299"/>
  </p:sldIdLst>
  <p:sldSz type="screen4x3" cy="6858000" cx="9144000"/>
  <p:notesSz cy="6858000" cx="9144000"/>
  <p:embeddedFontLst/>
  <p:custDataLst/>
  <p:defaultTextStyle>
    <a:defPPr>
      <a:defRPr lang="en-US"/>
    </a:defPPr>
    <a:lvl1pPr rtl="false" algn="l" lvl="0" marL="0">
      <a:defRPr dirty="false" sz="1800" lang="en-US">
        <a:solidFill>
          <a:schemeClr val="tx1"/>
        </a:solidFill>
        <a:latin typeface="+mn-lt"/>
      </a:defRPr>
    </a:lvl1pPr>
    <a:lvl2pPr rtl="false" algn="l" lvl="1" marL="457200">
      <a:defRPr dirty="false" sz="1800" lang="en-US">
        <a:solidFill>
          <a:schemeClr val="tx1"/>
        </a:solidFill>
        <a:latin typeface="+mn-lt"/>
      </a:defRPr>
    </a:lvl2pPr>
    <a:lvl3pPr rtl="false" algn="l" lvl="2" marL="914400">
      <a:defRPr dirty="false" sz="1800" lang="en-US">
        <a:solidFill>
          <a:schemeClr val="tx1"/>
        </a:solidFill>
        <a:latin typeface="+mn-lt"/>
      </a:defRPr>
    </a:lvl3pPr>
    <a:lvl4pPr rtl="false" algn="l" lvl="3" marL="1371600">
      <a:defRPr dirty="false" sz="1800" lang="en-US">
        <a:solidFill>
          <a:schemeClr val="tx1"/>
        </a:solidFill>
        <a:latin typeface="+mn-lt"/>
      </a:defRPr>
    </a:lvl4pPr>
    <a:lvl5pPr rtl="false" algn="l" lvl="4" marL="1828800">
      <a:defRPr dirty="false" sz="1800" lang="en-US">
        <a:solidFill>
          <a:schemeClr val="tx1"/>
        </a:solidFill>
        <a:latin typeface="+mn-lt"/>
      </a:defRPr>
    </a:lvl5pPr>
    <a:lvl6pPr rtl="false" algn="l" lvl="5" marL="2286000">
      <a:defRPr dirty="false" sz="1800" lang="en-US">
        <a:solidFill>
          <a:schemeClr val="tx1"/>
        </a:solidFill>
        <a:latin typeface="+mn-lt"/>
      </a:defRPr>
    </a:lvl6pPr>
    <a:lvl7pPr rtl="false" algn="l" lvl="6" marL="2743200">
      <a:defRPr dirty="false" sz="1800" lang="en-US">
        <a:solidFill>
          <a:schemeClr val="tx1"/>
        </a:solidFill>
        <a:latin typeface="+mn-lt"/>
      </a:defRPr>
    </a:lvl7pPr>
    <a:lvl8pPr rtl="false" algn="l" lvl="7" marL="3200400">
      <a:defRPr dirty="false" sz="1800" lang="en-US">
        <a:solidFill>
          <a:schemeClr val="tx1"/>
        </a:solidFill>
        <a:latin typeface="+mn-lt"/>
      </a:defRPr>
    </a:lvl8pPr>
    <a:lvl9pPr rtl="false" algn="l" lvl="8" marL="3657600">
      <a:defRPr dirty="false" sz="1800" lang="en-US">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showPr showNarration="true">
    <p:sldAll/>
  </p:showPr>
</p:presentationPr>
</file>

<file path=ppt/tableStyles.xml><?xml version="1.0" encoding="utf-8"?>
<a:tblStyleLs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def="{5C22544A-7EE6-4342-B048-85BDC9FD1C3A}">
  <a:tblStyle styleName="No Style, Table Grid" styleId="{5940675A-B579-460E-94D1-54222C63F5DA}">
    <a:wholeTbl>
      <a:tcTxStyle>
        <a:fontRef idx="minor">
          <a:srgbClr val="000000"/>
        </a:fontRef>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tblStyle>
  <a:tblStyle styleName="Medium Style 4" styleId="{D7AC3CCA-C797-4891-BE02-D94E43425B78}">
    <a:wholeTbl>
      <a:tcTxStyle>
        <a:fontRef idx="minor">
          <a:srgbClr val="000000"/>
        </a:fontRef>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normalViewPr showOutlineIcons="false">
    <p:restoredLeft sz="15620"/>
    <p:restoredTop sz="94660"/>
  </p:normalViewPr>
  <p:slideViewPr>
    <p:cSldViewPr>
      <p:cViewPr varScale="true">
        <p:scale>
          <a:sx d="100" n="73"/>
          <a:sy d="100" n="73"/>
        </p:scale>
        <p:origin y="-102" x="-1110"/>
      </p:cViewPr>
      <p:guideLst>
        <p:guide pos="2160" orient="horz"/>
        <p:guide pos="2880"/>
      </p:guideLst>
    </p:cSldViewPr>
  </p:slideViewPr>
  <p:notesTextViewPr>
    <p:cViewPr>
      <p:scale>
        <a:sx d="100" n="100"/>
        <a:sy d="100" n="100"/>
      </p:scale>
      <p:origin y="0" x="0"/>
    </p:cViewPr>
  </p:notesTextViewPr>
  <p:gridSpacing cy="78028800" cx="78028800"/>
</p:viewPr>
</file>

<file path=ppt/_rels/presentation.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Master" Target="slideMasters/slideMaster1.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notesSlide" Target="notesSlides/notesSlide1.xml"/><Relationship Id="rId7" Type="http://schemas.openxmlformats.org/officeDocument/2006/relationships/slide" Target="slides/slide2.xml"/><Relationship Id="rId8" Type="http://schemas.openxmlformats.org/officeDocument/2006/relationships/notesSlide" Target="notesSlides/not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notesSlide" Target="notesSlides/notesSlide4.xml"/><Relationship Id="rId12" Type="http://schemas.openxmlformats.org/officeDocument/2006/relationships/slide" Target="slides/slide5.xml"/><Relationship Id="rId13" Type="http://schemas.openxmlformats.org/officeDocument/2006/relationships/notesSlide" Target="notesSlides/notesSlide5.xml"/><Relationship Id="rId14" Type="http://schemas.openxmlformats.org/officeDocument/2006/relationships/slide" Target="slides/slide6.xml"/><Relationship Id="rId15" Type="http://schemas.openxmlformats.org/officeDocument/2006/relationships/notesSlide" Target="notesSlides/not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notesSlide" Target="notesSlides/not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notesSlide" Target="notesSlides/notesSlide10.xml"/><Relationship Id="rId22" Type="http://schemas.openxmlformats.org/officeDocument/2006/relationships/slide" Target="slides/slide11.xml"/><Relationship Id="rId23" Type="http://schemas.openxmlformats.org/officeDocument/2006/relationships/notesSlide" Target="notesSlides/not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notesSlide" Target="notesSlides/not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notesSlide" Target="notesSlides/not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notesSlide" Target="notesSlides/not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notesSlide" Target="notesSlides/not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notesSlide" Target="notesSlides/not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notesSlide" Target="notesSlides/notesSlide23.xml"/><Relationship Id="rId42" Type="http://schemas.openxmlformats.org/officeDocument/2006/relationships/slide" Target="slides/slide24.xml"/><Relationship Id="rId43" Type="http://schemas.openxmlformats.org/officeDocument/2006/relationships/notesSlide" Target="notesSlides/not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notesSlide" Target="notesSlides/notesSlide26.xml"/><Relationship Id="rId47" Type="http://schemas.openxmlformats.org/officeDocument/2006/relationships/slide" Target="slides/slide27.xml"/><Relationship Id="rId48" Type="http://schemas.openxmlformats.org/officeDocument/2006/relationships/notesSlide" Target="notesSlides/notesSlide27.xml"/><Relationship Id="rId49" Type="http://schemas.openxmlformats.org/officeDocument/2006/relationships/slide" Target="slides/slide28.xml"/><Relationship Id="rId50" Type="http://schemas.openxmlformats.org/officeDocument/2006/relationships/notesSlide" Target="notesSlides/notesSlide28.xml"/><Relationship Id="rId51" Type="http://schemas.openxmlformats.org/officeDocument/2006/relationships/slide" Target="slides/slide29.xml"/><Relationship Id="rId52" Type="http://schemas.openxmlformats.org/officeDocument/2006/relationships/notesSlide" Target="notesSlides/notesSlide29.xml"/><Relationship Id="rId53" Type="http://schemas.openxmlformats.org/officeDocument/2006/relationships/slide" Target="slides/slide30.xml"/><Relationship Id="rId54" Type="http://schemas.openxmlformats.org/officeDocument/2006/relationships/notesSlide" Target="notesSlides/notesSlide30.xml"/><Relationship Id="rId55" Type="http://schemas.openxmlformats.org/officeDocument/2006/relationships/slide" Target="slides/slide31.xml"/><Relationship Id="rId56" Type="http://schemas.openxmlformats.org/officeDocument/2006/relationships/notesSlide" Target="notesSlides/notesSlide31.xml"/><Relationship Id="rId57" Type="http://schemas.openxmlformats.org/officeDocument/2006/relationships/slide" Target="slides/slide32.xml"/><Relationship Id="rId58" Type="http://schemas.openxmlformats.org/officeDocument/2006/relationships/notesSlide" Target="notesSlides/notesSlide32.xml"/><Relationship Id="rId59" Type="http://schemas.openxmlformats.org/officeDocument/2006/relationships/slide" Target="slides/slide33.xml"/><Relationship Id="rId60" Type="http://schemas.openxmlformats.org/officeDocument/2006/relationships/notesSlide" Target="notesSlides/notesSlide33.xml"/><Relationship Id="rId61" Type="http://schemas.openxmlformats.org/officeDocument/2006/relationships/slide" Target="slides/slide34.xml"/><Relationship Id="rId62" Type="http://schemas.openxmlformats.org/officeDocument/2006/relationships/notesSlide" Target="notesSlides/notesSlide34.xml"/><Relationship Id="rId63" Type="http://schemas.openxmlformats.org/officeDocument/2006/relationships/tags" Target="tags/tag1.xml"/><Relationship Id="rId64" Type="http://schemas.openxmlformats.org/officeDocument/2006/relationships/slide" Target="slides/slide35.xml"/><Relationship Id="rId65" Type="http://schemas.openxmlformats.org/officeDocument/2006/relationships/notesSlide" Target="notesSlides/notesSlide35.xml"/><Relationship Id="rId66" Type="http://schemas.openxmlformats.org/officeDocument/2006/relationships/tags" Target="tags/tag2.xml"/><Relationship Id="rId67" Type="http://schemas.openxmlformats.org/officeDocument/2006/relationships/slide" Target="slides/slide36.xml"/><Relationship Id="rId68" Type="http://schemas.openxmlformats.org/officeDocument/2006/relationships/notesSlide" Target="notesSlides/notesSlide36.xml"/><Relationship Id="rId69" Type="http://schemas.openxmlformats.org/officeDocument/2006/relationships/slide" Target="slides/slide37.xml"/><Relationship Id="rId70" Type="http://schemas.openxmlformats.org/officeDocument/2006/relationships/slide" Target="slides/slide38.xml"/><Relationship Id="rId71" Type="http://schemas.openxmlformats.org/officeDocument/2006/relationships/notesSlide" Target="notesSlides/notesSlide38.xml"/><Relationship Id="rId72" Type="http://schemas.openxmlformats.org/officeDocument/2006/relationships/slide" Target="slides/slide39.xml"/><Relationship Id="rId73" Type="http://schemas.openxmlformats.org/officeDocument/2006/relationships/notesSlide" Target="notesSlides/notesSlide39.xml"/><Relationship Id="rId74" Type="http://schemas.openxmlformats.org/officeDocument/2006/relationships/slide" Target="slides/slide40.xml"/><Relationship Id="rId75" Type="http://schemas.openxmlformats.org/officeDocument/2006/relationships/notesSlide" Target="notesSlides/notesSlide40.xml"/><Relationship Id="rId76" Type="http://schemas.openxmlformats.org/officeDocument/2006/relationships/slide" Target="slides/slide41.xml"/><Relationship Id="rId77" Type="http://schemas.openxmlformats.org/officeDocument/2006/relationships/slide" Target="slides/slide42.xml"/><Relationship Id="rId78" Type="http://schemas.openxmlformats.org/officeDocument/2006/relationships/notesSlide" Target="notesSlides/notesSlide42.xml"/><Relationship Id="rId79" Type="http://schemas.openxmlformats.org/officeDocument/2006/relationships/slide" Target="slides/slide43.xml"/><Relationship Id="rId80" Type="http://schemas.openxmlformats.org/officeDocument/2006/relationships/notesSlide" Target="notesSlides/notesSlide43.xml"/><Relationship Id="rId81" Type="http://schemas.openxmlformats.org/officeDocument/2006/relationships/slide" Target="slides/slide44.xml"/><Relationship Id="rId82" Type="http://schemas.openxmlformats.org/officeDocument/2006/relationships/notesSlide" Target="notesSlides/notesSlide44.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ableStyles" Target="tableStyle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bg>
      <p:bgRef idx="1001">
        <a:schemeClr val="bg1"/>
      </p:bgRef>
    </p:bg>
    <p:spTree>
      <p:nvGrpSpPr>
        <p:cNvPr name="" id="1"/>
        <p:cNvGrpSpPr/>
        <p:nvPr/>
      </p:nvGrpSpPr>
      <p:grpSpPr>
        <a:xfrm>
          <a:off y="0" x="0"/>
          <a:ext cy="0" cx="0"/>
          <a:chOff y="0" x="0"/>
          <a:chExt cy="0" cx="0"/>
        </a:xfrm>
      </p:grpSpPr>
      <p:sp>
        <p:nvSpPr>
          <p:cNvPr name="Header Placeholder 1" id="2"/>
          <p:cNvSpPr>
            <a:spLocks noGrp="true"/>
          </p:cNvSpPr>
          <p:nvPr>
            <p:ph sz="quarter" type="hdr"/>
          </p:nvPr>
        </p:nvSpPr>
        <p:spPr>
          <a:xfrm>
            <a:off y="0" x="0"/>
            <a:ext cy="457200" cx="2971800"/>
          </a:xfrm>
          <a:prstGeom prst="rect">
            <a:avLst/>
          </a:prstGeom>
        </p:spPr>
        <p:txBody>
          <a:bodyPr rtlCol="false" bIns="45720" rIns="91440" tIns="45720" lIns="91440" vert="horz"/>
          <a:lstStyle>
            <a:lvl1pPr algn="l">
              <a:defRPr sz="1200"/>
            </a:lvl1pPr>
          </a:lstStyle>
          <a:p>
            <a:endParaRPr lang="en-US"/>
          </a:p>
        </p:txBody>
      </p:sp>
      <p:sp>
        <p:nvSpPr>
          <p:cNvPr name="Date Placeholder 2" id="3"/>
          <p:cNvSpPr>
            <a:spLocks noGrp="true"/>
          </p:cNvSpPr>
          <p:nvPr>
            <p:ph idx="1" type="dt"/>
          </p:nvPr>
        </p:nvSpPr>
        <p:spPr>
          <a:xfrm>
            <a:off y="0" x="3884613"/>
            <a:ext cy="457200" cx="2971800"/>
          </a:xfrm>
          <a:prstGeom prst="rect">
            <a:avLst/>
          </a:prstGeom>
        </p:spPr>
        <p:txBody>
          <a:bodyPr rtlCol="false" bIns="45720" rIns="91440" tIns="45720" lIns="91440" vert="horz"/>
          <a:lstStyle>
            <a:lvl1pPr algn="r">
              <a:defRPr sz="1200"/>
            </a:lvl1pPr>
          </a:lstStyle>
          <a:p>
            <a:fld type="datetimeFigureOut" id="{D9D21208-2A8E-4F3B-A7ED-F6A4FEDE95DB}">
              <a:rPr smtClean="false" lang="en-US"/>
              <a:t>7/26/2011</a:t>
            </a:fld>
            <a:endParaRPr lang="en-US"/>
          </a:p>
        </p:txBody>
      </p:sp>
      <p:sp>
        <p:nvSpPr>
          <p:cNvPr name="Slide Image Placeholder 3" id="4"/>
          <p:cNvSpPr>
            <a:spLocks noChangeAspect="true" noRot="true" noGrp="true"/>
          </p:cNvSpPr>
          <p:nvPr>
            <p:ph idx="2" type="sldImg"/>
          </p:nvPr>
        </p:nvSpPr>
        <p:spPr>
          <a:xfrm>
            <a:off y="685800" x="1143000"/>
            <a:ext cy="3429000" cx="4572000"/>
          </a:xfrm>
          <a:prstGeom prst="rect">
            <a:avLst/>
          </a:prstGeom>
          <a:noFill/>
          <a:ln w="12700">
            <a:solidFill>
              <a:prstClr val="black"/>
            </a:solidFill>
          </a:ln>
        </p:spPr>
        <p:txBody>
          <a:bodyPr anchor="ctr" rtlCol="false" bIns="45720" rIns="91440" tIns="45720" lIns="91440" vert="horz"/>
          <a:lstStyle/>
          <a:p>
            <a:endParaRPr lang="en-US"/>
          </a:p>
        </p:txBody>
      </p:sp>
      <p:sp>
        <p:nvSpPr>
          <p:cNvPr name="Notes Placeholder 4" id="5"/>
          <p:cNvSpPr>
            <a:spLocks noGrp="true"/>
          </p:cNvSpPr>
          <p:nvPr>
            <p:ph idx="3" sz="quarter" type="body"/>
          </p:nvPr>
        </p:nvSpPr>
        <p:spPr>
          <a:xfrm>
            <a:off y="4343400" x="685800"/>
            <a:ext cy="4114800" cx="5486400"/>
          </a:xfrm>
          <a:prstGeom prst="rect">
            <a:avLst/>
          </a:prstGeom>
        </p:spPr>
        <p:txBody>
          <a:bodyPr rtlCol="false" bIns="45720" rIns="91440" tIns="45720" lIns="91440" vert="horz">
            <a:normAutofit/>
          </a:bodyPr>
          <a:lstStyle/>
          <a:p>
            <a:pPr lvl="0"/>
            <a:r>
              <a:rPr smtClean="false" lang="en-US"/>
              <a:t>Click to edit Master text styles</a:t>
            </a:r>
          </a:p>
          <a:p>
            <a:pPr lvl="1"/>
            <a:r>
              <a:rPr smtClean="false" lang="en-US"/>
              <a:t>Second level</a:t>
            </a:r>
          </a:p>
          <a:p>
            <a:pPr lvl="2"/>
            <a:r>
              <a:rPr smtClean="false" lang="en-US"/>
              <a:t>Third level</a:t>
            </a:r>
          </a:p>
          <a:p>
            <a:pPr lvl="3"/>
            <a:r>
              <a:rPr smtClean="false" lang="en-US"/>
              <a:t>Fourth level</a:t>
            </a:r>
          </a:p>
          <a:p>
            <a:pPr lvl="4"/>
            <a:r>
              <a:rPr smtClean="false" lang="en-US"/>
              <a:t>Fifth level</a:t>
            </a:r>
            <a:endParaRPr lang="en-US"/>
          </a:p>
        </p:txBody>
      </p:sp>
      <p:sp>
        <p:nvSpPr>
          <p:cNvPr name="Footer Placeholder 5" id="6"/>
          <p:cNvSpPr>
            <a:spLocks noGrp="true"/>
          </p:cNvSpPr>
          <p:nvPr>
            <p:ph idx="4" sz="quarter" type="ftr"/>
          </p:nvPr>
        </p:nvSpPr>
        <p:spPr>
          <a:xfrm>
            <a:off y="8685213" x="0"/>
            <a:ext cy="457200" cx="2971800"/>
          </a:xfrm>
          <a:prstGeom prst="rect">
            <a:avLst/>
          </a:prstGeom>
        </p:spPr>
        <p:txBody>
          <a:bodyPr anchor="b" rtlCol="false" bIns="45720" rIns="91440" tIns="45720" lIns="91440" vert="horz"/>
          <a:lstStyle>
            <a:lvl1pPr algn="l">
              <a:defRPr sz="1200"/>
            </a:lvl1pPr>
          </a:lstStyle>
          <a:p>
            <a:endParaRPr lang="en-US"/>
          </a:p>
        </p:txBody>
      </p:sp>
      <p:sp>
        <p:nvSpPr>
          <p:cNvPr name="Slide Number Placeholder 6" id="7"/>
          <p:cNvSpPr>
            <a:spLocks noGrp="true"/>
          </p:cNvSpPr>
          <p:nvPr>
            <p:ph idx="5" sz="quarter" type="sldNum"/>
          </p:nvPr>
        </p:nvSpPr>
        <p:spPr>
          <a:xfrm>
            <a:off y="8685213" x="3884613"/>
            <a:ext cy="457200" cx="2971800"/>
          </a:xfrm>
          <a:prstGeom prst="rect">
            <a:avLst/>
          </a:prstGeom>
        </p:spPr>
        <p:txBody>
          <a:bodyPr anchor="b" rtlCol="false" bIns="45720" rIns="91440" tIns="45720" lIns="91440" vert="horz"/>
          <a:lstStyle>
            <a:lvl1pPr algn="r">
              <a:defRPr sz="1200"/>
            </a:lvl1pPr>
          </a:lstStyle>
          <a:p>
            <a:fld type="slidenum" id="{393B0741-0365-4C62-BEDE-2DDCAF473CE4}">
              <a:rPr smtClean="false" lang="en-US"/>
              <a:t>‹#›</a:t>
            </a:fld>
            <a:endParaRPr lang="en-US"/>
          </a:p>
        </p:txBody>
      </p:sp>
    </p:spTree>
  </p:cSld>
  <p:clrMap folHlink="folHlink" hlink="hlink" accent6="accent6" accent5="accent5" accent4="accent4" accent3="accent3" accent2="accent2" accent1="accent1" tx2="dk2" bg2="lt2" tx1="dk1" bg1="lt1"/>
  <p:notesStyle>
    <a:lvl1pPr hangingPunct="true" latinLnBrk="false" eaLnBrk="true" rtl="false" defTabSz="914400" algn="l" marL="0">
      <a:defRPr kern="1200" sz="1200">
        <a:solidFill>
          <a:schemeClr val="tx1"/>
        </a:solidFill>
        <a:latin typeface="+mn-lt"/>
        <a:ea typeface="+mn-ea"/>
        <a:cs typeface="+mn-cs"/>
      </a:defRPr>
    </a:lvl1pPr>
    <a:lvl2pPr hangingPunct="true" latinLnBrk="false" eaLnBrk="true" rtl="false" defTabSz="914400" algn="l" marL="457200">
      <a:defRPr kern="1200" sz="1200">
        <a:solidFill>
          <a:schemeClr val="tx1"/>
        </a:solidFill>
        <a:latin typeface="+mn-lt"/>
        <a:ea typeface="+mn-ea"/>
        <a:cs typeface="+mn-cs"/>
      </a:defRPr>
    </a:lvl2pPr>
    <a:lvl3pPr hangingPunct="true" latinLnBrk="false" eaLnBrk="true" rtl="false" defTabSz="914400" algn="l" marL="914400">
      <a:defRPr kern="1200" sz="1200">
        <a:solidFill>
          <a:schemeClr val="tx1"/>
        </a:solidFill>
        <a:latin typeface="+mn-lt"/>
        <a:ea typeface="+mn-ea"/>
        <a:cs typeface="+mn-cs"/>
      </a:defRPr>
    </a:lvl3pPr>
    <a:lvl4pPr hangingPunct="true" latinLnBrk="false" eaLnBrk="true" rtl="false" defTabSz="914400" algn="l" marL="1371600">
      <a:defRPr kern="1200" sz="1200">
        <a:solidFill>
          <a:schemeClr val="tx1"/>
        </a:solidFill>
        <a:latin typeface="+mn-lt"/>
        <a:ea typeface="+mn-ea"/>
        <a:cs typeface="+mn-cs"/>
      </a:defRPr>
    </a:lvl4pPr>
    <a:lvl5pPr hangingPunct="true" latinLnBrk="false" eaLnBrk="true" rtl="false" defTabSz="914400" algn="l" marL="1828800">
      <a:defRPr kern="1200" sz="1200">
        <a:solidFill>
          <a:schemeClr val="tx1"/>
        </a:solidFill>
        <a:latin typeface="+mn-lt"/>
        <a:ea typeface="+mn-ea"/>
        <a:cs typeface="+mn-cs"/>
      </a:defRPr>
    </a:lvl5pPr>
    <a:lvl6pPr hangingPunct="true" latinLnBrk="false" eaLnBrk="true" rtl="false" defTabSz="914400" algn="l" marL="2286000">
      <a:defRPr kern="1200" sz="1200">
        <a:solidFill>
          <a:schemeClr val="tx1"/>
        </a:solidFill>
        <a:latin typeface="+mn-lt"/>
        <a:ea typeface="+mn-ea"/>
        <a:cs typeface="+mn-cs"/>
      </a:defRPr>
    </a:lvl6pPr>
    <a:lvl7pPr hangingPunct="true" latinLnBrk="false" eaLnBrk="true" rtl="false" defTabSz="914400" algn="l" marL="2743200">
      <a:defRPr kern="1200" sz="1200">
        <a:solidFill>
          <a:schemeClr val="tx1"/>
        </a:solidFill>
        <a:latin typeface="+mn-lt"/>
        <a:ea typeface="+mn-ea"/>
        <a:cs typeface="+mn-cs"/>
      </a:defRPr>
    </a:lvl7pPr>
    <a:lvl8pPr hangingPunct="true" latinLnBrk="false" eaLnBrk="true" rtl="false" defTabSz="914400" algn="l" marL="3200400">
      <a:defRPr kern="1200" sz="1200">
        <a:solidFill>
          <a:schemeClr val="tx1"/>
        </a:solidFill>
        <a:latin typeface="+mn-lt"/>
        <a:ea typeface="+mn-ea"/>
        <a:cs typeface="+mn-cs"/>
      </a:defRPr>
    </a:lvl8pPr>
    <a:lvl9pPr hangingPunct="true" latinLnBrk="false" eaLnBrk="true" rtl="false" defTabSz="914400" algn="l" marL="3657600">
      <a:defRPr kern="1200" sz="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5.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7.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9.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6.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0.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8.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2.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As a general theme for displaying products and keeping customers directed all the way through the process, we should not be showing specific product skus or ids, not specific product descriptions.  We don’t want people to leave the process and go elsewhere to purchase, and while I don’t know why they would, as we give them the correct product, best retailer and best price, why would you leave???  But to keep them closer to home, we need to come up with strategies to keep them embedded.</a:t>
            </a: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After the user has answered all of the questions, the user will be taken to the results screen.  Here, all of the questions would have had equal weight in determining the best product.  After the initial weighting, the user can rerun the process using a new weighting scheme.  In the future we will provide a feature for the users to create their own customer weightings.</a:t>
            </a: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Retailers -  Name; return policy, shipping cost, tax, shipping duration, warranty, rating, buy</a:t>
            </a: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This screen is probably not going to be formatted like any other screen.  This is essentially the home page for the site, comparable somewhat to the google landing page.Search will autofill as the user is typingIf the user is already logged in, this screen should look the same except for the upper right corner should say “Hello Paul”? – text for the help bubbles will need to be included at some point</a:t>
            </a: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A note to experts would include question design.  All positive, or most likely answers would be on the left.  Negative or less likely would be on the right.  This would minimize eye/cursor movement and making it easier to zip through the questions.? In the corner is page level informationThese are examples of question types.  More design would need to be done here</a:t>
            </a: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
            </a: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A note to experts would include question design.  All positive, or most likely answers would be on the left.  Negative or less likely would be on the right.  This would minimize eye/cursor movement and making it easier to zip through the questions.? In the corner is page level informationThese are examples of question types.  More design would need to be done here</a:t>
            </a: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If these are the standard Likert terms, we will need something different.Some inputs would need to snap to a point on the scale (1-5) while others (budget) can simply be a number</a:t>
            </a: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name="" id="1"/>
        <p:cNvGrpSpPr/>
        <p:nvPr/>
      </p:nvGrpSpPr>
      <p:grpSpPr>
        <a:xfrm>
          <a:off y="0" x="0"/>
          <a:ext cy="0" cx="0"/>
          <a:chOff y="0" x="0"/>
          <a:chExt cy="0" cx="0"/>
        </a:xfrm>
      </p:grpSpPr>
      <p:sp>
        <p:nvSpPr>
          <p:cNvPr name="shape1" id="1"/>
          <p:cNvSpPr>
            <a:spLocks noChangeArrowheads="true" noGrp="true"/>
          </p:cNvSpPr>
          <p:nvPr>
            <p:ph idx="1" type="body"/>
          </p:nvPr>
        </p:nvSpPr>
        <p:spPr>
          <a:noFill/>
          <a:ln/>
        </p:spPr>
        <p:txBody>
          <a:bodyPr rtlCol="false" vert="horz"/>
          <a:lstStyle/>
          <a:p>
            <a:pPr/>
            <a:r>
              <a:rPr dirty="false" lang="en-US"/>
              <a:t>How do we match all 3 components of product, price and retailer?  We can get the best product, and then get the best price for that product.  The price of the product has already been a component of the decision as to why it is the best product – it is at least a factor.  </a:t>
            </a: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p:cNvSpPr>
            <a:spLocks noGrp="true"/>
          </p:cNvSpPr>
          <p:nvPr>
            <p:ph type="title"/>
          </p:nvPr>
        </p:nvSpPr>
        <p:spPr>
          <a:xfrm rot="0">
            <a:off x="685800" y="2130425"/>
            <a:ext cx="7772400" cy="1470025"/>
          </a:xfrm>
        </p:spPr>
        <p:txBody>
          <a:bodyPr rtlCol="0" vert="horz"/>
          <a:lstStyle/>
          <a:p>
            <a:pPr/>
            <a:r>
              <a:rPr dirty="0" lang="en-US"/>
              <a:t>Click to edit Master title style</a:t>
            </a:r>
            <a:endParaRPr dirty="0" lang="en-US"/>
          </a:p>
        </p:txBody>
      </p:sp>
      <p:sp>
        <p:nvSpPr>
          <p:cNvPr id="3" name="Subtitle 2"/>
          <p:cNvSpPr>
            <a:spLocks noGrp="true"/>
          </p:cNvSpPr>
          <p:nvPr>
            <p:ph idx="1" type="subTitle"/>
          </p:nvPr>
        </p:nvSpPr>
        <p:spPr>
          <a:xfrm rot="0">
            <a:off x="1371600" y="3886200"/>
            <a:ext cx="6400800" cy="1752600"/>
          </a:xfrm>
        </p:spPr>
        <p:txBody>
          <a:bodyPr rtlCol="0" vert="horz"/>
          <a:lstStyle>
            <a:lvl1pPr algn="ctr" indent="0" lvl="0" marL="0">
              <a:buNone/>
              <a:defRPr dirty="0" lang="en-US">
                <a:solidFill>
                  <a:schemeClr val="tx1">
                    <a:tint val="75000"/>
                  </a:schemeClr>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Date Placeholder 3"/>
          <p:cNvSpPr>
            <a:spLocks noGrp="true"/>
          </p:cNvSpPr>
          <p:nvPr>
            <p:ph idx="10" sz="half" type="dt"/>
          </p:nvPr>
        </p:nvSpPr>
        <p:spPr/>
        <p:txBody>
          <a:bodyPr rtlCol="0" vert="horz"/>
          <a:lstStyle/>
          <a:p>
            <a:pPr/>
            <a:fld id="{B229505B-4A40-41F1-AA86-0BE0F086AD2D}" type="datetime1">
              <a:t>6/1/2016</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EC63133B-2F00-4B9D-B9C3-0F55FADBDCC5}" type="slidenum"/>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Vertical Text Placeholder 2"/>
          <p:cNvSpPr>
            <a:spLocks noGrp="true"/>
          </p:cNvSpPr>
          <p:nvPr>
            <p:ph idx="1" type="body"/>
          </p:nvPr>
        </p:nvSpPr>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0F8FD877-8D03-489A-9ECD-1BD627576164}" type="datetime1">
              <a:t>6/1/2016</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5AB22F82-E8B2-43C1-A416-88F640B211B8}" type="slidenum"/>
            <a:endParaRPr dirty="0" lang="en-US"/>
          </a:p>
        </p:txBody>
      </p:sp>
    </p:spTree>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p:nvPr>
        </p:nvSpPr>
        <p:spPr>
          <a:xfrm rot="0">
            <a:off x="6629400" y="274638"/>
            <a:ext cx="2057400" cy="5851524"/>
          </a:xfrm>
        </p:spPr>
        <p:txBody>
          <a:bodyPr rtlCol="0" vert="horz"/>
          <a:lstStyle/>
          <a:p>
            <a:pPr/>
            <a:r>
              <a:rPr dirty="0" lang="en-US"/>
              <a:t>Click to edit Master title style</a:t>
            </a:r>
            <a:endParaRPr dirty="0" lang="en-US"/>
          </a:p>
        </p:txBody>
      </p:sp>
      <p:sp>
        <p:nvSpPr>
          <p:cNvPr id="3" name="Vertical Text Placeholder 2"/>
          <p:cNvSpPr>
            <a:spLocks noGrp="true"/>
          </p:cNvSpPr>
          <p:nvPr>
            <p:ph idx="1" type="body"/>
          </p:nvPr>
        </p:nvSpPr>
        <p:spPr>
          <a:xfrm rot="0">
            <a:off x="457200" y="274638"/>
            <a:ext cx="6019800" cy="5851524"/>
          </a:xfrm>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C4F37D3C-CBBE-4338-849D-59C6B89AB363}" type="datetime1">
              <a:t>6/1/2016</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1DA029CE-1057-4576-A8A0-4160DDD6A5BE}" type="slidenum"/>
            <a:endParaRPr dirty="0" lang="en-US"/>
          </a:p>
        </p:txBody>
      </p:sp>
    </p:spTree>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Content Placeholder 2"/>
          <p:cNvSpPr>
            <a:spLocks noGrp="true"/>
          </p:cNvSpPr>
          <p:nvPr>
            <p:ph idx="1"/>
          </p:nvPr>
        </p:nvSpPr>
        <p:spPr/>
        <p:txBody>
          <a:bodyPr rtlCol="0" vert="horz"/>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fld id="{774ED271-2FA1-402C-BDD3-9C3C98555C88}" type="datetime1">
              <a:t>6/1/2016</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60E21B22-700E-41B1-978B-C7890184AD10}" type="slidenum"/>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rot="0">
            <a:off x="722313" y="4406900"/>
            <a:ext cx="7772400" cy="1362075"/>
          </a:xfrm>
        </p:spPr>
        <p:txBody>
          <a:bodyPr anchor="t" rtlCol="0" vert="horz"/>
          <a:lstStyle>
            <a:lvl1pPr algn="l" lvl="0">
              <a:defRPr b="1" cap="all" dirty="0" lang="en-US" sz="4000">
                <a:latin typeface="Calibri"/>
              </a:defRPr>
            </a:lvl1pPr>
          </a:lstStyle>
          <a:p>
            <a:pPr/>
            <a:r>
              <a:rPr dirty="0" lang="en-US"/>
              <a:t>Click to edit Master title style</a:t>
            </a:r>
            <a:endParaRPr dirty="0" lang="en-US"/>
          </a:p>
        </p:txBody>
      </p:sp>
      <p:sp>
        <p:nvSpPr>
          <p:cNvPr id="3" name="Text Placeholder 2"/>
          <p:cNvSpPr>
            <a:spLocks noGrp="true"/>
          </p:cNvSpPr>
          <p:nvPr>
            <p:ph idx="1" type="body"/>
          </p:nvPr>
        </p:nvSpPr>
        <p:spPr>
          <a:xfrm rot="0">
            <a:off x="722313" y="2906713"/>
            <a:ext cx="7772400" cy="1500187"/>
          </a:xfrm>
        </p:spPr>
        <p:txBody>
          <a:bodyPr anchor="b" rtlCol="0" vert="horz"/>
          <a:lstStyle>
            <a:lvl1pPr indent="0" lvl="0" marL="0">
              <a:buNone/>
              <a:defRPr dirty="0" lang="en-US" sz="2000">
                <a:solidFill>
                  <a:schemeClr val="tx1">
                    <a:tint val="7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p:cNvSpPr>
            <a:spLocks noGrp="true"/>
          </p:cNvSpPr>
          <p:nvPr>
            <p:ph idx="10" sz="half" type="dt"/>
          </p:nvPr>
        </p:nvSpPr>
        <p:spPr/>
        <p:txBody>
          <a:bodyPr rtlCol="0" vert="horz"/>
          <a:lstStyle/>
          <a:p>
            <a:pPr/>
            <a:fld id="{301E42FB-ACA8-4634-872D-423C6A306F4D}" type="datetime1">
              <a:t>6/1/2016</a:t>
            </a:fld>
            <a:endParaRPr dirty="0" lang="en-US"/>
          </a:p>
        </p:txBody>
      </p:sp>
      <p:sp>
        <p:nvSpPr>
          <p:cNvPr id="5" name="Footer Placeholder 4"/>
          <p:cNvSpPr>
            <a:spLocks noGrp="true"/>
          </p:cNvSpPr>
          <p:nvPr>
            <p:ph idx="11" sz="quarter" type="ftr"/>
          </p:nvPr>
        </p:nvSpPr>
        <p:spPr/>
        <p:txBody>
          <a:bodyPr rtlCol="0" vert="horz"/>
          <a:lstStyle/>
          <a:p>
            <a:pPr/>
            <a:r>
              <a:rPr dirty="0" lang="en-US"/>
              <a:t/>
            </a:r>
            <a:endParaRPr dirty="0" lang="en-US"/>
          </a:p>
        </p:txBody>
      </p:sp>
      <p:sp>
        <p:nvSpPr>
          <p:cNvPr id="6" name="Slide Number Placeholder 5"/>
          <p:cNvSpPr>
            <a:spLocks noGrp="true"/>
          </p:cNvSpPr>
          <p:nvPr>
            <p:ph idx="12" sz="quarter" type="sldNum"/>
          </p:nvPr>
        </p:nvSpPr>
        <p:spPr/>
        <p:txBody>
          <a:bodyPr rtlCol="0" vert="horz"/>
          <a:lstStyle/>
          <a:p>
            <a:pPr/>
            <a:fld id="{E0EAE7E7-C7D8-4393-A2AC-E490AD88BB25}" type="slidenum"/>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Content Placeholder 2"/>
          <p:cNvSpPr>
            <a:spLocks noGrp="true"/>
          </p:cNvSpPr>
          <p:nvPr>
            <p:ph idx="1"/>
          </p:nvPr>
        </p:nvSpPr>
        <p:spPr>
          <a:xfrm rot="0">
            <a:off x="457200" y="1600200"/>
            <a:ext cx="4038600" cy="4525962"/>
          </a:xfrm>
        </p:spPr>
        <p:txBody>
          <a:bodyPr rtlCol="0" vert="horz"/>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p:cNvSpPr>
            <a:spLocks noGrp="true"/>
          </p:cNvSpPr>
          <p:nvPr>
            <p:ph idx="2"/>
          </p:nvPr>
        </p:nvSpPr>
        <p:spPr>
          <a:xfrm rot="0">
            <a:off x="4648200" y="1600200"/>
            <a:ext cx="4038600" cy="4525962"/>
          </a:xfrm>
        </p:spPr>
        <p:txBody>
          <a:bodyPr rtlCol="0" vert="horz"/>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p:cNvSpPr>
            <a:spLocks noGrp="true"/>
          </p:cNvSpPr>
          <p:nvPr>
            <p:ph idx="10" sz="half" type="dt"/>
          </p:nvPr>
        </p:nvSpPr>
        <p:spPr/>
        <p:txBody>
          <a:bodyPr rtlCol="0" vert="horz"/>
          <a:lstStyle/>
          <a:p>
            <a:pPr/>
            <a:fld id="{B7046F0D-06BF-4FBE-8B97-1167B1E603B6}" type="datetime1">
              <a:t>6/1/2016</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05B1CABF-E4F8-46EB-8F1C-BD6B97365305}" type="slidenum"/>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lvl1pPr lvl="0"/>
          </a:lstStyle>
          <a:p>
            <a:pPr/>
            <a:r>
              <a:rPr dirty="0" lang="en-US"/>
              <a:t>Click to edit Master title style</a:t>
            </a:r>
            <a:endParaRPr dirty="0" lang="en-US"/>
          </a:p>
        </p:txBody>
      </p:sp>
      <p:sp>
        <p:nvSpPr>
          <p:cNvPr id="3" name="Text Placeholder 2"/>
          <p:cNvSpPr>
            <a:spLocks noGrp="true"/>
          </p:cNvSpPr>
          <p:nvPr>
            <p:ph idx="1" type="body"/>
          </p:nvPr>
        </p:nvSpPr>
        <p:spPr>
          <a:xfrm rot="0">
            <a:off x="457200" y="1535113"/>
            <a:ext cx="4040187" cy="639762"/>
          </a:xfrm>
        </p:spPr>
        <p:txBody>
          <a:bodyPr anchor="b" rtlCol="0" vert="horz"/>
          <a:lstStyle>
            <a:lvl1pPr indent="0" lvl="0" marL="0">
              <a:buNone/>
              <a:defRPr b="1" dirty="0" lang="en-US" sz="2400">
                <a:latin typeface="Calibri"/>
              </a:defRPr>
            </a:lvl1pPr>
            <a:lvl2pPr indent="0" lvl="1" marL="457200">
              <a:buNone/>
              <a:defRPr b="1" dirty="0" lang="en-US" sz="2000">
                <a:latin typeface="Calibri"/>
              </a:defRPr>
            </a:lvl2pPr>
            <a:lvl3pPr indent="0" lvl="2" marL="914400">
              <a:buNone/>
              <a:defRPr b="1" dirty="0" lang="en-US" sz="1800">
                <a:latin typeface="Calibri"/>
              </a:defRPr>
            </a:lvl3pPr>
            <a:lvl4pPr indent="0" lvl="3" marL="1371600">
              <a:buNone/>
              <a:defRPr b="1" dirty="0" lang="en-US" sz="1600">
                <a:latin typeface="Calibri"/>
              </a:defRPr>
            </a:lvl4pPr>
            <a:lvl5pPr indent="0" lvl="4" marL="1828800">
              <a:buNone/>
              <a:defRPr b="1" dirty="0" lang="en-US" sz="1600">
                <a:latin typeface="Calibri"/>
              </a:defRPr>
            </a:lvl5pPr>
            <a:lvl6pPr indent="0" lvl="5" marL="2286000">
              <a:buNone/>
              <a:defRPr b="1" dirty="0" lang="en-US" sz="1600">
                <a:latin typeface="Calibri"/>
              </a:defRPr>
            </a:lvl6pPr>
            <a:lvl7pPr indent="0" lvl="6" marL="2743200">
              <a:buNone/>
              <a:defRPr b="1" dirty="0" lang="en-US" sz="1600">
                <a:latin typeface="Calibri"/>
              </a:defRPr>
            </a:lvl7pPr>
            <a:lvl8pPr indent="0" lvl="7" marL="3200400">
              <a:buNone/>
              <a:defRPr b="1" dirty="0" lang="en-US" sz="1600">
                <a:latin typeface="Calibri"/>
              </a:defRPr>
            </a:lvl8pPr>
            <a:lvl9pPr indent="0" lvl="8" marL="3657600">
              <a:buNone/>
              <a:defRPr b="1" dirty="0" lang="en-US" sz="1600">
                <a:latin typeface="Calibri"/>
              </a:defRPr>
            </a:lvl9pPr>
          </a:lstStyle>
          <a:p>
            <a:pPr lvl="0"/>
            <a:r>
              <a:rPr dirty="0" lang="en-US"/>
              <a:t>Click to edit Master text styles</a:t>
            </a:r>
            <a:endParaRPr dirty="0" lang="en-US"/>
          </a:p>
        </p:txBody>
      </p:sp>
      <p:sp>
        <p:nvSpPr>
          <p:cNvPr id="4" name="Content Placeholder 3"/>
          <p:cNvSpPr>
            <a:spLocks noGrp="true"/>
          </p:cNvSpPr>
          <p:nvPr>
            <p:ph idx="2"/>
          </p:nvPr>
        </p:nvSpPr>
        <p:spPr>
          <a:xfrm rot="0">
            <a:off x="457200" y="2174875"/>
            <a:ext cx="4040187" cy="3951288"/>
          </a:xfrm>
        </p:spPr>
        <p:txBody>
          <a:bodyPr rtlCol="0" vert="horz"/>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p:cNvSpPr>
            <a:spLocks noGrp="true"/>
          </p:cNvSpPr>
          <p:nvPr>
            <p:ph idx="3" type="body"/>
          </p:nvPr>
        </p:nvSpPr>
        <p:spPr>
          <a:xfrm rot="0">
            <a:off x="4645025" y="1535113"/>
            <a:ext cx="4041774" cy="639762"/>
          </a:xfrm>
        </p:spPr>
        <p:txBody>
          <a:bodyPr anchor="b" rtlCol="0" vert="horz"/>
          <a:lstStyle>
            <a:lvl1pPr indent="0" lvl="0" marL="0">
              <a:buNone/>
              <a:defRPr b="1" dirty="0" lang="en-US" sz="2400">
                <a:latin typeface="Calibri"/>
              </a:defRPr>
            </a:lvl1pPr>
            <a:lvl2pPr indent="0" lvl="1" marL="457200">
              <a:buNone/>
              <a:defRPr b="1" dirty="0" lang="en-US" sz="2000">
                <a:latin typeface="Calibri"/>
              </a:defRPr>
            </a:lvl2pPr>
            <a:lvl3pPr indent="0" lvl="2" marL="914400">
              <a:buNone/>
              <a:defRPr b="1" dirty="0" lang="en-US" sz="1800">
                <a:latin typeface="Calibri"/>
              </a:defRPr>
            </a:lvl3pPr>
            <a:lvl4pPr indent="0" lvl="3" marL="1371600">
              <a:buNone/>
              <a:defRPr b="1" dirty="0" lang="en-US" sz="1600">
                <a:latin typeface="Calibri"/>
              </a:defRPr>
            </a:lvl4pPr>
            <a:lvl5pPr indent="0" lvl="4" marL="1828800">
              <a:buNone/>
              <a:defRPr b="1" dirty="0" lang="en-US" sz="1600">
                <a:latin typeface="Calibri"/>
              </a:defRPr>
            </a:lvl5pPr>
            <a:lvl6pPr indent="0" lvl="5" marL="2286000">
              <a:buNone/>
              <a:defRPr b="1" dirty="0" lang="en-US" sz="1600">
                <a:latin typeface="Calibri"/>
              </a:defRPr>
            </a:lvl6pPr>
            <a:lvl7pPr indent="0" lvl="6" marL="2743200">
              <a:buNone/>
              <a:defRPr b="1" dirty="0" lang="en-US" sz="1600">
                <a:latin typeface="Calibri"/>
              </a:defRPr>
            </a:lvl7pPr>
            <a:lvl8pPr indent="0" lvl="7" marL="3200400">
              <a:buNone/>
              <a:defRPr b="1" dirty="0" lang="en-US" sz="1600">
                <a:latin typeface="Calibri"/>
              </a:defRPr>
            </a:lvl8pPr>
            <a:lvl9pPr indent="0" lvl="8" marL="3657600">
              <a:buNone/>
              <a:defRPr b="1" dirty="0" lang="en-US" sz="1600">
                <a:latin typeface="Calibri"/>
              </a:defRPr>
            </a:lvl9pPr>
          </a:lstStyle>
          <a:p>
            <a:pPr lvl="0"/>
            <a:r>
              <a:rPr dirty="0" lang="en-US"/>
              <a:t>Click to edit Master text styles</a:t>
            </a:r>
            <a:endParaRPr dirty="0" lang="en-US"/>
          </a:p>
        </p:txBody>
      </p:sp>
      <p:sp>
        <p:nvSpPr>
          <p:cNvPr id="6" name="Content Placeholder 5"/>
          <p:cNvSpPr>
            <a:spLocks noGrp="true"/>
          </p:cNvSpPr>
          <p:nvPr>
            <p:ph idx="4"/>
          </p:nvPr>
        </p:nvSpPr>
        <p:spPr>
          <a:xfrm rot="0">
            <a:off x="4645025" y="2174875"/>
            <a:ext cx="4041774" cy="3951288"/>
          </a:xfrm>
        </p:spPr>
        <p:txBody>
          <a:bodyPr rtlCol="0" vert="horz"/>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p:cNvSpPr>
            <a:spLocks noGrp="true"/>
          </p:cNvSpPr>
          <p:nvPr>
            <p:ph idx="10" sz="half" type="dt"/>
          </p:nvPr>
        </p:nvSpPr>
        <p:spPr/>
        <p:txBody>
          <a:bodyPr rtlCol="0" vert="horz"/>
          <a:lstStyle/>
          <a:p>
            <a:pPr/>
            <a:fld id="{DB7967FB-8841-4C8E-AB44-E33A93C990DD}" type="datetime1">
              <a:t>6/1/2016</a:t>
            </a:fld>
            <a:endParaRPr dirty="0" lang="en-US"/>
          </a:p>
        </p:txBody>
      </p:sp>
      <p:sp>
        <p:nvSpPr>
          <p:cNvPr id="8" name="Footer Placeholder 7"/>
          <p:cNvSpPr>
            <a:spLocks noGrp="true"/>
          </p:cNvSpPr>
          <p:nvPr>
            <p:ph idx="11" sz="quarter" type="ftr"/>
          </p:nvPr>
        </p:nvSpPr>
        <p:spPr/>
        <p:txBody>
          <a:bodyPr rtlCol="0" vert="horz"/>
          <a:lstStyle/>
          <a:p>
            <a:pPr/>
            <a:r>
              <a:rPr dirty="0" lang="en-US"/>
              <a:t/>
            </a:r>
            <a:endParaRPr dirty="0" lang="en-US"/>
          </a:p>
        </p:txBody>
      </p:sp>
      <p:sp>
        <p:nvSpPr>
          <p:cNvPr id="9" name="Slide Number Placeholder 8"/>
          <p:cNvSpPr>
            <a:spLocks noGrp="true"/>
          </p:cNvSpPr>
          <p:nvPr>
            <p:ph idx="12" sz="quarter" type="sldNum"/>
          </p:nvPr>
        </p:nvSpPr>
        <p:spPr/>
        <p:txBody>
          <a:bodyPr rtlCol="0" vert="horz"/>
          <a:lstStyle/>
          <a:p>
            <a:pPr/>
            <a:fld id="{5EC5620E-E77D-4BBD-8301-3F00FE3162FB}" type="slidenum"/>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Click to edit Master title style</a:t>
            </a:r>
            <a:endParaRPr dirty="0" lang="en-US"/>
          </a:p>
        </p:txBody>
      </p:sp>
      <p:sp>
        <p:nvSpPr>
          <p:cNvPr id="3" name="Date Placeholder 2"/>
          <p:cNvSpPr>
            <a:spLocks noGrp="true"/>
          </p:cNvSpPr>
          <p:nvPr>
            <p:ph idx="10" sz="half" type="dt"/>
          </p:nvPr>
        </p:nvSpPr>
        <p:spPr/>
        <p:txBody>
          <a:bodyPr rtlCol="0" vert="horz"/>
          <a:lstStyle/>
          <a:p>
            <a:pPr/>
            <a:fld id="{9DE34421-72DC-4C40-B571-E6D87E57699E}" type="datetime1">
              <a:t>6/1/2016</a:t>
            </a:fld>
            <a:endParaRPr dirty="0" lang="en-US"/>
          </a:p>
        </p:txBody>
      </p:sp>
      <p:sp>
        <p:nvSpPr>
          <p:cNvPr id="4" name="Footer Placeholder 3"/>
          <p:cNvSpPr>
            <a:spLocks noGrp="true"/>
          </p:cNvSpPr>
          <p:nvPr>
            <p:ph idx="11" sz="quarter" type="ftr"/>
          </p:nvPr>
        </p:nvSpPr>
        <p:spPr/>
        <p:txBody>
          <a:bodyPr rtlCol="0" vert="horz"/>
          <a:lstStyle/>
          <a:p>
            <a:pPr/>
            <a:r>
              <a:rPr dirty="0" lang="en-US"/>
              <a:t/>
            </a:r>
            <a:endParaRPr dirty="0" lang="en-US"/>
          </a:p>
        </p:txBody>
      </p:sp>
      <p:sp>
        <p:nvSpPr>
          <p:cNvPr id="5" name="Slide Number Placeholder 4"/>
          <p:cNvSpPr>
            <a:spLocks noGrp="true"/>
          </p:cNvSpPr>
          <p:nvPr>
            <p:ph idx="12" sz="quarter" type="sldNum"/>
          </p:nvPr>
        </p:nvSpPr>
        <p:spPr/>
        <p:txBody>
          <a:bodyPr rtlCol="0" vert="horz"/>
          <a:lstStyle/>
          <a:p>
            <a:pPr/>
            <a:fld id="{E9CE6E50-B1B9-46A6-92A7-2D3C3202C914}" type="slidenum"/>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p:cNvSpPr>
            <a:spLocks noGrp="true"/>
          </p:cNvSpPr>
          <p:nvPr>
            <p:ph idx="10" sz="half" type="dt"/>
          </p:nvPr>
        </p:nvSpPr>
        <p:spPr/>
        <p:txBody>
          <a:bodyPr rtlCol="0" vert="horz"/>
          <a:lstStyle/>
          <a:p>
            <a:pPr/>
            <a:fld id="{1994F97E-D840-4836-B171-8CA0F0992F1C}" type="datetime1">
              <a:t>6/1/2016</a:t>
            </a:fld>
            <a:endParaRPr dirty="0" lang="en-US"/>
          </a:p>
        </p:txBody>
      </p:sp>
      <p:sp>
        <p:nvSpPr>
          <p:cNvPr id="3" name="Footer Placeholder 2"/>
          <p:cNvSpPr>
            <a:spLocks noGrp="true"/>
          </p:cNvSpPr>
          <p:nvPr>
            <p:ph idx="11" sz="quarter" type="ftr"/>
          </p:nvPr>
        </p:nvSpPr>
        <p:spPr/>
        <p:txBody>
          <a:bodyPr rtlCol="0" vert="horz"/>
          <a:lstStyle/>
          <a:p>
            <a:pPr/>
            <a:r>
              <a:rPr dirty="0" lang="en-US"/>
              <a:t/>
            </a:r>
            <a:endParaRPr dirty="0" lang="en-US"/>
          </a:p>
        </p:txBody>
      </p:sp>
      <p:sp>
        <p:nvSpPr>
          <p:cNvPr id="4" name="Slide Number Placeholder 3"/>
          <p:cNvSpPr>
            <a:spLocks noGrp="true"/>
          </p:cNvSpPr>
          <p:nvPr>
            <p:ph idx="12" sz="quarter" type="sldNum"/>
          </p:nvPr>
        </p:nvSpPr>
        <p:spPr/>
        <p:txBody>
          <a:bodyPr rtlCol="0" vert="horz"/>
          <a:lstStyle/>
          <a:p>
            <a:pPr/>
            <a:fld id="{540958F4-1412-4675-8A5B-C2BC2DC8030B}" type="slidenum"/>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273050"/>
            <a:ext cx="3008313" cy="1162050"/>
          </a:xfrm>
        </p:spPr>
        <p:txBody>
          <a:bodyPr anchor="b" rtlCol="0" vert="horz"/>
          <a:lstStyle>
            <a:lvl1pPr algn="l" lvl="0">
              <a:defRPr b="1" dirty="0" lang="en-US" sz="2000">
                <a:latin typeface="Calibri"/>
              </a:defRPr>
            </a:lvl1pPr>
          </a:lstStyle>
          <a:p>
            <a:pPr/>
            <a:r>
              <a:rPr dirty="0" lang="en-US"/>
              <a:t>Click to edit Master title style</a:t>
            </a:r>
            <a:endParaRPr dirty="0" lang="en-US"/>
          </a:p>
        </p:txBody>
      </p:sp>
      <p:sp>
        <p:nvSpPr>
          <p:cNvPr id="3" name="Content Placeholder 2"/>
          <p:cNvSpPr>
            <a:spLocks noGrp="true"/>
          </p:cNvSpPr>
          <p:nvPr>
            <p:ph idx="1"/>
          </p:nvPr>
        </p:nvSpPr>
        <p:spPr>
          <a:xfrm rot="0">
            <a:off x="3575050" y="273050"/>
            <a:ext cx="5111749" cy="5853112"/>
          </a:xfrm>
        </p:spPr>
        <p:txBody>
          <a:bodyPr rtlCol="0" vert="horz"/>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p:cNvSpPr>
            <a:spLocks noGrp="true"/>
          </p:cNvSpPr>
          <p:nvPr>
            <p:ph idx="2" type="body"/>
          </p:nvPr>
        </p:nvSpPr>
        <p:spPr>
          <a:xfrm rot="0">
            <a:off x="457200" y="1435099"/>
            <a:ext cx="3008313" cy="4691063"/>
          </a:xfrm>
        </p:spPr>
        <p:txBody>
          <a:bodyPr rtlCol="0" vert="horz"/>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vert="horz"/>
          <a:lstStyle/>
          <a:p>
            <a:pPr/>
            <a:fld id="{18C71C88-C0B3-492F-858A-5230CA82835A}" type="datetime1">
              <a:t>6/1/2016</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D37B7004-E828-429B-8B44-BA4F8D5A0F23}" type="slidenum"/>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rot="0">
            <a:off x="1792288" y="4800600"/>
            <a:ext cx="5486400" cy="566738"/>
          </a:xfrm>
        </p:spPr>
        <p:txBody>
          <a:bodyPr anchor="b" rtlCol="0" vert="horz"/>
          <a:lstStyle>
            <a:lvl1pPr algn="l" lvl="0">
              <a:defRPr b="1" dirty="0" lang="en-US" sz="2000">
                <a:latin typeface="Calibri"/>
              </a:defRPr>
            </a:lvl1pPr>
          </a:lstStyle>
          <a:p>
            <a:pPr/>
            <a:r>
              <a:rPr dirty="0" lang="en-US"/>
              <a:t>Click to edit Master title style</a:t>
            </a:r>
            <a:endParaRPr dirty="0" lang="en-US"/>
          </a:p>
        </p:txBody>
      </p:sp>
      <p:sp>
        <p:nvSpPr>
          <p:cNvPr id="3" name="Picture Placeholder 2"/>
          <p:cNvSpPr>
            <a:spLocks noGrp="true"/>
          </p:cNvSpPr>
          <p:nvPr>
            <p:ph idx="1" type="pic"/>
          </p:nvPr>
        </p:nvSpPr>
        <p:spPr>
          <a:xfrm rot="0">
            <a:off x="1792288" y="612775"/>
            <a:ext cx="5486400" cy="4114800"/>
          </a:xfrm>
        </p:spPr>
        <p:txBody>
          <a:bodyPr rtlCol="0" vert="horz"/>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Text Placeholder 3"/>
          <p:cNvSpPr>
            <a:spLocks noGrp="true"/>
          </p:cNvSpPr>
          <p:nvPr>
            <p:ph idx="2" type="body"/>
          </p:nvPr>
        </p:nvSpPr>
        <p:spPr>
          <a:xfrm rot="0">
            <a:off x="1792288" y="5367337"/>
            <a:ext cx="5486400" cy="804862"/>
          </a:xfrm>
        </p:spPr>
        <p:txBody>
          <a:bodyPr rtlCol="0" vert="horz"/>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vert="horz"/>
          <a:lstStyle/>
          <a:p>
            <a:pPr/>
            <a:fld id="{AC85FDC4-5B34-4CFC-983B-71E287C31601}" type="datetime1">
              <a:t>6/1/2016</a:t>
            </a:fld>
            <a:endParaRPr dirty="0" lang="en-US"/>
          </a:p>
        </p:txBody>
      </p:sp>
      <p:sp>
        <p:nvSpPr>
          <p:cNvPr id="6" name="Footer Placeholder 5"/>
          <p:cNvSpPr>
            <a:spLocks noGrp="true"/>
          </p:cNvSpPr>
          <p:nvPr>
            <p:ph idx="11" sz="quarter" type="ftr"/>
          </p:nvPr>
        </p:nvSpPr>
        <p:spPr/>
        <p:txBody>
          <a:bodyPr rtlCol="0" vert="horz"/>
          <a:lstStyle/>
          <a:p>
            <a:pPr/>
            <a:r>
              <a:rPr dirty="0" lang="en-US"/>
              <a:t/>
            </a:r>
            <a:endParaRPr dirty="0" lang="en-US"/>
          </a:p>
        </p:txBody>
      </p:sp>
      <p:sp>
        <p:nvSpPr>
          <p:cNvPr id="7" name="Slide Number Placeholder 6"/>
          <p:cNvSpPr>
            <a:spLocks noGrp="true"/>
          </p:cNvSpPr>
          <p:nvPr>
            <p:ph idx="12" sz="quarter" type="sldNum"/>
          </p:nvPr>
        </p:nvSpPr>
        <p:spPr/>
        <p:txBody>
          <a:bodyPr rtlCol="0" vert="horz"/>
          <a:lstStyle/>
          <a:p>
            <a:pPr/>
            <a:fld id="{19B0BE20-87BF-4A52-B01C-6140BA7C8203}" type="slidenum"/>
            <a:endParaRPr dirty="0"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name="slideMaster1">
    <p:bg>
      <p:bgRef idx="1001">
        <a:schemeClr val="bg1"/>
      </p:bgRef>
    </p:bg>
    <p:spTree>
      <p:nvGrpSpPr>
        <p:cNvPr name="" id="1"/>
        <p:cNvGrpSpPr/>
        <p:nvPr/>
      </p:nvGrpSpPr>
      <p:grpSpPr>
        <a:xfrm>
          <a:off y="0" x="0"/>
          <a:ext cy="0" cx="0"/>
          <a:chOff y="0" x="0"/>
          <a:chExt cy="0" cx="0"/>
        </a:xfrm>
      </p:grpSpPr>
      <p:sp>
        <p:nvSpPr>
          <p:cNvPr name="Title Placeholder 1" id="2"/>
          <p:cNvSpPr>
            <a:spLocks noGrp="true"/>
          </p:cNvSpPr>
          <p:nvPr>
            <p:ph type="title"/>
          </p:nvPr>
        </p:nvSpPr>
        <p:spPr>
          <a:xfrm rot="0">
            <a:off y="274638" x="457200"/>
            <a:ext cy="1143000" cx="8229600"/>
          </a:xfrm>
          <a:prstGeom prst="rect">
            <a:avLst/>
          </a:prstGeom>
        </p:spPr>
        <p:txBody>
          <a:bodyPr anchor="ctr" rtlCol="false" bIns="45720" rIns="91440" tIns="45720" lIns="91440" vert="horz">
            <a:normAutofit/>
          </a:bodyPr>
          <a:lstStyle/>
          <a:p>
            <a:pPr/>
            <a:r>
              <a:rPr dirty="false" lang="en-US"/>
              <a:t>Click to edit Master title style</a:t>
            </a:r>
            <a:endParaRPr dirty="false" lang="en-US"/>
          </a:p>
        </p:txBody>
      </p:sp>
      <p:sp>
        <p:nvSpPr>
          <p:cNvPr name="Text Placeholder 2" id="3"/>
          <p:cNvSpPr>
            <a:spLocks noGrp="true"/>
          </p:cNvSpPr>
          <p:nvPr>
            <p:ph idx="1" type="body"/>
          </p:nvPr>
        </p:nvSpPr>
        <p:spPr>
          <a:xfrm rot="0">
            <a:off y="1600200" x="457200"/>
            <a:ext cy="4525962" cx="8229600"/>
          </a:xfrm>
          <a:prstGeom prst="rect">
            <a:avLst/>
          </a:prstGeom>
        </p:spPr>
        <p:txBody>
          <a:bodyPr rtlCol="false" bIns="45720" rIns="91440" tIns="45720" lIns="91440" vert="horz">
            <a:normAutofit/>
          </a:bodyPr>
          <a:lstStyle/>
          <a:p>
            <a:pPr lvl="0"/>
            <a:r>
              <a:rPr dirty="false" lang="en-US"/>
              <a:t>Click to edit Master text styles</a:t>
            </a:r>
          </a:p>
          <a:p>
            <a:pPr lvl="1"/>
            <a:r>
              <a:rPr dirty="false" lang="en-US"/>
              <a:t>Second level</a:t>
            </a:r>
          </a:p>
          <a:p>
            <a:pPr lvl="2"/>
            <a:r>
              <a:rPr dirty="false" lang="en-US"/>
              <a:t>Third level</a:t>
            </a:r>
          </a:p>
          <a:p>
            <a:pPr lvl="3"/>
            <a:r>
              <a:rPr dirty="false" lang="en-US"/>
              <a:t>Fourth level</a:t>
            </a:r>
          </a:p>
          <a:p>
            <a:pPr lvl="4"/>
            <a:r>
              <a:rPr dirty="false" lang="en-US"/>
              <a:t>Fifth level</a:t>
            </a:r>
            <a:endParaRPr dirty="false" lang="en-US"/>
          </a:p>
        </p:txBody>
      </p:sp>
      <p:sp>
        <p:nvSpPr>
          <p:cNvPr name="Date Placeholder 3" id="4"/>
          <p:cNvSpPr>
            <a:spLocks noGrp="true"/>
          </p:cNvSpPr>
          <p:nvPr>
            <p:ph idx="2" sz="half" type="dt"/>
          </p:nvPr>
        </p:nvSpPr>
        <p:spPr>
          <a:xfrm rot="0">
            <a:off y="6356350" x="457200"/>
            <a:ext cy="365125" cx="2133600"/>
          </a:xfrm>
          <a:prstGeom prst="rect">
            <a:avLst/>
          </a:prstGeom>
        </p:spPr>
        <p:txBody>
          <a:bodyPr anchor="ctr" rtlCol="false" bIns="45720" rIns="91440" tIns="45720" lIns="91440" vert="horz"/>
          <a:lstStyle>
            <a:lvl1pPr algn="l" lvl="0">
              <a:defRPr dirty="false" sz="1200" lang="en-US">
                <a:solidFill>
                  <a:schemeClr val="tx1">
                    <a:tint val="75000"/>
                  </a:schemeClr>
                </a:solidFill>
              </a:defRPr>
            </a:lvl1pPr>
          </a:lstStyle>
          <a:p>
            <a:pPr/>
            <a:fld type="datetime1" id="{14C64400-B8B5-4411-A244-46D48A56C767}">
              <a:t>6/1/2016</a:t>
            </a:fld>
            <a:endParaRPr dirty="false" lang="en-US"/>
          </a:p>
        </p:txBody>
      </p:sp>
      <p:sp>
        <p:nvSpPr>
          <p:cNvPr name="Footer Placeholder 4" id="5"/>
          <p:cNvSpPr>
            <a:spLocks noGrp="true"/>
          </p:cNvSpPr>
          <p:nvPr>
            <p:ph idx="3" sz="quarter" type="ftr"/>
          </p:nvPr>
        </p:nvSpPr>
        <p:spPr>
          <a:xfrm rot="0">
            <a:off y="6356350" x="3124200"/>
            <a:ext cy="365125" cx="2895600"/>
          </a:xfrm>
          <a:prstGeom prst="rect">
            <a:avLst/>
          </a:prstGeom>
        </p:spPr>
        <p:txBody>
          <a:bodyPr anchor="ctr" rtlCol="false" bIns="45720" rIns="91440" tIns="45720" lIns="91440" vert="horz"/>
          <a:lstStyle>
            <a:lvl1pPr algn="ctr" lvl="0">
              <a:defRPr dirty="false" sz="1200" lang="en-US">
                <a:solidFill>
                  <a:schemeClr val="tx1">
                    <a:tint val="75000"/>
                  </a:schemeClr>
                </a:solidFill>
              </a:defRPr>
            </a:lvl1pPr>
          </a:lstStyle>
          <a:p>
            <a:pPr/>
            <a:r>
              <a:rPr dirty="false" lang="en-US"/>
              <a:t/>
            </a:r>
            <a:endParaRPr dirty="false" lang="en-US"/>
          </a:p>
        </p:txBody>
      </p:sp>
      <p:sp>
        <p:nvSpPr>
          <p:cNvPr name="Slide Number Placeholder 5" id="6"/>
          <p:cNvSpPr>
            <a:spLocks noGrp="true"/>
          </p:cNvSpPr>
          <p:nvPr>
            <p:ph idx="4" sz="quarter" type="sldNum"/>
          </p:nvPr>
        </p:nvSpPr>
        <p:spPr>
          <a:xfrm rot="0">
            <a:off y="6356350" x="6553200"/>
            <a:ext cy="365125" cx="2133600"/>
          </a:xfrm>
          <a:prstGeom prst="rect">
            <a:avLst/>
          </a:prstGeom>
        </p:spPr>
        <p:txBody>
          <a:bodyPr anchor="ctr" rtlCol="false" bIns="45720" rIns="91440" tIns="45720" lIns="91440" vert="horz"/>
          <a:lstStyle>
            <a:lvl1pPr algn="r" lvl="0">
              <a:defRPr dirty="false" sz="1200" lang="en-US">
                <a:solidFill>
                  <a:schemeClr val="tx1">
                    <a:tint val="75000"/>
                  </a:schemeClr>
                </a:solidFill>
              </a:defRPr>
            </a:lvl1pPr>
          </a:lstStyle>
          <a:p>
            <a:pPr/>
            <a:fld type="slidenum" id="{AA5A1EB8-E67E-457E-9F48-F4597441554B}"/>
            <a:endParaRPr dirty="false" lang="en-US"/>
          </a:p>
        </p:txBody>
      </p:sp>
    </p:spTree>
  </p:cSld>
  <p:clrMap folHlink="folHlink" hlink="hlink" accent6="accent6" accent5="accent5" accent4="accent4" accent3="accent3" accent2="accent2" accent1="accent1" tx2="dk2" bg2="lt2" tx1="dk1" bg1="lt1"/>
  <p:sldLayoutIdLst>
    <p:sldLayoutId r:id="rId2" id="2147483649"/>
    <p:sldLayoutId r:id="rId3" id="2147483650"/>
    <p:sldLayoutId r:id="rId4" id="2147483651"/>
    <p:sldLayoutId r:id="rId5" id="2147483652"/>
    <p:sldLayoutId r:id="rId6" id="2147483653"/>
    <p:sldLayoutId r:id="rId7" id="2147483654"/>
    <p:sldLayoutId r:id="rId8" id="2147483655"/>
    <p:sldLayoutId r:id="rId9" id="2147483656"/>
    <p:sldLayoutId r:id="rId10" id="2147483657"/>
    <p:sldLayoutId r:id="rId11" id="2147483658"/>
    <p:sldLayoutId r:id="rId12" id="2147483659"/>
  </p:sldLayoutIdLst>
  <p:txStyles>
    <p:titleStyle>
      <a:lvl1pPr rtl="false" algn="ctr" lvl="0">
        <a:spcBef>
          <a:spcPct val="0"/>
        </a:spcBef>
        <a:buNone/>
        <a:defRPr dirty="false" sz="4400" lang="en-US">
          <a:solidFill>
            <a:schemeClr val="tx1"/>
          </a:solidFill>
          <a:latin typeface="+mj-lt"/>
        </a:defRPr>
      </a:lvl1pPr>
    </p:titleStyle>
    <p:bodyStyle>
      <a:lvl1pPr rtl="false" algn="l" indent="-342900" lvl="0" marL="342900">
        <a:spcBef>
          <a:spcPct val="20000"/>
        </a:spcBef>
        <a:buFont typeface="Arial"/>
        <a:buChar char="•"/>
        <a:defRPr dirty="false" sz="3200" lang="en-US">
          <a:solidFill>
            <a:schemeClr val="tx1"/>
          </a:solidFill>
          <a:latin typeface="+mn-lt"/>
        </a:defRPr>
      </a:lvl1pPr>
      <a:lvl2pPr rtl="false" algn="l" indent="-285750" lvl="1" marL="742950">
        <a:spcBef>
          <a:spcPct val="20000"/>
        </a:spcBef>
        <a:buFont typeface="Arial"/>
        <a:buChar char="–"/>
        <a:defRPr dirty="false" sz="2800" lang="en-US">
          <a:solidFill>
            <a:schemeClr val="tx1"/>
          </a:solidFill>
          <a:latin typeface="+mn-lt"/>
        </a:defRPr>
      </a:lvl2pPr>
      <a:lvl3pPr rtl="false" algn="l" indent="-228600" lvl="2" marL="1143000">
        <a:spcBef>
          <a:spcPct val="20000"/>
        </a:spcBef>
        <a:buFont typeface="Arial"/>
        <a:buChar char="•"/>
        <a:defRPr dirty="false" sz="2400" lang="en-US">
          <a:solidFill>
            <a:schemeClr val="tx1"/>
          </a:solidFill>
          <a:latin typeface="+mn-lt"/>
        </a:defRPr>
      </a:lvl3pPr>
      <a:lvl4pPr rtl="false" algn="l" indent="-228600" lvl="3" marL="1600200">
        <a:spcBef>
          <a:spcPct val="20000"/>
        </a:spcBef>
        <a:buFont typeface="Arial"/>
        <a:buChar char="–"/>
        <a:defRPr dirty="false" sz="2000" lang="en-US">
          <a:solidFill>
            <a:schemeClr val="tx1"/>
          </a:solidFill>
          <a:latin typeface="+mn-lt"/>
        </a:defRPr>
      </a:lvl4pPr>
      <a:lvl5pPr rtl="false" algn="l" indent="-228600" lvl="4" marL="2057400">
        <a:spcBef>
          <a:spcPct val="20000"/>
        </a:spcBef>
        <a:buFont typeface="Arial"/>
        <a:buChar char="»"/>
        <a:defRPr dirty="false" sz="2000" lang="en-US">
          <a:solidFill>
            <a:schemeClr val="tx1"/>
          </a:solidFill>
          <a:latin typeface="+mn-lt"/>
        </a:defRPr>
      </a:lvl5pPr>
      <a:lvl6pPr rtl="false" algn="l" indent="-228600" lvl="5" marL="2514600">
        <a:spcBef>
          <a:spcPct val="20000"/>
        </a:spcBef>
        <a:buFont typeface="Arial"/>
        <a:buChar char="•"/>
        <a:defRPr dirty="false" sz="2000" lang="en-US">
          <a:solidFill>
            <a:schemeClr val="tx1"/>
          </a:solidFill>
          <a:latin typeface="+mn-lt"/>
        </a:defRPr>
      </a:lvl6pPr>
      <a:lvl7pPr rtl="false" algn="l" indent="-228600" lvl="6" marL="2971800">
        <a:spcBef>
          <a:spcPct val="20000"/>
        </a:spcBef>
        <a:buFont typeface="Arial"/>
        <a:buChar char="•"/>
        <a:defRPr dirty="false" sz="2000" lang="en-US">
          <a:solidFill>
            <a:schemeClr val="tx1"/>
          </a:solidFill>
          <a:latin typeface="+mn-lt"/>
        </a:defRPr>
      </a:lvl7pPr>
      <a:lvl8pPr rtl="false" algn="l" indent="-228600" lvl="7" marL="3429000">
        <a:spcBef>
          <a:spcPct val="20000"/>
        </a:spcBef>
        <a:buFont typeface="Arial"/>
        <a:buChar char="•"/>
        <a:defRPr dirty="false" sz="2000" lang="en-US">
          <a:solidFill>
            <a:schemeClr val="tx1"/>
          </a:solidFill>
          <a:latin typeface="+mn-lt"/>
        </a:defRPr>
      </a:lvl8pPr>
      <a:lvl9pPr rtl="false" algn="l" indent="-228600" lvl="8" marL="3886200">
        <a:spcBef>
          <a:spcPct val="20000"/>
        </a:spcBef>
        <a:buFont typeface="Arial"/>
        <a:buChar char="•"/>
        <a:defRPr dirty="false" sz="2000" lang="en-US">
          <a:solidFill>
            <a:schemeClr val="tx1"/>
          </a:solidFill>
          <a:latin typeface="+mn-lt"/>
        </a:defRPr>
      </a:lvl9pPr>
    </p:bodyStyle>
    <p:otherStyle>
      <a:lvl1pPr rtl="false" algn="l" lvl="0" marL="0">
        <a:defRPr dirty="false" sz="1800" lang="en-US">
          <a:solidFill>
            <a:schemeClr val="tx1"/>
          </a:solidFill>
          <a:latin typeface="+mn-lt"/>
        </a:defRPr>
      </a:lvl1pPr>
      <a:lvl2pPr rtl="false" algn="l" lvl="1" marL="457200">
        <a:defRPr dirty="false" sz="1800" lang="en-US">
          <a:solidFill>
            <a:schemeClr val="tx1"/>
          </a:solidFill>
          <a:latin typeface="+mn-lt"/>
        </a:defRPr>
      </a:lvl2pPr>
      <a:lvl3pPr rtl="false" algn="l" lvl="2" marL="914400">
        <a:defRPr dirty="false" sz="1800" lang="en-US">
          <a:solidFill>
            <a:schemeClr val="tx1"/>
          </a:solidFill>
          <a:latin typeface="+mn-lt"/>
        </a:defRPr>
      </a:lvl3pPr>
      <a:lvl4pPr rtl="false" algn="l" lvl="3" marL="1371600">
        <a:defRPr dirty="false" sz="1800" lang="en-US">
          <a:solidFill>
            <a:schemeClr val="tx1"/>
          </a:solidFill>
          <a:latin typeface="+mn-lt"/>
        </a:defRPr>
      </a:lvl4pPr>
      <a:lvl5pPr rtl="false" algn="l" lvl="4" marL="1828800">
        <a:defRPr dirty="false" sz="1800" lang="en-US">
          <a:solidFill>
            <a:schemeClr val="tx1"/>
          </a:solidFill>
          <a:latin typeface="+mn-lt"/>
        </a:defRPr>
      </a:lvl5pPr>
      <a:lvl6pPr rtl="false" algn="l" lvl="5" marL="2286000">
        <a:defRPr dirty="false" sz="1800" lang="en-US">
          <a:solidFill>
            <a:schemeClr val="tx1"/>
          </a:solidFill>
          <a:latin typeface="+mn-lt"/>
        </a:defRPr>
      </a:lvl6pPr>
      <a:lvl7pPr rtl="false" algn="l" lvl="6" marL="2743200">
        <a:defRPr dirty="false" sz="1800" lang="en-US">
          <a:solidFill>
            <a:schemeClr val="tx1"/>
          </a:solidFill>
          <a:latin typeface="+mn-lt"/>
        </a:defRPr>
      </a:lvl7pPr>
      <a:lvl8pPr rtl="false" algn="l" lvl="7" marL="3200400">
        <a:defRPr dirty="false" sz="1800" lang="en-US">
          <a:solidFill>
            <a:schemeClr val="tx1"/>
          </a:solidFill>
          <a:latin typeface="+mn-lt"/>
        </a:defRPr>
      </a:lvl8pPr>
      <a:lvl9pPr rtl="false" algn="l" lvl="8" marL="3657600">
        <a:defRPr dirty="false" sz="1800" lang="en-US">
          <a:solidFill>
            <a:schemeClr val="tx1"/>
          </a:solidFill>
          <a:latin typeface="+mn-l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id1" Type="http://schemas.openxmlformats.org/officeDocument/2006/relationships/notesSlide" Target="/pp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4.png"/><Relationship Id="id4" Type="http://schemas.openxmlformats.org/officeDocument/2006/relationships/notesSlide" Target="/pp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www.youtube.com/watch?v=CFs2NFVhNMs" TargetMode="External"/><Relationship Id="rId6" Type="http://schemas.openxmlformats.org/officeDocument/2006/relationships/hyperlink" Target="http://www.cnet.com/products/ue-roll/" TargetMode="External"/><Relationship Id="rId7" Type="http://schemas.openxmlformats.org/officeDocument/2006/relationships/hyperlink" Target="http://www.cnet.com/products/ue-roll/" TargetMode="External"/><Relationship Id="rId8" Type="http://schemas.openxmlformats.org/officeDocument/2006/relationships/hyperlink" Target="http://www.bassheadspeakers.com/top-10-best-outdoor-bluetooth-speakers/" TargetMode="External"/><Relationship Id="rId9" Type="http://schemas.openxmlformats.org/officeDocument/2006/relationships/hyperlink" Target="http://www.bassheadspeakers.com/top-10-best-outdoor-bluetooth-speakers/" TargetMode="External"/><Relationship Id="rId10" Type="http://schemas.openxmlformats.org/officeDocument/2006/relationships/hyperlink" Target="http://www.digitaltrends.com/mobile/how-does-bluetooth-work/" TargetMode="External"/><Relationship Id="rId11" Type="http://schemas.openxmlformats.org/officeDocument/2006/relationships/hyperlink" Target="http://www.digitaltrends.com/mobile/how-does-bluetooth-work/" TargetMode="External"/><Relationship Id="id12" Type="http://schemas.openxmlformats.org/officeDocument/2006/relationships/notesSlide" Target="/pp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id1" Type="http://schemas.openxmlformats.org/officeDocument/2006/relationships/notesSlide" Target="/pp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13.png"/><Relationship Id="id4" Type="http://schemas.openxmlformats.org/officeDocument/2006/relationships/notesSlide" Target="/pp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id3" Type="http://schemas.openxmlformats.org/officeDocument/2006/relationships/notesSlide" Target="/pp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id3" Type="http://schemas.openxmlformats.org/officeDocument/2006/relationships/notesSlide" Target="/pp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 Id="id3" Type="http://schemas.openxmlformats.org/officeDocument/2006/relationships/notesSlide" Target="/pp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id3" Type="http://schemas.openxmlformats.org/officeDocument/2006/relationships/notesSlide" Target="/pp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id3" Type="http://schemas.openxmlformats.org/officeDocument/2006/relationships/notesSlide" Target="/pp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id3" Type="http://schemas.openxmlformats.org/officeDocument/2006/relationships/notesSlide" Target="/pp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id3" Type="http://schemas.openxmlformats.org/officeDocument/2006/relationships/notesSlide" Target="/pp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tags" Target="../tags/tag1.xml"/><Relationship Id="id4" Type="http://schemas.openxmlformats.org/officeDocument/2006/relationships/notesSlide" Target="/pp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tags" Target="../tags/tag2.xml"/><Relationship Id="id4" Type="http://schemas.openxmlformats.org/officeDocument/2006/relationships/notesSlide" Target="/pp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id3" Type="http://schemas.openxmlformats.org/officeDocument/2006/relationships/notesSlide" Target="/pp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 Id="id4" Type="http://schemas.openxmlformats.org/officeDocument/2006/relationships/notesSlide" Target="/pp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id3" Type="http://schemas.openxmlformats.org/officeDocument/2006/relationships/notesSlide" Target="/ppt/notesSlides/notesSlide4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0.png"/><Relationship Id="id5" Type="http://schemas.openxmlformats.org/officeDocument/2006/relationships/notesSlide" Target="/pp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id3" Type="http://schemas.openxmlformats.org/officeDocument/2006/relationships/notesSlide" Target="/pp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 Id="id6" Type="http://schemas.openxmlformats.org/officeDocument/2006/relationships/notesSlide" Target="/pp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err="1" lang="en-US"/>
              <a:t>Shurity</a:t>
            </a:r>
            <a:r>
              <a:rPr dirty="0" lang="en-US"/>
              <a:t> Page Design</a:t>
            </a:r>
            <a:endParaRPr dirty="0" lang="en-US"/>
          </a:p>
        </p:txBody>
      </p:sp>
      <p:sp>
        <p:nvSpPr>
          <p:cNvPr id="3" name="Content Placeholder 2"/>
          <p:cNvSpPr>
            <a:spLocks noGrp="true"/>
          </p:cNvSpPr>
          <p:nvPr>
            <p:ph idx="1"/>
          </p:nvPr>
        </p:nvSpPr>
        <p:spPr>
          <a:xfrm rot="0">
            <a:off x="457744" y="1596657"/>
            <a:ext cx="8229600" cy="4525962"/>
          </a:xfrm>
        </p:spPr>
        <p:txBody>
          <a:bodyPr rtlCol="0" vert="horz"/>
          <a:lstStyle/>
          <a:p>
            <a:pPr/>
            <a:r>
              <a:rPr dirty="0" lang="en-US"/>
              <a:t>This document will contain all of the screens to be included in the prototype</a:t>
            </a:r>
          </a:p>
          <a:p>
            <a:pPr lvl="1"/>
            <a:r>
              <a:rPr dirty="0" lang="en-US"/>
              <a:t>Search</a:t>
            </a:r>
          </a:p>
          <a:p>
            <a:pPr lvl="1"/>
            <a:r>
              <a:rPr dirty="0" lang="en-US"/>
              <a:t>Questions</a:t>
            </a:r>
          </a:p>
          <a:p>
            <a:pPr lvl="1"/>
            <a:r>
              <a:rPr dirty="0" lang="en-US"/>
              <a:t>Product display (top 3)</a:t>
            </a:r>
          </a:p>
          <a:p>
            <a:pPr lvl="1"/>
            <a:r>
              <a:rPr dirty="0" lang="en-US"/>
              <a:t>Individual product page</a:t>
            </a:r>
          </a:p>
          <a:p>
            <a:pPr lvl="1"/>
            <a:r>
              <a:rPr dirty="0" lang="en-US"/>
              <a:t>Retailer page w/ price</a:t>
            </a:r>
            <a:endParaRPr dirty="0" lang="en-US"/>
          </a:p>
        </p:txBody>
      </p:sp>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Product Category Name  &gt; Questions &gt; Results &gt; Product Detail</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540941" y="631715"/>
            <a:ext cx="2467341" cy="369332"/>
          </a:xfrm>
          <a:prstGeom prst="rect">
            <a:avLst/>
          </a:prstGeom>
          <a:noFill/>
        </p:spPr>
        <p:txBody>
          <a:bodyPr rtlCol="0" vert="horz" wrap="none">
            <a:spAutoFit/>
          </a:bodyPr>
          <a:lstStyle/>
          <a:p>
            <a:pPr algn="ctr"/>
            <a:r>
              <a:rPr dirty="0" lang="en-US"/>
              <a:t>Detail Product Examples</a:t>
            </a:r>
            <a:endParaRPr dirty="0" lang="en-US"/>
          </a:p>
        </p:txBody>
      </p:sp>
      <p:cxnSp>
        <p:nvCxnSpPr>
          <p:cNvPr id="13" name="Straight Connector 42"/>
          <p:cNvCxnSpPr/>
          <p:nvPr/>
        </p:nvCxnSpPr>
        <p:spPr>
          <a:xfrm rot="0">
            <a:off x="771520" y="4473148"/>
            <a:ext cx="7956996"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4" name="Straight Connector 16"/>
          <p:cNvCxnSpPr/>
          <p:nvPr/>
        </p:nvCxnSpPr>
        <p:spPr>
          <a:xfrm rot="0">
            <a:off x="3643943" y="1622427"/>
            <a:ext cx="0" cy="2864503"/>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5" name="TextBox 17"/>
          <p:cNvSpPr txBox="1"/>
          <p:nvPr/>
        </p:nvSpPr>
        <p:spPr>
          <a:xfrm rot="0">
            <a:off x="6061546" y="4738874"/>
            <a:ext cx="2555567" cy="1384995"/>
          </a:xfrm>
          <a:prstGeom prst="rect">
            <a:avLst/>
          </a:prstGeom>
          <a:noFill/>
        </p:spPr>
        <p:txBody>
          <a:bodyPr rtlCol="0" vert="horz" wrap="square">
            <a:spAutoFit/>
          </a:bodyPr>
          <a:lstStyle/>
          <a:p>
            <a:pPr/>
            <a:r>
              <a:rPr dirty="0" lang="en-US" sz="1400"/>
              <a:t>Product Video Link</a:t>
            </a:r>
          </a:p>
          <a:p>
            <a:pPr/>
            <a:r>
              <a:rPr dirty="0" err="1" lang="en-US" sz="1400"/>
              <a:t>CNET</a:t>
            </a:r>
            <a:r>
              <a:rPr dirty="0" lang="en-US" sz="1400"/>
              <a:t> Product review Link</a:t>
            </a:r>
          </a:p>
          <a:p>
            <a:pPr/>
            <a:r>
              <a:rPr dirty="0" lang="en-US" sz="1400"/>
              <a:t>Fan rating metrics dashboard</a:t>
            </a:r>
          </a:p>
          <a:p>
            <a:pPr/>
            <a:r>
              <a:rPr dirty="0" lang="en-US" sz="1400"/>
              <a:t>“Product Category” buying guide</a:t>
            </a:r>
          </a:p>
          <a:p>
            <a:pPr/>
            <a:r>
              <a:rPr dirty="0" lang="en-US" sz="1400"/>
              <a:t>Product Reviews</a:t>
            </a:r>
          </a:p>
          <a:p>
            <a:pPr/>
            <a:r>
              <a:rPr dirty="0" lang="en-US" sz="1400"/>
              <a:t>Other interesting facts</a:t>
            </a:r>
            <a:endParaRPr dirty="0" lang="en-US" sz="1400"/>
          </a:p>
        </p:txBody>
      </p:sp>
      <p:pic>
        <p:nvPicPr>
          <p:cNvPr id="16" name="Picture 18"/>
          <p:cNvPicPr>
            <a:picLocks noChangeAspect="true"/>
          </p:cNvPicPr>
          <p:nvPr/>
        </p:nvPicPr>
        <p:blipFill>
          <a:blip r:embed="rId3"/>
          <a:stretch>
            <a:fillRect/>
          </a:stretch>
        </p:blipFill>
        <p:spPr>
          <a:xfrm rot="0">
            <a:off x="837599" y="1723087"/>
            <a:ext cx="2689183" cy="2550180"/>
          </a:xfrm>
          <a:prstGeom prst="rect">
            <a:avLst/>
          </a:prstGeom>
        </p:spPr>
      </p:pic>
      <p:sp>
        <p:nvSpPr>
          <p:cNvPr id="17" name="Rounded Rectangle 68"/>
          <p:cNvSpPr/>
          <p:nvPr/>
        </p:nvSpPr>
        <p:spPr>
          <a:xfrm rot="0">
            <a:off x="1160788" y="5894212"/>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Retailers</a:t>
            </a:r>
            <a:endParaRPr dirty="0" lang="en-US">
              <a:solidFill>
                <a:schemeClr val="tx1"/>
              </a:solidFill>
            </a:endParaRPr>
          </a:p>
        </p:txBody>
      </p:sp>
      <p:cxnSp>
        <p:nvCxnSpPr>
          <p:cNvPr id="18" name="Straight Connector 35"/>
          <p:cNvCxnSpPr/>
          <p:nvPr/>
        </p:nvCxnSpPr>
        <p:spPr>
          <a:xfrm rot="0">
            <a:off x="3155404" y="4473148"/>
            <a:ext cx="0" cy="175658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9" name="Straight Connector 37"/>
          <p:cNvCxnSpPr/>
          <p:nvPr/>
        </p:nvCxnSpPr>
        <p:spPr>
          <a:xfrm rot="0">
            <a:off x="5966586" y="4473148"/>
            <a:ext cx="0" cy="175658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20" name="TextBox 15"/>
          <p:cNvSpPr txBox="1"/>
          <p:nvPr/>
        </p:nvSpPr>
        <p:spPr>
          <a:xfrm rot="0">
            <a:off x="1441522" y="4425667"/>
            <a:ext cx="1115322" cy="369332"/>
          </a:xfrm>
          <a:prstGeom prst="rect">
            <a:avLst/>
          </a:prstGeom>
          <a:noFill/>
        </p:spPr>
        <p:txBody>
          <a:bodyPr rtlCol="0" vert="horz" wrap="none">
            <a:spAutoFit/>
          </a:bodyPr>
          <a:lstStyle/>
          <a:p>
            <a:pPr algn="ctr"/>
            <a:r>
              <a:rPr dirty="0" lang="en-US" u="sng"/>
              <a:t>Scorecard</a:t>
            </a:r>
            <a:endParaRPr dirty="0" lang="en-US" u="sng"/>
          </a:p>
        </p:txBody>
      </p:sp>
      <p:sp>
        <p:nvSpPr>
          <p:cNvPr id="21" name="TextBox 20"/>
          <p:cNvSpPr txBox="1"/>
          <p:nvPr/>
        </p:nvSpPr>
        <p:spPr>
          <a:xfrm rot="0">
            <a:off x="4498556" y="1503727"/>
            <a:ext cx="2869445" cy="369332"/>
          </a:xfrm>
          <a:prstGeom prst="rect">
            <a:avLst/>
          </a:prstGeom>
          <a:noFill/>
        </p:spPr>
        <p:txBody>
          <a:bodyPr rtlCol="0" vert="horz" wrap="none">
            <a:spAutoFit/>
          </a:bodyPr>
          <a:lstStyle/>
          <a:p>
            <a:pPr/>
            <a:r>
              <a:rPr dirty="0" lang="en-US" u="sng"/>
              <a:t>Why this product fits for you</a:t>
            </a:r>
            <a:endParaRPr dirty="0" lang="en-US" u="sng"/>
          </a:p>
        </p:txBody>
      </p:sp>
      <p:sp>
        <p:nvSpPr>
          <p:cNvPr id="22" name="TextBox 22"/>
          <p:cNvSpPr txBox="1"/>
          <p:nvPr/>
        </p:nvSpPr>
        <p:spPr>
          <a:xfrm rot="0">
            <a:off x="1245175" y="4158507"/>
            <a:ext cx="1672829" cy="276999"/>
          </a:xfrm>
          <a:prstGeom prst="rect">
            <a:avLst/>
          </a:prstGeom>
          <a:noFill/>
        </p:spPr>
        <p:txBody>
          <a:bodyPr rtlCol="0" vert="horz" wrap="none">
            <a:spAutoFit/>
          </a:bodyPr>
          <a:lstStyle/>
          <a:p>
            <a:pPr/>
            <a:r>
              <a:rPr dirty="0" lang="en-US" sz="1200"/>
              <a:t>Click image to see more</a:t>
            </a:r>
            <a:endParaRPr dirty="0" lang="en-US" sz="1200"/>
          </a:p>
        </p:txBody>
      </p:sp>
      <p:sp>
        <p:nvSpPr>
          <p:cNvPr id="23" name="TextBox 41"/>
          <p:cNvSpPr txBox="1"/>
          <p:nvPr/>
        </p:nvSpPr>
        <p:spPr>
          <a:xfrm rot="0">
            <a:off x="3714649" y="4415710"/>
            <a:ext cx="1633781" cy="369332"/>
          </a:xfrm>
          <a:prstGeom prst="rect">
            <a:avLst/>
          </a:prstGeom>
          <a:noFill/>
        </p:spPr>
        <p:txBody>
          <a:bodyPr rtlCol="0" vert="horz" wrap="none">
            <a:spAutoFit/>
          </a:bodyPr>
          <a:lstStyle/>
          <a:p>
            <a:pPr algn="ctr"/>
            <a:r>
              <a:rPr dirty="0" lang="en-US" u="sng"/>
              <a:t>Don’t Know yet</a:t>
            </a:r>
            <a:endParaRPr dirty="0" lang="en-US" u="sng"/>
          </a:p>
        </p:txBody>
      </p:sp>
      <p:sp>
        <p:nvSpPr>
          <p:cNvPr id="24" name="TextBox 43"/>
          <p:cNvSpPr txBox="1"/>
          <p:nvPr/>
        </p:nvSpPr>
        <p:spPr>
          <a:xfrm rot="0">
            <a:off x="6368117" y="4415710"/>
            <a:ext cx="2319752" cy="369332"/>
          </a:xfrm>
          <a:prstGeom prst="rect">
            <a:avLst/>
          </a:prstGeom>
          <a:noFill/>
        </p:spPr>
        <p:txBody>
          <a:bodyPr rtlCol="0" vert="horz" wrap="none">
            <a:spAutoFit/>
          </a:bodyPr>
          <a:lstStyle/>
          <a:p>
            <a:pPr algn="ctr"/>
            <a:r>
              <a:rPr dirty="0" lang="en-US" u="sng"/>
              <a:t>Additional Information</a:t>
            </a:r>
            <a:endParaRPr dirty="0" lang="en-US" u="sng"/>
          </a:p>
        </p:txBody>
      </p:sp>
      <p:sp>
        <p:nvSpPr>
          <p:cNvPr id="25" name="TextBox 24"/>
          <p:cNvSpPr txBox="1"/>
          <p:nvPr/>
        </p:nvSpPr>
        <p:spPr>
          <a:xfrm rot="0">
            <a:off x="3818661" y="1896800"/>
            <a:ext cx="4854007" cy="2308324"/>
          </a:xfrm>
          <a:prstGeom prst="rect">
            <a:avLst/>
          </a:prstGeom>
          <a:noFill/>
        </p:spPr>
        <p:txBody>
          <a:bodyPr rtlCol="0" vert="horz" wrap="square">
            <a:spAutoFit/>
          </a:bodyPr>
          <a:lstStyle/>
          <a:p>
            <a:pPr/>
            <a:r>
              <a:rPr dirty="0" lang="en-US" sz="1600"/>
              <a:t>VI: Sound Quality</a:t>
            </a:r>
          </a:p>
          <a:p>
            <a:pPr/>
            <a:r>
              <a:rPr dirty="0" lang="en-US" sz="1600"/>
              <a:t/>
            </a:r>
            <a:r>
              <a:rPr dirty="0" lang="en-US" sz="1600"/>
              <a:t>-Features: Subwoofer; 125 watts; 6 speakers</a:t>
            </a:r>
          </a:p>
          <a:p>
            <a:pPr/>
            <a:r>
              <a:rPr dirty="0" lang="en-US" sz="1600"/>
              <a:t> </a:t>
            </a:r>
            <a:r>
              <a:rPr dirty="0" lang="en-US" sz="1600"/>
              <a:t>     Portability</a:t>
            </a:r>
          </a:p>
          <a:p>
            <a:pPr/>
            <a:r>
              <a:rPr dirty="0" lang="en-US" sz="1600"/>
              <a:t/>
            </a:r>
            <a:r>
              <a:rPr dirty="0" lang="en-US" sz="1600"/>
              <a:t>-Features: Lightweight; Rubberized Edges;   Waterproof</a:t>
            </a:r>
          </a:p>
          <a:p>
            <a:pPr/>
            <a:r>
              <a:rPr dirty="0" lang="en-US" sz="1600"/>
              <a:t>NI: Speaker Linking</a:t>
            </a:r>
          </a:p>
          <a:p>
            <a:pPr/>
            <a:r>
              <a:rPr dirty="0" lang="en-US" sz="1600"/>
              <a:t/>
            </a:r>
            <a:r>
              <a:rPr dirty="0" lang="en-US" sz="1600"/>
              <a:t>-Feature: Linking not available</a:t>
            </a:r>
          </a:p>
          <a:p>
            <a:pPr/>
            <a:r>
              <a:rPr dirty="0" lang="en-US" sz="1600"/>
              <a:t>      Speaker Size</a:t>
            </a:r>
          </a:p>
          <a:p>
            <a:pPr/>
            <a:r>
              <a:rPr dirty="0" lang="en-US" sz="1600"/>
              <a:t/>
            </a:r>
            <a:r>
              <a:rPr dirty="0" lang="en-US" sz="1600"/>
              <a:t>-Feature: Speakers measure 3cubic feet</a:t>
            </a:r>
            <a:endParaRPr dirty="0" lang="en-US" sz="1600"/>
          </a:p>
        </p:txBody>
      </p:sp>
      <p:sp>
        <p:nvSpPr>
          <p:cNvPr id="26" name="TextBox 47"/>
          <p:cNvSpPr txBox="1"/>
          <p:nvPr/>
        </p:nvSpPr>
        <p:spPr>
          <a:xfrm rot="0">
            <a:off x="837599" y="4738874"/>
            <a:ext cx="2212874" cy="954107"/>
          </a:xfrm>
          <a:prstGeom prst="rect">
            <a:avLst/>
          </a:prstGeom>
          <a:noFill/>
        </p:spPr>
        <p:txBody>
          <a:bodyPr rtlCol="0" vert="horz" wrap="square">
            <a:spAutoFit/>
          </a:bodyPr>
          <a:lstStyle/>
          <a:p>
            <a:pPr/>
            <a:r>
              <a:rPr dirty="0" lang="en-US" sz="1400"/>
              <a:t>Overall Score: 88</a:t>
            </a:r>
          </a:p>
          <a:p>
            <a:pPr/>
            <a:r>
              <a:rPr dirty="0" lang="en-US" sz="1400"/>
              <a:t>Out of 1533 products</a:t>
            </a:r>
          </a:p>
          <a:p>
            <a:pPr/>
            <a:r>
              <a:rPr dirty="0" lang="en-US" sz="1400"/>
              <a:t>Sold by 27 Retailers</a:t>
            </a:r>
          </a:p>
          <a:p>
            <a:pPr/>
            <a:r>
              <a:rPr dirty="0" lang="en-US" sz="1400"/>
              <a:t>Price: 1277- within range</a:t>
            </a:r>
            <a:endParaRPr dirty="0" lang="en-US" sz="1400"/>
          </a:p>
        </p:txBody>
      </p:sp>
      <p:sp>
        <p:nvSpPr>
          <p:cNvPr id="27" name="TextBox 48"/>
          <p:cNvSpPr txBox="1"/>
          <p:nvPr/>
        </p:nvSpPr>
        <p:spPr>
          <a:xfrm rot="0">
            <a:off x="3307132" y="4738874"/>
            <a:ext cx="2520813" cy="1600438"/>
          </a:xfrm>
          <a:prstGeom prst="rect">
            <a:avLst/>
          </a:prstGeom>
          <a:noFill/>
        </p:spPr>
        <p:txBody>
          <a:bodyPr rtlCol="0" vert="horz" wrap="square">
            <a:spAutoFit/>
          </a:bodyPr>
          <a:lstStyle/>
          <a:p>
            <a:pPr/>
            <a:r>
              <a:rPr dirty="0" err="1" lang="en-US" sz="1400"/>
              <a:t>Lorem</a:t>
            </a:r>
            <a:r>
              <a:rPr dirty="0" lang="en-US" sz="1400"/>
              <a:t> </a:t>
            </a:r>
            <a:r>
              <a:rPr dirty="0" err="1" lang="en-US" sz="1400"/>
              <a:t>ipsum</a:t>
            </a:r>
            <a:r>
              <a:rPr dirty="0" lang="en-US" sz="1400"/>
              <a:t> dolor sit </a:t>
            </a:r>
            <a:r>
              <a:rPr dirty="0" err="1" lang="en-US" sz="1400"/>
              <a:t>amet</a:t>
            </a:r>
            <a:r>
              <a:rPr dirty="0" lang="en-US" sz="1400"/>
              <a:t>, </a:t>
            </a:r>
            <a:r>
              <a:rPr dirty="0" err="1" lang="en-US" sz="1400"/>
              <a:t>consectetur</a:t>
            </a:r>
            <a:r>
              <a:rPr dirty="0" lang="en-US" sz="1400"/>
              <a:t> </a:t>
            </a:r>
            <a:r>
              <a:rPr dirty="0" err="1" lang="en-US" sz="1400"/>
              <a:t>adipiscing</a:t>
            </a:r>
            <a:r>
              <a:rPr dirty="0" lang="en-US" sz="1400"/>
              <a:t> </a:t>
            </a:r>
            <a:r>
              <a:rPr dirty="0" err="1" lang="en-US" sz="1400"/>
              <a:t>elit</a:t>
            </a:r>
            <a:r>
              <a:rPr dirty="0" lang="en-US" sz="1400"/>
              <a:t>. Integer </a:t>
            </a:r>
            <a:r>
              <a:rPr dirty="0" err="1" lang="en-US" sz="1400"/>
              <a:t>nec</a:t>
            </a:r>
            <a:r>
              <a:rPr dirty="0" lang="en-US" sz="1400"/>
              <a:t> </a:t>
            </a:r>
            <a:r>
              <a:rPr dirty="0" err="1" lang="en-US" sz="1400"/>
              <a:t>odio</a:t>
            </a:r>
            <a:r>
              <a:rPr dirty="0" lang="en-US" sz="1400"/>
              <a:t>. </a:t>
            </a:r>
            <a:r>
              <a:rPr dirty="0" err="1" lang="en-US" sz="1400"/>
              <a:t>Praesent</a:t>
            </a:r>
            <a:r>
              <a:rPr dirty="0" lang="en-US" sz="1400"/>
              <a:t> </a:t>
            </a:r>
            <a:r>
              <a:rPr dirty="0" lang="en-US" sz="1400"/>
              <a:t>libero</a:t>
            </a:r>
            <a:r>
              <a:rPr dirty="0" lang="en-US" sz="1400"/>
              <a:t>. </a:t>
            </a:r>
            <a:r>
              <a:rPr dirty="0" lang="en-US" sz="1400"/>
              <a:t>Sed</a:t>
            </a:r>
            <a:r>
              <a:rPr dirty="0" lang="en-US" sz="1400"/>
              <a:t> </a:t>
            </a:r>
            <a:r>
              <a:rPr dirty="0" lang="en-US" sz="1400"/>
              <a:t>cursus</a:t>
            </a:r>
            <a:r>
              <a:rPr dirty="0" lang="en-US" sz="1400"/>
              <a:t> ante </a:t>
            </a:r>
            <a:r>
              <a:rPr dirty="0" err="1" lang="en-US" sz="1400"/>
              <a:t>dapibus</a:t>
            </a:r>
            <a:r>
              <a:rPr dirty="0" lang="en-US" sz="1400"/>
              <a:t> diam. </a:t>
            </a:r>
            <a:r>
              <a:rPr dirty="0" lang="en-US" sz="1400"/>
              <a:t>Sed</a:t>
            </a:r>
            <a:r>
              <a:rPr dirty="0" lang="en-US" sz="1400"/>
              <a:t> nisi. </a:t>
            </a:r>
            <a:r>
              <a:rPr dirty="0" lang="en-US" sz="1400"/>
              <a:t>Nulla</a:t>
            </a:r>
            <a:r>
              <a:rPr dirty="0" lang="en-US" sz="1400"/>
              <a:t> </a:t>
            </a:r>
            <a:r>
              <a:rPr dirty="0" lang="en-US" sz="1400"/>
              <a:t>quis</a:t>
            </a:r>
            <a:r>
              <a:rPr dirty="0" lang="en-US" sz="1400"/>
              <a:t> </a:t>
            </a:r>
            <a:r>
              <a:rPr dirty="0" lang="en-US" sz="1400"/>
              <a:t>sem</a:t>
            </a:r>
            <a:r>
              <a:rPr dirty="0" lang="en-US" sz="1400"/>
              <a:t> at </a:t>
            </a:r>
            <a:r>
              <a:rPr dirty="0" err="1" lang="en-US" sz="1400"/>
              <a:t>nibh</a:t>
            </a:r>
            <a:r>
              <a:rPr dirty="0" lang="en-US" sz="1400"/>
              <a:t> </a:t>
            </a:r>
            <a:r>
              <a:rPr dirty="0" err="1" lang="en-US" sz="1400"/>
              <a:t>elementum</a:t>
            </a:r>
            <a:r>
              <a:rPr dirty="0" lang="en-US" sz="1400"/>
              <a:t> </a:t>
            </a:r>
            <a:r>
              <a:rPr dirty="0" err="1" lang="en-US" sz="1400"/>
              <a:t>imperdiet</a:t>
            </a:r>
            <a:r>
              <a:rPr dirty="0" lang="en-US" sz="1400"/>
              <a:t>. </a:t>
            </a:r>
            <a:r>
              <a:rPr dirty="0" err="1" lang="en-US" sz="1400"/>
              <a:t>Duis</a:t>
            </a:r>
            <a:r>
              <a:rPr dirty="0" lang="en-US" sz="1400"/>
              <a:t> </a:t>
            </a:r>
            <a:r>
              <a:rPr dirty="0" err="1" lang="en-US" sz="1400"/>
              <a:t>sagittis</a:t>
            </a:r>
            <a:r>
              <a:rPr dirty="0" lang="en-US" sz="1400"/>
              <a:t> </a:t>
            </a:r>
            <a:r>
              <a:rPr dirty="0" err="1" lang="en-US" sz="1400"/>
              <a:t>ipsum</a:t>
            </a:r>
            <a:r>
              <a:rPr dirty="0" lang="en-US" sz="1400"/>
              <a:t>. </a:t>
            </a:r>
            <a:r>
              <a:rPr dirty="0" err="1" lang="en-US" sz="1400"/>
              <a:t>Praesent</a:t>
            </a:r>
            <a:endParaRPr dirty="0" err="1" lang="en-US" sz="1400"/>
          </a:p>
        </p:txBody>
      </p:sp>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id="2" name=""/>
          <p:cNvPicPr>
            <a:picLocks noChangeAspect="true"/>
          </p:cNvPicPr>
          <p:nvPr/>
        </p:nvPicPr>
        <p:blipFill>
          <a:blip r:embed="rId2"/>
          <a:stretch>
            <a:fillRect/>
          </a:stretch>
        </p:blipFill>
        <p:spPr>
          <a:xfrm flipH="false" flipV="false" rot="0">
            <a:off x="563094" y="0"/>
            <a:ext cx="1532406" cy="1164628"/>
          </a:xfrm>
          <a:prstGeom prst="rect">
            <a:avLst/>
          </a:prstGeom>
        </p:spPr>
      </p:pic>
      <p:pic>
        <p:nvPicPr>
          <p:cNvPr id="3" name=""/>
          <p:cNvPicPr>
            <a:picLocks noChangeAspect="true"/>
          </p:cNvPicPr>
          <p:nvPr/>
        </p:nvPicPr>
        <p:blipFill>
          <a:blip r:embed="rId3"/>
          <a:stretch>
            <a:fillRect/>
          </a:stretch>
        </p:blipFill>
        <p:spPr>
          <a:xfrm flipH="false" flipV="false" rot="0">
            <a:off x="146619" y="1056667"/>
            <a:ext cx="3502443" cy="3502443"/>
          </a:xfrm>
          <a:prstGeom prst="rect">
            <a:avLst/>
          </a:prstGeom>
        </p:spPr>
      </p:pic>
      <p:sp>
        <p:nvSpPr>
          <p:cNvPr id="4"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5" name="TextBox 8"/>
          <p:cNvSpPr txBox="1"/>
          <p:nvPr/>
        </p:nvSpPr>
        <p:spPr>
          <a:xfrm rot="0">
            <a:off x="563094" y="6514528"/>
            <a:ext cx="801582" cy="307777"/>
          </a:xfrm>
          <a:prstGeom prst="rect">
            <a:avLst/>
          </a:prstGeom>
          <a:noFill/>
        </p:spPr>
        <p:txBody>
          <a:bodyPr rtlCol="0" vert="horz" wrap="square">
            <a:spAutoFit/>
          </a:bodyPr>
          <a:lstStyle/>
          <a:p>
            <a:pPr/>
            <a:r>
              <a:rPr dirty="0" lang="en-US" sz="1400"/>
              <a:t>About</a:t>
            </a:r>
            <a:endParaRPr dirty="0" lang="en-US" sz="1400"/>
          </a:p>
        </p:txBody>
      </p:sp>
      <p:sp>
        <p:nvSpPr>
          <p:cNvPr id="6" name="TextBox 9"/>
          <p:cNvSpPr txBox="1"/>
          <p:nvPr/>
        </p:nvSpPr>
        <p:spPr>
          <a:xfrm rot="0">
            <a:off x="1517076" y="6513039"/>
            <a:ext cx="801582" cy="307777"/>
          </a:xfrm>
          <a:prstGeom prst="rect">
            <a:avLst/>
          </a:prstGeom>
          <a:noFill/>
        </p:spPr>
        <p:txBody>
          <a:bodyPr rtlCol="0" vert="horz" wrap="square">
            <a:spAutoFit/>
          </a:bodyPr>
          <a:lstStyle/>
          <a:p>
            <a:pPr/>
            <a:r>
              <a:rPr dirty="0" lang="en-US" sz="1400"/>
              <a:t>Terms</a:t>
            </a:r>
            <a:endParaRPr dirty="0" lang="en-US" sz="1400"/>
          </a:p>
        </p:txBody>
      </p:sp>
      <p:sp>
        <p:nvSpPr>
          <p:cNvPr id="7" name="TextBox 10"/>
          <p:cNvSpPr txBox="1"/>
          <p:nvPr/>
        </p:nvSpPr>
        <p:spPr>
          <a:xfrm rot="0">
            <a:off x="2556844" y="6514528"/>
            <a:ext cx="801582" cy="307777"/>
          </a:xfrm>
          <a:prstGeom prst="rect">
            <a:avLst/>
          </a:prstGeom>
          <a:noFill/>
        </p:spPr>
        <p:txBody>
          <a:bodyPr rtlCol="0" vert="horz" wrap="square">
            <a:spAutoFit/>
          </a:bodyPr>
          <a:lstStyle/>
          <a:p>
            <a:pPr/>
            <a:r>
              <a:rPr dirty="0" lang="en-US" sz="1400"/>
              <a:t>FAQ</a:t>
            </a:r>
            <a:endParaRPr dirty="0" lang="en-US" sz="14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4"/>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Bluetooth Speakers </a:t>
            </a:r>
            <a:r>
              <a:rPr dirty="0" lang="en-US" sz="1400"/>
              <a:t> &gt; Questions &gt; Results &gt; Product Detail</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2556844" y="631715"/>
            <a:ext cx="4469505" cy="369332"/>
          </a:xfrm>
          <a:prstGeom prst="rect">
            <a:avLst/>
          </a:prstGeom>
          <a:noFill/>
        </p:spPr>
        <p:txBody>
          <a:bodyPr rtlCol="0" vert="horz" wrap="none">
            <a:spAutoFit/>
          </a:bodyPr>
          <a:lstStyle/>
          <a:p>
            <a:pPr algn="ctr"/>
            <a:r>
              <a:rPr dirty="0" lang="en-US"/>
              <a:t>Bluetooth Speaker - Detail Product </a:t>
            </a:r>
            <a:endParaRPr dirty="0" lang="en-US"/>
          </a:p>
        </p:txBody>
      </p:sp>
      <p:cxnSp>
        <p:nvCxnSpPr>
          <p:cNvPr id="13" name="Straight Connector 42"/>
          <p:cNvCxnSpPr/>
          <p:nvPr/>
        </p:nvCxnSpPr>
        <p:spPr>
          <a:xfrm rot="0">
            <a:off x="771520" y="4473148"/>
            <a:ext cx="7956996"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4" name="Straight Connector 16"/>
          <p:cNvCxnSpPr/>
          <p:nvPr/>
        </p:nvCxnSpPr>
        <p:spPr>
          <a:xfrm rot="0">
            <a:off x="3643943" y="1622427"/>
            <a:ext cx="0" cy="2864503"/>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5" name="TextBox 17"/>
          <p:cNvSpPr txBox="1"/>
          <p:nvPr/>
        </p:nvSpPr>
        <p:spPr>
          <a:xfrm rot="0">
            <a:off x="6061546" y="4738874"/>
            <a:ext cx="2555567" cy="1384995"/>
          </a:xfrm>
          <a:prstGeom prst="rect">
            <a:avLst/>
          </a:prstGeom>
          <a:noFill/>
        </p:spPr>
        <p:txBody>
          <a:bodyPr rtlCol="0" vert="horz" wrap="square">
            <a:spAutoFit/>
          </a:bodyPr>
          <a:lstStyle/>
          <a:p>
            <a:pPr/>
            <a:r>
              <a:rPr dirty="0" lang="en-US" sz="1400">
                <a:hlinkClick r:id="rId5" tooltip=""/>
              </a:rPr>
              <a:t>7 best floating speakers</a:t>
            </a:r>
          </a:p>
          <a:p>
            <a:pPr/>
            <a:r>
              <a:rPr dirty="0" err="1" lang="en-US" sz="1400">
                <a:hlinkClick r:id="rId6" tooltip=""/>
              </a:rPr>
              <a:t>CNET</a:t>
            </a:r>
            <a:r>
              <a:rPr dirty="0" lang="en-US" sz="1400">
                <a:hlinkClick r:id="rId7" tooltip=""/>
              </a:rPr>
              <a:t> Product review Link</a:t>
            </a:r>
          </a:p>
          <a:p>
            <a:pPr/>
            <a:r>
              <a:rPr dirty="0" lang="en-US" sz="1400"/>
              <a:t>Fan rating metrics dashboard</a:t>
            </a:r>
          </a:p>
          <a:p>
            <a:pPr/>
            <a:r>
              <a:rPr dirty="0" lang="en-US" sz="1400">
                <a:hlinkClick r:id="rId8" tooltip=""/>
              </a:rPr>
              <a:t>Bluetooth Speaker</a:t>
            </a:r>
            <a:r>
              <a:rPr dirty="0" lang="en-US" sz="1400">
                <a:hlinkClick r:id="rId9" tooltip=""/>
              </a:rPr>
              <a:t> buying guide</a:t>
            </a:r>
          </a:p>
          <a:p>
            <a:pPr/>
            <a:r>
              <a:rPr dirty="0" lang="en-US" sz="1400"/>
              <a:t>Product Reviews</a:t>
            </a:r>
          </a:p>
          <a:p>
            <a:pPr/>
            <a:r>
              <a:rPr dirty="0" lang="en-US" sz="1400">
                <a:hlinkClick r:id="rId10" tooltip=""/>
              </a:rPr>
              <a:t>How does Bluetooth work?</a:t>
            </a:r>
            <a:endParaRPr dirty="0" lang="en-US" sz="1400">
              <a:hlinkClick r:id="rId11" tooltip=""/>
            </a:endParaRPr>
          </a:p>
        </p:txBody>
      </p:sp>
      <p:sp>
        <p:nvSpPr>
          <p:cNvPr id="16" name="Rounded Rectangle 68"/>
          <p:cNvSpPr/>
          <p:nvPr/>
        </p:nvSpPr>
        <p:spPr>
          <a:xfrm rot="0">
            <a:off x="1214790" y="6123870"/>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Retailers</a:t>
            </a:r>
            <a:endParaRPr dirty="0" lang="en-US">
              <a:solidFill>
                <a:schemeClr val="tx1"/>
              </a:solidFill>
            </a:endParaRPr>
          </a:p>
        </p:txBody>
      </p:sp>
      <p:cxnSp>
        <p:nvCxnSpPr>
          <p:cNvPr id="17" name="Straight Connector 35"/>
          <p:cNvCxnSpPr/>
          <p:nvPr/>
        </p:nvCxnSpPr>
        <p:spPr>
          <a:xfrm rot="0">
            <a:off x="3155404" y="4473148"/>
            <a:ext cx="0" cy="175658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8" name="Straight Connector 37"/>
          <p:cNvCxnSpPr/>
          <p:nvPr/>
        </p:nvCxnSpPr>
        <p:spPr>
          <a:xfrm rot="0">
            <a:off x="5966586" y="4473148"/>
            <a:ext cx="0" cy="175658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9" name="TextBox 15"/>
          <p:cNvSpPr txBox="1"/>
          <p:nvPr/>
        </p:nvSpPr>
        <p:spPr>
          <a:xfrm rot="0">
            <a:off x="1441522" y="4425667"/>
            <a:ext cx="1115322" cy="369332"/>
          </a:xfrm>
          <a:prstGeom prst="rect">
            <a:avLst/>
          </a:prstGeom>
          <a:noFill/>
        </p:spPr>
        <p:txBody>
          <a:bodyPr rtlCol="0" vert="horz" wrap="none">
            <a:spAutoFit/>
          </a:bodyPr>
          <a:lstStyle/>
          <a:p>
            <a:pPr algn="ctr"/>
            <a:r>
              <a:rPr dirty="0" lang="en-US" u="sng"/>
              <a:t>Scorecard</a:t>
            </a:r>
            <a:endParaRPr dirty="0" lang="en-US" u="sng"/>
          </a:p>
        </p:txBody>
      </p:sp>
      <p:sp>
        <p:nvSpPr>
          <p:cNvPr id="20" name="TextBox 20"/>
          <p:cNvSpPr txBox="1"/>
          <p:nvPr/>
        </p:nvSpPr>
        <p:spPr>
          <a:xfrm rot="0">
            <a:off x="3919934" y="1974260"/>
            <a:ext cx="3837403" cy="369332"/>
          </a:xfrm>
          <a:prstGeom prst="rect">
            <a:avLst/>
          </a:prstGeom>
          <a:noFill/>
        </p:spPr>
        <p:txBody>
          <a:bodyPr rtlCol="0" vert="horz" wrap="none">
            <a:spAutoFit/>
          </a:bodyPr>
          <a:lstStyle/>
          <a:p>
            <a:pPr/>
            <a:r>
              <a:rPr dirty="0" lang="en-US" u="none"/>
              <a:t>Why this product fits for you?</a:t>
            </a:r>
            <a:endParaRPr dirty="0" lang="en-US" u="none"/>
          </a:p>
        </p:txBody>
      </p:sp>
      <p:sp>
        <p:nvSpPr>
          <p:cNvPr id="21" name="TextBox 22"/>
          <p:cNvSpPr txBox="1"/>
          <p:nvPr/>
        </p:nvSpPr>
        <p:spPr>
          <a:xfrm rot="0">
            <a:off x="1245175" y="4158507"/>
            <a:ext cx="1672829" cy="276999"/>
          </a:xfrm>
          <a:prstGeom prst="rect">
            <a:avLst/>
          </a:prstGeom>
          <a:noFill/>
        </p:spPr>
        <p:txBody>
          <a:bodyPr rtlCol="0" vert="horz" wrap="none">
            <a:spAutoFit/>
          </a:bodyPr>
          <a:lstStyle/>
          <a:p>
            <a:pPr/>
            <a:r>
              <a:rPr dirty="0" lang="en-US" sz="1200"/>
              <a:t>Click image to see more</a:t>
            </a:r>
            <a:endParaRPr dirty="0" lang="en-US" sz="1200"/>
          </a:p>
        </p:txBody>
      </p:sp>
      <p:sp>
        <p:nvSpPr>
          <p:cNvPr id="22" name="TextBox 41"/>
          <p:cNvSpPr txBox="1"/>
          <p:nvPr/>
        </p:nvSpPr>
        <p:spPr>
          <a:xfrm rot="0">
            <a:off x="3358425" y="4415710"/>
            <a:ext cx="2608160" cy="369332"/>
          </a:xfrm>
          <a:prstGeom prst="rect">
            <a:avLst/>
          </a:prstGeom>
          <a:noFill/>
        </p:spPr>
        <p:txBody>
          <a:bodyPr rtlCol="0" vert="horz" wrap="none">
            <a:spAutoFit/>
          </a:bodyPr>
          <a:lstStyle/>
          <a:p>
            <a:pPr algn="ctr"/>
            <a:r>
              <a:rPr dirty="0" lang="en-US" u="none"/>
              <a:t>Swimmingly good sound!</a:t>
            </a:r>
            <a:endParaRPr dirty="0" lang="en-US" u="none"/>
          </a:p>
        </p:txBody>
      </p:sp>
      <p:sp>
        <p:nvSpPr>
          <p:cNvPr id="23" name="TextBox 43"/>
          <p:cNvSpPr txBox="1"/>
          <p:nvPr/>
        </p:nvSpPr>
        <p:spPr>
          <a:xfrm rot="0">
            <a:off x="6368117" y="4415710"/>
            <a:ext cx="2319752" cy="369332"/>
          </a:xfrm>
          <a:prstGeom prst="rect">
            <a:avLst/>
          </a:prstGeom>
          <a:noFill/>
        </p:spPr>
        <p:txBody>
          <a:bodyPr rtlCol="0" vert="horz" wrap="none">
            <a:spAutoFit/>
          </a:bodyPr>
          <a:lstStyle/>
          <a:p>
            <a:pPr algn="ctr"/>
            <a:r>
              <a:rPr dirty="0" lang="en-US" u="sng"/>
              <a:t>Additional Information</a:t>
            </a:r>
            <a:endParaRPr dirty="0" lang="en-US" u="sng"/>
          </a:p>
        </p:txBody>
      </p:sp>
      <p:sp>
        <p:nvSpPr>
          <p:cNvPr id="24" name="TextBox 24"/>
          <p:cNvSpPr txBox="1"/>
          <p:nvPr/>
        </p:nvSpPr>
        <p:spPr>
          <a:xfrm rot="0">
            <a:off x="3818661" y="2343593"/>
            <a:ext cx="4854007" cy="1993604"/>
          </a:xfrm>
          <a:prstGeom prst="rect">
            <a:avLst/>
          </a:prstGeom>
          <a:noFill/>
        </p:spPr>
        <p:txBody>
          <a:bodyPr rtlCol="0" vert="horz" wrap="square">
            <a:spAutoFit/>
          </a:bodyPr>
          <a:lstStyle/>
          <a:p>
            <a:pPr/>
            <a:r>
              <a:rPr b="1" dirty="0" lang="en-US" sz="1600">
                <a:latin typeface="Calibri"/>
              </a:rPr>
              <a:t>PI: </a:t>
            </a:r>
            <a:r>
              <a:rPr dirty="0" err="1" lang="en-US" sz="1600"/>
              <a:t>WaterProof</a:t>
            </a:r>
            <a:r>
              <a:rPr dirty="0" lang="en-US" sz="1600"/>
              <a:t> - This speaker has a </a:t>
            </a:r>
            <a:r>
              <a:rPr dirty="0" lang="en-US" sz="1600">
                <a:solidFill>
                  <a:schemeClr val="tx2">
                    <a:lumMod val="60000"/>
                    <a:lumOff val="40000"/>
                  </a:schemeClr>
                </a:solidFill>
              </a:rPr>
              <a:t>Water IP rating</a:t>
            </a:r>
            <a:r>
              <a:rPr dirty="0" lang="en-US" sz="1600"/>
              <a:t> of 7</a:t>
            </a:r>
          </a:p>
          <a:p>
            <a:pPr/>
            <a:r>
              <a:rPr dirty="0" lang="en-US" sz="1600"/>
              <a:t>   - Device buttons; Battery Life is 75% for category</a:t>
            </a:r>
          </a:p>
          <a:p>
            <a:pPr/>
            <a:r>
              <a:rPr dirty="0" lang="en-US" sz="1600"/>
              <a:t>   - Portability: Speaker is lightweight and 92% best in cat</a:t>
            </a:r>
          </a:p>
          <a:p>
            <a:pPr/>
            <a:r>
              <a:rPr dirty="0" lang="en-US" sz="1600"/>
              <a:t/>
            </a:r>
          </a:p>
          <a:p>
            <a:pPr/>
            <a:r>
              <a:rPr dirty="0" lang="en-US" sz="1600"/>
              <a:t>NI: Speakerphone: Not available - Match</a:t>
            </a:r>
          </a:p>
          <a:p>
            <a:pPr/>
            <a:r>
              <a:rPr dirty="0" lang="en-US" sz="1600"/>
              <a:t>    - Sound quality is 54% of category</a:t>
            </a:r>
          </a:p>
          <a:p>
            <a:pPr/>
            <a:r>
              <a:rPr dirty="0" lang="en-US" sz="1600"/>
              <a:t/>
            </a:r>
          </a:p>
          <a:p>
            <a:pPr/>
            <a:r>
              <a:rPr dirty="0" lang="en-US" sz="1600"/>
              <a:t>This product is within your budget</a:t>
            </a:r>
            <a:endParaRPr dirty="0" lang="en-US" sz="1600"/>
          </a:p>
        </p:txBody>
      </p:sp>
      <p:sp>
        <p:nvSpPr>
          <p:cNvPr id="25" name="TextBox 47"/>
          <p:cNvSpPr txBox="1"/>
          <p:nvPr/>
        </p:nvSpPr>
        <p:spPr>
          <a:xfrm rot="0">
            <a:off x="771520" y="4738874"/>
            <a:ext cx="2278953" cy="954107"/>
          </a:xfrm>
          <a:prstGeom prst="rect">
            <a:avLst/>
          </a:prstGeom>
          <a:noFill/>
        </p:spPr>
        <p:txBody>
          <a:bodyPr rtlCol="0" vert="horz" wrap="square">
            <a:spAutoFit/>
          </a:bodyPr>
          <a:lstStyle/>
          <a:p>
            <a:pPr/>
            <a:r>
              <a:rPr dirty="0" lang="en-US" sz="1600"/>
              <a:t>Overall Score: 88</a:t>
            </a:r>
          </a:p>
          <a:p>
            <a:pPr/>
            <a:r>
              <a:rPr dirty="0" lang="en-US" sz="1600"/>
              <a:t>Out of 1433 products</a:t>
            </a:r>
          </a:p>
          <a:p>
            <a:pPr/>
            <a:r>
              <a:rPr dirty="0" lang="en-US" sz="1600"/>
              <a:t>Sold by 6 Retailers</a:t>
            </a:r>
          </a:p>
          <a:p>
            <a:pPr/>
            <a:r>
              <a:rPr dirty="0" lang="en-US" sz="1600"/>
              <a:t>Price: 899 - within range</a:t>
            </a:r>
            <a:endParaRPr dirty="0" lang="en-US" sz="1600"/>
          </a:p>
        </p:txBody>
      </p:sp>
      <p:sp>
        <p:nvSpPr>
          <p:cNvPr id="26" name="TextBox 48"/>
          <p:cNvSpPr txBox="1"/>
          <p:nvPr/>
        </p:nvSpPr>
        <p:spPr>
          <a:xfrm rot="0">
            <a:off x="3155404" y="4738874"/>
            <a:ext cx="2811182" cy="1600438"/>
          </a:xfrm>
          <a:prstGeom prst="rect">
            <a:avLst/>
          </a:prstGeom>
          <a:noFill/>
        </p:spPr>
        <p:txBody>
          <a:bodyPr rtlCol="0" vert="horz" wrap="square">
            <a:spAutoFit/>
          </a:bodyPr>
          <a:lstStyle/>
          <a:p>
            <a:pPr algn="ctr"/>
            <a:r>
              <a:rPr dirty="0" lang="en-US" sz="1200"/>
              <a:t>Fully waterproof (IPX7) and </a:t>
            </a:r>
            <a:r>
              <a:rPr dirty="0" err="1" lang="en-US" sz="1200"/>
              <a:t>floatable—perfect</a:t>
            </a:r>
            <a:r>
              <a:rPr dirty="0" lang="en-US" sz="1200"/>
              <a:t> for listening to music in the shower, bath, pool, or hot tub 2 </a:t>
            </a:r>
            <a:r>
              <a:rPr dirty="0" err="1" lang="en-US" sz="1200"/>
              <a:t>full-range</a:t>
            </a:r>
            <a:r>
              <a:rPr dirty="0" lang="en-US" sz="1200"/>
              <a:t> drivers and passive radiator for stereo sound with rich bass </a:t>
            </a:r>
            <a:r>
              <a:rPr dirty="0" err="1" lang="en-US" sz="1200"/>
              <a:t>Built-in</a:t>
            </a:r>
            <a:r>
              <a:rPr dirty="0" lang="en-US" sz="1200"/>
              <a:t> </a:t>
            </a:r>
            <a:r>
              <a:rPr dirty="0" err="1" lang="en-US" sz="1200"/>
              <a:t>lithium-ion</a:t>
            </a:r>
            <a:r>
              <a:rPr dirty="0" lang="en-US" sz="1200"/>
              <a:t> battery lasts up to 8 hours per charge </a:t>
            </a:r>
            <a:r>
              <a:rPr dirty="0" err="1" lang="en-US" sz="1200"/>
              <a:t>Bluetooth®</a:t>
            </a:r>
            <a:r>
              <a:rPr dirty="0" lang="en-US" sz="1200"/>
              <a:t> 4.0 technology with 30-foot (9m) wireless range Includes a hook for easy hanging in the shower</a:t>
            </a:r>
            <a:endParaRPr dirty="0" lang="en-US" sz="1200"/>
          </a:p>
        </p:txBody>
      </p:sp>
      <p:sp>
        <p:nvSpPr>
          <p:cNvPr id="27" name=""/>
          <p:cNvSpPr txBox="1"/>
          <p:nvPr/>
        </p:nvSpPr>
        <p:spPr>
          <a:xfrm flipH="false" flipV="false" rot="0">
            <a:off x="3951721" y="1559441"/>
            <a:ext cx="4029730" cy="265813"/>
          </a:xfrm>
          <a:prstGeom prst="rect">
            <a:avLst/>
          </a:prstGeom>
        </p:spPr>
        <p:txBody>
          <a:bodyPr bIns="47625" lIns="95250" rIns="95250" rtlCol="0" tIns="47625" vert="horz">
            <a:spAutoFit/>
          </a:bodyPr>
          <a:lstStyle/>
          <a:p>
            <a:pPr/>
            <a:r>
              <a:rPr b="1" dirty="0" lang="en-US" u="sng">
                <a:latin typeface="Calibri"/>
              </a:rPr>
              <a:t>Floating Waterproof Bluetooth Speaker</a:t>
            </a:r>
            <a:endParaRPr b="1" dirty="0" lang="en-US" u="sng">
              <a:latin typeface="Calibri"/>
            </a:endParaRPr>
          </a:p>
        </p:txBody>
      </p:sp>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3921885" cy="445187"/>
          </a:xfrm>
          <a:prstGeom prst="rect">
            <a:avLst/>
          </a:prstGeom>
        </p:spPr>
        <p:txBody>
          <a:bodyPr bIns="47625" lIns="95250" rIns="95250" rtlCol="0" tIns="47625" vert="horz">
            <a:spAutoFit/>
          </a:bodyPr>
          <a:lstStyle/>
          <a:p>
            <a:pPr/>
            <a:r>
              <a:rPr dirty="0" err="1" lang="en-US"/>
              <a:t>Product Detail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The user can navigate to this page  from either the Top 3 product listing page, or the more complete list of ranked products.  From this page, the user can see a list of retailers that sell this product or navigate back to the product listing page they came from.</a:t>
            </a:r>
          </a:p>
          <a:p>
            <a:pPr/>
            <a:r>
              <a:rPr dirty="0" lang="en-US"/>
              <a:t/>
            </a:r>
          </a:p>
          <a:p>
            <a:pPr/>
            <a:r>
              <a:rPr dirty="0" lang="en-US"/>
              <a:t>Functionality - This is essentially just a display page, presenting a detailed view of a single product.  While this page is generally static, all of the images of the product will be available for viewing.  The main text section of the page is intended to convey to the user the reason that this product was selected/ranked for them and the way that they intent to user the product.</a:t>
            </a:r>
          </a:p>
          <a:p>
            <a:pPr/>
            <a:r>
              <a:rPr dirty="0" lang="en-US"/>
              <a:t/>
            </a:r>
          </a:p>
          <a:p>
            <a:pPr/>
            <a:r>
              <a:rPr dirty="0" lang="en-US"/>
              <a:t>If the user is logged in, their name or id will appear in the upper right corner.  If they are not logged in, they will not be able to navigate to retailers.  These will cause the system to prompt the user to either </a:t>
            </a:r>
            <a:r>
              <a:rPr dirty="0" err="1" lang="en-US"/>
              <a:t>sign-in</a:t>
            </a:r>
            <a:r>
              <a:rPr dirty="0" lang="en-US"/>
              <a:t> or sign up.</a:t>
            </a:r>
            <a:endParaRPr dirty="0" lang="en-US"/>
          </a:p>
        </p:txBody>
      </p:sp>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38554"/>
          </a:xfrm>
          <a:prstGeom prst="rect">
            <a:avLst/>
          </a:prstGeom>
          <a:noFill/>
        </p:spPr>
        <p:txBody>
          <a:bodyPr rtlCol="0" vert="horz" wrap="square">
            <a:spAutoFit/>
          </a:bodyPr>
          <a:lstStyle/>
          <a:p>
            <a:pPr/>
            <a:r>
              <a:rPr dirty="0" lang="en-US" sz="1600"/>
              <a:t>Product Category Name  &gt; Questions &gt; </a:t>
            </a:r>
            <a:r>
              <a:rPr dirty="0" err="1" lang="en-US" sz="1600"/>
              <a:t>Reweighting</a:t>
            </a:r>
            <a:endParaRPr dirty="0" err="1" lang="en-US" sz="16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629263" y="626674"/>
            <a:ext cx="2719222" cy="370555"/>
          </a:xfrm>
          <a:prstGeom prst="rect">
            <a:avLst/>
          </a:prstGeom>
          <a:noFill/>
        </p:spPr>
        <p:txBody>
          <a:bodyPr rtlCol="0" vert="horz" wrap="none">
            <a:spAutoFit/>
          </a:bodyPr>
          <a:lstStyle/>
          <a:p>
            <a:pPr algn="ctr"/>
            <a:r>
              <a:rPr dirty="0" err="1" lang="en-US"/>
              <a:t>Reweighting</a:t>
            </a:r>
            <a:r>
              <a:rPr dirty="0" lang="en-US"/>
              <a:t> Examples</a:t>
            </a:r>
            <a:endParaRPr dirty="0" lang="en-US"/>
          </a:p>
        </p:txBody>
      </p:sp>
      <p:sp>
        <p:nvSpPr>
          <p:cNvPr id="13" name="TextBox 5"/>
          <p:cNvSpPr txBox="1"/>
          <p:nvPr/>
        </p:nvSpPr>
        <p:spPr>
          <a:xfrm rot="0">
            <a:off x="720532" y="1801478"/>
            <a:ext cx="2323715" cy="1477328"/>
          </a:xfrm>
          <a:prstGeom prst="rect">
            <a:avLst/>
          </a:prstGeom>
          <a:noFill/>
        </p:spPr>
        <p:txBody>
          <a:bodyPr rtlCol="0" vert="horz" wrap="square">
            <a:spAutoFit/>
          </a:bodyPr>
          <a:lstStyle/>
          <a:p>
            <a:pPr/>
            <a:r>
              <a:rPr b="1" dirty="0" lang="en-US" u="sng">
                <a:latin typeface="Calibri"/>
              </a:rPr>
              <a:t>Weighting Options:</a:t>
            </a:r>
          </a:p>
          <a:p>
            <a:pPr lvl="1"/>
            <a:r>
              <a:rPr dirty="0" lang="en-US"/>
              <a:t>High Fidelity</a:t>
            </a:r>
          </a:p>
          <a:p>
            <a:pPr lvl="1"/>
            <a:r>
              <a:rPr dirty="0" lang="en-US"/>
              <a:t>Mountain Biking</a:t>
            </a:r>
          </a:p>
          <a:p>
            <a:pPr lvl="1"/>
            <a:r>
              <a:rPr dirty="0" lang="en-US"/>
              <a:t>Hiking</a:t>
            </a:r>
          </a:p>
          <a:p>
            <a:pPr lvl="1"/>
            <a:r>
              <a:rPr dirty="0" lang="en-US"/>
              <a:t>Backyard</a:t>
            </a:r>
            <a:endParaRPr dirty="0" lang="en-US"/>
          </a:p>
        </p:txBody>
      </p:sp>
      <p:sp>
        <p:nvSpPr>
          <p:cNvPr id="14" name="TextBox 6"/>
          <p:cNvSpPr txBox="1"/>
          <p:nvPr/>
        </p:nvSpPr>
        <p:spPr>
          <a:xfrm rot="0">
            <a:off x="3476567" y="1801478"/>
            <a:ext cx="4792184" cy="2107728"/>
          </a:xfrm>
          <a:prstGeom prst="rect">
            <a:avLst/>
          </a:prstGeom>
          <a:noFill/>
        </p:spPr>
        <p:txBody>
          <a:bodyPr rtlCol="0" vert="horz" wrap="square">
            <a:normAutofit/>
          </a:bodyPr>
          <a:lstStyle/>
          <a:p>
            <a:pPr/>
            <a:r>
              <a:rPr b="1" dirty="0" lang="en-US" u="sng">
                <a:latin typeface="Calibri"/>
              </a:rPr>
              <a:t>Description:</a:t>
            </a:r>
          </a:p>
          <a:p>
            <a:pPr/>
            <a:r>
              <a:rPr b="1" dirty="0" lang="en-US" sz="800" u="sng">
                <a:latin typeface="Calibri"/>
              </a:rPr>
              <a:t/>
            </a:r>
          </a:p>
          <a:p>
            <a:pPr marL="476250"/>
            <a:r>
              <a:rPr dirty="0" lang="en-US" sz="1600"/>
              <a:t>For </a:t>
            </a:r>
            <a:r>
              <a:rPr dirty="0" lang="en-US" sz="1600"/>
              <a:t>those that would like to take their music with them, Mountain biking emphasized the rugged  quality of speakers, including resistance to water and dust, rubberized edges and the ability to mount the speakers.  </a:t>
            </a:r>
          </a:p>
          <a:p>
            <a:pPr/>
            <a:r>
              <a:rPr dirty="0" lang="en-US"/>
              <a:t/>
            </a:r>
            <a:endParaRPr dirty="0" lang="en-US"/>
          </a:p>
        </p:txBody>
      </p:sp>
      <p:sp>
        <p:nvSpPr>
          <p:cNvPr id="15" name="Rounded Rectangle 14"/>
          <p:cNvSpPr/>
          <p:nvPr/>
        </p:nvSpPr>
        <p:spPr>
          <a:xfrm rot="0">
            <a:off x="1217047" y="2395232"/>
            <a:ext cx="1935279" cy="333273"/>
          </a:xfrm>
          <a:prstGeom prst="roundRect">
            <a:avLst/>
          </a:prstGeom>
          <a:solidFill>
            <a:schemeClr val="tx2">
              <a:alpha val="28999"/>
              <a:lumMod val="40000"/>
              <a:lumOff val="60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6" name="Rounded Rectangle 16"/>
          <p:cNvSpPr/>
          <p:nvPr/>
        </p:nvSpPr>
        <p:spPr>
          <a:xfrm rot="0">
            <a:off x="3666865" y="3909206"/>
            <a:ext cx="1349351"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Reweight</a:t>
            </a:r>
            <a:endParaRPr dirty="0" lang="en-US" sz="1400">
              <a:solidFill>
                <a:schemeClr val="tx1"/>
              </a:solidFill>
            </a:endParaRPr>
          </a:p>
        </p:txBody>
      </p:sp>
      <p:sp>
        <p:nvSpPr>
          <p:cNvPr id="17" name="Rectangle 15"/>
          <p:cNvSpPr/>
          <p:nvPr/>
        </p:nvSpPr>
        <p:spPr>
          <a:xfrm rot="0">
            <a:off x="1123758" y="2155151"/>
            <a:ext cx="2352809" cy="2362969"/>
          </a:xfrm>
          <a:prstGeom prst="rect">
            <a:avLst/>
          </a:prstGeom>
          <a:solidFill>
            <a:schemeClr val="bg1">
              <a:alpha val="15999"/>
              <a:lumMod val="8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8" name="Rectangle 17"/>
          <p:cNvSpPr/>
          <p:nvPr/>
        </p:nvSpPr>
        <p:spPr>
          <a:xfrm rot="0">
            <a:off x="3666865" y="2155151"/>
            <a:ext cx="4638039" cy="1562484"/>
          </a:xfrm>
          <a:prstGeom prst="rect">
            <a:avLst/>
          </a:prstGeom>
          <a:solidFill>
            <a:schemeClr val="bg1">
              <a:alpha val="15999"/>
              <a:lumMod val="8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3921885" cy="445187"/>
          </a:xfrm>
          <a:prstGeom prst="rect">
            <a:avLst/>
          </a:prstGeom>
        </p:spPr>
        <p:txBody>
          <a:bodyPr bIns="47625" lIns="95250" rIns="95250" rtlCol="0" tIns="47625" vert="horz">
            <a:spAutoFit/>
          </a:bodyPr>
          <a:lstStyle/>
          <a:p>
            <a:pPr/>
            <a:r>
              <a:rPr dirty="0" err="1" lang="en-US"/>
              <a:t>Reweighting</a:t>
            </a:r>
            <a:r>
              <a:rPr dirty="0" err="1" lang="en-US"/>
              <a:t>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The user can navigate to this page from either the Top 3 product listing page, or the more complete list of ranked products.  Once completed, the user will be navigated back to the top 3 page to view results</a:t>
            </a:r>
          </a:p>
          <a:p>
            <a:pPr/>
            <a:r>
              <a:rPr dirty="0" lang="en-US"/>
              <a:t/>
            </a:r>
          </a:p>
          <a:p>
            <a:pPr/>
            <a:r>
              <a:rPr dirty="0" lang="en-US"/>
              <a:t>Functionality - In the initial ranking of products, all questions will be considered of equal weighting.  Once the initial ranking is completed, the user can request for a </a:t>
            </a:r>
            <a:r>
              <a:rPr dirty="0" err="1" lang="en-US"/>
              <a:t>re-ranking</a:t>
            </a:r>
            <a:r>
              <a:rPr dirty="0" lang="en-US"/>
              <a:t> based on one of the available profiles.  (in the future we plan to let users create their own question weighting criteria).  The user can review the different profiles and select the one that most closely approximate their usage pattern. </a:t>
            </a:r>
          </a:p>
          <a:p>
            <a:pPr/>
            <a:r>
              <a:rPr dirty="0" lang="en-US"/>
              <a:t/>
            </a:r>
          </a:p>
          <a:p>
            <a:pPr/>
            <a:r>
              <a:rPr dirty="0" lang="en-US"/>
              <a:t>The saved usage patterns will be created by the expert(s) for the category.  At some point, we would like the users to be able (approve/disapprove) of the provided pattern.  This is also true for many other features throughout the system.</a:t>
            </a:r>
          </a:p>
          <a:p>
            <a:pPr/>
            <a:r>
              <a:rPr dirty="0" lang="en-US"/>
              <a:t/>
            </a:r>
          </a:p>
          <a:p>
            <a:pPr/>
            <a:r>
              <a:rPr dirty="0" lang="en-US"/>
              <a:t>This functionality will require the user to be logged in.</a:t>
            </a:r>
            <a:endParaRPr dirty="0" lang="en-US"/>
          </a:p>
        </p:txBody>
      </p:sp>
    </p:spTree>
  </p:cSld>
  <p:clrMapOvr>
    <a:masterClrMapping/>
  </p:clrMapOvr>
</p:sld>
</file>

<file path=ppt/slides/slide1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Product Category Name  &gt; Questions &gt; Results &gt; Retailers</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540941" y="631715"/>
            <a:ext cx="2505813" cy="369332"/>
          </a:xfrm>
          <a:prstGeom prst="rect">
            <a:avLst/>
          </a:prstGeom>
          <a:noFill/>
        </p:spPr>
        <p:txBody>
          <a:bodyPr rtlCol="0" vert="horz" wrap="none">
            <a:spAutoFit/>
          </a:bodyPr>
          <a:lstStyle/>
          <a:p>
            <a:pPr/>
            <a:r>
              <a:rPr dirty="0" lang="en-US"/>
              <a:t>Retailer Listing Examples</a:t>
            </a:r>
            <a:endParaRPr dirty="0" lang="en-US"/>
          </a:p>
        </p:txBody>
      </p:sp>
      <p:sp>
        <p:nvSpPr>
          <p:cNvPr id="13" name="Oval 27"/>
          <p:cNvSpPr/>
          <p:nvPr/>
        </p:nvSpPr>
        <p:spPr>
          <a:xfrm rot="0">
            <a:off x="8252219" y="1175366"/>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graphicFrame>
        <p:nvGraphicFramePr>
          <p:cNvPr id="14" name="Table 6"/>
          <p:cNvGraphicFramePr>
            <a:graphicFrameLocks noGrp="true"/>
          </p:cNvGraphicFramePr>
          <p:nvPr/>
        </p:nvGraphicFramePr>
        <p:xfrm rot="0">
          <a:off x="635045" y="1495327"/>
          <a:ext cx="7617175" cy="4520788"/>
        </p:xfrm>
        <a:graphic>
          <a:graphicData uri="http://schemas.openxmlformats.org/drawingml/2006/table">
            <a:tbl>
              <a:tblPr bandRow="1" firstRow="1">
                <a:tableStyleId>{D7AC3CCA-C797-4891-BE02-D94E43425B78}</a:tableStyleId>
              </a:tblPr>
              <a:tblGrid>
                <a:gridCol w="797011"/>
                <a:gridCol w="1531130"/>
                <a:gridCol w="726688"/>
                <a:gridCol w="786429"/>
                <a:gridCol w="846625"/>
                <a:gridCol w="702519"/>
                <a:gridCol w="918678"/>
                <a:gridCol w="1308095"/>
              </a:tblGrid>
              <a:tr h="344479">
                <a:tc>
                  <a:txBody>
                    <a:bodyPr rtlCol="0" vert="horz"/>
                    <a:lstStyle/>
                    <a:p>
                      <a:pPr/>
                      <a:r>
                        <a:rPr dirty="0" lang="en-US" sz="1600"/>
                        <a:t>Rating</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Retailer</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Buy</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Return Policy</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400"/>
                        <a:t>Shipping</a:t>
                      </a:r>
                      <a:endParaRPr dirty="0" lang="en-US" sz="14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Tax</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400"/>
                        <a:t>Shipping duration (days)</a:t>
                      </a:r>
                      <a:endParaRPr dirty="0" lang="en-US" sz="14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Warranty</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92</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err="1" lang="en-US" sz="1600"/>
                        <a:t>Bestbuy.</a:t>
                      </a:r>
                      <a:r>
                        <a:rPr dirty="0" lang="en-US" sz="1600"/>
                        <a:t>com</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$5.99</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$0</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3-5 Days</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L,M,N,O,P</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91</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err="1" lang="en-US" sz="1600"/>
                        <a:t>Frys.</a:t>
                      </a:r>
                      <a:r>
                        <a:rPr dirty="0" lang="en-US" sz="1600"/>
                        <a:t>com</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$14.50</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$0</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4-6 Days</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P,Q</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88</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Amazon</a:t>
                      </a:r>
                      <a:r>
                        <a:rPr dirty="0" err="1" lang="en-US" sz="1600"/>
                        <a:t>.</a:t>
                      </a:r>
                      <a:r>
                        <a:rPr dirty="0" lang="en-US" sz="1600"/>
                        <a:t>com</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$0</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P,D,Q</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86</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Apple</a:t>
                      </a:r>
                      <a:r>
                        <a:rPr dirty="0" err="1" lang="en-US" sz="1600"/>
                        <a:t>.</a:t>
                      </a:r>
                      <a:r>
                        <a:rPr dirty="0" lang="en-US" sz="1600"/>
                        <a:t>com</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$1.86</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V,D</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76</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err="1" lang="en-US" sz="1600"/>
                        <a:t>Newegg.</a:t>
                      </a:r>
                      <a:r>
                        <a:rPr dirty="0" lang="en-US" sz="1600"/>
                        <a:t>com</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$12.23</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76</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err="1" lang="en-US" sz="1600"/>
                        <a:t>Nextwarehouse</a:t>
                      </a:r>
                      <a:endParaRPr dirty="0" err="1"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600"/>
                        <a:t>E,J,T</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$111.77</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75</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71</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69</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58</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344479">
                <a:tc>
                  <a:txBody>
                    <a:bodyPr rtlCol="0" vert="horz"/>
                    <a:lstStyle/>
                    <a:p>
                      <a:pPr algn="ctr"/>
                      <a:r>
                        <a:rPr dirty="0" lang="en-US" sz="1600"/>
                        <a:t>56</a:t>
                      </a:r>
                      <a:endParaRPr dirty="0" lang="en-US" sz="16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200"/>
                        <a:t/>
                      </a:r>
                      <a:endParaRPr dirty="0" lang="en-US" sz="12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600"/>
                        <a:t/>
                      </a:r>
                      <a:endParaRPr dirty="0" lang="en-US" sz="16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noFill/>
                      <a:prstDash val="solid"/>
                      <a:round/>
                      <a:headEnd/>
                      <a:tailEnd/>
                    </a:lnB>
                    <a:lnTlToBr algn="ctr" cmpd="sng" w="12700">
                      <a:noFill/>
                      <a:prstDash val="solid"/>
                      <a:headEnd/>
                      <a:tailEnd/>
                    </a:lnTlToBr>
                    <a:lnBlToTr algn="ctr" cmpd="sng" w="12700">
                      <a:noFill/>
                      <a:prstDash val="solid"/>
                      <a:headEnd/>
                      <a:tailEnd/>
                    </a:lnBlToTr>
                  </a:tcPr>
                </a:tc>
              </a:tr>
            </a:tbl>
          </a:graphicData>
        </a:graphic>
      </p:graphicFrame>
      <p:sp>
        <p:nvSpPr>
          <p:cNvPr id="15" name="Rounded Rectangle 30"/>
          <p:cNvSpPr/>
          <p:nvPr/>
        </p:nvSpPr>
        <p:spPr>
          <a:xfrm rot="0">
            <a:off x="3009084" y="2271438"/>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
        <p:nvSpPr>
          <p:cNvPr id="16" name="Oval 31"/>
          <p:cNvSpPr/>
          <p:nvPr/>
        </p:nvSpPr>
        <p:spPr>
          <a:xfrm rot="0">
            <a:off x="7902004" y="1733099"/>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17" name="Rounded Rectangle 32"/>
          <p:cNvSpPr/>
          <p:nvPr/>
        </p:nvSpPr>
        <p:spPr>
          <a:xfrm rot="0">
            <a:off x="3009084" y="2653665"/>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
        <p:nvSpPr>
          <p:cNvPr id="18" name="Rounded Rectangle 33"/>
          <p:cNvSpPr/>
          <p:nvPr/>
        </p:nvSpPr>
        <p:spPr>
          <a:xfrm rot="0">
            <a:off x="3009084" y="3040380"/>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
        <p:nvSpPr>
          <p:cNvPr id="19" name="Rounded Rectangle 34"/>
          <p:cNvSpPr/>
          <p:nvPr/>
        </p:nvSpPr>
        <p:spPr>
          <a:xfrm rot="0">
            <a:off x="3009084" y="3417570"/>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
        <p:nvSpPr>
          <p:cNvPr id="20" name="Rounded Rectangle 36"/>
          <p:cNvSpPr/>
          <p:nvPr/>
        </p:nvSpPr>
        <p:spPr>
          <a:xfrm rot="0">
            <a:off x="3009084" y="3794760"/>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
        <p:nvSpPr>
          <p:cNvPr id="21" name="Rounded Rectangle 38"/>
          <p:cNvSpPr/>
          <p:nvPr/>
        </p:nvSpPr>
        <p:spPr>
          <a:xfrm rot="0">
            <a:off x="3009084" y="4176651"/>
            <a:ext cx="629288" cy="231041"/>
          </a:xfrm>
          <a:prstGeom prst="roundRect">
            <a:avLst/>
          </a:prstGeom>
          <a:solidFill>
            <a:schemeClr val="accent3">
              <a:lumMod val="7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70000"/>
              </a:lnSpc>
            </a:pPr>
            <a:r>
              <a:rPr dirty="0" lang="en-US"/>
              <a:t>Buy</a:t>
            </a:r>
            <a:endParaRPr dirty="0" lang="en-US"/>
          </a:p>
        </p:txBody>
      </p:sp>
    </p:spTree>
  </p:cSld>
  <p:clrMapOvr>
    <a:masterClrMapping/>
  </p:clrMapOvr>
</p:sld>
</file>

<file path=ppt/slides/slide1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3921885" cy="445187"/>
          </a:xfrm>
          <a:prstGeom prst="rect">
            <a:avLst/>
          </a:prstGeom>
        </p:spPr>
        <p:txBody>
          <a:bodyPr bIns="47625" lIns="95250" rIns="95250" rtlCol="0" tIns="47625" vert="horz">
            <a:spAutoFit/>
          </a:bodyPr>
          <a:lstStyle/>
          <a:p>
            <a:pPr/>
            <a:r>
              <a:rPr dirty="0" err="1" lang="en-US"/>
              <a:t>Retailer Listing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The user can navigate to this page from either the Top 3 product listing page, or the more complete list of ranked products.  If the user decides to purchase the product, they will navigate to the retailers website to complete the transaction.</a:t>
            </a:r>
          </a:p>
          <a:p>
            <a:pPr/>
            <a:r>
              <a:rPr dirty="0" lang="en-US"/>
              <a:t/>
            </a:r>
          </a:p>
          <a:p>
            <a:pPr/>
            <a:r>
              <a:rPr dirty="0" lang="en-US"/>
              <a:t>Functionality - For a specific individual product, this page will list all of the retailers that carry the product and details about that retailer  This page is probably the furthest from any reality since we have not found this type of data to exist anywhere.  Users can review each of the retailers (or later even the retailers can be ranks based on a number of factors), review their warranty and return policies, etc, and determine which retailer is the right one for them.</a:t>
            </a:r>
          </a:p>
          <a:p>
            <a:pPr/>
            <a:r>
              <a:rPr dirty="0" lang="en-US"/>
              <a:t/>
            </a:r>
          </a:p>
          <a:p>
            <a:pPr/>
            <a:r>
              <a:rPr dirty="0" lang="en-US"/>
              <a:t>The saved usage patterns will be created by the expert(s) for the category.  At some point, we would like the users to be able (approve/disapprove) of the provided pattern.  This is also true for many other features throughout the system.</a:t>
            </a:r>
          </a:p>
          <a:p>
            <a:pPr/>
            <a:r>
              <a:rPr dirty="0" lang="en-US"/>
              <a:t/>
            </a:r>
          </a:p>
          <a:p>
            <a:pPr/>
            <a:r>
              <a:rPr dirty="0" lang="en-US"/>
              <a:t>This functionality will require the user to be logged in.</a:t>
            </a:r>
            <a:endParaRPr dirty="0" lang="en-US"/>
          </a:p>
        </p:txBody>
      </p:sp>
    </p:spTree>
  </p:cSld>
  <p:clrMapOvr>
    <a:masterClrMapping/>
  </p:clrMapOvr>
</p:sld>
</file>

<file path=ppt/slides/slide1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Product Category Name  &gt; Questions &gt; Full Results</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463999" y="631715"/>
            <a:ext cx="2621230" cy="369332"/>
          </a:xfrm>
          <a:prstGeom prst="rect">
            <a:avLst/>
          </a:prstGeom>
          <a:noFill/>
        </p:spPr>
        <p:txBody>
          <a:bodyPr rtlCol="0" vert="horz" wrap="none">
            <a:spAutoFit/>
          </a:bodyPr>
          <a:lstStyle/>
          <a:p>
            <a:pPr algn="ctr"/>
            <a:r>
              <a:rPr dirty="0" lang="en-US"/>
              <a:t>Full Product List Examples</a:t>
            </a:r>
            <a:endParaRPr dirty="0" lang="en-US"/>
          </a:p>
        </p:txBody>
      </p:sp>
      <p:sp>
        <p:nvSpPr>
          <p:cNvPr id="13" name="TextBox 5"/>
          <p:cNvSpPr txBox="1"/>
          <p:nvPr/>
        </p:nvSpPr>
        <p:spPr>
          <a:xfrm rot="0">
            <a:off x="720532" y="1801478"/>
            <a:ext cx="4981378" cy="1200329"/>
          </a:xfrm>
          <a:prstGeom prst="rect">
            <a:avLst/>
          </a:prstGeom>
          <a:noFill/>
        </p:spPr>
        <p:txBody>
          <a:bodyPr rtlCol="0" vert="horz" wrap="square">
            <a:spAutoFit/>
          </a:bodyPr>
          <a:lstStyle/>
          <a:p>
            <a:pPr/>
            <a:r>
              <a:rPr dirty="0" lang="en-US"/>
              <a:t>This page will be scrollable and contain a list level (single line) summary of all of the ranked products in order by rank.  We can display XX/page, based on user preferences.</a:t>
            </a:r>
            <a:endParaRPr dirty="0" lang="en-US"/>
          </a:p>
        </p:txBody>
      </p:sp>
      <p:graphicFrame>
        <p:nvGraphicFramePr>
          <p:cNvPr id="14" name="Table 14"/>
          <p:cNvGraphicFramePr>
            <a:graphicFrameLocks noGrp="true"/>
          </p:cNvGraphicFramePr>
          <p:nvPr/>
        </p:nvGraphicFramePr>
        <p:xfrm rot="0">
          <a:off x="632124" y="1411380"/>
          <a:ext cx="7617174" cy="6734174"/>
        </p:xfrm>
        <a:graphic>
          <a:graphicData uri="http://schemas.openxmlformats.org/drawingml/2006/table">
            <a:tbl>
              <a:tblPr bandRow="1" firstRow="1">
                <a:tableStyleId>{D7AC3CCA-C797-4891-BE02-D94E43425B78}</a:tableStyleId>
              </a:tblPr>
              <a:tblGrid>
                <a:gridCol w="255761"/>
                <a:gridCol w="552663"/>
                <a:gridCol w="805012"/>
                <a:gridCol w="1966697"/>
                <a:gridCol w="663472"/>
                <a:gridCol w="646372"/>
                <a:gridCol w="874384"/>
                <a:gridCol w="895040"/>
                <a:gridCol w="957774"/>
              </a:tblGrid>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Rating</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Product ID</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Product </a:t>
                      </a:r>
                      <a:r>
                        <a:rPr dirty="0" lang="en-US" sz="1100"/>
                        <a:t>Desc</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Reviews</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Suggest </a:t>
                      </a:r>
                      <a:r>
                        <a:rPr dirty="0" err="1" lang="en-US" sz="1100"/>
                        <a:t>Remov</a:t>
                      </a:r>
                      <a:endParaRPr dirty="0" err="1"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no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92</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91</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88</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86</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76</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76</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l" indent="0" marL="0" marR="0" rtl="false">
                        <a:lnSpc>
                          <a:spcPct val="100000"/>
                        </a:lnSpc>
                        <a:spcBef>
                          <a:spcPts val="0"/>
                        </a:spcBef>
                        <a:spcAft>
                          <a:spcPts val="0"/>
                        </a:spcAft>
                        <a:buNone/>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75</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71</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69</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58</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56</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r h="0">
                <a:tc>
                  <a:txBody>
                    <a:bodyPr rtlCol="0" vert="horz"/>
                    <a:lstStyle/>
                    <a:p>
                      <a:pPr algn="ctr"/>
                      <a:r>
                        <a:rPr dirty="0" lang="en-US" sz="1100"/>
                        <a:t/>
                      </a:r>
                      <a:endParaRPr dirty="0" lang="en-US" sz="1100"/>
                    </a:p>
                  </a:txBody>
                  <a:tcPr anchor="t" horzOverflow="clip" vert="horz">
                    <a:lnL algn="ctr" cap="flat" cmpd="sng" w="12700">
                      <a:no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lgn="ct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solidFill>
                        <a:srgbClr val="000000"/>
                      </a:solid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c>
                  <a:txBody>
                    <a:bodyPr rtlCol="0" vert="horz"/>
                    <a:lstStyle/>
                    <a:p>
                      <a:pPr/>
                      <a:r>
                        <a:rPr dirty="0" lang="en-US" sz="1100"/>
                        <a:t/>
                      </a:r>
                      <a:endParaRPr dirty="0" lang="en-US" sz="1100"/>
                    </a:p>
                  </a:txBody>
                  <a:tcPr anchor="t" horzOverflow="clip" vert="horz">
                    <a:lnL algn="ctr" cap="flat" cmpd="sng" w="12700">
                      <a:solidFill>
                        <a:srgbClr val="000000"/>
                      </a:solidFill>
                      <a:prstDash val="solid"/>
                      <a:round/>
                      <a:headEnd/>
                      <a:tailEnd/>
                    </a:lnL>
                    <a:lnR algn="ctr" cap="flat" cmpd="sng" w="12700">
                      <a:noFill/>
                      <a:prstDash val="solid"/>
                      <a:round/>
                      <a:headEnd/>
                      <a:tailEnd/>
                    </a:lnR>
                    <a:lnT algn="ctr" cap="flat" cmpd="sng" w="12700">
                      <a:solidFill>
                        <a:srgbClr val="000000"/>
                      </a:solidFill>
                      <a:prstDash val="solid"/>
                      <a:round/>
                      <a:headEnd/>
                      <a:tailEnd/>
                    </a:lnT>
                    <a:lnB algn="ctr" cap="flat" cmpd="sng" w="12700">
                      <a:solidFill>
                        <a:srgbClr val="000000"/>
                      </a:solidFill>
                      <a:prstDash val="solid"/>
                      <a:round/>
                      <a:headEnd/>
                      <a:tailEnd/>
                    </a:lnB>
                    <a:lnTlToBr algn="ctr" cmpd="sng" w="12700">
                      <a:noFill/>
                      <a:prstDash val="solid"/>
                      <a:headEnd/>
                      <a:tailEnd/>
                    </a:lnTlToBr>
                    <a:lnBlToTr algn="ctr" cmpd="sng" w="12700">
                      <a:noFill/>
                      <a:prstDash val="solid"/>
                      <a:headEnd/>
                      <a:tailEnd/>
                    </a:lnBlToTr>
                  </a:tcPr>
                </a:tc>
              </a:tr>
            </a:tbl>
          </a:graphicData>
        </a:graphic>
      </p:graphicFrame>
      <p:sp>
        <p:nvSpPr>
          <p:cNvPr id="15" name="Rectangle 6"/>
          <p:cNvSpPr/>
          <p:nvPr/>
        </p:nvSpPr>
        <p:spPr>
          <a:xfrm rot="0">
            <a:off x="698557" y="1888187"/>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6" name="Rectangle 17"/>
          <p:cNvSpPr/>
          <p:nvPr/>
        </p:nvSpPr>
        <p:spPr>
          <a:xfrm rot="0">
            <a:off x="698557" y="225933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7" name="Rectangle 18"/>
          <p:cNvSpPr/>
          <p:nvPr/>
        </p:nvSpPr>
        <p:spPr>
          <a:xfrm rot="0">
            <a:off x="698557" y="263271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8" name="Rectangle 19"/>
          <p:cNvSpPr/>
          <p:nvPr/>
        </p:nvSpPr>
        <p:spPr>
          <a:xfrm rot="0">
            <a:off x="698557" y="300609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9" name="Rectangle 20"/>
          <p:cNvSpPr/>
          <p:nvPr/>
        </p:nvSpPr>
        <p:spPr>
          <a:xfrm rot="0">
            <a:off x="698557" y="337947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0" name="Rectangle 21"/>
          <p:cNvSpPr/>
          <p:nvPr/>
        </p:nvSpPr>
        <p:spPr>
          <a:xfrm rot="0">
            <a:off x="698557" y="375285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1" name="Rectangle 22"/>
          <p:cNvSpPr/>
          <p:nvPr/>
        </p:nvSpPr>
        <p:spPr>
          <a:xfrm rot="0">
            <a:off x="698557" y="412623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2" name="Rectangle 23"/>
          <p:cNvSpPr/>
          <p:nvPr/>
        </p:nvSpPr>
        <p:spPr>
          <a:xfrm rot="0">
            <a:off x="698557" y="449961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3" name="Rectangle 24"/>
          <p:cNvSpPr/>
          <p:nvPr/>
        </p:nvSpPr>
        <p:spPr>
          <a:xfrm rot="0">
            <a:off x="698557" y="487299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4" name="Rectangle 25"/>
          <p:cNvSpPr/>
          <p:nvPr/>
        </p:nvSpPr>
        <p:spPr>
          <a:xfrm rot="0">
            <a:off x="698557" y="5246370"/>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5" name="Rectangle 30"/>
          <p:cNvSpPr/>
          <p:nvPr/>
        </p:nvSpPr>
        <p:spPr>
          <a:xfrm rot="0">
            <a:off x="698557" y="5619376"/>
            <a:ext cx="116757" cy="123077"/>
          </a:xfrm>
          <a:prstGeom prst="rect">
            <a:avLst/>
          </a:prstGeom>
          <a:solidFill>
            <a:schemeClr val="bg1"/>
          </a:solidFill>
          <a:ln>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6" name="Rounded Rectangle 31"/>
          <p:cNvSpPr/>
          <p:nvPr/>
        </p:nvSpPr>
        <p:spPr>
          <a:xfrm rot="0">
            <a:off x="7060586" y="1091367"/>
            <a:ext cx="1143315" cy="238328"/>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90000"/>
              </a:lnSpc>
            </a:pPr>
            <a:r>
              <a:rPr dirty="0" lang="en-US" sz="1400">
                <a:solidFill>
                  <a:schemeClr val="tx1"/>
                </a:solidFill>
              </a:rPr>
              <a:t>View Details</a:t>
            </a:r>
            <a:endParaRPr dirty="0" lang="en-US" sz="1400">
              <a:solidFill>
                <a:schemeClr val="tx1"/>
              </a:solidFill>
            </a:endParaRPr>
          </a:p>
        </p:txBody>
      </p:sp>
      <p:grpSp>
        <p:nvGrpSpPr>
          <p:cNvPr id="27" name=""/>
          <p:cNvGrpSpPr/>
          <p:nvPr/>
        </p:nvGrpSpPr>
        <p:grpSpPr>
          <a:xfrm flipH="false" flipV="false" rot="0">
            <a:off x="5019675" y="1801478"/>
            <a:ext cx="402788" cy="304844"/>
            <a:chOff x="8498950" y="2450942"/>
            <a:chExt cx="402788" cy="304844"/>
          </a:xfrm>
        </p:grpSpPr>
        <p:sp>
          <p:nvSpPr>
            <p:cNvPr id="28"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29"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30" name=""/>
          <p:cNvGrpSpPr/>
          <p:nvPr/>
        </p:nvGrpSpPr>
        <p:grpSpPr>
          <a:xfrm flipH="false" flipV="false" rot="0">
            <a:off x="5019675" y="2172566"/>
            <a:ext cx="402788" cy="304844"/>
            <a:chOff x="8498950" y="2450942"/>
            <a:chExt cx="402788" cy="304844"/>
          </a:xfrm>
        </p:grpSpPr>
        <p:sp>
          <p:nvSpPr>
            <p:cNvPr id="31"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32"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33" name=""/>
          <p:cNvGrpSpPr/>
          <p:nvPr/>
        </p:nvGrpSpPr>
        <p:grpSpPr>
          <a:xfrm flipH="false" flipV="false" rot="0">
            <a:off x="5019675" y="5894172"/>
            <a:ext cx="402788" cy="304844"/>
            <a:chOff x="8498950" y="2450942"/>
            <a:chExt cx="402788" cy="304844"/>
          </a:xfrm>
        </p:grpSpPr>
        <p:sp>
          <p:nvSpPr>
            <p:cNvPr id="34"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35"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36" name=""/>
          <p:cNvGrpSpPr/>
          <p:nvPr/>
        </p:nvGrpSpPr>
        <p:grpSpPr>
          <a:xfrm flipH="false" flipV="false" rot="0">
            <a:off x="5019675" y="2544906"/>
            <a:ext cx="402788" cy="304844"/>
            <a:chOff x="8498950" y="2450942"/>
            <a:chExt cx="402788" cy="304844"/>
          </a:xfrm>
        </p:grpSpPr>
        <p:sp>
          <p:nvSpPr>
            <p:cNvPr id="37"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38"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39" name=""/>
          <p:cNvGrpSpPr/>
          <p:nvPr/>
        </p:nvGrpSpPr>
        <p:grpSpPr>
          <a:xfrm flipH="false" flipV="false" rot="0">
            <a:off x="5019675" y="2917247"/>
            <a:ext cx="402788" cy="304844"/>
            <a:chOff x="8498950" y="2450942"/>
            <a:chExt cx="402788" cy="304844"/>
          </a:xfrm>
        </p:grpSpPr>
        <p:sp>
          <p:nvSpPr>
            <p:cNvPr id="40"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41"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42" name=""/>
          <p:cNvGrpSpPr/>
          <p:nvPr/>
        </p:nvGrpSpPr>
        <p:grpSpPr>
          <a:xfrm flipH="false" flipV="false" rot="0">
            <a:off x="5019675" y="3289588"/>
            <a:ext cx="402788" cy="304844"/>
            <a:chOff x="8498950" y="2450942"/>
            <a:chExt cx="402788" cy="304844"/>
          </a:xfrm>
        </p:grpSpPr>
        <p:sp>
          <p:nvSpPr>
            <p:cNvPr id="43"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44"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45" name=""/>
          <p:cNvGrpSpPr/>
          <p:nvPr/>
        </p:nvGrpSpPr>
        <p:grpSpPr>
          <a:xfrm flipH="false" flipV="false" rot="0">
            <a:off x="5019675" y="3661929"/>
            <a:ext cx="402788" cy="304844"/>
            <a:chOff x="8498950" y="2450942"/>
            <a:chExt cx="402788" cy="304844"/>
          </a:xfrm>
        </p:grpSpPr>
        <p:sp>
          <p:nvSpPr>
            <p:cNvPr id="46"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47"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48" name=""/>
          <p:cNvGrpSpPr/>
          <p:nvPr/>
        </p:nvGrpSpPr>
        <p:grpSpPr>
          <a:xfrm flipH="false" flipV="false" rot="0">
            <a:off x="5019675" y="4034270"/>
            <a:ext cx="402788" cy="304844"/>
            <a:chOff x="8498950" y="2450942"/>
            <a:chExt cx="402788" cy="304844"/>
          </a:xfrm>
        </p:grpSpPr>
        <p:sp>
          <p:nvSpPr>
            <p:cNvPr id="49"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50"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51" name=""/>
          <p:cNvGrpSpPr/>
          <p:nvPr/>
        </p:nvGrpSpPr>
        <p:grpSpPr>
          <a:xfrm flipH="false" flipV="false" rot="0">
            <a:off x="5019675" y="4406611"/>
            <a:ext cx="402788" cy="304844"/>
            <a:chOff x="8498950" y="2450942"/>
            <a:chExt cx="402788" cy="304844"/>
          </a:xfrm>
        </p:grpSpPr>
        <p:sp>
          <p:nvSpPr>
            <p:cNvPr id="52"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53"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54" name=""/>
          <p:cNvGrpSpPr/>
          <p:nvPr/>
        </p:nvGrpSpPr>
        <p:grpSpPr>
          <a:xfrm flipH="false" flipV="false" rot="0">
            <a:off x="5019675" y="4778952"/>
            <a:ext cx="402788" cy="304844"/>
            <a:chOff x="8498950" y="2450942"/>
            <a:chExt cx="402788" cy="304844"/>
          </a:xfrm>
        </p:grpSpPr>
        <p:sp>
          <p:nvSpPr>
            <p:cNvPr id="55"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56"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57" name=""/>
          <p:cNvGrpSpPr/>
          <p:nvPr/>
        </p:nvGrpSpPr>
        <p:grpSpPr>
          <a:xfrm flipH="false" flipV="false" rot="0">
            <a:off x="5019675" y="5151293"/>
            <a:ext cx="402788" cy="304844"/>
            <a:chOff x="8498950" y="2450942"/>
            <a:chExt cx="402788" cy="304844"/>
          </a:xfrm>
        </p:grpSpPr>
        <p:sp>
          <p:nvSpPr>
            <p:cNvPr id="58"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59"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grpSp>
        <p:nvGrpSpPr>
          <p:cNvPr id="60" name=""/>
          <p:cNvGrpSpPr/>
          <p:nvPr/>
        </p:nvGrpSpPr>
        <p:grpSpPr>
          <a:xfrm flipH="false" flipV="false" rot="0">
            <a:off x="5019675" y="5523634"/>
            <a:ext cx="402788" cy="304844"/>
            <a:chOff x="8498950" y="2450942"/>
            <a:chExt cx="402788" cy="304844"/>
          </a:xfrm>
        </p:grpSpPr>
        <p:sp>
          <p:nvSpPr>
            <p:cNvPr id="61" name=""/>
            <p:cNvSpPr/>
            <p:nvPr/>
          </p:nvSpPr>
          <p:spPr>
            <a:xfrm flipH="false" flipV="false" rot="0">
              <a:off x="8532751" y="2568658"/>
              <a:ext cx="195765" cy="187128"/>
            </a:xfrm>
            <a:prstGeom prst="ellipse">
              <a:avLst/>
            </a:prstGeom>
            <a:noFill/>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62" name=""/>
            <p:cNvSpPr txBox="1"/>
            <p:nvPr/>
          </p:nvSpPr>
          <p:spPr>
            <a:xfrm flipH="false" flipV="false" rot="0">
              <a:off x="8498950" y="2450942"/>
              <a:ext cx="402788" cy="169595"/>
            </a:xfrm>
            <a:prstGeom prst="rect">
              <a:avLst/>
            </a:prstGeom>
          </p:spPr>
          <p:txBody>
            <a:bodyPr bIns="47625" lIns="95250" rIns="95250" rtlCol="0" tIns="47625" vert="horz">
              <a:spAutoFit/>
            </a:bodyPr>
            <a:lstStyle/>
            <a:p>
              <a:pPr>
                <a:lnSpc>
                  <a:spcPct val="150000"/>
                </a:lnSpc>
              </a:pPr>
              <a:r>
                <a:rPr dirty="0" lang="en-US" sz="1400"/>
                <a:t>X</a:t>
              </a:r>
              <a:endParaRPr dirty="0" lang="en-US" sz="1400"/>
            </a:p>
          </p:txBody>
        </p:sp>
      </p:grpSp>
    </p:spTree>
  </p:cSld>
  <p:clrMapOvr>
    <a:masterClrMapping/>
  </p:clrMapOvr>
</p:sld>
</file>

<file path=ppt/slides/slide1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609194" y="363922"/>
            <a:ext cx="3402500" cy="445187"/>
          </a:xfrm>
          <a:prstGeom prst="rect">
            <a:avLst/>
          </a:prstGeom>
        </p:spPr>
        <p:txBody>
          <a:bodyPr bIns="47625" lIns="95250" rIns="95250" rtlCol="0" tIns="47625" vert="horz">
            <a:spAutoFit/>
          </a:bodyPr>
          <a:lstStyle/>
          <a:p>
            <a:pPr/>
            <a:r>
              <a:rPr dirty="0" lang="en-US"/>
              <a:t>Full Product </a:t>
            </a:r>
            <a:r>
              <a:rPr dirty="0" err="1" lang="en-US"/>
              <a:t>List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The user can navigate to this page from either the Top 3 product listing page.  The user can select a product id or product description in order to navigate to the product detail page.</a:t>
            </a:r>
          </a:p>
          <a:p>
            <a:pPr/>
            <a:r>
              <a:rPr dirty="0" lang="en-US"/>
              <a:t/>
            </a:r>
          </a:p>
          <a:p>
            <a:pPr/>
            <a:r>
              <a:rPr dirty="0" lang="en-US"/>
              <a:t>Functionality - This page allows the user to see all of the products that have been ranks for a product category based on the answers provided by the user.  There may be multiple pages of products for the user to scroll through.  For any given product, the user can select the product to see greater detailed information regarding, or suggested that the product be removed from the product category.  These 'removal' requests will go into a queue for a </a:t>
            </a:r>
            <a:r>
              <a:rPr dirty="0" err="1" lang="en-US"/>
              <a:t>Shurity</a:t>
            </a:r>
            <a:r>
              <a:rPr dirty="0" lang="en-US"/>
              <a:t> admin to review and approve.  Products will not actually be removed from the system, but placed in an inactive status. </a:t>
            </a:r>
          </a:p>
          <a:p>
            <a:pPr/>
            <a:r>
              <a:rPr dirty="0" lang="en-US"/>
              <a:t/>
            </a:r>
          </a:p>
          <a:p>
            <a:pPr/>
            <a:r>
              <a:rPr dirty="0" lang="en-US"/>
              <a:t>The saved usage patterns will be created by the expert(s) for the category.  At some point, we would like the users to be able (approve/disapprove) of the provided pattern.  This is also true for many other features throughout the system.</a:t>
            </a:r>
          </a:p>
          <a:p>
            <a:pPr/>
            <a:r>
              <a:rPr dirty="0" lang="en-US"/>
              <a:t/>
            </a:r>
          </a:p>
          <a:p>
            <a:pPr/>
            <a:r>
              <a:rPr dirty="0" lang="en-US"/>
              <a:t>This functionality will require the user to be logged in.</a:t>
            </a:r>
            <a:endParaRPr dirty="0" lang="en-US"/>
          </a:p>
        </p:txBody>
      </p:sp>
    </p:spTree>
  </p:cSld>
  <p:clrMapOvr>
    <a:masterClrMapping/>
  </p:clrMapOvr>
</p:sld>
</file>

<file path=ppt/slides/slide1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Product Category Name  &gt; Questions </a:t>
            </a:r>
            <a:r>
              <a:rPr dirty="0" lang="en-US" sz="1400"/>
              <a:t>Creation</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372356" y="631715"/>
            <a:ext cx="2804524" cy="369332"/>
          </a:xfrm>
          <a:prstGeom prst="rect">
            <a:avLst/>
          </a:prstGeom>
          <a:noFill/>
        </p:spPr>
        <p:txBody>
          <a:bodyPr rtlCol="0" vert="horz" wrap="none">
            <a:spAutoFit/>
          </a:bodyPr>
          <a:lstStyle/>
          <a:p>
            <a:pPr algn="ctr"/>
            <a:r>
              <a:rPr dirty="0" lang="en-US"/>
              <a:t>Question creation Examples</a:t>
            </a:r>
            <a:endParaRPr dirty="0" lang="en-US"/>
          </a:p>
        </p:txBody>
      </p:sp>
      <p:sp>
        <p:nvSpPr>
          <p:cNvPr id="13" name="TextBox 5"/>
          <p:cNvSpPr txBox="1"/>
          <p:nvPr/>
        </p:nvSpPr>
        <p:spPr>
          <a:xfrm rot="0">
            <a:off x="6311514" y="1765956"/>
            <a:ext cx="2578865" cy="3970317"/>
          </a:xfrm>
          <a:prstGeom prst="rect">
            <a:avLst/>
          </a:prstGeom>
          <a:noFill/>
        </p:spPr>
        <p:txBody>
          <a:bodyPr rtlCol="0" vert="horz" wrap="square">
            <a:spAutoFit/>
          </a:bodyPr>
          <a:lstStyle/>
          <a:p>
            <a:pPr/>
            <a:r>
              <a:rPr dirty="0" lang="en-US" sz="1400"/>
              <a:t>Scale </a:t>
            </a:r>
            <a:r>
              <a:rPr dirty="0" lang="en-US" sz="1400"/>
              <a:t>values (or these could be pulled from the high/low values for products in the category)</a:t>
            </a:r>
          </a:p>
          <a:p>
            <a:pPr/>
            <a:r>
              <a:rPr dirty="0" lang="en-US" sz="1400"/>
              <a:t/>
            </a:r>
          </a:p>
          <a:p>
            <a:pPr/>
            <a:r>
              <a:rPr dirty="0" lang="en-US" sz="1400"/>
              <a:t>Do we need to set a limit on the number of questions for a product category?</a:t>
            </a:r>
          </a:p>
          <a:p>
            <a:pPr/>
            <a:r>
              <a:rPr dirty="0" lang="en-US" sz="1400"/>
              <a:t>How long should the short version of the question be?  40 </a:t>
            </a:r>
            <a:r>
              <a:rPr dirty="0" lang="en-US" sz="1400"/>
              <a:t>ch</a:t>
            </a:r>
            <a:r>
              <a:rPr dirty="0" lang="en-US" sz="1400"/>
              <a:t>?</a:t>
            </a:r>
          </a:p>
          <a:p>
            <a:pPr/>
            <a:r>
              <a:rPr dirty="0" lang="en-US" sz="1400"/>
              <a:t/>
            </a:r>
          </a:p>
          <a:p>
            <a:pPr/>
            <a:r>
              <a:rPr dirty="0" lang="en-US" sz="1400"/>
              <a:t/>
            </a:r>
          </a:p>
          <a:p>
            <a:pPr/>
            <a:r>
              <a:rPr dirty="0" lang="en-US" sz="1400"/>
              <a:t>Image and scale options change based on question type.  These examples are for ‘binary’.  Future options for Scale and include a high and low and a distribution option</a:t>
            </a:r>
            <a:endParaRPr dirty="0" lang="en-US" sz="1400"/>
          </a:p>
        </p:txBody>
      </p:sp>
      <p:sp>
        <p:nvSpPr>
          <p:cNvPr id="14" name="Rounded Rectangle 14"/>
          <p:cNvSpPr/>
          <p:nvPr/>
        </p:nvSpPr>
        <p:spPr>
          <a:xfrm rot="0">
            <a:off x="5015038" y="5934842"/>
            <a:ext cx="1030390"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ADD</a:t>
            </a:r>
            <a:endParaRPr dirty="0" lang="en-US" sz="1400">
              <a:solidFill>
                <a:schemeClr val="tx1"/>
              </a:solidFill>
            </a:endParaRPr>
          </a:p>
        </p:txBody>
      </p:sp>
      <p:sp>
        <p:nvSpPr>
          <p:cNvPr id="15" name="Oval 15"/>
          <p:cNvSpPr/>
          <p:nvPr/>
        </p:nvSpPr>
        <p:spPr>
          <a:xfrm rot="0">
            <a:off x="8304904" y="1204463"/>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16" name="TextBox 6"/>
          <p:cNvSpPr txBox="1"/>
          <p:nvPr/>
        </p:nvSpPr>
        <p:spPr>
          <a:xfrm rot="0">
            <a:off x="692726" y="2331483"/>
            <a:ext cx="1371638" cy="281438"/>
          </a:xfrm>
          <a:prstGeom prst="rect">
            <a:avLst/>
          </a:prstGeom>
          <a:noFill/>
        </p:spPr>
        <p:txBody>
          <a:bodyPr rtlCol="0" vert="horz" wrap="none">
            <a:spAutoFit/>
          </a:bodyPr>
          <a:lstStyle/>
          <a:p>
            <a:pPr/>
            <a:r>
              <a:rPr dirty="0" lang="en-US" sz="1400"/>
              <a:t>Question Name:</a:t>
            </a:r>
            <a:endParaRPr dirty="0" lang="en-US" sz="1400"/>
          </a:p>
        </p:txBody>
      </p:sp>
      <p:sp>
        <p:nvSpPr>
          <p:cNvPr id="17" name="TextBox 16"/>
          <p:cNvSpPr txBox="1"/>
          <p:nvPr/>
        </p:nvSpPr>
        <p:spPr>
          <a:xfrm rot="0">
            <a:off x="692726" y="2764053"/>
            <a:ext cx="1289410" cy="281438"/>
          </a:xfrm>
          <a:prstGeom prst="rect">
            <a:avLst/>
          </a:prstGeom>
          <a:noFill/>
        </p:spPr>
        <p:txBody>
          <a:bodyPr rtlCol="0" vert="horz" wrap="none">
            <a:spAutoFit/>
          </a:bodyPr>
          <a:lstStyle/>
          <a:p>
            <a:pPr/>
            <a:r>
              <a:rPr dirty="0" lang="en-US" sz="1400"/>
              <a:t>Question Type:</a:t>
            </a:r>
            <a:endParaRPr dirty="0" lang="en-US" sz="1400"/>
          </a:p>
        </p:txBody>
      </p:sp>
      <p:sp>
        <p:nvSpPr>
          <p:cNvPr id="18" name="TextBox 17"/>
          <p:cNvSpPr txBox="1"/>
          <p:nvPr/>
        </p:nvSpPr>
        <p:spPr>
          <a:xfrm rot="0">
            <a:off x="692726" y="3196623"/>
            <a:ext cx="1783135" cy="281438"/>
          </a:xfrm>
          <a:prstGeom prst="rect">
            <a:avLst/>
          </a:prstGeom>
          <a:noFill/>
        </p:spPr>
        <p:txBody>
          <a:bodyPr rtlCol="0" vert="horz" wrap="none">
            <a:spAutoFit/>
          </a:bodyPr>
          <a:lstStyle/>
          <a:p>
            <a:pPr/>
            <a:r>
              <a:rPr dirty="0" lang="en-US" sz="1400"/>
              <a:t>Question Text (short):</a:t>
            </a:r>
            <a:endParaRPr dirty="0" lang="en-US" sz="1400"/>
          </a:p>
        </p:txBody>
      </p:sp>
      <p:sp>
        <p:nvSpPr>
          <p:cNvPr id="19" name="TextBox 18"/>
          <p:cNvSpPr txBox="1"/>
          <p:nvPr/>
        </p:nvSpPr>
        <p:spPr>
          <a:xfrm rot="0">
            <a:off x="692726" y="3629193"/>
            <a:ext cx="1737900" cy="281438"/>
          </a:xfrm>
          <a:prstGeom prst="rect">
            <a:avLst/>
          </a:prstGeom>
          <a:noFill/>
        </p:spPr>
        <p:txBody>
          <a:bodyPr rtlCol="0" vert="horz" wrap="none">
            <a:spAutoFit/>
          </a:bodyPr>
          <a:lstStyle/>
          <a:p>
            <a:pPr/>
            <a:r>
              <a:rPr dirty="0" lang="en-US" sz="1400"/>
              <a:t>Question Text (Help):</a:t>
            </a:r>
            <a:endParaRPr dirty="0" lang="en-US" sz="1400"/>
          </a:p>
        </p:txBody>
      </p:sp>
      <p:sp>
        <p:nvSpPr>
          <p:cNvPr id="20" name="TextBox 19"/>
          <p:cNvSpPr txBox="1"/>
          <p:nvPr/>
        </p:nvSpPr>
        <p:spPr>
          <a:xfrm rot="0">
            <a:off x="692726" y="4662623"/>
            <a:ext cx="1455710" cy="307777"/>
          </a:xfrm>
          <a:prstGeom prst="rect">
            <a:avLst/>
          </a:prstGeom>
          <a:noFill/>
        </p:spPr>
        <p:txBody>
          <a:bodyPr rtlCol="0" vert="horz" wrap="none">
            <a:spAutoFit/>
          </a:bodyPr>
          <a:lstStyle/>
          <a:p>
            <a:pPr/>
            <a:r>
              <a:rPr dirty="0" lang="en-US" sz="1400"/>
              <a:t>Question Images:</a:t>
            </a:r>
            <a:endParaRPr dirty="0" lang="en-US" sz="1400"/>
          </a:p>
        </p:txBody>
      </p:sp>
      <p:sp>
        <p:nvSpPr>
          <p:cNvPr id="21" name="TextBox 20"/>
          <p:cNvSpPr txBox="1"/>
          <p:nvPr/>
        </p:nvSpPr>
        <p:spPr>
          <a:xfrm rot="0">
            <a:off x="692726" y="5249080"/>
            <a:ext cx="1311940" cy="307777"/>
          </a:xfrm>
          <a:prstGeom prst="rect">
            <a:avLst/>
          </a:prstGeom>
          <a:noFill/>
        </p:spPr>
        <p:txBody>
          <a:bodyPr rtlCol="0" vert="horz" wrap="none">
            <a:spAutoFit/>
          </a:bodyPr>
          <a:lstStyle/>
          <a:p>
            <a:pPr/>
            <a:r>
              <a:rPr dirty="0" lang="en-US" sz="1400"/>
              <a:t>Question Scale:</a:t>
            </a:r>
            <a:endParaRPr dirty="0" lang="en-US" sz="1400"/>
          </a:p>
        </p:txBody>
      </p:sp>
      <p:sp>
        <p:nvSpPr>
          <p:cNvPr id="22" name="Rounded Rectangle 21"/>
          <p:cNvSpPr/>
          <p:nvPr/>
        </p:nvSpPr>
        <p:spPr>
          <a:xfrm rot="0">
            <a:off x="2468322" y="2428004"/>
            <a:ext cx="2546714" cy="18923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3" name="Donut 22"/>
          <p:cNvSpPr/>
          <p:nvPr/>
        </p:nvSpPr>
        <p:spPr>
          <a:xfrm rot="0">
            <a:off x="2503386" y="2827351"/>
            <a:ext cx="169333" cy="154841"/>
          </a:xfrm>
          <a:prstGeom prst="donut">
            <a:avLst/>
          </a:prstGeom>
          <a:solidFill>
            <a:schemeClr val="tx1"/>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
            </a:r>
            <a:endParaRPr dirty="0" lang="en-US">
              <a:solidFill>
                <a:schemeClr val="tx1"/>
              </a:solidFill>
            </a:endParaRPr>
          </a:p>
        </p:txBody>
      </p:sp>
      <p:sp>
        <p:nvSpPr>
          <p:cNvPr id="24" name="Donut 23"/>
          <p:cNvSpPr/>
          <p:nvPr/>
        </p:nvSpPr>
        <p:spPr>
          <a:xfrm rot="0">
            <a:off x="3425481" y="2827351"/>
            <a:ext cx="169333" cy="154841"/>
          </a:xfrm>
          <a:prstGeom prst="donut">
            <a:avLst/>
          </a:prstGeom>
          <a:solidFill>
            <a:schemeClr val="tx1"/>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
            </a:r>
            <a:endParaRPr dirty="0" lang="en-US">
              <a:solidFill>
                <a:schemeClr val="tx1"/>
              </a:solidFill>
            </a:endParaRPr>
          </a:p>
        </p:txBody>
      </p:sp>
      <p:sp>
        <p:nvSpPr>
          <p:cNvPr id="25" name="TextBox 24"/>
          <p:cNvSpPr txBox="1"/>
          <p:nvPr/>
        </p:nvSpPr>
        <p:spPr>
          <a:xfrm rot="0">
            <a:off x="3639124" y="2778125"/>
            <a:ext cx="743939" cy="253294"/>
          </a:xfrm>
          <a:prstGeom prst="rect">
            <a:avLst/>
          </a:prstGeom>
          <a:noFill/>
        </p:spPr>
        <p:txBody>
          <a:bodyPr rtlCol="0" vert="horz" wrap="none">
            <a:spAutoFit/>
          </a:bodyPr>
          <a:lstStyle/>
          <a:p>
            <a:pPr/>
            <a:r>
              <a:rPr dirty="0" lang="en-US" sz="1200"/>
              <a:t>Scale 1-5</a:t>
            </a:r>
            <a:endParaRPr dirty="0" lang="en-US" sz="1200"/>
          </a:p>
        </p:txBody>
      </p:sp>
      <p:sp>
        <p:nvSpPr>
          <p:cNvPr id="26" name="TextBox 25"/>
          <p:cNvSpPr txBox="1"/>
          <p:nvPr/>
        </p:nvSpPr>
        <p:spPr>
          <a:xfrm rot="0">
            <a:off x="2691519" y="2778125"/>
            <a:ext cx="595034" cy="253294"/>
          </a:xfrm>
          <a:prstGeom prst="rect">
            <a:avLst/>
          </a:prstGeom>
          <a:noFill/>
        </p:spPr>
        <p:txBody>
          <a:bodyPr rtlCol="0" vert="horz" wrap="none">
            <a:spAutoFit/>
          </a:bodyPr>
          <a:lstStyle/>
          <a:p>
            <a:pPr/>
            <a:r>
              <a:rPr dirty="0" lang="en-US" sz="1200"/>
              <a:t>Binary</a:t>
            </a:r>
            <a:endParaRPr dirty="0" lang="en-US" sz="1200"/>
          </a:p>
        </p:txBody>
      </p:sp>
      <p:sp>
        <p:nvSpPr>
          <p:cNvPr id="27" name="Rounded Rectangle 26"/>
          <p:cNvSpPr/>
          <p:nvPr/>
        </p:nvSpPr>
        <p:spPr>
          <a:xfrm rot="0">
            <a:off x="2468322" y="3293144"/>
            <a:ext cx="3708557" cy="18923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8" name="Rounded Rectangle 27"/>
          <p:cNvSpPr/>
          <p:nvPr/>
        </p:nvSpPr>
        <p:spPr>
          <a:xfrm rot="0">
            <a:off x="2468322" y="3756148"/>
            <a:ext cx="3708557" cy="839661"/>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9" name="TextBox 28"/>
          <p:cNvSpPr txBox="1"/>
          <p:nvPr/>
        </p:nvSpPr>
        <p:spPr>
          <a:xfrm rot="0">
            <a:off x="3055840" y="4693401"/>
            <a:ext cx="640595" cy="276999"/>
          </a:xfrm>
          <a:prstGeom prst="rect">
            <a:avLst/>
          </a:prstGeom>
          <a:noFill/>
        </p:spPr>
        <p:txBody>
          <a:bodyPr rtlCol="0" vert="horz" wrap="none">
            <a:spAutoFit/>
          </a:bodyPr>
          <a:lstStyle/>
          <a:p>
            <a:pPr/>
            <a:r>
              <a:rPr dirty="0" lang="en-US" sz="1200"/>
              <a:t>Positive</a:t>
            </a:r>
            <a:endParaRPr dirty="0" lang="en-US" sz="1200"/>
          </a:p>
        </p:txBody>
      </p:sp>
      <p:sp>
        <p:nvSpPr>
          <p:cNvPr id="30" name="TextBox 29"/>
          <p:cNvSpPr txBox="1"/>
          <p:nvPr/>
        </p:nvSpPr>
        <p:spPr>
          <a:xfrm rot="0">
            <a:off x="4738160" y="4693401"/>
            <a:ext cx="703355" cy="276999"/>
          </a:xfrm>
          <a:prstGeom prst="rect">
            <a:avLst/>
          </a:prstGeom>
          <a:noFill/>
        </p:spPr>
        <p:txBody>
          <a:bodyPr rtlCol="0" vert="horz" wrap="none">
            <a:spAutoFit/>
          </a:bodyPr>
          <a:lstStyle/>
          <a:p>
            <a:pPr/>
            <a:r>
              <a:rPr dirty="0" lang="en-US" sz="1200"/>
              <a:t>Negative</a:t>
            </a:r>
            <a:endParaRPr dirty="0" lang="en-US" sz="1200"/>
          </a:p>
        </p:txBody>
      </p:sp>
      <p:sp>
        <p:nvSpPr>
          <p:cNvPr id="31" name="Rounded Rectangle 30"/>
          <p:cNvSpPr/>
          <p:nvPr/>
        </p:nvSpPr>
        <p:spPr>
          <a:xfrm rot="0">
            <a:off x="2683722" y="4970401"/>
            <a:ext cx="619519"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100">
                <a:solidFill>
                  <a:schemeClr val="tx1"/>
                </a:solidFill>
              </a:rPr>
              <a:t>Browse</a:t>
            </a:r>
            <a:endParaRPr dirty="0" lang="en-US" sz="1100">
              <a:solidFill>
                <a:schemeClr val="tx1"/>
              </a:solidFill>
            </a:endParaRPr>
          </a:p>
        </p:txBody>
      </p:sp>
      <p:sp>
        <p:nvSpPr>
          <p:cNvPr id="32" name="Rounded Rectangle 31"/>
          <p:cNvSpPr/>
          <p:nvPr/>
        </p:nvSpPr>
        <p:spPr>
          <a:xfrm rot="0">
            <a:off x="3476840" y="4970401"/>
            <a:ext cx="619519"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100">
                <a:solidFill>
                  <a:schemeClr val="tx1"/>
                </a:solidFill>
              </a:rPr>
              <a:t>URL</a:t>
            </a:r>
            <a:endParaRPr dirty="0" lang="en-US" sz="1100">
              <a:solidFill>
                <a:schemeClr val="tx1"/>
              </a:solidFill>
            </a:endParaRPr>
          </a:p>
        </p:txBody>
      </p:sp>
      <p:sp>
        <p:nvSpPr>
          <p:cNvPr id="33" name="Rounded Rectangle 32"/>
          <p:cNvSpPr/>
          <p:nvPr/>
        </p:nvSpPr>
        <p:spPr>
          <a:xfrm rot="0">
            <a:off x="4387244" y="4970400"/>
            <a:ext cx="619519"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100">
                <a:solidFill>
                  <a:schemeClr val="tx1"/>
                </a:solidFill>
              </a:rPr>
              <a:t>Browse</a:t>
            </a:r>
            <a:endParaRPr dirty="0" lang="en-US" sz="1100">
              <a:solidFill>
                <a:schemeClr val="tx1"/>
              </a:solidFill>
            </a:endParaRPr>
          </a:p>
        </p:txBody>
      </p:sp>
      <p:sp>
        <p:nvSpPr>
          <p:cNvPr id="34" name="Rounded Rectangle 33"/>
          <p:cNvSpPr/>
          <p:nvPr/>
        </p:nvSpPr>
        <p:spPr>
          <a:xfrm rot="0">
            <a:off x="5180362" y="4970400"/>
            <a:ext cx="619519"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100">
                <a:solidFill>
                  <a:schemeClr val="tx1"/>
                </a:solidFill>
              </a:rPr>
              <a:t>URL</a:t>
            </a:r>
            <a:endParaRPr dirty="0" lang="en-US" sz="1100">
              <a:solidFill>
                <a:schemeClr val="tx1"/>
              </a:solidFill>
            </a:endParaRPr>
          </a:p>
        </p:txBody>
      </p:sp>
      <p:sp>
        <p:nvSpPr>
          <p:cNvPr id="35" name="TextBox 35"/>
          <p:cNvSpPr txBox="1"/>
          <p:nvPr/>
        </p:nvSpPr>
        <p:spPr>
          <a:xfrm rot="0">
            <a:off x="2064365" y="5264469"/>
            <a:ext cx="1968816" cy="292388"/>
          </a:xfrm>
          <a:prstGeom prst="rect">
            <a:avLst/>
          </a:prstGeom>
          <a:noFill/>
        </p:spPr>
        <p:txBody>
          <a:bodyPr rtlCol="0" vert="horz" wrap="square">
            <a:spAutoFit/>
          </a:bodyPr>
          <a:lstStyle/>
          <a:p>
            <a:pPr/>
            <a:r>
              <a:rPr dirty="0" lang="en-US" sz="1200"/>
              <a:t>Steps:12345</a:t>
            </a:r>
            <a:endParaRPr dirty="0" lang="en-US" sz="1200"/>
          </a:p>
        </p:txBody>
      </p:sp>
      <p:sp>
        <p:nvSpPr>
          <p:cNvPr id="36" name="Rectangle 36"/>
          <p:cNvSpPr/>
          <p:nvPr/>
        </p:nvSpPr>
        <p:spPr>
          <a:xfrm rot="0">
            <a:off x="3018888" y="5575663"/>
            <a:ext cx="244128" cy="244128"/>
          </a:xfrm>
          <a:prstGeom prst="rect">
            <a:avLst/>
          </a:prstGeom>
          <a:solidFill>
            <a:schemeClr val="bg1"/>
          </a:solidFill>
          <a:ln w="1905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7" name="Rectangle 37"/>
          <p:cNvSpPr/>
          <p:nvPr/>
        </p:nvSpPr>
        <p:spPr>
          <a:xfrm rot="0">
            <a:off x="4852302" y="5575663"/>
            <a:ext cx="244128" cy="244128"/>
          </a:xfrm>
          <a:prstGeom prst="rect">
            <a:avLst/>
          </a:prstGeom>
          <a:solidFill>
            <a:schemeClr val="bg1"/>
          </a:solidFill>
          <a:ln w="1905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8" name="Rectangle 38"/>
          <p:cNvSpPr/>
          <p:nvPr/>
        </p:nvSpPr>
        <p:spPr>
          <a:xfrm rot="0">
            <a:off x="3477242" y="5575663"/>
            <a:ext cx="244128" cy="244128"/>
          </a:xfrm>
          <a:prstGeom prst="rect">
            <a:avLst/>
          </a:prstGeom>
          <a:solidFill>
            <a:schemeClr val="bg1"/>
          </a:solidFill>
          <a:ln w="1905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9" name="Rectangle 39"/>
          <p:cNvSpPr/>
          <p:nvPr/>
        </p:nvSpPr>
        <p:spPr>
          <a:xfrm rot="0">
            <a:off x="3935596" y="5575663"/>
            <a:ext cx="244128" cy="244128"/>
          </a:xfrm>
          <a:prstGeom prst="rect">
            <a:avLst/>
          </a:prstGeom>
          <a:solidFill>
            <a:schemeClr val="bg1"/>
          </a:solidFill>
          <a:ln w="1905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40" name="Rectangle 40"/>
          <p:cNvSpPr/>
          <p:nvPr/>
        </p:nvSpPr>
        <p:spPr>
          <a:xfrm rot="0">
            <a:off x="4393950" y="5575663"/>
            <a:ext cx="244128" cy="244128"/>
          </a:xfrm>
          <a:prstGeom prst="rect">
            <a:avLst/>
          </a:prstGeom>
          <a:solidFill>
            <a:schemeClr val="bg1"/>
          </a:solidFill>
          <a:ln w="1905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41" name="TextBox 6"/>
          <p:cNvSpPr txBox="1"/>
          <p:nvPr/>
        </p:nvSpPr>
        <p:spPr>
          <a:xfrm rot="0">
            <a:off x="692726" y="1912383"/>
            <a:ext cx="1625931" cy="281438"/>
          </a:xfrm>
          <a:prstGeom prst="rect">
            <a:avLst/>
          </a:prstGeom>
          <a:noFill/>
        </p:spPr>
        <p:txBody>
          <a:bodyPr rtlCol="0" vert="horz" wrap="none">
            <a:spAutoFit/>
          </a:bodyPr>
          <a:lstStyle/>
          <a:p>
            <a:pPr/>
            <a:r>
              <a:rPr dirty="0" lang="en-US" sz="1400"/>
              <a:t>Product Category</a:t>
            </a:r>
            <a:r>
              <a:rPr dirty="0" lang="en-US" sz="1400"/>
              <a:t>:</a:t>
            </a:r>
            <a:endParaRPr dirty="0" lang="en-US" sz="1400"/>
          </a:p>
        </p:txBody>
      </p:sp>
      <p:sp>
        <p:nvSpPr>
          <p:cNvPr id="42" name="Rounded Rectangle 21"/>
          <p:cNvSpPr/>
          <p:nvPr/>
        </p:nvSpPr>
        <p:spPr>
          <a:xfrm rot="0">
            <a:off x="2468322" y="2008904"/>
            <a:ext cx="2546714" cy="18923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extBox 4"/>
          <p:cNvSpPr txBox="1"/>
          <p:nvPr/>
        </p:nvSpPr>
        <p:spPr>
          <a:xfrm rot="0">
            <a:off x="7521592" y="324239"/>
            <a:ext cx="1445739" cy="307777"/>
          </a:xfrm>
          <a:prstGeom prst="rect">
            <a:avLst/>
          </a:prstGeom>
          <a:noFill/>
        </p:spPr>
        <p:txBody>
          <a:bodyPr rtlCol="0" vert="horz" wrap="square">
            <a:spAutoFit/>
          </a:bodyPr>
          <a:lstStyle/>
          <a:p>
            <a:pPr/>
            <a:r>
              <a:rPr dirty="0" lang="en-US" sz="1400"/>
              <a:t>Login / </a:t>
            </a:r>
            <a:r>
              <a:rPr dirty="0" err="1" lang="en-US" sz="1400"/>
              <a:t>Sign-up</a:t>
            </a:r>
            <a:endParaRPr dirty="0" err="1" lang="en-US" sz="1400"/>
          </a:p>
        </p:txBody>
      </p:sp>
      <p:sp>
        <p:nvSpPr>
          <p:cNvPr id="3" name="Rounded Rectangle 5"/>
          <p:cNvSpPr/>
          <p:nvPr/>
        </p:nvSpPr>
        <p:spPr>
          <a:xfrm rot="0">
            <a:off x="632124" y="2097997"/>
            <a:ext cx="7782702" cy="445829"/>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a:solidFill>
                  <a:schemeClr val="tx1"/>
                </a:solidFill>
              </a:rPr>
              <a:t>Enter Product Category, Name or ID</a:t>
            </a:r>
            <a:endParaRPr dirty="0" lang="en-US">
              <a:solidFill>
                <a:schemeClr val="tx1"/>
              </a:solidFill>
            </a:endParaRPr>
          </a:p>
        </p:txBody>
      </p:sp>
      <p:sp>
        <p:nvSpPr>
          <p:cNvPr id="4" name="Oval 6"/>
          <p:cNvSpPr/>
          <p:nvPr/>
        </p:nvSpPr>
        <p:spPr>
          <a:xfrm rot="0">
            <a:off x="8545059" y="2130071"/>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b="1" dirty="0" lang="en-US" sz="2400">
                <a:solidFill>
                  <a:schemeClr val="tx1"/>
                </a:solidFill>
                <a:latin typeface="Calibri"/>
              </a:rPr>
              <a:t>?</a:t>
            </a:r>
            <a:endParaRPr b="1" dirty="0" lang="en-US" sz="2400">
              <a:solidFill>
                <a:schemeClr val="tx1"/>
              </a:solidFill>
              <a:latin typeface="Calibri"/>
            </a:endParaRPr>
          </a:p>
        </p:txBody>
      </p:sp>
      <p:sp>
        <p:nvSpPr>
          <p:cNvPr id="5"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6"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7"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8" name="Isosceles Triangle 11"/>
          <p:cNvSpPr/>
          <p:nvPr/>
        </p:nvSpPr>
        <p:spPr>
          <a:xfrm rot="0">
            <a:off x="635047" y="324239"/>
            <a:ext cx="1094442" cy="783579"/>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9" name="TextBox 12"/>
          <p:cNvSpPr txBox="1"/>
          <p:nvPr/>
        </p:nvSpPr>
        <p:spPr>
          <a:xfrm rot="0">
            <a:off x="1682983" y="585402"/>
            <a:ext cx="1605164" cy="369332"/>
          </a:xfrm>
          <a:prstGeom prst="rect">
            <a:avLst/>
          </a:prstGeom>
          <a:noFill/>
        </p:spPr>
        <p:txBody>
          <a:bodyPr rtlCol="0" vert="horz" wrap="none">
            <a:spAutoFit/>
          </a:bodyPr>
          <a:lstStyle/>
          <a:p>
            <a:pPr/>
            <a:r>
              <a:rPr dirty="0" lang="en-US"/>
              <a:t>Logo goes here</a:t>
            </a:r>
            <a:endParaRPr dirty="0" lang="en-US"/>
          </a:p>
        </p:txBody>
      </p:sp>
      <p:sp>
        <p:nvSpPr>
          <p:cNvPr id="10" name="TextBox 13"/>
          <p:cNvSpPr txBox="1"/>
          <p:nvPr/>
        </p:nvSpPr>
        <p:spPr>
          <a:xfrm rot="0">
            <a:off x="4195523" y="6550223"/>
            <a:ext cx="1506387" cy="276999"/>
          </a:xfrm>
          <a:prstGeom prst="rect">
            <a:avLst/>
          </a:prstGeom>
          <a:noFill/>
        </p:spPr>
        <p:txBody>
          <a:bodyPr rtlCol="0" vert="horz" wrap="square">
            <a:spAutoFit/>
          </a:bodyPr>
          <a:lstStyle/>
          <a:p>
            <a:pPr/>
            <a:r>
              <a:rPr dirty="0" err="1" lang="en-US" sz="1200"/>
              <a:t>Shurity</a:t>
            </a:r>
            <a:r>
              <a:rPr dirty="0" lang="en-US" sz="1200"/>
              <a:t> </a:t>
            </a:r>
            <a:r>
              <a:rPr dirty="0" lang="en-US" sz="1200"/>
              <a:t>2016</a:t>
            </a:r>
            <a:endParaRPr dirty="0" lang="en-US" sz="1200"/>
          </a:p>
        </p:txBody>
      </p:sp>
      <p:sp>
        <p:nvSpPr>
          <p:cNvPr id="11" name=""/>
          <p:cNvSpPr txBox="1"/>
          <p:nvPr/>
        </p:nvSpPr>
        <p:spPr>
          <a:xfrm flipH="false" flipV="false" rot="0">
            <a:off x="3916585" y="533517"/>
            <a:ext cx="1642952" cy="421216"/>
          </a:xfrm>
          <a:prstGeom prst="rect">
            <a:avLst/>
          </a:prstGeom>
        </p:spPr>
        <p:txBody>
          <a:bodyPr bIns="47625" lIns="95250" rIns="95250" rtlCol="0" tIns="47625" vert="horz">
            <a:spAutoFit/>
          </a:bodyPr>
          <a:lstStyle/>
          <a:p>
            <a:pPr/>
            <a:r>
              <a:rPr dirty="0" lang="en-US"/>
              <a:t>Landing Page</a:t>
            </a:r>
            <a:endParaRPr dirty="0" lang="en-US"/>
          </a:p>
        </p:txBody>
      </p:sp>
    </p:spTree>
  </p:cSld>
  <p:clrMapOvr>
    <a:masterClrMapping/>
  </p:clrMapOvr>
</p:sld>
</file>

<file path=ppt/slides/slide2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609194" y="363922"/>
            <a:ext cx="3402500" cy="445187"/>
          </a:xfrm>
          <a:prstGeom prst="rect">
            <a:avLst/>
          </a:prstGeom>
        </p:spPr>
        <p:txBody>
          <a:bodyPr bIns="47625" lIns="95250" rIns="95250" rtlCol="0" tIns="47625" vert="horz">
            <a:spAutoFit/>
          </a:bodyPr>
          <a:lstStyle/>
          <a:p>
            <a:pPr/>
            <a:r>
              <a:rPr dirty="0" err="1" lang="en-US"/>
              <a:t>Question Creation</a:t>
            </a:r>
            <a:r>
              <a:rPr dirty="0" err="1" lang="en-US"/>
              <a:t>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Role - The ability to create questions for a product category is one that will be used by either </a:t>
            </a:r>
            <a:r>
              <a:rPr dirty="0" err="1" lang="en-US"/>
              <a:t>Shurity</a:t>
            </a:r>
            <a:r>
              <a:rPr dirty="0" lang="en-US"/>
              <a:t> admins, or primarily, product category experts.</a:t>
            </a:r>
          </a:p>
          <a:p>
            <a:pPr/>
            <a:r>
              <a:rPr dirty="0" lang="en-US"/>
              <a:t/>
            </a:r>
          </a:p>
          <a:p>
            <a:pPr/>
            <a:r>
              <a:rPr dirty="0" lang="en-US"/>
              <a:t>Navigation - This function will exist as part of the admin functions available to expert or </a:t>
            </a:r>
            <a:r>
              <a:rPr dirty="0" err="1" lang="en-US"/>
              <a:t>Shurity</a:t>
            </a:r>
            <a:r>
              <a:rPr dirty="0" lang="en-US"/>
              <a:t> admins when they set up the questions for their product category.  Once a question has been created, the application should allow for another question to be created, or allow the user to revert back to their primary admin page</a:t>
            </a:r>
          </a:p>
          <a:p>
            <a:pPr/>
            <a:r>
              <a:rPr dirty="0" lang="en-US"/>
              <a:t/>
            </a:r>
          </a:p>
          <a:p>
            <a:pPr/>
            <a:r>
              <a:rPr dirty="0" lang="en-US"/>
              <a:t>Functionality - For a given product category, any number of questions can be created which capture the usage patterns for the customer.  These questions will be very simplistic, graphical, and quick to answer.  There are currently only two types of questions, binary (yes/no, left/right, black/white) and Scale (1-5).  These two question types will be used to determine the customers usage patterns.  </a:t>
            </a:r>
          </a:p>
          <a:p>
            <a:pPr/>
            <a:r>
              <a:rPr dirty="0" lang="en-US"/>
              <a:t/>
            </a:r>
          </a:p>
          <a:p>
            <a:pPr/>
            <a:r>
              <a:rPr dirty="0" lang="en-US"/>
              <a:t>Not shown on the screen is the need to be able to sequence the questions properly, given them a relative sequence, and define potential required questions, such as 'What is your budget?' that must exist for each product category.</a:t>
            </a:r>
          </a:p>
          <a:p>
            <a:pPr/>
            <a:r>
              <a:rPr dirty="0" lang="en-US"/>
              <a:t/>
            </a:r>
          </a:p>
          <a:p>
            <a:pPr/>
            <a:r>
              <a:rPr dirty="0" lang="en-US"/>
              <a:t>This functionality will require the user to be logged in.</a:t>
            </a:r>
            <a:endParaRPr dirty="0" lang="en-US"/>
          </a:p>
        </p:txBody>
      </p:sp>
    </p:spTree>
  </p:cSld>
  <p:clrMapOvr>
    <a:masterClrMapping/>
  </p:clrMapOvr>
</p:sld>
</file>

<file path=ppt/slides/slide2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07777"/>
          </a:xfrm>
          <a:prstGeom prst="rect">
            <a:avLst/>
          </a:prstGeom>
          <a:noFill/>
        </p:spPr>
        <p:txBody>
          <a:bodyPr rtlCol="0" vert="horz" wrap="square">
            <a:spAutoFit/>
          </a:bodyPr>
          <a:lstStyle/>
          <a:p>
            <a:pPr/>
            <a:r>
              <a:rPr dirty="0" lang="en-US" sz="1400"/>
              <a:t>Product Category Name  &gt; Questions &gt; </a:t>
            </a:r>
            <a:r>
              <a:rPr dirty="0" err="1" lang="en-US" sz="1400"/>
              <a:t>attr</a:t>
            </a:r>
            <a:endParaRPr dirty="0" err="1"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2661153" y="631715"/>
            <a:ext cx="4226938" cy="369332"/>
          </a:xfrm>
          <a:prstGeom prst="rect">
            <a:avLst/>
          </a:prstGeom>
          <a:noFill/>
        </p:spPr>
        <p:txBody>
          <a:bodyPr rtlCol="0" vert="horz" wrap="none">
            <a:spAutoFit/>
          </a:bodyPr>
          <a:lstStyle/>
          <a:p>
            <a:pPr algn="ctr"/>
            <a:r>
              <a:rPr dirty="0" lang="en-US"/>
              <a:t>Question to Attribute connection Examples</a:t>
            </a:r>
            <a:endParaRPr dirty="0" lang="en-US"/>
          </a:p>
        </p:txBody>
      </p:sp>
      <p:sp>
        <p:nvSpPr>
          <p:cNvPr id="13" name="TextBox 5"/>
          <p:cNvSpPr txBox="1"/>
          <p:nvPr/>
        </p:nvSpPr>
        <p:spPr>
          <a:xfrm rot="0">
            <a:off x="5260638" y="6073458"/>
            <a:ext cx="3405770" cy="646330"/>
          </a:xfrm>
          <a:prstGeom prst="rect">
            <a:avLst/>
          </a:prstGeom>
          <a:noFill/>
        </p:spPr>
        <p:txBody>
          <a:bodyPr rtlCol="0" vert="horz" wrap="square">
            <a:spAutoFit/>
          </a:bodyPr>
          <a:lstStyle/>
          <a:p>
            <a:pPr/>
            <a:r>
              <a:rPr dirty="0" lang="en-US" sz="1200"/>
              <a:t>This page will allow an admin, manufacturer or an expert connect questions to the one or more product attributes that they address </a:t>
            </a:r>
            <a:endParaRPr dirty="0" lang="en-US" sz="1200"/>
          </a:p>
        </p:txBody>
      </p:sp>
      <p:sp>
        <p:nvSpPr>
          <p:cNvPr id="14" name="Rounded Rectangle 6"/>
          <p:cNvSpPr/>
          <p:nvPr/>
        </p:nvSpPr>
        <p:spPr>
          <a:xfrm rot="0">
            <a:off x="749493" y="1825099"/>
            <a:ext cx="2703809" cy="4338435"/>
          </a:xfrm>
          <a:prstGeom prst="roundRect">
            <a:avLst/>
          </a:prstGeom>
          <a:ln>
            <a:solidFill>
              <a:schemeClr val="tx2">
                <a:alpha val="15999"/>
                <a:lumMod val="40000"/>
                <a:lumOff val="60000"/>
              </a:schemeClr>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15" name="TextBox 14"/>
          <p:cNvSpPr txBox="1"/>
          <p:nvPr/>
        </p:nvSpPr>
        <p:spPr>
          <a:xfrm rot="0">
            <a:off x="1475436" y="1385263"/>
            <a:ext cx="1133644" cy="369332"/>
          </a:xfrm>
          <a:prstGeom prst="rect">
            <a:avLst/>
          </a:prstGeom>
          <a:noFill/>
        </p:spPr>
        <p:txBody>
          <a:bodyPr rtlCol="0" vert="horz" wrap="none">
            <a:spAutoFit/>
          </a:bodyPr>
          <a:lstStyle/>
          <a:p>
            <a:pPr/>
            <a:r>
              <a:rPr dirty="0" lang="en-US"/>
              <a:t>Questions</a:t>
            </a:r>
            <a:endParaRPr dirty="0" lang="en-US"/>
          </a:p>
        </p:txBody>
      </p:sp>
      <p:graphicFrame>
        <p:nvGraphicFramePr>
          <p:cNvPr id="16" name="Table 15"/>
          <p:cNvGraphicFramePr>
            <a:graphicFrameLocks noGrp="true"/>
          </p:cNvGraphicFramePr>
          <p:nvPr/>
        </p:nvGraphicFramePr>
        <p:xfrm rot="0">
          <a:off x="950262" y="1901430"/>
          <a:ext cx="2283665" cy="4135215"/>
        </p:xfrm>
        <a:graphic>
          <a:graphicData uri="http://schemas.openxmlformats.org/drawingml/2006/table">
            <a:tbl>
              <a:tblPr bandRow="1" firstRow="1">
                <a:tableStyleId>{5940675A-B579-460E-94D1-54222C63F5DA}</a:tableStyleId>
              </a:tblPr>
              <a:tblGrid>
                <a:gridCol w="2283665"/>
              </a:tblGrid>
              <a:tr h="275681">
                <a:tc>
                  <a:txBody>
                    <a:bodyPr rtlCol="0" vert="horz"/>
                    <a:lstStyle/>
                    <a:p>
                      <a:pPr>
                        <a:lnSpc>
                          <a:spcPct val="100000"/>
                        </a:lnSpc>
                      </a:pPr>
                      <a:r>
                        <a:rPr dirty="0" lang="en-US" sz="1200"/>
                        <a:t>Max Budget?</a:t>
                      </a:r>
                      <a:endParaRPr dirty="0" lang="en-US" sz="1200"/>
                    </a:p>
                  </a:txBody>
                  <a:tcPr anchor="t" horzOverflow="clip" vert="horz"/>
                </a:tc>
              </a:tr>
              <a:tr h="275681">
                <a:tc>
                  <a:txBody>
                    <a:bodyPr rtlCol="0" vert="horz"/>
                    <a:lstStyle/>
                    <a:p>
                      <a:pPr>
                        <a:lnSpc>
                          <a:spcPct val="100000"/>
                        </a:lnSpc>
                      </a:pPr>
                      <a:r>
                        <a:rPr dirty="0" lang="en-US" sz="1200"/>
                        <a:t>Ideal Budget?</a:t>
                      </a:r>
                      <a:endParaRPr dirty="0" lang="en-US" sz="1200"/>
                    </a:p>
                  </a:txBody>
                  <a:tcPr anchor="t" horzOverflow="clip" vert="horz"/>
                </a:tc>
              </a:tr>
              <a:tr h="275681">
                <a:tc>
                  <a:txBody>
                    <a:bodyPr rtlCol="0" vert="horz"/>
                    <a:lstStyle/>
                    <a:p>
                      <a:pPr>
                        <a:lnSpc>
                          <a:spcPct val="100000"/>
                        </a:lnSpc>
                      </a:pPr>
                      <a:r>
                        <a:rPr dirty="0" lang="en-US" sz="1200"/>
                        <a:t>Portability</a:t>
                      </a:r>
                      <a:endParaRPr dirty="0" lang="en-US" sz="1200"/>
                    </a:p>
                  </a:txBody>
                  <a:tcPr anchor="t" horzOverflow="clip" vert="horz"/>
                </a:tc>
              </a:tr>
              <a:tr h="275681">
                <a:tc>
                  <a:txBody>
                    <a:bodyPr rtlCol="0" vert="horz"/>
                    <a:lstStyle/>
                    <a:p>
                      <a:pPr>
                        <a:lnSpc>
                          <a:spcPct val="100000"/>
                        </a:lnSpc>
                      </a:pPr>
                      <a:r>
                        <a:rPr dirty="0" lang="en-US" sz="1200"/>
                        <a:t>Sound Quality</a:t>
                      </a:r>
                      <a:endParaRPr dirty="0" lang="en-US" sz="1200"/>
                    </a:p>
                  </a:txBody>
                  <a:tcPr anchor="t" horzOverflow="clip" vert="horz"/>
                </a:tc>
              </a:tr>
              <a:tr h="275681">
                <a:tc>
                  <a:txBody>
                    <a:bodyPr rtlCol="0" vert="horz"/>
                    <a:lstStyle/>
                    <a:p>
                      <a:pPr>
                        <a:lnSpc>
                          <a:spcPct val="100000"/>
                        </a:lnSpc>
                      </a:pPr>
                      <a:r>
                        <a:rPr dirty="0" lang="en-US" sz="1200"/>
                        <a:t>Battery Life</a:t>
                      </a:r>
                      <a:endParaRPr dirty="0" lang="en-US" sz="1200"/>
                    </a:p>
                  </a:txBody>
                  <a:tcPr anchor="t" horzOverflow="clip" vert="horz"/>
                </a:tc>
              </a:tr>
              <a:tr h="275681">
                <a:tc>
                  <a:txBody>
                    <a:bodyPr rtlCol="0" vert="horz"/>
                    <a:lstStyle/>
                    <a:p>
                      <a:pPr>
                        <a:lnSpc>
                          <a:spcPct val="100000"/>
                        </a:lnSpc>
                      </a:pPr>
                      <a:r>
                        <a:rPr dirty="0" lang="en-US" sz="1200"/>
                        <a:t>Connectivity</a:t>
                      </a:r>
                      <a:endParaRPr dirty="0" lang="en-US" sz="1200"/>
                    </a:p>
                  </a:txBody>
                  <a:tcPr anchor="t" horzOverflow="clip" vert="horz"/>
                </a:tc>
              </a:tr>
              <a:tr h="275681">
                <a:tc>
                  <a:txBody>
                    <a:bodyPr rtlCol="0" vert="horz"/>
                    <a:lstStyle/>
                    <a:p>
                      <a:pPr>
                        <a:lnSpc>
                          <a:spcPct val="100000"/>
                        </a:lnSpc>
                      </a:pPr>
                      <a:r>
                        <a:rPr dirty="0" lang="en-US" sz="1200"/>
                        <a:t>Power</a:t>
                      </a:r>
                      <a:endParaRPr dirty="0" lang="en-US" sz="1200"/>
                    </a:p>
                  </a:txBody>
                  <a:tcPr anchor="t" horzOverflow="clip" vert="horz"/>
                </a:tc>
              </a:tr>
              <a:tr h="275681">
                <a:tc>
                  <a:txBody>
                    <a:bodyPr rtlCol="0" vert="horz"/>
                    <a:lstStyle/>
                    <a:p>
                      <a:pPr>
                        <a:lnSpc>
                          <a:spcPct val="100000"/>
                        </a:lnSpc>
                      </a:pPr>
                      <a:r>
                        <a:rPr dirty="0" lang="en-US" sz="1200"/>
                        <a:t>Size</a:t>
                      </a:r>
                      <a:endParaRPr dirty="0" lang="en-US" sz="1200"/>
                    </a:p>
                  </a:txBody>
                  <a:tcPr anchor="t" horzOverflow="clip" vert="horz"/>
                </a:tc>
              </a:tr>
              <a:tr h="275681">
                <a:tc>
                  <a:txBody>
                    <a:bodyPr rtlCol="0" vert="horz"/>
                    <a:lstStyle/>
                    <a:p>
                      <a:pPr>
                        <a:lnSpc>
                          <a:spcPct val="100000"/>
                        </a:lnSpc>
                      </a:pPr>
                      <a:r>
                        <a:rPr dirty="0" lang="en-US" sz="1200"/>
                        <a:t>Stereo</a:t>
                      </a:r>
                      <a:endParaRPr dirty="0" lang="en-US" sz="1200"/>
                    </a:p>
                  </a:txBody>
                  <a:tcPr anchor="t" horzOverflow="clip" vert="horz"/>
                </a:tc>
              </a:tr>
              <a:tr h="275681">
                <a:tc>
                  <a:txBody>
                    <a:bodyPr rtlCol="0" vert="horz"/>
                    <a:lstStyle/>
                    <a:p>
                      <a:pPr>
                        <a:lnSpc>
                          <a:spcPct val="100000"/>
                        </a:lnSpc>
                      </a:pPr>
                      <a:r>
                        <a:rPr dirty="0" lang="en-US" sz="1200"/>
                        <a:t>Bass</a:t>
                      </a:r>
                      <a:endParaRPr dirty="0" lang="en-US" sz="1200"/>
                    </a:p>
                  </a:txBody>
                  <a:tcPr anchor="t" horzOverflow="clip" vert="horz"/>
                </a:tc>
              </a:tr>
              <a:tr h="275681">
                <a:tc>
                  <a:txBody>
                    <a:bodyPr rtlCol="0" vert="horz"/>
                    <a:lstStyle/>
                    <a:p>
                      <a:pPr>
                        <a:lnSpc>
                          <a:spcPct val="100000"/>
                        </a:lnSpc>
                      </a:pPr>
                      <a:r>
                        <a:rPr dirty="0" lang="en-US" sz="1200"/>
                        <a:t>Volume</a:t>
                      </a:r>
                      <a:endParaRPr dirty="0" lang="en-US" sz="1200"/>
                    </a:p>
                  </a:txBody>
                  <a:tcPr anchor="t" horzOverflow="clip" vert="horz"/>
                </a:tc>
              </a:tr>
              <a:tr h="275681">
                <a:tc>
                  <a:txBody>
                    <a:bodyPr rtlCol="0" vert="horz"/>
                    <a:lstStyle/>
                    <a:p>
                      <a:pPr>
                        <a:lnSpc>
                          <a:spcPct val="100000"/>
                        </a:lnSpc>
                      </a:pPr>
                      <a:r>
                        <a:rPr dirty="0" lang="en-US" sz="1200"/>
                        <a:t>Waterproof</a:t>
                      </a:r>
                      <a:endParaRPr dirty="0" lang="en-US" sz="1200"/>
                    </a:p>
                  </a:txBody>
                  <a:tcPr anchor="t" horzOverflow="clip" vert="horz"/>
                </a:tc>
              </a:tr>
              <a:tr h="275681">
                <a:tc>
                  <a:txBody>
                    <a:bodyPr rtlCol="0" vert="horz"/>
                    <a:lstStyle/>
                    <a:p>
                      <a:pPr>
                        <a:lnSpc>
                          <a:spcPct val="100000"/>
                        </a:lnSpc>
                      </a:pPr>
                      <a:r>
                        <a:rPr dirty="0" lang="en-US" sz="1200"/>
                        <a:t>Function Control</a:t>
                      </a:r>
                      <a:endParaRPr dirty="0" lang="en-US" sz="1200"/>
                    </a:p>
                  </a:txBody>
                  <a:tcPr anchor="t" horzOverflow="clip" vert="horz"/>
                </a:tc>
              </a:tr>
              <a:tr h="275681">
                <a:tc>
                  <a:txBody>
                    <a:bodyPr rtlCol="0" vert="horz"/>
                    <a:lstStyle/>
                    <a:p>
                      <a:pPr>
                        <a:lnSpc>
                          <a:spcPct val="100000"/>
                        </a:lnSpc>
                      </a:pPr>
                      <a:r>
                        <a:rPr dirty="0" lang="en-US" sz="1200"/>
                        <a:t>Speakerphone</a:t>
                      </a:r>
                      <a:endParaRPr dirty="0" lang="en-US" sz="1200"/>
                    </a:p>
                  </a:txBody>
                  <a:tcPr anchor="t" horzOverflow="clip" vert="horz"/>
                </a:tc>
              </a:tr>
              <a:tr h="275681">
                <a:tc>
                  <a:txBody>
                    <a:bodyPr rtlCol="0" vert="horz"/>
                    <a:lstStyle/>
                    <a:p>
                      <a:pPr>
                        <a:lnSpc>
                          <a:spcPct val="100000"/>
                        </a:lnSpc>
                      </a:pPr>
                      <a:r>
                        <a:rPr dirty="0" lang="en-US" sz="1200"/>
                        <a:t>Remote Control</a:t>
                      </a:r>
                      <a:endParaRPr dirty="0" lang="en-US" sz="1200"/>
                    </a:p>
                  </a:txBody>
                  <a:tcPr anchor="t" horzOverflow="clip" vert="horz"/>
                </a:tc>
              </a:tr>
            </a:tbl>
          </a:graphicData>
        </a:graphic>
      </p:graphicFrame>
      <p:grpSp>
        <p:nvGrpSpPr>
          <p:cNvPr id="17" name="Group 23"/>
          <p:cNvGrpSpPr/>
          <p:nvPr/>
        </p:nvGrpSpPr>
        <p:grpSpPr>
          <a:xfrm rot="0">
            <a:off x="3095591" y="1891600"/>
            <a:ext cx="145735" cy="4145045"/>
            <a:chOff x="3664193" y="1901430"/>
            <a:chExt cx="145735" cy="4262105"/>
          </a:xfrm>
        </p:grpSpPr>
        <p:sp>
          <p:nvSpPr>
            <p:cNvPr id="18" name="Rounded Rectangle 17"/>
            <p:cNvSpPr/>
            <p:nvPr/>
          </p:nvSpPr>
          <p:spPr>
            <a:xfrm rot="0">
              <a:off x="3664193" y="1901430"/>
              <a:ext cx="145735" cy="426210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nvGrpSpPr>
            <p:cNvPr id="19" name="Group 22"/>
            <p:cNvGrpSpPr/>
            <p:nvPr/>
          </p:nvGrpSpPr>
          <p:grpSpPr>
            <a:xfrm rot="0">
              <a:off x="3679220" y="1901430"/>
              <a:ext cx="112659" cy="2233882"/>
              <a:chOff x="4280286" y="1645693"/>
              <a:chExt cx="112659" cy="2233882"/>
            </a:xfrm>
          </p:grpSpPr>
          <p:sp>
            <p:nvSpPr>
              <p:cNvPr id="20" name="Rounded Rectangle 18"/>
              <p:cNvSpPr/>
              <p:nvPr/>
            </p:nvSpPr>
            <p:spPr>
              <a:xfrm rot="0">
                <a:off x="4283387" y="1687024"/>
                <a:ext cx="105801" cy="2171641"/>
              </a:xfrm>
              <a:prstGeom prst="roundRect">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1" name="Oval 19"/>
              <p:cNvSpPr/>
              <p:nvPr/>
            </p:nvSpPr>
            <p:spPr>
              <a:xfrm rot="0">
                <a:off x="4280286" y="1645693"/>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2" name="Oval 20"/>
              <p:cNvSpPr/>
              <p:nvPr/>
            </p:nvSpPr>
            <p:spPr>
              <a:xfrm rot="0">
                <a:off x="4280286" y="3766916"/>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grpSp>
      <p:sp>
        <p:nvSpPr>
          <p:cNvPr id="23" name="Rounded Rectangle 24"/>
          <p:cNvSpPr/>
          <p:nvPr/>
        </p:nvSpPr>
        <p:spPr>
          <a:xfrm rot="0">
            <a:off x="3748423" y="1931796"/>
            <a:ext cx="1785697" cy="2524749"/>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4" name="Rounded Rectangle 25"/>
          <p:cNvSpPr/>
          <p:nvPr/>
        </p:nvSpPr>
        <p:spPr>
          <a:xfrm rot="0">
            <a:off x="5995243" y="1931796"/>
            <a:ext cx="1785697" cy="435413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5" name="TextBox 26"/>
          <p:cNvSpPr txBox="1"/>
          <p:nvPr/>
        </p:nvSpPr>
        <p:spPr>
          <a:xfrm rot="0">
            <a:off x="4099848" y="1376025"/>
            <a:ext cx="1082849" cy="584776"/>
          </a:xfrm>
          <a:prstGeom prst="rect">
            <a:avLst/>
          </a:prstGeom>
          <a:noFill/>
        </p:spPr>
        <p:txBody>
          <a:bodyPr rtlCol="0" vert="horz" wrap="none">
            <a:spAutoFit/>
          </a:bodyPr>
          <a:lstStyle/>
          <a:p>
            <a:pPr algn="ctr"/>
            <a:r>
              <a:rPr dirty="0" lang="en-US" sz="1600"/>
              <a:t>Associated</a:t>
            </a:r>
          </a:p>
          <a:p>
            <a:pPr algn="ctr"/>
            <a:r>
              <a:rPr dirty="0" lang="en-US" sz="1600"/>
              <a:t>Attributes</a:t>
            </a:r>
            <a:endParaRPr dirty="0" lang="en-US" sz="1600"/>
          </a:p>
        </p:txBody>
      </p:sp>
      <p:sp>
        <p:nvSpPr>
          <p:cNvPr id="26" name="TextBox 27"/>
          <p:cNvSpPr txBox="1"/>
          <p:nvPr/>
        </p:nvSpPr>
        <p:spPr>
          <a:xfrm rot="0">
            <a:off x="6378676" y="1378158"/>
            <a:ext cx="1018828" cy="584776"/>
          </a:xfrm>
          <a:prstGeom prst="rect">
            <a:avLst/>
          </a:prstGeom>
          <a:noFill/>
        </p:spPr>
        <p:txBody>
          <a:bodyPr rtlCol="0" vert="horz" wrap="none">
            <a:spAutoFit/>
          </a:bodyPr>
          <a:lstStyle/>
          <a:p>
            <a:pPr algn="ctr"/>
            <a:r>
              <a:rPr dirty="0" lang="en-US" sz="1600"/>
              <a:t>Category</a:t>
            </a:r>
          </a:p>
          <a:p>
            <a:pPr algn="ctr"/>
            <a:r>
              <a:rPr dirty="0" lang="en-US" sz="1600"/>
              <a:t>Attributes</a:t>
            </a:r>
            <a:endParaRPr dirty="0" lang="en-US" sz="1600"/>
          </a:p>
        </p:txBody>
      </p:sp>
      <p:sp>
        <p:nvSpPr>
          <p:cNvPr id="27" name="Rounded Rectangle 40"/>
          <p:cNvSpPr/>
          <p:nvPr/>
        </p:nvSpPr>
        <p:spPr>
          <a:xfrm rot="0">
            <a:off x="983955" y="2473492"/>
            <a:ext cx="2036495" cy="235984"/>
          </a:xfrm>
          <a:prstGeom prst="roundRect">
            <a:avLst/>
          </a:prstGeom>
          <a:solidFill>
            <a:schemeClr val="bg1">
              <a:alpha val="28999"/>
              <a:lumMod val="85000"/>
            </a:schemeClr>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aphicFrame>
        <p:nvGraphicFramePr>
          <p:cNvPr id="28" name="Table 41"/>
          <p:cNvGraphicFramePr>
            <a:graphicFrameLocks noGrp="true"/>
          </p:cNvGraphicFramePr>
          <p:nvPr/>
        </p:nvGraphicFramePr>
        <p:xfrm rot="0">
          <a:off x="3867128" y="1960801"/>
          <a:ext cx="1564928" cy="2468880"/>
        </p:xfrm>
        <a:graphic>
          <a:graphicData uri="http://schemas.openxmlformats.org/drawingml/2006/table">
            <a:tbl>
              <a:tblPr bandRow="1" firstRow="1">
                <a:tableStyleId>{5940675A-B579-460E-94D1-54222C63F5DA}</a:tableStyleId>
              </a:tblPr>
              <a:tblGrid>
                <a:gridCol w="1564928"/>
              </a:tblGrid>
              <a:tr h="272642">
                <a:tc>
                  <a:txBody>
                    <a:bodyPr rtlCol="0" vert="horz"/>
                    <a:lstStyle/>
                    <a:p>
                      <a:pPr>
                        <a:lnSpc>
                          <a:spcPct val="100000"/>
                        </a:lnSpc>
                      </a:pPr>
                      <a:r>
                        <a:rPr dirty="0" lang="en-US" sz="1200"/>
                        <a:t>Cost</a:t>
                      </a:r>
                      <a:endParaRPr dirty="0" lang="en-US" sz="1200"/>
                    </a:p>
                  </a:txBody>
                  <a:tcPr anchor="t" horzOverflow="clip" vert="horz"/>
                </a:tc>
              </a:tr>
              <a:tr h="272642">
                <a:tc>
                  <a:txBody>
                    <a:bodyPr rtlCol="0" vert="horz"/>
                    <a:lstStyle/>
                    <a:p>
                      <a:pPr>
                        <a:lnSpc>
                          <a:spcPct val="100000"/>
                        </a:lnSpc>
                      </a:pPr>
                      <a:r>
                        <a:rPr dirty="0" lang="en-US" sz="1200"/>
                        <a:t>Weight</a:t>
                      </a:r>
                      <a:endParaRPr dirty="0" lang="en-US" sz="1200"/>
                    </a:p>
                  </a:txBody>
                  <a:tcPr anchor="t" horzOverflow="clip" vert="horz"/>
                </a:tc>
              </a:tr>
              <a:tr h="272642">
                <a:tc>
                  <a:txBody>
                    <a:bodyPr rtlCol="0" vert="horz"/>
                    <a:lstStyle/>
                    <a:p>
                      <a:pPr>
                        <a:lnSpc>
                          <a:spcPct val="100000"/>
                        </a:lnSpc>
                      </a:pPr>
                      <a:r>
                        <a:rPr dirty="0" lang="en-US" sz="1200"/>
                        <a:t>Mountable</a:t>
                      </a:r>
                      <a:endParaRPr dirty="0" lang="en-US" sz="1200"/>
                    </a:p>
                  </a:txBody>
                  <a:tcPr anchor="t" horzOverflow="clip" vert="horz"/>
                </a:tc>
              </a:tr>
              <a:tr h="272642">
                <a:tc>
                  <a:txBody>
                    <a:bodyPr rtlCol="0" vert="horz"/>
                    <a:lstStyle/>
                    <a:p>
                      <a:pPr>
                        <a:lnSpc>
                          <a:spcPct val="100000"/>
                        </a:lnSpc>
                      </a:pPr>
                      <a:r>
                        <a:rPr dirty="0" lang="en-US" sz="1200"/>
                        <a:t>Rubberized</a:t>
                      </a:r>
                      <a:r>
                        <a:rPr baseline="0" dirty="0" lang="en-US" sz="1200"/>
                        <a:t> Edges</a:t>
                      </a:r>
                      <a:endParaRPr baseline="0" dirty="0" lang="en-US" sz="1200"/>
                    </a:p>
                  </a:txBody>
                  <a:tcPr anchor="t" horzOverflow="clip" vert="horz"/>
                </a:tc>
              </a:tr>
              <a:tr h="272642">
                <a:tc>
                  <a:txBody>
                    <a:bodyPr rtlCol="0" vert="horz"/>
                    <a:lstStyle/>
                    <a:p>
                      <a:pPr>
                        <a:lnSpc>
                          <a:spcPct val="100000"/>
                        </a:lnSpc>
                      </a:pPr>
                      <a:r>
                        <a:rPr dirty="0" lang="en-US" sz="1200"/>
                        <a:t>Battery Life</a:t>
                      </a:r>
                      <a:endParaRPr dirty="0" lang="en-US" sz="1200"/>
                    </a:p>
                  </a:txBody>
                  <a:tcPr anchor="t" horzOverflow="clip" vert="horz"/>
                </a:tc>
              </a:tr>
              <a:tr h="272642">
                <a:tc>
                  <a:txBody>
                    <a:bodyPr rtlCol="0" vert="horz"/>
                    <a:lstStyle/>
                    <a:p>
                      <a:pPr>
                        <a:lnSpc>
                          <a:spcPct val="100000"/>
                        </a:lnSpc>
                      </a:pPr>
                      <a:r>
                        <a:rPr dirty="0" lang="en-US" sz="1200"/>
                        <a:t>Connectivity</a:t>
                      </a:r>
                      <a:endParaRPr dirty="0" lang="en-US" sz="1200"/>
                    </a:p>
                  </a:txBody>
                  <a:tcPr anchor="t" horzOverflow="clip" vert="horz"/>
                </a:tc>
              </a:tr>
              <a:tr h="272642">
                <a:tc>
                  <a:txBody>
                    <a:bodyPr rtlCol="0" vert="horz"/>
                    <a:lstStyle/>
                    <a:p>
                      <a:pPr>
                        <a:lnSpc>
                          <a:spcPct val="100000"/>
                        </a:lnSpc>
                      </a:pPr>
                      <a:r>
                        <a:rPr dirty="0" lang="en-US" sz="1200"/>
                        <a:t>Power</a:t>
                      </a:r>
                      <a:endParaRPr dirty="0" lang="en-US" sz="1200"/>
                    </a:p>
                  </a:txBody>
                  <a:tcPr anchor="t" horzOverflow="clip" vert="horz"/>
                </a:tc>
              </a:tr>
              <a:tr h="272642">
                <a:tc>
                  <a:txBody>
                    <a:bodyPr rtlCol="0" vert="horz"/>
                    <a:lstStyle/>
                    <a:p>
                      <a:pPr>
                        <a:lnSpc>
                          <a:spcPct val="100000"/>
                        </a:lnSpc>
                      </a:pPr>
                      <a:r>
                        <a:rPr dirty="0" lang="en-US" sz="1200"/>
                        <a:t>Speaker Size</a:t>
                      </a:r>
                      <a:endParaRPr dirty="0" lang="en-US" sz="1200"/>
                    </a:p>
                  </a:txBody>
                  <a:tcPr anchor="t" horzOverflow="clip" vert="horz"/>
                </a:tc>
              </a:tr>
              <a:tr h="272642">
                <a:tc>
                  <a:txBody>
                    <a:bodyPr rtlCol="0" vert="horz"/>
                    <a:lstStyle/>
                    <a:p>
                      <a:pPr>
                        <a:lnSpc>
                          <a:spcPct val="100000"/>
                        </a:lnSpc>
                      </a:pPr>
                      <a:r>
                        <a:rPr dirty="0" lang="en-US" sz="1200"/>
                        <a:t>Stereo</a:t>
                      </a:r>
                      <a:endParaRPr dirty="0" lang="en-US" sz="1200"/>
                    </a:p>
                  </a:txBody>
                  <a:tcPr anchor="t" horzOverflow="clip" vert="horz"/>
                </a:tc>
              </a:tr>
            </a:tbl>
          </a:graphicData>
        </a:graphic>
      </p:graphicFrame>
      <p:sp>
        <p:nvSpPr>
          <p:cNvPr id="29" name="TextBox 42"/>
          <p:cNvSpPr txBox="1"/>
          <p:nvPr/>
        </p:nvSpPr>
        <p:spPr>
          <a:xfrm rot="0">
            <a:off x="3691340" y="4851854"/>
            <a:ext cx="2007081" cy="1015663"/>
          </a:xfrm>
          <a:prstGeom prst="rect">
            <a:avLst/>
          </a:prstGeom>
          <a:noFill/>
        </p:spPr>
        <p:txBody>
          <a:bodyPr rtlCol="0" vert="horz" wrap="square">
            <a:spAutoFit/>
          </a:bodyPr>
          <a:lstStyle/>
          <a:p>
            <a:pPr/>
            <a:r>
              <a:rPr dirty="0" lang="en-US" sz="1200"/>
              <a:t>Select the question then drag desired category attributes on to the associated attribute.  To remove, drag them back off.</a:t>
            </a:r>
            <a:endParaRPr dirty="0" lang="en-US" sz="1200"/>
          </a:p>
        </p:txBody>
      </p:sp>
      <p:graphicFrame>
        <p:nvGraphicFramePr>
          <p:cNvPr id="30" name="Table 43"/>
          <p:cNvGraphicFramePr>
            <a:graphicFrameLocks noGrp="true"/>
          </p:cNvGraphicFramePr>
          <p:nvPr/>
        </p:nvGraphicFramePr>
        <p:xfrm rot="0">
          <a:off x="6105628" y="1960801"/>
          <a:ext cx="1564928" cy="4114800"/>
        </p:xfrm>
        <a:graphic>
          <a:graphicData uri="http://schemas.openxmlformats.org/drawingml/2006/table">
            <a:tbl>
              <a:tblPr bandRow="1" firstRow="1">
                <a:tableStyleId>{5940675A-B579-460E-94D1-54222C63F5DA}</a:tableStyleId>
              </a:tblPr>
              <a:tblGrid>
                <a:gridCol w="1564928"/>
              </a:tblGrid>
              <a:tr h="272642">
                <a:tc>
                  <a:txBody>
                    <a:bodyPr rtlCol="0" vert="horz"/>
                    <a:lstStyle/>
                    <a:p>
                      <a:pPr>
                        <a:lnSpc>
                          <a:spcPct val="100000"/>
                        </a:lnSpc>
                      </a:pPr>
                      <a:r>
                        <a:rPr dirty="0" lang="en-US" sz="1200"/>
                        <a:t>Cost</a:t>
                      </a:r>
                      <a:endParaRPr dirty="0" lang="en-US" sz="1200"/>
                    </a:p>
                  </a:txBody>
                  <a:tcPr anchor="t" horzOverflow="clip" vert="horz"/>
                </a:tc>
              </a:tr>
              <a:tr h="272642">
                <a:tc>
                  <a:txBody>
                    <a:bodyPr rtlCol="0" vert="horz"/>
                    <a:lstStyle/>
                    <a:p>
                      <a:pPr>
                        <a:lnSpc>
                          <a:spcPct val="100000"/>
                        </a:lnSpc>
                      </a:pPr>
                      <a:r>
                        <a:rPr dirty="0" lang="en-US" sz="1200"/>
                        <a:t>Height</a:t>
                      </a:r>
                      <a:endParaRPr dirty="0" lang="en-US" sz="1200"/>
                    </a:p>
                  </a:txBody>
                  <a:tcPr anchor="t" horzOverflow="clip" vert="horz"/>
                </a:tc>
              </a:tr>
              <a:tr h="272642">
                <a:tc>
                  <a:txBody>
                    <a:bodyPr rtlCol="0" vert="horz"/>
                    <a:lstStyle/>
                    <a:p>
                      <a:pPr>
                        <a:lnSpc>
                          <a:spcPct val="100000"/>
                        </a:lnSpc>
                      </a:pPr>
                      <a:r>
                        <a:rPr dirty="0" lang="en-US" sz="1200"/>
                        <a:t>Width</a:t>
                      </a:r>
                      <a:endParaRPr dirty="0" lang="en-US" sz="1200"/>
                    </a:p>
                  </a:txBody>
                  <a:tcPr anchor="t" horzOverflow="clip" vert="horz"/>
                </a:tc>
              </a:tr>
              <a:tr h="272642">
                <a:tc>
                  <a:txBody>
                    <a:bodyPr rtlCol="0" vert="horz"/>
                    <a:lstStyle/>
                    <a:p>
                      <a:pPr>
                        <a:lnSpc>
                          <a:spcPct val="100000"/>
                        </a:lnSpc>
                      </a:pPr>
                      <a:r>
                        <a:rPr dirty="0" lang="en-US" sz="1200"/>
                        <a:t>Length</a:t>
                      </a:r>
                      <a:endParaRPr dirty="0" lang="en-US" sz="1200"/>
                    </a:p>
                  </a:txBody>
                  <a:tcPr anchor="t" horzOverflow="clip" vert="horz"/>
                </a:tc>
              </a:tr>
              <a:tr h="272642">
                <a:tc>
                  <a:txBody>
                    <a:bodyPr rtlCol="0" vert="horz"/>
                    <a:lstStyle/>
                    <a:p>
                      <a:pPr>
                        <a:lnSpc>
                          <a:spcPct val="100000"/>
                        </a:lnSpc>
                      </a:pPr>
                      <a:r>
                        <a:rPr dirty="0" lang="en-US" sz="1200"/>
                        <a:t>Weight</a:t>
                      </a:r>
                      <a:endParaRPr dirty="0" lang="en-US" sz="1200"/>
                    </a:p>
                  </a:txBody>
                  <a:tcPr anchor="t" horzOverflow="clip" vert="horz"/>
                </a:tc>
              </a:tr>
              <a:tr h="272642">
                <a:tc>
                  <a:txBody>
                    <a:bodyPr rtlCol="0" vert="horz"/>
                    <a:lstStyle/>
                    <a:p>
                      <a:pPr>
                        <a:lnSpc>
                          <a:spcPct val="100000"/>
                        </a:lnSpc>
                      </a:pPr>
                      <a:r>
                        <a:rPr dirty="0" lang="en-US" sz="1200"/>
                        <a:t>Color</a:t>
                      </a:r>
                      <a:endParaRPr dirty="0" lang="en-US" sz="1200"/>
                    </a:p>
                  </a:txBody>
                  <a:tcPr anchor="t" horzOverflow="clip" vert="horz"/>
                </a:tc>
              </a:tr>
              <a:tr h="272642">
                <a:tc>
                  <a:txBody>
                    <a:bodyPr rtlCol="0" vert="horz"/>
                    <a:lstStyle/>
                    <a:p>
                      <a:pPr>
                        <a:lnSpc>
                          <a:spcPct val="100000"/>
                        </a:lnSpc>
                      </a:pPr>
                      <a:r>
                        <a:rPr dirty="0" lang="en-US" sz="1200"/>
                        <a:t>Low</a:t>
                      </a:r>
                      <a:r>
                        <a:rPr baseline="0" dirty="0" lang="en-US" sz="1200"/>
                        <a:t> MHz</a:t>
                      </a:r>
                      <a:endParaRPr baseline="0" dirty="0" lang="en-US" sz="1200"/>
                    </a:p>
                  </a:txBody>
                  <a:tcPr anchor="t" horzOverflow="clip" vert="horz"/>
                </a:tc>
              </a:tr>
              <a:tr h="272642">
                <a:tc>
                  <a:txBody>
                    <a:bodyPr rtlCol="0" vert="horz"/>
                    <a:lstStyle/>
                    <a:p>
                      <a:pPr>
                        <a:lnSpc>
                          <a:spcPct val="100000"/>
                        </a:lnSpc>
                      </a:pPr>
                      <a:r>
                        <a:rPr dirty="0" lang="en-US" sz="1200"/>
                        <a:t>High</a:t>
                      </a:r>
                      <a:r>
                        <a:rPr baseline="0" dirty="0" lang="en-US" sz="1200"/>
                        <a:t> MHz</a:t>
                      </a:r>
                      <a:endParaRPr baseline="0" dirty="0" lang="en-US" sz="1200"/>
                    </a:p>
                  </a:txBody>
                  <a:tcPr anchor="t" horzOverflow="clip" vert="horz"/>
                </a:tc>
              </a:tr>
              <a:tr h="272642">
                <a:tc>
                  <a:txBody>
                    <a:bodyPr rtlCol="0" vert="horz"/>
                    <a:lstStyle/>
                    <a:p>
                      <a:pPr>
                        <a:lnSpc>
                          <a:spcPct val="100000"/>
                        </a:lnSpc>
                      </a:pPr>
                      <a:r>
                        <a:rPr dirty="0" lang="en-US" sz="1200"/>
                        <a:t>Number</a:t>
                      </a:r>
                      <a:r>
                        <a:rPr baseline="0" dirty="0" lang="en-US" sz="1200"/>
                        <a:t> of Speakers</a:t>
                      </a:r>
                      <a:endParaRPr baseline="0" dirty="0" lang="en-US" sz="1200"/>
                    </a:p>
                  </a:txBody>
                  <a:tcPr anchor="t" horzOverflow="clip" vert="horz"/>
                </a:tc>
              </a:tr>
              <a:tr h="272642">
                <a:tc>
                  <a:txBody>
                    <a:bodyPr rtlCol="0" vert="horz"/>
                    <a:lstStyle/>
                    <a:p>
                      <a:pPr>
                        <a:lnSpc>
                          <a:spcPct val="100000"/>
                        </a:lnSpc>
                      </a:pPr>
                      <a:r>
                        <a:rPr baseline="0" dirty="0" lang="en-US" sz="1200"/>
                        <a:t>Speaker Size</a:t>
                      </a:r>
                      <a:endParaRPr baseline="0" dirty="0" lang="en-US" sz="1200"/>
                    </a:p>
                  </a:txBody>
                  <a:tcPr anchor="t" horzOverflow="clip" vert="horz"/>
                </a:tc>
              </a:tr>
              <a:tr h="272642">
                <a:tc>
                  <a:txBody>
                    <a:bodyPr rtlCol="0" vert="horz"/>
                    <a:lstStyle/>
                    <a:p>
                      <a:pPr>
                        <a:lnSpc>
                          <a:spcPct val="100000"/>
                        </a:lnSpc>
                      </a:pPr>
                      <a:r>
                        <a:rPr baseline="0" dirty="0" lang="en-US" sz="1200"/>
                        <a:t>Remote Control</a:t>
                      </a:r>
                      <a:endParaRPr baseline="0" dirty="0" lang="en-US" sz="1200"/>
                    </a:p>
                  </a:txBody>
                  <a:tcPr anchor="t" horzOverflow="clip" vert="horz"/>
                </a:tc>
              </a:tr>
              <a:tr h="272642">
                <a:tc>
                  <a:txBody>
                    <a:bodyPr rtlCol="0" vert="horz"/>
                    <a:lstStyle/>
                    <a:p>
                      <a:pPr>
                        <a:lnSpc>
                          <a:spcPct val="100000"/>
                        </a:lnSpc>
                      </a:pPr>
                      <a:r>
                        <a:rPr baseline="0" dirty="0" lang="en-US" sz="1200"/>
                        <a:t>Speaker Phone</a:t>
                      </a:r>
                      <a:endParaRPr baseline="0" dirty="0" lang="en-US" sz="1200"/>
                    </a:p>
                  </a:txBody>
                  <a:tcPr anchor="t" horzOverflow="clip" vert="horz"/>
                </a:tc>
              </a:tr>
              <a:tr h="272642">
                <a:tc>
                  <a:txBody>
                    <a:bodyPr rtlCol="0" vert="horz"/>
                    <a:lstStyle/>
                    <a:p>
                      <a:pPr>
                        <a:lnSpc>
                          <a:spcPct val="100000"/>
                        </a:lnSpc>
                      </a:pPr>
                      <a:r>
                        <a:rPr baseline="0" dirty="0" lang="en-US" sz="1200"/>
                        <a:t>Linkable</a:t>
                      </a:r>
                      <a:endParaRPr baseline="0" dirty="0" lang="en-US" sz="1200"/>
                    </a:p>
                  </a:txBody>
                  <a:tcPr anchor="t" horzOverflow="clip" vert="horz"/>
                </a:tc>
              </a:tr>
              <a:tr h="272642">
                <a:tc>
                  <a:txBody>
                    <a:bodyPr rtlCol="0" vert="horz"/>
                    <a:lstStyle/>
                    <a:p>
                      <a:pPr>
                        <a:lnSpc>
                          <a:spcPct val="100000"/>
                        </a:lnSpc>
                      </a:pPr>
                      <a:r>
                        <a:rPr baseline="0" dirty="0" lang="en-US" sz="1200"/>
                        <a:t>Battery Life</a:t>
                      </a:r>
                      <a:endParaRPr baseline="0" dirty="0" lang="en-US" sz="1200"/>
                    </a:p>
                  </a:txBody>
                  <a:tcPr anchor="t" horzOverflow="clip" vert="horz"/>
                </a:tc>
              </a:tr>
              <a:tr h="272642">
                <a:tc>
                  <a:txBody>
                    <a:bodyPr rtlCol="0" vert="horz"/>
                    <a:lstStyle/>
                    <a:p>
                      <a:pPr>
                        <a:lnSpc>
                          <a:spcPct val="100000"/>
                        </a:lnSpc>
                      </a:pPr>
                      <a:r>
                        <a:rPr baseline="0" dirty="0" lang="en-US" sz="1200"/>
                        <a:t>Omnidirectional</a:t>
                      </a:r>
                      <a:endParaRPr baseline="0" dirty="0" lang="en-US" sz="1200"/>
                    </a:p>
                  </a:txBody>
                  <a:tcPr anchor="t" horzOverflow="clip" vert="horz"/>
                </a:tc>
              </a:tr>
            </a:tbl>
          </a:graphicData>
        </a:graphic>
      </p:graphicFrame>
      <p:grpSp>
        <p:nvGrpSpPr>
          <p:cNvPr id="31" name="Group 44"/>
          <p:cNvGrpSpPr/>
          <p:nvPr/>
        </p:nvGrpSpPr>
        <p:grpSpPr>
          <a:xfrm rot="0">
            <a:off x="5286321" y="1959458"/>
            <a:ext cx="145735" cy="2470224"/>
            <a:chOff x="3664193" y="1901430"/>
            <a:chExt cx="145735" cy="4262105"/>
          </a:xfrm>
        </p:grpSpPr>
        <p:sp>
          <p:nvSpPr>
            <p:cNvPr id="32" name="Rounded Rectangle 45"/>
            <p:cNvSpPr/>
            <p:nvPr/>
          </p:nvSpPr>
          <p:spPr>
            <a:xfrm rot="0">
              <a:off x="3664193" y="1901430"/>
              <a:ext cx="145735" cy="426210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nvGrpSpPr>
            <p:cNvPr id="33" name="Group 46"/>
            <p:cNvGrpSpPr/>
            <p:nvPr/>
          </p:nvGrpSpPr>
          <p:grpSpPr>
            <a:xfrm rot="0">
              <a:off x="3679220" y="1901430"/>
              <a:ext cx="112659" cy="2233882"/>
              <a:chOff x="4280286" y="1645693"/>
              <a:chExt cx="112659" cy="2233882"/>
            </a:xfrm>
          </p:grpSpPr>
          <p:sp>
            <p:nvSpPr>
              <p:cNvPr id="34" name="Rounded Rectangle 47"/>
              <p:cNvSpPr/>
              <p:nvPr/>
            </p:nvSpPr>
            <p:spPr>
              <a:xfrm rot="0">
                <a:off x="4283387" y="1687024"/>
                <a:ext cx="105801" cy="2171641"/>
              </a:xfrm>
              <a:prstGeom prst="roundRect">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5" name="Oval 48"/>
              <p:cNvSpPr/>
              <p:nvPr/>
            </p:nvSpPr>
            <p:spPr>
              <a:xfrm rot="0">
                <a:off x="4280286" y="1645693"/>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6" name="Oval 49"/>
              <p:cNvSpPr/>
              <p:nvPr/>
            </p:nvSpPr>
            <p:spPr>
              <a:xfrm rot="0">
                <a:off x="4280286" y="3766916"/>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grpSp>
      <p:grpSp>
        <p:nvGrpSpPr>
          <p:cNvPr id="37" name="Group 34"/>
          <p:cNvGrpSpPr/>
          <p:nvPr/>
        </p:nvGrpSpPr>
        <p:grpSpPr>
          <a:xfrm rot="0">
            <a:off x="7537460" y="1990677"/>
            <a:ext cx="145735" cy="4114001"/>
            <a:chOff x="3664193" y="1901430"/>
            <a:chExt cx="145735" cy="4262105"/>
          </a:xfrm>
        </p:grpSpPr>
        <p:sp>
          <p:nvSpPr>
            <p:cNvPr id="38" name="Rounded Rectangle 35"/>
            <p:cNvSpPr/>
            <p:nvPr/>
          </p:nvSpPr>
          <p:spPr>
            <a:xfrm rot="0">
              <a:off x="3664193" y="1901430"/>
              <a:ext cx="145735" cy="426210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nvGrpSpPr>
            <p:cNvPr id="39" name="Group 36"/>
            <p:cNvGrpSpPr/>
            <p:nvPr/>
          </p:nvGrpSpPr>
          <p:grpSpPr>
            <a:xfrm rot="0">
              <a:off x="3679220" y="1901430"/>
              <a:ext cx="112659" cy="2233882"/>
              <a:chOff x="4280286" y="1645693"/>
              <a:chExt cx="112659" cy="2233882"/>
            </a:xfrm>
          </p:grpSpPr>
          <p:sp>
            <p:nvSpPr>
              <p:cNvPr id="40" name="Rounded Rectangle 37"/>
              <p:cNvSpPr/>
              <p:nvPr/>
            </p:nvSpPr>
            <p:spPr>
              <a:xfrm rot="0">
                <a:off x="4283387" y="1687024"/>
                <a:ext cx="105801" cy="2171641"/>
              </a:xfrm>
              <a:prstGeom prst="roundRect">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41" name="Oval 38"/>
              <p:cNvSpPr/>
              <p:nvPr/>
            </p:nvSpPr>
            <p:spPr>
              <a:xfrm rot="0">
                <a:off x="4280286" y="1645693"/>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42" name="Oval 39"/>
              <p:cNvSpPr/>
              <p:nvPr/>
            </p:nvSpPr>
            <p:spPr>
              <a:xfrm rot="0">
                <a:off x="4280286" y="3766916"/>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grpSp>
    </p:spTree>
  </p:cSld>
  <p:clrMapOvr>
    <a:masterClrMapping/>
  </p:clrMapOvr>
</p:sld>
</file>

<file path=ppt/slides/slide2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238205" y="363922"/>
            <a:ext cx="3773490" cy="445187"/>
          </a:xfrm>
          <a:prstGeom prst="rect">
            <a:avLst/>
          </a:prstGeom>
        </p:spPr>
        <p:txBody>
          <a:bodyPr bIns="47625" lIns="95250" rIns="95250" rtlCol="0" tIns="47625" vert="horz">
            <a:spAutoFit/>
          </a:bodyPr>
          <a:lstStyle/>
          <a:p>
            <a:pPr/>
            <a:r>
              <a:rPr dirty="0" err="1" lang="en-US"/>
              <a:t>Question to Attribute Connection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Role - The ability to connect a question to product(s) attributes(s) is one that will be taken by a </a:t>
            </a:r>
            <a:r>
              <a:rPr dirty="0" err="1" lang="en-US"/>
              <a:t>Shurity</a:t>
            </a:r>
            <a:r>
              <a:rPr dirty="0" lang="en-US"/>
              <a:t> Admin or a product category expert.</a:t>
            </a:r>
          </a:p>
          <a:p>
            <a:pPr/>
            <a:r>
              <a:rPr dirty="0" lang="en-US"/>
              <a:t/>
            </a:r>
          </a:p>
          <a:p>
            <a:pPr/>
            <a:r>
              <a:rPr dirty="0" lang="en-US"/>
              <a:t>Navigation - This function will exist as part of the admin functions available to expert or </a:t>
            </a:r>
            <a:r>
              <a:rPr dirty="0" err="1" lang="en-US"/>
              <a:t>Shurity</a:t>
            </a:r>
            <a:r>
              <a:rPr dirty="0" lang="en-US"/>
              <a:t> admins when they set up the questions for their product category.  Once a question has been created, the application should allow for another question to be created, or if the user is done creating questions, they should be navigated to this screen to connect any new questions to product attributes.</a:t>
            </a:r>
          </a:p>
          <a:p>
            <a:pPr/>
            <a:r>
              <a:rPr dirty="0" lang="en-US"/>
              <a:t/>
            </a:r>
          </a:p>
          <a:p>
            <a:pPr/>
            <a:r>
              <a:rPr dirty="0" lang="en-US"/>
              <a:t>Functionality - </a:t>
            </a:r>
          </a:p>
          <a:p>
            <a:pPr/>
            <a:r>
              <a:rPr dirty="0" lang="en-US"/>
              <a:t/>
            </a:r>
          </a:p>
          <a:p>
            <a:pPr/>
            <a:r>
              <a:rPr dirty="0" lang="en-US"/>
              <a:t/>
            </a:r>
          </a:p>
          <a:p>
            <a:pPr/>
            <a:r>
              <a:rPr dirty="0" lang="en-US"/>
              <a:t/>
            </a:r>
          </a:p>
          <a:p>
            <a:pPr/>
            <a:r>
              <a:rPr dirty="0" lang="en-US"/>
              <a:t>This functionality will require the user to be logged in.</a:t>
            </a:r>
            <a:endParaRPr dirty="0" lang="en-US"/>
          </a:p>
        </p:txBody>
      </p:sp>
    </p:spTree>
  </p:cSld>
  <p:clrMapOvr>
    <a:masterClrMapping/>
  </p:clrMapOvr>
</p:sld>
</file>

<file path=ppt/slides/slide2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6154332" cy="338554"/>
          </a:xfrm>
          <a:prstGeom prst="rect">
            <a:avLst/>
          </a:prstGeom>
          <a:noFill/>
        </p:spPr>
        <p:txBody>
          <a:bodyPr rtlCol="0" vert="horz" wrap="square">
            <a:spAutoFit/>
          </a:bodyPr>
          <a:lstStyle/>
          <a:p>
            <a:pPr/>
            <a:r>
              <a:rPr dirty="0" lang="en-US" sz="1600"/>
              <a:t>Product Category Name  &gt; Questions &gt; weighting</a:t>
            </a:r>
            <a:endParaRPr dirty="0" lang="en-US" sz="16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278054" y="631715"/>
            <a:ext cx="2993127" cy="369332"/>
          </a:xfrm>
          <a:prstGeom prst="rect">
            <a:avLst/>
          </a:prstGeom>
          <a:noFill/>
        </p:spPr>
        <p:txBody>
          <a:bodyPr rtlCol="0" vert="horz" wrap="none">
            <a:spAutoFit/>
          </a:bodyPr>
          <a:lstStyle/>
          <a:p>
            <a:pPr algn="ctr"/>
            <a:r>
              <a:rPr dirty="0" lang="en-US"/>
              <a:t>Question Weighting Examples</a:t>
            </a:r>
            <a:endParaRPr dirty="0" lang="en-US"/>
          </a:p>
        </p:txBody>
      </p:sp>
      <p:sp>
        <p:nvSpPr>
          <p:cNvPr id="13" name="TextBox 5"/>
          <p:cNvSpPr txBox="1"/>
          <p:nvPr/>
        </p:nvSpPr>
        <p:spPr>
          <a:xfrm rot="0">
            <a:off x="5257030" y="1818159"/>
            <a:ext cx="3471487" cy="3785651"/>
          </a:xfrm>
          <a:prstGeom prst="rect">
            <a:avLst/>
          </a:prstGeom>
          <a:noFill/>
        </p:spPr>
        <p:txBody>
          <a:bodyPr rtlCol="0" vert="horz" wrap="square">
            <a:spAutoFit/>
          </a:bodyPr>
          <a:lstStyle/>
          <a:p>
            <a:pPr/>
            <a:r>
              <a:rPr dirty="0" lang="en-US" sz="1200"/>
              <a:t>This page provides for creating a weighting for each question asked.  When all of the questions are initially created for a product category, all questions have the same weight.  Experts, </a:t>
            </a:r>
            <a:r>
              <a:rPr dirty="0" lang="en-US" sz="1200"/>
              <a:t>admins, brands </a:t>
            </a:r>
            <a:r>
              <a:rPr dirty="0" lang="en-US" sz="1200"/>
              <a:t>and manufacturers can create customized weightings for questions that can be saved and referenced by users.  These can be named so that a user will understand their purposes, such as:</a:t>
            </a:r>
          </a:p>
          <a:p>
            <a:pPr indent="-285750" lvl="1" marL="742950">
              <a:buFont typeface="Arial"/>
              <a:buChar char="•"/>
            </a:pPr>
            <a:r>
              <a:rPr dirty="0" lang="en-US" sz="1200"/>
              <a:t>High </a:t>
            </a:r>
            <a:r>
              <a:rPr dirty="0" lang="en-US" sz="1200"/>
              <a:t>fidelity – This weighting would focus on sound quality</a:t>
            </a:r>
          </a:p>
          <a:p>
            <a:pPr indent="-285750" lvl="1" marL="742950">
              <a:buFont typeface="Arial"/>
              <a:buChar char="•"/>
            </a:pPr>
            <a:r>
              <a:rPr dirty="0" lang="en-US" sz="1200"/>
              <a:t>Mountain </a:t>
            </a:r>
            <a:r>
              <a:rPr dirty="0" lang="en-US" sz="1200"/>
              <a:t>biker – This weighting would focus on portability. </a:t>
            </a:r>
          </a:p>
          <a:p>
            <a:pPr indent="-285750" lvl="1" marL="742950">
              <a:buFont typeface="Arial"/>
              <a:buChar char="•"/>
            </a:pPr>
            <a:r>
              <a:rPr dirty="0" lang="en-US" sz="1200"/>
              <a:t/>
            </a:r>
          </a:p>
          <a:p>
            <a:pPr/>
            <a:r>
              <a:rPr dirty="0" lang="en-US" sz="1200"/>
              <a:t>These weightings will all be force ranked in phase 1, meaning that questions will be sequenced in order of importance.  Questions can be moved by dragging and dropping</a:t>
            </a:r>
            <a:r>
              <a:rPr dirty="0" lang="en-US" sz="1200"/>
              <a:t>.</a:t>
            </a:r>
          </a:p>
          <a:p>
            <a:pPr/>
            <a:r>
              <a:rPr dirty="0" lang="en-US" sz="1200"/>
              <a:t/>
            </a:r>
          </a:p>
          <a:p>
            <a:pPr/>
            <a:r>
              <a:rPr dirty="0" lang="en-US" sz="1200"/>
              <a:t>Maybe the numbering should be inverted so that the top question has the most points.</a:t>
            </a:r>
            <a:endParaRPr dirty="0" lang="en-US" sz="1200"/>
          </a:p>
        </p:txBody>
      </p:sp>
      <p:sp>
        <p:nvSpPr>
          <p:cNvPr id="14" name="Rounded Rectangle 6"/>
          <p:cNvSpPr/>
          <p:nvPr/>
        </p:nvSpPr>
        <p:spPr>
          <a:xfrm rot="0">
            <a:off x="1193367" y="1818159"/>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What is your max budget?</a:t>
            </a:r>
            <a:endParaRPr dirty="0" lang="en-US">
              <a:solidFill>
                <a:srgbClr val="000000"/>
              </a:solidFill>
            </a:endParaRPr>
          </a:p>
        </p:txBody>
      </p:sp>
      <p:sp>
        <p:nvSpPr>
          <p:cNvPr id="15" name="Rounded Rectangle 14"/>
          <p:cNvSpPr/>
          <p:nvPr/>
        </p:nvSpPr>
        <p:spPr>
          <a:xfrm rot="0">
            <a:off x="742007" y="1818159"/>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1</a:t>
            </a:r>
            <a:endParaRPr dirty="0" lang="en-US" sz="1400">
              <a:solidFill>
                <a:srgbClr val="000000"/>
              </a:solidFill>
            </a:endParaRPr>
          </a:p>
        </p:txBody>
      </p:sp>
      <p:grpSp>
        <p:nvGrpSpPr>
          <p:cNvPr id="16" name="Group 18"/>
          <p:cNvGrpSpPr/>
          <p:nvPr/>
        </p:nvGrpSpPr>
        <p:grpSpPr>
          <a:xfrm rot="0">
            <a:off x="755746" y="1436858"/>
            <a:ext cx="1801098" cy="242884"/>
            <a:chOff x="755746" y="1436858"/>
            <a:chExt cx="1801098" cy="242884"/>
          </a:xfrm>
        </p:grpSpPr>
        <p:sp>
          <p:nvSpPr>
            <p:cNvPr id="17" name="Rounded Rectangle 16"/>
            <p:cNvSpPr/>
            <p:nvPr/>
          </p:nvSpPr>
          <p:spPr>
            <a:xfrm rot="0">
              <a:off x="755746" y="1436858"/>
              <a:ext cx="1801098"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a:solidFill>
                    <a:srgbClr val="000000"/>
                  </a:solidFill>
                </a:rPr>
                <a:t>Add New</a:t>
              </a:r>
              <a:endParaRPr dirty="0" lang="en-US">
                <a:solidFill>
                  <a:srgbClr val="000000"/>
                </a:solidFill>
              </a:endParaRPr>
            </a:p>
          </p:txBody>
        </p:sp>
        <p:sp>
          <p:nvSpPr>
            <p:cNvPr id="18" name="Isosceles Triangle 17"/>
            <p:cNvSpPr/>
            <p:nvPr/>
          </p:nvSpPr>
          <p:spPr>
            <a:xfrm rot="10800000">
              <a:off x="2212044" y="1489447"/>
              <a:ext cx="213227" cy="161752"/>
            </a:xfrm>
            <a:prstGeom prst="triangle">
              <a:avLst/>
            </a:prstGeom>
            <a:solidFill>
              <a:schemeClr val="tx1"/>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grpSp>
      <p:sp>
        <p:nvSpPr>
          <p:cNvPr id="19" name="Rounded Rectangle 19"/>
          <p:cNvSpPr/>
          <p:nvPr/>
        </p:nvSpPr>
        <p:spPr>
          <a:xfrm rot="0">
            <a:off x="3831694" y="1436858"/>
            <a:ext cx="99151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a:solidFill>
                  <a:srgbClr val="000000"/>
                </a:solidFill>
              </a:rPr>
              <a:t>Save</a:t>
            </a:r>
            <a:endParaRPr dirty="0" lang="en-US">
              <a:solidFill>
                <a:srgbClr val="000000"/>
              </a:solidFill>
            </a:endParaRPr>
          </a:p>
        </p:txBody>
      </p:sp>
      <p:sp>
        <p:nvSpPr>
          <p:cNvPr id="20" name="Rounded Rectangle 20"/>
          <p:cNvSpPr/>
          <p:nvPr/>
        </p:nvSpPr>
        <p:spPr>
          <a:xfrm rot="0">
            <a:off x="1193367" y="2147074"/>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What is your ideal budget?</a:t>
            </a:r>
            <a:endParaRPr dirty="0" lang="en-US">
              <a:solidFill>
                <a:srgbClr val="000000"/>
              </a:solidFill>
            </a:endParaRPr>
          </a:p>
        </p:txBody>
      </p:sp>
      <p:sp>
        <p:nvSpPr>
          <p:cNvPr id="21" name="Rounded Rectangle 21"/>
          <p:cNvSpPr/>
          <p:nvPr/>
        </p:nvSpPr>
        <p:spPr>
          <a:xfrm rot="0">
            <a:off x="742007" y="2147074"/>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2</a:t>
            </a:r>
            <a:endParaRPr dirty="0" lang="en-US" sz="1400">
              <a:solidFill>
                <a:srgbClr val="000000"/>
              </a:solidFill>
            </a:endParaRPr>
          </a:p>
        </p:txBody>
      </p:sp>
      <p:sp>
        <p:nvSpPr>
          <p:cNvPr id="22" name="Rounded Rectangle 22"/>
          <p:cNvSpPr/>
          <p:nvPr/>
        </p:nvSpPr>
        <p:spPr>
          <a:xfrm rot="0">
            <a:off x="1193367" y="2475991"/>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Portability?</a:t>
            </a:r>
            <a:endParaRPr dirty="0" lang="en-US">
              <a:solidFill>
                <a:srgbClr val="000000"/>
              </a:solidFill>
            </a:endParaRPr>
          </a:p>
        </p:txBody>
      </p:sp>
      <p:sp>
        <p:nvSpPr>
          <p:cNvPr id="23" name="Rounded Rectangle 23"/>
          <p:cNvSpPr/>
          <p:nvPr/>
        </p:nvSpPr>
        <p:spPr>
          <a:xfrm rot="0">
            <a:off x="742007" y="2475991"/>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3</a:t>
            </a:r>
            <a:endParaRPr dirty="0" lang="en-US" sz="1400">
              <a:solidFill>
                <a:srgbClr val="000000"/>
              </a:solidFill>
            </a:endParaRPr>
          </a:p>
        </p:txBody>
      </p:sp>
      <p:sp>
        <p:nvSpPr>
          <p:cNvPr id="24" name="Rounded Rectangle 24"/>
          <p:cNvSpPr/>
          <p:nvPr/>
        </p:nvSpPr>
        <p:spPr>
          <a:xfrm rot="0">
            <a:off x="1193367" y="2804907"/>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Sound Quality</a:t>
            </a:r>
            <a:endParaRPr dirty="0" lang="en-US">
              <a:solidFill>
                <a:srgbClr val="000000"/>
              </a:solidFill>
            </a:endParaRPr>
          </a:p>
        </p:txBody>
      </p:sp>
      <p:sp>
        <p:nvSpPr>
          <p:cNvPr id="25" name="Rounded Rectangle 25"/>
          <p:cNvSpPr/>
          <p:nvPr/>
        </p:nvSpPr>
        <p:spPr>
          <a:xfrm rot="0">
            <a:off x="742007" y="2804907"/>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4</a:t>
            </a:r>
            <a:endParaRPr dirty="0" lang="en-US" sz="1400">
              <a:solidFill>
                <a:srgbClr val="000000"/>
              </a:solidFill>
            </a:endParaRPr>
          </a:p>
        </p:txBody>
      </p:sp>
      <p:sp>
        <p:nvSpPr>
          <p:cNvPr id="26" name="Rounded Rectangle 26"/>
          <p:cNvSpPr/>
          <p:nvPr/>
        </p:nvSpPr>
        <p:spPr>
          <a:xfrm rot="0">
            <a:off x="1193367" y="3133823"/>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Battery Life</a:t>
            </a:r>
            <a:endParaRPr dirty="0" lang="en-US">
              <a:solidFill>
                <a:srgbClr val="000000"/>
              </a:solidFill>
            </a:endParaRPr>
          </a:p>
        </p:txBody>
      </p:sp>
      <p:sp>
        <p:nvSpPr>
          <p:cNvPr id="27" name="Rounded Rectangle 27"/>
          <p:cNvSpPr/>
          <p:nvPr/>
        </p:nvSpPr>
        <p:spPr>
          <a:xfrm rot="0">
            <a:off x="742007" y="3133823"/>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5</a:t>
            </a:r>
            <a:endParaRPr dirty="0" lang="en-US" sz="1400">
              <a:solidFill>
                <a:srgbClr val="000000"/>
              </a:solidFill>
            </a:endParaRPr>
          </a:p>
        </p:txBody>
      </p:sp>
      <p:sp>
        <p:nvSpPr>
          <p:cNvPr id="28" name="Rounded Rectangle 28"/>
          <p:cNvSpPr/>
          <p:nvPr/>
        </p:nvSpPr>
        <p:spPr>
          <a:xfrm rot="0">
            <a:off x="1193367" y="3462739"/>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Connectivity</a:t>
            </a:r>
            <a:endParaRPr dirty="0" lang="en-US">
              <a:solidFill>
                <a:srgbClr val="000000"/>
              </a:solidFill>
            </a:endParaRPr>
          </a:p>
        </p:txBody>
      </p:sp>
      <p:sp>
        <p:nvSpPr>
          <p:cNvPr id="29" name="Rounded Rectangle 29"/>
          <p:cNvSpPr/>
          <p:nvPr/>
        </p:nvSpPr>
        <p:spPr>
          <a:xfrm rot="0">
            <a:off x="742007" y="3462739"/>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6</a:t>
            </a:r>
            <a:endParaRPr dirty="0" lang="en-US" sz="1400">
              <a:solidFill>
                <a:srgbClr val="000000"/>
              </a:solidFill>
            </a:endParaRPr>
          </a:p>
        </p:txBody>
      </p:sp>
      <p:sp>
        <p:nvSpPr>
          <p:cNvPr id="30" name="Up Arrow 30"/>
          <p:cNvSpPr/>
          <p:nvPr/>
        </p:nvSpPr>
        <p:spPr>
          <a:xfrm rot="0">
            <a:off x="321474" y="3279163"/>
            <a:ext cx="241620" cy="338666"/>
          </a:xfrm>
          <a:prstGeom prst="upArrow">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1" name="Up Arrow 31"/>
          <p:cNvSpPr/>
          <p:nvPr/>
        </p:nvSpPr>
        <p:spPr>
          <a:xfrm rot="10800000">
            <a:off x="321474" y="3970351"/>
            <a:ext cx="241620" cy="338666"/>
          </a:xfrm>
          <a:prstGeom prst="upArrow">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2" name="Rounded Rectangle 32"/>
          <p:cNvSpPr/>
          <p:nvPr/>
        </p:nvSpPr>
        <p:spPr>
          <a:xfrm rot="0">
            <a:off x="1193367" y="3791655"/>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Range</a:t>
            </a:r>
            <a:endParaRPr dirty="0" lang="en-US">
              <a:solidFill>
                <a:srgbClr val="000000"/>
              </a:solidFill>
            </a:endParaRPr>
          </a:p>
        </p:txBody>
      </p:sp>
      <p:sp>
        <p:nvSpPr>
          <p:cNvPr id="33" name="Rounded Rectangle 33"/>
          <p:cNvSpPr/>
          <p:nvPr/>
        </p:nvSpPr>
        <p:spPr>
          <a:xfrm rot="0">
            <a:off x="742007" y="3791655"/>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7</a:t>
            </a:r>
            <a:endParaRPr dirty="0" lang="en-US" sz="1400">
              <a:solidFill>
                <a:srgbClr val="000000"/>
              </a:solidFill>
            </a:endParaRPr>
          </a:p>
        </p:txBody>
      </p:sp>
      <p:sp>
        <p:nvSpPr>
          <p:cNvPr id="34" name="Rounded Rectangle 34"/>
          <p:cNvSpPr/>
          <p:nvPr/>
        </p:nvSpPr>
        <p:spPr>
          <a:xfrm rot="0">
            <a:off x="1193367" y="4120571"/>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Power</a:t>
            </a:r>
            <a:endParaRPr dirty="0" lang="en-US">
              <a:solidFill>
                <a:srgbClr val="000000"/>
              </a:solidFill>
            </a:endParaRPr>
          </a:p>
        </p:txBody>
      </p:sp>
      <p:sp>
        <p:nvSpPr>
          <p:cNvPr id="35" name="Rounded Rectangle 35"/>
          <p:cNvSpPr/>
          <p:nvPr/>
        </p:nvSpPr>
        <p:spPr>
          <a:xfrm rot="0">
            <a:off x="742007" y="4120571"/>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8</a:t>
            </a:r>
            <a:endParaRPr dirty="0" lang="en-US" sz="1400">
              <a:solidFill>
                <a:srgbClr val="000000"/>
              </a:solidFill>
            </a:endParaRPr>
          </a:p>
        </p:txBody>
      </p:sp>
      <p:sp>
        <p:nvSpPr>
          <p:cNvPr id="36" name="Rounded Rectangle 36"/>
          <p:cNvSpPr/>
          <p:nvPr/>
        </p:nvSpPr>
        <p:spPr>
          <a:xfrm rot="0">
            <a:off x="1193367" y="4449487"/>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Size</a:t>
            </a:r>
            <a:endParaRPr dirty="0" lang="en-US">
              <a:solidFill>
                <a:srgbClr val="000000"/>
              </a:solidFill>
            </a:endParaRPr>
          </a:p>
        </p:txBody>
      </p:sp>
      <p:sp>
        <p:nvSpPr>
          <p:cNvPr id="37" name="Rounded Rectangle 37"/>
          <p:cNvSpPr/>
          <p:nvPr/>
        </p:nvSpPr>
        <p:spPr>
          <a:xfrm rot="0">
            <a:off x="742007" y="4449487"/>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lnSpc>
                <a:spcPct val="80000"/>
              </a:lnSpc>
            </a:pPr>
            <a:r>
              <a:rPr dirty="0" lang="en-US" sz="1400">
                <a:solidFill>
                  <a:srgbClr val="000000"/>
                </a:solidFill>
              </a:rPr>
              <a:t>9</a:t>
            </a:r>
            <a:endParaRPr dirty="0" lang="en-US" sz="1400">
              <a:solidFill>
                <a:srgbClr val="000000"/>
              </a:solidFill>
            </a:endParaRPr>
          </a:p>
        </p:txBody>
      </p:sp>
      <p:sp>
        <p:nvSpPr>
          <p:cNvPr id="38" name="Rounded Rectangle 38"/>
          <p:cNvSpPr/>
          <p:nvPr/>
        </p:nvSpPr>
        <p:spPr>
          <a:xfrm rot="0">
            <a:off x="1193367" y="4778403"/>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Stereo</a:t>
            </a:r>
            <a:endParaRPr dirty="0" lang="en-US">
              <a:solidFill>
                <a:srgbClr val="000000"/>
              </a:solidFill>
            </a:endParaRPr>
          </a:p>
        </p:txBody>
      </p:sp>
      <p:sp>
        <p:nvSpPr>
          <p:cNvPr id="39" name="Rounded Rectangle 47"/>
          <p:cNvSpPr/>
          <p:nvPr/>
        </p:nvSpPr>
        <p:spPr>
          <a:xfrm rot="0">
            <a:off x="1193367" y="5107319"/>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Bass</a:t>
            </a:r>
            <a:endParaRPr dirty="0" lang="en-US">
              <a:solidFill>
                <a:srgbClr val="000000"/>
              </a:solidFill>
            </a:endParaRPr>
          </a:p>
        </p:txBody>
      </p:sp>
      <p:sp>
        <p:nvSpPr>
          <p:cNvPr id="40" name="Rounded Rectangle 48"/>
          <p:cNvSpPr/>
          <p:nvPr/>
        </p:nvSpPr>
        <p:spPr>
          <a:xfrm rot="0">
            <a:off x="742007" y="5107319"/>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lIns="76200" rtlCol="0" vert="horz" wrap="none"/>
          <a:lstStyle/>
          <a:p>
            <a:pPr algn="ctr">
              <a:lnSpc>
                <a:spcPct val="80000"/>
              </a:lnSpc>
            </a:pPr>
            <a:r>
              <a:rPr dirty="0" lang="en-US" sz="1400">
                <a:solidFill>
                  <a:srgbClr val="000000"/>
                </a:solidFill>
              </a:rPr>
              <a:t>11</a:t>
            </a:r>
            <a:endParaRPr dirty="0" lang="en-US" sz="1400">
              <a:solidFill>
                <a:srgbClr val="000000"/>
              </a:solidFill>
            </a:endParaRPr>
          </a:p>
        </p:txBody>
      </p:sp>
      <p:sp>
        <p:nvSpPr>
          <p:cNvPr id="41" name="Rounded Rectangle 49"/>
          <p:cNvSpPr/>
          <p:nvPr/>
        </p:nvSpPr>
        <p:spPr>
          <a:xfrm rot="0">
            <a:off x="1193367" y="5436235"/>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Waterproof</a:t>
            </a:r>
            <a:endParaRPr dirty="0" lang="en-US">
              <a:solidFill>
                <a:srgbClr val="000000"/>
              </a:solidFill>
            </a:endParaRPr>
          </a:p>
        </p:txBody>
      </p:sp>
      <p:sp>
        <p:nvSpPr>
          <p:cNvPr id="42" name="Rounded Rectangle 50"/>
          <p:cNvSpPr/>
          <p:nvPr/>
        </p:nvSpPr>
        <p:spPr>
          <a:xfrm rot="0">
            <a:off x="742007" y="5436235"/>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lIns="76200" rtlCol="0" vert="horz" wrap="none"/>
          <a:lstStyle/>
          <a:p>
            <a:pPr algn="ctr">
              <a:lnSpc>
                <a:spcPct val="80000"/>
              </a:lnSpc>
            </a:pPr>
            <a:r>
              <a:rPr dirty="0" lang="en-US" sz="1400">
                <a:solidFill>
                  <a:srgbClr val="000000"/>
                </a:solidFill>
              </a:rPr>
              <a:t>12</a:t>
            </a:r>
            <a:endParaRPr dirty="0" lang="en-US" sz="1400">
              <a:solidFill>
                <a:srgbClr val="000000"/>
              </a:solidFill>
            </a:endParaRPr>
          </a:p>
        </p:txBody>
      </p:sp>
      <p:sp>
        <p:nvSpPr>
          <p:cNvPr id="43" name="Rounded Rectangle 51"/>
          <p:cNvSpPr/>
          <p:nvPr/>
        </p:nvSpPr>
        <p:spPr>
          <a:xfrm rot="0">
            <a:off x="1193367" y="5765148"/>
            <a:ext cx="3910210"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nSpc>
                <a:spcPct val="80000"/>
              </a:lnSpc>
            </a:pPr>
            <a:r>
              <a:rPr dirty="0" lang="en-US">
                <a:solidFill>
                  <a:srgbClr val="000000"/>
                </a:solidFill>
              </a:rPr>
              <a:t>Omnidirectional</a:t>
            </a:r>
            <a:endParaRPr dirty="0" lang="en-US">
              <a:solidFill>
                <a:srgbClr val="000000"/>
              </a:solidFill>
            </a:endParaRPr>
          </a:p>
        </p:txBody>
      </p:sp>
      <p:sp>
        <p:nvSpPr>
          <p:cNvPr id="44" name="Rounded Rectangle 52"/>
          <p:cNvSpPr/>
          <p:nvPr/>
        </p:nvSpPr>
        <p:spPr>
          <a:xfrm rot="0">
            <a:off x="742007" y="5765148"/>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lIns="76200" rtlCol="0" vert="horz" wrap="none"/>
          <a:lstStyle/>
          <a:p>
            <a:pPr algn="ctr">
              <a:lnSpc>
                <a:spcPct val="80000"/>
              </a:lnSpc>
            </a:pPr>
            <a:r>
              <a:rPr dirty="0" lang="en-US" sz="1400">
                <a:solidFill>
                  <a:srgbClr val="000000"/>
                </a:solidFill>
              </a:rPr>
              <a:t>13</a:t>
            </a:r>
            <a:endParaRPr dirty="0" lang="en-US" sz="1400">
              <a:solidFill>
                <a:srgbClr val="000000"/>
              </a:solidFill>
            </a:endParaRPr>
          </a:p>
        </p:txBody>
      </p:sp>
      <p:sp>
        <p:nvSpPr>
          <p:cNvPr id="45" name="Rounded Rectangle 53"/>
          <p:cNvSpPr/>
          <p:nvPr/>
        </p:nvSpPr>
        <p:spPr>
          <a:xfrm rot="0">
            <a:off x="742007" y="4778403"/>
            <a:ext cx="291745" cy="242884"/>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lIns="76200" rtlCol="0" vert="horz" wrap="none"/>
          <a:lstStyle/>
          <a:p>
            <a:pPr algn="ctr">
              <a:lnSpc>
                <a:spcPct val="80000"/>
              </a:lnSpc>
            </a:pPr>
            <a:r>
              <a:rPr dirty="0" lang="en-US" sz="1400">
                <a:solidFill>
                  <a:srgbClr val="000000"/>
                </a:solidFill>
              </a:rPr>
              <a:t>10</a:t>
            </a:r>
            <a:endParaRPr dirty="0" lang="en-US" sz="1400">
              <a:solidFill>
                <a:srgbClr val="000000"/>
              </a:solidFill>
            </a:endParaRPr>
          </a:p>
        </p:txBody>
      </p:sp>
      <p:grpSp>
        <p:nvGrpSpPr>
          <p:cNvPr id="46" name="Group 41"/>
          <p:cNvGrpSpPr/>
          <p:nvPr/>
        </p:nvGrpSpPr>
        <p:grpSpPr>
          <a:xfrm rot="0">
            <a:off x="4969571" y="1818159"/>
            <a:ext cx="145735" cy="4189874"/>
            <a:chOff x="3664193" y="1901430"/>
            <a:chExt cx="145735" cy="4262105"/>
          </a:xfrm>
        </p:grpSpPr>
        <p:sp>
          <p:nvSpPr>
            <p:cNvPr id="47" name="Rounded Rectangle 42"/>
            <p:cNvSpPr/>
            <p:nvPr/>
          </p:nvSpPr>
          <p:spPr>
            <a:xfrm rot="0">
              <a:off x="3664193" y="1901430"/>
              <a:ext cx="145735" cy="426210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a:t/>
              </a:r>
              <a:endParaRPr dirty="0" lang="en-US"/>
            </a:p>
          </p:txBody>
        </p:sp>
        <p:grpSp>
          <p:nvGrpSpPr>
            <p:cNvPr id="48" name="Group 43"/>
            <p:cNvGrpSpPr/>
            <p:nvPr/>
          </p:nvGrpSpPr>
          <p:grpSpPr>
            <a:xfrm rot="0">
              <a:off x="3679220" y="1901430"/>
              <a:ext cx="112659" cy="2233882"/>
              <a:chOff x="4280286" y="1645693"/>
              <a:chExt cx="112659" cy="2233882"/>
            </a:xfrm>
          </p:grpSpPr>
          <p:sp>
            <p:nvSpPr>
              <p:cNvPr id="49" name="Rounded Rectangle 44"/>
              <p:cNvSpPr/>
              <p:nvPr/>
            </p:nvSpPr>
            <p:spPr>
              <a:xfrm rot="0">
                <a:off x="4283387" y="1687024"/>
                <a:ext cx="105801" cy="2171641"/>
              </a:xfrm>
              <a:prstGeom prst="roundRect">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a:t/>
                </a:r>
                <a:endParaRPr dirty="0" lang="en-US"/>
              </a:p>
            </p:txBody>
          </p:sp>
          <p:sp>
            <p:nvSpPr>
              <p:cNvPr id="50" name="Oval 45"/>
              <p:cNvSpPr/>
              <p:nvPr/>
            </p:nvSpPr>
            <p:spPr>
              <a:xfrm rot="0">
                <a:off x="4280286" y="1645693"/>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a:t/>
                </a:r>
                <a:endParaRPr dirty="0" lang="en-US"/>
              </a:p>
            </p:txBody>
          </p:sp>
          <p:sp>
            <p:nvSpPr>
              <p:cNvPr id="51" name="Oval 46"/>
              <p:cNvSpPr/>
              <p:nvPr/>
            </p:nvSpPr>
            <p:spPr>
              <a:xfrm rot="0">
                <a:off x="4280286" y="3766916"/>
                <a:ext cx="112659" cy="112659"/>
              </a:xfrm>
              <a:prstGeom prst="ellipse">
                <a:avLst/>
              </a:prstGeom>
              <a:solidFill>
                <a:schemeClr val="bg1">
                  <a:lumMod val="75000"/>
                </a:schemeClr>
              </a:solidFill>
              <a:ln>
                <a:no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a:t/>
                </a:r>
                <a:endParaRPr dirty="0" lang="en-US"/>
              </a:p>
            </p:txBody>
          </p:sp>
        </p:grpSp>
      </p:grpSp>
    </p:spTree>
  </p:cSld>
  <p:clrMapOvr>
    <a:masterClrMapping/>
  </p:clrMapOvr>
</p:sld>
</file>

<file path=ppt/slides/slide2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961832" y="631715"/>
            <a:ext cx="1625565" cy="369332"/>
          </a:xfrm>
          <a:prstGeom prst="rect">
            <a:avLst/>
          </a:prstGeom>
          <a:noFill/>
        </p:spPr>
        <p:txBody>
          <a:bodyPr rtlCol="0" vert="horz" wrap="none">
            <a:spAutoFit/>
          </a:bodyPr>
          <a:lstStyle/>
          <a:p>
            <a:pPr algn="ctr"/>
            <a:r>
              <a:rPr dirty="0" lang="en-US"/>
              <a:t>Login Examples</a:t>
            </a:r>
            <a:endParaRPr dirty="0" lang="en-US"/>
          </a:p>
        </p:txBody>
      </p:sp>
      <p:pic>
        <p:nvPicPr>
          <p:cNvPr id="12" name="Picture 5"/>
          <p:cNvPicPr>
            <a:picLocks noChangeAspect="true"/>
          </p:cNvPicPr>
          <p:nvPr/>
        </p:nvPicPr>
        <p:blipFill>
          <a:blip r:embed="rId3"/>
          <a:stretch>
            <a:fillRect/>
          </a:stretch>
        </p:blipFill>
        <p:spPr>
          <a:xfrm rot="0">
            <a:off x="1511300" y="1143000"/>
            <a:ext cx="6121400" cy="4559300"/>
          </a:xfrm>
          <a:prstGeom prst="rect">
            <a:avLst/>
          </a:prstGeom>
        </p:spPr>
      </p:pic>
      <p:sp>
        <p:nvSpPr>
          <p:cNvPr id="13" name="TextBox 6"/>
          <p:cNvSpPr txBox="1"/>
          <p:nvPr/>
        </p:nvSpPr>
        <p:spPr>
          <a:xfrm rot="0">
            <a:off x="4195523" y="1977696"/>
            <a:ext cx="727106" cy="307777"/>
          </a:xfrm>
          <a:prstGeom prst="rect">
            <a:avLst/>
          </a:prstGeom>
          <a:solidFill>
            <a:schemeClr val="bg1"/>
          </a:solidFill>
        </p:spPr>
        <p:txBody>
          <a:bodyPr rtlCol="0" vert="horz" wrap="none">
            <a:spAutoFit/>
          </a:bodyPr>
          <a:lstStyle/>
          <a:p>
            <a:pPr/>
            <a:r>
              <a:rPr dirty="0" err="1" lang="en-US" sz="1400">
                <a:latin typeface="System Font Medium P4"/>
              </a:rPr>
              <a:t>Shurity</a:t>
            </a:r>
            <a:endParaRPr dirty="0" err="1" lang="en-US" sz="1400">
              <a:latin typeface="System Font Medium P4"/>
            </a:endParaRPr>
          </a:p>
        </p:txBody>
      </p:sp>
    </p:spTree>
  </p:cSld>
  <p:clrMapOvr>
    <a:masterClrMapping/>
  </p:clrMapOvr>
</p:sld>
</file>

<file path=ppt/slides/slide2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778789" y="734911"/>
            <a:ext cx="2157920" cy="476250"/>
          </a:xfrm>
          <a:prstGeom prst="rect">
            <a:avLst/>
          </a:prstGeom>
        </p:spPr>
        <p:txBody>
          <a:bodyPr bIns="47625" lIns="95250" rIns="95250" rtlCol="0" tIns="47625" vert="horz">
            <a:spAutoFit/>
          </a:bodyPr>
          <a:lstStyle/>
          <a:p>
            <a:pPr/>
            <a:r>
              <a:rPr dirty="0" lang="en-US"/>
              <a:t>Login Page</a:t>
            </a:r>
            <a:endParaRPr dirty="0" lang="en-US"/>
          </a:p>
        </p:txBody>
      </p:sp>
      <p:sp>
        <p:nvSpPr>
          <p:cNvPr id="3" name=""/>
          <p:cNvSpPr txBox="1"/>
          <p:nvPr/>
        </p:nvSpPr>
        <p:spPr>
          <a:xfrm flipH="false" flipV="false" rot="0">
            <a:off x="3079210" y="978704"/>
            <a:ext cx="604182" cy="0"/>
          </a:xfrm>
          <a:prstGeom prst="rect">
            <a:avLst/>
          </a:prstGeom>
        </p:spPr>
        <p:txBody>
          <a:bodyPr bIns="47625" lIns="95250" rIns="95250" rtlCol="0" tIns="47625" vert="horz">
            <a:spAutoFit/>
          </a:bodyPr>
          <a:lstStyle/>
          <a:p>
            <a:pPr/>
            <a:r>
              <a:rPr dirty="0" lang="en-US"/>
              <a:t/>
            </a:r>
            <a:endParaRPr dirty="0" lang="en-US"/>
          </a:p>
        </p:txBody>
      </p:sp>
      <p:sp>
        <p:nvSpPr>
          <p:cNvPr id="4" name=""/>
          <p:cNvSpPr txBox="1"/>
          <p:nvPr/>
        </p:nvSpPr>
        <p:spPr>
          <a:xfrm flipH="false" flipV="false" rot="0">
            <a:off x="821476" y="1561687"/>
            <a:ext cx="7875570" cy="4960655"/>
          </a:xfrm>
          <a:prstGeom prst="rect">
            <a:avLst/>
          </a:prstGeom>
        </p:spPr>
        <p:txBody>
          <a:bodyPr bIns="47625" lIns="95250" rIns="95250" rtlCol="0" tIns="47625" vert="horz">
            <a:spAutoFit/>
          </a:bodyPr>
          <a:lstStyle/>
          <a:p>
            <a:pPr/>
            <a:r>
              <a:rPr dirty="0" lang="en-US"/>
              <a:t>Navigation - Users can log in from a number of pages on the site.</a:t>
            </a:r>
          </a:p>
          <a:p>
            <a:pPr/>
            <a:r>
              <a:rPr dirty="0" lang="en-US"/>
              <a:t/>
            </a:r>
          </a:p>
          <a:p>
            <a:pPr/>
            <a:r>
              <a:rPr dirty="0" lang="en-US"/>
              <a:t>Functionality - User will not be able to perform all of the functions on the site without logging in.  If they do log in, use of their Facebook credentials will be strongly suggested.  Once the user creates and email/password combination, the user will need to confirm their email address by clicking on a link that is sent to them.</a:t>
            </a:r>
            <a:endParaRPr dirty="0" lang="en-US"/>
          </a:p>
        </p:txBody>
      </p:sp>
    </p:spTree>
  </p:cSld>
  <p:clrMapOvr>
    <a:masterClrMapping/>
  </p:clrMapOvr>
</p:sld>
</file>

<file path=ppt/slides/slide2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855133" y="631715"/>
            <a:ext cx="1838965" cy="369332"/>
          </a:xfrm>
          <a:prstGeom prst="rect">
            <a:avLst/>
          </a:prstGeom>
          <a:noFill/>
        </p:spPr>
        <p:txBody>
          <a:bodyPr rtlCol="0" vert="horz" wrap="none">
            <a:spAutoFit/>
          </a:bodyPr>
          <a:lstStyle/>
          <a:p>
            <a:pPr algn="ctr"/>
            <a:r>
              <a:rPr dirty="0" lang="en-US"/>
              <a:t>Sign Up Examples</a:t>
            </a:r>
            <a:endParaRPr dirty="0" lang="en-US"/>
          </a:p>
        </p:txBody>
      </p:sp>
    </p:spTree>
  </p:cSld>
  <p:clrMapOvr>
    <a:masterClrMapping/>
  </p:clrMapOvr>
</p:sld>
</file>

<file path=ppt/slides/slide2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961832" y="631715"/>
            <a:ext cx="1625565" cy="369332"/>
          </a:xfrm>
          <a:prstGeom prst="rect">
            <a:avLst/>
          </a:prstGeom>
          <a:noFill/>
        </p:spPr>
        <p:txBody>
          <a:bodyPr rtlCol="0" vert="horz" wrap="none">
            <a:spAutoFit/>
          </a:bodyPr>
          <a:lstStyle/>
          <a:p>
            <a:pPr algn="ctr"/>
            <a:r>
              <a:rPr dirty="0" lang="en-US"/>
              <a:t>FAQ Page</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dirty="0" err="1" lang="en-US" sz="1600"/>
              <a:t>This screen should be visible to certain users (customer, Expert, manufacturer, retailer) based on who they are.  Q&amp;A should be broken down into sections that are expandable (+).  All of the visible data to a user should be searchable</a:t>
            </a:r>
            <a:r>
              <a:rPr dirty="0" lang="en-US" sz="1600"/>
              <a:t> </a:t>
            </a:r>
            <a:endParaRPr dirty="0" lang="en-US" sz="1600"/>
          </a:p>
        </p:txBody>
      </p:sp>
    </p:spTree>
  </p:cSld>
  <p:clrMapOvr>
    <a:masterClrMapping/>
  </p:clrMapOvr>
</p:sld>
</file>

<file path=ppt/slides/slide2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961832" y="631715"/>
            <a:ext cx="1625565" cy="369332"/>
          </a:xfrm>
          <a:prstGeom prst="rect">
            <a:avLst/>
          </a:prstGeom>
          <a:noFill/>
        </p:spPr>
        <p:txBody>
          <a:bodyPr rtlCol="0" vert="horz" wrap="none">
            <a:spAutoFit/>
          </a:bodyPr>
          <a:lstStyle/>
          <a:p>
            <a:pPr algn="ctr"/>
            <a:r>
              <a:rPr dirty="0" lang="en-US"/>
              <a:t>Terms Page</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dirty="0" lang="en-US" sz="1200"/>
              <a:t>1. GENERAL </a:t>
            </a:r>
          </a:p>
          <a:p>
            <a:pPr/>
            <a:r>
              <a:rPr dirty="0" lang="en-US" sz="1200"/>
              <a:t>2. ACCOUNT REGISTRATION; ACCOUNT USE </a:t>
            </a:r>
          </a:p>
          <a:p>
            <a:pPr/>
            <a:r>
              <a:rPr dirty="0" lang="en-US" sz="1200"/>
              <a:t>3. USE OF THE SITE </a:t>
            </a:r>
          </a:p>
          <a:p>
            <a:pPr/>
            <a:r>
              <a:rPr dirty="0" lang="en-US" sz="1200"/>
              <a:t>4. TERMS OF SALE </a:t>
            </a:r>
          </a:p>
          <a:p>
            <a:pPr/>
            <a:r>
              <a:rPr dirty="0" lang="en-US" sz="1200"/>
              <a:t>5. INTELLECTUAL PROPERTY; </a:t>
            </a:r>
            <a:r>
              <a:rPr dirty="0" err="1" lang="en-US" sz="1200"/>
              <a:t>THIRD-PARTY</a:t>
            </a:r>
            <a:r>
              <a:rPr dirty="0" lang="en-US" sz="1200"/>
              <a:t> CONTENT AND SERVICES </a:t>
            </a:r>
          </a:p>
          <a:p>
            <a:pPr/>
            <a:r>
              <a:rPr dirty="0" lang="en-US" sz="1200"/>
              <a:t>6. CONTRIBUTIONS TO </a:t>
            </a:r>
            <a:r>
              <a:rPr dirty="0" err="1" lang="en-US" sz="1200"/>
              <a:t>PURCH</a:t>
            </a:r>
            <a:r>
              <a:rPr dirty="0" lang="en-US" sz="1200"/>
              <a:t> </a:t>
            </a:r>
          </a:p>
          <a:p>
            <a:pPr/>
            <a:r>
              <a:rPr dirty="0" lang="en-US" sz="1200"/>
              <a:t>7. WARRANTIES; DISCLAIMER </a:t>
            </a:r>
          </a:p>
          <a:p>
            <a:pPr/>
            <a:r>
              <a:rPr dirty="0" lang="en-US" sz="1200"/>
              <a:t>8. LIMITATION OF LIABILITY </a:t>
            </a:r>
          </a:p>
          <a:p>
            <a:pPr/>
            <a:r>
              <a:rPr dirty="0" lang="en-US" sz="1200"/>
              <a:t>9. INDEMNITY </a:t>
            </a:r>
          </a:p>
          <a:p>
            <a:pPr/>
            <a:r>
              <a:rPr dirty="0" lang="en-US" sz="1200"/>
              <a:t>10. TERMINATION; SURVIVAL </a:t>
            </a:r>
          </a:p>
          <a:p>
            <a:pPr/>
            <a:r>
              <a:rPr dirty="0" lang="en-US" sz="1200"/>
              <a:t>11. DISPUTES </a:t>
            </a:r>
          </a:p>
          <a:p>
            <a:pPr/>
            <a:r>
              <a:rPr dirty="0" lang="en-US" sz="1200"/>
              <a:t>12. GENERAL TERMS </a:t>
            </a:r>
          </a:p>
          <a:p>
            <a:pPr lvl="1"/>
            <a:r>
              <a:rPr dirty="0" lang="en-US" sz="1200"/>
              <a:t>12.1 Force Majeure.  </a:t>
            </a:r>
          </a:p>
          <a:p>
            <a:pPr lvl="1"/>
            <a:r>
              <a:rPr dirty="0" lang="en-US" sz="1200"/>
              <a:t>12.2 No Waiver; Severability.  </a:t>
            </a:r>
          </a:p>
          <a:p>
            <a:pPr lvl="1"/>
            <a:r>
              <a:rPr dirty="0" lang="en-US" sz="1200"/>
              <a:t>12.3 Miscellaneous.. </a:t>
            </a:r>
          </a:p>
          <a:p>
            <a:pPr lvl="1"/>
            <a:r>
              <a:rPr dirty="0" lang="en-US" sz="1200"/>
              <a:t>12.4 Notices.  </a:t>
            </a:r>
          </a:p>
          <a:p>
            <a:pPr/>
            <a:r>
              <a:rPr dirty="0" lang="en-US" sz="1200"/>
              <a:t/>
            </a:r>
          </a:p>
          <a:p>
            <a:pPr/>
            <a:r>
              <a:rPr dirty="0" lang="en-US" sz="1200"/>
              <a:t> support@10Q4U.com </a:t>
            </a:r>
          </a:p>
          <a:p>
            <a:pPr/>
            <a:r>
              <a:rPr dirty="0" lang="en-US" sz="1200"/>
              <a:t/>
            </a:r>
          </a:p>
          <a:p>
            <a:pPr/>
            <a:r>
              <a:rPr dirty="0" lang="en-US" sz="1200"/>
              <a:t/>
            </a:r>
          </a:p>
          <a:p>
            <a:pPr/>
            <a:r>
              <a:rPr dirty="0" lang="en-US" sz="1200"/>
              <a:t>Last Updated: October 7, 2015  </a:t>
            </a:r>
            <a:endParaRPr dirty="0" lang="en-US" sz="1200"/>
          </a:p>
        </p:txBody>
      </p:sp>
    </p:spTree>
  </p:cSld>
  <p:clrMapOvr>
    <a:masterClrMapping/>
  </p:clrMapOvr>
</p:sld>
</file>

<file path=ppt/slides/slide2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961832" y="631715"/>
            <a:ext cx="1625565" cy="369332"/>
          </a:xfrm>
          <a:prstGeom prst="rect">
            <a:avLst/>
          </a:prstGeom>
          <a:noFill/>
        </p:spPr>
        <p:txBody>
          <a:bodyPr rtlCol="0" vert="horz" wrap="none">
            <a:spAutoFit/>
          </a:bodyPr>
          <a:lstStyle/>
          <a:p>
            <a:pPr algn="ctr"/>
            <a:r>
              <a:rPr dirty="0" lang="en-US"/>
              <a:t>Policy Page</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dirty="0" err="1" lang="en-US" sz="1200"/>
              <a:t>This is a policy statement that talks about our ethics, not taking money from manufacturers or retailers.  How we do make money.  How we plan to be open and honest, etc</a:t>
            </a:r>
            <a:r>
              <a:rPr dirty="0" lang="en-US" sz="1200"/>
              <a:t> </a:t>
            </a:r>
            <a:endParaRPr dirty="0" lang="en-US" sz="1200"/>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1876145" cy="148395"/>
          </a:xfrm>
          <a:prstGeom prst="rect">
            <a:avLst/>
          </a:prstGeom>
        </p:spPr>
        <p:txBody>
          <a:bodyPr bIns="47625" lIns="95250" rIns="95250" rtlCol="0" tIns="47625" vert="horz">
            <a:spAutoFit/>
          </a:bodyPr>
          <a:lstStyle/>
          <a:p>
            <a:pPr/>
            <a:r>
              <a:rPr dirty="0" lang="en-US"/>
              <a:t>Landing 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The landing page is essentially the home page of the site and will live at www.</a:t>
            </a:r>
            <a:r>
              <a:rPr dirty="0" err="1" lang="en-US"/>
              <a:t>shurity</a:t>
            </a:r>
            <a:r>
              <a:rPr dirty="0" lang="en-US"/>
              <a:t>.com.  Once the user has found the product category they are looking for, they will transition to the questions for the category.   On every page, the </a:t>
            </a:r>
            <a:r>
              <a:rPr dirty="0" err="1" lang="en-US"/>
              <a:t>Shurity</a:t>
            </a:r>
            <a:r>
              <a:rPr dirty="0" lang="en-US"/>
              <a:t> logo should navigate back to this home/landing page so a user can start the process over.</a:t>
            </a:r>
          </a:p>
          <a:p>
            <a:pPr/>
            <a:r>
              <a:rPr dirty="0" lang="en-US"/>
              <a:t/>
            </a:r>
          </a:p>
          <a:p>
            <a:pPr/>
            <a:r>
              <a:rPr dirty="0" lang="en-US"/>
              <a:t>Functionality - The key function of this screen is for the user to determine the product category that they are interested in.  This can be done by entering the product category name, the </a:t>
            </a:r>
            <a:r>
              <a:rPr dirty="0" err="1" lang="en-US"/>
              <a:t>MfID</a:t>
            </a:r>
            <a:r>
              <a:rPr dirty="0" lang="en-US"/>
              <a:t> of a product within the category or a product description.  Each of these will product a set of suggested product categories for the use to select as they are typing.  The user can either complete their typing, hit enter to select the top most highlighted suggestion, or click on a product category.</a:t>
            </a:r>
          </a:p>
          <a:p>
            <a:pPr/>
            <a:r>
              <a:rPr dirty="0" lang="en-US"/>
              <a:t/>
            </a:r>
          </a:p>
          <a:p>
            <a:pPr/>
            <a:r>
              <a:rPr dirty="0" lang="en-US"/>
              <a:t>This screen functions the same regardless as to whether the user is logged in or not.  If they are logged in, their name  or id will appear in the upper right corner.</a:t>
            </a:r>
            <a:endParaRPr dirty="0" lang="en-US"/>
          </a:p>
        </p:txBody>
      </p:sp>
    </p:spTree>
  </p:cSld>
  <p:clrMapOvr>
    <a:masterClrMapping/>
  </p:clrMapOvr>
</p:sld>
</file>

<file path=ppt/slides/slide3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487298" y="631715"/>
            <a:ext cx="2100098" cy="369332"/>
          </a:xfrm>
          <a:prstGeom prst="rect">
            <a:avLst/>
          </a:prstGeom>
          <a:noFill/>
        </p:spPr>
        <p:txBody>
          <a:bodyPr rtlCol="0" vert="horz" wrap="none">
            <a:spAutoFit/>
          </a:bodyPr>
          <a:lstStyle/>
          <a:p>
            <a:pPr algn="ctr"/>
            <a:r>
              <a:rPr dirty="0" lang="en-US"/>
              <a:t>What &amp; Why Page</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b="1" dirty="0" lang="en-US" sz="2000">
                <a:latin typeface="Calibri"/>
              </a:rPr>
              <a:t>What</a:t>
            </a:r>
            <a:r>
              <a:rPr b="1" dirty="0" lang="en-US" sz="2000">
                <a:latin typeface="Calibri"/>
              </a:rPr>
              <a:t> We Do</a:t>
            </a:r>
          </a:p>
          <a:p>
            <a:pPr/>
            <a:r>
              <a:rPr dirty="0" err="1" lang="en-US" sz="1600"/>
              <a:t>Lorem</a:t>
            </a:r>
            <a:r>
              <a:rPr dirty="0" lang="en-US" sz="1600"/>
              <a:t> </a:t>
            </a:r>
            <a:r>
              <a:rPr dirty="0" err="1" lang="en-US" sz="1600"/>
              <a:t>ipsum</a:t>
            </a:r>
            <a:r>
              <a:rPr dirty="0" lang="en-US" sz="1600"/>
              <a:t> dolor sit </a:t>
            </a:r>
            <a:r>
              <a:rPr dirty="0" err="1" lang="en-US" sz="1600"/>
              <a:t>amet</a:t>
            </a:r>
            <a:r>
              <a:rPr dirty="0" lang="en-US" sz="1600"/>
              <a:t>, </a:t>
            </a:r>
            <a:r>
              <a:rPr dirty="0" err="1" lang="en-US" sz="1600"/>
              <a:t>consectetur</a:t>
            </a:r>
            <a:r>
              <a:rPr dirty="0" lang="en-US" sz="1600"/>
              <a:t> </a:t>
            </a:r>
            <a:r>
              <a:rPr dirty="0" err="1" lang="en-US" sz="1600"/>
              <a:t>adipiscing</a:t>
            </a:r>
            <a:r>
              <a:rPr dirty="0" lang="en-US" sz="1600"/>
              <a:t> </a:t>
            </a:r>
            <a:r>
              <a:rPr dirty="0" err="1" lang="en-US" sz="1600"/>
              <a:t>elit</a:t>
            </a:r>
            <a:r>
              <a:rPr dirty="0" lang="en-US" sz="1600"/>
              <a:t>. Integer </a:t>
            </a:r>
            <a:r>
              <a:rPr dirty="0" err="1" lang="en-US" sz="1600"/>
              <a:t>nec</a:t>
            </a:r>
            <a:r>
              <a:rPr dirty="0" lang="en-US" sz="1600"/>
              <a:t> </a:t>
            </a:r>
            <a:r>
              <a:rPr dirty="0" err="1" lang="en-US" sz="1600"/>
              <a:t>odio</a:t>
            </a:r>
            <a:r>
              <a:rPr dirty="0" lang="en-US" sz="1600"/>
              <a:t>. </a:t>
            </a:r>
            <a:r>
              <a:rPr dirty="0" err="1" lang="en-US" sz="1600"/>
              <a:t>Praesent</a:t>
            </a:r>
            <a:r>
              <a:rPr dirty="0" lang="en-US" sz="1600"/>
              <a:t> libero. Sed cursus ante </a:t>
            </a:r>
            <a:r>
              <a:rPr dirty="0" err="1" lang="en-US" sz="1600"/>
              <a:t>dapibus</a:t>
            </a:r>
            <a:r>
              <a:rPr dirty="0" lang="en-US" sz="1600"/>
              <a:t> diam. Sed nisi. Nulla quis sem at </a:t>
            </a:r>
            <a:r>
              <a:rPr dirty="0" err="1" lang="en-US" sz="1600"/>
              <a:t>nibh</a:t>
            </a:r>
            <a:r>
              <a:rPr dirty="0" lang="en-US" sz="1600"/>
              <a:t> </a:t>
            </a:r>
            <a:r>
              <a:rPr dirty="0" err="1" lang="en-US" sz="1600"/>
              <a:t>elementum</a:t>
            </a:r>
            <a:r>
              <a:rPr dirty="0" lang="en-US" sz="1600"/>
              <a:t> </a:t>
            </a:r>
            <a:r>
              <a:rPr dirty="0" err="1" lang="en-US" sz="1600"/>
              <a:t>imperdiet</a:t>
            </a:r>
            <a:r>
              <a:rPr dirty="0" lang="en-US" sz="1600"/>
              <a:t>. </a:t>
            </a:r>
            <a:r>
              <a:rPr dirty="0" err="1" lang="en-US" sz="1600"/>
              <a:t>Duis</a:t>
            </a:r>
            <a:r>
              <a:rPr dirty="0" lang="en-US" sz="1600"/>
              <a:t> </a:t>
            </a:r>
            <a:r>
              <a:rPr dirty="0" err="1" lang="en-US" sz="1600"/>
              <a:t>sagittis</a:t>
            </a:r>
            <a:r>
              <a:rPr dirty="0" lang="en-US" sz="1600"/>
              <a:t> </a:t>
            </a:r>
            <a:r>
              <a:rPr dirty="0" err="1" lang="en-US" sz="1600"/>
              <a:t>ipsum</a:t>
            </a:r>
            <a:r>
              <a:rPr dirty="0" lang="en-US" sz="1600"/>
              <a:t>. </a:t>
            </a:r>
            <a:r>
              <a:rPr dirty="0" err="1" lang="en-US" sz="1600"/>
              <a:t>Praesent</a:t>
            </a:r>
            <a:r>
              <a:rPr dirty="0" lang="en-US" sz="1600"/>
              <a:t> </a:t>
            </a:r>
            <a:r>
              <a:rPr dirty="0" err="1" lang="en-US" sz="1600"/>
              <a:t>mauris</a:t>
            </a:r>
            <a:r>
              <a:rPr dirty="0" lang="en-US" sz="1600"/>
              <a:t>. </a:t>
            </a:r>
            <a:r>
              <a:rPr dirty="0" err="1" lang="en-US" sz="1600"/>
              <a:t>Fusce</a:t>
            </a:r>
            <a:r>
              <a:rPr dirty="0" lang="en-US" sz="1600"/>
              <a:t> </a:t>
            </a:r>
            <a:r>
              <a:rPr dirty="0" err="1" lang="en-US" sz="1600"/>
              <a:t>nec</a:t>
            </a:r>
            <a:r>
              <a:rPr dirty="0" lang="en-US" sz="1600"/>
              <a:t> tellus sed </a:t>
            </a:r>
            <a:r>
              <a:rPr dirty="0" err="1" lang="en-US" sz="1600"/>
              <a:t>augue</a:t>
            </a:r>
            <a:r>
              <a:rPr dirty="0" lang="en-US" sz="1600"/>
              <a:t> semper porta. </a:t>
            </a:r>
            <a:r>
              <a:rPr dirty="0" err="1" lang="en-US" sz="1600"/>
              <a:t>Mauris</a:t>
            </a:r>
            <a:r>
              <a:rPr dirty="0" lang="en-US" sz="1600"/>
              <a:t> massa. Vestibulum lacinia </a:t>
            </a:r>
            <a:r>
              <a:rPr dirty="0" err="1" lang="en-US" sz="1600"/>
              <a:t>arcu</a:t>
            </a:r>
            <a:r>
              <a:rPr dirty="0" lang="en-US" sz="1600"/>
              <a:t> </a:t>
            </a:r>
            <a:r>
              <a:rPr dirty="0" err="1" lang="en-US" sz="1600"/>
              <a:t>eget</a:t>
            </a:r>
            <a:r>
              <a:rPr dirty="0" lang="en-US" sz="1600"/>
              <a:t> nulla.   </a:t>
            </a:r>
          </a:p>
          <a:p>
            <a:pPr/>
            <a:r>
              <a:rPr dirty="0" lang="en-US" sz="1600"/>
              <a:t/>
            </a:r>
          </a:p>
          <a:p>
            <a:pPr/>
            <a:r>
              <a:rPr b="1" dirty="0" lang="en-US" sz="2000">
                <a:latin typeface="Calibri"/>
              </a:rPr>
              <a:t>Why We Do It</a:t>
            </a:r>
          </a:p>
          <a:p>
            <a:pPr/>
            <a:r>
              <a:rPr dirty="0" lang="en-US" sz="1600"/>
              <a:t>Class </a:t>
            </a:r>
            <a:r>
              <a:rPr dirty="0" err="1" lang="en-US" sz="1600"/>
              <a:t>aptent</a:t>
            </a:r>
            <a:r>
              <a:rPr dirty="0" lang="en-US" sz="1600"/>
              <a:t> </a:t>
            </a:r>
            <a:r>
              <a:rPr dirty="0" err="1" lang="en-US" sz="1600"/>
              <a:t>taciti</a:t>
            </a:r>
            <a:r>
              <a:rPr dirty="0" lang="en-US" sz="1600"/>
              <a:t> </a:t>
            </a:r>
            <a:r>
              <a:rPr dirty="0" err="1" lang="en-US" sz="1600"/>
              <a:t>sociosqu</a:t>
            </a:r>
            <a:r>
              <a:rPr dirty="0" lang="en-US" sz="1600"/>
              <a:t> ad </a:t>
            </a:r>
            <a:r>
              <a:rPr dirty="0" err="1" lang="en-US" sz="1600"/>
              <a:t>litora</a:t>
            </a:r>
            <a:r>
              <a:rPr dirty="0" lang="en-US" sz="1600"/>
              <a:t> </a:t>
            </a:r>
            <a:r>
              <a:rPr dirty="0" err="1" lang="en-US" sz="1600"/>
              <a:t>torquent</a:t>
            </a:r>
            <a:r>
              <a:rPr dirty="0" lang="en-US" sz="1600"/>
              <a:t> per </a:t>
            </a:r>
            <a:r>
              <a:rPr dirty="0" err="1" lang="en-US" sz="1600"/>
              <a:t>conubia</a:t>
            </a:r>
            <a:r>
              <a:rPr dirty="0" lang="en-US" sz="1600"/>
              <a:t> </a:t>
            </a:r>
            <a:r>
              <a:rPr dirty="0" err="1" lang="en-US" sz="1600"/>
              <a:t>nostra</a:t>
            </a:r>
            <a:r>
              <a:rPr dirty="0" lang="en-US" sz="1600"/>
              <a:t>, per </a:t>
            </a:r>
            <a:r>
              <a:rPr dirty="0" err="1" lang="en-US" sz="1600"/>
              <a:t>inceptos</a:t>
            </a:r>
            <a:r>
              <a:rPr dirty="0" lang="en-US" sz="1600"/>
              <a:t> </a:t>
            </a:r>
            <a:r>
              <a:rPr dirty="0" err="1" lang="en-US" sz="1600"/>
              <a:t>himenaeos</a:t>
            </a:r>
            <a:r>
              <a:rPr dirty="0" lang="en-US" sz="1600"/>
              <a:t>. </a:t>
            </a:r>
            <a:r>
              <a:rPr dirty="0" err="1" lang="en-US" sz="1600"/>
              <a:t>Curabitur</a:t>
            </a:r>
            <a:r>
              <a:rPr dirty="0" lang="en-US" sz="1600"/>
              <a:t> </a:t>
            </a:r>
            <a:r>
              <a:rPr dirty="0" err="1" lang="en-US" sz="1600"/>
              <a:t>sodales</a:t>
            </a:r>
            <a:r>
              <a:rPr dirty="0" lang="en-US" sz="1600"/>
              <a:t> ligula in libero</a:t>
            </a:r>
            <a:r>
              <a:rPr dirty="0" lang="en-US" sz="1600"/>
              <a:t>. Sed </a:t>
            </a:r>
            <a:r>
              <a:rPr dirty="0" err="1" lang="en-US" sz="1600"/>
              <a:t>dignissim</a:t>
            </a:r>
            <a:r>
              <a:rPr dirty="0" lang="en-US" sz="1600"/>
              <a:t> lacinia nunc. </a:t>
            </a:r>
            <a:r>
              <a:rPr dirty="0" err="1" lang="en-US" sz="1600"/>
              <a:t>Curabitur</a:t>
            </a:r>
            <a:r>
              <a:rPr dirty="0" lang="en-US" sz="1600"/>
              <a:t> tortor. </a:t>
            </a:r>
            <a:r>
              <a:rPr dirty="0" err="1" lang="en-US" sz="1600"/>
              <a:t>Pellentesque</a:t>
            </a:r>
            <a:r>
              <a:rPr dirty="0" lang="en-US" sz="1600"/>
              <a:t> </a:t>
            </a:r>
            <a:r>
              <a:rPr dirty="0" err="1" lang="en-US" sz="1600"/>
              <a:t>nibh</a:t>
            </a:r>
            <a:r>
              <a:rPr dirty="0" lang="en-US" sz="1600"/>
              <a:t>. Aenean quam. In </a:t>
            </a:r>
            <a:r>
              <a:rPr dirty="0" err="1" lang="en-US" sz="1600"/>
              <a:t>scelerisque</a:t>
            </a:r>
            <a:r>
              <a:rPr dirty="0" lang="en-US" sz="1600"/>
              <a:t> sem at dolor. Maecenas </a:t>
            </a:r>
            <a:r>
              <a:rPr dirty="0" err="1" lang="en-US" sz="1600"/>
              <a:t>mattis</a:t>
            </a:r>
            <a:r>
              <a:rPr dirty="0" lang="en-US" sz="1600"/>
              <a:t>. Sed </a:t>
            </a:r>
            <a:r>
              <a:rPr dirty="0" err="1" lang="en-US" sz="1600"/>
              <a:t>convallis</a:t>
            </a:r>
            <a:r>
              <a:rPr dirty="0" lang="en-US" sz="1600"/>
              <a:t> </a:t>
            </a:r>
            <a:r>
              <a:rPr dirty="0" err="1" lang="en-US" sz="1600"/>
              <a:t>tristique</a:t>
            </a:r>
            <a:r>
              <a:rPr dirty="0" lang="en-US" sz="1600"/>
              <a:t> sem. Proin ut ligula vel nunc </a:t>
            </a:r>
            <a:r>
              <a:rPr dirty="0" err="1" lang="en-US" sz="1600"/>
              <a:t>egestas</a:t>
            </a:r>
            <a:r>
              <a:rPr dirty="0" lang="en-US" sz="1600"/>
              <a:t> </a:t>
            </a:r>
            <a:r>
              <a:rPr dirty="0" err="1" lang="en-US" sz="1600"/>
              <a:t>porttitor</a:t>
            </a:r>
            <a:r>
              <a:rPr dirty="0" lang="en-US" sz="1600"/>
              <a:t>. </a:t>
            </a:r>
            <a:r>
              <a:rPr dirty="0" err="1" lang="en-US" sz="1600"/>
              <a:t>Morbi</a:t>
            </a:r>
            <a:r>
              <a:rPr dirty="0" lang="en-US" sz="1600"/>
              <a:t> </a:t>
            </a:r>
            <a:r>
              <a:rPr dirty="0" err="1" lang="en-US" sz="1600"/>
              <a:t>lectus</a:t>
            </a:r>
            <a:r>
              <a:rPr dirty="0" lang="en-US" sz="1600"/>
              <a:t> risus, </a:t>
            </a:r>
            <a:r>
              <a:rPr dirty="0" err="1" lang="en-US" sz="1600"/>
              <a:t>iaculis</a:t>
            </a:r>
            <a:r>
              <a:rPr dirty="0" lang="en-US" sz="1600"/>
              <a:t> vel, </a:t>
            </a:r>
            <a:r>
              <a:rPr dirty="0" err="1" lang="en-US" sz="1600"/>
              <a:t>suscipit</a:t>
            </a:r>
            <a:r>
              <a:rPr dirty="0" lang="en-US" sz="1600"/>
              <a:t> quis, </a:t>
            </a:r>
            <a:r>
              <a:rPr dirty="0" err="1" lang="en-US" sz="1600"/>
              <a:t>luctus</a:t>
            </a:r>
            <a:r>
              <a:rPr dirty="0" lang="en-US" sz="1600"/>
              <a:t> non, massa.   </a:t>
            </a:r>
          </a:p>
          <a:p>
            <a:pPr/>
            <a:r>
              <a:rPr dirty="0" lang="en-US" sz="1600"/>
              <a:t/>
            </a:r>
          </a:p>
          <a:p>
            <a:pPr/>
            <a:r>
              <a:rPr dirty="0" err="1" lang="en-US" sz="1600"/>
              <a:t/>
            </a:r>
            <a:endParaRPr dirty="0" err="1" lang="en-US" sz="1600"/>
          </a:p>
        </p:txBody>
      </p:sp>
    </p:spTree>
  </p:cSld>
  <p:clrMapOvr>
    <a:masterClrMapping/>
  </p:clrMapOvr>
</p:sld>
</file>

<file path=ppt/slides/slide3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957313" y="631715"/>
            <a:ext cx="3423700" cy="369332"/>
          </a:xfrm>
          <a:prstGeom prst="rect">
            <a:avLst/>
          </a:prstGeom>
          <a:noFill/>
        </p:spPr>
        <p:txBody>
          <a:bodyPr rtlCol="0" vert="horz" wrap="none">
            <a:spAutoFit/>
          </a:bodyPr>
          <a:lstStyle/>
          <a:p>
            <a:pPr algn="ctr"/>
            <a:r>
              <a:rPr dirty="0" lang="en-US"/>
              <a:t>Corporate Social Responsibility</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b="1" dirty="0" lang="en-US" sz="2000">
                <a:latin typeface="Calibri"/>
              </a:rPr>
              <a:t>And in return.....</a:t>
            </a:r>
          </a:p>
          <a:p>
            <a:pPr/>
            <a:r>
              <a:rPr dirty="0" lang="en-US" sz="1600"/>
              <a:t>We have always had music in our lives, both listen and playing, and in David's case, teaching.  We firmly believe that music provides significant benefits to everyone involved in it, and for those that don't have this opportunity, we want to help out.</a:t>
            </a:r>
            <a:r>
              <a:rPr dirty="0" lang="en-US" sz="1600"/>
              <a:t> </a:t>
            </a:r>
          </a:p>
          <a:p>
            <a:pPr/>
            <a:r>
              <a:rPr dirty="0" lang="en-US" sz="1600"/>
              <a:t/>
            </a:r>
          </a:p>
          <a:p>
            <a:pPr/>
            <a:r>
              <a:rPr b="1" dirty="0" lang="en-US" sz="2000">
                <a:latin typeface="Calibri"/>
              </a:rPr>
              <a:t>The </a:t>
            </a:r>
            <a:r>
              <a:rPr b="1" dirty="0" err="1" lang="en-US" sz="2000">
                <a:latin typeface="Calibri"/>
              </a:rPr>
              <a:t>Shurity</a:t>
            </a:r>
            <a:r>
              <a:rPr b="1" dirty="0" lang="en-US" sz="2000">
                <a:latin typeface="Calibri"/>
              </a:rPr>
              <a:t> Foundation</a:t>
            </a:r>
          </a:p>
          <a:p>
            <a:pPr/>
            <a:r>
              <a:rPr dirty="0" lang="en-US" sz="1600"/>
              <a:t>Class </a:t>
            </a:r>
            <a:r>
              <a:rPr dirty="0" err="1" lang="en-US" sz="1600"/>
              <a:t>aptent</a:t>
            </a:r>
            <a:r>
              <a:rPr dirty="0" lang="en-US" sz="1600"/>
              <a:t> </a:t>
            </a:r>
            <a:r>
              <a:rPr dirty="0" err="1" lang="en-US" sz="1600"/>
              <a:t>taciti</a:t>
            </a:r>
            <a:r>
              <a:rPr dirty="0" lang="en-US" sz="1600"/>
              <a:t> </a:t>
            </a:r>
            <a:r>
              <a:rPr dirty="0" err="1" lang="en-US" sz="1600"/>
              <a:t>sociosqu</a:t>
            </a:r>
            <a:r>
              <a:rPr dirty="0" lang="en-US" sz="1600"/>
              <a:t> ad </a:t>
            </a:r>
            <a:r>
              <a:rPr dirty="0" err="1" lang="en-US" sz="1600"/>
              <a:t>litora</a:t>
            </a:r>
            <a:r>
              <a:rPr dirty="0" lang="en-US" sz="1600"/>
              <a:t> </a:t>
            </a:r>
            <a:r>
              <a:rPr dirty="0" err="1" lang="en-US" sz="1600"/>
              <a:t>torquent</a:t>
            </a:r>
            <a:r>
              <a:rPr dirty="0" lang="en-US" sz="1600"/>
              <a:t> per </a:t>
            </a:r>
            <a:r>
              <a:rPr dirty="0" err="1" lang="en-US" sz="1600"/>
              <a:t>conubia</a:t>
            </a:r>
            <a:r>
              <a:rPr dirty="0" lang="en-US" sz="1600"/>
              <a:t> </a:t>
            </a:r>
            <a:r>
              <a:rPr dirty="0" err="1" lang="en-US" sz="1600"/>
              <a:t>nostra</a:t>
            </a:r>
            <a:r>
              <a:rPr dirty="0" lang="en-US" sz="1600"/>
              <a:t>, per </a:t>
            </a:r>
            <a:r>
              <a:rPr dirty="0" err="1" lang="en-US" sz="1600"/>
              <a:t>inceptos</a:t>
            </a:r>
            <a:r>
              <a:rPr dirty="0" lang="en-US" sz="1600"/>
              <a:t> </a:t>
            </a:r>
            <a:r>
              <a:rPr dirty="0" err="1" lang="en-US" sz="1600"/>
              <a:t>himenaeos</a:t>
            </a:r>
            <a:r>
              <a:rPr dirty="0" lang="en-US" sz="1600"/>
              <a:t>. </a:t>
            </a:r>
            <a:r>
              <a:rPr dirty="0" err="1" lang="en-US" sz="1600"/>
              <a:t>Curabitur</a:t>
            </a:r>
            <a:r>
              <a:rPr dirty="0" lang="en-US" sz="1600"/>
              <a:t> </a:t>
            </a:r>
            <a:r>
              <a:rPr dirty="0" err="1" lang="en-US" sz="1600"/>
              <a:t>sodales</a:t>
            </a:r>
            <a:r>
              <a:rPr dirty="0" lang="en-US" sz="1600"/>
              <a:t> ligula in libero</a:t>
            </a:r>
            <a:r>
              <a:rPr dirty="0" lang="en-US" sz="1600"/>
              <a:t>. Sed </a:t>
            </a:r>
            <a:r>
              <a:rPr dirty="0" err="1" lang="en-US" sz="1600"/>
              <a:t>dignissim</a:t>
            </a:r>
            <a:r>
              <a:rPr dirty="0" lang="en-US" sz="1600"/>
              <a:t> lacinia nunc. </a:t>
            </a:r>
            <a:r>
              <a:rPr dirty="0" err="1" lang="en-US" sz="1600"/>
              <a:t>Curabitur</a:t>
            </a:r>
            <a:r>
              <a:rPr dirty="0" lang="en-US" sz="1600"/>
              <a:t> tortor. </a:t>
            </a:r>
            <a:r>
              <a:rPr dirty="0" err="1" lang="en-US" sz="1600"/>
              <a:t>Pellentesque</a:t>
            </a:r>
            <a:r>
              <a:rPr dirty="0" lang="en-US" sz="1600"/>
              <a:t> </a:t>
            </a:r>
            <a:r>
              <a:rPr dirty="0" err="1" lang="en-US" sz="1600"/>
              <a:t>nibh</a:t>
            </a:r>
            <a:r>
              <a:rPr dirty="0" lang="en-US" sz="1600"/>
              <a:t>. Aenean quam. In </a:t>
            </a:r>
            <a:r>
              <a:rPr dirty="0" err="1" lang="en-US" sz="1600"/>
              <a:t>scelerisque</a:t>
            </a:r>
            <a:r>
              <a:rPr dirty="0" lang="en-US" sz="1600"/>
              <a:t> sem at dolor. Maecenas </a:t>
            </a:r>
            <a:r>
              <a:rPr dirty="0" err="1" lang="en-US" sz="1600"/>
              <a:t>mattis</a:t>
            </a:r>
            <a:r>
              <a:rPr dirty="0" lang="en-US" sz="1600"/>
              <a:t>. Sed </a:t>
            </a:r>
            <a:r>
              <a:rPr dirty="0" err="1" lang="en-US" sz="1600"/>
              <a:t>convallis</a:t>
            </a:r>
            <a:r>
              <a:rPr dirty="0" lang="en-US" sz="1600"/>
              <a:t> </a:t>
            </a:r>
            <a:r>
              <a:rPr dirty="0" err="1" lang="en-US" sz="1600"/>
              <a:t>tristique</a:t>
            </a:r>
            <a:r>
              <a:rPr dirty="0" lang="en-US" sz="1600"/>
              <a:t> sem. Proin ut ligula vel nunc </a:t>
            </a:r>
            <a:r>
              <a:rPr dirty="0" err="1" lang="en-US" sz="1600"/>
              <a:t>egestas</a:t>
            </a:r>
            <a:r>
              <a:rPr dirty="0" lang="en-US" sz="1600"/>
              <a:t> </a:t>
            </a:r>
            <a:r>
              <a:rPr dirty="0" err="1" lang="en-US" sz="1600"/>
              <a:t>porttitor</a:t>
            </a:r>
            <a:r>
              <a:rPr dirty="0" lang="en-US" sz="1600"/>
              <a:t>. </a:t>
            </a:r>
            <a:r>
              <a:rPr dirty="0" err="1" lang="en-US" sz="1600"/>
              <a:t>Morbi</a:t>
            </a:r>
            <a:r>
              <a:rPr dirty="0" lang="en-US" sz="1600"/>
              <a:t> </a:t>
            </a:r>
            <a:r>
              <a:rPr dirty="0" err="1" lang="en-US" sz="1600"/>
              <a:t>lectus</a:t>
            </a:r>
            <a:r>
              <a:rPr dirty="0" lang="en-US" sz="1600"/>
              <a:t> risus, </a:t>
            </a:r>
            <a:r>
              <a:rPr dirty="0" err="1" lang="en-US" sz="1600"/>
              <a:t>iaculis</a:t>
            </a:r>
            <a:r>
              <a:rPr dirty="0" lang="en-US" sz="1600"/>
              <a:t> vel, </a:t>
            </a:r>
            <a:r>
              <a:rPr dirty="0" err="1" lang="en-US" sz="1600"/>
              <a:t>suscipit</a:t>
            </a:r>
            <a:r>
              <a:rPr dirty="0" lang="en-US" sz="1600"/>
              <a:t> quis, </a:t>
            </a:r>
            <a:r>
              <a:rPr dirty="0" err="1" lang="en-US" sz="1600"/>
              <a:t>luctus</a:t>
            </a:r>
            <a:r>
              <a:rPr dirty="0" lang="en-US" sz="1600"/>
              <a:t> non, massa.   </a:t>
            </a:r>
          </a:p>
          <a:p>
            <a:pPr/>
            <a:r>
              <a:rPr dirty="0" lang="en-US" sz="1600"/>
              <a:t/>
            </a:r>
          </a:p>
          <a:p>
            <a:pPr/>
            <a:r>
              <a:rPr dirty="0" err="1" lang="en-US" sz="1600"/>
              <a:t/>
            </a:r>
            <a:endParaRPr dirty="0" err="1" lang="en-US" sz="1600"/>
          </a:p>
        </p:txBody>
      </p:sp>
    </p:spTree>
  </p:cSld>
  <p:clrMapOvr>
    <a:masterClrMapping/>
  </p:clrMapOvr>
</p:sld>
</file>

<file path=ppt/slides/slide3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957313" y="631715"/>
            <a:ext cx="3423700" cy="369332"/>
          </a:xfrm>
          <a:prstGeom prst="rect">
            <a:avLst/>
          </a:prstGeom>
          <a:noFill/>
        </p:spPr>
        <p:txBody>
          <a:bodyPr rtlCol="0" vert="horz" wrap="none">
            <a:spAutoFit/>
          </a:bodyPr>
          <a:lstStyle/>
          <a:p>
            <a:pPr algn="ctr"/>
            <a:r>
              <a:rPr dirty="0" lang="en-US"/>
              <a:t>Who you are!</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b="1" dirty="0" lang="en-US" sz="2000">
                <a:latin typeface="Calibri"/>
              </a:rPr>
              <a:t>It's not about who we are, but about who you are!  </a:t>
            </a:r>
          </a:p>
          <a:p>
            <a:pPr/>
            <a:r>
              <a:rPr b="1" dirty="0" lang="en-US" sz="2000">
                <a:latin typeface="Calibri"/>
              </a:rPr>
              <a:t/>
            </a:r>
          </a:p>
          <a:p>
            <a:pPr/>
            <a:r>
              <a:rPr b="1" dirty="0" lang="en-US" sz="2000">
                <a:latin typeface="Calibri"/>
              </a:rPr>
              <a:t>You are the consumer, the hunter, looking for the best product possible to </a:t>
            </a:r>
            <a:r>
              <a:rPr b="1" dirty="0" err="1" lang="en-US" sz="2000">
                <a:latin typeface="Calibri"/>
              </a:rPr>
              <a:t>fufill</a:t>
            </a:r>
            <a:r>
              <a:rPr b="1" dirty="0" lang="en-US" sz="2000">
                <a:latin typeface="Calibri"/>
              </a:rPr>
              <a:t> your needs.  You want to save time, save money and save your energy for more pressing worldly matters than shopping.</a:t>
            </a:r>
          </a:p>
          <a:p>
            <a:pPr/>
            <a:r>
              <a:rPr b="1" dirty="0" lang="en-US" sz="2000">
                <a:latin typeface="Calibri"/>
              </a:rPr>
              <a:t/>
            </a:r>
          </a:p>
          <a:p>
            <a:pPr/>
            <a:r>
              <a:rPr b="1" dirty="0" lang="en-US" sz="2000">
                <a:latin typeface="Calibri"/>
              </a:rPr>
              <a:t>You also have great ideas, your innovative, and you know much more about what you want than we every will.  We need your help.  We are only as good as you will let us be.  Every page has a Feedback button where you can tell us anything, anything that you would like to see changed, added, removed, corrected or rejected.  This is about you and what you need.  We are here to support you.  You just need to tell us!</a:t>
            </a:r>
          </a:p>
          <a:p>
            <a:pPr/>
            <a:r>
              <a:rPr dirty="0" lang="en-US"/>
              <a:t/>
            </a:r>
            <a:r>
              <a:rPr dirty="0" lang="en-US" sz="1600"/>
              <a:t> </a:t>
            </a:r>
          </a:p>
          <a:p>
            <a:pPr/>
            <a:r>
              <a:rPr dirty="0" lang="en-US" sz="1600"/>
              <a:t/>
            </a:r>
          </a:p>
          <a:p>
            <a:pPr/>
            <a:r>
              <a:rPr dirty="0" err="1" lang="en-US" sz="1600"/>
              <a:t/>
            </a:r>
            <a:endParaRPr dirty="0" err="1" lang="en-US" sz="1600"/>
          </a:p>
        </p:txBody>
      </p:sp>
    </p:spTree>
  </p:cSld>
  <p:clrMapOvr>
    <a:masterClrMapping/>
  </p:clrMapOvr>
</p:sld>
</file>

<file path=ppt/slides/slide3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957313" y="631715"/>
            <a:ext cx="3423700" cy="369332"/>
          </a:xfrm>
          <a:prstGeom prst="rect">
            <a:avLst/>
          </a:prstGeom>
          <a:noFill/>
        </p:spPr>
        <p:txBody>
          <a:bodyPr rtlCol="0" vert="horz" wrap="none">
            <a:spAutoFit/>
          </a:bodyPr>
          <a:lstStyle/>
          <a:p>
            <a:pPr algn="ctr"/>
            <a:r>
              <a:rPr dirty="0" lang="en-US"/>
              <a:t>Points Program</a:t>
            </a:r>
            <a:endParaRPr dirty="0" lang="en-US"/>
          </a:p>
        </p:txBody>
      </p:sp>
      <p:sp>
        <p:nvSpPr>
          <p:cNvPr id="12" name=""/>
          <p:cNvSpPr txBox="1"/>
          <p:nvPr/>
        </p:nvSpPr>
        <p:spPr>
          <a:xfrm flipH="false" flipV="false" rot="0">
            <a:off x="657180" y="1487489"/>
            <a:ext cx="7959934" cy="4377672"/>
          </a:xfrm>
          <a:prstGeom prst="rect">
            <a:avLst/>
          </a:prstGeom>
        </p:spPr>
        <p:txBody>
          <a:bodyPr bIns="47625" lIns="95250" rIns="95250" rtlCol="0" tIns="47625" vert="horz">
            <a:spAutoFit/>
          </a:bodyPr>
          <a:lstStyle/>
          <a:p>
            <a:pPr/>
            <a:r>
              <a:rPr b="1" dirty="0" lang="en-US" sz="2000">
                <a:latin typeface="Calibri"/>
              </a:rPr>
              <a:t>I don't know what this looks like yet, but thought that I would drop a slid in as a place holder.  There is an entire program that needs to be pulled together for this.</a:t>
            </a:r>
          </a:p>
          <a:p>
            <a:pPr/>
            <a:r>
              <a:rPr dirty="0" lang="en-US"/>
              <a:t/>
            </a:r>
            <a:r>
              <a:rPr dirty="0" lang="en-US" sz="1600"/>
              <a:t> </a:t>
            </a:r>
          </a:p>
          <a:p>
            <a:pPr/>
            <a:r>
              <a:rPr dirty="0" lang="en-US" sz="1600"/>
              <a:t/>
            </a:r>
          </a:p>
          <a:p>
            <a:pPr/>
            <a:r>
              <a:rPr dirty="0" err="1" lang="en-US" sz="1600"/>
              <a:t/>
            </a:r>
            <a:endParaRPr dirty="0" err="1" lang="en-US" sz="1600"/>
          </a:p>
        </p:txBody>
      </p:sp>
    </p:spTree>
  </p:cSld>
  <p:clrMapOvr>
    <a:masterClrMapping/>
  </p:clrMapOvr>
</p:sld>
</file>

<file path=ppt/slides/slide3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New Product Category suggestion Page</a:t>
            </a:r>
            <a:endParaRPr dirty="0" lang="en-US"/>
          </a:p>
        </p:txBody>
      </p:sp>
      <p:sp>
        <p:nvSpPr>
          <p:cNvPr id="12" name=""/>
          <p:cNvSpPr txBox="1"/>
          <p:nvPr/>
        </p:nvSpPr>
        <p:spPr>
          <a:xfrm flipH="false" flipV="false" rot="0">
            <a:off x="739738" y="1687527"/>
            <a:ext cx="6976836" cy="382945"/>
          </a:xfrm>
          <a:prstGeom prst="rect">
            <a:avLst/>
          </a:prstGeom>
        </p:spPr>
        <p:txBody>
          <a:bodyPr bIns="47625" lIns="95250" rIns="95250" rtlCol="0" tIns="47625" vert="horz">
            <a:spAutoFit/>
          </a:bodyPr>
          <a:lstStyle/>
          <a:p>
            <a:pPr/>
            <a:r>
              <a:rPr dirty="0" lang="en-US" sz="1600">
                <a:latin typeface="Calibri"/>
              </a:rPr>
              <a:t>Category</a:t>
            </a:r>
            <a:r>
              <a:rPr dirty="0" lang="en-US" sz="1600">
                <a:latin typeface="Calibri"/>
              </a:rPr>
              <a:t> Name</a:t>
            </a:r>
            <a:endParaRPr dirty="0" lang="en-US" sz="1600">
              <a:latin typeface="Calibri"/>
            </a:endParaRPr>
          </a:p>
        </p:txBody>
      </p:sp>
      <p:sp>
        <p:nvSpPr>
          <p:cNvPr id="13" name="Rounded Rectangle 33"/>
          <p:cNvSpPr/>
          <p:nvPr/>
        </p:nvSpPr>
        <p:spPr>
          <a:xfrm rot="0">
            <a:off x="2318658" y="38463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4" name="Rounded Rectangle 5"/>
          <p:cNvSpPr/>
          <p:nvPr/>
        </p:nvSpPr>
        <p:spPr>
          <a:xfrm rot="0">
            <a:off x="2226983" y="1699992"/>
            <a:ext cx="5256509" cy="358015"/>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sz="1400">
                <a:solidFill>
                  <a:schemeClr val="tx1"/>
                </a:solidFill>
              </a:rPr>
              <a:t/>
            </a:r>
            <a:endParaRPr dirty="0" lang="en-US" sz="1400">
              <a:solidFill>
                <a:schemeClr val="tx1"/>
              </a:solidFill>
            </a:endParaRPr>
          </a:p>
        </p:txBody>
      </p:sp>
      <p:sp>
        <p:nvSpPr>
          <p:cNvPr id="15" name=""/>
          <p:cNvSpPr txBox="1"/>
          <p:nvPr/>
        </p:nvSpPr>
        <p:spPr>
          <a:xfrm flipH="false" flipV="false" rot="0">
            <a:off x="777838" y="2335227"/>
            <a:ext cx="6976836" cy="382945"/>
          </a:xfrm>
          <a:prstGeom prst="rect">
            <a:avLst/>
          </a:prstGeom>
        </p:spPr>
        <p:txBody>
          <a:bodyPr bIns="47625" lIns="95250" rIns="95250" rtlCol="0" tIns="47625" vert="horz">
            <a:spAutoFit/>
          </a:bodyPr>
          <a:lstStyle/>
          <a:p>
            <a:pPr/>
            <a:r>
              <a:rPr dirty="0" lang="en-US" sz="1600">
                <a:latin typeface="Calibri"/>
              </a:rPr>
              <a:t>Category</a:t>
            </a:r>
            <a:r>
              <a:rPr dirty="0" lang="en-US" sz="1600">
                <a:latin typeface="Calibri"/>
              </a:rPr>
              <a:t> Desc</a:t>
            </a:r>
            <a:endParaRPr dirty="0" lang="en-US" sz="1600">
              <a:latin typeface="Calibri"/>
            </a:endParaRPr>
          </a:p>
        </p:txBody>
      </p:sp>
      <p:sp>
        <p:nvSpPr>
          <p:cNvPr id="16" name="Rounded Rectangle 5"/>
          <p:cNvSpPr/>
          <p:nvPr/>
        </p:nvSpPr>
        <p:spPr>
          <a:xfrm rot="0">
            <a:off x="2265083" y="2347692"/>
            <a:ext cx="5256509" cy="1090140"/>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sz="1400">
                <a:solidFill>
                  <a:schemeClr val="tx1"/>
                </a:solidFill>
              </a:rPr>
              <a:t/>
            </a:r>
            <a:endParaRPr dirty="0" lang="en-US" sz="1400">
              <a:solidFill>
                <a:schemeClr val="tx1"/>
              </a:solidFill>
            </a:endParaRPr>
          </a:p>
        </p:txBody>
      </p:sp>
    </p:spTree>
    <p:custDataLst>
      <p:tags r:id="rId3"/>
    </p:custDataLst>
  </p:cSld>
  <p:clrMapOvr>
    <a:masterClrMapping/>
  </p:clrMapOvr>
</p:sld>
</file>

<file path=ppt/slides/slide3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Add product to category suggestion Page</a:t>
            </a:r>
            <a:endParaRPr dirty="0" lang="en-US"/>
          </a:p>
        </p:txBody>
      </p:sp>
      <p:sp>
        <p:nvSpPr>
          <p:cNvPr id="12" name=""/>
          <p:cNvSpPr txBox="1"/>
          <p:nvPr/>
        </p:nvSpPr>
        <p:spPr>
          <a:xfrm flipH="false" flipV="false" rot="0">
            <a:off x="739738" y="1687527"/>
            <a:ext cx="6976836" cy="382945"/>
          </a:xfrm>
          <a:prstGeom prst="rect">
            <a:avLst/>
          </a:prstGeom>
        </p:spPr>
        <p:txBody>
          <a:bodyPr bIns="47625" lIns="95250" rIns="95250" rtlCol="0" tIns="47625" vert="horz">
            <a:spAutoFit/>
          </a:bodyPr>
          <a:lstStyle/>
          <a:p>
            <a:pPr/>
            <a:r>
              <a:rPr dirty="0" lang="en-US" sz="1600">
                <a:latin typeface="Calibri"/>
              </a:rPr>
              <a:t>Product </a:t>
            </a:r>
            <a:r>
              <a:rPr dirty="0" lang="en-US" sz="1600">
                <a:latin typeface="Calibri"/>
              </a:rPr>
              <a:t>Name</a:t>
            </a:r>
            <a:endParaRPr dirty="0" lang="en-US" sz="1600">
              <a:latin typeface="Calibri"/>
            </a:endParaRPr>
          </a:p>
        </p:txBody>
      </p:sp>
      <p:sp>
        <p:nvSpPr>
          <p:cNvPr id="13" name="Rounded Rectangle 33"/>
          <p:cNvSpPr/>
          <p:nvPr/>
        </p:nvSpPr>
        <p:spPr>
          <a:xfrm rot="0">
            <a:off x="2318658" y="4497802"/>
            <a:ext cx="967246" cy="428810"/>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latin typeface="Calibri"/>
              </a:rPr>
              <a:t>Add suggestion</a:t>
            </a:r>
            <a:endParaRPr dirty="0" lang="en-US" sz="1100">
              <a:solidFill>
                <a:schemeClr val="tx1"/>
              </a:solidFill>
              <a:latin typeface="Calibri"/>
            </a:endParaRPr>
          </a:p>
        </p:txBody>
      </p:sp>
      <p:sp>
        <p:nvSpPr>
          <p:cNvPr id="14" name="Rounded Rectangle 5"/>
          <p:cNvSpPr/>
          <p:nvPr/>
        </p:nvSpPr>
        <p:spPr>
          <a:xfrm rot="0">
            <a:off x="2226983" y="1699992"/>
            <a:ext cx="5256509" cy="358015"/>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sz="1400">
                <a:solidFill>
                  <a:schemeClr val="tx1"/>
                </a:solidFill>
              </a:rPr>
              <a:t>Nikon K-350 </a:t>
            </a:r>
            <a:r>
              <a:rPr dirty="0" err="1" lang="en-US" sz="1400">
                <a:solidFill>
                  <a:schemeClr val="tx1"/>
                </a:solidFill>
              </a:rPr>
              <a:t>SKR</a:t>
            </a:r>
            <a:endParaRPr dirty="0" err="1" lang="en-US" sz="1400">
              <a:solidFill>
                <a:schemeClr val="tx1"/>
              </a:solidFill>
            </a:endParaRPr>
          </a:p>
        </p:txBody>
      </p:sp>
      <p:sp>
        <p:nvSpPr>
          <p:cNvPr id="15" name=""/>
          <p:cNvSpPr txBox="1"/>
          <p:nvPr/>
        </p:nvSpPr>
        <p:spPr>
          <a:xfrm flipH="false" flipV="false" rot="0">
            <a:off x="777838" y="2335227"/>
            <a:ext cx="6976836" cy="382945"/>
          </a:xfrm>
          <a:prstGeom prst="rect">
            <a:avLst/>
          </a:prstGeom>
        </p:spPr>
        <p:txBody>
          <a:bodyPr bIns="47625" lIns="95250" rIns="95250" rtlCol="0" tIns="47625" vert="horz">
            <a:spAutoFit/>
          </a:bodyPr>
          <a:lstStyle/>
          <a:p>
            <a:pPr/>
            <a:r>
              <a:rPr dirty="0" lang="en-US" sz="1600">
                <a:latin typeface="Calibri"/>
              </a:rPr>
              <a:t>Product </a:t>
            </a:r>
            <a:r>
              <a:rPr dirty="0" lang="en-US" sz="1600">
                <a:latin typeface="Calibri"/>
              </a:rPr>
              <a:t>Desc</a:t>
            </a:r>
            <a:endParaRPr dirty="0" lang="en-US" sz="1600">
              <a:latin typeface="Calibri"/>
            </a:endParaRPr>
          </a:p>
        </p:txBody>
      </p:sp>
      <p:sp>
        <p:nvSpPr>
          <p:cNvPr id="16" name="Rounded Rectangle 5"/>
          <p:cNvSpPr/>
          <p:nvPr/>
        </p:nvSpPr>
        <p:spPr>
          <a:xfrm rot="0">
            <a:off x="2265083" y="2347692"/>
            <a:ext cx="5256509" cy="1090140"/>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t" rtlCol="0" vert="horz"/>
          <a:lstStyle/>
          <a:p>
            <a:pPr lvl="0"/>
            <a:r>
              <a:rPr dirty="0" lang="en-US" sz="1400">
                <a:solidFill>
                  <a:schemeClr val="tx1"/>
                </a:solidFill>
              </a:rPr>
              <a:t>Mumbo jumbo about a product details</a:t>
            </a:r>
            <a:endParaRPr dirty="0" lang="en-US" sz="1400">
              <a:solidFill>
                <a:schemeClr val="tx1"/>
              </a:solidFill>
            </a:endParaRPr>
          </a:p>
        </p:txBody>
      </p:sp>
      <p:sp>
        <p:nvSpPr>
          <p:cNvPr id="17" name=""/>
          <p:cNvSpPr txBox="1"/>
          <p:nvPr/>
        </p:nvSpPr>
        <p:spPr>
          <a:xfrm flipH="false" flipV="false" rot="0">
            <a:off x="5501239" y="4497802"/>
            <a:ext cx="3115875" cy="1568754"/>
          </a:xfrm>
          <a:prstGeom prst="rect">
            <a:avLst/>
          </a:prstGeom>
        </p:spPr>
        <p:txBody>
          <a:bodyPr bIns="47625" lIns="95250" rIns="95250" rtlCol="0" tIns="47625" vert="horz">
            <a:spAutoFit/>
          </a:bodyPr>
          <a:lstStyle/>
          <a:p>
            <a:pPr/>
            <a:r>
              <a:rPr dirty="0" lang="en-US" sz="1200"/>
              <a:t>User must be logged in.</a:t>
            </a:r>
          </a:p>
          <a:p>
            <a:pPr/>
            <a:r>
              <a:rPr dirty="0" lang="en-US" sz="1200"/>
              <a:t>This screen will be navigated to from the top 3 product page, detail page or product list.</a:t>
            </a:r>
          </a:p>
          <a:p>
            <a:pPr/>
            <a:r>
              <a:rPr dirty="0" lang="en-US" sz="1200"/>
              <a:t>Product name &amp; desc would be populated.</a:t>
            </a:r>
          </a:p>
          <a:p>
            <a:pPr/>
            <a:r>
              <a:rPr dirty="0" lang="en-US" sz="1200"/>
              <a:t>User would search for the category they would like the product to be added to.</a:t>
            </a:r>
          </a:p>
          <a:p>
            <a:pPr/>
            <a:r>
              <a:rPr dirty="0" lang="en-US" sz="1200"/>
              <a:t>Request gets routed to the category expert for approval.</a:t>
            </a:r>
          </a:p>
          <a:p>
            <a:pPr/>
            <a:r>
              <a:rPr dirty="0" lang="en-US" sz="1200"/>
              <a:t/>
            </a:r>
            <a:endParaRPr dirty="0" lang="en-US" sz="1200"/>
          </a:p>
        </p:txBody>
      </p:sp>
      <p:sp>
        <p:nvSpPr>
          <p:cNvPr id="18" name=""/>
          <p:cNvSpPr txBox="1"/>
          <p:nvPr/>
        </p:nvSpPr>
        <p:spPr>
          <a:xfrm flipH="false" flipV="false" rot="0">
            <a:off x="777837" y="3797313"/>
            <a:ext cx="6976836" cy="382945"/>
          </a:xfrm>
          <a:prstGeom prst="rect">
            <a:avLst/>
          </a:prstGeom>
        </p:spPr>
        <p:txBody>
          <a:bodyPr bIns="47625" lIns="95250" rIns="95250" rtlCol="0" tIns="47625" vert="horz">
            <a:spAutoFit/>
          </a:bodyPr>
          <a:lstStyle/>
          <a:p>
            <a:pPr/>
            <a:r>
              <a:rPr dirty="0" lang="en-US" sz="1600">
                <a:latin typeface="Calibri"/>
              </a:rPr>
              <a:t>Category search</a:t>
            </a:r>
            <a:endParaRPr dirty="0" lang="en-US" sz="1600">
              <a:latin typeface="Calibri"/>
            </a:endParaRPr>
          </a:p>
        </p:txBody>
      </p:sp>
      <p:sp>
        <p:nvSpPr>
          <p:cNvPr id="19" name="Rounded Rectangle 5"/>
          <p:cNvSpPr/>
          <p:nvPr/>
        </p:nvSpPr>
        <p:spPr>
          <a:xfrm rot="0">
            <a:off x="2265083" y="3809778"/>
            <a:ext cx="5256509" cy="358015"/>
          </a:xfrm>
          <a:prstGeom prst="roundRect">
            <a:avLst/>
          </a:prstGeom>
          <a:no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dirty="0" lang="en-US" sz="1400">
                <a:solidFill>
                  <a:schemeClr val="tx1"/>
                </a:solidFill>
              </a:rPr>
              <a:t/>
            </a:r>
            <a:endParaRPr dirty="0" lang="en-US" sz="1400">
              <a:solidFill>
                <a:schemeClr val="tx1"/>
              </a:solidFill>
            </a:endParaRPr>
          </a:p>
        </p:txBody>
      </p:sp>
    </p:spTree>
    <p:custDataLst>
      <p:tags r:id="rId3"/>
    </p:custDataLst>
  </p:cSld>
  <p:clrMapOvr>
    <a:masterClrMapping/>
  </p:clrMapOvr>
</p:sld>
</file>

<file path=ppt/slides/slide3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3855133" y="631715"/>
            <a:ext cx="1838965" cy="369332"/>
          </a:xfrm>
          <a:prstGeom prst="rect">
            <a:avLst/>
          </a:prstGeom>
          <a:noFill/>
        </p:spPr>
        <p:txBody>
          <a:bodyPr rtlCol="0" vert="horz" wrap="none">
            <a:spAutoFit/>
          </a:bodyPr>
          <a:lstStyle/>
          <a:p>
            <a:pPr algn="ctr"/>
            <a:r>
              <a:rPr dirty="0" lang="en-US"/>
              <a:t>Sign Up Examples</a:t>
            </a:r>
            <a:endParaRPr dirty="0" lang="en-US"/>
          </a:p>
        </p:txBody>
      </p:sp>
      <p:sp>
        <p:nvSpPr>
          <p:cNvPr id="12" name="TextBox 2"/>
          <p:cNvSpPr txBox="1"/>
          <p:nvPr/>
        </p:nvSpPr>
        <p:spPr>
          <a:xfrm rot="0">
            <a:off x="635047" y="1137700"/>
            <a:ext cx="7579713" cy="4886457"/>
          </a:xfrm>
          <a:prstGeom prst="rect">
            <a:avLst/>
          </a:prstGeom>
          <a:noFill/>
        </p:spPr>
        <p:txBody>
          <a:bodyPr rtlCol="0" vert="horz" wrap="none">
            <a:spAutoFit/>
          </a:bodyPr>
          <a:lstStyle/>
          <a:p>
            <a:pPr>
              <a:lnSpc>
                <a:spcPct val="100000"/>
              </a:lnSpc>
            </a:pPr>
            <a:r>
              <a:rPr dirty="0" lang="en-US" sz="1400"/>
              <a:t>Other pages to define</a:t>
            </a:r>
          </a:p>
          <a:p>
            <a:pPr>
              <a:lnSpc>
                <a:spcPct val="100000"/>
              </a:lnSpc>
            </a:pPr>
            <a:r>
              <a:rPr dirty="0" lang="en-US" sz="1400"/>
              <a:t/>
            </a:r>
            <a:r>
              <a:rPr dirty="0" lang="en-US" sz="1400"/>
              <a:t>linking two like products - do we have the same product twice?</a:t>
            </a:r>
          </a:p>
          <a:p>
            <a:pPr>
              <a:lnSpc>
                <a:spcPct val="100000"/>
              </a:lnSpc>
            </a:pPr>
            <a:r>
              <a:rPr dirty="0" lang="en-US" sz="1400"/>
              <a:t>Customer </a:t>
            </a:r>
            <a:r>
              <a:rPr dirty="0" lang="en-US" sz="1400"/>
              <a:t>Profile Pages (account summary/points)</a:t>
            </a:r>
          </a:p>
          <a:p>
            <a:pPr>
              <a:lnSpc>
                <a:spcPct val="100000"/>
              </a:lnSpc>
            </a:pPr>
            <a:r>
              <a:rPr dirty="0" lang="en-US" sz="1400"/>
              <a:t/>
            </a:r>
            <a:r>
              <a:rPr dirty="0" lang="en-US" sz="1400"/>
              <a:t>Basic info</a:t>
            </a:r>
          </a:p>
          <a:p>
            <a:pPr>
              <a:lnSpc>
                <a:spcPct val="100000"/>
              </a:lnSpc>
            </a:pPr>
            <a:r>
              <a:rPr dirty="0" lang="en-US" sz="1400"/>
              <a:t/>
            </a:r>
            <a:r>
              <a:rPr dirty="0" lang="en-US" sz="1400"/>
              <a:t>Q&amp;A</a:t>
            </a:r>
          </a:p>
          <a:p>
            <a:pPr>
              <a:lnSpc>
                <a:spcPct val="100000"/>
              </a:lnSpc>
            </a:pPr>
            <a:r>
              <a:rPr dirty="0" lang="en-US" sz="1400"/>
              <a:t/>
            </a:r>
            <a:r>
              <a:rPr dirty="0" lang="en-US" sz="1400"/>
              <a:t>Demographics</a:t>
            </a:r>
          </a:p>
          <a:p>
            <a:pPr>
              <a:lnSpc>
                <a:spcPct val="100000"/>
              </a:lnSpc>
            </a:pPr>
            <a:r>
              <a:rPr dirty="0" lang="en-US" sz="1400"/>
              <a:t>Manufacturer Portal - tabs</a:t>
            </a:r>
          </a:p>
          <a:p>
            <a:pPr>
              <a:lnSpc>
                <a:spcPct val="100000"/>
              </a:lnSpc>
            </a:pPr>
            <a:r>
              <a:rPr dirty="0" lang="en-US" sz="1400"/>
              <a:t>Expert Pages and public profile (Chat)</a:t>
            </a:r>
          </a:p>
          <a:p>
            <a:pPr>
              <a:lnSpc>
                <a:spcPct val="100000"/>
              </a:lnSpc>
            </a:pPr>
            <a:r>
              <a:rPr dirty="0" lang="en-US" sz="1400"/>
              <a:t>Product Reviews</a:t>
            </a:r>
          </a:p>
          <a:p>
            <a:pPr>
              <a:lnSpc>
                <a:spcPct val="100000"/>
              </a:lnSpc>
            </a:pPr>
            <a:r>
              <a:rPr dirty="0" lang="en-US" sz="1400"/>
              <a:t>Admin screens</a:t>
            </a:r>
          </a:p>
          <a:p>
            <a:pPr>
              <a:lnSpc>
                <a:spcPct val="100000"/>
              </a:lnSpc>
            </a:pPr>
            <a:r>
              <a:rPr dirty="0" lang="en-US" sz="1400"/>
              <a:t>User profile page</a:t>
            </a:r>
          </a:p>
          <a:p>
            <a:pPr>
              <a:lnSpc>
                <a:spcPct val="100000"/>
              </a:lnSpc>
            </a:pPr>
            <a:r>
              <a:rPr dirty="0" lang="en-US" sz="1400"/>
              <a:t>Retailer profile page</a:t>
            </a:r>
          </a:p>
          <a:p>
            <a:pPr>
              <a:lnSpc>
                <a:spcPct val="100000"/>
              </a:lnSpc>
            </a:pPr>
            <a:r>
              <a:rPr dirty="0" lang="en-US" sz="1400"/>
              <a:t>Retailer questions</a:t>
            </a:r>
          </a:p>
          <a:p>
            <a:pPr>
              <a:lnSpc>
                <a:spcPct val="100000"/>
              </a:lnSpc>
            </a:pPr>
            <a:r>
              <a:rPr dirty="0" lang="en-US" sz="1400"/>
              <a:t>Feedback option on every page</a:t>
            </a:r>
          </a:p>
          <a:p>
            <a:pPr lvl="1">
              <a:lnSpc>
                <a:spcPct val="100000"/>
              </a:lnSpc>
            </a:pPr>
            <a:r>
              <a:rPr dirty="0" lang="en-US" sz="1400"/>
              <a:t>this should have a </a:t>
            </a:r>
            <a:r>
              <a:rPr dirty="0" err="1" lang="en-US" sz="1400"/>
              <a:t>dropdown</a:t>
            </a:r>
            <a:r>
              <a:rPr dirty="0" lang="en-US" sz="1400"/>
              <a:t> with the type of feedback it is</a:t>
            </a:r>
          </a:p>
          <a:p>
            <a:pPr lvl="2">
              <a:lnSpc>
                <a:spcPct val="100000"/>
              </a:lnSpc>
            </a:pPr>
            <a:r>
              <a:rPr dirty="0" lang="en-US" sz="1400"/>
              <a:t>ie, add this product to this Category</a:t>
            </a:r>
          </a:p>
          <a:p>
            <a:pPr>
              <a:lnSpc>
                <a:spcPct val="100000"/>
              </a:lnSpc>
            </a:pPr>
            <a:r>
              <a:rPr dirty="0" lang="en-US" sz="1400"/>
              <a:t/>
            </a:r>
            <a:endParaRPr dirty="0" lang="en-US" sz="1400"/>
          </a:p>
        </p:txBody>
      </p:sp>
    </p:spTree>
  </p:cSld>
  <p:clrMapOvr>
    <a:masterClrMapping/>
  </p:clrMapOvr>
</p:sld>
</file>

<file path=ppt/slides/slide3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2321332" y="2642856"/>
            <a:ext cx="4621465" cy="710179"/>
          </a:xfrm>
          <a:prstGeom prst="rect">
            <a:avLst/>
          </a:prstGeom>
        </p:spPr>
        <p:txBody>
          <a:bodyPr bIns="47625" lIns="95250" rIns="95250" rtlCol="0" tIns="47625" vert="horz">
            <a:spAutoFit/>
          </a:bodyPr>
          <a:lstStyle/>
          <a:p>
            <a:pPr algn="ctr"/>
            <a:r>
              <a:rPr dirty="0" lang="en-US" sz="2800"/>
              <a:t>Manufacturing Pages</a:t>
            </a:r>
            <a:endParaRPr dirty="0" lang="en-US" sz="2800"/>
          </a:p>
        </p:txBody>
      </p:sp>
    </p:spTree>
  </p:cSld>
  <p:clrMapOvr>
    <a:masterClrMapping/>
  </p:clrMapOvr>
</p:sld>
</file>

<file path=ppt/slides/slide3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
          <p:cNvSpPr/>
          <p:nvPr/>
        </p:nvSpPr>
        <p:spPr>
          <a:xfrm flipH="false" flipV="false" rot="0">
            <a:off x="582983" y="1810044"/>
            <a:ext cx="7801372" cy="4351909"/>
          </a:xfrm>
          <a:prstGeom prst="snip2DiagRect">
            <a:avLst/>
          </a:prstGeom>
          <a:noFill/>
          <a:ln cap="flat" w="28575">
            <a:solidFill>
              <a:schemeClr val="tx2">
                <a:shade val="50000"/>
                <a:lumMod val="75000"/>
              </a:schemeClr>
            </a:solidFill>
            <a:prstDash val="solid"/>
            <a:round/>
          </a:ln>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3"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4"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5"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6"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7"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8"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9"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10"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2556844" y="631715"/>
            <a:ext cx="4481351" cy="369332"/>
          </a:xfrm>
          <a:prstGeom prst="rect">
            <a:avLst/>
          </a:prstGeom>
          <a:noFill/>
        </p:spPr>
        <p:txBody>
          <a:bodyPr rtlCol="0" vert="horz" wrap="none">
            <a:spAutoFit/>
          </a:bodyPr>
          <a:lstStyle/>
          <a:p>
            <a:pPr algn="ctr"/>
            <a:r>
              <a:rPr dirty="0" lang="en-US"/>
              <a:t>Manufacturer Portal </a:t>
            </a:r>
            <a:endParaRPr dirty="0" lang="en-US"/>
          </a:p>
        </p:txBody>
      </p:sp>
      <p:sp>
        <p:nvSpPr>
          <p:cNvPr id="13" name="Rounded Rectangle 33"/>
          <p:cNvSpPr/>
          <p:nvPr/>
        </p:nvSpPr>
        <p:spPr>
          <a:xfrm rot="0">
            <a:off x="7429684" y="58080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4" name=""/>
          <p:cNvSpPr/>
          <p:nvPr/>
        </p:nvSpPr>
        <p:spPr>
          <a:xfrm flipH="false" flipV="false" rot="0">
            <a:off x="582983"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sz="1200">
                <a:solidFill>
                  <a:schemeClr val="tx1"/>
                </a:solidFill>
              </a:rPr>
              <a:t/>
            </a:r>
            <a:endParaRPr dirty="0" lang="en-US" sz="1200">
              <a:solidFill>
                <a:schemeClr val="tx1"/>
              </a:solidFill>
            </a:endParaRPr>
          </a:p>
        </p:txBody>
      </p:sp>
      <p:sp>
        <p:nvSpPr>
          <p:cNvPr id="15" name=""/>
          <p:cNvSpPr/>
          <p:nvPr/>
        </p:nvSpPr>
        <p:spPr>
          <a:xfrm flipH="false" flipV="false" rot="0">
            <a:off x="15144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6" name=""/>
          <p:cNvSpPr/>
          <p:nvPr/>
        </p:nvSpPr>
        <p:spPr>
          <a:xfrm flipH="false" flipV="false" rot="0">
            <a:off x="244792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7" name=""/>
          <p:cNvSpPr/>
          <p:nvPr/>
        </p:nvSpPr>
        <p:spPr>
          <a:xfrm flipH="false" flipV="false" rot="0">
            <a:off x="33813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8" name=""/>
          <p:cNvSpPr/>
          <p:nvPr/>
        </p:nvSpPr>
        <p:spPr>
          <a:xfrm flipH="false" flipV="false" rot="0">
            <a:off x="431482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9" name=""/>
          <p:cNvSpPr/>
          <p:nvPr/>
        </p:nvSpPr>
        <p:spPr>
          <a:xfrm flipH="false" flipV="false" rot="0">
            <a:off x="52482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20" name=""/>
          <p:cNvSpPr/>
          <p:nvPr/>
        </p:nvSpPr>
        <p:spPr>
          <a:xfrm flipH="false" flipV="false" rot="0">
            <a:off x="6757731"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21" name=""/>
          <p:cNvSpPr txBox="1"/>
          <p:nvPr/>
        </p:nvSpPr>
        <p:spPr>
          <a:xfrm flipH="false" flipV="false" rot="0">
            <a:off x="756582" y="1562100"/>
            <a:ext cx="912893" cy="264992"/>
          </a:xfrm>
          <a:prstGeom prst="rect">
            <a:avLst/>
          </a:prstGeom>
        </p:spPr>
        <p:txBody>
          <a:bodyPr bIns="47625" lIns="95250" rIns="95250" rtlCol="0" tIns="47625" vert="horz">
            <a:spAutoFit/>
          </a:bodyPr>
          <a:lstStyle/>
          <a:p>
            <a:pPr/>
            <a:r>
              <a:rPr dirty="0" lang="en-US" sz="1200"/>
              <a:t>Profile</a:t>
            </a:r>
            <a:endParaRPr dirty="0" lang="en-US" sz="1200"/>
          </a:p>
        </p:txBody>
      </p:sp>
      <p:sp>
        <p:nvSpPr>
          <p:cNvPr id="22" name=""/>
          <p:cNvSpPr txBox="1"/>
          <p:nvPr/>
        </p:nvSpPr>
        <p:spPr>
          <a:xfrm flipH="false" flipV="false" rot="0">
            <a:off x="1546225" y="1562100"/>
            <a:ext cx="912893" cy="264992"/>
          </a:xfrm>
          <a:prstGeom prst="rect">
            <a:avLst/>
          </a:prstGeom>
        </p:spPr>
        <p:txBody>
          <a:bodyPr bIns="47625" lIns="95250" rIns="95250" rtlCol="0" tIns="47625" vert="horz">
            <a:spAutoFit/>
          </a:bodyPr>
          <a:lstStyle/>
          <a:p>
            <a:pPr/>
            <a:r>
              <a:rPr dirty="0" lang="en-US" sz="1200"/>
              <a:t>Dashboard</a:t>
            </a:r>
            <a:endParaRPr dirty="0" lang="en-US" sz="1200"/>
          </a:p>
        </p:txBody>
      </p:sp>
      <p:sp>
        <p:nvSpPr>
          <p:cNvPr id="23" name=""/>
          <p:cNvSpPr txBox="1"/>
          <p:nvPr/>
        </p:nvSpPr>
        <p:spPr>
          <a:xfrm flipH="false" flipV="true" rot="0">
            <a:off x="6201501" y="1562100"/>
            <a:ext cx="912893" cy="0"/>
          </a:xfrm>
          <a:prstGeom prst="rect">
            <a:avLst/>
          </a:prstGeom>
        </p:spPr>
        <p:txBody>
          <a:bodyPr bIns="47625" lIns="95250" rIns="95250" rot="10800000" rtlCol="0" tIns="47625" vert="horz">
            <a:spAutoFit/>
          </a:bodyPr>
          <a:lstStyle/>
          <a:p>
            <a:pPr/>
            <a:r>
              <a:rPr dirty="0" lang="en-US" sz="1200"/>
              <a:t>Dashboard</a:t>
            </a:r>
            <a:endParaRPr dirty="0" lang="en-US" sz="1200"/>
          </a:p>
        </p:txBody>
      </p:sp>
      <p:sp>
        <p:nvSpPr>
          <p:cNvPr id="24" name=""/>
          <p:cNvSpPr txBox="1"/>
          <p:nvPr/>
        </p:nvSpPr>
        <p:spPr>
          <a:xfrm flipH="false" flipV="true" rot="0">
            <a:off x="2492374" y="1562100"/>
            <a:ext cx="912893" cy="0"/>
          </a:xfrm>
          <a:prstGeom prst="rect">
            <a:avLst/>
          </a:prstGeom>
        </p:spPr>
        <p:txBody>
          <a:bodyPr bIns="47625" lIns="95250" rIns="95250" rot="10800000" rtlCol="0" tIns="47625" vert="horz">
            <a:spAutoFit/>
          </a:bodyPr>
          <a:lstStyle/>
          <a:p>
            <a:pPr/>
            <a:r>
              <a:rPr dirty="0" lang="en-US" sz="1200"/>
              <a:t>User </a:t>
            </a:r>
            <a:r>
              <a:rPr dirty="0" err="1" lang="en-US" sz="1200"/>
              <a:t>Mgnt</a:t>
            </a:r>
            <a:endParaRPr dirty="0" err="1" lang="en-US" sz="1200"/>
          </a:p>
        </p:txBody>
      </p:sp>
      <p:sp>
        <p:nvSpPr>
          <p:cNvPr id="25" name=""/>
          <p:cNvSpPr txBox="1"/>
          <p:nvPr/>
        </p:nvSpPr>
        <p:spPr>
          <a:xfrm flipH="false" flipV="true" rot="0">
            <a:off x="3476625" y="1562100"/>
            <a:ext cx="912893" cy="0"/>
          </a:xfrm>
          <a:prstGeom prst="rect">
            <a:avLst/>
          </a:prstGeom>
        </p:spPr>
        <p:txBody>
          <a:bodyPr bIns="47625" lIns="95250" rIns="95250" rot="10800000" rtlCol="0" tIns="47625" vert="horz">
            <a:spAutoFit/>
          </a:bodyPr>
          <a:lstStyle/>
          <a:p>
            <a:pPr/>
            <a:r>
              <a:rPr dirty="0" lang="en-US" sz="1200"/>
              <a:t>Dashboard</a:t>
            </a:r>
            <a:endParaRPr dirty="0" lang="en-US" sz="1200"/>
          </a:p>
        </p:txBody>
      </p:sp>
      <p:sp>
        <p:nvSpPr>
          <p:cNvPr id="26" name=""/>
          <p:cNvSpPr txBox="1"/>
          <p:nvPr/>
        </p:nvSpPr>
        <p:spPr>
          <a:xfrm flipH="false" flipV="true" rot="0">
            <a:off x="4384675" y="1562100"/>
            <a:ext cx="912893" cy="0"/>
          </a:xfrm>
          <a:prstGeom prst="rect">
            <a:avLst/>
          </a:prstGeom>
        </p:spPr>
        <p:txBody>
          <a:bodyPr bIns="47625" lIns="95250" rIns="95250" rot="10800000" rtlCol="0" tIns="47625" vert="horz">
            <a:spAutoFit/>
          </a:bodyPr>
          <a:lstStyle/>
          <a:p>
            <a:pPr/>
            <a:r>
              <a:rPr dirty="0" lang="en-US" sz="1200"/>
              <a:t>Dashboard</a:t>
            </a:r>
            <a:endParaRPr dirty="0" lang="en-US" sz="1200"/>
          </a:p>
        </p:txBody>
      </p:sp>
      <p:sp>
        <p:nvSpPr>
          <p:cNvPr id="27" name=""/>
          <p:cNvSpPr txBox="1"/>
          <p:nvPr/>
        </p:nvSpPr>
        <p:spPr>
          <a:xfrm flipH="false" flipV="true" rot="0">
            <a:off x="5292725" y="1562100"/>
            <a:ext cx="912893" cy="0"/>
          </a:xfrm>
          <a:prstGeom prst="rect">
            <a:avLst/>
          </a:prstGeom>
        </p:spPr>
        <p:txBody>
          <a:bodyPr bIns="47625" lIns="95250" rIns="95250" rot="10800000" rtlCol="0" tIns="47625" vert="horz">
            <a:spAutoFit/>
          </a:bodyPr>
          <a:lstStyle/>
          <a:p>
            <a:pPr/>
            <a:r>
              <a:rPr dirty="0" lang="en-US" sz="1200"/>
              <a:t>Dashboard</a:t>
            </a:r>
            <a:endParaRPr dirty="0" lang="en-US" sz="1200"/>
          </a:p>
        </p:txBody>
      </p:sp>
    </p:spTree>
  </p:cSld>
  <p:clrMapOvr>
    <a:masterClrMapping/>
  </p:clrMapOvr>
</p:sld>
</file>

<file path=ppt/slides/slide3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Manufacturer Public Profile Page</a:t>
            </a:r>
            <a:endParaRPr dirty="0" lang="en-US"/>
          </a:p>
        </p:txBody>
      </p:sp>
      <p:sp>
        <p:nvSpPr>
          <p:cNvPr id="12" name="Rounded Rectangle 33"/>
          <p:cNvSpPr/>
          <p:nvPr/>
        </p:nvSpPr>
        <p:spPr>
          <a:xfrm rot="0">
            <a:off x="1237071" y="4196323"/>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b="1" dirty="0" lang="en-US" sz="1400">
                <a:solidFill>
                  <a:schemeClr val="tx1"/>
                </a:solidFill>
                <a:latin typeface="Calibri"/>
              </a:rPr>
              <a:t>Chat</a:t>
            </a:r>
            <a:endParaRPr b="1" dirty="0" lang="en-US" sz="1400">
              <a:solidFill>
                <a:schemeClr val="tx1"/>
              </a:solidFill>
              <a:latin typeface="Calibri"/>
            </a:endParaRPr>
          </a:p>
        </p:txBody>
      </p:sp>
      <p:sp>
        <p:nvSpPr>
          <p:cNvPr id="13" name=""/>
          <p:cNvSpPr txBox="1"/>
          <p:nvPr/>
        </p:nvSpPr>
        <p:spPr>
          <a:xfrm flipH="false" flipV="false" rot="0">
            <a:off x="635981" y="1370893"/>
            <a:ext cx="7668923" cy="4915035"/>
          </a:xfrm>
          <a:prstGeom prst="rect">
            <a:avLst/>
          </a:prstGeom>
        </p:spPr>
        <p:txBody>
          <a:bodyPr bIns="47625" lIns="95250" rIns="95250" rtlCol="0" tIns="47625" vert="horz">
            <a:spAutoFit/>
          </a:bodyPr>
          <a:lstStyle/>
          <a:p>
            <a:pPr/>
            <a:r>
              <a:rPr dirty="0" lang="en-US"/>
              <a:t>Elements:</a:t>
            </a:r>
          </a:p>
          <a:p>
            <a:pPr/>
            <a:r>
              <a:rPr dirty="0" lang="en-US"/>
              <a:t>corporate name</a:t>
            </a:r>
          </a:p>
          <a:p>
            <a:pPr/>
            <a:r>
              <a:rPr dirty="0" lang="en-US"/>
              <a:t>address</a:t>
            </a:r>
          </a:p>
          <a:p>
            <a:pPr/>
            <a:r>
              <a:rPr dirty="0" lang="en-US"/>
              <a:t>phone number</a:t>
            </a:r>
          </a:p>
          <a:p>
            <a:pPr/>
            <a:r>
              <a:rPr dirty="0" lang="en-US"/>
              <a:t>email address</a:t>
            </a:r>
          </a:p>
          <a:p>
            <a:pPr/>
            <a:r>
              <a:rPr dirty="0" lang="en-US"/>
              <a:t>Established</a:t>
            </a:r>
          </a:p>
          <a:p>
            <a:pPr/>
            <a:r>
              <a:rPr dirty="0" lang="en-US"/>
              <a:t>Rating (average of all product ratings)</a:t>
            </a:r>
          </a:p>
          <a:p>
            <a:pPr/>
            <a:r>
              <a:rPr dirty="0" lang="en-US"/>
              <a:t>Ratings - direct of the manufacturer</a:t>
            </a:r>
          </a:p>
          <a:p>
            <a:pPr/>
            <a:r>
              <a:rPr dirty="0" lang="en-US"/>
              <a:t>Description of the company</a:t>
            </a:r>
          </a:p>
          <a:p>
            <a:pPr/>
            <a:r>
              <a:rPr dirty="0" lang="en-US"/>
              <a:t>annual sales</a:t>
            </a:r>
          </a:p>
          <a:p>
            <a:pPr/>
            <a:r>
              <a:rPr dirty="0" lang="en-US"/>
              <a:t>Chat </a:t>
            </a:r>
          </a:p>
          <a:p>
            <a:pPr/>
            <a:r>
              <a:rPr dirty="0" lang="en-US"/>
              <a:t>or Send a Message</a:t>
            </a:r>
          </a:p>
          <a:p>
            <a:pPr/>
            <a:r>
              <a:rPr dirty="0" lang="en-US"/>
              <a:t>number of employees</a:t>
            </a:r>
          </a:p>
          <a:p>
            <a:pPr/>
            <a:r>
              <a:rPr dirty="0" err="1" lang="en-US"/>
              <a:t>url</a:t>
            </a:r>
          </a:p>
          <a:p>
            <a:pPr/>
            <a:r>
              <a:rPr dirty="0" lang="en-US"/>
              <a:t>Latest</a:t>
            </a:r>
            <a:r>
              <a:rPr dirty="0" lang="en-US"/>
              <a:t> news</a:t>
            </a:r>
          </a:p>
          <a:p>
            <a:pPr/>
            <a:r>
              <a:rPr dirty="0" lang="en-US"/>
              <a:t>number</a:t>
            </a:r>
            <a:r>
              <a:rPr dirty="0" lang="en-US"/>
              <a:t> of products supported</a:t>
            </a:r>
          </a:p>
          <a:p>
            <a:pPr/>
            <a:r>
              <a:rPr dirty="0" lang="en-US"/>
              <a:t>number of retails where products are sold</a:t>
            </a:r>
          </a:p>
          <a:p>
            <a:pPr/>
            <a:r>
              <a:rPr dirty="0" lang="en-US"/>
              <a:t/>
            </a:r>
          </a:p>
          <a:p>
            <a:pPr/>
            <a:r>
              <a:rPr dirty="0" lang="en-US"/>
              <a:t/>
            </a:r>
            <a:endParaRPr dirty="0" lang="en-US"/>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3256"/>
            <a:ext cx="5161445" cy="307777"/>
          </a:xfrm>
          <a:prstGeom prst="rect">
            <a:avLst/>
          </a:prstGeom>
          <a:noFill/>
        </p:spPr>
        <p:txBody>
          <a:bodyPr rtlCol="0" vert="horz" wrap="square">
            <a:spAutoFit/>
          </a:bodyPr>
          <a:lstStyle/>
          <a:p>
            <a:pPr/>
            <a:r>
              <a:rPr dirty="0" lang="en-US" sz="1400"/>
              <a:t>Product Category Name  &gt; Questions</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17"/>
          <p:cNvSpPr txBox="1"/>
          <p:nvPr/>
        </p:nvSpPr>
        <p:spPr>
          <a:xfrm rot="0">
            <a:off x="1700961" y="3322574"/>
            <a:ext cx="1311878" cy="584776"/>
          </a:xfrm>
          <a:prstGeom prst="rect">
            <a:avLst/>
          </a:prstGeom>
          <a:noFill/>
        </p:spPr>
        <p:txBody>
          <a:bodyPr rtlCol="0" vert="horz" wrap="square">
            <a:spAutoFit/>
          </a:bodyPr>
          <a:lstStyle/>
          <a:p>
            <a:pPr algn="ctr"/>
            <a:r>
              <a:rPr b="1" dirty="0" lang="en-US" sz="3200">
                <a:solidFill>
                  <a:srgbClr val="00b050"/>
                </a:solidFill>
                <a:latin typeface="Calibri"/>
              </a:rPr>
              <a:t>Yes</a:t>
            </a:r>
            <a:endParaRPr b="1" dirty="0" lang="en-US" sz="3200">
              <a:solidFill>
                <a:srgbClr val="00b050"/>
              </a:solidFill>
              <a:latin typeface="Calibri"/>
            </a:endParaRPr>
          </a:p>
        </p:txBody>
      </p:sp>
      <p:sp>
        <p:nvSpPr>
          <p:cNvPr id="13" name="TextBox 18"/>
          <p:cNvSpPr txBox="1"/>
          <p:nvPr/>
        </p:nvSpPr>
        <p:spPr>
          <a:xfrm rot="0">
            <a:off x="4623676" y="3322574"/>
            <a:ext cx="1311878" cy="584776"/>
          </a:xfrm>
          <a:prstGeom prst="rect">
            <a:avLst/>
          </a:prstGeom>
          <a:noFill/>
        </p:spPr>
        <p:txBody>
          <a:bodyPr rtlCol="0" vert="horz" wrap="square">
            <a:spAutoFit/>
          </a:bodyPr>
          <a:lstStyle/>
          <a:p>
            <a:pPr algn="ctr"/>
            <a:r>
              <a:rPr b="1" dirty="0" lang="en-US" sz="3200">
                <a:solidFill>
                  <a:srgbClr val="ff0000"/>
                </a:solidFill>
                <a:latin typeface="Calibri"/>
              </a:rPr>
              <a:t>No</a:t>
            </a:r>
            <a:endParaRPr b="1" dirty="0" lang="en-US" sz="3200">
              <a:solidFill>
                <a:srgbClr val="ff0000"/>
              </a:solidFill>
              <a:latin typeface="Calibri"/>
            </a:endParaRPr>
          </a:p>
        </p:txBody>
      </p:sp>
      <p:sp>
        <p:nvSpPr>
          <p:cNvPr id="14" name="TextBox 22"/>
          <p:cNvSpPr txBox="1"/>
          <p:nvPr/>
        </p:nvSpPr>
        <p:spPr>
          <a:xfrm rot="0">
            <a:off x="3585544" y="3768452"/>
            <a:ext cx="455996" cy="338554"/>
          </a:xfrm>
          <a:prstGeom prst="rect">
            <a:avLst/>
          </a:prstGeom>
          <a:noFill/>
        </p:spPr>
        <p:txBody>
          <a:bodyPr rtlCol="0" vert="horz" wrap="square">
            <a:spAutoFit/>
          </a:bodyPr>
          <a:lstStyle/>
          <a:p>
            <a:pPr algn="ctr"/>
            <a:r>
              <a:rPr dirty="0" lang="en-US" sz="1600"/>
              <a:t>or</a:t>
            </a:r>
            <a:endParaRPr dirty="0" lang="en-US" sz="1600"/>
          </a:p>
        </p:txBody>
      </p:sp>
      <p:pic>
        <p:nvPicPr>
          <p:cNvPr id="15" name="Picture 23"/>
          <p:cNvPicPr>
            <a:picLocks noChangeAspect="true"/>
          </p:cNvPicPr>
          <p:nvPr/>
        </p:nvPicPr>
        <p:blipFill>
          <a:blip r:embed="rId3"/>
          <a:stretch>
            <a:fillRect/>
          </a:stretch>
        </p:blipFill>
        <p:spPr>
          <a:xfrm rot="0">
            <a:off x="4461319" y="3841553"/>
            <a:ext cx="1604209" cy="873039"/>
          </a:xfrm>
          <a:prstGeom prst="rect">
            <a:avLst/>
          </a:prstGeom>
        </p:spPr>
      </p:pic>
      <p:pic>
        <p:nvPicPr>
          <p:cNvPr id="16" name="Picture 28"/>
          <p:cNvPicPr>
            <a:picLocks noChangeAspect="true"/>
          </p:cNvPicPr>
          <p:nvPr/>
        </p:nvPicPr>
        <p:blipFill>
          <a:blip r:embed="rId3"/>
          <a:srcRect b="51128" t="-6"/>
          <a:stretch>
            <a:fillRect/>
          </a:stretch>
        </p:blipFill>
        <p:spPr>
          <a:xfrm rot="0">
            <a:off x="1545020" y="3841553"/>
            <a:ext cx="1634771" cy="434838"/>
          </a:xfrm>
          <a:prstGeom prst="rect">
            <a:avLst/>
          </a:prstGeom>
        </p:spPr>
      </p:pic>
      <p:sp>
        <p:nvSpPr>
          <p:cNvPr id="17" name="Oval 46"/>
          <p:cNvSpPr/>
          <p:nvPr/>
        </p:nvSpPr>
        <p:spPr>
          <a:xfrm rot="0">
            <a:off x="6716115" y="4212685"/>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18" name="TextBox 48"/>
          <p:cNvSpPr txBox="1"/>
          <p:nvPr/>
        </p:nvSpPr>
        <p:spPr>
          <a:xfrm rot="0">
            <a:off x="3509377" y="648471"/>
            <a:ext cx="2059851" cy="370555"/>
          </a:xfrm>
          <a:prstGeom prst="rect">
            <a:avLst/>
          </a:prstGeom>
          <a:noFill/>
        </p:spPr>
        <p:txBody>
          <a:bodyPr rtlCol="0" vert="horz" wrap="none">
            <a:spAutoFit/>
          </a:bodyPr>
          <a:lstStyle/>
          <a:p>
            <a:pPr/>
            <a:r>
              <a:rPr dirty="0" lang="en-US"/>
              <a:t>Questions </a:t>
            </a:r>
            <a:endParaRPr dirty="0" lang="en-US"/>
          </a:p>
        </p:txBody>
      </p:sp>
      <p:sp>
        <p:nvSpPr>
          <p:cNvPr id="19" name="Oval 50"/>
          <p:cNvSpPr/>
          <p:nvPr/>
        </p:nvSpPr>
        <p:spPr>
          <a:xfrm rot="0">
            <a:off x="8252219" y="1480167"/>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20" name="TextBox 5"/>
          <p:cNvSpPr txBox="1"/>
          <p:nvPr/>
        </p:nvSpPr>
        <p:spPr>
          <a:xfrm rot="0">
            <a:off x="1175088" y="2406621"/>
            <a:ext cx="1210687" cy="403331"/>
          </a:xfrm>
          <a:prstGeom prst="rect">
            <a:avLst/>
          </a:prstGeom>
          <a:noFill/>
        </p:spPr>
        <p:txBody>
          <a:bodyPr rtlCol="0" vert="horz" wrap="square">
            <a:spAutoFit/>
          </a:bodyPr>
          <a:lstStyle/>
          <a:p>
            <a:pPr algn="ctr"/>
            <a:r>
              <a:rPr dirty="0" lang="en-US" sz="1600"/>
              <a:t>Very Important</a:t>
            </a:r>
            <a:endParaRPr dirty="0" lang="en-US" sz="1600"/>
          </a:p>
        </p:txBody>
      </p:sp>
      <p:sp>
        <p:nvSpPr>
          <p:cNvPr id="21" name="TextBox 37"/>
          <p:cNvSpPr txBox="1"/>
          <p:nvPr/>
        </p:nvSpPr>
        <p:spPr>
          <a:xfrm rot="0">
            <a:off x="2633044" y="2354550"/>
            <a:ext cx="1137188" cy="230475"/>
          </a:xfrm>
          <a:prstGeom prst="rect">
            <a:avLst/>
          </a:prstGeom>
          <a:noFill/>
        </p:spPr>
        <p:txBody>
          <a:bodyPr rtlCol="0" vert="horz" wrap="none">
            <a:spAutoFit/>
          </a:bodyPr>
          <a:lstStyle/>
          <a:p>
            <a:pPr algn="ctr"/>
            <a:r>
              <a:rPr dirty="0" lang="en-US" sz="1600"/>
              <a:t>Important</a:t>
            </a:r>
            <a:endParaRPr dirty="0" lang="en-US" sz="1600"/>
          </a:p>
        </p:txBody>
      </p:sp>
      <p:sp>
        <p:nvSpPr>
          <p:cNvPr id="22" name="TextBox 39"/>
          <p:cNvSpPr txBox="1"/>
          <p:nvPr/>
        </p:nvSpPr>
        <p:spPr>
          <a:xfrm rot="0">
            <a:off x="4193655" y="2354550"/>
            <a:ext cx="891139" cy="230475"/>
          </a:xfrm>
          <a:prstGeom prst="rect">
            <a:avLst/>
          </a:prstGeom>
          <a:noFill/>
        </p:spPr>
        <p:txBody>
          <a:bodyPr rtlCol="0" vert="horz" wrap="none">
            <a:spAutoFit/>
          </a:bodyPr>
          <a:lstStyle/>
          <a:p>
            <a:pPr algn="ctr"/>
            <a:r>
              <a:rPr dirty="0" lang="en-US" sz="1600"/>
              <a:t>Neutral</a:t>
            </a:r>
            <a:endParaRPr dirty="0" lang="en-US" sz="1600"/>
          </a:p>
        </p:txBody>
      </p:sp>
      <p:sp>
        <p:nvSpPr>
          <p:cNvPr id="23" name="TextBox 40"/>
          <p:cNvSpPr txBox="1"/>
          <p:nvPr/>
        </p:nvSpPr>
        <p:spPr>
          <a:xfrm rot="0">
            <a:off x="5360961" y="2354550"/>
            <a:ext cx="1402948" cy="230475"/>
          </a:xfrm>
          <a:prstGeom prst="rect">
            <a:avLst/>
          </a:prstGeom>
          <a:noFill/>
        </p:spPr>
        <p:txBody>
          <a:bodyPr rtlCol="0" vert="horz" wrap="none">
            <a:spAutoFit/>
          </a:bodyPr>
          <a:lstStyle/>
          <a:p>
            <a:pPr algn="ctr"/>
            <a:r>
              <a:rPr dirty="0" lang="en-US" sz="1600"/>
              <a:t>Unimportant</a:t>
            </a:r>
            <a:endParaRPr dirty="0" lang="en-US" sz="1600"/>
          </a:p>
        </p:txBody>
      </p:sp>
      <p:sp>
        <p:nvSpPr>
          <p:cNvPr id="24" name="TextBox 41"/>
          <p:cNvSpPr txBox="1"/>
          <p:nvPr/>
        </p:nvSpPr>
        <p:spPr>
          <a:xfrm rot="0">
            <a:off x="6755191" y="2406621"/>
            <a:ext cx="1502946" cy="403331"/>
          </a:xfrm>
          <a:prstGeom prst="rect">
            <a:avLst/>
          </a:prstGeom>
          <a:noFill/>
        </p:spPr>
        <p:txBody>
          <a:bodyPr rtlCol="0" vert="horz" wrap="square">
            <a:spAutoFit/>
          </a:bodyPr>
          <a:lstStyle/>
          <a:p>
            <a:pPr algn="ctr"/>
            <a:r>
              <a:rPr dirty="0" lang="en-US" sz="1600"/>
              <a:t>Very Unimportant</a:t>
            </a:r>
            <a:endParaRPr dirty="0" lang="en-US" sz="1600"/>
          </a:p>
        </p:txBody>
      </p:sp>
      <p:cxnSp>
        <p:nvCxnSpPr>
          <p:cNvPr id="25" name="Straight Connector 24"/>
          <p:cNvCxnSpPr/>
          <p:nvPr/>
        </p:nvCxnSpPr>
        <p:spPr>
          <a:xfrm rot="0">
            <a:off x="1768561" y="2177163"/>
            <a:ext cx="5729292"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6" name="Straight Connector 26"/>
          <p:cNvCxnSpPr/>
          <p:nvPr/>
        </p:nvCxnSpPr>
        <p:spPr>
          <a:xfrm rot="0">
            <a:off x="1778522" y="19034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7" name="Straight Connector 48"/>
          <p:cNvCxnSpPr/>
          <p:nvPr/>
        </p:nvCxnSpPr>
        <p:spPr>
          <a:xfrm rot="0">
            <a:off x="3200884" y="19034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8" name="Straight Connector 49"/>
          <p:cNvCxnSpPr/>
          <p:nvPr/>
        </p:nvCxnSpPr>
        <p:spPr>
          <a:xfrm rot="0">
            <a:off x="4633207" y="19034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9" name="Straight Connector 50"/>
          <p:cNvCxnSpPr/>
          <p:nvPr/>
        </p:nvCxnSpPr>
        <p:spPr>
          <a:xfrm rot="0">
            <a:off x="6065530" y="19034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0" name="Straight Connector 51"/>
          <p:cNvCxnSpPr/>
          <p:nvPr/>
        </p:nvCxnSpPr>
        <p:spPr>
          <a:xfrm rot="0">
            <a:off x="7497852" y="19034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31" name="TextBox 52"/>
          <p:cNvSpPr txBox="1"/>
          <p:nvPr/>
        </p:nvSpPr>
        <p:spPr>
          <a:xfrm rot="0">
            <a:off x="962025" y="1361033"/>
            <a:ext cx="4224931" cy="369332"/>
          </a:xfrm>
          <a:prstGeom prst="rect">
            <a:avLst/>
          </a:prstGeom>
          <a:noFill/>
        </p:spPr>
        <p:txBody>
          <a:bodyPr rtlCol="0" vert="horz" wrap="none">
            <a:spAutoFit/>
          </a:bodyPr>
          <a:lstStyle/>
          <a:p>
            <a:pPr/>
            <a:r>
              <a:rPr dirty="0" lang="en-US"/>
              <a:t>1) How important is sound quality to you?</a:t>
            </a:r>
            <a:endParaRPr dirty="0" lang="en-US"/>
          </a:p>
        </p:txBody>
      </p:sp>
      <p:sp>
        <p:nvSpPr>
          <p:cNvPr id="32" name="Oval 27"/>
          <p:cNvSpPr/>
          <p:nvPr/>
        </p:nvSpPr>
        <p:spPr>
          <a:xfrm rot="0">
            <a:off x="4462930" y="2016990"/>
            <a:ext cx="326760" cy="326760"/>
          </a:xfrm>
          <a:prstGeom prst="ellipse">
            <a:avLst/>
          </a:prstGeom>
          <a:solidFill>
            <a:srgbClr val="ff0000"/>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33" name="TextBox 53"/>
          <p:cNvSpPr txBox="1"/>
          <p:nvPr/>
        </p:nvSpPr>
        <p:spPr>
          <a:xfrm rot="0">
            <a:off x="1185048" y="5955682"/>
            <a:ext cx="1210687" cy="369332"/>
          </a:xfrm>
          <a:prstGeom prst="rect">
            <a:avLst/>
          </a:prstGeom>
          <a:noFill/>
        </p:spPr>
        <p:txBody>
          <a:bodyPr rtlCol="0" vert="horz" wrap="square">
            <a:spAutoFit/>
          </a:bodyPr>
          <a:lstStyle/>
          <a:p>
            <a:pPr algn="ctr"/>
            <a:r>
              <a:rPr dirty="0" lang="en-US"/>
              <a:t>$1</a:t>
            </a:r>
            <a:endParaRPr dirty="0" lang="en-US"/>
          </a:p>
        </p:txBody>
      </p:sp>
      <p:sp>
        <p:nvSpPr>
          <p:cNvPr id="34" name="TextBox 54"/>
          <p:cNvSpPr txBox="1"/>
          <p:nvPr/>
        </p:nvSpPr>
        <p:spPr>
          <a:xfrm rot="0">
            <a:off x="2940013" y="5955682"/>
            <a:ext cx="535647" cy="369332"/>
          </a:xfrm>
          <a:prstGeom prst="rect">
            <a:avLst/>
          </a:prstGeom>
          <a:noFill/>
        </p:spPr>
        <p:txBody>
          <a:bodyPr rtlCol="0" vert="horz" wrap="none">
            <a:spAutoFit/>
          </a:bodyPr>
          <a:lstStyle/>
          <a:p>
            <a:pPr algn="ctr"/>
            <a:r>
              <a:rPr dirty="0" lang="en-US"/>
              <a:t>$60</a:t>
            </a:r>
            <a:endParaRPr dirty="0" lang="en-US"/>
          </a:p>
        </p:txBody>
      </p:sp>
      <p:sp>
        <p:nvSpPr>
          <p:cNvPr id="35" name="TextBox 55"/>
          <p:cNvSpPr txBox="1"/>
          <p:nvPr/>
        </p:nvSpPr>
        <p:spPr>
          <a:xfrm rot="0">
            <a:off x="4322863" y="5955682"/>
            <a:ext cx="652643" cy="369332"/>
          </a:xfrm>
          <a:prstGeom prst="rect">
            <a:avLst/>
          </a:prstGeom>
          <a:noFill/>
        </p:spPr>
        <p:txBody>
          <a:bodyPr rtlCol="0" vert="horz" wrap="none">
            <a:spAutoFit/>
          </a:bodyPr>
          <a:lstStyle/>
          <a:p>
            <a:pPr algn="ctr"/>
            <a:r>
              <a:rPr dirty="0" lang="en-US"/>
              <a:t>$150</a:t>
            </a:r>
            <a:endParaRPr dirty="0" lang="en-US"/>
          </a:p>
        </p:txBody>
      </p:sp>
      <p:sp>
        <p:nvSpPr>
          <p:cNvPr id="36" name="TextBox 56"/>
          <p:cNvSpPr txBox="1"/>
          <p:nvPr/>
        </p:nvSpPr>
        <p:spPr>
          <a:xfrm rot="0">
            <a:off x="5746074" y="5955682"/>
            <a:ext cx="652643" cy="369332"/>
          </a:xfrm>
          <a:prstGeom prst="rect">
            <a:avLst/>
          </a:prstGeom>
          <a:noFill/>
        </p:spPr>
        <p:txBody>
          <a:bodyPr rtlCol="0" vert="horz" wrap="none">
            <a:spAutoFit/>
          </a:bodyPr>
          <a:lstStyle/>
          <a:p>
            <a:pPr algn="ctr"/>
            <a:r>
              <a:rPr dirty="0" lang="en-US"/>
              <a:t>$400</a:t>
            </a:r>
            <a:endParaRPr dirty="0" lang="en-US"/>
          </a:p>
        </p:txBody>
      </p:sp>
      <p:sp>
        <p:nvSpPr>
          <p:cNvPr id="37" name="TextBox 57"/>
          <p:cNvSpPr txBox="1"/>
          <p:nvPr/>
        </p:nvSpPr>
        <p:spPr>
          <a:xfrm rot="0">
            <a:off x="6765151" y="5955682"/>
            <a:ext cx="1502946" cy="369332"/>
          </a:xfrm>
          <a:prstGeom prst="rect">
            <a:avLst/>
          </a:prstGeom>
          <a:noFill/>
        </p:spPr>
        <p:txBody>
          <a:bodyPr rtlCol="0" vert="horz" wrap="square">
            <a:spAutoFit/>
          </a:bodyPr>
          <a:lstStyle/>
          <a:p>
            <a:pPr algn="ctr"/>
            <a:r>
              <a:rPr dirty="0" lang="en-US"/>
              <a:t>$1000</a:t>
            </a:r>
            <a:endParaRPr dirty="0" lang="en-US"/>
          </a:p>
        </p:txBody>
      </p:sp>
      <p:cxnSp>
        <p:nvCxnSpPr>
          <p:cNvPr id="38" name="Straight Connector 58"/>
          <p:cNvCxnSpPr/>
          <p:nvPr/>
        </p:nvCxnSpPr>
        <p:spPr>
          <a:xfrm rot="0">
            <a:off x="1778521" y="5542924"/>
            <a:ext cx="5729292"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9" name="Straight Connector 59"/>
          <p:cNvCxnSpPr/>
          <p:nvPr/>
        </p:nvCxnSpPr>
        <p:spPr>
          <a:xfrm rot="0">
            <a:off x="1788482" y="5269234"/>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40" name="Straight Connector 60"/>
          <p:cNvCxnSpPr/>
          <p:nvPr/>
        </p:nvCxnSpPr>
        <p:spPr>
          <a:xfrm rot="0">
            <a:off x="3210844" y="5269234"/>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41" name="Straight Connector 61"/>
          <p:cNvCxnSpPr/>
          <p:nvPr/>
        </p:nvCxnSpPr>
        <p:spPr>
          <a:xfrm rot="0">
            <a:off x="4643167" y="5269234"/>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42" name="Straight Connector 62"/>
          <p:cNvCxnSpPr/>
          <p:nvPr/>
        </p:nvCxnSpPr>
        <p:spPr>
          <a:xfrm rot="0">
            <a:off x="6075489" y="5269234"/>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43" name="Straight Connector 63"/>
          <p:cNvCxnSpPr/>
          <p:nvPr/>
        </p:nvCxnSpPr>
        <p:spPr>
          <a:xfrm rot="0">
            <a:off x="7507812" y="5269234"/>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44" name="TextBox 64"/>
          <p:cNvSpPr txBox="1"/>
          <p:nvPr/>
        </p:nvSpPr>
        <p:spPr>
          <a:xfrm rot="0">
            <a:off x="962025" y="4703671"/>
            <a:ext cx="6627830" cy="369332"/>
          </a:xfrm>
          <a:prstGeom prst="rect">
            <a:avLst/>
          </a:prstGeom>
          <a:noFill/>
        </p:spPr>
        <p:txBody>
          <a:bodyPr rtlCol="0" vert="horz" wrap="none">
            <a:spAutoFit/>
          </a:bodyPr>
          <a:lstStyle/>
          <a:p>
            <a:pPr/>
            <a:r>
              <a:rPr dirty="0" lang="en-US"/>
              <a:t>3) What is the most you have available for this purchase?</a:t>
            </a:r>
            <a:endParaRPr dirty="0" lang="en-US"/>
          </a:p>
        </p:txBody>
      </p:sp>
      <p:sp>
        <p:nvSpPr>
          <p:cNvPr id="45" name="Rounded Rectangle 33"/>
          <p:cNvSpPr/>
          <p:nvPr/>
        </p:nvSpPr>
        <p:spPr>
          <a:xfrm rot="0">
            <a:off x="4261674" y="5390989"/>
            <a:ext cx="924791" cy="303868"/>
          </a:xfrm>
          <a:prstGeom prst="roundRect">
            <a:avLst/>
          </a:prstGeom>
          <a:solidFill>
            <a:srgbClr val="ff0000"/>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$155</a:t>
            </a:r>
            <a:endParaRPr dirty="0" lang="en-US"/>
          </a:p>
        </p:txBody>
      </p:sp>
      <p:sp>
        <p:nvSpPr>
          <p:cNvPr id="46" name="TextBox 64"/>
          <p:cNvSpPr txBox="1"/>
          <p:nvPr/>
        </p:nvSpPr>
        <p:spPr>
          <a:xfrm rot="0">
            <a:off x="962025" y="3049112"/>
            <a:ext cx="6627830" cy="369332"/>
          </a:xfrm>
          <a:prstGeom prst="rect">
            <a:avLst/>
          </a:prstGeom>
          <a:noFill/>
        </p:spPr>
        <p:txBody>
          <a:bodyPr rtlCol="0" vert="horz" wrap="none">
            <a:spAutoFit/>
          </a:bodyPr>
          <a:lstStyle/>
          <a:p>
            <a:pPr/>
            <a:r>
              <a:rPr dirty="0" lang="en-US"/>
              <a:t>2) Does this need to be a stereo speaker?</a:t>
            </a:r>
            <a:endParaRPr dirty="0" lang="en-US"/>
          </a:p>
        </p:txBody>
      </p:sp>
    </p:spTree>
  </p:cSld>
  <p:clrMapOvr>
    <a:masterClrMapping/>
  </p:clrMapOvr>
</p:sld>
</file>

<file path=ppt/slides/slide4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Manufacturer dashboard tab</a:t>
            </a:r>
            <a:endParaRPr dirty="0" lang="en-US"/>
          </a:p>
        </p:txBody>
      </p:sp>
      <p:sp>
        <p:nvSpPr>
          <p:cNvPr id="12" name="Rounded Rectangle 33"/>
          <p:cNvSpPr/>
          <p:nvPr/>
        </p:nvSpPr>
        <p:spPr>
          <a:xfrm rot="0">
            <a:off x="7429684" y="58080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3" name=""/>
          <p:cNvSpPr txBox="1"/>
          <p:nvPr/>
        </p:nvSpPr>
        <p:spPr>
          <a:xfrm flipH="false" flipV="false" rot="0">
            <a:off x="635981" y="1370893"/>
            <a:ext cx="7668923" cy="2904315"/>
          </a:xfrm>
          <a:prstGeom prst="rect">
            <a:avLst/>
          </a:prstGeom>
        </p:spPr>
        <p:txBody>
          <a:bodyPr bIns="47625" lIns="95250" rIns="95250" rtlCol="0" tIns="47625" vert="horz">
            <a:spAutoFit/>
          </a:bodyPr>
          <a:lstStyle/>
          <a:p>
            <a:pPr/>
            <a:r>
              <a:rPr dirty="0" lang="en-US"/>
              <a:t>Elements:</a:t>
            </a:r>
          </a:p>
          <a:p>
            <a:pPr/>
            <a:r>
              <a:rPr dirty="0" lang="en-US"/>
              <a:t>Total products in database</a:t>
            </a:r>
          </a:p>
          <a:p>
            <a:pPr/>
            <a:r>
              <a:rPr dirty="0" lang="en-US"/>
              <a:t>number of categories represented</a:t>
            </a:r>
          </a:p>
          <a:p>
            <a:pPr/>
            <a:r>
              <a:rPr dirty="0" lang="en-US"/>
              <a:t>Overall rating</a:t>
            </a:r>
          </a:p>
          <a:p>
            <a:pPr/>
            <a:r>
              <a:rPr dirty="0" lang="en-US"/>
              <a:t>Product listing (product rating within category)</a:t>
            </a:r>
          </a:p>
          <a:p>
            <a:pPr/>
            <a:r>
              <a:rPr dirty="0" lang="en-US"/>
              <a:t/>
            </a:r>
          </a:p>
          <a:p>
            <a:pPr/>
            <a:r>
              <a:rPr dirty="0" lang="en-US"/>
              <a:t/>
            </a:r>
          </a:p>
          <a:p>
            <a:pPr/>
            <a:r>
              <a:rPr dirty="0" lang="en-US"/>
              <a:t/>
            </a:r>
            <a:endParaRPr dirty="0" lang="en-US"/>
          </a:p>
        </p:txBody>
      </p:sp>
    </p:spTree>
  </p:cSld>
  <p:clrMapOvr>
    <a:masterClrMapping/>
  </p:clrMapOvr>
</p:sld>
</file>

<file path=ppt/slides/slide4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2321332" y="2642856"/>
            <a:ext cx="4621465" cy="710179"/>
          </a:xfrm>
          <a:prstGeom prst="rect">
            <a:avLst/>
          </a:prstGeom>
        </p:spPr>
        <p:txBody>
          <a:bodyPr bIns="47625" lIns="95250" rIns="95250" rtlCol="0" tIns="47625" vert="horz">
            <a:spAutoFit/>
          </a:bodyPr>
          <a:lstStyle/>
          <a:p>
            <a:pPr algn="ctr"/>
            <a:r>
              <a:rPr dirty="0" lang="en-US" sz="2800"/>
              <a:t>Expert </a:t>
            </a:r>
            <a:r>
              <a:rPr dirty="0" lang="en-US" sz="2800"/>
              <a:t>Pages</a:t>
            </a:r>
            <a:endParaRPr dirty="0" lang="en-US" sz="2800"/>
          </a:p>
        </p:txBody>
      </p:sp>
    </p:spTree>
  </p:cSld>
  <p:clrMapOvr>
    <a:masterClrMapping/>
  </p:clrMapOvr>
</p:sld>
</file>

<file path=ppt/slides/slide4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
          <p:cNvSpPr/>
          <p:nvPr/>
        </p:nvSpPr>
        <p:spPr>
          <a:xfrm flipH="false" flipV="false" rot="0">
            <a:off x="582983" y="1810044"/>
            <a:ext cx="7801372" cy="4351909"/>
          </a:xfrm>
          <a:prstGeom prst="snip2DiagRect">
            <a:avLst/>
          </a:prstGeom>
          <a:noFill/>
          <a:ln cap="flat" w="28575">
            <a:solidFill>
              <a:schemeClr val="tx2">
                <a:shade val="50000"/>
                <a:lumMod val="75000"/>
              </a:schemeClr>
            </a:solidFill>
            <a:prstDash val="solid"/>
            <a:round/>
          </a:ln>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3"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4"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5"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6"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7"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8"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9"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10"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2556844" y="631715"/>
            <a:ext cx="4481351" cy="369332"/>
          </a:xfrm>
          <a:prstGeom prst="rect">
            <a:avLst/>
          </a:prstGeom>
          <a:noFill/>
        </p:spPr>
        <p:txBody>
          <a:bodyPr rtlCol="0" vert="horz" wrap="none">
            <a:spAutoFit/>
          </a:bodyPr>
          <a:lstStyle/>
          <a:p>
            <a:pPr algn="ctr"/>
            <a:r>
              <a:rPr dirty="0" lang="en-US"/>
              <a:t>Expert Portal </a:t>
            </a:r>
            <a:endParaRPr dirty="0" lang="en-US"/>
          </a:p>
        </p:txBody>
      </p:sp>
      <p:sp>
        <p:nvSpPr>
          <p:cNvPr id="13" name="Rounded Rectangle 33"/>
          <p:cNvSpPr/>
          <p:nvPr/>
        </p:nvSpPr>
        <p:spPr>
          <a:xfrm rot="0">
            <a:off x="7429684" y="58080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4" name=""/>
          <p:cNvSpPr/>
          <p:nvPr/>
        </p:nvSpPr>
        <p:spPr>
          <a:xfrm flipH="false" flipV="false" rot="0">
            <a:off x="582983"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sz="1200">
                <a:solidFill>
                  <a:schemeClr val="tx1"/>
                </a:solidFill>
              </a:rPr>
              <a:t/>
            </a:r>
            <a:endParaRPr dirty="0" lang="en-US" sz="1200">
              <a:solidFill>
                <a:schemeClr val="tx1"/>
              </a:solidFill>
            </a:endParaRPr>
          </a:p>
        </p:txBody>
      </p:sp>
      <p:sp>
        <p:nvSpPr>
          <p:cNvPr id="15" name=""/>
          <p:cNvSpPr/>
          <p:nvPr/>
        </p:nvSpPr>
        <p:spPr>
          <a:xfrm flipH="false" flipV="false" rot="0">
            <a:off x="15144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6" name=""/>
          <p:cNvSpPr/>
          <p:nvPr/>
        </p:nvSpPr>
        <p:spPr>
          <a:xfrm flipH="false" flipV="false" rot="0">
            <a:off x="244792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7" name=""/>
          <p:cNvSpPr/>
          <p:nvPr/>
        </p:nvSpPr>
        <p:spPr>
          <a:xfrm flipH="false" flipV="false" rot="0">
            <a:off x="33813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8" name=""/>
          <p:cNvSpPr/>
          <p:nvPr/>
        </p:nvSpPr>
        <p:spPr>
          <a:xfrm flipH="false" flipV="false" rot="0">
            <a:off x="431482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19" name=""/>
          <p:cNvSpPr/>
          <p:nvPr/>
        </p:nvSpPr>
        <p:spPr>
          <a:xfrm flipH="false" flipV="false" rot="0">
            <a:off x="5248275"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20" name=""/>
          <p:cNvSpPr/>
          <p:nvPr/>
        </p:nvSpPr>
        <p:spPr>
          <a:xfrm flipH="false" flipV="false" rot="0">
            <a:off x="6186231" y="1619250"/>
            <a:ext cx="934093" cy="190794"/>
          </a:xfrm>
          <a:prstGeom prst="snip2DiagRect">
            <a:avLst/>
          </a:prstGeom>
          <a:effectLst>
            <a:outerShdw dist="0">
              <a:srgbClr val="FFFFFF">
                <a:alpha val="0"/>
              </a:srgbClr>
            </a:outerShdw>
          </a:effectLst>
        </p:spPr>
        <p:style>
          <a:lnRef idx="1">
            <a:schemeClr val="accent1">
              <a:shade val="50000"/>
            </a:schemeClr>
          </a:lnRef>
          <a:fillRef idx="3">
            <a:schemeClr val="accent1"/>
          </a:fillRef>
          <a:effectRef idx="2">
            <a:schemeClr val="accent1"/>
          </a:effectRef>
          <a:fontRef idx="minor">
            <a:schemeClr val="lt1"/>
          </a:fontRef>
        </p:style>
        <p:txBody>
          <a:bodyPr anchor="ctr" rtlCol="0" vert="horz">
            <a:noAutofit/>
          </a:bodyPr>
          <a:lstStyle/>
          <a:p>
            <a:pPr algn="ctr"/>
            <a:r>
              <a:rPr dirty="0" lang="en-US"/>
              <a:t/>
            </a:r>
            <a:endParaRPr dirty="0" lang="en-US"/>
          </a:p>
        </p:txBody>
      </p:sp>
      <p:sp>
        <p:nvSpPr>
          <p:cNvPr id="21" name=""/>
          <p:cNvSpPr txBox="1"/>
          <p:nvPr/>
        </p:nvSpPr>
        <p:spPr>
          <a:xfrm flipH="false" flipV="false" rot="0">
            <a:off x="756582" y="1577999"/>
            <a:ext cx="912893" cy="264992"/>
          </a:xfrm>
          <a:prstGeom prst="rect">
            <a:avLst/>
          </a:prstGeom>
        </p:spPr>
        <p:txBody>
          <a:bodyPr bIns="47625" lIns="95250" rIns="95250" rtlCol="0" tIns="47625" vert="horz">
            <a:spAutoFit/>
          </a:bodyPr>
          <a:lstStyle/>
          <a:p>
            <a:pPr/>
            <a:r>
              <a:rPr dirty="0" lang="en-US" sz="1200"/>
              <a:t>Profile</a:t>
            </a:r>
            <a:endParaRPr dirty="0" lang="en-US" sz="1200"/>
          </a:p>
        </p:txBody>
      </p:sp>
      <p:sp>
        <p:nvSpPr>
          <p:cNvPr id="22" name=""/>
          <p:cNvSpPr txBox="1"/>
          <p:nvPr/>
        </p:nvSpPr>
        <p:spPr>
          <a:xfrm flipH="false" flipV="false" rot="0">
            <a:off x="1517076" y="1583152"/>
            <a:ext cx="912893" cy="264992"/>
          </a:xfrm>
          <a:prstGeom prst="rect">
            <a:avLst/>
          </a:prstGeom>
        </p:spPr>
        <p:txBody>
          <a:bodyPr bIns="47625" lIns="95250" rIns="95250" rtlCol="0" tIns="47625" vert="horz">
            <a:spAutoFit/>
          </a:bodyPr>
          <a:lstStyle/>
          <a:p>
            <a:pPr/>
            <a:r>
              <a:rPr dirty="0" lang="en-US" sz="1200"/>
              <a:t>Dashboard</a:t>
            </a:r>
            <a:endParaRPr dirty="0" lang="en-US" sz="1200"/>
          </a:p>
        </p:txBody>
      </p:sp>
      <p:sp>
        <p:nvSpPr>
          <p:cNvPr id="23" name=""/>
          <p:cNvSpPr txBox="1"/>
          <p:nvPr/>
        </p:nvSpPr>
        <p:spPr>
          <a:xfrm flipH="false" flipV="false" rot="0">
            <a:off x="2356758" y="1583152"/>
            <a:ext cx="1184539" cy="226892"/>
          </a:xfrm>
          <a:prstGeom prst="rect">
            <a:avLst/>
          </a:prstGeom>
        </p:spPr>
        <p:txBody>
          <a:bodyPr bIns="47625" lIns="95250" rIns="95250" rtlCol="0" tIns="47625" vert="horz">
            <a:spAutoFit/>
          </a:bodyPr>
          <a:lstStyle/>
          <a:p>
            <a:pPr/>
            <a:r>
              <a:rPr dirty="0" lang="en-US" sz="1200"/>
              <a:t>Category </a:t>
            </a:r>
            <a:r>
              <a:rPr dirty="0" err="1" lang="en-US" sz="1200"/>
              <a:t>Mgnt</a:t>
            </a:r>
            <a:endParaRPr dirty="0" err="1" lang="en-US" sz="1200"/>
          </a:p>
        </p:txBody>
      </p:sp>
    </p:spTree>
  </p:cSld>
  <p:clrMapOvr>
    <a:masterClrMapping/>
  </p:clrMapOvr>
</p:sld>
</file>

<file path=ppt/slides/slide4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Expert Public Profile Page</a:t>
            </a:r>
            <a:endParaRPr dirty="0" lang="en-US"/>
          </a:p>
        </p:txBody>
      </p:sp>
      <p:sp>
        <p:nvSpPr>
          <p:cNvPr id="12" name="Rounded Rectangle 33"/>
          <p:cNvSpPr/>
          <p:nvPr/>
        </p:nvSpPr>
        <p:spPr>
          <a:xfrm rot="0">
            <a:off x="7429684" y="58080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3" name=""/>
          <p:cNvSpPr txBox="1"/>
          <p:nvPr/>
        </p:nvSpPr>
        <p:spPr>
          <a:xfrm flipH="false" flipV="false" rot="0">
            <a:off x="635981" y="1370893"/>
            <a:ext cx="7668923" cy="2904315"/>
          </a:xfrm>
          <a:prstGeom prst="rect">
            <a:avLst/>
          </a:prstGeom>
        </p:spPr>
        <p:txBody>
          <a:bodyPr bIns="47625" lIns="95250" rIns="95250" rtlCol="0" tIns="47625" vert="horz">
            <a:spAutoFit/>
          </a:bodyPr>
          <a:lstStyle/>
          <a:p>
            <a:pPr/>
            <a:r>
              <a:rPr dirty="0" lang="en-US"/>
              <a:t>Elements:</a:t>
            </a:r>
          </a:p>
          <a:p>
            <a:pPr/>
            <a:r>
              <a:rPr dirty="0" lang="en-US"/>
              <a:t>name</a:t>
            </a:r>
          </a:p>
          <a:p>
            <a:pPr/>
            <a:r>
              <a:rPr dirty="0" lang="en-US"/>
              <a:t>Major city/state/country</a:t>
            </a:r>
          </a:p>
          <a:p>
            <a:pPr/>
            <a:r>
              <a:rPr dirty="0" lang="en-US"/>
              <a:t>Button for Chat</a:t>
            </a:r>
          </a:p>
          <a:p>
            <a:pPr/>
            <a:r>
              <a:rPr dirty="0" lang="en-US"/>
              <a:t>Contact button</a:t>
            </a:r>
          </a:p>
          <a:p>
            <a:pPr/>
            <a:r>
              <a:rPr dirty="0" lang="en-US"/>
              <a:t>Established on 10Q</a:t>
            </a:r>
          </a:p>
          <a:p>
            <a:pPr/>
            <a:r>
              <a:rPr dirty="0" lang="en-US"/>
              <a:t>Rating</a:t>
            </a:r>
          </a:p>
          <a:p>
            <a:pPr/>
            <a:r>
              <a:rPr dirty="0" lang="en-US"/>
              <a:t>Description of the expertise</a:t>
            </a:r>
          </a:p>
          <a:p>
            <a:pPr/>
            <a:r>
              <a:rPr dirty="0" lang="en-US"/>
              <a:t>Product categories supported</a:t>
            </a:r>
          </a:p>
          <a:p>
            <a:pPr/>
            <a:r>
              <a:rPr dirty="0" lang="en-US"/>
              <a:t>Blog</a:t>
            </a:r>
            <a:r>
              <a:rPr dirty="0" lang="en-US"/>
              <a:t>/</a:t>
            </a:r>
            <a:r>
              <a:rPr dirty="0" lang="en-US"/>
              <a:t>Channel</a:t>
            </a:r>
          </a:p>
          <a:p>
            <a:pPr/>
            <a:r>
              <a:rPr dirty="0" lang="en-US"/>
              <a:t>Twitter feed</a:t>
            </a:r>
          </a:p>
          <a:p>
            <a:pPr/>
            <a:r>
              <a:rPr dirty="0" lang="en-US"/>
              <a:t>Total Sales supported</a:t>
            </a:r>
          </a:p>
          <a:p>
            <a:pPr/>
            <a:r>
              <a:rPr dirty="0" lang="en-US"/>
              <a:t>Products sold Rating</a:t>
            </a:r>
          </a:p>
          <a:p>
            <a:pPr/>
            <a:r>
              <a:rPr dirty="0" lang="en-US"/>
              <a:t/>
            </a:r>
          </a:p>
          <a:p>
            <a:pPr/>
            <a:r>
              <a:rPr dirty="0" lang="en-US"/>
              <a:t/>
            </a:r>
            <a:endParaRPr dirty="0" lang="en-US"/>
          </a:p>
        </p:txBody>
      </p:sp>
    </p:spTree>
  </p:cSld>
  <p:clrMapOvr>
    <a:masterClrMapping/>
  </p:clrMapOvr>
</p:sld>
</file>

<file path=ppt/slides/slide4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cxnSp>
        <p:nvCxnSpPr>
          <p:cNvPr id="10"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1" name="TextBox 3"/>
          <p:cNvSpPr txBox="1"/>
          <p:nvPr/>
        </p:nvSpPr>
        <p:spPr>
          <a:xfrm rot="0">
            <a:off x="2556844" y="631715"/>
            <a:ext cx="4481351" cy="369332"/>
          </a:xfrm>
          <a:prstGeom prst="rect">
            <a:avLst/>
          </a:prstGeom>
          <a:noFill/>
        </p:spPr>
        <p:txBody>
          <a:bodyPr rtlCol="0" vert="horz" wrap="none">
            <a:spAutoFit/>
          </a:bodyPr>
          <a:lstStyle/>
          <a:p>
            <a:pPr algn="ctr"/>
            <a:r>
              <a:rPr dirty="0" lang="en-US"/>
              <a:t>Expert Category Management Page</a:t>
            </a:r>
            <a:endParaRPr dirty="0" lang="en-US"/>
          </a:p>
        </p:txBody>
      </p:sp>
      <p:sp>
        <p:nvSpPr>
          <p:cNvPr id="12" name="Rounded Rectangle 33"/>
          <p:cNvSpPr/>
          <p:nvPr/>
        </p:nvSpPr>
        <p:spPr>
          <a:xfrm rot="0">
            <a:off x="7429684" y="5808098"/>
            <a:ext cx="650501" cy="21715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marL="0">
              <a:lnSpc>
                <a:spcPct val="100000"/>
              </a:lnSpc>
              <a:spcBef>
                <a:spcPts val="0"/>
              </a:spcBef>
            </a:pPr>
            <a:r>
              <a:rPr dirty="0" lang="en-US" sz="1100">
                <a:solidFill>
                  <a:schemeClr val="tx1"/>
                </a:solidFill>
              </a:rPr>
              <a:t>Submit</a:t>
            </a:r>
            <a:endParaRPr dirty="0" lang="en-US" sz="1100">
              <a:solidFill>
                <a:schemeClr val="tx1"/>
              </a:solidFill>
            </a:endParaRPr>
          </a:p>
        </p:txBody>
      </p:sp>
      <p:sp>
        <p:nvSpPr>
          <p:cNvPr id="13" name=""/>
          <p:cNvSpPr txBox="1"/>
          <p:nvPr/>
        </p:nvSpPr>
        <p:spPr>
          <a:xfrm flipH="false" flipV="false" rot="0">
            <a:off x="635981" y="1370893"/>
            <a:ext cx="7668923" cy="4801659"/>
          </a:xfrm>
          <a:prstGeom prst="rect">
            <a:avLst/>
          </a:prstGeom>
        </p:spPr>
        <p:txBody>
          <a:bodyPr bIns="47625" lIns="95250" rIns="95250" rtlCol="0" tIns="47625" vert="horz">
            <a:spAutoFit/>
          </a:bodyPr>
          <a:lstStyle/>
          <a:p>
            <a:pPr/>
            <a:r>
              <a:rPr dirty="0" lang="en-US"/>
              <a:t>Elements:</a:t>
            </a:r>
          </a:p>
          <a:p>
            <a:pPr/>
            <a:r>
              <a:rPr dirty="0" err="1" lang="en-US"/>
              <a:t>category Drop down list </a:t>
            </a:r>
          </a:p>
          <a:p>
            <a:pPr/>
            <a:r>
              <a:rPr dirty="0" lang="en-US"/>
              <a:t/>
            </a:r>
          </a:p>
          <a:p>
            <a:pPr/>
            <a:r>
              <a:rPr dirty="0" lang="en-US"/>
              <a:t/>
            </a:r>
            <a:endParaRPr dirty="0" lang="en-US"/>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3256"/>
            <a:ext cx="5161445" cy="307777"/>
          </a:xfrm>
          <a:prstGeom prst="rect">
            <a:avLst/>
          </a:prstGeom>
          <a:noFill/>
        </p:spPr>
        <p:txBody>
          <a:bodyPr rtlCol="0" vert="horz" wrap="square">
            <a:spAutoFit/>
          </a:bodyPr>
          <a:lstStyle/>
          <a:p>
            <a:pPr/>
            <a:r>
              <a:rPr dirty="0" lang="en-US" sz="1400"/>
              <a:t>Product Category Name  &gt; Questions</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14"/>
          <p:cNvSpPr txBox="1"/>
          <p:nvPr/>
        </p:nvSpPr>
        <p:spPr>
          <a:xfrm rot="0">
            <a:off x="893692" y="1585759"/>
            <a:ext cx="1422278" cy="588529"/>
          </a:xfrm>
          <a:prstGeom prst="rect">
            <a:avLst/>
          </a:prstGeom>
          <a:noFill/>
        </p:spPr>
        <p:txBody>
          <a:bodyPr rtlCol="0" vert="horz" wrap="square">
            <a:spAutoFit/>
          </a:bodyPr>
          <a:lstStyle/>
          <a:p>
            <a:pPr/>
            <a:r>
              <a:rPr b="1" dirty="0" lang="en-US" sz="3200">
                <a:latin typeface="Calibri"/>
              </a:rPr>
              <a:t>Black</a:t>
            </a:r>
            <a:endParaRPr b="1" dirty="0" lang="en-US" sz="3200">
              <a:latin typeface="Calibri"/>
            </a:endParaRPr>
          </a:p>
        </p:txBody>
      </p:sp>
      <p:sp>
        <p:nvSpPr>
          <p:cNvPr id="13" name="TextBox 15"/>
          <p:cNvSpPr txBox="1"/>
          <p:nvPr/>
        </p:nvSpPr>
        <p:spPr>
          <a:xfrm rot="0">
            <a:off x="2286999" y="1724467"/>
            <a:ext cx="950204" cy="338554"/>
          </a:xfrm>
          <a:prstGeom prst="rect">
            <a:avLst/>
          </a:prstGeom>
          <a:noFill/>
        </p:spPr>
        <p:txBody>
          <a:bodyPr rtlCol="0" vert="horz" wrap="square">
            <a:spAutoFit/>
          </a:bodyPr>
          <a:lstStyle/>
          <a:p>
            <a:pPr algn="ctr"/>
            <a:r>
              <a:rPr dirty="0" lang="en-US" sz="1600"/>
              <a:t>or</a:t>
            </a:r>
            <a:endParaRPr dirty="0" lang="en-US" sz="1600"/>
          </a:p>
        </p:txBody>
      </p:sp>
      <p:sp>
        <p:nvSpPr>
          <p:cNvPr id="14" name="TextBox 16"/>
          <p:cNvSpPr txBox="1"/>
          <p:nvPr/>
        </p:nvSpPr>
        <p:spPr>
          <a:xfrm rot="0">
            <a:off x="3749149" y="1585759"/>
            <a:ext cx="1493119" cy="588529"/>
          </a:xfrm>
          <a:prstGeom prst="rect">
            <a:avLst/>
          </a:prstGeom>
          <a:solidFill>
            <a:schemeClr val="tx1"/>
          </a:solidFill>
        </p:spPr>
        <p:txBody>
          <a:bodyPr rtlCol="0" vert="horz" wrap="square">
            <a:spAutoFit/>
          </a:bodyPr>
          <a:lstStyle/>
          <a:p>
            <a:pPr/>
            <a:r>
              <a:rPr b="1" dirty="0" lang="en-US" sz="3200">
                <a:solidFill>
                  <a:schemeClr val="bg1"/>
                </a:solidFill>
                <a:latin typeface="Calibri"/>
              </a:rPr>
              <a:t>White</a:t>
            </a:r>
            <a:endParaRPr b="1" dirty="0" lang="en-US" sz="3200">
              <a:solidFill>
                <a:schemeClr val="bg1"/>
              </a:solidFill>
              <a:latin typeface="Calibri"/>
            </a:endParaRPr>
          </a:p>
        </p:txBody>
      </p:sp>
      <p:sp>
        <p:nvSpPr>
          <p:cNvPr id="15" name="TextBox 17"/>
          <p:cNvSpPr txBox="1"/>
          <p:nvPr/>
        </p:nvSpPr>
        <p:spPr>
          <a:xfrm rot="0">
            <a:off x="890410" y="2179574"/>
            <a:ext cx="1104182" cy="584776"/>
          </a:xfrm>
          <a:prstGeom prst="rect">
            <a:avLst/>
          </a:prstGeom>
          <a:noFill/>
        </p:spPr>
        <p:txBody>
          <a:bodyPr rtlCol="0" vert="horz" wrap="square">
            <a:spAutoFit/>
          </a:bodyPr>
          <a:lstStyle/>
          <a:p>
            <a:pPr algn="ctr"/>
            <a:r>
              <a:rPr b="1" dirty="0" lang="en-US" sz="3200">
                <a:solidFill>
                  <a:srgbClr val="00b050"/>
                </a:solidFill>
                <a:latin typeface="Calibri"/>
              </a:rPr>
              <a:t>Yes</a:t>
            </a:r>
            <a:endParaRPr b="1" dirty="0" lang="en-US" sz="3200">
              <a:solidFill>
                <a:srgbClr val="00b050"/>
              </a:solidFill>
              <a:latin typeface="Calibri"/>
            </a:endParaRPr>
          </a:p>
        </p:txBody>
      </p:sp>
      <p:sp>
        <p:nvSpPr>
          <p:cNvPr id="16" name="TextBox 18"/>
          <p:cNvSpPr txBox="1"/>
          <p:nvPr/>
        </p:nvSpPr>
        <p:spPr>
          <a:xfrm rot="0">
            <a:off x="3813124" y="2179574"/>
            <a:ext cx="1104182" cy="584776"/>
          </a:xfrm>
          <a:prstGeom prst="rect">
            <a:avLst/>
          </a:prstGeom>
          <a:noFill/>
        </p:spPr>
        <p:txBody>
          <a:bodyPr rtlCol="0" vert="horz" wrap="square">
            <a:spAutoFit/>
          </a:bodyPr>
          <a:lstStyle/>
          <a:p>
            <a:pPr algn="ctr"/>
            <a:r>
              <a:rPr b="1" dirty="0" lang="en-US" sz="3200">
                <a:solidFill>
                  <a:srgbClr val="ff0000"/>
                </a:solidFill>
                <a:latin typeface="Calibri"/>
              </a:rPr>
              <a:t>No</a:t>
            </a:r>
            <a:endParaRPr b="1" dirty="0" lang="en-US" sz="3200">
              <a:solidFill>
                <a:srgbClr val="ff0000"/>
              </a:solidFill>
              <a:latin typeface="Calibri"/>
            </a:endParaRPr>
          </a:p>
        </p:txBody>
      </p:sp>
      <p:sp>
        <p:nvSpPr>
          <p:cNvPr id="17" name="TextBox 19"/>
          <p:cNvSpPr txBox="1"/>
          <p:nvPr/>
        </p:nvSpPr>
        <p:spPr>
          <a:xfrm rot="0">
            <a:off x="2286999" y="2318074"/>
            <a:ext cx="950204" cy="338554"/>
          </a:xfrm>
          <a:prstGeom prst="rect">
            <a:avLst/>
          </a:prstGeom>
          <a:noFill/>
        </p:spPr>
        <p:txBody>
          <a:bodyPr rtlCol="0" vert="horz" wrap="square">
            <a:spAutoFit/>
          </a:bodyPr>
          <a:lstStyle/>
          <a:p>
            <a:pPr algn="ctr"/>
            <a:r>
              <a:rPr dirty="0" lang="en-US" sz="1600"/>
              <a:t>or</a:t>
            </a:r>
            <a:endParaRPr dirty="0" lang="en-US" sz="1600"/>
          </a:p>
        </p:txBody>
      </p:sp>
      <p:sp>
        <p:nvSpPr>
          <p:cNvPr id="18" name="TextBox 20"/>
          <p:cNvSpPr txBox="1"/>
          <p:nvPr/>
        </p:nvSpPr>
        <p:spPr>
          <a:xfrm rot="0">
            <a:off x="890410" y="2868697"/>
            <a:ext cx="1104182" cy="461665"/>
          </a:xfrm>
          <a:prstGeom prst="rect">
            <a:avLst/>
          </a:prstGeom>
          <a:noFill/>
        </p:spPr>
        <p:txBody>
          <a:bodyPr rtlCol="0" vert="horz" wrap="square">
            <a:spAutoFit/>
          </a:bodyPr>
          <a:lstStyle/>
          <a:p>
            <a:pPr algn="ctr"/>
            <a:r>
              <a:rPr b="1" dirty="0" lang="en-US" sz="2400">
                <a:latin typeface="Calibri"/>
              </a:rPr>
              <a:t>Mono</a:t>
            </a:r>
            <a:endParaRPr b="1" dirty="0" lang="en-US" sz="2400">
              <a:latin typeface="Calibri"/>
            </a:endParaRPr>
          </a:p>
        </p:txBody>
      </p:sp>
      <p:sp>
        <p:nvSpPr>
          <p:cNvPr id="19" name="TextBox 21"/>
          <p:cNvSpPr txBox="1"/>
          <p:nvPr/>
        </p:nvSpPr>
        <p:spPr>
          <a:xfrm rot="0">
            <a:off x="3813124" y="2868697"/>
            <a:ext cx="1104182" cy="461665"/>
          </a:xfrm>
          <a:prstGeom prst="rect">
            <a:avLst/>
          </a:prstGeom>
          <a:noFill/>
        </p:spPr>
        <p:txBody>
          <a:bodyPr rtlCol="0" vert="horz" wrap="square">
            <a:spAutoFit/>
          </a:bodyPr>
          <a:lstStyle/>
          <a:p>
            <a:pPr algn="ctr"/>
            <a:r>
              <a:rPr b="1" dirty="0" lang="en-US" sz="2400">
                <a:latin typeface="Calibri"/>
              </a:rPr>
              <a:t>Stereo</a:t>
            </a:r>
            <a:endParaRPr b="1" dirty="0" lang="en-US" sz="2400">
              <a:latin typeface="Calibri"/>
            </a:endParaRPr>
          </a:p>
        </p:txBody>
      </p:sp>
      <p:sp>
        <p:nvSpPr>
          <p:cNvPr id="20" name="TextBox 22"/>
          <p:cNvSpPr txBox="1"/>
          <p:nvPr/>
        </p:nvSpPr>
        <p:spPr>
          <a:xfrm rot="0">
            <a:off x="2286999" y="2930252"/>
            <a:ext cx="950204" cy="338554"/>
          </a:xfrm>
          <a:prstGeom prst="rect">
            <a:avLst/>
          </a:prstGeom>
          <a:noFill/>
        </p:spPr>
        <p:txBody>
          <a:bodyPr rtlCol="0" vert="horz" wrap="square">
            <a:spAutoFit/>
          </a:bodyPr>
          <a:lstStyle/>
          <a:p>
            <a:pPr algn="ctr"/>
            <a:r>
              <a:rPr dirty="0" lang="en-US" sz="1600"/>
              <a:t>or</a:t>
            </a:r>
            <a:endParaRPr dirty="0" lang="en-US" sz="1600"/>
          </a:p>
        </p:txBody>
      </p:sp>
      <p:pic>
        <p:nvPicPr>
          <p:cNvPr id="21" name="Picture 23"/>
          <p:cNvPicPr>
            <a:picLocks noChangeAspect="true"/>
          </p:cNvPicPr>
          <p:nvPr/>
        </p:nvPicPr>
        <p:blipFill>
          <a:blip r:embed="rId3"/>
          <a:stretch>
            <a:fillRect/>
          </a:stretch>
        </p:blipFill>
        <p:spPr>
          <a:xfrm rot="0">
            <a:off x="3389297" y="3326651"/>
            <a:ext cx="1951839" cy="1062225"/>
          </a:xfrm>
          <a:prstGeom prst="rect">
            <a:avLst/>
          </a:prstGeom>
        </p:spPr>
      </p:pic>
      <p:pic>
        <p:nvPicPr>
          <p:cNvPr id="22" name="Picture 28"/>
          <p:cNvPicPr>
            <a:picLocks noChangeAspect="true"/>
          </p:cNvPicPr>
          <p:nvPr/>
        </p:nvPicPr>
        <p:blipFill>
          <a:blip r:embed="rId3"/>
          <a:srcRect b="51128" t="-6"/>
          <a:stretch>
            <a:fillRect/>
          </a:stretch>
        </p:blipFill>
        <p:spPr>
          <a:xfrm rot="0">
            <a:off x="472998" y="3326651"/>
            <a:ext cx="1939006" cy="515763"/>
          </a:xfrm>
          <a:prstGeom prst="rect">
            <a:avLst/>
          </a:prstGeom>
        </p:spPr>
      </p:pic>
      <p:pic>
        <p:nvPicPr>
          <p:cNvPr id="23" name="Picture 29"/>
          <p:cNvPicPr>
            <a:picLocks noChangeAspect="true"/>
          </p:cNvPicPr>
          <p:nvPr/>
        </p:nvPicPr>
        <p:blipFill>
          <a:blip r:embed="rId4"/>
          <a:stretch>
            <a:fillRect/>
          </a:stretch>
        </p:blipFill>
        <p:spPr>
          <a:xfrm rot="0">
            <a:off x="541880" y="4900635"/>
            <a:ext cx="1801243" cy="1422982"/>
          </a:xfrm>
          <a:prstGeom prst="rect">
            <a:avLst/>
          </a:prstGeom>
        </p:spPr>
      </p:pic>
      <p:sp>
        <p:nvSpPr>
          <p:cNvPr id="24" name="TextBox 30"/>
          <p:cNvSpPr txBox="1"/>
          <p:nvPr/>
        </p:nvSpPr>
        <p:spPr>
          <a:xfrm rot="0">
            <a:off x="563094" y="4505916"/>
            <a:ext cx="1649009" cy="369332"/>
          </a:xfrm>
          <a:prstGeom prst="rect">
            <a:avLst/>
          </a:prstGeom>
          <a:noFill/>
        </p:spPr>
        <p:txBody>
          <a:bodyPr rtlCol="0" vert="horz" wrap="none">
            <a:spAutoFit/>
          </a:bodyPr>
          <a:lstStyle/>
          <a:p>
            <a:pPr/>
            <a:r>
              <a:rPr dirty="0" lang="en-US"/>
              <a:t>Speaker Linking</a:t>
            </a:r>
            <a:endParaRPr dirty="0" lang="en-US"/>
          </a:p>
        </p:txBody>
      </p:sp>
      <p:sp>
        <p:nvSpPr>
          <p:cNvPr id="25" name="TextBox 32"/>
          <p:cNvSpPr txBox="1"/>
          <p:nvPr/>
        </p:nvSpPr>
        <p:spPr>
          <a:xfrm rot="0">
            <a:off x="2286999" y="5458239"/>
            <a:ext cx="950204" cy="338554"/>
          </a:xfrm>
          <a:prstGeom prst="rect">
            <a:avLst/>
          </a:prstGeom>
          <a:noFill/>
        </p:spPr>
        <p:txBody>
          <a:bodyPr rtlCol="0" vert="horz" wrap="square">
            <a:spAutoFit/>
          </a:bodyPr>
          <a:lstStyle/>
          <a:p>
            <a:pPr algn="ctr"/>
            <a:r>
              <a:rPr dirty="0" lang="en-US" sz="1600"/>
              <a:t>or</a:t>
            </a:r>
            <a:endParaRPr dirty="0" lang="en-US" sz="1600"/>
          </a:p>
        </p:txBody>
      </p:sp>
      <p:cxnSp>
        <p:nvCxnSpPr>
          <p:cNvPr id="26" name="Straight Arrow Connector 34"/>
          <p:cNvCxnSpPr/>
          <p:nvPr/>
        </p:nvCxnSpPr>
        <p:spPr>
          <a:xfrm rot="0">
            <a:off x="965753" y="5604506"/>
            <a:ext cx="914400" cy="0"/>
          </a:xfrm>
          <a:prstGeom prst="straightConnector1">
            <a:avLst/>
          </a:prstGeom>
          <a:ln w="41275">
            <a:solidFill>
              <a:schemeClr val="tx1"/>
            </a:solidFill>
            <a:tailEnd len="med" type="arrow" w="med"/>
          </a:ln>
        </p:spPr>
        <p:style>
          <a:lnRef idx="2">
            <a:schemeClr val="accent1"/>
          </a:lnRef>
          <a:fillRef idx="0">
            <a:schemeClr val="accent1"/>
          </a:fillRef>
          <a:effectRef idx="2">
            <a:schemeClr val="accent1"/>
          </a:effectRef>
          <a:fontRef idx="minor">
            <a:schemeClr val="tx1"/>
          </a:fontRef>
        </p:style>
      </p:cxnSp>
      <p:grpSp>
        <p:nvGrpSpPr>
          <p:cNvPr id="27" name="Group 42"/>
          <p:cNvGrpSpPr/>
          <p:nvPr/>
        </p:nvGrpSpPr>
        <p:grpSpPr>
          <a:xfrm rot="0">
            <a:off x="3323112" y="4570023"/>
            <a:ext cx="2084208" cy="2084208"/>
            <a:chOff x="3810079" y="4570023"/>
            <a:chExt cx="2084208" cy="2084208"/>
          </a:xfrm>
        </p:grpSpPr>
        <p:pic>
          <p:nvPicPr>
            <p:cNvPr id="28" name="Picture 31"/>
            <p:cNvPicPr>
              <a:picLocks noChangeAspect="true"/>
            </p:cNvPicPr>
            <p:nvPr/>
          </p:nvPicPr>
          <p:blipFill>
            <a:blip r:embed="rId4"/>
            <a:stretch>
              <a:fillRect/>
            </a:stretch>
          </p:blipFill>
          <p:spPr>
            <a:xfrm rot="0">
              <a:off x="3998084" y="4939146"/>
              <a:ext cx="1801243" cy="1422982"/>
            </a:xfrm>
            <a:prstGeom prst="rect">
              <a:avLst/>
            </a:prstGeom>
          </p:spPr>
        </p:pic>
        <p:sp>
          <p:nvSpPr>
            <p:cNvPr id="29" name="Oval 36"/>
            <p:cNvSpPr/>
            <p:nvPr/>
          </p:nvSpPr>
          <p:spPr>
            <a:xfrm rot="0">
              <a:off x="3810079" y="4570023"/>
              <a:ext cx="2084208" cy="2084208"/>
            </a:xfrm>
            <a:prstGeom prst="ellipse">
              <a:avLst/>
            </a:prstGeom>
            <a:noFill/>
            <a:ln w="50800">
              <a:solidFill>
                <a:schemeClr val="tx1"/>
              </a:solidFill>
            </a:ln>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cxnSp>
          <p:nvCxnSpPr>
            <p:cNvPr id="30" name="Straight Connector 38"/>
            <p:cNvCxnSpPr>
              <a:stCxn id="29" idx="7"/>
            </p:cNvCxnSpPr>
            <p:nvPr/>
          </p:nvCxnSpPr>
          <p:spPr>
            <a:xfrm flipH="true" rot="0">
              <a:off x="4189901" y="4875247"/>
              <a:ext cx="1399160" cy="1486879"/>
            </a:xfrm>
            <a:prstGeom prst="straightConnector1">
              <a:avLst/>
            </a:prstGeom>
            <a:ln w="50800">
              <a:solidFill>
                <a:schemeClr val="tx1"/>
              </a:solidFill>
            </a:ln>
          </p:spPr>
          <p:style>
            <a:lnRef idx="2">
              <a:schemeClr val="accent1"/>
            </a:lnRef>
            <a:fillRef idx="0">
              <a:schemeClr val="accent1"/>
            </a:fillRef>
            <a:effectRef idx="2">
              <a:schemeClr val="accent1"/>
            </a:effectRef>
            <a:fontRef idx="minor">
              <a:schemeClr val="tx1"/>
            </a:fontRef>
          </p:style>
        </p:cxnSp>
      </p:grpSp>
      <p:sp>
        <p:nvSpPr>
          <p:cNvPr id="31" name="Oval 44"/>
          <p:cNvSpPr/>
          <p:nvPr/>
        </p:nvSpPr>
        <p:spPr>
          <a:xfrm rot="0">
            <a:off x="5796492" y="1718375"/>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32" name="Oval 45"/>
          <p:cNvSpPr/>
          <p:nvPr/>
        </p:nvSpPr>
        <p:spPr>
          <a:xfrm rot="0">
            <a:off x="5796492" y="2311982"/>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33" name="Oval 46"/>
          <p:cNvSpPr/>
          <p:nvPr/>
        </p:nvSpPr>
        <p:spPr>
          <a:xfrm rot="0">
            <a:off x="5796492" y="3697783"/>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34" name="Oval 47"/>
          <p:cNvSpPr/>
          <p:nvPr/>
        </p:nvSpPr>
        <p:spPr>
          <a:xfrm rot="0">
            <a:off x="5796492" y="5452147"/>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35" name="TextBox 48"/>
          <p:cNvSpPr txBox="1"/>
          <p:nvPr/>
        </p:nvSpPr>
        <p:spPr>
          <a:xfrm rot="0">
            <a:off x="3509377" y="648471"/>
            <a:ext cx="2059851" cy="370555"/>
          </a:xfrm>
          <a:prstGeom prst="rect">
            <a:avLst/>
          </a:prstGeom>
          <a:noFill/>
        </p:spPr>
        <p:txBody>
          <a:bodyPr rtlCol="0" vert="horz" wrap="none">
            <a:spAutoFit/>
          </a:bodyPr>
          <a:lstStyle/>
          <a:p>
            <a:pPr/>
            <a:r>
              <a:rPr dirty="0" lang="en-US"/>
              <a:t>Binary Examples</a:t>
            </a:r>
            <a:endParaRPr dirty="0" lang="en-US"/>
          </a:p>
        </p:txBody>
      </p:sp>
      <p:sp>
        <p:nvSpPr>
          <p:cNvPr id="36" name="Oval 50"/>
          <p:cNvSpPr/>
          <p:nvPr/>
        </p:nvSpPr>
        <p:spPr>
          <a:xfrm rot="0">
            <a:off x="8252219" y="1175366"/>
            <a:ext cx="350216" cy="319961"/>
          </a:xfrm>
          <a:prstGeom prst="ellipse">
            <a:avLst/>
          </a:prstGeom>
          <a:solidFill>
            <a:srgbClr val="ffffff"/>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r>
              <a:rPr b="1" dirty="0" lang="en-US" sz="2400">
                <a:solidFill>
                  <a:schemeClr val="tx1"/>
                </a:solidFill>
                <a:latin typeface="Calibri"/>
              </a:rPr>
              <a:t>?</a:t>
            </a:r>
            <a:endParaRPr b="1" dirty="0" lang="en-US" sz="2400">
              <a:solidFill>
                <a:schemeClr val="tx1"/>
              </a:solidFill>
              <a:latin typeface="Calibri"/>
            </a:endParaRPr>
          </a:p>
        </p:txBody>
      </p:sp>
      <p:sp>
        <p:nvSpPr>
          <p:cNvPr id="37" name=""/>
          <p:cNvSpPr txBox="1"/>
          <p:nvPr/>
        </p:nvSpPr>
        <p:spPr>
          <a:xfrm flipH="false" flipV="false" rot="0">
            <a:off x="6566508" y="2409663"/>
            <a:ext cx="2162008" cy="2649922"/>
          </a:xfrm>
          <a:prstGeom prst="rect">
            <a:avLst/>
          </a:prstGeom>
        </p:spPr>
        <p:txBody>
          <a:bodyPr bIns="47625" lIns="95250" rIns="95250" rtlCol="0" tIns="47625" vert="horz">
            <a:spAutoFit/>
          </a:bodyPr>
          <a:lstStyle/>
          <a:p>
            <a:pPr/>
            <a:r>
              <a:rPr dirty="0" lang="en-US"/>
              <a:t>Yes or no is the approach</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100" fill="hold" id="6">
                                          <p:stCondLst>
                                            <p:cond delay="0"/>
                                          </p:stCondLst>
                                        </p:cTn>
                                        <p:tgtEl>
                                          <p:spTgt spid="26"/>
                                        </p:tgtEl>
                                        <p:attrNameLst>
                                          <p:attrName>style.visibility</p:attrName>
                                        </p:attrNameLst>
                                      </p:cBhvr>
                                      <p:to>
                                        <p:strVal val="visible"/>
                                      </p:to>
                                    </p:set>
                                    <p:animEffect filter="wipe(left)" transition="in">
                                      <p:cBhvr>
                                        <p:cTn dur="1100" id="7"/>
                                        <p:tgtEl>
                                          <p:spTgt spid="2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6"/>
    </p:bldLst>
  </p:timing>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3"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4"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5"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6"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7"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8"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9" name="Picture 1"/>
          <p:cNvPicPr>
            <a:picLocks noChangeAspect="true"/>
          </p:cNvPicPr>
          <p:nvPr/>
        </p:nvPicPr>
        <p:blipFill>
          <a:blip r:embed="rId2"/>
          <a:stretch>
            <a:fillRect/>
          </a:stretch>
        </p:blipFill>
        <p:spPr>
          <a:xfrm rot="0">
            <a:off x="8304904" y="324239"/>
            <a:ext cx="312210" cy="319046"/>
          </a:xfrm>
          <a:prstGeom prst="rect">
            <a:avLst/>
          </a:prstGeom>
        </p:spPr>
      </p:pic>
      <p:sp>
        <p:nvSpPr>
          <p:cNvPr id="10" name="TextBox 2"/>
          <p:cNvSpPr txBox="1"/>
          <p:nvPr/>
        </p:nvSpPr>
        <p:spPr>
          <a:xfrm rot="0">
            <a:off x="635047" y="1056667"/>
            <a:ext cx="5161445" cy="307777"/>
          </a:xfrm>
          <a:prstGeom prst="rect">
            <a:avLst/>
          </a:prstGeom>
          <a:noFill/>
        </p:spPr>
        <p:txBody>
          <a:bodyPr rtlCol="0" vert="horz" wrap="square">
            <a:spAutoFit/>
          </a:bodyPr>
          <a:lstStyle/>
          <a:p>
            <a:pPr/>
            <a:r>
              <a:rPr dirty="0" lang="en-US" sz="1400"/>
              <a:t>Product Category Name  &gt; Questions</a:t>
            </a:r>
            <a:endParaRPr dirty="0" lang="en-US" sz="1400"/>
          </a:p>
        </p:txBody>
      </p:sp>
      <p:cxnSp>
        <p:nvCxnSpPr>
          <p:cNvPr id="11"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2" name="TextBox 3"/>
          <p:cNvSpPr txBox="1"/>
          <p:nvPr/>
        </p:nvSpPr>
        <p:spPr>
          <a:xfrm rot="0">
            <a:off x="3542074" y="626674"/>
            <a:ext cx="2027156" cy="370555"/>
          </a:xfrm>
          <a:prstGeom prst="rect">
            <a:avLst/>
          </a:prstGeom>
          <a:noFill/>
        </p:spPr>
        <p:txBody>
          <a:bodyPr rtlCol="0" vert="horz" wrap="none">
            <a:spAutoFit/>
          </a:bodyPr>
          <a:lstStyle/>
          <a:p>
            <a:pPr/>
            <a:r>
              <a:rPr dirty="0" lang="en-US"/>
              <a:t>Rating Examples</a:t>
            </a:r>
            <a:endParaRPr dirty="0" lang="en-US"/>
          </a:p>
        </p:txBody>
      </p:sp>
      <p:sp>
        <p:nvSpPr>
          <p:cNvPr id="13" name="TextBox 5"/>
          <p:cNvSpPr txBox="1"/>
          <p:nvPr/>
        </p:nvSpPr>
        <p:spPr>
          <a:xfrm rot="0">
            <a:off x="1175088" y="2894722"/>
            <a:ext cx="1210687" cy="646330"/>
          </a:xfrm>
          <a:prstGeom prst="rect">
            <a:avLst/>
          </a:prstGeom>
          <a:noFill/>
        </p:spPr>
        <p:txBody>
          <a:bodyPr rtlCol="0" vert="horz" wrap="square">
            <a:spAutoFit/>
          </a:bodyPr>
          <a:lstStyle/>
          <a:p>
            <a:pPr algn="ctr"/>
            <a:r>
              <a:rPr dirty="0" lang="en-US"/>
              <a:t>Very Important</a:t>
            </a:r>
            <a:endParaRPr dirty="0" lang="en-US"/>
          </a:p>
        </p:txBody>
      </p:sp>
      <p:sp>
        <p:nvSpPr>
          <p:cNvPr id="14" name="TextBox 37"/>
          <p:cNvSpPr txBox="1"/>
          <p:nvPr/>
        </p:nvSpPr>
        <p:spPr>
          <a:xfrm rot="0">
            <a:off x="2629283" y="2894722"/>
            <a:ext cx="1137188" cy="369332"/>
          </a:xfrm>
          <a:prstGeom prst="rect">
            <a:avLst/>
          </a:prstGeom>
          <a:noFill/>
        </p:spPr>
        <p:txBody>
          <a:bodyPr rtlCol="0" vert="horz" wrap="none">
            <a:spAutoFit/>
          </a:bodyPr>
          <a:lstStyle/>
          <a:p>
            <a:pPr algn="ctr"/>
            <a:r>
              <a:rPr dirty="0" lang="en-US"/>
              <a:t>Important</a:t>
            </a:r>
            <a:endParaRPr dirty="0" lang="en-US"/>
          </a:p>
        </p:txBody>
      </p:sp>
      <p:sp>
        <p:nvSpPr>
          <p:cNvPr id="15" name="TextBox 39"/>
          <p:cNvSpPr txBox="1"/>
          <p:nvPr/>
        </p:nvSpPr>
        <p:spPr>
          <a:xfrm rot="0">
            <a:off x="4193655" y="2894722"/>
            <a:ext cx="891139" cy="369332"/>
          </a:xfrm>
          <a:prstGeom prst="rect">
            <a:avLst/>
          </a:prstGeom>
          <a:noFill/>
        </p:spPr>
        <p:txBody>
          <a:bodyPr rtlCol="0" vert="horz" wrap="none">
            <a:spAutoFit/>
          </a:bodyPr>
          <a:lstStyle/>
          <a:p>
            <a:pPr algn="ctr"/>
            <a:r>
              <a:rPr dirty="0" lang="en-US"/>
              <a:t>Neutral</a:t>
            </a:r>
            <a:endParaRPr dirty="0" lang="en-US"/>
          </a:p>
        </p:txBody>
      </p:sp>
      <p:sp>
        <p:nvSpPr>
          <p:cNvPr id="16" name="TextBox 40"/>
          <p:cNvSpPr txBox="1"/>
          <p:nvPr/>
        </p:nvSpPr>
        <p:spPr>
          <a:xfrm rot="0">
            <a:off x="5360961" y="2894722"/>
            <a:ext cx="1402948" cy="369332"/>
          </a:xfrm>
          <a:prstGeom prst="rect">
            <a:avLst/>
          </a:prstGeom>
          <a:noFill/>
        </p:spPr>
        <p:txBody>
          <a:bodyPr rtlCol="0" vert="horz" wrap="none">
            <a:spAutoFit/>
          </a:bodyPr>
          <a:lstStyle/>
          <a:p>
            <a:pPr algn="ctr"/>
            <a:r>
              <a:rPr dirty="0" lang="en-US"/>
              <a:t>Unimportant</a:t>
            </a:r>
            <a:endParaRPr dirty="0" lang="en-US"/>
          </a:p>
        </p:txBody>
      </p:sp>
      <p:sp>
        <p:nvSpPr>
          <p:cNvPr id="17" name="TextBox 41"/>
          <p:cNvSpPr txBox="1"/>
          <p:nvPr/>
        </p:nvSpPr>
        <p:spPr>
          <a:xfrm rot="0">
            <a:off x="6755191" y="2894722"/>
            <a:ext cx="1502946" cy="646330"/>
          </a:xfrm>
          <a:prstGeom prst="rect">
            <a:avLst/>
          </a:prstGeom>
          <a:noFill/>
        </p:spPr>
        <p:txBody>
          <a:bodyPr rtlCol="0" vert="horz" wrap="square">
            <a:spAutoFit/>
          </a:bodyPr>
          <a:lstStyle/>
          <a:p>
            <a:pPr algn="ctr"/>
            <a:r>
              <a:rPr dirty="0" lang="en-US"/>
              <a:t>Very Unimportant</a:t>
            </a:r>
            <a:endParaRPr dirty="0" lang="en-US"/>
          </a:p>
        </p:txBody>
      </p:sp>
      <p:cxnSp>
        <p:nvCxnSpPr>
          <p:cNvPr id="18" name="Straight Connector 24"/>
          <p:cNvCxnSpPr/>
          <p:nvPr/>
        </p:nvCxnSpPr>
        <p:spPr>
          <a:xfrm rot="0">
            <a:off x="1768561" y="2481963"/>
            <a:ext cx="5729292"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9" name="Straight Connector 26"/>
          <p:cNvCxnSpPr/>
          <p:nvPr/>
        </p:nvCxnSpPr>
        <p:spPr>
          <a:xfrm rot="0">
            <a:off x="1778522" y="22082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0" name="Straight Connector 48"/>
          <p:cNvCxnSpPr/>
          <p:nvPr/>
        </p:nvCxnSpPr>
        <p:spPr>
          <a:xfrm rot="0">
            <a:off x="3200884" y="22082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1" name="Straight Connector 49"/>
          <p:cNvCxnSpPr/>
          <p:nvPr/>
        </p:nvCxnSpPr>
        <p:spPr>
          <a:xfrm rot="0">
            <a:off x="4633207" y="22082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2" name="Straight Connector 50"/>
          <p:cNvCxnSpPr/>
          <p:nvPr/>
        </p:nvCxnSpPr>
        <p:spPr>
          <a:xfrm rot="0">
            <a:off x="6065530" y="22082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23" name="Straight Connector 51"/>
          <p:cNvCxnSpPr/>
          <p:nvPr/>
        </p:nvCxnSpPr>
        <p:spPr>
          <a:xfrm rot="0">
            <a:off x="7497852" y="220827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24" name="TextBox 52"/>
          <p:cNvSpPr txBox="1"/>
          <p:nvPr/>
        </p:nvSpPr>
        <p:spPr>
          <a:xfrm rot="0">
            <a:off x="1073485" y="1680811"/>
            <a:ext cx="1595309" cy="369332"/>
          </a:xfrm>
          <a:prstGeom prst="rect">
            <a:avLst/>
          </a:prstGeom>
          <a:noFill/>
        </p:spPr>
        <p:txBody>
          <a:bodyPr rtlCol="0" vert="horz" wrap="none">
            <a:spAutoFit/>
          </a:bodyPr>
          <a:lstStyle/>
          <a:p>
            <a:pPr/>
            <a:r>
              <a:rPr dirty="0" lang="en-US"/>
              <a:t>- Sound quality</a:t>
            </a:r>
            <a:endParaRPr dirty="0" lang="en-US"/>
          </a:p>
        </p:txBody>
      </p:sp>
      <p:sp>
        <p:nvSpPr>
          <p:cNvPr id="25" name="Oval 27"/>
          <p:cNvSpPr/>
          <p:nvPr/>
        </p:nvSpPr>
        <p:spPr>
          <a:xfrm rot="0">
            <a:off x="4462930" y="2321790"/>
            <a:ext cx="326760" cy="326760"/>
          </a:xfrm>
          <a:prstGeom prst="ellipse">
            <a:avLst/>
          </a:prstGeom>
          <a:solidFill>
            <a:srgbClr val="ff0000"/>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26" name="TextBox 53"/>
          <p:cNvSpPr txBox="1"/>
          <p:nvPr/>
        </p:nvSpPr>
        <p:spPr>
          <a:xfrm rot="0">
            <a:off x="1185048" y="5041281"/>
            <a:ext cx="1210687" cy="369332"/>
          </a:xfrm>
          <a:prstGeom prst="rect">
            <a:avLst/>
          </a:prstGeom>
          <a:noFill/>
        </p:spPr>
        <p:txBody>
          <a:bodyPr rtlCol="0" vert="horz" wrap="square">
            <a:spAutoFit/>
          </a:bodyPr>
          <a:lstStyle/>
          <a:p>
            <a:pPr algn="ctr"/>
            <a:r>
              <a:rPr dirty="0" lang="en-US"/>
              <a:t>$1</a:t>
            </a:r>
            <a:endParaRPr dirty="0" lang="en-US"/>
          </a:p>
        </p:txBody>
      </p:sp>
      <p:sp>
        <p:nvSpPr>
          <p:cNvPr id="27" name="TextBox 54"/>
          <p:cNvSpPr txBox="1"/>
          <p:nvPr/>
        </p:nvSpPr>
        <p:spPr>
          <a:xfrm rot="0">
            <a:off x="2940013" y="5041281"/>
            <a:ext cx="535647" cy="369332"/>
          </a:xfrm>
          <a:prstGeom prst="rect">
            <a:avLst/>
          </a:prstGeom>
          <a:noFill/>
        </p:spPr>
        <p:txBody>
          <a:bodyPr rtlCol="0" vert="horz" wrap="none">
            <a:spAutoFit/>
          </a:bodyPr>
          <a:lstStyle/>
          <a:p>
            <a:pPr algn="ctr"/>
            <a:r>
              <a:rPr dirty="0" lang="en-US"/>
              <a:t>$60</a:t>
            </a:r>
            <a:endParaRPr dirty="0" lang="en-US"/>
          </a:p>
        </p:txBody>
      </p:sp>
      <p:sp>
        <p:nvSpPr>
          <p:cNvPr id="28" name="TextBox 55"/>
          <p:cNvSpPr txBox="1"/>
          <p:nvPr/>
        </p:nvSpPr>
        <p:spPr>
          <a:xfrm rot="0">
            <a:off x="4322863" y="5041281"/>
            <a:ext cx="652643" cy="369332"/>
          </a:xfrm>
          <a:prstGeom prst="rect">
            <a:avLst/>
          </a:prstGeom>
          <a:noFill/>
        </p:spPr>
        <p:txBody>
          <a:bodyPr rtlCol="0" vert="horz" wrap="none">
            <a:spAutoFit/>
          </a:bodyPr>
          <a:lstStyle/>
          <a:p>
            <a:pPr algn="ctr"/>
            <a:r>
              <a:rPr dirty="0" lang="en-US"/>
              <a:t>$150</a:t>
            </a:r>
            <a:endParaRPr dirty="0" lang="en-US"/>
          </a:p>
        </p:txBody>
      </p:sp>
      <p:sp>
        <p:nvSpPr>
          <p:cNvPr id="29" name="TextBox 56"/>
          <p:cNvSpPr txBox="1"/>
          <p:nvPr/>
        </p:nvSpPr>
        <p:spPr>
          <a:xfrm rot="0">
            <a:off x="5746074" y="5041281"/>
            <a:ext cx="652643" cy="369332"/>
          </a:xfrm>
          <a:prstGeom prst="rect">
            <a:avLst/>
          </a:prstGeom>
          <a:noFill/>
        </p:spPr>
        <p:txBody>
          <a:bodyPr rtlCol="0" vert="horz" wrap="none">
            <a:spAutoFit/>
          </a:bodyPr>
          <a:lstStyle/>
          <a:p>
            <a:pPr algn="ctr"/>
            <a:r>
              <a:rPr dirty="0" lang="en-US"/>
              <a:t>$400</a:t>
            </a:r>
            <a:endParaRPr dirty="0" lang="en-US"/>
          </a:p>
        </p:txBody>
      </p:sp>
      <p:sp>
        <p:nvSpPr>
          <p:cNvPr id="30" name="TextBox 57"/>
          <p:cNvSpPr txBox="1"/>
          <p:nvPr/>
        </p:nvSpPr>
        <p:spPr>
          <a:xfrm rot="0">
            <a:off x="6765151" y="5041281"/>
            <a:ext cx="1502946" cy="369332"/>
          </a:xfrm>
          <a:prstGeom prst="rect">
            <a:avLst/>
          </a:prstGeom>
          <a:noFill/>
        </p:spPr>
        <p:txBody>
          <a:bodyPr rtlCol="0" vert="horz" wrap="square">
            <a:spAutoFit/>
          </a:bodyPr>
          <a:lstStyle/>
          <a:p>
            <a:pPr algn="ctr"/>
            <a:r>
              <a:rPr dirty="0" lang="en-US"/>
              <a:t>$1000</a:t>
            </a:r>
            <a:endParaRPr dirty="0" lang="en-US"/>
          </a:p>
        </p:txBody>
      </p:sp>
      <p:cxnSp>
        <p:nvCxnSpPr>
          <p:cNvPr id="31" name="Straight Connector 58"/>
          <p:cNvCxnSpPr/>
          <p:nvPr/>
        </p:nvCxnSpPr>
        <p:spPr>
          <a:xfrm rot="0">
            <a:off x="1778521" y="4628524"/>
            <a:ext cx="5729292"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2" name="Straight Connector 59"/>
          <p:cNvCxnSpPr/>
          <p:nvPr/>
        </p:nvCxnSpPr>
        <p:spPr>
          <a:xfrm rot="0">
            <a:off x="1788482" y="435483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3" name="Straight Connector 60"/>
          <p:cNvCxnSpPr/>
          <p:nvPr/>
        </p:nvCxnSpPr>
        <p:spPr>
          <a:xfrm rot="0">
            <a:off x="3210844" y="435483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4" name="Straight Connector 61"/>
          <p:cNvCxnSpPr/>
          <p:nvPr/>
        </p:nvCxnSpPr>
        <p:spPr>
          <a:xfrm rot="0">
            <a:off x="4643167" y="435483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5" name="Straight Connector 62"/>
          <p:cNvCxnSpPr/>
          <p:nvPr/>
        </p:nvCxnSpPr>
        <p:spPr>
          <a:xfrm rot="0">
            <a:off x="6075489" y="435483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36" name="Straight Connector 63"/>
          <p:cNvCxnSpPr/>
          <p:nvPr/>
        </p:nvCxnSpPr>
        <p:spPr>
          <a:xfrm rot="0">
            <a:off x="7507812" y="4354835"/>
            <a:ext cx="0" cy="547378"/>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37" name="TextBox 64"/>
          <p:cNvSpPr txBox="1"/>
          <p:nvPr/>
        </p:nvSpPr>
        <p:spPr>
          <a:xfrm rot="0">
            <a:off x="1083445" y="3827371"/>
            <a:ext cx="6627830" cy="369332"/>
          </a:xfrm>
          <a:prstGeom prst="rect">
            <a:avLst/>
          </a:prstGeom>
          <a:noFill/>
        </p:spPr>
        <p:txBody>
          <a:bodyPr rtlCol="0" vert="horz" wrap="none">
            <a:spAutoFit/>
          </a:bodyPr>
          <a:lstStyle/>
          <a:p>
            <a:pPr/>
            <a:r>
              <a:rPr dirty="0" lang="en-US"/>
              <a:t>What is the most you have available for this purchase?</a:t>
            </a:r>
            <a:endParaRPr dirty="0" lang="en-US"/>
          </a:p>
        </p:txBody>
      </p:sp>
      <p:sp>
        <p:nvSpPr>
          <p:cNvPr id="38" name="Rounded Rectangle 33"/>
          <p:cNvSpPr/>
          <p:nvPr/>
        </p:nvSpPr>
        <p:spPr>
          <a:xfrm rot="0">
            <a:off x="4261674" y="4476589"/>
            <a:ext cx="924791" cy="303868"/>
          </a:xfrm>
          <a:prstGeom prst="roundRect">
            <a:avLst/>
          </a:prstGeom>
          <a:solidFill>
            <a:srgbClr val="ff0000"/>
          </a:solidFill>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$155</a:t>
            </a:r>
            <a:endParaRPr dirty="0" lang="en-US"/>
          </a:p>
        </p:txBody>
      </p:sp>
      <p:sp>
        <p:nvSpPr>
          <p:cNvPr id="39" name="Rounded Rectangle 35"/>
          <p:cNvSpPr/>
          <p:nvPr/>
        </p:nvSpPr>
        <p:spPr>
          <a:xfrm rot="0">
            <a:off x="1517076" y="5792651"/>
            <a:ext cx="1422937" cy="491788"/>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Go find </a:t>
            </a:r>
            <a:r>
              <a:rPr dirty="0" lang="en-US"/>
              <a:t>em</a:t>
            </a:r>
            <a:r>
              <a:rPr dirty="0" lang="en-US"/>
              <a:t>!</a:t>
            </a:r>
            <a:endParaRPr dirty="0" lang="en-US"/>
          </a:p>
        </p:txBody>
      </p:sp>
      <p:sp>
        <p:nvSpPr>
          <p:cNvPr id="40" name=""/>
          <p:cNvSpPr txBox="1"/>
          <p:nvPr/>
        </p:nvSpPr>
        <p:spPr>
          <a:xfrm flipH="false" flipV="false" rot="0">
            <a:off x="3542074" y="5674367"/>
            <a:ext cx="4762830" cy="611560"/>
          </a:xfrm>
          <a:prstGeom prst="rect">
            <a:avLst/>
          </a:prstGeom>
        </p:spPr>
        <p:txBody>
          <a:bodyPr bIns="47625" lIns="95250" rIns="95250" rtlCol="0" tIns="47625" vert="horz">
            <a:spAutoFit/>
          </a:bodyPr>
          <a:lstStyle/>
          <a:p>
            <a:pPr/>
            <a:r>
              <a:rPr dirty="0" lang="en-US"/>
              <a:t>Least to most</a:t>
            </a:r>
          </a:p>
          <a:p>
            <a:pPr/>
            <a:r>
              <a:rPr dirty="0" lang="en-US"/>
              <a:t>left to right</a:t>
            </a:r>
            <a:endParaRPr dirty="0" lang="en-US"/>
          </a:p>
        </p:txBody>
      </p:sp>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1876145" cy="445187"/>
          </a:xfrm>
          <a:prstGeom prst="rect">
            <a:avLst/>
          </a:prstGeom>
        </p:spPr>
        <p:txBody>
          <a:bodyPr bIns="47625" lIns="95250" rIns="95250" rtlCol="0" tIns="47625" vert="horz">
            <a:spAutoFit/>
          </a:bodyPr>
          <a:lstStyle/>
          <a:p>
            <a:pPr/>
            <a:r>
              <a:rPr dirty="0" lang="en-US"/>
              <a:t>Questions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a:t>Navigation - After the user determines the product category that they are interested in, they are transitioned to this page to answer a few questions about how they would use the product.  Once the user has completed all of their answers, they will navigate to a results page.</a:t>
            </a:r>
          </a:p>
          <a:p>
            <a:pPr/>
            <a:r>
              <a:rPr dirty="0" lang="en-US"/>
              <a:t/>
            </a:r>
          </a:p>
          <a:p>
            <a:pPr/>
            <a:r>
              <a:rPr dirty="0" lang="en-US"/>
              <a:t>Functionality - This page asked the user a series of questions regarding the was in which they intent to use the product that they are interested in.  These questions (currently) can be answered either via a Yes/No, or via a Ranking (1-5).  Both the question and the way the answered is delivered are intented to be super simple and graphical, allowing the user to quickly move through the process.</a:t>
            </a:r>
          </a:p>
          <a:p>
            <a:pPr/>
            <a:r>
              <a:rPr dirty="0" lang="en-US"/>
              <a:t/>
            </a:r>
          </a:p>
          <a:p>
            <a:pPr/>
            <a:r>
              <a:rPr dirty="0" lang="en-US"/>
              <a:t>All questions should live on a single page so that the user does not need to navigate, or go back if they want to change their answer.</a:t>
            </a:r>
          </a:p>
          <a:p>
            <a:pPr/>
            <a:r>
              <a:rPr dirty="0" lang="en-US"/>
              <a:t/>
            </a:r>
          </a:p>
          <a:p>
            <a:pPr/>
            <a:r>
              <a:rPr dirty="0" lang="en-US"/>
              <a:t>This screen functions the same regardless as to whether the user is logged in or not.  If they are logged in, their name or id will appear in the upper right corner.</a:t>
            </a:r>
            <a:endParaRPr dirty="0" lang="en-US"/>
          </a:p>
        </p:txBody>
      </p:sp>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pic>
        <p:nvPicPr>
          <p:cNvPr id="2" name="Picture 19"/>
          <p:cNvPicPr>
            <a:picLocks noChangeAspect="true"/>
          </p:cNvPicPr>
          <p:nvPr/>
        </p:nvPicPr>
        <p:blipFill>
          <a:blip r:embed="rId2"/>
          <a:stretch>
            <a:fillRect/>
          </a:stretch>
        </p:blipFill>
        <p:spPr>
          <a:xfrm rot="0">
            <a:off x="2029674" y="3125748"/>
            <a:ext cx="1577127" cy="1502470"/>
          </a:xfrm>
          <a:prstGeom prst="rect">
            <a:avLst/>
          </a:prstGeom>
        </p:spPr>
      </p:pic>
      <p:sp>
        <p:nvSpPr>
          <p:cNvPr id="3" name="TextBox 4"/>
          <p:cNvSpPr txBox="1"/>
          <p:nvPr/>
        </p:nvSpPr>
        <p:spPr>
          <a:xfrm rot="0">
            <a:off x="7521592" y="324239"/>
            <a:ext cx="950204" cy="307777"/>
          </a:xfrm>
          <a:prstGeom prst="rect">
            <a:avLst/>
          </a:prstGeom>
          <a:noFill/>
        </p:spPr>
        <p:txBody>
          <a:bodyPr rtlCol="0" vert="horz" wrap="square">
            <a:spAutoFit/>
          </a:bodyPr>
          <a:lstStyle/>
          <a:p>
            <a:pPr/>
            <a:r>
              <a:rPr dirty="0" lang="en-US" sz="1400"/>
              <a:t>Account </a:t>
            </a:r>
            <a:endParaRPr dirty="0" lang="en-US" sz="1400"/>
          </a:p>
        </p:txBody>
      </p:sp>
      <p:sp>
        <p:nvSpPr>
          <p:cNvPr id="4" name="TextBox 8"/>
          <p:cNvSpPr txBox="1"/>
          <p:nvPr/>
        </p:nvSpPr>
        <p:spPr>
          <a:xfrm rot="0">
            <a:off x="563094" y="6285928"/>
            <a:ext cx="801582" cy="307777"/>
          </a:xfrm>
          <a:prstGeom prst="rect">
            <a:avLst/>
          </a:prstGeom>
          <a:noFill/>
        </p:spPr>
        <p:txBody>
          <a:bodyPr rtlCol="0" vert="horz" wrap="square">
            <a:spAutoFit/>
          </a:bodyPr>
          <a:lstStyle/>
          <a:p>
            <a:pPr/>
            <a:r>
              <a:rPr dirty="0" lang="en-US" sz="1400"/>
              <a:t>About</a:t>
            </a:r>
            <a:endParaRPr dirty="0" lang="en-US" sz="1400"/>
          </a:p>
        </p:txBody>
      </p:sp>
      <p:sp>
        <p:nvSpPr>
          <p:cNvPr id="5" name="TextBox 9"/>
          <p:cNvSpPr txBox="1"/>
          <p:nvPr/>
        </p:nvSpPr>
        <p:spPr>
          <a:xfrm rot="0">
            <a:off x="1517076" y="6284439"/>
            <a:ext cx="801582" cy="307777"/>
          </a:xfrm>
          <a:prstGeom prst="rect">
            <a:avLst/>
          </a:prstGeom>
          <a:noFill/>
        </p:spPr>
        <p:txBody>
          <a:bodyPr rtlCol="0" vert="horz" wrap="square">
            <a:spAutoFit/>
          </a:bodyPr>
          <a:lstStyle/>
          <a:p>
            <a:pPr/>
            <a:r>
              <a:rPr dirty="0" lang="en-US" sz="1400"/>
              <a:t>Terms</a:t>
            </a:r>
            <a:endParaRPr dirty="0" lang="en-US" sz="1400"/>
          </a:p>
        </p:txBody>
      </p:sp>
      <p:sp>
        <p:nvSpPr>
          <p:cNvPr id="6" name="TextBox 10"/>
          <p:cNvSpPr txBox="1"/>
          <p:nvPr/>
        </p:nvSpPr>
        <p:spPr>
          <a:xfrm rot="0">
            <a:off x="2556844" y="6285928"/>
            <a:ext cx="801582" cy="307777"/>
          </a:xfrm>
          <a:prstGeom prst="rect">
            <a:avLst/>
          </a:prstGeom>
          <a:noFill/>
        </p:spPr>
        <p:txBody>
          <a:bodyPr rtlCol="0" vert="horz" wrap="square">
            <a:spAutoFit/>
          </a:bodyPr>
          <a:lstStyle/>
          <a:p>
            <a:pPr/>
            <a:r>
              <a:rPr dirty="0" lang="en-US" sz="1400"/>
              <a:t>FAQ</a:t>
            </a:r>
            <a:endParaRPr dirty="0" lang="en-US" sz="1400"/>
          </a:p>
        </p:txBody>
      </p:sp>
      <p:sp>
        <p:nvSpPr>
          <p:cNvPr id="7" name="Isosceles Triangle 11"/>
          <p:cNvSpPr/>
          <p:nvPr/>
        </p:nvSpPr>
        <p:spPr>
          <a:xfrm rot="0">
            <a:off x="635047" y="216159"/>
            <a:ext cx="729629" cy="522387"/>
          </a:xfrm>
          <a:prstGeom prst="triangle">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t/>
            </a:r>
            <a:endParaRPr dirty="0" lang="en-US"/>
          </a:p>
        </p:txBody>
      </p:sp>
      <p:sp>
        <p:nvSpPr>
          <p:cNvPr id="8" name="TextBox 12"/>
          <p:cNvSpPr txBox="1"/>
          <p:nvPr/>
        </p:nvSpPr>
        <p:spPr>
          <a:xfrm rot="0">
            <a:off x="1364676" y="328711"/>
            <a:ext cx="1447331" cy="338554"/>
          </a:xfrm>
          <a:prstGeom prst="rect">
            <a:avLst/>
          </a:prstGeom>
          <a:noFill/>
        </p:spPr>
        <p:txBody>
          <a:bodyPr rtlCol="0" vert="horz" wrap="none">
            <a:spAutoFit/>
          </a:bodyPr>
          <a:lstStyle/>
          <a:p>
            <a:pPr/>
            <a:r>
              <a:rPr dirty="0" lang="en-US" sz="1600"/>
              <a:t>Logo goes here</a:t>
            </a:r>
            <a:endParaRPr dirty="0" lang="en-US" sz="1600"/>
          </a:p>
        </p:txBody>
      </p:sp>
      <p:sp>
        <p:nvSpPr>
          <p:cNvPr id="9" name="TextBox 13"/>
          <p:cNvSpPr txBox="1"/>
          <p:nvPr/>
        </p:nvSpPr>
        <p:spPr>
          <a:xfrm rot="0">
            <a:off x="4195523" y="6550223"/>
            <a:ext cx="1506387" cy="276999"/>
          </a:xfrm>
          <a:prstGeom prst="rect">
            <a:avLst/>
          </a:prstGeom>
          <a:noFill/>
        </p:spPr>
        <p:txBody>
          <a:bodyPr rtlCol="0" vert="horz" wrap="square">
            <a:spAutoFit/>
          </a:bodyPr>
          <a:lstStyle/>
          <a:p>
            <a:pPr/>
            <a:r>
              <a:rPr dirty="0" lang="en-US" sz="1200"/>
              <a:t>10Q4U 2016</a:t>
            </a:r>
            <a:endParaRPr dirty="0" lang="en-US" sz="1200"/>
          </a:p>
        </p:txBody>
      </p:sp>
      <p:pic>
        <p:nvPicPr>
          <p:cNvPr id="10" name="Picture 1"/>
          <p:cNvPicPr>
            <a:picLocks noChangeAspect="true"/>
          </p:cNvPicPr>
          <p:nvPr/>
        </p:nvPicPr>
        <p:blipFill>
          <a:blip r:embed="rId3"/>
          <a:stretch>
            <a:fillRect/>
          </a:stretch>
        </p:blipFill>
        <p:spPr>
          <a:xfrm rot="0">
            <a:off x="8304904" y="324239"/>
            <a:ext cx="312210" cy="319046"/>
          </a:xfrm>
          <a:prstGeom prst="rect">
            <a:avLst/>
          </a:prstGeom>
        </p:spPr>
      </p:pic>
      <p:sp>
        <p:nvSpPr>
          <p:cNvPr id="11" name="TextBox 2"/>
          <p:cNvSpPr txBox="1"/>
          <p:nvPr/>
        </p:nvSpPr>
        <p:spPr>
          <a:xfrm rot="0">
            <a:off x="635047" y="1056667"/>
            <a:ext cx="5161445" cy="307777"/>
          </a:xfrm>
          <a:prstGeom prst="rect">
            <a:avLst/>
          </a:prstGeom>
          <a:noFill/>
        </p:spPr>
        <p:txBody>
          <a:bodyPr rtlCol="0" vert="horz" wrap="square">
            <a:spAutoFit/>
          </a:bodyPr>
          <a:lstStyle/>
          <a:p>
            <a:pPr/>
            <a:r>
              <a:rPr dirty="0" lang="en-US" sz="1400"/>
              <a:t>Product Category Name  &gt; Questions &gt; Top Results</a:t>
            </a:r>
            <a:endParaRPr dirty="0" lang="en-US" sz="1400"/>
          </a:p>
        </p:txBody>
      </p:sp>
      <p:cxnSp>
        <p:nvCxnSpPr>
          <p:cNvPr id="12" name="Straight Connector 7"/>
          <p:cNvCxnSpPr/>
          <p:nvPr/>
        </p:nvCxnSpPr>
        <p:spPr>
          <a:xfrm rot="0">
            <a:off x="635047" y="986227"/>
            <a:ext cx="8093470" cy="0"/>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3" name="TextBox 3"/>
          <p:cNvSpPr txBox="1"/>
          <p:nvPr/>
        </p:nvSpPr>
        <p:spPr>
          <a:xfrm rot="0">
            <a:off x="3542074" y="626674"/>
            <a:ext cx="2860906" cy="370555"/>
          </a:xfrm>
          <a:prstGeom prst="rect">
            <a:avLst/>
          </a:prstGeom>
          <a:noFill/>
        </p:spPr>
        <p:txBody>
          <a:bodyPr rtlCol="0" vert="horz" wrap="none">
            <a:spAutoFit/>
          </a:bodyPr>
          <a:lstStyle/>
          <a:p>
            <a:pPr/>
            <a:r>
              <a:rPr dirty="0" lang="en-US"/>
              <a:t>Product Listing Examples</a:t>
            </a:r>
            <a:endParaRPr dirty="0" lang="en-US"/>
          </a:p>
        </p:txBody>
      </p:sp>
      <p:cxnSp>
        <p:nvCxnSpPr>
          <p:cNvPr id="14" name="Straight Connector 14"/>
          <p:cNvCxnSpPr/>
          <p:nvPr/>
        </p:nvCxnSpPr>
        <p:spPr>
          <a:xfrm rot="0">
            <a:off x="771520" y="3193075"/>
            <a:ext cx="7382857"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5" name="Straight Connector 42"/>
          <p:cNvCxnSpPr/>
          <p:nvPr/>
        </p:nvCxnSpPr>
        <p:spPr>
          <a:xfrm rot="0">
            <a:off x="771520" y="4710548"/>
            <a:ext cx="7382857" cy="0"/>
          </a:xfrm>
          <a:prstGeom prst="straightConnector1">
            <a:avLst/>
          </a:prstGeom>
        </p:spPr>
        <p:style>
          <a:lnRef idx="2">
            <a:schemeClr val="accent1"/>
          </a:lnRef>
          <a:fillRef idx="0">
            <a:schemeClr val="accent1"/>
          </a:fillRef>
          <a:effectRef idx="2">
            <a:schemeClr val="accent1"/>
          </a:effectRef>
          <a:fontRef idx="minor">
            <a:schemeClr val="tx1"/>
          </a:fontRef>
        </p:style>
      </p:cxnSp>
      <p:cxnSp>
        <p:nvCxnSpPr>
          <p:cNvPr id="16" name="Straight Connector 16"/>
          <p:cNvCxnSpPr/>
          <p:nvPr/>
        </p:nvCxnSpPr>
        <p:spPr>
          <a:xfrm rot="0">
            <a:off x="1994083" y="1723087"/>
            <a:ext cx="0" cy="4561351"/>
          </a:xfrm>
          <a:prstGeom prst="straightConnector1">
            <a:avLst/>
          </a:prstGeom>
        </p:spPr>
        <p:style>
          <a:lnRef idx="2">
            <a:schemeClr val="accent1"/>
          </a:lnRef>
          <a:fillRef idx="0">
            <a:schemeClr val="accent1"/>
          </a:fillRef>
          <a:effectRef idx="2">
            <a:schemeClr val="accent1"/>
          </a:effectRef>
          <a:fontRef idx="minor">
            <a:schemeClr val="tx1"/>
          </a:fontRef>
        </p:style>
      </p:cxnSp>
      <p:sp>
        <p:nvSpPr>
          <p:cNvPr id="17" name="TextBox 17"/>
          <p:cNvSpPr txBox="1"/>
          <p:nvPr/>
        </p:nvSpPr>
        <p:spPr>
          <a:xfrm rot="0">
            <a:off x="819000" y="1460041"/>
            <a:ext cx="1103867" cy="1015663"/>
          </a:xfrm>
          <a:prstGeom prst="rect">
            <a:avLst/>
          </a:prstGeom>
          <a:noFill/>
        </p:spPr>
        <p:txBody>
          <a:bodyPr rtlCol="0" vert="horz" wrap="square">
            <a:spAutoFit/>
          </a:bodyPr>
          <a:lstStyle/>
          <a:p>
            <a:pPr algn="ctr"/>
            <a:r>
              <a:rPr b="1" dirty="0" lang="en-US" sz="6000">
                <a:latin typeface="Calibri"/>
              </a:rPr>
              <a:t>88</a:t>
            </a:r>
            <a:endParaRPr b="1" dirty="0" lang="en-US" sz="6000">
              <a:latin typeface="Calibri"/>
            </a:endParaRPr>
          </a:p>
        </p:txBody>
      </p:sp>
      <p:sp>
        <p:nvSpPr>
          <p:cNvPr id="18" name="TextBox 45"/>
          <p:cNvSpPr txBox="1"/>
          <p:nvPr/>
        </p:nvSpPr>
        <p:spPr>
          <a:xfrm rot="0">
            <a:off x="819000" y="2953770"/>
            <a:ext cx="1103867" cy="1015663"/>
          </a:xfrm>
          <a:prstGeom prst="rect">
            <a:avLst/>
          </a:prstGeom>
          <a:noFill/>
        </p:spPr>
        <p:txBody>
          <a:bodyPr rtlCol="0" vert="horz" wrap="square">
            <a:spAutoFit/>
          </a:bodyPr>
          <a:lstStyle/>
          <a:p>
            <a:pPr algn="ctr"/>
            <a:r>
              <a:rPr b="1" dirty="0" lang="en-US" sz="6000">
                <a:latin typeface="Calibri"/>
              </a:rPr>
              <a:t>86</a:t>
            </a:r>
            <a:endParaRPr b="1" dirty="0" lang="en-US" sz="6000">
              <a:latin typeface="Calibri"/>
            </a:endParaRPr>
          </a:p>
        </p:txBody>
      </p:sp>
      <p:sp>
        <p:nvSpPr>
          <p:cNvPr id="19" name="TextBox 46"/>
          <p:cNvSpPr txBox="1"/>
          <p:nvPr/>
        </p:nvSpPr>
        <p:spPr>
          <a:xfrm rot="0">
            <a:off x="819000" y="4506850"/>
            <a:ext cx="1103867" cy="1015663"/>
          </a:xfrm>
          <a:prstGeom prst="rect">
            <a:avLst/>
          </a:prstGeom>
          <a:noFill/>
        </p:spPr>
        <p:txBody>
          <a:bodyPr rtlCol="0" vert="horz" wrap="square">
            <a:spAutoFit/>
          </a:bodyPr>
          <a:lstStyle/>
          <a:p>
            <a:pPr algn="ctr"/>
            <a:r>
              <a:rPr b="1" dirty="0" lang="en-US" sz="6000">
                <a:latin typeface="Calibri"/>
              </a:rPr>
              <a:t>81</a:t>
            </a:r>
            <a:endParaRPr b="1" dirty="0" lang="en-US" sz="6000">
              <a:latin typeface="Calibri"/>
            </a:endParaRPr>
          </a:p>
        </p:txBody>
      </p:sp>
      <p:pic>
        <p:nvPicPr>
          <p:cNvPr id="20" name="Picture 18"/>
          <p:cNvPicPr>
            <a:picLocks noChangeAspect="true"/>
          </p:cNvPicPr>
          <p:nvPr/>
        </p:nvPicPr>
        <p:blipFill>
          <a:blip r:embed="rId4"/>
          <a:stretch>
            <a:fillRect/>
          </a:stretch>
        </p:blipFill>
        <p:spPr>
          <a:xfrm rot="0">
            <a:off x="2091028" y="1723087"/>
            <a:ext cx="1362358" cy="1291938"/>
          </a:xfrm>
          <a:prstGeom prst="rect">
            <a:avLst/>
          </a:prstGeom>
        </p:spPr>
      </p:pic>
      <p:pic>
        <p:nvPicPr>
          <p:cNvPr id="21" name="Picture 21"/>
          <p:cNvPicPr>
            <a:picLocks noChangeAspect="true"/>
          </p:cNvPicPr>
          <p:nvPr/>
        </p:nvPicPr>
        <p:blipFill>
          <a:blip r:embed="rId5"/>
          <a:stretch>
            <a:fillRect/>
          </a:stretch>
        </p:blipFill>
        <p:spPr>
          <a:xfrm rot="0">
            <a:off x="2125244" y="4735480"/>
            <a:ext cx="1430423" cy="1462389"/>
          </a:xfrm>
          <a:prstGeom prst="rect">
            <a:avLst/>
          </a:prstGeom>
        </p:spPr>
      </p:pic>
      <p:sp>
        <p:nvSpPr>
          <p:cNvPr id="22" name="TextBox 25"/>
          <p:cNvSpPr txBox="1"/>
          <p:nvPr/>
        </p:nvSpPr>
        <p:spPr>
          <a:xfrm rot="0">
            <a:off x="3727037" y="1673701"/>
            <a:ext cx="4427340" cy="1200329"/>
          </a:xfrm>
          <a:prstGeom prst="rect">
            <a:avLst/>
          </a:prstGeom>
          <a:noFill/>
        </p:spPr>
        <p:txBody>
          <a:bodyPr rtlCol="0" vert="horz" wrap="square">
            <a:spAutoFit/>
          </a:bodyPr>
          <a:lstStyle/>
          <a:p>
            <a:pPr/>
            <a:r>
              <a:rPr dirty="0" lang="en-US"/>
              <a:t>Product description; Model number (Maybe)</a:t>
            </a:r>
          </a:p>
          <a:p>
            <a:pPr indent="-285750" lvl="1" marL="742950">
              <a:buFont typeface="Arial"/>
              <a:buChar char="•"/>
            </a:pPr>
            <a:r>
              <a:rPr dirty="0" lang="en-US"/>
              <a:t>Well rounded</a:t>
            </a:r>
          </a:p>
          <a:p>
            <a:pPr indent="-285750" lvl="1" marL="742950">
              <a:buFont typeface="Arial"/>
              <a:buChar char="•"/>
            </a:pPr>
            <a:r>
              <a:rPr dirty="0" lang="en-US"/>
              <a:t>Excellent features</a:t>
            </a:r>
          </a:p>
          <a:p>
            <a:pPr indent="-285750" lvl="1" marL="742950">
              <a:buFont typeface="Arial"/>
              <a:buChar char="•"/>
            </a:pPr>
            <a:r>
              <a:rPr dirty="0" lang="en-US"/>
              <a:t>Great Looks</a:t>
            </a:r>
            <a:endParaRPr dirty="0" lang="en-US"/>
          </a:p>
        </p:txBody>
      </p:sp>
      <p:sp>
        <p:nvSpPr>
          <p:cNvPr id="23" name="Rounded Rectangle 28"/>
          <p:cNvSpPr/>
          <p:nvPr/>
        </p:nvSpPr>
        <p:spPr>
          <a:xfrm rot="0">
            <a:off x="807130" y="3856665"/>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Retailers</a:t>
            </a:r>
            <a:endParaRPr dirty="0" lang="en-US">
              <a:solidFill>
                <a:schemeClr val="tx1"/>
              </a:solidFill>
            </a:endParaRPr>
          </a:p>
        </p:txBody>
      </p:sp>
      <p:sp>
        <p:nvSpPr>
          <p:cNvPr id="24" name="Rounded Rectangle 65"/>
          <p:cNvSpPr/>
          <p:nvPr/>
        </p:nvSpPr>
        <p:spPr>
          <a:xfrm rot="0">
            <a:off x="807130" y="4282080"/>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Prices</a:t>
            </a:r>
            <a:endParaRPr dirty="0" lang="en-US">
              <a:solidFill>
                <a:schemeClr val="tx1"/>
              </a:solidFill>
            </a:endParaRPr>
          </a:p>
        </p:txBody>
      </p:sp>
      <p:sp>
        <p:nvSpPr>
          <p:cNvPr id="25" name="Rounded Rectangle 66"/>
          <p:cNvSpPr/>
          <p:nvPr/>
        </p:nvSpPr>
        <p:spPr>
          <a:xfrm rot="0">
            <a:off x="771520" y="5437868"/>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Retailers</a:t>
            </a:r>
            <a:endParaRPr dirty="0" lang="en-US">
              <a:solidFill>
                <a:schemeClr val="tx1"/>
              </a:solidFill>
            </a:endParaRPr>
          </a:p>
        </p:txBody>
      </p:sp>
      <p:sp>
        <p:nvSpPr>
          <p:cNvPr id="26" name="Rounded Rectangle 67"/>
          <p:cNvSpPr/>
          <p:nvPr/>
        </p:nvSpPr>
        <p:spPr>
          <a:xfrm rot="0">
            <a:off x="771520" y="5863284"/>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Prices</a:t>
            </a:r>
            <a:endParaRPr dirty="0" lang="en-US">
              <a:solidFill>
                <a:schemeClr val="tx1"/>
              </a:solidFill>
            </a:endParaRPr>
          </a:p>
        </p:txBody>
      </p:sp>
      <p:sp>
        <p:nvSpPr>
          <p:cNvPr id="27" name="Rounded Rectangle 68"/>
          <p:cNvSpPr/>
          <p:nvPr/>
        </p:nvSpPr>
        <p:spPr>
          <a:xfrm rot="0">
            <a:off x="807130" y="2363486"/>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Retailers</a:t>
            </a:r>
            <a:endParaRPr dirty="0" lang="en-US">
              <a:solidFill>
                <a:schemeClr val="tx1"/>
              </a:solidFill>
            </a:endParaRPr>
          </a:p>
        </p:txBody>
      </p:sp>
      <p:sp>
        <p:nvSpPr>
          <p:cNvPr id="28" name="Rounded Rectangle 69"/>
          <p:cNvSpPr/>
          <p:nvPr/>
        </p:nvSpPr>
        <p:spPr>
          <a:xfrm rot="0">
            <a:off x="807130" y="2788901"/>
            <a:ext cx="1103867" cy="320495"/>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a:solidFill>
                  <a:schemeClr val="tx1"/>
                </a:solidFill>
              </a:rPr>
              <a:t>Prices</a:t>
            </a:r>
            <a:endParaRPr dirty="0" lang="en-US">
              <a:solidFill>
                <a:schemeClr val="tx1"/>
              </a:solidFill>
            </a:endParaRPr>
          </a:p>
        </p:txBody>
      </p:sp>
      <p:sp>
        <p:nvSpPr>
          <p:cNvPr id="29" name="TextBox 70"/>
          <p:cNvSpPr txBox="1"/>
          <p:nvPr/>
        </p:nvSpPr>
        <p:spPr>
          <a:xfrm rot="0">
            <a:off x="3727037" y="3250568"/>
            <a:ext cx="4427340" cy="1200329"/>
          </a:xfrm>
          <a:prstGeom prst="rect">
            <a:avLst/>
          </a:prstGeom>
          <a:noFill/>
        </p:spPr>
        <p:txBody>
          <a:bodyPr rtlCol="0" vert="horz" wrap="square">
            <a:spAutoFit/>
          </a:bodyPr>
          <a:lstStyle/>
          <a:p>
            <a:pPr/>
            <a:r>
              <a:rPr dirty="0" lang="en-US"/>
              <a:t>Product description; Model number</a:t>
            </a:r>
          </a:p>
          <a:p>
            <a:pPr indent="-285750" lvl="1" marL="742950">
              <a:buFont typeface="Arial"/>
              <a:buChar char="•"/>
            </a:pPr>
            <a:r>
              <a:rPr dirty="0" lang="en-US"/>
              <a:t>Well rounded</a:t>
            </a:r>
          </a:p>
          <a:p>
            <a:pPr indent="-285750" lvl="1" marL="742950">
              <a:buFont typeface="Arial"/>
              <a:buChar char="•"/>
            </a:pPr>
            <a:r>
              <a:rPr dirty="0" lang="en-US"/>
              <a:t>Excellent features</a:t>
            </a:r>
          </a:p>
          <a:p>
            <a:pPr indent="-285750" lvl="1" marL="742950">
              <a:buFont typeface="Arial"/>
              <a:buChar char="•"/>
            </a:pPr>
            <a:r>
              <a:rPr dirty="0" lang="en-US"/>
              <a:t>Great Looks</a:t>
            </a:r>
            <a:endParaRPr dirty="0" lang="en-US"/>
          </a:p>
        </p:txBody>
      </p:sp>
      <p:sp>
        <p:nvSpPr>
          <p:cNvPr id="30" name="TextBox 71"/>
          <p:cNvSpPr txBox="1"/>
          <p:nvPr/>
        </p:nvSpPr>
        <p:spPr>
          <a:xfrm rot="0">
            <a:off x="3727037" y="4803648"/>
            <a:ext cx="4427340" cy="1200329"/>
          </a:xfrm>
          <a:prstGeom prst="rect">
            <a:avLst/>
          </a:prstGeom>
          <a:noFill/>
        </p:spPr>
        <p:txBody>
          <a:bodyPr rtlCol="0" vert="horz" wrap="square">
            <a:spAutoFit/>
          </a:bodyPr>
          <a:lstStyle/>
          <a:p>
            <a:pPr/>
            <a:r>
              <a:rPr dirty="0" lang="en-US"/>
              <a:t>Product description; Model number</a:t>
            </a:r>
          </a:p>
          <a:p>
            <a:pPr indent="-285750" lvl="1" marL="742950">
              <a:buFont typeface="Arial"/>
              <a:buChar char="•"/>
            </a:pPr>
            <a:r>
              <a:rPr dirty="0" lang="en-US"/>
              <a:t>Well rounded</a:t>
            </a:r>
          </a:p>
          <a:p>
            <a:pPr indent="-285750" lvl="1" marL="742950">
              <a:buFont typeface="Arial"/>
              <a:buChar char="•"/>
            </a:pPr>
            <a:r>
              <a:rPr dirty="0" lang="en-US"/>
              <a:t>Excellent features</a:t>
            </a:r>
          </a:p>
          <a:p>
            <a:pPr indent="-285750" lvl="1" marL="742950">
              <a:buFont typeface="Arial"/>
              <a:buChar char="•"/>
            </a:pPr>
            <a:r>
              <a:rPr dirty="0" lang="en-US"/>
              <a:t>Great Looks</a:t>
            </a:r>
            <a:endParaRPr dirty="0" lang="en-US"/>
          </a:p>
        </p:txBody>
      </p:sp>
      <p:sp>
        <p:nvSpPr>
          <p:cNvPr id="31" name="Rounded Rectangle 72"/>
          <p:cNvSpPr/>
          <p:nvPr/>
        </p:nvSpPr>
        <p:spPr>
          <a:xfrm rot="0">
            <a:off x="6955552" y="6289150"/>
            <a:ext cx="1349351" cy="261073"/>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More Products</a:t>
            </a:r>
            <a:endParaRPr dirty="0" lang="en-US" sz="1400">
              <a:solidFill>
                <a:schemeClr val="tx1"/>
              </a:solidFill>
            </a:endParaRPr>
          </a:p>
        </p:txBody>
      </p:sp>
      <p:sp>
        <p:nvSpPr>
          <p:cNvPr id="32" name="Rounded Rectangle 73"/>
          <p:cNvSpPr/>
          <p:nvPr/>
        </p:nvSpPr>
        <p:spPr>
          <a:xfrm rot="0">
            <a:off x="3872567" y="2906290"/>
            <a:ext cx="1349351" cy="18924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Detail View</a:t>
            </a:r>
            <a:endParaRPr dirty="0" lang="en-US" sz="1400">
              <a:solidFill>
                <a:schemeClr val="tx1"/>
              </a:solidFill>
            </a:endParaRPr>
          </a:p>
        </p:txBody>
      </p:sp>
      <p:sp>
        <p:nvSpPr>
          <p:cNvPr id="33" name="Rounded Rectangle 74"/>
          <p:cNvSpPr/>
          <p:nvPr/>
        </p:nvSpPr>
        <p:spPr>
          <a:xfrm rot="0">
            <a:off x="3872567" y="4430375"/>
            <a:ext cx="1349351" cy="18924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Detail View</a:t>
            </a:r>
            <a:endParaRPr dirty="0" lang="en-US" sz="1400">
              <a:solidFill>
                <a:schemeClr val="tx1"/>
              </a:solidFill>
            </a:endParaRPr>
          </a:p>
        </p:txBody>
      </p:sp>
      <p:sp>
        <p:nvSpPr>
          <p:cNvPr id="34" name="Rounded Rectangle 75"/>
          <p:cNvSpPr/>
          <p:nvPr/>
        </p:nvSpPr>
        <p:spPr>
          <a:xfrm rot="0">
            <a:off x="3872567" y="5961580"/>
            <a:ext cx="1349351" cy="189242"/>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lang="en-US" sz="1400">
                <a:solidFill>
                  <a:schemeClr val="tx1"/>
                </a:solidFill>
              </a:rPr>
              <a:t>Detail View</a:t>
            </a:r>
            <a:endParaRPr dirty="0" lang="en-US" sz="1400">
              <a:solidFill>
                <a:schemeClr val="tx1"/>
              </a:solidFill>
            </a:endParaRPr>
          </a:p>
        </p:txBody>
      </p:sp>
      <p:sp>
        <p:nvSpPr>
          <p:cNvPr id="35" name="Rounded Rectangle 76"/>
          <p:cNvSpPr/>
          <p:nvPr/>
        </p:nvSpPr>
        <p:spPr>
          <a:xfrm rot="0">
            <a:off x="5384902" y="6289150"/>
            <a:ext cx="1349351" cy="261073"/>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err="1" lang="en-US" sz="1400">
                <a:solidFill>
                  <a:schemeClr val="tx1"/>
                </a:solidFill>
              </a:rPr>
              <a:t>Reweighting</a:t>
            </a:r>
            <a:endParaRPr dirty="0" err="1" lang="en-US" sz="1400">
              <a:solidFill>
                <a:schemeClr val="tx1"/>
              </a:solidFill>
            </a:endParaRPr>
          </a:p>
        </p:txBody>
      </p:sp>
      <p:sp>
        <p:nvSpPr>
          <p:cNvPr id="36" name="Rounded Rectangle 76"/>
          <p:cNvSpPr/>
          <p:nvPr/>
        </p:nvSpPr>
        <p:spPr>
          <a:xfrm rot="0">
            <a:off x="3897324" y="6309280"/>
            <a:ext cx="1349351" cy="261073"/>
          </a:xfrm>
          <a:prstGeom prst="roundRect">
            <a:avLst/>
          </a:prstGeom>
          <a:effectLst>
            <a:outerShdw dist="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anchor="ctr" rtlCol="0" vert="horz"/>
          <a:lstStyle/>
          <a:p>
            <a:pPr algn="ctr"/>
            <a:r>
              <a:rPr dirty="0" err="1" lang="en-US" sz="1400">
                <a:solidFill>
                  <a:schemeClr val="tx1"/>
                </a:solidFill>
              </a:rPr>
              <a:t>Reanswer</a:t>
            </a:r>
            <a:endParaRPr dirty="0" err="1" lang="en-US" sz="1400">
              <a:solidFill>
                <a:schemeClr val="tx1"/>
              </a:solidFill>
            </a:endParaRPr>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p:cNvSpPr txBox="1"/>
          <p:nvPr/>
        </p:nvSpPr>
        <p:spPr>
          <a:xfrm flipH="false" flipV="false" rot="0">
            <a:off x="3089810" y="363922"/>
            <a:ext cx="3921885" cy="445187"/>
          </a:xfrm>
          <a:prstGeom prst="rect">
            <a:avLst/>
          </a:prstGeom>
        </p:spPr>
        <p:txBody>
          <a:bodyPr bIns="47625" lIns="95250" rIns="95250" rtlCol="0" tIns="47625" vert="horz">
            <a:spAutoFit/>
          </a:bodyPr>
          <a:lstStyle/>
          <a:p>
            <a:pPr/>
            <a:r>
              <a:rPr dirty="0" err="1" lang="en-US"/>
              <a:t>(top 3) Product Listing </a:t>
            </a:r>
            <a:r>
              <a:rPr dirty="0" lang="en-US"/>
              <a:t>Page</a:t>
            </a:r>
          </a:p>
          <a:p>
            <a:pPr/>
            <a:r>
              <a:rPr dirty="0" lang="en-US"/>
              <a:t/>
            </a:r>
            <a:endParaRPr dirty="0" lang="en-US"/>
          </a:p>
        </p:txBody>
      </p:sp>
      <p:sp>
        <p:nvSpPr>
          <p:cNvPr id="3" name=""/>
          <p:cNvSpPr txBox="1"/>
          <p:nvPr/>
        </p:nvSpPr>
        <p:spPr>
          <a:xfrm flipH="false" flipV="false" rot="0">
            <a:off x="514085" y="957505"/>
            <a:ext cx="8331357" cy="5681434"/>
          </a:xfrm>
          <a:prstGeom prst="rect">
            <a:avLst/>
          </a:prstGeom>
        </p:spPr>
        <p:txBody>
          <a:bodyPr bIns="47625" lIns="95250" rIns="95250" rtlCol="0" tIns="47625" vert="horz">
            <a:spAutoFit/>
          </a:bodyPr>
          <a:lstStyle/>
          <a:p>
            <a:pPr/>
            <a:r>
              <a:rPr dirty="0" lang="en-US" sz="1600"/>
              <a:t>Navigation - Once the user has completed all of their answers, they will navigate to the Product Listing page.  Prior to arriving here, the system will calculate the fit for each product in the product category for the user.  The user has a number of options when navigating beyond this page:</a:t>
            </a:r>
          </a:p>
          <a:p>
            <a:pPr/>
            <a:r>
              <a:rPr dirty="0" lang="en-US" sz="1600"/>
              <a:t>1) View a list of retailers that sell the selected product</a:t>
            </a:r>
          </a:p>
          <a:p>
            <a:pPr/>
            <a:r>
              <a:rPr dirty="0" lang="en-US" sz="1600"/>
              <a:t>2) Review the prices for this product</a:t>
            </a:r>
          </a:p>
          <a:p>
            <a:pPr/>
            <a:r>
              <a:rPr dirty="0" lang="en-US" sz="1600"/>
              <a:t>3) See a detailed page of specifications for the product</a:t>
            </a:r>
          </a:p>
          <a:p>
            <a:pPr/>
            <a:r>
              <a:rPr dirty="0" lang="en-US" sz="1600"/>
              <a:t>4) Reweight the questions in order to better align with the users requirements</a:t>
            </a:r>
          </a:p>
          <a:p>
            <a:pPr/>
            <a:r>
              <a:rPr dirty="0" lang="en-US" sz="1600"/>
              <a:t>5) View a larger list of rated products</a:t>
            </a:r>
          </a:p>
          <a:p>
            <a:pPr/>
            <a:r>
              <a:rPr dirty="0" lang="en-US" sz="1600"/>
              <a:t>6) They could go back and answer the questions differently</a:t>
            </a:r>
          </a:p>
          <a:p>
            <a:pPr/>
            <a:r>
              <a:rPr dirty="0" lang="en-US" sz="1600"/>
              <a:t>7) The user may want to start over with a new product category</a:t>
            </a:r>
          </a:p>
          <a:p>
            <a:pPr/>
            <a:r>
              <a:rPr dirty="0" lang="en-US" sz="1600"/>
              <a:t/>
            </a:r>
          </a:p>
          <a:p>
            <a:pPr/>
            <a:r>
              <a:rPr dirty="0" lang="en-US" sz="1600"/>
              <a:t>Functionality - This is essentially just a display page, presenting the top 3 scoring products based on the users answers.  This page allows the user to navigate in a number of different directions</a:t>
            </a:r>
          </a:p>
          <a:p>
            <a:pPr/>
            <a:r>
              <a:rPr dirty="0" lang="en-US" sz="1600"/>
              <a:t/>
            </a:r>
          </a:p>
          <a:p>
            <a:pPr/>
            <a:r>
              <a:rPr dirty="0" lang="en-US" sz="1600"/>
              <a:t>We have not included it on this screen, but users should have the option to save their results if desired.  This would actually not save the results, but the answers and the product category so that these results could be reproduced.  However, this database of products/attributes will be dynamic, so questions may change, and products will come and go, and their attributes will change.  To save results may be a costly task.</a:t>
            </a:r>
          </a:p>
          <a:p>
            <a:pPr/>
            <a:r>
              <a:rPr dirty="0" lang="en-US" sz="1600"/>
              <a:t/>
            </a:r>
          </a:p>
          <a:p>
            <a:pPr/>
            <a:r>
              <a:rPr dirty="0" lang="en-US" sz="1600"/>
              <a:t>If the user is logged in, their name or id will appear in the upper right corner.  If they are not logged in, they will not be able to navigate to retailers or see a list of prices.  </a:t>
            </a:r>
            <a:r>
              <a:rPr dirty="0" lang="en-US" sz="1600"/>
              <a:t>These</a:t>
            </a:r>
            <a:r>
              <a:rPr dirty="0" lang="en-US" sz="1600"/>
              <a:t> will cause the system to prompt the user to either </a:t>
            </a:r>
            <a:r>
              <a:rPr dirty="0" err="1" lang="en-US" sz="1600"/>
              <a:t>sign-in</a:t>
            </a:r>
            <a:r>
              <a:rPr dirty="0" lang="en-US" sz="1600"/>
              <a:t> or sign up.</a:t>
            </a:r>
            <a:endParaRPr dirty="0" lang="en-US" sz="16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tag val="4" name="fontWeight:12:0:0"/>
  <p:tag val="4" name="fontWeight:12:0:1"/>
  <p:tag val="4" name="fontWeight:15:0:0"/>
  <p:tag val="4" name="fontWeight:15:0:1"/>
</p:tagLst>
</file>

<file path=ppt/tags/tag2.xml><?xml version="1.0" encoding="utf-8"?>
<p:tagLs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tag val="4" name="fontWeight:18:0:0"/>
  <p:tag val="4" name="fontWeight:12:0:0"/>
  <p:tag val="4" name="fontWeight:12:0:1"/>
  <p:tag val="4" name="fontWeight:15:0:0"/>
  <p:tag val="4" name="fontWeight:15:0:1"/>
</p:tagLst>
</file>

<file path=ppt/theme/theme1.xml><?xml version="1.0" encoding="utf-8"?>
<a:theme xmlns:w="http://schemas.openxmlformats.org/wordprocessingml/2006/main" xmlns:w15="http://schemas.microsoft.com/office/word/2012/wordml" xmlns:r="http://schemas.openxmlformats.org/officeDocument/2006/relationships" xmlns:m="http://schemas.openxmlformats.org/officeDocument/2006/math" xmlns:w14="http://schemas.microsoft.com/office/word/2010/wordml" xmlns:wp="http://schemas.openxmlformats.org/drawingml/2006/wordprocessingDrawing" xmlns:a="http://schemas.openxmlformats.org/drawingml/2006/main" xmlns:ns8="http://schemas.openxmlformats.org/schemaLibrary/2006/main" xmlns:mc="http://schemas.openxmlformats.org/markup-compatibility/2006" xmlns:wne="http://schemas.microsoft.com/office/word/2006/wordml" xmlns:c="http://schemas.openxmlformats.org/drawingml/2006/chart" xmlns:ns12="http://schemas.openxmlformats.org/drawingml/2006/chartDrawing" xmlns:dgm="http://schemas.openxmlformats.org/drawingml/2006/diagram" xmlns:pic="http://schemas.openxmlformats.org/drawingml/2006/picture" xmlns:xdr="http://schemas.openxmlformats.org/drawingml/2006/spreadsheetDrawing" xmlns:dsp="http://schemas.microsoft.com/office/drawing/2008/diagram" xmlns:v="urn:schemas-microsoft-com:vml" xmlns:o="urn:schemas-microsoft-com:office:office" xmlns:ns19="urn:schemas-microsoft-com:office:excel" xmlns:w10="urn:schemas-microsoft-com:office:word" xmlns:ns21="urn:schemas-microsoft-com:office:powerpoint" xmlns:ns23="http://schemas.microsoft.com/office/2006/coverPageProps" xmlns:odx="http://opendope.org/xpaths" xmlns:odc="http://opendope.org/conditions" xmlns:odq="http://opendope.org/questions" xmlns:oda="http://opendope.org/answers" xmlns:odi="http://opendope.org/components" xmlns:odgm="http://opendope.org/SmartArt/DataHierarchy" xmlns:ns30="http://schemas.openxmlformats.org/officeDocument/2006/bibliography" xmlns:ns31="http://schemas.openxmlformats.org/drawingml/2006/compatibility" xmlns:ns32="http://schemas.openxmlformats.org/drawingml/2006/lockedCanva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scaled="false" ang="16200000"/>
        </a:gradFill>
        <a:gradFill rotWithShape="true">
          <a:gsLst>
            <a:gs pos="0">
              <a:schemeClr val="phClr">
                <a:tint val="100000"/>
                <a:shade val="100000"/>
                <a:satMod val="130000"/>
              </a:schemeClr>
            </a:gs>
            <a:gs pos="100000">
              <a:schemeClr val="phClr">
                <a:tint val="50000"/>
                <a:shade val="100000"/>
                <a:satMod val="350000"/>
              </a:schemeClr>
            </a:gs>
          </a:gsLst>
          <a:lin scaled="false" ang="1620000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rotWithShape="false" dir="5400000" dist="20000" blurRad="40000">
              <a:srgbClr val="000000">
                <a:alpha val="38000"/>
              </a:srgbClr>
            </a:outerShdw>
          </a:effectLst>
        </a:effectStyle>
        <a:effectStyle>
          <a:effectLst>
            <a:outerShdw rotWithShape="false" dir="5400000" dist="23000" blurRad="40000">
              <a:srgbClr val="000000">
                <a:alpha val="35000"/>
              </a:srgbClr>
            </a:outerShdw>
          </a:effectLst>
        </a:effectStyle>
        <a:effectStyle>
          <a:effectLst>
            <a:outerShdw rotWithShape="false" dir="5400000" dist="23000" blurRad="40000">
              <a:srgbClr val="000000">
                <a:alpha val="35000"/>
              </a:srgbClr>
            </a:outerShdw>
          </a:effectLst>
          <a:scene3d>
            <a:camera prst="orthographicFront">
              <a:rot rev="0" lon="0" lat="0"/>
            </a:camera>
            <a:lightRig dir="t" rig="threePt">
              <a:rot rev="1200000" lon="0" lat="0"/>
            </a:lightRig>
          </a:scene3d>
          <a:sp3d>
            <a:bevelT h="25400" w="635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r="50000" t="-80000" l="50000"/>
          </a:path>
        </a:gradFill>
        <a:gradFill rotWithShape="true">
          <a:gsLst>
            <a:gs pos="0">
              <a:schemeClr val="phClr">
                <a:tint val="80000"/>
                <a:satMod val="300000"/>
              </a:schemeClr>
            </a:gs>
            <a:gs pos="100000">
              <a:schemeClr val="phClr">
                <a:shade val="30000"/>
                <a:satMod val="200000"/>
              </a:schemeClr>
            </a:gs>
          </a:gsLst>
          <a:path path="circle">
            <a:fillToRect b="50000" r="50000" t="50000" l="50000"/>
          </a:path>
        </a:gradFill>
      </a:bgFillStyleLst>
    </a:fmtScheme>
  </a:themeElements>
  <a:objectDefaults>
    <a:spDef>
      <a:spPr/>
      <a:bodyPr anchor="ctr" rtlCol="false" vert="horz"/>
      <a:lstStyle>
        <a:lvl1pPr algn="ctr"/>
      </a:lstStyle>
      <a:style>
        <a:lnRef idx="1">
          <a:schemeClr val="accent1"/>
        </a:lnRef>
        <a:fillRef idx="3">
          <a:schemeClr val="accent1"/>
        </a:fillRef>
        <a:effectRef idx="2">
          <a:schemeClr val="accent1"/>
        </a:effectRef>
        <a:fontRef idx="minor">
          <a:schemeClr val="lt1"/>
        </a:fontRef>
      </a:style>
    </a:spDef>
    <a:lnDef>
      <a:spPr/>
      <a:bodyPr anchor="ctr" rtlCol="false" vert="horz"/>
      <a:lstStyle>
        <a:lvl1pPr algn="ctr"/>
      </a:lstStyle>
      <a:style>
        <a:lnRef idx="1">
          <a:schemeClr val="accent1"/>
        </a:lnRef>
        <a:fillRef idx="3">
          <a:schemeClr val="accent1"/>
        </a:fillRef>
        <a:effectRef idx="2">
          <a:schemeClr val="accent1"/>
        </a:effectRef>
        <a:fontRef idx="minor">
          <a:schemeClr val="lt1"/>
        </a:fontRef>
      </a:style>
    </a:lnDef>
  </a:objectDefaults>
  <a:extraClrSchemeLst/>
</a:theme>
</file>

<file path=ppt/theme/theme2.xml><?xml version="1.0" encoding="utf-8"?>
<a:theme xmlns:w="http://schemas.openxmlformats.org/wordprocessingml/2006/main" xmlns:w15="http://schemas.microsoft.com/office/word/2012/wordml" xmlns:r="http://schemas.openxmlformats.org/officeDocument/2006/relationships" xmlns:m="http://schemas.openxmlformats.org/officeDocument/2006/math" xmlns:w14="http://schemas.microsoft.com/office/word/2010/wordml" xmlns:wp="http://schemas.openxmlformats.org/drawingml/2006/wordprocessingDrawing" xmlns:a="http://schemas.openxmlformats.org/drawingml/2006/main" xmlns:ns8="http://schemas.openxmlformats.org/schemaLibrary/2006/main" xmlns:mc="http://schemas.openxmlformats.org/markup-compatibility/2006" xmlns:wne="http://schemas.microsoft.com/office/word/2006/wordml" xmlns:c="http://schemas.openxmlformats.org/drawingml/2006/chart" xmlns:ns12="http://schemas.openxmlformats.org/drawingml/2006/chartDrawing" xmlns:dgm="http://schemas.openxmlformats.org/drawingml/2006/diagram" xmlns:pic="http://schemas.openxmlformats.org/drawingml/2006/picture" xmlns:xdr="http://schemas.openxmlformats.org/drawingml/2006/spreadsheetDrawing" xmlns:dsp="http://schemas.microsoft.com/office/drawing/2008/diagram" xmlns:v="urn:schemas-microsoft-com:vml" xmlns:o="urn:schemas-microsoft-com:office:office" xmlns:ns19="urn:schemas-microsoft-com:office:excel" xmlns:w10="urn:schemas-microsoft-com:office:word" xmlns:ns21="urn:schemas-microsoft-com:office:powerpoint" xmlns:ns23="http://schemas.microsoft.com/office/2006/coverPageProps" xmlns:odx="http://opendope.org/xpaths" xmlns:odc="http://opendope.org/conditions" xmlns:odq="http://opendope.org/questions" xmlns:oda="http://opendope.org/answers" xmlns:odi="http://opendope.org/components" xmlns:odgm="http://opendope.org/SmartArt/DataHierarchy" xmlns:ns30="http://schemas.openxmlformats.org/officeDocument/2006/bibliography" xmlns:ns31="http://schemas.openxmlformats.org/drawingml/2006/compatibility" xmlns:ns32="http://schemas.openxmlformats.org/drawingml/2006/lockedCanva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scaled="false" ang="16200000"/>
        </a:gradFill>
        <a:gradFill rotWithShape="true">
          <a:gsLst>
            <a:gs pos="0">
              <a:schemeClr val="phClr">
                <a:tint val="100000"/>
                <a:shade val="100000"/>
                <a:satMod val="130000"/>
              </a:schemeClr>
            </a:gs>
            <a:gs pos="100000">
              <a:schemeClr val="phClr">
                <a:tint val="50000"/>
                <a:shade val="100000"/>
                <a:satMod val="350000"/>
              </a:schemeClr>
            </a:gs>
          </a:gsLst>
          <a:lin scaled="false" ang="1620000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rotWithShape="false" dir="5400000" dist="20000" blurRad="40000">
              <a:srgbClr val="000000">
                <a:alpha val="38000"/>
              </a:srgbClr>
            </a:outerShdw>
          </a:effectLst>
        </a:effectStyle>
        <a:effectStyle>
          <a:effectLst>
            <a:outerShdw rotWithShape="false" dir="5400000" dist="23000" blurRad="40000">
              <a:srgbClr val="000000">
                <a:alpha val="35000"/>
              </a:srgbClr>
            </a:outerShdw>
          </a:effectLst>
        </a:effectStyle>
        <a:effectStyle>
          <a:effectLst>
            <a:outerShdw rotWithShape="false" dir="5400000" dist="23000" blurRad="40000">
              <a:srgbClr val="000000">
                <a:alpha val="35000"/>
              </a:srgbClr>
            </a:outerShdw>
          </a:effectLst>
          <a:scene3d>
            <a:camera prst="orthographicFront">
              <a:rot rev="0" lon="0" lat="0"/>
            </a:camera>
            <a:lightRig dir="t" rig="threePt">
              <a:rot rev="1200000" lon="0" lat="0"/>
            </a:lightRig>
          </a:scene3d>
          <a:sp3d>
            <a:bevelT h="25400" w="635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r="50000" t="-80000" l="50000"/>
          </a:path>
        </a:gradFill>
        <a:gradFill rotWithShape="true">
          <a:gsLst>
            <a:gs pos="0">
              <a:schemeClr val="phClr">
                <a:tint val="80000"/>
                <a:satMod val="300000"/>
              </a:schemeClr>
            </a:gs>
            <a:gs pos="100000">
              <a:schemeClr val="phClr">
                <a:shade val="30000"/>
                <a:satMod val="200000"/>
              </a:schemeClr>
            </a:gs>
          </a:gsLst>
          <a:path path="circle">
            <a:fillToRect b="50000" r="50000" t="50000" l="50000"/>
          </a:path>
        </a:gradFill>
      </a:bgFillStyleLst>
    </a:fmtScheme>
  </a:themeElements>
  <a:objectDefaults>
    <a:spDef>
      <a:spPr/>
      <a:bodyPr anchor="ctr" rtlCol="false" vert="horz"/>
      <a:lstStyle>
        <a:lvl1pPr algn="ctr"/>
      </a:lstStyle>
      <a:style>
        <a:lnRef idx="1">
          <a:schemeClr val="accent1"/>
        </a:lnRef>
        <a:fillRef idx="3">
          <a:schemeClr val="accent1"/>
        </a:fillRef>
        <a:effectRef idx="2">
          <a:schemeClr val="accent1"/>
        </a:effectRef>
        <a:fontRef idx="minor">
          <a:schemeClr val="lt1"/>
        </a:fontRef>
      </a:style>
    </a:spDef>
    <a:lnDef>
      <a:spPr/>
      <a:bodyPr anchor="ctr" rtlCol="false" vert="horz"/>
      <a:lstStyle>
        <a:lvl1pPr algn="ctr"/>
      </a:lstStyle>
      <a:style>
        <a:lnRef idx="1">
          <a:schemeClr val="accent1"/>
        </a:lnRef>
        <a:fillRef idx="3">
          <a:schemeClr val="accent1"/>
        </a:fillRef>
        <a:effectRef idx="2">
          <a:schemeClr val="accent1"/>
        </a:effectRef>
        <a:fontRef idx="minor">
          <a:schemeClr val="lt1"/>
        </a:fontRef>
      </a: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Company>Zoho Corp</properties:Company>
  <properties:PresentationFormat>On-Screen Show (4:3)</properties:PresentationFormat>
  <properties:ScaleCrop>false</properties:ScaleCrop>
  <properties:LinksUpToDate>false</properties:LinksUpToDate>
  <properties:SharedDoc>false</properties:SharedDoc>
  <properties:HyperlinksChanged>false</properties:HyperlinksChanged>
  <properties:Application>Zoho Show</properties:Application>
  <properties:AppVersion>3.0000</properties:AppVersion>
</properties:Properties>
</file>

<file path=docProps/core.xml><?xml version="1.0" encoding="utf-8"?>
<cp:coreProperties xmlns:cp="http://schemas.openxmlformats.org/package/2006/metadata/core-properties" xmlns:dcterms="http://purl.org/dc/terms/" xmlns:dc="http://purl.org/dc/elements/1.1/">
  <dcterms:created xmlns:xsi="http://www.w3.org/2001/XMLSchema-instance" xsi:type="dcterms:W3CDTF">2010-03-09T10:03:29Z</dcterms:created>
  <dc:creator>Paul Wittenberg</dc:creator>
  <cp:lastModifiedBy>Paul Wittenberg</cp:lastModifiedBy>
  <dcterms:modified xmlns:xsi="http://www.w3.org/2001/XMLSchema-instance" xsi:type="dcterms:W3CDTF">2010-03-11T10:03:29Z</dcterms:modified>
  <cp:revision>1</cp:revision>
  <dc:title>Slide 1</dc:title>
</cp:coreProperties>
</file>