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6.xml" ContentType="application/vnd.openxmlformats-officedocument.presentationml.notesSlide+xml"/>
  <Override PartName="/ppt/charts/chart5.xml" ContentType="application/vnd.openxmlformats-officedocument.drawingml.chart+xml"/>
  <Override PartName="/ppt/notesSlides/notesSlide7.xml" ContentType="application/vnd.openxmlformats-officedocument.presentationml.notesSlide+xml"/>
  <Override PartName="/ppt/charts/chart6.xml" ContentType="application/vnd.openxmlformats-officedocument.drawingml.chart+xml"/>
  <Override PartName="/ppt/notesSlides/notesSlide8.xml" ContentType="application/vnd.openxmlformats-officedocument.presentationml.notesSlide+xml"/>
  <Override PartName="/ppt/charts/chart7.xml" ContentType="application/vnd.openxmlformats-officedocument.drawingml.chart+xml"/>
  <Override PartName="/ppt/notesSlides/notesSlide9.xml" ContentType="application/vnd.openxmlformats-officedocument.presentationml.notesSlide+xml"/>
  <Override PartName="/ppt/charts/chart8.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notesSlides/notesSlide11.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theme/themeOverride1.xml" ContentType="application/vnd.openxmlformats-officedocument.themeOverride+xml"/>
  <Override PartName="/ppt/notesSlides/notesSlide12.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style4.xml" ContentType="application/vnd.ms-office.chartstyle+xml"/>
  <Override PartName="/ppt/charts/colors4.xml" ContentType="application/vnd.ms-office.chartcolorstyle+xml"/>
  <Override PartName="/ppt/charts/chart15.xml" ContentType="application/vnd.openxmlformats-officedocument.drawingml.chart+xml"/>
  <Override PartName="/ppt/charts/style5.xml" ContentType="application/vnd.ms-office.chartstyle+xml"/>
  <Override PartName="/ppt/charts/colors5.xml" ContentType="application/vnd.ms-office.chartcolorstyle+xml"/>
  <Override PartName="/ppt/charts/chart16.xml" ContentType="application/vnd.openxmlformats-officedocument.drawingml.chart+xml"/>
  <Override PartName="/ppt/charts/style6.xml" ContentType="application/vnd.ms-office.chartstyle+xml"/>
  <Override PartName="/ppt/charts/colors6.xml" ContentType="application/vnd.ms-office.chartcolorstyle+xml"/>
  <Override PartName="/ppt/charts/chart17.xml" ContentType="application/vnd.openxmlformats-officedocument.drawingml.chart+xml"/>
  <Override PartName="/ppt/charts/style7.xml" ContentType="application/vnd.ms-office.chartstyle+xml"/>
  <Override PartName="/ppt/charts/colors7.xml" ContentType="application/vnd.ms-office.chartcolorstyle+xml"/>
  <Override PartName="/ppt/charts/chart18.xml" ContentType="application/vnd.openxmlformats-officedocument.drawingml.chart+xml"/>
  <Override PartName="/ppt/charts/style8.xml" ContentType="application/vnd.ms-office.chartstyle+xml"/>
  <Override PartName="/ppt/charts/colors8.xml" ContentType="application/vnd.ms-office.chartcolorstyle+xml"/>
  <Override PartName="/ppt/charts/chart1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3.xml" ContentType="application/vnd.openxmlformats-officedocument.presentationml.notesSlide+xml"/>
  <Override PartName="/ppt/charts/chart20.xml" ContentType="application/vnd.openxmlformats-officedocument.drawingml.chart+xml"/>
  <Override PartName="/ppt/notesSlides/notesSlide14.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notesSlides/notesSlide15.xml" ContentType="application/vnd.openxmlformats-officedocument.presentationml.notesSlide+xml"/>
  <Override PartName="/ppt/charts/chart23.xml" ContentType="application/vnd.openxmlformats-officedocument.drawingml.chart+xml"/>
  <Override PartName="/ppt/charts/chart24.xml" ContentType="application/vnd.openxmlformats-officedocument.drawingml.chart+xml"/>
  <Override PartName="/ppt/notesSlides/notesSlide16.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28.xml" ContentType="application/vnd.openxmlformats-officedocument.drawingml.chart+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7"/>
  </p:notesMasterIdLst>
  <p:sldIdLst>
    <p:sldId id="383" r:id="rId2"/>
    <p:sldId id="656" r:id="rId3"/>
    <p:sldId id="641" r:id="rId4"/>
    <p:sldId id="675" r:id="rId5"/>
    <p:sldId id="613" r:id="rId6"/>
    <p:sldId id="546" r:id="rId7"/>
    <p:sldId id="638" r:id="rId8"/>
    <p:sldId id="629" r:id="rId9"/>
    <p:sldId id="677" r:id="rId10"/>
    <p:sldId id="547" r:id="rId11"/>
    <p:sldId id="617" r:id="rId12"/>
    <p:sldId id="678" r:id="rId13"/>
    <p:sldId id="558" r:id="rId14"/>
    <p:sldId id="679" r:id="rId15"/>
    <p:sldId id="616" r:id="rId16"/>
    <p:sldId id="549" r:id="rId17"/>
    <p:sldId id="619" r:id="rId18"/>
    <p:sldId id="681" r:id="rId19"/>
    <p:sldId id="684" r:id="rId20"/>
    <p:sldId id="669" r:id="rId21"/>
    <p:sldId id="630" r:id="rId22"/>
    <p:sldId id="634" r:id="rId23"/>
    <p:sldId id="577" r:id="rId24"/>
    <p:sldId id="676" r:id="rId25"/>
    <p:sldId id="633" r:id="rId26"/>
    <p:sldId id="607" r:id="rId27"/>
    <p:sldId id="587" r:id="rId28"/>
    <p:sldId id="670" r:id="rId29"/>
    <p:sldId id="618" r:id="rId30"/>
    <p:sldId id="579" r:id="rId31"/>
    <p:sldId id="635" r:id="rId32"/>
    <p:sldId id="680" r:id="rId33"/>
    <p:sldId id="683" r:id="rId34"/>
    <p:sldId id="671" r:id="rId35"/>
    <p:sldId id="614" r:id="rId36"/>
    <p:sldId id="615" r:id="rId37"/>
    <p:sldId id="603" r:id="rId38"/>
    <p:sldId id="682" r:id="rId39"/>
    <p:sldId id="672" r:id="rId40"/>
    <p:sldId id="583" r:id="rId41"/>
    <p:sldId id="612" r:id="rId42"/>
    <p:sldId id="606" r:id="rId43"/>
    <p:sldId id="571" r:id="rId44"/>
    <p:sldId id="673" r:id="rId45"/>
    <p:sldId id="588" r:id="rId46"/>
    <p:sldId id="625" r:id="rId47"/>
    <p:sldId id="593" r:id="rId48"/>
    <p:sldId id="637" r:id="rId49"/>
    <p:sldId id="574" r:id="rId50"/>
    <p:sldId id="674" r:id="rId51"/>
    <p:sldId id="590" r:id="rId52"/>
    <p:sldId id="591" r:id="rId53"/>
    <p:sldId id="592" r:id="rId54"/>
    <p:sldId id="640" r:id="rId55"/>
    <p:sldId id="68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782"/>
    <a:srgbClr val="D5FCAB"/>
    <a:srgbClr val="1FAEE8"/>
    <a:srgbClr val="D5FCC5"/>
    <a:srgbClr val="1F73C2"/>
    <a:srgbClr val="FF8763"/>
    <a:srgbClr val="D5FC79"/>
    <a:srgbClr val="FF8705"/>
    <a:srgbClr val="FFFD78"/>
    <a:srgbClr val="01ED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p:restoredTop sz="94580"/>
  </p:normalViewPr>
  <p:slideViewPr>
    <p:cSldViewPr snapToGrid="0" snapToObjects="1">
      <p:cViewPr varScale="1">
        <p:scale>
          <a:sx n="109" d="100"/>
          <a:sy n="109" d="100"/>
        </p:scale>
        <p:origin x="21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1.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4.xml"/><Relationship Id="rId1" Type="http://schemas.microsoft.com/office/2011/relationships/chartStyle" Target="style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5.xml"/><Relationship Id="rId1" Type="http://schemas.microsoft.com/office/2011/relationships/chartStyle" Target="style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6.xml"/><Relationship Id="rId1" Type="http://schemas.microsoft.com/office/2011/relationships/chartStyle" Target="style6.xml"/></Relationships>
</file>

<file path=ppt/charts/_rels/chart17.xml.rels><?xml version="1.0" encoding="UTF-8" standalone="yes"?>
<Relationships xmlns="http://schemas.openxmlformats.org/package/2006/relationships"><Relationship Id="rId3" Type="http://schemas.openxmlformats.org/officeDocument/2006/relationships/oleObject" Target="file:////H:\share\made%20by%20mya\20170523%20Local%20&amp;%20International%20Occuppied.xlsx" TargetMode="External"/><Relationship Id="rId2" Type="http://schemas.microsoft.com/office/2011/relationships/chartColorStyle" Target="colors7.xml"/><Relationship Id="rId1" Type="http://schemas.microsoft.com/office/2011/relationships/chartStyle" Target="style7.xml"/></Relationships>
</file>

<file path=ppt/charts/_rels/chart18.xml.rels><?xml version="1.0" encoding="UTF-8" standalone="yes"?>
<Relationships xmlns="http://schemas.openxmlformats.org/package/2006/relationships"><Relationship Id="rId3" Type="http://schemas.openxmlformats.org/officeDocument/2006/relationships/oleObject" Target="file:////H:\share\made%20by%20mya\20170523%20Local%20&amp;%20International%20Occuppied.xlsx" TargetMode="External"/><Relationship Id="rId2" Type="http://schemas.microsoft.com/office/2011/relationships/chartColorStyle" Target="colors8.xml"/><Relationship Id="rId1" Type="http://schemas.microsoft.com/office/2011/relationships/chartStyle" Target="style8.xml"/></Relationships>
</file>

<file path=ppt/charts/_rels/chart19.xml.rels><?xml version="1.0" encoding="UTF-8" standalone="yes"?>
<Relationships xmlns="http://schemas.openxmlformats.org/package/2006/relationships"><Relationship Id="rId3" Type="http://schemas.openxmlformats.org/officeDocument/2006/relationships/oleObject" Target="file:////H:\share\made%20by%20mya\20170523%20Local%20&amp;%20International%20Occuppied.xlsx" TargetMode="External"/><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10.xml"/><Relationship Id="rId1" Type="http://schemas.microsoft.com/office/2011/relationships/chartStyle" Target="style10.xml"/></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3.xml"/><Relationship Id="rId1" Type="http://schemas.microsoft.com/office/2011/relationships/chartStyle" Target="style3.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r>
              <a:rPr lang="en-US" sz="1200" b="1" dirty="0">
                <a:solidFill>
                  <a:schemeClr val="tx1"/>
                </a:solidFill>
              </a:rPr>
              <a:t># hotels</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endParaRPr lang="fr-FR"/>
        </a:p>
      </c:txPr>
    </c:title>
    <c:autoTitleDeleted val="0"/>
    <c:plotArea>
      <c:layout/>
      <c:barChart>
        <c:barDir val="col"/>
        <c:grouping val="clustered"/>
        <c:varyColors val="0"/>
        <c:ser>
          <c:idx val="0"/>
          <c:order val="0"/>
          <c:tx>
            <c:strRef>
              <c:f>工作表1!$B$1</c:f>
              <c:strCache>
                <c:ptCount val="1"/>
                <c:pt idx="0">
                  <c:v>Numbers of hotels</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工作表1!$B$2:$B$13</c:f>
              <c:numCache>
                <c:formatCode>General</c:formatCode>
                <c:ptCount val="12"/>
                <c:pt idx="0">
                  <c:v>522</c:v>
                </c:pt>
                <c:pt idx="1">
                  <c:v>906</c:v>
                </c:pt>
                <c:pt idx="2">
                  <c:v>1698</c:v>
                </c:pt>
                <c:pt idx="3">
                  <c:v>2805</c:v>
                </c:pt>
                <c:pt idx="4">
                  <c:v>3757</c:v>
                </c:pt>
                <c:pt idx="5">
                  <c:v>5120</c:v>
                </c:pt>
                <c:pt idx="6">
                  <c:v>7314</c:v>
                </c:pt>
                <c:pt idx="7">
                  <c:v>9924</c:v>
                </c:pt>
                <c:pt idx="8">
                  <c:v>12727</c:v>
                </c:pt>
                <c:pt idx="9">
                  <c:v>16375</c:v>
                </c:pt>
                <c:pt idx="10">
                  <c:v>21481</c:v>
                </c:pt>
                <c:pt idx="11">
                  <c:v>24150</c:v>
                </c:pt>
              </c:numCache>
            </c:numRef>
          </c:val>
          <c:extLst>
            <c:ext xmlns:c16="http://schemas.microsoft.com/office/drawing/2014/chart" uri="{C3380CC4-5D6E-409C-BE32-E72D297353CC}">
              <c16:uniqueId val="{00000000-BB6A-41E0-801B-24390F7396E7}"/>
            </c:ext>
          </c:extLst>
        </c:ser>
        <c:dLbls>
          <c:showLegendKey val="0"/>
          <c:showVal val="0"/>
          <c:showCatName val="0"/>
          <c:showSerName val="0"/>
          <c:showPercent val="0"/>
          <c:showBubbleSize val="0"/>
        </c:dLbls>
        <c:gapWidth val="150"/>
        <c:axId val="-2082617936"/>
        <c:axId val="1937550240"/>
      </c:barChart>
      <c:catAx>
        <c:axId val="-2082617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crossAx val="1937550240"/>
        <c:crosses val="autoZero"/>
        <c:auto val="1"/>
        <c:lblAlgn val="ctr"/>
        <c:lblOffset val="100"/>
        <c:noMultiLvlLbl val="0"/>
      </c:catAx>
      <c:valAx>
        <c:axId val="1937550240"/>
        <c:scaling>
          <c:orientation val="minMax"/>
          <c:max val="25000"/>
          <c:min val="0"/>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082617936"/>
        <c:crossesAt val="1"/>
        <c:crossBetween val="between"/>
        <c:minorUnit val="100000"/>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00" b="1" i="0" u="none" strike="noStrike" baseline="0">
                <a:solidFill>
                  <a:srgbClr val="000000"/>
                </a:solidFill>
                <a:latin typeface="Arial"/>
                <a:ea typeface="Arial"/>
                <a:cs typeface="Arial"/>
              </a:defRPr>
            </a:pPr>
            <a:r>
              <a:rPr lang="en-US" sz="1100" dirty="0"/>
              <a:t>Export Demand</a:t>
            </a:r>
          </a:p>
          <a:p>
            <a:pPr>
              <a:defRPr sz="1100" b="1" i="0" u="none" strike="noStrike" baseline="0">
                <a:solidFill>
                  <a:srgbClr val="000000"/>
                </a:solidFill>
                <a:latin typeface="Arial"/>
                <a:ea typeface="Arial"/>
                <a:cs typeface="Arial"/>
              </a:defRPr>
            </a:pPr>
            <a:r>
              <a:rPr lang="en-US" sz="1100" b="0" dirty="0"/>
              <a:t> (XX)</a:t>
            </a:r>
          </a:p>
        </c:rich>
      </c:tx>
      <c:layout>
        <c:manualLayout>
          <c:xMode val="edge"/>
          <c:yMode val="edge"/>
          <c:x val="0.258541947316826"/>
          <c:y val="5.8986372833426802E-2"/>
        </c:manualLayout>
      </c:layout>
      <c:overlay val="0"/>
    </c:title>
    <c:autoTitleDeleted val="0"/>
    <c:plotArea>
      <c:layout/>
      <c:barChart>
        <c:barDir val="col"/>
        <c:grouping val="stacked"/>
        <c:varyColors val="0"/>
        <c:ser>
          <c:idx val="0"/>
          <c:order val="0"/>
          <c:tx>
            <c:strRef>
              <c:f>Sheet1!$B$1</c:f>
              <c:strCache>
                <c:ptCount val="1"/>
                <c:pt idx="0">
                  <c:v>Export Demand</c:v>
                </c:pt>
              </c:strCache>
            </c:strRef>
          </c:tx>
          <c:spPr>
            <a:solidFill>
              <a:schemeClr val="tx2"/>
            </a:solidFill>
            <a:ln>
              <a:noFill/>
            </a:ln>
          </c:spPr>
          <c:invertIfNegative val="0"/>
          <c:dPt>
            <c:idx val="0"/>
            <c:invertIfNegative val="0"/>
            <c:bubble3D val="0"/>
            <c:spPr>
              <a:solidFill>
                <a:schemeClr val="tx2"/>
              </a:solidFill>
              <a:ln>
                <a:noFill/>
              </a:ln>
            </c:spPr>
            <c:extLst>
              <c:ext xmlns:c16="http://schemas.microsoft.com/office/drawing/2014/chart" uri="{C3380CC4-5D6E-409C-BE32-E72D297353CC}">
                <c16:uniqueId val="{00000001-52BA-430C-B30A-68A7256A8D30}"/>
              </c:ext>
            </c:extLst>
          </c:dPt>
          <c:dPt>
            <c:idx val="1"/>
            <c:invertIfNegative val="0"/>
            <c:bubble3D val="0"/>
            <c:extLst>
              <c:ext xmlns:c16="http://schemas.microsoft.com/office/drawing/2014/chart" uri="{C3380CC4-5D6E-409C-BE32-E72D297353CC}">
                <c16:uniqueId val="{00000003-52BA-430C-B30A-68A7256A8D30}"/>
              </c:ext>
            </c:extLst>
          </c:dPt>
          <c:dPt>
            <c:idx val="2"/>
            <c:invertIfNegative val="0"/>
            <c:bubble3D val="0"/>
            <c:extLst>
              <c:ext xmlns:c16="http://schemas.microsoft.com/office/drawing/2014/chart" uri="{C3380CC4-5D6E-409C-BE32-E72D297353CC}">
                <c16:uniqueId val="{00000005-52BA-430C-B30A-68A7256A8D30}"/>
              </c:ext>
            </c:extLst>
          </c:dPt>
          <c:dPt>
            <c:idx val="3"/>
            <c:invertIfNegative val="0"/>
            <c:bubble3D val="0"/>
            <c:extLst>
              <c:ext xmlns:c16="http://schemas.microsoft.com/office/drawing/2014/chart" uri="{C3380CC4-5D6E-409C-BE32-E72D297353CC}">
                <c16:uniqueId val="{00000007-52BA-430C-B30A-68A7256A8D30}"/>
              </c:ext>
            </c:extLst>
          </c:dPt>
          <c:dPt>
            <c:idx val="4"/>
            <c:invertIfNegative val="0"/>
            <c:bubble3D val="0"/>
            <c:extLst>
              <c:ext xmlns:c16="http://schemas.microsoft.com/office/drawing/2014/chart" uri="{C3380CC4-5D6E-409C-BE32-E72D297353CC}">
                <c16:uniqueId val="{00000009-52BA-430C-B30A-68A7256A8D30}"/>
              </c:ext>
            </c:extLst>
          </c:dPt>
          <c:dPt>
            <c:idx val="5"/>
            <c:invertIfNegative val="0"/>
            <c:bubble3D val="0"/>
            <c:extLst>
              <c:ext xmlns:c16="http://schemas.microsoft.com/office/drawing/2014/chart" uri="{C3380CC4-5D6E-409C-BE32-E72D297353CC}">
                <c16:uniqueId val="{0000000B-52BA-430C-B30A-68A7256A8D30}"/>
              </c:ext>
            </c:extLst>
          </c:dPt>
          <c:dPt>
            <c:idx val="6"/>
            <c:invertIfNegative val="0"/>
            <c:bubble3D val="0"/>
            <c:extLst>
              <c:ext xmlns:c16="http://schemas.microsoft.com/office/drawing/2014/chart" uri="{C3380CC4-5D6E-409C-BE32-E72D297353CC}">
                <c16:uniqueId val="{0000000D-52BA-430C-B30A-68A7256A8D30}"/>
              </c:ext>
            </c:extLst>
          </c:dPt>
          <c:dPt>
            <c:idx val="7"/>
            <c:invertIfNegative val="0"/>
            <c:bubble3D val="0"/>
            <c:spPr>
              <a:solidFill>
                <a:schemeClr val="accent2">
                  <a:lumMod val="40000"/>
                  <a:lumOff val="60000"/>
                </a:schemeClr>
              </a:solidFill>
              <a:ln>
                <a:noFill/>
              </a:ln>
            </c:spPr>
            <c:extLst>
              <c:ext xmlns:c16="http://schemas.microsoft.com/office/drawing/2014/chart" uri="{C3380CC4-5D6E-409C-BE32-E72D297353CC}">
                <c16:uniqueId val="{0000000F-52BA-430C-B30A-68A7256A8D30}"/>
              </c:ext>
            </c:extLst>
          </c:dPt>
          <c:dPt>
            <c:idx val="8"/>
            <c:invertIfNegative val="0"/>
            <c:bubble3D val="0"/>
            <c:spPr>
              <a:solidFill>
                <a:schemeClr val="accent2">
                  <a:lumMod val="40000"/>
                  <a:lumOff val="60000"/>
                </a:schemeClr>
              </a:solidFill>
              <a:ln>
                <a:noFill/>
              </a:ln>
            </c:spPr>
            <c:extLst>
              <c:ext xmlns:c16="http://schemas.microsoft.com/office/drawing/2014/chart" uri="{C3380CC4-5D6E-409C-BE32-E72D297353CC}">
                <c16:uniqueId val="{00000011-52BA-430C-B30A-68A7256A8D30}"/>
              </c:ext>
            </c:extLst>
          </c:dPt>
          <c:dPt>
            <c:idx val="9"/>
            <c:invertIfNegative val="0"/>
            <c:bubble3D val="0"/>
            <c:spPr>
              <a:solidFill>
                <a:schemeClr val="accent2">
                  <a:lumMod val="40000"/>
                  <a:lumOff val="60000"/>
                </a:schemeClr>
              </a:solidFill>
              <a:ln>
                <a:noFill/>
              </a:ln>
            </c:spPr>
            <c:extLst>
              <c:ext xmlns:c16="http://schemas.microsoft.com/office/drawing/2014/chart" uri="{C3380CC4-5D6E-409C-BE32-E72D297353CC}">
                <c16:uniqueId val="{00000013-52BA-430C-B30A-68A7256A8D30}"/>
              </c:ext>
            </c:extLst>
          </c:dPt>
          <c:dPt>
            <c:idx val="10"/>
            <c:invertIfNegative val="0"/>
            <c:bubble3D val="0"/>
            <c:spPr>
              <a:solidFill>
                <a:schemeClr val="accent2">
                  <a:lumMod val="40000"/>
                  <a:lumOff val="60000"/>
                </a:schemeClr>
              </a:solidFill>
              <a:ln>
                <a:noFill/>
              </a:ln>
            </c:spPr>
            <c:extLst>
              <c:ext xmlns:c16="http://schemas.microsoft.com/office/drawing/2014/chart" uri="{C3380CC4-5D6E-409C-BE32-E72D297353CC}">
                <c16:uniqueId val="{00000015-52BA-430C-B30A-68A7256A8D30}"/>
              </c:ext>
            </c:extLst>
          </c:dPt>
          <c:dPt>
            <c:idx val="11"/>
            <c:invertIfNegative val="0"/>
            <c:bubble3D val="0"/>
            <c:spPr>
              <a:solidFill>
                <a:schemeClr val="accent2">
                  <a:lumMod val="40000"/>
                  <a:lumOff val="60000"/>
                </a:schemeClr>
              </a:solidFill>
              <a:ln>
                <a:noFill/>
              </a:ln>
            </c:spPr>
            <c:extLst>
              <c:ext xmlns:c16="http://schemas.microsoft.com/office/drawing/2014/chart" uri="{C3380CC4-5D6E-409C-BE32-E72D297353CC}">
                <c16:uniqueId val="{00000017-52BA-430C-B30A-68A7256A8D30}"/>
              </c:ext>
            </c:extLst>
          </c:dPt>
          <c:dPt>
            <c:idx val="12"/>
            <c:invertIfNegative val="0"/>
            <c:bubble3D val="0"/>
            <c:spPr>
              <a:solidFill>
                <a:schemeClr val="accent2">
                  <a:lumMod val="40000"/>
                  <a:lumOff val="60000"/>
                </a:schemeClr>
              </a:solidFill>
              <a:ln>
                <a:noFill/>
              </a:ln>
            </c:spPr>
            <c:extLst>
              <c:ext xmlns:c16="http://schemas.microsoft.com/office/drawing/2014/chart" uri="{C3380CC4-5D6E-409C-BE32-E72D297353CC}">
                <c16:uniqueId val="{00000019-52BA-430C-B30A-68A7256A8D30}"/>
              </c:ext>
            </c:extLst>
          </c:dPt>
          <c:dLbls>
            <c:numFmt formatCode="#,##0.0" sourceLinked="0"/>
            <c:spPr>
              <a:noFill/>
              <a:ln>
                <a:noFill/>
              </a:ln>
              <a:effectLst/>
            </c:spPr>
            <c:txPr>
              <a:bodyPr/>
              <a:lstStyle/>
              <a:p>
                <a:pPr>
                  <a:defRPr sz="1165" b="0" i="0" u="none" strike="noStrike" baseline="0">
                    <a:solidFill>
                      <a:srgbClr val="000000"/>
                    </a:solidFill>
                    <a:latin typeface="Arial"/>
                    <a:ea typeface="Arial"/>
                    <a:cs typeface="Arial"/>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Sheet1!$A$2:$A$14</c:f>
              <c:numCache>
                <c:formatCode>General</c:formatCod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numCache>
            </c:numRef>
          </c:cat>
          <c:val>
            <c:numRef>
              <c:f>Sheet1!$B$2:$B$14</c:f>
              <c:numCache>
                <c:formatCode>0.00</c:formatCode>
                <c:ptCount val="13"/>
                <c:pt idx="0">
                  <c:v>0.30730800000000003</c:v>
                </c:pt>
                <c:pt idx="1">
                  <c:v>0.47991899999999998</c:v>
                </c:pt>
                <c:pt idx="2">
                  <c:v>0.62954399999999999</c:v>
                </c:pt>
                <c:pt idx="3">
                  <c:v>0.80622199999999999</c:v>
                </c:pt>
                <c:pt idx="4">
                  <c:v>1.011528999999999</c:v>
                </c:pt>
                <c:pt idx="5">
                  <c:v>1.2383329999999999</c:v>
                </c:pt>
                <c:pt idx="6">
                  <c:v>1.5306599999999999</c:v>
                </c:pt>
                <c:pt idx="7">
                  <c:v>1.8</c:v>
                </c:pt>
                <c:pt idx="8">
                  <c:v>2.12</c:v>
                </c:pt>
                <c:pt idx="9">
                  <c:v>2.5</c:v>
                </c:pt>
                <c:pt idx="10">
                  <c:v>2.95</c:v>
                </c:pt>
                <c:pt idx="11">
                  <c:v>3.5</c:v>
                </c:pt>
                <c:pt idx="12">
                  <c:v>4.0999999999999996</c:v>
                </c:pt>
              </c:numCache>
            </c:numRef>
          </c:val>
          <c:extLst>
            <c:ext xmlns:c16="http://schemas.microsoft.com/office/drawing/2014/chart" uri="{C3380CC4-5D6E-409C-BE32-E72D297353CC}">
              <c16:uniqueId val="{0000001A-52BA-430C-B30A-68A7256A8D30}"/>
            </c:ext>
          </c:extLst>
        </c:ser>
        <c:dLbls>
          <c:showLegendKey val="0"/>
          <c:showVal val="0"/>
          <c:showCatName val="0"/>
          <c:showSerName val="0"/>
          <c:showPercent val="0"/>
          <c:showBubbleSize val="0"/>
        </c:dLbls>
        <c:gapWidth val="55"/>
        <c:overlap val="100"/>
        <c:axId val="1961263792"/>
        <c:axId val="1961260752"/>
      </c:barChart>
      <c:catAx>
        <c:axId val="1961263792"/>
        <c:scaling>
          <c:orientation val="minMax"/>
        </c:scaling>
        <c:delete val="0"/>
        <c:axPos val="b"/>
        <c:numFmt formatCode="General" sourceLinked="1"/>
        <c:majorTickMark val="none"/>
        <c:minorTickMark val="none"/>
        <c:tickLblPos val="nextTo"/>
        <c:txPr>
          <a:bodyPr rot="0" vert="horz"/>
          <a:lstStyle/>
          <a:p>
            <a:pPr>
              <a:defRPr sz="1200" b="0" i="0" u="none" strike="noStrike" baseline="0">
                <a:solidFill>
                  <a:srgbClr val="000000"/>
                </a:solidFill>
                <a:latin typeface="Arial"/>
                <a:ea typeface="Arial"/>
                <a:cs typeface="Arial"/>
              </a:defRPr>
            </a:pPr>
            <a:endParaRPr lang="fr-FR"/>
          </a:p>
        </c:txPr>
        <c:crossAx val="1961260752"/>
        <c:crosses val="autoZero"/>
        <c:auto val="1"/>
        <c:lblAlgn val="ctr"/>
        <c:lblOffset val="100"/>
        <c:noMultiLvlLbl val="0"/>
      </c:catAx>
      <c:valAx>
        <c:axId val="1961260752"/>
        <c:scaling>
          <c:orientation val="minMax"/>
        </c:scaling>
        <c:delete val="1"/>
        <c:axPos val="l"/>
        <c:numFmt formatCode="0.00" sourceLinked="1"/>
        <c:majorTickMark val="out"/>
        <c:minorTickMark val="none"/>
        <c:tickLblPos val="none"/>
        <c:crossAx val="1961263792"/>
        <c:crosses val="autoZero"/>
        <c:crossBetween val="between"/>
      </c:valAx>
      <c:spPr>
        <a:noFill/>
        <a:ln w="25392">
          <a:noFill/>
        </a:ln>
      </c:spPr>
    </c:plotArea>
    <c:plotVisOnly val="1"/>
    <c:dispBlanksAs val="gap"/>
    <c:showDLblsOverMax val="0"/>
  </c:chart>
  <c:spPr>
    <a:ln>
      <a:noFill/>
    </a:ln>
  </c:spPr>
  <c:txPr>
    <a:bodyPr/>
    <a:lstStyle/>
    <a:p>
      <a:pPr>
        <a:defRPr sz="1739" b="0" i="0" u="none" strike="noStrike" baseline="0">
          <a:solidFill>
            <a:srgbClr val="000000"/>
          </a:solidFill>
          <a:latin typeface="Calibri"/>
          <a:ea typeface="Calibri"/>
          <a:cs typeface="Calibri"/>
        </a:defRPr>
      </a:pPr>
      <a:endParaRPr lang="fr-F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en-US" sz="1400" b="1" i="0" u="none" strike="noStrike" baseline="0">
                <a:solidFill>
                  <a:srgbClr val="000000"/>
                </a:solidFill>
                <a:latin typeface="Arial"/>
                <a:ea typeface="Arial"/>
                <a:cs typeface="Arial"/>
              </a:defRPr>
            </a:pPr>
            <a:r>
              <a:rPr lang="en-US" altLang="en-US" sz="1400" baseline="0" dirty="0"/>
              <a:t>Mobile Switch Capacity</a:t>
            </a:r>
            <a:r>
              <a:rPr lang="en-US" altLang="en-US" sz="1400" baseline="30000" dirty="0"/>
              <a:t>1</a:t>
            </a:r>
            <a:r>
              <a:rPr lang="en-US" altLang="en-US" sz="1400" baseline="0" dirty="0"/>
              <a:t> VS Mobile Subscribers</a:t>
            </a:r>
          </a:p>
          <a:p>
            <a:pPr>
              <a:defRPr lang="en-US" sz="1400" b="1" i="0" u="none" strike="noStrike" baseline="0">
                <a:solidFill>
                  <a:srgbClr val="000000"/>
                </a:solidFill>
                <a:latin typeface="Arial"/>
                <a:ea typeface="Arial"/>
                <a:cs typeface="Arial"/>
              </a:defRPr>
            </a:pPr>
            <a:r>
              <a:rPr lang="en-US" altLang="en-US" sz="1400" b="0" baseline="0" dirty="0"/>
              <a:t>(XX)</a:t>
            </a:r>
            <a:endParaRPr lang="en-US" altLang="en-US" sz="1400" b="0" dirty="0"/>
          </a:p>
        </c:rich>
      </c:tx>
      <c:layout>
        <c:manualLayout>
          <c:xMode val="edge"/>
          <c:yMode val="edge"/>
          <c:x val="0.26179193931156902"/>
          <c:y val="6.8219081178640603E-2"/>
        </c:manualLayout>
      </c:layout>
      <c:overlay val="0"/>
    </c:title>
    <c:autoTitleDeleted val="0"/>
    <c:plotArea>
      <c:layout>
        <c:manualLayout>
          <c:layoutTarget val="inner"/>
          <c:xMode val="edge"/>
          <c:yMode val="edge"/>
          <c:x val="2.9996421973430599E-2"/>
          <c:y val="0.20152007515256801"/>
          <c:w val="0.96266258542380301"/>
          <c:h val="0.61941244393152695"/>
        </c:manualLayout>
      </c:layout>
      <c:barChart>
        <c:barDir val="col"/>
        <c:grouping val="clustered"/>
        <c:varyColors val="0"/>
        <c:ser>
          <c:idx val="0"/>
          <c:order val="0"/>
          <c:tx>
            <c:strRef>
              <c:f>Feuil1!$B$1</c:f>
              <c:strCache>
                <c:ptCount val="1"/>
                <c:pt idx="0">
                  <c:v>Mobile switch capacity</c:v>
                </c:pt>
              </c:strCache>
            </c:strRef>
          </c:tx>
          <c:spPr>
            <a:solidFill>
              <a:schemeClr val="tx2"/>
            </a:solidFill>
          </c:spPr>
          <c:invertIfNegative val="0"/>
          <c:dLbls>
            <c:spPr>
              <a:noFill/>
              <a:ln>
                <a:noFill/>
              </a:ln>
              <a:effectLst/>
            </c:spPr>
            <c:txPr>
              <a:bodyPr/>
              <a:lstStyle/>
              <a:p>
                <a:pPr>
                  <a:defRPr lang="en-US" sz="1000"/>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Feuil1!$A$2:$A$32</c:f>
              <c:strCache>
                <c:ptCount val="31"/>
                <c:pt idx="0">
                  <c:v>Guangdong</c:v>
                </c:pt>
                <c:pt idx="1">
                  <c:v>Shandong</c:v>
                </c:pt>
                <c:pt idx="2">
                  <c:v>Jiangsu</c:v>
                </c:pt>
                <c:pt idx="3">
                  <c:v>Zhejiang</c:v>
                </c:pt>
                <c:pt idx="4">
                  <c:v>Henan</c:v>
                </c:pt>
                <c:pt idx="5">
                  <c:v>Hebei</c:v>
                </c:pt>
                <c:pt idx="6">
                  <c:v>Sichuan</c:v>
                </c:pt>
                <c:pt idx="7">
                  <c:v>Hubei</c:v>
                </c:pt>
                <c:pt idx="8">
                  <c:v>Liaoning</c:v>
                </c:pt>
                <c:pt idx="9">
                  <c:v>Hunan</c:v>
                </c:pt>
                <c:pt idx="10">
                  <c:v>Fujian</c:v>
                </c:pt>
                <c:pt idx="11">
                  <c:v>Shan'xi</c:v>
                </c:pt>
                <c:pt idx="12">
                  <c:v>Anhui</c:v>
                </c:pt>
                <c:pt idx="13">
                  <c:v>Shanghai</c:v>
                </c:pt>
                <c:pt idx="14">
                  <c:v>Guangxi</c:v>
                </c:pt>
                <c:pt idx="15">
                  <c:v>Shanxi</c:v>
                </c:pt>
                <c:pt idx="16">
                  <c:v>Yunnan</c:v>
                </c:pt>
                <c:pt idx="17">
                  <c:v>Heilongjiang</c:v>
                </c:pt>
                <c:pt idx="18">
                  <c:v>Beijing</c:v>
                </c:pt>
                <c:pt idx="19">
                  <c:v>Inner Mongolia</c:v>
                </c:pt>
                <c:pt idx="20">
                  <c:v>Jilin</c:v>
                </c:pt>
                <c:pt idx="21">
                  <c:v>Jiangxi</c:v>
                </c:pt>
                <c:pt idx="22">
                  <c:v>Guizhou</c:v>
                </c:pt>
                <c:pt idx="23">
                  <c:v>Chongqin</c:v>
                </c:pt>
                <c:pt idx="24">
                  <c:v>Gansu</c:v>
                </c:pt>
                <c:pt idx="25">
                  <c:v>Xinjiang</c:v>
                </c:pt>
                <c:pt idx="26">
                  <c:v>Tianjing</c:v>
                </c:pt>
                <c:pt idx="27">
                  <c:v>Hainan</c:v>
                </c:pt>
                <c:pt idx="28">
                  <c:v>Ningxia</c:v>
                </c:pt>
                <c:pt idx="29">
                  <c:v>Qinghai</c:v>
                </c:pt>
                <c:pt idx="30">
                  <c:v>Tibet</c:v>
                </c:pt>
              </c:strCache>
            </c:strRef>
          </c:cat>
          <c:val>
            <c:numRef>
              <c:f>Feuil1!$B$2:$B$32</c:f>
              <c:numCache>
                <c:formatCode>#,##0_);[Red]\(#,##0\)</c:formatCode>
                <c:ptCount val="31"/>
                <c:pt idx="0">
                  <c:v>156.751</c:v>
                </c:pt>
                <c:pt idx="1">
                  <c:v>105.377</c:v>
                </c:pt>
                <c:pt idx="2">
                  <c:v>79.504000000000005</c:v>
                </c:pt>
                <c:pt idx="3">
                  <c:v>79.73</c:v>
                </c:pt>
                <c:pt idx="4">
                  <c:v>72.882999999999996</c:v>
                </c:pt>
                <c:pt idx="5">
                  <c:v>77.569999999999993</c:v>
                </c:pt>
                <c:pt idx="6">
                  <c:v>96.11</c:v>
                </c:pt>
                <c:pt idx="7">
                  <c:v>54.476999999999997</c:v>
                </c:pt>
                <c:pt idx="8">
                  <c:v>43.387999999999998</c:v>
                </c:pt>
                <c:pt idx="9">
                  <c:v>42.875</c:v>
                </c:pt>
                <c:pt idx="10">
                  <c:v>57.411999999999999</c:v>
                </c:pt>
                <c:pt idx="11">
                  <c:v>36.366</c:v>
                </c:pt>
                <c:pt idx="12">
                  <c:v>45.844999999999999</c:v>
                </c:pt>
                <c:pt idx="13">
                  <c:v>45.48</c:v>
                </c:pt>
                <c:pt idx="14">
                  <c:v>37.494999999999997</c:v>
                </c:pt>
                <c:pt idx="15">
                  <c:v>43.234999999999999</c:v>
                </c:pt>
                <c:pt idx="16">
                  <c:v>37.225000000000001</c:v>
                </c:pt>
                <c:pt idx="17">
                  <c:v>45.015999999999998</c:v>
                </c:pt>
                <c:pt idx="18">
                  <c:v>38.14</c:v>
                </c:pt>
                <c:pt idx="19">
                  <c:v>33.454000000000001</c:v>
                </c:pt>
                <c:pt idx="20">
                  <c:v>30.6</c:v>
                </c:pt>
                <c:pt idx="21">
                  <c:v>36.308</c:v>
                </c:pt>
                <c:pt idx="22">
                  <c:v>23.262</c:v>
                </c:pt>
                <c:pt idx="23">
                  <c:v>23.402000000000001</c:v>
                </c:pt>
                <c:pt idx="24">
                  <c:v>17.190000000000001</c:v>
                </c:pt>
                <c:pt idx="25">
                  <c:v>24.61</c:v>
                </c:pt>
                <c:pt idx="26">
                  <c:v>16.88</c:v>
                </c:pt>
                <c:pt idx="27">
                  <c:v>8.6439999999999984</c:v>
                </c:pt>
                <c:pt idx="28">
                  <c:v>6.6139999999999972</c:v>
                </c:pt>
                <c:pt idx="29">
                  <c:v>4.38</c:v>
                </c:pt>
                <c:pt idx="30">
                  <c:v>1.89</c:v>
                </c:pt>
              </c:numCache>
            </c:numRef>
          </c:val>
          <c:extLst>
            <c:ext xmlns:c16="http://schemas.microsoft.com/office/drawing/2014/chart" uri="{C3380CC4-5D6E-409C-BE32-E72D297353CC}">
              <c16:uniqueId val="{00000000-8667-4F6C-BC26-486B1E028679}"/>
            </c:ext>
          </c:extLst>
        </c:ser>
        <c:ser>
          <c:idx val="1"/>
          <c:order val="1"/>
          <c:tx>
            <c:strRef>
              <c:f>Feuil1!$C$1</c:f>
              <c:strCache>
                <c:ptCount val="1"/>
                <c:pt idx="0">
                  <c:v>Mobile subscribers</c:v>
                </c:pt>
              </c:strCache>
            </c:strRef>
          </c:tx>
          <c:spPr>
            <a:solidFill>
              <a:schemeClr val="tx1">
                <a:lumMod val="85000"/>
                <a:lumOff val="15000"/>
              </a:schemeClr>
            </a:solidFill>
          </c:spPr>
          <c:invertIfNegative val="0"/>
          <c:dLbls>
            <c:spPr>
              <a:noFill/>
              <a:ln>
                <a:noFill/>
              </a:ln>
              <a:effectLst/>
            </c:spPr>
            <c:txPr>
              <a:bodyPr/>
              <a:lstStyle/>
              <a:p>
                <a:pPr>
                  <a:defRPr lang="en-US" sz="900"/>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Feuil1!$A$2:$A$32</c:f>
              <c:strCache>
                <c:ptCount val="31"/>
                <c:pt idx="0">
                  <c:v>Guangdong</c:v>
                </c:pt>
                <c:pt idx="1">
                  <c:v>Shandong</c:v>
                </c:pt>
                <c:pt idx="2">
                  <c:v>Jiangsu</c:v>
                </c:pt>
                <c:pt idx="3">
                  <c:v>Zhejiang</c:v>
                </c:pt>
                <c:pt idx="4">
                  <c:v>Henan</c:v>
                </c:pt>
                <c:pt idx="5">
                  <c:v>Hebei</c:v>
                </c:pt>
                <c:pt idx="6">
                  <c:v>Sichuan</c:v>
                </c:pt>
                <c:pt idx="7">
                  <c:v>Hubei</c:v>
                </c:pt>
                <c:pt idx="8">
                  <c:v>Liaoning</c:v>
                </c:pt>
                <c:pt idx="9">
                  <c:v>Hunan</c:v>
                </c:pt>
                <c:pt idx="10">
                  <c:v>Fujian</c:v>
                </c:pt>
                <c:pt idx="11">
                  <c:v>Shan'xi</c:v>
                </c:pt>
                <c:pt idx="12">
                  <c:v>Anhui</c:v>
                </c:pt>
                <c:pt idx="13">
                  <c:v>Shanghai</c:v>
                </c:pt>
                <c:pt idx="14">
                  <c:v>Guangxi</c:v>
                </c:pt>
                <c:pt idx="15">
                  <c:v>Shanxi</c:v>
                </c:pt>
                <c:pt idx="16">
                  <c:v>Yunnan</c:v>
                </c:pt>
                <c:pt idx="17">
                  <c:v>Heilongjiang</c:v>
                </c:pt>
                <c:pt idx="18">
                  <c:v>Beijing</c:v>
                </c:pt>
                <c:pt idx="19">
                  <c:v>Inner Mongolia</c:v>
                </c:pt>
                <c:pt idx="20">
                  <c:v>Jilin</c:v>
                </c:pt>
                <c:pt idx="21">
                  <c:v>Jiangxi</c:v>
                </c:pt>
                <c:pt idx="22">
                  <c:v>Guizhou</c:v>
                </c:pt>
                <c:pt idx="23">
                  <c:v>Chongqin</c:v>
                </c:pt>
                <c:pt idx="24">
                  <c:v>Gansu</c:v>
                </c:pt>
                <c:pt idx="25">
                  <c:v>Xinjiang</c:v>
                </c:pt>
                <c:pt idx="26">
                  <c:v>Tianjing</c:v>
                </c:pt>
                <c:pt idx="27">
                  <c:v>Hainan</c:v>
                </c:pt>
                <c:pt idx="28">
                  <c:v>Ningxia</c:v>
                </c:pt>
                <c:pt idx="29">
                  <c:v>Qinghai</c:v>
                </c:pt>
                <c:pt idx="30">
                  <c:v>Tibet</c:v>
                </c:pt>
              </c:strCache>
            </c:strRef>
          </c:cat>
          <c:val>
            <c:numRef>
              <c:f>Feuil1!$C$2:$C$32</c:f>
              <c:numCache>
                <c:formatCode>0_);[Red]\(0\)</c:formatCode>
                <c:ptCount val="31"/>
                <c:pt idx="0">
                  <c:v>89.351999999999975</c:v>
                </c:pt>
                <c:pt idx="1">
                  <c:v>53.417999999999999</c:v>
                </c:pt>
                <c:pt idx="2">
                  <c:v>49.402999999999999</c:v>
                </c:pt>
                <c:pt idx="3">
                  <c:v>44.593000000000004</c:v>
                </c:pt>
                <c:pt idx="4">
                  <c:v>39.902000000000001</c:v>
                </c:pt>
                <c:pt idx="5">
                  <c:v>37.889000000000003</c:v>
                </c:pt>
                <c:pt idx="6">
                  <c:v>34.668999999999997</c:v>
                </c:pt>
                <c:pt idx="7">
                  <c:v>31.369</c:v>
                </c:pt>
                <c:pt idx="8">
                  <c:v>28.821000000000002</c:v>
                </c:pt>
                <c:pt idx="9">
                  <c:v>27.544</c:v>
                </c:pt>
                <c:pt idx="10">
                  <c:v>25.390999999999998</c:v>
                </c:pt>
                <c:pt idx="11">
                  <c:v>23.373999999999999</c:v>
                </c:pt>
                <c:pt idx="12">
                  <c:v>21.545999999999999</c:v>
                </c:pt>
                <c:pt idx="13">
                  <c:v>21.132000000000001</c:v>
                </c:pt>
                <c:pt idx="14">
                  <c:v>19.600999999999999</c:v>
                </c:pt>
                <c:pt idx="15">
                  <c:v>19.542999999999999</c:v>
                </c:pt>
                <c:pt idx="16">
                  <c:v>19.364000000000001</c:v>
                </c:pt>
                <c:pt idx="17">
                  <c:v>18.693000000000001</c:v>
                </c:pt>
                <c:pt idx="18">
                  <c:v>18.254999999999999</c:v>
                </c:pt>
                <c:pt idx="19">
                  <c:v>16.16</c:v>
                </c:pt>
                <c:pt idx="20">
                  <c:v>15.742000000000001</c:v>
                </c:pt>
                <c:pt idx="21">
                  <c:v>15.48</c:v>
                </c:pt>
                <c:pt idx="22">
                  <c:v>14.534000000000001</c:v>
                </c:pt>
                <c:pt idx="23">
                  <c:v>14.409000000000001</c:v>
                </c:pt>
                <c:pt idx="24">
                  <c:v>11.946999999999999</c:v>
                </c:pt>
                <c:pt idx="25">
                  <c:v>11.13</c:v>
                </c:pt>
                <c:pt idx="26">
                  <c:v>9.2249999999999996</c:v>
                </c:pt>
                <c:pt idx="27">
                  <c:v>4.9639999999999986</c:v>
                </c:pt>
                <c:pt idx="28">
                  <c:v>3.8279999999999998</c:v>
                </c:pt>
                <c:pt idx="29">
                  <c:v>3.01</c:v>
                </c:pt>
                <c:pt idx="30">
                  <c:v>1.24</c:v>
                </c:pt>
              </c:numCache>
            </c:numRef>
          </c:val>
          <c:extLst>
            <c:ext xmlns:c16="http://schemas.microsoft.com/office/drawing/2014/chart" uri="{C3380CC4-5D6E-409C-BE32-E72D297353CC}">
              <c16:uniqueId val="{00000001-8667-4F6C-BC26-486B1E028679}"/>
            </c:ext>
          </c:extLst>
        </c:ser>
        <c:dLbls>
          <c:showLegendKey val="0"/>
          <c:showVal val="0"/>
          <c:showCatName val="0"/>
          <c:showSerName val="0"/>
          <c:showPercent val="0"/>
          <c:showBubbleSize val="0"/>
        </c:dLbls>
        <c:gapWidth val="150"/>
        <c:overlap val="-25"/>
        <c:axId val="1961128928"/>
        <c:axId val="1961125824"/>
      </c:barChart>
      <c:catAx>
        <c:axId val="1961128928"/>
        <c:scaling>
          <c:orientation val="minMax"/>
        </c:scaling>
        <c:delete val="0"/>
        <c:axPos val="b"/>
        <c:numFmt formatCode="General" sourceLinked="1"/>
        <c:majorTickMark val="out"/>
        <c:minorTickMark val="none"/>
        <c:tickLblPos val="nextTo"/>
        <c:txPr>
          <a:bodyPr rot="-2700000" vert="horz"/>
          <a:lstStyle/>
          <a:p>
            <a:pPr>
              <a:defRPr sz="1050" b="0" i="0" u="none" strike="noStrike" baseline="0">
                <a:solidFill>
                  <a:srgbClr val="000000"/>
                </a:solidFill>
                <a:latin typeface="Arial"/>
                <a:ea typeface="Arial"/>
                <a:cs typeface="Arial"/>
              </a:defRPr>
            </a:pPr>
            <a:endParaRPr lang="fr-FR"/>
          </a:p>
        </c:txPr>
        <c:crossAx val="1961125824"/>
        <c:crosses val="autoZero"/>
        <c:auto val="1"/>
        <c:lblAlgn val="ctr"/>
        <c:lblOffset val="100"/>
        <c:noMultiLvlLbl val="0"/>
      </c:catAx>
      <c:valAx>
        <c:axId val="1961125824"/>
        <c:scaling>
          <c:orientation val="minMax"/>
        </c:scaling>
        <c:delete val="1"/>
        <c:axPos val="l"/>
        <c:numFmt formatCode="#,##0_);[Red]\(#,##0\)" sourceLinked="1"/>
        <c:majorTickMark val="out"/>
        <c:minorTickMark val="none"/>
        <c:tickLblPos val="none"/>
        <c:crossAx val="1961128928"/>
        <c:crosses val="autoZero"/>
        <c:crossBetween val="between"/>
      </c:valAx>
      <c:spPr>
        <a:noFill/>
        <a:ln w="25403">
          <a:noFill/>
        </a:ln>
      </c:spPr>
    </c:plotArea>
    <c:legend>
      <c:legendPos val="t"/>
      <c:legendEntry>
        <c:idx val="0"/>
        <c:txPr>
          <a:bodyPr/>
          <a:lstStyle/>
          <a:p>
            <a:pPr>
              <a:defRPr sz="1392"/>
            </a:pPr>
            <a:endParaRPr lang="fr-FR"/>
          </a:p>
        </c:txPr>
      </c:legendEntry>
      <c:legendEntry>
        <c:idx val="1"/>
        <c:txPr>
          <a:bodyPr/>
          <a:lstStyle/>
          <a:p>
            <a:pPr>
              <a:defRPr sz="1392"/>
            </a:pPr>
            <a:endParaRPr lang="fr-FR"/>
          </a:p>
        </c:txPr>
      </c:legendEntry>
      <c:layout>
        <c:manualLayout>
          <c:xMode val="edge"/>
          <c:yMode val="edge"/>
          <c:x val="0.587785578188734"/>
          <c:y val="0.26015951943355398"/>
          <c:w val="0.35235838127024999"/>
          <c:h val="9.2139107611548504E-2"/>
        </c:manualLayout>
      </c:layout>
      <c:overlay val="0"/>
      <c:txPr>
        <a:bodyPr/>
        <a:lstStyle/>
        <a:p>
          <a:pPr>
            <a:defRPr lang="en-US"/>
          </a:pPr>
          <a:endParaRPr lang="fr-FR"/>
        </a:p>
      </c:txPr>
    </c:legend>
    <c:plotVisOnly val="1"/>
    <c:dispBlanksAs val="gap"/>
    <c:showDLblsOverMax val="0"/>
  </c:chart>
  <c:txPr>
    <a:bodyPr/>
    <a:lstStyle/>
    <a:p>
      <a:pPr>
        <a:defRPr sz="1800" b="0" i="0" u="none" strike="noStrike" baseline="0">
          <a:solidFill>
            <a:srgbClr val="000000"/>
          </a:solidFill>
          <a:latin typeface="Arial"/>
          <a:ea typeface="Arial"/>
          <a:cs typeface="Arial"/>
        </a:defRPr>
      </a:pPr>
      <a:endParaRPr lang="fr-F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81797674754081"/>
          <c:y val="0.22241211704391201"/>
          <c:w val="0.59922711476707902"/>
          <c:h val="0.72097858700417305"/>
        </c:manualLayout>
      </c:layout>
      <c:barChart>
        <c:barDir val="bar"/>
        <c:grouping val="clustered"/>
        <c:varyColors val="0"/>
        <c:ser>
          <c:idx val="1"/>
          <c:order val="1"/>
          <c:tx>
            <c:strRef>
              <c:f>中国集团10强统计!#REF!</c:f>
              <c:strCache>
                <c:ptCount val="1"/>
                <c:pt idx="0">
                  <c:v>#REF!</c:v>
                </c:pt>
              </c:strCache>
            </c:strRef>
          </c:tx>
          <c:spPr>
            <a:solidFill>
              <a:schemeClr val="accent2"/>
            </a:solidFill>
            <a:ln>
              <a:noFill/>
            </a:ln>
            <a:effectLst/>
          </c:spPr>
          <c:invertIfNegative val="0"/>
          <c:cat>
            <c:strRef>
              <c:f>中国集团10强统计!$B$2:$B$11</c:f>
              <c:strCache>
                <c:ptCount val="10"/>
                <c:pt idx="0">
                  <c:v>99-Inn Management Co.</c:v>
                </c:pt>
                <c:pt idx="1">
                  <c:v>Wanda Hotels &amp; Resorts</c:v>
                </c:pt>
                <c:pt idx="2">
                  <c:v>Zhuyou Hotels Group</c:v>
                </c:pt>
                <c:pt idx="3">
                  <c:v>Urban Hotel Group</c:v>
                </c:pt>
                <c:pt idx="4">
                  <c:v>SUNMEI Group</c:v>
                </c:pt>
                <c:pt idx="5">
                  <c:v>Eastern Crown Hotels Group China</c:v>
                </c:pt>
                <c:pt idx="6">
                  <c:v>GreenTree Inns Hotel Management Group</c:v>
                </c:pt>
                <c:pt idx="7">
                  <c:v>China Lodging Group</c:v>
                </c:pt>
                <c:pt idx="8">
                  <c:v>BTG HOMEINNS Hotels Group</c:v>
                </c:pt>
                <c:pt idx="9">
                  <c:v> JinJiang International Hotel Group Co. </c:v>
                </c:pt>
              </c:strCache>
            </c:strRef>
          </c:cat>
          <c:val>
            <c:numRef>
              <c:f>中国集团10强统计!#REF!</c:f>
              <c:numCache>
                <c:formatCode>General</c:formatCode>
                <c:ptCount val="1"/>
                <c:pt idx="0">
                  <c:v>1</c:v>
                </c:pt>
              </c:numCache>
            </c:numRef>
          </c:val>
          <c:extLst>
            <c:ext xmlns:c16="http://schemas.microsoft.com/office/drawing/2014/chart" uri="{C3380CC4-5D6E-409C-BE32-E72D297353CC}">
              <c16:uniqueId val="{00000000-51AE-4BF8-9D18-FF14702C117D}"/>
            </c:ext>
          </c:extLst>
        </c:ser>
        <c:ser>
          <c:idx val="3"/>
          <c:order val="2"/>
          <c:tx>
            <c:strRef>
              <c:f>中国集团10强统计!#REF!</c:f>
              <c:strCache>
                <c:ptCount val="1"/>
                <c:pt idx="0">
                  <c:v>#REF!</c:v>
                </c:pt>
              </c:strCache>
            </c:strRef>
          </c:tx>
          <c:spPr>
            <a:solidFill>
              <a:schemeClr val="accent4"/>
            </a:solidFill>
            <a:ln>
              <a:noFill/>
            </a:ln>
            <a:effectLst/>
          </c:spPr>
          <c:invertIfNegative val="0"/>
          <c:cat>
            <c:strRef>
              <c:f>中国集团10强统计!$B$2:$B$11</c:f>
              <c:strCache>
                <c:ptCount val="10"/>
                <c:pt idx="0">
                  <c:v>99-Inn Management Co.</c:v>
                </c:pt>
                <c:pt idx="1">
                  <c:v>Wanda Hotels &amp; Resorts</c:v>
                </c:pt>
                <c:pt idx="2">
                  <c:v>Zhuyou Hotels Group</c:v>
                </c:pt>
                <c:pt idx="3">
                  <c:v>Urban Hotel Group</c:v>
                </c:pt>
                <c:pt idx="4">
                  <c:v>SUNMEI Group</c:v>
                </c:pt>
                <c:pt idx="5">
                  <c:v>Eastern Crown Hotels Group China</c:v>
                </c:pt>
                <c:pt idx="6">
                  <c:v>GreenTree Inns Hotel Management Group</c:v>
                </c:pt>
                <c:pt idx="7">
                  <c:v>China Lodging Group</c:v>
                </c:pt>
                <c:pt idx="8">
                  <c:v>BTG HOMEINNS Hotels Group</c:v>
                </c:pt>
                <c:pt idx="9">
                  <c:v> JinJiang International Hotel Group Co. </c:v>
                </c:pt>
              </c:strCache>
            </c:strRef>
          </c:cat>
          <c:val>
            <c:numRef>
              <c:f>中国集团10强统计!#REF!</c:f>
              <c:numCache>
                <c:formatCode>General</c:formatCode>
                <c:ptCount val="1"/>
                <c:pt idx="0">
                  <c:v>1</c:v>
                </c:pt>
              </c:numCache>
            </c:numRef>
          </c:val>
          <c:extLst>
            <c:ext xmlns:c16="http://schemas.microsoft.com/office/drawing/2014/chart" uri="{C3380CC4-5D6E-409C-BE32-E72D297353CC}">
              <c16:uniqueId val="{00000001-51AE-4BF8-9D18-FF14702C117D}"/>
            </c:ext>
          </c:extLst>
        </c:ser>
        <c:ser>
          <c:idx val="2"/>
          <c:order val="3"/>
          <c:tx>
            <c:strRef>
              <c:f>中国集团10强统计!$D$1</c:f>
              <c:strCache>
                <c:ptCount val="1"/>
                <c:pt idx="0">
                  <c:v>hotels (#)</c:v>
                </c:pt>
              </c:strCache>
            </c:strRef>
          </c:tx>
          <c:spPr>
            <a:solidFill>
              <a:srgbClr val="4C4C4C">
                <a:lumMod val="60000"/>
                <a:lumOff val="40000"/>
              </a:srgbClr>
            </a:solidFill>
            <a:ln>
              <a:noFill/>
            </a:ln>
            <a:effectLst/>
          </c:spPr>
          <c:invertIfNegative val="0"/>
          <c:dLbls>
            <c:dLbl>
              <c:idx val="6"/>
              <c:layout>
                <c:manualLayout>
                  <c:x val="1.51888367073282E-2"/>
                  <c:y val="-2.801452255202150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1AE-4BF8-9D18-FF14702C117D}"/>
                </c:ext>
              </c:extLst>
            </c:dLbl>
            <c:dLbl>
              <c:idx val="7"/>
              <c:layout>
                <c:manualLayout>
                  <c:x val="9.1133020243968597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1AE-4BF8-9D18-FF14702C117D}"/>
                </c:ext>
              </c:extLst>
            </c:dLbl>
            <c:dLbl>
              <c:idx val="8"/>
              <c:layout>
                <c:manualLayout>
                  <c:x val="3.0377673414656199E-3"/>
                  <c:y val="-8.404356765606479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1AE-4BF8-9D18-FF14702C117D}"/>
                </c:ext>
              </c:extLst>
            </c:dLbl>
            <c:dLbl>
              <c:idx val="9"/>
              <c:layout>
                <c:manualLayout>
                  <c:x val="-3.0377673414657301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1AE-4BF8-9D18-FF14702C117D}"/>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charset="0"/>
                    <a:ea typeface="Arial" charset="0"/>
                    <a:cs typeface="Arial" charset="0"/>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中国集团10强统计!$B$2:$B$11</c:f>
              <c:strCache>
                <c:ptCount val="10"/>
                <c:pt idx="0">
                  <c:v>99-Inn Management Co.</c:v>
                </c:pt>
                <c:pt idx="1">
                  <c:v>Wanda Hotels &amp; Resorts</c:v>
                </c:pt>
                <c:pt idx="2">
                  <c:v>Zhuyou Hotels Group</c:v>
                </c:pt>
                <c:pt idx="3">
                  <c:v>Urban Hotel Group</c:v>
                </c:pt>
                <c:pt idx="4">
                  <c:v>SUNMEI Group</c:v>
                </c:pt>
                <c:pt idx="5">
                  <c:v>Eastern Crown Hotels Group China</c:v>
                </c:pt>
                <c:pt idx="6">
                  <c:v>GreenTree Inns Hotel Management Group</c:v>
                </c:pt>
                <c:pt idx="7">
                  <c:v>China Lodging Group</c:v>
                </c:pt>
                <c:pt idx="8">
                  <c:v>BTG HOMEINNS Hotels Group</c:v>
                </c:pt>
                <c:pt idx="9">
                  <c:v> JinJiang International Hotel Group Co. </c:v>
                </c:pt>
              </c:strCache>
            </c:strRef>
          </c:cat>
          <c:val>
            <c:numRef>
              <c:f>中国集团10强统计!$D$2:$D$11</c:f>
              <c:numCache>
                <c:formatCode>General</c:formatCode>
                <c:ptCount val="10"/>
                <c:pt idx="0">
                  <c:v>493</c:v>
                </c:pt>
                <c:pt idx="1">
                  <c:v>92</c:v>
                </c:pt>
                <c:pt idx="2">
                  <c:v>504</c:v>
                </c:pt>
                <c:pt idx="3">
                  <c:v>1126</c:v>
                </c:pt>
                <c:pt idx="4">
                  <c:v>1126</c:v>
                </c:pt>
                <c:pt idx="5">
                  <c:v>1107</c:v>
                </c:pt>
                <c:pt idx="6">
                  <c:v>1712</c:v>
                </c:pt>
                <c:pt idx="7">
                  <c:v>3269</c:v>
                </c:pt>
                <c:pt idx="8">
                  <c:v>3402</c:v>
                </c:pt>
                <c:pt idx="9">
                  <c:v>4751</c:v>
                </c:pt>
              </c:numCache>
            </c:numRef>
          </c:val>
          <c:extLst>
            <c:ext xmlns:c16="http://schemas.microsoft.com/office/drawing/2014/chart" uri="{C3380CC4-5D6E-409C-BE32-E72D297353CC}">
              <c16:uniqueId val="{00000006-51AE-4BF8-9D18-FF14702C117D}"/>
            </c:ext>
          </c:extLst>
        </c:ser>
        <c:dLbls>
          <c:showLegendKey val="0"/>
          <c:showVal val="0"/>
          <c:showCatName val="0"/>
          <c:showSerName val="0"/>
          <c:showPercent val="0"/>
          <c:showBubbleSize val="0"/>
        </c:dLbls>
        <c:gapWidth val="193"/>
        <c:overlap val="-9"/>
        <c:axId val="1961035920"/>
        <c:axId val="1961032112"/>
      </c:barChart>
      <c:barChart>
        <c:barDir val="bar"/>
        <c:grouping val="clustered"/>
        <c:varyColors val="0"/>
        <c:ser>
          <c:idx val="0"/>
          <c:order val="0"/>
          <c:tx>
            <c:strRef>
              <c:f>中国集团10强统计!$C$1</c:f>
              <c:strCache>
                <c:ptCount val="1"/>
                <c:pt idx="0">
                  <c:v>rooms (#)</c:v>
                </c:pt>
              </c:strCache>
            </c:strRef>
          </c:tx>
          <c:spPr>
            <a:solidFill>
              <a:srgbClr val="5CC883"/>
            </a:solidFill>
            <a:ln>
              <a:noFill/>
            </a:ln>
            <a:effectLst/>
          </c:spPr>
          <c:invertIfNegative val="0"/>
          <c:dLbls>
            <c:dLbl>
              <c:idx val="6"/>
              <c:layout>
                <c:manualLayout>
                  <c:x val="4.5566510121984299E-3"/>
                  <c:y val="1.120580902080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1AE-4BF8-9D18-FF14702C117D}"/>
                </c:ext>
              </c:extLst>
            </c:dLbl>
            <c:dLbl>
              <c:idx val="7"/>
              <c:layout>
                <c:manualLayout>
                  <c:x val="9.3273809039725805E-4"/>
                  <c:y val="9.122587359538549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1AE-4BF8-9D18-FF14702C117D}"/>
                </c:ext>
              </c:extLst>
            </c:dLbl>
            <c:dLbl>
              <c:idx val="8"/>
              <c:layout>
                <c:manualLayout>
                  <c:x val="-3.0377673414656199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1AE-4BF8-9D18-FF14702C117D}"/>
                </c:ext>
              </c:extLst>
            </c:dLbl>
            <c:dLbl>
              <c:idx val="9"/>
              <c:layout>
                <c:manualLayout>
                  <c:x val="-1.5188836707329199E-3"/>
                  <c:y val="8.404356765606430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1AE-4BF8-9D18-FF14702C117D}"/>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lumMod val="50000"/>
                      </a:schemeClr>
                    </a:solidFill>
                    <a:latin typeface="Arial" charset="0"/>
                    <a:ea typeface="Arial" charset="0"/>
                    <a:cs typeface="Arial" charset="0"/>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中国集团10强统计!$B$2:$B$11</c:f>
              <c:strCache>
                <c:ptCount val="10"/>
                <c:pt idx="0">
                  <c:v>99-Inn Management Co.</c:v>
                </c:pt>
                <c:pt idx="1">
                  <c:v>Wanda Hotels &amp; Resorts</c:v>
                </c:pt>
                <c:pt idx="2">
                  <c:v>Zhuyou Hotels Group</c:v>
                </c:pt>
                <c:pt idx="3">
                  <c:v>Urban Hotel Group</c:v>
                </c:pt>
                <c:pt idx="4">
                  <c:v>SUNMEI Group</c:v>
                </c:pt>
                <c:pt idx="5">
                  <c:v>Eastern Crown Hotels Group China</c:v>
                </c:pt>
                <c:pt idx="6">
                  <c:v>GreenTree Inns Hotel Management Group</c:v>
                </c:pt>
                <c:pt idx="7">
                  <c:v>China Lodging Group</c:v>
                </c:pt>
                <c:pt idx="8">
                  <c:v>BTG HOMEINNS Hotels Group</c:v>
                </c:pt>
                <c:pt idx="9">
                  <c:v> JinJiang International Hotel Group Co. </c:v>
                </c:pt>
              </c:strCache>
            </c:strRef>
          </c:cat>
          <c:val>
            <c:numRef>
              <c:f>中国集团10强统计!$C$2:$C$11</c:f>
              <c:numCache>
                <c:formatCode>General</c:formatCode>
                <c:ptCount val="10"/>
                <c:pt idx="0">
                  <c:v>26699</c:v>
                </c:pt>
                <c:pt idx="1">
                  <c:v>27521</c:v>
                </c:pt>
                <c:pt idx="2">
                  <c:v>33492</c:v>
                </c:pt>
                <c:pt idx="3">
                  <c:v>55439</c:v>
                </c:pt>
                <c:pt idx="4">
                  <c:v>55439</c:v>
                </c:pt>
                <c:pt idx="5">
                  <c:v>62349</c:v>
                </c:pt>
                <c:pt idx="6">
                  <c:v>148872</c:v>
                </c:pt>
                <c:pt idx="7">
                  <c:v>331347</c:v>
                </c:pt>
                <c:pt idx="8">
                  <c:v>373560</c:v>
                </c:pt>
                <c:pt idx="9">
                  <c:v>466491</c:v>
                </c:pt>
              </c:numCache>
            </c:numRef>
          </c:val>
          <c:extLst>
            <c:ext xmlns:c16="http://schemas.microsoft.com/office/drawing/2014/chart" uri="{C3380CC4-5D6E-409C-BE32-E72D297353CC}">
              <c16:uniqueId val="{0000000B-51AE-4BF8-9D18-FF14702C117D}"/>
            </c:ext>
          </c:extLst>
        </c:ser>
        <c:dLbls>
          <c:showLegendKey val="0"/>
          <c:showVal val="0"/>
          <c:showCatName val="0"/>
          <c:showSerName val="0"/>
          <c:showPercent val="0"/>
          <c:showBubbleSize val="0"/>
        </c:dLbls>
        <c:gapWidth val="380"/>
        <c:axId val="1961025696"/>
        <c:axId val="1961027040"/>
      </c:barChart>
      <c:catAx>
        <c:axId val="19610359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crossAx val="1961032112"/>
        <c:crosses val="autoZero"/>
        <c:auto val="1"/>
        <c:lblAlgn val="ctr"/>
        <c:lblOffset val="100"/>
        <c:noMultiLvlLbl val="0"/>
      </c:catAx>
      <c:valAx>
        <c:axId val="19610321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61035920"/>
        <c:crosses val="autoZero"/>
        <c:crossBetween val="between"/>
      </c:valAx>
      <c:valAx>
        <c:axId val="1961027040"/>
        <c:scaling>
          <c:orientation val="minMax"/>
        </c:scaling>
        <c:delete val="0"/>
        <c:axPos val="t"/>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961025696"/>
        <c:crosses val="max"/>
        <c:crossBetween val="between"/>
      </c:valAx>
      <c:catAx>
        <c:axId val="1961025696"/>
        <c:scaling>
          <c:orientation val="minMax"/>
        </c:scaling>
        <c:delete val="1"/>
        <c:axPos val="l"/>
        <c:numFmt formatCode="General" sourceLinked="1"/>
        <c:majorTickMark val="out"/>
        <c:minorTickMark val="none"/>
        <c:tickLblPos val="nextTo"/>
        <c:crossAx val="1961027040"/>
        <c:crosses val="autoZero"/>
        <c:auto val="1"/>
        <c:lblAlgn val="ctr"/>
        <c:lblOffset val="100"/>
        <c:noMultiLvlLbl val="0"/>
      </c:catAx>
    </c:plotArea>
    <c:legend>
      <c:legendPos val="r"/>
      <c:legendEntry>
        <c:idx val="1"/>
        <c:delete val="1"/>
      </c:legendEntry>
      <c:legendEntry>
        <c:idx val="2"/>
        <c:delete val="1"/>
      </c:legendEntry>
      <c:layout>
        <c:manualLayout>
          <c:xMode val="edge"/>
          <c:yMode val="edge"/>
          <c:x val="0.76420792435739304"/>
          <c:y val="0.68174904565797101"/>
          <c:w val="0.16499314610916299"/>
          <c:h val="9.317254867598989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399" dirty="0"/>
              <a:t>Aluminum Sheet usage in Car</a:t>
            </a:r>
          </a:p>
          <a:p>
            <a:pPr>
              <a:defRPr/>
            </a:pPr>
            <a:r>
              <a:rPr lang="en-US" sz="1399" b="0" dirty="0"/>
              <a:t>(XX)</a:t>
            </a:r>
            <a:endParaRPr lang="en-US" sz="1400" b="0" dirty="0"/>
          </a:p>
        </c:rich>
      </c:tx>
      <c:overlay val="0"/>
    </c:title>
    <c:autoTitleDeleted val="0"/>
    <c:plotArea>
      <c:layout>
        <c:manualLayout>
          <c:layoutTarget val="inner"/>
          <c:xMode val="edge"/>
          <c:yMode val="edge"/>
          <c:x val="4.0879514458003197E-2"/>
          <c:y val="0.14048493230131001"/>
          <c:w val="0.76823548676320497"/>
          <c:h val="0.66843361018228997"/>
        </c:manualLayout>
      </c:layout>
      <c:barChart>
        <c:barDir val="col"/>
        <c:grouping val="stacked"/>
        <c:varyColors val="0"/>
        <c:ser>
          <c:idx val="0"/>
          <c:order val="0"/>
          <c:tx>
            <c:strRef>
              <c:f>Sheet1!$B$1</c:f>
              <c:strCache>
                <c:ptCount val="1"/>
                <c:pt idx="0">
                  <c:v>XX</c:v>
                </c:pt>
              </c:strCache>
            </c:strRef>
          </c:tx>
          <c:spPr>
            <a:solidFill>
              <a:schemeClr val="tx2"/>
            </a:solidFill>
          </c:spPr>
          <c:invertIfNegative val="0"/>
          <c:dLbls>
            <c:spPr>
              <a:noFill/>
              <a:ln>
                <a:noFill/>
              </a:ln>
              <a:effectLst/>
            </c:spPr>
            <c:txPr>
              <a:bodyPr/>
              <a:lstStyle/>
              <a:p>
                <a:pPr>
                  <a:defRPr sz="1199"/>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Sheet1!$A$2:$A$12</c:f>
              <c:numCache>
                <c:formatCode>General</c:formatCode>
                <c:ptCount val="11"/>
                <c:pt idx="0">
                  <c:v>2005</c:v>
                </c:pt>
                <c:pt idx="1">
                  <c:v>2006</c:v>
                </c:pt>
                <c:pt idx="2">
                  <c:v>2007</c:v>
                </c:pt>
                <c:pt idx="3">
                  <c:v>2008</c:v>
                </c:pt>
                <c:pt idx="4">
                  <c:v>2009</c:v>
                </c:pt>
                <c:pt idx="5">
                  <c:v>2010</c:v>
                </c:pt>
                <c:pt idx="6">
                  <c:v>2011</c:v>
                </c:pt>
                <c:pt idx="7">
                  <c:v>2012</c:v>
                </c:pt>
                <c:pt idx="8">
                  <c:v>2013</c:v>
                </c:pt>
                <c:pt idx="9">
                  <c:v>2014</c:v>
                </c:pt>
                <c:pt idx="10">
                  <c:v>2015</c:v>
                </c:pt>
              </c:numCache>
            </c:numRef>
          </c:cat>
          <c:val>
            <c:numRef>
              <c:f>Sheet1!$B$2:$B$12</c:f>
              <c:numCache>
                <c:formatCode>General</c:formatCode>
                <c:ptCount val="11"/>
                <c:pt idx="0">
                  <c:v>2</c:v>
                </c:pt>
                <c:pt idx="1">
                  <c:v>2</c:v>
                </c:pt>
                <c:pt idx="2">
                  <c:v>1.9</c:v>
                </c:pt>
                <c:pt idx="3">
                  <c:v>1.9</c:v>
                </c:pt>
                <c:pt idx="4">
                  <c:v>1.8</c:v>
                </c:pt>
                <c:pt idx="5">
                  <c:v>1.8</c:v>
                </c:pt>
                <c:pt idx="6">
                  <c:v>1.8</c:v>
                </c:pt>
                <c:pt idx="7">
                  <c:v>1.8</c:v>
                </c:pt>
                <c:pt idx="8">
                  <c:v>1.7</c:v>
                </c:pt>
                <c:pt idx="9">
                  <c:v>1.7</c:v>
                </c:pt>
                <c:pt idx="10">
                  <c:v>1.7</c:v>
                </c:pt>
              </c:numCache>
            </c:numRef>
          </c:val>
          <c:extLst>
            <c:ext xmlns:c16="http://schemas.microsoft.com/office/drawing/2014/chart" uri="{C3380CC4-5D6E-409C-BE32-E72D297353CC}">
              <c16:uniqueId val="{00000000-9EDA-4AB1-BA46-BA2FD77FFB67}"/>
            </c:ext>
          </c:extLst>
        </c:ser>
        <c:ser>
          <c:idx val="1"/>
          <c:order val="1"/>
          <c:tx>
            <c:strRef>
              <c:f>Sheet1!$C$1</c:f>
              <c:strCache>
                <c:ptCount val="1"/>
                <c:pt idx="0">
                  <c:v>XX2</c:v>
                </c:pt>
              </c:strCache>
            </c:strRef>
          </c:tx>
          <c:spPr>
            <a:solidFill>
              <a:schemeClr val="bg2"/>
            </a:solidFill>
          </c:spPr>
          <c:invertIfNegative val="0"/>
          <c:dLbls>
            <c:spPr>
              <a:noFill/>
              <a:ln>
                <a:noFill/>
              </a:ln>
              <a:effectLst/>
            </c:spPr>
            <c:txPr>
              <a:bodyPr/>
              <a:lstStyle/>
              <a:p>
                <a:pPr>
                  <a:defRPr sz="1199"/>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Sheet1!$A$2:$A$12</c:f>
              <c:numCache>
                <c:formatCode>General</c:formatCode>
                <c:ptCount val="11"/>
                <c:pt idx="0">
                  <c:v>2005</c:v>
                </c:pt>
                <c:pt idx="1">
                  <c:v>2006</c:v>
                </c:pt>
                <c:pt idx="2">
                  <c:v>2007</c:v>
                </c:pt>
                <c:pt idx="3">
                  <c:v>2008</c:v>
                </c:pt>
                <c:pt idx="4">
                  <c:v>2009</c:v>
                </c:pt>
                <c:pt idx="5">
                  <c:v>2010</c:v>
                </c:pt>
                <c:pt idx="6">
                  <c:v>2011</c:v>
                </c:pt>
                <c:pt idx="7">
                  <c:v>2012</c:v>
                </c:pt>
                <c:pt idx="8">
                  <c:v>2013</c:v>
                </c:pt>
                <c:pt idx="9">
                  <c:v>2014</c:v>
                </c:pt>
                <c:pt idx="10">
                  <c:v>2015</c:v>
                </c:pt>
              </c:numCache>
            </c:numRef>
          </c:cat>
          <c:val>
            <c:numRef>
              <c:f>Sheet1!$C$2:$C$12</c:f>
              <c:numCache>
                <c:formatCode>General</c:formatCode>
                <c:ptCount val="11"/>
                <c:pt idx="0">
                  <c:v>1.25</c:v>
                </c:pt>
                <c:pt idx="1">
                  <c:v>1.25</c:v>
                </c:pt>
                <c:pt idx="2">
                  <c:v>1.1000000000000001</c:v>
                </c:pt>
                <c:pt idx="3">
                  <c:v>1.1000000000000001</c:v>
                </c:pt>
                <c:pt idx="4">
                  <c:v>1</c:v>
                </c:pt>
                <c:pt idx="5">
                  <c:v>1</c:v>
                </c:pt>
                <c:pt idx="6">
                  <c:v>1</c:v>
                </c:pt>
                <c:pt idx="7">
                  <c:v>1</c:v>
                </c:pt>
                <c:pt idx="8">
                  <c:v>0.9</c:v>
                </c:pt>
                <c:pt idx="9">
                  <c:v>0.9</c:v>
                </c:pt>
                <c:pt idx="10">
                  <c:v>0.9</c:v>
                </c:pt>
              </c:numCache>
            </c:numRef>
          </c:val>
          <c:extLst>
            <c:ext xmlns:c16="http://schemas.microsoft.com/office/drawing/2014/chart" uri="{C3380CC4-5D6E-409C-BE32-E72D297353CC}">
              <c16:uniqueId val="{00000001-9EDA-4AB1-BA46-BA2FD77FFB67}"/>
            </c:ext>
          </c:extLst>
        </c:ser>
        <c:ser>
          <c:idx val="2"/>
          <c:order val="2"/>
          <c:tx>
            <c:strRef>
              <c:f>Sheet1!$D$1</c:f>
              <c:strCache>
                <c:ptCount val="1"/>
                <c:pt idx="0">
                  <c:v>XX3</c:v>
                </c:pt>
              </c:strCache>
            </c:strRef>
          </c:tx>
          <c:spPr>
            <a:solidFill>
              <a:schemeClr val="accent2">
                <a:lumMod val="60000"/>
                <a:lumOff val="40000"/>
              </a:schemeClr>
            </a:solidFill>
          </c:spPr>
          <c:invertIfNegative val="0"/>
          <c:dLbls>
            <c:spPr>
              <a:noFill/>
              <a:ln>
                <a:noFill/>
              </a:ln>
              <a:effectLst/>
            </c:spPr>
            <c:txPr>
              <a:bodyPr/>
              <a:lstStyle/>
              <a:p>
                <a:pPr>
                  <a:defRPr sz="1199"/>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Sheet1!$A$2:$A$12</c:f>
              <c:numCache>
                <c:formatCode>General</c:formatCode>
                <c:ptCount val="11"/>
                <c:pt idx="0">
                  <c:v>2005</c:v>
                </c:pt>
                <c:pt idx="1">
                  <c:v>2006</c:v>
                </c:pt>
                <c:pt idx="2">
                  <c:v>2007</c:v>
                </c:pt>
                <c:pt idx="3">
                  <c:v>2008</c:v>
                </c:pt>
                <c:pt idx="4">
                  <c:v>2009</c:v>
                </c:pt>
                <c:pt idx="5">
                  <c:v>2010</c:v>
                </c:pt>
                <c:pt idx="6">
                  <c:v>2011</c:v>
                </c:pt>
                <c:pt idx="7">
                  <c:v>2012</c:v>
                </c:pt>
                <c:pt idx="8">
                  <c:v>2013</c:v>
                </c:pt>
                <c:pt idx="9">
                  <c:v>2014</c:v>
                </c:pt>
                <c:pt idx="10">
                  <c:v>2015</c:v>
                </c:pt>
              </c:numCache>
            </c:numRef>
          </c:cat>
          <c:val>
            <c:numRef>
              <c:f>Sheet1!$D$2:$D$12</c:f>
              <c:numCache>
                <c:formatCode>General</c:formatCode>
                <c:ptCount val="11"/>
                <c:pt idx="0">
                  <c:v>1.75</c:v>
                </c:pt>
                <c:pt idx="1">
                  <c:v>1.75</c:v>
                </c:pt>
                <c:pt idx="2">
                  <c:v>1.6</c:v>
                </c:pt>
                <c:pt idx="3">
                  <c:v>1.6</c:v>
                </c:pt>
                <c:pt idx="4">
                  <c:v>1.5</c:v>
                </c:pt>
                <c:pt idx="5">
                  <c:v>1.5</c:v>
                </c:pt>
                <c:pt idx="6">
                  <c:v>1.5</c:v>
                </c:pt>
                <c:pt idx="7">
                  <c:v>1.5</c:v>
                </c:pt>
                <c:pt idx="8">
                  <c:v>1.4</c:v>
                </c:pt>
                <c:pt idx="9">
                  <c:v>1.4</c:v>
                </c:pt>
                <c:pt idx="10">
                  <c:v>1.4</c:v>
                </c:pt>
              </c:numCache>
            </c:numRef>
          </c:val>
          <c:extLst>
            <c:ext xmlns:c16="http://schemas.microsoft.com/office/drawing/2014/chart" uri="{C3380CC4-5D6E-409C-BE32-E72D297353CC}">
              <c16:uniqueId val="{00000002-9EDA-4AB1-BA46-BA2FD77FFB67}"/>
            </c:ext>
          </c:extLst>
        </c:ser>
        <c:ser>
          <c:idx val="3"/>
          <c:order val="3"/>
          <c:tx>
            <c:strRef>
              <c:f>Sheet1!$E$1</c:f>
              <c:strCache>
                <c:ptCount val="1"/>
                <c:pt idx="0">
                  <c:v>XX4</c:v>
                </c:pt>
              </c:strCache>
            </c:strRef>
          </c:tx>
          <c:spPr>
            <a:solidFill>
              <a:schemeClr val="accent3"/>
            </a:solidFill>
          </c:spPr>
          <c:invertIfNegative val="0"/>
          <c:dLbls>
            <c:spPr>
              <a:noFill/>
              <a:ln>
                <a:noFill/>
              </a:ln>
              <a:effectLst/>
            </c:spPr>
            <c:txPr>
              <a:bodyPr/>
              <a:lstStyle/>
              <a:p>
                <a:pPr>
                  <a:defRPr sz="1199"/>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Sheet1!$A$2:$A$12</c:f>
              <c:numCache>
                <c:formatCode>General</c:formatCode>
                <c:ptCount val="11"/>
                <c:pt idx="0">
                  <c:v>2005</c:v>
                </c:pt>
                <c:pt idx="1">
                  <c:v>2006</c:v>
                </c:pt>
                <c:pt idx="2">
                  <c:v>2007</c:v>
                </c:pt>
                <c:pt idx="3">
                  <c:v>2008</c:v>
                </c:pt>
                <c:pt idx="4">
                  <c:v>2009</c:v>
                </c:pt>
                <c:pt idx="5">
                  <c:v>2010</c:v>
                </c:pt>
                <c:pt idx="6">
                  <c:v>2011</c:v>
                </c:pt>
                <c:pt idx="7">
                  <c:v>2012</c:v>
                </c:pt>
                <c:pt idx="8">
                  <c:v>2013</c:v>
                </c:pt>
                <c:pt idx="9">
                  <c:v>2014</c:v>
                </c:pt>
                <c:pt idx="10">
                  <c:v>2015</c:v>
                </c:pt>
              </c:numCache>
            </c:numRef>
          </c:cat>
          <c:val>
            <c:numRef>
              <c:f>Sheet1!$E$2:$E$12</c:f>
              <c:numCache>
                <c:formatCode>General</c:formatCode>
                <c:ptCount val="11"/>
                <c:pt idx="0">
                  <c:v>1.5</c:v>
                </c:pt>
                <c:pt idx="1">
                  <c:v>1.5</c:v>
                </c:pt>
                <c:pt idx="2">
                  <c:v>1.3</c:v>
                </c:pt>
                <c:pt idx="3">
                  <c:v>1.3</c:v>
                </c:pt>
                <c:pt idx="4">
                  <c:v>1.25</c:v>
                </c:pt>
                <c:pt idx="5">
                  <c:v>1.25</c:v>
                </c:pt>
                <c:pt idx="6">
                  <c:v>1.25</c:v>
                </c:pt>
                <c:pt idx="7">
                  <c:v>1.25</c:v>
                </c:pt>
                <c:pt idx="8">
                  <c:v>1.149999999999999</c:v>
                </c:pt>
                <c:pt idx="9">
                  <c:v>1.149999999999999</c:v>
                </c:pt>
                <c:pt idx="10">
                  <c:v>1.149999999999999</c:v>
                </c:pt>
              </c:numCache>
            </c:numRef>
          </c:val>
          <c:extLst>
            <c:ext xmlns:c16="http://schemas.microsoft.com/office/drawing/2014/chart" uri="{C3380CC4-5D6E-409C-BE32-E72D297353CC}">
              <c16:uniqueId val="{00000003-9EDA-4AB1-BA46-BA2FD77FFB67}"/>
            </c:ext>
          </c:extLst>
        </c:ser>
        <c:dLbls>
          <c:showLegendKey val="0"/>
          <c:showVal val="0"/>
          <c:showCatName val="0"/>
          <c:showSerName val="0"/>
          <c:showPercent val="0"/>
          <c:showBubbleSize val="0"/>
        </c:dLbls>
        <c:gapWidth val="55"/>
        <c:overlap val="100"/>
        <c:axId val="1890407072"/>
        <c:axId val="1890409440"/>
      </c:barChart>
      <c:catAx>
        <c:axId val="1890407072"/>
        <c:scaling>
          <c:orientation val="minMax"/>
        </c:scaling>
        <c:delete val="0"/>
        <c:axPos val="b"/>
        <c:numFmt formatCode="General" sourceLinked="1"/>
        <c:majorTickMark val="none"/>
        <c:minorTickMark val="none"/>
        <c:tickLblPos val="nextTo"/>
        <c:txPr>
          <a:bodyPr/>
          <a:lstStyle/>
          <a:p>
            <a:pPr>
              <a:defRPr sz="1399"/>
            </a:pPr>
            <a:endParaRPr lang="fr-FR"/>
          </a:p>
        </c:txPr>
        <c:crossAx val="1890409440"/>
        <c:crosses val="autoZero"/>
        <c:auto val="1"/>
        <c:lblAlgn val="ctr"/>
        <c:lblOffset val="100"/>
        <c:noMultiLvlLbl val="0"/>
      </c:catAx>
      <c:valAx>
        <c:axId val="1890409440"/>
        <c:scaling>
          <c:orientation val="minMax"/>
        </c:scaling>
        <c:delete val="1"/>
        <c:axPos val="l"/>
        <c:numFmt formatCode="General" sourceLinked="1"/>
        <c:majorTickMark val="out"/>
        <c:minorTickMark val="none"/>
        <c:tickLblPos val="none"/>
        <c:crossAx val="1890407072"/>
        <c:crosses val="autoZero"/>
        <c:crossBetween val="between"/>
      </c:valAx>
    </c:plotArea>
    <c:legend>
      <c:legendPos val="r"/>
      <c:layout>
        <c:manualLayout>
          <c:xMode val="edge"/>
          <c:yMode val="edge"/>
          <c:x val="0.82416107708758701"/>
          <c:y val="0.28992137371115001"/>
          <c:w val="0.107170157784331"/>
          <c:h val="0.52228147186590801"/>
        </c:manualLayout>
      </c:layout>
      <c:overlay val="0"/>
      <c:txPr>
        <a:bodyPr/>
        <a:lstStyle/>
        <a:p>
          <a:pPr>
            <a:defRPr sz="1200"/>
          </a:pPr>
          <a:endParaRPr lang="fr-FR"/>
        </a:p>
      </c:txPr>
    </c:legend>
    <c:plotVisOnly val="1"/>
    <c:dispBlanksAs val="gap"/>
    <c:showDLblsOverMax val="0"/>
  </c:chart>
  <c:txPr>
    <a:bodyPr/>
    <a:lstStyle/>
    <a:p>
      <a:pPr>
        <a:defRPr sz="1796"/>
      </a:pPr>
      <a:endParaRPr lang="fr-F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5778240872559"/>
          <c:y val="0.17778515277163201"/>
          <c:w val="0.648443518254882"/>
          <c:h val="0.76048273431994395"/>
        </c:manualLayout>
      </c:layout>
      <c:pieChart>
        <c:varyColors val="1"/>
        <c:ser>
          <c:idx val="0"/>
          <c:order val="0"/>
          <c:tx>
            <c:strRef>
              <c:f>Sheet1!$B$1</c:f>
              <c:strCache>
                <c:ptCount val="1"/>
                <c:pt idx="0">
                  <c:v>Sales</c:v>
                </c:pt>
              </c:strCache>
            </c:strRef>
          </c:tx>
          <c:spPr>
            <a:solidFill>
              <a:srgbClr val="606060"/>
            </a:solidFill>
          </c:spPr>
          <c:dPt>
            <c:idx val="0"/>
            <c:bubble3D val="0"/>
            <c:spPr>
              <a:solidFill>
                <a:schemeClr val="tx2"/>
              </a:solidFill>
              <a:ln w="19050">
                <a:solidFill>
                  <a:schemeClr val="lt1"/>
                </a:solidFill>
              </a:ln>
              <a:effectLst/>
            </c:spPr>
            <c:extLst>
              <c:ext xmlns:c16="http://schemas.microsoft.com/office/drawing/2014/chart" uri="{C3380CC4-5D6E-409C-BE32-E72D297353CC}">
                <c16:uniqueId val="{00000001-6F76-46E2-990B-7521ED039617}"/>
              </c:ext>
            </c:extLst>
          </c:dPt>
          <c:dPt>
            <c:idx val="1"/>
            <c:bubble3D val="0"/>
            <c:spPr>
              <a:solidFill>
                <a:srgbClr val="606060"/>
              </a:solidFill>
              <a:ln w="19050">
                <a:solidFill>
                  <a:schemeClr val="lt1"/>
                </a:solidFill>
              </a:ln>
              <a:effectLst/>
            </c:spPr>
            <c:extLst>
              <c:ext xmlns:c16="http://schemas.microsoft.com/office/drawing/2014/chart" uri="{C3380CC4-5D6E-409C-BE32-E72D297353CC}">
                <c16:uniqueId val="{00000003-6F76-46E2-990B-7521ED039617}"/>
              </c:ext>
            </c:extLst>
          </c:dPt>
          <c:dLbls>
            <c:dLbl>
              <c:idx val="1"/>
              <c:layout>
                <c:manualLayout>
                  <c:x val="-1.41696673472839E-2"/>
                  <c:y val="-4.209185771531170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F76-46E2-990B-7521ED039617}"/>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fr-F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Local</c:v>
                </c:pt>
                <c:pt idx="1">
                  <c:v>Foreign</c:v>
                </c:pt>
              </c:strCache>
            </c:strRef>
          </c:cat>
          <c:val>
            <c:numRef>
              <c:f>Sheet1!$B$2:$B$3</c:f>
              <c:numCache>
                <c:formatCode>0%</c:formatCode>
                <c:ptCount val="2"/>
                <c:pt idx="0">
                  <c:v>0.41</c:v>
                </c:pt>
                <c:pt idx="1">
                  <c:v>0.59</c:v>
                </c:pt>
              </c:numCache>
            </c:numRef>
          </c:val>
          <c:extLst>
            <c:ext xmlns:c16="http://schemas.microsoft.com/office/drawing/2014/chart" uri="{C3380CC4-5D6E-409C-BE32-E72D297353CC}">
              <c16:uniqueId val="{00000004-6F76-46E2-990B-7521ED03961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5778240872559"/>
          <c:y val="0.17778515277163201"/>
          <c:w val="0.648443518254882"/>
          <c:h val="0.76048273431994395"/>
        </c:manualLayout>
      </c:layout>
      <c:pieChart>
        <c:varyColors val="1"/>
        <c:ser>
          <c:idx val="0"/>
          <c:order val="0"/>
          <c:tx>
            <c:strRef>
              <c:f>Sheet1!$B$1</c:f>
              <c:strCache>
                <c:ptCount val="1"/>
                <c:pt idx="0">
                  <c:v>Sales</c:v>
                </c:pt>
              </c:strCache>
            </c:strRef>
          </c:tx>
          <c:spPr>
            <a:solidFill>
              <a:schemeClr val="bg2">
                <a:lumMod val="75000"/>
              </a:schemeClr>
            </a:solidFill>
          </c:spPr>
          <c:dPt>
            <c:idx val="0"/>
            <c:bubble3D val="0"/>
            <c:spPr>
              <a:solidFill>
                <a:schemeClr val="tx2"/>
              </a:solidFill>
              <a:ln w="19050">
                <a:solidFill>
                  <a:schemeClr val="lt1"/>
                </a:solidFill>
              </a:ln>
              <a:effectLst/>
            </c:spPr>
            <c:extLst>
              <c:ext xmlns:c16="http://schemas.microsoft.com/office/drawing/2014/chart" uri="{C3380CC4-5D6E-409C-BE32-E72D297353CC}">
                <c16:uniqueId val="{00000001-CA72-4FF3-9C47-A1C8725E06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A72-4FF3-9C47-A1C8725E0653}"/>
              </c:ext>
            </c:extLst>
          </c:dPt>
          <c:dLbls>
            <c:dLbl>
              <c:idx val="1"/>
              <c:layout>
                <c:manualLayout>
                  <c:x val="-6.1008228687405498E-2"/>
                  <c:y val="6.3839075020466096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A72-4FF3-9C47-A1C8725E0653}"/>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fr-F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Local</c:v>
                </c:pt>
                <c:pt idx="1">
                  <c:v>Foreign</c:v>
                </c:pt>
              </c:strCache>
            </c:strRef>
          </c:cat>
          <c:val>
            <c:numRef>
              <c:f>Sheet1!$B$2:$B$3</c:f>
              <c:numCache>
                <c:formatCode>0%</c:formatCode>
                <c:ptCount val="2"/>
                <c:pt idx="0">
                  <c:v>0.7</c:v>
                </c:pt>
                <c:pt idx="1">
                  <c:v>0.3</c:v>
                </c:pt>
              </c:numCache>
            </c:numRef>
          </c:val>
          <c:extLst>
            <c:ext xmlns:c16="http://schemas.microsoft.com/office/drawing/2014/chart" uri="{C3380CC4-5D6E-409C-BE32-E72D297353CC}">
              <c16:uniqueId val="{00000004-CA72-4FF3-9C47-A1C8725E065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15653821547542299"/>
          <c:y val="1.9527261362644301E-2"/>
          <c:w val="0.58212337883582599"/>
          <c:h val="0.15316557239941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5778240872559"/>
          <c:y val="0.17778515277163201"/>
          <c:w val="0.648443518254882"/>
          <c:h val="0.76048273431994395"/>
        </c:manualLayout>
      </c:layout>
      <c:pieChart>
        <c:varyColors val="1"/>
        <c:ser>
          <c:idx val="0"/>
          <c:order val="0"/>
          <c:tx>
            <c:strRef>
              <c:f>Sheet1!$B$1</c:f>
              <c:strCache>
                <c:ptCount val="1"/>
                <c:pt idx="0">
                  <c:v>Sales</c:v>
                </c:pt>
              </c:strCache>
            </c:strRef>
          </c:tx>
          <c:spPr>
            <a:solidFill>
              <a:schemeClr val="bg2">
                <a:lumMod val="75000"/>
              </a:schemeClr>
            </a:solidFill>
          </c:spPr>
          <c:dPt>
            <c:idx val="0"/>
            <c:bubble3D val="0"/>
            <c:spPr>
              <a:solidFill>
                <a:schemeClr val="tx2"/>
              </a:solidFill>
              <a:ln w="19050">
                <a:solidFill>
                  <a:schemeClr val="lt1"/>
                </a:solidFill>
              </a:ln>
              <a:effectLst/>
            </c:spPr>
            <c:extLst>
              <c:ext xmlns:c16="http://schemas.microsoft.com/office/drawing/2014/chart" uri="{C3380CC4-5D6E-409C-BE32-E72D297353CC}">
                <c16:uniqueId val="{00000001-79A4-40B2-A300-8266F6135FF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9A4-40B2-A300-8266F6135FFB}"/>
              </c:ext>
            </c:extLst>
          </c:dPt>
          <c:dLbls>
            <c:dLbl>
              <c:idx val="1"/>
              <c:layout>
                <c:manualLayout>
                  <c:x val="-0.1906903322115"/>
                  <c:y val="0.11443433194446399"/>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9A4-40B2-A300-8266F6135FF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Local</c:v>
                </c:pt>
                <c:pt idx="1">
                  <c:v>Foreign</c:v>
                </c:pt>
              </c:strCache>
            </c:strRef>
          </c:cat>
          <c:val>
            <c:numRef>
              <c:f>Sheet1!$B$2:$B$3</c:f>
              <c:numCache>
                <c:formatCode>0%</c:formatCode>
                <c:ptCount val="2"/>
                <c:pt idx="0">
                  <c:v>0.93</c:v>
                </c:pt>
                <c:pt idx="1">
                  <c:v>6.5000000000000002E-2</c:v>
                </c:pt>
              </c:numCache>
            </c:numRef>
          </c:val>
          <c:extLst>
            <c:ext xmlns:c16="http://schemas.microsoft.com/office/drawing/2014/chart" uri="{C3380CC4-5D6E-409C-BE32-E72D297353CC}">
              <c16:uniqueId val="{00000004-79A4-40B2-A300-8266F6135FF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5701852485831"/>
          <c:y val="8.4665168126978302E-2"/>
          <c:w val="0.60275217771691603"/>
          <c:h val="0.85666828753612601"/>
        </c:manualLayout>
      </c:layout>
      <c:barChart>
        <c:barDir val="bar"/>
        <c:grouping val="clustered"/>
        <c:varyColors val="0"/>
        <c:ser>
          <c:idx val="0"/>
          <c:order val="0"/>
          <c:spPr>
            <a:solidFill>
              <a:schemeClr val="accent1"/>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1-6801-4092-8E7A-A4D2FAE96A2B}"/>
              </c:ext>
            </c:extLst>
          </c:dPt>
          <c:dPt>
            <c:idx val="1"/>
            <c:invertIfNegative val="0"/>
            <c:bubble3D val="0"/>
            <c:spPr>
              <a:solidFill>
                <a:srgbClr val="606060"/>
              </a:solidFill>
              <a:ln>
                <a:noFill/>
              </a:ln>
              <a:effectLst/>
            </c:spPr>
            <c:extLst>
              <c:ext xmlns:c16="http://schemas.microsoft.com/office/drawing/2014/chart" uri="{C3380CC4-5D6E-409C-BE32-E72D297353CC}">
                <c16:uniqueId val="{00000003-6801-4092-8E7A-A4D2FAE96A2B}"/>
              </c:ext>
            </c:extLst>
          </c:dPt>
          <c:dPt>
            <c:idx val="2"/>
            <c:invertIfNegative val="0"/>
            <c:bubble3D val="0"/>
            <c:spPr>
              <a:solidFill>
                <a:srgbClr val="606060"/>
              </a:solidFill>
              <a:ln>
                <a:noFill/>
              </a:ln>
              <a:effectLst/>
            </c:spPr>
            <c:extLst>
              <c:ext xmlns:c16="http://schemas.microsoft.com/office/drawing/2014/chart" uri="{C3380CC4-5D6E-409C-BE32-E72D297353CC}">
                <c16:uniqueId val="{00000005-6801-4092-8E7A-A4D2FAE96A2B}"/>
              </c:ext>
            </c:extLst>
          </c:dPt>
          <c:dPt>
            <c:idx val="3"/>
            <c:invertIfNegative val="0"/>
            <c:bubble3D val="0"/>
            <c:spPr>
              <a:solidFill>
                <a:srgbClr val="606060"/>
              </a:solidFill>
              <a:ln>
                <a:noFill/>
              </a:ln>
              <a:effectLst/>
            </c:spPr>
            <c:extLst>
              <c:ext xmlns:c16="http://schemas.microsoft.com/office/drawing/2014/chart" uri="{C3380CC4-5D6E-409C-BE32-E72D297353CC}">
                <c16:uniqueId val="{00000007-6801-4092-8E7A-A4D2FAE96A2B}"/>
              </c:ext>
            </c:extLst>
          </c:dPt>
          <c:dPt>
            <c:idx val="4"/>
            <c:invertIfNegative val="0"/>
            <c:bubble3D val="0"/>
            <c:spPr>
              <a:solidFill>
                <a:schemeClr val="tx2"/>
              </a:solidFill>
              <a:ln>
                <a:noFill/>
              </a:ln>
              <a:effectLst/>
            </c:spPr>
            <c:extLst>
              <c:ext xmlns:c16="http://schemas.microsoft.com/office/drawing/2014/chart" uri="{C3380CC4-5D6E-409C-BE32-E72D297353CC}">
                <c16:uniqueId val="{00000009-6801-4092-8E7A-A4D2FAE96A2B}"/>
              </c:ext>
            </c:extLst>
          </c:dPt>
          <c:dPt>
            <c:idx val="5"/>
            <c:invertIfNegative val="0"/>
            <c:bubble3D val="0"/>
            <c:spPr>
              <a:solidFill>
                <a:srgbClr val="606060"/>
              </a:solidFill>
              <a:ln>
                <a:noFill/>
              </a:ln>
              <a:effectLst/>
            </c:spPr>
            <c:extLst>
              <c:ext xmlns:c16="http://schemas.microsoft.com/office/drawing/2014/chart" uri="{C3380CC4-5D6E-409C-BE32-E72D297353CC}">
                <c16:uniqueId val="{0000000B-6801-4092-8E7A-A4D2FAE96A2B}"/>
              </c:ext>
            </c:extLst>
          </c:dPt>
          <c:dPt>
            <c:idx val="6"/>
            <c:invertIfNegative val="0"/>
            <c:bubble3D val="0"/>
            <c:spPr>
              <a:solidFill>
                <a:schemeClr val="tx2"/>
              </a:solidFill>
              <a:ln>
                <a:noFill/>
              </a:ln>
              <a:effectLst/>
            </c:spPr>
            <c:extLst>
              <c:ext xmlns:c16="http://schemas.microsoft.com/office/drawing/2014/chart" uri="{C3380CC4-5D6E-409C-BE32-E72D297353CC}">
                <c16:uniqueId val="{0000000D-6801-4092-8E7A-A4D2FAE96A2B}"/>
              </c:ext>
            </c:extLst>
          </c:dPt>
          <c:dPt>
            <c:idx val="7"/>
            <c:invertIfNegative val="0"/>
            <c:bubble3D val="0"/>
            <c:spPr>
              <a:solidFill>
                <a:srgbClr val="606060"/>
              </a:solidFill>
              <a:ln>
                <a:noFill/>
              </a:ln>
              <a:effectLst/>
            </c:spPr>
            <c:extLst>
              <c:ext xmlns:c16="http://schemas.microsoft.com/office/drawing/2014/chart" uri="{C3380CC4-5D6E-409C-BE32-E72D297353CC}">
                <c16:uniqueId val="{0000000F-6801-4092-8E7A-A4D2FAE96A2B}"/>
              </c:ext>
            </c:extLst>
          </c:dPt>
          <c:dPt>
            <c:idx val="8"/>
            <c:invertIfNegative val="0"/>
            <c:bubble3D val="0"/>
            <c:spPr>
              <a:solidFill>
                <a:srgbClr val="606060"/>
              </a:solidFill>
              <a:ln>
                <a:noFill/>
              </a:ln>
              <a:effectLst/>
            </c:spPr>
            <c:extLst>
              <c:ext xmlns:c16="http://schemas.microsoft.com/office/drawing/2014/chart" uri="{C3380CC4-5D6E-409C-BE32-E72D297353CC}">
                <c16:uniqueId val="{00000011-6801-4092-8E7A-A4D2FAE96A2B}"/>
              </c:ext>
            </c:extLst>
          </c:dPt>
          <c:dPt>
            <c:idx val="9"/>
            <c:invertIfNegative val="0"/>
            <c:bubble3D val="0"/>
            <c:spPr>
              <a:solidFill>
                <a:schemeClr val="tx2"/>
              </a:solidFill>
              <a:ln>
                <a:noFill/>
              </a:ln>
              <a:effectLst/>
            </c:spPr>
            <c:extLst>
              <c:ext xmlns:c16="http://schemas.microsoft.com/office/drawing/2014/chart" uri="{C3380CC4-5D6E-409C-BE32-E72D297353CC}">
                <c16:uniqueId val="{00000013-6801-4092-8E7A-A4D2FAE96A2B}"/>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图表!$A$27:$A$36</c:f>
              <c:strCache>
                <c:ptCount val="10"/>
                <c:pt idx="0">
                  <c:v>Phoenix</c:v>
                </c:pt>
                <c:pt idx="1">
                  <c:v>Howard Johnson </c:v>
                </c:pt>
                <c:pt idx="2">
                  <c:v>Intercontinental</c:v>
                </c:pt>
                <c:pt idx="3">
                  <c:v>Hildon </c:v>
                </c:pt>
                <c:pt idx="4">
                  <c:v>Jinling</c:v>
                </c:pt>
                <c:pt idx="5">
                  <c:v>Shangri-la</c:v>
                </c:pt>
                <c:pt idx="6">
                  <c:v>Jianguo</c:v>
                </c:pt>
                <c:pt idx="7">
                  <c:v>Sheraton</c:v>
                </c:pt>
                <c:pt idx="8">
                  <c:v>Crowne Plaza</c:v>
                </c:pt>
                <c:pt idx="9">
                  <c:v>Jin Jiang</c:v>
                </c:pt>
              </c:strCache>
            </c:strRef>
          </c:cat>
          <c:val>
            <c:numRef>
              <c:f>图表!$C$27:$C$36</c:f>
              <c:numCache>
                <c:formatCode>General</c:formatCode>
                <c:ptCount val="10"/>
                <c:pt idx="0">
                  <c:v>13726</c:v>
                </c:pt>
                <c:pt idx="1">
                  <c:v>14794</c:v>
                </c:pt>
                <c:pt idx="2">
                  <c:v>15130</c:v>
                </c:pt>
                <c:pt idx="3">
                  <c:v>16682</c:v>
                </c:pt>
                <c:pt idx="4">
                  <c:v>16946</c:v>
                </c:pt>
                <c:pt idx="5">
                  <c:v>18514</c:v>
                </c:pt>
                <c:pt idx="6">
                  <c:v>19318</c:v>
                </c:pt>
                <c:pt idx="7">
                  <c:v>27022</c:v>
                </c:pt>
                <c:pt idx="8">
                  <c:v>27938</c:v>
                </c:pt>
                <c:pt idx="9">
                  <c:v>33000</c:v>
                </c:pt>
              </c:numCache>
            </c:numRef>
          </c:val>
          <c:extLst>
            <c:ext xmlns:c16="http://schemas.microsoft.com/office/drawing/2014/chart" uri="{C3380CC4-5D6E-409C-BE32-E72D297353CC}">
              <c16:uniqueId val="{00000014-6801-4092-8E7A-A4D2FAE96A2B}"/>
            </c:ext>
          </c:extLst>
        </c:ser>
        <c:dLbls>
          <c:showLegendKey val="0"/>
          <c:showVal val="0"/>
          <c:showCatName val="0"/>
          <c:showSerName val="0"/>
          <c:showPercent val="0"/>
          <c:showBubbleSize val="0"/>
        </c:dLbls>
        <c:gapWidth val="182"/>
        <c:axId val="-2136975664"/>
        <c:axId val="-2136991296"/>
      </c:barChart>
      <c:catAx>
        <c:axId val="-21369756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136991296"/>
        <c:crosses val="autoZero"/>
        <c:auto val="1"/>
        <c:lblAlgn val="ctr"/>
        <c:lblOffset val="100"/>
        <c:noMultiLvlLbl val="0"/>
      </c:catAx>
      <c:valAx>
        <c:axId val="-2136991296"/>
        <c:scaling>
          <c:orientation val="minMax"/>
        </c:scaling>
        <c:delete val="1"/>
        <c:axPos val="b"/>
        <c:numFmt formatCode="General" sourceLinked="1"/>
        <c:majorTickMark val="none"/>
        <c:minorTickMark val="none"/>
        <c:tickLblPos val="nextTo"/>
        <c:crossAx val="-21369756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87148797609218"/>
          <c:y val="4.69329501830755E-2"/>
          <c:w val="0.53547639082569698"/>
          <c:h val="0.92687800589796698"/>
        </c:manualLayout>
      </c:layout>
      <c:barChart>
        <c:barDir val="bar"/>
        <c:grouping val="clustered"/>
        <c:varyColors val="0"/>
        <c:ser>
          <c:idx val="0"/>
          <c:order val="0"/>
          <c:spPr>
            <a:solidFill>
              <a:schemeClr val="accent1"/>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1-BFAC-4EAF-83A8-722D764A34A5}"/>
              </c:ext>
            </c:extLst>
          </c:dPt>
          <c:dPt>
            <c:idx val="1"/>
            <c:invertIfNegative val="0"/>
            <c:bubble3D val="0"/>
            <c:spPr>
              <a:solidFill>
                <a:srgbClr val="606060"/>
              </a:solidFill>
              <a:ln>
                <a:noFill/>
              </a:ln>
              <a:effectLst/>
            </c:spPr>
            <c:extLst>
              <c:ext xmlns:c16="http://schemas.microsoft.com/office/drawing/2014/chart" uri="{C3380CC4-5D6E-409C-BE32-E72D297353CC}">
                <c16:uniqueId val="{00000003-BFAC-4EAF-83A8-722D764A34A5}"/>
              </c:ext>
            </c:extLst>
          </c:dPt>
          <c:dPt>
            <c:idx val="2"/>
            <c:invertIfNegative val="0"/>
            <c:bubble3D val="0"/>
            <c:spPr>
              <a:solidFill>
                <a:schemeClr val="tx2"/>
              </a:solidFill>
              <a:ln>
                <a:noFill/>
              </a:ln>
              <a:effectLst/>
            </c:spPr>
            <c:extLst>
              <c:ext xmlns:c16="http://schemas.microsoft.com/office/drawing/2014/chart" uri="{C3380CC4-5D6E-409C-BE32-E72D297353CC}">
                <c16:uniqueId val="{00000005-BFAC-4EAF-83A8-722D764A34A5}"/>
              </c:ext>
            </c:extLst>
          </c:dPt>
          <c:dPt>
            <c:idx val="3"/>
            <c:invertIfNegative val="0"/>
            <c:bubble3D val="0"/>
            <c:spPr>
              <a:solidFill>
                <a:schemeClr val="tx2"/>
              </a:solidFill>
              <a:ln>
                <a:noFill/>
              </a:ln>
              <a:effectLst/>
            </c:spPr>
            <c:extLst>
              <c:ext xmlns:c16="http://schemas.microsoft.com/office/drawing/2014/chart" uri="{C3380CC4-5D6E-409C-BE32-E72D297353CC}">
                <c16:uniqueId val="{00000007-BFAC-4EAF-83A8-722D764A34A5}"/>
              </c:ext>
            </c:extLst>
          </c:dPt>
          <c:dPt>
            <c:idx val="4"/>
            <c:invertIfNegative val="0"/>
            <c:bubble3D val="0"/>
            <c:spPr>
              <a:solidFill>
                <a:schemeClr val="tx2"/>
              </a:solidFill>
              <a:ln>
                <a:noFill/>
              </a:ln>
              <a:effectLst/>
            </c:spPr>
            <c:extLst>
              <c:ext xmlns:c16="http://schemas.microsoft.com/office/drawing/2014/chart" uri="{C3380CC4-5D6E-409C-BE32-E72D297353CC}">
                <c16:uniqueId val="{00000009-BFAC-4EAF-83A8-722D764A34A5}"/>
              </c:ext>
            </c:extLst>
          </c:dPt>
          <c:dPt>
            <c:idx val="5"/>
            <c:invertIfNegative val="0"/>
            <c:bubble3D val="0"/>
            <c:spPr>
              <a:solidFill>
                <a:srgbClr val="606060"/>
              </a:solidFill>
              <a:ln>
                <a:noFill/>
              </a:ln>
              <a:effectLst/>
            </c:spPr>
            <c:extLst>
              <c:ext xmlns:c16="http://schemas.microsoft.com/office/drawing/2014/chart" uri="{C3380CC4-5D6E-409C-BE32-E72D297353CC}">
                <c16:uniqueId val="{0000000B-BFAC-4EAF-83A8-722D764A34A5}"/>
              </c:ext>
            </c:extLst>
          </c:dPt>
          <c:dPt>
            <c:idx val="6"/>
            <c:invertIfNegative val="0"/>
            <c:bubble3D val="0"/>
            <c:spPr>
              <a:solidFill>
                <a:srgbClr val="606060"/>
              </a:solidFill>
              <a:ln>
                <a:noFill/>
              </a:ln>
              <a:effectLst/>
            </c:spPr>
            <c:extLst>
              <c:ext xmlns:c16="http://schemas.microsoft.com/office/drawing/2014/chart" uri="{C3380CC4-5D6E-409C-BE32-E72D297353CC}">
                <c16:uniqueId val="{0000000D-BFAC-4EAF-83A8-722D764A34A5}"/>
              </c:ext>
            </c:extLst>
          </c:dPt>
          <c:dPt>
            <c:idx val="7"/>
            <c:invertIfNegative val="0"/>
            <c:bubble3D val="0"/>
            <c:spPr>
              <a:solidFill>
                <a:srgbClr val="606060"/>
              </a:solidFill>
              <a:ln>
                <a:noFill/>
              </a:ln>
              <a:effectLst/>
            </c:spPr>
            <c:extLst>
              <c:ext xmlns:c16="http://schemas.microsoft.com/office/drawing/2014/chart" uri="{C3380CC4-5D6E-409C-BE32-E72D297353CC}">
                <c16:uniqueId val="{0000000F-BFAC-4EAF-83A8-722D764A34A5}"/>
              </c:ext>
            </c:extLst>
          </c:dPt>
          <c:dPt>
            <c:idx val="8"/>
            <c:invertIfNegative val="0"/>
            <c:bubble3D val="0"/>
            <c:spPr>
              <a:solidFill>
                <a:schemeClr val="tx2"/>
              </a:solidFill>
              <a:ln>
                <a:noFill/>
              </a:ln>
              <a:effectLst/>
            </c:spPr>
            <c:extLst>
              <c:ext xmlns:c16="http://schemas.microsoft.com/office/drawing/2014/chart" uri="{C3380CC4-5D6E-409C-BE32-E72D297353CC}">
                <c16:uniqueId val="{00000011-BFAC-4EAF-83A8-722D764A34A5}"/>
              </c:ext>
            </c:extLst>
          </c:dPt>
          <c:dPt>
            <c:idx val="9"/>
            <c:invertIfNegative val="0"/>
            <c:bubble3D val="0"/>
            <c:spPr>
              <a:solidFill>
                <a:schemeClr val="tx2"/>
              </a:solidFill>
              <a:ln>
                <a:noFill/>
              </a:ln>
              <a:effectLst/>
            </c:spPr>
            <c:extLst>
              <c:ext xmlns:c16="http://schemas.microsoft.com/office/drawing/2014/chart" uri="{C3380CC4-5D6E-409C-BE32-E72D297353CC}">
                <c16:uniqueId val="{00000013-BFAC-4EAF-83A8-722D764A34A5}"/>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图表!$A$39:$A$48</c:f>
              <c:strCache>
                <c:ptCount val="10"/>
                <c:pt idx="0">
                  <c:v>Yitel</c:v>
                </c:pt>
                <c:pt idx="1">
                  <c:v>Days Inn</c:v>
                </c:pt>
                <c:pt idx="2">
                  <c:v>Starway</c:v>
                </c:pt>
                <c:pt idx="3">
                  <c:v>Lavande</c:v>
                </c:pt>
                <c:pt idx="4">
                  <c:v>Atour</c:v>
                </c:pt>
                <c:pt idx="5">
                  <c:v>Holiday Inn Express</c:v>
                </c:pt>
                <c:pt idx="6">
                  <c:v>Ramada</c:v>
                </c:pt>
                <c:pt idx="7">
                  <c:v>Holiday Inn</c:v>
                </c:pt>
                <c:pt idx="8">
                  <c:v>Ji</c:v>
                </c:pt>
                <c:pt idx="9">
                  <c:v>Vienna</c:v>
                </c:pt>
              </c:strCache>
            </c:strRef>
          </c:cat>
          <c:val>
            <c:numRef>
              <c:f>图表!$C$39:$C$48</c:f>
              <c:numCache>
                <c:formatCode>General</c:formatCode>
                <c:ptCount val="10"/>
                <c:pt idx="0">
                  <c:v>11864</c:v>
                </c:pt>
                <c:pt idx="1">
                  <c:v>12299</c:v>
                </c:pt>
                <c:pt idx="2">
                  <c:v>13206</c:v>
                </c:pt>
                <c:pt idx="3">
                  <c:v>15449</c:v>
                </c:pt>
                <c:pt idx="4">
                  <c:v>15600</c:v>
                </c:pt>
                <c:pt idx="5">
                  <c:v>18177</c:v>
                </c:pt>
                <c:pt idx="6">
                  <c:v>18407</c:v>
                </c:pt>
                <c:pt idx="7">
                  <c:v>24193</c:v>
                </c:pt>
                <c:pt idx="8">
                  <c:v>39664</c:v>
                </c:pt>
                <c:pt idx="9">
                  <c:v>72454</c:v>
                </c:pt>
              </c:numCache>
            </c:numRef>
          </c:val>
          <c:extLst>
            <c:ext xmlns:c16="http://schemas.microsoft.com/office/drawing/2014/chart" uri="{C3380CC4-5D6E-409C-BE32-E72D297353CC}">
              <c16:uniqueId val="{00000014-BFAC-4EAF-83A8-722D764A34A5}"/>
            </c:ext>
          </c:extLst>
        </c:ser>
        <c:dLbls>
          <c:showLegendKey val="0"/>
          <c:showVal val="0"/>
          <c:showCatName val="0"/>
          <c:showSerName val="0"/>
          <c:showPercent val="0"/>
          <c:showBubbleSize val="0"/>
        </c:dLbls>
        <c:gapWidth val="182"/>
        <c:axId val="-2095545856"/>
        <c:axId val="-2095631616"/>
      </c:barChart>
      <c:catAx>
        <c:axId val="-20955458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095631616"/>
        <c:crosses val="autoZero"/>
        <c:auto val="1"/>
        <c:lblAlgn val="ctr"/>
        <c:lblOffset val="100"/>
        <c:noMultiLvlLbl val="0"/>
      </c:catAx>
      <c:valAx>
        <c:axId val="-2095631616"/>
        <c:scaling>
          <c:orientation val="minMax"/>
        </c:scaling>
        <c:delete val="1"/>
        <c:axPos val="b"/>
        <c:numFmt formatCode="General" sourceLinked="1"/>
        <c:majorTickMark val="none"/>
        <c:minorTickMark val="none"/>
        <c:tickLblPos val="nextTo"/>
        <c:crossAx val="-2095545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1-CC14-4446-ACE4-766A60D8FC85}"/>
              </c:ext>
            </c:extLst>
          </c:dPt>
          <c:dPt>
            <c:idx val="1"/>
            <c:invertIfNegative val="0"/>
            <c:bubble3D val="0"/>
            <c:spPr>
              <a:solidFill>
                <a:schemeClr val="tx2"/>
              </a:solidFill>
              <a:ln>
                <a:noFill/>
              </a:ln>
              <a:effectLst/>
            </c:spPr>
            <c:extLst>
              <c:ext xmlns:c16="http://schemas.microsoft.com/office/drawing/2014/chart" uri="{C3380CC4-5D6E-409C-BE32-E72D297353CC}">
                <c16:uniqueId val="{00000003-CC14-4446-ACE4-766A60D8FC85}"/>
              </c:ext>
            </c:extLst>
          </c:dPt>
          <c:dPt>
            <c:idx val="2"/>
            <c:invertIfNegative val="0"/>
            <c:bubble3D val="0"/>
            <c:spPr>
              <a:solidFill>
                <a:schemeClr val="tx2"/>
              </a:solidFill>
              <a:ln>
                <a:noFill/>
              </a:ln>
              <a:effectLst/>
            </c:spPr>
            <c:extLst>
              <c:ext xmlns:c16="http://schemas.microsoft.com/office/drawing/2014/chart" uri="{C3380CC4-5D6E-409C-BE32-E72D297353CC}">
                <c16:uniqueId val="{00000005-CC14-4446-ACE4-766A60D8FC85}"/>
              </c:ext>
            </c:extLst>
          </c:dPt>
          <c:dPt>
            <c:idx val="3"/>
            <c:invertIfNegative val="0"/>
            <c:bubble3D val="0"/>
            <c:spPr>
              <a:solidFill>
                <a:schemeClr val="tx2"/>
              </a:solidFill>
              <a:ln>
                <a:noFill/>
              </a:ln>
              <a:effectLst/>
            </c:spPr>
            <c:extLst>
              <c:ext xmlns:c16="http://schemas.microsoft.com/office/drawing/2014/chart" uri="{C3380CC4-5D6E-409C-BE32-E72D297353CC}">
                <c16:uniqueId val="{00000007-CC14-4446-ACE4-766A60D8FC85}"/>
              </c:ext>
            </c:extLst>
          </c:dPt>
          <c:dPt>
            <c:idx val="4"/>
            <c:invertIfNegative val="0"/>
            <c:bubble3D val="0"/>
            <c:spPr>
              <a:solidFill>
                <a:srgbClr val="606060"/>
              </a:solidFill>
              <a:ln>
                <a:noFill/>
              </a:ln>
              <a:effectLst/>
            </c:spPr>
            <c:extLst>
              <c:ext xmlns:c16="http://schemas.microsoft.com/office/drawing/2014/chart" uri="{C3380CC4-5D6E-409C-BE32-E72D297353CC}">
                <c16:uniqueId val="{00000009-CC14-4446-ACE4-766A60D8FC85}"/>
              </c:ext>
            </c:extLst>
          </c:dPt>
          <c:dPt>
            <c:idx val="5"/>
            <c:invertIfNegative val="0"/>
            <c:bubble3D val="0"/>
            <c:spPr>
              <a:solidFill>
                <a:schemeClr val="tx2"/>
              </a:solidFill>
              <a:ln>
                <a:noFill/>
              </a:ln>
              <a:effectLst/>
            </c:spPr>
            <c:extLst>
              <c:ext xmlns:c16="http://schemas.microsoft.com/office/drawing/2014/chart" uri="{C3380CC4-5D6E-409C-BE32-E72D297353CC}">
                <c16:uniqueId val="{0000000B-CC14-4446-ACE4-766A60D8FC85}"/>
              </c:ext>
            </c:extLst>
          </c:dPt>
          <c:dPt>
            <c:idx val="6"/>
            <c:invertIfNegative val="0"/>
            <c:bubble3D val="0"/>
            <c:spPr>
              <a:solidFill>
                <a:schemeClr val="tx2"/>
              </a:solidFill>
              <a:ln>
                <a:noFill/>
              </a:ln>
              <a:effectLst/>
            </c:spPr>
            <c:extLst>
              <c:ext xmlns:c16="http://schemas.microsoft.com/office/drawing/2014/chart" uri="{C3380CC4-5D6E-409C-BE32-E72D297353CC}">
                <c16:uniqueId val="{0000000D-CC14-4446-ACE4-766A60D8FC85}"/>
              </c:ext>
            </c:extLst>
          </c:dPt>
          <c:dPt>
            <c:idx val="7"/>
            <c:invertIfNegative val="0"/>
            <c:bubble3D val="0"/>
            <c:spPr>
              <a:solidFill>
                <a:schemeClr val="tx2"/>
              </a:solidFill>
              <a:ln>
                <a:noFill/>
              </a:ln>
              <a:effectLst/>
            </c:spPr>
            <c:extLst>
              <c:ext xmlns:c16="http://schemas.microsoft.com/office/drawing/2014/chart" uri="{C3380CC4-5D6E-409C-BE32-E72D297353CC}">
                <c16:uniqueId val="{0000000F-CC14-4446-ACE4-766A60D8FC85}"/>
              </c:ext>
            </c:extLst>
          </c:dPt>
          <c:dPt>
            <c:idx val="8"/>
            <c:invertIfNegative val="0"/>
            <c:bubble3D val="0"/>
            <c:spPr>
              <a:solidFill>
                <a:schemeClr val="tx2"/>
              </a:solidFill>
              <a:ln>
                <a:noFill/>
              </a:ln>
              <a:effectLst/>
            </c:spPr>
            <c:extLst>
              <c:ext xmlns:c16="http://schemas.microsoft.com/office/drawing/2014/chart" uri="{C3380CC4-5D6E-409C-BE32-E72D297353CC}">
                <c16:uniqueId val="{00000011-CC14-4446-ACE4-766A60D8FC85}"/>
              </c:ext>
            </c:extLst>
          </c:dPt>
          <c:dPt>
            <c:idx val="9"/>
            <c:invertIfNegative val="0"/>
            <c:bubble3D val="0"/>
            <c:spPr>
              <a:solidFill>
                <a:schemeClr val="tx2"/>
              </a:solidFill>
              <a:ln>
                <a:noFill/>
              </a:ln>
              <a:effectLst/>
            </c:spPr>
            <c:extLst>
              <c:ext xmlns:c16="http://schemas.microsoft.com/office/drawing/2014/chart" uri="{C3380CC4-5D6E-409C-BE32-E72D297353CC}">
                <c16:uniqueId val="{00000013-CC14-4446-ACE4-766A60D8FC85}"/>
              </c:ext>
            </c:extLst>
          </c:dPt>
          <c:cat>
            <c:strRef>
              <c:f>图表!$A$50:$A$59</c:f>
              <c:strCache>
                <c:ptCount val="10"/>
                <c:pt idx="0">
                  <c:v>Motel</c:v>
                </c:pt>
                <c:pt idx="1">
                  <c:v>Thank</c:v>
                </c:pt>
                <c:pt idx="2">
                  <c:v>118inns</c:v>
                </c:pt>
                <c:pt idx="3">
                  <c:v>City Comfort Inn</c:v>
                </c:pt>
                <c:pt idx="4">
                  <c:v>Super 8</c:v>
                </c:pt>
                <c:pt idx="5">
                  <c:v>GreenTree Inn</c:v>
                </c:pt>
                <c:pt idx="6">
                  <c:v>Jinjiang Inn</c:v>
                </c:pt>
                <c:pt idx="7">
                  <c:v>7 Days Inn</c:v>
                </c:pt>
                <c:pt idx="8">
                  <c:v>Hanting Inns&amp;Hotel</c:v>
                </c:pt>
                <c:pt idx="9">
                  <c:v>Home Inn</c:v>
                </c:pt>
              </c:strCache>
            </c:strRef>
          </c:cat>
          <c:val>
            <c:numRef>
              <c:f>图表!$C$50:$C$59</c:f>
              <c:numCache>
                <c:formatCode>General</c:formatCode>
                <c:ptCount val="10"/>
                <c:pt idx="0">
                  <c:v>50220</c:v>
                </c:pt>
                <c:pt idx="1">
                  <c:v>51993</c:v>
                </c:pt>
                <c:pt idx="2">
                  <c:v>55439</c:v>
                </c:pt>
                <c:pt idx="3">
                  <c:v>57309</c:v>
                </c:pt>
                <c:pt idx="4">
                  <c:v>80595</c:v>
                </c:pt>
                <c:pt idx="5">
                  <c:v>118578</c:v>
                </c:pt>
                <c:pt idx="6">
                  <c:v>121993</c:v>
                </c:pt>
                <c:pt idx="7">
                  <c:v>218372</c:v>
                </c:pt>
                <c:pt idx="8">
                  <c:v>221157</c:v>
                </c:pt>
                <c:pt idx="9">
                  <c:v>251987</c:v>
                </c:pt>
              </c:numCache>
            </c:numRef>
          </c:val>
          <c:extLst>
            <c:ext xmlns:c16="http://schemas.microsoft.com/office/drawing/2014/chart" uri="{C3380CC4-5D6E-409C-BE32-E72D297353CC}">
              <c16:uniqueId val="{00000014-CC14-4446-ACE4-766A60D8FC85}"/>
            </c:ext>
          </c:extLst>
        </c:ser>
        <c:dLbls>
          <c:showLegendKey val="0"/>
          <c:showVal val="0"/>
          <c:showCatName val="0"/>
          <c:showSerName val="0"/>
          <c:showPercent val="0"/>
          <c:showBubbleSize val="0"/>
        </c:dLbls>
        <c:gapWidth val="182"/>
        <c:axId val="-2106063664"/>
        <c:axId val="-2106441504"/>
      </c:barChart>
      <c:catAx>
        <c:axId val="-21060636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2106441504"/>
        <c:crosses val="autoZero"/>
        <c:auto val="1"/>
        <c:lblAlgn val="ctr"/>
        <c:lblOffset val="100"/>
        <c:noMultiLvlLbl val="0"/>
      </c:catAx>
      <c:valAx>
        <c:axId val="-2106441504"/>
        <c:scaling>
          <c:orientation val="minMax"/>
        </c:scaling>
        <c:delete val="1"/>
        <c:axPos val="b"/>
        <c:numFmt formatCode="General" sourceLinked="1"/>
        <c:majorTickMark val="none"/>
        <c:minorTickMark val="none"/>
        <c:tickLblPos val="nextTo"/>
        <c:crossAx val="-21060636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工作表1!$B$1</c:f>
              <c:strCache>
                <c:ptCount val="1"/>
                <c:pt idx="0">
                  <c:v>Numbers of rooms</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工作表1!$A$2:$A$13</c:f>
              <c:numCache>
                <c:formatCode>General</c:formatCode>
                <c:ptCount val="12"/>
                <c:pt idx="0">
                  <c:v>2005</c:v>
                </c:pt>
                <c:pt idx="1">
                  <c:v>2006</c:v>
                </c:pt>
                <c:pt idx="2">
                  <c:v>2007</c:v>
                </c:pt>
                <c:pt idx="3">
                  <c:v>2008</c:v>
                </c:pt>
                <c:pt idx="4">
                  <c:v>2009</c:v>
                </c:pt>
                <c:pt idx="5">
                  <c:v>2010</c:v>
                </c:pt>
                <c:pt idx="6">
                  <c:v>2011</c:v>
                </c:pt>
                <c:pt idx="7">
                  <c:v>2012</c:v>
                </c:pt>
                <c:pt idx="8">
                  <c:v>2013</c:v>
                </c:pt>
                <c:pt idx="9">
                  <c:v>2014</c:v>
                </c:pt>
                <c:pt idx="10">
                  <c:v>2015</c:v>
                </c:pt>
                <c:pt idx="11">
                  <c:v>2016</c:v>
                </c:pt>
              </c:numCache>
            </c:numRef>
          </c:cat>
          <c:val>
            <c:numRef>
              <c:f>工作表1!$B$2:$B$13</c:f>
              <c:numCache>
                <c:formatCode>0.00</c:formatCode>
                <c:ptCount val="12"/>
                <c:pt idx="0">
                  <c:v>5.6854000000000002E-2</c:v>
                </c:pt>
                <c:pt idx="1">
                  <c:v>9.8817000000000002E-2</c:v>
                </c:pt>
                <c:pt idx="2">
                  <c:v>0.18878800000000001</c:v>
                </c:pt>
                <c:pt idx="3">
                  <c:v>0.31292999999999999</c:v>
                </c:pt>
                <c:pt idx="4">
                  <c:v>0.41283999999999998</c:v>
                </c:pt>
                <c:pt idx="5">
                  <c:v>0.54420999999999997</c:v>
                </c:pt>
                <c:pt idx="6">
                  <c:v>0.74704499999999996</c:v>
                </c:pt>
                <c:pt idx="7">
                  <c:v>0.98171200000000003</c:v>
                </c:pt>
                <c:pt idx="8">
                  <c:v>1.235833</c:v>
                </c:pt>
                <c:pt idx="9">
                  <c:v>1.525471</c:v>
                </c:pt>
                <c:pt idx="10">
                  <c:v>1.9691449999999999</c:v>
                </c:pt>
                <c:pt idx="11">
                  <c:v>2.13469</c:v>
                </c:pt>
              </c:numCache>
            </c:numRef>
          </c:val>
          <c:extLst>
            <c:ext xmlns:c16="http://schemas.microsoft.com/office/drawing/2014/chart" uri="{C3380CC4-5D6E-409C-BE32-E72D297353CC}">
              <c16:uniqueId val="{00000000-92B3-4D51-B7FE-0A158E17713E}"/>
            </c:ext>
          </c:extLst>
        </c:ser>
        <c:dLbls>
          <c:showLegendKey val="0"/>
          <c:showVal val="0"/>
          <c:showCatName val="0"/>
          <c:showSerName val="0"/>
          <c:showPercent val="0"/>
          <c:showBubbleSize val="0"/>
        </c:dLbls>
        <c:gapWidth val="150"/>
        <c:axId val="2004700208"/>
        <c:axId val="-2083462560"/>
      </c:barChart>
      <c:catAx>
        <c:axId val="2004700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crossAx val="-2083462560"/>
        <c:crosses val="autoZero"/>
        <c:auto val="1"/>
        <c:lblAlgn val="ctr"/>
        <c:lblOffset val="100"/>
        <c:noMultiLvlLbl val="0"/>
      </c:catAx>
      <c:valAx>
        <c:axId val="-2083462560"/>
        <c:scaling>
          <c:orientation val="minMax"/>
          <c:max val="2.5"/>
          <c:min val="0"/>
        </c:scaling>
        <c:delete val="1"/>
        <c:axPos val="l"/>
        <c:numFmt formatCode="0.00" sourceLinked="1"/>
        <c:majorTickMark val="out"/>
        <c:minorTickMark val="in"/>
        <c:tickLblPos val="nextTo"/>
        <c:crossAx val="2004700208"/>
        <c:crossesAt val="1"/>
        <c:crossBetween val="between"/>
        <c:minorUnit val="100000"/>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userShapes r:id="rId4"/>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000000"/>
                </a:solidFill>
                <a:latin typeface="Arial"/>
                <a:ea typeface="Arial"/>
                <a:cs typeface="Arial"/>
              </a:defRPr>
            </a:pPr>
            <a:r>
              <a:rPr lang="en-US" sz="1400" b="1" i="0" u="none" strike="noStrike" baseline="0" dirty="0">
                <a:solidFill>
                  <a:srgbClr val="000000"/>
                </a:solidFill>
                <a:latin typeface="Arial"/>
                <a:cs typeface="Arial"/>
              </a:rPr>
              <a:t>Mobile Subscribers in China by 2009</a:t>
            </a:r>
          </a:p>
          <a:p>
            <a:pPr>
              <a:defRPr sz="1400" b="0" i="0" u="none" strike="noStrike" baseline="0">
                <a:solidFill>
                  <a:srgbClr val="000000"/>
                </a:solidFill>
                <a:latin typeface="Arial"/>
                <a:ea typeface="Arial"/>
                <a:cs typeface="Arial"/>
              </a:defRPr>
            </a:pPr>
            <a:r>
              <a:rPr lang="en-US" sz="1400" b="0" i="0" u="none" strike="noStrike" baseline="0" dirty="0">
                <a:solidFill>
                  <a:srgbClr val="000000"/>
                </a:solidFill>
                <a:latin typeface="Arial"/>
                <a:cs typeface="Arial"/>
              </a:rPr>
              <a:t>(XX)</a:t>
            </a:r>
          </a:p>
        </c:rich>
      </c:tx>
      <c:overlay val="0"/>
    </c:title>
    <c:autoTitleDeleted val="0"/>
    <c:plotArea>
      <c:layout>
        <c:manualLayout>
          <c:layoutTarget val="inner"/>
          <c:xMode val="edge"/>
          <c:yMode val="edge"/>
          <c:x val="2.3068050749711601E-2"/>
          <c:y val="0.17995910020450001"/>
          <c:w val="0.95963091118800803"/>
          <c:h val="0.67614898604964402"/>
        </c:manualLayout>
      </c:layout>
      <c:barChart>
        <c:barDir val="col"/>
        <c:grouping val="stacked"/>
        <c:varyColors val="0"/>
        <c:ser>
          <c:idx val="0"/>
          <c:order val="0"/>
          <c:tx>
            <c:strRef>
              <c:f>Feuil1!$B$1</c:f>
              <c:strCache>
                <c:ptCount val="1"/>
                <c:pt idx="0">
                  <c:v>GSM</c:v>
                </c:pt>
              </c:strCache>
            </c:strRef>
          </c:tx>
          <c:spPr>
            <a:solidFill>
              <a:schemeClr val="tx2"/>
            </a:solidFill>
          </c:spPr>
          <c:invertIfNegative val="0"/>
          <c:dPt>
            <c:idx val="10"/>
            <c:invertIfNegative val="0"/>
            <c:bubble3D val="0"/>
            <c:spPr>
              <a:solidFill>
                <a:schemeClr val="tx2"/>
              </a:solidFill>
            </c:spPr>
            <c:extLst>
              <c:ext xmlns:c16="http://schemas.microsoft.com/office/drawing/2014/chart" uri="{C3380CC4-5D6E-409C-BE32-E72D297353CC}">
                <c16:uniqueId val="{00000001-9974-4A66-86E6-F9282C7C5002}"/>
              </c:ext>
            </c:extLst>
          </c:dPt>
          <c:dPt>
            <c:idx val="11"/>
            <c:invertIfNegative val="0"/>
            <c:bubble3D val="0"/>
            <c:spPr>
              <a:solidFill>
                <a:schemeClr val="tx2"/>
              </a:solidFill>
            </c:spPr>
            <c:extLst>
              <c:ext xmlns:c16="http://schemas.microsoft.com/office/drawing/2014/chart" uri="{C3380CC4-5D6E-409C-BE32-E72D297353CC}">
                <c16:uniqueId val="{00000003-9974-4A66-86E6-F9282C7C5002}"/>
              </c:ext>
            </c:extLst>
          </c:dPt>
          <c:dPt>
            <c:idx val="12"/>
            <c:invertIfNegative val="0"/>
            <c:bubble3D val="0"/>
            <c:spPr>
              <a:solidFill>
                <a:schemeClr val="tx2"/>
              </a:solidFill>
            </c:spPr>
            <c:extLst>
              <c:ext xmlns:c16="http://schemas.microsoft.com/office/drawing/2014/chart" uri="{C3380CC4-5D6E-409C-BE32-E72D297353CC}">
                <c16:uniqueId val="{00000005-9974-4A66-86E6-F9282C7C5002}"/>
              </c:ext>
            </c:extLst>
          </c:dPt>
          <c:dPt>
            <c:idx val="13"/>
            <c:invertIfNegative val="0"/>
            <c:bubble3D val="0"/>
            <c:spPr>
              <a:solidFill>
                <a:schemeClr val="tx2"/>
              </a:solidFill>
            </c:spPr>
            <c:extLst>
              <c:ext xmlns:c16="http://schemas.microsoft.com/office/drawing/2014/chart" uri="{C3380CC4-5D6E-409C-BE32-E72D297353CC}">
                <c16:uniqueId val="{00000007-9974-4A66-86E6-F9282C7C5002}"/>
              </c:ext>
            </c:extLst>
          </c:dPt>
          <c:dPt>
            <c:idx val="14"/>
            <c:invertIfNegative val="0"/>
            <c:bubble3D val="0"/>
            <c:spPr>
              <a:solidFill>
                <a:schemeClr val="tx2"/>
              </a:solidFill>
            </c:spPr>
            <c:extLst>
              <c:ext xmlns:c16="http://schemas.microsoft.com/office/drawing/2014/chart" uri="{C3380CC4-5D6E-409C-BE32-E72D297353CC}">
                <c16:uniqueId val="{00000009-9974-4A66-86E6-F9282C7C5002}"/>
              </c:ext>
            </c:extLst>
          </c:dPt>
          <c:dPt>
            <c:idx val="15"/>
            <c:invertIfNegative val="0"/>
            <c:bubble3D val="0"/>
            <c:spPr>
              <a:solidFill>
                <a:schemeClr val="tx2"/>
              </a:solidFill>
            </c:spPr>
            <c:extLst>
              <c:ext xmlns:c16="http://schemas.microsoft.com/office/drawing/2014/chart" uri="{C3380CC4-5D6E-409C-BE32-E72D297353CC}">
                <c16:uniqueId val="{0000000B-9974-4A66-86E6-F9282C7C5002}"/>
              </c:ext>
            </c:extLst>
          </c:dPt>
          <c:dPt>
            <c:idx val="16"/>
            <c:invertIfNegative val="0"/>
            <c:bubble3D val="0"/>
            <c:spPr>
              <a:solidFill>
                <a:schemeClr val="tx2"/>
              </a:solidFill>
            </c:spPr>
            <c:extLst>
              <c:ext xmlns:c16="http://schemas.microsoft.com/office/drawing/2014/chart" uri="{C3380CC4-5D6E-409C-BE32-E72D297353CC}">
                <c16:uniqueId val="{0000000D-9974-4A66-86E6-F9282C7C5002}"/>
              </c:ext>
            </c:extLst>
          </c:dPt>
          <c:dPt>
            <c:idx val="17"/>
            <c:invertIfNegative val="0"/>
            <c:bubble3D val="0"/>
            <c:spPr>
              <a:solidFill>
                <a:schemeClr val="tx2"/>
              </a:solidFill>
            </c:spPr>
            <c:extLst>
              <c:ext xmlns:c16="http://schemas.microsoft.com/office/drawing/2014/chart" uri="{C3380CC4-5D6E-409C-BE32-E72D297353CC}">
                <c16:uniqueId val="{0000000F-9974-4A66-86E6-F9282C7C5002}"/>
              </c:ext>
            </c:extLst>
          </c:dPt>
          <c:dPt>
            <c:idx val="18"/>
            <c:invertIfNegative val="0"/>
            <c:bubble3D val="0"/>
            <c:spPr>
              <a:solidFill>
                <a:schemeClr val="tx2"/>
              </a:solidFill>
            </c:spPr>
            <c:extLst>
              <c:ext xmlns:c16="http://schemas.microsoft.com/office/drawing/2014/chart" uri="{C3380CC4-5D6E-409C-BE32-E72D297353CC}">
                <c16:uniqueId val="{00000011-9974-4A66-86E6-F9282C7C5002}"/>
              </c:ext>
            </c:extLst>
          </c:dPt>
          <c:dPt>
            <c:idx val="19"/>
            <c:invertIfNegative val="0"/>
            <c:bubble3D val="0"/>
            <c:spPr>
              <a:solidFill>
                <a:schemeClr val="tx2"/>
              </a:solidFill>
            </c:spPr>
            <c:extLst>
              <c:ext xmlns:c16="http://schemas.microsoft.com/office/drawing/2014/chart" uri="{C3380CC4-5D6E-409C-BE32-E72D297353CC}">
                <c16:uniqueId val="{00000013-9974-4A66-86E6-F9282C7C5002}"/>
              </c:ext>
            </c:extLst>
          </c:dPt>
          <c:dPt>
            <c:idx val="20"/>
            <c:invertIfNegative val="0"/>
            <c:bubble3D val="0"/>
            <c:spPr>
              <a:solidFill>
                <a:schemeClr val="tx2"/>
              </a:solidFill>
            </c:spPr>
            <c:extLst>
              <c:ext xmlns:c16="http://schemas.microsoft.com/office/drawing/2014/chart" uri="{C3380CC4-5D6E-409C-BE32-E72D297353CC}">
                <c16:uniqueId val="{00000015-9974-4A66-86E6-F9282C7C5002}"/>
              </c:ext>
            </c:extLst>
          </c:dPt>
          <c:dLbls>
            <c:spPr>
              <a:noFill/>
              <a:ln>
                <a:noFill/>
              </a:ln>
              <a:effectLst/>
            </c:spPr>
            <c:txPr>
              <a:bodyPr/>
              <a:lstStyle/>
              <a:p>
                <a:pPr>
                  <a:defRPr lang="en-US" sz="1200"/>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Feuil1!$A$2:$A$22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Feuil1!$B$2:$B$22</c:f>
              <c:numCache>
                <c:formatCode>#,##0_);[Red]\(#,##0\)</c:formatCode>
                <c:ptCount val="21"/>
                <c:pt idx="0">
                  <c:v>45.134</c:v>
                </c:pt>
                <c:pt idx="1">
                  <c:v>69.643000000000001</c:v>
                </c:pt>
                <c:pt idx="2">
                  <c:v>156.29900000000001</c:v>
                </c:pt>
                <c:pt idx="3">
                  <c:v>205.53899999999999</c:v>
                </c:pt>
                <c:pt idx="4">
                  <c:v>288.55899999999963</c:v>
                </c:pt>
                <c:pt idx="5">
                  <c:v>341.72399999999891</c:v>
                </c:pt>
                <c:pt idx="6">
                  <c:v>407.10500000000002</c:v>
                </c:pt>
                <c:pt idx="7">
                  <c:v>488.52299999999963</c:v>
                </c:pt>
                <c:pt idx="8">
                  <c:v>590.61500000000001</c:v>
                </c:pt>
                <c:pt idx="9">
                  <c:v>663.72</c:v>
                </c:pt>
                <c:pt idx="10" formatCode="#,##0">
                  <c:v>743.84699999999827</c:v>
                </c:pt>
                <c:pt idx="11" formatCode="#,##0">
                  <c:v>814.51300000000003</c:v>
                </c:pt>
                <c:pt idx="12" formatCode="#,##0">
                  <c:v>838.94799999999827</c:v>
                </c:pt>
                <c:pt idx="13" formatCode="#,##0">
                  <c:v>855.72699999999998</c:v>
                </c:pt>
                <c:pt idx="14" formatCode="#,##0">
                  <c:v>854.01599999999996</c:v>
                </c:pt>
                <c:pt idx="15" formatCode="#,##0">
                  <c:v>847.18400000000054</c:v>
                </c:pt>
                <c:pt idx="16" formatCode="#,##0">
                  <c:v>830.24</c:v>
                </c:pt>
                <c:pt idx="17" formatCode="#,##0">
                  <c:v>763.82099999999889</c:v>
                </c:pt>
                <c:pt idx="18" formatCode="#,##0">
                  <c:v>672.16199999999935</c:v>
                </c:pt>
                <c:pt idx="19" formatCode="#,##0">
                  <c:v>504.12099999999981</c:v>
                </c:pt>
                <c:pt idx="20" formatCode="#,##0">
                  <c:v>302.47299999999962</c:v>
                </c:pt>
              </c:numCache>
            </c:numRef>
          </c:val>
          <c:extLst>
            <c:ext xmlns:c16="http://schemas.microsoft.com/office/drawing/2014/chart" uri="{C3380CC4-5D6E-409C-BE32-E72D297353CC}">
              <c16:uniqueId val="{00000016-9974-4A66-86E6-F9282C7C5002}"/>
            </c:ext>
          </c:extLst>
        </c:ser>
        <c:ser>
          <c:idx val="1"/>
          <c:order val="1"/>
          <c:tx>
            <c:strRef>
              <c:f>Feuil1!$C$1</c:f>
              <c:strCache>
                <c:ptCount val="1"/>
                <c:pt idx="0">
                  <c:v>CDMA</c:v>
                </c:pt>
              </c:strCache>
            </c:strRef>
          </c:tx>
          <c:spPr>
            <a:solidFill>
              <a:schemeClr val="tx2">
                <a:lumMod val="40000"/>
                <a:lumOff val="60000"/>
              </a:schemeClr>
            </a:solidFill>
          </c:spPr>
          <c:invertIfNegative val="0"/>
          <c:dPt>
            <c:idx val="10"/>
            <c:invertIfNegative val="0"/>
            <c:bubble3D val="0"/>
            <c:spPr>
              <a:solidFill>
                <a:schemeClr val="tx2">
                  <a:lumMod val="40000"/>
                  <a:lumOff val="60000"/>
                </a:schemeClr>
              </a:solidFill>
              <a:ln>
                <a:solidFill>
                  <a:schemeClr val="bg1">
                    <a:lumMod val="85000"/>
                  </a:schemeClr>
                </a:solidFill>
              </a:ln>
            </c:spPr>
            <c:extLst>
              <c:ext xmlns:c16="http://schemas.microsoft.com/office/drawing/2014/chart" uri="{C3380CC4-5D6E-409C-BE32-E72D297353CC}">
                <c16:uniqueId val="{00000018-9974-4A66-86E6-F9282C7C5002}"/>
              </c:ext>
            </c:extLst>
          </c:dPt>
          <c:dLbls>
            <c:spPr>
              <a:noFill/>
              <a:ln>
                <a:noFill/>
              </a:ln>
              <a:effectLst/>
            </c:spPr>
            <c:txPr>
              <a:bodyPr wrap="square" lIns="38100" tIns="19050" rIns="38100" bIns="19050" anchor="ctr">
                <a:spAutoFit/>
              </a:bodyPr>
              <a:lstStyle/>
              <a:p>
                <a:pPr>
                  <a:defRPr sz="1200"/>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numRef>
              <c:f>Feuil1!$A$2:$A$22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Feuil1!$C$2:$C$22</c:f>
              <c:numCache>
                <c:formatCode>#,##0_);[Red]\(#,##0\)</c:formatCode>
                <c:ptCount val="21"/>
                <c:pt idx="0">
                  <c:v>0</c:v>
                </c:pt>
                <c:pt idx="1">
                  <c:v>0</c:v>
                </c:pt>
                <c:pt idx="2">
                  <c:v>4.4909999999999997</c:v>
                </c:pt>
                <c:pt idx="3">
                  <c:v>16.91</c:v>
                </c:pt>
                <c:pt idx="4">
                  <c:v>27.814000000000011</c:v>
                </c:pt>
                <c:pt idx="5">
                  <c:v>32.722000000000023</c:v>
                </c:pt>
                <c:pt idx="6">
                  <c:v>36.493000000000002</c:v>
                </c:pt>
                <c:pt idx="7">
                  <c:v>41.097000000000001</c:v>
                </c:pt>
                <c:pt idx="8">
                  <c:v>27.91</c:v>
                </c:pt>
                <c:pt idx="9">
                  <c:v>52.02</c:v>
                </c:pt>
                <c:pt idx="10" formatCode="#,##0">
                  <c:v>75.721500000000006</c:v>
                </c:pt>
                <c:pt idx="11" formatCode="#,##0">
                  <c:v>89.351369999999974</c:v>
                </c:pt>
                <c:pt idx="12" formatCode="#,##0">
                  <c:v>94.712452200000001</c:v>
                </c:pt>
                <c:pt idx="13" formatCode="#,##0">
                  <c:v>97.553825766000003</c:v>
                </c:pt>
                <c:pt idx="14" formatCode="#,##0">
                  <c:v>97.066056637170007</c:v>
                </c:pt>
                <c:pt idx="15" formatCode="#,##0">
                  <c:v>96.095396070798159</c:v>
                </c:pt>
                <c:pt idx="16" formatCode="#,##0">
                  <c:v>90.329672306550023</c:v>
                </c:pt>
                <c:pt idx="17" formatCode="#,##0">
                  <c:v>78.586814906698848</c:v>
                </c:pt>
                <c:pt idx="18" formatCode="#,##0">
                  <c:v>59.72597932909116</c:v>
                </c:pt>
                <c:pt idx="19" formatCode="#,##0">
                  <c:v>40.613665943781982</c:v>
                </c:pt>
                <c:pt idx="20" formatCode="#,##0">
                  <c:v>24.368199566269169</c:v>
                </c:pt>
              </c:numCache>
            </c:numRef>
          </c:val>
          <c:extLst>
            <c:ext xmlns:c16="http://schemas.microsoft.com/office/drawing/2014/chart" uri="{C3380CC4-5D6E-409C-BE32-E72D297353CC}">
              <c16:uniqueId val="{00000022-9974-4A66-86E6-F9282C7C5002}"/>
            </c:ext>
          </c:extLst>
        </c:ser>
        <c:ser>
          <c:idx val="2"/>
          <c:order val="2"/>
          <c:tx>
            <c:strRef>
              <c:f>Feuil1!$D$1</c:f>
              <c:strCache>
                <c:ptCount val="1"/>
                <c:pt idx="0">
                  <c:v>3G</c:v>
                </c:pt>
              </c:strCache>
            </c:strRef>
          </c:tx>
          <c:spPr>
            <a:solidFill>
              <a:schemeClr val="accent2">
                <a:lumMod val="60000"/>
                <a:lumOff val="40000"/>
              </a:schemeClr>
            </a:solidFill>
          </c:spPr>
          <c:invertIfNegative val="0"/>
          <c:dLbls>
            <c:dLbl>
              <c:idx val="9"/>
              <c:layout>
                <c:manualLayout>
                  <c:x val="-1.5010889596247399E-3"/>
                  <c:y val="-2.420697412823399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9974-4A66-86E6-F9282C7C5002}"/>
                </c:ext>
              </c:extLst>
            </c:dLbl>
            <c:spPr>
              <a:noFill/>
              <a:ln>
                <a:noFill/>
              </a:ln>
              <a:effectLst/>
            </c:spPr>
            <c:txPr>
              <a:bodyPr/>
              <a:lstStyle/>
              <a:p>
                <a:pPr>
                  <a:defRPr lang="en-US" sz="1200"/>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Feuil1!$A$2:$A$22</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Feuil1!$D$2:$D$22</c:f>
              <c:numCache>
                <c:formatCode>General</c:formatCode>
                <c:ptCount val="21"/>
                <c:pt idx="9" formatCode="0_);[Red]\(0\)">
                  <c:v>10.220000000000001</c:v>
                </c:pt>
                <c:pt idx="10" formatCode="0_);[Red]\(0\)">
                  <c:v>60</c:v>
                </c:pt>
                <c:pt idx="11" formatCode="0_);[Red]\(0\)">
                  <c:v>150</c:v>
                </c:pt>
                <c:pt idx="12" formatCode="0_);[Red]\(0\)">
                  <c:v>283.19600000000003</c:v>
                </c:pt>
                <c:pt idx="13" formatCode="0_);[Red]\(0\)">
                  <c:v>384.40599999999961</c:v>
                </c:pt>
                <c:pt idx="14" formatCode="0_);[Red]\(0\)">
                  <c:v>492.55099999999999</c:v>
                </c:pt>
                <c:pt idx="15" formatCode="0_);[Red]\(0\)">
                  <c:v>571.78400000000045</c:v>
                </c:pt>
                <c:pt idx="16" formatCode="0_);[Red]\(0\)">
                  <c:v>638.82999999999936</c:v>
                </c:pt>
                <c:pt idx="17" formatCode="0_);[Red]\(0\)">
                  <c:v>746.43199999999877</c:v>
                </c:pt>
                <c:pt idx="18" formatCode="0_);[Red]\(0\)">
                  <c:v>886.09199999999998</c:v>
                </c:pt>
                <c:pt idx="19" formatCode="0_);[Red]\(0\)">
                  <c:v>1086.8820000000001</c:v>
                </c:pt>
                <c:pt idx="20" formatCode="0_);[Red]\(0\)">
                  <c:v>1315.692</c:v>
                </c:pt>
              </c:numCache>
            </c:numRef>
          </c:val>
          <c:extLst>
            <c:ext xmlns:c16="http://schemas.microsoft.com/office/drawing/2014/chart" uri="{C3380CC4-5D6E-409C-BE32-E72D297353CC}">
              <c16:uniqueId val="{00000024-9974-4A66-86E6-F9282C7C5002}"/>
            </c:ext>
          </c:extLst>
        </c:ser>
        <c:dLbls>
          <c:showLegendKey val="0"/>
          <c:showVal val="0"/>
          <c:showCatName val="0"/>
          <c:showSerName val="0"/>
          <c:showPercent val="0"/>
          <c:showBubbleSize val="0"/>
        </c:dLbls>
        <c:gapWidth val="95"/>
        <c:overlap val="100"/>
        <c:axId val="-2096076304"/>
        <c:axId val="-2096019488"/>
      </c:barChart>
      <c:catAx>
        <c:axId val="-2096076304"/>
        <c:scaling>
          <c:orientation val="minMax"/>
        </c:scaling>
        <c:delete val="0"/>
        <c:axPos val="b"/>
        <c:numFmt formatCode="General" sourceLinked="1"/>
        <c:majorTickMark val="none"/>
        <c:minorTickMark val="none"/>
        <c:tickLblPos val="nextTo"/>
        <c:txPr>
          <a:bodyPr rot="-2700000" vert="horz"/>
          <a:lstStyle/>
          <a:p>
            <a:pPr>
              <a:defRPr sz="1200" b="0" i="0" u="none" strike="noStrike" baseline="0">
                <a:solidFill>
                  <a:srgbClr val="000000"/>
                </a:solidFill>
                <a:latin typeface="Arial"/>
                <a:ea typeface="Arial"/>
                <a:cs typeface="Arial"/>
              </a:defRPr>
            </a:pPr>
            <a:endParaRPr lang="fr-FR"/>
          </a:p>
        </c:txPr>
        <c:crossAx val="-2096019488"/>
        <c:crosses val="autoZero"/>
        <c:auto val="1"/>
        <c:lblAlgn val="ctr"/>
        <c:lblOffset val="100"/>
        <c:noMultiLvlLbl val="0"/>
      </c:catAx>
      <c:valAx>
        <c:axId val="-2096019488"/>
        <c:scaling>
          <c:orientation val="minMax"/>
        </c:scaling>
        <c:delete val="1"/>
        <c:axPos val="l"/>
        <c:numFmt formatCode="#,##0_);[Red]\(#,##0\)" sourceLinked="1"/>
        <c:majorTickMark val="out"/>
        <c:minorTickMark val="none"/>
        <c:tickLblPos val="none"/>
        <c:crossAx val="-2096076304"/>
        <c:crosses val="autoZero"/>
        <c:crossBetween val="between"/>
      </c:valAx>
      <c:spPr>
        <a:noFill/>
        <a:ln w="25395">
          <a:noFill/>
        </a:ln>
      </c:spPr>
    </c:plotArea>
    <c:legend>
      <c:legendPos val="t"/>
      <c:layout>
        <c:manualLayout>
          <c:xMode val="edge"/>
          <c:yMode val="edge"/>
          <c:x val="3.1813893422775498E-2"/>
          <c:y val="0.144802099737533"/>
          <c:w val="0.24440095899174299"/>
          <c:h val="5.7366089238845203E-2"/>
        </c:manualLayout>
      </c:layout>
      <c:overlay val="0"/>
      <c:txPr>
        <a:bodyPr/>
        <a:lstStyle/>
        <a:p>
          <a:pPr>
            <a:defRPr lang="en-US" sz="1400"/>
          </a:pPr>
          <a:endParaRPr lang="fr-FR"/>
        </a:p>
      </c:txPr>
    </c:legend>
    <c:plotVisOnly val="1"/>
    <c:dispBlanksAs val="gap"/>
    <c:showDLblsOverMax val="0"/>
  </c:chart>
  <c:txPr>
    <a:bodyPr/>
    <a:lstStyle/>
    <a:p>
      <a:pPr>
        <a:defRPr sz="1800" b="0" i="0" u="none" strike="noStrike" baseline="0">
          <a:solidFill>
            <a:srgbClr val="000000"/>
          </a:solidFill>
          <a:latin typeface="Arial"/>
          <a:ea typeface="Arial"/>
          <a:cs typeface="Arial"/>
        </a:defRPr>
      </a:pPr>
      <a:endParaRPr lang="fr-FR"/>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198" b="1" i="0" u="none" strike="noStrike" baseline="0">
                <a:solidFill>
                  <a:srgbClr val="000000"/>
                </a:solidFill>
                <a:latin typeface="Arial" pitchFamily="34" charset="0"/>
                <a:ea typeface="Calibri"/>
                <a:cs typeface="Arial" pitchFamily="34" charset="0"/>
              </a:defRPr>
            </a:pPr>
            <a:r>
              <a:rPr lang="en-US" sz="1199" dirty="0">
                <a:latin typeface="Arial" pitchFamily="34" charset="0"/>
                <a:cs typeface="Arial" pitchFamily="34" charset="0"/>
              </a:rPr>
              <a:t>Segment wise sales</a:t>
            </a:r>
          </a:p>
          <a:p>
            <a:pPr>
              <a:defRPr sz="1198" b="1" i="0" u="none" strike="noStrike" baseline="0">
                <a:solidFill>
                  <a:srgbClr val="000000"/>
                </a:solidFill>
                <a:latin typeface="Arial" pitchFamily="34" charset="0"/>
                <a:ea typeface="Calibri"/>
                <a:cs typeface="Arial" pitchFamily="34" charset="0"/>
              </a:defRPr>
            </a:pPr>
            <a:r>
              <a:rPr lang="en-US" sz="1199" b="0" dirty="0">
                <a:latin typeface="Arial" pitchFamily="34" charset="0"/>
                <a:cs typeface="Arial" pitchFamily="34" charset="0"/>
              </a:rPr>
              <a:t> (figures in `000 units)</a:t>
            </a:r>
          </a:p>
        </c:rich>
      </c:tx>
      <c:overlay val="0"/>
    </c:title>
    <c:autoTitleDeleted val="0"/>
    <c:plotArea>
      <c:layout>
        <c:manualLayout>
          <c:layoutTarget val="inner"/>
          <c:xMode val="edge"/>
          <c:yMode val="edge"/>
          <c:x val="0.109104299902853"/>
          <c:y val="0.10949494949495001"/>
          <c:w val="0.78739080282561302"/>
          <c:h val="0.69004524438164005"/>
        </c:manualLayout>
      </c:layout>
      <c:barChart>
        <c:barDir val="col"/>
        <c:grouping val="stacked"/>
        <c:varyColors val="0"/>
        <c:ser>
          <c:idx val="0"/>
          <c:order val="0"/>
          <c:tx>
            <c:strRef>
              <c:f>Sheet1!$B$1</c:f>
              <c:strCache>
                <c:ptCount val="1"/>
                <c:pt idx="0">
                  <c:v>Mutli Purpose</c:v>
                </c:pt>
              </c:strCache>
            </c:strRef>
          </c:tx>
          <c:spPr>
            <a:solidFill>
              <a:srgbClr val="86E02D"/>
            </a:solidFill>
            <a:ln>
              <a:noFill/>
            </a:ln>
          </c:spPr>
          <c:invertIfNegative val="0"/>
          <c:dLbls>
            <c:spPr>
              <a:noFill/>
              <a:ln>
                <a:noFill/>
              </a:ln>
              <a:effectLst/>
            </c:spPr>
            <c:txPr>
              <a:bodyPr/>
              <a:lstStyle/>
              <a:p>
                <a:pPr>
                  <a:defRPr sz="1068" b="0" i="0" u="none" strike="noStrike" baseline="0">
                    <a:solidFill>
                      <a:srgbClr val="000000"/>
                    </a:solidFill>
                    <a:latin typeface="Arial" pitchFamily="34" charset="0"/>
                    <a:ea typeface="Calibri"/>
                    <a:cs typeface="Arial" pitchFamily="34" charset="0"/>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Sheet1!$A$2:$A$8</c:f>
              <c:numCache>
                <c:formatCode>General</c:formatCode>
                <c:ptCount val="7"/>
                <c:pt idx="0">
                  <c:v>2003</c:v>
                </c:pt>
                <c:pt idx="1">
                  <c:v>2004</c:v>
                </c:pt>
                <c:pt idx="2">
                  <c:v>2005</c:v>
                </c:pt>
                <c:pt idx="3">
                  <c:v>2006</c:v>
                </c:pt>
                <c:pt idx="4">
                  <c:v>2007</c:v>
                </c:pt>
                <c:pt idx="5">
                  <c:v>2008</c:v>
                </c:pt>
                <c:pt idx="6">
                  <c:v>2009</c:v>
                </c:pt>
              </c:numCache>
            </c:numRef>
          </c:cat>
          <c:val>
            <c:numRef>
              <c:f>Sheet1!$B$2:$B$8</c:f>
              <c:numCache>
                <c:formatCode>0</c:formatCode>
                <c:ptCount val="7"/>
                <c:pt idx="0">
                  <c:v>52.902908286160702</c:v>
                </c:pt>
                <c:pt idx="1">
                  <c:v>60.159001718288494</c:v>
                </c:pt>
                <c:pt idx="2">
                  <c:v>65.545065566361671</c:v>
                </c:pt>
                <c:pt idx="3">
                  <c:v>66.677929887308096</c:v>
                </c:pt>
                <c:pt idx="4">
                  <c:v>83.408833488225497</c:v>
                </c:pt>
                <c:pt idx="5">
                  <c:v>100.8601920976767</c:v>
                </c:pt>
                <c:pt idx="6">
                  <c:v>106.607</c:v>
                </c:pt>
              </c:numCache>
            </c:numRef>
          </c:val>
          <c:extLst>
            <c:ext xmlns:c16="http://schemas.microsoft.com/office/drawing/2014/chart" uri="{C3380CC4-5D6E-409C-BE32-E72D297353CC}">
              <c16:uniqueId val="{00000000-8E80-4ADF-BC9A-05030B250145}"/>
            </c:ext>
          </c:extLst>
        </c:ser>
        <c:ser>
          <c:idx val="1"/>
          <c:order val="1"/>
          <c:tx>
            <c:strRef>
              <c:f>Sheet1!$C$1</c:f>
              <c:strCache>
                <c:ptCount val="1"/>
                <c:pt idx="0">
                  <c:v>Utility</c:v>
                </c:pt>
              </c:strCache>
            </c:strRef>
          </c:tx>
          <c:spPr>
            <a:solidFill>
              <a:srgbClr val="E7FFA3"/>
            </a:solidFill>
            <a:ln>
              <a:noFill/>
            </a:ln>
          </c:spPr>
          <c:invertIfNegative val="0"/>
          <c:dLbls>
            <c:spPr>
              <a:noFill/>
              <a:ln>
                <a:noFill/>
              </a:ln>
              <a:effectLst/>
            </c:spPr>
            <c:txPr>
              <a:bodyPr/>
              <a:lstStyle/>
              <a:p>
                <a:pPr>
                  <a:defRPr sz="1068" b="0" i="0" u="none" strike="noStrike" baseline="0">
                    <a:solidFill>
                      <a:srgbClr val="000000"/>
                    </a:solidFill>
                    <a:latin typeface="Arial" pitchFamily="34" charset="0"/>
                    <a:ea typeface="Calibri"/>
                    <a:cs typeface="Arial" pitchFamily="34" charset="0"/>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Sheet1!$A$2:$A$8</c:f>
              <c:numCache>
                <c:formatCode>General</c:formatCode>
                <c:ptCount val="7"/>
                <c:pt idx="0">
                  <c:v>2003</c:v>
                </c:pt>
                <c:pt idx="1">
                  <c:v>2004</c:v>
                </c:pt>
                <c:pt idx="2">
                  <c:v>2005</c:v>
                </c:pt>
                <c:pt idx="3">
                  <c:v>2006</c:v>
                </c:pt>
                <c:pt idx="4">
                  <c:v>2007</c:v>
                </c:pt>
                <c:pt idx="5">
                  <c:v>2008</c:v>
                </c:pt>
                <c:pt idx="6">
                  <c:v>2009</c:v>
                </c:pt>
              </c:numCache>
            </c:numRef>
          </c:cat>
          <c:val>
            <c:numRef>
              <c:f>Sheet1!$C$2:$C$8</c:f>
              <c:numCache>
                <c:formatCode>0</c:formatCode>
                <c:ptCount val="7"/>
                <c:pt idx="0">
                  <c:v>115.4236917312507</c:v>
                </c:pt>
                <c:pt idx="1">
                  <c:v>148.52545552841309</c:v>
                </c:pt>
                <c:pt idx="2">
                  <c:v>178.1537721885615</c:v>
                </c:pt>
                <c:pt idx="3">
                  <c:v>195.4472848798757</c:v>
                </c:pt>
                <c:pt idx="4">
                  <c:v>221.0181866970413</c:v>
                </c:pt>
                <c:pt idx="5">
                  <c:v>245.1734077600203</c:v>
                </c:pt>
                <c:pt idx="6">
                  <c:v>225.8</c:v>
                </c:pt>
              </c:numCache>
            </c:numRef>
          </c:val>
          <c:extLst>
            <c:ext xmlns:c16="http://schemas.microsoft.com/office/drawing/2014/chart" uri="{C3380CC4-5D6E-409C-BE32-E72D297353CC}">
              <c16:uniqueId val="{00000001-8E80-4ADF-BC9A-05030B250145}"/>
            </c:ext>
          </c:extLst>
        </c:ser>
        <c:ser>
          <c:idx val="2"/>
          <c:order val="2"/>
          <c:tx>
            <c:strRef>
              <c:f>Sheet1!$D$1</c:f>
              <c:strCache>
                <c:ptCount val="1"/>
                <c:pt idx="0">
                  <c:v>Passenger</c:v>
                </c:pt>
              </c:strCache>
            </c:strRef>
          </c:tx>
          <c:spPr>
            <a:solidFill>
              <a:schemeClr val="accent2">
                <a:lumMod val="20000"/>
                <a:lumOff val="80000"/>
              </a:schemeClr>
            </a:solidFill>
          </c:spPr>
          <c:invertIfNegative val="0"/>
          <c:dLbls>
            <c:spPr>
              <a:noFill/>
              <a:ln>
                <a:noFill/>
              </a:ln>
              <a:effectLst/>
            </c:spPr>
            <c:txPr>
              <a:bodyPr/>
              <a:lstStyle/>
              <a:p>
                <a:pPr>
                  <a:defRPr sz="1068" b="0" i="0" u="none" strike="noStrike" baseline="0">
                    <a:solidFill>
                      <a:srgbClr val="000000"/>
                    </a:solidFill>
                    <a:latin typeface="Arial" pitchFamily="34" charset="0"/>
                    <a:ea typeface="Calibri"/>
                    <a:cs typeface="Arial" pitchFamily="34" charset="0"/>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Sheet1!$A$2:$A$8</c:f>
              <c:numCache>
                <c:formatCode>General</c:formatCode>
                <c:ptCount val="7"/>
                <c:pt idx="0">
                  <c:v>2003</c:v>
                </c:pt>
                <c:pt idx="1">
                  <c:v>2004</c:v>
                </c:pt>
                <c:pt idx="2">
                  <c:v>2005</c:v>
                </c:pt>
                <c:pt idx="3">
                  <c:v>2006</c:v>
                </c:pt>
                <c:pt idx="4">
                  <c:v>2007</c:v>
                </c:pt>
                <c:pt idx="5">
                  <c:v>2008</c:v>
                </c:pt>
                <c:pt idx="6">
                  <c:v>2009</c:v>
                </c:pt>
              </c:numCache>
            </c:numRef>
          </c:cat>
          <c:val>
            <c:numRef>
              <c:f>Sheet1!$D$2:$D$8</c:f>
              <c:numCache>
                <c:formatCode>0</c:formatCode>
                <c:ptCount val="7"/>
                <c:pt idx="0">
                  <c:v>538.8713999825884</c:v>
                </c:pt>
                <c:pt idx="1">
                  <c:v>693.41154275329836</c:v>
                </c:pt>
                <c:pt idx="2">
                  <c:v>817.87316224507674</c:v>
                </c:pt>
                <c:pt idx="3">
                  <c:v>880.95078523281654</c:v>
                </c:pt>
                <c:pt idx="4">
                  <c:v>1075.5519798147329</c:v>
                </c:pt>
                <c:pt idx="5">
                  <c:v>1203.848400142303</c:v>
                </c:pt>
                <c:pt idx="6">
                  <c:v>1219.473</c:v>
                </c:pt>
              </c:numCache>
            </c:numRef>
          </c:val>
          <c:extLst>
            <c:ext xmlns:c16="http://schemas.microsoft.com/office/drawing/2014/chart" uri="{C3380CC4-5D6E-409C-BE32-E72D297353CC}">
              <c16:uniqueId val="{00000002-8E80-4ADF-BC9A-05030B250145}"/>
            </c:ext>
          </c:extLst>
        </c:ser>
        <c:dLbls>
          <c:showLegendKey val="0"/>
          <c:showVal val="0"/>
          <c:showCatName val="0"/>
          <c:showSerName val="0"/>
          <c:showPercent val="0"/>
          <c:showBubbleSize val="0"/>
        </c:dLbls>
        <c:gapWidth val="55"/>
        <c:overlap val="100"/>
        <c:axId val="-2095148464"/>
        <c:axId val="-2095161584"/>
      </c:barChart>
      <c:catAx>
        <c:axId val="-2095148464"/>
        <c:scaling>
          <c:orientation val="minMax"/>
        </c:scaling>
        <c:delete val="0"/>
        <c:axPos val="b"/>
        <c:numFmt formatCode="General" sourceLinked="1"/>
        <c:majorTickMark val="none"/>
        <c:minorTickMark val="none"/>
        <c:tickLblPos val="nextTo"/>
        <c:txPr>
          <a:bodyPr rot="0" vert="horz"/>
          <a:lstStyle/>
          <a:p>
            <a:pPr>
              <a:defRPr sz="1199" b="0" i="0" u="none" strike="noStrike" baseline="0">
                <a:solidFill>
                  <a:srgbClr val="000000"/>
                </a:solidFill>
                <a:latin typeface="Arial" pitchFamily="34" charset="0"/>
                <a:ea typeface="Calibri"/>
                <a:cs typeface="Arial" pitchFamily="34" charset="0"/>
              </a:defRPr>
            </a:pPr>
            <a:endParaRPr lang="fr-FR"/>
          </a:p>
        </c:txPr>
        <c:crossAx val="-2095161584"/>
        <c:crosses val="autoZero"/>
        <c:auto val="1"/>
        <c:lblAlgn val="ctr"/>
        <c:lblOffset val="100"/>
        <c:noMultiLvlLbl val="0"/>
      </c:catAx>
      <c:valAx>
        <c:axId val="-2095161584"/>
        <c:scaling>
          <c:orientation val="minMax"/>
        </c:scaling>
        <c:delete val="1"/>
        <c:axPos val="l"/>
        <c:numFmt formatCode="0" sourceLinked="1"/>
        <c:majorTickMark val="out"/>
        <c:minorTickMark val="none"/>
        <c:tickLblPos val="none"/>
        <c:crossAx val="-2095148464"/>
        <c:crosses val="autoZero"/>
        <c:crossBetween val="between"/>
      </c:valAx>
      <c:spPr>
        <a:noFill/>
        <a:ln w="25380">
          <a:noFill/>
        </a:ln>
      </c:spPr>
    </c:plotArea>
    <c:legend>
      <c:legendPos val="r"/>
      <c:layout>
        <c:manualLayout>
          <c:xMode val="edge"/>
          <c:yMode val="edge"/>
          <c:x val="6.9921972423130405E-2"/>
          <c:y val="0.896197721047581"/>
          <c:w val="0.77488390874217605"/>
          <c:h val="0.10361620051730799"/>
        </c:manualLayout>
      </c:layout>
      <c:overlay val="0"/>
      <c:txPr>
        <a:bodyPr/>
        <a:lstStyle/>
        <a:p>
          <a:pPr>
            <a:defRPr sz="1068" b="0" i="0" u="none" strike="noStrike" baseline="0">
              <a:solidFill>
                <a:srgbClr val="000000"/>
              </a:solidFill>
              <a:latin typeface="Arial" pitchFamily="34" charset="0"/>
              <a:ea typeface="Calibri"/>
              <a:cs typeface="Arial" pitchFamily="34" charset="0"/>
            </a:defRPr>
          </a:pPr>
          <a:endParaRPr lang="fr-FR"/>
        </a:p>
      </c:txPr>
    </c:legend>
    <c:plotVisOnly val="1"/>
    <c:dispBlanksAs val="gap"/>
    <c:showDLblsOverMax val="0"/>
  </c:chart>
  <c:spPr>
    <a:ln>
      <a:noFill/>
    </a:ln>
  </c:spPr>
  <c:txPr>
    <a:bodyPr/>
    <a:lstStyle/>
    <a:p>
      <a:pPr>
        <a:defRPr sz="1914" b="0" i="0" u="none" strike="noStrike" baseline="0">
          <a:solidFill>
            <a:srgbClr val="000000"/>
          </a:solidFill>
          <a:latin typeface="Calibri"/>
          <a:ea typeface="Calibri"/>
          <a:cs typeface="Calibri"/>
        </a:defRPr>
      </a:pPr>
      <a:endParaRPr lang="fr-FR"/>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Arial" pitchFamily="34" charset="0"/>
                <a:ea typeface="Calibri"/>
                <a:cs typeface="Arial" pitchFamily="34" charset="0"/>
              </a:defRPr>
            </a:pPr>
            <a:r>
              <a:rPr lang="en-US" sz="1200" b="1" dirty="0">
                <a:latin typeface="Arial" pitchFamily="34" charset="0"/>
                <a:cs typeface="Arial" pitchFamily="34" charset="0"/>
              </a:rPr>
              <a:t>Market Share of Key Players in 2008-09 in Passenger Vehicle Market including exports </a:t>
            </a:r>
            <a:r>
              <a:rPr lang="en-US" sz="1200" b="0" i="0" u="none" strike="noStrike" baseline="0" dirty="0"/>
              <a:t>(million units)</a:t>
            </a:r>
            <a:endParaRPr lang="en-US" sz="1200" b="0" dirty="0">
              <a:latin typeface="Arial" pitchFamily="34" charset="0"/>
              <a:cs typeface="Arial" pitchFamily="34" charset="0"/>
            </a:endParaRPr>
          </a:p>
        </c:rich>
      </c:tx>
      <c:overlay val="0"/>
    </c:title>
    <c:autoTitleDeleted val="0"/>
    <c:plotArea>
      <c:layout>
        <c:manualLayout>
          <c:layoutTarget val="inner"/>
          <c:xMode val="edge"/>
          <c:yMode val="edge"/>
          <c:x val="3.2786885245901599E-2"/>
          <c:y val="0.222857142857143"/>
          <c:w val="0.96994535519125702"/>
          <c:h val="0.60285714285714298"/>
        </c:manualLayout>
      </c:layout>
      <c:barChart>
        <c:barDir val="col"/>
        <c:grouping val="clustered"/>
        <c:varyColors val="0"/>
        <c:ser>
          <c:idx val="0"/>
          <c:order val="0"/>
          <c:tx>
            <c:strRef>
              <c:f>Sheet1!$B$1</c:f>
              <c:strCache>
                <c:ptCount val="1"/>
                <c:pt idx="0">
                  <c:v>% Market Share of Key Players in 2008-09 in Passenger Vehicle Market</c:v>
                </c:pt>
              </c:strCache>
            </c:strRef>
          </c:tx>
          <c:spPr>
            <a:solidFill>
              <a:schemeClr val="tx2"/>
            </a:solidFill>
          </c:spPr>
          <c:invertIfNegative val="0"/>
          <c:dPt>
            <c:idx val="0"/>
            <c:invertIfNegative val="0"/>
            <c:bubble3D val="0"/>
            <c:extLst>
              <c:ext xmlns:c16="http://schemas.microsoft.com/office/drawing/2014/chart" uri="{C3380CC4-5D6E-409C-BE32-E72D297353CC}">
                <c16:uniqueId val="{00000001-D9FD-4FC1-94EB-8EC7836339BB}"/>
              </c:ext>
            </c:extLst>
          </c:dPt>
          <c:dPt>
            <c:idx val="1"/>
            <c:invertIfNegative val="0"/>
            <c:bubble3D val="0"/>
            <c:extLst>
              <c:ext xmlns:c16="http://schemas.microsoft.com/office/drawing/2014/chart" uri="{C3380CC4-5D6E-409C-BE32-E72D297353CC}">
                <c16:uniqueId val="{00000003-D9FD-4FC1-94EB-8EC7836339BB}"/>
              </c:ext>
            </c:extLst>
          </c:dPt>
          <c:dPt>
            <c:idx val="2"/>
            <c:invertIfNegative val="0"/>
            <c:bubble3D val="0"/>
            <c:extLst>
              <c:ext xmlns:c16="http://schemas.microsoft.com/office/drawing/2014/chart" uri="{C3380CC4-5D6E-409C-BE32-E72D297353CC}">
                <c16:uniqueId val="{00000005-D9FD-4FC1-94EB-8EC7836339BB}"/>
              </c:ext>
            </c:extLst>
          </c:dPt>
          <c:dPt>
            <c:idx val="3"/>
            <c:invertIfNegative val="0"/>
            <c:bubble3D val="0"/>
            <c:extLst>
              <c:ext xmlns:c16="http://schemas.microsoft.com/office/drawing/2014/chart" uri="{C3380CC4-5D6E-409C-BE32-E72D297353CC}">
                <c16:uniqueId val="{00000007-D9FD-4FC1-94EB-8EC7836339BB}"/>
              </c:ext>
            </c:extLst>
          </c:dPt>
          <c:dPt>
            <c:idx val="4"/>
            <c:invertIfNegative val="0"/>
            <c:bubble3D val="0"/>
            <c:extLst>
              <c:ext xmlns:c16="http://schemas.microsoft.com/office/drawing/2014/chart" uri="{C3380CC4-5D6E-409C-BE32-E72D297353CC}">
                <c16:uniqueId val="{00000009-D9FD-4FC1-94EB-8EC7836339BB}"/>
              </c:ext>
            </c:extLst>
          </c:dPt>
          <c:dPt>
            <c:idx val="5"/>
            <c:invertIfNegative val="0"/>
            <c:bubble3D val="0"/>
            <c:extLst>
              <c:ext xmlns:c16="http://schemas.microsoft.com/office/drawing/2014/chart" uri="{C3380CC4-5D6E-409C-BE32-E72D297353CC}">
                <c16:uniqueId val="{0000000B-D9FD-4FC1-94EB-8EC7836339BB}"/>
              </c:ext>
            </c:extLst>
          </c:dPt>
          <c:dLbls>
            <c:numFmt formatCode="#,##0.00" sourceLinked="0"/>
            <c:spPr>
              <a:noFill/>
              <a:ln>
                <a:noFill/>
              </a:ln>
              <a:effectLst/>
            </c:spPr>
            <c:txPr>
              <a:bodyPr/>
              <a:lstStyle/>
              <a:p>
                <a:pPr>
                  <a:defRPr sz="1170" b="0" i="0" u="none" strike="noStrike" baseline="0">
                    <a:solidFill>
                      <a:srgbClr val="000000"/>
                    </a:solidFill>
                    <a:latin typeface="Arial"/>
                    <a:ea typeface="Arial"/>
                    <a:cs typeface="Arial"/>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XX</c:v>
                </c:pt>
                <c:pt idx="1">
                  <c:v>XX</c:v>
                </c:pt>
                <c:pt idx="2">
                  <c:v>XX</c:v>
                </c:pt>
                <c:pt idx="3">
                  <c:v>XX</c:v>
                </c:pt>
                <c:pt idx="4">
                  <c:v>XX</c:v>
                </c:pt>
                <c:pt idx="5">
                  <c:v>XX</c:v>
                </c:pt>
              </c:strCache>
            </c:strRef>
          </c:cat>
          <c:val>
            <c:numRef>
              <c:f>Sheet1!$B$2:$B$7</c:f>
              <c:numCache>
                <c:formatCode>0.00</c:formatCode>
                <c:ptCount val="6"/>
                <c:pt idx="0">
                  <c:v>0.88829999999999998</c:v>
                </c:pt>
                <c:pt idx="1">
                  <c:v>0.3024</c:v>
                </c:pt>
                <c:pt idx="2">
                  <c:v>0.28349999999999997</c:v>
                </c:pt>
                <c:pt idx="3">
                  <c:v>0.1323</c:v>
                </c:pt>
                <c:pt idx="4">
                  <c:v>7.5600000000000001E-2</c:v>
                </c:pt>
                <c:pt idx="5">
                  <c:v>0.2268</c:v>
                </c:pt>
              </c:numCache>
            </c:numRef>
          </c:val>
          <c:extLst>
            <c:ext xmlns:c16="http://schemas.microsoft.com/office/drawing/2014/chart" uri="{C3380CC4-5D6E-409C-BE32-E72D297353CC}">
              <c16:uniqueId val="{0000000C-D9FD-4FC1-94EB-8EC7836339BB}"/>
            </c:ext>
          </c:extLst>
        </c:ser>
        <c:dLbls>
          <c:showLegendKey val="0"/>
          <c:showVal val="0"/>
          <c:showCatName val="0"/>
          <c:showSerName val="0"/>
          <c:showPercent val="0"/>
          <c:showBubbleSize val="0"/>
        </c:dLbls>
        <c:gapWidth val="100"/>
        <c:axId val="-2105665680"/>
        <c:axId val="-2105773696"/>
      </c:barChart>
      <c:catAx>
        <c:axId val="-2105665680"/>
        <c:scaling>
          <c:orientation val="minMax"/>
        </c:scaling>
        <c:delete val="0"/>
        <c:axPos val="b"/>
        <c:numFmt formatCode="General" sourceLinked="1"/>
        <c:majorTickMark val="out"/>
        <c:minorTickMark val="none"/>
        <c:tickLblPos val="nextTo"/>
        <c:txPr>
          <a:bodyPr rot="0" vert="horz"/>
          <a:lstStyle/>
          <a:p>
            <a:pPr>
              <a:defRPr sz="1100" b="0" i="0" u="none" strike="noStrike" baseline="0">
                <a:solidFill>
                  <a:srgbClr val="000000"/>
                </a:solidFill>
                <a:latin typeface="Arial"/>
                <a:ea typeface="Arial"/>
                <a:cs typeface="Arial"/>
              </a:defRPr>
            </a:pPr>
            <a:endParaRPr lang="fr-FR"/>
          </a:p>
        </c:txPr>
        <c:crossAx val="-2105773696"/>
        <c:crosses val="autoZero"/>
        <c:auto val="1"/>
        <c:lblAlgn val="ctr"/>
        <c:lblOffset val="100"/>
        <c:noMultiLvlLbl val="0"/>
      </c:catAx>
      <c:valAx>
        <c:axId val="-2105773696"/>
        <c:scaling>
          <c:orientation val="minMax"/>
        </c:scaling>
        <c:delete val="1"/>
        <c:axPos val="l"/>
        <c:numFmt formatCode="0.00" sourceLinked="1"/>
        <c:majorTickMark val="out"/>
        <c:minorTickMark val="none"/>
        <c:tickLblPos val="none"/>
        <c:crossAx val="-2105665680"/>
        <c:crosses val="autoZero"/>
        <c:crossBetween val="between"/>
      </c:valAx>
      <c:spPr>
        <a:noFill/>
        <a:ln w="25409">
          <a:noFill/>
        </a:ln>
      </c:spPr>
    </c:plotArea>
    <c:plotVisOnly val="1"/>
    <c:dispBlanksAs val="zero"/>
    <c:showDLblsOverMax val="0"/>
  </c:chart>
  <c:spPr>
    <a:ln>
      <a:noFill/>
    </a:ln>
  </c:spPr>
  <c:txPr>
    <a:bodyPr/>
    <a:lstStyle/>
    <a:p>
      <a:pPr>
        <a:defRPr sz="2106" b="0" i="0" u="none" strike="noStrike" baseline="0">
          <a:solidFill>
            <a:srgbClr val="000000"/>
          </a:solidFill>
          <a:latin typeface="Calibri"/>
          <a:ea typeface="Calibri"/>
          <a:cs typeface="Calibri"/>
        </a:defRPr>
      </a:pPr>
      <a:endParaRPr lang="fr-FR"/>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n-US"/>
              <a:t>Number of Users per Application (XXn)</a:t>
            </a:r>
          </a:p>
        </c:rich>
      </c:tx>
      <c:layout>
        <c:manualLayout>
          <c:xMode val="edge"/>
          <c:yMode val="edge"/>
          <c:x val="0.208561146653543"/>
          <c:y val="1.8817925537085601E-2"/>
        </c:manualLayout>
      </c:layout>
      <c:overlay val="0"/>
    </c:title>
    <c:autoTitleDeleted val="0"/>
    <c:plotArea>
      <c:layout>
        <c:manualLayout>
          <c:layoutTarget val="inner"/>
          <c:xMode val="edge"/>
          <c:yMode val="edge"/>
          <c:x val="1.17620811373633E-2"/>
          <c:y val="0.152650282373826"/>
          <c:w val="0.96604938271604901"/>
          <c:h val="0.74168533444311502"/>
        </c:manualLayout>
      </c:layout>
      <c:barChart>
        <c:barDir val="col"/>
        <c:grouping val="stacked"/>
        <c:varyColors val="0"/>
        <c:ser>
          <c:idx val="0"/>
          <c:order val="0"/>
          <c:tx>
            <c:strRef>
              <c:f>Sheet1!$B$1</c:f>
              <c:strCache>
                <c:ptCount val="1"/>
                <c:pt idx="0">
                  <c:v>XX</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Sheet1!$A$2:$A$7</c:f>
              <c:numCache>
                <c:formatCode>General</c:formatCode>
                <c:ptCount val="6"/>
                <c:pt idx="0">
                  <c:v>2010</c:v>
                </c:pt>
                <c:pt idx="1">
                  <c:v>2011</c:v>
                </c:pt>
                <c:pt idx="2">
                  <c:v>2012</c:v>
                </c:pt>
                <c:pt idx="3">
                  <c:v>2013</c:v>
                </c:pt>
                <c:pt idx="4">
                  <c:v>2014</c:v>
                </c:pt>
                <c:pt idx="5">
                  <c:v>2015</c:v>
                </c:pt>
              </c:numCache>
            </c:numRef>
          </c:cat>
          <c:val>
            <c:numRef>
              <c:f>Sheet1!$B$2:$B$7</c:f>
              <c:numCache>
                <c:formatCode>General</c:formatCode>
                <c:ptCount val="6"/>
                <c:pt idx="0">
                  <c:v>23.5</c:v>
                </c:pt>
                <c:pt idx="1">
                  <c:v>26.8</c:v>
                </c:pt>
                <c:pt idx="2">
                  <c:v>28.3</c:v>
                </c:pt>
                <c:pt idx="3">
                  <c:v>31.5</c:v>
                </c:pt>
                <c:pt idx="4">
                  <c:v>33.9</c:v>
                </c:pt>
                <c:pt idx="5">
                  <c:v>36.9</c:v>
                </c:pt>
              </c:numCache>
            </c:numRef>
          </c:val>
          <c:extLst>
            <c:ext xmlns:c16="http://schemas.microsoft.com/office/drawing/2014/chart" uri="{C3380CC4-5D6E-409C-BE32-E72D297353CC}">
              <c16:uniqueId val="{00000000-8E81-4A8A-BDDC-4620E4D1B776}"/>
            </c:ext>
          </c:extLst>
        </c:ser>
        <c:ser>
          <c:idx val="1"/>
          <c:order val="1"/>
          <c:tx>
            <c:strRef>
              <c:f>Sheet1!$C$1</c:f>
              <c:strCache>
                <c:ptCount val="1"/>
                <c:pt idx="0">
                  <c:v>XX2</c:v>
                </c:pt>
              </c:strCache>
            </c:strRef>
          </c:tx>
          <c:spPr>
            <a:solidFill>
              <a:schemeClr val="tx2"/>
            </a:solidFill>
            <a:ln>
              <a:no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Sheet1!$A$2:$A$7</c:f>
              <c:numCache>
                <c:formatCode>General</c:formatCode>
                <c:ptCount val="6"/>
                <c:pt idx="0">
                  <c:v>2010</c:v>
                </c:pt>
                <c:pt idx="1">
                  <c:v>2011</c:v>
                </c:pt>
                <c:pt idx="2">
                  <c:v>2012</c:v>
                </c:pt>
                <c:pt idx="3">
                  <c:v>2013</c:v>
                </c:pt>
                <c:pt idx="4">
                  <c:v>2014</c:v>
                </c:pt>
                <c:pt idx="5">
                  <c:v>2015</c:v>
                </c:pt>
              </c:numCache>
            </c:numRef>
          </c:cat>
          <c:val>
            <c:numRef>
              <c:f>Sheet1!$C$2:$C$7</c:f>
              <c:numCache>
                <c:formatCode>General</c:formatCode>
                <c:ptCount val="6"/>
                <c:pt idx="0">
                  <c:v>33.6</c:v>
                </c:pt>
                <c:pt idx="1">
                  <c:v>48.2</c:v>
                </c:pt>
                <c:pt idx="2">
                  <c:v>65.3</c:v>
                </c:pt>
                <c:pt idx="3">
                  <c:v>79.400000000000006</c:v>
                </c:pt>
                <c:pt idx="4">
                  <c:v>89.3</c:v>
                </c:pt>
                <c:pt idx="5">
                  <c:v>95.2</c:v>
                </c:pt>
              </c:numCache>
            </c:numRef>
          </c:val>
          <c:extLst>
            <c:ext xmlns:c16="http://schemas.microsoft.com/office/drawing/2014/chart" uri="{C3380CC4-5D6E-409C-BE32-E72D297353CC}">
              <c16:uniqueId val="{00000001-8E81-4A8A-BDDC-4620E4D1B776}"/>
            </c:ext>
          </c:extLst>
        </c:ser>
        <c:ser>
          <c:idx val="2"/>
          <c:order val="2"/>
          <c:tx>
            <c:strRef>
              <c:f>Sheet1!$D$1</c:f>
              <c:strCache>
                <c:ptCount val="1"/>
                <c:pt idx="0">
                  <c:v>XX3</c:v>
                </c:pt>
              </c:strCache>
            </c:strRef>
          </c:tx>
          <c:spPr>
            <a:solidFill>
              <a:schemeClr val="bg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Sheet1!$A$2:$A$7</c:f>
              <c:numCache>
                <c:formatCode>General</c:formatCode>
                <c:ptCount val="6"/>
                <c:pt idx="0">
                  <c:v>2010</c:v>
                </c:pt>
                <c:pt idx="1">
                  <c:v>2011</c:v>
                </c:pt>
                <c:pt idx="2">
                  <c:v>2012</c:v>
                </c:pt>
                <c:pt idx="3">
                  <c:v>2013</c:v>
                </c:pt>
                <c:pt idx="4">
                  <c:v>2014</c:v>
                </c:pt>
                <c:pt idx="5">
                  <c:v>2015</c:v>
                </c:pt>
              </c:numCache>
            </c:numRef>
          </c:cat>
          <c:val>
            <c:numRef>
              <c:f>Sheet1!$D$2:$D$7</c:f>
              <c:numCache>
                <c:formatCode>General</c:formatCode>
                <c:ptCount val="6"/>
                <c:pt idx="0">
                  <c:v>75.3</c:v>
                </c:pt>
                <c:pt idx="1">
                  <c:v>84.2</c:v>
                </c:pt>
                <c:pt idx="2">
                  <c:v>92.3</c:v>
                </c:pt>
                <c:pt idx="3">
                  <c:v>97.4</c:v>
                </c:pt>
                <c:pt idx="4">
                  <c:v>102.4</c:v>
                </c:pt>
                <c:pt idx="5">
                  <c:v>105.1</c:v>
                </c:pt>
              </c:numCache>
            </c:numRef>
          </c:val>
          <c:extLst>
            <c:ext xmlns:c16="http://schemas.microsoft.com/office/drawing/2014/chart" uri="{C3380CC4-5D6E-409C-BE32-E72D297353CC}">
              <c16:uniqueId val="{00000002-8E81-4A8A-BDDC-4620E4D1B776}"/>
            </c:ext>
          </c:extLst>
        </c:ser>
        <c:dLbls>
          <c:showLegendKey val="0"/>
          <c:showVal val="0"/>
          <c:showCatName val="0"/>
          <c:showSerName val="0"/>
          <c:showPercent val="0"/>
          <c:showBubbleSize val="0"/>
        </c:dLbls>
        <c:gapWidth val="95"/>
        <c:overlap val="100"/>
        <c:axId val="-2106008048"/>
        <c:axId val="-2106118016"/>
      </c:barChart>
      <c:catAx>
        <c:axId val="-2106008048"/>
        <c:scaling>
          <c:orientation val="minMax"/>
        </c:scaling>
        <c:delete val="0"/>
        <c:axPos val="b"/>
        <c:numFmt formatCode="General" sourceLinked="1"/>
        <c:majorTickMark val="none"/>
        <c:minorTickMark val="none"/>
        <c:tickLblPos val="nextTo"/>
        <c:crossAx val="-2106118016"/>
        <c:crosses val="autoZero"/>
        <c:auto val="1"/>
        <c:lblAlgn val="ctr"/>
        <c:lblOffset val="100"/>
        <c:noMultiLvlLbl val="0"/>
      </c:catAx>
      <c:valAx>
        <c:axId val="-2106118016"/>
        <c:scaling>
          <c:orientation val="minMax"/>
        </c:scaling>
        <c:delete val="1"/>
        <c:axPos val="l"/>
        <c:numFmt formatCode="General" sourceLinked="1"/>
        <c:majorTickMark val="out"/>
        <c:minorTickMark val="none"/>
        <c:tickLblPos val="none"/>
        <c:crossAx val="-2106008048"/>
        <c:crosses val="autoZero"/>
        <c:crossBetween val="between"/>
      </c:valAx>
      <c:spPr>
        <a:noFill/>
        <a:ln w="25382">
          <a:noFill/>
        </a:ln>
      </c:spPr>
    </c:plotArea>
    <c:legend>
      <c:legendPos val="t"/>
      <c:layout>
        <c:manualLayout>
          <c:xMode val="edge"/>
          <c:yMode val="edge"/>
          <c:x val="0"/>
          <c:y val="0.17603253297041599"/>
          <c:w val="0.37422469652231"/>
          <c:h val="0.2158089498072"/>
        </c:manualLayout>
      </c:layout>
      <c:overlay val="0"/>
    </c:legend>
    <c:plotVisOnly val="1"/>
    <c:dispBlanksAs val="gap"/>
    <c:showDLblsOverMax val="0"/>
  </c:chart>
  <c:txPr>
    <a:bodyPr/>
    <a:lstStyle/>
    <a:p>
      <a:pPr>
        <a:defRPr sz="1200"/>
      </a:pPr>
      <a:endParaRPr lang="fr-FR"/>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lstStyle/>
          <a:p>
            <a:pPr>
              <a:defRPr/>
            </a:pPr>
            <a:r>
              <a:rPr lang="en-US"/>
              <a:t>Number of Users per Application (XX)</a:t>
            </a:r>
          </a:p>
        </c:rich>
      </c:tx>
      <c:overlay val="0"/>
    </c:title>
    <c:autoTitleDeleted val="0"/>
    <c:plotArea>
      <c:layout>
        <c:manualLayout>
          <c:layoutTarget val="inner"/>
          <c:xMode val="edge"/>
          <c:yMode val="edge"/>
          <c:x val="0.312413016344331"/>
          <c:y val="0.486294691206"/>
          <c:w val="0.37068957716367001"/>
          <c:h val="0.40409083289570902"/>
        </c:manualLayout>
      </c:layout>
      <c:barChart>
        <c:barDir val="col"/>
        <c:grouping val="stacked"/>
        <c:varyColors val="0"/>
        <c:ser>
          <c:idx val="0"/>
          <c:order val="0"/>
          <c:tx>
            <c:strRef>
              <c:f>Sheet1!$B$1</c:f>
              <c:strCache>
                <c:ptCount val="1"/>
                <c:pt idx="0">
                  <c:v>XX</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pt idx="0">
                  <c:v>2009</c:v>
                </c:pt>
              </c:numCache>
            </c:numRef>
          </c:cat>
          <c:val>
            <c:numRef>
              <c:f>Sheet1!$B$2</c:f>
              <c:numCache>
                <c:formatCode>General</c:formatCode>
                <c:ptCount val="1"/>
                <c:pt idx="0">
                  <c:v>15.8</c:v>
                </c:pt>
              </c:numCache>
            </c:numRef>
          </c:val>
          <c:extLst>
            <c:ext xmlns:c16="http://schemas.microsoft.com/office/drawing/2014/chart" uri="{C3380CC4-5D6E-409C-BE32-E72D297353CC}">
              <c16:uniqueId val="{00000001-D145-48DF-B67B-CFF5FD2DAB8D}"/>
            </c:ext>
          </c:extLst>
        </c:ser>
        <c:ser>
          <c:idx val="1"/>
          <c:order val="1"/>
          <c:tx>
            <c:strRef>
              <c:f>Sheet1!$C$1</c:f>
              <c:strCache>
                <c:ptCount val="1"/>
                <c:pt idx="0">
                  <c:v>XX2</c:v>
                </c:pt>
              </c:strCache>
            </c:strRef>
          </c:tx>
          <c:spPr>
            <a:solidFill>
              <a:schemeClr val="tx2"/>
            </a:solidFill>
            <a:ln>
              <a:noFill/>
            </a:ln>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pt idx="0">
                  <c:v>2009</c:v>
                </c:pt>
              </c:numCache>
            </c:numRef>
          </c:cat>
          <c:val>
            <c:numRef>
              <c:f>Sheet1!$C$2</c:f>
              <c:numCache>
                <c:formatCode>General</c:formatCode>
                <c:ptCount val="1"/>
                <c:pt idx="0">
                  <c:v>8.9</c:v>
                </c:pt>
              </c:numCache>
            </c:numRef>
          </c:val>
          <c:extLst>
            <c:ext xmlns:c16="http://schemas.microsoft.com/office/drawing/2014/chart" uri="{C3380CC4-5D6E-409C-BE32-E72D297353CC}">
              <c16:uniqueId val="{00000002-D145-48DF-B67B-CFF5FD2DAB8D}"/>
            </c:ext>
          </c:extLst>
        </c:ser>
        <c:ser>
          <c:idx val="2"/>
          <c:order val="2"/>
          <c:tx>
            <c:strRef>
              <c:f>Sheet1!$D$1</c:f>
              <c:strCache>
                <c:ptCount val="1"/>
                <c:pt idx="0">
                  <c:v>XX3</c:v>
                </c:pt>
              </c:strCache>
            </c:strRef>
          </c:tx>
          <c:spPr>
            <a:solidFill>
              <a:schemeClr val="bg2"/>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c:f>
              <c:numCache>
                <c:formatCode>General</c:formatCode>
                <c:ptCount val="1"/>
                <c:pt idx="0">
                  <c:v>2009</c:v>
                </c:pt>
              </c:numCache>
            </c:numRef>
          </c:cat>
          <c:val>
            <c:numRef>
              <c:f>Sheet1!$D$2</c:f>
              <c:numCache>
                <c:formatCode>General</c:formatCode>
                <c:ptCount val="1"/>
                <c:pt idx="0">
                  <c:v>57.8</c:v>
                </c:pt>
              </c:numCache>
            </c:numRef>
          </c:val>
          <c:extLst>
            <c:ext xmlns:c16="http://schemas.microsoft.com/office/drawing/2014/chart" uri="{C3380CC4-5D6E-409C-BE32-E72D297353CC}">
              <c16:uniqueId val="{00000003-D145-48DF-B67B-CFF5FD2DAB8D}"/>
            </c:ext>
          </c:extLst>
        </c:ser>
        <c:dLbls>
          <c:showLegendKey val="0"/>
          <c:showVal val="1"/>
          <c:showCatName val="0"/>
          <c:showSerName val="0"/>
          <c:showPercent val="0"/>
          <c:showBubbleSize val="0"/>
        </c:dLbls>
        <c:gapWidth val="95"/>
        <c:overlap val="100"/>
        <c:axId val="-2105922304"/>
        <c:axId val="-2105579616"/>
      </c:barChart>
      <c:catAx>
        <c:axId val="-2105922304"/>
        <c:scaling>
          <c:orientation val="minMax"/>
        </c:scaling>
        <c:delete val="0"/>
        <c:axPos val="b"/>
        <c:numFmt formatCode="General" sourceLinked="1"/>
        <c:majorTickMark val="none"/>
        <c:minorTickMark val="none"/>
        <c:tickLblPos val="nextTo"/>
        <c:crossAx val="-2105579616"/>
        <c:crosses val="autoZero"/>
        <c:auto val="1"/>
        <c:lblAlgn val="ctr"/>
        <c:lblOffset val="100"/>
        <c:noMultiLvlLbl val="0"/>
      </c:catAx>
      <c:valAx>
        <c:axId val="-2105579616"/>
        <c:scaling>
          <c:orientation val="minMax"/>
        </c:scaling>
        <c:delete val="1"/>
        <c:axPos val="l"/>
        <c:numFmt formatCode="General" sourceLinked="1"/>
        <c:majorTickMark val="out"/>
        <c:minorTickMark val="none"/>
        <c:tickLblPos val="none"/>
        <c:crossAx val="-2105922304"/>
        <c:crosses val="autoZero"/>
        <c:crossBetween val="between"/>
      </c:valAx>
      <c:spPr>
        <a:noFill/>
        <a:ln w="25378">
          <a:noFill/>
        </a:ln>
      </c:spPr>
    </c:plotArea>
    <c:legend>
      <c:legendPos val="t"/>
      <c:layout>
        <c:manualLayout>
          <c:xMode val="edge"/>
          <c:yMode val="edge"/>
          <c:x val="7.9720235543622994E-2"/>
          <c:y val="0.227881744843244"/>
          <c:w val="0.42095826846859002"/>
          <c:h val="0.23581372880537199"/>
        </c:manualLayout>
      </c:layout>
      <c:overlay val="0"/>
    </c:legend>
    <c:plotVisOnly val="1"/>
    <c:dispBlanksAs val="gap"/>
    <c:showDLblsOverMax val="0"/>
  </c:chart>
  <c:txPr>
    <a:bodyPr/>
    <a:lstStyle/>
    <a:p>
      <a:pPr>
        <a:defRPr sz="1200"/>
      </a:pPr>
      <a:endParaRPr lang="fr-FR"/>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4990146479926397E-2"/>
          <c:y val="0.12033195020746899"/>
          <c:w val="0.89638745905892503"/>
          <c:h val="0.72776031626752002"/>
        </c:manualLayout>
      </c:layout>
      <c:barChart>
        <c:barDir val="col"/>
        <c:grouping val="stacked"/>
        <c:varyColors val="0"/>
        <c:ser>
          <c:idx val="0"/>
          <c:order val="0"/>
          <c:tx>
            <c:strRef>
              <c:f>Sheet1!$B$1</c:f>
              <c:strCache>
                <c:ptCount val="1"/>
                <c:pt idx="0">
                  <c:v>Tuition</c:v>
                </c:pt>
              </c:strCache>
            </c:strRef>
          </c:tx>
          <c:spPr>
            <a:solidFill>
              <a:schemeClr val="tx2"/>
            </a:solidFill>
          </c:spPr>
          <c:invertIfNegative val="0"/>
          <c:dLbls>
            <c:spPr>
              <a:noFill/>
              <a:ln>
                <a:noFill/>
              </a:ln>
              <a:effectLst/>
            </c:spPr>
            <c:txPr>
              <a:bodyPr/>
              <a:lstStyle/>
              <a:p>
                <a:pPr>
                  <a:defRPr sz="1200">
                    <a:solidFill>
                      <a:schemeClr val="bg1"/>
                    </a:solidFill>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Public</c:v>
                </c:pt>
                <c:pt idx="1">
                  <c:v>Private NP</c:v>
                </c:pt>
                <c:pt idx="2">
                  <c:v>Private FP</c:v>
                </c:pt>
              </c:strCache>
            </c:strRef>
          </c:cat>
          <c:val>
            <c:numRef>
              <c:f>Sheet1!$B$2:$B$4</c:f>
              <c:numCache>
                <c:formatCode>#,##0</c:formatCode>
                <c:ptCount val="3"/>
                <c:pt idx="0">
                  <c:v>8777.8458296555909</c:v>
                </c:pt>
                <c:pt idx="1">
                  <c:v>31580.27896093201</c:v>
                </c:pt>
                <c:pt idx="2">
                  <c:v>14153.99093458819</c:v>
                </c:pt>
              </c:numCache>
            </c:numRef>
          </c:val>
          <c:extLst>
            <c:ext xmlns:c16="http://schemas.microsoft.com/office/drawing/2014/chart" uri="{C3380CC4-5D6E-409C-BE32-E72D297353CC}">
              <c16:uniqueId val="{00000000-1953-F64D-91D5-A360DC025652}"/>
            </c:ext>
          </c:extLst>
        </c:ser>
        <c:ser>
          <c:idx val="1"/>
          <c:order val="1"/>
          <c:tx>
            <c:strRef>
              <c:f>Sheet1!$C$1</c:f>
              <c:strCache>
                <c:ptCount val="1"/>
                <c:pt idx="0">
                  <c:v>Dormitory</c:v>
                </c:pt>
              </c:strCache>
            </c:strRef>
          </c:tx>
          <c:spPr>
            <a:solidFill>
              <a:schemeClr val="accent2">
                <a:lumMod val="40000"/>
                <a:lumOff val="60000"/>
              </a:schemeClr>
            </a:solidFill>
          </c:spPr>
          <c:invertIfNegative val="0"/>
          <c:dLbls>
            <c:spPr>
              <a:noFill/>
              <a:ln>
                <a:noFill/>
              </a:ln>
              <a:effectLst/>
            </c:spPr>
            <c:txPr>
              <a:bodyPr/>
              <a:lstStyle/>
              <a:p>
                <a:pPr>
                  <a:defRPr sz="1200">
                    <a:solidFill>
                      <a:schemeClr val="bg1"/>
                    </a:solidFill>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Public</c:v>
                </c:pt>
                <c:pt idx="1">
                  <c:v>Private NP</c:v>
                </c:pt>
                <c:pt idx="2">
                  <c:v>Private FP</c:v>
                </c:pt>
              </c:strCache>
            </c:strRef>
          </c:cat>
          <c:val>
            <c:numRef>
              <c:f>Sheet1!$C$2:$C$4</c:f>
              <c:numCache>
                <c:formatCode>#,##0</c:formatCode>
                <c:ptCount val="3"/>
                <c:pt idx="0">
                  <c:v>5850.3020947089381</c:v>
                </c:pt>
                <c:pt idx="1">
                  <c:v>6495.1268613659904</c:v>
                </c:pt>
                <c:pt idx="2">
                  <c:v>5841.512832669031</c:v>
                </c:pt>
              </c:numCache>
            </c:numRef>
          </c:val>
          <c:extLst>
            <c:ext xmlns:c16="http://schemas.microsoft.com/office/drawing/2014/chart" uri="{C3380CC4-5D6E-409C-BE32-E72D297353CC}">
              <c16:uniqueId val="{00000001-1953-F64D-91D5-A360DC025652}"/>
            </c:ext>
          </c:extLst>
        </c:ser>
        <c:ser>
          <c:idx val="2"/>
          <c:order val="2"/>
          <c:tx>
            <c:strRef>
              <c:f>Sheet1!$D$1</c:f>
              <c:strCache>
                <c:ptCount val="1"/>
                <c:pt idx="0">
                  <c:v>Board</c:v>
                </c:pt>
              </c:strCache>
            </c:strRef>
          </c:tx>
          <c:invertIfNegative val="0"/>
          <c:dLbls>
            <c:spPr>
              <a:noFill/>
              <a:ln>
                <a:noFill/>
              </a:ln>
              <a:effectLst/>
            </c:spPr>
            <c:txPr>
              <a:bodyPr/>
              <a:lstStyle/>
              <a:p>
                <a:pPr>
                  <a:defRPr sz="1200"/>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Public</c:v>
                </c:pt>
                <c:pt idx="1">
                  <c:v>Private NP</c:v>
                </c:pt>
                <c:pt idx="2">
                  <c:v>Private FP</c:v>
                </c:pt>
              </c:strCache>
            </c:strRef>
          </c:cat>
          <c:val>
            <c:numRef>
              <c:f>Sheet1!$D$2:$D$4</c:f>
              <c:numCache>
                <c:formatCode>#,##0</c:formatCode>
                <c:ptCount val="3"/>
                <c:pt idx="0">
                  <c:v>4560.970904919277</c:v>
                </c:pt>
                <c:pt idx="1">
                  <c:v>5115.5461874612201</c:v>
                </c:pt>
                <c:pt idx="2">
                  <c:v>3726.3986785354132</c:v>
                </c:pt>
              </c:numCache>
            </c:numRef>
          </c:val>
          <c:extLst>
            <c:ext xmlns:c16="http://schemas.microsoft.com/office/drawing/2014/chart" uri="{C3380CC4-5D6E-409C-BE32-E72D297353CC}">
              <c16:uniqueId val="{00000002-1953-F64D-91D5-A360DC025652}"/>
            </c:ext>
          </c:extLst>
        </c:ser>
        <c:dLbls>
          <c:showLegendKey val="0"/>
          <c:showVal val="0"/>
          <c:showCatName val="0"/>
          <c:showSerName val="0"/>
          <c:showPercent val="0"/>
          <c:showBubbleSize val="0"/>
        </c:dLbls>
        <c:gapWidth val="150"/>
        <c:overlap val="100"/>
        <c:axId val="-2106328528"/>
        <c:axId val="-2106326000"/>
      </c:barChart>
      <c:catAx>
        <c:axId val="-2106328528"/>
        <c:scaling>
          <c:orientation val="minMax"/>
        </c:scaling>
        <c:delete val="0"/>
        <c:axPos val="b"/>
        <c:numFmt formatCode="General" sourceLinked="0"/>
        <c:majorTickMark val="out"/>
        <c:minorTickMark val="none"/>
        <c:tickLblPos val="nextTo"/>
        <c:txPr>
          <a:bodyPr/>
          <a:lstStyle/>
          <a:p>
            <a:pPr>
              <a:defRPr sz="1200"/>
            </a:pPr>
            <a:endParaRPr lang="fr-FR"/>
          </a:p>
        </c:txPr>
        <c:crossAx val="-2106326000"/>
        <c:crosses val="autoZero"/>
        <c:auto val="1"/>
        <c:lblAlgn val="ctr"/>
        <c:lblOffset val="100"/>
        <c:noMultiLvlLbl val="0"/>
      </c:catAx>
      <c:valAx>
        <c:axId val="-2106326000"/>
        <c:scaling>
          <c:orientation val="minMax"/>
        </c:scaling>
        <c:delete val="1"/>
        <c:axPos val="l"/>
        <c:numFmt formatCode="#,##0" sourceLinked="1"/>
        <c:majorTickMark val="out"/>
        <c:minorTickMark val="none"/>
        <c:tickLblPos val="nextTo"/>
        <c:crossAx val="-2106328528"/>
        <c:crosses val="autoZero"/>
        <c:crossBetween val="between"/>
      </c:valAx>
    </c:plotArea>
    <c:legend>
      <c:legendPos val="r"/>
      <c:layout>
        <c:manualLayout>
          <c:xMode val="edge"/>
          <c:yMode val="edge"/>
          <c:x val="0.225491735629364"/>
          <c:y val="6.7150978534322198E-2"/>
          <c:w val="0.52860103138425196"/>
          <c:h val="6.7654624287551202E-2"/>
        </c:manualLayout>
      </c:layout>
      <c:overlay val="0"/>
      <c:txPr>
        <a:bodyPr/>
        <a:lstStyle/>
        <a:p>
          <a:pPr>
            <a:defRPr sz="1200"/>
          </a:pPr>
          <a:endParaRPr lang="fr-FR"/>
        </a:p>
      </c:txPr>
    </c:legend>
    <c:plotVisOnly val="1"/>
    <c:dispBlanksAs val="gap"/>
    <c:showDLblsOverMax val="0"/>
  </c:chart>
  <c:txPr>
    <a:bodyPr/>
    <a:lstStyle/>
    <a:p>
      <a:pPr>
        <a:defRPr sz="1800"/>
      </a:pPr>
      <a:endParaRPr lang="fr-FR"/>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393713813068697E-2"/>
          <c:y val="0.280094413847364"/>
          <c:w val="0.963606286186931"/>
          <c:h val="0.52496502846664195"/>
        </c:manualLayout>
      </c:layout>
      <c:barChart>
        <c:barDir val="col"/>
        <c:grouping val="clustered"/>
        <c:varyColors val="0"/>
        <c:ser>
          <c:idx val="0"/>
          <c:order val="0"/>
          <c:tx>
            <c:strRef>
              <c:f>Sheet1!$B$1</c:f>
              <c:strCache>
                <c:ptCount val="1"/>
                <c:pt idx="0">
                  <c:v>Public </c:v>
                </c:pt>
              </c:strCache>
            </c:strRef>
          </c:tx>
          <c:spPr>
            <a:solidFill>
              <a:schemeClr val="tx2"/>
            </a:solidFill>
          </c:spPr>
          <c:invertIfNegative val="0"/>
          <c:dLbls>
            <c:spPr>
              <a:noFill/>
              <a:ln>
                <a:noFill/>
              </a:ln>
              <a:effectLst/>
            </c:spPr>
            <c:txPr>
              <a:bodyPr/>
              <a:lstStyle/>
              <a:p>
                <a:pPr>
                  <a:defRPr sz="1000"/>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Instruction</c:v>
                </c:pt>
                <c:pt idx="1">
                  <c:v>Student Services, academic support and institutional support</c:v>
                </c:pt>
                <c:pt idx="2">
                  <c:v>Research and Public Service</c:v>
                </c:pt>
              </c:strCache>
            </c:strRef>
          </c:cat>
          <c:val>
            <c:numRef>
              <c:f>Sheet1!$B$2:$B$4</c:f>
              <c:numCache>
                <c:formatCode>General</c:formatCode>
                <c:ptCount val="3"/>
                <c:pt idx="0">
                  <c:v>27</c:v>
                </c:pt>
                <c:pt idx="1">
                  <c:v>20</c:v>
                </c:pt>
                <c:pt idx="2">
                  <c:v>13</c:v>
                </c:pt>
              </c:numCache>
            </c:numRef>
          </c:val>
          <c:extLst>
            <c:ext xmlns:c16="http://schemas.microsoft.com/office/drawing/2014/chart" uri="{C3380CC4-5D6E-409C-BE32-E72D297353CC}">
              <c16:uniqueId val="{00000000-7201-0346-BB34-692F5C5B08D6}"/>
            </c:ext>
          </c:extLst>
        </c:ser>
        <c:ser>
          <c:idx val="1"/>
          <c:order val="1"/>
          <c:tx>
            <c:strRef>
              <c:f>Sheet1!$D$1</c:f>
              <c:strCache>
                <c:ptCount val="1"/>
                <c:pt idx="0">
                  <c:v>Private For profit</c:v>
                </c:pt>
              </c:strCache>
            </c:strRef>
          </c:tx>
          <c:spPr>
            <a:solidFill>
              <a:schemeClr val="accent2">
                <a:lumMod val="40000"/>
                <a:lumOff val="60000"/>
              </a:schemeClr>
            </a:solidFill>
          </c:spPr>
          <c:invertIfNegative val="0"/>
          <c:dLbls>
            <c:spPr>
              <a:noFill/>
              <a:ln>
                <a:noFill/>
              </a:ln>
              <a:effectLst/>
            </c:spPr>
            <c:txPr>
              <a:bodyPr/>
              <a:lstStyle/>
              <a:p>
                <a:pPr>
                  <a:defRPr sz="1000"/>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Instruction</c:v>
                </c:pt>
                <c:pt idx="1">
                  <c:v>Student Services, academic support and institutional support</c:v>
                </c:pt>
                <c:pt idx="2">
                  <c:v>Research and Public Service</c:v>
                </c:pt>
              </c:strCache>
            </c:strRef>
          </c:cat>
          <c:val>
            <c:numRef>
              <c:f>Sheet1!$C$2:$C$4</c:f>
              <c:numCache>
                <c:formatCode>General</c:formatCode>
                <c:ptCount val="3"/>
                <c:pt idx="0">
                  <c:v>32</c:v>
                </c:pt>
                <c:pt idx="1">
                  <c:v>30</c:v>
                </c:pt>
                <c:pt idx="2">
                  <c:v>12</c:v>
                </c:pt>
              </c:numCache>
            </c:numRef>
          </c:val>
          <c:extLst>
            <c:ext xmlns:c16="http://schemas.microsoft.com/office/drawing/2014/chart" uri="{C3380CC4-5D6E-409C-BE32-E72D297353CC}">
              <c16:uniqueId val="{00000001-7201-0346-BB34-692F5C5B08D6}"/>
            </c:ext>
          </c:extLst>
        </c:ser>
        <c:ser>
          <c:idx val="2"/>
          <c:order val="2"/>
          <c:tx>
            <c:strRef>
              <c:f>Sheet1!$C$1</c:f>
              <c:strCache>
                <c:ptCount val="1"/>
                <c:pt idx="0">
                  <c:v>Private Non Profit</c:v>
                </c:pt>
              </c:strCache>
            </c:strRef>
          </c:tx>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2-7201-0346-BB34-692F5C5B08D6}"/>
                </c:ext>
              </c:extLst>
            </c:dLbl>
            <c:spPr>
              <a:noFill/>
              <a:ln>
                <a:noFill/>
              </a:ln>
              <a:effectLst/>
            </c:spPr>
            <c:txPr>
              <a:bodyPr/>
              <a:lstStyle/>
              <a:p>
                <a:pPr>
                  <a:defRPr sz="1000"/>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Instruction</c:v>
                </c:pt>
                <c:pt idx="1">
                  <c:v>Student Services, academic support and institutional support</c:v>
                </c:pt>
                <c:pt idx="2">
                  <c:v>Research and Public Service</c:v>
                </c:pt>
              </c:strCache>
            </c:strRef>
          </c:cat>
          <c:val>
            <c:numRef>
              <c:f>Sheet1!$D$2:$D$4</c:f>
              <c:numCache>
                <c:formatCode>General</c:formatCode>
                <c:ptCount val="3"/>
                <c:pt idx="0">
                  <c:v>27</c:v>
                </c:pt>
                <c:pt idx="1">
                  <c:v>63</c:v>
                </c:pt>
                <c:pt idx="2">
                  <c:v>0</c:v>
                </c:pt>
              </c:numCache>
            </c:numRef>
          </c:val>
          <c:extLst>
            <c:ext xmlns:c16="http://schemas.microsoft.com/office/drawing/2014/chart" uri="{C3380CC4-5D6E-409C-BE32-E72D297353CC}">
              <c16:uniqueId val="{00000003-7201-0346-BB34-692F5C5B08D6}"/>
            </c:ext>
          </c:extLst>
        </c:ser>
        <c:dLbls>
          <c:showLegendKey val="0"/>
          <c:showVal val="0"/>
          <c:showCatName val="0"/>
          <c:showSerName val="0"/>
          <c:showPercent val="0"/>
          <c:showBubbleSize val="0"/>
        </c:dLbls>
        <c:gapWidth val="150"/>
        <c:axId val="2012600240"/>
        <c:axId val="2012634848"/>
      </c:barChart>
      <c:catAx>
        <c:axId val="2012600240"/>
        <c:scaling>
          <c:orientation val="minMax"/>
        </c:scaling>
        <c:delete val="0"/>
        <c:axPos val="b"/>
        <c:numFmt formatCode="General" sourceLinked="0"/>
        <c:majorTickMark val="out"/>
        <c:minorTickMark val="none"/>
        <c:tickLblPos val="nextTo"/>
        <c:txPr>
          <a:bodyPr/>
          <a:lstStyle/>
          <a:p>
            <a:pPr>
              <a:defRPr sz="1050"/>
            </a:pPr>
            <a:endParaRPr lang="fr-FR"/>
          </a:p>
        </c:txPr>
        <c:crossAx val="2012634848"/>
        <c:crosses val="autoZero"/>
        <c:auto val="1"/>
        <c:lblAlgn val="ctr"/>
        <c:lblOffset val="100"/>
        <c:noMultiLvlLbl val="0"/>
      </c:catAx>
      <c:valAx>
        <c:axId val="2012634848"/>
        <c:scaling>
          <c:orientation val="minMax"/>
        </c:scaling>
        <c:delete val="1"/>
        <c:axPos val="l"/>
        <c:numFmt formatCode="General" sourceLinked="1"/>
        <c:majorTickMark val="out"/>
        <c:minorTickMark val="none"/>
        <c:tickLblPos val="nextTo"/>
        <c:crossAx val="2012600240"/>
        <c:crosses val="autoZero"/>
        <c:crossBetween val="between"/>
      </c:valAx>
    </c:plotArea>
    <c:legend>
      <c:legendPos val="r"/>
      <c:layout>
        <c:manualLayout>
          <c:xMode val="edge"/>
          <c:yMode val="edge"/>
          <c:x val="0.63185635294347497"/>
          <c:y val="0.26002986054752603"/>
          <c:w val="0.351601049868766"/>
          <c:h val="0.209287249794012"/>
        </c:manualLayout>
      </c:layout>
      <c:overlay val="0"/>
      <c:txPr>
        <a:bodyPr/>
        <a:lstStyle/>
        <a:p>
          <a:pPr>
            <a:defRPr sz="1100"/>
          </a:pPr>
          <a:endParaRPr lang="fr-FR"/>
        </a:p>
      </c:txPr>
    </c:legend>
    <c:plotVisOnly val="1"/>
    <c:dispBlanksAs val="gap"/>
    <c:showDLblsOverMax val="0"/>
  </c:chart>
  <c:txPr>
    <a:bodyPr/>
    <a:lstStyle/>
    <a:p>
      <a:pPr>
        <a:defRPr sz="1800"/>
      </a:pPr>
      <a:endParaRPr lang="fr-FR"/>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8575" cap="rnd">
              <a:noFill/>
              <a:round/>
            </a:ln>
            <a:effectLst/>
          </c:spPr>
          <c:marker>
            <c:symbol val="circle"/>
            <c:size val="3"/>
            <c:spPr>
              <a:solidFill>
                <a:schemeClr val="tx2"/>
              </a:solidFill>
              <a:ln w="9525">
                <a:solidFill>
                  <a:schemeClr val="tx2"/>
                </a:solidFill>
              </a:ln>
              <a:effectLst/>
            </c:spPr>
          </c:marker>
          <c:xVal>
            <c:numRef>
              <c:f>Sheet1!$A$2:$A$478</c:f>
              <c:numCache>
                <c:formatCode>General</c:formatCode>
                <c:ptCount val="47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numCache>
            </c:numRef>
          </c:xVal>
          <c:yVal>
            <c:numRef>
              <c:f>Sheet1!$B$2:$B$478</c:f>
              <c:numCache>
                <c:formatCode>General</c:formatCode>
                <c:ptCount val="477"/>
                <c:pt idx="0">
                  <c:v>0.9</c:v>
                </c:pt>
                <c:pt idx="1">
                  <c:v>1</c:v>
                </c:pt>
                <c:pt idx="2">
                  <c:v>1</c:v>
                </c:pt>
                <c:pt idx="3">
                  <c:v>1.1000000000000001</c:v>
                </c:pt>
                <c:pt idx="4">
                  <c:v>1.1000000000000001</c:v>
                </c:pt>
                <c:pt idx="5">
                  <c:v>1.1000000000000001</c:v>
                </c:pt>
                <c:pt idx="6">
                  <c:v>1.4</c:v>
                </c:pt>
                <c:pt idx="7">
                  <c:v>1.96</c:v>
                </c:pt>
                <c:pt idx="8">
                  <c:v>2</c:v>
                </c:pt>
                <c:pt idx="9">
                  <c:v>2</c:v>
                </c:pt>
                <c:pt idx="10">
                  <c:v>2.1</c:v>
                </c:pt>
                <c:pt idx="11">
                  <c:v>2.1</c:v>
                </c:pt>
                <c:pt idx="12">
                  <c:v>2.14</c:v>
                </c:pt>
                <c:pt idx="13">
                  <c:v>2.19</c:v>
                </c:pt>
                <c:pt idx="14">
                  <c:v>2.5</c:v>
                </c:pt>
                <c:pt idx="15">
                  <c:v>2.7</c:v>
                </c:pt>
                <c:pt idx="16">
                  <c:v>2.87</c:v>
                </c:pt>
                <c:pt idx="17">
                  <c:v>2.9</c:v>
                </c:pt>
                <c:pt idx="18">
                  <c:v>3</c:v>
                </c:pt>
                <c:pt idx="19">
                  <c:v>3.04</c:v>
                </c:pt>
                <c:pt idx="20">
                  <c:v>3.2</c:v>
                </c:pt>
                <c:pt idx="21">
                  <c:v>3.35</c:v>
                </c:pt>
                <c:pt idx="22">
                  <c:v>3.5</c:v>
                </c:pt>
                <c:pt idx="23">
                  <c:v>3.6</c:v>
                </c:pt>
                <c:pt idx="24">
                  <c:v>3.6</c:v>
                </c:pt>
                <c:pt idx="25">
                  <c:v>4</c:v>
                </c:pt>
                <c:pt idx="26">
                  <c:v>4.09</c:v>
                </c:pt>
                <c:pt idx="27">
                  <c:v>4.1399999999999997</c:v>
                </c:pt>
                <c:pt idx="28">
                  <c:v>4.3</c:v>
                </c:pt>
                <c:pt idx="29">
                  <c:v>4.3</c:v>
                </c:pt>
                <c:pt idx="30">
                  <c:v>4.5199999999999996</c:v>
                </c:pt>
                <c:pt idx="31">
                  <c:v>4.79</c:v>
                </c:pt>
                <c:pt idx="32">
                  <c:v>4.88</c:v>
                </c:pt>
                <c:pt idx="33">
                  <c:v>4.9400000000000004</c:v>
                </c:pt>
                <c:pt idx="34">
                  <c:v>4.96</c:v>
                </c:pt>
                <c:pt idx="35">
                  <c:v>4.96</c:v>
                </c:pt>
                <c:pt idx="36">
                  <c:v>5.17</c:v>
                </c:pt>
                <c:pt idx="37">
                  <c:v>5.17</c:v>
                </c:pt>
                <c:pt idx="38">
                  <c:v>5.2</c:v>
                </c:pt>
                <c:pt idx="39">
                  <c:v>5.39</c:v>
                </c:pt>
                <c:pt idx="40">
                  <c:v>5.43</c:v>
                </c:pt>
                <c:pt idx="41">
                  <c:v>5.48</c:v>
                </c:pt>
                <c:pt idx="42">
                  <c:v>5.6199999999999957</c:v>
                </c:pt>
                <c:pt idx="43">
                  <c:v>5.9</c:v>
                </c:pt>
                <c:pt idx="44">
                  <c:v>6.1499999999999986</c:v>
                </c:pt>
                <c:pt idx="45">
                  <c:v>6.2</c:v>
                </c:pt>
                <c:pt idx="46">
                  <c:v>6.2</c:v>
                </c:pt>
                <c:pt idx="47">
                  <c:v>6.7</c:v>
                </c:pt>
                <c:pt idx="48">
                  <c:v>6.72</c:v>
                </c:pt>
                <c:pt idx="49">
                  <c:v>6.98</c:v>
                </c:pt>
                <c:pt idx="50">
                  <c:v>6.98</c:v>
                </c:pt>
                <c:pt idx="51">
                  <c:v>7</c:v>
                </c:pt>
                <c:pt idx="52">
                  <c:v>7.05</c:v>
                </c:pt>
                <c:pt idx="53">
                  <c:v>7.23</c:v>
                </c:pt>
                <c:pt idx="54">
                  <c:v>7.3</c:v>
                </c:pt>
                <c:pt idx="55">
                  <c:v>7.39</c:v>
                </c:pt>
                <c:pt idx="56">
                  <c:v>7.44</c:v>
                </c:pt>
                <c:pt idx="57">
                  <c:v>7.46</c:v>
                </c:pt>
                <c:pt idx="58">
                  <c:v>7.5</c:v>
                </c:pt>
                <c:pt idx="59">
                  <c:v>7.75</c:v>
                </c:pt>
                <c:pt idx="60">
                  <c:v>8</c:v>
                </c:pt>
                <c:pt idx="61">
                  <c:v>8</c:v>
                </c:pt>
                <c:pt idx="62">
                  <c:v>8.01</c:v>
                </c:pt>
                <c:pt idx="63">
                  <c:v>8.14</c:v>
                </c:pt>
                <c:pt idx="64">
                  <c:v>8.14</c:v>
                </c:pt>
                <c:pt idx="65">
                  <c:v>8.27</c:v>
                </c:pt>
                <c:pt idx="66">
                  <c:v>8.27</c:v>
                </c:pt>
                <c:pt idx="67">
                  <c:v>8.3000000000000007</c:v>
                </c:pt>
                <c:pt idx="68">
                  <c:v>8.5</c:v>
                </c:pt>
                <c:pt idx="69">
                  <c:v>8.57</c:v>
                </c:pt>
                <c:pt idx="70">
                  <c:v>9.0400000000000009</c:v>
                </c:pt>
                <c:pt idx="71">
                  <c:v>9.3000000000000007</c:v>
                </c:pt>
                <c:pt idx="72">
                  <c:v>9.3000000000000007</c:v>
                </c:pt>
                <c:pt idx="73">
                  <c:v>9.7000000000000011</c:v>
                </c:pt>
                <c:pt idx="74">
                  <c:v>9.7000000000000011</c:v>
                </c:pt>
                <c:pt idx="75">
                  <c:v>9.7299999999999986</c:v>
                </c:pt>
                <c:pt idx="76">
                  <c:v>9.76</c:v>
                </c:pt>
                <c:pt idx="77">
                  <c:v>9.92</c:v>
                </c:pt>
                <c:pt idx="78">
                  <c:v>9.92</c:v>
                </c:pt>
                <c:pt idx="79">
                  <c:v>10</c:v>
                </c:pt>
                <c:pt idx="80">
                  <c:v>10</c:v>
                </c:pt>
                <c:pt idx="81">
                  <c:v>10</c:v>
                </c:pt>
                <c:pt idx="82">
                  <c:v>10</c:v>
                </c:pt>
                <c:pt idx="83">
                  <c:v>10</c:v>
                </c:pt>
                <c:pt idx="84">
                  <c:v>10</c:v>
                </c:pt>
                <c:pt idx="85">
                  <c:v>10</c:v>
                </c:pt>
                <c:pt idx="86">
                  <c:v>10</c:v>
                </c:pt>
                <c:pt idx="87">
                  <c:v>10.09</c:v>
                </c:pt>
                <c:pt idx="88">
                  <c:v>10.199999999999999</c:v>
                </c:pt>
                <c:pt idx="89">
                  <c:v>10.33</c:v>
                </c:pt>
                <c:pt idx="90">
                  <c:v>10.33</c:v>
                </c:pt>
                <c:pt idx="91">
                  <c:v>10.85</c:v>
                </c:pt>
                <c:pt idx="92">
                  <c:v>10.99</c:v>
                </c:pt>
                <c:pt idx="93">
                  <c:v>11.06</c:v>
                </c:pt>
                <c:pt idx="94">
                  <c:v>11.37</c:v>
                </c:pt>
                <c:pt idx="95">
                  <c:v>11.37</c:v>
                </c:pt>
                <c:pt idx="96">
                  <c:v>11.37</c:v>
                </c:pt>
                <c:pt idx="97">
                  <c:v>11.42</c:v>
                </c:pt>
                <c:pt idx="98">
                  <c:v>11.43</c:v>
                </c:pt>
                <c:pt idx="99">
                  <c:v>11.47</c:v>
                </c:pt>
                <c:pt idx="100">
                  <c:v>11.57</c:v>
                </c:pt>
                <c:pt idx="101">
                  <c:v>11.62</c:v>
                </c:pt>
                <c:pt idx="102">
                  <c:v>11.9</c:v>
                </c:pt>
                <c:pt idx="103">
                  <c:v>12</c:v>
                </c:pt>
                <c:pt idx="104">
                  <c:v>12.07</c:v>
                </c:pt>
                <c:pt idx="105">
                  <c:v>12.09</c:v>
                </c:pt>
                <c:pt idx="106">
                  <c:v>12.4</c:v>
                </c:pt>
                <c:pt idx="107">
                  <c:v>12.4</c:v>
                </c:pt>
                <c:pt idx="108">
                  <c:v>12.4</c:v>
                </c:pt>
                <c:pt idx="109">
                  <c:v>12.4</c:v>
                </c:pt>
                <c:pt idx="110">
                  <c:v>12.68</c:v>
                </c:pt>
                <c:pt idx="111">
                  <c:v>12.91</c:v>
                </c:pt>
                <c:pt idx="112">
                  <c:v>12.91</c:v>
                </c:pt>
                <c:pt idx="113">
                  <c:v>13</c:v>
                </c:pt>
                <c:pt idx="114">
                  <c:v>13</c:v>
                </c:pt>
                <c:pt idx="115">
                  <c:v>13.43</c:v>
                </c:pt>
                <c:pt idx="116">
                  <c:v>13.43</c:v>
                </c:pt>
                <c:pt idx="117">
                  <c:v>13.64</c:v>
                </c:pt>
                <c:pt idx="118">
                  <c:v>13.78</c:v>
                </c:pt>
                <c:pt idx="119">
                  <c:v>13.95</c:v>
                </c:pt>
                <c:pt idx="120">
                  <c:v>13.95</c:v>
                </c:pt>
                <c:pt idx="121">
                  <c:v>14</c:v>
                </c:pt>
                <c:pt idx="122">
                  <c:v>14</c:v>
                </c:pt>
                <c:pt idx="123">
                  <c:v>14.21</c:v>
                </c:pt>
                <c:pt idx="124">
                  <c:v>14.26</c:v>
                </c:pt>
                <c:pt idx="125">
                  <c:v>14.46</c:v>
                </c:pt>
                <c:pt idx="126">
                  <c:v>14.49</c:v>
                </c:pt>
                <c:pt idx="127">
                  <c:v>14.5</c:v>
                </c:pt>
                <c:pt idx="128">
                  <c:v>15</c:v>
                </c:pt>
                <c:pt idx="129">
                  <c:v>15</c:v>
                </c:pt>
                <c:pt idx="130">
                  <c:v>15</c:v>
                </c:pt>
                <c:pt idx="131">
                  <c:v>15</c:v>
                </c:pt>
                <c:pt idx="132">
                  <c:v>15</c:v>
                </c:pt>
                <c:pt idx="133">
                  <c:v>15</c:v>
                </c:pt>
                <c:pt idx="134">
                  <c:v>15</c:v>
                </c:pt>
                <c:pt idx="135">
                  <c:v>15</c:v>
                </c:pt>
                <c:pt idx="136">
                  <c:v>15</c:v>
                </c:pt>
                <c:pt idx="137">
                  <c:v>15</c:v>
                </c:pt>
                <c:pt idx="138">
                  <c:v>15</c:v>
                </c:pt>
                <c:pt idx="139">
                  <c:v>15</c:v>
                </c:pt>
                <c:pt idx="140">
                  <c:v>15</c:v>
                </c:pt>
                <c:pt idx="141">
                  <c:v>15</c:v>
                </c:pt>
                <c:pt idx="142">
                  <c:v>15</c:v>
                </c:pt>
                <c:pt idx="143">
                  <c:v>15</c:v>
                </c:pt>
                <c:pt idx="144">
                  <c:v>15</c:v>
                </c:pt>
                <c:pt idx="145">
                  <c:v>15</c:v>
                </c:pt>
                <c:pt idx="146">
                  <c:v>15</c:v>
                </c:pt>
                <c:pt idx="147">
                  <c:v>15</c:v>
                </c:pt>
                <c:pt idx="148">
                  <c:v>15</c:v>
                </c:pt>
                <c:pt idx="149">
                  <c:v>15</c:v>
                </c:pt>
                <c:pt idx="150">
                  <c:v>15</c:v>
                </c:pt>
                <c:pt idx="151">
                  <c:v>15</c:v>
                </c:pt>
                <c:pt idx="152">
                  <c:v>15</c:v>
                </c:pt>
                <c:pt idx="153">
                  <c:v>15</c:v>
                </c:pt>
                <c:pt idx="154">
                  <c:v>15</c:v>
                </c:pt>
                <c:pt idx="155">
                  <c:v>15</c:v>
                </c:pt>
                <c:pt idx="156">
                  <c:v>15</c:v>
                </c:pt>
                <c:pt idx="157">
                  <c:v>15</c:v>
                </c:pt>
                <c:pt idx="158">
                  <c:v>15</c:v>
                </c:pt>
                <c:pt idx="159">
                  <c:v>15</c:v>
                </c:pt>
                <c:pt idx="160">
                  <c:v>15</c:v>
                </c:pt>
                <c:pt idx="161">
                  <c:v>15</c:v>
                </c:pt>
                <c:pt idx="162">
                  <c:v>15</c:v>
                </c:pt>
                <c:pt idx="163">
                  <c:v>15</c:v>
                </c:pt>
                <c:pt idx="164">
                  <c:v>15</c:v>
                </c:pt>
                <c:pt idx="165">
                  <c:v>15</c:v>
                </c:pt>
                <c:pt idx="166">
                  <c:v>15</c:v>
                </c:pt>
                <c:pt idx="167">
                  <c:v>15</c:v>
                </c:pt>
                <c:pt idx="168">
                  <c:v>15</c:v>
                </c:pt>
                <c:pt idx="169">
                  <c:v>15</c:v>
                </c:pt>
                <c:pt idx="170">
                  <c:v>15</c:v>
                </c:pt>
                <c:pt idx="171">
                  <c:v>15</c:v>
                </c:pt>
                <c:pt idx="172">
                  <c:v>15</c:v>
                </c:pt>
                <c:pt idx="173">
                  <c:v>15</c:v>
                </c:pt>
                <c:pt idx="174">
                  <c:v>15</c:v>
                </c:pt>
                <c:pt idx="175">
                  <c:v>15</c:v>
                </c:pt>
                <c:pt idx="176">
                  <c:v>15</c:v>
                </c:pt>
                <c:pt idx="177">
                  <c:v>15</c:v>
                </c:pt>
                <c:pt idx="178">
                  <c:v>15</c:v>
                </c:pt>
                <c:pt idx="179">
                  <c:v>15</c:v>
                </c:pt>
                <c:pt idx="180">
                  <c:v>15</c:v>
                </c:pt>
                <c:pt idx="181">
                  <c:v>15</c:v>
                </c:pt>
                <c:pt idx="182">
                  <c:v>15</c:v>
                </c:pt>
                <c:pt idx="183">
                  <c:v>15</c:v>
                </c:pt>
                <c:pt idx="184">
                  <c:v>15</c:v>
                </c:pt>
                <c:pt idx="185">
                  <c:v>15</c:v>
                </c:pt>
                <c:pt idx="186">
                  <c:v>15</c:v>
                </c:pt>
                <c:pt idx="187">
                  <c:v>15</c:v>
                </c:pt>
                <c:pt idx="188">
                  <c:v>15</c:v>
                </c:pt>
                <c:pt idx="189">
                  <c:v>15</c:v>
                </c:pt>
                <c:pt idx="190">
                  <c:v>15</c:v>
                </c:pt>
                <c:pt idx="191">
                  <c:v>15</c:v>
                </c:pt>
                <c:pt idx="192">
                  <c:v>15</c:v>
                </c:pt>
                <c:pt idx="193">
                  <c:v>15</c:v>
                </c:pt>
                <c:pt idx="194">
                  <c:v>15</c:v>
                </c:pt>
                <c:pt idx="195">
                  <c:v>15</c:v>
                </c:pt>
                <c:pt idx="196">
                  <c:v>15</c:v>
                </c:pt>
                <c:pt idx="197">
                  <c:v>15</c:v>
                </c:pt>
                <c:pt idx="198">
                  <c:v>15</c:v>
                </c:pt>
                <c:pt idx="199">
                  <c:v>15</c:v>
                </c:pt>
                <c:pt idx="200">
                  <c:v>15</c:v>
                </c:pt>
                <c:pt idx="201">
                  <c:v>15</c:v>
                </c:pt>
                <c:pt idx="202">
                  <c:v>15</c:v>
                </c:pt>
                <c:pt idx="203">
                  <c:v>15</c:v>
                </c:pt>
                <c:pt idx="204">
                  <c:v>15</c:v>
                </c:pt>
                <c:pt idx="205">
                  <c:v>15</c:v>
                </c:pt>
                <c:pt idx="206">
                  <c:v>15</c:v>
                </c:pt>
                <c:pt idx="207">
                  <c:v>15</c:v>
                </c:pt>
                <c:pt idx="208">
                  <c:v>15</c:v>
                </c:pt>
                <c:pt idx="209">
                  <c:v>15</c:v>
                </c:pt>
                <c:pt idx="210">
                  <c:v>15</c:v>
                </c:pt>
                <c:pt idx="211">
                  <c:v>15</c:v>
                </c:pt>
                <c:pt idx="212">
                  <c:v>15</c:v>
                </c:pt>
                <c:pt idx="213">
                  <c:v>15</c:v>
                </c:pt>
                <c:pt idx="214">
                  <c:v>15</c:v>
                </c:pt>
                <c:pt idx="215">
                  <c:v>15</c:v>
                </c:pt>
                <c:pt idx="216">
                  <c:v>15</c:v>
                </c:pt>
                <c:pt idx="217">
                  <c:v>15</c:v>
                </c:pt>
                <c:pt idx="218">
                  <c:v>15</c:v>
                </c:pt>
                <c:pt idx="219">
                  <c:v>15</c:v>
                </c:pt>
                <c:pt idx="220">
                  <c:v>15</c:v>
                </c:pt>
                <c:pt idx="221">
                  <c:v>15</c:v>
                </c:pt>
                <c:pt idx="222">
                  <c:v>15</c:v>
                </c:pt>
                <c:pt idx="223">
                  <c:v>15</c:v>
                </c:pt>
                <c:pt idx="224">
                  <c:v>15</c:v>
                </c:pt>
                <c:pt idx="225">
                  <c:v>15</c:v>
                </c:pt>
                <c:pt idx="226">
                  <c:v>15</c:v>
                </c:pt>
                <c:pt idx="227">
                  <c:v>15</c:v>
                </c:pt>
                <c:pt idx="228">
                  <c:v>15</c:v>
                </c:pt>
                <c:pt idx="229">
                  <c:v>15</c:v>
                </c:pt>
                <c:pt idx="230">
                  <c:v>15</c:v>
                </c:pt>
                <c:pt idx="231">
                  <c:v>15</c:v>
                </c:pt>
                <c:pt idx="232">
                  <c:v>15</c:v>
                </c:pt>
                <c:pt idx="233">
                  <c:v>15</c:v>
                </c:pt>
                <c:pt idx="234">
                  <c:v>15</c:v>
                </c:pt>
                <c:pt idx="235">
                  <c:v>15</c:v>
                </c:pt>
                <c:pt idx="236">
                  <c:v>15</c:v>
                </c:pt>
                <c:pt idx="237">
                  <c:v>15</c:v>
                </c:pt>
                <c:pt idx="238">
                  <c:v>15</c:v>
                </c:pt>
                <c:pt idx="239">
                  <c:v>15</c:v>
                </c:pt>
                <c:pt idx="240">
                  <c:v>15</c:v>
                </c:pt>
                <c:pt idx="241">
                  <c:v>15</c:v>
                </c:pt>
                <c:pt idx="242">
                  <c:v>15</c:v>
                </c:pt>
                <c:pt idx="243">
                  <c:v>15</c:v>
                </c:pt>
                <c:pt idx="244">
                  <c:v>15</c:v>
                </c:pt>
                <c:pt idx="245">
                  <c:v>15</c:v>
                </c:pt>
                <c:pt idx="246">
                  <c:v>15</c:v>
                </c:pt>
                <c:pt idx="247">
                  <c:v>15</c:v>
                </c:pt>
                <c:pt idx="248">
                  <c:v>15</c:v>
                </c:pt>
                <c:pt idx="249">
                  <c:v>15</c:v>
                </c:pt>
                <c:pt idx="250">
                  <c:v>15</c:v>
                </c:pt>
                <c:pt idx="251">
                  <c:v>15</c:v>
                </c:pt>
                <c:pt idx="252">
                  <c:v>15</c:v>
                </c:pt>
                <c:pt idx="253">
                  <c:v>15</c:v>
                </c:pt>
                <c:pt idx="254">
                  <c:v>15</c:v>
                </c:pt>
                <c:pt idx="255">
                  <c:v>15</c:v>
                </c:pt>
                <c:pt idx="256">
                  <c:v>15</c:v>
                </c:pt>
                <c:pt idx="257">
                  <c:v>15</c:v>
                </c:pt>
                <c:pt idx="258">
                  <c:v>15</c:v>
                </c:pt>
                <c:pt idx="259">
                  <c:v>15</c:v>
                </c:pt>
                <c:pt idx="260">
                  <c:v>15</c:v>
                </c:pt>
                <c:pt idx="261">
                  <c:v>15</c:v>
                </c:pt>
                <c:pt idx="262">
                  <c:v>15</c:v>
                </c:pt>
                <c:pt idx="263">
                  <c:v>15</c:v>
                </c:pt>
                <c:pt idx="264">
                  <c:v>15</c:v>
                </c:pt>
                <c:pt idx="265">
                  <c:v>15</c:v>
                </c:pt>
                <c:pt idx="266">
                  <c:v>15</c:v>
                </c:pt>
                <c:pt idx="267">
                  <c:v>15</c:v>
                </c:pt>
                <c:pt idx="268">
                  <c:v>15</c:v>
                </c:pt>
                <c:pt idx="269">
                  <c:v>15</c:v>
                </c:pt>
                <c:pt idx="270">
                  <c:v>15</c:v>
                </c:pt>
                <c:pt idx="271">
                  <c:v>15</c:v>
                </c:pt>
                <c:pt idx="272">
                  <c:v>15</c:v>
                </c:pt>
                <c:pt idx="273">
                  <c:v>15</c:v>
                </c:pt>
                <c:pt idx="274">
                  <c:v>15</c:v>
                </c:pt>
                <c:pt idx="275">
                  <c:v>15</c:v>
                </c:pt>
                <c:pt idx="276">
                  <c:v>15</c:v>
                </c:pt>
                <c:pt idx="277">
                  <c:v>15</c:v>
                </c:pt>
                <c:pt idx="278">
                  <c:v>15</c:v>
                </c:pt>
                <c:pt idx="279">
                  <c:v>15</c:v>
                </c:pt>
                <c:pt idx="280">
                  <c:v>15</c:v>
                </c:pt>
                <c:pt idx="281">
                  <c:v>15</c:v>
                </c:pt>
                <c:pt idx="282">
                  <c:v>15</c:v>
                </c:pt>
                <c:pt idx="283">
                  <c:v>15</c:v>
                </c:pt>
                <c:pt idx="284">
                  <c:v>15</c:v>
                </c:pt>
                <c:pt idx="285">
                  <c:v>15</c:v>
                </c:pt>
                <c:pt idx="286">
                  <c:v>15</c:v>
                </c:pt>
                <c:pt idx="287">
                  <c:v>15</c:v>
                </c:pt>
                <c:pt idx="288">
                  <c:v>15</c:v>
                </c:pt>
                <c:pt idx="289">
                  <c:v>15</c:v>
                </c:pt>
                <c:pt idx="290">
                  <c:v>15</c:v>
                </c:pt>
                <c:pt idx="291">
                  <c:v>15</c:v>
                </c:pt>
                <c:pt idx="292">
                  <c:v>15</c:v>
                </c:pt>
                <c:pt idx="293">
                  <c:v>15</c:v>
                </c:pt>
                <c:pt idx="294">
                  <c:v>15</c:v>
                </c:pt>
                <c:pt idx="295">
                  <c:v>15</c:v>
                </c:pt>
                <c:pt idx="296">
                  <c:v>15</c:v>
                </c:pt>
                <c:pt idx="297">
                  <c:v>15</c:v>
                </c:pt>
                <c:pt idx="298">
                  <c:v>15</c:v>
                </c:pt>
                <c:pt idx="299">
                  <c:v>15</c:v>
                </c:pt>
                <c:pt idx="300">
                  <c:v>15</c:v>
                </c:pt>
                <c:pt idx="301">
                  <c:v>15</c:v>
                </c:pt>
                <c:pt idx="302">
                  <c:v>15</c:v>
                </c:pt>
                <c:pt idx="303">
                  <c:v>15</c:v>
                </c:pt>
                <c:pt idx="304">
                  <c:v>15</c:v>
                </c:pt>
                <c:pt idx="305">
                  <c:v>15</c:v>
                </c:pt>
                <c:pt idx="306">
                  <c:v>15</c:v>
                </c:pt>
                <c:pt idx="307">
                  <c:v>15</c:v>
                </c:pt>
                <c:pt idx="308">
                  <c:v>15</c:v>
                </c:pt>
                <c:pt idx="309">
                  <c:v>15</c:v>
                </c:pt>
                <c:pt idx="310">
                  <c:v>15</c:v>
                </c:pt>
                <c:pt idx="311">
                  <c:v>15</c:v>
                </c:pt>
                <c:pt idx="312">
                  <c:v>15</c:v>
                </c:pt>
                <c:pt idx="313">
                  <c:v>15</c:v>
                </c:pt>
                <c:pt idx="314">
                  <c:v>15</c:v>
                </c:pt>
                <c:pt idx="315">
                  <c:v>15</c:v>
                </c:pt>
                <c:pt idx="316">
                  <c:v>15</c:v>
                </c:pt>
                <c:pt idx="317">
                  <c:v>15</c:v>
                </c:pt>
                <c:pt idx="318">
                  <c:v>15</c:v>
                </c:pt>
                <c:pt idx="319">
                  <c:v>15</c:v>
                </c:pt>
                <c:pt idx="320">
                  <c:v>15</c:v>
                </c:pt>
                <c:pt idx="321">
                  <c:v>15</c:v>
                </c:pt>
                <c:pt idx="322">
                  <c:v>15</c:v>
                </c:pt>
                <c:pt idx="323">
                  <c:v>15</c:v>
                </c:pt>
                <c:pt idx="324">
                  <c:v>15</c:v>
                </c:pt>
                <c:pt idx="325">
                  <c:v>15</c:v>
                </c:pt>
                <c:pt idx="326">
                  <c:v>15</c:v>
                </c:pt>
                <c:pt idx="327">
                  <c:v>15</c:v>
                </c:pt>
                <c:pt idx="328">
                  <c:v>15</c:v>
                </c:pt>
                <c:pt idx="329">
                  <c:v>15</c:v>
                </c:pt>
                <c:pt idx="330">
                  <c:v>15</c:v>
                </c:pt>
                <c:pt idx="331">
                  <c:v>15</c:v>
                </c:pt>
                <c:pt idx="332">
                  <c:v>15.46</c:v>
                </c:pt>
                <c:pt idx="333">
                  <c:v>15.5</c:v>
                </c:pt>
                <c:pt idx="334">
                  <c:v>15.5</c:v>
                </c:pt>
                <c:pt idx="335">
                  <c:v>15.6</c:v>
                </c:pt>
                <c:pt idx="336">
                  <c:v>15.7</c:v>
                </c:pt>
                <c:pt idx="337">
                  <c:v>15.7</c:v>
                </c:pt>
                <c:pt idx="338">
                  <c:v>16</c:v>
                </c:pt>
                <c:pt idx="339">
                  <c:v>16</c:v>
                </c:pt>
                <c:pt idx="340">
                  <c:v>16</c:v>
                </c:pt>
                <c:pt idx="341">
                  <c:v>16.010000000000009</c:v>
                </c:pt>
                <c:pt idx="342">
                  <c:v>16.27</c:v>
                </c:pt>
                <c:pt idx="343">
                  <c:v>16.3</c:v>
                </c:pt>
                <c:pt idx="344">
                  <c:v>16.739999999999991</c:v>
                </c:pt>
                <c:pt idx="345">
                  <c:v>16.98</c:v>
                </c:pt>
                <c:pt idx="346">
                  <c:v>17.05</c:v>
                </c:pt>
                <c:pt idx="347">
                  <c:v>17.3</c:v>
                </c:pt>
                <c:pt idx="348">
                  <c:v>17.399999999999999</c:v>
                </c:pt>
                <c:pt idx="349">
                  <c:v>17.82</c:v>
                </c:pt>
                <c:pt idx="350">
                  <c:v>18</c:v>
                </c:pt>
                <c:pt idx="351">
                  <c:v>18.13</c:v>
                </c:pt>
                <c:pt idx="352">
                  <c:v>19.37</c:v>
                </c:pt>
                <c:pt idx="353">
                  <c:v>19.37</c:v>
                </c:pt>
                <c:pt idx="354">
                  <c:v>19.73</c:v>
                </c:pt>
                <c:pt idx="355">
                  <c:v>20</c:v>
                </c:pt>
                <c:pt idx="356">
                  <c:v>20</c:v>
                </c:pt>
                <c:pt idx="357">
                  <c:v>20</c:v>
                </c:pt>
                <c:pt idx="358">
                  <c:v>20</c:v>
                </c:pt>
                <c:pt idx="359">
                  <c:v>20</c:v>
                </c:pt>
                <c:pt idx="360">
                  <c:v>20</c:v>
                </c:pt>
                <c:pt idx="361">
                  <c:v>20</c:v>
                </c:pt>
                <c:pt idx="362">
                  <c:v>20</c:v>
                </c:pt>
                <c:pt idx="363">
                  <c:v>20</c:v>
                </c:pt>
                <c:pt idx="364">
                  <c:v>20</c:v>
                </c:pt>
                <c:pt idx="365">
                  <c:v>20</c:v>
                </c:pt>
                <c:pt idx="366">
                  <c:v>20</c:v>
                </c:pt>
                <c:pt idx="367">
                  <c:v>20</c:v>
                </c:pt>
                <c:pt idx="368">
                  <c:v>20</c:v>
                </c:pt>
                <c:pt idx="369">
                  <c:v>20</c:v>
                </c:pt>
                <c:pt idx="370">
                  <c:v>20</c:v>
                </c:pt>
                <c:pt idx="371">
                  <c:v>20</c:v>
                </c:pt>
                <c:pt idx="372">
                  <c:v>20</c:v>
                </c:pt>
                <c:pt idx="373">
                  <c:v>20</c:v>
                </c:pt>
                <c:pt idx="374">
                  <c:v>20</c:v>
                </c:pt>
                <c:pt idx="375">
                  <c:v>20</c:v>
                </c:pt>
                <c:pt idx="376">
                  <c:v>20</c:v>
                </c:pt>
                <c:pt idx="377">
                  <c:v>20</c:v>
                </c:pt>
                <c:pt idx="378">
                  <c:v>20</c:v>
                </c:pt>
                <c:pt idx="379">
                  <c:v>20</c:v>
                </c:pt>
                <c:pt idx="380">
                  <c:v>20</c:v>
                </c:pt>
                <c:pt idx="381">
                  <c:v>20</c:v>
                </c:pt>
                <c:pt idx="382">
                  <c:v>20</c:v>
                </c:pt>
                <c:pt idx="383">
                  <c:v>20</c:v>
                </c:pt>
                <c:pt idx="384">
                  <c:v>20</c:v>
                </c:pt>
                <c:pt idx="385">
                  <c:v>20</c:v>
                </c:pt>
                <c:pt idx="386">
                  <c:v>20</c:v>
                </c:pt>
                <c:pt idx="387">
                  <c:v>20</c:v>
                </c:pt>
                <c:pt idx="388">
                  <c:v>20</c:v>
                </c:pt>
                <c:pt idx="389">
                  <c:v>20</c:v>
                </c:pt>
                <c:pt idx="390">
                  <c:v>20</c:v>
                </c:pt>
                <c:pt idx="391">
                  <c:v>20</c:v>
                </c:pt>
                <c:pt idx="392">
                  <c:v>20</c:v>
                </c:pt>
                <c:pt idx="393">
                  <c:v>20</c:v>
                </c:pt>
                <c:pt idx="394">
                  <c:v>20.079999999999991</c:v>
                </c:pt>
                <c:pt idx="395">
                  <c:v>20.66</c:v>
                </c:pt>
                <c:pt idx="396">
                  <c:v>20.66</c:v>
                </c:pt>
                <c:pt idx="397">
                  <c:v>21.29</c:v>
                </c:pt>
                <c:pt idx="398">
                  <c:v>21.69</c:v>
                </c:pt>
                <c:pt idx="399">
                  <c:v>22</c:v>
                </c:pt>
                <c:pt idx="400">
                  <c:v>22</c:v>
                </c:pt>
                <c:pt idx="401">
                  <c:v>22.95</c:v>
                </c:pt>
                <c:pt idx="402">
                  <c:v>23</c:v>
                </c:pt>
                <c:pt idx="403">
                  <c:v>23.24</c:v>
                </c:pt>
                <c:pt idx="404">
                  <c:v>23.24</c:v>
                </c:pt>
                <c:pt idx="405">
                  <c:v>23.58</c:v>
                </c:pt>
                <c:pt idx="406">
                  <c:v>23.58</c:v>
                </c:pt>
                <c:pt idx="407">
                  <c:v>24.4</c:v>
                </c:pt>
                <c:pt idx="408">
                  <c:v>24.79</c:v>
                </c:pt>
                <c:pt idx="409">
                  <c:v>24.8</c:v>
                </c:pt>
                <c:pt idx="410">
                  <c:v>25</c:v>
                </c:pt>
                <c:pt idx="411">
                  <c:v>25</c:v>
                </c:pt>
                <c:pt idx="412">
                  <c:v>25</c:v>
                </c:pt>
                <c:pt idx="413">
                  <c:v>25</c:v>
                </c:pt>
                <c:pt idx="414">
                  <c:v>25</c:v>
                </c:pt>
                <c:pt idx="415">
                  <c:v>25</c:v>
                </c:pt>
                <c:pt idx="416">
                  <c:v>25</c:v>
                </c:pt>
                <c:pt idx="417">
                  <c:v>25.7</c:v>
                </c:pt>
                <c:pt idx="418">
                  <c:v>27</c:v>
                </c:pt>
                <c:pt idx="419">
                  <c:v>29</c:v>
                </c:pt>
                <c:pt idx="420">
                  <c:v>29.15</c:v>
                </c:pt>
                <c:pt idx="421">
                  <c:v>29.56</c:v>
                </c:pt>
                <c:pt idx="422">
                  <c:v>29.56</c:v>
                </c:pt>
                <c:pt idx="423">
                  <c:v>30</c:v>
                </c:pt>
                <c:pt idx="424">
                  <c:v>30</c:v>
                </c:pt>
                <c:pt idx="425">
                  <c:v>30</c:v>
                </c:pt>
                <c:pt idx="426">
                  <c:v>30</c:v>
                </c:pt>
                <c:pt idx="427">
                  <c:v>30</c:v>
                </c:pt>
                <c:pt idx="428">
                  <c:v>30</c:v>
                </c:pt>
                <c:pt idx="429">
                  <c:v>30</c:v>
                </c:pt>
                <c:pt idx="430">
                  <c:v>30.08</c:v>
                </c:pt>
                <c:pt idx="431">
                  <c:v>30.9</c:v>
                </c:pt>
                <c:pt idx="432">
                  <c:v>30.99</c:v>
                </c:pt>
                <c:pt idx="433">
                  <c:v>32</c:v>
                </c:pt>
                <c:pt idx="434">
                  <c:v>33.049999999999997</c:v>
                </c:pt>
                <c:pt idx="435">
                  <c:v>35</c:v>
                </c:pt>
                <c:pt idx="436">
                  <c:v>35.25</c:v>
                </c:pt>
                <c:pt idx="437">
                  <c:v>36</c:v>
                </c:pt>
                <c:pt idx="438">
                  <c:v>36</c:v>
                </c:pt>
                <c:pt idx="439">
                  <c:v>37.19</c:v>
                </c:pt>
                <c:pt idx="440">
                  <c:v>37.19</c:v>
                </c:pt>
                <c:pt idx="441">
                  <c:v>37.5</c:v>
                </c:pt>
                <c:pt idx="442">
                  <c:v>37.700000000000003</c:v>
                </c:pt>
                <c:pt idx="443">
                  <c:v>37.700000000000003</c:v>
                </c:pt>
                <c:pt idx="444">
                  <c:v>38.730000000000011</c:v>
                </c:pt>
                <c:pt idx="445">
                  <c:v>40</c:v>
                </c:pt>
                <c:pt idx="446">
                  <c:v>40</c:v>
                </c:pt>
                <c:pt idx="447">
                  <c:v>40</c:v>
                </c:pt>
                <c:pt idx="448">
                  <c:v>40</c:v>
                </c:pt>
                <c:pt idx="449">
                  <c:v>44.16</c:v>
                </c:pt>
                <c:pt idx="450">
                  <c:v>45</c:v>
                </c:pt>
                <c:pt idx="451">
                  <c:v>50</c:v>
                </c:pt>
                <c:pt idx="452">
                  <c:v>50</c:v>
                </c:pt>
                <c:pt idx="453">
                  <c:v>50</c:v>
                </c:pt>
                <c:pt idx="454">
                  <c:v>50</c:v>
                </c:pt>
                <c:pt idx="455">
                  <c:v>50</c:v>
                </c:pt>
                <c:pt idx="456">
                  <c:v>50</c:v>
                </c:pt>
                <c:pt idx="457">
                  <c:v>50</c:v>
                </c:pt>
                <c:pt idx="458">
                  <c:v>50</c:v>
                </c:pt>
                <c:pt idx="459">
                  <c:v>52</c:v>
                </c:pt>
                <c:pt idx="460">
                  <c:v>53</c:v>
                </c:pt>
                <c:pt idx="461">
                  <c:v>60</c:v>
                </c:pt>
                <c:pt idx="462">
                  <c:v>62</c:v>
                </c:pt>
                <c:pt idx="463">
                  <c:v>65</c:v>
                </c:pt>
                <c:pt idx="464">
                  <c:v>70</c:v>
                </c:pt>
                <c:pt idx="465">
                  <c:v>70</c:v>
                </c:pt>
                <c:pt idx="466">
                  <c:v>75</c:v>
                </c:pt>
                <c:pt idx="467">
                  <c:v>75</c:v>
                </c:pt>
                <c:pt idx="468">
                  <c:v>75</c:v>
                </c:pt>
                <c:pt idx="469">
                  <c:v>75</c:v>
                </c:pt>
                <c:pt idx="470">
                  <c:v>80</c:v>
                </c:pt>
                <c:pt idx="471">
                  <c:v>85</c:v>
                </c:pt>
                <c:pt idx="472">
                  <c:v>100</c:v>
                </c:pt>
                <c:pt idx="473">
                  <c:v>100</c:v>
                </c:pt>
                <c:pt idx="474">
                  <c:v>150</c:v>
                </c:pt>
                <c:pt idx="475">
                  <c:v>285</c:v>
                </c:pt>
                <c:pt idx="476">
                  <c:v>400</c:v>
                </c:pt>
              </c:numCache>
            </c:numRef>
          </c:yVal>
          <c:smooth val="0"/>
          <c:extLst>
            <c:ext xmlns:c16="http://schemas.microsoft.com/office/drawing/2014/chart" uri="{C3380CC4-5D6E-409C-BE32-E72D297353CC}">
              <c16:uniqueId val="{00000000-B376-4FBC-BCC1-8B1ABDCFD675}"/>
            </c:ext>
          </c:extLst>
        </c:ser>
        <c:dLbls>
          <c:showLegendKey val="0"/>
          <c:showVal val="0"/>
          <c:showCatName val="0"/>
          <c:showSerName val="0"/>
          <c:showPercent val="0"/>
          <c:showBubbleSize val="0"/>
        </c:dLbls>
        <c:axId val="-2106408688"/>
        <c:axId val="-2106416688"/>
      </c:scatterChart>
      <c:valAx>
        <c:axId val="-2106408688"/>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 of microgrids</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fr-FR"/>
          </a:p>
        </c:txPr>
        <c:crossAx val="-2106416688"/>
        <c:crosses val="autoZero"/>
        <c:crossBetween val="midCat"/>
      </c:valAx>
      <c:valAx>
        <c:axId val="-2106416688"/>
        <c:scaling>
          <c:orientation val="minMax"/>
          <c:max val="100"/>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a:t>Capacity (KW)</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fr-FR"/>
          </a:p>
        </c:txPr>
        <c:crossAx val="-2106408688"/>
        <c:crosses val="autoZero"/>
        <c:crossBetween val="midCat"/>
      </c:valAx>
      <c:spPr>
        <a:noFill/>
        <a:ln>
          <a:noFill/>
        </a:ln>
        <a:effectLst/>
      </c:spPr>
    </c:plotArea>
    <c:plotVisOnly val="1"/>
    <c:dispBlanksAs val="gap"/>
    <c:showDLblsOverMax val="0"/>
  </c:chart>
  <c:spPr>
    <a:noFill/>
    <a:ln>
      <a:noFill/>
    </a:ln>
    <a:effectLst/>
  </c:spPr>
  <c:txPr>
    <a:bodyPr/>
    <a:lstStyle/>
    <a:p>
      <a:pPr>
        <a:defRPr sz="1200"/>
      </a:pPr>
      <a:endParaRPr lang="fr-FR"/>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4" b="0" i="0" u="none" strike="noStrike" baseline="0">
                <a:solidFill>
                  <a:srgbClr val="000000"/>
                </a:solidFill>
                <a:latin typeface="Arial"/>
                <a:ea typeface="Arial"/>
                <a:cs typeface="Arial"/>
              </a:defRPr>
            </a:pPr>
            <a:r>
              <a:rPr lang="en-US" sz="1386" b="1" i="0" u="none" strike="noStrike" baseline="0" dirty="0">
                <a:solidFill>
                  <a:srgbClr val="000000"/>
                </a:solidFill>
                <a:latin typeface="Arial"/>
                <a:cs typeface="Arial"/>
              </a:rPr>
              <a:t>xx market size </a:t>
            </a:r>
          </a:p>
          <a:p>
            <a:pPr>
              <a:defRPr sz="1804" b="0" i="0" u="none" strike="noStrike" baseline="0">
                <a:solidFill>
                  <a:srgbClr val="000000"/>
                </a:solidFill>
                <a:latin typeface="Arial"/>
                <a:ea typeface="Arial"/>
                <a:cs typeface="Arial"/>
              </a:defRPr>
            </a:pPr>
            <a:r>
              <a:rPr lang="en-US" sz="1386" b="0" i="0" u="none" strike="noStrike" baseline="0" dirty="0">
                <a:solidFill>
                  <a:srgbClr val="000000"/>
                </a:solidFill>
                <a:latin typeface="Arial"/>
                <a:cs typeface="Arial"/>
              </a:rPr>
              <a:t>(‘xx)</a:t>
            </a:r>
          </a:p>
        </c:rich>
      </c:tx>
      <c:layout>
        <c:manualLayout>
          <c:xMode val="edge"/>
          <c:yMode val="edge"/>
          <c:x val="3.6431162828196001E-2"/>
          <c:y val="4.3296754903649003E-2"/>
        </c:manualLayout>
      </c:layout>
      <c:overlay val="0"/>
    </c:title>
    <c:autoTitleDeleted val="0"/>
    <c:plotArea>
      <c:layout>
        <c:manualLayout>
          <c:layoutTarget val="inner"/>
          <c:xMode val="edge"/>
          <c:yMode val="edge"/>
          <c:x val="2.8136722362384299E-2"/>
          <c:y val="0.21622329391971301"/>
          <c:w val="0.430655169832382"/>
          <c:h val="0.70223074471364499"/>
        </c:manualLayout>
      </c:layout>
      <c:barChart>
        <c:barDir val="col"/>
        <c:grouping val="stacked"/>
        <c:varyColors val="0"/>
        <c:ser>
          <c:idx val="0"/>
          <c:order val="0"/>
          <c:tx>
            <c:strRef>
              <c:f>Feuil1!$B$1</c:f>
              <c:strCache>
                <c:ptCount val="1"/>
                <c:pt idx="0">
                  <c:v>xx</c:v>
                </c:pt>
              </c:strCache>
            </c:strRef>
          </c:tx>
          <c:spPr>
            <a:solidFill>
              <a:schemeClr val="tx2"/>
            </a:solidFill>
          </c:spPr>
          <c:invertIfNegative val="0"/>
          <c:dLbls>
            <c:numFmt formatCode="#,##0" sourceLinked="0"/>
            <c:spPr>
              <a:noFill/>
              <a:ln>
                <a:noFill/>
              </a:ln>
              <a:effectLst/>
            </c:spPr>
            <c:txPr>
              <a:bodyPr/>
              <a:lstStyle/>
              <a:p>
                <a:pPr>
                  <a:defRPr sz="1101" b="0" i="0" u="none" strike="noStrike" baseline="0">
                    <a:solidFill>
                      <a:srgbClr val="000000"/>
                    </a:solidFill>
                    <a:latin typeface="Arial"/>
                    <a:ea typeface="Arial"/>
                    <a:cs typeface="Arial"/>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Feuil1!$A$2:$A$3</c:f>
              <c:numCache>
                <c:formatCode>General</c:formatCode>
                <c:ptCount val="2"/>
                <c:pt idx="0">
                  <c:v>2009</c:v>
                </c:pt>
                <c:pt idx="1">
                  <c:v>2015</c:v>
                </c:pt>
              </c:numCache>
            </c:numRef>
          </c:cat>
          <c:val>
            <c:numRef>
              <c:f>Feuil1!$B$2:$B$3</c:f>
              <c:numCache>
                <c:formatCode>0</c:formatCode>
                <c:ptCount val="2"/>
                <c:pt idx="0">
                  <c:v>70</c:v>
                </c:pt>
                <c:pt idx="1">
                  <c:v>138</c:v>
                </c:pt>
              </c:numCache>
            </c:numRef>
          </c:val>
          <c:extLst>
            <c:ext xmlns:c16="http://schemas.microsoft.com/office/drawing/2014/chart" uri="{C3380CC4-5D6E-409C-BE32-E72D297353CC}">
              <c16:uniqueId val="{00000000-BC0C-4BB4-AE19-B3F4681E7C40}"/>
            </c:ext>
          </c:extLst>
        </c:ser>
        <c:ser>
          <c:idx val="1"/>
          <c:order val="1"/>
          <c:tx>
            <c:strRef>
              <c:f>Feuil1!$C$1</c:f>
              <c:strCache>
                <c:ptCount val="1"/>
                <c:pt idx="0">
                  <c:v>xx2</c:v>
                </c:pt>
              </c:strCache>
            </c:strRef>
          </c:tx>
          <c:spPr>
            <a:solidFill>
              <a:schemeClr val="bg2"/>
            </a:solidFill>
          </c:spPr>
          <c:invertIfNegative val="0"/>
          <c:dLbls>
            <c:spPr>
              <a:noFill/>
              <a:ln>
                <a:noFill/>
              </a:ln>
              <a:effectLst/>
            </c:spPr>
            <c:txPr>
              <a:bodyPr/>
              <a:lstStyle/>
              <a:p>
                <a:pPr>
                  <a:defRPr sz="1101" b="0" i="0" u="none" strike="noStrike" baseline="0">
                    <a:solidFill>
                      <a:srgbClr val="000000"/>
                    </a:solidFill>
                    <a:latin typeface="Arial"/>
                    <a:ea typeface="Arial"/>
                    <a:cs typeface="Arial"/>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Feuil1!$A$2:$A$3</c:f>
              <c:numCache>
                <c:formatCode>General</c:formatCode>
                <c:ptCount val="2"/>
                <c:pt idx="0">
                  <c:v>2009</c:v>
                </c:pt>
                <c:pt idx="1">
                  <c:v>2015</c:v>
                </c:pt>
              </c:numCache>
            </c:numRef>
          </c:cat>
          <c:val>
            <c:numRef>
              <c:f>Feuil1!$C$2:$C$3</c:f>
              <c:numCache>
                <c:formatCode>0</c:formatCode>
                <c:ptCount val="2"/>
                <c:pt idx="0">
                  <c:v>20</c:v>
                </c:pt>
                <c:pt idx="1">
                  <c:v>27</c:v>
                </c:pt>
              </c:numCache>
            </c:numRef>
          </c:val>
          <c:extLst>
            <c:ext xmlns:c16="http://schemas.microsoft.com/office/drawing/2014/chart" uri="{C3380CC4-5D6E-409C-BE32-E72D297353CC}">
              <c16:uniqueId val="{00000001-BC0C-4BB4-AE19-B3F4681E7C40}"/>
            </c:ext>
          </c:extLst>
        </c:ser>
        <c:ser>
          <c:idx val="2"/>
          <c:order val="2"/>
          <c:tx>
            <c:strRef>
              <c:f>Feuil1!$D$1</c:f>
              <c:strCache>
                <c:ptCount val="1"/>
                <c:pt idx="0">
                  <c:v>xx3</c:v>
                </c:pt>
              </c:strCache>
            </c:strRef>
          </c:tx>
          <c:spPr>
            <a:solidFill>
              <a:schemeClr val="accent2"/>
            </a:solidFill>
          </c:spPr>
          <c:invertIfNegative val="0"/>
          <c:dLbls>
            <c:spPr>
              <a:noFill/>
              <a:ln>
                <a:noFill/>
              </a:ln>
              <a:effectLst/>
            </c:spPr>
            <c:txPr>
              <a:bodyPr/>
              <a:lstStyle/>
              <a:p>
                <a:pPr>
                  <a:defRPr sz="1101" b="0" i="0" u="none" strike="noStrike" baseline="0">
                    <a:solidFill>
                      <a:srgbClr val="000000"/>
                    </a:solidFill>
                    <a:latin typeface="Arial"/>
                    <a:ea typeface="Arial"/>
                    <a:cs typeface="Arial"/>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Feuil1!$A$2:$A$3</c:f>
              <c:numCache>
                <c:formatCode>General</c:formatCode>
                <c:ptCount val="2"/>
                <c:pt idx="0">
                  <c:v>2009</c:v>
                </c:pt>
                <c:pt idx="1">
                  <c:v>2015</c:v>
                </c:pt>
              </c:numCache>
            </c:numRef>
          </c:cat>
          <c:val>
            <c:numRef>
              <c:f>Feuil1!$D$2:$D$3</c:f>
              <c:numCache>
                <c:formatCode>0</c:formatCode>
                <c:ptCount val="2"/>
                <c:pt idx="0">
                  <c:v>4.2</c:v>
                </c:pt>
                <c:pt idx="1">
                  <c:v>6.88</c:v>
                </c:pt>
              </c:numCache>
            </c:numRef>
          </c:val>
          <c:extLst>
            <c:ext xmlns:c16="http://schemas.microsoft.com/office/drawing/2014/chart" uri="{C3380CC4-5D6E-409C-BE32-E72D297353CC}">
              <c16:uniqueId val="{00000002-BC0C-4BB4-AE19-B3F4681E7C40}"/>
            </c:ext>
          </c:extLst>
        </c:ser>
        <c:dLbls>
          <c:showLegendKey val="0"/>
          <c:showVal val="0"/>
          <c:showCatName val="0"/>
          <c:showSerName val="0"/>
          <c:showPercent val="0"/>
          <c:showBubbleSize val="0"/>
        </c:dLbls>
        <c:gapWidth val="55"/>
        <c:overlap val="100"/>
        <c:axId val="-2095366320"/>
        <c:axId val="-2095487280"/>
      </c:barChart>
      <c:catAx>
        <c:axId val="-2095366320"/>
        <c:scaling>
          <c:orientation val="minMax"/>
        </c:scaling>
        <c:delete val="0"/>
        <c:axPos val="b"/>
        <c:numFmt formatCode="General" sourceLinked="1"/>
        <c:majorTickMark val="none"/>
        <c:minorTickMark val="none"/>
        <c:tickLblPos val="nextTo"/>
        <c:txPr>
          <a:bodyPr rot="0" vert="horz"/>
          <a:lstStyle/>
          <a:p>
            <a:pPr>
              <a:defRPr sz="1201" b="0" i="0" u="none" strike="noStrike" baseline="0">
                <a:solidFill>
                  <a:srgbClr val="000000"/>
                </a:solidFill>
                <a:latin typeface="Arial"/>
                <a:ea typeface="Arial"/>
                <a:cs typeface="Arial"/>
              </a:defRPr>
            </a:pPr>
            <a:endParaRPr lang="fr-FR"/>
          </a:p>
        </c:txPr>
        <c:crossAx val="-2095487280"/>
        <c:crosses val="autoZero"/>
        <c:auto val="1"/>
        <c:lblAlgn val="ctr"/>
        <c:lblOffset val="100"/>
        <c:noMultiLvlLbl val="0"/>
      </c:catAx>
      <c:valAx>
        <c:axId val="-2095487280"/>
        <c:scaling>
          <c:orientation val="minMax"/>
        </c:scaling>
        <c:delete val="1"/>
        <c:axPos val="l"/>
        <c:numFmt formatCode="0" sourceLinked="1"/>
        <c:majorTickMark val="out"/>
        <c:minorTickMark val="none"/>
        <c:tickLblPos val="none"/>
        <c:crossAx val="-2095366320"/>
        <c:crosses val="autoZero"/>
        <c:crossBetween val="between"/>
      </c:valAx>
      <c:spPr>
        <a:noFill/>
        <a:ln w="25427">
          <a:noFill/>
        </a:ln>
      </c:spPr>
    </c:plotArea>
    <c:legend>
      <c:legendPos val="r"/>
      <c:layout>
        <c:manualLayout>
          <c:xMode val="edge"/>
          <c:yMode val="edge"/>
          <c:x val="0.47801599885338603"/>
          <c:y val="0.17944782747087001"/>
          <c:w val="0.44839930844821901"/>
          <c:h val="0.725519638077049"/>
        </c:manualLayout>
      </c:layout>
      <c:overlay val="0"/>
      <c:txPr>
        <a:bodyPr/>
        <a:lstStyle/>
        <a:p>
          <a:pPr>
            <a:defRPr sz="1098" b="0" i="0" u="none" strike="noStrike" baseline="0">
              <a:solidFill>
                <a:srgbClr val="000000"/>
              </a:solidFill>
              <a:latin typeface="Arial"/>
              <a:ea typeface="Arial"/>
              <a:cs typeface="Arial"/>
            </a:defRPr>
          </a:pPr>
          <a:endParaRPr lang="fr-FR"/>
        </a:p>
      </c:txPr>
    </c:legend>
    <c:plotVisOnly val="1"/>
    <c:dispBlanksAs val="gap"/>
    <c:showDLblsOverMax val="0"/>
  </c:chart>
  <c:txPr>
    <a:bodyPr/>
    <a:lstStyle/>
    <a:p>
      <a:pPr>
        <a:defRPr sz="1802" b="0" i="0" u="none" strike="noStrike" baseline="0">
          <a:solidFill>
            <a:srgbClr val="000000"/>
          </a:solidFill>
          <a:latin typeface="Arial"/>
          <a:ea typeface="Arial"/>
          <a:cs typeface="Arial"/>
        </a:defRPr>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004866180048701"/>
          <c:y val="5.8690744920993403E-2"/>
          <c:w val="0.81995133819951604"/>
          <c:h val="0.670428893905195"/>
        </c:manualLayout>
      </c:layout>
      <c:barChart>
        <c:barDir val="col"/>
        <c:grouping val="clustered"/>
        <c:varyColors val="0"/>
        <c:ser>
          <c:idx val="0"/>
          <c:order val="0"/>
          <c:tx>
            <c:strRef>
              <c:f>Feuil1!$B$1</c:f>
              <c:strCache>
                <c:ptCount val="1"/>
                <c:pt idx="0">
                  <c:v>Social entreprise</c:v>
                </c:pt>
              </c:strCache>
            </c:strRef>
          </c:tx>
          <c:spPr>
            <a:solidFill>
              <a:schemeClr val="tx2"/>
            </a:solidFill>
          </c:spPr>
          <c:invertIfNegative val="0"/>
          <c:dLbls>
            <c:spPr>
              <a:noFill/>
              <a:ln w="25749">
                <a:noFill/>
              </a:ln>
            </c:spPr>
            <c:txPr>
              <a:bodyPr/>
              <a:lstStyle/>
              <a:p>
                <a:pPr>
                  <a:defRPr sz="1115" b="0" i="0" u="none" strike="noStrike" baseline="0">
                    <a:solidFill>
                      <a:srgbClr val="000000"/>
                    </a:solidFill>
                    <a:latin typeface="Arial"/>
                    <a:ea typeface="Arial"/>
                    <a:cs typeface="Arial"/>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Feuil1!$A$2:$A$6</c:f>
              <c:strCache>
                <c:ptCount val="5"/>
                <c:pt idx="0">
                  <c:v>"UBS"</c:v>
                </c:pt>
                <c:pt idx="1">
                  <c:v>"Doris Leuthard"</c:v>
                </c:pt>
                <c:pt idx="2">
                  <c:v>"Federer"</c:v>
                </c:pt>
                <c:pt idx="3">
                  <c:v>"poverty"</c:v>
                </c:pt>
                <c:pt idx="4">
                  <c:v>"bill gates"</c:v>
                </c:pt>
              </c:strCache>
            </c:strRef>
          </c:cat>
          <c:val>
            <c:numRef>
              <c:f>Feuil1!$B$2:$B$6</c:f>
              <c:numCache>
                <c:formatCode>General</c:formatCode>
                <c:ptCount val="5"/>
                <c:pt idx="0">
                  <c:v>3181</c:v>
                </c:pt>
                <c:pt idx="1">
                  <c:v>832</c:v>
                </c:pt>
                <c:pt idx="2">
                  <c:v>701</c:v>
                </c:pt>
                <c:pt idx="3">
                  <c:v>520</c:v>
                </c:pt>
                <c:pt idx="4">
                  <c:v>31</c:v>
                </c:pt>
              </c:numCache>
            </c:numRef>
          </c:val>
          <c:extLst>
            <c:ext xmlns:c16="http://schemas.microsoft.com/office/drawing/2014/chart" uri="{C3380CC4-5D6E-409C-BE32-E72D297353CC}">
              <c16:uniqueId val="{00000000-47CC-4E82-9D3D-96F148C0BCA9}"/>
            </c:ext>
          </c:extLst>
        </c:ser>
        <c:dLbls>
          <c:showLegendKey val="0"/>
          <c:showVal val="0"/>
          <c:showCatName val="0"/>
          <c:showSerName val="0"/>
          <c:showPercent val="0"/>
          <c:showBubbleSize val="0"/>
        </c:dLbls>
        <c:gapWidth val="150"/>
        <c:overlap val="-33"/>
        <c:axId val="1554867200"/>
        <c:axId val="1547303888"/>
      </c:barChart>
      <c:catAx>
        <c:axId val="1554867200"/>
        <c:scaling>
          <c:orientation val="minMax"/>
        </c:scaling>
        <c:delete val="0"/>
        <c:axPos val="b"/>
        <c:numFmt formatCode="General" sourceLinked="1"/>
        <c:majorTickMark val="out"/>
        <c:minorTickMark val="none"/>
        <c:tickLblPos val="nextTo"/>
        <c:txPr>
          <a:bodyPr rot="-1620000" vert="horz"/>
          <a:lstStyle/>
          <a:p>
            <a:pPr>
              <a:defRPr sz="1216" b="0" i="0" u="none" strike="noStrike" baseline="0">
                <a:solidFill>
                  <a:srgbClr val="000000"/>
                </a:solidFill>
                <a:latin typeface="Arial"/>
                <a:ea typeface="Arial"/>
                <a:cs typeface="Arial"/>
              </a:defRPr>
            </a:pPr>
            <a:endParaRPr lang="fr-FR"/>
          </a:p>
        </c:txPr>
        <c:crossAx val="1547303888"/>
        <c:crosses val="autoZero"/>
        <c:auto val="1"/>
        <c:lblAlgn val="ctr"/>
        <c:lblOffset val="100"/>
        <c:noMultiLvlLbl val="0"/>
      </c:catAx>
      <c:valAx>
        <c:axId val="1547303888"/>
        <c:scaling>
          <c:orientation val="minMax"/>
        </c:scaling>
        <c:delete val="1"/>
        <c:axPos val="l"/>
        <c:numFmt formatCode="General" sourceLinked="1"/>
        <c:majorTickMark val="out"/>
        <c:minorTickMark val="none"/>
        <c:tickLblPos val="none"/>
        <c:crossAx val="1554867200"/>
        <c:crosses val="autoZero"/>
        <c:crossBetween val="between"/>
      </c:valAx>
      <c:spPr>
        <a:noFill/>
        <a:ln w="25741">
          <a:noFill/>
        </a:ln>
      </c:spPr>
    </c:plotArea>
    <c:plotVisOnly val="1"/>
    <c:dispBlanksAs val="gap"/>
    <c:showDLblsOverMax val="0"/>
  </c:chart>
  <c:spPr>
    <a:noFill/>
    <a:ln>
      <a:noFill/>
    </a:ln>
  </c:spPr>
  <c:txPr>
    <a:bodyPr/>
    <a:lstStyle/>
    <a:p>
      <a:pPr>
        <a:defRPr sz="1829" b="0" i="0" u="none" strike="noStrike" baseline="0">
          <a:solidFill>
            <a:srgbClr val="000000"/>
          </a:solidFill>
          <a:latin typeface="Arial"/>
          <a:ea typeface="Arial"/>
          <a:cs typeface="Arial"/>
        </a:defRPr>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Social entreprise</c:v>
                </c:pt>
              </c:strCache>
            </c:strRef>
          </c:tx>
          <c:spPr>
            <a:solidFill>
              <a:schemeClr val="tx2"/>
            </a:solidFill>
          </c:spPr>
          <c:invertIfNegative val="0"/>
          <c:dLbls>
            <c:spPr>
              <a:noFill/>
              <a:ln w="25394">
                <a:noFill/>
              </a:ln>
            </c:spPr>
            <c:txPr>
              <a:bodyPr/>
              <a:lstStyle/>
              <a:p>
                <a:pPr>
                  <a:defRPr sz="1203" b="0" i="0" u="none" strike="noStrike" baseline="0">
                    <a:solidFill>
                      <a:srgbClr val="000000"/>
                    </a:solidFill>
                    <a:latin typeface="Arial"/>
                    <a:ea typeface="Arial"/>
                    <a:cs typeface="Arial"/>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Feuil1!$A$2:$A$6</c:f>
              <c:strCache>
                <c:ptCount val="5"/>
                <c:pt idx="0">
                  <c:v>"bill gates"</c:v>
                </c:pt>
                <c:pt idx="1">
                  <c:v>xx</c:v>
                </c:pt>
                <c:pt idx="2">
                  <c:v>xx</c:v>
                </c:pt>
                <c:pt idx="3">
                  <c:v>xx</c:v>
                </c:pt>
                <c:pt idx="4">
                  <c:v>xx</c:v>
                </c:pt>
              </c:strCache>
            </c:strRef>
          </c:cat>
          <c:val>
            <c:numRef>
              <c:f>Feuil1!$B$2:$B$6</c:f>
              <c:numCache>
                <c:formatCode>General</c:formatCode>
                <c:ptCount val="5"/>
                <c:pt idx="0">
                  <c:v>31</c:v>
                </c:pt>
                <c:pt idx="1">
                  <c:v>21</c:v>
                </c:pt>
                <c:pt idx="2">
                  <c:v>4</c:v>
                </c:pt>
                <c:pt idx="3">
                  <c:v>1</c:v>
                </c:pt>
                <c:pt idx="4">
                  <c:v>0</c:v>
                </c:pt>
              </c:numCache>
            </c:numRef>
          </c:val>
          <c:extLst>
            <c:ext xmlns:c16="http://schemas.microsoft.com/office/drawing/2014/chart" uri="{C3380CC4-5D6E-409C-BE32-E72D297353CC}">
              <c16:uniqueId val="{00000000-100A-415F-A83F-934E2D863CCD}"/>
            </c:ext>
          </c:extLst>
        </c:ser>
        <c:dLbls>
          <c:showLegendKey val="0"/>
          <c:showVal val="0"/>
          <c:showCatName val="0"/>
          <c:showSerName val="0"/>
          <c:showPercent val="0"/>
          <c:showBubbleSize val="0"/>
        </c:dLbls>
        <c:gapWidth val="150"/>
        <c:overlap val="-33"/>
        <c:axId val="1900947616"/>
        <c:axId val="1901005248"/>
      </c:barChart>
      <c:catAx>
        <c:axId val="1900947616"/>
        <c:scaling>
          <c:orientation val="minMax"/>
        </c:scaling>
        <c:delete val="0"/>
        <c:axPos val="b"/>
        <c:numFmt formatCode="General" sourceLinked="1"/>
        <c:majorTickMark val="out"/>
        <c:minorTickMark val="none"/>
        <c:tickLblPos val="nextTo"/>
        <c:txPr>
          <a:bodyPr rot="-1620000" vert="horz"/>
          <a:lstStyle/>
          <a:p>
            <a:pPr>
              <a:defRPr sz="1203" b="0" i="0" u="none" strike="noStrike" baseline="0">
                <a:solidFill>
                  <a:srgbClr val="000000"/>
                </a:solidFill>
                <a:latin typeface="Arial"/>
                <a:ea typeface="Arial"/>
                <a:cs typeface="Arial"/>
              </a:defRPr>
            </a:pPr>
            <a:endParaRPr lang="fr-FR"/>
          </a:p>
        </c:txPr>
        <c:crossAx val="1901005248"/>
        <c:crosses val="autoZero"/>
        <c:auto val="1"/>
        <c:lblAlgn val="ctr"/>
        <c:lblOffset val="100"/>
        <c:noMultiLvlLbl val="0"/>
      </c:catAx>
      <c:valAx>
        <c:axId val="1901005248"/>
        <c:scaling>
          <c:orientation val="minMax"/>
        </c:scaling>
        <c:delete val="1"/>
        <c:axPos val="l"/>
        <c:numFmt formatCode="General" sourceLinked="1"/>
        <c:majorTickMark val="out"/>
        <c:minorTickMark val="none"/>
        <c:tickLblPos val="none"/>
        <c:crossAx val="1900947616"/>
        <c:crosses val="autoZero"/>
        <c:crossBetween val="between"/>
      </c:valAx>
      <c:spPr>
        <a:noFill/>
        <a:ln w="25456">
          <a:noFill/>
        </a:ln>
      </c:spPr>
    </c:plotArea>
    <c:plotVisOnly val="1"/>
    <c:dispBlanksAs val="gap"/>
    <c:showDLblsOverMax val="0"/>
  </c:chart>
  <c:spPr>
    <a:noFill/>
    <a:ln>
      <a:noFill/>
    </a:ln>
  </c:spPr>
  <c:txPr>
    <a:bodyPr/>
    <a:lstStyle/>
    <a:p>
      <a:pPr>
        <a:defRPr sz="1809" b="0" i="0" u="none" strike="noStrike" baseline="0">
          <a:solidFill>
            <a:srgbClr val="000000"/>
          </a:solidFill>
          <a:latin typeface="Arial"/>
          <a:ea typeface="Arial"/>
          <a:cs typeface="Arial"/>
        </a:defRPr>
      </a:pPr>
      <a:endParaRPr lang="fr-F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Arial"/>
                <a:ea typeface="Arial"/>
                <a:cs typeface="Arial"/>
              </a:defRPr>
            </a:pPr>
            <a:r>
              <a:rPr lang="en-US" sz="1200" dirty="0"/>
              <a:t>Category wise Automobile Demand in India </a:t>
            </a:r>
            <a:r>
              <a:rPr lang="en-US" sz="1200" b="0" dirty="0"/>
              <a:t>(XX)</a:t>
            </a:r>
          </a:p>
        </c:rich>
      </c:tx>
      <c:overlay val="0"/>
    </c:title>
    <c:autoTitleDeleted val="0"/>
    <c:plotArea>
      <c:layout>
        <c:manualLayout>
          <c:layoutTarget val="inner"/>
          <c:xMode val="edge"/>
          <c:yMode val="edge"/>
          <c:x val="2.94117647058823E-2"/>
          <c:y val="0.15765765765765799"/>
          <c:w val="0.75553647379288003"/>
          <c:h val="0.709659845045433"/>
        </c:manualLayout>
      </c:layout>
      <c:barChart>
        <c:barDir val="col"/>
        <c:grouping val="clustered"/>
        <c:varyColors val="0"/>
        <c:ser>
          <c:idx val="0"/>
          <c:order val="0"/>
          <c:tx>
            <c:strRef>
              <c:f>Sheet1!$B$1</c:f>
              <c:strCache>
                <c:ptCount val="1"/>
                <c:pt idx="0">
                  <c:v>Passenger Vehicle</c:v>
                </c:pt>
              </c:strCache>
            </c:strRef>
          </c:tx>
          <c:spPr>
            <a:solidFill>
              <a:schemeClr val="accent4"/>
            </a:solidFill>
            <a:ln>
              <a:noFill/>
            </a:ln>
          </c:spPr>
          <c:invertIfNegative val="0"/>
          <c:dLbls>
            <c:numFmt formatCode="#,##0.00" sourceLinked="0"/>
            <c:spPr>
              <a:noFill/>
              <a:ln>
                <a:noFill/>
              </a:ln>
              <a:effectLst/>
            </c:spPr>
            <c:txPr>
              <a:bodyPr/>
              <a:lstStyle/>
              <a:p>
                <a:pPr>
                  <a:defRPr sz="1200" b="0" i="0" u="none" strike="noStrike" baseline="0">
                    <a:solidFill>
                      <a:srgbClr val="000000"/>
                    </a:solidFill>
                    <a:latin typeface="Arial" pitchFamily="34" charset="0"/>
                    <a:ea typeface="Calibri"/>
                    <a:cs typeface="Arial" pitchFamily="34" charset="0"/>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Sheet1!$A$2:$A$8</c:f>
              <c:numCache>
                <c:formatCode>General</c:formatCode>
                <c:ptCount val="7"/>
                <c:pt idx="0">
                  <c:v>2003</c:v>
                </c:pt>
                <c:pt idx="1">
                  <c:v>2004</c:v>
                </c:pt>
                <c:pt idx="2">
                  <c:v>2005</c:v>
                </c:pt>
                <c:pt idx="3">
                  <c:v>2006</c:v>
                </c:pt>
                <c:pt idx="4">
                  <c:v>2007</c:v>
                </c:pt>
                <c:pt idx="5">
                  <c:v>2008</c:v>
                </c:pt>
                <c:pt idx="6">
                  <c:v>2009</c:v>
                </c:pt>
              </c:numCache>
            </c:numRef>
          </c:cat>
          <c:val>
            <c:numRef>
              <c:f>Sheet1!$B$2:$B$8</c:f>
              <c:numCache>
                <c:formatCode>#,##0.00</c:formatCode>
                <c:ptCount val="7"/>
                <c:pt idx="0">
                  <c:v>0.70719799999999999</c:v>
                </c:pt>
                <c:pt idx="1">
                  <c:v>0.90209600000000001</c:v>
                </c:pt>
                <c:pt idx="2">
                  <c:v>1.061572</c:v>
                </c:pt>
                <c:pt idx="3">
                  <c:v>1.143076</c:v>
                </c:pt>
                <c:pt idx="4">
                  <c:v>1.3799790000000001</c:v>
                </c:pt>
                <c:pt idx="5">
                  <c:v>1.549882</c:v>
                </c:pt>
                <c:pt idx="6">
                  <c:v>1.551879999999999</c:v>
                </c:pt>
              </c:numCache>
            </c:numRef>
          </c:val>
          <c:extLst>
            <c:ext xmlns:c16="http://schemas.microsoft.com/office/drawing/2014/chart" uri="{C3380CC4-5D6E-409C-BE32-E72D297353CC}">
              <c16:uniqueId val="{00000000-F117-4BDE-B3CC-B52C9CB9D18C}"/>
            </c:ext>
          </c:extLst>
        </c:ser>
        <c:ser>
          <c:idx val="1"/>
          <c:order val="1"/>
          <c:tx>
            <c:strRef>
              <c:f>Sheet1!$C$1</c:f>
              <c:strCache>
                <c:ptCount val="1"/>
                <c:pt idx="0">
                  <c:v>Commercial Vehicles</c:v>
                </c:pt>
              </c:strCache>
            </c:strRef>
          </c:tx>
          <c:spPr>
            <a:solidFill>
              <a:schemeClr val="tx1"/>
            </a:solidFill>
            <a:ln>
              <a:noFill/>
            </a:ln>
          </c:spPr>
          <c:invertIfNegative val="0"/>
          <c:dLbls>
            <c:dLbl>
              <c:idx val="0"/>
              <c:layout>
                <c:manualLayout>
                  <c:x val="0"/>
                  <c:y val="9.623095429029679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117-4BDE-B3CC-B52C9CB9D18C}"/>
                </c:ext>
              </c:extLst>
            </c:dLbl>
            <c:dLbl>
              <c:idx val="1"/>
              <c:layout>
                <c:manualLayout>
                  <c:x val="0"/>
                  <c:y val="9.623095429029679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117-4BDE-B3CC-B52C9CB9D18C}"/>
                </c:ext>
              </c:extLst>
            </c:dLbl>
            <c:dLbl>
              <c:idx val="2"/>
              <c:layout>
                <c:manualLayout>
                  <c:x val="-1.69995750106251E-3"/>
                  <c:y val="9.623095429029679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117-4BDE-B3CC-B52C9CB9D18C}"/>
                </c:ext>
              </c:extLst>
            </c:dLbl>
            <c:dLbl>
              <c:idx val="3"/>
              <c:layout>
                <c:manualLayout>
                  <c:x val="1.6999575010624799E-3"/>
                  <c:y val="1.2830793905372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117-4BDE-B3CC-B52C9CB9D18C}"/>
                </c:ext>
              </c:extLst>
            </c:dLbl>
            <c:numFmt formatCode="#,##0.00" sourceLinked="0"/>
            <c:spPr>
              <a:noFill/>
              <a:ln>
                <a:noFill/>
              </a:ln>
              <a:effectLst/>
            </c:spPr>
            <c:txPr>
              <a:bodyPr/>
              <a:lstStyle/>
              <a:p>
                <a:pPr>
                  <a:defRPr sz="1200" b="0" i="0" u="none" strike="noStrike" baseline="0">
                    <a:solidFill>
                      <a:srgbClr val="000000"/>
                    </a:solidFill>
                    <a:latin typeface="Arial" pitchFamily="34" charset="0"/>
                    <a:ea typeface="Calibri"/>
                    <a:cs typeface="Arial" pitchFamily="34" charset="0"/>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Sheet1!$A$2:$A$8</c:f>
              <c:numCache>
                <c:formatCode>General</c:formatCode>
                <c:ptCount val="7"/>
                <c:pt idx="0">
                  <c:v>2003</c:v>
                </c:pt>
                <c:pt idx="1">
                  <c:v>2004</c:v>
                </c:pt>
                <c:pt idx="2">
                  <c:v>2005</c:v>
                </c:pt>
                <c:pt idx="3">
                  <c:v>2006</c:v>
                </c:pt>
                <c:pt idx="4">
                  <c:v>2007</c:v>
                </c:pt>
                <c:pt idx="5">
                  <c:v>2008</c:v>
                </c:pt>
                <c:pt idx="6">
                  <c:v>2009</c:v>
                </c:pt>
              </c:numCache>
            </c:numRef>
          </c:cat>
          <c:val>
            <c:numRef>
              <c:f>Sheet1!$C$2:$C$8</c:f>
              <c:numCache>
                <c:formatCode>0.00</c:formatCode>
                <c:ptCount val="7"/>
                <c:pt idx="0">
                  <c:v>0.19068199999999999</c:v>
                </c:pt>
                <c:pt idx="1">
                  <c:v>0.26011400000000001</c:v>
                </c:pt>
                <c:pt idx="2">
                  <c:v>0.31842999999999999</c:v>
                </c:pt>
                <c:pt idx="3">
                  <c:v>0.35104099999999999</c:v>
                </c:pt>
                <c:pt idx="4">
                  <c:v>0.46776499999999999</c:v>
                </c:pt>
                <c:pt idx="5">
                  <c:v>0.49049399999999999</c:v>
                </c:pt>
                <c:pt idx="6">
                  <c:v>0.38412200000000002</c:v>
                </c:pt>
              </c:numCache>
            </c:numRef>
          </c:val>
          <c:extLst>
            <c:ext xmlns:c16="http://schemas.microsoft.com/office/drawing/2014/chart" uri="{C3380CC4-5D6E-409C-BE32-E72D297353CC}">
              <c16:uniqueId val="{00000005-F117-4BDE-B3CC-B52C9CB9D18C}"/>
            </c:ext>
          </c:extLst>
        </c:ser>
        <c:ser>
          <c:idx val="2"/>
          <c:order val="2"/>
          <c:tx>
            <c:strRef>
              <c:f>Sheet1!$D$1</c:f>
              <c:strCache>
                <c:ptCount val="1"/>
                <c:pt idx="0">
                  <c:v>Two Wheelers</c:v>
                </c:pt>
              </c:strCache>
            </c:strRef>
          </c:tx>
          <c:spPr>
            <a:solidFill>
              <a:schemeClr val="tx2"/>
            </a:solidFill>
          </c:spPr>
          <c:invertIfNegative val="0"/>
          <c:dLbls>
            <c:numFmt formatCode="#,##0.0" sourceLinked="0"/>
            <c:spPr>
              <a:noFill/>
              <a:ln>
                <a:noFill/>
              </a:ln>
              <a:effectLst/>
            </c:spPr>
            <c:txPr>
              <a:bodyPr/>
              <a:lstStyle/>
              <a:p>
                <a:pPr>
                  <a:defRPr sz="1200" b="0" i="0" u="none" strike="noStrike" baseline="0">
                    <a:solidFill>
                      <a:srgbClr val="000000"/>
                    </a:solidFill>
                    <a:latin typeface="Arial" pitchFamily="34" charset="0"/>
                    <a:ea typeface="Calibri"/>
                    <a:cs typeface="Arial" pitchFamily="34" charset="0"/>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Sheet1!$A$2:$A$8</c:f>
              <c:numCache>
                <c:formatCode>General</c:formatCode>
                <c:ptCount val="7"/>
                <c:pt idx="0">
                  <c:v>2003</c:v>
                </c:pt>
                <c:pt idx="1">
                  <c:v>2004</c:v>
                </c:pt>
                <c:pt idx="2">
                  <c:v>2005</c:v>
                </c:pt>
                <c:pt idx="3">
                  <c:v>2006</c:v>
                </c:pt>
                <c:pt idx="4">
                  <c:v>2007</c:v>
                </c:pt>
                <c:pt idx="5">
                  <c:v>2008</c:v>
                </c:pt>
                <c:pt idx="6">
                  <c:v>2009</c:v>
                </c:pt>
              </c:numCache>
            </c:numRef>
          </c:cat>
          <c:val>
            <c:numRef>
              <c:f>Sheet1!$D$2:$D$8</c:f>
              <c:numCache>
                <c:formatCode>#,##0.00</c:formatCode>
                <c:ptCount val="7"/>
                <c:pt idx="0">
                  <c:v>4.8121259999999868</c:v>
                </c:pt>
                <c:pt idx="1">
                  <c:v>5.364249</c:v>
                </c:pt>
                <c:pt idx="2">
                  <c:v>6.2097650000000026</c:v>
                </c:pt>
                <c:pt idx="3">
                  <c:v>7.0523910000000001</c:v>
                </c:pt>
                <c:pt idx="4">
                  <c:v>7.8723339999999986</c:v>
                </c:pt>
                <c:pt idx="5">
                  <c:v>7.249278000000003</c:v>
                </c:pt>
                <c:pt idx="6">
                  <c:v>7.4376700000000016</c:v>
                </c:pt>
              </c:numCache>
            </c:numRef>
          </c:val>
          <c:extLst>
            <c:ext xmlns:c16="http://schemas.microsoft.com/office/drawing/2014/chart" uri="{C3380CC4-5D6E-409C-BE32-E72D297353CC}">
              <c16:uniqueId val="{00000006-F117-4BDE-B3CC-B52C9CB9D18C}"/>
            </c:ext>
          </c:extLst>
        </c:ser>
        <c:ser>
          <c:idx val="3"/>
          <c:order val="3"/>
          <c:tx>
            <c:strRef>
              <c:f>Sheet1!$E$1</c:f>
              <c:strCache>
                <c:ptCount val="1"/>
                <c:pt idx="0">
                  <c:v>Three Wheelers</c:v>
                </c:pt>
              </c:strCache>
            </c:strRef>
          </c:tx>
          <c:spPr>
            <a:solidFill>
              <a:schemeClr val="accent3"/>
            </a:solidFill>
          </c:spPr>
          <c:invertIfNegative val="0"/>
          <c:dLbls>
            <c:dLbl>
              <c:idx val="4"/>
              <c:layout>
                <c:manualLayout>
                  <c:x val="0"/>
                  <c:y val="1.60384923817161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117-4BDE-B3CC-B52C9CB9D18C}"/>
                </c:ext>
              </c:extLst>
            </c:dLbl>
            <c:dLbl>
              <c:idx val="5"/>
              <c:layout>
                <c:manualLayout>
                  <c:x val="0"/>
                  <c:y val="1.2830793905372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117-4BDE-B3CC-B52C9CB9D18C}"/>
                </c:ext>
              </c:extLst>
            </c:dLbl>
            <c:dLbl>
              <c:idx val="6"/>
              <c:layout>
                <c:manualLayout>
                  <c:x val="0"/>
                  <c:y val="1.603849238171610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117-4BDE-B3CC-B52C9CB9D18C}"/>
                </c:ext>
              </c:extLst>
            </c:dLbl>
            <c:numFmt formatCode="#,##0.00" sourceLinked="0"/>
            <c:spPr>
              <a:noFill/>
              <a:ln>
                <a:noFill/>
              </a:ln>
              <a:effectLst/>
            </c:spPr>
            <c:txPr>
              <a:bodyPr/>
              <a:lstStyle/>
              <a:p>
                <a:pPr>
                  <a:defRPr sz="1200" b="0" i="0" u="none" strike="noStrike" baseline="0">
                    <a:solidFill>
                      <a:srgbClr val="000000"/>
                    </a:solidFill>
                    <a:latin typeface="Arial" pitchFamily="34" charset="0"/>
                    <a:ea typeface="Calibri"/>
                    <a:cs typeface="Arial" pitchFamily="34" charset="0"/>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Sheet1!$A$2:$A$8</c:f>
              <c:numCache>
                <c:formatCode>General</c:formatCode>
                <c:ptCount val="7"/>
                <c:pt idx="0">
                  <c:v>2003</c:v>
                </c:pt>
                <c:pt idx="1">
                  <c:v>2004</c:v>
                </c:pt>
                <c:pt idx="2">
                  <c:v>2005</c:v>
                </c:pt>
                <c:pt idx="3">
                  <c:v>2006</c:v>
                </c:pt>
                <c:pt idx="4">
                  <c:v>2007</c:v>
                </c:pt>
                <c:pt idx="5">
                  <c:v>2008</c:v>
                </c:pt>
                <c:pt idx="6">
                  <c:v>2009</c:v>
                </c:pt>
              </c:numCache>
            </c:numRef>
          </c:cat>
          <c:val>
            <c:numRef>
              <c:f>Sheet1!$E$2:$E$8</c:f>
              <c:numCache>
                <c:formatCode>General</c:formatCode>
                <c:ptCount val="7"/>
                <c:pt idx="0">
                  <c:v>0.23</c:v>
                </c:pt>
                <c:pt idx="1">
                  <c:v>0.28000000000000003</c:v>
                </c:pt>
                <c:pt idx="2">
                  <c:v>0.31</c:v>
                </c:pt>
                <c:pt idx="3">
                  <c:v>0.36</c:v>
                </c:pt>
                <c:pt idx="4">
                  <c:v>0.4</c:v>
                </c:pt>
                <c:pt idx="5">
                  <c:v>0.36</c:v>
                </c:pt>
                <c:pt idx="6">
                  <c:v>0.35</c:v>
                </c:pt>
              </c:numCache>
            </c:numRef>
          </c:val>
          <c:extLst>
            <c:ext xmlns:c16="http://schemas.microsoft.com/office/drawing/2014/chart" uri="{C3380CC4-5D6E-409C-BE32-E72D297353CC}">
              <c16:uniqueId val="{0000000A-F117-4BDE-B3CC-B52C9CB9D18C}"/>
            </c:ext>
          </c:extLst>
        </c:ser>
        <c:dLbls>
          <c:showLegendKey val="0"/>
          <c:showVal val="0"/>
          <c:showCatName val="0"/>
          <c:showSerName val="0"/>
          <c:showPercent val="0"/>
          <c:showBubbleSize val="0"/>
        </c:dLbls>
        <c:gapWidth val="365"/>
        <c:overlap val="-100"/>
        <c:axId val="2004768896"/>
        <c:axId val="-2083431152"/>
      </c:barChart>
      <c:catAx>
        <c:axId val="2004768896"/>
        <c:scaling>
          <c:orientation val="minMax"/>
        </c:scaling>
        <c:delete val="0"/>
        <c:axPos val="b"/>
        <c:numFmt formatCode="General" sourceLinked="1"/>
        <c:majorTickMark val="none"/>
        <c:minorTickMark val="none"/>
        <c:tickLblPos val="nextTo"/>
        <c:txPr>
          <a:bodyPr rot="0" vert="horz"/>
          <a:lstStyle/>
          <a:p>
            <a:pPr>
              <a:defRPr sz="1290" b="0" i="0" u="none" strike="noStrike" baseline="0">
                <a:solidFill>
                  <a:srgbClr val="000000"/>
                </a:solidFill>
                <a:latin typeface="Arial" pitchFamily="34" charset="0"/>
                <a:ea typeface="Calibri"/>
                <a:cs typeface="Arial" pitchFamily="34" charset="0"/>
              </a:defRPr>
            </a:pPr>
            <a:endParaRPr lang="fr-FR"/>
          </a:p>
        </c:txPr>
        <c:crossAx val="-2083431152"/>
        <c:crosses val="autoZero"/>
        <c:auto val="1"/>
        <c:lblAlgn val="ctr"/>
        <c:lblOffset val="100"/>
        <c:noMultiLvlLbl val="0"/>
      </c:catAx>
      <c:valAx>
        <c:axId val="-2083431152"/>
        <c:scaling>
          <c:orientation val="minMax"/>
        </c:scaling>
        <c:delete val="1"/>
        <c:axPos val="l"/>
        <c:numFmt formatCode="#,##0.00" sourceLinked="1"/>
        <c:majorTickMark val="out"/>
        <c:minorTickMark val="none"/>
        <c:tickLblPos val="none"/>
        <c:crossAx val="2004768896"/>
        <c:crosses val="autoZero"/>
        <c:crossBetween val="between"/>
      </c:valAx>
      <c:spPr>
        <a:noFill/>
        <a:ln w="25388">
          <a:noFill/>
        </a:ln>
      </c:spPr>
    </c:plotArea>
    <c:legend>
      <c:legendPos val="r"/>
      <c:layout>
        <c:manualLayout>
          <c:xMode val="edge"/>
          <c:yMode val="edge"/>
          <c:x val="0.83342122932307905"/>
          <c:y val="0.122602174728159"/>
          <c:w val="0.15690749896573"/>
          <c:h val="0.71603997776140105"/>
        </c:manualLayout>
      </c:layout>
      <c:overlay val="0"/>
      <c:txPr>
        <a:bodyPr/>
        <a:lstStyle/>
        <a:p>
          <a:pPr>
            <a:defRPr sz="1199" b="0" i="0" u="none" strike="noStrike" baseline="0">
              <a:solidFill>
                <a:srgbClr val="000000"/>
              </a:solidFill>
              <a:latin typeface="Arial"/>
              <a:ea typeface="Arial"/>
              <a:cs typeface="Arial"/>
            </a:defRPr>
          </a:pPr>
          <a:endParaRPr lang="fr-FR"/>
        </a:p>
      </c:txPr>
    </c:legend>
    <c:plotVisOnly val="1"/>
    <c:dispBlanksAs val="gap"/>
    <c:showDLblsOverMax val="0"/>
  </c:chart>
  <c:spPr>
    <a:ln>
      <a:noFill/>
    </a:ln>
  </c:spPr>
  <c:txPr>
    <a:bodyPr/>
    <a:lstStyle/>
    <a:p>
      <a:pPr>
        <a:defRPr sz="2889" b="0" i="0" u="none" strike="noStrike" baseline="0">
          <a:solidFill>
            <a:srgbClr val="000000"/>
          </a:solidFill>
          <a:latin typeface="Calibri"/>
          <a:ea typeface="Calibri"/>
          <a:cs typeface="Calibri"/>
        </a:defRPr>
      </a:pPr>
      <a:endParaRPr lang="fr-F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9227135227043401E-2"/>
          <c:y val="4.3244430417434303E-2"/>
          <c:w val="0.961545729545913"/>
          <c:h val="0.76782082334246105"/>
        </c:manualLayout>
      </c:layout>
      <c:barChart>
        <c:barDir val="col"/>
        <c:grouping val="stacked"/>
        <c:varyColors val="0"/>
        <c:ser>
          <c:idx val="0"/>
          <c:order val="0"/>
          <c:tx>
            <c:strRef>
              <c:f>Feuil1!$B$1</c:f>
              <c:strCache>
                <c:ptCount val="1"/>
                <c:pt idx="0">
                  <c:v>Série 1</c:v>
                </c:pt>
              </c:strCache>
            </c:strRef>
          </c:tx>
          <c:spPr>
            <a:solidFill>
              <a:schemeClr val="bg1"/>
            </a:solidFill>
          </c:spPr>
          <c:invertIfNegative val="0"/>
          <c:dPt>
            <c:idx val="0"/>
            <c:invertIfNegative val="0"/>
            <c:bubble3D val="0"/>
            <c:spPr>
              <a:solidFill>
                <a:schemeClr val="tx1">
                  <a:lumMod val="75000"/>
                  <a:lumOff val="25000"/>
                </a:schemeClr>
              </a:solidFill>
            </c:spPr>
            <c:extLst>
              <c:ext xmlns:c16="http://schemas.microsoft.com/office/drawing/2014/chart" uri="{C3380CC4-5D6E-409C-BE32-E72D297353CC}">
                <c16:uniqueId val="{00000001-6652-4361-B085-9CCA4299A6BE}"/>
              </c:ext>
            </c:extLst>
          </c:dPt>
          <c:dPt>
            <c:idx val="4"/>
            <c:invertIfNegative val="0"/>
            <c:bubble3D val="0"/>
            <c:spPr>
              <a:solidFill>
                <a:srgbClr val="808080"/>
              </a:solidFill>
            </c:spPr>
            <c:extLst>
              <c:ext xmlns:c16="http://schemas.microsoft.com/office/drawing/2014/chart" uri="{C3380CC4-5D6E-409C-BE32-E72D297353CC}">
                <c16:uniqueId val="{00000003-6652-4361-B085-9CCA4299A6BE}"/>
              </c:ext>
            </c:extLst>
          </c:dPt>
          <c:dPt>
            <c:idx val="8"/>
            <c:invertIfNegative val="0"/>
            <c:bubble3D val="0"/>
            <c:spPr>
              <a:solidFill>
                <a:srgbClr val="EAEAEA"/>
              </a:solidFill>
            </c:spPr>
            <c:extLst>
              <c:ext xmlns:c16="http://schemas.microsoft.com/office/drawing/2014/chart" uri="{C3380CC4-5D6E-409C-BE32-E72D297353CC}">
                <c16:uniqueId val="{00000005-6652-4361-B085-9CCA4299A6BE}"/>
              </c:ext>
            </c:extLst>
          </c:dPt>
          <c:dLbls>
            <c:dLbl>
              <c:idx val="0"/>
              <c:spPr/>
              <c:txPr>
                <a:bodyPr/>
                <a:lstStyle/>
                <a:p>
                  <a:pPr>
                    <a:defRPr sz="999">
                      <a:solidFill>
                        <a:schemeClr val="bg1"/>
                      </a:solidFill>
                    </a:defRPr>
                  </a:pPr>
                  <a:endParaRPr lang="fr-FR"/>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652-4361-B085-9CCA4299A6BE}"/>
                </c:ext>
              </c:extLst>
            </c:dLbl>
            <c:dLbl>
              <c:idx val="4"/>
              <c:spPr/>
              <c:txPr>
                <a:bodyPr/>
                <a:lstStyle/>
                <a:p>
                  <a:pPr>
                    <a:defRPr sz="999">
                      <a:solidFill>
                        <a:schemeClr val="bg1"/>
                      </a:solidFill>
                    </a:defRPr>
                  </a:pPr>
                  <a:endParaRPr lang="fr-FR"/>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652-4361-B085-9CCA4299A6BE}"/>
                </c:ext>
              </c:extLst>
            </c:dLbl>
            <c:dLbl>
              <c:idx val="8"/>
              <c:spPr/>
              <c:txPr>
                <a:bodyPr/>
                <a:lstStyle/>
                <a:p>
                  <a:pPr>
                    <a:defRPr sz="999">
                      <a:solidFill>
                        <a:schemeClr val="tx1"/>
                      </a:solidFill>
                    </a:defRPr>
                  </a:pPr>
                  <a:endParaRPr lang="fr-FR"/>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652-4361-B085-9CCA4299A6B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Feuil1!$A$2:$A$10</c:f>
              <c:strCache>
                <c:ptCount val="9"/>
                <c:pt idx="0">
                  <c:v>2010</c:v>
                </c:pt>
                <c:pt idx="1">
                  <c:v>XX</c:v>
                </c:pt>
                <c:pt idx="2">
                  <c:v>XX</c:v>
                </c:pt>
                <c:pt idx="3">
                  <c:v>External</c:v>
                </c:pt>
                <c:pt idx="4">
                  <c:v>2015</c:v>
                </c:pt>
                <c:pt idx="5">
                  <c:v>XX</c:v>
                </c:pt>
                <c:pt idx="6">
                  <c:v>XX</c:v>
                </c:pt>
                <c:pt idx="7">
                  <c:v>External</c:v>
                </c:pt>
                <c:pt idx="8">
                  <c:v>2020</c:v>
                </c:pt>
              </c:strCache>
            </c:strRef>
          </c:cat>
          <c:val>
            <c:numRef>
              <c:f>Feuil1!$B$2:$B$10</c:f>
              <c:numCache>
                <c:formatCode>0%</c:formatCode>
                <c:ptCount val="9"/>
                <c:pt idx="0">
                  <c:v>1</c:v>
                </c:pt>
                <c:pt idx="1">
                  <c:v>0.35</c:v>
                </c:pt>
                <c:pt idx="2">
                  <c:v>0.25</c:v>
                </c:pt>
                <c:pt idx="3">
                  <c:v>0.2</c:v>
                </c:pt>
                <c:pt idx="4">
                  <c:v>0.2</c:v>
                </c:pt>
                <c:pt idx="5">
                  <c:v>0.13</c:v>
                </c:pt>
                <c:pt idx="6">
                  <c:v>0.11</c:v>
                </c:pt>
                <c:pt idx="7">
                  <c:v>0.1</c:v>
                </c:pt>
                <c:pt idx="8">
                  <c:v>0.1</c:v>
                </c:pt>
              </c:numCache>
            </c:numRef>
          </c:val>
          <c:extLst>
            <c:ext xmlns:c16="http://schemas.microsoft.com/office/drawing/2014/chart" uri="{C3380CC4-5D6E-409C-BE32-E72D297353CC}">
              <c16:uniqueId val="{00000006-6652-4361-B085-9CCA4299A6BE}"/>
            </c:ext>
          </c:extLst>
        </c:ser>
        <c:ser>
          <c:idx val="1"/>
          <c:order val="1"/>
          <c:tx>
            <c:strRef>
              <c:f>Feuil1!$C$1</c:f>
              <c:strCache>
                <c:ptCount val="1"/>
                <c:pt idx="0">
                  <c:v>Série 2</c:v>
                </c:pt>
              </c:strCache>
            </c:strRef>
          </c:tx>
          <c:spPr>
            <a:solidFill>
              <a:schemeClr val="tx2"/>
            </a:solidFill>
            <a:ln>
              <a:solidFill>
                <a:srgbClr val="ADE634"/>
              </a:solidFill>
            </a:ln>
          </c:spPr>
          <c:invertIfNegative val="0"/>
          <c:dPt>
            <c:idx val="4"/>
            <c:invertIfNegative val="0"/>
            <c:bubble3D val="0"/>
            <c:extLst>
              <c:ext xmlns:c16="http://schemas.microsoft.com/office/drawing/2014/chart" uri="{C3380CC4-5D6E-409C-BE32-E72D297353CC}">
                <c16:uniqueId val="{00000008-6652-4361-B085-9CCA4299A6BE}"/>
              </c:ext>
            </c:extLst>
          </c:dPt>
          <c:dPt>
            <c:idx val="5"/>
            <c:invertIfNegative val="0"/>
            <c:bubble3D val="0"/>
            <c:extLst>
              <c:ext xmlns:c16="http://schemas.microsoft.com/office/drawing/2014/chart" uri="{C3380CC4-5D6E-409C-BE32-E72D297353CC}">
                <c16:uniqueId val="{0000000A-6652-4361-B085-9CCA4299A6BE}"/>
              </c:ext>
            </c:extLst>
          </c:dPt>
          <c:dPt>
            <c:idx val="6"/>
            <c:invertIfNegative val="0"/>
            <c:bubble3D val="0"/>
            <c:extLst>
              <c:ext xmlns:c16="http://schemas.microsoft.com/office/drawing/2014/chart" uri="{C3380CC4-5D6E-409C-BE32-E72D297353CC}">
                <c16:uniqueId val="{0000000C-6652-4361-B085-9CCA4299A6BE}"/>
              </c:ext>
            </c:extLst>
          </c:dPt>
          <c:dPt>
            <c:idx val="7"/>
            <c:invertIfNegative val="0"/>
            <c:bubble3D val="0"/>
            <c:extLst>
              <c:ext xmlns:c16="http://schemas.microsoft.com/office/drawing/2014/chart" uri="{C3380CC4-5D6E-409C-BE32-E72D297353CC}">
                <c16:uniqueId val="{0000000E-6652-4361-B085-9CCA4299A6BE}"/>
              </c:ext>
            </c:extLst>
          </c:dPt>
          <c:dLbls>
            <c:spPr>
              <a:noFill/>
              <a:ln>
                <a:noFill/>
              </a:ln>
              <a:effectLst/>
            </c:spPr>
            <c:txPr>
              <a:bodyPr/>
              <a:lstStyle/>
              <a:p>
                <a:pPr>
                  <a:defRPr sz="999"/>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Feuil1!$A$2:$A$10</c:f>
              <c:strCache>
                <c:ptCount val="9"/>
                <c:pt idx="0">
                  <c:v>2010</c:v>
                </c:pt>
                <c:pt idx="1">
                  <c:v>XX</c:v>
                </c:pt>
                <c:pt idx="2">
                  <c:v>XX</c:v>
                </c:pt>
                <c:pt idx="3">
                  <c:v>External</c:v>
                </c:pt>
                <c:pt idx="4">
                  <c:v>2015</c:v>
                </c:pt>
                <c:pt idx="5">
                  <c:v>XX</c:v>
                </c:pt>
                <c:pt idx="6">
                  <c:v>XX</c:v>
                </c:pt>
                <c:pt idx="7">
                  <c:v>External</c:v>
                </c:pt>
                <c:pt idx="8">
                  <c:v>2020</c:v>
                </c:pt>
              </c:strCache>
            </c:strRef>
          </c:cat>
          <c:val>
            <c:numRef>
              <c:f>Feuil1!$C$2:$C$10</c:f>
              <c:numCache>
                <c:formatCode>0%</c:formatCode>
                <c:ptCount val="9"/>
                <c:pt idx="1">
                  <c:v>0.65</c:v>
                </c:pt>
                <c:pt idx="2">
                  <c:v>0.1</c:v>
                </c:pt>
                <c:pt idx="3">
                  <c:v>0.05</c:v>
                </c:pt>
                <c:pt idx="5">
                  <c:v>7.0000000000000007E-2</c:v>
                </c:pt>
                <c:pt idx="6">
                  <c:v>0.02</c:v>
                </c:pt>
                <c:pt idx="7">
                  <c:v>0.01</c:v>
                </c:pt>
              </c:numCache>
            </c:numRef>
          </c:val>
          <c:extLst>
            <c:ext xmlns:c16="http://schemas.microsoft.com/office/drawing/2014/chart" uri="{C3380CC4-5D6E-409C-BE32-E72D297353CC}">
              <c16:uniqueId val="{0000000F-6652-4361-B085-9CCA4299A6BE}"/>
            </c:ext>
          </c:extLst>
        </c:ser>
        <c:dLbls>
          <c:showLegendKey val="0"/>
          <c:showVal val="0"/>
          <c:showCatName val="0"/>
          <c:showSerName val="0"/>
          <c:showPercent val="0"/>
          <c:showBubbleSize val="0"/>
        </c:dLbls>
        <c:gapWidth val="92"/>
        <c:overlap val="100"/>
        <c:axId val="-2136360640"/>
        <c:axId val="-2136362992"/>
      </c:barChart>
      <c:catAx>
        <c:axId val="-2136360640"/>
        <c:scaling>
          <c:orientation val="minMax"/>
        </c:scaling>
        <c:delete val="0"/>
        <c:axPos val="b"/>
        <c:numFmt formatCode="General" sourceLinked="1"/>
        <c:majorTickMark val="out"/>
        <c:minorTickMark val="none"/>
        <c:tickLblPos val="nextTo"/>
        <c:txPr>
          <a:bodyPr/>
          <a:lstStyle/>
          <a:p>
            <a:pPr>
              <a:defRPr sz="999"/>
            </a:pPr>
            <a:endParaRPr lang="fr-FR"/>
          </a:p>
        </c:txPr>
        <c:crossAx val="-2136362992"/>
        <c:crosses val="autoZero"/>
        <c:auto val="1"/>
        <c:lblAlgn val="ctr"/>
        <c:lblOffset val="100"/>
        <c:noMultiLvlLbl val="0"/>
      </c:catAx>
      <c:valAx>
        <c:axId val="-2136362992"/>
        <c:scaling>
          <c:orientation val="minMax"/>
        </c:scaling>
        <c:delete val="1"/>
        <c:axPos val="l"/>
        <c:numFmt formatCode="0%" sourceLinked="1"/>
        <c:majorTickMark val="out"/>
        <c:minorTickMark val="none"/>
        <c:tickLblPos val="none"/>
        <c:crossAx val="-2136360640"/>
        <c:crosses val="autoZero"/>
        <c:crossBetween val="between"/>
      </c:valAx>
      <c:spPr>
        <a:noFill/>
        <a:ln w="25382">
          <a:noFill/>
        </a:ln>
      </c:spPr>
    </c:plotArea>
    <c:plotVisOnly val="1"/>
    <c:dispBlanksAs val="gap"/>
    <c:showDLblsOverMax val="0"/>
  </c:chart>
  <c:txPr>
    <a:bodyPr/>
    <a:lstStyle/>
    <a:p>
      <a:pPr>
        <a:defRPr sz="1798"/>
      </a:pPr>
      <a:endParaRPr lang="fr-F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896131039176"/>
          <c:y val="4.7429243235086099E-2"/>
          <c:w val="0.84622460386896103"/>
          <c:h val="0.791973774421046"/>
        </c:manualLayout>
      </c:layout>
      <c:lineChart>
        <c:grouping val="standard"/>
        <c:varyColors val="0"/>
        <c:ser>
          <c:idx val="0"/>
          <c:order val="0"/>
          <c:tx>
            <c:strRef>
              <c:f>Sheet1!$B$1</c:f>
              <c:strCache>
                <c:ptCount val="1"/>
                <c:pt idx="0">
                  <c:v>Ethanol</c:v>
                </c:pt>
              </c:strCache>
            </c:strRef>
          </c:tx>
          <c:spPr>
            <a:ln w="38068">
              <a:solidFill>
                <a:schemeClr val="tx2"/>
              </a:solidFill>
            </a:ln>
          </c:spPr>
          <c:marker>
            <c:symbol val="none"/>
          </c:marker>
          <c:cat>
            <c:strRef>
              <c:f>Sheet1!$A$2:$A$128</c:f>
              <c:strCache>
                <c:ptCount val="127"/>
                <c:pt idx="0">
                  <c:v>2000-01</c:v>
                </c:pt>
                <c:pt idx="1">
                  <c:v>2000-01</c:v>
                </c:pt>
                <c:pt idx="2">
                  <c:v>2000-02</c:v>
                </c:pt>
                <c:pt idx="3">
                  <c:v>2000-03</c:v>
                </c:pt>
                <c:pt idx="4">
                  <c:v>2000-04</c:v>
                </c:pt>
                <c:pt idx="5">
                  <c:v>2000-05</c:v>
                </c:pt>
                <c:pt idx="6">
                  <c:v>2000-06</c:v>
                </c:pt>
                <c:pt idx="7">
                  <c:v>2000-07</c:v>
                </c:pt>
                <c:pt idx="8">
                  <c:v>2000-08</c:v>
                </c:pt>
                <c:pt idx="9">
                  <c:v>2000-09</c:v>
                </c:pt>
                <c:pt idx="10">
                  <c:v>2000-10</c:v>
                </c:pt>
                <c:pt idx="11">
                  <c:v>2000-11</c:v>
                </c:pt>
                <c:pt idx="12">
                  <c:v>2000-12</c:v>
                </c:pt>
                <c:pt idx="13">
                  <c:v>2001-1</c:v>
                </c:pt>
                <c:pt idx="14">
                  <c:v>2001-02</c:v>
                </c:pt>
                <c:pt idx="15">
                  <c:v>2001-03</c:v>
                </c:pt>
                <c:pt idx="16">
                  <c:v>2001-04</c:v>
                </c:pt>
                <c:pt idx="17">
                  <c:v>2001-05</c:v>
                </c:pt>
                <c:pt idx="18">
                  <c:v>2001-06</c:v>
                </c:pt>
                <c:pt idx="19">
                  <c:v>2001-07</c:v>
                </c:pt>
                <c:pt idx="20">
                  <c:v>2001-08</c:v>
                </c:pt>
                <c:pt idx="21">
                  <c:v>2001-09</c:v>
                </c:pt>
                <c:pt idx="22">
                  <c:v>2001-10</c:v>
                </c:pt>
                <c:pt idx="23">
                  <c:v>2001-11</c:v>
                </c:pt>
                <c:pt idx="24">
                  <c:v>2001-12</c:v>
                </c:pt>
                <c:pt idx="25">
                  <c:v>2002-1</c:v>
                </c:pt>
                <c:pt idx="26">
                  <c:v>2002-2</c:v>
                </c:pt>
                <c:pt idx="27">
                  <c:v>2002-3</c:v>
                </c:pt>
                <c:pt idx="28">
                  <c:v>2002-4</c:v>
                </c:pt>
                <c:pt idx="29">
                  <c:v>2002-5</c:v>
                </c:pt>
                <c:pt idx="30">
                  <c:v>2002-6</c:v>
                </c:pt>
                <c:pt idx="31">
                  <c:v>2002-7</c:v>
                </c:pt>
                <c:pt idx="32">
                  <c:v>2002-8</c:v>
                </c:pt>
                <c:pt idx="33">
                  <c:v>2002-9</c:v>
                </c:pt>
                <c:pt idx="34">
                  <c:v>2002-10</c:v>
                </c:pt>
                <c:pt idx="35">
                  <c:v>2002-11</c:v>
                </c:pt>
                <c:pt idx="36">
                  <c:v>2002-12</c:v>
                </c:pt>
                <c:pt idx="37">
                  <c:v>2003-1</c:v>
                </c:pt>
                <c:pt idx="38">
                  <c:v>2003-2</c:v>
                </c:pt>
                <c:pt idx="39">
                  <c:v>2003-3</c:v>
                </c:pt>
                <c:pt idx="40">
                  <c:v>2003-4</c:v>
                </c:pt>
                <c:pt idx="41">
                  <c:v>2003-5</c:v>
                </c:pt>
                <c:pt idx="42">
                  <c:v>2003-6</c:v>
                </c:pt>
                <c:pt idx="43">
                  <c:v>2003-7</c:v>
                </c:pt>
                <c:pt idx="44">
                  <c:v>2003-8</c:v>
                </c:pt>
                <c:pt idx="45">
                  <c:v>2003-9</c:v>
                </c:pt>
                <c:pt idx="46">
                  <c:v>2003-10</c:v>
                </c:pt>
                <c:pt idx="47">
                  <c:v>2003-11</c:v>
                </c:pt>
                <c:pt idx="48">
                  <c:v>2003-12</c:v>
                </c:pt>
                <c:pt idx="49">
                  <c:v>2004-1</c:v>
                </c:pt>
                <c:pt idx="50">
                  <c:v>2004-2</c:v>
                </c:pt>
                <c:pt idx="51">
                  <c:v>2004-3</c:v>
                </c:pt>
                <c:pt idx="52">
                  <c:v>2004-4</c:v>
                </c:pt>
                <c:pt idx="53">
                  <c:v>2004-5</c:v>
                </c:pt>
                <c:pt idx="54">
                  <c:v>2004-6</c:v>
                </c:pt>
                <c:pt idx="55">
                  <c:v>2004-7</c:v>
                </c:pt>
                <c:pt idx="56">
                  <c:v>2004-8</c:v>
                </c:pt>
                <c:pt idx="57">
                  <c:v>2004-9</c:v>
                </c:pt>
                <c:pt idx="58">
                  <c:v>2004-10</c:v>
                </c:pt>
                <c:pt idx="59">
                  <c:v>2004-11</c:v>
                </c:pt>
                <c:pt idx="60">
                  <c:v>2004-12</c:v>
                </c:pt>
                <c:pt idx="61">
                  <c:v>2005-1</c:v>
                </c:pt>
                <c:pt idx="62">
                  <c:v>2005-2</c:v>
                </c:pt>
                <c:pt idx="63">
                  <c:v>2005-3</c:v>
                </c:pt>
                <c:pt idx="64">
                  <c:v>2005-4</c:v>
                </c:pt>
                <c:pt idx="65">
                  <c:v>2005-5</c:v>
                </c:pt>
                <c:pt idx="66">
                  <c:v>2005-6</c:v>
                </c:pt>
                <c:pt idx="67">
                  <c:v>2005-7</c:v>
                </c:pt>
                <c:pt idx="68">
                  <c:v>2005-8</c:v>
                </c:pt>
                <c:pt idx="69">
                  <c:v>2005-9</c:v>
                </c:pt>
                <c:pt idx="70">
                  <c:v>2005-10</c:v>
                </c:pt>
                <c:pt idx="71">
                  <c:v>2005-11</c:v>
                </c:pt>
                <c:pt idx="72">
                  <c:v>2005-12</c:v>
                </c:pt>
                <c:pt idx="73">
                  <c:v>2006-1</c:v>
                </c:pt>
                <c:pt idx="74">
                  <c:v>2006-2</c:v>
                </c:pt>
                <c:pt idx="75">
                  <c:v>2006-3</c:v>
                </c:pt>
                <c:pt idx="76">
                  <c:v>2006-4</c:v>
                </c:pt>
                <c:pt idx="77">
                  <c:v>2006-5</c:v>
                </c:pt>
                <c:pt idx="78">
                  <c:v>2006-6</c:v>
                </c:pt>
                <c:pt idx="79">
                  <c:v>2006-7</c:v>
                </c:pt>
                <c:pt idx="80">
                  <c:v>2006-8</c:v>
                </c:pt>
                <c:pt idx="81">
                  <c:v>2006-9</c:v>
                </c:pt>
                <c:pt idx="82">
                  <c:v>2006-10</c:v>
                </c:pt>
                <c:pt idx="83">
                  <c:v>2006-11</c:v>
                </c:pt>
                <c:pt idx="84">
                  <c:v>2006-12</c:v>
                </c:pt>
                <c:pt idx="85">
                  <c:v>2007-1</c:v>
                </c:pt>
                <c:pt idx="86">
                  <c:v>2007-2</c:v>
                </c:pt>
                <c:pt idx="87">
                  <c:v>2007-3</c:v>
                </c:pt>
                <c:pt idx="88">
                  <c:v>2007-4</c:v>
                </c:pt>
                <c:pt idx="89">
                  <c:v>2007-5</c:v>
                </c:pt>
                <c:pt idx="90">
                  <c:v>2007-6</c:v>
                </c:pt>
                <c:pt idx="91">
                  <c:v>2007-7</c:v>
                </c:pt>
                <c:pt idx="92">
                  <c:v>2007-8</c:v>
                </c:pt>
                <c:pt idx="93">
                  <c:v>2007-9</c:v>
                </c:pt>
                <c:pt idx="94">
                  <c:v>2007-10</c:v>
                </c:pt>
                <c:pt idx="95">
                  <c:v>2007-11</c:v>
                </c:pt>
                <c:pt idx="96">
                  <c:v>2007-12</c:v>
                </c:pt>
                <c:pt idx="97">
                  <c:v>2008-1</c:v>
                </c:pt>
                <c:pt idx="98">
                  <c:v>2008-2</c:v>
                </c:pt>
                <c:pt idx="99">
                  <c:v>2008-3</c:v>
                </c:pt>
                <c:pt idx="100">
                  <c:v>2008-4</c:v>
                </c:pt>
                <c:pt idx="101">
                  <c:v>2008-5</c:v>
                </c:pt>
                <c:pt idx="102">
                  <c:v>2008-6</c:v>
                </c:pt>
                <c:pt idx="103">
                  <c:v>2008-7</c:v>
                </c:pt>
                <c:pt idx="104">
                  <c:v>2008-8</c:v>
                </c:pt>
                <c:pt idx="105">
                  <c:v>2008-9</c:v>
                </c:pt>
                <c:pt idx="106">
                  <c:v>2008-10</c:v>
                </c:pt>
                <c:pt idx="107">
                  <c:v>2008-11</c:v>
                </c:pt>
                <c:pt idx="108">
                  <c:v>2008-12</c:v>
                </c:pt>
                <c:pt idx="109">
                  <c:v>2009-1</c:v>
                </c:pt>
                <c:pt idx="110">
                  <c:v>2009-2</c:v>
                </c:pt>
                <c:pt idx="111">
                  <c:v>2009-3</c:v>
                </c:pt>
                <c:pt idx="112">
                  <c:v>2009-4</c:v>
                </c:pt>
                <c:pt idx="113">
                  <c:v>2009-5</c:v>
                </c:pt>
                <c:pt idx="114">
                  <c:v>2009-6</c:v>
                </c:pt>
                <c:pt idx="115">
                  <c:v>2009-7</c:v>
                </c:pt>
                <c:pt idx="116">
                  <c:v>2009-8</c:v>
                </c:pt>
                <c:pt idx="117">
                  <c:v>2009-9</c:v>
                </c:pt>
                <c:pt idx="118">
                  <c:v>2009-10</c:v>
                </c:pt>
                <c:pt idx="119">
                  <c:v>2009-11</c:v>
                </c:pt>
                <c:pt idx="120">
                  <c:v>2009-12</c:v>
                </c:pt>
                <c:pt idx="121">
                  <c:v>2010-1</c:v>
                </c:pt>
                <c:pt idx="122">
                  <c:v>2010-2</c:v>
                </c:pt>
                <c:pt idx="123">
                  <c:v>2010-3</c:v>
                </c:pt>
                <c:pt idx="124">
                  <c:v>2010-4</c:v>
                </c:pt>
                <c:pt idx="125">
                  <c:v>2010-5</c:v>
                </c:pt>
                <c:pt idx="126">
                  <c:v>2010-6</c:v>
                </c:pt>
              </c:strCache>
            </c:strRef>
          </c:cat>
          <c:val>
            <c:numRef>
              <c:f>Sheet1!$B$2:$B$128</c:f>
              <c:numCache>
                <c:formatCode>General</c:formatCode>
                <c:ptCount val="127"/>
                <c:pt idx="0">
                  <c:v>2674353.7584834001</c:v>
                </c:pt>
                <c:pt idx="1">
                  <c:v>2674353.7584834001</c:v>
                </c:pt>
                <c:pt idx="2">
                  <c:v>2652458.4274185901</c:v>
                </c:pt>
                <c:pt idx="3">
                  <c:v>2549052.5325969998</c:v>
                </c:pt>
                <c:pt idx="4">
                  <c:v>2607821.3313038098</c:v>
                </c:pt>
                <c:pt idx="5">
                  <c:v>2737422.2923886999</c:v>
                </c:pt>
                <c:pt idx="6">
                  <c:v>2368925.51592268</c:v>
                </c:pt>
                <c:pt idx="7">
                  <c:v>2540791.4420675999</c:v>
                </c:pt>
                <c:pt idx="8">
                  <c:v>2189863.4416650399</c:v>
                </c:pt>
                <c:pt idx="9">
                  <c:v>2143140.0114474702</c:v>
                </c:pt>
                <c:pt idx="10">
                  <c:v>2158209.3378703999</c:v>
                </c:pt>
                <c:pt idx="11">
                  <c:v>2125170.9259247598</c:v>
                </c:pt>
                <c:pt idx="12">
                  <c:v>2208541.39017655</c:v>
                </c:pt>
                <c:pt idx="13">
                  <c:v>1993619.91231988</c:v>
                </c:pt>
                <c:pt idx="14">
                  <c:v>1760592.97301037</c:v>
                </c:pt>
                <c:pt idx="15">
                  <c:v>2020652.97791643</c:v>
                </c:pt>
                <c:pt idx="16">
                  <c:v>1819026.85754181</c:v>
                </c:pt>
                <c:pt idx="17">
                  <c:v>1885709.95112808</c:v>
                </c:pt>
                <c:pt idx="18">
                  <c:v>1842595.99841496</c:v>
                </c:pt>
                <c:pt idx="19">
                  <c:v>1775355.4504456299</c:v>
                </c:pt>
                <c:pt idx="20">
                  <c:v>1787797.48658695</c:v>
                </c:pt>
                <c:pt idx="21">
                  <c:v>1652126.44430048</c:v>
                </c:pt>
                <c:pt idx="22">
                  <c:v>1845402.17753653</c:v>
                </c:pt>
                <c:pt idx="23">
                  <c:v>1731738.44402372</c:v>
                </c:pt>
                <c:pt idx="24">
                  <c:v>1912298.59674062</c:v>
                </c:pt>
                <c:pt idx="25">
                  <c:v>1744238.1263877</c:v>
                </c:pt>
                <c:pt idx="26">
                  <c:v>1553316.6736903</c:v>
                </c:pt>
                <c:pt idx="27">
                  <c:v>1664172.12728085</c:v>
                </c:pt>
                <c:pt idx="28">
                  <c:v>1935763.16302591</c:v>
                </c:pt>
                <c:pt idx="29">
                  <c:v>1990659.25515923</c:v>
                </c:pt>
                <c:pt idx="30">
                  <c:v>1953126.3876920801</c:v>
                </c:pt>
                <c:pt idx="31">
                  <c:v>2216613.3331656</c:v>
                </c:pt>
                <c:pt idx="32">
                  <c:v>2117486.88886513</c:v>
                </c:pt>
                <c:pt idx="33">
                  <c:v>2380692.69185531</c:v>
                </c:pt>
                <c:pt idx="34">
                  <c:v>2455474.7369281799</c:v>
                </c:pt>
                <c:pt idx="35">
                  <c:v>1802060.5898595499</c:v>
                </c:pt>
                <c:pt idx="36">
                  <c:v>2036647.1661205001</c:v>
                </c:pt>
                <c:pt idx="37">
                  <c:v>1958541.3775969101</c:v>
                </c:pt>
                <c:pt idx="38">
                  <c:v>1542066.7664651801</c:v>
                </c:pt>
                <c:pt idx="39">
                  <c:v>1489546.4283243299</c:v>
                </c:pt>
                <c:pt idx="40">
                  <c:v>1490771.5976778001</c:v>
                </c:pt>
                <c:pt idx="41">
                  <c:v>1512863.5485920201</c:v>
                </c:pt>
                <c:pt idx="42">
                  <c:v>1411469.12640656</c:v>
                </c:pt>
                <c:pt idx="43">
                  <c:v>1693534.6286174301</c:v>
                </c:pt>
                <c:pt idx="44">
                  <c:v>1560677.2440514001</c:v>
                </c:pt>
                <c:pt idx="45">
                  <c:v>1584208.0547466101</c:v>
                </c:pt>
                <c:pt idx="46">
                  <c:v>1882815.4188707201</c:v>
                </c:pt>
                <c:pt idx="47">
                  <c:v>1768410.2222194299</c:v>
                </c:pt>
                <c:pt idx="48">
                  <c:v>2517596.40725342</c:v>
                </c:pt>
                <c:pt idx="49">
                  <c:v>2137322.20244422</c:v>
                </c:pt>
                <c:pt idx="50">
                  <c:v>2016829.6841880199</c:v>
                </c:pt>
                <c:pt idx="51">
                  <c:v>2394019.19653808</c:v>
                </c:pt>
                <c:pt idx="52">
                  <c:v>2337306.6540031601</c:v>
                </c:pt>
                <c:pt idx="53">
                  <c:v>2485641.48012101</c:v>
                </c:pt>
                <c:pt idx="54">
                  <c:v>2310146.38303761</c:v>
                </c:pt>
                <c:pt idx="55">
                  <c:v>2633113.07213797</c:v>
                </c:pt>
                <c:pt idx="56">
                  <c:v>2184001.32086271</c:v>
                </c:pt>
                <c:pt idx="57">
                  <c:v>2364079.39013881</c:v>
                </c:pt>
                <c:pt idx="58">
                  <c:v>2445511.6330265999</c:v>
                </c:pt>
                <c:pt idx="59">
                  <c:v>2354114.1980162002</c:v>
                </c:pt>
                <c:pt idx="60">
                  <c:v>2723418.2857718002</c:v>
                </c:pt>
                <c:pt idx="61">
                  <c:v>2185768.2766515501</c:v>
                </c:pt>
                <c:pt idx="62">
                  <c:v>2015089.8564033499</c:v>
                </c:pt>
                <c:pt idx="63">
                  <c:v>2237404.03303415</c:v>
                </c:pt>
                <c:pt idx="64">
                  <c:v>2141515.3251523701</c:v>
                </c:pt>
                <c:pt idx="65">
                  <c:v>2271330.0395629802</c:v>
                </c:pt>
                <c:pt idx="66">
                  <c:v>2324277.0729682301</c:v>
                </c:pt>
                <c:pt idx="67">
                  <c:v>2334304.62239051</c:v>
                </c:pt>
                <c:pt idx="68">
                  <c:v>2563787.5046387399</c:v>
                </c:pt>
                <c:pt idx="69">
                  <c:v>2800760.3766345698</c:v>
                </c:pt>
                <c:pt idx="70">
                  <c:v>2571032.3108178698</c:v>
                </c:pt>
                <c:pt idx="71">
                  <c:v>2686965.6764389598</c:v>
                </c:pt>
                <c:pt idx="72">
                  <c:v>3223768.0313484799</c:v>
                </c:pt>
                <c:pt idx="73">
                  <c:v>3117932.5605238201</c:v>
                </c:pt>
                <c:pt idx="74">
                  <c:v>2984827.3192147799</c:v>
                </c:pt>
                <c:pt idx="75">
                  <c:v>2670942.9953392399</c:v>
                </c:pt>
                <c:pt idx="76">
                  <c:v>2457664.1738003702</c:v>
                </c:pt>
                <c:pt idx="77">
                  <c:v>2984182.8765874002</c:v>
                </c:pt>
                <c:pt idx="78">
                  <c:v>3044499.5188286002</c:v>
                </c:pt>
                <c:pt idx="79">
                  <c:v>3229040.9152949601</c:v>
                </c:pt>
                <c:pt idx="80">
                  <c:v>3378938.5358551298</c:v>
                </c:pt>
                <c:pt idx="81">
                  <c:v>3561161.44087253</c:v>
                </c:pt>
                <c:pt idx="82">
                  <c:v>3578801.4240158</c:v>
                </c:pt>
                <c:pt idx="83">
                  <c:v>3674520.9230943401</c:v>
                </c:pt>
                <c:pt idx="84">
                  <c:v>4229806.0344556496</c:v>
                </c:pt>
                <c:pt idx="85">
                  <c:v>3991025.5744180302</c:v>
                </c:pt>
                <c:pt idx="86">
                  <c:v>3651747.4636291</c:v>
                </c:pt>
                <c:pt idx="87">
                  <c:v>4389685.7164422302</c:v>
                </c:pt>
                <c:pt idx="88">
                  <c:v>4062287.2687704</c:v>
                </c:pt>
                <c:pt idx="89">
                  <c:v>4222696.65444344</c:v>
                </c:pt>
                <c:pt idx="90">
                  <c:v>4458344.75774749</c:v>
                </c:pt>
                <c:pt idx="91">
                  <c:v>4787124.5510639204</c:v>
                </c:pt>
                <c:pt idx="92">
                  <c:v>5259469.3654198097</c:v>
                </c:pt>
                <c:pt idx="93">
                  <c:v>5152876.9144647103</c:v>
                </c:pt>
                <c:pt idx="94">
                  <c:v>6240409.6875845203</c:v>
                </c:pt>
                <c:pt idx="95">
                  <c:v>6152485.2660909304</c:v>
                </c:pt>
                <c:pt idx="96">
                  <c:v>6547580.1543522403</c:v>
                </c:pt>
                <c:pt idx="97">
                  <c:v>6048447.3824904002</c:v>
                </c:pt>
                <c:pt idx="98">
                  <c:v>5925226.7292294297</c:v>
                </c:pt>
                <c:pt idx="99">
                  <c:v>6315771.3586645396</c:v>
                </c:pt>
                <c:pt idx="100">
                  <c:v>6657121.6074270196</c:v>
                </c:pt>
                <c:pt idx="101">
                  <c:v>6703713.9074264001</c:v>
                </c:pt>
                <c:pt idx="102">
                  <c:v>6577070.7856617197</c:v>
                </c:pt>
                <c:pt idx="103">
                  <c:v>7041554.0075603696</c:v>
                </c:pt>
                <c:pt idx="104">
                  <c:v>7089544.44074044</c:v>
                </c:pt>
                <c:pt idx="105">
                  <c:v>7527137.9672551798</c:v>
                </c:pt>
                <c:pt idx="106">
                  <c:v>7746263.65677696</c:v>
                </c:pt>
                <c:pt idx="107">
                  <c:v>7342610.10019687</c:v>
                </c:pt>
                <c:pt idx="108">
                  <c:v>8617881.0531678703</c:v>
                </c:pt>
                <c:pt idx="109">
                  <c:v>7878778.0007170402</c:v>
                </c:pt>
                <c:pt idx="110">
                  <c:v>7373394.7555460501</c:v>
                </c:pt>
                <c:pt idx="111">
                  <c:v>8262084.9377622101</c:v>
                </c:pt>
                <c:pt idx="112">
                  <c:v>8725252.8068332598</c:v>
                </c:pt>
                <c:pt idx="113">
                  <c:v>8261671.1114745196</c:v>
                </c:pt>
                <c:pt idx="114">
                  <c:v>8626999.7546969298</c:v>
                </c:pt>
                <c:pt idx="115">
                  <c:v>9105970.8969915807</c:v>
                </c:pt>
                <c:pt idx="116">
                  <c:v>8861584.8339801393</c:v>
                </c:pt>
                <c:pt idx="117">
                  <c:v>9443196.8777321391</c:v>
                </c:pt>
                <c:pt idx="118">
                  <c:v>9437856.6989753991</c:v>
                </c:pt>
                <c:pt idx="119">
                  <c:v>8131203.1046563499</c:v>
                </c:pt>
                <c:pt idx="120">
                  <c:v>9491345.6131633408</c:v>
                </c:pt>
                <c:pt idx="121">
                  <c:v>6258289.4073100304</c:v>
                </c:pt>
                <c:pt idx="122">
                  <c:v>5080478.3598659001</c:v>
                </c:pt>
                <c:pt idx="123">
                  <c:v>6645593.1868643304</c:v>
                </c:pt>
                <c:pt idx="124">
                  <c:v>7528704.12046267</c:v>
                </c:pt>
                <c:pt idx="125">
                  <c:v>8094591.93518967</c:v>
                </c:pt>
                <c:pt idx="126">
                  <c:v>8147459.6350645004</c:v>
                </c:pt>
              </c:numCache>
            </c:numRef>
          </c:val>
          <c:smooth val="0"/>
          <c:extLst>
            <c:ext xmlns:c16="http://schemas.microsoft.com/office/drawing/2014/chart" uri="{C3380CC4-5D6E-409C-BE32-E72D297353CC}">
              <c16:uniqueId val="{00000000-C75E-4CA7-B1C6-C9A8BF5BAF6A}"/>
            </c:ext>
          </c:extLst>
        </c:ser>
        <c:dLbls>
          <c:showLegendKey val="0"/>
          <c:showVal val="0"/>
          <c:showCatName val="0"/>
          <c:showSerName val="0"/>
          <c:showPercent val="0"/>
          <c:showBubbleSize val="0"/>
        </c:dLbls>
        <c:smooth val="0"/>
        <c:axId val="1961557904"/>
        <c:axId val="1961552224"/>
      </c:lineChart>
      <c:catAx>
        <c:axId val="1961557904"/>
        <c:scaling>
          <c:orientation val="minMax"/>
        </c:scaling>
        <c:delete val="0"/>
        <c:axPos val="b"/>
        <c:numFmt formatCode="General" sourceLinked="1"/>
        <c:majorTickMark val="out"/>
        <c:minorTickMark val="none"/>
        <c:tickLblPos val="nextTo"/>
        <c:txPr>
          <a:bodyPr/>
          <a:lstStyle/>
          <a:p>
            <a:pPr>
              <a:defRPr sz="1199" b="0"/>
            </a:pPr>
            <a:endParaRPr lang="fr-FR"/>
          </a:p>
        </c:txPr>
        <c:crossAx val="1961552224"/>
        <c:crosses val="autoZero"/>
        <c:auto val="1"/>
        <c:lblAlgn val="ctr"/>
        <c:lblOffset val="100"/>
        <c:tickLblSkip val="6"/>
        <c:tickMarkSkip val="3"/>
        <c:noMultiLvlLbl val="0"/>
      </c:catAx>
      <c:valAx>
        <c:axId val="1961552224"/>
        <c:scaling>
          <c:orientation val="minMax"/>
        </c:scaling>
        <c:delete val="0"/>
        <c:axPos val="l"/>
        <c:numFmt formatCode="#,##0" sourceLinked="0"/>
        <c:majorTickMark val="out"/>
        <c:minorTickMark val="none"/>
        <c:tickLblPos val="nextTo"/>
        <c:txPr>
          <a:bodyPr/>
          <a:lstStyle/>
          <a:p>
            <a:pPr>
              <a:defRPr sz="1199" b="0"/>
            </a:pPr>
            <a:endParaRPr lang="fr-FR"/>
          </a:p>
        </c:txPr>
        <c:crossAx val="1961557904"/>
        <c:crosses val="autoZero"/>
        <c:crossBetween val="between"/>
        <c:majorUnit val="2000000"/>
      </c:valAx>
    </c:plotArea>
    <c:plotVisOnly val="1"/>
    <c:dispBlanksAs val="gap"/>
    <c:showDLblsOverMax val="0"/>
  </c:chart>
  <c:txPr>
    <a:bodyPr/>
    <a:lstStyle/>
    <a:p>
      <a:pPr>
        <a:defRPr sz="1799"/>
      </a:pPr>
      <a:endParaRPr lang="fr-F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r>
              <a:rPr lang="en-US" altLang="zh-CN" sz="1200" b="1" dirty="0">
                <a:solidFill>
                  <a:schemeClr val="tx1"/>
                </a:solidFill>
              </a:rPr>
              <a:t>Hotel</a:t>
            </a:r>
            <a:r>
              <a:rPr lang="en-US" altLang="zh-CN" sz="1200" b="1" baseline="0" dirty="0">
                <a:solidFill>
                  <a:schemeClr val="tx1"/>
                </a:solidFill>
              </a:rPr>
              <a:t> Occupation Rate from 2014 to 2016 by Month</a:t>
            </a:r>
            <a:endParaRPr lang="zh-CN" altLang="en-US" sz="1200" b="1" dirty="0">
              <a:solidFill>
                <a:schemeClr val="tx1"/>
              </a:solidFill>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endParaRPr lang="fr-FR"/>
        </a:p>
      </c:txPr>
    </c:title>
    <c:autoTitleDeleted val="0"/>
    <c:plotArea>
      <c:layout>
        <c:manualLayout>
          <c:layoutTarget val="inner"/>
          <c:xMode val="edge"/>
          <c:yMode val="edge"/>
          <c:x val="7.7250287534282897E-2"/>
          <c:y val="0.24271789578665601"/>
          <c:w val="0.898405143177327"/>
          <c:h val="0.576457490825519"/>
        </c:manualLayout>
      </c:layout>
      <c:lineChart>
        <c:grouping val="standard"/>
        <c:varyColors val="0"/>
        <c:ser>
          <c:idx val="0"/>
          <c:order val="0"/>
          <c:tx>
            <c:strRef>
              <c:f>Sheet1!$B$1</c:f>
              <c:strCache>
                <c:ptCount val="1"/>
                <c:pt idx="0">
                  <c:v>2014</c:v>
                </c:pt>
              </c:strCache>
            </c:strRef>
          </c:tx>
          <c:spPr>
            <a:ln w="28575" cap="rnd">
              <a:solidFill>
                <a:schemeClr val="accent3"/>
              </a:solidFill>
              <a:round/>
            </a:ln>
            <a:effectLst/>
          </c:spPr>
          <c:marker>
            <c:symbol val="none"/>
          </c:marker>
          <c:dPt>
            <c:idx val="5"/>
            <c:marker>
              <c:symbol val="diamond"/>
              <c:size val="8"/>
              <c:spPr>
                <a:solidFill>
                  <a:schemeClr val="accent3"/>
                </a:solidFill>
                <a:ln w="9525">
                  <a:solidFill>
                    <a:schemeClr val="accent3"/>
                  </a:solidFill>
                </a:ln>
                <a:effectLst/>
              </c:spPr>
            </c:marker>
            <c:bubble3D val="0"/>
            <c:extLst>
              <c:ext xmlns:c16="http://schemas.microsoft.com/office/drawing/2014/chart" uri="{C3380CC4-5D6E-409C-BE32-E72D297353CC}">
                <c16:uniqueId val="{00000000-3B63-2141-AD71-5DEF70704E34}"/>
              </c:ext>
            </c:extLst>
          </c:dPt>
          <c:dPt>
            <c:idx val="8"/>
            <c:marker>
              <c:symbol val="diamond"/>
              <c:size val="7"/>
              <c:spPr>
                <a:solidFill>
                  <a:schemeClr val="accent1"/>
                </a:solidFill>
                <a:ln w="9525">
                  <a:solidFill>
                    <a:schemeClr val="accent3"/>
                  </a:solidFill>
                </a:ln>
                <a:effectLst/>
              </c:spPr>
            </c:marker>
            <c:bubble3D val="0"/>
            <c:extLst>
              <c:ext xmlns:c16="http://schemas.microsoft.com/office/drawing/2014/chart" uri="{C3380CC4-5D6E-409C-BE32-E72D297353CC}">
                <c16:uniqueId val="{00000001-3B63-2141-AD71-5DEF70704E34}"/>
              </c:ext>
            </c:extLst>
          </c:dPt>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B63-2141-AD71-5DEF70704E34}"/>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B63-2141-AD71-5DEF70704E3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0%</c:formatCode>
                <c:ptCount val="12"/>
                <c:pt idx="0">
                  <c:v>0.49399999999999999</c:v>
                </c:pt>
                <c:pt idx="1">
                  <c:v>0.4844</c:v>
                </c:pt>
                <c:pt idx="2">
                  <c:v>0.53500000000000003</c:v>
                </c:pt>
                <c:pt idx="3">
                  <c:v>0.56499999999999995</c:v>
                </c:pt>
                <c:pt idx="4">
                  <c:v>0.56000000000000005</c:v>
                </c:pt>
                <c:pt idx="5">
                  <c:v>0.54200000000000004</c:v>
                </c:pt>
                <c:pt idx="6">
                  <c:v>0.60699999999999998</c:v>
                </c:pt>
                <c:pt idx="7">
                  <c:v>0.61699999999999999</c:v>
                </c:pt>
                <c:pt idx="8">
                  <c:v>0.56200000000000006</c:v>
                </c:pt>
                <c:pt idx="9">
                  <c:v>0.60299999999999998</c:v>
                </c:pt>
                <c:pt idx="10">
                  <c:v>0.59899999999999998</c:v>
                </c:pt>
                <c:pt idx="11">
                  <c:v>0.54</c:v>
                </c:pt>
              </c:numCache>
            </c:numRef>
          </c:val>
          <c:smooth val="0"/>
          <c:extLst>
            <c:ext xmlns:c16="http://schemas.microsoft.com/office/drawing/2014/chart" uri="{C3380CC4-5D6E-409C-BE32-E72D297353CC}">
              <c16:uniqueId val="{00000000-20FA-4849-B5BF-855EEDAEC6A2}"/>
            </c:ext>
          </c:extLst>
        </c:ser>
        <c:ser>
          <c:idx val="1"/>
          <c:order val="1"/>
          <c:tx>
            <c:strRef>
              <c:f>Sheet1!$C$1</c:f>
              <c:strCache>
                <c:ptCount val="1"/>
                <c:pt idx="0">
                  <c:v>2015</c:v>
                </c:pt>
              </c:strCache>
            </c:strRef>
          </c:tx>
          <c:spPr>
            <a:ln w="28575" cap="rnd">
              <a:solidFill>
                <a:schemeClr val="accent2">
                  <a:lumMod val="60000"/>
                  <a:lumOff val="40000"/>
                </a:schemeClr>
              </a:solidFill>
              <a:round/>
            </a:ln>
            <a:effectLst/>
          </c:spPr>
          <c:marker>
            <c:symbol val="none"/>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0%</c:formatCode>
                <c:ptCount val="12"/>
                <c:pt idx="0">
                  <c:v>0.52600000000000002</c:v>
                </c:pt>
                <c:pt idx="1">
                  <c:v>0.49580000000000002</c:v>
                </c:pt>
                <c:pt idx="2">
                  <c:v>0.54900000000000004</c:v>
                </c:pt>
                <c:pt idx="3">
                  <c:v>0.59799999999999998</c:v>
                </c:pt>
                <c:pt idx="4">
                  <c:v>0.57199999999999995</c:v>
                </c:pt>
                <c:pt idx="5">
                  <c:v>0.55200000000000005</c:v>
                </c:pt>
                <c:pt idx="6">
                  <c:v>0.621</c:v>
                </c:pt>
                <c:pt idx="7">
                  <c:v>0.64300000000000002</c:v>
                </c:pt>
                <c:pt idx="8">
                  <c:v>0.59199999999999997</c:v>
                </c:pt>
                <c:pt idx="9">
                  <c:v>0.625</c:v>
                </c:pt>
                <c:pt idx="10">
                  <c:v>0.61499999999999999</c:v>
                </c:pt>
                <c:pt idx="11">
                  <c:v>0.57299999999999995</c:v>
                </c:pt>
              </c:numCache>
            </c:numRef>
          </c:val>
          <c:smooth val="0"/>
          <c:extLst>
            <c:ext xmlns:c16="http://schemas.microsoft.com/office/drawing/2014/chart" uri="{C3380CC4-5D6E-409C-BE32-E72D297353CC}">
              <c16:uniqueId val="{00000001-20FA-4849-B5BF-855EEDAEC6A2}"/>
            </c:ext>
          </c:extLst>
        </c:ser>
        <c:ser>
          <c:idx val="2"/>
          <c:order val="2"/>
          <c:tx>
            <c:strRef>
              <c:f>Sheet1!$D$1</c:f>
              <c:strCache>
                <c:ptCount val="1"/>
                <c:pt idx="0">
                  <c:v>2016</c:v>
                </c:pt>
              </c:strCache>
            </c:strRef>
          </c:tx>
          <c:spPr>
            <a:ln w="28575" cap="rnd">
              <a:solidFill>
                <a:schemeClr val="tx2"/>
              </a:solidFill>
              <a:round/>
            </a:ln>
            <a:effectLst/>
          </c:spPr>
          <c:marker>
            <c:symbol val="none"/>
          </c:marker>
          <c:dPt>
            <c:idx val="3"/>
            <c:marker>
              <c:symbol val="diamond"/>
              <c:size val="7"/>
              <c:spPr>
                <a:solidFill>
                  <a:schemeClr val="accent3"/>
                </a:solidFill>
                <a:ln w="9525">
                  <a:solidFill>
                    <a:schemeClr val="tx2"/>
                  </a:solidFill>
                </a:ln>
                <a:effectLst/>
              </c:spPr>
            </c:marker>
            <c:bubble3D val="0"/>
            <c:extLst>
              <c:ext xmlns:c16="http://schemas.microsoft.com/office/drawing/2014/chart" uri="{C3380CC4-5D6E-409C-BE32-E72D297353CC}">
                <c16:uniqueId val="{00000002-3B63-2141-AD71-5DEF70704E34}"/>
              </c:ext>
            </c:extLst>
          </c:dPt>
          <c:dLbls>
            <c:dLbl>
              <c:idx val="3"/>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B63-2141-AD71-5DEF70704E3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t"/>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0%</c:formatCode>
                <c:ptCount val="12"/>
                <c:pt idx="0">
                  <c:v>0.5343</c:v>
                </c:pt>
                <c:pt idx="1">
                  <c:v>0.45979999999999999</c:v>
                </c:pt>
                <c:pt idx="2">
                  <c:v>0.59799999999999998</c:v>
                </c:pt>
                <c:pt idx="3">
                  <c:v>0.61419999999999997</c:v>
                </c:pt>
                <c:pt idx="4">
                  <c:v>0.59009999999999996</c:v>
                </c:pt>
                <c:pt idx="5">
                  <c:v>0.56510000000000005</c:v>
                </c:pt>
                <c:pt idx="6">
                  <c:v>0.61919999999999997</c:v>
                </c:pt>
                <c:pt idx="7">
                  <c:v>0.64319999999999999</c:v>
                </c:pt>
                <c:pt idx="8">
                  <c:v>0.58989999999999998</c:v>
                </c:pt>
                <c:pt idx="9">
                  <c:v>0.6401</c:v>
                </c:pt>
                <c:pt idx="10">
                  <c:v>0.63980000000000004</c:v>
                </c:pt>
                <c:pt idx="11">
                  <c:v>0.57040000000000002</c:v>
                </c:pt>
              </c:numCache>
            </c:numRef>
          </c:val>
          <c:smooth val="0"/>
          <c:extLst>
            <c:ext xmlns:c16="http://schemas.microsoft.com/office/drawing/2014/chart" uri="{C3380CC4-5D6E-409C-BE32-E72D297353CC}">
              <c16:uniqueId val="{00000002-20FA-4849-B5BF-855EEDAEC6A2}"/>
            </c:ext>
          </c:extLst>
        </c:ser>
        <c:dLbls>
          <c:showLegendKey val="0"/>
          <c:showVal val="0"/>
          <c:showCatName val="0"/>
          <c:showSerName val="0"/>
          <c:showPercent val="0"/>
          <c:showBubbleSize val="0"/>
        </c:dLbls>
        <c:smooth val="0"/>
        <c:axId val="1961413824"/>
        <c:axId val="1961407584"/>
      </c:lineChart>
      <c:catAx>
        <c:axId val="1961413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961407584"/>
        <c:crosses val="autoZero"/>
        <c:auto val="1"/>
        <c:lblAlgn val="ctr"/>
        <c:lblOffset val="100"/>
        <c:noMultiLvlLbl val="0"/>
      </c:catAx>
      <c:valAx>
        <c:axId val="1961407584"/>
        <c:scaling>
          <c:orientation val="minMax"/>
          <c:max val="0.65"/>
          <c:min val="0.45"/>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961413824"/>
        <c:crosses val="autoZero"/>
        <c:crossBetween val="between"/>
      </c:valAx>
      <c:spPr>
        <a:noFill/>
        <a:ln>
          <a:noFill/>
        </a:ln>
        <a:effectLst/>
      </c:spPr>
    </c:plotArea>
    <c:legend>
      <c:legendPos val="b"/>
      <c:layout>
        <c:manualLayout>
          <c:xMode val="edge"/>
          <c:yMode val="edge"/>
          <c:x val="0.32388665702501501"/>
          <c:y val="0.69473647240361402"/>
          <c:w val="0.341258367984901"/>
          <c:h val="6.711081737731769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98" b="1" i="0" u="none" strike="noStrike" baseline="0">
                <a:solidFill>
                  <a:srgbClr val="000000"/>
                </a:solidFill>
                <a:latin typeface="Arial"/>
                <a:ea typeface="Arial"/>
                <a:cs typeface="Arial"/>
              </a:defRPr>
            </a:pPr>
            <a:r>
              <a:rPr lang="en-US" sz="1099" dirty="0"/>
              <a:t>Domestic Demand</a:t>
            </a:r>
          </a:p>
          <a:p>
            <a:pPr>
              <a:defRPr sz="1098" b="1" i="0" u="none" strike="noStrike" baseline="0">
                <a:solidFill>
                  <a:srgbClr val="000000"/>
                </a:solidFill>
                <a:latin typeface="Arial"/>
                <a:ea typeface="Arial"/>
                <a:cs typeface="Arial"/>
              </a:defRPr>
            </a:pPr>
            <a:r>
              <a:rPr lang="en-US" sz="1099" b="0" dirty="0"/>
              <a:t> (XX)</a:t>
            </a:r>
          </a:p>
        </c:rich>
      </c:tx>
      <c:overlay val="0"/>
    </c:title>
    <c:autoTitleDeleted val="0"/>
    <c:plotArea>
      <c:layout/>
      <c:barChart>
        <c:barDir val="col"/>
        <c:grouping val="stacked"/>
        <c:varyColors val="0"/>
        <c:ser>
          <c:idx val="0"/>
          <c:order val="0"/>
          <c:tx>
            <c:strRef>
              <c:f>Sheet1!$B$1</c:f>
              <c:strCache>
                <c:ptCount val="1"/>
                <c:pt idx="0">
                  <c:v>Domestic Sales</c:v>
                </c:pt>
              </c:strCache>
            </c:strRef>
          </c:tx>
          <c:spPr>
            <a:solidFill>
              <a:schemeClr val="tx2"/>
            </a:solidFill>
            <a:ln>
              <a:noFill/>
            </a:ln>
          </c:spPr>
          <c:invertIfNegative val="0"/>
          <c:dPt>
            <c:idx val="0"/>
            <c:invertIfNegative val="0"/>
            <c:bubble3D val="0"/>
            <c:spPr>
              <a:solidFill>
                <a:schemeClr val="tx2"/>
              </a:solidFill>
              <a:ln>
                <a:noFill/>
              </a:ln>
            </c:spPr>
            <c:extLst>
              <c:ext xmlns:c16="http://schemas.microsoft.com/office/drawing/2014/chart" uri="{C3380CC4-5D6E-409C-BE32-E72D297353CC}">
                <c16:uniqueId val="{00000001-483A-4148-9FB1-419B2EDB9FA4}"/>
              </c:ext>
            </c:extLst>
          </c:dPt>
          <c:dPt>
            <c:idx val="1"/>
            <c:invertIfNegative val="0"/>
            <c:bubble3D val="0"/>
            <c:extLst>
              <c:ext xmlns:c16="http://schemas.microsoft.com/office/drawing/2014/chart" uri="{C3380CC4-5D6E-409C-BE32-E72D297353CC}">
                <c16:uniqueId val="{00000003-483A-4148-9FB1-419B2EDB9FA4}"/>
              </c:ext>
            </c:extLst>
          </c:dPt>
          <c:dPt>
            <c:idx val="2"/>
            <c:invertIfNegative val="0"/>
            <c:bubble3D val="0"/>
            <c:extLst>
              <c:ext xmlns:c16="http://schemas.microsoft.com/office/drawing/2014/chart" uri="{C3380CC4-5D6E-409C-BE32-E72D297353CC}">
                <c16:uniqueId val="{00000005-483A-4148-9FB1-419B2EDB9FA4}"/>
              </c:ext>
            </c:extLst>
          </c:dPt>
          <c:dPt>
            <c:idx val="3"/>
            <c:invertIfNegative val="0"/>
            <c:bubble3D val="0"/>
            <c:extLst>
              <c:ext xmlns:c16="http://schemas.microsoft.com/office/drawing/2014/chart" uri="{C3380CC4-5D6E-409C-BE32-E72D297353CC}">
                <c16:uniqueId val="{00000007-483A-4148-9FB1-419B2EDB9FA4}"/>
              </c:ext>
            </c:extLst>
          </c:dPt>
          <c:dPt>
            <c:idx val="4"/>
            <c:invertIfNegative val="0"/>
            <c:bubble3D val="0"/>
            <c:extLst>
              <c:ext xmlns:c16="http://schemas.microsoft.com/office/drawing/2014/chart" uri="{C3380CC4-5D6E-409C-BE32-E72D297353CC}">
                <c16:uniqueId val="{00000009-483A-4148-9FB1-419B2EDB9FA4}"/>
              </c:ext>
            </c:extLst>
          </c:dPt>
          <c:dPt>
            <c:idx val="5"/>
            <c:invertIfNegative val="0"/>
            <c:bubble3D val="0"/>
            <c:extLst>
              <c:ext xmlns:c16="http://schemas.microsoft.com/office/drawing/2014/chart" uri="{C3380CC4-5D6E-409C-BE32-E72D297353CC}">
                <c16:uniqueId val="{0000000B-483A-4148-9FB1-419B2EDB9FA4}"/>
              </c:ext>
            </c:extLst>
          </c:dPt>
          <c:dPt>
            <c:idx val="6"/>
            <c:invertIfNegative val="0"/>
            <c:bubble3D val="0"/>
            <c:extLst>
              <c:ext xmlns:c16="http://schemas.microsoft.com/office/drawing/2014/chart" uri="{C3380CC4-5D6E-409C-BE32-E72D297353CC}">
                <c16:uniqueId val="{0000000D-483A-4148-9FB1-419B2EDB9FA4}"/>
              </c:ext>
            </c:extLst>
          </c:dPt>
          <c:dPt>
            <c:idx val="7"/>
            <c:invertIfNegative val="0"/>
            <c:bubble3D val="0"/>
            <c:extLst>
              <c:ext xmlns:c16="http://schemas.microsoft.com/office/drawing/2014/chart" uri="{C3380CC4-5D6E-409C-BE32-E72D297353CC}">
                <c16:uniqueId val="{0000000F-483A-4148-9FB1-419B2EDB9FA4}"/>
              </c:ext>
            </c:extLst>
          </c:dPt>
          <c:dPt>
            <c:idx val="8"/>
            <c:invertIfNegative val="0"/>
            <c:bubble3D val="0"/>
            <c:spPr>
              <a:solidFill>
                <a:schemeClr val="accent2">
                  <a:lumMod val="40000"/>
                  <a:lumOff val="60000"/>
                </a:schemeClr>
              </a:solidFill>
              <a:ln>
                <a:noFill/>
              </a:ln>
            </c:spPr>
            <c:extLst>
              <c:ext xmlns:c16="http://schemas.microsoft.com/office/drawing/2014/chart" uri="{C3380CC4-5D6E-409C-BE32-E72D297353CC}">
                <c16:uniqueId val="{00000011-483A-4148-9FB1-419B2EDB9FA4}"/>
              </c:ext>
            </c:extLst>
          </c:dPt>
          <c:dPt>
            <c:idx val="9"/>
            <c:invertIfNegative val="0"/>
            <c:bubble3D val="0"/>
            <c:spPr>
              <a:solidFill>
                <a:schemeClr val="accent2">
                  <a:lumMod val="40000"/>
                  <a:lumOff val="60000"/>
                </a:schemeClr>
              </a:solidFill>
              <a:ln>
                <a:noFill/>
              </a:ln>
            </c:spPr>
            <c:extLst>
              <c:ext xmlns:c16="http://schemas.microsoft.com/office/drawing/2014/chart" uri="{C3380CC4-5D6E-409C-BE32-E72D297353CC}">
                <c16:uniqueId val="{00000013-483A-4148-9FB1-419B2EDB9FA4}"/>
              </c:ext>
            </c:extLst>
          </c:dPt>
          <c:dPt>
            <c:idx val="10"/>
            <c:invertIfNegative val="0"/>
            <c:bubble3D val="0"/>
            <c:spPr>
              <a:solidFill>
                <a:schemeClr val="accent2">
                  <a:lumMod val="40000"/>
                  <a:lumOff val="60000"/>
                </a:schemeClr>
              </a:solidFill>
              <a:ln>
                <a:noFill/>
              </a:ln>
            </c:spPr>
            <c:extLst>
              <c:ext xmlns:c16="http://schemas.microsoft.com/office/drawing/2014/chart" uri="{C3380CC4-5D6E-409C-BE32-E72D297353CC}">
                <c16:uniqueId val="{00000015-483A-4148-9FB1-419B2EDB9FA4}"/>
              </c:ext>
            </c:extLst>
          </c:dPt>
          <c:dPt>
            <c:idx val="11"/>
            <c:invertIfNegative val="0"/>
            <c:bubble3D val="0"/>
            <c:spPr>
              <a:solidFill>
                <a:schemeClr val="accent2">
                  <a:lumMod val="40000"/>
                  <a:lumOff val="60000"/>
                </a:schemeClr>
              </a:solidFill>
              <a:ln>
                <a:noFill/>
              </a:ln>
            </c:spPr>
            <c:extLst>
              <c:ext xmlns:c16="http://schemas.microsoft.com/office/drawing/2014/chart" uri="{C3380CC4-5D6E-409C-BE32-E72D297353CC}">
                <c16:uniqueId val="{00000017-483A-4148-9FB1-419B2EDB9FA4}"/>
              </c:ext>
            </c:extLst>
          </c:dPt>
          <c:dPt>
            <c:idx val="12"/>
            <c:invertIfNegative val="0"/>
            <c:bubble3D val="0"/>
            <c:spPr>
              <a:solidFill>
                <a:schemeClr val="accent2">
                  <a:lumMod val="40000"/>
                  <a:lumOff val="60000"/>
                </a:schemeClr>
              </a:solidFill>
              <a:ln>
                <a:noFill/>
              </a:ln>
            </c:spPr>
            <c:extLst>
              <c:ext xmlns:c16="http://schemas.microsoft.com/office/drawing/2014/chart" uri="{C3380CC4-5D6E-409C-BE32-E72D297353CC}">
                <c16:uniqueId val="{00000019-483A-4148-9FB1-419B2EDB9FA4}"/>
              </c:ext>
            </c:extLst>
          </c:dPt>
          <c:dLbls>
            <c:numFmt formatCode="#,##0.0" sourceLinked="0"/>
            <c:spPr>
              <a:noFill/>
              <a:ln>
                <a:noFill/>
              </a:ln>
              <a:effectLst/>
            </c:spPr>
            <c:txPr>
              <a:bodyPr/>
              <a:lstStyle/>
              <a:p>
                <a:pPr>
                  <a:defRPr sz="1219" b="0" i="0" u="none" strike="noStrike" baseline="0">
                    <a:solidFill>
                      <a:srgbClr val="000000"/>
                    </a:solidFill>
                    <a:latin typeface="Arial"/>
                    <a:ea typeface="Arial"/>
                    <a:cs typeface="Arial"/>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Sheet1!$A$2:$A$14</c:f>
              <c:numCache>
                <c:formatCode>General</c:formatCode>
                <c:ptCount val="13"/>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numCache>
            </c:numRef>
          </c:cat>
          <c:val>
            <c:numRef>
              <c:f>Sheet1!$B$2:$B$14</c:f>
              <c:numCache>
                <c:formatCode>_ * #,##0.0_ ;_ * \-#,##0.0_ ;_ * "-"??_ ;_ @_ </c:formatCode>
                <c:ptCount val="13"/>
                <c:pt idx="0">
                  <c:v>5.941535</c:v>
                </c:pt>
                <c:pt idx="1">
                  <c:v>6.810536999999985</c:v>
                </c:pt>
                <c:pt idx="2">
                  <c:v>7.8976290000000002</c:v>
                </c:pt>
                <c:pt idx="3">
                  <c:v>8.906428</c:v>
                </c:pt>
                <c:pt idx="4">
                  <c:v>10.123988000000001</c:v>
                </c:pt>
                <c:pt idx="5">
                  <c:v>9.6544350000000048</c:v>
                </c:pt>
                <c:pt idx="6">
                  <c:v>9.7233909999999977</c:v>
                </c:pt>
                <c:pt idx="7">
                  <c:v>10.57690805931662</c:v>
                </c:pt>
                <c:pt idx="8">
                  <c:v>11.499648840546721</c:v>
                </c:pt>
                <c:pt idx="9">
                  <c:v>12.505246105108521</c:v>
                </c:pt>
                <c:pt idx="10">
                  <c:v>13.60139926826389</c:v>
                </c:pt>
                <c:pt idx="11">
                  <c:v>14.79655100383277</c:v>
                </c:pt>
                <c:pt idx="12">
                  <c:v>16.099961874876829</c:v>
                </c:pt>
              </c:numCache>
            </c:numRef>
          </c:val>
          <c:extLst>
            <c:ext xmlns:c16="http://schemas.microsoft.com/office/drawing/2014/chart" uri="{C3380CC4-5D6E-409C-BE32-E72D297353CC}">
              <c16:uniqueId val="{0000001A-483A-4148-9FB1-419B2EDB9FA4}"/>
            </c:ext>
          </c:extLst>
        </c:ser>
        <c:dLbls>
          <c:showLegendKey val="0"/>
          <c:showVal val="0"/>
          <c:showCatName val="0"/>
          <c:showSerName val="0"/>
          <c:showPercent val="0"/>
          <c:showBubbleSize val="0"/>
        </c:dLbls>
        <c:gapWidth val="55"/>
        <c:overlap val="100"/>
        <c:axId val="1961337664"/>
        <c:axId val="1961331504"/>
      </c:barChart>
      <c:catAx>
        <c:axId val="1961337664"/>
        <c:scaling>
          <c:orientation val="minMax"/>
        </c:scaling>
        <c:delete val="0"/>
        <c:axPos val="b"/>
        <c:numFmt formatCode="General" sourceLinked="1"/>
        <c:majorTickMark val="none"/>
        <c:minorTickMark val="none"/>
        <c:tickLblPos val="nextTo"/>
        <c:txPr>
          <a:bodyPr rot="0" vert="horz"/>
          <a:lstStyle/>
          <a:p>
            <a:pPr>
              <a:defRPr sz="1199" b="0" i="0" u="none" strike="noStrike" baseline="0">
                <a:solidFill>
                  <a:srgbClr val="000000"/>
                </a:solidFill>
                <a:latin typeface="Arial" pitchFamily="34" charset="0"/>
                <a:ea typeface="Calibri"/>
                <a:cs typeface="Arial" pitchFamily="34" charset="0"/>
              </a:defRPr>
            </a:pPr>
            <a:endParaRPr lang="fr-FR"/>
          </a:p>
        </c:txPr>
        <c:crossAx val="1961331504"/>
        <c:crosses val="autoZero"/>
        <c:auto val="1"/>
        <c:lblAlgn val="ctr"/>
        <c:lblOffset val="100"/>
        <c:noMultiLvlLbl val="0"/>
      </c:catAx>
      <c:valAx>
        <c:axId val="1961331504"/>
        <c:scaling>
          <c:orientation val="minMax"/>
        </c:scaling>
        <c:delete val="1"/>
        <c:axPos val="l"/>
        <c:numFmt formatCode="_ * #,##0.0_ ;_ * \-#,##0.0_ ;_ * &quot;-&quot;??_ ;_ @_ " sourceLinked="1"/>
        <c:majorTickMark val="out"/>
        <c:minorTickMark val="none"/>
        <c:tickLblPos val="none"/>
        <c:crossAx val="1961337664"/>
        <c:crosses val="autoZero"/>
        <c:crossBetween val="between"/>
      </c:valAx>
      <c:spPr>
        <a:noFill/>
        <a:ln w="25384">
          <a:noFill/>
        </a:ln>
      </c:spPr>
    </c:plotArea>
    <c:plotVisOnly val="1"/>
    <c:dispBlanksAs val="gap"/>
    <c:showDLblsOverMax val="0"/>
  </c:chart>
  <c:spPr>
    <a:ln>
      <a:noFill/>
    </a:ln>
  </c:spPr>
  <c:txPr>
    <a:bodyPr/>
    <a:lstStyle/>
    <a:p>
      <a:pPr>
        <a:defRPr sz="2179" b="0" i="0" u="none" strike="noStrike" baseline="0">
          <a:solidFill>
            <a:srgbClr val="000000"/>
          </a:solidFill>
          <a:latin typeface="Calibri"/>
          <a:ea typeface="Calibri"/>
          <a:cs typeface="Calibri"/>
        </a:defRPr>
      </a:pPr>
      <a:endParaRPr lang="fr-F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624D07-0CC2-4901-9B94-A14041B441C4}" type="doc">
      <dgm:prSet loTypeId="urn:microsoft.com/office/officeart/2005/8/layout/hChevron3" loCatId="process" qsTypeId="urn:microsoft.com/office/officeart/2005/8/quickstyle/simple1" qsCatId="simple" csTypeId="urn:microsoft.com/office/officeart/2005/8/colors/accent1_2" csCatId="accent1" phldr="1"/>
      <dgm:spPr/>
    </dgm:pt>
    <dgm:pt modelId="{89C6E9F2-6269-4C87-8F3C-47C4E0DF785D}">
      <dgm:prSet phldrT="[Texte]" custT="1"/>
      <dgm:spPr>
        <a:solidFill>
          <a:schemeClr val="accent4">
            <a:lumMod val="20000"/>
            <a:lumOff val="80000"/>
          </a:schemeClr>
        </a:solidFill>
      </dgm:spPr>
      <dgm:t>
        <a:bodyPr/>
        <a:lstStyle/>
        <a:p>
          <a:r>
            <a:rPr lang="en-US" sz="1200" dirty="0">
              <a:solidFill>
                <a:schemeClr val="tx1"/>
              </a:solidFill>
            </a:rPr>
            <a:t>Before 1950</a:t>
          </a:r>
        </a:p>
      </dgm:t>
    </dgm:pt>
    <dgm:pt modelId="{150CA7E1-CD89-4057-BF87-3C971933EF76}" type="parTrans" cxnId="{A0998DC0-1F60-4BFA-BABD-E77F94DC985B}">
      <dgm:prSet/>
      <dgm:spPr/>
      <dgm:t>
        <a:bodyPr/>
        <a:lstStyle/>
        <a:p>
          <a:endParaRPr lang="en-US" sz="1200">
            <a:solidFill>
              <a:schemeClr val="tx1"/>
            </a:solidFill>
          </a:endParaRPr>
        </a:p>
      </dgm:t>
    </dgm:pt>
    <dgm:pt modelId="{F2266430-5D8A-40ED-8C39-261AC84E3A64}" type="sibTrans" cxnId="{A0998DC0-1F60-4BFA-BABD-E77F94DC985B}">
      <dgm:prSet/>
      <dgm:spPr/>
      <dgm:t>
        <a:bodyPr/>
        <a:lstStyle/>
        <a:p>
          <a:endParaRPr lang="en-US" sz="1200">
            <a:solidFill>
              <a:schemeClr val="tx1"/>
            </a:solidFill>
          </a:endParaRPr>
        </a:p>
      </dgm:t>
    </dgm:pt>
    <dgm:pt modelId="{60C5CA84-8093-47E0-B464-4EB61BF8E851}">
      <dgm:prSet phldrT="[Texte]" custT="1"/>
      <dgm:spPr>
        <a:solidFill>
          <a:schemeClr val="bg2"/>
        </a:solidFill>
      </dgm:spPr>
      <dgm:t>
        <a:bodyPr/>
        <a:lstStyle/>
        <a:p>
          <a:r>
            <a:rPr lang="en-US" sz="1200" dirty="0">
              <a:solidFill>
                <a:schemeClr val="tx1"/>
              </a:solidFill>
            </a:rPr>
            <a:t>1960</a:t>
          </a:r>
        </a:p>
      </dgm:t>
    </dgm:pt>
    <dgm:pt modelId="{89D361DD-2575-4F58-B51D-9C64D2D808E2}" type="parTrans" cxnId="{8439739E-C838-4D42-8632-4516FD660421}">
      <dgm:prSet/>
      <dgm:spPr/>
      <dgm:t>
        <a:bodyPr/>
        <a:lstStyle/>
        <a:p>
          <a:endParaRPr lang="en-US" sz="1200">
            <a:solidFill>
              <a:schemeClr val="tx1"/>
            </a:solidFill>
          </a:endParaRPr>
        </a:p>
      </dgm:t>
    </dgm:pt>
    <dgm:pt modelId="{8A85564F-6A77-4E75-83BC-E4A89BBFE82D}" type="sibTrans" cxnId="{8439739E-C838-4D42-8632-4516FD660421}">
      <dgm:prSet/>
      <dgm:spPr/>
      <dgm:t>
        <a:bodyPr/>
        <a:lstStyle/>
        <a:p>
          <a:endParaRPr lang="en-US" sz="1200">
            <a:solidFill>
              <a:schemeClr val="tx1"/>
            </a:solidFill>
          </a:endParaRPr>
        </a:p>
      </dgm:t>
    </dgm:pt>
    <dgm:pt modelId="{A8BCFC7B-7930-4F9F-91E7-E369E9D0BC5B}">
      <dgm:prSet phldrT="[Texte]" custT="1"/>
      <dgm:spPr>
        <a:solidFill>
          <a:schemeClr val="bg2"/>
        </a:solidFill>
      </dgm:spPr>
      <dgm:t>
        <a:bodyPr/>
        <a:lstStyle/>
        <a:p>
          <a:r>
            <a:rPr lang="en-US" sz="1200" dirty="0">
              <a:solidFill>
                <a:schemeClr val="tx1"/>
              </a:solidFill>
            </a:rPr>
            <a:t>1970</a:t>
          </a:r>
        </a:p>
      </dgm:t>
    </dgm:pt>
    <dgm:pt modelId="{DAF5B340-5A8A-463B-8FA5-0CF294EA5988}" type="parTrans" cxnId="{3CA2F65D-9E90-46F5-899D-39192F2DA6D6}">
      <dgm:prSet/>
      <dgm:spPr/>
      <dgm:t>
        <a:bodyPr/>
        <a:lstStyle/>
        <a:p>
          <a:endParaRPr lang="en-US" sz="1200">
            <a:solidFill>
              <a:schemeClr val="tx1"/>
            </a:solidFill>
          </a:endParaRPr>
        </a:p>
      </dgm:t>
    </dgm:pt>
    <dgm:pt modelId="{357D1139-DD20-4305-B6F4-66680E8B40D2}" type="sibTrans" cxnId="{3CA2F65D-9E90-46F5-899D-39192F2DA6D6}">
      <dgm:prSet/>
      <dgm:spPr/>
      <dgm:t>
        <a:bodyPr/>
        <a:lstStyle/>
        <a:p>
          <a:endParaRPr lang="en-US" sz="1200">
            <a:solidFill>
              <a:schemeClr val="tx1"/>
            </a:solidFill>
          </a:endParaRPr>
        </a:p>
      </dgm:t>
    </dgm:pt>
    <dgm:pt modelId="{AE60DCDF-12D7-4ACA-9244-41FFD14A8340}">
      <dgm:prSet custT="1"/>
      <dgm:spPr>
        <a:solidFill>
          <a:schemeClr val="bg2"/>
        </a:solidFill>
      </dgm:spPr>
      <dgm:t>
        <a:bodyPr/>
        <a:lstStyle/>
        <a:p>
          <a:r>
            <a:rPr lang="en-US" sz="1200" dirty="0">
              <a:solidFill>
                <a:schemeClr val="tx1"/>
              </a:solidFill>
            </a:rPr>
            <a:t>1980</a:t>
          </a:r>
        </a:p>
      </dgm:t>
    </dgm:pt>
    <dgm:pt modelId="{D609B780-9177-47BA-9BD7-D87EFF0F9D4A}" type="parTrans" cxnId="{34366E44-3074-436C-88F2-DD011262AE0D}">
      <dgm:prSet/>
      <dgm:spPr/>
      <dgm:t>
        <a:bodyPr/>
        <a:lstStyle/>
        <a:p>
          <a:endParaRPr lang="en-US" sz="1200">
            <a:solidFill>
              <a:schemeClr val="tx1"/>
            </a:solidFill>
          </a:endParaRPr>
        </a:p>
      </dgm:t>
    </dgm:pt>
    <dgm:pt modelId="{65448205-42AE-49A0-8135-BE312EAE2F77}" type="sibTrans" cxnId="{34366E44-3074-436C-88F2-DD011262AE0D}">
      <dgm:prSet/>
      <dgm:spPr/>
      <dgm:t>
        <a:bodyPr/>
        <a:lstStyle/>
        <a:p>
          <a:endParaRPr lang="en-US" sz="1200">
            <a:solidFill>
              <a:schemeClr val="tx1"/>
            </a:solidFill>
          </a:endParaRPr>
        </a:p>
      </dgm:t>
    </dgm:pt>
    <dgm:pt modelId="{057EF15F-BA12-411D-AE4F-C8E5F0A99020}">
      <dgm:prSet custT="1"/>
      <dgm:spPr>
        <a:solidFill>
          <a:schemeClr val="tx2"/>
        </a:solidFill>
      </dgm:spPr>
      <dgm:t>
        <a:bodyPr/>
        <a:lstStyle/>
        <a:p>
          <a:r>
            <a:rPr lang="en-US" sz="1200" dirty="0">
              <a:solidFill>
                <a:schemeClr val="tx1"/>
              </a:solidFill>
            </a:rPr>
            <a:t>1990</a:t>
          </a:r>
        </a:p>
      </dgm:t>
    </dgm:pt>
    <dgm:pt modelId="{4386FB0F-BBFD-4DB9-A462-E9E00215E7E6}" type="parTrans" cxnId="{3F1B8928-D31F-4929-A3E7-293C6769B6FE}">
      <dgm:prSet/>
      <dgm:spPr/>
      <dgm:t>
        <a:bodyPr/>
        <a:lstStyle/>
        <a:p>
          <a:endParaRPr lang="en-US" sz="1200">
            <a:solidFill>
              <a:schemeClr val="tx1"/>
            </a:solidFill>
          </a:endParaRPr>
        </a:p>
      </dgm:t>
    </dgm:pt>
    <dgm:pt modelId="{F26B9841-E9A6-40E6-895F-E2FE18CBA3F3}" type="sibTrans" cxnId="{3F1B8928-D31F-4929-A3E7-293C6769B6FE}">
      <dgm:prSet/>
      <dgm:spPr/>
      <dgm:t>
        <a:bodyPr/>
        <a:lstStyle/>
        <a:p>
          <a:endParaRPr lang="en-US" sz="1200">
            <a:solidFill>
              <a:schemeClr val="tx1"/>
            </a:solidFill>
          </a:endParaRPr>
        </a:p>
      </dgm:t>
    </dgm:pt>
    <dgm:pt modelId="{C0A633B5-D68D-4364-BD0C-F4DE4DBF6FCB}">
      <dgm:prSet custT="1"/>
      <dgm:spPr>
        <a:solidFill>
          <a:schemeClr val="tx2"/>
        </a:solidFill>
      </dgm:spPr>
      <dgm:t>
        <a:bodyPr/>
        <a:lstStyle/>
        <a:p>
          <a:r>
            <a:rPr lang="en-US" sz="1200" dirty="0">
              <a:solidFill>
                <a:schemeClr val="tx1"/>
              </a:solidFill>
            </a:rPr>
            <a:t>1995</a:t>
          </a:r>
        </a:p>
      </dgm:t>
    </dgm:pt>
    <dgm:pt modelId="{245B8D00-76B5-4C05-8042-3DD9833B6AE7}" type="parTrans" cxnId="{06AF9072-4E14-4C8D-B09F-610B197E6C51}">
      <dgm:prSet/>
      <dgm:spPr/>
      <dgm:t>
        <a:bodyPr/>
        <a:lstStyle/>
        <a:p>
          <a:endParaRPr lang="en-US" sz="1200">
            <a:solidFill>
              <a:schemeClr val="tx1"/>
            </a:solidFill>
          </a:endParaRPr>
        </a:p>
      </dgm:t>
    </dgm:pt>
    <dgm:pt modelId="{A1001C99-360E-45C8-AB8D-8E614B5A2522}" type="sibTrans" cxnId="{06AF9072-4E14-4C8D-B09F-610B197E6C51}">
      <dgm:prSet/>
      <dgm:spPr/>
      <dgm:t>
        <a:bodyPr/>
        <a:lstStyle/>
        <a:p>
          <a:endParaRPr lang="en-US" sz="1200">
            <a:solidFill>
              <a:schemeClr val="tx1"/>
            </a:solidFill>
          </a:endParaRPr>
        </a:p>
      </dgm:t>
    </dgm:pt>
    <dgm:pt modelId="{0DB5B4CD-4414-40D3-A5E1-8EE854C71F5D}">
      <dgm:prSet custT="1"/>
      <dgm:spPr>
        <a:solidFill>
          <a:schemeClr val="tx2"/>
        </a:solidFill>
      </dgm:spPr>
      <dgm:t>
        <a:bodyPr/>
        <a:lstStyle/>
        <a:p>
          <a:r>
            <a:rPr lang="en-US" sz="1200" dirty="0">
              <a:solidFill>
                <a:schemeClr val="tx1"/>
              </a:solidFill>
            </a:rPr>
            <a:t>2000</a:t>
          </a:r>
        </a:p>
      </dgm:t>
    </dgm:pt>
    <dgm:pt modelId="{240AA6FA-3631-420D-B2DF-055BB4139C5E}" type="parTrans" cxnId="{946B3646-74B1-4C19-83DE-8F4315B2A332}">
      <dgm:prSet/>
      <dgm:spPr/>
      <dgm:t>
        <a:bodyPr/>
        <a:lstStyle/>
        <a:p>
          <a:endParaRPr lang="en-US" sz="1200">
            <a:solidFill>
              <a:schemeClr val="tx1"/>
            </a:solidFill>
          </a:endParaRPr>
        </a:p>
      </dgm:t>
    </dgm:pt>
    <dgm:pt modelId="{39F584CA-C03A-441A-A3C1-611C9AFE28CE}" type="sibTrans" cxnId="{946B3646-74B1-4C19-83DE-8F4315B2A332}">
      <dgm:prSet/>
      <dgm:spPr/>
      <dgm:t>
        <a:bodyPr/>
        <a:lstStyle/>
        <a:p>
          <a:endParaRPr lang="en-US" sz="1200">
            <a:solidFill>
              <a:schemeClr val="tx1"/>
            </a:solidFill>
          </a:endParaRPr>
        </a:p>
      </dgm:t>
    </dgm:pt>
    <dgm:pt modelId="{AA399F54-35B5-4BE1-9398-B9AAC8E62A02}">
      <dgm:prSet custT="1"/>
      <dgm:spPr>
        <a:solidFill>
          <a:schemeClr val="tx2"/>
        </a:solidFill>
      </dgm:spPr>
      <dgm:t>
        <a:bodyPr/>
        <a:lstStyle/>
        <a:p>
          <a:r>
            <a:rPr lang="en-US" sz="1200" dirty="0">
              <a:solidFill>
                <a:schemeClr val="tx1"/>
              </a:solidFill>
            </a:rPr>
            <a:t>2005</a:t>
          </a:r>
        </a:p>
      </dgm:t>
    </dgm:pt>
    <dgm:pt modelId="{7CC962F1-D896-49F1-8ACB-32209EA322CB}" type="parTrans" cxnId="{FC05299B-1671-48C8-845C-E710FF975CE9}">
      <dgm:prSet/>
      <dgm:spPr/>
      <dgm:t>
        <a:bodyPr/>
        <a:lstStyle/>
        <a:p>
          <a:endParaRPr lang="en-US" sz="1200">
            <a:solidFill>
              <a:schemeClr val="tx1"/>
            </a:solidFill>
          </a:endParaRPr>
        </a:p>
      </dgm:t>
    </dgm:pt>
    <dgm:pt modelId="{742D4BAA-417F-4BCE-BEEE-7EA02C500CB1}" type="sibTrans" cxnId="{FC05299B-1671-48C8-845C-E710FF975CE9}">
      <dgm:prSet/>
      <dgm:spPr/>
      <dgm:t>
        <a:bodyPr/>
        <a:lstStyle/>
        <a:p>
          <a:endParaRPr lang="en-US" sz="1200">
            <a:solidFill>
              <a:schemeClr val="tx1"/>
            </a:solidFill>
          </a:endParaRPr>
        </a:p>
      </dgm:t>
    </dgm:pt>
    <dgm:pt modelId="{05A1FFCD-F35C-4E7D-9F14-A6998E5E8424}">
      <dgm:prSet custT="1"/>
      <dgm:spPr>
        <a:solidFill>
          <a:schemeClr val="tx2"/>
        </a:solidFill>
      </dgm:spPr>
      <dgm:t>
        <a:bodyPr/>
        <a:lstStyle/>
        <a:p>
          <a:r>
            <a:rPr lang="en-US" sz="1200" dirty="0">
              <a:solidFill>
                <a:schemeClr val="tx1"/>
              </a:solidFill>
            </a:rPr>
            <a:t>2010</a:t>
          </a:r>
        </a:p>
      </dgm:t>
    </dgm:pt>
    <dgm:pt modelId="{217CB02B-6874-4DB8-A222-170E54139EC1}" type="parTrans" cxnId="{5339CF29-7501-4A40-B218-C2D5FF0F06B8}">
      <dgm:prSet/>
      <dgm:spPr/>
      <dgm:t>
        <a:bodyPr/>
        <a:lstStyle/>
        <a:p>
          <a:endParaRPr lang="en-US" sz="1200">
            <a:solidFill>
              <a:schemeClr val="tx1"/>
            </a:solidFill>
          </a:endParaRPr>
        </a:p>
      </dgm:t>
    </dgm:pt>
    <dgm:pt modelId="{13058FB4-D603-4A49-86D3-774EF1CA0C55}" type="sibTrans" cxnId="{5339CF29-7501-4A40-B218-C2D5FF0F06B8}">
      <dgm:prSet/>
      <dgm:spPr/>
      <dgm:t>
        <a:bodyPr/>
        <a:lstStyle/>
        <a:p>
          <a:endParaRPr lang="en-US" sz="1200">
            <a:solidFill>
              <a:schemeClr val="tx1"/>
            </a:solidFill>
          </a:endParaRPr>
        </a:p>
      </dgm:t>
    </dgm:pt>
    <dgm:pt modelId="{3BBBEFBA-525A-492E-9EED-1804C75B65BB}" type="pres">
      <dgm:prSet presAssocID="{EC624D07-0CC2-4901-9B94-A14041B441C4}" presName="Name0" presStyleCnt="0">
        <dgm:presLayoutVars>
          <dgm:dir/>
          <dgm:resizeHandles val="exact"/>
        </dgm:presLayoutVars>
      </dgm:prSet>
      <dgm:spPr/>
    </dgm:pt>
    <dgm:pt modelId="{76808BE6-5E8A-41A9-9594-F9E2D29619AF}" type="pres">
      <dgm:prSet presAssocID="{89C6E9F2-6269-4C87-8F3C-47C4E0DF785D}" presName="parTxOnly" presStyleLbl="node1" presStyleIdx="0" presStyleCnt="9" custLinFactNeighborX="-2765">
        <dgm:presLayoutVars>
          <dgm:bulletEnabled val="1"/>
        </dgm:presLayoutVars>
      </dgm:prSet>
      <dgm:spPr/>
    </dgm:pt>
    <dgm:pt modelId="{1D1E6A0C-3C02-4176-8310-5DD78E0E1F03}" type="pres">
      <dgm:prSet presAssocID="{F2266430-5D8A-40ED-8C39-261AC84E3A64}" presName="parSpace" presStyleCnt="0"/>
      <dgm:spPr/>
    </dgm:pt>
    <dgm:pt modelId="{B4A4819C-1764-4CF3-B10D-9662E975A0BF}" type="pres">
      <dgm:prSet presAssocID="{60C5CA84-8093-47E0-B464-4EB61BF8E851}" presName="parTxOnly" presStyleLbl="node1" presStyleIdx="1" presStyleCnt="9">
        <dgm:presLayoutVars>
          <dgm:bulletEnabled val="1"/>
        </dgm:presLayoutVars>
      </dgm:prSet>
      <dgm:spPr/>
    </dgm:pt>
    <dgm:pt modelId="{FCB8B2BE-BFD6-4805-8A4E-0DE5865EED31}" type="pres">
      <dgm:prSet presAssocID="{8A85564F-6A77-4E75-83BC-E4A89BBFE82D}" presName="parSpace" presStyleCnt="0"/>
      <dgm:spPr/>
    </dgm:pt>
    <dgm:pt modelId="{520100F5-08F9-4D42-B8B1-CC89EA2A4474}" type="pres">
      <dgm:prSet presAssocID="{A8BCFC7B-7930-4F9F-91E7-E369E9D0BC5B}" presName="parTxOnly" presStyleLbl="node1" presStyleIdx="2" presStyleCnt="9">
        <dgm:presLayoutVars>
          <dgm:bulletEnabled val="1"/>
        </dgm:presLayoutVars>
      </dgm:prSet>
      <dgm:spPr/>
    </dgm:pt>
    <dgm:pt modelId="{CA6DF344-A989-4383-8F42-9F567A60F937}" type="pres">
      <dgm:prSet presAssocID="{357D1139-DD20-4305-B6F4-66680E8B40D2}" presName="parSpace" presStyleCnt="0"/>
      <dgm:spPr/>
    </dgm:pt>
    <dgm:pt modelId="{52D045A8-1752-4927-A5D0-A1BFDD6C118B}" type="pres">
      <dgm:prSet presAssocID="{AE60DCDF-12D7-4ACA-9244-41FFD14A8340}" presName="parTxOnly" presStyleLbl="node1" presStyleIdx="3" presStyleCnt="9">
        <dgm:presLayoutVars>
          <dgm:bulletEnabled val="1"/>
        </dgm:presLayoutVars>
      </dgm:prSet>
      <dgm:spPr/>
    </dgm:pt>
    <dgm:pt modelId="{68E180BB-F375-4435-A869-D41D67346216}" type="pres">
      <dgm:prSet presAssocID="{65448205-42AE-49A0-8135-BE312EAE2F77}" presName="parSpace" presStyleCnt="0"/>
      <dgm:spPr/>
    </dgm:pt>
    <dgm:pt modelId="{F5CF7F29-98E8-45B9-B983-2D6706479872}" type="pres">
      <dgm:prSet presAssocID="{057EF15F-BA12-411D-AE4F-C8E5F0A99020}" presName="parTxOnly" presStyleLbl="node1" presStyleIdx="4" presStyleCnt="9" custLinFactNeighborX="-6937">
        <dgm:presLayoutVars>
          <dgm:bulletEnabled val="1"/>
        </dgm:presLayoutVars>
      </dgm:prSet>
      <dgm:spPr/>
    </dgm:pt>
    <dgm:pt modelId="{E436BE65-3BB8-4E7A-AFAD-DDEE31C516A2}" type="pres">
      <dgm:prSet presAssocID="{F26B9841-E9A6-40E6-895F-E2FE18CBA3F3}" presName="parSpace" presStyleCnt="0"/>
      <dgm:spPr/>
    </dgm:pt>
    <dgm:pt modelId="{8D7585FC-BFE7-4B2E-8A91-827D67E0D2BD}" type="pres">
      <dgm:prSet presAssocID="{C0A633B5-D68D-4364-BD0C-F4DE4DBF6FCB}" presName="parTxOnly" presStyleLbl="node1" presStyleIdx="5" presStyleCnt="9">
        <dgm:presLayoutVars>
          <dgm:bulletEnabled val="1"/>
        </dgm:presLayoutVars>
      </dgm:prSet>
      <dgm:spPr/>
    </dgm:pt>
    <dgm:pt modelId="{BF100000-1540-45AE-B192-19DEFA12A075}" type="pres">
      <dgm:prSet presAssocID="{A1001C99-360E-45C8-AB8D-8E614B5A2522}" presName="parSpace" presStyleCnt="0"/>
      <dgm:spPr/>
    </dgm:pt>
    <dgm:pt modelId="{A89335EC-F9C5-474B-AAF0-91211A5781DC}" type="pres">
      <dgm:prSet presAssocID="{0DB5B4CD-4414-40D3-A5E1-8EE854C71F5D}" presName="parTxOnly" presStyleLbl="node1" presStyleIdx="6" presStyleCnt="9">
        <dgm:presLayoutVars>
          <dgm:bulletEnabled val="1"/>
        </dgm:presLayoutVars>
      </dgm:prSet>
      <dgm:spPr/>
    </dgm:pt>
    <dgm:pt modelId="{0B1E0030-04C9-474D-A22C-5712B6C8EF7B}" type="pres">
      <dgm:prSet presAssocID="{39F584CA-C03A-441A-A3C1-611C9AFE28CE}" presName="parSpace" presStyleCnt="0"/>
      <dgm:spPr/>
    </dgm:pt>
    <dgm:pt modelId="{BCD2C0B3-562C-49A2-8C01-A8456CDDA9BE}" type="pres">
      <dgm:prSet presAssocID="{AA399F54-35B5-4BE1-9398-B9AAC8E62A02}" presName="parTxOnly" presStyleLbl="node1" presStyleIdx="7" presStyleCnt="9">
        <dgm:presLayoutVars>
          <dgm:bulletEnabled val="1"/>
        </dgm:presLayoutVars>
      </dgm:prSet>
      <dgm:spPr/>
    </dgm:pt>
    <dgm:pt modelId="{070F3F0A-262E-4B96-A3FF-31F218E37E5F}" type="pres">
      <dgm:prSet presAssocID="{742D4BAA-417F-4BCE-BEEE-7EA02C500CB1}" presName="parSpace" presStyleCnt="0"/>
      <dgm:spPr/>
    </dgm:pt>
    <dgm:pt modelId="{243E419A-BAC0-463F-9D90-57134EFE3B95}" type="pres">
      <dgm:prSet presAssocID="{05A1FFCD-F35C-4E7D-9F14-A6998E5E8424}" presName="parTxOnly" presStyleLbl="node1" presStyleIdx="8" presStyleCnt="9" custLinFactX="-3588" custLinFactNeighborX="-100000">
        <dgm:presLayoutVars>
          <dgm:bulletEnabled val="1"/>
        </dgm:presLayoutVars>
      </dgm:prSet>
      <dgm:spPr/>
    </dgm:pt>
  </dgm:ptLst>
  <dgm:cxnLst>
    <dgm:cxn modelId="{418F3E24-6724-4970-9A2C-DA2CE454E37D}" type="presOf" srcId="{A8BCFC7B-7930-4F9F-91E7-E369E9D0BC5B}" destId="{520100F5-08F9-4D42-B8B1-CC89EA2A4474}" srcOrd="0" destOrd="0" presId="urn:microsoft.com/office/officeart/2005/8/layout/hChevron3"/>
    <dgm:cxn modelId="{3F1B8928-D31F-4929-A3E7-293C6769B6FE}" srcId="{EC624D07-0CC2-4901-9B94-A14041B441C4}" destId="{057EF15F-BA12-411D-AE4F-C8E5F0A99020}" srcOrd="4" destOrd="0" parTransId="{4386FB0F-BBFD-4DB9-A462-E9E00215E7E6}" sibTransId="{F26B9841-E9A6-40E6-895F-E2FE18CBA3F3}"/>
    <dgm:cxn modelId="{5339CF29-7501-4A40-B218-C2D5FF0F06B8}" srcId="{EC624D07-0CC2-4901-9B94-A14041B441C4}" destId="{05A1FFCD-F35C-4E7D-9F14-A6998E5E8424}" srcOrd="8" destOrd="0" parTransId="{217CB02B-6874-4DB8-A222-170E54139EC1}" sibTransId="{13058FB4-D603-4A49-86D3-774EF1CA0C55}"/>
    <dgm:cxn modelId="{7E170040-F6DF-4EFF-AE7E-6B100FF21E0E}" type="presOf" srcId="{057EF15F-BA12-411D-AE4F-C8E5F0A99020}" destId="{F5CF7F29-98E8-45B9-B983-2D6706479872}" srcOrd="0" destOrd="0" presId="urn:microsoft.com/office/officeart/2005/8/layout/hChevron3"/>
    <dgm:cxn modelId="{34366E44-3074-436C-88F2-DD011262AE0D}" srcId="{EC624D07-0CC2-4901-9B94-A14041B441C4}" destId="{AE60DCDF-12D7-4ACA-9244-41FFD14A8340}" srcOrd="3" destOrd="0" parTransId="{D609B780-9177-47BA-9BD7-D87EFF0F9D4A}" sibTransId="{65448205-42AE-49A0-8135-BE312EAE2F77}"/>
    <dgm:cxn modelId="{946B3646-74B1-4C19-83DE-8F4315B2A332}" srcId="{EC624D07-0CC2-4901-9B94-A14041B441C4}" destId="{0DB5B4CD-4414-40D3-A5E1-8EE854C71F5D}" srcOrd="6" destOrd="0" parTransId="{240AA6FA-3631-420D-B2DF-055BB4139C5E}" sibTransId="{39F584CA-C03A-441A-A3C1-611C9AFE28CE}"/>
    <dgm:cxn modelId="{C9940C59-6F70-4CB0-BA19-2AE8C0C7136B}" type="presOf" srcId="{60C5CA84-8093-47E0-B464-4EB61BF8E851}" destId="{B4A4819C-1764-4CF3-B10D-9662E975A0BF}" srcOrd="0" destOrd="0" presId="urn:microsoft.com/office/officeart/2005/8/layout/hChevron3"/>
    <dgm:cxn modelId="{3CA2F65D-9E90-46F5-899D-39192F2DA6D6}" srcId="{EC624D07-0CC2-4901-9B94-A14041B441C4}" destId="{A8BCFC7B-7930-4F9F-91E7-E369E9D0BC5B}" srcOrd="2" destOrd="0" parTransId="{DAF5B340-5A8A-463B-8FA5-0CF294EA5988}" sibTransId="{357D1139-DD20-4305-B6F4-66680E8B40D2}"/>
    <dgm:cxn modelId="{06AF9072-4E14-4C8D-B09F-610B197E6C51}" srcId="{EC624D07-0CC2-4901-9B94-A14041B441C4}" destId="{C0A633B5-D68D-4364-BD0C-F4DE4DBF6FCB}" srcOrd="5" destOrd="0" parTransId="{245B8D00-76B5-4C05-8042-3DD9833B6AE7}" sibTransId="{A1001C99-360E-45C8-AB8D-8E614B5A2522}"/>
    <dgm:cxn modelId="{31132B8A-A5D3-4CF4-AF4E-79C920EDDFAA}" type="presOf" srcId="{0DB5B4CD-4414-40D3-A5E1-8EE854C71F5D}" destId="{A89335EC-F9C5-474B-AAF0-91211A5781DC}" srcOrd="0" destOrd="0" presId="urn:microsoft.com/office/officeart/2005/8/layout/hChevron3"/>
    <dgm:cxn modelId="{84511A8D-3949-4D01-A9AF-0D334814321A}" type="presOf" srcId="{AE60DCDF-12D7-4ACA-9244-41FFD14A8340}" destId="{52D045A8-1752-4927-A5D0-A1BFDD6C118B}" srcOrd="0" destOrd="0" presId="urn:microsoft.com/office/officeart/2005/8/layout/hChevron3"/>
    <dgm:cxn modelId="{FC05299B-1671-48C8-845C-E710FF975CE9}" srcId="{EC624D07-0CC2-4901-9B94-A14041B441C4}" destId="{AA399F54-35B5-4BE1-9398-B9AAC8E62A02}" srcOrd="7" destOrd="0" parTransId="{7CC962F1-D896-49F1-8ACB-32209EA322CB}" sibTransId="{742D4BAA-417F-4BCE-BEEE-7EA02C500CB1}"/>
    <dgm:cxn modelId="{8439739E-C838-4D42-8632-4516FD660421}" srcId="{EC624D07-0CC2-4901-9B94-A14041B441C4}" destId="{60C5CA84-8093-47E0-B464-4EB61BF8E851}" srcOrd="1" destOrd="0" parTransId="{89D361DD-2575-4F58-B51D-9C64D2D808E2}" sibTransId="{8A85564F-6A77-4E75-83BC-E4A89BBFE82D}"/>
    <dgm:cxn modelId="{773850B4-5D85-4D43-9FC8-B8286ACCFEEA}" type="presOf" srcId="{89C6E9F2-6269-4C87-8F3C-47C4E0DF785D}" destId="{76808BE6-5E8A-41A9-9594-F9E2D29619AF}" srcOrd="0" destOrd="0" presId="urn:microsoft.com/office/officeart/2005/8/layout/hChevron3"/>
    <dgm:cxn modelId="{A0998DC0-1F60-4BFA-BABD-E77F94DC985B}" srcId="{EC624D07-0CC2-4901-9B94-A14041B441C4}" destId="{89C6E9F2-6269-4C87-8F3C-47C4E0DF785D}" srcOrd="0" destOrd="0" parTransId="{150CA7E1-CD89-4057-BF87-3C971933EF76}" sibTransId="{F2266430-5D8A-40ED-8C39-261AC84E3A64}"/>
    <dgm:cxn modelId="{9C2D52C7-E016-40ED-8E5F-B46C15D7AE30}" type="presOf" srcId="{EC624D07-0CC2-4901-9B94-A14041B441C4}" destId="{3BBBEFBA-525A-492E-9EED-1804C75B65BB}" srcOrd="0" destOrd="0" presId="urn:microsoft.com/office/officeart/2005/8/layout/hChevron3"/>
    <dgm:cxn modelId="{0BD8D1D6-A160-4276-81C4-3106E09A078D}" type="presOf" srcId="{C0A633B5-D68D-4364-BD0C-F4DE4DBF6FCB}" destId="{8D7585FC-BFE7-4B2E-8A91-827D67E0D2BD}" srcOrd="0" destOrd="0" presId="urn:microsoft.com/office/officeart/2005/8/layout/hChevron3"/>
    <dgm:cxn modelId="{0E5DDCD6-B942-474B-97CC-7451DD12BDB1}" type="presOf" srcId="{AA399F54-35B5-4BE1-9398-B9AAC8E62A02}" destId="{BCD2C0B3-562C-49A2-8C01-A8456CDDA9BE}" srcOrd="0" destOrd="0" presId="urn:microsoft.com/office/officeart/2005/8/layout/hChevron3"/>
    <dgm:cxn modelId="{A8EEB6DB-B1ED-48F2-93B4-64CBA7C091BA}" type="presOf" srcId="{05A1FFCD-F35C-4E7D-9F14-A6998E5E8424}" destId="{243E419A-BAC0-463F-9D90-57134EFE3B95}" srcOrd="0" destOrd="0" presId="urn:microsoft.com/office/officeart/2005/8/layout/hChevron3"/>
    <dgm:cxn modelId="{26B80F35-25BE-4E65-A55F-A0A74C47F0CE}" type="presParOf" srcId="{3BBBEFBA-525A-492E-9EED-1804C75B65BB}" destId="{76808BE6-5E8A-41A9-9594-F9E2D29619AF}" srcOrd="0" destOrd="0" presId="urn:microsoft.com/office/officeart/2005/8/layout/hChevron3"/>
    <dgm:cxn modelId="{D3601EC8-EA43-4D2F-861E-A0AC4A6E84AC}" type="presParOf" srcId="{3BBBEFBA-525A-492E-9EED-1804C75B65BB}" destId="{1D1E6A0C-3C02-4176-8310-5DD78E0E1F03}" srcOrd="1" destOrd="0" presId="urn:microsoft.com/office/officeart/2005/8/layout/hChevron3"/>
    <dgm:cxn modelId="{A3B69B8A-4BE8-4065-993B-68C03092B81B}" type="presParOf" srcId="{3BBBEFBA-525A-492E-9EED-1804C75B65BB}" destId="{B4A4819C-1764-4CF3-B10D-9662E975A0BF}" srcOrd="2" destOrd="0" presId="urn:microsoft.com/office/officeart/2005/8/layout/hChevron3"/>
    <dgm:cxn modelId="{3B83921E-F790-4264-AB83-2F334F48B99D}" type="presParOf" srcId="{3BBBEFBA-525A-492E-9EED-1804C75B65BB}" destId="{FCB8B2BE-BFD6-4805-8A4E-0DE5865EED31}" srcOrd="3" destOrd="0" presId="urn:microsoft.com/office/officeart/2005/8/layout/hChevron3"/>
    <dgm:cxn modelId="{4882502F-5B1F-4F8B-AA5E-5D09DE0A4E1A}" type="presParOf" srcId="{3BBBEFBA-525A-492E-9EED-1804C75B65BB}" destId="{520100F5-08F9-4D42-B8B1-CC89EA2A4474}" srcOrd="4" destOrd="0" presId="urn:microsoft.com/office/officeart/2005/8/layout/hChevron3"/>
    <dgm:cxn modelId="{A4A48E72-CBE1-46FE-8790-BF09E52F1ED1}" type="presParOf" srcId="{3BBBEFBA-525A-492E-9EED-1804C75B65BB}" destId="{CA6DF344-A989-4383-8F42-9F567A60F937}" srcOrd="5" destOrd="0" presId="urn:microsoft.com/office/officeart/2005/8/layout/hChevron3"/>
    <dgm:cxn modelId="{682E9430-7FDB-4B13-B91D-A68696D1C107}" type="presParOf" srcId="{3BBBEFBA-525A-492E-9EED-1804C75B65BB}" destId="{52D045A8-1752-4927-A5D0-A1BFDD6C118B}" srcOrd="6" destOrd="0" presId="urn:microsoft.com/office/officeart/2005/8/layout/hChevron3"/>
    <dgm:cxn modelId="{09979AE8-6773-4568-9DC3-927E00B1BA5A}" type="presParOf" srcId="{3BBBEFBA-525A-492E-9EED-1804C75B65BB}" destId="{68E180BB-F375-4435-A869-D41D67346216}" srcOrd="7" destOrd="0" presId="urn:microsoft.com/office/officeart/2005/8/layout/hChevron3"/>
    <dgm:cxn modelId="{87D15D2F-226A-4EBA-8EAC-E4197137693B}" type="presParOf" srcId="{3BBBEFBA-525A-492E-9EED-1804C75B65BB}" destId="{F5CF7F29-98E8-45B9-B983-2D6706479872}" srcOrd="8" destOrd="0" presId="urn:microsoft.com/office/officeart/2005/8/layout/hChevron3"/>
    <dgm:cxn modelId="{44468202-5BC1-4680-8ADB-20E235466059}" type="presParOf" srcId="{3BBBEFBA-525A-492E-9EED-1804C75B65BB}" destId="{E436BE65-3BB8-4E7A-AFAD-DDEE31C516A2}" srcOrd="9" destOrd="0" presId="urn:microsoft.com/office/officeart/2005/8/layout/hChevron3"/>
    <dgm:cxn modelId="{AAB9904F-2370-48EA-BD88-201B7A203403}" type="presParOf" srcId="{3BBBEFBA-525A-492E-9EED-1804C75B65BB}" destId="{8D7585FC-BFE7-4B2E-8A91-827D67E0D2BD}" srcOrd="10" destOrd="0" presId="urn:microsoft.com/office/officeart/2005/8/layout/hChevron3"/>
    <dgm:cxn modelId="{5ABC59D7-9746-4A8A-9417-CB9F49967F21}" type="presParOf" srcId="{3BBBEFBA-525A-492E-9EED-1804C75B65BB}" destId="{BF100000-1540-45AE-B192-19DEFA12A075}" srcOrd="11" destOrd="0" presId="urn:microsoft.com/office/officeart/2005/8/layout/hChevron3"/>
    <dgm:cxn modelId="{4D189B0C-8867-45F3-8C34-EE6AF43349AA}" type="presParOf" srcId="{3BBBEFBA-525A-492E-9EED-1804C75B65BB}" destId="{A89335EC-F9C5-474B-AAF0-91211A5781DC}" srcOrd="12" destOrd="0" presId="urn:microsoft.com/office/officeart/2005/8/layout/hChevron3"/>
    <dgm:cxn modelId="{9060AEFB-A129-4FB6-AD11-996E136281AB}" type="presParOf" srcId="{3BBBEFBA-525A-492E-9EED-1804C75B65BB}" destId="{0B1E0030-04C9-474D-A22C-5712B6C8EF7B}" srcOrd="13" destOrd="0" presId="urn:microsoft.com/office/officeart/2005/8/layout/hChevron3"/>
    <dgm:cxn modelId="{7D20EA66-E446-46E1-992F-71CED249AFAD}" type="presParOf" srcId="{3BBBEFBA-525A-492E-9EED-1804C75B65BB}" destId="{BCD2C0B3-562C-49A2-8C01-A8456CDDA9BE}" srcOrd="14" destOrd="0" presId="urn:microsoft.com/office/officeart/2005/8/layout/hChevron3"/>
    <dgm:cxn modelId="{855B1B7F-A5D5-4744-8777-7564DDA9F8EF}" type="presParOf" srcId="{3BBBEFBA-525A-492E-9EED-1804C75B65BB}" destId="{070F3F0A-262E-4B96-A3FF-31F218E37E5F}" srcOrd="15" destOrd="0" presId="urn:microsoft.com/office/officeart/2005/8/layout/hChevron3"/>
    <dgm:cxn modelId="{F46E81C7-2C09-4B36-94C5-F0774B40AAD1}" type="presParOf" srcId="{3BBBEFBA-525A-492E-9EED-1804C75B65BB}" destId="{243E419A-BAC0-463F-9D90-57134EFE3B95}" srcOrd="16" destOrd="0" presId="urn:microsoft.com/office/officeart/2005/8/layout/hChevro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E09BF2-7F9F-4988-BB83-4FC2F1E83635}" type="doc">
      <dgm:prSet loTypeId="urn:microsoft.com/office/officeart/2005/8/layout/hChevron3" loCatId="process" qsTypeId="urn:microsoft.com/office/officeart/2005/8/quickstyle/simple1#3" qsCatId="simple" csTypeId="urn:microsoft.com/office/officeart/2005/8/colors/accent1_2#3" csCatId="accent1" phldr="1"/>
      <dgm:spPr/>
    </dgm:pt>
    <dgm:pt modelId="{F170BD78-2DFB-4ECB-A6C3-F7177F40CCEE}">
      <dgm:prSet phldrT="[Texte]" custT="1"/>
      <dgm:spPr>
        <a:solidFill>
          <a:schemeClr val="tx1">
            <a:lumMod val="50000"/>
            <a:lumOff val="50000"/>
          </a:schemeClr>
        </a:solidFill>
      </dgm:spPr>
      <dgm:t>
        <a:bodyPr/>
        <a:lstStyle/>
        <a:p>
          <a:r>
            <a:rPr lang="en-US" sz="1050" b="1" dirty="0">
              <a:solidFill>
                <a:schemeClr val="tx1"/>
              </a:solidFill>
            </a:rPr>
            <a:t>Generation</a:t>
          </a:r>
        </a:p>
      </dgm:t>
    </dgm:pt>
    <dgm:pt modelId="{8AE9A00F-F895-42CD-A811-E05C7AFF3F5B}" type="parTrans" cxnId="{66D2127B-D4BD-4DD2-9FF0-6617BE77C67B}">
      <dgm:prSet/>
      <dgm:spPr/>
      <dgm:t>
        <a:bodyPr/>
        <a:lstStyle/>
        <a:p>
          <a:endParaRPr lang="en-US" sz="1050" b="1"/>
        </a:p>
      </dgm:t>
    </dgm:pt>
    <dgm:pt modelId="{D4731739-D382-4BAB-A0B2-11CFEB0188DD}" type="sibTrans" cxnId="{66D2127B-D4BD-4DD2-9FF0-6617BE77C67B}">
      <dgm:prSet/>
      <dgm:spPr/>
      <dgm:t>
        <a:bodyPr/>
        <a:lstStyle/>
        <a:p>
          <a:endParaRPr lang="en-US" sz="1050" b="1"/>
        </a:p>
      </dgm:t>
    </dgm:pt>
    <dgm:pt modelId="{960330E7-B967-4AAA-87CC-24FC7B97D2BE}">
      <dgm:prSet phldrT="[Texte]" custT="1"/>
      <dgm:spPr>
        <a:solidFill>
          <a:schemeClr val="tx2"/>
        </a:solidFill>
      </dgm:spPr>
      <dgm:t>
        <a:bodyPr/>
        <a:lstStyle/>
        <a:p>
          <a:r>
            <a:rPr lang="en-US" sz="1050" b="1" dirty="0">
              <a:solidFill>
                <a:schemeClr val="tx1"/>
              </a:solidFill>
            </a:rPr>
            <a:t>Transmission</a:t>
          </a:r>
        </a:p>
      </dgm:t>
    </dgm:pt>
    <dgm:pt modelId="{E24ED61A-94BC-4F33-9640-37D04AA9288C}" type="parTrans" cxnId="{230D3E20-A14D-453B-8236-067FC30BD7B6}">
      <dgm:prSet/>
      <dgm:spPr/>
      <dgm:t>
        <a:bodyPr/>
        <a:lstStyle/>
        <a:p>
          <a:endParaRPr lang="en-US" sz="1050" b="1"/>
        </a:p>
      </dgm:t>
    </dgm:pt>
    <dgm:pt modelId="{EA2A29D2-8A9B-4B51-9A6E-26A16126D3E9}" type="sibTrans" cxnId="{230D3E20-A14D-453B-8236-067FC30BD7B6}">
      <dgm:prSet/>
      <dgm:spPr/>
      <dgm:t>
        <a:bodyPr/>
        <a:lstStyle/>
        <a:p>
          <a:endParaRPr lang="en-US" sz="1050" b="1"/>
        </a:p>
      </dgm:t>
    </dgm:pt>
    <dgm:pt modelId="{BAF53DF0-129F-4670-8520-929F47F5A5A4}">
      <dgm:prSet phldrT="[Texte]" custT="1"/>
      <dgm:spPr>
        <a:solidFill>
          <a:schemeClr val="tx1">
            <a:lumMod val="50000"/>
            <a:lumOff val="50000"/>
          </a:schemeClr>
        </a:solidFill>
      </dgm:spPr>
      <dgm:t>
        <a:bodyPr/>
        <a:lstStyle/>
        <a:p>
          <a:r>
            <a:rPr lang="en-US" altLang="zh-CN" sz="1050" b="1" dirty="0">
              <a:solidFill>
                <a:schemeClr val="tx1"/>
              </a:solidFill>
            </a:rPr>
            <a:t>Substation</a:t>
          </a:r>
          <a:endParaRPr lang="en-US" sz="1050" b="1" dirty="0">
            <a:solidFill>
              <a:schemeClr val="tx1"/>
            </a:solidFill>
          </a:endParaRPr>
        </a:p>
      </dgm:t>
    </dgm:pt>
    <dgm:pt modelId="{432D7AEE-73B4-48CF-B706-9E6E46CC4048}" type="parTrans" cxnId="{BD71A1C2-2C83-4E36-926D-ABBB06E7FC41}">
      <dgm:prSet/>
      <dgm:spPr/>
      <dgm:t>
        <a:bodyPr/>
        <a:lstStyle/>
        <a:p>
          <a:endParaRPr lang="en-US" sz="1050" b="1"/>
        </a:p>
      </dgm:t>
    </dgm:pt>
    <dgm:pt modelId="{B03F4995-6433-416D-ADB9-200C9AB70A55}" type="sibTrans" cxnId="{BD71A1C2-2C83-4E36-926D-ABBB06E7FC41}">
      <dgm:prSet/>
      <dgm:spPr/>
      <dgm:t>
        <a:bodyPr/>
        <a:lstStyle/>
        <a:p>
          <a:endParaRPr lang="en-US" sz="1050" b="1"/>
        </a:p>
      </dgm:t>
    </dgm:pt>
    <dgm:pt modelId="{2D8F18F5-341F-4549-9D2C-A04FB0B2BBA8}">
      <dgm:prSet phldrT="[Texte]" custT="1"/>
      <dgm:spPr>
        <a:solidFill>
          <a:schemeClr val="tx1">
            <a:lumMod val="50000"/>
            <a:lumOff val="50000"/>
          </a:schemeClr>
        </a:solidFill>
      </dgm:spPr>
      <dgm:t>
        <a:bodyPr/>
        <a:lstStyle/>
        <a:p>
          <a:r>
            <a:rPr lang="en-US" sz="1050" b="1" dirty="0">
              <a:solidFill>
                <a:schemeClr val="tx1"/>
              </a:solidFill>
            </a:rPr>
            <a:t>Distribution</a:t>
          </a:r>
        </a:p>
      </dgm:t>
    </dgm:pt>
    <dgm:pt modelId="{6525D5AF-5CAF-49A8-8944-8DC447AC1209}" type="parTrans" cxnId="{12153E0C-7DCA-4ED9-AC9F-233C7C24C563}">
      <dgm:prSet/>
      <dgm:spPr/>
      <dgm:t>
        <a:bodyPr/>
        <a:lstStyle/>
        <a:p>
          <a:endParaRPr lang="en-US" sz="1050" b="1"/>
        </a:p>
      </dgm:t>
    </dgm:pt>
    <dgm:pt modelId="{FA60219A-7FB5-4873-BDEE-F5DC759E175B}" type="sibTrans" cxnId="{12153E0C-7DCA-4ED9-AC9F-233C7C24C563}">
      <dgm:prSet/>
      <dgm:spPr/>
      <dgm:t>
        <a:bodyPr/>
        <a:lstStyle/>
        <a:p>
          <a:endParaRPr lang="en-US" sz="1050" b="1"/>
        </a:p>
      </dgm:t>
    </dgm:pt>
    <dgm:pt modelId="{E08F7275-BB9C-44A4-96F1-B4B6E606FC94}">
      <dgm:prSet phldrT="[Texte]" custT="1"/>
      <dgm:spPr>
        <a:solidFill>
          <a:schemeClr val="tx1">
            <a:lumMod val="50000"/>
            <a:lumOff val="50000"/>
          </a:schemeClr>
        </a:solidFill>
      </dgm:spPr>
      <dgm:t>
        <a:bodyPr/>
        <a:lstStyle/>
        <a:p>
          <a:r>
            <a:rPr lang="en-US" sz="1050" b="1" dirty="0">
              <a:solidFill>
                <a:schemeClr val="tx1"/>
              </a:solidFill>
            </a:rPr>
            <a:t>User end</a:t>
          </a:r>
        </a:p>
      </dgm:t>
    </dgm:pt>
    <dgm:pt modelId="{D653EA41-01BE-4485-8B02-2BBCCEB1602F}" type="parTrans" cxnId="{E95E216D-A474-43EC-A56D-BE58A74D4DB5}">
      <dgm:prSet/>
      <dgm:spPr/>
      <dgm:t>
        <a:bodyPr/>
        <a:lstStyle/>
        <a:p>
          <a:endParaRPr lang="en-US" sz="1050" b="1"/>
        </a:p>
      </dgm:t>
    </dgm:pt>
    <dgm:pt modelId="{658D311E-32C7-49FC-B4A4-9F7A8F7259B0}" type="sibTrans" cxnId="{E95E216D-A474-43EC-A56D-BE58A74D4DB5}">
      <dgm:prSet/>
      <dgm:spPr/>
      <dgm:t>
        <a:bodyPr/>
        <a:lstStyle/>
        <a:p>
          <a:endParaRPr lang="en-US" sz="1050" b="1"/>
        </a:p>
      </dgm:t>
    </dgm:pt>
    <dgm:pt modelId="{8A1E014E-1BEA-4813-97AA-A7CEF7AD5F7D}">
      <dgm:prSet phldrT="[Texte]" custT="1"/>
      <dgm:spPr>
        <a:solidFill>
          <a:schemeClr val="tx1">
            <a:lumMod val="50000"/>
            <a:lumOff val="50000"/>
          </a:schemeClr>
        </a:solidFill>
      </dgm:spPr>
      <dgm:t>
        <a:bodyPr/>
        <a:lstStyle/>
        <a:p>
          <a:r>
            <a:rPr lang="en-US" sz="1050" b="1" dirty="0">
              <a:solidFill>
                <a:schemeClr val="tx1"/>
              </a:solidFill>
            </a:rPr>
            <a:t>Dispatching</a:t>
          </a:r>
        </a:p>
      </dgm:t>
    </dgm:pt>
    <dgm:pt modelId="{E144A723-C852-45E1-B0DE-203E1E476B4C}" type="parTrans" cxnId="{B6859668-D248-4AD4-9997-8F76042662F4}">
      <dgm:prSet/>
      <dgm:spPr/>
      <dgm:t>
        <a:bodyPr/>
        <a:lstStyle/>
        <a:p>
          <a:endParaRPr lang="en-US" sz="1050" b="1"/>
        </a:p>
      </dgm:t>
    </dgm:pt>
    <dgm:pt modelId="{1A048437-4FE0-4638-B530-4115913AC4C3}" type="sibTrans" cxnId="{B6859668-D248-4AD4-9997-8F76042662F4}">
      <dgm:prSet/>
      <dgm:spPr/>
      <dgm:t>
        <a:bodyPr/>
        <a:lstStyle/>
        <a:p>
          <a:endParaRPr lang="en-US" sz="1050" b="1"/>
        </a:p>
      </dgm:t>
    </dgm:pt>
    <dgm:pt modelId="{BF3FECF5-1506-4A7C-888F-C0F6276C0130}" type="pres">
      <dgm:prSet presAssocID="{EEE09BF2-7F9F-4988-BB83-4FC2F1E83635}" presName="Name0" presStyleCnt="0">
        <dgm:presLayoutVars>
          <dgm:dir/>
          <dgm:resizeHandles val="exact"/>
        </dgm:presLayoutVars>
      </dgm:prSet>
      <dgm:spPr/>
    </dgm:pt>
    <dgm:pt modelId="{60870375-CD49-42E1-B6CE-5D735951AF5D}" type="pres">
      <dgm:prSet presAssocID="{F170BD78-2DFB-4ECB-A6C3-F7177F40CCEE}" presName="parTxOnly" presStyleLbl="node1" presStyleIdx="0" presStyleCnt="6">
        <dgm:presLayoutVars>
          <dgm:bulletEnabled val="1"/>
        </dgm:presLayoutVars>
      </dgm:prSet>
      <dgm:spPr/>
    </dgm:pt>
    <dgm:pt modelId="{06B3DDA2-90A6-44ED-A2B9-2B646465D327}" type="pres">
      <dgm:prSet presAssocID="{D4731739-D382-4BAB-A0B2-11CFEB0188DD}" presName="parSpace" presStyleCnt="0"/>
      <dgm:spPr/>
    </dgm:pt>
    <dgm:pt modelId="{591D15FB-1AD6-454A-B30F-37FB71A7A9AC}" type="pres">
      <dgm:prSet presAssocID="{960330E7-B967-4AAA-87CC-24FC7B97D2BE}" presName="parTxOnly" presStyleLbl="node1" presStyleIdx="1" presStyleCnt="6" custScaleX="114174" custLinFactNeighborX="5246">
        <dgm:presLayoutVars>
          <dgm:bulletEnabled val="1"/>
        </dgm:presLayoutVars>
      </dgm:prSet>
      <dgm:spPr/>
    </dgm:pt>
    <dgm:pt modelId="{901FE37C-E26E-4AF9-95AF-93E725340A85}" type="pres">
      <dgm:prSet presAssocID="{EA2A29D2-8A9B-4B51-9A6E-26A16126D3E9}" presName="parSpace" presStyleCnt="0"/>
      <dgm:spPr/>
    </dgm:pt>
    <dgm:pt modelId="{E90AA91B-DB9D-4000-B818-08EC1204EAD1}" type="pres">
      <dgm:prSet presAssocID="{BAF53DF0-129F-4670-8520-929F47F5A5A4}" presName="parTxOnly" presStyleLbl="node1" presStyleIdx="2" presStyleCnt="6" custLinFactNeighborX="5246">
        <dgm:presLayoutVars>
          <dgm:bulletEnabled val="1"/>
        </dgm:presLayoutVars>
      </dgm:prSet>
      <dgm:spPr/>
    </dgm:pt>
    <dgm:pt modelId="{289EF9DA-53DC-4940-BF95-94AECC95A011}" type="pres">
      <dgm:prSet presAssocID="{B03F4995-6433-416D-ADB9-200C9AB70A55}" presName="parSpace" presStyleCnt="0"/>
      <dgm:spPr/>
    </dgm:pt>
    <dgm:pt modelId="{72DA88EF-2315-4C13-950D-DA4DAAC6420C}" type="pres">
      <dgm:prSet presAssocID="{2D8F18F5-341F-4549-9D2C-A04FB0B2BBA8}" presName="parTxOnly" presStyleLbl="node1" presStyleIdx="3" presStyleCnt="6" custLinFactNeighborX="5246">
        <dgm:presLayoutVars>
          <dgm:bulletEnabled val="1"/>
        </dgm:presLayoutVars>
      </dgm:prSet>
      <dgm:spPr/>
    </dgm:pt>
    <dgm:pt modelId="{17711806-3E1F-43DB-890F-C6B23487CC18}" type="pres">
      <dgm:prSet presAssocID="{FA60219A-7FB5-4873-BDEE-F5DC759E175B}" presName="parSpace" presStyleCnt="0"/>
      <dgm:spPr/>
    </dgm:pt>
    <dgm:pt modelId="{1E439E5A-5C2D-43A7-9AC6-9789E0BC5007}" type="pres">
      <dgm:prSet presAssocID="{E08F7275-BB9C-44A4-96F1-B4B6E606FC94}" presName="parTxOnly" presStyleLbl="node1" presStyleIdx="4" presStyleCnt="6" custLinFactNeighborX="5246">
        <dgm:presLayoutVars>
          <dgm:bulletEnabled val="1"/>
        </dgm:presLayoutVars>
      </dgm:prSet>
      <dgm:spPr/>
    </dgm:pt>
    <dgm:pt modelId="{8B3D8524-A25E-495D-8549-7CD73B46130E}" type="pres">
      <dgm:prSet presAssocID="{658D311E-32C7-49FC-B4A4-9F7A8F7259B0}" presName="parSpace" presStyleCnt="0"/>
      <dgm:spPr/>
    </dgm:pt>
    <dgm:pt modelId="{F296EE42-CAA0-4532-BD2C-27A5B7C5DDD2}" type="pres">
      <dgm:prSet presAssocID="{8A1E014E-1BEA-4813-97AA-A7CEF7AD5F7D}" presName="parTxOnly" presStyleLbl="node1" presStyleIdx="5" presStyleCnt="6" custLinFactNeighborX="5246">
        <dgm:presLayoutVars>
          <dgm:bulletEnabled val="1"/>
        </dgm:presLayoutVars>
      </dgm:prSet>
      <dgm:spPr/>
    </dgm:pt>
  </dgm:ptLst>
  <dgm:cxnLst>
    <dgm:cxn modelId="{12153E0C-7DCA-4ED9-AC9F-233C7C24C563}" srcId="{EEE09BF2-7F9F-4988-BB83-4FC2F1E83635}" destId="{2D8F18F5-341F-4549-9D2C-A04FB0B2BBA8}" srcOrd="3" destOrd="0" parTransId="{6525D5AF-5CAF-49A8-8944-8DC447AC1209}" sibTransId="{FA60219A-7FB5-4873-BDEE-F5DC759E175B}"/>
    <dgm:cxn modelId="{9B2B331D-D2C6-4213-8B08-BD9EAAA49165}" type="presOf" srcId="{E08F7275-BB9C-44A4-96F1-B4B6E606FC94}" destId="{1E439E5A-5C2D-43A7-9AC6-9789E0BC5007}" srcOrd="0" destOrd="0" presId="urn:microsoft.com/office/officeart/2005/8/layout/hChevron3"/>
    <dgm:cxn modelId="{230D3E20-A14D-453B-8236-067FC30BD7B6}" srcId="{EEE09BF2-7F9F-4988-BB83-4FC2F1E83635}" destId="{960330E7-B967-4AAA-87CC-24FC7B97D2BE}" srcOrd="1" destOrd="0" parTransId="{E24ED61A-94BC-4F33-9640-37D04AA9288C}" sibTransId="{EA2A29D2-8A9B-4B51-9A6E-26A16126D3E9}"/>
    <dgm:cxn modelId="{548EE65F-BC80-43EF-9FC0-5B140BA50ED7}" type="presOf" srcId="{8A1E014E-1BEA-4813-97AA-A7CEF7AD5F7D}" destId="{F296EE42-CAA0-4532-BD2C-27A5B7C5DDD2}" srcOrd="0" destOrd="0" presId="urn:microsoft.com/office/officeart/2005/8/layout/hChevron3"/>
    <dgm:cxn modelId="{B6859668-D248-4AD4-9997-8F76042662F4}" srcId="{EEE09BF2-7F9F-4988-BB83-4FC2F1E83635}" destId="{8A1E014E-1BEA-4813-97AA-A7CEF7AD5F7D}" srcOrd="5" destOrd="0" parTransId="{E144A723-C852-45E1-B0DE-203E1E476B4C}" sibTransId="{1A048437-4FE0-4638-B530-4115913AC4C3}"/>
    <dgm:cxn modelId="{E95E216D-A474-43EC-A56D-BE58A74D4DB5}" srcId="{EEE09BF2-7F9F-4988-BB83-4FC2F1E83635}" destId="{E08F7275-BB9C-44A4-96F1-B4B6E606FC94}" srcOrd="4" destOrd="0" parTransId="{D653EA41-01BE-4485-8B02-2BBCCEB1602F}" sibTransId="{658D311E-32C7-49FC-B4A4-9F7A8F7259B0}"/>
    <dgm:cxn modelId="{66D2127B-D4BD-4DD2-9FF0-6617BE77C67B}" srcId="{EEE09BF2-7F9F-4988-BB83-4FC2F1E83635}" destId="{F170BD78-2DFB-4ECB-A6C3-F7177F40CCEE}" srcOrd="0" destOrd="0" parTransId="{8AE9A00F-F895-42CD-A811-E05C7AFF3F5B}" sibTransId="{D4731739-D382-4BAB-A0B2-11CFEB0188DD}"/>
    <dgm:cxn modelId="{B2F7EB7D-1ADC-42DB-852F-62E8A40E81F1}" type="presOf" srcId="{2D8F18F5-341F-4549-9D2C-A04FB0B2BBA8}" destId="{72DA88EF-2315-4C13-950D-DA4DAAC6420C}" srcOrd="0" destOrd="0" presId="urn:microsoft.com/office/officeart/2005/8/layout/hChevron3"/>
    <dgm:cxn modelId="{50B6A585-1E44-484C-BA47-1CAE405C908C}" type="presOf" srcId="{EEE09BF2-7F9F-4988-BB83-4FC2F1E83635}" destId="{BF3FECF5-1506-4A7C-888F-C0F6276C0130}" srcOrd="0" destOrd="0" presId="urn:microsoft.com/office/officeart/2005/8/layout/hChevron3"/>
    <dgm:cxn modelId="{A14259B8-B5DD-4229-958F-AC514824C280}" type="presOf" srcId="{BAF53DF0-129F-4670-8520-929F47F5A5A4}" destId="{E90AA91B-DB9D-4000-B818-08EC1204EAD1}" srcOrd="0" destOrd="0" presId="urn:microsoft.com/office/officeart/2005/8/layout/hChevron3"/>
    <dgm:cxn modelId="{7C9BCEBA-9743-4E99-B503-F0BCE64C1084}" type="presOf" srcId="{F170BD78-2DFB-4ECB-A6C3-F7177F40CCEE}" destId="{60870375-CD49-42E1-B6CE-5D735951AF5D}" srcOrd="0" destOrd="0" presId="urn:microsoft.com/office/officeart/2005/8/layout/hChevron3"/>
    <dgm:cxn modelId="{BD71A1C2-2C83-4E36-926D-ABBB06E7FC41}" srcId="{EEE09BF2-7F9F-4988-BB83-4FC2F1E83635}" destId="{BAF53DF0-129F-4670-8520-929F47F5A5A4}" srcOrd="2" destOrd="0" parTransId="{432D7AEE-73B4-48CF-B706-9E6E46CC4048}" sibTransId="{B03F4995-6433-416D-ADB9-200C9AB70A55}"/>
    <dgm:cxn modelId="{149C32D0-E581-49AE-A328-9AEB291FE265}" type="presOf" srcId="{960330E7-B967-4AAA-87CC-24FC7B97D2BE}" destId="{591D15FB-1AD6-454A-B30F-37FB71A7A9AC}" srcOrd="0" destOrd="0" presId="urn:microsoft.com/office/officeart/2005/8/layout/hChevron3"/>
    <dgm:cxn modelId="{805E8EAA-AC05-4B05-B0CA-71731157C721}" type="presParOf" srcId="{BF3FECF5-1506-4A7C-888F-C0F6276C0130}" destId="{60870375-CD49-42E1-B6CE-5D735951AF5D}" srcOrd="0" destOrd="0" presId="urn:microsoft.com/office/officeart/2005/8/layout/hChevron3"/>
    <dgm:cxn modelId="{D43FCBD9-EFE5-40B1-9C32-5E5C03316F7D}" type="presParOf" srcId="{BF3FECF5-1506-4A7C-888F-C0F6276C0130}" destId="{06B3DDA2-90A6-44ED-A2B9-2B646465D327}" srcOrd="1" destOrd="0" presId="urn:microsoft.com/office/officeart/2005/8/layout/hChevron3"/>
    <dgm:cxn modelId="{CFB3BD17-8AD7-43FC-91E4-0BFC98314F26}" type="presParOf" srcId="{BF3FECF5-1506-4A7C-888F-C0F6276C0130}" destId="{591D15FB-1AD6-454A-B30F-37FB71A7A9AC}" srcOrd="2" destOrd="0" presId="urn:microsoft.com/office/officeart/2005/8/layout/hChevron3"/>
    <dgm:cxn modelId="{440B4ACD-BE04-4730-B55F-0554ADA68162}" type="presParOf" srcId="{BF3FECF5-1506-4A7C-888F-C0F6276C0130}" destId="{901FE37C-E26E-4AF9-95AF-93E725340A85}" srcOrd="3" destOrd="0" presId="urn:microsoft.com/office/officeart/2005/8/layout/hChevron3"/>
    <dgm:cxn modelId="{8D60F00A-4C42-40C5-87D3-2C127831D3A5}" type="presParOf" srcId="{BF3FECF5-1506-4A7C-888F-C0F6276C0130}" destId="{E90AA91B-DB9D-4000-B818-08EC1204EAD1}" srcOrd="4" destOrd="0" presId="urn:microsoft.com/office/officeart/2005/8/layout/hChevron3"/>
    <dgm:cxn modelId="{5303E5D5-3037-4ACC-B547-D0FF831B70F4}" type="presParOf" srcId="{BF3FECF5-1506-4A7C-888F-C0F6276C0130}" destId="{289EF9DA-53DC-4940-BF95-94AECC95A011}" srcOrd="5" destOrd="0" presId="urn:microsoft.com/office/officeart/2005/8/layout/hChevron3"/>
    <dgm:cxn modelId="{9346CF3A-E69C-4547-B815-BDFE7E3DEDEB}" type="presParOf" srcId="{BF3FECF5-1506-4A7C-888F-C0F6276C0130}" destId="{72DA88EF-2315-4C13-950D-DA4DAAC6420C}" srcOrd="6" destOrd="0" presId="urn:microsoft.com/office/officeart/2005/8/layout/hChevron3"/>
    <dgm:cxn modelId="{C4696384-AEB0-4346-A017-7E96CA20BD35}" type="presParOf" srcId="{BF3FECF5-1506-4A7C-888F-C0F6276C0130}" destId="{17711806-3E1F-43DB-890F-C6B23487CC18}" srcOrd="7" destOrd="0" presId="urn:microsoft.com/office/officeart/2005/8/layout/hChevron3"/>
    <dgm:cxn modelId="{87F831D3-B80B-4CBE-BC99-C30941D37C72}" type="presParOf" srcId="{BF3FECF5-1506-4A7C-888F-C0F6276C0130}" destId="{1E439E5A-5C2D-43A7-9AC6-9789E0BC5007}" srcOrd="8" destOrd="0" presId="urn:microsoft.com/office/officeart/2005/8/layout/hChevron3"/>
    <dgm:cxn modelId="{9DD5F81E-0D4E-4B55-8C21-9E79F7D8C75B}" type="presParOf" srcId="{BF3FECF5-1506-4A7C-888F-C0F6276C0130}" destId="{8B3D8524-A25E-495D-8549-7CD73B46130E}" srcOrd="9" destOrd="0" presId="urn:microsoft.com/office/officeart/2005/8/layout/hChevron3"/>
    <dgm:cxn modelId="{DC931C47-983B-46FC-AAD3-0B85274F8ADF}" type="presParOf" srcId="{BF3FECF5-1506-4A7C-888F-C0F6276C0130}" destId="{F296EE42-CAA0-4532-BD2C-27A5B7C5DDD2}"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08BE6-5E8A-41A9-9594-F9E2D29619AF}">
      <dsp:nvSpPr>
        <dsp:cNvPr id="0" name=""/>
        <dsp:cNvSpPr/>
      </dsp:nvSpPr>
      <dsp:spPr>
        <a:xfrm>
          <a:off x="0" y="0"/>
          <a:ext cx="1017016" cy="405080"/>
        </a:xfrm>
        <a:prstGeom prst="homePlate">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Before 1950</a:t>
          </a:r>
        </a:p>
      </dsp:txBody>
      <dsp:txXfrm>
        <a:off x="0" y="0"/>
        <a:ext cx="915746" cy="405080"/>
      </dsp:txXfrm>
    </dsp:sp>
    <dsp:sp modelId="{B4A4819C-1764-4CF3-B10D-9662E975A0BF}">
      <dsp:nvSpPr>
        <dsp:cNvPr id="0" name=""/>
        <dsp:cNvSpPr/>
      </dsp:nvSpPr>
      <dsp:spPr>
        <a:xfrm>
          <a:off x="817107" y="0"/>
          <a:ext cx="1017016" cy="405080"/>
        </a:xfrm>
        <a:prstGeom prst="chevron">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1960</a:t>
          </a:r>
        </a:p>
      </dsp:txBody>
      <dsp:txXfrm>
        <a:off x="1019647" y="0"/>
        <a:ext cx="611936" cy="405080"/>
      </dsp:txXfrm>
    </dsp:sp>
    <dsp:sp modelId="{520100F5-08F9-4D42-B8B1-CC89EA2A4474}">
      <dsp:nvSpPr>
        <dsp:cNvPr id="0" name=""/>
        <dsp:cNvSpPr/>
      </dsp:nvSpPr>
      <dsp:spPr>
        <a:xfrm>
          <a:off x="1630721" y="0"/>
          <a:ext cx="1017016" cy="405080"/>
        </a:xfrm>
        <a:prstGeom prst="chevron">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1970</a:t>
          </a:r>
        </a:p>
      </dsp:txBody>
      <dsp:txXfrm>
        <a:off x="1833261" y="0"/>
        <a:ext cx="611936" cy="405080"/>
      </dsp:txXfrm>
    </dsp:sp>
    <dsp:sp modelId="{52D045A8-1752-4927-A5D0-A1BFDD6C118B}">
      <dsp:nvSpPr>
        <dsp:cNvPr id="0" name=""/>
        <dsp:cNvSpPr/>
      </dsp:nvSpPr>
      <dsp:spPr>
        <a:xfrm>
          <a:off x="2444334" y="0"/>
          <a:ext cx="1017016" cy="405080"/>
        </a:xfrm>
        <a:prstGeom prst="chevron">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1980</a:t>
          </a:r>
        </a:p>
      </dsp:txBody>
      <dsp:txXfrm>
        <a:off x="2646874" y="0"/>
        <a:ext cx="611936" cy="405080"/>
      </dsp:txXfrm>
    </dsp:sp>
    <dsp:sp modelId="{F5CF7F29-98E8-45B9-B983-2D6706479872}">
      <dsp:nvSpPr>
        <dsp:cNvPr id="0" name=""/>
        <dsp:cNvSpPr/>
      </dsp:nvSpPr>
      <dsp:spPr>
        <a:xfrm>
          <a:off x="3243838" y="0"/>
          <a:ext cx="1017016" cy="405080"/>
        </a:xfrm>
        <a:prstGeom prst="chevron">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1990</a:t>
          </a:r>
        </a:p>
      </dsp:txBody>
      <dsp:txXfrm>
        <a:off x="3446378" y="0"/>
        <a:ext cx="611936" cy="405080"/>
      </dsp:txXfrm>
    </dsp:sp>
    <dsp:sp modelId="{8D7585FC-BFE7-4B2E-8A91-827D67E0D2BD}">
      <dsp:nvSpPr>
        <dsp:cNvPr id="0" name=""/>
        <dsp:cNvSpPr/>
      </dsp:nvSpPr>
      <dsp:spPr>
        <a:xfrm>
          <a:off x="4071562" y="0"/>
          <a:ext cx="1017016" cy="405080"/>
        </a:xfrm>
        <a:prstGeom prst="chevron">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1995</a:t>
          </a:r>
        </a:p>
      </dsp:txBody>
      <dsp:txXfrm>
        <a:off x="4274102" y="0"/>
        <a:ext cx="611936" cy="405080"/>
      </dsp:txXfrm>
    </dsp:sp>
    <dsp:sp modelId="{A89335EC-F9C5-474B-AAF0-91211A5781DC}">
      <dsp:nvSpPr>
        <dsp:cNvPr id="0" name=""/>
        <dsp:cNvSpPr/>
      </dsp:nvSpPr>
      <dsp:spPr>
        <a:xfrm>
          <a:off x="4885175" y="0"/>
          <a:ext cx="1017016" cy="405080"/>
        </a:xfrm>
        <a:prstGeom prst="chevron">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2000</a:t>
          </a:r>
        </a:p>
      </dsp:txBody>
      <dsp:txXfrm>
        <a:off x="5087715" y="0"/>
        <a:ext cx="611936" cy="405080"/>
      </dsp:txXfrm>
    </dsp:sp>
    <dsp:sp modelId="{BCD2C0B3-562C-49A2-8C01-A8456CDDA9BE}">
      <dsp:nvSpPr>
        <dsp:cNvPr id="0" name=""/>
        <dsp:cNvSpPr/>
      </dsp:nvSpPr>
      <dsp:spPr>
        <a:xfrm>
          <a:off x="5698789" y="0"/>
          <a:ext cx="1017016" cy="405080"/>
        </a:xfrm>
        <a:prstGeom prst="chevron">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2005</a:t>
          </a:r>
        </a:p>
      </dsp:txBody>
      <dsp:txXfrm>
        <a:off x="5901329" y="0"/>
        <a:ext cx="611936" cy="405080"/>
      </dsp:txXfrm>
    </dsp:sp>
    <dsp:sp modelId="{243E419A-BAC0-463F-9D90-57134EFE3B95}">
      <dsp:nvSpPr>
        <dsp:cNvPr id="0" name=""/>
        <dsp:cNvSpPr/>
      </dsp:nvSpPr>
      <dsp:spPr>
        <a:xfrm>
          <a:off x="6272508" y="0"/>
          <a:ext cx="1017016" cy="405080"/>
        </a:xfrm>
        <a:prstGeom prst="chevron">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32004" rIns="16002" bIns="32004"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2010</a:t>
          </a:r>
        </a:p>
      </dsp:txBody>
      <dsp:txXfrm>
        <a:off x="6475048" y="0"/>
        <a:ext cx="611936" cy="405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70375-CD49-42E1-B6CE-5D735951AF5D}">
      <dsp:nvSpPr>
        <dsp:cNvPr id="0" name=""/>
        <dsp:cNvSpPr/>
      </dsp:nvSpPr>
      <dsp:spPr>
        <a:xfrm>
          <a:off x="3156" y="0"/>
          <a:ext cx="1582652" cy="349834"/>
        </a:xfrm>
        <a:prstGeom prst="homePlat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674"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tx1"/>
              </a:solidFill>
            </a:rPr>
            <a:t>Generation</a:t>
          </a:r>
        </a:p>
      </dsp:txBody>
      <dsp:txXfrm>
        <a:off x="3156" y="0"/>
        <a:ext cx="1495194" cy="349834"/>
      </dsp:txXfrm>
    </dsp:sp>
    <dsp:sp modelId="{591D15FB-1AD6-454A-B30F-37FB71A7A9AC}">
      <dsp:nvSpPr>
        <dsp:cNvPr id="0" name=""/>
        <dsp:cNvSpPr/>
      </dsp:nvSpPr>
      <dsp:spPr>
        <a:xfrm>
          <a:off x="1285883" y="0"/>
          <a:ext cx="1806977" cy="349834"/>
        </a:xfrm>
        <a:prstGeom prst="chevron">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tx1"/>
              </a:solidFill>
            </a:rPr>
            <a:t>Transmission</a:t>
          </a:r>
        </a:p>
      </dsp:txBody>
      <dsp:txXfrm>
        <a:off x="1460800" y="0"/>
        <a:ext cx="1457143" cy="349834"/>
      </dsp:txXfrm>
    </dsp:sp>
    <dsp:sp modelId="{E90AA91B-DB9D-4000-B818-08EC1204EAD1}">
      <dsp:nvSpPr>
        <dsp:cNvPr id="0" name=""/>
        <dsp:cNvSpPr/>
      </dsp:nvSpPr>
      <dsp:spPr>
        <a:xfrm>
          <a:off x="2776330" y="0"/>
          <a:ext cx="1582652" cy="349834"/>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altLang="zh-CN" sz="1050" b="1" kern="1200" dirty="0">
              <a:solidFill>
                <a:schemeClr val="tx1"/>
              </a:solidFill>
            </a:rPr>
            <a:t>Substation</a:t>
          </a:r>
          <a:endParaRPr lang="en-US" sz="1050" b="1" kern="1200" dirty="0">
            <a:solidFill>
              <a:schemeClr val="tx1"/>
            </a:solidFill>
          </a:endParaRPr>
        </a:p>
      </dsp:txBody>
      <dsp:txXfrm>
        <a:off x="2951247" y="0"/>
        <a:ext cx="1232818" cy="349834"/>
      </dsp:txXfrm>
    </dsp:sp>
    <dsp:sp modelId="{72DA88EF-2315-4C13-950D-DA4DAAC6420C}">
      <dsp:nvSpPr>
        <dsp:cNvPr id="0" name=""/>
        <dsp:cNvSpPr/>
      </dsp:nvSpPr>
      <dsp:spPr>
        <a:xfrm>
          <a:off x="4042452" y="0"/>
          <a:ext cx="1582652" cy="349834"/>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tx1"/>
              </a:solidFill>
            </a:rPr>
            <a:t>Distribution</a:t>
          </a:r>
        </a:p>
      </dsp:txBody>
      <dsp:txXfrm>
        <a:off x="4217369" y="0"/>
        <a:ext cx="1232818" cy="349834"/>
      </dsp:txXfrm>
    </dsp:sp>
    <dsp:sp modelId="{1E439E5A-5C2D-43A7-9AC6-9789E0BC5007}">
      <dsp:nvSpPr>
        <dsp:cNvPr id="0" name=""/>
        <dsp:cNvSpPr/>
      </dsp:nvSpPr>
      <dsp:spPr>
        <a:xfrm>
          <a:off x="5308574" y="0"/>
          <a:ext cx="1582652" cy="349834"/>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tx1"/>
              </a:solidFill>
            </a:rPr>
            <a:t>User end</a:t>
          </a:r>
        </a:p>
      </dsp:txBody>
      <dsp:txXfrm>
        <a:off x="5483491" y="0"/>
        <a:ext cx="1232818" cy="349834"/>
      </dsp:txXfrm>
    </dsp:sp>
    <dsp:sp modelId="{F296EE42-CAA0-4532-BD2C-27A5B7C5DDD2}">
      <dsp:nvSpPr>
        <dsp:cNvPr id="0" name=""/>
        <dsp:cNvSpPr/>
      </dsp:nvSpPr>
      <dsp:spPr>
        <a:xfrm>
          <a:off x="6561247" y="0"/>
          <a:ext cx="1582652" cy="349834"/>
        </a:xfrm>
        <a:prstGeom prst="chevron">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29337" rIns="14669" bIns="29337"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chemeClr val="tx1"/>
              </a:solidFill>
            </a:rPr>
            <a:t>Dispatching</a:t>
          </a:r>
        </a:p>
      </dsp:txBody>
      <dsp:txXfrm>
        <a:off x="6736164" y="0"/>
        <a:ext cx="1232818" cy="349834"/>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0.43156</cdr:x>
      <cdr:y>0.37152</cdr:y>
    </cdr:from>
    <cdr:to>
      <cdr:x>0.56844</cdr:x>
      <cdr:y>0.45682</cdr:y>
    </cdr:to>
    <cdr:sp macro="" textlink="">
      <cdr:nvSpPr>
        <cdr:cNvPr id="2" name="Oval 1"/>
        <cdr:cNvSpPr/>
      </cdr:nvSpPr>
      <cdr:spPr bwMode="auto">
        <a:xfrm xmlns:a="http://schemas.openxmlformats.org/drawingml/2006/main">
          <a:off x="1984393" y="1298721"/>
          <a:ext cx="629448" cy="298157"/>
        </a:xfrm>
        <a:prstGeom xmlns:a="http://schemas.openxmlformats.org/drawingml/2006/main" prst="ellipse">
          <a:avLst/>
        </a:prstGeom>
        <a:solidFill xmlns:a="http://schemas.openxmlformats.org/drawingml/2006/main">
          <a:schemeClr val="bg1"/>
        </a:solidFill>
        <a:ln xmlns:a="http://schemas.openxmlformats.org/drawingml/2006/main" w="28575" cap="rnd" algn="ctr">
          <a:solidFill>
            <a:schemeClr val="accent1"/>
          </a:solidFill>
          <a:miter lim="800000"/>
          <a:headEnd type="none" w="sm" len="sm"/>
          <a:tailEnd type="none" w="sm" len="sm"/>
        </a:ln>
      </cdr:spPr>
      <cdr:txBody>
        <a:bodyPr xmlns:a="http://schemas.openxmlformats.org/drawingml/2006/main" rot="0" spcFirstLastPara="0" vert="horz" wrap="square" lIns="0" tIns="45720" rIns="0" bIns="45720" numCol="1" spcCol="0" rtlCol="0" fromWordArt="0" anchor="ctr" anchorCtr="0" forceAA="0" compatLnSpc="1">
          <a:prstTxWarp prst="textNoShape">
            <a:avLst/>
          </a:prstTxWarp>
          <a:no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pPr algn="ctr"/>
          <a:r>
            <a:rPr lang="en-GB" dirty="0"/>
            <a:t>39</a:t>
          </a:r>
          <a:r>
            <a:rPr lang="en-GB" sz="1100" dirty="0"/>
            <a:t>%</a:t>
          </a:r>
        </a:p>
      </cdr:txBody>
    </cdr:sp>
  </cdr:relSizeAnchor>
  <cdr:relSizeAnchor xmlns:cdr="http://schemas.openxmlformats.org/drawingml/2006/chartDrawing">
    <cdr:from>
      <cdr:x>0.4129</cdr:x>
      <cdr:y>0.28752</cdr:y>
    </cdr:from>
    <cdr:to>
      <cdr:x>0.5437</cdr:x>
      <cdr:y>0.36236</cdr:y>
    </cdr:to>
    <cdr:sp macro="" textlink="">
      <cdr:nvSpPr>
        <cdr:cNvPr id="3" name="TextBox 2"/>
        <cdr:cNvSpPr txBox="1"/>
      </cdr:nvSpPr>
      <cdr:spPr>
        <a:xfrm xmlns:a="http://schemas.openxmlformats.org/drawingml/2006/main">
          <a:off x="1898611" y="1005072"/>
          <a:ext cx="601447" cy="261610"/>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xmlns:a="http://schemas.openxmlformats.org/drawingml/2006/main">
          <a:r>
            <a:rPr lang="en-GB" sz="1100" b="1"/>
            <a:t>CAGR</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9BB02-28AD-6746-A899-588B55AB4097}" type="datetimeFigureOut">
              <a:rPr lang="en-GB" smtClean="0"/>
              <a:t>02/08/2019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12EEA-3008-C746-B16D-7415C33F9BDF}" type="slidenum">
              <a:rPr lang="en-GB" smtClean="0"/>
              <a:t>‹#›</a:t>
            </a:fld>
            <a:endParaRPr lang="en-GB"/>
          </a:p>
        </p:txBody>
      </p:sp>
    </p:spTree>
    <p:extLst>
      <p:ext uri="{BB962C8B-B14F-4D97-AF65-F5344CB8AC3E}">
        <p14:creationId xmlns:p14="http://schemas.microsoft.com/office/powerpoint/2010/main" val="781036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iamindia.com/scripts/domestic-sales-trend.aspx"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www.rediff.com/money/2004/oct/23car.ht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www.indiastat.com/table/power/26/electrification/84/445354/data.aspx"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Espace réservé de l'image des diapositives 1"/>
          <p:cNvSpPr>
            <a:spLocks noGrp="1" noRot="1" noChangeAspect="1" noTextEdit="1"/>
          </p:cNvSpPr>
          <p:nvPr>
            <p:ph type="sldImg"/>
          </p:nvPr>
        </p:nvSpPr>
        <p:spPr>
          <a:ln/>
        </p:spPr>
      </p:sp>
      <p:sp>
        <p:nvSpPr>
          <p:cNvPr id="70659" name="Espace réservé des commentaires 2"/>
          <p:cNvSpPr>
            <a:spLocks noGrp="1"/>
          </p:cNvSpPr>
          <p:nvPr>
            <p:ph type="body" idx="1"/>
          </p:nvPr>
        </p:nvSpPr>
        <p:spPr>
          <a:noFill/>
          <a:ln/>
        </p:spPr>
        <p:txBody>
          <a:bodyPr/>
          <a:lstStyle/>
          <a:p>
            <a:endParaRPr lang="en-US" dirty="0">
              <a:latin typeface="Arial" pitchFamily="34" charset="0"/>
              <a:cs typeface="Arial" pitchFamily="34" charset="0"/>
            </a:endParaRPr>
          </a:p>
        </p:txBody>
      </p:sp>
      <p:sp>
        <p:nvSpPr>
          <p:cNvPr id="70660" name="Espace réservé du numéro de diapositive 3"/>
          <p:cNvSpPr>
            <a:spLocks noGrp="1"/>
          </p:cNvSpPr>
          <p:nvPr>
            <p:ph type="sldNum" sz="quarter" idx="5"/>
          </p:nvPr>
        </p:nvSpPr>
        <p:spPr>
          <a:noFill/>
        </p:spPr>
        <p:txBody>
          <a:bodyPr/>
          <a:lstStyle/>
          <a:p>
            <a:fld id="{4934B255-08D4-4E64-8DB2-81B3A431F234}" type="slidenum">
              <a:rPr lang="en-US" altLang="zh-CN" smtClean="0">
                <a:latin typeface="Arial" pitchFamily="34" charset="0"/>
              </a:rPr>
              <a:pPr/>
              <a:t>1</a:t>
            </a:fld>
            <a:endParaRPr lang="en-US" altLang="zh-CN" dirty="0">
              <a:latin typeface="Arial" pitchFamily="34" charset="0"/>
            </a:endParaRPr>
          </a:p>
        </p:txBody>
      </p:sp>
    </p:spTree>
    <p:extLst>
      <p:ext uri="{BB962C8B-B14F-4D97-AF65-F5344CB8AC3E}">
        <p14:creationId xmlns:p14="http://schemas.microsoft.com/office/powerpoint/2010/main" val="857353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r>
              <a:rPr lang="en-IN" dirty="0">
                <a:latin typeface="Arial" pitchFamily="34" charset="0"/>
                <a:cs typeface="Arial" pitchFamily="34" charset="0"/>
                <a:hlinkClick r:id="rId3"/>
              </a:rPr>
              <a:t>SIAM Industry Statistics</a:t>
            </a:r>
            <a:r>
              <a:rPr lang="en-IN" dirty="0">
                <a:latin typeface="Arial" pitchFamily="34" charset="0"/>
                <a:cs typeface="Arial" pitchFamily="34" charset="0"/>
              </a:rPr>
              <a:t>: http://www.siamindia.com/scripts/domestic-sales-trend.aspx</a:t>
            </a:r>
          </a:p>
          <a:p>
            <a:endParaRPr lang="en-US" dirty="0">
              <a:latin typeface="Arial" pitchFamily="34" charset="0"/>
              <a:cs typeface="Arial" pitchFamily="34" charset="0"/>
            </a:endParaRPr>
          </a:p>
          <a:p>
            <a:r>
              <a:rPr lang="en-IN" dirty="0">
                <a:latin typeface="Arial" pitchFamily="34" charset="0"/>
                <a:cs typeface="Arial" pitchFamily="34" charset="0"/>
                <a:hlinkClick r:id="rId4"/>
              </a:rPr>
              <a:t>Rediffmoney News</a:t>
            </a:r>
            <a:r>
              <a:rPr lang="en-IN" dirty="0">
                <a:latin typeface="Arial" pitchFamily="34" charset="0"/>
                <a:cs typeface="Arial" pitchFamily="34" charset="0"/>
              </a:rPr>
              <a:t>:http://www.rediff.com/money/2004/oct/23car.htm</a:t>
            </a:r>
          </a:p>
          <a:p>
            <a:endParaRPr lang="en-US" dirty="0">
              <a:latin typeface="Arial" pitchFamily="34" charset="0"/>
              <a:cs typeface="Arial" pitchFamily="34" charset="0"/>
            </a:endParaRPr>
          </a:p>
          <a:p>
            <a:endParaRPr lang="en-US" dirty="0">
              <a:latin typeface="Arial" pitchFamily="34" charset="0"/>
              <a:cs typeface="Arial" pitchFamily="34" charset="0"/>
            </a:endParaRPr>
          </a:p>
          <a:p>
            <a:endParaRPr lang="en-US" dirty="0">
              <a:latin typeface="Arial" pitchFamily="34" charset="0"/>
              <a:cs typeface="Arial" pitchFamily="34" charset="0"/>
            </a:endParaRPr>
          </a:p>
          <a:p>
            <a:r>
              <a:rPr lang="en-US" dirty="0">
                <a:latin typeface="Arial" pitchFamily="34" charset="0"/>
                <a:cs typeface="Arial" pitchFamily="34" charset="0"/>
              </a:rPr>
              <a:t>“India’s low cost of operations has led to an increase in outsourcing of auto components from the local players” - Revving up! Indian automotive industry - a perspective by E&amp;Y</a:t>
            </a:r>
          </a:p>
          <a:p>
            <a:endParaRPr lang="en-US" dirty="0">
              <a:latin typeface="Arial" pitchFamily="34" charset="0"/>
              <a:cs typeface="Arial" pitchFamily="34" charset="0"/>
            </a:endParaRPr>
          </a:p>
          <a:p>
            <a:r>
              <a:rPr lang="en-US" altLang="zh-CN" dirty="0">
                <a:latin typeface="Arial" pitchFamily="34" charset="0"/>
                <a:cs typeface="Arial" pitchFamily="34" charset="0"/>
              </a:rPr>
              <a:t>“Car Density in India is low at 12 per 1000 people in comparison to U.S. market’s 756 per 1000 people” – Mr. Jatinder Kumar, Visteon</a:t>
            </a:r>
          </a:p>
          <a:p>
            <a:endParaRPr lang="en-IN" dirty="0">
              <a:latin typeface="Arial" pitchFamily="34" charset="0"/>
              <a:cs typeface="Arial" pitchFamily="34" charset="0"/>
            </a:endParaRPr>
          </a:p>
        </p:txBody>
      </p:sp>
      <p:sp>
        <p:nvSpPr>
          <p:cNvPr id="82948" name="Slide Number Placeholder 3"/>
          <p:cNvSpPr>
            <a:spLocks noGrp="1"/>
          </p:cNvSpPr>
          <p:nvPr>
            <p:ph type="sldNum" sz="quarter" idx="5"/>
          </p:nvPr>
        </p:nvSpPr>
        <p:spPr>
          <a:noFill/>
        </p:spPr>
        <p:txBody>
          <a:bodyPr/>
          <a:lstStyle/>
          <a:p>
            <a:fld id="{4273EBFE-A16B-4C7C-A47A-A8465C8ED390}" type="slidenum">
              <a:rPr lang="en-US" altLang="zh-CN" smtClean="0">
                <a:latin typeface="Arial" pitchFamily="34" charset="0"/>
              </a:rPr>
              <a:pPr/>
              <a:t>10</a:t>
            </a:fld>
            <a:endParaRPr lang="en-US" altLang="zh-CN" dirty="0">
              <a:latin typeface="Arial" pitchFamily="34" charset="0"/>
            </a:endParaRPr>
          </a:p>
        </p:txBody>
      </p:sp>
    </p:spTree>
    <p:extLst>
      <p:ext uri="{BB962C8B-B14F-4D97-AF65-F5344CB8AC3E}">
        <p14:creationId xmlns:p14="http://schemas.microsoft.com/office/powerpoint/2010/main" val="821933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Espace réservé de l'image des diapositives 1"/>
          <p:cNvSpPr>
            <a:spLocks noGrp="1" noRot="1" noChangeAspect="1" noTextEdit="1"/>
          </p:cNvSpPr>
          <p:nvPr>
            <p:ph type="sldImg"/>
          </p:nvPr>
        </p:nvSpPr>
        <p:spPr>
          <a:ln/>
        </p:spPr>
      </p:sp>
      <p:sp>
        <p:nvSpPr>
          <p:cNvPr id="89091" name="Espace réservé des commentaires 2"/>
          <p:cNvSpPr>
            <a:spLocks noGrp="1"/>
          </p:cNvSpPr>
          <p:nvPr>
            <p:ph type="body" idx="1"/>
          </p:nvPr>
        </p:nvSpPr>
        <p:spPr>
          <a:noFill/>
          <a:ln/>
        </p:spPr>
        <p:txBody>
          <a:bodyPr/>
          <a:lstStyle/>
          <a:p>
            <a:endParaRPr lang="zh-CN" altLang="zh-CN"/>
          </a:p>
        </p:txBody>
      </p:sp>
      <p:sp>
        <p:nvSpPr>
          <p:cNvPr id="89092" name="Espace réservé du numéro de diapositive 3"/>
          <p:cNvSpPr>
            <a:spLocks noGrp="1"/>
          </p:cNvSpPr>
          <p:nvPr>
            <p:ph type="sldNum" sz="quarter" idx="5"/>
          </p:nvPr>
        </p:nvSpPr>
        <p:spPr>
          <a:noFill/>
        </p:spPr>
        <p:txBody>
          <a:bodyPr/>
          <a:lstStyle/>
          <a:p>
            <a:fld id="{463F8375-E7F1-408D-BA54-63F04827919E}" type="slidenum">
              <a:rPr lang="en-US" altLang="zh-CN" smtClean="0">
                <a:ea typeface="宋体" pitchFamily="2" charset="-122"/>
              </a:rPr>
              <a:pPr/>
              <a:t>11</a:t>
            </a:fld>
            <a:endParaRPr lang="en-US" altLang="zh-CN" dirty="0">
              <a:ea typeface="宋体" pitchFamily="2" charset="-122"/>
            </a:endParaRPr>
          </a:p>
        </p:txBody>
      </p:sp>
    </p:spTree>
    <p:extLst>
      <p:ext uri="{BB962C8B-B14F-4D97-AF65-F5344CB8AC3E}">
        <p14:creationId xmlns:p14="http://schemas.microsoft.com/office/powerpoint/2010/main" val="199447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Espace réservé de l'image des diapositives 1"/>
          <p:cNvSpPr>
            <a:spLocks noGrp="1" noRot="1" noChangeAspect="1" noTextEdit="1"/>
          </p:cNvSpPr>
          <p:nvPr>
            <p:ph type="sldImg"/>
          </p:nvPr>
        </p:nvSpPr>
        <p:spPr>
          <a:ln/>
        </p:spPr>
      </p:sp>
      <p:sp>
        <p:nvSpPr>
          <p:cNvPr id="96259" name="Espace réservé des commentaires 2"/>
          <p:cNvSpPr>
            <a:spLocks noGrp="1"/>
          </p:cNvSpPr>
          <p:nvPr>
            <p:ph type="body" idx="1"/>
          </p:nvPr>
        </p:nvSpPr>
        <p:spPr>
          <a:noFill/>
          <a:ln/>
        </p:spPr>
        <p:txBody>
          <a:bodyPr/>
          <a:lstStyle/>
          <a:p>
            <a:endParaRPr lang="en-US" dirty="0">
              <a:latin typeface="Arial" pitchFamily="34" charset="0"/>
              <a:cs typeface="Arial" pitchFamily="34" charset="0"/>
            </a:endParaRPr>
          </a:p>
        </p:txBody>
      </p:sp>
      <p:sp>
        <p:nvSpPr>
          <p:cNvPr id="96260" name="Espace réservé du numéro de diapositive 3"/>
          <p:cNvSpPr>
            <a:spLocks noGrp="1"/>
          </p:cNvSpPr>
          <p:nvPr>
            <p:ph type="sldNum" sz="quarter" idx="5"/>
          </p:nvPr>
        </p:nvSpPr>
        <p:spPr>
          <a:noFill/>
        </p:spPr>
        <p:txBody>
          <a:bodyPr/>
          <a:lstStyle/>
          <a:p>
            <a:fld id="{E4ACA2DE-CFAF-434B-AD0B-2DED31A25BDC}" type="slidenum">
              <a:rPr lang="en-US" altLang="zh-CN" smtClean="0">
                <a:latin typeface="Arial" pitchFamily="34" charset="0"/>
              </a:rPr>
              <a:pPr/>
              <a:t>13</a:t>
            </a:fld>
            <a:endParaRPr lang="en-US" altLang="zh-CN" dirty="0">
              <a:latin typeface="Arial" pitchFamily="34" charset="0"/>
            </a:endParaRPr>
          </a:p>
        </p:txBody>
      </p:sp>
    </p:spTree>
    <p:extLst>
      <p:ext uri="{BB962C8B-B14F-4D97-AF65-F5344CB8AC3E}">
        <p14:creationId xmlns:p14="http://schemas.microsoft.com/office/powerpoint/2010/main" val="2509783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Espace réservé de l'image des diapositives 1"/>
          <p:cNvSpPr>
            <a:spLocks noGrp="1" noRot="1" noChangeAspect="1" noTextEdit="1"/>
          </p:cNvSpPr>
          <p:nvPr>
            <p:ph type="sldImg"/>
          </p:nvPr>
        </p:nvSpPr>
        <p:spPr>
          <a:ln/>
        </p:spPr>
      </p:sp>
      <p:sp>
        <p:nvSpPr>
          <p:cNvPr id="87043" name="Espace réservé des commentaires 2"/>
          <p:cNvSpPr>
            <a:spLocks noGrp="1"/>
          </p:cNvSpPr>
          <p:nvPr>
            <p:ph type="body" idx="1"/>
          </p:nvPr>
        </p:nvSpPr>
        <p:spPr>
          <a:noFill/>
          <a:ln/>
        </p:spPr>
        <p:txBody>
          <a:bodyPr/>
          <a:lstStyle/>
          <a:p>
            <a:endParaRPr lang="zh-CN" altLang="zh-CN"/>
          </a:p>
        </p:txBody>
      </p:sp>
      <p:sp>
        <p:nvSpPr>
          <p:cNvPr id="87044" name="Espace réservé du numéro de diapositive 3"/>
          <p:cNvSpPr>
            <a:spLocks noGrp="1"/>
          </p:cNvSpPr>
          <p:nvPr>
            <p:ph type="sldNum" sz="quarter" idx="5"/>
          </p:nvPr>
        </p:nvSpPr>
        <p:spPr>
          <a:noFill/>
        </p:spPr>
        <p:txBody>
          <a:bodyPr/>
          <a:lstStyle/>
          <a:p>
            <a:fld id="{87E96A39-5A6C-4C46-9C31-3B7AFC3AF882}" type="slidenum">
              <a:rPr lang="en-US" altLang="zh-CN" smtClean="0">
                <a:ea typeface="宋体" pitchFamily="2" charset="-122"/>
              </a:rPr>
              <a:pPr/>
              <a:t>15</a:t>
            </a:fld>
            <a:endParaRPr lang="en-US" altLang="zh-CN" dirty="0">
              <a:ea typeface="宋体" pitchFamily="2" charset="-122"/>
            </a:endParaRPr>
          </a:p>
        </p:txBody>
      </p:sp>
    </p:spTree>
    <p:extLst>
      <p:ext uri="{BB962C8B-B14F-4D97-AF65-F5344CB8AC3E}">
        <p14:creationId xmlns:p14="http://schemas.microsoft.com/office/powerpoint/2010/main" val="1785632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r>
              <a:rPr lang="en-US" dirty="0">
                <a:latin typeface="Arial" pitchFamily="34" charset="0"/>
                <a:cs typeface="Arial" pitchFamily="34" charset="0"/>
              </a:rPr>
              <a:t>http://www.siamindia.com/Media/Release/SiamViewMediaRelease.aspx?id=259</a:t>
            </a:r>
          </a:p>
          <a:p>
            <a:endParaRPr lang="en-US" dirty="0">
              <a:latin typeface="Arial" pitchFamily="34" charset="0"/>
              <a:cs typeface="Arial" pitchFamily="34" charset="0"/>
            </a:endParaRPr>
          </a:p>
          <a:p>
            <a:r>
              <a:rPr lang="en-US" dirty="0">
                <a:latin typeface="Arial" pitchFamily="34" charset="0"/>
                <a:cs typeface="Arial" pitchFamily="34" charset="0"/>
              </a:rPr>
              <a:t>A brighter picture for 2009 -10 :</a:t>
            </a:r>
          </a:p>
          <a:p>
            <a:pPr>
              <a:buFont typeface="Courier New" pitchFamily="49" charset="0"/>
              <a:buChar char="o"/>
            </a:pPr>
            <a:r>
              <a:rPr lang="en-US" dirty="0">
                <a:latin typeface="Arial" pitchFamily="34" charset="0"/>
                <a:cs typeface="Arial" pitchFamily="34" charset="0"/>
              </a:rPr>
              <a:t> The overall Commercial Vehicles segment registered positive growth at 12.44 percent during April-November 2009 </a:t>
            </a:r>
          </a:p>
          <a:p>
            <a:pPr>
              <a:buFont typeface="Courier New" pitchFamily="49" charset="0"/>
              <a:buChar char="o"/>
            </a:pPr>
            <a:endParaRPr lang="en-US" dirty="0">
              <a:latin typeface="Arial" pitchFamily="34" charset="0"/>
              <a:cs typeface="Arial" pitchFamily="34" charset="0"/>
            </a:endParaRPr>
          </a:p>
          <a:p>
            <a:pPr>
              <a:buFont typeface="Courier New" pitchFamily="49" charset="0"/>
              <a:buChar char="o"/>
            </a:pPr>
            <a:r>
              <a:rPr lang="en-US" dirty="0">
                <a:latin typeface="Arial" pitchFamily="34" charset="0"/>
                <a:cs typeface="Arial" pitchFamily="34" charset="0"/>
              </a:rPr>
              <a:t> Light Commercial Vehicles grew at 27.39 %</a:t>
            </a:r>
          </a:p>
          <a:p>
            <a:pPr>
              <a:buFont typeface="Courier New" pitchFamily="49" charset="0"/>
              <a:buChar char="o"/>
            </a:pPr>
            <a:endParaRPr lang="en-US" dirty="0">
              <a:latin typeface="Arial" pitchFamily="34" charset="0"/>
              <a:cs typeface="Arial" pitchFamily="34" charset="0"/>
            </a:endParaRPr>
          </a:p>
          <a:p>
            <a:pPr>
              <a:buFont typeface="Courier New" pitchFamily="49" charset="0"/>
              <a:buChar char="o"/>
            </a:pPr>
            <a:r>
              <a:rPr lang="en-US" dirty="0">
                <a:latin typeface="Arial" pitchFamily="34" charset="0"/>
                <a:cs typeface="Arial" pitchFamily="34" charset="0"/>
              </a:rPr>
              <a:t> Medium &amp; Heavy Commercial Vehicles (M&amp;HCVs) registered de-growth at (-) 2.41 %</a:t>
            </a:r>
          </a:p>
          <a:p>
            <a:pPr>
              <a:buFont typeface="Courier New" pitchFamily="49" charset="0"/>
              <a:buChar char="o"/>
            </a:pPr>
            <a:endParaRPr lang="en-US" dirty="0">
              <a:latin typeface="Arial" pitchFamily="34" charset="0"/>
              <a:cs typeface="Arial" pitchFamily="34" charset="0"/>
            </a:endParaRPr>
          </a:p>
          <a:p>
            <a:pPr>
              <a:buFont typeface="Courier New" pitchFamily="49" charset="0"/>
              <a:buChar char="o"/>
            </a:pPr>
            <a:r>
              <a:rPr lang="en-US" dirty="0">
                <a:latin typeface="Arial" pitchFamily="34" charset="0"/>
                <a:cs typeface="Arial" pitchFamily="34" charset="0"/>
              </a:rPr>
              <a:t> In M&amp;HCVs, goods carrier  being (-) 3.06  and   passenger carrier grew marginally at 0.67 %</a:t>
            </a:r>
          </a:p>
          <a:p>
            <a:endParaRPr lang="en-US" dirty="0">
              <a:latin typeface="Arial" pitchFamily="34" charset="0"/>
              <a:cs typeface="Arial" pitchFamily="34" charset="0"/>
            </a:endParaRPr>
          </a:p>
          <a:p>
            <a:endParaRPr lang="en-US" dirty="0">
              <a:latin typeface="Arial" pitchFamily="34" charset="0"/>
              <a:cs typeface="Arial" pitchFamily="34" charset="0"/>
            </a:endParaRPr>
          </a:p>
          <a:p>
            <a:r>
              <a:rPr lang="en-IN" dirty="0">
                <a:latin typeface="Arial" pitchFamily="34" charset="0"/>
                <a:cs typeface="Arial" pitchFamily="34" charset="0"/>
              </a:rPr>
              <a:t>http://economictimes.indiatimes.com/News/News-By-Industry/Auto/Automobiles/Automobile-sector-on-recovery-path-PINC-Research/articleshow/4394306.cms</a:t>
            </a:r>
          </a:p>
        </p:txBody>
      </p:sp>
      <p:sp>
        <p:nvSpPr>
          <p:cNvPr id="84996" name="Slide Number Placeholder 3"/>
          <p:cNvSpPr>
            <a:spLocks noGrp="1"/>
          </p:cNvSpPr>
          <p:nvPr>
            <p:ph type="sldNum" sz="quarter" idx="5"/>
          </p:nvPr>
        </p:nvSpPr>
        <p:spPr>
          <a:noFill/>
        </p:spPr>
        <p:txBody>
          <a:bodyPr/>
          <a:lstStyle/>
          <a:p>
            <a:fld id="{7E1A74D0-DD2B-4FF2-8C8D-3F39C92A3F08}" type="slidenum">
              <a:rPr lang="en-US" altLang="zh-CN" smtClean="0">
                <a:latin typeface="Arial" pitchFamily="34" charset="0"/>
              </a:rPr>
              <a:pPr/>
              <a:t>16</a:t>
            </a:fld>
            <a:endParaRPr lang="en-US" altLang="zh-CN" dirty="0">
              <a:latin typeface="Arial" pitchFamily="34" charset="0"/>
            </a:endParaRPr>
          </a:p>
        </p:txBody>
      </p:sp>
    </p:spTree>
    <p:extLst>
      <p:ext uri="{BB962C8B-B14F-4D97-AF65-F5344CB8AC3E}">
        <p14:creationId xmlns:p14="http://schemas.microsoft.com/office/powerpoint/2010/main" val="2653580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Espace réservé de l'image des diapositives 1"/>
          <p:cNvSpPr>
            <a:spLocks noGrp="1" noRot="1" noChangeAspect="1" noTextEdit="1"/>
          </p:cNvSpPr>
          <p:nvPr>
            <p:ph type="sldImg"/>
          </p:nvPr>
        </p:nvSpPr>
        <p:spPr>
          <a:ln/>
        </p:spPr>
      </p:sp>
      <p:sp>
        <p:nvSpPr>
          <p:cNvPr id="102403" name="Espace réservé des commentaires 2"/>
          <p:cNvSpPr>
            <a:spLocks noGrp="1"/>
          </p:cNvSpPr>
          <p:nvPr>
            <p:ph type="body" idx="1"/>
          </p:nvPr>
        </p:nvSpPr>
        <p:spPr>
          <a:noFill/>
          <a:ln/>
        </p:spPr>
        <p:txBody>
          <a:bodyPr/>
          <a:lstStyle/>
          <a:p>
            <a:endParaRPr lang="en-US" dirty="0"/>
          </a:p>
        </p:txBody>
      </p:sp>
      <p:sp>
        <p:nvSpPr>
          <p:cNvPr id="102404" name="Espace réservé du numéro de diapositive 3"/>
          <p:cNvSpPr>
            <a:spLocks noGrp="1"/>
          </p:cNvSpPr>
          <p:nvPr>
            <p:ph type="sldNum" sz="quarter" idx="5"/>
          </p:nvPr>
        </p:nvSpPr>
        <p:spPr>
          <a:noFill/>
        </p:spPr>
        <p:txBody>
          <a:bodyPr/>
          <a:lstStyle/>
          <a:p>
            <a:fld id="{41F91FDC-B4CF-424F-81CC-E73856F1C268}" type="slidenum">
              <a:rPr lang="en-US" altLang="zh-CN" smtClean="0">
                <a:ea typeface="宋体" pitchFamily="2" charset="-122"/>
              </a:rPr>
              <a:pPr/>
              <a:t>17</a:t>
            </a:fld>
            <a:endParaRPr lang="en-US" altLang="zh-CN" dirty="0">
              <a:ea typeface="宋体" pitchFamily="2" charset="-122"/>
            </a:endParaRPr>
          </a:p>
        </p:txBody>
      </p:sp>
    </p:spTree>
    <p:extLst>
      <p:ext uri="{BB962C8B-B14F-4D97-AF65-F5344CB8AC3E}">
        <p14:creationId xmlns:p14="http://schemas.microsoft.com/office/powerpoint/2010/main" val="3815099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3E1929-C1D0-471A-B31F-63D23BD654B4}" type="slidenum">
              <a:rPr lang="en-US" smtClean="0"/>
              <a:pPr>
                <a:defRPr/>
              </a:pPr>
              <a:t>18</a:t>
            </a:fld>
            <a:endParaRPr lang="en-US"/>
          </a:p>
        </p:txBody>
      </p:sp>
    </p:spTree>
    <p:extLst>
      <p:ext uri="{BB962C8B-B14F-4D97-AF65-F5344CB8AC3E}">
        <p14:creationId xmlns:p14="http://schemas.microsoft.com/office/powerpoint/2010/main" val="1435385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93A15854-8BF8-4CDF-A82E-D16CFCF42B40}" type="slidenum">
              <a:rPr lang="en-US" altLang="zh-CN" smtClean="0"/>
              <a:pPr>
                <a:defRPr/>
              </a:pPr>
              <a:t>20</a:t>
            </a:fld>
            <a:endParaRPr lang="en-US" altLang="zh-CN" dirty="0"/>
          </a:p>
        </p:txBody>
      </p:sp>
    </p:spTree>
    <p:extLst>
      <p:ext uri="{BB962C8B-B14F-4D97-AF65-F5344CB8AC3E}">
        <p14:creationId xmlns:p14="http://schemas.microsoft.com/office/powerpoint/2010/main" val="1143746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7" name="Espace réservé de l'image des diapositives 1"/>
          <p:cNvSpPr>
            <a:spLocks noGrp="1" noRot="1" noChangeAspect="1"/>
          </p:cNvSpPr>
          <p:nvPr>
            <p:ph type="sldImg"/>
          </p:nvPr>
        </p:nvSpPr>
        <p:spPr>
          <a:ln/>
        </p:spPr>
      </p:sp>
      <p:sp>
        <p:nvSpPr>
          <p:cNvPr id="818178" name="Espace réservé des commentaires 2"/>
          <p:cNvSpPr>
            <a:spLocks noGrp="1"/>
          </p:cNvSpPr>
          <p:nvPr>
            <p:ph type="body" idx="1"/>
          </p:nvPr>
        </p:nvSpPr>
        <p:spPr>
          <a:noFill/>
          <a:ln/>
        </p:spPr>
        <p:txBody>
          <a:bodyPr/>
          <a:lstStyle/>
          <a:p>
            <a:endParaRPr lang="fr-FR" dirty="0"/>
          </a:p>
        </p:txBody>
      </p:sp>
      <p:sp>
        <p:nvSpPr>
          <p:cNvPr id="818179" name="Espace réservé du numéro de diapositive 3"/>
          <p:cNvSpPr>
            <a:spLocks noGrp="1"/>
          </p:cNvSpPr>
          <p:nvPr>
            <p:ph type="sldNum" sz="quarter" idx="5"/>
          </p:nvPr>
        </p:nvSpPr>
        <p:spPr>
          <a:noFill/>
        </p:spPr>
        <p:txBody>
          <a:bodyPr/>
          <a:lstStyle/>
          <a:p>
            <a:fld id="{F06C5B79-DDB7-4769-BCCF-880BCB59F95E}" type="slidenum">
              <a:rPr lang="en-US" altLang="zh-CN" smtClean="0"/>
              <a:pPr/>
              <a:t>21</a:t>
            </a:fld>
            <a:endParaRPr lang="en-US" altLang="zh-CN" dirty="0"/>
          </a:p>
        </p:txBody>
      </p:sp>
    </p:spTree>
    <p:extLst>
      <p:ext uri="{BB962C8B-B14F-4D97-AF65-F5344CB8AC3E}">
        <p14:creationId xmlns:p14="http://schemas.microsoft.com/office/powerpoint/2010/main" val="298424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5" name="Espace réservé de l'image des diapositives 1"/>
          <p:cNvSpPr>
            <a:spLocks noGrp="1" noRot="1" noChangeAspect="1"/>
          </p:cNvSpPr>
          <p:nvPr>
            <p:ph type="sldImg"/>
          </p:nvPr>
        </p:nvSpPr>
        <p:spPr>
          <a:ln/>
        </p:spPr>
      </p:sp>
      <p:sp>
        <p:nvSpPr>
          <p:cNvPr id="927746" name="Espace réservé des commentaires 2"/>
          <p:cNvSpPr>
            <a:spLocks noGrp="1"/>
          </p:cNvSpPr>
          <p:nvPr>
            <p:ph type="body" idx="1"/>
          </p:nvPr>
        </p:nvSpPr>
        <p:spPr>
          <a:noFill/>
          <a:ln/>
        </p:spPr>
        <p:txBody>
          <a:bodyPr/>
          <a:lstStyle/>
          <a:p>
            <a:endParaRPr lang="fr-FR" dirty="0"/>
          </a:p>
        </p:txBody>
      </p:sp>
      <p:sp>
        <p:nvSpPr>
          <p:cNvPr id="927747" name="Espace réservé du numéro de diapositive 3"/>
          <p:cNvSpPr>
            <a:spLocks noGrp="1"/>
          </p:cNvSpPr>
          <p:nvPr>
            <p:ph type="sldNum" sz="quarter" idx="5"/>
          </p:nvPr>
        </p:nvSpPr>
        <p:spPr>
          <a:noFill/>
        </p:spPr>
        <p:txBody>
          <a:bodyPr/>
          <a:lstStyle/>
          <a:p>
            <a:fld id="{E08DAC1F-D22A-4C35-B9CB-25C5877738DC}" type="slidenum">
              <a:rPr lang="en-US" altLang="zh-CN" smtClean="0"/>
              <a:pPr/>
              <a:t>22</a:t>
            </a:fld>
            <a:endParaRPr lang="en-US" altLang="zh-CN" dirty="0"/>
          </a:p>
        </p:txBody>
      </p:sp>
    </p:spTree>
    <p:extLst>
      <p:ext uri="{BB962C8B-B14F-4D97-AF65-F5344CB8AC3E}">
        <p14:creationId xmlns:p14="http://schemas.microsoft.com/office/powerpoint/2010/main" val="1344440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93A15854-8BF8-4CDF-A82E-D16CFCF42B40}" type="slidenum">
              <a:rPr lang="en-US" altLang="zh-CN" smtClean="0"/>
              <a:pPr>
                <a:defRPr/>
              </a:pPr>
              <a:t>2</a:t>
            </a:fld>
            <a:endParaRPr lang="en-US" altLang="zh-CN" dirty="0"/>
          </a:p>
        </p:txBody>
      </p:sp>
    </p:spTree>
    <p:extLst>
      <p:ext uri="{BB962C8B-B14F-4D97-AF65-F5344CB8AC3E}">
        <p14:creationId xmlns:p14="http://schemas.microsoft.com/office/powerpoint/2010/main" val="3407723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60771"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ea typeface="宋体" pitchFamily="2" charset="-122"/>
            </a:endParaRPr>
          </a:p>
        </p:txBody>
      </p:sp>
      <p:sp>
        <p:nvSpPr>
          <p:cNvPr id="160772"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D2C1D19-EC7E-4E4D-84D2-54968831A879}" type="slidenum">
              <a:rPr lang="zh-CN" altLang="en-US">
                <a:cs typeface="Arial" pitchFamily="34" charset="0"/>
              </a:rPr>
              <a:pPr fontAlgn="base">
                <a:spcBef>
                  <a:spcPct val="0"/>
                </a:spcBef>
                <a:spcAft>
                  <a:spcPct val="0"/>
                </a:spcAft>
              </a:pPr>
              <a:t>23</a:t>
            </a:fld>
            <a:endParaRPr lang="zh-CN" altLang="en-US">
              <a:cs typeface="Arial" pitchFamily="34" charset="0"/>
            </a:endParaRPr>
          </a:p>
        </p:txBody>
      </p:sp>
    </p:spTree>
    <p:extLst>
      <p:ext uri="{BB962C8B-B14F-4D97-AF65-F5344CB8AC3E}">
        <p14:creationId xmlns:p14="http://schemas.microsoft.com/office/powerpoint/2010/main" val="286276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Espace réservé de l'image des diapositives 1"/>
          <p:cNvSpPr>
            <a:spLocks noGrp="1" noRot="1" noChangeAspect="1" noTextEdit="1"/>
          </p:cNvSpPr>
          <p:nvPr>
            <p:ph type="sldImg"/>
          </p:nvPr>
        </p:nvSpPr>
        <p:spPr>
          <a:ln/>
        </p:spPr>
      </p:sp>
      <p:sp>
        <p:nvSpPr>
          <p:cNvPr id="116739" name="Espace réservé des commentaires 2"/>
          <p:cNvSpPr>
            <a:spLocks noGrp="1"/>
          </p:cNvSpPr>
          <p:nvPr>
            <p:ph type="body" idx="1"/>
          </p:nvPr>
        </p:nvSpPr>
        <p:spPr>
          <a:noFill/>
          <a:ln/>
        </p:spPr>
        <p:txBody>
          <a:bodyPr/>
          <a:lstStyle/>
          <a:p>
            <a:endParaRPr lang="en-US" altLang="zh-CN" dirty="0">
              <a:latin typeface="Arial" pitchFamily="34" charset="0"/>
              <a:cs typeface="Arial" pitchFamily="34" charset="0"/>
            </a:endParaRPr>
          </a:p>
        </p:txBody>
      </p:sp>
      <p:sp>
        <p:nvSpPr>
          <p:cNvPr id="116740" name="Espace réservé du numéro de diapositive 3"/>
          <p:cNvSpPr>
            <a:spLocks noGrp="1"/>
          </p:cNvSpPr>
          <p:nvPr>
            <p:ph type="sldNum" sz="quarter" idx="5"/>
          </p:nvPr>
        </p:nvSpPr>
        <p:spPr>
          <a:noFill/>
        </p:spPr>
        <p:txBody>
          <a:bodyPr/>
          <a:lstStyle/>
          <a:p>
            <a:fld id="{4CE3FBAD-84C0-4307-85B6-E9048BEF7E21}" type="slidenum">
              <a:rPr lang="en-US" altLang="zh-CN" smtClean="0">
                <a:latin typeface="Arial" pitchFamily="34" charset="0"/>
              </a:rPr>
              <a:pPr/>
              <a:t>24</a:t>
            </a:fld>
            <a:endParaRPr lang="en-US" altLang="zh-CN" dirty="0">
              <a:latin typeface="Arial" pitchFamily="34" charset="0"/>
            </a:endParaRPr>
          </a:p>
        </p:txBody>
      </p:sp>
    </p:spTree>
    <p:extLst>
      <p:ext uri="{BB962C8B-B14F-4D97-AF65-F5344CB8AC3E}">
        <p14:creationId xmlns:p14="http://schemas.microsoft.com/office/powerpoint/2010/main" val="68156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29" name="Espace réservé de l'image des diapositives 1"/>
          <p:cNvSpPr>
            <a:spLocks noGrp="1" noRot="1" noChangeAspect="1" noTextEdit="1"/>
          </p:cNvSpPr>
          <p:nvPr>
            <p:ph type="sldImg"/>
          </p:nvPr>
        </p:nvSpPr>
        <p:spPr>
          <a:ln/>
        </p:spPr>
      </p:sp>
      <p:sp>
        <p:nvSpPr>
          <p:cNvPr id="867330" name="Espace réservé des commentaires 2"/>
          <p:cNvSpPr>
            <a:spLocks noGrp="1"/>
          </p:cNvSpPr>
          <p:nvPr>
            <p:ph type="body" idx="1"/>
          </p:nvPr>
        </p:nvSpPr>
        <p:spPr>
          <a:noFill/>
          <a:ln/>
        </p:spPr>
        <p:txBody>
          <a:bodyPr/>
          <a:lstStyle/>
          <a:p>
            <a:endParaRPr lang="zh-CN" altLang="en-US"/>
          </a:p>
        </p:txBody>
      </p:sp>
      <p:sp>
        <p:nvSpPr>
          <p:cNvPr id="867331" name="Espace réservé du numéro de diapositive 3"/>
          <p:cNvSpPr>
            <a:spLocks noGrp="1"/>
          </p:cNvSpPr>
          <p:nvPr>
            <p:ph type="sldNum" sz="quarter" idx="5"/>
          </p:nvPr>
        </p:nvSpPr>
        <p:spPr>
          <a:noFill/>
        </p:spPr>
        <p:txBody>
          <a:bodyPr/>
          <a:lstStyle/>
          <a:p>
            <a:fld id="{FD616C9B-6227-45ED-9A4C-7F9C327B1415}" type="slidenum">
              <a:rPr lang="en-US" altLang="zh-CN" smtClean="0"/>
              <a:pPr/>
              <a:t>25</a:t>
            </a:fld>
            <a:endParaRPr lang="en-US" altLang="zh-CN" dirty="0"/>
          </a:p>
        </p:txBody>
      </p:sp>
    </p:spTree>
    <p:extLst>
      <p:ext uri="{BB962C8B-B14F-4D97-AF65-F5344CB8AC3E}">
        <p14:creationId xmlns:p14="http://schemas.microsoft.com/office/powerpoint/2010/main" val="1767818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Espace réservé de l'image des diapositives 1"/>
          <p:cNvSpPr>
            <a:spLocks noGrp="1" noRot="1" noChangeAspect="1" noTextEdit="1"/>
          </p:cNvSpPr>
          <p:nvPr>
            <p:ph type="sldImg"/>
          </p:nvPr>
        </p:nvSpPr>
        <p:spPr>
          <a:ln/>
        </p:spPr>
      </p:sp>
      <p:sp>
        <p:nvSpPr>
          <p:cNvPr id="116739" name="Espace réservé des commentaires 2"/>
          <p:cNvSpPr>
            <a:spLocks noGrp="1"/>
          </p:cNvSpPr>
          <p:nvPr>
            <p:ph type="body" idx="1"/>
          </p:nvPr>
        </p:nvSpPr>
        <p:spPr>
          <a:noFill/>
          <a:ln/>
        </p:spPr>
        <p:txBody>
          <a:bodyPr/>
          <a:lstStyle/>
          <a:p>
            <a:endParaRPr lang="en-US" altLang="zh-CN" dirty="0">
              <a:latin typeface="Arial" pitchFamily="34" charset="0"/>
              <a:cs typeface="Arial" pitchFamily="34" charset="0"/>
            </a:endParaRPr>
          </a:p>
        </p:txBody>
      </p:sp>
      <p:sp>
        <p:nvSpPr>
          <p:cNvPr id="116740" name="Espace réservé du numéro de diapositive 3"/>
          <p:cNvSpPr>
            <a:spLocks noGrp="1"/>
          </p:cNvSpPr>
          <p:nvPr>
            <p:ph type="sldNum" sz="quarter" idx="5"/>
          </p:nvPr>
        </p:nvSpPr>
        <p:spPr>
          <a:noFill/>
        </p:spPr>
        <p:txBody>
          <a:bodyPr/>
          <a:lstStyle/>
          <a:p>
            <a:fld id="{4CE3FBAD-84C0-4307-85B6-E9048BEF7E21}" type="slidenum">
              <a:rPr lang="en-US" altLang="zh-CN" smtClean="0">
                <a:latin typeface="Arial" pitchFamily="34" charset="0"/>
              </a:rPr>
              <a:pPr/>
              <a:t>26</a:t>
            </a:fld>
            <a:endParaRPr lang="en-US" altLang="zh-CN" dirty="0">
              <a:latin typeface="Arial" pitchFamily="34" charset="0"/>
            </a:endParaRPr>
          </a:p>
        </p:txBody>
      </p:sp>
    </p:spTree>
    <p:extLst>
      <p:ext uri="{BB962C8B-B14F-4D97-AF65-F5344CB8AC3E}">
        <p14:creationId xmlns:p14="http://schemas.microsoft.com/office/powerpoint/2010/main" val="4046770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Espace réservé de l'image des diapositives 1"/>
          <p:cNvSpPr>
            <a:spLocks noGrp="1" noRot="1" noChangeAspect="1" noTextEdit="1"/>
          </p:cNvSpPr>
          <p:nvPr>
            <p:ph type="sldImg"/>
          </p:nvPr>
        </p:nvSpPr>
        <p:spPr>
          <a:ln/>
        </p:spPr>
      </p:sp>
      <p:sp>
        <p:nvSpPr>
          <p:cNvPr id="189443" name="Espace réservé des commentaires 2"/>
          <p:cNvSpPr>
            <a:spLocks noGrp="1"/>
          </p:cNvSpPr>
          <p:nvPr>
            <p:ph type="body" idx="1"/>
          </p:nvPr>
        </p:nvSpPr>
        <p:spPr>
          <a:noFill/>
          <a:ln/>
        </p:spPr>
        <p:txBody>
          <a:bodyPr/>
          <a:lstStyle/>
          <a:p>
            <a:endParaRPr lang="pt-PT" altLang="zh-CN">
              <a:latin typeface="Arial" pitchFamily="34" charset="0"/>
              <a:cs typeface="Arial" pitchFamily="34" charset="0"/>
            </a:endParaRPr>
          </a:p>
        </p:txBody>
      </p:sp>
      <p:sp>
        <p:nvSpPr>
          <p:cNvPr id="189444" name="Espace réservé du numéro de diapositive 3"/>
          <p:cNvSpPr>
            <a:spLocks noGrp="1"/>
          </p:cNvSpPr>
          <p:nvPr>
            <p:ph type="sldNum" sz="quarter" idx="5"/>
          </p:nvPr>
        </p:nvSpPr>
        <p:spPr>
          <a:noFill/>
        </p:spPr>
        <p:txBody>
          <a:bodyPr/>
          <a:lstStyle/>
          <a:p>
            <a:fld id="{9D2BAEEC-F52E-4B62-AAE6-D210CFB2033F}" type="slidenum">
              <a:rPr lang="en-US" altLang="zh-CN" smtClean="0">
                <a:latin typeface="Arial" pitchFamily="34" charset="0"/>
              </a:rPr>
              <a:pPr/>
              <a:t>27</a:t>
            </a:fld>
            <a:endParaRPr lang="en-US" altLang="zh-CN" dirty="0">
              <a:latin typeface="Arial" pitchFamily="34" charset="0"/>
            </a:endParaRPr>
          </a:p>
        </p:txBody>
      </p:sp>
    </p:spTree>
    <p:extLst>
      <p:ext uri="{BB962C8B-B14F-4D97-AF65-F5344CB8AC3E}">
        <p14:creationId xmlns:p14="http://schemas.microsoft.com/office/powerpoint/2010/main" val="3810509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93A15854-8BF8-4CDF-A82E-D16CFCF42B40}" type="slidenum">
              <a:rPr lang="en-US" altLang="zh-CN" smtClean="0"/>
              <a:pPr>
                <a:defRPr/>
              </a:pPr>
              <a:t>28</a:t>
            </a:fld>
            <a:endParaRPr lang="en-US" altLang="zh-CN" dirty="0"/>
          </a:p>
        </p:txBody>
      </p:sp>
    </p:spTree>
    <p:extLst>
      <p:ext uri="{BB962C8B-B14F-4D97-AF65-F5344CB8AC3E}">
        <p14:creationId xmlns:p14="http://schemas.microsoft.com/office/powerpoint/2010/main" val="40308676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313345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8944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a:p>
        </p:txBody>
      </p:sp>
      <p:sp>
        <p:nvSpPr>
          <p:cNvPr id="189444"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5E60A9A-CB07-410E-8D68-D6FF9C37FD70}" type="slidenum">
              <a:rPr lang="en-US" altLang="zh-CN">
                <a:solidFill>
                  <a:srgbClr val="000000"/>
                </a:solidFill>
                <a:cs typeface="Arial" pitchFamily="34" charset="0"/>
              </a:rPr>
              <a:pPr fontAlgn="base">
                <a:spcBef>
                  <a:spcPct val="0"/>
                </a:spcBef>
                <a:spcAft>
                  <a:spcPct val="0"/>
                </a:spcAft>
              </a:pPr>
              <a:t>30</a:t>
            </a:fld>
            <a:endParaRPr lang="en-US" altLang="zh-CN" dirty="0">
              <a:solidFill>
                <a:srgbClr val="000000"/>
              </a:solidFill>
              <a:cs typeface="Arial" pitchFamily="34" charset="0"/>
            </a:endParaRPr>
          </a:p>
        </p:txBody>
      </p:sp>
    </p:spTree>
    <p:extLst>
      <p:ext uri="{BB962C8B-B14F-4D97-AF65-F5344CB8AC3E}">
        <p14:creationId xmlns:p14="http://schemas.microsoft.com/office/powerpoint/2010/main" val="2974324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5" name="Espace réservé de l'image des diapositives 1"/>
          <p:cNvSpPr>
            <a:spLocks noGrp="1" noRot="1" noChangeAspect="1" noTextEdit="1"/>
          </p:cNvSpPr>
          <p:nvPr>
            <p:ph type="sldImg"/>
          </p:nvPr>
        </p:nvSpPr>
        <p:spPr>
          <a:ln/>
        </p:spPr>
      </p:sp>
      <p:sp>
        <p:nvSpPr>
          <p:cNvPr id="948226" name="Espace réservé des commentaires 2"/>
          <p:cNvSpPr>
            <a:spLocks noGrp="1"/>
          </p:cNvSpPr>
          <p:nvPr>
            <p:ph type="body" idx="1"/>
          </p:nvPr>
        </p:nvSpPr>
        <p:spPr>
          <a:noFill/>
          <a:ln/>
        </p:spPr>
        <p:txBody>
          <a:bodyPr/>
          <a:lstStyle/>
          <a:p>
            <a:endParaRPr lang="fr-FR" dirty="0"/>
          </a:p>
        </p:txBody>
      </p:sp>
      <p:sp>
        <p:nvSpPr>
          <p:cNvPr id="948227" name="Espace réservé du numéro de diapositive 3"/>
          <p:cNvSpPr>
            <a:spLocks noGrp="1"/>
          </p:cNvSpPr>
          <p:nvPr>
            <p:ph type="sldNum" sz="quarter" idx="5"/>
          </p:nvPr>
        </p:nvSpPr>
        <p:spPr>
          <a:noFill/>
        </p:spPr>
        <p:txBody>
          <a:bodyPr/>
          <a:lstStyle/>
          <a:p>
            <a:fld id="{81D554D1-8F58-44A6-BB70-53348E010AB5}" type="slidenum">
              <a:rPr lang="en-US" altLang="zh-CN" smtClean="0"/>
              <a:pPr/>
              <a:t>31</a:t>
            </a:fld>
            <a:endParaRPr lang="en-US" altLang="zh-CN" dirty="0"/>
          </a:p>
        </p:txBody>
      </p:sp>
    </p:spTree>
    <p:extLst>
      <p:ext uri="{BB962C8B-B14F-4D97-AF65-F5344CB8AC3E}">
        <p14:creationId xmlns:p14="http://schemas.microsoft.com/office/powerpoint/2010/main" val="21529862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93A15854-8BF8-4CDF-A82E-D16CFCF42B40}" type="slidenum">
              <a:rPr lang="en-US" altLang="zh-CN" smtClean="0"/>
              <a:pPr>
                <a:defRPr/>
              </a:pPr>
              <a:t>34</a:t>
            </a:fld>
            <a:endParaRPr lang="en-US" altLang="zh-CN" dirty="0"/>
          </a:p>
        </p:txBody>
      </p:sp>
    </p:spTree>
    <p:extLst>
      <p:ext uri="{BB962C8B-B14F-4D97-AF65-F5344CB8AC3E}">
        <p14:creationId xmlns:p14="http://schemas.microsoft.com/office/powerpoint/2010/main" val="4191872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93A15854-8BF8-4CDF-A82E-D16CFCF42B40}" type="slidenum">
              <a:rPr lang="en-US" altLang="zh-CN" smtClean="0"/>
              <a:pPr>
                <a:defRPr/>
              </a:pPr>
              <a:t>3</a:t>
            </a:fld>
            <a:endParaRPr lang="en-US" altLang="zh-CN" dirty="0"/>
          </a:p>
        </p:txBody>
      </p:sp>
    </p:spTree>
    <p:extLst>
      <p:ext uri="{BB962C8B-B14F-4D97-AF65-F5344CB8AC3E}">
        <p14:creationId xmlns:p14="http://schemas.microsoft.com/office/powerpoint/2010/main" val="32772970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Espace réservé de l'image des diapositives 1"/>
          <p:cNvSpPr>
            <a:spLocks noGrp="1" noRot="1" noChangeAspect="1" noTextEdit="1"/>
          </p:cNvSpPr>
          <p:nvPr>
            <p:ph type="sldImg"/>
          </p:nvPr>
        </p:nvSpPr>
        <p:spPr>
          <a:ln/>
        </p:spPr>
      </p:sp>
      <p:sp>
        <p:nvSpPr>
          <p:cNvPr id="172035" name="Espace réservé des commentaires 2"/>
          <p:cNvSpPr>
            <a:spLocks noGrp="1"/>
          </p:cNvSpPr>
          <p:nvPr>
            <p:ph type="body" idx="1"/>
          </p:nvPr>
        </p:nvSpPr>
        <p:spPr>
          <a:noFill/>
          <a:ln/>
        </p:spPr>
        <p:txBody>
          <a:bodyPr/>
          <a:lstStyle/>
          <a:p>
            <a:endParaRPr lang="en-US" altLang="zh-CN" dirty="0">
              <a:latin typeface="Arial" pitchFamily="34" charset="0"/>
              <a:cs typeface="Arial" pitchFamily="34" charset="0"/>
            </a:endParaRPr>
          </a:p>
        </p:txBody>
      </p:sp>
      <p:sp>
        <p:nvSpPr>
          <p:cNvPr id="172036" name="Espace réservé du numéro de diapositive 3"/>
          <p:cNvSpPr>
            <a:spLocks noGrp="1"/>
          </p:cNvSpPr>
          <p:nvPr>
            <p:ph type="sldNum" sz="quarter" idx="5"/>
          </p:nvPr>
        </p:nvSpPr>
        <p:spPr>
          <a:noFill/>
        </p:spPr>
        <p:txBody>
          <a:bodyPr/>
          <a:lstStyle/>
          <a:p>
            <a:fld id="{050ADAE9-A75D-43D5-BC09-9677B0DD0FE8}" type="slidenum">
              <a:rPr lang="en-US" altLang="zh-CN"/>
              <a:pPr/>
              <a:t>35</a:t>
            </a:fld>
            <a:endParaRPr lang="en-US" altLang="zh-CN" dirty="0"/>
          </a:p>
        </p:txBody>
      </p:sp>
    </p:spTree>
    <p:extLst>
      <p:ext uri="{BB962C8B-B14F-4D97-AF65-F5344CB8AC3E}">
        <p14:creationId xmlns:p14="http://schemas.microsoft.com/office/powerpoint/2010/main" val="3775152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Espace réservé de l'image des diapositives 1"/>
          <p:cNvSpPr>
            <a:spLocks noGrp="1" noRot="1" noChangeAspect="1" noTextEdit="1"/>
          </p:cNvSpPr>
          <p:nvPr>
            <p:ph type="sldImg"/>
          </p:nvPr>
        </p:nvSpPr>
        <p:spPr>
          <a:ln/>
        </p:spPr>
      </p:sp>
      <p:sp>
        <p:nvSpPr>
          <p:cNvPr id="108547" name="Espace réservé des commentaires 2"/>
          <p:cNvSpPr>
            <a:spLocks noGrp="1"/>
          </p:cNvSpPr>
          <p:nvPr>
            <p:ph type="body" idx="1"/>
          </p:nvPr>
        </p:nvSpPr>
        <p:spPr>
          <a:noFill/>
          <a:ln/>
        </p:spPr>
        <p:txBody>
          <a:bodyPr/>
          <a:lstStyle/>
          <a:p>
            <a:endParaRPr lang="zh-CN" altLang="zh-CN">
              <a:latin typeface="Arial" pitchFamily="34" charset="0"/>
              <a:cs typeface="Arial" pitchFamily="34" charset="0"/>
            </a:endParaRPr>
          </a:p>
        </p:txBody>
      </p:sp>
      <p:sp>
        <p:nvSpPr>
          <p:cNvPr id="108548" name="Espace réservé du numéro de diapositive 3"/>
          <p:cNvSpPr>
            <a:spLocks noGrp="1"/>
          </p:cNvSpPr>
          <p:nvPr>
            <p:ph type="sldNum" sz="quarter" idx="5"/>
          </p:nvPr>
        </p:nvSpPr>
        <p:spPr>
          <a:noFill/>
        </p:spPr>
        <p:txBody>
          <a:bodyPr/>
          <a:lstStyle/>
          <a:p>
            <a:fld id="{8091A4B1-04C8-496C-915E-BB6DC4224BCA}" type="slidenum">
              <a:rPr lang="en-US" altLang="zh-CN"/>
              <a:pPr/>
              <a:t>36</a:t>
            </a:fld>
            <a:endParaRPr lang="en-US" altLang="zh-CN" dirty="0"/>
          </a:p>
        </p:txBody>
      </p:sp>
    </p:spTree>
    <p:extLst>
      <p:ext uri="{BB962C8B-B14F-4D97-AF65-F5344CB8AC3E}">
        <p14:creationId xmlns:p14="http://schemas.microsoft.com/office/powerpoint/2010/main" val="29652560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zh-CN" altLang="en-US" dirty="0"/>
          </a:p>
        </p:txBody>
      </p:sp>
    </p:spTree>
    <p:extLst>
      <p:ext uri="{BB962C8B-B14F-4D97-AF65-F5344CB8AC3E}">
        <p14:creationId xmlns:p14="http://schemas.microsoft.com/office/powerpoint/2010/main" val="1793140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3E1929-C1D0-471A-B31F-63D23BD654B4}" type="slidenum">
              <a:rPr lang="en-US" smtClean="0"/>
              <a:pPr>
                <a:defRPr/>
              </a:pPr>
              <a:t>38</a:t>
            </a:fld>
            <a:endParaRPr lang="en-US"/>
          </a:p>
        </p:txBody>
      </p:sp>
    </p:spTree>
    <p:extLst>
      <p:ext uri="{BB962C8B-B14F-4D97-AF65-F5344CB8AC3E}">
        <p14:creationId xmlns:p14="http://schemas.microsoft.com/office/powerpoint/2010/main" val="3715076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93A15854-8BF8-4CDF-A82E-D16CFCF42B40}" type="slidenum">
              <a:rPr lang="en-US" altLang="zh-CN" smtClean="0"/>
              <a:pPr>
                <a:defRPr/>
              </a:pPr>
              <a:t>39</a:t>
            </a:fld>
            <a:endParaRPr lang="en-US" altLang="zh-CN" dirty="0"/>
          </a:p>
        </p:txBody>
      </p:sp>
    </p:spTree>
    <p:extLst>
      <p:ext uri="{BB962C8B-B14F-4D97-AF65-F5344CB8AC3E}">
        <p14:creationId xmlns:p14="http://schemas.microsoft.com/office/powerpoint/2010/main" val="1538530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Espace réservé de l'image des diapositives 1"/>
          <p:cNvSpPr>
            <a:spLocks noGrp="1" noRot="1" noChangeAspect="1" noTextEdit="1"/>
          </p:cNvSpPr>
          <p:nvPr>
            <p:ph type="sldImg"/>
          </p:nvPr>
        </p:nvSpPr>
        <p:spPr>
          <a:ln/>
        </p:spPr>
      </p:sp>
      <p:sp>
        <p:nvSpPr>
          <p:cNvPr id="112643" name="Espace réservé des commentaires 2"/>
          <p:cNvSpPr>
            <a:spLocks noGrp="1"/>
          </p:cNvSpPr>
          <p:nvPr>
            <p:ph type="body" idx="1"/>
          </p:nvPr>
        </p:nvSpPr>
        <p:spPr>
          <a:noFill/>
          <a:ln/>
        </p:spPr>
        <p:txBody>
          <a:bodyPr/>
          <a:lstStyle/>
          <a:p>
            <a:endParaRPr lang="pt-PT">
              <a:latin typeface="Arial" pitchFamily="34" charset="0"/>
              <a:cs typeface="Arial" pitchFamily="34" charset="0"/>
            </a:endParaRPr>
          </a:p>
        </p:txBody>
      </p:sp>
      <p:sp>
        <p:nvSpPr>
          <p:cNvPr id="112644" name="Espace réservé du numéro de diapositive 3"/>
          <p:cNvSpPr>
            <a:spLocks noGrp="1"/>
          </p:cNvSpPr>
          <p:nvPr>
            <p:ph type="sldNum" sz="quarter" idx="5"/>
          </p:nvPr>
        </p:nvSpPr>
        <p:spPr>
          <a:noFill/>
        </p:spPr>
        <p:txBody>
          <a:bodyPr/>
          <a:lstStyle/>
          <a:p>
            <a:fld id="{8F5137EA-C806-44EC-99B5-E2B4703D808F}" type="slidenum">
              <a:rPr lang="en-US" altLang="zh-CN" smtClean="0">
                <a:latin typeface="Arial" pitchFamily="34" charset="0"/>
                <a:ea typeface="SimSun" pitchFamily="2" charset="-122"/>
              </a:rPr>
              <a:pPr/>
              <a:t>40</a:t>
            </a:fld>
            <a:endParaRPr lang="en-US" altLang="zh-CN" dirty="0">
              <a:latin typeface="Arial" pitchFamily="34" charset="0"/>
              <a:ea typeface="SimSun" pitchFamily="2" charset="-122"/>
            </a:endParaRPr>
          </a:p>
        </p:txBody>
      </p:sp>
    </p:spTree>
    <p:extLst>
      <p:ext uri="{BB962C8B-B14F-4D97-AF65-F5344CB8AC3E}">
        <p14:creationId xmlns:p14="http://schemas.microsoft.com/office/powerpoint/2010/main" val="17672543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Espace réservé de l'image des diapositives 1"/>
          <p:cNvSpPr>
            <a:spLocks noGrp="1" noRot="1" noChangeAspect="1" noTextEdit="1"/>
          </p:cNvSpPr>
          <p:nvPr>
            <p:ph type="sldImg"/>
          </p:nvPr>
        </p:nvSpPr>
        <p:spPr>
          <a:ln/>
        </p:spPr>
      </p:sp>
      <p:sp>
        <p:nvSpPr>
          <p:cNvPr id="151555" name="Espace réservé des commentaires 2"/>
          <p:cNvSpPr>
            <a:spLocks noGrp="1"/>
          </p:cNvSpPr>
          <p:nvPr>
            <p:ph type="body" idx="1"/>
          </p:nvPr>
        </p:nvSpPr>
        <p:spPr>
          <a:noFill/>
          <a:ln/>
        </p:spPr>
        <p:txBody>
          <a:bodyPr/>
          <a:lstStyle/>
          <a:p>
            <a:r>
              <a:rPr lang="en-US" altLang="zh-CN" dirty="0">
                <a:latin typeface="Arial" pitchFamily="34" charset="0"/>
                <a:cs typeface="Arial" pitchFamily="34" charset="0"/>
              </a:rPr>
              <a:t>Law- Daniel Lubetzky- 17</a:t>
            </a:r>
          </a:p>
          <a:p>
            <a:r>
              <a:rPr lang="en-US" altLang="zh-CN" dirty="0">
                <a:latin typeface="Arial" pitchFamily="34" charset="0"/>
                <a:cs typeface="Arial" pitchFamily="34" charset="0"/>
              </a:rPr>
              <a:t>Business- Rami (peaceworks)- 13</a:t>
            </a:r>
          </a:p>
          <a:p>
            <a:r>
              <a:rPr lang="en-US" altLang="zh-CN" dirty="0">
                <a:latin typeface="Arial" pitchFamily="34" charset="0"/>
                <a:cs typeface="Arial" pitchFamily="34" charset="0"/>
              </a:rPr>
              <a:t>Social- Ann Cotton- 17</a:t>
            </a:r>
          </a:p>
          <a:p>
            <a:r>
              <a:rPr lang="en-US" altLang="zh-CN" dirty="0">
                <a:latin typeface="Arial" pitchFamily="34" charset="0"/>
                <a:cs typeface="Arial" pitchFamily="34" charset="0"/>
              </a:rPr>
              <a:t>         - Bunker Roy 30</a:t>
            </a:r>
          </a:p>
          <a:p>
            <a:r>
              <a:rPr lang="en-US" altLang="zh-CN" dirty="0">
                <a:latin typeface="Arial" pitchFamily="34" charset="0"/>
                <a:cs typeface="Arial" pitchFamily="34" charset="0"/>
              </a:rPr>
              <a:t>Law- Mary Davis 28</a:t>
            </a:r>
          </a:p>
          <a:p>
            <a:r>
              <a:rPr lang="en-US" altLang="zh-CN" dirty="0">
                <a:latin typeface="Arial" pitchFamily="34" charset="0"/>
                <a:cs typeface="Arial" pitchFamily="34" charset="0"/>
              </a:rPr>
              <a:t>Social Peter Mcverry 30</a:t>
            </a:r>
          </a:p>
          <a:p>
            <a:r>
              <a:rPr lang="en-US" altLang="zh-CN" dirty="0">
                <a:latin typeface="Arial" pitchFamily="34" charset="0"/>
                <a:cs typeface="Arial" pitchFamily="34" charset="0"/>
              </a:rPr>
              <a:t>Finance Vikram Akula 10</a:t>
            </a:r>
          </a:p>
          <a:p>
            <a:r>
              <a:rPr lang="en-US" altLang="zh-CN" dirty="0">
                <a:latin typeface="Arial" pitchFamily="34" charset="0"/>
                <a:cs typeface="Arial" pitchFamily="34" charset="0"/>
              </a:rPr>
              <a:t>Law – Alan Khazei 23</a:t>
            </a:r>
          </a:p>
          <a:p>
            <a:r>
              <a:rPr lang="en-US" altLang="zh-CN" dirty="0">
                <a:latin typeface="Arial" pitchFamily="34" charset="0"/>
                <a:cs typeface="Arial" pitchFamily="34" charset="0"/>
              </a:rPr>
              <a:t>Social- pamila hartigan 12</a:t>
            </a:r>
          </a:p>
          <a:p>
            <a:r>
              <a:rPr lang="en-US" altLang="zh-CN" dirty="0">
                <a:latin typeface="Arial" pitchFamily="34" charset="0"/>
                <a:cs typeface="Arial" pitchFamily="34" charset="0"/>
              </a:rPr>
              <a:t>Social- Aysha Saifuddin 12</a:t>
            </a:r>
          </a:p>
          <a:p>
            <a:r>
              <a:rPr lang="en-US" altLang="zh-CN" dirty="0">
                <a:latin typeface="Arial" pitchFamily="34" charset="0"/>
                <a:cs typeface="Arial" pitchFamily="34" charset="0"/>
              </a:rPr>
              <a:t>Business- Thepparat Tantikalayaporn 2</a:t>
            </a:r>
          </a:p>
          <a:p>
            <a:r>
              <a:rPr lang="en-US" altLang="zh-CN" dirty="0">
                <a:latin typeface="Arial" pitchFamily="34" charset="0"/>
                <a:cs typeface="Arial" pitchFamily="34" charset="0"/>
              </a:rPr>
              <a:t>Business- Ajay Shakya 4</a:t>
            </a:r>
          </a:p>
          <a:p>
            <a:r>
              <a:rPr lang="en-US" altLang="zh-CN" dirty="0">
                <a:latin typeface="Arial" pitchFamily="34" charset="0"/>
                <a:cs typeface="Arial" pitchFamily="34" charset="0"/>
              </a:rPr>
              <a:t>It- Devan Singaram 4</a:t>
            </a:r>
          </a:p>
          <a:p>
            <a:r>
              <a:rPr lang="en-US" altLang="zh-CN" dirty="0">
                <a:latin typeface="Arial" pitchFamily="34" charset="0"/>
                <a:cs typeface="Arial" pitchFamily="34" charset="0"/>
              </a:rPr>
              <a:t>It- raghvendra singh 8</a:t>
            </a:r>
          </a:p>
          <a:p>
            <a:r>
              <a:rPr lang="en-US" altLang="zh-CN" dirty="0">
                <a:latin typeface="Arial" pitchFamily="34" charset="0"/>
                <a:cs typeface="Arial" pitchFamily="34" charset="0"/>
              </a:rPr>
              <a:t>It- stephanie caragos 9</a:t>
            </a:r>
          </a:p>
          <a:p>
            <a:r>
              <a:rPr lang="en-US" altLang="zh-CN" dirty="0">
                <a:latin typeface="Arial" pitchFamily="34" charset="0"/>
                <a:cs typeface="Arial" pitchFamily="34" charset="0"/>
              </a:rPr>
              <a:t>It- Patipat Susumpow 8</a:t>
            </a:r>
          </a:p>
          <a:p>
            <a:r>
              <a:rPr lang="en-US" altLang="zh-CN" dirty="0">
                <a:latin typeface="Arial" pitchFamily="34" charset="0"/>
                <a:cs typeface="Arial" pitchFamily="34" charset="0"/>
              </a:rPr>
              <a:t>Business- Christine Lopez 3</a:t>
            </a:r>
          </a:p>
          <a:p>
            <a:r>
              <a:rPr lang="en-US" altLang="zh-CN" dirty="0">
                <a:latin typeface="Arial" pitchFamily="34" charset="0"/>
                <a:cs typeface="Arial" pitchFamily="34" charset="0"/>
              </a:rPr>
              <a:t>It -Umar Saif</a:t>
            </a:r>
          </a:p>
        </p:txBody>
      </p:sp>
      <p:sp>
        <p:nvSpPr>
          <p:cNvPr id="151556" name="Espace réservé du numéro de diapositive 3"/>
          <p:cNvSpPr>
            <a:spLocks noGrp="1"/>
          </p:cNvSpPr>
          <p:nvPr>
            <p:ph type="sldNum" sz="quarter" idx="5"/>
          </p:nvPr>
        </p:nvSpPr>
        <p:spPr>
          <a:noFill/>
        </p:spPr>
        <p:txBody>
          <a:bodyPr/>
          <a:lstStyle/>
          <a:p>
            <a:fld id="{E87B7466-4C19-4F35-BD48-86F1CFF40CA4}" type="slidenum">
              <a:rPr lang="en-US" altLang="zh-CN"/>
              <a:pPr/>
              <a:t>41</a:t>
            </a:fld>
            <a:endParaRPr lang="en-US" altLang="zh-CN" dirty="0"/>
          </a:p>
        </p:txBody>
      </p:sp>
    </p:spTree>
    <p:extLst>
      <p:ext uri="{BB962C8B-B14F-4D97-AF65-F5344CB8AC3E}">
        <p14:creationId xmlns:p14="http://schemas.microsoft.com/office/powerpoint/2010/main" val="9352831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Espace réservé de l'image des diapositives 1"/>
          <p:cNvSpPr>
            <a:spLocks noGrp="1" noRot="1" noChangeAspect="1" noTextEdit="1"/>
          </p:cNvSpPr>
          <p:nvPr>
            <p:ph type="sldImg"/>
          </p:nvPr>
        </p:nvSpPr>
        <p:spPr>
          <a:ln/>
        </p:spPr>
      </p:sp>
      <p:sp>
        <p:nvSpPr>
          <p:cNvPr id="106499" name="Espace réservé des commentaires 2"/>
          <p:cNvSpPr>
            <a:spLocks noGrp="1"/>
          </p:cNvSpPr>
          <p:nvPr>
            <p:ph type="body" idx="1"/>
          </p:nvPr>
        </p:nvSpPr>
        <p:spPr>
          <a:noFill/>
          <a:ln/>
        </p:spPr>
        <p:txBody>
          <a:bodyPr/>
          <a:lstStyle/>
          <a:p>
            <a:endParaRPr lang="en-US" dirty="0">
              <a:latin typeface="Arial" pitchFamily="34" charset="0"/>
              <a:cs typeface="Arial" pitchFamily="34" charset="0"/>
            </a:endParaRPr>
          </a:p>
        </p:txBody>
      </p:sp>
      <p:sp>
        <p:nvSpPr>
          <p:cNvPr id="106500" name="Espace réservé du numéro de diapositive 3"/>
          <p:cNvSpPr>
            <a:spLocks noGrp="1"/>
          </p:cNvSpPr>
          <p:nvPr>
            <p:ph type="sldNum" sz="quarter" idx="5"/>
          </p:nvPr>
        </p:nvSpPr>
        <p:spPr>
          <a:noFill/>
        </p:spPr>
        <p:txBody>
          <a:bodyPr/>
          <a:lstStyle/>
          <a:p>
            <a:fld id="{96DCA5C7-7143-41D6-8DCA-5C9F19F55071}" type="slidenum">
              <a:rPr lang="en-US" altLang="zh-CN" smtClean="0">
                <a:latin typeface="Arial" pitchFamily="34" charset="0"/>
              </a:rPr>
              <a:pPr/>
              <a:t>42</a:t>
            </a:fld>
            <a:endParaRPr lang="en-US" altLang="zh-CN" dirty="0">
              <a:latin typeface="Arial" pitchFamily="34" charset="0"/>
            </a:endParaRPr>
          </a:p>
        </p:txBody>
      </p:sp>
    </p:spTree>
    <p:extLst>
      <p:ext uri="{BB962C8B-B14F-4D97-AF65-F5344CB8AC3E}">
        <p14:creationId xmlns:p14="http://schemas.microsoft.com/office/powerpoint/2010/main" val="38701556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e l'image des diapositives 1"/>
          <p:cNvSpPr>
            <a:spLocks noGrp="1" noRot="1" noChangeAspect="1" noTextEdit="1"/>
          </p:cNvSpPr>
          <p:nvPr>
            <p:ph type="sldImg"/>
          </p:nvPr>
        </p:nvSpPr>
        <p:spPr>
          <a:ln/>
        </p:spPr>
      </p:sp>
      <p:sp>
        <p:nvSpPr>
          <p:cNvPr id="14339" name="Espace réservé des commentaires 2"/>
          <p:cNvSpPr>
            <a:spLocks noGrp="1"/>
          </p:cNvSpPr>
          <p:nvPr>
            <p:ph type="body" idx="1"/>
          </p:nvPr>
        </p:nvSpPr>
        <p:spPr>
          <a:noFill/>
          <a:ln/>
        </p:spPr>
        <p:txBody>
          <a:bodyPr/>
          <a:lstStyle/>
          <a:p>
            <a:endParaRPr lang="zh-CN" altLang="zh-CN">
              <a:latin typeface="Arial" pitchFamily="34" charset="0"/>
              <a:cs typeface="Arial" pitchFamily="34" charset="0"/>
            </a:endParaRPr>
          </a:p>
        </p:txBody>
      </p:sp>
      <p:sp>
        <p:nvSpPr>
          <p:cNvPr id="14340" name="Espace réservé du numéro de diapositive 3"/>
          <p:cNvSpPr>
            <a:spLocks noGrp="1"/>
          </p:cNvSpPr>
          <p:nvPr>
            <p:ph type="sldNum" sz="quarter" idx="5"/>
          </p:nvPr>
        </p:nvSpPr>
        <p:spPr>
          <a:noFill/>
        </p:spPr>
        <p:txBody>
          <a:bodyPr/>
          <a:lstStyle/>
          <a:p>
            <a:fld id="{94498665-FDD9-4E7E-942E-33F9F370FF26}" type="slidenum">
              <a:rPr lang="en-US" altLang="zh-CN">
                <a:ea typeface="宋体" pitchFamily="2" charset="-122"/>
              </a:rPr>
              <a:pPr/>
              <a:t>43</a:t>
            </a:fld>
            <a:endParaRPr lang="en-US" altLang="zh-CN" dirty="0">
              <a:ea typeface="宋体" pitchFamily="2" charset="-122"/>
            </a:endParaRPr>
          </a:p>
        </p:txBody>
      </p:sp>
    </p:spTree>
    <p:extLst>
      <p:ext uri="{BB962C8B-B14F-4D97-AF65-F5344CB8AC3E}">
        <p14:creationId xmlns:p14="http://schemas.microsoft.com/office/powerpoint/2010/main" val="11810793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93A15854-8BF8-4CDF-A82E-D16CFCF42B40}" type="slidenum">
              <a:rPr lang="en-US" altLang="zh-CN" smtClean="0"/>
              <a:pPr>
                <a:defRPr/>
              </a:pPr>
              <a:t>44</a:t>
            </a:fld>
            <a:endParaRPr lang="en-US" altLang="zh-CN" dirty="0"/>
          </a:p>
        </p:txBody>
      </p:sp>
    </p:spTree>
    <p:extLst>
      <p:ext uri="{BB962C8B-B14F-4D97-AF65-F5344CB8AC3E}">
        <p14:creationId xmlns:p14="http://schemas.microsoft.com/office/powerpoint/2010/main" val="3807108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58BD9B98-0E79-4091-9A0C-98D8C3EAF6CE}" type="slidenum">
              <a:rPr lang="en-US" smtClean="0"/>
              <a:pPr/>
              <a:t>4</a:t>
            </a:fld>
            <a:endParaRPr lang="en-US"/>
          </a:p>
        </p:txBody>
      </p:sp>
      <p:sp>
        <p:nvSpPr>
          <p:cNvPr id="23555" name="Slide Image Placeholder 1"/>
          <p:cNvSpPr>
            <a:spLocks noGrp="1" noRot="1" noChangeAspect="1" noTextEdit="1"/>
          </p:cNvSpPr>
          <p:nvPr>
            <p:ph type="sldImg"/>
          </p:nvPr>
        </p:nvSpPr>
        <p:spPr>
          <a:ln/>
        </p:spPr>
      </p:sp>
      <p:sp>
        <p:nvSpPr>
          <p:cNvPr id="23556" name="Notes Placeholder 2"/>
          <p:cNvSpPr>
            <a:spLocks noGrp="1"/>
          </p:cNvSpPr>
          <p:nvPr>
            <p:ph type="body" idx="1"/>
          </p:nvPr>
        </p:nvSpPr>
        <p:spPr>
          <a:noFill/>
          <a:ln/>
        </p:spPr>
        <p:txBody>
          <a:bodyPr/>
          <a:lstStyle/>
          <a:p>
            <a:pPr eaLnBrk="1" hangingPunct="1"/>
            <a:endParaRPr lang="en-IN" dirty="0"/>
          </a:p>
        </p:txBody>
      </p:sp>
      <p:sp>
        <p:nvSpPr>
          <p:cNvPr id="23557"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1CDAE408-417B-4894-9FA2-C04706C4A26D}" type="slidenum">
              <a:rPr lang="en-US" sz="1200"/>
              <a:pPr algn="r"/>
              <a:t>4</a:t>
            </a:fld>
            <a:endParaRPr lang="en-US" sz="1200"/>
          </a:p>
        </p:txBody>
      </p:sp>
    </p:spTree>
    <p:extLst>
      <p:ext uri="{BB962C8B-B14F-4D97-AF65-F5344CB8AC3E}">
        <p14:creationId xmlns:p14="http://schemas.microsoft.com/office/powerpoint/2010/main" val="6965246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Espace réservé de l'image des diapositives 1"/>
          <p:cNvSpPr>
            <a:spLocks noGrp="1" noRot="1" noChangeAspect="1" noTextEdit="1"/>
          </p:cNvSpPr>
          <p:nvPr>
            <p:ph type="sldImg"/>
          </p:nvPr>
        </p:nvSpPr>
        <p:spPr>
          <a:ln/>
        </p:spPr>
      </p:sp>
      <p:sp>
        <p:nvSpPr>
          <p:cNvPr id="124931" name="Espace réservé des commentaires 2"/>
          <p:cNvSpPr>
            <a:spLocks noGrp="1"/>
          </p:cNvSpPr>
          <p:nvPr>
            <p:ph type="body" idx="1"/>
          </p:nvPr>
        </p:nvSpPr>
        <p:spPr>
          <a:noFill/>
          <a:ln/>
        </p:spPr>
        <p:txBody>
          <a:bodyPr/>
          <a:lstStyle/>
          <a:p>
            <a:endParaRPr lang="pt-PT">
              <a:latin typeface="Arial" pitchFamily="34" charset="0"/>
              <a:cs typeface="Arial" pitchFamily="34" charset="0"/>
            </a:endParaRPr>
          </a:p>
          <a:p>
            <a:endParaRPr lang="pt-PT">
              <a:latin typeface="Arial" pitchFamily="34" charset="0"/>
              <a:cs typeface="Arial" pitchFamily="34" charset="0"/>
            </a:endParaRPr>
          </a:p>
        </p:txBody>
      </p:sp>
      <p:sp>
        <p:nvSpPr>
          <p:cNvPr id="124932" name="Espace réservé du numéro de diapositive 3"/>
          <p:cNvSpPr>
            <a:spLocks noGrp="1"/>
          </p:cNvSpPr>
          <p:nvPr>
            <p:ph type="sldNum" sz="quarter" idx="5"/>
          </p:nvPr>
        </p:nvSpPr>
        <p:spPr>
          <a:noFill/>
        </p:spPr>
        <p:txBody>
          <a:bodyPr/>
          <a:lstStyle/>
          <a:p>
            <a:fld id="{1756C422-2879-4643-AB58-F08CD655EA82}" type="slidenum">
              <a:rPr lang="en-US" altLang="zh-CN" smtClean="0">
                <a:latin typeface="Arial" pitchFamily="34" charset="0"/>
                <a:ea typeface="SimSun" pitchFamily="2" charset="-122"/>
              </a:rPr>
              <a:pPr/>
              <a:t>45</a:t>
            </a:fld>
            <a:endParaRPr lang="en-US" altLang="zh-CN" dirty="0">
              <a:latin typeface="Arial" pitchFamily="34" charset="0"/>
              <a:ea typeface="SimSun" pitchFamily="2" charset="-122"/>
            </a:endParaRPr>
          </a:p>
        </p:txBody>
      </p:sp>
    </p:spTree>
    <p:extLst>
      <p:ext uri="{BB962C8B-B14F-4D97-AF65-F5344CB8AC3E}">
        <p14:creationId xmlns:p14="http://schemas.microsoft.com/office/powerpoint/2010/main" val="28058774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Espace réservé de l'image des diapositives 1"/>
          <p:cNvSpPr>
            <a:spLocks noGrp="1" noRot="1" noChangeAspect="1" noTextEdit="1"/>
          </p:cNvSpPr>
          <p:nvPr>
            <p:ph type="sldImg"/>
          </p:nvPr>
        </p:nvSpPr>
        <p:spPr>
          <a:ln/>
        </p:spPr>
      </p:sp>
      <p:sp>
        <p:nvSpPr>
          <p:cNvPr id="120835" name="Espace réservé des commentaires 2"/>
          <p:cNvSpPr>
            <a:spLocks noGrp="1"/>
          </p:cNvSpPr>
          <p:nvPr>
            <p:ph type="body" idx="1"/>
          </p:nvPr>
        </p:nvSpPr>
        <p:spPr>
          <a:noFill/>
          <a:ln/>
        </p:spPr>
        <p:txBody>
          <a:bodyPr/>
          <a:lstStyle/>
          <a:p>
            <a:endParaRPr lang="zh-CN" altLang="zh-CN"/>
          </a:p>
        </p:txBody>
      </p:sp>
      <p:sp>
        <p:nvSpPr>
          <p:cNvPr id="120836" name="Espace réservé du numéro de diapositive 3"/>
          <p:cNvSpPr>
            <a:spLocks noGrp="1"/>
          </p:cNvSpPr>
          <p:nvPr>
            <p:ph type="sldNum" sz="quarter" idx="5"/>
          </p:nvPr>
        </p:nvSpPr>
        <p:spPr>
          <a:noFill/>
        </p:spPr>
        <p:txBody>
          <a:bodyPr/>
          <a:lstStyle/>
          <a:p>
            <a:fld id="{A8471492-646B-4F97-886E-9197E775B32C}" type="slidenum">
              <a:rPr lang="en-US" altLang="zh-CN" smtClean="0">
                <a:ea typeface="宋体" pitchFamily="2" charset="-122"/>
              </a:rPr>
              <a:pPr/>
              <a:t>46</a:t>
            </a:fld>
            <a:endParaRPr lang="en-US" altLang="zh-CN" dirty="0">
              <a:ea typeface="宋体" pitchFamily="2" charset="-122"/>
            </a:endParaRPr>
          </a:p>
        </p:txBody>
      </p:sp>
    </p:spTree>
    <p:extLst>
      <p:ext uri="{BB962C8B-B14F-4D97-AF65-F5344CB8AC3E}">
        <p14:creationId xmlns:p14="http://schemas.microsoft.com/office/powerpoint/2010/main" val="18598759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IN" dirty="0">
                <a:hlinkClick r:id="rId3"/>
              </a:rPr>
              <a:t>http://www.indiastat.com/table/power/26/electrification/84/445354/data.aspx</a:t>
            </a:r>
            <a:r>
              <a:rPr lang="en-IN" dirty="0"/>
              <a:t>, as on 31</a:t>
            </a:r>
            <a:r>
              <a:rPr lang="en-IN" baseline="30000" dirty="0"/>
              <a:t>st</a:t>
            </a:r>
            <a:r>
              <a:rPr lang="en-IN" dirty="0"/>
              <a:t> March 2008</a:t>
            </a:r>
          </a:p>
        </p:txBody>
      </p:sp>
      <p:sp>
        <p:nvSpPr>
          <p:cNvPr id="100356" name="Slide Number Placeholder 3"/>
          <p:cNvSpPr>
            <a:spLocks noGrp="1"/>
          </p:cNvSpPr>
          <p:nvPr>
            <p:ph type="sldNum" sz="quarter" idx="5"/>
          </p:nvPr>
        </p:nvSpPr>
        <p:spPr>
          <a:noFill/>
        </p:spPr>
        <p:txBody>
          <a:bodyPr/>
          <a:lstStyle/>
          <a:p>
            <a:fld id="{83266020-2D5F-4501-8CE9-2D92F00F7D80}" type="slidenum">
              <a:rPr lang="en-IN" smtClean="0"/>
              <a:pPr/>
              <a:t>47</a:t>
            </a:fld>
            <a:endParaRPr lang="en-IN" dirty="0"/>
          </a:p>
        </p:txBody>
      </p:sp>
    </p:spTree>
    <p:extLst>
      <p:ext uri="{BB962C8B-B14F-4D97-AF65-F5344CB8AC3E}">
        <p14:creationId xmlns:p14="http://schemas.microsoft.com/office/powerpoint/2010/main" val="14218632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Espace réservé de l'image des diapositives 1"/>
          <p:cNvSpPr>
            <a:spLocks noGrp="1" noRot="1" noChangeAspect="1" noTextEdit="1"/>
          </p:cNvSpPr>
          <p:nvPr>
            <p:ph type="sldImg"/>
          </p:nvPr>
        </p:nvSpPr>
        <p:spPr>
          <a:ln/>
        </p:spPr>
      </p:sp>
      <p:sp>
        <p:nvSpPr>
          <p:cNvPr id="109571" name="Espace réservé des commentaires 2"/>
          <p:cNvSpPr>
            <a:spLocks noGrp="1"/>
          </p:cNvSpPr>
          <p:nvPr>
            <p:ph type="body" idx="1"/>
          </p:nvPr>
        </p:nvSpPr>
        <p:spPr>
          <a:noFill/>
          <a:ln/>
        </p:spPr>
        <p:txBody>
          <a:bodyPr/>
          <a:lstStyle/>
          <a:p>
            <a:endParaRPr lang="en-US" altLang="zh-CN" dirty="0">
              <a:latin typeface="Arial" pitchFamily="34" charset="0"/>
              <a:cs typeface="Arial" pitchFamily="34" charset="0"/>
            </a:endParaRPr>
          </a:p>
        </p:txBody>
      </p:sp>
      <p:sp>
        <p:nvSpPr>
          <p:cNvPr id="109572" name="Espace réservé du numéro de diapositive 3"/>
          <p:cNvSpPr>
            <a:spLocks noGrp="1"/>
          </p:cNvSpPr>
          <p:nvPr>
            <p:ph type="sldNum" sz="quarter" idx="5"/>
          </p:nvPr>
        </p:nvSpPr>
        <p:spPr>
          <a:noFill/>
        </p:spPr>
        <p:txBody>
          <a:bodyPr/>
          <a:lstStyle/>
          <a:p>
            <a:fld id="{BCA5D25F-A3E3-439D-9B99-EE001835E7AD}" type="slidenum">
              <a:rPr lang="en-US" altLang="zh-CN">
                <a:ea typeface="SimSun" pitchFamily="2" charset="-122"/>
              </a:rPr>
              <a:pPr/>
              <a:t>48</a:t>
            </a:fld>
            <a:endParaRPr lang="en-US" altLang="zh-CN" dirty="0">
              <a:ea typeface="SimSun" pitchFamily="2" charset="-122"/>
            </a:endParaRPr>
          </a:p>
        </p:txBody>
      </p:sp>
    </p:spTree>
    <p:extLst>
      <p:ext uri="{BB962C8B-B14F-4D97-AF65-F5344CB8AC3E}">
        <p14:creationId xmlns:p14="http://schemas.microsoft.com/office/powerpoint/2010/main" val="2716791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29027"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a:p>
        </p:txBody>
      </p:sp>
      <p:sp>
        <p:nvSpPr>
          <p:cNvPr id="129028"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B1651E-88FD-440B-A19D-1BDE066BE20B}" type="slidenum">
              <a:rPr lang="en-US" altLang="zh-CN">
                <a:solidFill>
                  <a:srgbClr val="000000"/>
                </a:solidFill>
                <a:cs typeface="Arial" pitchFamily="34" charset="0"/>
              </a:rPr>
              <a:pPr fontAlgn="base">
                <a:spcBef>
                  <a:spcPct val="0"/>
                </a:spcBef>
                <a:spcAft>
                  <a:spcPct val="0"/>
                </a:spcAft>
              </a:pPr>
              <a:t>49</a:t>
            </a:fld>
            <a:endParaRPr lang="en-US" altLang="zh-CN" dirty="0">
              <a:solidFill>
                <a:srgbClr val="000000"/>
              </a:solidFill>
              <a:cs typeface="Arial" pitchFamily="34" charset="0"/>
            </a:endParaRPr>
          </a:p>
        </p:txBody>
      </p:sp>
    </p:spTree>
    <p:extLst>
      <p:ext uri="{BB962C8B-B14F-4D97-AF65-F5344CB8AC3E}">
        <p14:creationId xmlns:p14="http://schemas.microsoft.com/office/powerpoint/2010/main" val="35070960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93A15854-8BF8-4CDF-A82E-D16CFCF42B40}" type="slidenum">
              <a:rPr lang="en-US" altLang="zh-CN" smtClean="0"/>
              <a:pPr>
                <a:defRPr/>
              </a:pPr>
              <a:t>50</a:t>
            </a:fld>
            <a:endParaRPr lang="en-US" altLang="zh-CN" dirty="0"/>
          </a:p>
        </p:txBody>
      </p:sp>
    </p:spTree>
    <p:extLst>
      <p:ext uri="{BB962C8B-B14F-4D97-AF65-F5344CB8AC3E}">
        <p14:creationId xmlns:p14="http://schemas.microsoft.com/office/powerpoint/2010/main" val="13437104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10F3E0BD-CD9D-4DFF-BA22-AB9AC6EF2009}" type="slidenum">
              <a:rPr lang="en-US" altLang="zh-CN" smtClean="0"/>
              <a:pPr>
                <a:defRPr/>
              </a:pPr>
              <a:t>51</a:t>
            </a:fld>
            <a:endParaRPr lang="en-US" altLang="zh-CN" dirty="0"/>
          </a:p>
        </p:txBody>
      </p:sp>
    </p:spTree>
    <p:extLst>
      <p:ext uri="{BB962C8B-B14F-4D97-AF65-F5344CB8AC3E}">
        <p14:creationId xmlns:p14="http://schemas.microsoft.com/office/powerpoint/2010/main" val="32394911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10F3E0BD-CD9D-4DFF-BA22-AB9AC6EF2009}" type="slidenum">
              <a:rPr lang="en-US" altLang="zh-CN" smtClean="0"/>
              <a:pPr>
                <a:defRPr/>
              </a:pPr>
              <a:t>52</a:t>
            </a:fld>
            <a:endParaRPr lang="en-US" altLang="zh-CN" dirty="0"/>
          </a:p>
        </p:txBody>
      </p:sp>
    </p:spTree>
    <p:extLst>
      <p:ext uri="{BB962C8B-B14F-4D97-AF65-F5344CB8AC3E}">
        <p14:creationId xmlns:p14="http://schemas.microsoft.com/office/powerpoint/2010/main" val="36279987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10F3E0BD-CD9D-4DFF-BA22-AB9AC6EF2009}" type="slidenum">
              <a:rPr lang="en-US" altLang="zh-CN" smtClean="0"/>
              <a:pPr>
                <a:defRPr/>
              </a:pPr>
              <a:t>53</a:t>
            </a:fld>
            <a:endParaRPr lang="en-US" altLang="zh-CN" dirty="0"/>
          </a:p>
        </p:txBody>
      </p:sp>
    </p:spTree>
    <p:extLst>
      <p:ext uri="{BB962C8B-B14F-4D97-AF65-F5344CB8AC3E}">
        <p14:creationId xmlns:p14="http://schemas.microsoft.com/office/powerpoint/2010/main" val="7351155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Espace réservé de l'image des diapositives 1"/>
          <p:cNvSpPr>
            <a:spLocks noGrp="1" noRot="1" noChangeAspect="1" noTextEdit="1"/>
          </p:cNvSpPr>
          <p:nvPr>
            <p:ph type="sldImg"/>
          </p:nvPr>
        </p:nvSpPr>
        <p:spPr>
          <a:ln/>
        </p:spPr>
      </p:sp>
      <p:sp>
        <p:nvSpPr>
          <p:cNvPr id="41987" name="Espace réservé des commentaires 2"/>
          <p:cNvSpPr>
            <a:spLocks noGrp="1"/>
          </p:cNvSpPr>
          <p:nvPr>
            <p:ph type="body" idx="1"/>
          </p:nvPr>
        </p:nvSpPr>
        <p:spPr>
          <a:noFill/>
          <a:ln/>
        </p:spPr>
        <p:txBody>
          <a:bodyPr/>
          <a:lstStyle/>
          <a:p>
            <a:endParaRPr lang="en-US" altLang="zh-CN" dirty="0">
              <a:latin typeface="Arial" pitchFamily="34" charset="0"/>
              <a:cs typeface="Arial" pitchFamily="34" charset="0"/>
            </a:endParaRPr>
          </a:p>
        </p:txBody>
      </p:sp>
      <p:sp>
        <p:nvSpPr>
          <p:cNvPr id="41988" name="Espace réservé du numéro de diapositive 3"/>
          <p:cNvSpPr>
            <a:spLocks noGrp="1"/>
          </p:cNvSpPr>
          <p:nvPr>
            <p:ph type="sldNum" sz="quarter" idx="5"/>
          </p:nvPr>
        </p:nvSpPr>
        <p:spPr>
          <a:noFill/>
        </p:spPr>
        <p:txBody>
          <a:bodyPr/>
          <a:lstStyle/>
          <a:p>
            <a:fld id="{1B0C6265-BE9E-432B-BC2D-8D0EC1C5BBCB}" type="slidenum">
              <a:rPr lang="en-US" altLang="zh-CN" smtClean="0"/>
              <a:pPr/>
              <a:t>54</a:t>
            </a:fld>
            <a:endParaRPr lang="en-US" altLang="zh-CN" dirty="0"/>
          </a:p>
        </p:txBody>
      </p:sp>
    </p:spTree>
    <p:extLst>
      <p:ext uri="{BB962C8B-B14F-4D97-AF65-F5344CB8AC3E}">
        <p14:creationId xmlns:p14="http://schemas.microsoft.com/office/powerpoint/2010/main" val="90231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Espace réservé de l'image des diapositives 1"/>
          <p:cNvSpPr>
            <a:spLocks noGrp="1" noRot="1" noChangeAspect="1" noTextEdit="1"/>
          </p:cNvSpPr>
          <p:nvPr>
            <p:ph type="sldImg"/>
          </p:nvPr>
        </p:nvSpPr>
        <p:spPr>
          <a:ln/>
        </p:spPr>
      </p:sp>
      <p:sp>
        <p:nvSpPr>
          <p:cNvPr id="92163" name="Espace réservé des commentaires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zh-CN"/>
          </a:p>
        </p:txBody>
      </p:sp>
      <p:sp>
        <p:nvSpPr>
          <p:cNvPr id="92164" name="Espace réservé du numéro de diapositive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900" b="1">
                <a:solidFill>
                  <a:schemeClr val="tx1"/>
                </a:solidFill>
                <a:latin typeface="Arial" charset="0"/>
                <a:ea typeface="宋体" pitchFamily="2" charset="-122"/>
              </a:defRPr>
            </a:lvl1pPr>
            <a:lvl2pPr marL="685817" indent="-263776" eaLnBrk="0" hangingPunct="0">
              <a:defRPr sz="900" b="1">
                <a:solidFill>
                  <a:schemeClr val="tx1"/>
                </a:solidFill>
                <a:latin typeface="Arial" charset="0"/>
                <a:ea typeface="宋体" pitchFamily="2" charset="-122"/>
              </a:defRPr>
            </a:lvl2pPr>
            <a:lvl3pPr marL="1055103" indent="-211021" eaLnBrk="0" hangingPunct="0">
              <a:defRPr sz="900" b="1">
                <a:solidFill>
                  <a:schemeClr val="tx1"/>
                </a:solidFill>
                <a:latin typeface="Arial" charset="0"/>
                <a:ea typeface="宋体" pitchFamily="2" charset="-122"/>
              </a:defRPr>
            </a:lvl3pPr>
            <a:lvl4pPr marL="1477145" indent="-211021" eaLnBrk="0" hangingPunct="0">
              <a:defRPr sz="900" b="1">
                <a:solidFill>
                  <a:schemeClr val="tx1"/>
                </a:solidFill>
                <a:latin typeface="Arial" charset="0"/>
                <a:ea typeface="宋体" pitchFamily="2" charset="-122"/>
              </a:defRPr>
            </a:lvl4pPr>
            <a:lvl5pPr marL="1899186" indent="-211021" eaLnBrk="0" hangingPunct="0">
              <a:defRPr sz="900" b="1">
                <a:solidFill>
                  <a:schemeClr val="tx1"/>
                </a:solidFill>
                <a:latin typeface="Arial" charset="0"/>
                <a:ea typeface="宋体" pitchFamily="2" charset="-122"/>
              </a:defRPr>
            </a:lvl5pPr>
            <a:lvl6pPr marL="2321227" indent="-211021" eaLnBrk="0" fontAlgn="base" hangingPunct="0">
              <a:spcBef>
                <a:spcPct val="0"/>
              </a:spcBef>
              <a:spcAft>
                <a:spcPct val="0"/>
              </a:spcAft>
              <a:defRPr sz="900" b="1">
                <a:solidFill>
                  <a:schemeClr val="tx1"/>
                </a:solidFill>
                <a:latin typeface="Arial" charset="0"/>
                <a:ea typeface="宋体" pitchFamily="2" charset="-122"/>
              </a:defRPr>
            </a:lvl6pPr>
            <a:lvl7pPr marL="2743269" indent="-211021" eaLnBrk="0" fontAlgn="base" hangingPunct="0">
              <a:spcBef>
                <a:spcPct val="0"/>
              </a:spcBef>
              <a:spcAft>
                <a:spcPct val="0"/>
              </a:spcAft>
              <a:defRPr sz="900" b="1">
                <a:solidFill>
                  <a:schemeClr val="tx1"/>
                </a:solidFill>
                <a:latin typeface="Arial" charset="0"/>
                <a:ea typeface="宋体" pitchFamily="2" charset="-122"/>
              </a:defRPr>
            </a:lvl7pPr>
            <a:lvl8pPr marL="3165310" indent="-211021" eaLnBrk="0" fontAlgn="base" hangingPunct="0">
              <a:spcBef>
                <a:spcPct val="0"/>
              </a:spcBef>
              <a:spcAft>
                <a:spcPct val="0"/>
              </a:spcAft>
              <a:defRPr sz="900" b="1">
                <a:solidFill>
                  <a:schemeClr val="tx1"/>
                </a:solidFill>
                <a:latin typeface="Arial" charset="0"/>
                <a:ea typeface="宋体" pitchFamily="2" charset="-122"/>
              </a:defRPr>
            </a:lvl8pPr>
            <a:lvl9pPr marL="3587351" indent="-211021" eaLnBrk="0" fontAlgn="base" hangingPunct="0">
              <a:spcBef>
                <a:spcPct val="0"/>
              </a:spcBef>
              <a:spcAft>
                <a:spcPct val="0"/>
              </a:spcAft>
              <a:defRPr sz="900" b="1">
                <a:solidFill>
                  <a:schemeClr val="tx1"/>
                </a:solidFill>
                <a:latin typeface="Arial" charset="0"/>
                <a:ea typeface="宋体" pitchFamily="2" charset="-122"/>
              </a:defRPr>
            </a:lvl9pPr>
          </a:lstStyle>
          <a:p>
            <a:pPr eaLnBrk="1" hangingPunct="1"/>
            <a:fld id="{F01B1F0F-104E-481D-9CB0-23A269A5B1E8}" type="slidenum">
              <a:rPr lang="en-US" altLang="zh-CN" sz="1200" b="0" smtClean="0"/>
              <a:pPr eaLnBrk="1" hangingPunct="1"/>
              <a:t>5</a:t>
            </a:fld>
            <a:endParaRPr lang="en-US" altLang="zh-CN" sz="1200" b="0" dirty="0"/>
          </a:p>
        </p:txBody>
      </p:sp>
    </p:spTree>
    <p:extLst>
      <p:ext uri="{BB962C8B-B14F-4D97-AF65-F5344CB8AC3E}">
        <p14:creationId xmlns:p14="http://schemas.microsoft.com/office/powerpoint/2010/main" val="37118717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C73E1929-C1D0-471A-B31F-63D23BD654B4}" type="slidenum">
              <a:rPr lang="en-US" smtClean="0"/>
              <a:pPr>
                <a:defRPr/>
              </a:pPr>
              <a:t>55</a:t>
            </a:fld>
            <a:endParaRPr lang="en-US" dirty="0"/>
          </a:p>
        </p:txBody>
      </p:sp>
    </p:spTree>
    <p:extLst>
      <p:ext uri="{BB962C8B-B14F-4D97-AF65-F5344CB8AC3E}">
        <p14:creationId xmlns:p14="http://schemas.microsoft.com/office/powerpoint/2010/main" val="231337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IN" dirty="0">
              <a:latin typeface="Arial" pitchFamily="34" charset="0"/>
              <a:cs typeface="Arial" pitchFamily="34" charset="0"/>
            </a:endParaRPr>
          </a:p>
        </p:txBody>
      </p:sp>
      <p:sp>
        <p:nvSpPr>
          <p:cNvPr id="81924" name="Slide Number Placeholder 3"/>
          <p:cNvSpPr>
            <a:spLocks noGrp="1"/>
          </p:cNvSpPr>
          <p:nvPr>
            <p:ph type="sldNum" sz="quarter" idx="5"/>
          </p:nvPr>
        </p:nvSpPr>
        <p:spPr>
          <a:noFill/>
        </p:spPr>
        <p:txBody>
          <a:bodyPr/>
          <a:lstStyle/>
          <a:p>
            <a:fld id="{01FF086D-5D08-4D59-972C-1DFA10A8DC90}" type="slidenum">
              <a:rPr lang="en-US" altLang="zh-CN" smtClean="0">
                <a:latin typeface="Arial" pitchFamily="34" charset="0"/>
              </a:rPr>
              <a:pPr/>
              <a:t>6</a:t>
            </a:fld>
            <a:endParaRPr lang="en-US" altLang="zh-CN" dirty="0">
              <a:latin typeface="Arial" pitchFamily="34" charset="0"/>
            </a:endParaRPr>
          </a:p>
        </p:txBody>
      </p:sp>
    </p:spTree>
    <p:extLst>
      <p:ext uri="{BB962C8B-B14F-4D97-AF65-F5344CB8AC3E}">
        <p14:creationId xmlns:p14="http://schemas.microsoft.com/office/powerpoint/2010/main" val="2141353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Espace réservé de l'image des diapositives 1"/>
          <p:cNvSpPr>
            <a:spLocks noGrp="1" noRot="1" noChangeAspect="1" noTextEdit="1"/>
          </p:cNvSpPr>
          <p:nvPr>
            <p:ph type="sldImg"/>
          </p:nvPr>
        </p:nvSpPr>
        <p:spPr>
          <a:ln/>
        </p:spPr>
      </p:sp>
      <p:sp>
        <p:nvSpPr>
          <p:cNvPr id="40963" name="Espace réservé des commentaires 2"/>
          <p:cNvSpPr>
            <a:spLocks noGrp="1"/>
          </p:cNvSpPr>
          <p:nvPr>
            <p:ph type="body" idx="1"/>
          </p:nvPr>
        </p:nvSpPr>
        <p:spPr>
          <a:noFill/>
          <a:ln/>
        </p:spPr>
        <p:txBody>
          <a:bodyPr/>
          <a:lstStyle/>
          <a:p>
            <a:endParaRPr lang="en-US" altLang="zh-CN" dirty="0">
              <a:latin typeface="Arial" pitchFamily="34" charset="0"/>
              <a:cs typeface="Arial" pitchFamily="34" charset="0"/>
            </a:endParaRPr>
          </a:p>
        </p:txBody>
      </p:sp>
      <p:sp>
        <p:nvSpPr>
          <p:cNvPr id="40964" name="Espace réservé du numéro de diapositive 3"/>
          <p:cNvSpPr>
            <a:spLocks noGrp="1"/>
          </p:cNvSpPr>
          <p:nvPr>
            <p:ph type="sldNum" sz="quarter" idx="5"/>
          </p:nvPr>
        </p:nvSpPr>
        <p:spPr>
          <a:noFill/>
        </p:spPr>
        <p:txBody>
          <a:bodyPr/>
          <a:lstStyle/>
          <a:p>
            <a:fld id="{A542DDDE-BCEE-444C-B554-A1BC79581EB2}" type="slidenum">
              <a:rPr lang="en-US" altLang="zh-CN" smtClean="0"/>
              <a:pPr/>
              <a:t>7</a:t>
            </a:fld>
            <a:endParaRPr lang="en-US" altLang="zh-CN" dirty="0"/>
          </a:p>
        </p:txBody>
      </p:sp>
    </p:spTree>
    <p:extLst>
      <p:ext uri="{BB962C8B-B14F-4D97-AF65-F5344CB8AC3E}">
        <p14:creationId xmlns:p14="http://schemas.microsoft.com/office/powerpoint/2010/main" val="1563852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Espace réservé de l'image des diapositives 1"/>
          <p:cNvSpPr>
            <a:spLocks noGrp="1" noRot="1" noChangeAspect="1"/>
          </p:cNvSpPr>
          <p:nvPr>
            <p:ph type="sldImg"/>
          </p:nvPr>
        </p:nvSpPr>
        <p:spPr>
          <a:ln/>
        </p:spPr>
      </p:sp>
      <p:sp>
        <p:nvSpPr>
          <p:cNvPr id="92162" name="Espace réservé des commentaires 2"/>
          <p:cNvSpPr>
            <a:spLocks noGrp="1"/>
          </p:cNvSpPr>
          <p:nvPr>
            <p:ph type="body" idx="1"/>
          </p:nvPr>
        </p:nvSpPr>
        <p:spPr>
          <a:noFill/>
          <a:ln/>
        </p:spPr>
        <p:txBody>
          <a:bodyPr/>
          <a:lstStyle/>
          <a:p>
            <a:endParaRPr lang="fr-FR" dirty="0"/>
          </a:p>
        </p:txBody>
      </p:sp>
      <p:sp>
        <p:nvSpPr>
          <p:cNvPr id="92163" name="Espace réservé du numéro de diapositive 3"/>
          <p:cNvSpPr>
            <a:spLocks noGrp="1"/>
          </p:cNvSpPr>
          <p:nvPr>
            <p:ph type="sldNum" sz="quarter" idx="5"/>
          </p:nvPr>
        </p:nvSpPr>
        <p:spPr>
          <a:noFill/>
        </p:spPr>
        <p:txBody>
          <a:bodyPr/>
          <a:lstStyle/>
          <a:p>
            <a:fld id="{2FA7D4E5-74F9-4672-925F-B24621AFEB87}" type="slidenum">
              <a:rPr lang="en-US" altLang="zh-CN" smtClean="0"/>
              <a:pPr/>
              <a:t>8</a:t>
            </a:fld>
            <a:endParaRPr lang="en-US" altLang="zh-CN" dirty="0"/>
          </a:p>
        </p:txBody>
      </p:sp>
    </p:spTree>
    <p:extLst>
      <p:ext uri="{BB962C8B-B14F-4D97-AF65-F5344CB8AC3E}">
        <p14:creationId xmlns:p14="http://schemas.microsoft.com/office/powerpoint/2010/main" val="617002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dirty="0"/>
          </a:p>
        </p:txBody>
      </p:sp>
      <p:sp>
        <p:nvSpPr>
          <p:cNvPr id="4" name="Espace réservé du numéro de diapositive 3"/>
          <p:cNvSpPr>
            <a:spLocks noGrp="1"/>
          </p:cNvSpPr>
          <p:nvPr>
            <p:ph type="sldNum" sz="quarter" idx="10"/>
          </p:nvPr>
        </p:nvSpPr>
        <p:spPr/>
        <p:txBody>
          <a:bodyPr/>
          <a:lstStyle/>
          <a:p>
            <a:fld id="{BAD92A2A-DA0A-4E41-9E20-00B85B55F256}" type="slidenum">
              <a:rPr lang="en-US" smtClean="0"/>
              <a:pPr/>
              <a:t>9</a:t>
            </a:fld>
            <a:endParaRPr lang="en-US" dirty="0"/>
          </a:p>
        </p:txBody>
      </p:sp>
    </p:spTree>
    <p:extLst>
      <p:ext uri="{BB962C8B-B14F-4D97-AF65-F5344CB8AC3E}">
        <p14:creationId xmlns:p14="http://schemas.microsoft.com/office/powerpoint/2010/main" val="1732818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0094" y="4089152"/>
            <a:ext cx="7772400" cy="659220"/>
          </a:xfrm>
          <a:prstGeom prst="rect">
            <a:avLst/>
          </a:prstGeom>
        </p:spPr>
        <p:txBody>
          <a:bodyPr anchor="t"/>
          <a:lstStyle>
            <a:lvl1pPr algn="l">
              <a:defRPr sz="2400" b="1"/>
            </a:lvl1pPr>
          </a:lstStyle>
          <a:p>
            <a:r>
              <a:rPr lang="en-US"/>
              <a:t>Click to edit Master title style</a:t>
            </a:r>
            <a:endParaRPr lang="en-US" dirty="0"/>
          </a:p>
        </p:txBody>
      </p:sp>
      <p:sp>
        <p:nvSpPr>
          <p:cNvPr id="3" name="Subtitle 2"/>
          <p:cNvSpPr>
            <a:spLocks noGrp="1"/>
          </p:cNvSpPr>
          <p:nvPr>
            <p:ph type="subTitle" idx="1"/>
          </p:nvPr>
        </p:nvSpPr>
        <p:spPr>
          <a:xfrm>
            <a:off x="230094" y="4748372"/>
            <a:ext cx="6858000" cy="760898"/>
          </a:xfrm>
          <a:prstGeom prst="rect">
            <a:avLst/>
          </a:prstGeom>
        </p:spPr>
        <p:txBody>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userDrawn="1"/>
        </p:nvCxnSpPr>
        <p:spPr>
          <a:xfrm flipH="1">
            <a:off x="6751599" y="495116"/>
            <a:ext cx="1850139" cy="0"/>
          </a:xfrm>
          <a:prstGeom prst="line">
            <a:avLst/>
          </a:prstGeom>
          <a:ln>
            <a:solidFill>
              <a:srgbClr val="00C782"/>
            </a:solidFill>
          </a:ln>
        </p:spPr>
        <p:style>
          <a:lnRef idx="1">
            <a:schemeClr val="accent1"/>
          </a:lnRef>
          <a:fillRef idx="0">
            <a:schemeClr val="accent1"/>
          </a:fillRef>
          <a:effectRef idx="0">
            <a:schemeClr val="accent1"/>
          </a:effectRef>
          <a:fontRef idx="minor">
            <a:schemeClr val="tx1"/>
          </a:fontRef>
        </p:style>
      </p:cxnSp>
      <p:sp>
        <p:nvSpPr>
          <p:cNvPr id="11" name="Text Placeholder 10"/>
          <p:cNvSpPr>
            <a:spLocks noGrp="1"/>
          </p:cNvSpPr>
          <p:nvPr>
            <p:ph type="body" sz="quarter" idx="10" hasCustomPrompt="1"/>
          </p:nvPr>
        </p:nvSpPr>
        <p:spPr>
          <a:xfrm>
            <a:off x="6751599" y="631420"/>
            <a:ext cx="1850139" cy="351132"/>
          </a:xfrm>
          <a:prstGeom prst="rect">
            <a:avLst/>
          </a:prstGeom>
          <a:noFill/>
        </p:spPr>
        <p:txBody>
          <a:bodyPr anchor="ctr"/>
          <a:lstStyle>
            <a:lvl1pPr marL="0" indent="0" algn="ctr">
              <a:buNone/>
              <a:tabLst/>
              <a:defRPr sz="1200" b="1">
                <a:solidFill>
                  <a:schemeClr val="tx1">
                    <a:lumMod val="75000"/>
                    <a:lumOff val="25000"/>
                  </a:schemeClr>
                </a:solidFill>
              </a:defRPr>
            </a:lvl1pPr>
            <a:lvl2pPr>
              <a:defRPr sz="1100"/>
            </a:lvl2pPr>
            <a:lvl3pPr>
              <a:defRPr sz="1050"/>
            </a:lvl3pPr>
            <a:lvl4pPr>
              <a:defRPr sz="1000"/>
            </a:lvl4pPr>
            <a:lvl5pPr>
              <a:defRPr sz="1000"/>
            </a:lvl5pPr>
          </a:lstStyle>
          <a:p>
            <a:pPr lvl="0"/>
            <a:r>
              <a:rPr lang="en-US"/>
              <a:t>date</a:t>
            </a:r>
            <a:endParaRPr lang="en-US" dirty="0"/>
          </a:p>
        </p:txBody>
      </p:sp>
      <p:sp>
        <p:nvSpPr>
          <p:cNvPr id="12" name="Rectangle 11"/>
          <p:cNvSpPr/>
          <p:nvPr userDrawn="1"/>
        </p:nvSpPr>
        <p:spPr>
          <a:xfrm>
            <a:off x="263106" y="6438304"/>
            <a:ext cx="1637883" cy="208132"/>
          </a:xfrm>
          <a:prstGeom prst="rect">
            <a:avLst/>
          </a:prstGeom>
          <a:solidFill>
            <a:srgbClr val="00C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EDB1C3FC-D168-9B43-BAA5-F9835A758CB9}"/>
              </a:ext>
            </a:extLst>
          </p:cNvPr>
          <p:cNvPicPr>
            <a:picLocks noChangeAspect="1"/>
          </p:cNvPicPr>
          <p:nvPr userDrawn="1"/>
        </p:nvPicPr>
        <p:blipFill>
          <a:blip r:embed="rId2"/>
          <a:stretch>
            <a:fillRect/>
          </a:stretch>
        </p:blipFill>
        <p:spPr>
          <a:xfrm>
            <a:off x="263106" y="122852"/>
            <a:ext cx="1850139" cy="1220578"/>
          </a:xfrm>
          <a:prstGeom prst="rect">
            <a:avLst/>
          </a:prstGeom>
        </p:spPr>
      </p:pic>
      <p:sp>
        <p:nvSpPr>
          <p:cNvPr id="9" name="TextBox 8">
            <a:extLst>
              <a:ext uri="{FF2B5EF4-FFF2-40B4-BE49-F238E27FC236}">
                <a16:creationId xmlns:a16="http://schemas.microsoft.com/office/drawing/2014/main" id="{A8B16E49-E5DC-5343-8E7E-6E553782DFFF}"/>
              </a:ext>
            </a:extLst>
          </p:cNvPr>
          <p:cNvSpPr txBox="1"/>
          <p:nvPr userDrawn="1"/>
        </p:nvSpPr>
        <p:spPr>
          <a:xfrm>
            <a:off x="1998265" y="6392429"/>
            <a:ext cx="2076209" cy="307777"/>
          </a:xfrm>
          <a:prstGeom prst="rect">
            <a:avLst/>
          </a:prstGeom>
          <a:noFill/>
        </p:spPr>
        <p:txBody>
          <a:bodyPr wrap="none" rtlCol="0">
            <a:spAutoFit/>
          </a:bodyPr>
          <a:lstStyle/>
          <a:p>
            <a:r>
              <a:rPr lang="fr-FR" sz="1400" b="1" i="0" dirty="0">
                <a:latin typeface="Arial Black" panose="020B0604020202020204" pitchFamily="34" charset="0"/>
                <a:cs typeface="Arial Black" panose="020B0604020202020204" pitchFamily="34" charset="0"/>
              </a:rPr>
              <a:t>DO WELL </a:t>
            </a:r>
            <a:r>
              <a:rPr lang="fr-FR" sz="1400" b="1" i="0" dirty="0">
                <a:solidFill>
                  <a:srgbClr val="00C782"/>
                </a:solidFill>
                <a:latin typeface="Arial Black" panose="020B0604020202020204" pitchFamily="34" charset="0"/>
                <a:cs typeface="Arial Black" panose="020B0604020202020204" pitchFamily="34" charset="0"/>
              </a:rPr>
              <a:t>DO GOOD</a:t>
            </a:r>
          </a:p>
        </p:txBody>
      </p:sp>
    </p:spTree>
    <p:extLst>
      <p:ext uri="{BB962C8B-B14F-4D97-AF65-F5344CB8AC3E}">
        <p14:creationId xmlns:p14="http://schemas.microsoft.com/office/powerpoint/2010/main" val="2135588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868" y="123545"/>
            <a:ext cx="581837" cy="449940"/>
          </a:xfrm>
          <a:prstGeom prst="rect">
            <a:avLst/>
          </a:prstGeom>
        </p:spPr>
      </p:pic>
      <p:sp>
        <p:nvSpPr>
          <p:cNvPr id="9" name="Title 8"/>
          <p:cNvSpPr>
            <a:spLocks noGrp="1"/>
          </p:cNvSpPr>
          <p:nvPr>
            <p:ph type="title"/>
          </p:nvPr>
        </p:nvSpPr>
        <p:spPr>
          <a:xfrm>
            <a:off x="774422" y="153091"/>
            <a:ext cx="7802419" cy="998979"/>
          </a:xfrm>
          <a:prstGeom prst="rect">
            <a:avLst/>
          </a:prstGeom>
          <a:ln>
            <a:noFill/>
          </a:ln>
        </p:spPr>
        <p:txBody>
          <a:bodyPr anchor="ctr"/>
          <a:lstStyle>
            <a:lvl1pPr>
              <a:defRPr sz="2000" b="1"/>
            </a:lvl1pPr>
          </a:lstStyle>
          <a:p>
            <a:r>
              <a:rPr lang="en-US" dirty="0"/>
              <a:t>Click to edit Master title style</a:t>
            </a:r>
            <a:endParaRPr lang="en-GB" dirty="0"/>
          </a:p>
        </p:txBody>
      </p:sp>
      <p:sp>
        <p:nvSpPr>
          <p:cNvPr id="10" name="TextBox 9"/>
          <p:cNvSpPr txBox="1"/>
          <p:nvPr userDrawn="1"/>
        </p:nvSpPr>
        <p:spPr>
          <a:xfrm>
            <a:off x="8806286" y="6611406"/>
            <a:ext cx="341760" cy="246221"/>
          </a:xfrm>
          <a:prstGeom prst="rect">
            <a:avLst/>
          </a:prstGeom>
          <a:solidFill>
            <a:srgbClr val="00C782"/>
          </a:solidFill>
        </p:spPr>
        <p:txBody>
          <a:bodyPr wrap="none" rtlCol="0" anchor="ctr">
            <a:spAutoFit/>
          </a:bodyPr>
          <a:lstStyle/>
          <a:p>
            <a:pPr algn="ctr"/>
            <a:fld id="{2599608F-D2D6-7F48-9B98-8847B7CB585E}" type="slidenum">
              <a:rPr lang="en-GB" sz="1000" b="1" smtClean="0">
                <a:solidFill>
                  <a:schemeClr val="tx1"/>
                </a:solidFill>
              </a:rPr>
              <a:pPr algn="ctr"/>
              <a:t>‹#›</a:t>
            </a:fld>
            <a:endParaRPr lang="en-GB" sz="1000" b="1" dirty="0">
              <a:solidFill>
                <a:schemeClr val="tx1"/>
              </a:solidFill>
            </a:endParaRPr>
          </a:p>
        </p:txBody>
      </p:sp>
      <p:sp>
        <p:nvSpPr>
          <p:cNvPr id="12" name="Text Box 10"/>
          <p:cNvSpPr txBox="1">
            <a:spLocks noChangeArrowheads="1"/>
          </p:cNvSpPr>
          <p:nvPr userDrawn="1"/>
        </p:nvSpPr>
        <p:spPr bwMode="auto">
          <a:xfrm>
            <a:off x="3570288" y="6667953"/>
            <a:ext cx="2318263" cy="215444"/>
          </a:xfrm>
          <a:prstGeom prst="rect">
            <a:avLst/>
          </a:prstGeom>
          <a:noFill/>
          <a:ln w="9525">
            <a:noFill/>
            <a:miter lim="800000"/>
            <a:headEnd/>
            <a:tailEnd/>
          </a:ln>
          <a:effectLst/>
        </p:spPr>
        <p:txBody>
          <a:bodyPr wrap="none">
            <a:spAutoFit/>
          </a:bodyPr>
          <a:lstStyle/>
          <a:p>
            <a:r>
              <a:rPr lang="en-US" sz="800" dirty="0">
                <a:solidFill>
                  <a:schemeClr val="tx1">
                    <a:lumMod val="85000"/>
                    <a:lumOff val="15000"/>
                  </a:schemeClr>
                </a:solidFill>
              </a:rPr>
              <a:t>Copyright ©2019</a:t>
            </a:r>
            <a:r>
              <a:rPr lang="en-US" sz="800" baseline="0" dirty="0">
                <a:solidFill>
                  <a:schemeClr val="tx1">
                    <a:lumMod val="85000"/>
                    <a:lumOff val="15000"/>
                  </a:schemeClr>
                </a:solidFill>
              </a:rPr>
              <a:t> </a:t>
            </a:r>
            <a:r>
              <a:rPr lang="en-US" sz="800" dirty="0">
                <a:solidFill>
                  <a:schemeClr val="tx1">
                    <a:lumMod val="85000"/>
                    <a:lumOff val="15000"/>
                  </a:schemeClr>
                </a:solidFill>
              </a:rPr>
              <a:t>ShARE. All Rights Reserved </a:t>
            </a:r>
          </a:p>
        </p:txBody>
      </p:sp>
      <p:sp>
        <p:nvSpPr>
          <p:cNvPr id="23" name="Text Placeholder 22"/>
          <p:cNvSpPr>
            <a:spLocks noGrp="1"/>
          </p:cNvSpPr>
          <p:nvPr>
            <p:ph type="body" sz="quarter" idx="11" hasCustomPrompt="1"/>
          </p:nvPr>
        </p:nvSpPr>
        <p:spPr>
          <a:xfrm>
            <a:off x="22072" y="6630110"/>
            <a:ext cx="3872193" cy="206375"/>
          </a:xfrm>
          <a:prstGeom prst="rect">
            <a:avLst/>
          </a:prstGeom>
        </p:spPr>
        <p:txBody>
          <a:bodyPr/>
          <a:lstStyle>
            <a:lvl1pPr marL="0" indent="0">
              <a:buNone/>
              <a:defRPr sz="800" baseline="0"/>
            </a:lvl1pPr>
            <a:lvl2pPr>
              <a:defRPr sz="800"/>
            </a:lvl2pPr>
            <a:lvl3pPr>
              <a:defRPr sz="800"/>
            </a:lvl3pPr>
            <a:lvl4pPr>
              <a:defRPr sz="800"/>
            </a:lvl4pPr>
            <a:lvl5pPr>
              <a:defRPr sz="800"/>
            </a:lvl5pPr>
          </a:lstStyle>
          <a:p>
            <a:pPr lvl="0"/>
            <a:r>
              <a:rPr lang="en-US" dirty="0"/>
              <a:t>Add source</a:t>
            </a:r>
            <a:endParaRPr lang="en-GB" dirty="0"/>
          </a:p>
        </p:txBody>
      </p:sp>
      <p:sp>
        <p:nvSpPr>
          <p:cNvPr id="8" name="Text Placeholder 13"/>
          <p:cNvSpPr>
            <a:spLocks noGrp="1"/>
          </p:cNvSpPr>
          <p:nvPr>
            <p:ph type="body" sz="quarter" idx="14"/>
          </p:nvPr>
        </p:nvSpPr>
        <p:spPr>
          <a:xfrm>
            <a:off x="774422" y="1898815"/>
            <a:ext cx="7802419" cy="3770465"/>
          </a:xfrm>
          <a:prstGeom prst="rect">
            <a:avLst/>
          </a:prstGeom>
        </p:spPr>
        <p:txBody>
          <a:bodyPr/>
          <a:lstStyle>
            <a:lvl1pPr marL="142875" indent="-142875">
              <a:buClr>
                <a:srgbClr val="00C782"/>
              </a:buClr>
              <a:tabLst/>
              <a:defRPr sz="1400" b="1"/>
            </a:lvl1pPr>
            <a:lvl2pPr marL="358775" indent="-174625">
              <a:buClr>
                <a:srgbClr val="00C782"/>
              </a:buClr>
              <a:buFont typeface=".AppleSystemUIFont" charset="-120"/>
              <a:buChar char="-"/>
              <a:tabLst/>
              <a:defRPr sz="1400"/>
            </a:lvl2pPr>
            <a:lvl3pPr>
              <a:defRPr sz="1400"/>
            </a:lvl3pPr>
          </a:lstStyle>
          <a:p>
            <a:pPr lvl="0"/>
            <a:r>
              <a:rPr lang="en-US" dirty="0"/>
              <a:t>Click to edit Master text styles</a:t>
            </a:r>
          </a:p>
          <a:p>
            <a:pPr lvl="1"/>
            <a:r>
              <a:rPr lang="en-US" dirty="0"/>
              <a:t>Second level</a:t>
            </a:r>
          </a:p>
          <a:p>
            <a:pPr lvl="2"/>
            <a:endParaRPr lang="en-US" dirty="0"/>
          </a:p>
        </p:txBody>
      </p:sp>
    </p:spTree>
    <p:extLst>
      <p:ext uri="{BB962C8B-B14F-4D97-AF65-F5344CB8AC3E}">
        <p14:creationId xmlns:p14="http://schemas.microsoft.com/office/powerpoint/2010/main" val="194372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Rectangle 5"/>
          <p:cNvSpPr>
            <a:spLocks noChangeArrowheads="1"/>
          </p:cNvSpPr>
          <p:nvPr userDrawn="1"/>
        </p:nvSpPr>
        <p:spPr bwMode="auto">
          <a:xfrm>
            <a:off x="903386" y="2601427"/>
            <a:ext cx="1332000" cy="684000"/>
          </a:xfrm>
          <a:prstGeom prst="rect">
            <a:avLst/>
          </a:prstGeom>
          <a:solidFill>
            <a:srgbClr val="00C782"/>
          </a:solidFill>
          <a:ln w="9525">
            <a:noFill/>
            <a:miter lim="800000"/>
            <a:headEnd/>
            <a:tailEnd/>
          </a:ln>
          <a:effectLst/>
        </p:spPr>
        <p:txBody>
          <a:bodyPr wrap="none" anchor="ctr"/>
          <a:lstStyle/>
          <a:p>
            <a:pPr algn="ctr"/>
            <a:endParaRPr lang="en-US">
              <a:solidFill>
                <a:schemeClr val="folHlink"/>
              </a:solidFill>
            </a:endParaRPr>
          </a:p>
        </p:txBody>
      </p:sp>
      <p:sp>
        <p:nvSpPr>
          <p:cNvPr id="6" name="Rectangle 8"/>
          <p:cNvSpPr>
            <a:spLocks noChangeArrowheads="1"/>
          </p:cNvSpPr>
          <p:nvPr userDrawn="1"/>
        </p:nvSpPr>
        <p:spPr bwMode="auto">
          <a:xfrm>
            <a:off x="890885" y="3426801"/>
            <a:ext cx="1332000" cy="684000"/>
          </a:xfrm>
          <a:prstGeom prst="rect">
            <a:avLst/>
          </a:prstGeom>
          <a:solidFill>
            <a:srgbClr val="4D4D4D"/>
          </a:solidFill>
          <a:ln w="9525">
            <a:noFill/>
            <a:miter lim="800000"/>
            <a:headEnd/>
            <a:tailEnd/>
          </a:ln>
          <a:effectLst/>
        </p:spPr>
        <p:txBody>
          <a:bodyPr wrap="none" anchor="ctr"/>
          <a:lstStyle/>
          <a:p>
            <a:endParaRPr lang="en-US"/>
          </a:p>
        </p:txBody>
      </p:sp>
      <p:sp>
        <p:nvSpPr>
          <p:cNvPr id="8" name="Rectangle 5"/>
          <p:cNvSpPr>
            <a:spLocks noChangeArrowheads="1"/>
          </p:cNvSpPr>
          <p:nvPr userDrawn="1"/>
        </p:nvSpPr>
        <p:spPr bwMode="auto">
          <a:xfrm>
            <a:off x="890885" y="5570080"/>
            <a:ext cx="1296000" cy="180000"/>
          </a:xfrm>
          <a:prstGeom prst="rect">
            <a:avLst/>
          </a:prstGeom>
          <a:solidFill>
            <a:srgbClr val="FF87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200"/>
          </a:p>
        </p:txBody>
      </p:sp>
      <p:sp>
        <p:nvSpPr>
          <p:cNvPr id="9" name="Rectangle 5"/>
          <p:cNvSpPr>
            <a:spLocks noChangeArrowheads="1"/>
          </p:cNvSpPr>
          <p:nvPr userDrawn="1"/>
        </p:nvSpPr>
        <p:spPr bwMode="auto">
          <a:xfrm>
            <a:off x="890885" y="5210080"/>
            <a:ext cx="1296000" cy="180000"/>
          </a:xfrm>
          <a:prstGeom prst="rect">
            <a:avLst/>
          </a:prstGeom>
          <a:solidFill>
            <a:srgbClr val="1FAE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200"/>
          </a:p>
        </p:txBody>
      </p:sp>
      <p:sp>
        <p:nvSpPr>
          <p:cNvPr id="10" name="Rectangle 9"/>
          <p:cNvSpPr>
            <a:spLocks noChangeArrowheads="1"/>
          </p:cNvSpPr>
          <p:nvPr userDrawn="1"/>
        </p:nvSpPr>
        <p:spPr bwMode="auto">
          <a:xfrm>
            <a:off x="890885" y="5930080"/>
            <a:ext cx="1296000" cy="180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200"/>
          </a:p>
        </p:txBody>
      </p:sp>
      <p:sp>
        <p:nvSpPr>
          <p:cNvPr id="11" name="Rectangle 5"/>
          <p:cNvSpPr>
            <a:spLocks noChangeArrowheads="1"/>
          </p:cNvSpPr>
          <p:nvPr userDrawn="1"/>
        </p:nvSpPr>
        <p:spPr bwMode="auto">
          <a:xfrm>
            <a:off x="4866008" y="2601427"/>
            <a:ext cx="1332000" cy="684000"/>
          </a:xfrm>
          <a:prstGeom prst="rect">
            <a:avLst/>
          </a:prstGeom>
          <a:solidFill>
            <a:srgbClr val="D5FCAB"/>
          </a:solidFill>
          <a:ln w="9525">
            <a:noFill/>
            <a:miter lim="800000"/>
            <a:headEnd/>
            <a:tailEnd/>
          </a:ln>
          <a:effectLst/>
        </p:spPr>
        <p:txBody>
          <a:bodyPr wrap="none" anchor="ctr"/>
          <a:lstStyle/>
          <a:p>
            <a:pPr algn="ctr"/>
            <a:endParaRPr lang="en-US">
              <a:solidFill>
                <a:schemeClr val="folHlink"/>
              </a:solidFill>
            </a:endParaRPr>
          </a:p>
        </p:txBody>
      </p:sp>
      <p:sp>
        <p:nvSpPr>
          <p:cNvPr id="12" name="Rectangle 11"/>
          <p:cNvSpPr/>
          <p:nvPr userDrawn="1"/>
        </p:nvSpPr>
        <p:spPr>
          <a:xfrm>
            <a:off x="774422" y="2507522"/>
            <a:ext cx="7896113" cy="1744653"/>
          </a:xfrm>
          <a:prstGeom prst="rect">
            <a:avLst/>
          </a:prstGeom>
          <a:noFill/>
          <a:ln>
            <a:solidFill>
              <a:srgbClr val="00C7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userDrawn="1"/>
        </p:nvSpPr>
        <p:spPr>
          <a:xfrm>
            <a:off x="2256902" y="2601427"/>
            <a:ext cx="2480988" cy="600164"/>
          </a:xfrm>
          <a:prstGeom prst="rect">
            <a:avLst/>
          </a:prstGeom>
          <a:noFill/>
        </p:spPr>
        <p:txBody>
          <a:bodyPr wrap="square" rtlCol="0">
            <a:spAutoFit/>
          </a:bodyPr>
          <a:lstStyle/>
          <a:p>
            <a:pPr marL="134938" indent="-134938">
              <a:buClr>
                <a:srgbClr val="00C782"/>
              </a:buClr>
              <a:buFont typeface="Arial" charset="0"/>
              <a:buChar char="•"/>
              <a:tabLst/>
            </a:pPr>
            <a:r>
              <a:rPr lang="en-GB" sz="1100" dirty="0"/>
              <a:t>Boxes background</a:t>
            </a:r>
          </a:p>
          <a:p>
            <a:pPr marL="134938" indent="-134938">
              <a:buClr>
                <a:srgbClr val="00C782"/>
              </a:buClr>
              <a:buFont typeface="Arial" charset="0"/>
              <a:buChar char="•"/>
              <a:tabLst/>
            </a:pPr>
            <a:r>
              <a:rPr lang="en-GB" sz="1100" dirty="0"/>
              <a:t>Main chart colours (bar and lines)</a:t>
            </a:r>
          </a:p>
          <a:p>
            <a:pPr marL="134938" indent="-134938">
              <a:buClr>
                <a:srgbClr val="00C782"/>
              </a:buClr>
              <a:buFont typeface="Arial" charset="0"/>
              <a:buChar char="•"/>
              <a:tabLst/>
            </a:pPr>
            <a:r>
              <a:rPr lang="en-GB" sz="1100" dirty="0"/>
              <a:t>Bullet points</a:t>
            </a:r>
          </a:p>
        </p:txBody>
      </p:sp>
      <p:sp>
        <p:nvSpPr>
          <p:cNvPr id="14" name="Rectangle 8"/>
          <p:cNvSpPr>
            <a:spLocks noChangeArrowheads="1"/>
          </p:cNvSpPr>
          <p:nvPr userDrawn="1"/>
        </p:nvSpPr>
        <p:spPr bwMode="auto">
          <a:xfrm>
            <a:off x="4866008" y="3426801"/>
            <a:ext cx="1332000" cy="684000"/>
          </a:xfrm>
          <a:prstGeom prst="rect">
            <a:avLst/>
          </a:prstGeom>
          <a:solidFill>
            <a:schemeClr val="tx1"/>
          </a:solidFill>
          <a:ln w="9525">
            <a:noFill/>
            <a:miter lim="800000"/>
            <a:headEnd/>
            <a:tailEnd/>
          </a:ln>
          <a:effectLst/>
        </p:spPr>
        <p:txBody>
          <a:bodyPr wrap="none" anchor="ctr"/>
          <a:lstStyle/>
          <a:p>
            <a:endParaRPr lang="en-US"/>
          </a:p>
        </p:txBody>
      </p:sp>
      <p:sp>
        <p:nvSpPr>
          <p:cNvPr id="15" name="TextBox 14"/>
          <p:cNvSpPr txBox="1"/>
          <p:nvPr userDrawn="1"/>
        </p:nvSpPr>
        <p:spPr>
          <a:xfrm>
            <a:off x="6326126" y="3379848"/>
            <a:ext cx="2081868" cy="430887"/>
          </a:xfrm>
          <a:prstGeom prst="rect">
            <a:avLst/>
          </a:prstGeom>
          <a:noFill/>
        </p:spPr>
        <p:txBody>
          <a:bodyPr wrap="square" rtlCol="0">
            <a:spAutoFit/>
          </a:bodyPr>
          <a:lstStyle>
            <a:defPPr>
              <a:defRPr lang="en-US"/>
            </a:defPPr>
            <a:lvl1pPr marL="134938" lvl="0" indent="-134938">
              <a:buClr>
                <a:srgbClr val="00C782"/>
              </a:buClr>
              <a:buFont typeface="Arial" charset="0"/>
              <a:buChar char="•"/>
              <a:tabLst/>
              <a:defRPr sz="1100"/>
            </a:lvl1pPr>
          </a:lstStyle>
          <a:p>
            <a:pPr lvl="0"/>
            <a:r>
              <a:rPr lang="en-GB" dirty="0"/>
              <a:t>For most text (message, content, source,..)</a:t>
            </a:r>
          </a:p>
        </p:txBody>
      </p:sp>
      <p:sp>
        <p:nvSpPr>
          <p:cNvPr id="16" name="TextBox 15"/>
          <p:cNvSpPr txBox="1"/>
          <p:nvPr userDrawn="1"/>
        </p:nvSpPr>
        <p:spPr>
          <a:xfrm>
            <a:off x="6326126" y="2601427"/>
            <a:ext cx="1526380" cy="261610"/>
          </a:xfrm>
          <a:prstGeom prst="rect">
            <a:avLst/>
          </a:prstGeom>
          <a:noFill/>
        </p:spPr>
        <p:txBody>
          <a:bodyPr wrap="square" rtlCol="0">
            <a:spAutoFit/>
          </a:bodyPr>
          <a:lstStyle>
            <a:defPPr>
              <a:defRPr lang="en-US"/>
            </a:defPPr>
            <a:lvl1pPr marL="134938" indent="-134938">
              <a:buClr>
                <a:srgbClr val="00C782"/>
              </a:buClr>
              <a:buFont typeface="Arial" charset="0"/>
              <a:buChar char="•"/>
              <a:tabLst/>
              <a:defRPr sz="1100"/>
            </a:lvl1pPr>
          </a:lstStyle>
          <a:p>
            <a:pPr lvl="0"/>
            <a:r>
              <a:rPr lang="en-GB" dirty="0"/>
              <a:t>For call-out boxes,</a:t>
            </a:r>
          </a:p>
        </p:txBody>
      </p:sp>
      <p:sp>
        <p:nvSpPr>
          <p:cNvPr id="17" name="TextBox 16"/>
          <p:cNvSpPr txBox="1"/>
          <p:nvPr userDrawn="1"/>
        </p:nvSpPr>
        <p:spPr>
          <a:xfrm>
            <a:off x="855088" y="4768470"/>
            <a:ext cx="1380506" cy="261610"/>
          </a:xfrm>
          <a:prstGeom prst="rect">
            <a:avLst/>
          </a:prstGeom>
          <a:noFill/>
        </p:spPr>
        <p:txBody>
          <a:bodyPr wrap="none" rtlCol="0">
            <a:spAutoFit/>
          </a:bodyPr>
          <a:lstStyle/>
          <a:p>
            <a:r>
              <a:rPr lang="en-GB" sz="1100" dirty="0"/>
              <a:t>Other chart colours</a:t>
            </a:r>
          </a:p>
        </p:txBody>
      </p:sp>
      <p:sp>
        <p:nvSpPr>
          <p:cNvPr id="18" name="TextBox 17"/>
          <p:cNvSpPr txBox="1"/>
          <p:nvPr userDrawn="1"/>
        </p:nvSpPr>
        <p:spPr>
          <a:xfrm>
            <a:off x="7485780" y="2156438"/>
            <a:ext cx="1164101" cy="261610"/>
          </a:xfrm>
          <a:prstGeom prst="rect">
            <a:avLst/>
          </a:prstGeom>
          <a:noFill/>
        </p:spPr>
        <p:txBody>
          <a:bodyPr wrap="none" rtlCol="0">
            <a:spAutoFit/>
          </a:bodyPr>
          <a:lstStyle/>
          <a:p>
            <a:r>
              <a:rPr lang="en-GB" sz="1100"/>
              <a:t>Primary colours</a:t>
            </a:r>
            <a:endParaRPr lang="en-GB" sz="1100" dirty="0"/>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868" y="123545"/>
            <a:ext cx="581837" cy="449940"/>
          </a:xfrm>
          <a:prstGeom prst="rect">
            <a:avLst/>
          </a:prstGeom>
        </p:spPr>
      </p:pic>
      <p:sp>
        <p:nvSpPr>
          <p:cNvPr id="20" name="Title 8"/>
          <p:cNvSpPr>
            <a:spLocks noGrp="1"/>
          </p:cNvSpPr>
          <p:nvPr>
            <p:ph type="title" hasCustomPrompt="1"/>
          </p:nvPr>
        </p:nvSpPr>
        <p:spPr>
          <a:xfrm>
            <a:off x="774422" y="153091"/>
            <a:ext cx="8069180" cy="998979"/>
          </a:xfrm>
          <a:prstGeom prst="rect">
            <a:avLst/>
          </a:prstGeom>
        </p:spPr>
        <p:txBody>
          <a:bodyPr anchor="ctr"/>
          <a:lstStyle>
            <a:lvl1pPr>
              <a:defRPr sz="2000" b="1" baseline="0"/>
            </a:lvl1pPr>
          </a:lstStyle>
          <a:p>
            <a:r>
              <a:rPr lang="en-US" dirty="0" err="1"/>
              <a:t>ShARE</a:t>
            </a:r>
            <a:r>
              <a:rPr lang="en-US" dirty="0"/>
              <a:t> </a:t>
            </a:r>
            <a:r>
              <a:rPr lang="en-US" dirty="0" err="1"/>
              <a:t>colours</a:t>
            </a:r>
            <a:r>
              <a:rPr lang="en-US" dirty="0"/>
              <a:t>, in case you need copy/paste the style</a:t>
            </a:r>
            <a:endParaRPr lang="en-GB" dirty="0"/>
          </a:p>
        </p:txBody>
      </p:sp>
      <p:sp>
        <p:nvSpPr>
          <p:cNvPr id="21" name="TextBox 20"/>
          <p:cNvSpPr txBox="1"/>
          <p:nvPr userDrawn="1"/>
        </p:nvSpPr>
        <p:spPr>
          <a:xfrm>
            <a:off x="8806286" y="6611406"/>
            <a:ext cx="341760" cy="246221"/>
          </a:xfrm>
          <a:prstGeom prst="rect">
            <a:avLst/>
          </a:prstGeom>
          <a:solidFill>
            <a:srgbClr val="00C782"/>
          </a:solidFill>
        </p:spPr>
        <p:txBody>
          <a:bodyPr wrap="none" rtlCol="0" anchor="ctr">
            <a:spAutoFit/>
          </a:bodyPr>
          <a:lstStyle/>
          <a:p>
            <a:pPr algn="ctr"/>
            <a:fld id="{2599608F-D2D6-7F48-9B98-8847B7CB585E}" type="slidenum">
              <a:rPr lang="en-GB" sz="1000" b="1" smtClean="0">
                <a:solidFill>
                  <a:schemeClr val="tx1"/>
                </a:solidFill>
              </a:rPr>
              <a:pPr algn="ctr"/>
              <a:t>‹#›</a:t>
            </a:fld>
            <a:endParaRPr lang="en-GB" sz="1000" b="1" dirty="0">
              <a:solidFill>
                <a:schemeClr val="tx1"/>
              </a:solidFill>
            </a:endParaRPr>
          </a:p>
        </p:txBody>
      </p:sp>
    </p:spTree>
    <p:extLst>
      <p:ext uri="{BB962C8B-B14F-4D97-AF65-F5344CB8AC3E}">
        <p14:creationId xmlns:p14="http://schemas.microsoft.com/office/powerpoint/2010/main" val="45046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two sub-message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868" y="123545"/>
            <a:ext cx="581837" cy="449940"/>
          </a:xfrm>
          <a:prstGeom prst="rect">
            <a:avLst/>
          </a:prstGeom>
        </p:spPr>
      </p:pic>
      <p:sp>
        <p:nvSpPr>
          <p:cNvPr id="9" name="Title 8"/>
          <p:cNvSpPr>
            <a:spLocks noGrp="1"/>
          </p:cNvSpPr>
          <p:nvPr>
            <p:ph type="title" hasCustomPrompt="1"/>
          </p:nvPr>
        </p:nvSpPr>
        <p:spPr>
          <a:xfrm>
            <a:off x="774422" y="153091"/>
            <a:ext cx="8069180" cy="998979"/>
          </a:xfrm>
          <a:prstGeom prst="rect">
            <a:avLst/>
          </a:prstGeom>
        </p:spPr>
        <p:txBody>
          <a:bodyPr anchor="ctr"/>
          <a:lstStyle>
            <a:lvl1pPr>
              <a:defRPr sz="2000" b="1" baseline="0"/>
            </a:lvl1pPr>
          </a:lstStyle>
          <a:p>
            <a:r>
              <a:rPr lang="en-US" dirty="0"/>
              <a:t>Template for executive summary</a:t>
            </a:r>
            <a:endParaRPr lang="en-GB" dirty="0"/>
          </a:p>
        </p:txBody>
      </p:sp>
      <p:sp>
        <p:nvSpPr>
          <p:cNvPr id="12" name="Text Placeholder 22"/>
          <p:cNvSpPr>
            <a:spLocks noGrp="1"/>
          </p:cNvSpPr>
          <p:nvPr>
            <p:ph type="body" sz="quarter" idx="11" hasCustomPrompt="1"/>
          </p:nvPr>
        </p:nvSpPr>
        <p:spPr>
          <a:xfrm>
            <a:off x="22072" y="6630110"/>
            <a:ext cx="3872193" cy="206375"/>
          </a:xfrm>
          <a:prstGeom prst="rect">
            <a:avLst/>
          </a:prstGeom>
        </p:spPr>
        <p:txBody>
          <a:bodyPr/>
          <a:lstStyle>
            <a:lvl1pPr marL="0" indent="0">
              <a:buNone/>
              <a:defRPr sz="800" baseline="0"/>
            </a:lvl1pPr>
            <a:lvl2pPr>
              <a:defRPr sz="800"/>
            </a:lvl2pPr>
            <a:lvl3pPr>
              <a:defRPr sz="800"/>
            </a:lvl3pPr>
            <a:lvl4pPr>
              <a:defRPr sz="800"/>
            </a:lvl4pPr>
            <a:lvl5pPr>
              <a:defRPr sz="800"/>
            </a:lvl5pPr>
          </a:lstStyle>
          <a:p>
            <a:pPr lvl="0"/>
            <a:r>
              <a:rPr lang="en-US"/>
              <a:t>Add source</a:t>
            </a:r>
            <a:endParaRPr lang="en-GB" dirty="0"/>
          </a:p>
        </p:txBody>
      </p:sp>
      <p:sp>
        <p:nvSpPr>
          <p:cNvPr id="16" name="Text Placeholder 13"/>
          <p:cNvSpPr>
            <a:spLocks noGrp="1"/>
          </p:cNvSpPr>
          <p:nvPr>
            <p:ph type="body" sz="quarter" idx="14"/>
          </p:nvPr>
        </p:nvSpPr>
        <p:spPr>
          <a:xfrm>
            <a:off x="774422" y="1898815"/>
            <a:ext cx="7594074" cy="3770465"/>
          </a:xfrm>
          <a:prstGeom prst="rect">
            <a:avLst/>
          </a:prstGeom>
        </p:spPr>
        <p:txBody>
          <a:bodyPr/>
          <a:lstStyle>
            <a:lvl1pPr marL="142875" indent="-142875">
              <a:buClr>
                <a:srgbClr val="00C782"/>
              </a:buClr>
              <a:tabLst/>
              <a:defRPr sz="1400" b="1"/>
            </a:lvl1pPr>
            <a:lvl2pPr marL="358775" indent="-174625">
              <a:buClr>
                <a:srgbClr val="00C782"/>
              </a:buClr>
              <a:buFont typeface=".AppleSystemUIFont" charset="-120"/>
              <a:buChar char="-"/>
              <a:tabLst/>
              <a:defRPr sz="1400"/>
            </a:lvl2pPr>
          </a:lstStyle>
          <a:p>
            <a:pPr lvl="0"/>
            <a:r>
              <a:rPr lang="en-US" dirty="0"/>
              <a:t>Click to edit Master text styles</a:t>
            </a:r>
          </a:p>
          <a:p>
            <a:pPr lvl="1"/>
            <a:r>
              <a:rPr lang="en-US" dirty="0"/>
              <a:t>Second level</a:t>
            </a:r>
          </a:p>
        </p:txBody>
      </p:sp>
      <p:sp>
        <p:nvSpPr>
          <p:cNvPr id="20" name="TextBox 19"/>
          <p:cNvSpPr txBox="1"/>
          <p:nvPr userDrawn="1"/>
        </p:nvSpPr>
        <p:spPr>
          <a:xfrm>
            <a:off x="8806286" y="6611406"/>
            <a:ext cx="341760" cy="246221"/>
          </a:xfrm>
          <a:prstGeom prst="rect">
            <a:avLst/>
          </a:prstGeom>
          <a:solidFill>
            <a:srgbClr val="00C782"/>
          </a:solidFill>
        </p:spPr>
        <p:txBody>
          <a:bodyPr wrap="none" rtlCol="0" anchor="ctr">
            <a:spAutoFit/>
          </a:bodyPr>
          <a:lstStyle/>
          <a:p>
            <a:pPr algn="ctr"/>
            <a:fld id="{2599608F-D2D6-7F48-9B98-8847B7CB585E}" type="slidenum">
              <a:rPr lang="en-GB" sz="1000" b="1" smtClean="0">
                <a:solidFill>
                  <a:schemeClr val="tx1"/>
                </a:solidFill>
              </a:rPr>
              <a:pPr algn="ctr"/>
              <a:t>‹#›</a:t>
            </a:fld>
            <a:endParaRPr lang="en-GB" sz="1000" b="1" dirty="0">
              <a:solidFill>
                <a:schemeClr val="tx1"/>
              </a:solidFill>
            </a:endParaRPr>
          </a:p>
        </p:txBody>
      </p:sp>
    </p:spTree>
    <p:extLst>
      <p:ext uri="{BB962C8B-B14F-4D97-AF65-F5344CB8AC3E}">
        <p14:creationId xmlns:p14="http://schemas.microsoft.com/office/powerpoint/2010/main" val="55109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two sub-message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868" y="123545"/>
            <a:ext cx="581837" cy="449940"/>
          </a:xfrm>
          <a:prstGeom prst="rect">
            <a:avLst/>
          </a:prstGeom>
        </p:spPr>
      </p:pic>
      <p:sp>
        <p:nvSpPr>
          <p:cNvPr id="9" name="Title 8"/>
          <p:cNvSpPr>
            <a:spLocks noGrp="1"/>
          </p:cNvSpPr>
          <p:nvPr>
            <p:ph type="title" hasCustomPrompt="1"/>
          </p:nvPr>
        </p:nvSpPr>
        <p:spPr>
          <a:xfrm>
            <a:off x="774422" y="153091"/>
            <a:ext cx="8069180" cy="998979"/>
          </a:xfrm>
          <a:prstGeom prst="rect">
            <a:avLst/>
          </a:prstGeom>
        </p:spPr>
        <p:txBody>
          <a:bodyPr anchor="ctr"/>
          <a:lstStyle>
            <a:lvl1pPr>
              <a:defRPr sz="2000" b="1" baseline="0"/>
            </a:lvl1pPr>
          </a:lstStyle>
          <a:p>
            <a:r>
              <a:rPr lang="en-US" dirty="0"/>
              <a:t>Template for structure slide one</a:t>
            </a:r>
            <a:endParaRPr lang="en-GB" dirty="0"/>
          </a:p>
        </p:txBody>
      </p:sp>
      <p:sp>
        <p:nvSpPr>
          <p:cNvPr id="11" name="Text Placeholder 13"/>
          <p:cNvSpPr>
            <a:spLocks noGrp="1"/>
          </p:cNvSpPr>
          <p:nvPr>
            <p:ph type="body" sz="quarter" idx="10"/>
          </p:nvPr>
        </p:nvSpPr>
        <p:spPr>
          <a:xfrm>
            <a:off x="903962" y="2344585"/>
            <a:ext cx="1351279" cy="1038325"/>
          </a:xfrm>
          <a:prstGeom prst="rect">
            <a:avLst/>
          </a:prstGeom>
          <a:solidFill>
            <a:srgbClr val="00C782"/>
          </a:solidFill>
        </p:spPr>
        <p:txBody>
          <a:bodyPr lIns="36000" rIns="36000" anchor="ctr"/>
          <a:lstStyle>
            <a:lvl1pPr marL="11113" indent="-11113" algn="ctr">
              <a:buClr>
                <a:srgbClr val="00C782"/>
              </a:buClr>
              <a:tabLst/>
              <a:defRPr sz="1200" b="1"/>
            </a:lvl1pPr>
            <a:lvl2pPr marL="358775" indent="-174625">
              <a:buClr>
                <a:srgbClr val="00C782"/>
              </a:buClr>
              <a:buFont typeface=".AppleSystemUIFont" charset="-120"/>
              <a:buChar char="-"/>
              <a:tabLst/>
              <a:defRPr sz="1200"/>
            </a:lvl2pPr>
          </a:lstStyle>
          <a:p>
            <a:pPr lvl="0"/>
            <a:r>
              <a:rPr lang="en-US" dirty="0"/>
              <a:t>Click to edit Master text styles</a:t>
            </a:r>
          </a:p>
        </p:txBody>
      </p:sp>
      <p:sp>
        <p:nvSpPr>
          <p:cNvPr id="12" name="Text Placeholder 22"/>
          <p:cNvSpPr>
            <a:spLocks noGrp="1"/>
          </p:cNvSpPr>
          <p:nvPr>
            <p:ph type="body" sz="quarter" idx="11" hasCustomPrompt="1"/>
          </p:nvPr>
        </p:nvSpPr>
        <p:spPr>
          <a:xfrm>
            <a:off x="22072" y="6630110"/>
            <a:ext cx="3872193" cy="206375"/>
          </a:xfrm>
          <a:prstGeom prst="rect">
            <a:avLst/>
          </a:prstGeom>
        </p:spPr>
        <p:txBody>
          <a:bodyPr/>
          <a:lstStyle>
            <a:lvl1pPr marL="0" indent="0">
              <a:buNone/>
              <a:defRPr sz="800" baseline="0"/>
            </a:lvl1pPr>
            <a:lvl2pPr>
              <a:defRPr sz="800"/>
            </a:lvl2pPr>
            <a:lvl3pPr>
              <a:defRPr sz="800"/>
            </a:lvl3pPr>
            <a:lvl4pPr>
              <a:defRPr sz="800"/>
            </a:lvl4pPr>
            <a:lvl5pPr>
              <a:defRPr sz="800"/>
            </a:lvl5pPr>
          </a:lstStyle>
          <a:p>
            <a:pPr lvl="0"/>
            <a:r>
              <a:rPr lang="en-US"/>
              <a:t>Add source</a:t>
            </a:r>
            <a:endParaRPr lang="en-GB" dirty="0"/>
          </a:p>
        </p:txBody>
      </p:sp>
      <p:sp>
        <p:nvSpPr>
          <p:cNvPr id="14" name="Text Placeholder 13"/>
          <p:cNvSpPr>
            <a:spLocks noGrp="1"/>
          </p:cNvSpPr>
          <p:nvPr>
            <p:ph type="body" sz="quarter" idx="12"/>
          </p:nvPr>
        </p:nvSpPr>
        <p:spPr>
          <a:xfrm>
            <a:off x="903962" y="3662850"/>
            <a:ext cx="1351279" cy="1038325"/>
          </a:xfrm>
          <a:prstGeom prst="rect">
            <a:avLst/>
          </a:prstGeom>
          <a:solidFill>
            <a:srgbClr val="00C782"/>
          </a:solidFill>
        </p:spPr>
        <p:txBody>
          <a:bodyPr lIns="36000" rIns="36000" anchor="ctr"/>
          <a:lstStyle>
            <a:lvl1pPr marL="11113" indent="-11113" algn="ctr">
              <a:buClr>
                <a:srgbClr val="00C782"/>
              </a:buClr>
              <a:tabLst/>
              <a:defRPr sz="1200" b="1"/>
            </a:lvl1pPr>
            <a:lvl2pPr marL="358775" indent="-174625">
              <a:buClr>
                <a:srgbClr val="00C782"/>
              </a:buClr>
              <a:buFont typeface=".AppleSystemUIFont" charset="-120"/>
              <a:buChar char="-"/>
              <a:tabLst/>
              <a:defRPr sz="1200"/>
            </a:lvl2pPr>
          </a:lstStyle>
          <a:p>
            <a:pPr lvl="0"/>
            <a:r>
              <a:rPr lang="en-US" dirty="0"/>
              <a:t>Click to edit Master </a:t>
            </a:r>
            <a:r>
              <a:rPr lang="en-US"/>
              <a:t>text styles</a:t>
            </a:r>
            <a:endParaRPr lang="en-US" dirty="0"/>
          </a:p>
        </p:txBody>
      </p:sp>
      <p:sp>
        <p:nvSpPr>
          <p:cNvPr id="15" name="Text Placeholder 13"/>
          <p:cNvSpPr>
            <a:spLocks noGrp="1"/>
          </p:cNvSpPr>
          <p:nvPr>
            <p:ph type="body" sz="quarter" idx="13"/>
          </p:nvPr>
        </p:nvSpPr>
        <p:spPr>
          <a:xfrm>
            <a:off x="903962" y="5039350"/>
            <a:ext cx="1351279" cy="1038325"/>
          </a:xfrm>
          <a:prstGeom prst="rect">
            <a:avLst/>
          </a:prstGeom>
          <a:solidFill>
            <a:srgbClr val="00C782"/>
          </a:solidFill>
        </p:spPr>
        <p:txBody>
          <a:bodyPr lIns="36000" rIns="36000" anchor="ctr"/>
          <a:lstStyle>
            <a:lvl1pPr marL="11113" indent="-11113" algn="ctr">
              <a:buClr>
                <a:srgbClr val="00C782"/>
              </a:buClr>
              <a:tabLst/>
              <a:defRPr sz="1200" b="1"/>
            </a:lvl1pPr>
            <a:lvl2pPr marL="358775" indent="-174625">
              <a:buClr>
                <a:srgbClr val="00C782"/>
              </a:buClr>
              <a:buFont typeface=".AppleSystemUIFont" charset="-120"/>
              <a:buChar char="-"/>
              <a:tabLst/>
              <a:defRPr sz="1200"/>
            </a:lvl2pPr>
          </a:lstStyle>
          <a:p>
            <a:pPr lvl="0"/>
            <a:r>
              <a:rPr lang="en-US" dirty="0"/>
              <a:t>Click to edit Master </a:t>
            </a:r>
            <a:r>
              <a:rPr lang="en-US"/>
              <a:t>text styles</a:t>
            </a:r>
            <a:endParaRPr lang="en-US" dirty="0"/>
          </a:p>
        </p:txBody>
      </p:sp>
      <p:sp>
        <p:nvSpPr>
          <p:cNvPr id="16" name="Text Placeholder 13"/>
          <p:cNvSpPr>
            <a:spLocks noGrp="1"/>
          </p:cNvSpPr>
          <p:nvPr>
            <p:ph type="body" sz="quarter" idx="14"/>
          </p:nvPr>
        </p:nvSpPr>
        <p:spPr>
          <a:xfrm>
            <a:off x="2596193" y="2344585"/>
            <a:ext cx="5401913" cy="1038325"/>
          </a:xfrm>
          <a:prstGeom prst="rect">
            <a:avLst/>
          </a:prstGeom>
        </p:spPr>
        <p:txBody>
          <a:bodyPr/>
          <a:lstStyle>
            <a:lvl1pPr marL="142875" indent="-142875">
              <a:buClr>
                <a:srgbClr val="00C782"/>
              </a:buClr>
              <a:tabLst/>
              <a:defRPr sz="1200" b="1"/>
            </a:lvl1pPr>
            <a:lvl2pPr marL="358775" indent="-174625">
              <a:buClr>
                <a:srgbClr val="00C782"/>
              </a:buClr>
              <a:buFont typeface=".AppleSystemUIFont" charset="-120"/>
              <a:buChar char="-"/>
              <a:tabLst/>
              <a:defRPr sz="1200"/>
            </a:lvl2pPr>
          </a:lstStyle>
          <a:p>
            <a:pPr lvl="0"/>
            <a:r>
              <a:rPr lang="en-US" dirty="0"/>
              <a:t>Click to edit Master text styles</a:t>
            </a:r>
          </a:p>
          <a:p>
            <a:pPr lvl="1"/>
            <a:r>
              <a:rPr lang="en-US" dirty="0"/>
              <a:t>Second level</a:t>
            </a:r>
          </a:p>
        </p:txBody>
      </p:sp>
      <p:sp>
        <p:nvSpPr>
          <p:cNvPr id="17" name="Text Placeholder 13"/>
          <p:cNvSpPr>
            <a:spLocks noGrp="1"/>
          </p:cNvSpPr>
          <p:nvPr>
            <p:ph type="body" sz="quarter" idx="15"/>
          </p:nvPr>
        </p:nvSpPr>
        <p:spPr>
          <a:xfrm>
            <a:off x="2596193" y="3662850"/>
            <a:ext cx="5401913" cy="1038325"/>
          </a:xfrm>
          <a:prstGeom prst="rect">
            <a:avLst/>
          </a:prstGeom>
        </p:spPr>
        <p:txBody>
          <a:bodyPr/>
          <a:lstStyle>
            <a:lvl1pPr marL="142875" indent="-142875">
              <a:buClr>
                <a:srgbClr val="00C782"/>
              </a:buClr>
              <a:tabLst/>
              <a:defRPr sz="1200" b="1"/>
            </a:lvl1pPr>
            <a:lvl2pPr marL="358775" indent="-174625">
              <a:buClr>
                <a:srgbClr val="00C782"/>
              </a:buClr>
              <a:buFont typeface=".AppleSystemUIFont" charset="-120"/>
              <a:buChar char="-"/>
              <a:tabLst/>
              <a:defRPr sz="1200"/>
            </a:lvl2pPr>
          </a:lstStyle>
          <a:p>
            <a:pPr lvl="0"/>
            <a:r>
              <a:rPr lang="en-US" dirty="0"/>
              <a:t>Click to edit Master text styles</a:t>
            </a:r>
          </a:p>
          <a:p>
            <a:pPr lvl="1"/>
            <a:r>
              <a:rPr lang="en-US" dirty="0"/>
              <a:t>Second level</a:t>
            </a:r>
          </a:p>
        </p:txBody>
      </p:sp>
      <p:sp>
        <p:nvSpPr>
          <p:cNvPr id="18" name="Text Placeholder 13"/>
          <p:cNvSpPr>
            <a:spLocks noGrp="1"/>
          </p:cNvSpPr>
          <p:nvPr>
            <p:ph type="body" sz="quarter" idx="16"/>
          </p:nvPr>
        </p:nvSpPr>
        <p:spPr>
          <a:xfrm>
            <a:off x="2596193" y="5039350"/>
            <a:ext cx="5401913" cy="1038325"/>
          </a:xfrm>
          <a:prstGeom prst="rect">
            <a:avLst/>
          </a:prstGeom>
        </p:spPr>
        <p:txBody>
          <a:bodyPr/>
          <a:lstStyle>
            <a:lvl1pPr marL="142875" indent="-142875">
              <a:buClr>
                <a:srgbClr val="00C782"/>
              </a:buClr>
              <a:tabLst/>
              <a:defRPr sz="1200" b="1"/>
            </a:lvl1pPr>
            <a:lvl2pPr marL="358775" indent="-174625">
              <a:buClr>
                <a:srgbClr val="00C782"/>
              </a:buClr>
              <a:buFont typeface=".AppleSystemUIFont" charset="-120"/>
              <a:buChar char="-"/>
              <a:tabLst/>
              <a:defRPr sz="1200"/>
            </a:lvl2pPr>
          </a:lstStyle>
          <a:p>
            <a:pPr lvl="0"/>
            <a:r>
              <a:rPr lang="en-US" dirty="0"/>
              <a:t>Click to edit Master text styles</a:t>
            </a:r>
          </a:p>
          <a:p>
            <a:pPr lvl="1"/>
            <a:r>
              <a:rPr lang="en-US" dirty="0"/>
              <a:t>Second level</a:t>
            </a:r>
          </a:p>
        </p:txBody>
      </p:sp>
      <p:sp>
        <p:nvSpPr>
          <p:cNvPr id="19" name="Text Placeholder 13"/>
          <p:cNvSpPr>
            <a:spLocks noGrp="1"/>
          </p:cNvSpPr>
          <p:nvPr>
            <p:ph type="body" sz="quarter" idx="17" hasCustomPrompt="1"/>
          </p:nvPr>
        </p:nvSpPr>
        <p:spPr>
          <a:xfrm>
            <a:off x="2596193" y="1432202"/>
            <a:ext cx="4586927" cy="336220"/>
          </a:xfrm>
          <a:prstGeom prst="rect">
            <a:avLst/>
          </a:prstGeom>
        </p:spPr>
        <p:txBody>
          <a:bodyPr/>
          <a:lstStyle>
            <a:lvl1pPr marL="0" indent="0">
              <a:buClr>
                <a:srgbClr val="00C782"/>
              </a:buClr>
              <a:buNone/>
              <a:tabLst/>
              <a:defRPr sz="1200" b="1"/>
            </a:lvl1pPr>
            <a:lvl2pPr marL="184150" indent="0">
              <a:buClr>
                <a:srgbClr val="00C782"/>
              </a:buClr>
              <a:buFont typeface=".AppleSystemUIFont" charset="-120"/>
              <a:buNone/>
              <a:tabLst/>
              <a:defRPr sz="1200"/>
            </a:lvl2pPr>
          </a:lstStyle>
          <a:p>
            <a:pPr lvl="0"/>
            <a:r>
              <a:rPr lang="en-US" dirty="0"/>
              <a:t>Title of </a:t>
            </a:r>
            <a:r>
              <a:rPr lang="en-US"/>
              <a:t>the category</a:t>
            </a:r>
            <a:endParaRPr lang="en-US" dirty="0"/>
          </a:p>
        </p:txBody>
      </p:sp>
      <p:sp>
        <p:nvSpPr>
          <p:cNvPr id="13" name="TextBox 12"/>
          <p:cNvSpPr txBox="1"/>
          <p:nvPr userDrawn="1"/>
        </p:nvSpPr>
        <p:spPr>
          <a:xfrm>
            <a:off x="8806286" y="6611406"/>
            <a:ext cx="341760" cy="246221"/>
          </a:xfrm>
          <a:prstGeom prst="rect">
            <a:avLst/>
          </a:prstGeom>
          <a:solidFill>
            <a:srgbClr val="00C782"/>
          </a:solidFill>
        </p:spPr>
        <p:txBody>
          <a:bodyPr wrap="none" rtlCol="0" anchor="ctr">
            <a:spAutoFit/>
          </a:bodyPr>
          <a:lstStyle/>
          <a:p>
            <a:pPr algn="ctr"/>
            <a:fld id="{2599608F-D2D6-7F48-9B98-8847B7CB585E}" type="slidenum">
              <a:rPr lang="en-GB" sz="1000" b="1" smtClean="0">
                <a:solidFill>
                  <a:schemeClr val="tx1"/>
                </a:solidFill>
              </a:rPr>
              <a:pPr algn="ctr"/>
              <a:t>‹#›</a:t>
            </a:fld>
            <a:endParaRPr lang="en-GB" sz="1000" b="1" dirty="0">
              <a:solidFill>
                <a:schemeClr val="tx1"/>
              </a:solidFill>
            </a:endParaRPr>
          </a:p>
        </p:txBody>
      </p:sp>
    </p:spTree>
    <p:extLst>
      <p:ext uri="{BB962C8B-B14F-4D97-AF65-F5344CB8AC3E}">
        <p14:creationId xmlns:p14="http://schemas.microsoft.com/office/powerpoint/2010/main" val="53726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two sub-message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868" y="123545"/>
            <a:ext cx="581837" cy="449940"/>
          </a:xfrm>
          <a:prstGeom prst="rect">
            <a:avLst/>
          </a:prstGeom>
        </p:spPr>
      </p:pic>
      <p:sp>
        <p:nvSpPr>
          <p:cNvPr id="9" name="Title 8"/>
          <p:cNvSpPr>
            <a:spLocks noGrp="1"/>
          </p:cNvSpPr>
          <p:nvPr>
            <p:ph type="title" hasCustomPrompt="1"/>
          </p:nvPr>
        </p:nvSpPr>
        <p:spPr>
          <a:xfrm>
            <a:off x="774422" y="153091"/>
            <a:ext cx="8069180" cy="998979"/>
          </a:xfrm>
          <a:prstGeom prst="rect">
            <a:avLst/>
          </a:prstGeom>
        </p:spPr>
        <p:txBody>
          <a:bodyPr anchor="ctr"/>
          <a:lstStyle>
            <a:lvl1pPr>
              <a:defRPr sz="2000" b="1" baseline="0"/>
            </a:lvl1pPr>
          </a:lstStyle>
          <a:p>
            <a:r>
              <a:rPr lang="en-US" dirty="0"/>
              <a:t>Template for structure slide one</a:t>
            </a:r>
            <a:endParaRPr lang="en-GB" dirty="0"/>
          </a:p>
        </p:txBody>
      </p:sp>
      <p:sp>
        <p:nvSpPr>
          <p:cNvPr id="12" name="Text Placeholder 22"/>
          <p:cNvSpPr>
            <a:spLocks noGrp="1"/>
          </p:cNvSpPr>
          <p:nvPr>
            <p:ph type="body" sz="quarter" idx="11" hasCustomPrompt="1"/>
          </p:nvPr>
        </p:nvSpPr>
        <p:spPr>
          <a:xfrm>
            <a:off x="22072" y="6630110"/>
            <a:ext cx="3872193" cy="206375"/>
          </a:xfrm>
          <a:prstGeom prst="rect">
            <a:avLst/>
          </a:prstGeom>
        </p:spPr>
        <p:txBody>
          <a:bodyPr/>
          <a:lstStyle>
            <a:lvl1pPr marL="0" indent="0">
              <a:buNone/>
              <a:defRPr sz="800" baseline="0"/>
            </a:lvl1pPr>
            <a:lvl2pPr>
              <a:defRPr sz="800"/>
            </a:lvl2pPr>
            <a:lvl3pPr>
              <a:defRPr sz="800"/>
            </a:lvl3pPr>
            <a:lvl4pPr>
              <a:defRPr sz="800"/>
            </a:lvl4pPr>
            <a:lvl5pPr>
              <a:defRPr sz="800"/>
            </a:lvl5pPr>
          </a:lstStyle>
          <a:p>
            <a:pPr lvl="0"/>
            <a:r>
              <a:rPr lang="en-US"/>
              <a:t>Add source</a:t>
            </a:r>
            <a:endParaRPr lang="en-GB" dirty="0"/>
          </a:p>
        </p:txBody>
      </p:sp>
      <p:sp>
        <p:nvSpPr>
          <p:cNvPr id="13" name="TextBox 12"/>
          <p:cNvSpPr txBox="1"/>
          <p:nvPr userDrawn="1"/>
        </p:nvSpPr>
        <p:spPr>
          <a:xfrm>
            <a:off x="8806286" y="6611406"/>
            <a:ext cx="341760" cy="246221"/>
          </a:xfrm>
          <a:prstGeom prst="rect">
            <a:avLst/>
          </a:prstGeom>
          <a:solidFill>
            <a:srgbClr val="00C782"/>
          </a:solidFill>
        </p:spPr>
        <p:txBody>
          <a:bodyPr wrap="none" rtlCol="0" anchor="ctr">
            <a:spAutoFit/>
          </a:bodyPr>
          <a:lstStyle/>
          <a:p>
            <a:pPr algn="ctr"/>
            <a:fld id="{2599608F-D2D6-7F48-9B98-8847B7CB585E}" type="slidenum">
              <a:rPr lang="en-GB" sz="1000" b="1" smtClean="0">
                <a:solidFill>
                  <a:schemeClr val="tx1"/>
                </a:solidFill>
              </a:rPr>
              <a:pPr algn="ctr"/>
              <a:t>‹#›</a:t>
            </a:fld>
            <a:endParaRPr lang="en-GB" sz="1000" b="1" dirty="0">
              <a:solidFill>
                <a:schemeClr val="tx1"/>
              </a:solidFill>
            </a:endParaRPr>
          </a:p>
        </p:txBody>
      </p:sp>
    </p:spTree>
    <p:extLst>
      <p:ext uri="{BB962C8B-B14F-4D97-AF65-F5344CB8AC3E}">
        <p14:creationId xmlns:p14="http://schemas.microsoft.com/office/powerpoint/2010/main" val="57517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7868" y="123545"/>
            <a:ext cx="581837" cy="449940"/>
          </a:xfrm>
          <a:prstGeom prst="rect">
            <a:avLst/>
          </a:prstGeom>
        </p:spPr>
      </p:pic>
      <p:sp>
        <p:nvSpPr>
          <p:cNvPr id="9" name="Title 8"/>
          <p:cNvSpPr>
            <a:spLocks noGrp="1"/>
          </p:cNvSpPr>
          <p:nvPr>
            <p:ph type="title"/>
          </p:nvPr>
        </p:nvSpPr>
        <p:spPr>
          <a:xfrm>
            <a:off x="774422" y="153091"/>
            <a:ext cx="8069180" cy="998979"/>
          </a:xfrm>
          <a:prstGeom prst="rect">
            <a:avLst/>
          </a:prstGeom>
        </p:spPr>
        <p:txBody>
          <a:bodyPr anchor="ctr"/>
          <a:lstStyle>
            <a:lvl1pPr>
              <a:defRPr sz="2000" b="1"/>
            </a:lvl1pPr>
          </a:lstStyle>
          <a:p>
            <a:r>
              <a:rPr lang="en-US" dirty="0"/>
              <a:t>Click to edit Master title style</a:t>
            </a:r>
            <a:endParaRPr lang="en-GB" dirty="0"/>
          </a:p>
        </p:txBody>
      </p:sp>
      <p:sp>
        <p:nvSpPr>
          <p:cNvPr id="10" name="TextBox 9"/>
          <p:cNvSpPr txBox="1"/>
          <p:nvPr userDrawn="1"/>
        </p:nvSpPr>
        <p:spPr>
          <a:xfrm>
            <a:off x="8806286" y="6611406"/>
            <a:ext cx="341760" cy="246221"/>
          </a:xfrm>
          <a:prstGeom prst="rect">
            <a:avLst/>
          </a:prstGeom>
          <a:solidFill>
            <a:srgbClr val="00C782"/>
          </a:solidFill>
        </p:spPr>
        <p:txBody>
          <a:bodyPr wrap="none" rtlCol="0" anchor="ctr">
            <a:spAutoFit/>
          </a:bodyPr>
          <a:lstStyle/>
          <a:p>
            <a:pPr algn="ctr"/>
            <a:fld id="{2599608F-D2D6-7F48-9B98-8847B7CB585E}" type="slidenum">
              <a:rPr lang="en-GB" sz="1000" b="1" smtClean="0">
                <a:solidFill>
                  <a:schemeClr val="tx1"/>
                </a:solidFill>
              </a:rPr>
              <a:pPr algn="ctr"/>
              <a:t>‹#›</a:t>
            </a:fld>
            <a:endParaRPr lang="en-GB" sz="1000" b="1" dirty="0">
              <a:solidFill>
                <a:schemeClr val="tx1"/>
              </a:solidFill>
            </a:endParaRPr>
          </a:p>
        </p:txBody>
      </p:sp>
      <p:sp>
        <p:nvSpPr>
          <p:cNvPr id="12" name="Text Box 10"/>
          <p:cNvSpPr txBox="1">
            <a:spLocks noChangeArrowheads="1"/>
          </p:cNvSpPr>
          <p:nvPr userDrawn="1"/>
        </p:nvSpPr>
        <p:spPr bwMode="auto">
          <a:xfrm>
            <a:off x="3570288" y="6667953"/>
            <a:ext cx="2318263" cy="215444"/>
          </a:xfrm>
          <a:prstGeom prst="rect">
            <a:avLst/>
          </a:prstGeom>
          <a:noFill/>
          <a:ln w="9525">
            <a:noFill/>
            <a:miter lim="800000"/>
            <a:headEnd/>
            <a:tailEnd/>
          </a:ln>
          <a:effectLst/>
        </p:spPr>
        <p:txBody>
          <a:bodyPr wrap="none">
            <a:spAutoFit/>
          </a:bodyPr>
          <a:lstStyle/>
          <a:p>
            <a:r>
              <a:rPr lang="en-US" sz="800" dirty="0">
                <a:solidFill>
                  <a:schemeClr val="tx1">
                    <a:lumMod val="85000"/>
                    <a:lumOff val="15000"/>
                  </a:schemeClr>
                </a:solidFill>
              </a:rPr>
              <a:t>Copyright ©2019</a:t>
            </a:r>
            <a:r>
              <a:rPr lang="en-US" sz="800" baseline="0" dirty="0">
                <a:solidFill>
                  <a:schemeClr val="tx1">
                    <a:lumMod val="85000"/>
                    <a:lumOff val="15000"/>
                  </a:schemeClr>
                </a:solidFill>
              </a:rPr>
              <a:t> </a:t>
            </a:r>
            <a:r>
              <a:rPr lang="en-US" sz="800" dirty="0">
                <a:solidFill>
                  <a:schemeClr val="tx1">
                    <a:lumMod val="85000"/>
                    <a:lumOff val="15000"/>
                  </a:schemeClr>
                </a:solidFill>
              </a:rPr>
              <a:t>ShARE. All Rights Reserved </a:t>
            </a:r>
          </a:p>
        </p:txBody>
      </p:sp>
      <p:sp>
        <p:nvSpPr>
          <p:cNvPr id="14" name="Text Placeholder 13"/>
          <p:cNvSpPr>
            <a:spLocks noGrp="1"/>
          </p:cNvSpPr>
          <p:nvPr>
            <p:ph type="body" sz="quarter" idx="10"/>
          </p:nvPr>
        </p:nvSpPr>
        <p:spPr>
          <a:xfrm>
            <a:off x="774700" y="1828800"/>
            <a:ext cx="8069263" cy="4319588"/>
          </a:xfrm>
          <a:prstGeom prst="rect">
            <a:avLst/>
          </a:prstGeom>
        </p:spPr>
        <p:txBody>
          <a:bodyPr/>
          <a:lstStyle>
            <a:lvl1pPr marL="187325" indent="-187325">
              <a:lnSpc>
                <a:spcPct val="100000"/>
              </a:lnSpc>
              <a:buClr>
                <a:srgbClr val="00C782"/>
              </a:buClr>
              <a:tabLst/>
              <a:defRPr sz="1400" b="1"/>
            </a:lvl1pPr>
            <a:lvl2pPr marL="317500" indent="-130175">
              <a:lnSpc>
                <a:spcPct val="100000"/>
              </a:lnSpc>
              <a:buClr>
                <a:srgbClr val="00C782"/>
              </a:buClr>
              <a:buFont typeface=".AppleSystemUIFont" charset="-120"/>
              <a:buChar char="-"/>
              <a:tabLst/>
              <a:defRPr sz="1400"/>
            </a:lvl2pPr>
          </a:lstStyle>
          <a:p>
            <a:pPr lvl="0"/>
            <a:r>
              <a:rPr lang="en-US" dirty="0"/>
              <a:t>Click to edit Master text styles</a:t>
            </a:r>
          </a:p>
          <a:p>
            <a:pPr lvl="1"/>
            <a:r>
              <a:rPr lang="en-US" dirty="0"/>
              <a:t>Second level</a:t>
            </a:r>
          </a:p>
        </p:txBody>
      </p:sp>
      <p:sp>
        <p:nvSpPr>
          <p:cNvPr id="23" name="Text Placeholder 22"/>
          <p:cNvSpPr>
            <a:spLocks noGrp="1"/>
          </p:cNvSpPr>
          <p:nvPr>
            <p:ph type="body" sz="quarter" idx="11" hasCustomPrompt="1"/>
          </p:nvPr>
        </p:nvSpPr>
        <p:spPr>
          <a:xfrm>
            <a:off x="22072" y="6630110"/>
            <a:ext cx="3872193" cy="206375"/>
          </a:xfrm>
          <a:prstGeom prst="rect">
            <a:avLst/>
          </a:prstGeom>
        </p:spPr>
        <p:txBody>
          <a:bodyPr/>
          <a:lstStyle>
            <a:lvl1pPr marL="0" indent="0">
              <a:buNone/>
              <a:defRPr sz="800" baseline="0"/>
            </a:lvl1pPr>
            <a:lvl2pPr>
              <a:defRPr sz="800"/>
            </a:lvl2pPr>
            <a:lvl3pPr>
              <a:defRPr sz="800"/>
            </a:lvl3pPr>
            <a:lvl4pPr>
              <a:defRPr sz="800"/>
            </a:lvl4pPr>
            <a:lvl5pPr>
              <a:defRPr sz="800"/>
            </a:lvl5pPr>
          </a:lstStyle>
          <a:p>
            <a:pPr lvl="0"/>
            <a:r>
              <a:rPr lang="en-US"/>
              <a:t>Add source</a:t>
            </a:r>
            <a:endParaRPr lang="en-GB" dirty="0"/>
          </a:p>
        </p:txBody>
      </p:sp>
    </p:spTree>
    <p:extLst>
      <p:ext uri="{BB962C8B-B14F-4D97-AF65-F5344CB8AC3E}">
        <p14:creationId xmlns:p14="http://schemas.microsoft.com/office/powerpoint/2010/main" val="2043526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8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9" r:id="rId6"/>
    <p:sldLayoutId id="2147483680"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10.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5.xml"/><Relationship Id="rId7" Type="http://schemas.openxmlformats.org/officeDocument/2006/relationships/chart" Target="../charts/chart19.xml"/><Relationship Id="rId2" Type="http://schemas.openxmlformats.org/officeDocument/2006/relationships/chart" Target="../charts/chart14.xml"/><Relationship Id="rId1" Type="http://schemas.openxmlformats.org/officeDocument/2006/relationships/slideLayout" Target="../slideLayouts/slideLayout7.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chart" Target="../charts/chart16.xml"/></Relationships>
</file>

<file path=ppt/slides/_rels/slide15.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chart" Target="../charts/chart22.xml"/></Relationships>
</file>

<file path=ppt/slides/_rels/slide17.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chart" Target="../charts/chart24.xml"/></Relationships>
</file>

<file path=ppt/slides/_rels/slide18.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chart" Target="../charts/chart26.xml"/></Relationships>
</file>

<file path=ppt/slides/_rels/slide19.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slides/_rels/slide24.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21.png"/><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image" Target="../media/image29.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20.png"/><Relationship Id="rId33" Type="http://schemas.openxmlformats.org/officeDocument/2006/relationships/image" Target="../media/image28.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image" Target="../media/image2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19.png"/><Relationship Id="rId32" Type="http://schemas.openxmlformats.org/officeDocument/2006/relationships/image" Target="../media/image27.pn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notesSlide" Target="../notesSlides/notesSlide21.xml"/><Relationship Id="rId28" Type="http://schemas.openxmlformats.org/officeDocument/2006/relationships/image" Target="../media/image23.png"/><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image" Target="../media/image26.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slideLayout" Target="../slideLayouts/slideLayout7.xml"/><Relationship Id="rId27" Type="http://schemas.openxmlformats.org/officeDocument/2006/relationships/image" Target="../media/image22.png"/><Relationship Id="rId30" Type="http://schemas.openxmlformats.org/officeDocument/2006/relationships/image" Target="../media/image25.png"/><Relationship Id="rId35" Type="http://schemas.openxmlformats.org/officeDocument/2006/relationships/image" Target="../media/image30.png"/><Relationship Id="rId8" Type="http://schemas.openxmlformats.org/officeDocument/2006/relationships/tags" Target="../tags/tag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notesSlide" Target="../notesSlides/notesSlide23.xml"/><Relationship Id="rId3" Type="http://schemas.openxmlformats.org/officeDocument/2006/relationships/tags" Target="../tags/tag24.xml"/><Relationship Id="rId21" Type="http://schemas.openxmlformats.org/officeDocument/2006/relationships/image" Target="../media/image33.jpeg"/><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slideLayout" Target="../slideLayouts/slideLayout7.xml"/><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image" Target="../media/image32.jpe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tags" Target="../tags/tag36.xml"/><Relationship Id="rId10" Type="http://schemas.openxmlformats.org/officeDocument/2006/relationships/tags" Target="../tags/tag31.xml"/><Relationship Id="rId19" Type="http://schemas.openxmlformats.org/officeDocument/2006/relationships/image" Target="../media/image31.jpe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image" Target="../media/image34.png"/></Relationships>
</file>

<file path=ppt/slides/_rels/slide27.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image" Target="../media/image34.png"/><Relationship Id="rId7" Type="http://schemas.openxmlformats.org/officeDocument/2006/relationships/hyperlink" Target="http://images.google.com.hk/imgres?imgurl=http://www.tubaba.com/sl_logo/uploadfile/200608/20060830110379427.jpg&amp;imgrefurl=http://space.baidu.com/boatabc/blog/index/1&amp;usg=__syOAPwcK_xxpqJK2ZxY725N_P6M=&amp;h=500&amp;w=481&amp;sz=62&amp;hl=zh-CN&amp;start=49&amp;um=1&amp;itbs=1&amp;tbnid=OCoy02efLeFBhM:&amp;tbnh=130&amp;tbnw=125&amp;prev=/images?q=%E4%B8%AD%E7%9F%B3%E5%8C%96+logo&amp;start=36&amp;um=1&amp;hl=zh-CN&amp;newwindow=1&amp;safe=strict&amp;sa=N&amp;ndsp=18&amp;tbs=isch:1"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6.jpeg"/><Relationship Id="rId5" Type="http://schemas.openxmlformats.org/officeDocument/2006/relationships/hyperlink" Target="http://images.google.com.hk/imgres?imgurl=http://www.iibrand.com/customer/news-images/20090908/5125080920092511_1.gif&amp;imgrefurl=http://www.iibrand.com/news/data/200909/IIBRAND_INFO5125080920092511CR.html&amp;usg=__JbFA8PNo-glA2KQE1FgPJxMdQmE=&amp;h=317&amp;w=330&amp;sz=25&amp;hl=zh-CN&amp;start=2&amp;um=1&amp;itbs=1&amp;tbnid=cYIp87Zg1kA5UM:&amp;tbnh=114&amp;tbnw=119&amp;prev=/images?q=%E4%B8%AD%E7%9F%B3%E6%B2%B9+logo&amp;um=1&amp;hl=zh-CN&amp;newwindow=1&amp;safe=strict&amp;tbs=isch:1" TargetMode="External"/><Relationship Id="rId4" Type="http://schemas.openxmlformats.org/officeDocument/2006/relationships/image" Target="../media/image35.jpeg"/><Relationship Id="rId9" Type="http://schemas.openxmlformats.org/officeDocument/2006/relationships/image" Target="../media/image38.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41.jpe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46.jpeg"/><Relationship Id="rId4" Type="http://schemas.openxmlformats.org/officeDocument/2006/relationships/hyperlink" Target="http://cache.smarthome.com/images/600px-Green_check.svg.png"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hyperlink" Target="http://www.google.com/imgres?imgurl=http://upload.wikimedia.org/wikipedia/commons/7/75/Oil_drop.png&amp;imgrefurl=http://fr.wikipedia.org/wiki/Fichier:Oil_drop.png&amp;h=200&amp;w=145&amp;sz=13&amp;tbnid=NZO36oMg5PvkoM:&amp;tbnh=104&amp;tbnw=75&amp;prev=/images?q=drop+of+oil&amp;hl=fr&amp;usg=__qDJpPny9v-Hq5Zp2Rzx1xV_NsXY=&amp;ei=r3peS9SpOYqg6gOv6cjLAg&amp;sa=X&amp;oi=image_result&amp;resnum=6&amp;ct=image&amp;ved=0CBQQ9QEwBQ"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notesSlide" Target="../notesSlides/notesSlide43.xml"/><Relationship Id="rId4"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zh-CN" dirty="0">
                <a:ea typeface="宋体" pitchFamily="2" charset="-122"/>
              </a:rPr>
              <a:t>July 2019</a:t>
            </a:r>
            <a:endParaRPr lang="en-US" dirty="0"/>
          </a:p>
        </p:txBody>
      </p:sp>
      <p:sp>
        <p:nvSpPr>
          <p:cNvPr id="7" name="Title 1"/>
          <p:cNvSpPr>
            <a:spLocks noGrp="1"/>
          </p:cNvSpPr>
          <p:nvPr>
            <p:ph type="ctrTitle"/>
          </p:nvPr>
        </p:nvSpPr>
        <p:spPr>
          <a:xfrm>
            <a:off x="230094" y="4089152"/>
            <a:ext cx="7772400" cy="659220"/>
          </a:xfrm>
        </p:spPr>
        <p:txBody>
          <a:bodyPr/>
          <a:lstStyle/>
          <a:p>
            <a:r>
              <a:rPr lang="en-US" dirty="0"/>
              <a:t>Slide making – </a:t>
            </a:r>
            <a:r>
              <a:rPr lang="en-US" b="0" dirty="0"/>
              <a:t>slide library</a:t>
            </a:r>
            <a:endParaRPr lang="en-GB" b="0" dirty="0"/>
          </a:p>
        </p:txBody>
      </p:sp>
      <p:sp>
        <p:nvSpPr>
          <p:cNvPr id="8" name="TextBox 7"/>
          <p:cNvSpPr txBox="1"/>
          <p:nvPr/>
        </p:nvSpPr>
        <p:spPr>
          <a:xfrm>
            <a:off x="3474720" y="2331720"/>
            <a:ext cx="2167581" cy="584775"/>
          </a:xfrm>
          <a:prstGeom prst="rect">
            <a:avLst/>
          </a:prstGeom>
          <a:noFill/>
        </p:spPr>
        <p:txBody>
          <a:bodyPr wrap="none" rtlCol="0">
            <a:spAutoFit/>
          </a:bodyPr>
          <a:lstStyle/>
          <a:p>
            <a:r>
              <a:rPr lang="en-GB" sz="3200" b="1" dirty="0">
                <a:solidFill>
                  <a:schemeClr val="accent1"/>
                </a:solidFill>
              </a:rPr>
              <a:t>TRAINING</a:t>
            </a:r>
          </a:p>
        </p:txBody>
      </p:sp>
      <p:sp>
        <p:nvSpPr>
          <p:cNvPr id="9" name="Subtitle 2"/>
          <p:cNvSpPr>
            <a:spLocks noGrp="1"/>
          </p:cNvSpPr>
          <p:nvPr>
            <p:ph type="subTitle" idx="1"/>
          </p:nvPr>
        </p:nvSpPr>
        <p:spPr>
          <a:xfrm>
            <a:off x="230094" y="4748372"/>
            <a:ext cx="6858000" cy="760898"/>
          </a:xfrm>
        </p:spPr>
        <p:txBody>
          <a:bodyPr/>
          <a:lstStyle/>
          <a:p>
            <a:r>
              <a:rPr lang="en-GB" dirty="0"/>
              <a:t>Training 1</a:t>
            </a:r>
          </a:p>
        </p:txBody>
      </p:sp>
      <p:sp>
        <p:nvSpPr>
          <p:cNvPr id="3" name="TextBox 2"/>
          <p:cNvSpPr txBox="1"/>
          <p:nvPr/>
        </p:nvSpPr>
        <p:spPr>
          <a:xfrm>
            <a:off x="2833352" y="5818365"/>
            <a:ext cx="4097597" cy="261610"/>
          </a:xfrm>
          <a:prstGeom prst="rect">
            <a:avLst/>
          </a:prstGeom>
          <a:noFill/>
        </p:spPr>
        <p:txBody>
          <a:bodyPr wrap="none" rtlCol="0">
            <a:spAutoFit/>
          </a:bodyPr>
          <a:lstStyle/>
          <a:p>
            <a:r>
              <a:rPr lang="en-GB" sz="1100" dirty="0">
                <a:solidFill>
                  <a:srgbClr val="FF0000"/>
                </a:solidFill>
              </a:rPr>
              <a:t>CONFIDENTIAL – CAN NOT BE SHARED OUTSIDE </a:t>
            </a:r>
            <a:r>
              <a:rPr lang="en-GB" sz="1100" dirty="0" err="1">
                <a:solidFill>
                  <a:srgbClr val="FF0000"/>
                </a:solidFill>
              </a:rPr>
              <a:t>ShARE</a:t>
            </a:r>
            <a:endParaRPr lang="en-GB" sz="1100" dirty="0">
              <a:solidFill>
                <a:srgbClr val="FF0000"/>
              </a:solidFill>
            </a:endParaRPr>
          </a:p>
        </p:txBody>
      </p:sp>
    </p:spTree>
    <p:extLst>
      <p:ext uri="{BB962C8B-B14F-4D97-AF65-F5344CB8AC3E}">
        <p14:creationId xmlns:p14="http://schemas.microsoft.com/office/powerpoint/2010/main" val="625056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r>
              <a:rPr lang="en-US" altLang="zh-CN" dirty="0">
                <a:ea typeface="宋体" pitchFamily="2" charset="-122"/>
              </a:rPr>
              <a:t>Low penetration offers potential in domestic market and low cost operations lead to higher automobile export demand</a:t>
            </a:r>
          </a:p>
        </p:txBody>
      </p:sp>
      <p:sp>
        <p:nvSpPr>
          <p:cNvPr id="2053" name="Text Box 6"/>
          <p:cNvSpPr txBox="1">
            <a:spLocks noChangeArrowheads="1"/>
          </p:cNvSpPr>
          <p:nvPr/>
        </p:nvSpPr>
        <p:spPr bwMode="auto">
          <a:xfrm>
            <a:off x="4683125" y="2827338"/>
            <a:ext cx="1022350" cy="274637"/>
          </a:xfrm>
          <a:prstGeom prst="rect">
            <a:avLst/>
          </a:prstGeom>
          <a:noFill/>
          <a:ln w="9525">
            <a:noFill/>
            <a:miter lim="800000"/>
            <a:headEnd/>
            <a:tailEnd/>
          </a:ln>
        </p:spPr>
        <p:txBody>
          <a:bodyPr>
            <a:spAutoFit/>
          </a:bodyPr>
          <a:lstStyle/>
          <a:p>
            <a:pPr algn="ctr"/>
            <a:endParaRPr lang="zh-CN" altLang="en-US" sz="1200"/>
          </a:p>
        </p:txBody>
      </p:sp>
      <p:sp>
        <p:nvSpPr>
          <p:cNvPr id="2054" name="Rectangle 12"/>
          <p:cNvSpPr>
            <a:spLocks noChangeArrowheads="1"/>
          </p:cNvSpPr>
          <p:nvPr/>
        </p:nvSpPr>
        <p:spPr bwMode="auto">
          <a:xfrm>
            <a:off x="282575" y="5432425"/>
            <a:ext cx="3603625" cy="646113"/>
          </a:xfrm>
          <a:prstGeom prst="rect">
            <a:avLst/>
          </a:prstGeom>
          <a:noFill/>
          <a:ln w="9525">
            <a:noFill/>
            <a:miter lim="800000"/>
            <a:headEnd/>
            <a:tailEnd/>
          </a:ln>
        </p:spPr>
        <p:txBody>
          <a:bodyPr>
            <a:spAutoFit/>
          </a:bodyPr>
          <a:lstStyle/>
          <a:p>
            <a:r>
              <a:rPr lang="en-US" altLang="zh-CN" sz="1200" b="0" i="1" dirty="0"/>
              <a:t>“Car Density in India is low at 12 per 1000 people in comparison to U.S. market’s 756 per 1000 people” -</a:t>
            </a:r>
            <a:r>
              <a:rPr lang="en-US" altLang="zh-CN" sz="1200" b="0" dirty="0">
                <a:solidFill>
                  <a:schemeClr val="tx2"/>
                </a:solidFill>
              </a:rPr>
              <a:t>Mr. Jatinder Kumar, Visteon</a:t>
            </a:r>
            <a:endParaRPr lang="en-IN" sz="1200" b="0" dirty="0">
              <a:solidFill>
                <a:schemeClr val="tx2"/>
              </a:solidFill>
            </a:endParaRPr>
          </a:p>
        </p:txBody>
      </p:sp>
      <p:sp>
        <p:nvSpPr>
          <p:cNvPr id="2055" name="Rectangle 13"/>
          <p:cNvSpPr>
            <a:spLocks noChangeArrowheads="1"/>
          </p:cNvSpPr>
          <p:nvPr/>
        </p:nvSpPr>
        <p:spPr bwMode="auto">
          <a:xfrm>
            <a:off x="4784725" y="5432425"/>
            <a:ext cx="4067175" cy="830263"/>
          </a:xfrm>
          <a:prstGeom prst="rect">
            <a:avLst/>
          </a:prstGeom>
          <a:noFill/>
          <a:ln w="9525">
            <a:noFill/>
            <a:miter lim="800000"/>
            <a:headEnd/>
            <a:tailEnd/>
          </a:ln>
        </p:spPr>
        <p:txBody>
          <a:bodyPr>
            <a:spAutoFit/>
          </a:bodyPr>
          <a:lstStyle/>
          <a:p>
            <a:pPr algn="just"/>
            <a:r>
              <a:rPr lang="en-US" sz="1200" b="0" i="1" dirty="0"/>
              <a:t>“India’s low cost of operations has led to an increase in outsourcing of auto components from the local players” - </a:t>
            </a:r>
            <a:r>
              <a:rPr lang="en-US" sz="1200" b="0" dirty="0">
                <a:solidFill>
                  <a:schemeClr val="tx2"/>
                </a:solidFill>
              </a:rPr>
              <a:t>Revving up! Indian automotive industry - a perspective by E&amp;Y</a:t>
            </a:r>
          </a:p>
        </p:txBody>
      </p:sp>
      <p:graphicFrame>
        <p:nvGraphicFramePr>
          <p:cNvPr id="26" name="Chart 11"/>
          <p:cNvGraphicFramePr>
            <a:graphicFrameLocks/>
          </p:cNvGraphicFramePr>
          <p:nvPr/>
        </p:nvGraphicFramePr>
        <p:xfrm>
          <a:off x="254000" y="2276475"/>
          <a:ext cx="4297363" cy="3043238"/>
        </p:xfrm>
        <a:graphic>
          <a:graphicData uri="http://schemas.openxmlformats.org/drawingml/2006/chart">
            <c:chart xmlns:c="http://schemas.openxmlformats.org/drawingml/2006/chart" xmlns:r="http://schemas.openxmlformats.org/officeDocument/2006/relationships" r:id="rId3"/>
          </a:graphicData>
        </a:graphic>
      </p:graphicFrame>
      <p:sp>
        <p:nvSpPr>
          <p:cNvPr id="2056" name="Text Box 4"/>
          <p:cNvSpPr txBox="1">
            <a:spLocks noChangeArrowheads="1"/>
          </p:cNvSpPr>
          <p:nvPr/>
        </p:nvSpPr>
        <p:spPr bwMode="auto">
          <a:xfrm>
            <a:off x="331788" y="1493838"/>
            <a:ext cx="4073525" cy="658812"/>
          </a:xfrm>
          <a:prstGeom prst="rect">
            <a:avLst/>
          </a:prstGeom>
          <a:noFill/>
          <a:ln w="9525" algn="ctr">
            <a:noFill/>
            <a:miter lim="800000"/>
            <a:headEnd/>
            <a:tailEnd/>
          </a:ln>
        </p:spPr>
        <p:txBody>
          <a:bodyPr anchor="ctr"/>
          <a:lstStyle/>
          <a:p>
            <a:pPr algn="ctr"/>
            <a:r>
              <a:rPr lang="en-US" altLang="zh-CN" sz="1400" dirty="0"/>
              <a:t>Domestic Demand is expected to grow further with increasing market penetration</a:t>
            </a:r>
          </a:p>
        </p:txBody>
      </p:sp>
      <p:sp>
        <p:nvSpPr>
          <p:cNvPr id="23" name="Text Box 7"/>
          <p:cNvSpPr txBox="1">
            <a:spLocks noChangeArrowheads="1"/>
          </p:cNvSpPr>
          <p:nvPr/>
        </p:nvSpPr>
        <p:spPr bwMode="auto">
          <a:xfrm>
            <a:off x="249238" y="6497638"/>
            <a:ext cx="4632325" cy="215900"/>
          </a:xfrm>
          <a:prstGeom prst="rect">
            <a:avLst/>
          </a:prstGeom>
          <a:noFill/>
          <a:ln w="9525">
            <a:noFill/>
            <a:miter lim="800000"/>
            <a:headEnd/>
            <a:tailEnd/>
          </a:ln>
        </p:spPr>
        <p:txBody>
          <a:bodyPr>
            <a:spAutoFit/>
          </a:bodyPr>
          <a:lstStyle/>
          <a:p>
            <a:pPr marL="342900" indent="-342900">
              <a:defRPr/>
            </a:pPr>
            <a:r>
              <a:rPr lang="en-US" altLang="zh-CN" sz="800" b="0" dirty="0"/>
              <a:t>Source: SIAM Industry Statistics, </a:t>
            </a:r>
            <a:r>
              <a:rPr lang="en-US" altLang="zh-CN" sz="800" b="0" dirty="0">
                <a:latin typeface="+mn-lt"/>
              </a:rPr>
              <a:t>ShARE interviews</a:t>
            </a:r>
          </a:p>
        </p:txBody>
      </p:sp>
      <p:graphicFrame>
        <p:nvGraphicFramePr>
          <p:cNvPr id="27" name="Chart 14"/>
          <p:cNvGraphicFramePr>
            <a:graphicFrameLocks/>
          </p:cNvGraphicFramePr>
          <p:nvPr/>
        </p:nvGraphicFramePr>
        <p:xfrm>
          <a:off x="4919663" y="2243138"/>
          <a:ext cx="3951287" cy="3068637"/>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Straight Arrow Connector 13"/>
          <p:cNvCxnSpPr/>
          <p:nvPr/>
        </p:nvCxnSpPr>
        <p:spPr>
          <a:xfrm flipV="1">
            <a:off x="465138" y="3381375"/>
            <a:ext cx="1276350" cy="552450"/>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20738" y="3508375"/>
            <a:ext cx="576262" cy="215900"/>
          </a:xfrm>
          <a:prstGeom prst="ellipse">
            <a:avLst/>
          </a:prstGeom>
          <a:solidFill>
            <a:schemeClr val="bg1"/>
          </a:solidFill>
          <a:ln>
            <a:solidFill>
              <a:schemeClr val="tx2"/>
            </a:solidFill>
          </a:ln>
        </p:spPr>
        <p:txBody>
          <a:bodyPr lIns="0" tIns="0" rIns="0" bIns="0" anchor="ctr">
            <a:spAutoFit/>
          </a:bodyPr>
          <a:lstStyle/>
          <a:p>
            <a:pPr algn="ctr">
              <a:defRPr/>
            </a:pPr>
            <a:r>
              <a:rPr lang="en-US" sz="1000" dirty="0"/>
              <a:t>XX</a:t>
            </a:r>
            <a:endParaRPr lang="en-IN" sz="1000" dirty="0"/>
          </a:p>
        </p:txBody>
      </p:sp>
      <p:sp>
        <p:nvSpPr>
          <p:cNvPr id="2060" name="TextBox 23"/>
          <p:cNvSpPr txBox="1">
            <a:spLocks noChangeArrowheads="1"/>
          </p:cNvSpPr>
          <p:nvPr/>
        </p:nvSpPr>
        <p:spPr bwMode="auto">
          <a:xfrm>
            <a:off x="661988" y="2765425"/>
            <a:ext cx="685800" cy="400050"/>
          </a:xfrm>
          <a:prstGeom prst="rect">
            <a:avLst/>
          </a:prstGeom>
          <a:noFill/>
          <a:ln w="9525">
            <a:noFill/>
            <a:miter lim="800000"/>
            <a:headEnd/>
            <a:tailEnd/>
          </a:ln>
        </p:spPr>
        <p:txBody>
          <a:bodyPr>
            <a:spAutoFit/>
          </a:bodyPr>
          <a:lstStyle/>
          <a:p>
            <a:r>
              <a:rPr lang="en-US" sz="1000" dirty="0"/>
              <a:t>CAGR</a:t>
            </a:r>
          </a:p>
          <a:p>
            <a:r>
              <a:rPr lang="en-US" sz="1000" b="0" dirty="0"/>
              <a:t>03-07</a:t>
            </a:r>
          </a:p>
        </p:txBody>
      </p:sp>
      <p:cxnSp>
        <p:nvCxnSpPr>
          <p:cNvPr id="18" name="Straight Arrow Connector 17"/>
          <p:cNvCxnSpPr/>
          <p:nvPr/>
        </p:nvCxnSpPr>
        <p:spPr>
          <a:xfrm flipV="1">
            <a:off x="5181600" y="3873500"/>
            <a:ext cx="1638300" cy="673100"/>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10213" y="4127500"/>
            <a:ext cx="755650" cy="215900"/>
          </a:xfrm>
          <a:prstGeom prst="ellipse">
            <a:avLst/>
          </a:prstGeom>
          <a:solidFill>
            <a:schemeClr val="bg1"/>
          </a:solidFill>
          <a:ln>
            <a:solidFill>
              <a:schemeClr val="tx2"/>
            </a:solidFill>
          </a:ln>
        </p:spPr>
        <p:txBody>
          <a:bodyPr lIns="0" tIns="0" rIns="0" bIns="0" anchor="ctr">
            <a:spAutoFit/>
          </a:bodyPr>
          <a:lstStyle>
            <a:defPPr>
              <a:defRPr lang="en-US"/>
            </a:defPPr>
            <a:lvl1pPr algn="ctr"/>
          </a:lstStyle>
          <a:p>
            <a:r>
              <a:rPr lang="en-US" sz="1000" dirty="0"/>
              <a:t>30.7%</a:t>
            </a:r>
            <a:endParaRPr lang="en-IN" sz="1000" dirty="0"/>
          </a:p>
        </p:txBody>
      </p:sp>
      <p:sp>
        <p:nvSpPr>
          <p:cNvPr id="2063" name="TextBox 23"/>
          <p:cNvSpPr txBox="1">
            <a:spLocks noChangeArrowheads="1"/>
          </p:cNvSpPr>
          <p:nvPr/>
        </p:nvSpPr>
        <p:spPr bwMode="auto">
          <a:xfrm>
            <a:off x="5600700" y="3719513"/>
            <a:ext cx="685800" cy="400050"/>
          </a:xfrm>
          <a:prstGeom prst="rect">
            <a:avLst/>
          </a:prstGeom>
          <a:noFill/>
          <a:ln w="9525">
            <a:noFill/>
            <a:miter lim="800000"/>
            <a:headEnd/>
            <a:tailEnd/>
          </a:ln>
        </p:spPr>
        <p:txBody>
          <a:bodyPr>
            <a:spAutoFit/>
          </a:bodyPr>
          <a:lstStyle/>
          <a:p>
            <a:r>
              <a:rPr lang="en-US" sz="1000" dirty="0"/>
              <a:t>CAGR</a:t>
            </a:r>
          </a:p>
          <a:p>
            <a:r>
              <a:rPr lang="en-US" sz="1000" b="0" dirty="0"/>
              <a:t>03-09</a:t>
            </a:r>
          </a:p>
        </p:txBody>
      </p:sp>
      <p:cxnSp>
        <p:nvCxnSpPr>
          <p:cNvPr id="21" name="Straight Arrow Connector 20"/>
          <p:cNvCxnSpPr/>
          <p:nvPr/>
        </p:nvCxnSpPr>
        <p:spPr>
          <a:xfrm flipV="1">
            <a:off x="2416175" y="2809875"/>
            <a:ext cx="1846263" cy="814388"/>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65" name="TextBox 23"/>
          <p:cNvSpPr txBox="1">
            <a:spLocks noChangeArrowheads="1"/>
          </p:cNvSpPr>
          <p:nvPr/>
        </p:nvSpPr>
        <p:spPr bwMode="auto">
          <a:xfrm>
            <a:off x="3109913" y="2581275"/>
            <a:ext cx="685800" cy="400050"/>
          </a:xfrm>
          <a:prstGeom prst="rect">
            <a:avLst/>
          </a:prstGeom>
          <a:noFill/>
          <a:ln w="9525">
            <a:noFill/>
            <a:miter lim="800000"/>
            <a:headEnd/>
            <a:tailEnd/>
          </a:ln>
        </p:spPr>
        <p:txBody>
          <a:bodyPr>
            <a:spAutoFit/>
          </a:bodyPr>
          <a:lstStyle/>
          <a:p>
            <a:r>
              <a:rPr lang="en-US" sz="1000" dirty="0"/>
              <a:t>CAGR</a:t>
            </a:r>
          </a:p>
          <a:p>
            <a:r>
              <a:rPr lang="en-US" sz="1000" b="0" dirty="0"/>
              <a:t>09-15</a:t>
            </a:r>
          </a:p>
        </p:txBody>
      </p:sp>
      <p:sp>
        <p:nvSpPr>
          <p:cNvPr id="29" name="TextBox 28"/>
          <p:cNvSpPr txBox="1"/>
          <p:nvPr/>
        </p:nvSpPr>
        <p:spPr>
          <a:xfrm>
            <a:off x="3225800" y="2984500"/>
            <a:ext cx="576263" cy="215900"/>
          </a:xfrm>
          <a:prstGeom prst="ellipse">
            <a:avLst/>
          </a:prstGeom>
          <a:solidFill>
            <a:schemeClr val="bg1"/>
          </a:solidFill>
          <a:ln>
            <a:solidFill>
              <a:schemeClr val="tx2"/>
            </a:solidFill>
          </a:ln>
        </p:spPr>
        <p:txBody>
          <a:bodyPr lIns="0" tIns="0" rIns="0" bIns="0" anchor="ctr">
            <a:spAutoFit/>
          </a:bodyPr>
          <a:lstStyle>
            <a:defPPr>
              <a:defRPr lang="en-US"/>
            </a:defPPr>
            <a:lvl1pPr algn="ctr"/>
          </a:lstStyle>
          <a:p>
            <a:r>
              <a:rPr lang="en-US" sz="1000" dirty="0"/>
              <a:t>XX%</a:t>
            </a:r>
            <a:endParaRPr lang="en-IN" sz="1000" dirty="0"/>
          </a:p>
        </p:txBody>
      </p:sp>
      <p:cxnSp>
        <p:nvCxnSpPr>
          <p:cNvPr id="30" name="Straight Arrow Connector 29"/>
          <p:cNvCxnSpPr/>
          <p:nvPr/>
        </p:nvCxnSpPr>
        <p:spPr>
          <a:xfrm>
            <a:off x="1730375" y="3395663"/>
            <a:ext cx="349250" cy="207962"/>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790700" y="3255963"/>
            <a:ext cx="576263" cy="215900"/>
          </a:xfrm>
          <a:prstGeom prst="ellipse">
            <a:avLst/>
          </a:prstGeom>
          <a:solidFill>
            <a:schemeClr val="bg1"/>
          </a:solidFill>
          <a:ln>
            <a:solidFill>
              <a:schemeClr val="tx2"/>
            </a:solidFill>
          </a:ln>
        </p:spPr>
        <p:txBody>
          <a:bodyPr lIns="0" tIns="0" rIns="0" bIns="0" anchor="ctr">
            <a:spAutoFit/>
          </a:bodyPr>
          <a:lstStyle>
            <a:defPPr>
              <a:defRPr lang="en-US"/>
            </a:defPPr>
            <a:lvl1pPr algn="ctr"/>
          </a:lstStyle>
          <a:p>
            <a:r>
              <a:rPr lang="en-US" sz="1000" dirty="0"/>
              <a:t>-4%</a:t>
            </a:r>
            <a:endParaRPr lang="en-IN" sz="1000" dirty="0"/>
          </a:p>
        </p:txBody>
      </p:sp>
      <p:sp>
        <p:nvSpPr>
          <p:cNvPr id="2069" name="TextBox 23"/>
          <p:cNvSpPr txBox="1">
            <a:spLocks noChangeArrowheads="1"/>
          </p:cNvSpPr>
          <p:nvPr/>
        </p:nvSpPr>
        <p:spPr bwMode="auto">
          <a:xfrm>
            <a:off x="1808163" y="2762250"/>
            <a:ext cx="685800" cy="400050"/>
          </a:xfrm>
          <a:prstGeom prst="rect">
            <a:avLst/>
          </a:prstGeom>
          <a:noFill/>
          <a:ln w="9525">
            <a:noFill/>
            <a:miter lim="800000"/>
            <a:headEnd/>
            <a:tailEnd/>
          </a:ln>
        </p:spPr>
        <p:txBody>
          <a:bodyPr>
            <a:spAutoFit/>
          </a:bodyPr>
          <a:lstStyle/>
          <a:p>
            <a:r>
              <a:rPr lang="en-US" sz="1000" dirty="0"/>
              <a:t>CAGR</a:t>
            </a:r>
          </a:p>
          <a:p>
            <a:r>
              <a:rPr lang="en-US" sz="1000" b="0" dirty="0"/>
              <a:t>07-08</a:t>
            </a:r>
          </a:p>
        </p:txBody>
      </p:sp>
      <p:cxnSp>
        <p:nvCxnSpPr>
          <p:cNvPr id="41" name="Straight Arrow Connector 40"/>
          <p:cNvCxnSpPr/>
          <p:nvPr/>
        </p:nvCxnSpPr>
        <p:spPr>
          <a:xfrm flipV="1">
            <a:off x="7035800" y="2709863"/>
            <a:ext cx="1544638" cy="1062037"/>
          </a:xfrm>
          <a:prstGeom prst="straightConnector1">
            <a:avLst/>
          </a:prstGeom>
          <a:ln>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21388648">
            <a:off x="7437438" y="3082925"/>
            <a:ext cx="765175" cy="215900"/>
          </a:xfrm>
          <a:prstGeom prst="ellipse">
            <a:avLst/>
          </a:prstGeom>
          <a:solidFill>
            <a:schemeClr val="bg1"/>
          </a:solidFill>
          <a:ln>
            <a:solidFill>
              <a:schemeClr val="tx2"/>
            </a:solidFill>
          </a:ln>
        </p:spPr>
        <p:txBody>
          <a:bodyPr lIns="0" tIns="0" rIns="0" bIns="0" anchor="ctr">
            <a:spAutoFit/>
          </a:bodyPr>
          <a:lstStyle>
            <a:defPPr>
              <a:defRPr lang="en-US"/>
            </a:defPPr>
            <a:lvl1pPr algn="ctr"/>
          </a:lstStyle>
          <a:p>
            <a:r>
              <a:rPr lang="en-US" sz="1000" dirty="0"/>
              <a:t>17.9%</a:t>
            </a:r>
            <a:endParaRPr lang="en-IN" sz="1000" dirty="0"/>
          </a:p>
        </p:txBody>
      </p:sp>
      <p:sp>
        <p:nvSpPr>
          <p:cNvPr id="2072" name="TextBox 23"/>
          <p:cNvSpPr txBox="1">
            <a:spLocks noChangeArrowheads="1"/>
          </p:cNvSpPr>
          <p:nvPr/>
        </p:nvSpPr>
        <p:spPr bwMode="auto">
          <a:xfrm>
            <a:off x="7429500" y="2627313"/>
            <a:ext cx="685800" cy="400050"/>
          </a:xfrm>
          <a:prstGeom prst="rect">
            <a:avLst/>
          </a:prstGeom>
          <a:noFill/>
          <a:ln w="9525">
            <a:noFill/>
            <a:miter lim="800000"/>
            <a:headEnd/>
            <a:tailEnd/>
          </a:ln>
        </p:spPr>
        <p:txBody>
          <a:bodyPr>
            <a:spAutoFit/>
          </a:bodyPr>
          <a:lstStyle/>
          <a:p>
            <a:r>
              <a:rPr lang="en-US" sz="1000" dirty="0"/>
              <a:t>CAGR</a:t>
            </a:r>
          </a:p>
          <a:p>
            <a:r>
              <a:rPr lang="en-US" sz="1000" b="0" dirty="0"/>
              <a:t>09-15</a:t>
            </a:r>
          </a:p>
        </p:txBody>
      </p:sp>
      <p:sp>
        <p:nvSpPr>
          <p:cNvPr id="2073" name="Text Box 4"/>
          <p:cNvSpPr txBox="1">
            <a:spLocks noChangeArrowheads="1"/>
          </p:cNvSpPr>
          <p:nvPr/>
        </p:nvSpPr>
        <p:spPr bwMode="auto">
          <a:xfrm>
            <a:off x="4808538" y="1493838"/>
            <a:ext cx="3863975" cy="658812"/>
          </a:xfrm>
          <a:prstGeom prst="rect">
            <a:avLst/>
          </a:prstGeom>
          <a:noFill/>
          <a:ln w="9525" algn="ctr">
            <a:noFill/>
            <a:miter lim="800000"/>
            <a:headEnd/>
            <a:tailEnd/>
          </a:ln>
        </p:spPr>
        <p:txBody>
          <a:bodyPr anchor="ctr"/>
          <a:lstStyle/>
          <a:p>
            <a:pPr algn="ctr"/>
            <a:r>
              <a:rPr lang="en-US" altLang="zh-CN" sz="1400" dirty="0"/>
              <a:t>Rapid growth in export demand is fueled by India’s low cost of operations</a:t>
            </a:r>
          </a:p>
        </p:txBody>
      </p:sp>
      <p:cxnSp>
        <p:nvCxnSpPr>
          <p:cNvPr id="28" name="Straight Connector 27"/>
          <p:cNvCxnSpPr/>
          <p:nvPr/>
        </p:nvCxnSpPr>
        <p:spPr>
          <a:xfrm>
            <a:off x="347663" y="2155296"/>
            <a:ext cx="405765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808538" y="2152650"/>
            <a:ext cx="386397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919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aphique 3"/>
          <p:cNvGraphicFramePr>
            <a:graphicFrameLocks/>
          </p:cNvGraphicFramePr>
          <p:nvPr/>
        </p:nvGraphicFramePr>
        <p:xfrm>
          <a:off x="249238" y="1377950"/>
          <a:ext cx="8593137" cy="4840288"/>
        </p:xfrm>
        <a:graphic>
          <a:graphicData uri="http://schemas.openxmlformats.org/drawingml/2006/chart">
            <c:chart xmlns:c="http://schemas.openxmlformats.org/drawingml/2006/chart" xmlns:r="http://schemas.openxmlformats.org/officeDocument/2006/relationships" r:id="rId3"/>
          </a:graphicData>
        </a:graphic>
      </p:graphicFrame>
      <p:sp>
        <p:nvSpPr>
          <p:cNvPr id="14338" name="Titre 1"/>
          <p:cNvSpPr>
            <a:spLocks noGrp="1"/>
          </p:cNvSpPr>
          <p:nvPr>
            <p:ph type="title"/>
          </p:nvPr>
        </p:nvSpPr>
        <p:spPr/>
        <p:txBody>
          <a:bodyPr/>
          <a:lstStyle/>
          <a:p>
            <a:r>
              <a:rPr lang="en-US" altLang="zh-CN" dirty="0">
                <a:ea typeface="宋体" pitchFamily="2" charset="-122"/>
              </a:rPr>
              <a:t>Most provinces have a large capacity surplus over the number of mobile subscribers</a:t>
            </a:r>
          </a:p>
        </p:txBody>
      </p:sp>
      <p:sp>
        <p:nvSpPr>
          <p:cNvPr id="14340" name="Text Box 7"/>
          <p:cNvSpPr txBox="1">
            <a:spLocks noChangeArrowheads="1"/>
          </p:cNvSpPr>
          <p:nvPr/>
        </p:nvSpPr>
        <p:spPr bwMode="auto">
          <a:xfrm>
            <a:off x="39688" y="6302375"/>
            <a:ext cx="8804275" cy="461963"/>
          </a:xfrm>
          <a:prstGeom prst="rect">
            <a:avLst/>
          </a:prstGeom>
          <a:noFill/>
          <a:ln w="9525">
            <a:noFill/>
            <a:miter lim="800000"/>
            <a:headEnd/>
            <a:tailEnd/>
          </a:ln>
        </p:spPr>
        <p:txBody>
          <a:bodyPr>
            <a:spAutoFit/>
          </a:bodyPr>
          <a:lstStyle/>
          <a:p>
            <a:r>
              <a:rPr lang="en-US" altLang="zh-CN" sz="800" b="0" dirty="0"/>
              <a:t>1. Mobile Switch capacity: maximum number of users (in millions) each mobile switch can service</a:t>
            </a:r>
          </a:p>
          <a:p>
            <a:r>
              <a:rPr lang="en-US" altLang="zh-CN" sz="800" b="0" dirty="0"/>
              <a:t>2. Data is ranked by mobile subscribers/BTS capacity; </a:t>
            </a:r>
          </a:p>
          <a:p>
            <a:r>
              <a:rPr lang="en-US" altLang="zh-CN" sz="800" b="0" dirty="0"/>
              <a:t>Source: Ministry of Industry and Information Technology of China </a:t>
            </a:r>
            <a:endParaRPr lang="zh-CN" altLang="en-US" sz="800" b="0" dirty="0"/>
          </a:p>
        </p:txBody>
      </p:sp>
    </p:spTree>
    <p:extLst>
      <p:ext uri="{BB962C8B-B14F-4D97-AF65-F5344CB8AC3E}">
        <p14:creationId xmlns:p14="http://schemas.microsoft.com/office/powerpoint/2010/main" val="526717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642556"/>
            <a:ext cx="3379183" cy="215444"/>
          </a:xfrm>
          <a:prstGeom prst="rect">
            <a:avLst/>
          </a:prstGeom>
          <a:noFill/>
        </p:spPr>
        <p:txBody>
          <a:bodyPr wrap="square" rtlCol="0">
            <a:spAutoFit/>
          </a:bodyPr>
          <a:lstStyle/>
          <a:p>
            <a:pPr fontAlgn="base">
              <a:spcBef>
                <a:spcPct val="0"/>
              </a:spcBef>
              <a:spcAft>
                <a:spcPct val="0"/>
              </a:spcAft>
            </a:pPr>
            <a:r>
              <a:rPr lang="en-US" sz="800" b="0" dirty="0">
                <a:solidFill>
                  <a:srgbClr val="000000"/>
                </a:solidFill>
              </a:rPr>
              <a:t>Source:: </a:t>
            </a:r>
            <a:r>
              <a:rPr lang="en-US" altLang="zh-CN" sz="800" b="0" dirty="0">
                <a:solidFill>
                  <a:srgbClr val="000000"/>
                </a:solidFill>
              </a:rPr>
              <a:t>Hotels, </a:t>
            </a:r>
            <a:r>
              <a:rPr lang="en-US" altLang="zh-CN" sz="800" b="0" dirty="0" err="1">
                <a:solidFill>
                  <a:srgbClr val="000000"/>
                </a:solidFill>
              </a:rPr>
              <a:t>inntie</a:t>
            </a:r>
            <a:r>
              <a:rPr lang="en-US" altLang="zh-CN" sz="800" b="0" dirty="0">
                <a:solidFill>
                  <a:srgbClr val="000000"/>
                </a:solidFill>
              </a:rPr>
              <a:t>,</a:t>
            </a:r>
            <a:r>
              <a:rPr lang="en-US" altLang="zh-CN" sz="800" b="0" dirty="0"/>
              <a:t> corporate annual reports, company website</a:t>
            </a:r>
          </a:p>
        </p:txBody>
      </p:sp>
      <p:graphicFrame>
        <p:nvGraphicFramePr>
          <p:cNvPr id="7" name="图表 6"/>
          <p:cNvGraphicFramePr>
            <a:graphicFrameLocks/>
          </p:cNvGraphicFramePr>
          <p:nvPr/>
        </p:nvGraphicFramePr>
        <p:xfrm>
          <a:off x="318499" y="1339270"/>
          <a:ext cx="6637106" cy="4838936"/>
        </p:xfrm>
        <a:graphic>
          <a:graphicData uri="http://schemas.openxmlformats.org/drawingml/2006/chart">
            <c:chart xmlns:c="http://schemas.openxmlformats.org/drawingml/2006/chart" xmlns:r="http://schemas.openxmlformats.org/officeDocument/2006/relationships" r:id="rId2"/>
          </a:graphicData>
        </a:graphic>
      </p:graphicFrame>
      <p:sp>
        <p:nvSpPr>
          <p:cNvPr id="2" name="矩形 1"/>
          <p:cNvSpPr/>
          <p:nvPr/>
        </p:nvSpPr>
        <p:spPr>
          <a:xfrm>
            <a:off x="1857974" y="1399540"/>
            <a:ext cx="6196246" cy="461665"/>
          </a:xfrm>
          <a:prstGeom prst="rect">
            <a:avLst/>
          </a:prstGeom>
        </p:spPr>
        <p:txBody>
          <a:bodyPr wrap="square">
            <a:spAutoFit/>
          </a:bodyPr>
          <a:lstStyle/>
          <a:p>
            <a:pPr algn="ctr">
              <a:defRPr sz="1000" b="0" i="0" u="none" strike="noStrike" kern="1200" spc="0" baseline="0">
                <a:solidFill>
                  <a:sysClr val="windowText" lastClr="000000">
                    <a:lumMod val="65000"/>
                    <a:lumOff val="35000"/>
                  </a:sysClr>
                </a:solidFill>
                <a:latin typeface="+mn-lt"/>
                <a:ea typeface="+mn-ea"/>
                <a:cs typeface="+mn-cs"/>
              </a:defRPr>
            </a:pPr>
            <a:r>
              <a:rPr lang="en-US" altLang="zh-CN" sz="1200" b="1" dirty="0">
                <a:solidFill>
                  <a:schemeClr val="tx1">
                    <a:lumMod val="95000"/>
                    <a:lumOff val="5000"/>
                  </a:schemeClr>
                </a:solidFill>
              </a:rPr>
              <a:t>Major hotel groups in XXX by # hotels and # rooms in China</a:t>
            </a:r>
          </a:p>
          <a:p>
            <a:pPr algn="ctr">
              <a:defRPr sz="1000" b="0" i="0" u="none" strike="noStrike" kern="1200" spc="0" baseline="0">
                <a:solidFill>
                  <a:sysClr val="windowText" lastClr="000000">
                    <a:lumMod val="65000"/>
                    <a:lumOff val="35000"/>
                  </a:sysClr>
                </a:solidFill>
                <a:latin typeface="+mn-lt"/>
                <a:ea typeface="+mn-ea"/>
                <a:cs typeface="+mn-cs"/>
              </a:defRPr>
            </a:pPr>
            <a:r>
              <a:rPr lang="en-US" altLang="zh-CN" sz="1200" dirty="0">
                <a:solidFill>
                  <a:schemeClr val="tx1">
                    <a:lumMod val="95000"/>
                    <a:lumOff val="5000"/>
                  </a:schemeClr>
                </a:solidFill>
              </a:rPr>
              <a:t> (1</a:t>
            </a:r>
            <a:r>
              <a:rPr lang="en-US" altLang="zh-CN" sz="1200" baseline="30000" dirty="0">
                <a:solidFill>
                  <a:schemeClr val="tx1">
                    <a:lumMod val="95000"/>
                    <a:lumOff val="5000"/>
                  </a:schemeClr>
                </a:solidFill>
              </a:rPr>
              <a:t>st</a:t>
            </a:r>
            <a:r>
              <a:rPr lang="en-US" altLang="zh-CN" sz="1200" dirty="0">
                <a:solidFill>
                  <a:schemeClr val="tx1">
                    <a:lumMod val="95000"/>
                    <a:lumOff val="5000"/>
                  </a:schemeClr>
                </a:solidFill>
              </a:rPr>
              <a:t> January 2017)</a:t>
            </a:r>
            <a:endParaRPr lang="zh-CN" altLang="zh-CN" sz="1200" dirty="0">
              <a:solidFill>
                <a:schemeClr val="tx1">
                  <a:lumMod val="95000"/>
                  <a:lumOff val="5000"/>
                </a:schemeClr>
              </a:solidFill>
            </a:endParaRPr>
          </a:p>
        </p:txBody>
      </p:sp>
      <p:sp>
        <p:nvSpPr>
          <p:cNvPr id="19" name="TextBox 18"/>
          <p:cNvSpPr>
            <a:spLocks noChangeArrowheads="1"/>
          </p:cNvSpPr>
          <p:nvPr/>
        </p:nvSpPr>
        <p:spPr bwMode="auto">
          <a:xfrm>
            <a:off x="8096766" y="2451874"/>
            <a:ext cx="432000" cy="210478"/>
          </a:xfrm>
          <a:prstGeom prst="roundRect">
            <a:avLst/>
          </a:prstGeom>
          <a:solidFill>
            <a:schemeClr val="accent2">
              <a:lumMod val="60000"/>
              <a:lumOff val="40000"/>
            </a:schemeClr>
          </a:solidFill>
          <a:ln w="9525">
            <a:noFill/>
            <a:round/>
            <a:headEnd/>
            <a:tailEnd/>
          </a:ln>
        </p:spPr>
        <p:txBody>
          <a:bodyPr lIns="0" tIns="0" rIns="0" bIns="36000">
            <a:spAutoFit/>
          </a:bodyPr>
          <a:lstStyle/>
          <a:p>
            <a:pPr algn="ctr"/>
            <a:r>
              <a:rPr lang="en-IN" altLang="zh-CN" sz="1000" dirty="0">
                <a:latin typeface="Arial" charset="0"/>
                <a:ea typeface="Arial" charset="0"/>
                <a:cs typeface="Arial" charset="0"/>
              </a:rPr>
              <a:t>20%</a:t>
            </a:r>
          </a:p>
        </p:txBody>
      </p:sp>
      <p:sp>
        <p:nvSpPr>
          <p:cNvPr id="20" name="TextBox 19"/>
          <p:cNvSpPr>
            <a:spLocks noChangeArrowheads="1"/>
          </p:cNvSpPr>
          <p:nvPr/>
        </p:nvSpPr>
        <p:spPr bwMode="auto">
          <a:xfrm>
            <a:off x="7278071" y="2461833"/>
            <a:ext cx="432000" cy="210478"/>
          </a:xfrm>
          <a:prstGeom prst="roundRect">
            <a:avLst/>
          </a:prstGeom>
          <a:solidFill>
            <a:schemeClr val="tx2"/>
          </a:solidFill>
          <a:ln w="9525">
            <a:noFill/>
            <a:round/>
            <a:headEnd/>
            <a:tailEnd/>
          </a:ln>
        </p:spPr>
        <p:txBody>
          <a:bodyPr lIns="0" tIns="0" rIns="0" bIns="36000">
            <a:spAutoFit/>
          </a:bodyPr>
          <a:lstStyle/>
          <a:p>
            <a:pPr algn="ctr"/>
            <a:r>
              <a:rPr lang="en-US" altLang="zh-CN" sz="1000" dirty="0">
                <a:latin typeface="Arial" charset="0"/>
                <a:ea typeface="Arial" charset="0"/>
                <a:cs typeface="Arial" charset="0"/>
              </a:rPr>
              <a:t>22%</a:t>
            </a:r>
            <a:r>
              <a:rPr lang="zh-CN" altLang="en-US" sz="1000" dirty="0">
                <a:latin typeface="Arial" charset="0"/>
                <a:ea typeface="Arial" charset="0"/>
                <a:cs typeface="Arial" charset="0"/>
              </a:rPr>
              <a:t> </a:t>
            </a:r>
            <a:endParaRPr lang="en-IN" sz="1000" dirty="0">
              <a:latin typeface="Arial" charset="0"/>
              <a:ea typeface="Arial" charset="0"/>
              <a:cs typeface="Arial" charset="0"/>
            </a:endParaRPr>
          </a:p>
        </p:txBody>
      </p:sp>
      <p:sp>
        <p:nvSpPr>
          <p:cNvPr id="22" name="TextBox 18"/>
          <p:cNvSpPr>
            <a:spLocks noChangeArrowheads="1"/>
          </p:cNvSpPr>
          <p:nvPr/>
        </p:nvSpPr>
        <p:spPr bwMode="auto">
          <a:xfrm>
            <a:off x="8096766" y="2798064"/>
            <a:ext cx="432000" cy="210478"/>
          </a:xfrm>
          <a:prstGeom prst="roundRect">
            <a:avLst/>
          </a:prstGeom>
          <a:solidFill>
            <a:schemeClr val="accent2">
              <a:lumMod val="60000"/>
              <a:lumOff val="40000"/>
            </a:schemeClr>
          </a:solidFill>
          <a:ln w="9525">
            <a:noFill/>
            <a:round/>
            <a:headEnd/>
            <a:tailEnd/>
          </a:ln>
        </p:spPr>
        <p:txBody>
          <a:bodyPr lIns="0" tIns="0" rIns="0" bIns="36000">
            <a:spAutoFit/>
          </a:bodyPr>
          <a:lstStyle/>
          <a:p>
            <a:pPr algn="ctr"/>
            <a:r>
              <a:rPr lang="en-IN" altLang="zh-CN" sz="1000" dirty="0">
                <a:latin typeface="Arial" charset="0"/>
                <a:ea typeface="Arial" charset="0"/>
                <a:cs typeface="Arial" charset="0"/>
              </a:rPr>
              <a:t>14%</a:t>
            </a:r>
          </a:p>
        </p:txBody>
      </p:sp>
      <p:sp>
        <p:nvSpPr>
          <p:cNvPr id="23" name="TextBox 19"/>
          <p:cNvSpPr>
            <a:spLocks noChangeArrowheads="1"/>
          </p:cNvSpPr>
          <p:nvPr/>
        </p:nvSpPr>
        <p:spPr bwMode="auto">
          <a:xfrm>
            <a:off x="7278071" y="2806916"/>
            <a:ext cx="432000" cy="210478"/>
          </a:xfrm>
          <a:prstGeom prst="roundRect">
            <a:avLst/>
          </a:prstGeom>
          <a:solidFill>
            <a:schemeClr val="tx2"/>
          </a:solidFill>
          <a:ln w="9525">
            <a:noFill/>
            <a:round/>
            <a:headEnd/>
            <a:tailEnd/>
          </a:ln>
        </p:spPr>
        <p:txBody>
          <a:bodyPr lIns="0" tIns="0" rIns="0" bIns="36000">
            <a:spAutoFit/>
          </a:bodyPr>
          <a:lstStyle/>
          <a:p>
            <a:pPr algn="ctr"/>
            <a:r>
              <a:rPr lang="en-US" altLang="zh-CN" sz="1000" dirty="0"/>
              <a:t>18%</a:t>
            </a:r>
            <a:r>
              <a:rPr lang="zh-CN" altLang="en-US" sz="1000" dirty="0"/>
              <a:t> </a:t>
            </a:r>
            <a:endParaRPr lang="en-IN" sz="1000" dirty="0"/>
          </a:p>
        </p:txBody>
      </p:sp>
      <p:sp>
        <p:nvSpPr>
          <p:cNvPr id="24" name="TextBox 18"/>
          <p:cNvSpPr>
            <a:spLocks noChangeArrowheads="1"/>
          </p:cNvSpPr>
          <p:nvPr/>
        </p:nvSpPr>
        <p:spPr bwMode="auto">
          <a:xfrm>
            <a:off x="8096766" y="3144254"/>
            <a:ext cx="432000" cy="210478"/>
          </a:xfrm>
          <a:prstGeom prst="roundRect">
            <a:avLst/>
          </a:prstGeom>
          <a:solidFill>
            <a:schemeClr val="accent2">
              <a:lumMod val="60000"/>
              <a:lumOff val="40000"/>
            </a:schemeClr>
          </a:solidFill>
          <a:ln w="9525">
            <a:noFill/>
            <a:round/>
            <a:headEnd/>
            <a:tailEnd/>
          </a:ln>
        </p:spPr>
        <p:txBody>
          <a:bodyPr lIns="0" tIns="0" rIns="0" bIns="36000">
            <a:spAutoFit/>
          </a:bodyPr>
          <a:lstStyle/>
          <a:p>
            <a:pPr algn="ctr"/>
            <a:r>
              <a:rPr lang="en-IN" altLang="zh-CN" sz="1000" dirty="0">
                <a:latin typeface="Arial" charset="0"/>
                <a:ea typeface="Arial" charset="0"/>
                <a:cs typeface="Arial" charset="0"/>
              </a:rPr>
              <a:t>14%</a:t>
            </a:r>
          </a:p>
        </p:txBody>
      </p:sp>
      <p:sp>
        <p:nvSpPr>
          <p:cNvPr id="25" name="TextBox 19"/>
          <p:cNvSpPr>
            <a:spLocks noChangeArrowheads="1"/>
          </p:cNvSpPr>
          <p:nvPr/>
        </p:nvSpPr>
        <p:spPr bwMode="auto">
          <a:xfrm>
            <a:off x="7278071" y="3151999"/>
            <a:ext cx="432000" cy="210478"/>
          </a:xfrm>
          <a:prstGeom prst="roundRect">
            <a:avLst/>
          </a:prstGeom>
          <a:solidFill>
            <a:schemeClr val="tx2"/>
          </a:solidFill>
          <a:ln w="9525">
            <a:noFill/>
            <a:round/>
            <a:headEnd/>
            <a:tailEnd/>
          </a:ln>
        </p:spPr>
        <p:txBody>
          <a:bodyPr lIns="0" tIns="0" rIns="0" bIns="36000">
            <a:spAutoFit/>
          </a:bodyPr>
          <a:lstStyle/>
          <a:p>
            <a:pPr algn="ctr"/>
            <a:r>
              <a:rPr lang="en-US" altLang="zh-CN" sz="1000" dirty="0"/>
              <a:t>16%</a:t>
            </a:r>
            <a:r>
              <a:rPr lang="zh-CN" altLang="en-US" sz="1000" dirty="0"/>
              <a:t> </a:t>
            </a:r>
            <a:endParaRPr lang="en-IN" sz="1000" dirty="0"/>
          </a:p>
        </p:txBody>
      </p:sp>
      <p:sp>
        <p:nvSpPr>
          <p:cNvPr id="36" name="文本框 35"/>
          <p:cNvSpPr txBox="1"/>
          <p:nvPr/>
        </p:nvSpPr>
        <p:spPr>
          <a:xfrm>
            <a:off x="6908013" y="1983030"/>
            <a:ext cx="1172116" cy="230832"/>
          </a:xfrm>
          <a:prstGeom prst="rect">
            <a:avLst/>
          </a:prstGeom>
          <a:noFill/>
        </p:spPr>
        <p:txBody>
          <a:bodyPr wrap="none" rtlCol="0">
            <a:spAutoFit/>
          </a:bodyPr>
          <a:lstStyle/>
          <a:p>
            <a:r>
              <a:rPr lang="en-US" altLang="zh-CN" sz="900" b="1" dirty="0"/>
              <a:t>rooms share as% </a:t>
            </a:r>
            <a:endParaRPr lang="zh-CN" altLang="en-US" sz="900" b="1" dirty="0"/>
          </a:p>
        </p:txBody>
      </p:sp>
      <p:sp>
        <p:nvSpPr>
          <p:cNvPr id="37" name="文本框 36"/>
          <p:cNvSpPr txBox="1"/>
          <p:nvPr/>
        </p:nvSpPr>
        <p:spPr>
          <a:xfrm>
            <a:off x="7946160" y="1980093"/>
            <a:ext cx="1159292" cy="230832"/>
          </a:xfrm>
          <a:prstGeom prst="rect">
            <a:avLst/>
          </a:prstGeom>
          <a:noFill/>
        </p:spPr>
        <p:txBody>
          <a:bodyPr wrap="none" rtlCol="0">
            <a:spAutoFit/>
          </a:bodyPr>
          <a:lstStyle/>
          <a:p>
            <a:r>
              <a:rPr lang="en-US" altLang="zh-CN" sz="900" b="1" dirty="0"/>
              <a:t>hotels share as% </a:t>
            </a:r>
            <a:endParaRPr lang="zh-CN" altLang="en-US" sz="900" b="1" dirty="0"/>
          </a:p>
        </p:txBody>
      </p:sp>
      <p:sp>
        <p:nvSpPr>
          <p:cNvPr id="16" name="TextBox 18"/>
          <p:cNvSpPr>
            <a:spLocks noChangeArrowheads="1"/>
          </p:cNvSpPr>
          <p:nvPr/>
        </p:nvSpPr>
        <p:spPr bwMode="auto">
          <a:xfrm>
            <a:off x="8096766" y="3490444"/>
            <a:ext cx="432000" cy="210478"/>
          </a:xfrm>
          <a:prstGeom prst="roundRect">
            <a:avLst/>
          </a:prstGeom>
          <a:solidFill>
            <a:schemeClr val="accent2">
              <a:lumMod val="60000"/>
              <a:lumOff val="40000"/>
            </a:schemeClr>
          </a:solidFill>
          <a:ln w="9525">
            <a:noFill/>
            <a:round/>
            <a:headEnd/>
            <a:tailEnd/>
          </a:ln>
        </p:spPr>
        <p:txBody>
          <a:bodyPr lIns="0" tIns="0" rIns="0" bIns="36000">
            <a:spAutoFit/>
          </a:bodyPr>
          <a:lstStyle/>
          <a:p>
            <a:pPr algn="ctr"/>
            <a:r>
              <a:rPr lang="en-IN" altLang="zh-CN" sz="1000" dirty="0">
                <a:latin typeface="Arial" charset="0"/>
                <a:ea typeface="Arial" charset="0"/>
                <a:cs typeface="Arial" charset="0"/>
              </a:rPr>
              <a:t>7%</a:t>
            </a:r>
          </a:p>
        </p:txBody>
      </p:sp>
      <p:sp>
        <p:nvSpPr>
          <p:cNvPr id="17" name="TextBox 19"/>
          <p:cNvSpPr>
            <a:spLocks noChangeArrowheads="1"/>
          </p:cNvSpPr>
          <p:nvPr/>
        </p:nvSpPr>
        <p:spPr bwMode="auto">
          <a:xfrm>
            <a:off x="7278071" y="3497082"/>
            <a:ext cx="432000" cy="210478"/>
          </a:xfrm>
          <a:prstGeom prst="roundRect">
            <a:avLst/>
          </a:prstGeom>
          <a:solidFill>
            <a:schemeClr val="tx2"/>
          </a:solidFill>
          <a:ln w="9525">
            <a:noFill/>
            <a:round/>
            <a:headEnd/>
            <a:tailEnd/>
          </a:ln>
        </p:spPr>
        <p:txBody>
          <a:bodyPr lIns="0" tIns="0" rIns="0" bIns="36000">
            <a:spAutoFit/>
          </a:bodyPr>
          <a:lstStyle/>
          <a:p>
            <a:pPr algn="ctr"/>
            <a:r>
              <a:rPr lang="en-US" altLang="zh-CN" sz="1000" dirty="0"/>
              <a:t>7%</a:t>
            </a:r>
            <a:r>
              <a:rPr lang="zh-CN" altLang="en-US" sz="1000" dirty="0"/>
              <a:t> </a:t>
            </a:r>
            <a:endParaRPr lang="en-IN" sz="1000" dirty="0"/>
          </a:p>
        </p:txBody>
      </p:sp>
      <p:sp>
        <p:nvSpPr>
          <p:cNvPr id="18" name="TextBox 18"/>
          <p:cNvSpPr>
            <a:spLocks noChangeArrowheads="1"/>
          </p:cNvSpPr>
          <p:nvPr/>
        </p:nvSpPr>
        <p:spPr bwMode="auto">
          <a:xfrm>
            <a:off x="8096766" y="3836634"/>
            <a:ext cx="432000" cy="210478"/>
          </a:xfrm>
          <a:prstGeom prst="roundRect">
            <a:avLst/>
          </a:prstGeom>
          <a:solidFill>
            <a:schemeClr val="accent2">
              <a:lumMod val="60000"/>
              <a:lumOff val="40000"/>
            </a:schemeClr>
          </a:solidFill>
          <a:ln w="9525">
            <a:noFill/>
            <a:round/>
            <a:headEnd/>
            <a:tailEnd/>
          </a:ln>
        </p:spPr>
        <p:txBody>
          <a:bodyPr lIns="0" tIns="0" rIns="0" bIns="36000">
            <a:spAutoFit/>
          </a:bodyPr>
          <a:lstStyle/>
          <a:p>
            <a:pPr algn="ctr"/>
            <a:r>
              <a:rPr lang="en-IN" altLang="zh-CN" sz="1000" dirty="0">
                <a:latin typeface="Arial" charset="0"/>
                <a:ea typeface="Arial" charset="0"/>
                <a:cs typeface="Arial" charset="0"/>
              </a:rPr>
              <a:t>5%</a:t>
            </a:r>
          </a:p>
        </p:txBody>
      </p:sp>
      <p:sp>
        <p:nvSpPr>
          <p:cNvPr id="21" name="TextBox 19"/>
          <p:cNvSpPr>
            <a:spLocks noChangeArrowheads="1"/>
          </p:cNvSpPr>
          <p:nvPr/>
        </p:nvSpPr>
        <p:spPr bwMode="auto">
          <a:xfrm>
            <a:off x="7278071" y="3842165"/>
            <a:ext cx="432000" cy="210478"/>
          </a:xfrm>
          <a:prstGeom prst="roundRect">
            <a:avLst/>
          </a:prstGeom>
          <a:solidFill>
            <a:schemeClr val="tx2"/>
          </a:solidFill>
          <a:ln w="9525">
            <a:noFill/>
            <a:round/>
            <a:headEnd/>
            <a:tailEnd/>
          </a:ln>
        </p:spPr>
        <p:txBody>
          <a:bodyPr lIns="0" tIns="0" rIns="0" bIns="36000">
            <a:spAutoFit/>
          </a:bodyPr>
          <a:lstStyle/>
          <a:p>
            <a:pPr algn="ctr"/>
            <a:r>
              <a:rPr lang="en-US" altLang="zh-CN" sz="1000" dirty="0"/>
              <a:t>3%</a:t>
            </a:r>
            <a:r>
              <a:rPr lang="zh-CN" altLang="en-US" sz="1000" dirty="0"/>
              <a:t> </a:t>
            </a:r>
            <a:endParaRPr lang="en-IN" sz="1000" dirty="0"/>
          </a:p>
        </p:txBody>
      </p:sp>
      <p:sp>
        <p:nvSpPr>
          <p:cNvPr id="26" name="TextBox 18"/>
          <p:cNvSpPr>
            <a:spLocks noChangeArrowheads="1"/>
          </p:cNvSpPr>
          <p:nvPr/>
        </p:nvSpPr>
        <p:spPr bwMode="auto">
          <a:xfrm>
            <a:off x="8096766" y="4182824"/>
            <a:ext cx="432000" cy="210478"/>
          </a:xfrm>
          <a:prstGeom prst="roundRect">
            <a:avLst/>
          </a:prstGeom>
          <a:solidFill>
            <a:schemeClr val="accent2">
              <a:lumMod val="60000"/>
              <a:lumOff val="40000"/>
            </a:schemeClr>
          </a:solidFill>
          <a:ln w="9525">
            <a:noFill/>
            <a:round/>
            <a:headEnd/>
            <a:tailEnd/>
          </a:ln>
        </p:spPr>
        <p:txBody>
          <a:bodyPr lIns="0" tIns="0" rIns="0" bIns="36000">
            <a:spAutoFit/>
          </a:bodyPr>
          <a:lstStyle/>
          <a:p>
            <a:pPr algn="ctr"/>
            <a:r>
              <a:rPr lang="en-IN" altLang="zh-CN" sz="1000" dirty="0">
                <a:latin typeface="Arial" charset="0"/>
                <a:ea typeface="Arial" charset="0"/>
                <a:cs typeface="Arial" charset="0"/>
              </a:rPr>
              <a:t>5%</a:t>
            </a:r>
          </a:p>
        </p:txBody>
      </p:sp>
      <p:sp>
        <p:nvSpPr>
          <p:cNvPr id="27" name="TextBox 19"/>
          <p:cNvSpPr>
            <a:spLocks noChangeArrowheads="1"/>
          </p:cNvSpPr>
          <p:nvPr/>
        </p:nvSpPr>
        <p:spPr bwMode="auto">
          <a:xfrm>
            <a:off x="7278071" y="4187248"/>
            <a:ext cx="432000" cy="210478"/>
          </a:xfrm>
          <a:prstGeom prst="roundRect">
            <a:avLst/>
          </a:prstGeom>
          <a:solidFill>
            <a:schemeClr val="tx2"/>
          </a:solidFill>
          <a:ln w="9525">
            <a:noFill/>
            <a:round/>
            <a:headEnd/>
            <a:tailEnd/>
          </a:ln>
        </p:spPr>
        <p:txBody>
          <a:bodyPr lIns="0" tIns="0" rIns="0" bIns="36000">
            <a:spAutoFit/>
          </a:bodyPr>
          <a:lstStyle/>
          <a:p>
            <a:pPr algn="ctr"/>
            <a:r>
              <a:rPr lang="en-US" altLang="zh-CN" sz="1000" dirty="0"/>
              <a:t>3%</a:t>
            </a:r>
            <a:r>
              <a:rPr lang="zh-CN" altLang="en-US" sz="1000" dirty="0"/>
              <a:t> </a:t>
            </a:r>
            <a:endParaRPr lang="en-IN" sz="1000" dirty="0"/>
          </a:p>
        </p:txBody>
      </p:sp>
      <p:sp>
        <p:nvSpPr>
          <p:cNvPr id="28" name="TextBox 18"/>
          <p:cNvSpPr>
            <a:spLocks noChangeArrowheads="1"/>
          </p:cNvSpPr>
          <p:nvPr/>
        </p:nvSpPr>
        <p:spPr bwMode="auto">
          <a:xfrm>
            <a:off x="8096766" y="4529014"/>
            <a:ext cx="432000" cy="210478"/>
          </a:xfrm>
          <a:prstGeom prst="roundRect">
            <a:avLst/>
          </a:prstGeom>
          <a:solidFill>
            <a:schemeClr val="accent2">
              <a:lumMod val="60000"/>
              <a:lumOff val="40000"/>
            </a:schemeClr>
          </a:solidFill>
          <a:ln w="9525">
            <a:noFill/>
            <a:round/>
            <a:headEnd/>
            <a:tailEnd/>
          </a:ln>
        </p:spPr>
        <p:txBody>
          <a:bodyPr lIns="0" tIns="0" rIns="0" bIns="36000">
            <a:spAutoFit/>
          </a:bodyPr>
          <a:lstStyle/>
          <a:p>
            <a:pPr algn="ctr"/>
            <a:r>
              <a:rPr lang="en-IN" altLang="zh-CN" sz="1000" dirty="0">
                <a:latin typeface="Arial" charset="0"/>
                <a:ea typeface="Arial" charset="0"/>
                <a:cs typeface="Arial" charset="0"/>
              </a:rPr>
              <a:t>5%</a:t>
            </a:r>
          </a:p>
        </p:txBody>
      </p:sp>
      <p:sp>
        <p:nvSpPr>
          <p:cNvPr id="29" name="TextBox 19"/>
          <p:cNvSpPr>
            <a:spLocks noChangeArrowheads="1"/>
          </p:cNvSpPr>
          <p:nvPr/>
        </p:nvSpPr>
        <p:spPr bwMode="auto">
          <a:xfrm>
            <a:off x="7278071" y="4532331"/>
            <a:ext cx="432000" cy="210478"/>
          </a:xfrm>
          <a:prstGeom prst="roundRect">
            <a:avLst/>
          </a:prstGeom>
          <a:solidFill>
            <a:schemeClr val="tx2"/>
          </a:solidFill>
          <a:ln w="9525">
            <a:noFill/>
            <a:round/>
            <a:headEnd/>
            <a:tailEnd/>
          </a:ln>
        </p:spPr>
        <p:txBody>
          <a:bodyPr lIns="0" tIns="0" rIns="0" bIns="36000">
            <a:spAutoFit/>
          </a:bodyPr>
          <a:lstStyle/>
          <a:p>
            <a:pPr algn="ctr"/>
            <a:r>
              <a:rPr lang="en-US" altLang="zh-CN" sz="1000" dirty="0"/>
              <a:t>3%</a:t>
            </a:r>
            <a:r>
              <a:rPr lang="zh-CN" altLang="en-US" sz="1000" dirty="0"/>
              <a:t> </a:t>
            </a:r>
            <a:endParaRPr lang="en-IN" sz="1000" dirty="0"/>
          </a:p>
        </p:txBody>
      </p:sp>
      <p:sp>
        <p:nvSpPr>
          <p:cNvPr id="30" name="TextBox 18"/>
          <p:cNvSpPr>
            <a:spLocks noChangeArrowheads="1"/>
          </p:cNvSpPr>
          <p:nvPr/>
        </p:nvSpPr>
        <p:spPr bwMode="auto">
          <a:xfrm>
            <a:off x="8096766" y="4875204"/>
            <a:ext cx="432000" cy="210478"/>
          </a:xfrm>
          <a:prstGeom prst="roundRect">
            <a:avLst/>
          </a:prstGeom>
          <a:solidFill>
            <a:schemeClr val="accent2">
              <a:lumMod val="60000"/>
              <a:lumOff val="40000"/>
            </a:schemeClr>
          </a:solidFill>
          <a:ln w="9525">
            <a:noFill/>
            <a:round/>
            <a:headEnd/>
            <a:tailEnd/>
          </a:ln>
        </p:spPr>
        <p:txBody>
          <a:bodyPr lIns="0" tIns="0" rIns="0" bIns="36000">
            <a:spAutoFit/>
          </a:bodyPr>
          <a:lstStyle/>
          <a:p>
            <a:pPr algn="ctr"/>
            <a:r>
              <a:rPr lang="en-IN" altLang="zh-CN" sz="1000" dirty="0">
                <a:latin typeface="Arial" charset="0"/>
                <a:ea typeface="Arial" charset="0"/>
                <a:cs typeface="Arial" charset="0"/>
              </a:rPr>
              <a:t>2%</a:t>
            </a:r>
          </a:p>
        </p:txBody>
      </p:sp>
      <p:sp>
        <p:nvSpPr>
          <p:cNvPr id="31" name="TextBox 19"/>
          <p:cNvSpPr>
            <a:spLocks noChangeArrowheads="1"/>
          </p:cNvSpPr>
          <p:nvPr/>
        </p:nvSpPr>
        <p:spPr bwMode="auto">
          <a:xfrm>
            <a:off x="7278071" y="4877414"/>
            <a:ext cx="432000" cy="210478"/>
          </a:xfrm>
          <a:prstGeom prst="roundRect">
            <a:avLst/>
          </a:prstGeom>
          <a:solidFill>
            <a:schemeClr val="tx2"/>
          </a:solidFill>
          <a:ln w="9525">
            <a:noFill/>
            <a:round/>
            <a:headEnd/>
            <a:tailEnd/>
          </a:ln>
        </p:spPr>
        <p:txBody>
          <a:bodyPr lIns="0" tIns="0" rIns="0" bIns="36000">
            <a:spAutoFit/>
          </a:bodyPr>
          <a:lstStyle/>
          <a:p>
            <a:pPr algn="ctr"/>
            <a:r>
              <a:rPr lang="en-US" altLang="zh-CN" sz="1000" dirty="0"/>
              <a:t>2%</a:t>
            </a:r>
            <a:r>
              <a:rPr lang="zh-CN" altLang="en-US" sz="1000" dirty="0"/>
              <a:t> </a:t>
            </a:r>
            <a:endParaRPr lang="en-IN" sz="1000" dirty="0"/>
          </a:p>
        </p:txBody>
      </p:sp>
      <p:sp>
        <p:nvSpPr>
          <p:cNvPr id="32" name="TextBox 18"/>
          <p:cNvSpPr>
            <a:spLocks noChangeArrowheads="1"/>
          </p:cNvSpPr>
          <p:nvPr/>
        </p:nvSpPr>
        <p:spPr bwMode="auto">
          <a:xfrm>
            <a:off x="8096766" y="5221394"/>
            <a:ext cx="432000" cy="210478"/>
          </a:xfrm>
          <a:prstGeom prst="roundRect">
            <a:avLst/>
          </a:prstGeom>
          <a:solidFill>
            <a:schemeClr val="accent2">
              <a:lumMod val="60000"/>
              <a:lumOff val="40000"/>
            </a:schemeClr>
          </a:solidFill>
          <a:ln w="9525">
            <a:noFill/>
            <a:round/>
            <a:headEnd/>
            <a:tailEnd/>
          </a:ln>
        </p:spPr>
        <p:txBody>
          <a:bodyPr lIns="0" tIns="0" rIns="0" bIns="36000">
            <a:spAutoFit/>
          </a:bodyPr>
          <a:lstStyle/>
          <a:p>
            <a:pPr algn="ctr"/>
            <a:r>
              <a:rPr lang="en-IN" altLang="zh-CN" sz="1000" dirty="0">
                <a:latin typeface="Arial" charset="0"/>
                <a:ea typeface="Arial" charset="0"/>
                <a:cs typeface="Arial" charset="0"/>
              </a:rPr>
              <a:t>1%</a:t>
            </a:r>
          </a:p>
        </p:txBody>
      </p:sp>
      <p:sp>
        <p:nvSpPr>
          <p:cNvPr id="33" name="TextBox 19"/>
          <p:cNvSpPr>
            <a:spLocks noChangeArrowheads="1"/>
          </p:cNvSpPr>
          <p:nvPr/>
        </p:nvSpPr>
        <p:spPr bwMode="auto">
          <a:xfrm>
            <a:off x="7278071" y="5222497"/>
            <a:ext cx="432000" cy="210478"/>
          </a:xfrm>
          <a:prstGeom prst="roundRect">
            <a:avLst/>
          </a:prstGeom>
          <a:solidFill>
            <a:schemeClr val="tx2"/>
          </a:solidFill>
          <a:ln w="9525">
            <a:noFill/>
            <a:round/>
            <a:headEnd/>
            <a:tailEnd/>
          </a:ln>
        </p:spPr>
        <p:txBody>
          <a:bodyPr lIns="0" tIns="0" rIns="0" bIns="36000">
            <a:spAutoFit/>
          </a:bodyPr>
          <a:lstStyle/>
          <a:p>
            <a:pPr algn="ctr"/>
            <a:r>
              <a:rPr lang="en-US" altLang="zh-CN" sz="1000" dirty="0"/>
              <a:t>1%</a:t>
            </a:r>
            <a:r>
              <a:rPr lang="zh-CN" altLang="en-US" sz="1000" dirty="0"/>
              <a:t> </a:t>
            </a:r>
            <a:endParaRPr lang="en-IN" sz="1000" dirty="0"/>
          </a:p>
        </p:txBody>
      </p:sp>
      <p:sp>
        <p:nvSpPr>
          <p:cNvPr id="4" name="Title 3"/>
          <p:cNvSpPr>
            <a:spLocks noGrp="1"/>
          </p:cNvSpPr>
          <p:nvPr>
            <p:ph type="title"/>
          </p:nvPr>
        </p:nvSpPr>
        <p:spPr/>
        <p:txBody>
          <a:bodyPr>
            <a:normAutofit/>
          </a:bodyPr>
          <a:lstStyle/>
          <a:p>
            <a:r>
              <a:rPr lang="en-US" sz="2000" dirty="0"/>
              <a:t>Hotel industry in XXX is dominated by 3 large local groups, which represents XX% of hotel chain rooms</a:t>
            </a:r>
            <a:endParaRPr lang="en-GB" sz="1800" dirty="0"/>
          </a:p>
        </p:txBody>
      </p:sp>
      <p:sp>
        <p:nvSpPr>
          <p:cNvPr id="44" name="TextBox 19"/>
          <p:cNvSpPr>
            <a:spLocks noChangeArrowheads="1"/>
          </p:cNvSpPr>
          <p:nvPr/>
        </p:nvSpPr>
        <p:spPr bwMode="auto">
          <a:xfrm>
            <a:off x="7278071" y="5567581"/>
            <a:ext cx="432000" cy="210478"/>
          </a:xfrm>
          <a:prstGeom prst="roundRect">
            <a:avLst/>
          </a:prstGeom>
          <a:solidFill>
            <a:schemeClr val="tx2"/>
          </a:solidFill>
          <a:ln w="9525">
            <a:noFill/>
            <a:round/>
            <a:headEnd/>
            <a:tailEnd/>
          </a:ln>
        </p:spPr>
        <p:txBody>
          <a:bodyPr lIns="0" tIns="0" rIns="0" bIns="36000">
            <a:spAutoFit/>
          </a:bodyPr>
          <a:lstStyle/>
          <a:p>
            <a:pPr algn="ctr"/>
            <a:r>
              <a:rPr lang="en-US" altLang="zh-CN" sz="1000" dirty="0"/>
              <a:t>1%</a:t>
            </a:r>
            <a:r>
              <a:rPr lang="zh-CN" altLang="en-US" sz="1000" dirty="0"/>
              <a:t> </a:t>
            </a:r>
            <a:endParaRPr lang="en-IN" sz="1000" dirty="0"/>
          </a:p>
        </p:txBody>
      </p:sp>
      <p:sp>
        <p:nvSpPr>
          <p:cNvPr id="45" name="TextBox 18"/>
          <p:cNvSpPr>
            <a:spLocks noChangeArrowheads="1"/>
          </p:cNvSpPr>
          <p:nvPr/>
        </p:nvSpPr>
        <p:spPr bwMode="auto">
          <a:xfrm>
            <a:off x="8096766" y="5567581"/>
            <a:ext cx="432000" cy="210478"/>
          </a:xfrm>
          <a:prstGeom prst="roundRect">
            <a:avLst/>
          </a:prstGeom>
          <a:solidFill>
            <a:schemeClr val="accent2">
              <a:lumMod val="60000"/>
              <a:lumOff val="40000"/>
            </a:schemeClr>
          </a:solidFill>
          <a:ln w="9525">
            <a:noFill/>
            <a:round/>
            <a:headEnd/>
            <a:tailEnd/>
          </a:ln>
        </p:spPr>
        <p:txBody>
          <a:bodyPr lIns="0" tIns="0" rIns="0" bIns="36000">
            <a:spAutoFit/>
          </a:bodyPr>
          <a:lstStyle/>
          <a:p>
            <a:pPr algn="ctr"/>
            <a:r>
              <a:rPr lang="en-IN" altLang="zh-CN" sz="1000" dirty="0">
                <a:latin typeface="Arial" charset="0"/>
                <a:ea typeface="Arial" charset="0"/>
                <a:cs typeface="Arial" charset="0"/>
              </a:rPr>
              <a:t>2%</a:t>
            </a:r>
          </a:p>
        </p:txBody>
      </p:sp>
    </p:spTree>
    <p:extLst>
      <p:ext uri="{BB962C8B-B14F-4D97-AF65-F5344CB8AC3E}">
        <p14:creationId xmlns:p14="http://schemas.microsoft.com/office/powerpoint/2010/main" val="2180311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ZoneTexte 11"/>
          <p:cNvSpPr txBox="1">
            <a:spLocks noChangeArrowheads="1"/>
          </p:cNvSpPr>
          <p:nvPr/>
        </p:nvSpPr>
        <p:spPr bwMode="auto">
          <a:xfrm>
            <a:off x="255588" y="6575425"/>
            <a:ext cx="1828800" cy="215900"/>
          </a:xfrm>
          <a:prstGeom prst="rect">
            <a:avLst/>
          </a:prstGeom>
          <a:noFill/>
          <a:ln w="9525">
            <a:noFill/>
            <a:miter lim="800000"/>
            <a:headEnd/>
            <a:tailEnd/>
          </a:ln>
        </p:spPr>
        <p:txBody>
          <a:bodyPr wrap="none">
            <a:spAutoFit/>
          </a:bodyPr>
          <a:lstStyle/>
          <a:p>
            <a:r>
              <a:rPr lang="en-US" sz="800" b="0" dirty="0"/>
              <a:t>Source: ShARE analysis, Interviews</a:t>
            </a:r>
          </a:p>
        </p:txBody>
      </p:sp>
      <p:sp>
        <p:nvSpPr>
          <p:cNvPr id="11268" name="Rectangle 2"/>
          <p:cNvSpPr>
            <a:spLocks noGrp="1" noChangeArrowheads="1"/>
          </p:cNvSpPr>
          <p:nvPr>
            <p:ph type="title"/>
          </p:nvPr>
        </p:nvSpPr>
        <p:spPr/>
        <p:txBody>
          <a:bodyPr/>
          <a:lstStyle/>
          <a:p>
            <a:r>
              <a:rPr lang="en-US" altLang="zh-CN" dirty="0">
                <a:ea typeface="宋体" pitchFamily="2" charset="-122"/>
              </a:rPr>
              <a:t>Aluminum sheet usage in automobile components is decreasing because of improving technology</a:t>
            </a:r>
          </a:p>
        </p:txBody>
      </p:sp>
      <p:graphicFrame>
        <p:nvGraphicFramePr>
          <p:cNvPr id="6" name="Chart 52"/>
          <p:cNvGraphicFramePr>
            <a:graphicFrameLocks/>
          </p:cNvGraphicFramePr>
          <p:nvPr/>
        </p:nvGraphicFramePr>
        <p:xfrm>
          <a:off x="628650" y="1338263"/>
          <a:ext cx="8223250" cy="4381500"/>
        </p:xfrm>
        <a:graphic>
          <a:graphicData uri="http://schemas.openxmlformats.org/drawingml/2006/chart">
            <c:chart xmlns:c="http://schemas.openxmlformats.org/drawingml/2006/chart" xmlns:r="http://schemas.openxmlformats.org/officeDocument/2006/relationships" r:id="rId3"/>
          </a:graphicData>
        </a:graphic>
      </p:graphicFrame>
      <p:sp>
        <p:nvSpPr>
          <p:cNvPr id="11269" name="Rectangle 14"/>
          <p:cNvSpPr>
            <a:spLocks noChangeArrowheads="1"/>
          </p:cNvSpPr>
          <p:nvPr/>
        </p:nvSpPr>
        <p:spPr bwMode="auto">
          <a:xfrm>
            <a:off x="304800" y="5791200"/>
            <a:ext cx="8636000" cy="646113"/>
          </a:xfrm>
          <a:prstGeom prst="rect">
            <a:avLst/>
          </a:prstGeom>
          <a:noFill/>
          <a:ln w="9525">
            <a:noFill/>
            <a:miter lim="800000"/>
            <a:headEnd/>
            <a:tailEnd/>
          </a:ln>
        </p:spPr>
        <p:txBody>
          <a:bodyPr>
            <a:spAutoFit/>
          </a:bodyPr>
          <a:lstStyle/>
          <a:p>
            <a:pPr>
              <a:buClr>
                <a:srgbClr val="92D050"/>
              </a:buClr>
            </a:pPr>
            <a:r>
              <a:rPr lang="en-IN" sz="1200" b="0" i="1" dirty="0"/>
              <a:t>“Improvement in technology  is the reason of decrease in kilo grams of aluminium used in radiators, intercooler, evaporators  and condenser especially in past  five years and trend is likely to continue in future but reduction would not be equal and would be slow going forward” </a:t>
            </a:r>
            <a:r>
              <a:rPr lang="en-IN" sz="1200" b="0" dirty="0">
                <a:solidFill>
                  <a:srgbClr val="86E02D"/>
                </a:solidFill>
              </a:rPr>
              <a:t>- </a:t>
            </a:r>
            <a:r>
              <a:rPr lang="en-IN" sz="1200" b="0" dirty="0">
                <a:solidFill>
                  <a:schemeClr val="tx2"/>
                </a:solidFill>
              </a:rPr>
              <a:t>Mr Pradeep Srivastav, Climate System</a:t>
            </a:r>
          </a:p>
        </p:txBody>
      </p:sp>
    </p:spTree>
    <p:extLst>
      <p:ext uri="{BB962C8B-B14F-4D97-AF65-F5344CB8AC3E}">
        <p14:creationId xmlns:p14="http://schemas.microsoft.com/office/powerpoint/2010/main" val="1098805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just"/>
            <a:r>
              <a:rPr lang="en-GB" kern="1200" dirty="0"/>
              <a:t>XX </a:t>
            </a:r>
            <a:r>
              <a:rPr lang="en-GB" sz="2000" kern="1200" dirty="0"/>
              <a:t>play a strong role in a high-end segment where they hold 59% of the market</a:t>
            </a:r>
          </a:p>
        </p:txBody>
      </p:sp>
      <p:graphicFrame>
        <p:nvGraphicFramePr>
          <p:cNvPr id="4" name="Chart 3"/>
          <p:cNvGraphicFramePr/>
          <p:nvPr/>
        </p:nvGraphicFramePr>
        <p:xfrm>
          <a:off x="921055" y="2326172"/>
          <a:ext cx="1784593" cy="13828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nvGraphicFramePr>
        <p:xfrm>
          <a:off x="3845479" y="2279301"/>
          <a:ext cx="1845079" cy="14297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p:nvPr/>
        </p:nvGraphicFramePr>
        <p:xfrm>
          <a:off x="6484883" y="2260663"/>
          <a:ext cx="1869129" cy="144839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1386791" y="2050921"/>
            <a:ext cx="853119" cy="276999"/>
          </a:xfrm>
          <a:prstGeom prst="rect">
            <a:avLst/>
          </a:prstGeom>
          <a:noFill/>
        </p:spPr>
        <p:txBody>
          <a:bodyPr wrap="none" rtlCol="0">
            <a:spAutoFit/>
          </a:bodyPr>
          <a:lstStyle/>
          <a:p>
            <a:r>
              <a:rPr lang="en-GB" sz="1200" b="1" dirty="0"/>
              <a:t>High-end</a:t>
            </a:r>
          </a:p>
        </p:txBody>
      </p:sp>
      <p:sp>
        <p:nvSpPr>
          <p:cNvPr id="11" name="TextBox 10"/>
          <p:cNvSpPr txBox="1"/>
          <p:nvPr/>
        </p:nvSpPr>
        <p:spPr>
          <a:xfrm>
            <a:off x="4280348" y="2036249"/>
            <a:ext cx="971876" cy="276999"/>
          </a:xfrm>
          <a:prstGeom prst="rect">
            <a:avLst/>
          </a:prstGeom>
          <a:noFill/>
        </p:spPr>
        <p:txBody>
          <a:bodyPr wrap="square" rtlCol="0">
            <a:spAutoFit/>
          </a:bodyPr>
          <a:lstStyle/>
          <a:p>
            <a:r>
              <a:rPr lang="en-GB" sz="1200" b="1" dirty="0"/>
              <a:t>YYY</a:t>
            </a:r>
          </a:p>
        </p:txBody>
      </p:sp>
      <p:sp>
        <p:nvSpPr>
          <p:cNvPr id="12" name="TextBox 11"/>
          <p:cNvSpPr txBox="1"/>
          <p:nvPr/>
        </p:nvSpPr>
        <p:spPr>
          <a:xfrm>
            <a:off x="6983417" y="2044754"/>
            <a:ext cx="468398" cy="276999"/>
          </a:xfrm>
          <a:prstGeom prst="rect">
            <a:avLst/>
          </a:prstGeom>
          <a:noFill/>
        </p:spPr>
        <p:txBody>
          <a:bodyPr wrap="none" rtlCol="0">
            <a:spAutoFit/>
          </a:bodyPr>
          <a:lstStyle/>
          <a:p>
            <a:r>
              <a:rPr lang="en-GB" sz="1200" b="1" dirty="0"/>
              <a:t>ZZZ</a:t>
            </a:r>
          </a:p>
        </p:txBody>
      </p:sp>
      <p:graphicFrame>
        <p:nvGraphicFramePr>
          <p:cNvPr id="18" name="图表 17"/>
          <p:cNvGraphicFramePr>
            <a:graphicFrameLocks/>
          </p:cNvGraphicFramePr>
          <p:nvPr/>
        </p:nvGraphicFramePr>
        <p:xfrm>
          <a:off x="0" y="3684892"/>
          <a:ext cx="3286125" cy="27248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图表 19"/>
          <p:cNvGraphicFramePr>
            <a:graphicFrameLocks/>
          </p:cNvGraphicFramePr>
          <p:nvPr/>
        </p:nvGraphicFramePr>
        <p:xfrm>
          <a:off x="2529704" y="3809013"/>
          <a:ext cx="3692357" cy="261377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2" name="图表 21"/>
          <p:cNvGraphicFramePr>
            <a:graphicFrameLocks/>
          </p:cNvGraphicFramePr>
          <p:nvPr/>
        </p:nvGraphicFramePr>
        <p:xfrm>
          <a:off x="5781107" y="3795365"/>
          <a:ext cx="3458428" cy="2627424"/>
        </p:xfrm>
        <a:graphic>
          <a:graphicData uri="http://schemas.openxmlformats.org/drawingml/2006/chart">
            <c:chart xmlns:c="http://schemas.openxmlformats.org/drawingml/2006/chart" xmlns:r="http://schemas.openxmlformats.org/officeDocument/2006/relationships" r:id="rId7"/>
          </a:graphicData>
        </a:graphic>
      </p:graphicFrame>
      <p:sp>
        <p:nvSpPr>
          <p:cNvPr id="23" name="TextBox 9"/>
          <p:cNvSpPr txBox="1"/>
          <p:nvPr/>
        </p:nvSpPr>
        <p:spPr>
          <a:xfrm>
            <a:off x="0" y="6616798"/>
            <a:ext cx="5047059" cy="215444"/>
          </a:xfrm>
          <a:prstGeom prst="rect">
            <a:avLst/>
          </a:prstGeom>
          <a:noFill/>
        </p:spPr>
        <p:txBody>
          <a:bodyPr wrap="square" rtlCol="0">
            <a:spAutoFit/>
          </a:bodyPr>
          <a:lstStyle/>
          <a:p>
            <a:pPr fontAlgn="base">
              <a:spcBef>
                <a:spcPct val="0"/>
              </a:spcBef>
              <a:spcAft>
                <a:spcPct val="0"/>
              </a:spcAft>
            </a:pPr>
            <a:r>
              <a:rPr lang="en-US" sz="800" b="0" dirty="0">
                <a:solidFill>
                  <a:srgbClr val="000000"/>
                </a:solidFill>
              </a:rPr>
              <a:t>Source:: </a:t>
            </a:r>
            <a:r>
              <a:rPr lang="en-US" altLang="zh-CN" sz="800" b="0" dirty="0">
                <a:solidFill>
                  <a:srgbClr val="000000"/>
                </a:solidFill>
              </a:rPr>
              <a:t>Hotels, </a:t>
            </a:r>
            <a:r>
              <a:rPr lang="en-US" altLang="zh-CN" sz="800" b="0" dirty="0" err="1">
                <a:solidFill>
                  <a:srgbClr val="000000"/>
                </a:solidFill>
              </a:rPr>
              <a:t>inntie</a:t>
            </a:r>
            <a:r>
              <a:rPr lang="en-US" altLang="zh-CN" sz="800" b="0" dirty="0">
                <a:solidFill>
                  <a:srgbClr val="000000"/>
                </a:solidFill>
              </a:rPr>
              <a:t>,</a:t>
            </a:r>
            <a:r>
              <a:rPr lang="en-US" altLang="zh-CN" sz="800" b="0" dirty="0"/>
              <a:t> corporate annual reports, company website</a:t>
            </a:r>
          </a:p>
        </p:txBody>
      </p:sp>
      <p:sp>
        <p:nvSpPr>
          <p:cNvPr id="16" name="TextBox 10"/>
          <p:cNvSpPr txBox="1"/>
          <p:nvPr/>
        </p:nvSpPr>
        <p:spPr>
          <a:xfrm>
            <a:off x="1532585" y="1382441"/>
            <a:ext cx="6684135" cy="523220"/>
          </a:xfrm>
          <a:prstGeom prst="rect">
            <a:avLst/>
          </a:prstGeom>
          <a:noFill/>
        </p:spPr>
        <p:txBody>
          <a:bodyPr wrap="square" rtlCol="0">
            <a:spAutoFit/>
          </a:bodyPr>
          <a:lstStyle/>
          <a:p>
            <a:pPr algn="ctr"/>
            <a:r>
              <a:rPr lang="en-US" sz="1400" b="1" dirty="0"/>
              <a:t>The top 10 local and foreign XXX in 3 segments ranked by rooms</a:t>
            </a:r>
          </a:p>
          <a:p>
            <a:pPr algn="ctr"/>
            <a:r>
              <a:rPr lang="en-US" sz="1400" b="1" dirty="0"/>
              <a:t> </a:t>
            </a:r>
            <a:r>
              <a:rPr lang="en-US" sz="1400" b="0" dirty="0"/>
              <a:t>(31 Dec 2016)  </a:t>
            </a:r>
            <a:endParaRPr lang="en-GB" sz="1400" b="0" dirty="0"/>
          </a:p>
        </p:txBody>
      </p:sp>
    </p:spTree>
    <p:extLst>
      <p:ext uri="{BB962C8B-B14F-4D97-AF65-F5344CB8AC3E}">
        <p14:creationId xmlns:p14="http://schemas.microsoft.com/office/powerpoint/2010/main" val="2055858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Graphique 3"/>
          <p:cNvGraphicFramePr>
            <a:graphicFrameLocks/>
          </p:cNvGraphicFramePr>
          <p:nvPr/>
        </p:nvGraphicFramePr>
        <p:xfrm>
          <a:off x="441325" y="1398588"/>
          <a:ext cx="8255000" cy="4654550"/>
        </p:xfrm>
        <a:graphic>
          <a:graphicData uri="http://schemas.openxmlformats.org/drawingml/2006/chart">
            <c:chart xmlns:c="http://schemas.openxmlformats.org/drawingml/2006/chart" xmlns:r="http://schemas.openxmlformats.org/officeDocument/2006/relationships" r:id="rId3"/>
          </a:graphicData>
        </a:graphic>
      </p:graphicFrame>
      <p:sp>
        <p:nvSpPr>
          <p:cNvPr id="12290" name="Titre 1"/>
          <p:cNvSpPr>
            <a:spLocks noGrp="1"/>
          </p:cNvSpPr>
          <p:nvPr>
            <p:ph type="title"/>
          </p:nvPr>
        </p:nvSpPr>
        <p:spPr/>
        <p:txBody>
          <a:bodyPr/>
          <a:lstStyle/>
          <a:p>
            <a:r>
              <a:rPr lang="en-US" altLang="zh-CN" dirty="0">
                <a:ea typeface="宋体" pitchFamily="2" charset="-122"/>
              </a:rPr>
              <a:t>726 million mobile subscribers in China with CAGR</a:t>
            </a:r>
            <a:r>
              <a:rPr lang="en-US" altLang="zh-CN" baseline="30000" dirty="0">
                <a:ea typeface="宋体" pitchFamily="2" charset="-122"/>
              </a:rPr>
              <a:t>1</a:t>
            </a:r>
            <a:r>
              <a:rPr lang="en-US" altLang="zh-CN" dirty="0">
                <a:ea typeface="宋体" pitchFamily="2" charset="-122"/>
              </a:rPr>
              <a:t> of 36% over the last 10 years</a:t>
            </a:r>
          </a:p>
        </p:txBody>
      </p:sp>
      <p:sp>
        <p:nvSpPr>
          <p:cNvPr id="12292" name="ZoneTexte 4"/>
          <p:cNvSpPr txBox="1">
            <a:spLocks noChangeArrowheads="1"/>
          </p:cNvSpPr>
          <p:nvPr/>
        </p:nvSpPr>
        <p:spPr bwMode="auto">
          <a:xfrm>
            <a:off x="60325" y="6229350"/>
            <a:ext cx="3983038" cy="584200"/>
          </a:xfrm>
          <a:prstGeom prst="rect">
            <a:avLst/>
          </a:prstGeom>
          <a:noFill/>
          <a:ln w="9525">
            <a:noFill/>
            <a:miter lim="800000"/>
            <a:headEnd/>
            <a:tailEnd/>
          </a:ln>
        </p:spPr>
        <p:txBody>
          <a:bodyPr wrap="none">
            <a:spAutoFit/>
          </a:bodyPr>
          <a:lstStyle/>
          <a:p>
            <a:r>
              <a:rPr lang="en-US" altLang="zh-CN" sz="800" b="0" dirty="0"/>
              <a:t>1. CAGR = Compounded Annual Growth Rate</a:t>
            </a:r>
          </a:p>
          <a:p>
            <a:r>
              <a:rPr lang="en-US" altLang="zh-CN" sz="800" b="0" dirty="0"/>
              <a:t>2. take-over: China Unicom sold the CDMA service to China Telecom in July, 2008.</a:t>
            </a:r>
          </a:p>
          <a:p>
            <a:endParaRPr lang="en-US" altLang="zh-CN" sz="800" b="0" dirty="0"/>
          </a:p>
          <a:p>
            <a:r>
              <a:rPr lang="en-US" altLang="zh-CN" sz="800" b="0" dirty="0"/>
              <a:t>Source: China Mobile, China Unicom, China Telecom, ShARE interview;</a:t>
            </a:r>
          </a:p>
        </p:txBody>
      </p:sp>
      <p:cxnSp>
        <p:nvCxnSpPr>
          <p:cNvPr id="7" name="Connecteur droit avec flèche 6"/>
          <p:cNvCxnSpPr/>
          <p:nvPr/>
        </p:nvCxnSpPr>
        <p:spPr>
          <a:xfrm flipV="1">
            <a:off x="784225" y="3792538"/>
            <a:ext cx="3289300" cy="1389062"/>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Ellipse 7"/>
          <p:cNvSpPr/>
          <p:nvPr/>
        </p:nvSpPr>
        <p:spPr>
          <a:xfrm>
            <a:off x="2192338" y="4127500"/>
            <a:ext cx="827087" cy="390525"/>
          </a:xfrm>
          <a:prstGeom prst="ellipse">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050" b="1" dirty="0">
                <a:solidFill>
                  <a:schemeClr val="tx1"/>
                </a:solidFill>
                <a:ea typeface="宋体" charset="-122"/>
              </a:rPr>
              <a:t>36.4%</a:t>
            </a:r>
            <a:endParaRPr lang="zh-CN" altLang="zh-CN" sz="1050" b="1">
              <a:solidFill>
                <a:schemeClr val="tx1"/>
              </a:solidFill>
              <a:ea typeface="宋体" charset="-122"/>
            </a:endParaRPr>
          </a:p>
        </p:txBody>
      </p:sp>
      <p:sp>
        <p:nvSpPr>
          <p:cNvPr id="12295" name="ZoneTexte 8"/>
          <p:cNvSpPr txBox="1">
            <a:spLocks noChangeArrowheads="1"/>
          </p:cNvSpPr>
          <p:nvPr/>
        </p:nvSpPr>
        <p:spPr bwMode="auto">
          <a:xfrm>
            <a:off x="2263775" y="3890963"/>
            <a:ext cx="712788" cy="307975"/>
          </a:xfrm>
          <a:prstGeom prst="rect">
            <a:avLst/>
          </a:prstGeom>
          <a:noFill/>
          <a:ln w="9525">
            <a:noFill/>
            <a:miter lim="800000"/>
            <a:headEnd/>
            <a:tailEnd/>
          </a:ln>
        </p:spPr>
        <p:txBody>
          <a:bodyPr wrap="none">
            <a:spAutoFit/>
          </a:bodyPr>
          <a:lstStyle/>
          <a:p>
            <a:r>
              <a:rPr lang="en-US" altLang="zh-CN" sz="1400" b="1" dirty="0"/>
              <a:t>CAGR</a:t>
            </a:r>
          </a:p>
        </p:txBody>
      </p:sp>
      <p:cxnSp>
        <p:nvCxnSpPr>
          <p:cNvPr id="10" name="Connecteur droit avec flèche 9"/>
          <p:cNvCxnSpPr/>
          <p:nvPr/>
        </p:nvCxnSpPr>
        <p:spPr>
          <a:xfrm flipV="1">
            <a:off x="4411663" y="2627313"/>
            <a:ext cx="1771650" cy="971550"/>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Ellipse 10"/>
          <p:cNvSpPr/>
          <p:nvPr/>
        </p:nvSpPr>
        <p:spPr>
          <a:xfrm>
            <a:off x="5041900" y="2805113"/>
            <a:ext cx="612775" cy="360362"/>
          </a:xfrm>
          <a:prstGeom prst="ellipse">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050" b="1" dirty="0">
                <a:solidFill>
                  <a:schemeClr val="tx1"/>
                </a:solidFill>
                <a:ea typeface="宋体" charset="-122"/>
              </a:rPr>
              <a:t>11.5%</a:t>
            </a:r>
            <a:endParaRPr lang="zh-CN" altLang="zh-CN" sz="1050" b="1" dirty="0">
              <a:solidFill>
                <a:schemeClr val="tx1"/>
              </a:solidFill>
              <a:ea typeface="宋体" charset="-122"/>
            </a:endParaRPr>
          </a:p>
        </p:txBody>
      </p:sp>
      <p:sp>
        <p:nvSpPr>
          <p:cNvPr id="13" name="Accolade fermante 12"/>
          <p:cNvSpPr/>
          <p:nvPr/>
        </p:nvSpPr>
        <p:spPr>
          <a:xfrm rot="5400000">
            <a:off x="6366669" y="4044156"/>
            <a:ext cx="230188" cy="4079875"/>
          </a:xfrm>
          <a:prstGeom prst="rightBrace">
            <a:avLst>
              <a:gd name="adj1" fmla="val 37113"/>
              <a:gd name="adj2" fmla="val 5282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zh-CN">
              <a:ea typeface="宋体" charset="-122"/>
            </a:endParaRPr>
          </a:p>
        </p:txBody>
      </p:sp>
      <p:sp>
        <p:nvSpPr>
          <p:cNvPr id="12299" name="ZoneTexte 14"/>
          <p:cNvSpPr txBox="1">
            <a:spLocks noChangeArrowheads="1"/>
          </p:cNvSpPr>
          <p:nvPr/>
        </p:nvSpPr>
        <p:spPr bwMode="auto">
          <a:xfrm>
            <a:off x="5795963" y="6257925"/>
            <a:ext cx="1371600" cy="260350"/>
          </a:xfrm>
          <a:prstGeom prst="rect">
            <a:avLst/>
          </a:prstGeom>
          <a:noFill/>
          <a:ln w="9525">
            <a:noFill/>
            <a:miter lim="800000"/>
            <a:headEnd/>
            <a:tailEnd/>
          </a:ln>
        </p:spPr>
        <p:txBody>
          <a:bodyPr wrap="none">
            <a:spAutoFit/>
          </a:bodyPr>
          <a:lstStyle/>
          <a:p>
            <a:r>
              <a:rPr lang="en-US" altLang="zh-CN" sz="1100" dirty="0"/>
              <a:t>ShARE projections</a:t>
            </a:r>
          </a:p>
        </p:txBody>
      </p:sp>
      <p:sp>
        <p:nvSpPr>
          <p:cNvPr id="15" name="Rectangle à coins arrondis 14"/>
          <p:cNvSpPr/>
          <p:nvPr/>
        </p:nvSpPr>
        <p:spPr>
          <a:xfrm>
            <a:off x="3390900" y="2717800"/>
            <a:ext cx="1050925" cy="655638"/>
          </a:xfrm>
          <a:prstGeom prst="wedgeRoundRectCallout">
            <a:avLst>
              <a:gd name="adj1" fmla="val 27032"/>
              <a:gd name="adj2" fmla="val 133348"/>
              <a:gd name="adj3" fmla="val 16667"/>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0" dirty="0">
                <a:solidFill>
                  <a:schemeClr val="tx1"/>
                </a:solidFill>
              </a:rPr>
              <a:t>3G network launched in 2009</a:t>
            </a:r>
          </a:p>
        </p:txBody>
      </p:sp>
      <p:sp>
        <p:nvSpPr>
          <p:cNvPr id="16" name="Rectangle à coins arrondis 14"/>
          <p:cNvSpPr/>
          <p:nvPr/>
        </p:nvSpPr>
        <p:spPr>
          <a:xfrm>
            <a:off x="2273300" y="2968625"/>
            <a:ext cx="1052513" cy="655638"/>
          </a:xfrm>
          <a:prstGeom prst="wedgeRoundRectCallout">
            <a:avLst>
              <a:gd name="adj1" fmla="val 87149"/>
              <a:gd name="adj2" fmla="val 132406"/>
              <a:gd name="adj3" fmla="val 16667"/>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0" dirty="0">
                <a:solidFill>
                  <a:schemeClr val="tx1"/>
                </a:solidFill>
              </a:rPr>
              <a:t>A large drop in CDMA users due to take-over</a:t>
            </a:r>
            <a:r>
              <a:rPr lang="en-US" sz="1100" b="0" baseline="30000" dirty="0">
                <a:solidFill>
                  <a:schemeClr val="tx1"/>
                </a:solidFill>
              </a:rPr>
              <a:t>2</a:t>
            </a:r>
          </a:p>
        </p:txBody>
      </p:sp>
      <p:sp>
        <p:nvSpPr>
          <p:cNvPr id="17" name="Rectangle à coins arrondis 14"/>
          <p:cNvSpPr/>
          <p:nvPr/>
        </p:nvSpPr>
        <p:spPr>
          <a:xfrm>
            <a:off x="533400" y="3730625"/>
            <a:ext cx="1044575" cy="655638"/>
          </a:xfrm>
          <a:prstGeom prst="wedgeRoundRectCallout">
            <a:avLst>
              <a:gd name="adj1" fmla="val 46622"/>
              <a:gd name="adj2" fmla="val 134655"/>
              <a:gd name="adj3" fmla="val 16667"/>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b="0" dirty="0">
                <a:solidFill>
                  <a:schemeClr val="tx1"/>
                </a:solidFill>
              </a:rPr>
              <a:t>CDMA launched in 2002</a:t>
            </a:r>
          </a:p>
        </p:txBody>
      </p:sp>
      <p:sp>
        <p:nvSpPr>
          <p:cNvPr id="12303" name="ZoneTexte 13"/>
          <p:cNvSpPr txBox="1">
            <a:spLocks noChangeArrowheads="1"/>
          </p:cNvSpPr>
          <p:nvPr/>
        </p:nvSpPr>
        <p:spPr bwMode="auto">
          <a:xfrm>
            <a:off x="5003800" y="2552700"/>
            <a:ext cx="714375" cy="307975"/>
          </a:xfrm>
          <a:prstGeom prst="rect">
            <a:avLst/>
          </a:prstGeom>
          <a:noFill/>
          <a:ln w="9525">
            <a:noFill/>
            <a:miter lim="800000"/>
            <a:headEnd/>
            <a:tailEnd/>
          </a:ln>
        </p:spPr>
        <p:txBody>
          <a:bodyPr wrap="none">
            <a:spAutoFit/>
          </a:bodyPr>
          <a:lstStyle/>
          <a:p>
            <a:r>
              <a:rPr lang="en-US" altLang="zh-CN" sz="1400" b="1" dirty="0"/>
              <a:t>CAGR</a:t>
            </a:r>
          </a:p>
        </p:txBody>
      </p:sp>
      <p:cxnSp>
        <p:nvCxnSpPr>
          <p:cNvPr id="21" name="Connecteur droit avec flèche 20"/>
          <p:cNvCxnSpPr/>
          <p:nvPr/>
        </p:nvCxnSpPr>
        <p:spPr>
          <a:xfrm flipV="1">
            <a:off x="6386513" y="2260600"/>
            <a:ext cx="2135187" cy="250825"/>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305" name="ZoneTexte 13"/>
          <p:cNvSpPr txBox="1">
            <a:spLocks noChangeArrowheads="1"/>
          </p:cNvSpPr>
          <p:nvPr/>
        </p:nvSpPr>
        <p:spPr bwMode="auto">
          <a:xfrm>
            <a:off x="7056438" y="1865313"/>
            <a:ext cx="714375" cy="307975"/>
          </a:xfrm>
          <a:prstGeom prst="rect">
            <a:avLst/>
          </a:prstGeom>
          <a:noFill/>
          <a:ln w="9525">
            <a:noFill/>
            <a:miter lim="800000"/>
            <a:headEnd/>
            <a:tailEnd/>
          </a:ln>
        </p:spPr>
        <p:txBody>
          <a:bodyPr wrap="none">
            <a:spAutoFit/>
          </a:bodyPr>
          <a:lstStyle/>
          <a:p>
            <a:r>
              <a:rPr lang="en-US" altLang="zh-CN" sz="1400" b="1" dirty="0"/>
              <a:t>CAGR</a:t>
            </a:r>
          </a:p>
        </p:txBody>
      </p:sp>
      <p:sp>
        <p:nvSpPr>
          <p:cNvPr id="24" name="Ellipse 23"/>
          <p:cNvSpPr/>
          <p:nvPr/>
        </p:nvSpPr>
        <p:spPr>
          <a:xfrm>
            <a:off x="7107238" y="2130425"/>
            <a:ext cx="612775" cy="360363"/>
          </a:xfrm>
          <a:prstGeom prst="ellipse">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050" b="1" dirty="0">
                <a:solidFill>
                  <a:schemeClr val="tx1"/>
                </a:solidFill>
                <a:ea typeface="宋体" charset="-122"/>
              </a:rPr>
              <a:t>1.6%</a:t>
            </a:r>
            <a:endParaRPr lang="zh-CN" altLang="zh-CN" sz="1050" b="1" dirty="0">
              <a:solidFill>
                <a:schemeClr val="tx1"/>
              </a:solidFill>
              <a:ea typeface="宋体" charset="-122"/>
            </a:endParaRPr>
          </a:p>
        </p:txBody>
      </p:sp>
    </p:spTree>
    <p:extLst>
      <p:ext uri="{BB962C8B-B14F-4D97-AF65-F5344CB8AC3E}">
        <p14:creationId xmlns:p14="http://schemas.microsoft.com/office/powerpoint/2010/main" val="1314341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r>
              <a:rPr lang="en-US" altLang="zh-CN" dirty="0">
                <a:ea typeface="宋体" pitchFamily="2" charset="-122"/>
              </a:rPr>
              <a:t>Passenger Car is largest and fastest growing passenger vehicle segment having Maruti Suzuki being largest player</a:t>
            </a:r>
          </a:p>
        </p:txBody>
      </p:sp>
      <p:sp>
        <p:nvSpPr>
          <p:cNvPr id="4101" name="Text Box 6"/>
          <p:cNvSpPr txBox="1">
            <a:spLocks noChangeArrowheads="1"/>
          </p:cNvSpPr>
          <p:nvPr/>
        </p:nvSpPr>
        <p:spPr bwMode="auto">
          <a:xfrm>
            <a:off x="4683125" y="3175071"/>
            <a:ext cx="1022350" cy="274637"/>
          </a:xfrm>
          <a:prstGeom prst="rect">
            <a:avLst/>
          </a:prstGeom>
          <a:noFill/>
          <a:ln w="9525">
            <a:noFill/>
            <a:miter lim="800000"/>
            <a:headEnd/>
            <a:tailEnd/>
          </a:ln>
        </p:spPr>
        <p:txBody>
          <a:bodyPr>
            <a:spAutoFit/>
          </a:bodyPr>
          <a:lstStyle/>
          <a:p>
            <a:endParaRPr lang="zh-CN" altLang="en-US" sz="1200"/>
          </a:p>
        </p:txBody>
      </p:sp>
      <p:sp>
        <p:nvSpPr>
          <p:cNvPr id="4102" name="Text Box 7"/>
          <p:cNvSpPr txBox="1">
            <a:spLocks noChangeArrowheads="1"/>
          </p:cNvSpPr>
          <p:nvPr/>
        </p:nvSpPr>
        <p:spPr bwMode="auto">
          <a:xfrm>
            <a:off x="0" y="6554788"/>
            <a:ext cx="2955925" cy="214312"/>
          </a:xfrm>
          <a:prstGeom prst="rect">
            <a:avLst/>
          </a:prstGeom>
          <a:noFill/>
          <a:ln w="9525">
            <a:noFill/>
            <a:miter lim="800000"/>
            <a:headEnd/>
            <a:tailEnd/>
          </a:ln>
        </p:spPr>
        <p:txBody>
          <a:bodyPr>
            <a:spAutoFit/>
          </a:bodyPr>
          <a:lstStyle/>
          <a:p>
            <a:pPr marL="342900" indent="-342900"/>
            <a:r>
              <a:rPr lang="en-US" altLang="zh-CN" sz="800" b="0" dirty="0"/>
              <a:t>Source: IBEF, SIAM, Maruti Suzuki Annual Report</a:t>
            </a:r>
          </a:p>
        </p:txBody>
      </p:sp>
      <p:sp>
        <p:nvSpPr>
          <p:cNvPr id="4103" name="Rectangle 6"/>
          <p:cNvSpPr>
            <a:spLocks noChangeArrowheads="1"/>
          </p:cNvSpPr>
          <p:nvPr/>
        </p:nvSpPr>
        <p:spPr bwMode="auto">
          <a:xfrm>
            <a:off x="344488" y="1712983"/>
            <a:ext cx="4148137" cy="658813"/>
          </a:xfrm>
          <a:prstGeom prst="rect">
            <a:avLst/>
          </a:prstGeom>
          <a:noFill/>
          <a:ln w="9525">
            <a:noFill/>
            <a:miter lim="800000"/>
            <a:headEnd/>
            <a:tailEnd/>
          </a:ln>
        </p:spPr>
        <p:txBody>
          <a:bodyPr wrap="none" anchor="ctr"/>
          <a:lstStyle/>
          <a:p>
            <a:pPr algn="ctr"/>
            <a:r>
              <a:rPr lang="en-US" altLang="zh-CN" sz="1400" dirty="0"/>
              <a:t>Maruti Suzuki holds the highest market </a:t>
            </a:r>
          </a:p>
          <a:p>
            <a:pPr algn="ctr"/>
            <a:r>
              <a:rPr lang="en-US" altLang="zh-CN" sz="1400" dirty="0"/>
              <a:t>share in Passenger Vehicle Market</a:t>
            </a:r>
          </a:p>
        </p:txBody>
      </p:sp>
      <p:sp>
        <p:nvSpPr>
          <p:cNvPr id="4104" name="Rectangle 6"/>
          <p:cNvSpPr>
            <a:spLocks noChangeArrowheads="1"/>
          </p:cNvSpPr>
          <p:nvPr/>
        </p:nvSpPr>
        <p:spPr bwMode="auto">
          <a:xfrm>
            <a:off x="4922838" y="1706633"/>
            <a:ext cx="3916362" cy="658813"/>
          </a:xfrm>
          <a:prstGeom prst="rect">
            <a:avLst/>
          </a:prstGeom>
          <a:noFill/>
          <a:ln w="9525">
            <a:noFill/>
            <a:miter lim="800000"/>
            <a:headEnd/>
            <a:tailEnd/>
          </a:ln>
        </p:spPr>
        <p:txBody>
          <a:bodyPr lIns="36000" rIns="36000" anchor="ctr"/>
          <a:lstStyle/>
          <a:p>
            <a:pPr algn="ctr"/>
            <a:endParaRPr lang="en-US" altLang="zh-CN" sz="1400" dirty="0"/>
          </a:p>
          <a:p>
            <a:pPr algn="ctr"/>
            <a:r>
              <a:rPr lang="en-US" altLang="zh-CN" sz="1400" dirty="0"/>
              <a:t>Passenger car is the largest and the fastest growing Segment in Indian Passenger Vehicle Market</a:t>
            </a:r>
          </a:p>
          <a:p>
            <a:pPr algn="ctr"/>
            <a:endParaRPr lang="en-US" altLang="zh-CN" sz="1400" dirty="0"/>
          </a:p>
        </p:txBody>
      </p:sp>
      <p:graphicFrame>
        <p:nvGraphicFramePr>
          <p:cNvPr id="17" name="Chart 11"/>
          <p:cNvGraphicFramePr>
            <a:graphicFrameLocks/>
          </p:cNvGraphicFramePr>
          <p:nvPr/>
        </p:nvGraphicFramePr>
        <p:xfrm>
          <a:off x="4622800" y="2644846"/>
          <a:ext cx="4205288" cy="39322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5"/>
          <p:cNvGraphicFramePr>
            <a:graphicFrameLocks/>
          </p:cNvGraphicFramePr>
          <p:nvPr/>
        </p:nvGraphicFramePr>
        <p:xfrm>
          <a:off x="547688" y="2530546"/>
          <a:ext cx="3636962" cy="3911600"/>
        </p:xfrm>
        <a:graphic>
          <a:graphicData uri="http://schemas.openxmlformats.org/drawingml/2006/chart">
            <c:chart xmlns:c="http://schemas.openxmlformats.org/drawingml/2006/chart" xmlns:r="http://schemas.openxmlformats.org/officeDocument/2006/relationships" r:id="rId4"/>
          </a:graphicData>
        </a:graphic>
      </p:graphicFrame>
      <p:sp>
        <p:nvSpPr>
          <p:cNvPr id="11" name="Rounded Rectangle 10"/>
          <p:cNvSpPr/>
          <p:nvPr/>
        </p:nvSpPr>
        <p:spPr>
          <a:xfrm>
            <a:off x="688975" y="3294133"/>
            <a:ext cx="431800" cy="2413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0" dirty="0">
                <a:solidFill>
                  <a:schemeClr val="tx1"/>
                </a:solidFill>
              </a:rPr>
              <a:t>46%</a:t>
            </a:r>
          </a:p>
        </p:txBody>
      </p:sp>
      <p:sp>
        <p:nvSpPr>
          <p:cNvPr id="12" name="Rounded Rectangle 11"/>
          <p:cNvSpPr/>
          <p:nvPr/>
        </p:nvSpPr>
        <p:spPr>
          <a:xfrm>
            <a:off x="1311275" y="3294133"/>
            <a:ext cx="431800" cy="2413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0" dirty="0">
                <a:solidFill>
                  <a:schemeClr val="tx1"/>
                </a:solidFill>
              </a:rPr>
              <a:t>16%</a:t>
            </a:r>
          </a:p>
        </p:txBody>
      </p:sp>
      <p:sp>
        <p:nvSpPr>
          <p:cNvPr id="13" name="Rounded Rectangle 12"/>
          <p:cNvSpPr/>
          <p:nvPr/>
        </p:nvSpPr>
        <p:spPr>
          <a:xfrm>
            <a:off x="1924050" y="3294133"/>
            <a:ext cx="431800" cy="2413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0" dirty="0">
                <a:solidFill>
                  <a:schemeClr val="tx1"/>
                </a:solidFill>
              </a:rPr>
              <a:t>15%</a:t>
            </a:r>
          </a:p>
        </p:txBody>
      </p:sp>
      <p:sp>
        <p:nvSpPr>
          <p:cNvPr id="14" name="Rounded Rectangle 13"/>
          <p:cNvSpPr/>
          <p:nvPr/>
        </p:nvSpPr>
        <p:spPr>
          <a:xfrm>
            <a:off x="2497138" y="3294133"/>
            <a:ext cx="431800" cy="2413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0" dirty="0">
                <a:solidFill>
                  <a:schemeClr val="tx1"/>
                </a:solidFill>
              </a:rPr>
              <a:t>7%</a:t>
            </a:r>
          </a:p>
        </p:txBody>
      </p:sp>
      <p:sp>
        <p:nvSpPr>
          <p:cNvPr id="15" name="Rounded Rectangle 14"/>
          <p:cNvSpPr/>
          <p:nvPr/>
        </p:nvSpPr>
        <p:spPr>
          <a:xfrm>
            <a:off x="3049588" y="3294133"/>
            <a:ext cx="431800" cy="2413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0" dirty="0">
                <a:solidFill>
                  <a:schemeClr val="tx1"/>
                </a:solidFill>
              </a:rPr>
              <a:t>4%</a:t>
            </a:r>
          </a:p>
        </p:txBody>
      </p:sp>
      <p:sp>
        <p:nvSpPr>
          <p:cNvPr id="16" name="Rounded Rectangle 15"/>
          <p:cNvSpPr/>
          <p:nvPr/>
        </p:nvSpPr>
        <p:spPr>
          <a:xfrm>
            <a:off x="3632200" y="3294133"/>
            <a:ext cx="431800" cy="2413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00" b="0" dirty="0">
                <a:solidFill>
                  <a:schemeClr val="tx1"/>
                </a:solidFill>
              </a:rPr>
              <a:t>12%</a:t>
            </a:r>
          </a:p>
        </p:txBody>
      </p:sp>
      <p:cxnSp>
        <p:nvCxnSpPr>
          <p:cNvPr id="19" name="Straight Connector 18"/>
          <p:cNvCxnSpPr/>
          <p:nvPr/>
        </p:nvCxnSpPr>
        <p:spPr>
          <a:xfrm>
            <a:off x="344488" y="2365446"/>
            <a:ext cx="4148137"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922838" y="2371796"/>
            <a:ext cx="3916362" cy="0"/>
          </a:xfrm>
          <a:prstGeom prst="line">
            <a:avLst/>
          </a:prstGeom>
          <a:ln w="31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055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zh-CN" dirty="0">
                <a:ea typeface="宋体" pitchFamily="2" charset="-122"/>
              </a:rPr>
              <a:t>WW and mobile payment platform will be the prevailing applications in the future</a:t>
            </a:r>
            <a:endParaRPr lang="zh-CN" altLang="en-US" dirty="0">
              <a:ea typeface="宋体" pitchFamily="2" charset="-122"/>
            </a:endParaRPr>
          </a:p>
        </p:txBody>
      </p:sp>
      <p:graphicFrame>
        <p:nvGraphicFramePr>
          <p:cNvPr id="10" name="Content Placeholder 3"/>
          <p:cNvGraphicFramePr>
            <a:graphicFrameLocks noGrp="1"/>
          </p:cNvGraphicFramePr>
          <p:nvPr>
            <p:ph idx="4294967295"/>
          </p:nvPr>
        </p:nvGraphicFramePr>
        <p:xfrm>
          <a:off x="4362450" y="2149475"/>
          <a:ext cx="4437062" cy="3189288"/>
        </p:xfrm>
        <a:graphic>
          <a:graphicData uri="http://schemas.openxmlformats.org/drawingml/2006/chart">
            <c:chart xmlns:c="http://schemas.openxmlformats.org/drawingml/2006/chart" xmlns:r="http://schemas.openxmlformats.org/officeDocument/2006/relationships" r:id="rId3"/>
          </a:graphicData>
        </a:graphic>
      </p:graphicFrame>
      <p:sp>
        <p:nvSpPr>
          <p:cNvPr id="27652" name="Rectangle 92"/>
          <p:cNvSpPr>
            <a:spLocks noChangeArrowheads="1"/>
          </p:cNvSpPr>
          <p:nvPr/>
        </p:nvSpPr>
        <p:spPr bwMode="auto">
          <a:xfrm>
            <a:off x="0" y="6609686"/>
            <a:ext cx="2782888" cy="214312"/>
          </a:xfrm>
          <a:prstGeom prst="rect">
            <a:avLst/>
          </a:prstGeom>
          <a:noFill/>
          <a:ln w="12700" cap="rnd" algn="ctr">
            <a:noFill/>
            <a:miter lim="800000"/>
            <a:headEnd type="none" w="sm" len="sm"/>
            <a:tailEnd type="none" w="sm" len="sm"/>
          </a:ln>
        </p:spPr>
        <p:txBody>
          <a:bodyPr wrap="none">
            <a:spAutoFit/>
          </a:bodyPr>
          <a:lstStyle/>
          <a:p>
            <a:r>
              <a:rPr lang="en-IN" altLang="zh-CN" sz="800" b="0" dirty="0"/>
              <a:t>Source: Yiguan International Analysis; ShARE interviews</a:t>
            </a:r>
          </a:p>
        </p:txBody>
      </p:sp>
      <p:graphicFrame>
        <p:nvGraphicFramePr>
          <p:cNvPr id="11" name="Object 3"/>
          <p:cNvGraphicFramePr>
            <a:graphicFrameLocks/>
          </p:cNvGraphicFramePr>
          <p:nvPr/>
        </p:nvGraphicFramePr>
        <p:xfrm>
          <a:off x="387350" y="2289175"/>
          <a:ext cx="3213100" cy="2998788"/>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3"/>
          <p:cNvSpPr/>
          <p:nvPr/>
        </p:nvSpPr>
        <p:spPr>
          <a:xfrm>
            <a:off x="254000" y="1487488"/>
            <a:ext cx="3479800" cy="661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rPr>
              <a:t>Mobile banks have the biggest number of users currently thanks to the early launch and extensive marketing</a:t>
            </a:r>
          </a:p>
        </p:txBody>
      </p:sp>
      <p:sp>
        <p:nvSpPr>
          <p:cNvPr id="8" name="Rectangle 3"/>
          <p:cNvSpPr/>
          <p:nvPr/>
        </p:nvSpPr>
        <p:spPr>
          <a:xfrm>
            <a:off x="4035425" y="1487488"/>
            <a:ext cx="4627563" cy="661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400" b="1" dirty="0">
                <a:solidFill>
                  <a:schemeClr val="tx1"/>
                </a:solidFill>
              </a:rPr>
              <a:t>Payment platform just launched mobile payment in 2009, but will catch up with mobile bank in the future</a:t>
            </a:r>
          </a:p>
        </p:txBody>
      </p:sp>
      <p:sp>
        <p:nvSpPr>
          <p:cNvPr id="27656" name="Rectangle 15"/>
          <p:cNvSpPr>
            <a:spLocks noChangeArrowheads="1"/>
          </p:cNvSpPr>
          <p:nvPr/>
        </p:nvSpPr>
        <p:spPr bwMode="auto">
          <a:xfrm>
            <a:off x="307975" y="5332413"/>
            <a:ext cx="3544888" cy="1277273"/>
          </a:xfrm>
          <a:prstGeom prst="rect">
            <a:avLst/>
          </a:prstGeom>
          <a:noFill/>
          <a:ln w="9525">
            <a:noFill/>
            <a:miter lim="800000"/>
            <a:headEnd/>
            <a:tailEnd/>
          </a:ln>
        </p:spPr>
        <p:txBody>
          <a:bodyPr>
            <a:spAutoFit/>
          </a:bodyPr>
          <a:lstStyle/>
          <a:p>
            <a:pPr marL="0" lvl="1"/>
            <a:r>
              <a:rPr lang="en-US" altLang="zh-CN" sz="1100" b="0" i="1" dirty="0"/>
              <a:t>“Every bank is soliciting mobile banking customers with lower rates .or even free of charge. The strong competition among banks is pushing the number of mobile banking users to a higher level.”</a:t>
            </a:r>
          </a:p>
          <a:p>
            <a:pPr marL="0" lvl="1"/>
            <a:r>
              <a:rPr lang="en-US" altLang="zh-CN" sz="1100" b="0" dirty="0">
                <a:solidFill>
                  <a:schemeClr val="tx2"/>
                </a:solidFill>
              </a:rPr>
              <a:t>XX</a:t>
            </a:r>
          </a:p>
          <a:p>
            <a:endParaRPr lang="en-US" altLang="zh-CN" sz="1100" b="0" i="1" dirty="0"/>
          </a:p>
          <a:p>
            <a:endParaRPr lang="en-US" altLang="zh-CN" sz="1100" b="0" i="1" dirty="0"/>
          </a:p>
        </p:txBody>
      </p:sp>
      <p:sp>
        <p:nvSpPr>
          <p:cNvPr id="27657" name="Rectangle 15"/>
          <p:cNvSpPr>
            <a:spLocks noChangeArrowheads="1"/>
          </p:cNvSpPr>
          <p:nvPr/>
        </p:nvSpPr>
        <p:spPr bwMode="auto">
          <a:xfrm>
            <a:off x="4362450" y="5338763"/>
            <a:ext cx="4110038" cy="938719"/>
          </a:xfrm>
          <a:prstGeom prst="rect">
            <a:avLst/>
          </a:prstGeom>
          <a:noFill/>
          <a:ln w="9525">
            <a:noFill/>
            <a:miter lim="800000"/>
            <a:headEnd/>
            <a:tailEnd/>
          </a:ln>
        </p:spPr>
        <p:txBody>
          <a:bodyPr>
            <a:spAutoFit/>
          </a:bodyPr>
          <a:lstStyle/>
          <a:p>
            <a:pPr marL="0" lvl="1"/>
            <a:r>
              <a:rPr lang="en-US" altLang="zh-CN" sz="1100" b="0" i="1" dirty="0"/>
              <a:t>“Mobile payment will grow to 40% of the third-party payment market in 3-5 years. We already have more than 300 million users on Internet, among which 20-30% people are expected to sign up for mobile payment in the near future.”</a:t>
            </a:r>
            <a:endParaRPr lang="en-US" altLang="zh-CN" sz="1100" b="0" i="1" dirty="0">
              <a:solidFill>
                <a:srgbClr val="71B418"/>
              </a:solidFill>
            </a:endParaRPr>
          </a:p>
          <a:p>
            <a:pPr marL="0" lvl="1"/>
            <a:r>
              <a:rPr lang="en-US" altLang="zh-CN" sz="1100" b="0" dirty="0">
                <a:solidFill>
                  <a:schemeClr val="tx2"/>
                </a:solidFill>
              </a:rPr>
              <a:t>XX</a:t>
            </a:r>
            <a:endParaRPr lang="en-US" altLang="zh-CN" sz="1100" b="0" i="1" dirty="0">
              <a:solidFill>
                <a:schemeClr val="tx2"/>
              </a:solidFill>
            </a:endParaRPr>
          </a:p>
        </p:txBody>
      </p:sp>
      <p:cxnSp>
        <p:nvCxnSpPr>
          <p:cNvPr id="12" name="Straight Connector 11"/>
          <p:cNvCxnSpPr/>
          <p:nvPr/>
        </p:nvCxnSpPr>
        <p:spPr>
          <a:xfrm>
            <a:off x="254000" y="2149475"/>
            <a:ext cx="3479800"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035425" y="2149475"/>
            <a:ext cx="4627563" cy="0"/>
          </a:xfrm>
          <a:prstGeom prst="line">
            <a:avLst/>
          </a:prstGeom>
          <a:ln w="31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452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000" b="1" dirty="0"/>
              <a:t>Private for–profits receive most of their revenues through federal student loans (Title IV funds), while spending high on marketing and recruiting</a:t>
            </a:r>
          </a:p>
        </p:txBody>
      </p:sp>
      <p:graphicFrame>
        <p:nvGraphicFramePr>
          <p:cNvPr id="7" name="Content Placeholder 6"/>
          <p:cNvGraphicFramePr>
            <a:graphicFrameLocks noGrp="1"/>
          </p:cNvGraphicFramePr>
          <p:nvPr>
            <p:ph idx="4294967295"/>
          </p:nvPr>
        </p:nvGraphicFramePr>
        <p:xfrm>
          <a:off x="441982" y="2125663"/>
          <a:ext cx="4041118" cy="30607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ontent Placeholder 1"/>
          <p:cNvGraphicFramePr>
            <a:graphicFrameLocks noGrp="1"/>
          </p:cNvGraphicFramePr>
          <p:nvPr>
            <p:ph idx="4294967295"/>
          </p:nvPr>
        </p:nvGraphicFramePr>
        <p:xfrm>
          <a:off x="4939753" y="1422400"/>
          <a:ext cx="3965685" cy="3763963"/>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441982" y="1497911"/>
            <a:ext cx="3909848" cy="830997"/>
          </a:xfrm>
          <a:prstGeom prst="rect">
            <a:avLst/>
          </a:prstGeom>
          <a:noFill/>
        </p:spPr>
        <p:txBody>
          <a:bodyPr wrap="square" rtlCol="0">
            <a:spAutoFit/>
          </a:bodyPr>
          <a:lstStyle/>
          <a:p>
            <a:pPr algn="ctr"/>
            <a:r>
              <a:rPr lang="en-US" sz="1200" b="1" dirty="0"/>
              <a:t>Annual Fee comparison between Private and Public institutions (2015-16) for 4 year programs</a:t>
            </a:r>
            <a:br>
              <a:rPr lang="en-US" sz="1200" b="1" dirty="0"/>
            </a:br>
            <a:r>
              <a:rPr lang="en-US" sz="1200" b="0" dirty="0"/>
              <a:t>(USD)</a:t>
            </a:r>
          </a:p>
          <a:p>
            <a:endParaRPr lang="en-US" sz="1200" b="1" dirty="0"/>
          </a:p>
        </p:txBody>
      </p:sp>
      <p:sp>
        <p:nvSpPr>
          <p:cNvPr id="4" name="TextBox 3"/>
          <p:cNvSpPr txBox="1"/>
          <p:nvPr/>
        </p:nvSpPr>
        <p:spPr>
          <a:xfrm>
            <a:off x="-47300" y="6461662"/>
            <a:ext cx="7646277" cy="461665"/>
          </a:xfrm>
          <a:prstGeom prst="rect">
            <a:avLst/>
          </a:prstGeom>
          <a:noFill/>
        </p:spPr>
        <p:txBody>
          <a:bodyPr wrap="square" rtlCol="0">
            <a:spAutoFit/>
          </a:bodyPr>
          <a:lstStyle/>
          <a:p>
            <a:r>
              <a:rPr lang="en-US" sz="800" b="0" dirty="0"/>
              <a:t>Source: For Profit Higher Education: The Failure to Safeguard the Federal Investment and Ensure Student Success, US Senate</a:t>
            </a:r>
            <a:br>
              <a:rPr lang="en-US" sz="800" b="0" dirty="0"/>
            </a:br>
            <a:r>
              <a:rPr lang="en-US" sz="800" b="0" dirty="0"/>
              <a:t>                National Centre for Education Statistic</a:t>
            </a:r>
          </a:p>
          <a:p>
            <a:endParaRPr lang="en-US" sz="800" b="0" dirty="0"/>
          </a:p>
        </p:txBody>
      </p:sp>
      <p:sp>
        <p:nvSpPr>
          <p:cNvPr id="5" name="AutoShape 2" descr="Image result for lincoln te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4939753" y="5185833"/>
            <a:ext cx="3965684" cy="10147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a:solidFill>
                  <a:schemeClr val="tx1"/>
                </a:solidFill>
              </a:rPr>
              <a:t>Comments</a:t>
            </a:r>
          </a:p>
          <a:p>
            <a:pPr marL="171450" indent="-171450">
              <a:buFont typeface="Arial" pitchFamily="34" charset="0"/>
              <a:buChar char="•"/>
            </a:pPr>
            <a:r>
              <a:rPr lang="en-US" sz="1200" b="0" dirty="0">
                <a:solidFill>
                  <a:schemeClr val="tx1"/>
                </a:solidFill>
              </a:rPr>
              <a:t>Student acquisition cost: Top 30 public traded companies spent 23% of revenues on marketing and advertising in 2010</a:t>
            </a:r>
          </a:p>
        </p:txBody>
      </p:sp>
      <p:sp>
        <p:nvSpPr>
          <p:cNvPr id="10" name="TextBox 9"/>
          <p:cNvSpPr txBox="1"/>
          <p:nvPr/>
        </p:nvSpPr>
        <p:spPr>
          <a:xfrm>
            <a:off x="4808483" y="1385784"/>
            <a:ext cx="4096954" cy="646331"/>
          </a:xfrm>
          <a:prstGeom prst="rect">
            <a:avLst/>
          </a:prstGeom>
          <a:noFill/>
        </p:spPr>
        <p:txBody>
          <a:bodyPr wrap="square" rtlCol="0">
            <a:spAutoFit/>
          </a:bodyPr>
          <a:lstStyle/>
          <a:p>
            <a:pPr algn="ctr"/>
            <a:r>
              <a:rPr lang="en-US" sz="1200" b="1" dirty="0"/>
              <a:t>Percentage of total expenses at degree-granting postsecondary institutions, by purpose of select expenses  2014–15</a:t>
            </a:r>
          </a:p>
        </p:txBody>
      </p:sp>
      <p:sp>
        <p:nvSpPr>
          <p:cNvPr id="11" name="Rectangle 10"/>
          <p:cNvSpPr/>
          <p:nvPr/>
        </p:nvSpPr>
        <p:spPr>
          <a:xfrm>
            <a:off x="355819" y="5186363"/>
            <a:ext cx="3996011" cy="10142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b="1" dirty="0">
                <a:solidFill>
                  <a:schemeClr val="tx1"/>
                </a:solidFill>
              </a:rPr>
              <a:t>Comments</a:t>
            </a:r>
          </a:p>
          <a:p>
            <a:pPr marL="171450" indent="-171450">
              <a:buFont typeface="Arial" pitchFamily="34" charset="0"/>
              <a:buChar char="•"/>
            </a:pPr>
            <a:r>
              <a:rPr lang="en-US" sz="1200" b="0" dirty="0">
                <a:solidFill>
                  <a:schemeClr val="tx1"/>
                </a:solidFill>
              </a:rPr>
              <a:t>Tuition fees accounts for more than 90% of the income of for-profit institutions.</a:t>
            </a:r>
          </a:p>
          <a:p>
            <a:pPr marL="171450" indent="-171450">
              <a:buFont typeface="Arial" pitchFamily="34" charset="0"/>
              <a:buChar char="•"/>
            </a:pPr>
            <a:r>
              <a:rPr lang="en-US" sz="1200" b="0" dirty="0">
                <a:solidFill>
                  <a:schemeClr val="tx1"/>
                </a:solidFill>
              </a:rPr>
              <a:t>86% of revenues of top 15 companies came from </a:t>
            </a:r>
            <a:r>
              <a:rPr lang="en-US" sz="1200" b="0" dirty="0" err="1">
                <a:solidFill>
                  <a:schemeClr val="tx1"/>
                </a:solidFill>
              </a:rPr>
              <a:t>Govt</a:t>
            </a:r>
            <a:r>
              <a:rPr lang="en-US" sz="1200" b="0" dirty="0">
                <a:solidFill>
                  <a:schemeClr val="tx1"/>
                </a:solidFill>
              </a:rPr>
              <a:t> funds</a:t>
            </a:r>
          </a:p>
        </p:txBody>
      </p:sp>
    </p:spTree>
    <p:extLst>
      <p:ext uri="{BB962C8B-B14F-4D97-AF65-F5344CB8AC3E}">
        <p14:creationId xmlns:p14="http://schemas.microsoft.com/office/powerpoint/2010/main" val="3063180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EC7C0E-1244-44F4-B218-E095AFFF35DA}"/>
              </a:ext>
            </a:extLst>
          </p:cNvPr>
          <p:cNvSpPr>
            <a:spLocks noGrp="1"/>
          </p:cNvSpPr>
          <p:nvPr>
            <p:ph type="title"/>
          </p:nvPr>
        </p:nvSpPr>
        <p:spPr/>
        <p:txBody>
          <a:bodyPr>
            <a:normAutofit/>
          </a:bodyPr>
          <a:lstStyle/>
          <a:p>
            <a:r>
              <a:rPr lang="en-US" sz="2000" dirty="0"/>
              <a:t>The average capacity for rural electrification is 20 kw, with micro-hydro projects achieving a higher capacity range </a:t>
            </a:r>
          </a:p>
        </p:txBody>
      </p:sp>
      <p:sp>
        <p:nvSpPr>
          <p:cNvPr id="13" name="ZoneTexte 13">
            <a:extLst>
              <a:ext uri="{FF2B5EF4-FFF2-40B4-BE49-F238E27FC236}">
                <a16:creationId xmlns:a16="http://schemas.microsoft.com/office/drawing/2014/main" id="{B68FD28B-CB5A-4C9C-A192-32B7B44B4A4A}"/>
              </a:ext>
            </a:extLst>
          </p:cNvPr>
          <p:cNvSpPr txBox="1">
            <a:spLocks noChangeArrowheads="1"/>
          </p:cNvSpPr>
          <p:nvPr/>
        </p:nvSpPr>
        <p:spPr bwMode="auto">
          <a:xfrm>
            <a:off x="190627" y="6396335"/>
            <a:ext cx="583222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1000" b="1">
                <a:solidFill>
                  <a:schemeClr val="tx1"/>
                </a:solidFill>
                <a:latin typeface="Arial" charset="0"/>
                <a:ea typeface="宋体" pitchFamily="2" charset="-122"/>
              </a:defRPr>
            </a:lvl1pPr>
            <a:lvl2pPr marL="742950" indent="-285750" eaLnBrk="0" hangingPunct="0">
              <a:defRPr sz="1000" b="1">
                <a:solidFill>
                  <a:schemeClr val="tx1"/>
                </a:solidFill>
                <a:latin typeface="Arial" charset="0"/>
                <a:ea typeface="宋体" pitchFamily="2" charset="-122"/>
              </a:defRPr>
            </a:lvl2pPr>
            <a:lvl3pPr marL="1143000" indent="-228600" eaLnBrk="0" hangingPunct="0">
              <a:defRPr sz="1000" b="1">
                <a:solidFill>
                  <a:schemeClr val="tx1"/>
                </a:solidFill>
                <a:latin typeface="Arial" charset="0"/>
                <a:ea typeface="宋体" pitchFamily="2" charset="-122"/>
              </a:defRPr>
            </a:lvl3pPr>
            <a:lvl4pPr marL="1600200" indent="-228600" eaLnBrk="0" hangingPunct="0">
              <a:defRPr sz="1000" b="1">
                <a:solidFill>
                  <a:schemeClr val="tx1"/>
                </a:solidFill>
                <a:latin typeface="Arial" charset="0"/>
                <a:ea typeface="宋体" pitchFamily="2" charset="-122"/>
              </a:defRPr>
            </a:lvl4pPr>
            <a:lvl5pPr marL="2057400" indent="-228600" eaLnBrk="0" hangingPunct="0">
              <a:defRPr sz="1000" b="1">
                <a:solidFill>
                  <a:schemeClr val="tx1"/>
                </a:solidFill>
                <a:latin typeface="Arial" charset="0"/>
                <a:ea typeface="宋体" pitchFamily="2" charset="-122"/>
              </a:defRPr>
            </a:lvl5pPr>
            <a:lvl6pPr marL="2514600" indent="-228600" eaLnBrk="0" fontAlgn="base" hangingPunct="0">
              <a:spcBef>
                <a:spcPct val="0"/>
              </a:spcBef>
              <a:spcAft>
                <a:spcPct val="0"/>
              </a:spcAft>
              <a:defRPr sz="1000" b="1">
                <a:solidFill>
                  <a:schemeClr val="tx1"/>
                </a:solidFill>
                <a:latin typeface="Arial" charset="0"/>
                <a:ea typeface="宋体" pitchFamily="2" charset="-122"/>
              </a:defRPr>
            </a:lvl6pPr>
            <a:lvl7pPr marL="2971800" indent="-228600" eaLnBrk="0" fontAlgn="base" hangingPunct="0">
              <a:spcBef>
                <a:spcPct val="0"/>
              </a:spcBef>
              <a:spcAft>
                <a:spcPct val="0"/>
              </a:spcAft>
              <a:defRPr sz="1000" b="1">
                <a:solidFill>
                  <a:schemeClr val="tx1"/>
                </a:solidFill>
                <a:latin typeface="Arial" charset="0"/>
                <a:ea typeface="宋体" pitchFamily="2" charset="-122"/>
              </a:defRPr>
            </a:lvl7pPr>
            <a:lvl8pPr marL="3429000" indent="-228600" eaLnBrk="0" fontAlgn="base" hangingPunct="0">
              <a:spcBef>
                <a:spcPct val="0"/>
              </a:spcBef>
              <a:spcAft>
                <a:spcPct val="0"/>
              </a:spcAft>
              <a:defRPr sz="1000" b="1">
                <a:solidFill>
                  <a:schemeClr val="tx1"/>
                </a:solidFill>
                <a:latin typeface="Arial" charset="0"/>
                <a:ea typeface="宋体" pitchFamily="2" charset="-122"/>
              </a:defRPr>
            </a:lvl8pPr>
            <a:lvl9pPr marL="3886200" indent="-228600" eaLnBrk="0" fontAlgn="base" hangingPunct="0">
              <a:spcBef>
                <a:spcPct val="0"/>
              </a:spcBef>
              <a:spcAft>
                <a:spcPct val="0"/>
              </a:spcAft>
              <a:defRPr sz="1000" b="1">
                <a:solidFill>
                  <a:schemeClr val="tx1"/>
                </a:solidFill>
                <a:latin typeface="Arial" charset="0"/>
                <a:ea typeface="宋体" pitchFamily="2" charset="-122"/>
              </a:defRPr>
            </a:lvl9pPr>
          </a:lstStyle>
          <a:p>
            <a:pPr eaLnBrk="1" hangingPunct="1"/>
            <a:r>
              <a:rPr lang="en-US" altLang="zh-CN" sz="800" b="0" dirty="0"/>
              <a:t>Notes: A database of the 585 sites was constructed. Of which, 477 were </a:t>
            </a:r>
            <a:r>
              <a:rPr lang="en-US" altLang="zh-CN" sz="800" b="0" dirty="0" err="1"/>
              <a:t>analysed</a:t>
            </a:r>
            <a:r>
              <a:rPr lang="en-US" altLang="zh-CN" sz="800" b="0" dirty="0"/>
              <a:t> (253 micro-hydro and 224 solar) as the rest had incomplete capacity data. </a:t>
            </a:r>
          </a:p>
          <a:p>
            <a:pPr eaLnBrk="1" hangingPunct="1"/>
            <a:r>
              <a:rPr lang="en-US" altLang="zh-CN" sz="800" b="0" dirty="0"/>
              <a:t>Source: XXX</a:t>
            </a:r>
          </a:p>
        </p:txBody>
      </p:sp>
      <p:sp>
        <p:nvSpPr>
          <p:cNvPr id="2" name="TextBox 1">
            <a:extLst>
              <a:ext uri="{FF2B5EF4-FFF2-40B4-BE49-F238E27FC236}">
                <a16:creationId xmlns:a16="http://schemas.microsoft.com/office/drawing/2014/main" id="{F9B794EF-263B-4706-BB01-76236B757D36}"/>
              </a:ext>
            </a:extLst>
          </p:cNvPr>
          <p:cNvSpPr txBox="1"/>
          <p:nvPr/>
        </p:nvSpPr>
        <p:spPr>
          <a:xfrm>
            <a:off x="6205025" y="2986585"/>
            <a:ext cx="2802033" cy="2677656"/>
          </a:xfrm>
          <a:prstGeom prst="rect">
            <a:avLst/>
          </a:prstGeom>
          <a:solidFill>
            <a:schemeClr val="bg2"/>
          </a:solidFill>
        </p:spPr>
        <p:txBody>
          <a:bodyPr wrap="square" rtlCol="0">
            <a:spAutoFit/>
          </a:bodyPr>
          <a:lstStyle/>
          <a:p>
            <a:pPr>
              <a:spcAft>
                <a:spcPts val="600"/>
              </a:spcAft>
            </a:pPr>
            <a:r>
              <a:rPr lang="en-US" sz="1100" b="1" dirty="0"/>
              <a:t>Comments</a:t>
            </a:r>
          </a:p>
          <a:p>
            <a:pPr>
              <a:spcAft>
                <a:spcPts val="600"/>
              </a:spcAft>
            </a:pPr>
            <a:endParaRPr lang="en-US" sz="1100" dirty="0"/>
          </a:p>
          <a:p>
            <a:pPr marL="171450" indent="-171450">
              <a:spcAft>
                <a:spcPts val="600"/>
              </a:spcAft>
              <a:buClr>
                <a:schemeClr val="tx2"/>
              </a:buClr>
              <a:buFont typeface="Arial" panose="020B0604020202020204" pitchFamily="34" charset="0"/>
              <a:buChar char="•"/>
            </a:pPr>
            <a:r>
              <a:rPr lang="en-US" sz="1100" b="0" dirty="0"/>
              <a:t>The capacity of solar micro-grid projects ranges from 1 – 150 KW, with an average of 19 KW</a:t>
            </a:r>
          </a:p>
          <a:p>
            <a:pPr marL="171450" indent="-171450">
              <a:spcAft>
                <a:spcPts val="600"/>
              </a:spcAft>
              <a:buClr>
                <a:schemeClr val="tx2"/>
              </a:buClr>
              <a:buFont typeface="Arial" panose="020B0604020202020204" pitchFamily="34" charset="0"/>
              <a:buChar char="•"/>
            </a:pPr>
            <a:r>
              <a:rPr lang="en-US" sz="1100" b="0" dirty="0"/>
              <a:t>The capacity of hydro micro-grid projects ranges from 1 – 400 KW, with an average of 20 KW</a:t>
            </a:r>
          </a:p>
          <a:p>
            <a:pPr marL="171450" indent="-171450">
              <a:spcAft>
                <a:spcPts val="600"/>
              </a:spcAft>
              <a:buClr>
                <a:schemeClr val="tx2"/>
              </a:buClr>
              <a:buFont typeface="Arial" panose="020B0604020202020204" pitchFamily="34" charset="0"/>
              <a:buChar char="•"/>
            </a:pPr>
            <a:r>
              <a:rPr lang="en-US" sz="1100" b="0" dirty="0"/>
              <a:t>Sumatra and Sulawesi are top adopters of PV and micro-hydro within the region</a:t>
            </a:r>
          </a:p>
          <a:p>
            <a:pPr marL="171450" indent="-171450">
              <a:spcAft>
                <a:spcPts val="600"/>
              </a:spcAft>
              <a:buClr>
                <a:schemeClr val="tx2"/>
              </a:buClr>
              <a:buFont typeface="Arial" panose="020B0604020202020204" pitchFamily="34" charset="0"/>
              <a:buChar char="•"/>
            </a:pPr>
            <a:r>
              <a:rPr lang="en-US" sz="1100" b="0" dirty="0"/>
              <a:t>Only 26 (5%) have capacity above 50kW</a:t>
            </a:r>
          </a:p>
        </p:txBody>
      </p:sp>
      <p:graphicFrame>
        <p:nvGraphicFramePr>
          <p:cNvPr id="31" name="Chart 30">
            <a:extLst>
              <a:ext uri="{FF2B5EF4-FFF2-40B4-BE49-F238E27FC236}">
                <a16:creationId xmlns:a16="http://schemas.microsoft.com/office/drawing/2014/main" id="{A68C6ADB-EB25-48A0-AFE7-956CEB05751B}"/>
              </a:ext>
            </a:extLst>
          </p:cNvPr>
          <p:cNvGraphicFramePr/>
          <p:nvPr/>
        </p:nvGraphicFramePr>
        <p:xfrm>
          <a:off x="528034" y="2602516"/>
          <a:ext cx="5409469" cy="3810476"/>
        </p:xfrm>
        <a:graphic>
          <a:graphicData uri="http://schemas.openxmlformats.org/drawingml/2006/chart">
            <c:chart xmlns:c="http://schemas.openxmlformats.org/drawingml/2006/chart" xmlns:r="http://schemas.openxmlformats.org/officeDocument/2006/relationships" r:id="rId2"/>
          </a:graphicData>
        </a:graphic>
      </p:graphicFrame>
      <p:cxnSp>
        <p:nvCxnSpPr>
          <p:cNvPr id="32" name="Straight Connector 31">
            <a:extLst>
              <a:ext uri="{FF2B5EF4-FFF2-40B4-BE49-F238E27FC236}">
                <a16:creationId xmlns:a16="http://schemas.microsoft.com/office/drawing/2014/main" id="{D27AB485-1311-4697-A54F-DE88FE974270}"/>
              </a:ext>
            </a:extLst>
          </p:cNvPr>
          <p:cNvCxnSpPr>
            <a:cxnSpLocks/>
          </p:cNvCxnSpPr>
          <p:nvPr/>
        </p:nvCxnSpPr>
        <p:spPr>
          <a:xfrm>
            <a:off x="804299" y="5169187"/>
            <a:ext cx="4596757"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353DA26-2B69-4C23-858F-E392E2E3DD0B}"/>
              </a:ext>
            </a:extLst>
          </p:cNvPr>
          <p:cNvSpPr txBox="1"/>
          <p:nvPr/>
        </p:nvSpPr>
        <p:spPr>
          <a:xfrm>
            <a:off x="4966723" y="4833904"/>
            <a:ext cx="787395" cy="246221"/>
          </a:xfrm>
          <a:prstGeom prst="rect">
            <a:avLst/>
          </a:prstGeom>
          <a:noFill/>
        </p:spPr>
        <p:txBody>
          <a:bodyPr wrap="none" rtlCol="0">
            <a:spAutoFit/>
          </a:bodyPr>
          <a:lstStyle/>
          <a:p>
            <a:r>
              <a:rPr lang="en-GB" sz="1000" dirty="0"/>
              <a:t>Av. 20 KW</a:t>
            </a:r>
          </a:p>
        </p:txBody>
      </p:sp>
      <p:sp>
        <p:nvSpPr>
          <p:cNvPr id="34" name="TextBox 33">
            <a:extLst>
              <a:ext uri="{FF2B5EF4-FFF2-40B4-BE49-F238E27FC236}">
                <a16:creationId xmlns:a16="http://schemas.microsoft.com/office/drawing/2014/main" id="{0175E01B-6E15-4AB8-9363-40206DE56D2E}"/>
              </a:ext>
            </a:extLst>
          </p:cNvPr>
          <p:cNvSpPr txBox="1"/>
          <p:nvPr/>
        </p:nvSpPr>
        <p:spPr>
          <a:xfrm>
            <a:off x="1959213" y="2077444"/>
            <a:ext cx="3255255" cy="276999"/>
          </a:xfrm>
          <a:prstGeom prst="rect">
            <a:avLst/>
          </a:prstGeom>
          <a:noFill/>
        </p:spPr>
        <p:txBody>
          <a:bodyPr wrap="square" rtlCol="0">
            <a:spAutoFit/>
          </a:bodyPr>
          <a:lstStyle/>
          <a:p>
            <a:pPr algn="ctr"/>
            <a:r>
              <a:rPr lang="en-US" sz="1200" dirty="0"/>
              <a:t>Distribution of micro-grid capacity</a:t>
            </a:r>
          </a:p>
        </p:txBody>
      </p:sp>
      <p:sp>
        <p:nvSpPr>
          <p:cNvPr id="25" name="Rectangle 24">
            <a:extLst>
              <a:ext uri="{FF2B5EF4-FFF2-40B4-BE49-F238E27FC236}">
                <a16:creationId xmlns:a16="http://schemas.microsoft.com/office/drawing/2014/main" id="{930ED1E2-8F29-4666-98D8-445E2226BFA6}"/>
              </a:ext>
            </a:extLst>
          </p:cNvPr>
          <p:cNvSpPr/>
          <p:nvPr/>
        </p:nvSpPr>
        <p:spPr>
          <a:xfrm>
            <a:off x="7854197" y="96590"/>
            <a:ext cx="1193080" cy="32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200" dirty="0">
                <a:solidFill>
                  <a:schemeClr val="tx1"/>
                </a:solidFill>
              </a:rPr>
              <a:t>YYY</a:t>
            </a:r>
          </a:p>
        </p:txBody>
      </p:sp>
      <p:sp>
        <p:nvSpPr>
          <p:cNvPr id="27" name="Oval 26"/>
          <p:cNvSpPr/>
          <p:nvPr/>
        </p:nvSpPr>
        <p:spPr>
          <a:xfrm>
            <a:off x="7779778" y="48357"/>
            <a:ext cx="242047" cy="242047"/>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1</a:t>
            </a:r>
          </a:p>
        </p:txBody>
      </p:sp>
    </p:spTree>
    <p:extLst>
      <p:ext uri="{BB962C8B-B14F-4D97-AF65-F5344CB8AC3E}">
        <p14:creationId xmlns:p14="http://schemas.microsoft.com/office/powerpoint/2010/main" val="181828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When to use those slides – </a:t>
            </a:r>
            <a:r>
              <a:rPr lang="en-US" b="0" dirty="0"/>
              <a:t>these templates can help you, but may not be sufficient</a:t>
            </a:r>
          </a:p>
        </p:txBody>
      </p:sp>
      <p:sp>
        <p:nvSpPr>
          <p:cNvPr id="6" name="Rectangle 5"/>
          <p:cNvSpPr/>
          <p:nvPr/>
        </p:nvSpPr>
        <p:spPr>
          <a:xfrm>
            <a:off x="153959" y="1991305"/>
            <a:ext cx="1537854" cy="523220"/>
          </a:xfrm>
          <a:prstGeom prst="rect">
            <a:avLst/>
          </a:prstGeom>
          <a:noFill/>
        </p:spPr>
        <p:txBody>
          <a:bodyPr wrap="square" anchor="ctr" anchorCtr="0">
            <a:spAutoFit/>
          </a:bodyPr>
          <a:lstStyle/>
          <a:p>
            <a:pPr marL="0" lvl="1" algn="ctr">
              <a:spcBef>
                <a:spcPct val="20000"/>
              </a:spcBef>
              <a:buClr>
                <a:srgbClr val="99CC00"/>
              </a:buClr>
            </a:pPr>
            <a:r>
              <a:rPr lang="en-US" sz="1400" b="1" dirty="0">
                <a:solidFill>
                  <a:srgbClr val="000000"/>
                </a:solidFill>
              </a:rPr>
              <a:t>Quantitative slides</a:t>
            </a:r>
          </a:p>
        </p:txBody>
      </p:sp>
      <p:sp>
        <p:nvSpPr>
          <p:cNvPr id="7" name="Rectangle 6"/>
          <p:cNvSpPr/>
          <p:nvPr/>
        </p:nvSpPr>
        <p:spPr>
          <a:xfrm>
            <a:off x="153959" y="2720937"/>
            <a:ext cx="1537854" cy="566309"/>
          </a:xfrm>
          <a:prstGeom prst="rect">
            <a:avLst/>
          </a:prstGeom>
          <a:noFill/>
        </p:spPr>
        <p:txBody>
          <a:bodyPr wrap="square" anchor="ctr" anchorCtr="0">
            <a:spAutoFit/>
          </a:bodyPr>
          <a:lstStyle/>
          <a:p>
            <a:pPr marL="0" lvl="1" algn="ctr">
              <a:spcBef>
                <a:spcPct val="20000"/>
              </a:spcBef>
              <a:buClr>
                <a:srgbClr val="99CC00"/>
              </a:buClr>
            </a:pPr>
            <a:r>
              <a:rPr lang="en-US" sz="1400" b="1" dirty="0">
                <a:solidFill>
                  <a:srgbClr val="000000"/>
                </a:solidFill>
              </a:rPr>
              <a:t>Structure</a:t>
            </a:r>
          </a:p>
          <a:p>
            <a:pPr marL="0" lvl="1" algn="ctr">
              <a:spcBef>
                <a:spcPct val="20000"/>
              </a:spcBef>
              <a:buClr>
                <a:srgbClr val="99CC00"/>
              </a:buClr>
            </a:pPr>
            <a:r>
              <a:rPr lang="en-US" sz="1400" b="1" dirty="0">
                <a:solidFill>
                  <a:srgbClr val="000000"/>
                </a:solidFill>
              </a:rPr>
              <a:t>slides</a:t>
            </a:r>
          </a:p>
        </p:txBody>
      </p:sp>
      <p:sp>
        <p:nvSpPr>
          <p:cNvPr id="8" name="Rectangle 7"/>
          <p:cNvSpPr/>
          <p:nvPr/>
        </p:nvSpPr>
        <p:spPr>
          <a:xfrm>
            <a:off x="153959" y="3461816"/>
            <a:ext cx="1537854" cy="566309"/>
          </a:xfrm>
          <a:prstGeom prst="rect">
            <a:avLst/>
          </a:prstGeom>
          <a:noFill/>
        </p:spPr>
        <p:txBody>
          <a:bodyPr wrap="square" anchor="ctr" anchorCtr="0">
            <a:spAutoFit/>
          </a:bodyPr>
          <a:lstStyle/>
          <a:p>
            <a:pPr marL="0" lvl="1" algn="ctr">
              <a:spcBef>
                <a:spcPct val="20000"/>
              </a:spcBef>
              <a:buClr>
                <a:srgbClr val="99CC00"/>
              </a:buClr>
            </a:pPr>
            <a:r>
              <a:rPr lang="en-US" sz="1400" b="1" dirty="0">
                <a:solidFill>
                  <a:srgbClr val="000000"/>
                </a:solidFill>
              </a:rPr>
              <a:t>ID</a:t>
            </a:r>
          </a:p>
          <a:p>
            <a:pPr marL="0" lvl="1" algn="ctr">
              <a:spcBef>
                <a:spcPct val="20000"/>
              </a:spcBef>
              <a:buClr>
                <a:srgbClr val="99CC00"/>
              </a:buClr>
            </a:pPr>
            <a:r>
              <a:rPr lang="en-US" sz="1400" b="1" dirty="0">
                <a:solidFill>
                  <a:srgbClr val="000000"/>
                </a:solidFill>
              </a:rPr>
              <a:t>slides</a:t>
            </a:r>
          </a:p>
        </p:txBody>
      </p:sp>
      <p:sp>
        <p:nvSpPr>
          <p:cNvPr id="9" name="Rectangle 8"/>
          <p:cNvSpPr/>
          <p:nvPr/>
        </p:nvSpPr>
        <p:spPr>
          <a:xfrm>
            <a:off x="153959" y="4217229"/>
            <a:ext cx="1537854" cy="566309"/>
          </a:xfrm>
          <a:prstGeom prst="rect">
            <a:avLst/>
          </a:prstGeom>
          <a:noFill/>
        </p:spPr>
        <p:txBody>
          <a:bodyPr wrap="square" anchor="ctr" anchorCtr="0">
            <a:spAutoFit/>
          </a:bodyPr>
          <a:lstStyle/>
          <a:p>
            <a:pPr marL="0" lvl="1" algn="ctr">
              <a:spcBef>
                <a:spcPct val="20000"/>
              </a:spcBef>
              <a:buClr>
                <a:srgbClr val="99CC00"/>
              </a:buClr>
            </a:pPr>
            <a:r>
              <a:rPr lang="en-US" sz="1400" b="1" dirty="0">
                <a:solidFill>
                  <a:srgbClr val="000000"/>
                </a:solidFill>
              </a:rPr>
              <a:t>Value chain</a:t>
            </a:r>
          </a:p>
          <a:p>
            <a:pPr marL="0" lvl="1" algn="ctr">
              <a:spcBef>
                <a:spcPct val="20000"/>
              </a:spcBef>
              <a:buClr>
                <a:srgbClr val="99CC00"/>
              </a:buClr>
            </a:pPr>
            <a:r>
              <a:rPr lang="en-US" sz="1400" b="1" dirty="0">
                <a:solidFill>
                  <a:srgbClr val="000000"/>
                </a:solidFill>
              </a:rPr>
              <a:t>slides</a:t>
            </a:r>
          </a:p>
        </p:txBody>
      </p:sp>
      <p:sp>
        <p:nvSpPr>
          <p:cNvPr id="10" name="Rectangle 9"/>
          <p:cNvSpPr/>
          <p:nvPr/>
        </p:nvSpPr>
        <p:spPr>
          <a:xfrm>
            <a:off x="153959" y="5299436"/>
            <a:ext cx="1537854" cy="307777"/>
          </a:xfrm>
          <a:prstGeom prst="rect">
            <a:avLst/>
          </a:prstGeom>
          <a:noFill/>
        </p:spPr>
        <p:txBody>
          <a:bodyPr wrap="square" anchor="ctr" anchorCtr="0">
            <a:spAutoFit/>
          </a:bodyPr>
          <a:lstStyle/>
          <a:p>
            <a:pPr marL="0" lvl="1" algn="ctr">
              <a:spcBef>
                <a:spcPct val="20000"/>
              </a:spcBef>
              <a:buClr>
                <a:srgbClr val="99CC00"/>
              </a:buClr>
            </a:pPr>
            <a:r>
              <a:rPr lang="en-US" sz="1400" b="1" dirty="0">
                <a:solidFill>
                  <a:srgbClr val="000000"/>
                </a:solidFill>
              </a:rPr>
              <a:t>Map slides</a:t>
            </a:r>
          </a:p>
        </p:txBody>
      </p:sp>
      <p:sp>
        <p:nvSpPr>
          <p:cNvPr id="11" name="Rectangle 10"/>
          <p:cNvSpPr/>
          <p:nvPr/>
        </p:nvSpPr>
        <p:spPr>
          <a:xfrm>
            <a:off x="153959" y="5842876"/>
            <a:ext cx="1537854" cy="523220"/>
          </a:xfrm>
          <a:prstGeom prst="rect">
            <a:avLst/>
          </a:prstGeom>
          <a:noFill/>
        </p:spPr>
        <p:txBody>
          <a:bodyPr wrap="square" anchor="ctr" anchorCtr="0">
            <a:spAutoFit/>
          </a:bodyPr>
          <a:lstStyle/>
          <a:p>
            <a:pPr marL="0" lvl="1" algn="ctr">
              <a:spcBef>
                <a:spcPct val="20000"/>
              </a:spcBef>
              <a:buClr>
                <a:srgbClr val="99CC00"/>
              </a:buClr>
            </a:pPr>
            <a:r>
              <a:rPr lang="en-US" sz="1400" b="1" dirty="0">
                <a:solidFill>
                  <a:srgbClr val="000000"/>
                </a:solidFill>
              </a:rPr>
              <a:t>Calculations slides</a:t>
            </a:r>
          </a:p>
        </p:txBody>
      </p:sp>
      <p:sp>
        <p:nvSpPr>
          <p:cNvPr id="12" name="Rectangle 12"/>
          <p:cNvSpPr>
            <a:spLocks noChangeArrowheads="1"/>
          </p:cNvSpPr>
          <p:nvPr/>
        </p:nvSpPr>
        <p:spPr bwMode="auto">
          <a:xfrm>
            <a:off x="1719548" y="1971699"/>
            <a:ext cx="6648597" cy="4013458"/>
          </a:xfrm>
          <a:prstGeom prst="rect">
            <a:avLst/>
          </a:prstGeom>
          <a:noFill/>
          <a:ln w="9525">
            <a:noFill/>
            <a:miter lim="800000"/>
            <a:headEnd/>
            <a:tailEnd/>
          </a:ln>
        </p:spPr>
        <p:txBody>
          <a:bodyPr/>
          <a:lstStyle/>
          <a:p>
            <a:pPr marL="285750" indent="-285750">
              <a:spcBef>
                <a:spcPct val="20000"/>
              </a:spcBef>
              <a:buClr>
                <a:srgbClr val="00C782"/>
              </a:buClr>
              <a:buFont typeface="Arial" panose="020B0604020202020204" pitchFamily="34" charset="0"/>
              <a:buChar char="•"/>
            </a:pPr>
            <a:r>
              <a:rPr lang="en-US" sz="1400" b="0" dirty="0">
                <a:latin typeface="+mj-lt"/>
              </a:rPr>
              <a:t>Probably the most used format in ShARE presentation with the structure slides</a:t>
            </a:r>
          </a:p>
          <a:p>
            <a:pPr marL="285750" indent="-285750">
              <a:spcBef>
                <a:spcPct val="20000"/>
              </a:spcBef>
              <a:buClr>
                <a:srgbClr val="00C782"/>
              </a:buClr>
              <a:buFont typeface="Arial" panose="020B0604020202020204" pitchFamily="34" charset="0"/>
              <a:buChar char="•"/>
            </a:pPr>
            <a:endParaRPr lang="en-US" sz="1400" b="0" dirty="0">
              <a:latin typeface="+mj-lt"/>
            </a:endParaRPr>
          </a:p>
          <a:p>
            <a:pPr marL="285750" indent="-285750">
              <a:spcBef>
                <a:spcPct val="20000"/>
              </a:spcBef>
              <a:buClr>
                <a:srgbClr val="00C782"/>
              </a:buClr>
              <a:buFont typeface="Arial" panose="020B0604020202020204" pitchFamily="34" charset="0"/>
              <a:buChar char="•"/>
            </a:pPr>
            <a:endParaRPr lang="en-US" sz="1400" b="0" dirty="0">
              <a:latin typeface="+mj-lt"/>
            </a:endParaRPr>
          </a:p>
          <a:p>
            <a:pPr marL="285750" indent="-285750">
              <a:spcBef>
                <a:spcPct val="20000"/>
              </a:spcBef>
              <a:buClr>
                <a:srgbClr val="00C782"/>
              </a:buClr>
              <a:buFont typeface="Arial" panose="020B0604020202020204" pitchFamily="34" charset="0"/>
              <a:buChar char="•"/>
            </a:pPr>
            <a:r>
              <a:rPr lang="en-US" sz="1400" b="0" dirty="0">
                <a:latin typeface="+mj-lt"/>
              </a:rPr>
              <a:t>Often used to structure an insight (e.g.: a policy with 3 components, a programme with 4 project…)</a:t>
            </a:r>
          </a:p>
          <a:p>
            <a:pPr marL="285750" indent="-285750">
              <a:spcBef>
                <a:spcPct val="20000"/>
              </a:spcBef>
              <a:buClr>
                <a:srgbClr val="00C782"/>
              </a:buClr>
              <a:buFont typeface="Arial" panose="020B0604020202020204" pitchFamily="34" charset="0"/>
              <a:buChar char="•"/>
            </a:pPr>
            <a:endParaRPr lang="en-US" sz="1400" b="0" dirty="0">
              <a:latin typeface="+mj-lt"/>
            </a:endParaRPr>
          </a:p>
          <a:p>
            <a:pPr marL="285750" indent="-285750">
              <a:spcBef>
                <a:spcPct val="20000"/>
              </a:spcBef>
              <a:buClr>
                <a:srgbClr val="00C782"/>
              </a:buClr>
              <a:buFont typeface="Arial" panose="020B0604020202020204" pitchFamily="34" charset="0"/>
              <a:buChar char="•"/>
            </a:pPr>
            <a:r>
              <a:rPr lang="en-US" sz="1400" b="0" dirty="0">
                <a:latin typeface="+mj-lt"/>
              </a:rPr>
              <a:t>Often used as BACK-UP to have detailed description of a programme, organization, company,…</a:t>
            </a:r>
          </a:p>
          <a:p>
            <a:pPr marL="285750" indent="-285750">
              <a:spcBef>
                <a:spcPct val="20000"/>
              </a:spcBef>
              <a:buClr>
                <a:srgbClr val="00C782"/>
              </a:buClr>
              <a:buFont typeface="Arial" panose="020B0604020202020204" pitchFamily="34" charset="0"/>
              <a:buChar char="•"/>
            </a:pPr>
            <a:endParaRPr lang="en-US" sz="1400" b="0" dirty="0">
              <a:latin typeface="+mj-lt"/>
            </a:endParaRPr>
          </a:p>
          <a:p>
            <a:pPr marL="285750" indent="-285750">
              <a:spcBef>
                <a:spcPct val="20000"/>
              </a:spcBef>
              <a:buClr>
                <a:srgbClr val="00C782"/>
              </a:buClr>
              <a:buFont typeface="Arial" panose="020B0604020202020204" pitchFamily="34" charset="0"/>
              <a:buChar char="•"/>
            </a:pPr>
            <a:r>
              <a:rPr lang="en-US" sz="1400" b="0" dirty="0">
                <a:latin typeface="+mj-lt"/>
              </a:rPr>
              <a:t>Often used when there is a time line, or an industrial value chain or a process</a:t>
            </a:r>
          </a:p>
          <a:p>
            <a:pPr marL="285750" indent="-285750">
              <a:spcBef>
                <a:spcPct val="20000"/>
              </a:spcBef>
              <a:buClr>
                <a:srgbClr val="00C782"/>
              </a:buClr>
              <a:buFont typeface="Arial" panose="020B0604020202020204" pitchFamily="34" charset="0"/>
              <a:buChar char="•"/>
            </a:pPr>
            <a:endParaRPr lang="en-US" sz="1400" b="0" dirty="0">
              <a:latin typeface="+mj-lt"/>
            </a:endParaRPr>
          </a:p>
          <a:p>
            <a:pPr marL="285750" indent="-285750">
              <a:spcBef>
                <a:spcPct val="20000"/>
              </a:spcBef>
              <a:buClr>
                <a:srgbClr val="00C782"/>
              </a:buClr>
              <a:buFont typeface="Arial" panose="020B0604020202020204" pitchFamily="34" charset="0"/>
              <a:buChar char="•"/>
            </a:pPr>
            <a:endParaRPr lang="en-US" sz="1400" b="0" dirty="0">
              <a:latin typeface="+mj-lt"/>
            </a:endParaRPr>
          </a:p>
          <a:p>
            <a:pPr marL="285750" indent="-285750">
              <a:spcBef>
                <a:spcPct val="20000"/>
              </a:spcBef>
              <a:buClr>
                <a:srgbClr val="00C782"/>
              </a:buClr>
              <a:buFont typeface="Arial" panose="020B0604020202020204" pitchFamily="34" charset="0"/>
              <a:buChar char="•"/>
            </a:pPr>
            <a:r>
              <a:rPr lang="en-US" sz="1400" b="0" dirty="0">
                <a:latin typeface="+mj-lt"/>
              </a:rPr>
              <a:t>Used for a smart and complicated analysis, with 2-3 dimensions</a:t>
            </a:r>
          </a:p>
          <a:p>
            <a:pPr marL="285750" indent="-285750">
              <a:spcBef>
                <a:spcPct val="20000"/>
              </a:spcBef>
              <a:buClr>
                <a:srgbClr val="00C782"/>
              </a:buClr>
              <a:buFont typeface="Arial" panose="020B0604020202020204" pitchFamily="34" charset="0"/>
              <a:buChar char="•"/>
            </a:pPr>
            <a:endParaRPr lang="en-US" sz="1400" b="0" dirty="0">
              <a:latin typeface="+mj-lt"/>
            </a:endParaRPr>
          </a:p>
          <a:p>
            <a:pPr marL="285750" indent="-285750">
              <a:spcBef>
                <a:spcPct val="20000"/>
              </a:spcBef>
              <a:buClr>
                <a:srgbClr val="00C782"/>
              </a:buClr>
              <a:buFont typeface="Arial" panose="020B0604020202020204" pitchFamily="34" charset="0"/>
              <a:buChar char="•"/>
            </a:pPr>
            <a:r>
              <a:rPr lang="en-US" sz="1400" b="0" dirty="0">
                <a:latin typeface="+mj-lt"/>
              </a:rPr>
              <a:t> Used to spot clusters in a country, in a region </a:t>
            </a:r>
          </a:p>
          <a:p>
            <a:pPr marL="285750" indent="-285750">
              <a:spcBef>
                <a:spcPct val="20000"/>
              </a:spcBef>
              <a:buClr>
                <a:srgbClr val="00C782"/>
              </a:buClr>
              <a:buFont typeface="Arial" panose="020B0604020202020204" pitchFamily="34" charset="0"/>
              <a:buChar char="•"/>
            </a:pPr>
            <a:endParaRPr lang="en-US" sz="1400" b="0" dirty="0">
              <a:latin typeface="+mj-lt"/>
            </a:endParaRPr>
          </a:p>
          <a:p>
            <a:pPr marL="285750" indent="-285750">
              <a:spcBef>
                <a:spcPct val="20000"/>
              </a:spcBef>
              <a:buClr>
                <a:srgbClr val="00C782"/>
              </a:buClr>
              <a:buFont typeface="Arial" panose="020B0604020202020204" pitchFamily="34" charset="0"/>
              <a:buChar char="•"/>
            </a:pPr>
            <a:r>
              <a:rPr lang="en-US" sz="1400" b="0" dirty="0">
                <a:latin typeface="+mj-lt"/>
              </a:rPr>
              <a:t>Used as BACK-UP of quantitative slides  when you come up with a complex methodology</a:t>
            </a:r>
          </a:p>
        </p:txBody>
      </p:sp>
      <p:sp>
        <p:nvSpPr>
          <p:cNvPr id="13" name="ZoneTexte 12"/>
          <p:cNvSpPr txBox="1"/>
          <p:nvPr/>
        </p:nvSpPr>
        <p:spPr>
          <a:xfrm>
            <a:off x="1690225" y="1407112"/>
            <a:ext cx="6677920" cy="338554"/>
          </a:xfrm>
          <a:prstGeom prst="rect">
            <a:avLst/>
          </a:prstGeom>
          <a:noFill/>
        </p:spPr>
        <p:txBody>
          <a:bodyPr wrap="square" rtlCol="0">
            <a:spAutoFit/>
          </a:bodyPr>
          <a:lstStyle/>
          <a:p>
            <a:pPr algn="ctr"/>
            <a:r>
              <a:rPr lang="en-US" sz="1600" b="1" dirty="0"/>
              <a:t>When to use</a:t>
            </a:r>
          </a:p>
        </p:txBody>
      </p:sp>
      <p:cxnSp>
        <p:nvCxnSpPr>
          <p:cNvPr id="15" name="Connecteur droit 14"/>
          <p:cNvCxnSpPr/>
          <p:nvPr/>
        </p:nvCxnSpPr>
        <p:spPr>
          <a:xfrm>
            <a:off x="1717964" y="1745666"/>
            <a:ext cx="665018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53959" y="4869946"/>
            <a:ext cx="1537854" cy="307777"/>
          </a:xfrm>
          <a:prstGeom prst="rect">
            <a:avLst/>
          </a:prstGeom>
          <a:noFill/>
        </p:spPr>
        <p:txBody>
          <a:bodyPr wrap="square" anchor="ctr" anchorCtr="0">
            <a:spAutoFit/>
          </a:bodyPr>
          <a:lstStyle/>
          <a:p>
            <a:pPr marL="0" lvl="1" algn="ctr">
              <a:spcBef>
                <a:spcPct val="20000"/>
              </a:spcBef>
              <a:buClr>
                <a:srgbClr val="99CC00"/>
              </a:buClr>
            </a:pPr>
            <a:r>
              <a:rPr lang="en-US" sz="1400" b="1" dirty="0">
                <a:solidFill>
                  <a:srgbClr val="000000"/>
                </a:solidFill>
              </a:rPr>
              <a:t>Matrix slides</a:t>
            </a:r>
          </a:p>
        </p:txBody>
      </p:sp>
      <p:cxnSp>
        <p:nvCxnSpPr>
          <p:cNvPr id="14" name="Straight Connector 13"/>
          <p:cNvCxnSpPr/>
          <p:nvPr/>
        </p:nvCxnSpPr>
        <p:spPr>
          <a:xfrm flipH="1">
            <a:off x="1690225" y="1960528"/>
            <a:ext cx="1588" cy="58477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690225" y="2684052"/>
            <a:ext cx="1588" cy="64008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690225" y="3424931"/>
            <a:ext cx="1588" cy="64008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691813" y="4180344"/>
            <a:ext cx="0" cy="64008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91813" y="4854558"/>
            <a:ext cx="0" cy="33855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91813" y="5284048"/>
            <a:ext cx="0" cy="338554"/>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90295" y="5812099"/>
            <a:ext cx="1518" cy="58477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521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5636" y="2404533"/>
            <a:ext cx="4294909" cy="5040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p:cNvSpPr>
            <a:spLocks noGrp="1"/>
          </p:cNvSpPr>
          <p:nvPr>
            <p:ph type="title"/>
          </p:nvPr>
        </p:nvSpPr>
        <p:spPr/>
        <p:txBody>
          <a:bodyPr/>
          <a:lstStyle/>
          <a:p>
            <a:r>
              <a:rPr lang="en-US" dirty="0"/>
              <a:t>Content</a:t>
            </a:r>
          </a:p>
        </p:txBody>
      </p:sp>
      <p:sp>
        <p:nvSpPr>
          <p:cNvPr id="3" name="Espace réservé du contenu 2"/>
          <p:cNvSpPr>
            <a:spLocks noGrp="1"/>
          </p:cNvSpPr>
          <p:nvPr>
            <p:ph type="body" sz="quarter" idx="10"/>
          </p:nvPr>
        </p:nvSpPr>
        <p:spPr/>
        <p:txBody>
          <a:bodyPr/>
          <a:lstStyle/>
          <a:p>
            <a:pPr>
              <a:buClr>
                <a:schemeClr val="tx2"/>
              </a:buClr>
            </a:pPr>
            <a:r>
              <a:rPr lang="en-US" dirty="0"/>
              <a:t>Quantitative slides</a:t>
            </a:r>
          </a:p>
          <a:p>
            <a:pPr>
              <a:buClr>
                <a:schemeClr val="tx2"/>
              </a:buClr>
            </a:pPr>
            <a:endParaRPr lang="en-US" dirty="0"/>
          </a:p>
          <a:p>
            <a:pPr>
              <a:buClr>
                <a:schemeClr val="tx2"/>
              </a:buClr>
            </a:pPr>
            <a:r>
              <a:rPr lang="en-US" dirty="0"/>
              <a:t>Structure slides</a:t>
            </a:r>
          </a:p>
          <a:p>
            <a:pPr>
              <a:buClr>
                <a:schemeClr val="tx2"/>
              </a:buClr>
            </a:pPr>
            <a:endParaRPr lang="en-US" dirty="0"/>
          </a:p>
          <a:p>
            <a:pPr>
              <a:buClr>
                <a:schemeClr val="tx2"/>
              </a:buClr>
            </a:pPr>
            <a:r>
              <a:rPr lang="en-US" dirty="0"/>
              <a:t>ID slides</a:t>
            </a:r>
          </a:p>
          <a:p>
            <a:pPr>
              <a:buClr>
                <a:schemeClr val="tx2"/>
              </a:buClr>
            </a:pPr>
            <a:endParaRPr lang="en-US" dirty="0"/>
          </a:p>
          <a:p>
            <a:pPr>
              <a:buClr>
                <a:schemeClr val="tx2"/>
              </a:buClr>
            </a:pPr>
            <a:r>
              <a:rPr lang="en-US" dirty="0"/>
              <a:t>Value chain slides</a:t>
            </a:r>
          </a:p>
          <a:p>
            <a:pPr>
              <a:buClr>
                <a:schemeClr val="tx2"/>
              </a:buClr>
            </a:pPr>
            <a:endParaRPr lang="en-US" dirty="0"/>
          </a:p>
          <a:p>
            <a:pPr>
              <a:buClr>
                <a:schemeClr val="tx2"/>
              </a:buClr>
            </a:pPr>
            <a:r>
              <a:rPr lang="en-US" dirty="0"/>
              <a:t>Matrix slides</a:t>
            </a:r>
          </a:p>
          <a:p>
            <a:pPr>
              <a:buClr>
                <a:schemeClr val="tx2"/>
              </a:buClr>
            </a:pPr>
            <a:endParaRPr lang="en-US" dirty="0"/>
          </a:p>
          <a:p>
            <a:pPr>
              <a:buClr>
                <a:schemeClr val="tx2"/>
              </a:buClr>
            </a:pPr>
            <a:r>
              <a:rPr lang="en-US" dirty="0"/>
              <a:t>Map slides</a:t>
            </a:r>
          </a:p>
          <a:p>
            <a:pPr>
              <a:buClr>
                <a:schemeClr val="tx2"/>
              </a:buClr>
            </a:pPr>
            <a:endParaRPr lang="en-US" dirty="0"/>
          </a:p>
          <a:p>
            <a:pPr>
              <a:buClr>
                <a:schemeClr val="tx2"/>
              </a:buClr>
            </a:pPr>
            <a:r>
              <a:rPr lang="en-US" dirty="0"/>
              <a:t>Calculation slides</a:t>
            </a:r>
          </a:p>
          <a:p>
            <a:pPr>
              <a:buClr>
                <a:schemeClr val="tx2"/>
              </a:buClr>
            </a:pPr>
            <a:endParaRPr lang="en-US" dirty="0"/>
          </a:p>
        </p:txBody>
      </p:sp>
      <p:sp>
        <p:nvSpPr>
          <p:cNvPr id="5" name="Text Placeholder 4"/>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374534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0043" name="Group 43"/>
          <p:cNvGraphicFramePr>
            <a:graphicFrameLocks noGrp="1"/>
          </p:cNvGraphicFramePr>
          <p:nvPr>
            <p:extLst>
              <p:ext uri="{D42A27DB-BD31-4B8C-83A1-F6EECF244321}">
                <p14:modId xmlns:p14="http://schemas.microsoft.com/office/powerpoint/2010/main" val="3580310851"/>
              </p:ext>
            </p:extLst>
          </p:nvPr>
        </p:nvGraphicFramePr>
        <p:xfrm>
          <a:off x="361950" y="2698750"/>
          <a:ext cx="8399463" cy="3778253"/>
        </p:xfrm>
        <a:graphic>
          <a:graphicData uri="http://schemas.openxmlformats.org/drawingml/2006/table">
            <a:tbl>
              <a:tblPr/>
              <a:tblGrid>
                <a:gridCol w="1639888">
                  <a:extLst>
                    <a:ext uri="{9D8B030D-6E8A-4147-A177-3AD203B41FA5}">
                      <a16:colId xmlns:a16="http://schemas.microsoft.com/office/drawing/2014/main" val="20000"/>
                    </a:ext>
                  </a:extLst>
                </a:gridCol>
                <a:gridCol w="6759575">
                  <a:extLst>
                    <a:ext uri="{9D8B030D-6E8A-4147-A177-3AD203B41FA5}">
                      <a16:colId xmlns:a16="http://schemas.microsoft.com/office/drawing/2014/main" val="20001"/>
                    </a:ext>
                  </a:extLst>
                </a:gridCol>
              </a:tblGrid>
              <a:tr h="409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charset="0"/>
                          <a:ea typeface="宋体" pitchFamily="2" charset="-122"/>
                          <a:cs typeface="Arial" charset="0"/>
                        </a:rPr>
                        <a:t>Type</a:t>
                      </a:r>
                      <a:endParaRPr kumimoji="0" lang="zh-CN" altLang="en-US" sz="1200" b="1" i="0" u="none" strike="noStrike" cap="none" normalizeH="0" baseline="0" dirty="0">
                        <a:ln>
                          <a:noFill/>
                        </a:ln>
                        <a:solidFill>
                          <a:srgbClr val="000000"/>
                        </a:solidFill>
                        <a:effectLst/>
                        <a:latin typeface="Arial" charset="0"/>
                        <a:ea typeface="宋体" pitchFamily="2" charset="-122"/>
                        <a:cs typeface="Arial" charset="0"/>
                      </a:endParaRPr>
                    </a:p>
                  </a:txBody>
                  <a:tcPr marL="36000" marR="36000" marT="46800" anchor="ctr" horzOverflow="overflow">
                    <a:lnL>
                      <a:noFill/>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463550" marR="0" lvl="0" indent="-28575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tabLst/>
                      </a:pPr>
                      <a:r>
                        <a:rPr kumimoji="0" lang="en-US" altLang="zh-CN" sz="1200" b="0" i="0" u="none" strike="noStrike" cap="none" normalizeH="0" baseline="0" dirty="0">
                          <a:ln>
                            <a:noFill/>
                          </a:ln>
                          <a:solidFill>
                            <a:schemeClr val="tx1"/>
                          </a:solidFill>
                          <a:effectLst/>
                          <a:latin typeface="Arial" charset="0"/>
                          <a:ea typeface="宋体" pitchFamily="2" charset="-122"/>
                          <a:cs typeface="Arial" charset="0"/>
                        </a:rPr>
                        <a:t>Micro two doors urban car for two people</a:t>
                      </a:r>
                      <a:endParaRPr kumimoji="0" lang="zh-CN" altLang="en-US" sz="1200" b="0" i="0" u="none" strike="noStrike" cap="none" normalizeH="0" baseline="0" dirty="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charset="0"/>
                          <a:ea typeface="宋体" pitchFamily="2" charset="-122"/>
                          <a:cs typeface="Arial" charset="0"/>
                        </a:rPr>
                        <a:t>Period</a:t>
                      </a:r>
                      <a:endParaRPr kumimoji="0" lang="zh-CN" altLang="en-US" sz="1200" b="1" i="0" u="none" strike="noStrike" cap="none" normalizeH="0" baseline="0" dirty="0">
                        <a:ln>
                          <a:noFill/>
                        </a:ln>
                        <a:solidFill>
                          <a:srgbClr val="000000"/>
                        </a:solidFill>
                        <a:effectLst/>
                        <a:latin typeface="Arial" charset="0"/>
                        <a:ea typeface="宋体" pitchFamily="2" charset="-122"/>
                        <a:cs typeface="Arial" charset="0"/>
                      </a:endParaRPr>
                    </a:p>
                  </a:txBody>
                  <a:tcPr marL="36000" marR="36000" marT="46800" anchor="ctr" horzOverflow="overflow">
                    <a:lnL>
                      <a:noFill/>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463550" marR="0" lvl="0" indent="-28575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tabLst/>
                      </a:pPr>
                      <a:r>
                        <a:rPr kumimoji="0" lang="en-US" altLang="zh-CN" sz="1200" b="0" i="0" u="none" strike="noStrike" cap="none" normalizeH="0" baseline="0" dirty="0">
                          <a:ln>
                            <a:noFill/>
                          </a:ln>
                          <a:solidFill>
                            <a:schemeClr val="tx1"/>
                          </a:solidFill>
                          <a:effectLst/>
                          <a:latin typeface="Arial" charset="0"/>
                          <a:ea typeface="宋体" pitchFamily="2" charset="-122"/>
                          <a:cs typeface="Arial" charset="0"/>
                        </a:rPr>
                        <a:t>1975 to 1980</a:t>
                      </a:r>
                    </a:p>
                    <a:p>
                      <a:pPr marL="511175" marR="0" lvl="1" indent="-285750" algn="l" defTabSz="914400" rtl="0" eaLnBrk="0" fontAlgn="base" latinLnBrk="0" hangingPunct="0">
                        <a:lnSpc>
                          <a:spcPct val="100000"/>
                        </a:lnSpc>
                        <a:spcBef>
                          <a:spcPct val="0"/>
                        </a:spcBef>
                        <a:spcAft>
                          <a:spcPct val="0"/>
                        </a:spcAft>
                        <a:buClr>
                          <a:schemeClr val="tx2"/>
                        </a:buClr>
                        <a:buSzTx/>
                        <a:buFont typeface=".AppleSystemUIFont" charset="-120"/>
                        <a:buChar char="-"/>
                        <a:tabLst/>
                        <a:defRPr/>
                      </a:pPr>
                      <a:r>
                        <a:rPr lang="en-US" altLang="zh-CN" sz="1200" b="0" kern="1200" dirty="0">
                          <a:solidFill>
                            <a:schemeClr val="tx1"/>
                          </a:solidFill>
                          <a:latin typeface="+mj-lt"/>
                          <a:ea typeface="宋体" pitchFamily="2" charset="-122"/>
                          <a:cs typeface="+mn-cs"/>
                        </a:rPr>
                        <a:t>First presented in 1973</a:t>
                      </a:r>
                    </a:p>
                  </a:txBody>
                  <a:tcPr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355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charset="0"/>
                          <a:ea typeface="宋体" pitchFamily="2" charset="-122"/>
                          <a:cs typeface="Arial" charset="0"/>
                        </a:rPr>
                        <a:t>Production</a:t>
                      </a:r>
                      <a:endParaRPr kumimoji="0" lang="zh-CN" altLang="en-US" sz="1200" b="1" i="0" u="none" strike="noStrike" cap="none" normalizeH="0" baseline="0" dirty="0">
                        <a:ln>
                          <a:noFill/>
                        </a:ln>
                        <a:solidFill>
                          <a:srgbClr val="000000"/>
                        </a:solidFill>
                        <a:effectLst/>
                        <a:latin typeface="Arial" charset="0"/>
                        <a:ea typeface="宋体" pitchFamily="2" charset="-122"/>
                        <a:cs typeface="Arial" charset="0"/>
                      </a:endParaRPr>
                    </a:p>
                  </a:txBody>
                  <a:tcPr marL="36000" marR="36000" marT="46800" anchor="ctr" horzOverflow="overflow">
                    <a:lnL>
                      <a:noFill/>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463550" marR="0" lvl="0" indent="-28575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tabLst/>
                      </a:pPr>
                      <a:r>
                        <a:rPr kumimoji="0" lang="en-US" altLang="zh-CN" sz="1200" b="0" i="0" u="none" strike="noStrike" cap="none" normalizeH="0" baseline="0" dirty="0">
                          <a:ln>
                            <a:noFill/>
                          </a:ln>
                          <a:solidFill>
                            <a:schemeClr val="tx1"/>
                          </a:solidFill>
                          <a:effectLst/>
                          <a:latin typeface="Arial" charset="0"/>
                          <a:ea typeface="宋体" pitchFamily="2" charset="-122"/>
                          <a:cs typeface="Arial" charset="0"/>
                        </a:rPr>
                        <a:t>Around one hundred units</a:t>
                      </a:r>
                      <a:endParaRPr kumimoji="0" lang="zh-CN" altLang="en-US" sz="1200" b="0" i="0" u="none" strike="noStrike" cap="none" normalizeH="0" baseline="0" dirty="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charset="0"/>
                          <a:ea typeface="宋体" pitchFamily="2" charset="-122"/>
                          <a:cs typeface="Arial" charset="0"/>
                        </a:rPr>
                        <a:t>Fiscal incentives</a:t>
                      </a:r>
                      <a:endParaRPr kumimoji="0" lang="zh-CN" altLang="en-US" sz="1200" b="1" i="0" u="none" strike="noStrike" cap="none" normalizeH="0" baseline="0" dirty="0">
                        <a:ln>
                          <a:noFill/>
                        </a:ln>
                        <a:solidFill>
                          <a:srgbClr val="000000"/>
                        </a:solidFill>
                        <a:effectLst/>
                        <a:latin typeface="Arial" charset="0"/>
                        <a:ea typeface="宋体" pitchFamily="2" charset="-122"/>
                        <a:cs typeface="Arial" charset="0"/>
                      </a:endParaRPr>
                    </a:p>
                  </a:txBody>
                  <a:tcPr marL="36000" marR="36000" marT="46800" anchor="ctr" horzOverflow="overflow">
                    <a:lnL>
                      <a:noFill/>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463550" marR="0" lvl="0" indent="-28575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tabLst/>
                      </a:pPr>
                      <a:r>
                        <a:rPr kumimoji="0" lang="en-US" altLang="zh-CN" sz="1200" b="0" i="0" u="none" strike="noStrike" cap="none" normalizeH="0" baseline="0" dirty="0">
                          <a:ln>
                            <a:noFill/>
                          </a:ln>
                          <a:solidFill>
                            <a:schemeClr val="tx1"/>
                          </a:solidFill>
                          <a:effectLst/>
                          <a:latin typeface="Arial" charset="0"/>
                          <a:ea typeface="宋体" pitchFamily="2" charset="-122"/>
                          <a:cs typeface="Arial" charset="0"/>
                        </a:rPr>
                        <a:t>None</a:t>
                      </a:r>
                      <a:endParaRPr kumimoji="0" lang="zh-CN" altLang="en-US" sz="1200" b="0" i="0" u="none" strike="noStrike" cap="none" normalizeH="0" baseline="0" dirty="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4445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charset="0"/>
                          <a:ea typeface="宋体" pitchFamily="2" charset="-122"/>
                          <a:cs typeface="Arial" charset="0"/>
                        </a:rPr>
                        <a:t>Batteries</a:t>
                      </a:r>
                      <a:endParaRPr kumimoji="0" lang="zh-CN" altLang="en-US" sz="1200" b="1" i="0" u="none" strike="noStrike" cap="none" normalizeH="0" baseline="0" dirty="0">
                        <a:ln>
                          <a:noFill/>
                        </a:ln>
                        <a:solidFill>
                          <a:srgbClr val="000000"/>
                        </a:solidFill>
                        <a:effectLst/>
                        <a:latin typeface="Arial" charset="0"/>
                        <a:ea typeface="宋体" pitchFamily="2" charset="-122"/>
                        <a:cs typeface="Arial" charset="0"/>
                      </a:endParaRPr>
                    </a:p>
                  </a:txBody>
                  <a:tcPr marL="36000" marR="36000" marT="46800" anchor="ctr" horzOverflow="overflow">
                    <a:lnL>
                      <a:noFill/>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463550" marR="0" lvl="0" indent="-28575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tabLst>
                          <a:tab pos="450850" algn="l"/>
                        </a:tabLst>
                      </a:pPr>
                      <a:r>
                        <a:rPr kumimoji="0" lang="en-US" altLang="zh-CN" sz="1200" b="0" i="0" u="none" strike="noStrike" cap="none" normalizeH="0" baseline="0" dirty="0">
                          <a:ln>
                            <a:noFill/>
                          </a:ln>
                          <a:solidFill>
                            <a:schemeClr val="tx1"/>
                          </a:solidFill>
                          <a:effectLst/>
                          <a:latin typeface="Arial" charset="0"/>
                          <a:ea typeface="宋体" pitchFamily="2" charset="-122"/>
                          <a:cs typeface="Arial" charset="0"/>
                        </a:rPr>
                        <a:t>Ten 12 V batteries, with a total weight of 320 kg </a:t>
                      </a:r>
                    </a:p>
                  </a:txBody>
                  <a:tcPr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charset="0"/>
                          <a:ea typeface="宋体" pitchFamily="2" charset="-122"/>
                          <a:cs typeface="Arial" charset="0"/>
                        </a:rPr>
                        <a:t>Charging time</a:t>
                      </a:r>
                    </a:p>
                  </a:txBody>
                  <a:tcPr marL="36000" marR="36000" marT="46800" anchor="ctr" horzOverflow="overflow">
                    <a:lnL>
                      <a:noFill/>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463550" marR="0" lvl="0" indent="-28575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tabLst/>
                      </a:pPr>
                      <a:r>
                        <a:rPr kumimoji="0" lang="en-US" altLang="zh-CN" sz="1200" b="0" i="0" u="none" strike="noStrike" cap="none" normalizeH="0" baseline="0" dirty="0">
                          <a:ln>
                            <a:noFill/>
                          </a:ln>
                          <a:solidFill>
                            <a:schemeClr val="tx1"/>
                          </a:solidFill>
                          <a:effectLst/>
                          <a:latin typeface="Arial" charset="0"/>
                          <a:ea typeface="宋体" pitchFamily="2" charset="-122"/>
                          <a:cs typeface="Arial" charset="0"/>
                        </a:rPr>
                        <a:t>10 hours charging time if empty, 2h30 m if 50%</a:t>
                      </a:r>
                      <a:endParaRPr kumimoji="0" lang="zh-CN" altLang="en-US" sz="1200" b="0" i="0" u="none" strike="noStrike" cap="none" normalizeH="0" baseline="0" dirty="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charset="0"/>
                          <a:ea typeface="宋体" pitchFamily="2" charset="-122"/>
                          <a:cs typeface="Arial" charset="0"/>
                        </a:rPr>
                        <a:t>Autonomy</a:t>
                      </a:r>
                    </a:p>
                  </a:txBody>
                  <a:tcPr marL="36000" marR="36000" marT="46800" anchor="ctr" horzOverflow="overflow">
                    <a:lnL>
                      <a:noFill/>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463550" marR="0" lvl="0" indent="-28575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tabLst/>
                      </a:pPr>
                      <a:r>
                        <a:rPr kumimoji="0" lang="en-US" altLang="zh-CN" sz="1200" b="0" i="0" u="none" strike="noStrike" cap="none" normalizeH="0" baseline="0" dirty="0">
                          <a:ln>
                            <a:noFill/>
                          </a:ln>
                          <a:solidFill>
                            <a:schemeClr val="tx1"/>
                          </a:solidFill>
                          <a:effectLst/>
                          <a:latin typeface="Arial" charset="0"/>
                          <a:ea typeface="宋体" pitchFamily="2" charset="-122"/>
                          <a:cs typeface="Arial" charset="0"/>
                        </a:rPr>
                        <a:t>XX</a:t>
                      </a:r>
                    </a:p>
                  </a:txBody>
                  <a:tcPr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charset="0"/>
                          <a:ea typeface="宋体" pitchFamily="2" charset="-122"/>
                          <a:cs typeface="Arial" charset="0"/>
                        </a:rPr>
                        <a:t>Motor</a:t>
                      </a:r>
                      <a:endParaRPr kumimoji="0" lang="zh-CN" altLang="en-US" sz="1200" b="1" i="0" u="none" strike="noStrike" cap="none" normalizeH="0" baseline="0" dirty="0">
                        <a:ln>
                          <a:noFill/>
                        </a:ln>
                        <a:solidFill>
                          <a:srgbClr val="000000"/>
                        </a:solidFill>
                        <a:effectLst/>
                        <a:latin typeface="Arial" charset="0"/>
                        <a:ea typeface="宋体" pitchFamily="2" charset="-122"/>
                        <a:cs typeface="Arial" charset="0"/>
                      </a:endParaRPr>
                    </a:p>
                  </a:txBody>
                  <a:tcPr marL="36000" marR="36000" marT="46800" anchor="ctr" horzOverflow="overflow">
                    <a:lnL>
                      <a:noFill/>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463550" marR="0" lvl="0" indent="-28575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tabLst/>
                      </a:pPr>
                      <a:r>
                        <a:rPr kumimoji="0" lang="en-US" sz="1200" b="0" i="0" u="none" strike="noStrike" cap="none" normalizeH="0" baseline="0" dirty="0">
                          <a:ln>
                            <a:noFill/>
                          </a:ln>
                          <a:solidFill>
                            <a:schemeClr val="tx1"/>
                          </a:solidFill>
                          <a:effectLst/>
                          <a:latin typeface="Arial" charset="0"/>
                          <a:ea typeface="宋体" pitchFamily="2" charset="-122"/>
                          <a:cs typeface="Arial" charset="0"/>
                        </a:rPr>
                        <a:t>3 kW, 4.2 HP</a:t>
                      </a:r>
                      <a:endParaRPr kumimoji="0" lang="en-US" altLang="zh-CN" sz="1200" b="0" i="0" u="none" strike="noStrike" cap="none" normalizeH="0" baseline="0" dirty="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7"/>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a:ln>
                            <a:noFill/>
                          </a:ln>
                          <a:solidFill>
                            <a:srgbClr val="000000"/>
                          </a:solidFill>
                          <a:effectLst/>
                          <a:latin typeface="Arial" charset="0"/>
                          <a:ea typeface="宋体" pitchFamily="2" charset="-122"/>
                          <a:cs typeface="Arial" charset="0"/>
                        </a:rPr>
                        <a:t>Max. speed</a:t>
                      </a:r>
                      <a:endParaRPr kumimoji="0" lang="zh-CN" altLang="en-US" sz="1200" b="1" i="0" u="none" strike="noStrike" cap="none" normalizeH="0" baseline="0" dirty="0">
                        <a:ln>
                          <a:noFill/>
                        </a:ln>
                        <a:solidFill>
                          <a:srgbClr val="000000"/>
                        </a:solidFill>
                        <a:effectLst/>
                        <a:latin typeface="Arial" charset="0"/>
                        <a:ea typeface="宋体" pitchFamily="2" charset="-122"/>
                        <a:cs typeface="Arial" charset="0"/>
                      </a:endParaRPr>
                    </a:p>
                  </a:txBody>
                  <a:tcPr marL="36000" marR="36000" marT="46800" anchor="ctr" horzOverflow="overflow">
                    <a:lnL>
                      <a:noFill/>
                    </a:lnL>
                    <a:lnR>
                      <a:noFill/>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a:noFill/>
                    </a:lnTlToBr>
                    <a:lnBlToTr>
                      <a:noFill/>
                    </a:lnBlToTr>
                    <a:noFill/>
                  </a:tcPr>
                </a:tc>
                <a:tc>
                  <a:txBody>
                    <a:bodyPr/>
                    <a:lstStyle/>
                    <a:p>
                      <a:pPr marL="463550" marR="0" lvl="0" indent="-28575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tabLst/>
                      </a:pPr>
                      <a:r>
                        <a:rPr kumimoji="0" lang="en-US" altLang="zh-CN" sz="1200" b="0" i="0" u="none" strike="noStrike" cap="none" normalizeH="0" baseline="0" dirty="0">
                          <a:ln>
                            <a:noFill/>
                          </a:ln>
                          <a:solidFill>
                            <a:schemeClr val="tx1"/>
                          </a:solidFill>
                          <a:effectLst/>
                          <a:latin typeface="Arial" charset="0"/>
                          <a:ea typeface="宋体" pitchFamily="2" charset="-122"/>
                          <a:cs typeface="Arial" charset="0"/>
                        </a:rPr>
                        <a:t>XX</a:t>
                      </a:r>
                    </a:p>
                  </a:txBody>
                  <a:tcPr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8"/>
                  </a:ext>
                </a:extLst>
              </a:tr>
              <a:tr h="341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PT" altLang="zh-CN" sz="1200" b="1" i="0" u="none" strike="noStrike" cap="none" normalizeH="0" baseline="0" dirty="0">
                          <a:ln>
                            <a:noFill/>
                          </a:ln>
                          <a:solidFill>
                            <a:srgbClr val="000000"/>
                          </a:solidFill>
                          <a:effectLst/>
                          <a:latin typeface="Arial" charset="0"/>
                          <a:ea typeface="宋体" pitchFamily="2" charset="-122"/>
                          <a:cs typeface="Arial" charset="0"/>
                        </a:rPr>
                        <a:t>Price </a:t>
                      </a:r>
                      <a:endParaRPr kumimoji="0" lang="zh-CN" altLang="en-US" sz="1200" b="1" i="1" u="none" strike="noStrike" cap="none" normalizeH="0" baseline="0" dirty="0">
                        <a:ln>
                          <a:noFill/>
                        </a:ln>
                        <a:solidFill>
                          <a:srgbClr val="000000"/>
                        </a:solidFill>
                        <a:effectLst/>
                        <a:latin typeface="Arial" charset="0"/>
                        <a:ea typeface="宋体" pitchFamily="2" charset="-122"/>
                        <a:cs typeface="Arial" charset="0"/>
                      </a:endParaRPr>
                    </a:p>
                  </a:txBody>
                  <a:tcPr marL="36000" marR="36000" marT="46800" anchor="ctr" horzOverflow="overflow">
                    <a:lnL>
                      <a:noFill/>
                    </a:lnL>
                    <a:lnR>
                      <a:noFill/>
                    </a:lnR>
                    <a:lnT w="28575"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463550" marR="0" lvl="0" indent="-28575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tabLst/>
                      </a:pPr>
                      <a:r>
                        <a:rPr kumimoji="0" lang="pt-PT" altLang="zh-CN" sz="1200" b="0" i="0" u="none" strike="noStrike" cap="none" normalizeH="0" baseline="0" dirty="0">
                          <a:ln>
                            <a:noFill/>
                          </a:ln>
                          <a:solidFill>
                            <a:schemeClr val="tx1"/>
                          </a:solidFill>
                          <a:effectLst/>
                          <a:latin typeface="Arial" charset="0"/>
                          <a:ea typeface="宋体" pitchFamily="2" charset="-122"/>
                          <a:cs typeface="Arial" charset="0"/>
                        </a:rPr>
                        <a:t>XX</a:t>
                      </a:r>
                      <a:endParaRPr kumimoji="0" lang="en-US" altLang="zh-CN" sz="1200" b="0" i="0" u="none" strike="noStrike" cap="none" normalizeH="0" baseline="0" dirty="0">
                        <a:ln>
                          <a:noFill/>
                        </a:ln>
                        <a:solidFill>
                          <a:schemeClr val="tx1"/>
                        </a:solidFill>
                        <a:effectLst/>
                        <a:latin typeface="Arial" charset="0"/>
                        <a:ea typeface="宋体" pitchFamily="2" charset="-122"/>
                        <a:cs typeface="Arial" charset="0"/>
                      </a:endParaRPr>
                    </a:p>
                  </a:txBody>
                  <a:tcPr anchor="ct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pic>
        <p:nvPicPr>
          <p:cNvPr id="81718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231188" y="442913"/>
            <a:ext cx="727075" cy="485775"/>
          </a:xfrm>
          <a:prstGeom prst="rect">
            <a:avLst/>
          </a:prstGeom>
          <a:noFill/>
          <a:ln w="9525">
            <a:noFill/>
            <a:miter lim="800000"/>
            <a:headEnd/>
            <a:tailEnd/>
          </a:ln>
        </p:spPr>
      </p:pic>
      <p:sp>
        <p:nvSpPr>
          <p:cNvPr id="817185" name="Text Box 3"/>
          <p:cNvSpPr txBox="1">
            <a:spLocks noChangeArrowheads="1"/>
          </p:cNvSpPr>
          <p:nvPr/>
        </p:nvSpPr>
        <p:spPr bwMode="auto">
          <a:xfrm>
            <a:off x="361950" y="1377950"/>
            <a:ext cx="1620838" cy="1160463"/>
          </a:xfrm>
          <a:prstGeom prst="rect">
            <a:avLst/>
          </a:prstGeom>
          <a:noFill/>
          <a:ln w="9525">
            <a:noFill/>
            <a:miter lim="800000"/>
            <a:headEnd/>
            <a:tailEnd/>
          </a:ln>
        </p:spPr>
        <p:txBody>
          <a:bodyPr anchor="ctr"/>
          <a:lstStyle/>
          <a:p>
            <a:pPr algn="ctr"/>
            <a:r>
              <a:rPr lang="en-US" altLang="zh-CN" sz="1200" b="1" dirty="0"/>
              <a:t>Concept</a:t>
            </a:r>
          </a:p>
        </p:txBody>
      </p:sp>
      <p:sp>
        <p:nvSpPr>
          <p:cNvPr id="18" name="Rectangle 17"/>
          <p:cNvSpPr>
            <a:spLocks noChangeArrowheads="1"/>
          </p:cNvSpPr>
          <p:nvPr/>
        </p:nvSpPr>
        <p:spPr bwMode="auto">
          <a:xfrm>
            <a:off x="2174875" y="1389063"/>
            <a:ext cx="4225925" cy="1200329"/>
          </a:xfrm>
          <a:prstGeom prst="rect">
            <a:avLst/>
          </a:prstGeom>
          <a:noFill/>
          <a:ln w="9525" algn="ctr">
            <a:noFill/>
            <a:miter lim="800000"/>
            <a:headEnd/>
            <a:tailEnd/>
          </a:ln>
        </p:spPr>
        <p:txBody>
          <a:bodyPr>
            <a:spAutoFit/>
          </a:bodyPr>
          <a:lstStyle/>
          <a:p>
            <a:pPr marL="225425" indent="-225425">
              <a:buClr>
                <a:schemeClr val="tx2"/>
              </a:buClr>
              <a:buFont typeface="Arial" panose="020B0604020202020204" pitchFamily="34" charset="0"/>
              <a:buChar char="•"/>
              <a:defRPr/>
            </a:pPr>
            <a:r>
              <a:rPr lang="en-US" altLang="zh-CN" sz="1200" dirty="0">
                <a:latin typeface="+mj-lt"/>
              </a:rPr>
              <a:t>It stayed as a prototype named E-150 </a:t>
            </a:r>
          </a:p>
          <a:p>
            <a:pPr marL="511175" lvl="1" indent="-285750">
              <a:buClr>
                <a:schemeClr val="tx2"/>
              </a:buClr>
              <a:buFont typeface=".AppleSystemUIFont" charset="-120"/>
              <a:buChar char="-"/>
              <a:defRPr/>
            </a:pPr>
            <a:r>
              <a:rPr lang="en-US" altLang="zh-CN" sz="1200" b="0" dirty="0">
                <a:latin typeface="+mj-lt"/>
              </a:rPr>
              <a:t>In 1975, 20 cars started a demo program</a:t>
            </a:r>
          </a:p>
          <a:p>
            <a:pPr marL="285750" indent="-285750">
              <a:buClr>
                <a:schemeClr val="tx2"/>
              </a:buClr>
              <a:buFont typeface="Arial" panose="020B0604020202020204" pitchFamily="34" charset="0"/>
              <a:buChar char="•"/>
              <a:defRPr/>
            </a:pPr>
            <a:r>
              <a:rPr lang="en-US" altLang="zh-CN" sz="1200" dirty="0">
                <a:latin typeface="+mj-lt"/>
              </a:rPr>
              <a:t>In 1981 a commercial version was launched</a:t>
            </a:r>
          </a:p>
          <a:p>
            <a:pPr marL="511175" lvl="1" indent="-285750">
              <a:buClr>
                <a:schemeClr val="tx2"/>
              </a:buClr>
              <a:buFont typeface=".AppleSystemUIFont" charset="-120"/>
              <a:buChar char="-"/>
              <a:defRPr/>
            </a:pPr>
            <a:r>
              <a:rPr lang="en-US" altLang="zh-CN" sz="1200" b="0" dirty="0">
                <a:latin typeface="+mj-lt"/>
              </a:rPr>
              <a:t>Instead of a compact car, was a van</a:t>
            </a:r>
          </a:p>
          <a:p>
            <a:pPr marL="511175" lvl="1" indent="-285750">
              <a:buClr>
                <a:schemeClr val="tx2"/>
              </a:buClr>
              <a:buFont typeface=".AppleSystemUIFont" charset="-120"/>
              <a:buChar char="-"/>
              <a:defRPr/>
            </a:pPr>
            <a:r>
              <a:rPr lang="en-US" altLang="zh-CN" sz="1200" b="0" dirty="0">
                <a:latin typeface="+mj-lt"/>
              </a:rPr>
              <a:t>Slight improvement in autonomy and speed</a:t>
            </a:r>
            <a:endParaRPr lang="en-US" altLang="zh-CN" sz="1200" b="0" dirty="0"/>
          </a:p>
          <a:p>
            <a:pPr marL="173038" indent="-173038">
              <a:buClr>
                <a:schemeClr val="tx2"/>
              </a:buClr>
              <a:buFont typeface="Wingdings" pitchFamily="2" charset="2"/>
              <a:buChar char="Ø"/>
              <a:defRPr/>
            </a:pPr>
            <a:endParaRPr lang="en-US" altLang="zh-CN" sz="1200" b="0" dirty="0">
              <a:latin typeface="+mj-lt"/>
            </a:endParaRPr>
          </a:p>
        </p:txBody>
      </p:sp>
      <p:sp>
        <p:nvSpPr>
          <p:cNvPr id="817187" name="TextBox 16"/>
          <p:cNvSpPr txBox="1">
            <a:spLocks noChangeArrowheads="1"/>
          </p:cNvSpPr>
          <p:nvPr/>
        </p:nvSpPr>
        <p:spPr bwMode="auto">
          <a:xfrm>
            <a:off x="0" y="6637338"/>
            <a:ext cx="3263900" cy="215900"/>
          </a:xfrm>
          <a:prstGeom prst="rect">
            <a:avLst/>
          </a:prstGeom>
          <a:noFill/>
          <a:ln w="9525">
            <a:noFill/>
            <a:miter lim="800000"/>
            <a:headEnd/>
            <a:tailEnd/>
          </a:ln>
        </p:spPr>
        <p:txBody>
          <a:bodyPr>
            <a:spAutoFit/>
          </a:bodyPr>
          <a:lstStyle/>
          <a:p>
            <a:r>
              <a:rPr lang="en-US" altLang="zh-CN" sz="800" b="0" dirty="0"/>
              <a:t>Source: Gurgel Club, Quoatro Roda Magazine – April 2007</a:t>
            </a:r>
            <a:endParaRPr lang="zh-CN" altLang="en-US" sz="800" b="0" dirty="0"/>
          </a:p>
        </p:txBody>
      </p:sp>
      <p:pic>
        <p:nvPicPr>
          <p:cNvPr id="817189"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86538" y="1512888"/>
            <a:ext cx="2160587" cy="1322387"/>
          </a:xfrm>
          <a:prstGeom prst="rect">
            <a:avLst/>
          </a:prstGeom>
          <a:noFill/>
          <a:ln w="9525">
            <a:noFill/>
            <a:miter lim="800000"/>
            <a:headEnd/>
            <a:tailEnd/>
          </a:ln>
        </p:spPr>
      </p:pic>
      <p:sp>
        <p:nvSpPr>
          <p:cNvPr id="817190" name="Rounded Rectangular Callout 5"/>
          <p:cNvSpPr>
            <a:spLocks noChangeArrowheads="1"/>
          </p:cNvSpPr>
          <p:nvPr/>
        </p:nvSpPr>
        <p:spPr bwMode="auto">
          <a:xfrm>
            <a:off x="4806950" y="5368925"/>
            <a:ext cx="1216025" cy="1035050"/>
          </a:xfrm>
          <a:prstGeom prst="wedgeRoundRectCallout">
            <a:avLst>
              <a:gd name="adj1" fmla="val -115361"/>
              <a:gd name="adj2" fmla="val -64912"/>
              <a:gd name="adj3" fmla="val 16667"/>
            </a:avLst>
          </a:prstGeom>
          <a:solidFill>
            <a:schemeClr val="bg2"/>
          </a:solidFill>
          <a:ln w="25400" algn="ctr">
            <a:noFill/>
            <a:miter lim="800000"/>
            <a:headEnd/>
            <a:tailEnd/>
          </a:ln>
        </p:spPr>
        <p:txBody>
          <a:bodyPr anchor="ctr"/>
          <a:lstStyle/>
          <a:p>
            <a:pPr algn="ctr"/>
            <a:r>
              <a:rPr lang="pt-BR" sz="1050" dirty="0"/>
              <a:t>Batteries represented </a:t>
            </a:r>
            <a:r>
              <a:rPr lang="pt-BR" sz="1400" dirty="0"/>
              <a:t>XX%</a:t>
            </a:r>
            <a:endParaRPr lang="pt-BR" sz="1050" dirty="0"/>
          </a:p>
          <a:p>
            <a:pPr algn="ctr"/>
            <a:r>
              <a:rPr lang="pt-BR" sz="1050" dirty="0"/>
              <a:t> of the cost</a:t>
            </a:r>
            <a:endParaRPr lang="en-US" sz="1050" dirty="0"/>
          </a:p>
        </p:txBody>
      </p:sp>
      <p:pic>
        <p:nvPicPr>
          <p:cNvPr id="817191" name="Picture 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586538" y="5045075"/>
            <a:ext cx="2160587" cy="1619250"/>
          </a:xfrm>
          <a:prstGeom prst="rect">
            <a:avLst/>
          </a:prstGeom>
          <a:noFill/>
          <a:ln w="9525">
            <a:noFill/>
            <a:miter lim="800000"/>
            <a:headEnd/>
            <a:tailEnd/>
          </a:ln>
        </p:spPr>
      </p:pic>
      <p:pic>
        <p:nvPicPr>
          <p:cNvPr id="817192" name="Picture 2"/>
          <p:cNvPicPr>
            <a:picLocks noChangeAspect="1" noChangeArrowheads="1"/>
          </p:cNvPicPr>
          <p:nvPr/>
        </p:nvPicPr>
        <p:blipFill>
          <a:blip r:embed="rId6" cstate="email">
            <a:lum bright="-10000" contrast="20000"/>
            <a:extLst>
              <a:ext uri="{28A0092B-C50C-407E-A947-70E740481C1C}">
                <a14:useLocalDpi xmlns:a14="http://schemas.microsoft.com/office/drawing/2010/main"/>
              </a:ext>
            </a:extLst>
          </a:blip>
          <a:srcRect/>
          <a:stretch>
            <a:fillRect/>
          </a:stretch>
        </p:blipFill>
        <p:spPr bwMode="auto">
          <a:xfrm>
            <a:off x="6586538" y="3051175"/>
            <a:ext cx="2160587" cy="1619250"/>
          </a:xfrm>
          <a:prstGeom prst="rect">
            <a:avLst/>
          </a:prstGeom>
          <a:noFill/>
          <a:ln w="9525">
            <a:noFill/>
            <a:miter lim="800000"/>
            <a:headEnd/>
            <a:tailEnd/>
          </a:ln>
        </p:spPr>
      </p:pic>
      <p:sp>
        <p:nvSpPr>
          <p:cNvPr id="817193" name="Rounded Rectangular Callout 5"/>
          <p:cNvSpPr>
            <a:spLocks noChangeArrowheads="1"/>
          </p:cNvSpPr>
          <p:nvPr/>
        </p:nvSpPr>
        <p:spPr bwMode="auto">
          <a:xfrm>
            <a:off x="5227638" y="3429000"/>
            <a:ext cx="1092200" cy="733425"/>
          </a:xfrm>
          <a:prstGeom prst="wedgeRoundRectCallout">
            <a:avLst>
              <a:gd name="adj1" fmla="val 63662"/>
              <a:gd name="adj2" fmla="val -47620"/>
              <a:gd name="adj3" fmla="val 16667"/>
            </a:avLst>
          </a:prstGeom>
          <a:solidFill>
            <a:schemeClr val="bg2"/>
          </a:solidFill>
          <a:ln w="25400" algn="ctr">
            <a:noFill/>
            <a:miter lim="800000"/>
            <a:headEnd/>
            <a:tailEnd/>
          </a:ln>
        </p:spPr>
        <p:txBody>
          <a:bodyPr anchor="ctr"/>
          <a:lstStyle/>
          <a:p>
            <a:pPr algn="ctr"/>
            <a:r>
              <a:rPr lang="pt-BR" sz="1050"/>
              <a:t>It looks like Reva-i</a:t>
            </a:r>
            <a:endParaRPr lang="en-US" sz="1050" dirty="0"/>
          </a:p>
        </p:txBody>
      </p:sp>
      <p:sp>
        <p:nvSpPr>
          <p:cNvPr id="2" name="Title 1"/>
          <p:cNvSpPr>
            <a:spLocks noGrp="1"/>
          </p:cNvSpPr>
          <p:nvPr>
            <p:ph type="title"/>
          </p:nvPr>
        </p:nvSpPr>
        <p:spPr/>
        <p:txBody>
          <a:bodyPr>
            <a:normAutofit/>
          </a:bodyPr>
          <a:lstStyle/>
          <a:p>
            <a:r>
              <a:rPr lang="en-US" dirty="0">
                <a:solidFill>
                  <a:srgbClr val="4D4D4D"/>
                </a:solidFill>
              </a:rPr>
              <a:t>In 1974, the first Latin American electric car was produced: the XX</a:t>
            </a:r>
            <a:br>
              <a:rPr lang="en-US" dirty="0">
                <a:solidFill>
                  <a:srgbClr val="4D4D4D"/>
                </a:solidFill>
              </a:rPr>
            </a:br>
            <a:endParaRPr lang="en-US" dirty="0"/>
          </a:p>
        </p:txBody>
      </p:sp>
      <p:sp>
        <p:nvSpPr>
          <p:cNvPr id="4" name="Text Placeholder 3"/>
          <p:cNvSpPr>
            <a:spLocks noGrp="1"/>
          </p:cNvSpPr>
          <p:nvPr>
            <p:ph type="body" sz="quarter" idx="11"/>
          </p:nvPr>
        </p:nvSpPr>
        <p:spPr/>
        <p:txBody>
          <a:bodyPr/>
          <a:lstStyle/>
          <a:p>
            <a:endParaRPr lang="en-GB"/>
          </a:p>
        </p:txBody>
      </p:sp>
      <p:cxnSp>
        <p:nvCxnSpPr>
          <p:cNvPr id="15" name="Straight Connector 14"/>
          <p:cNvCxnSpPr/>
          <p:nvPr/>
        </p:nvCxnSpPr>
        <p:spPr>
          <a:xfrm flipH="1">
            <a:off x="1982788" y="1377950"/>
            <a:ext cx="0" cy="116046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82788" y="2791883"/>
            <a:ext cx="0" cy="25929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982788" y="3169708"/>
            <a:ext cx="0" cy="46884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982788" y="3688820"/>
            <a:ext cx="0" cy="3116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982788" y="4076170"/>
            <a:ext cx="0" cy="3116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982788" y="4450820"/>
            <a:ext cx="0" cy="4005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982788" y="4908020"/>
            <a:ext cx="0" cy="27993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982788" y="5254095"/>
            <a:ext cx="0" cy="27993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982788" y="5574770"/>
            <a:ext cx="0" cy="3116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982788" y="5968470"/>
            <a:ext cx="0" cy="24183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82788" y="6248135"/>
            <a:ext cx="0" cy="31168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881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1" name="Title 1"/>
          <p:cNvSpPr>
            <a:spLocks noGrp="1"/>
          </p:cNvSpPr>
          <p:nvPr>
            <p:ph type="title"/>
          </p:nvPr>
        </p:nvSpPr>
        <p:spPr/>
        <p:txBody>
          <a:bodyPr/>
          <a:lstStyle/>
          <a:p>
            <a:r>
              <a:rPr lang="en-US" dirty="0"/>
              <a:t>Indian Gov’t has also developed an Automotive Mission Plan (AMP) to further increase exports of low cost car</a:t>
            </a:r>
          </a:p>
        </p:txBody>
      </p:sp>
      <p:sp>
        <p:nvSpPr>
          <p:cNvPr id="926723" name="Content Placeholder 2"/>
          <p:cNvSpPr>
            <a:spLocks noGrp="1"/>
          </p:cNvSpPr>
          <p:nvPr>
            <p:ph type="body" sz="quarter" idx="10"/>
          </p:nvPr>
        </p:nvSpPr>
        <p:spPr>
          <a:xfrm>
            <a:off x="1779587" y="1967030"/>
            <a:ext cx="7064376" cy="688975"/>
          </a:xfrm>
        </p:spPr>
        <p:txBody>
          <a:bodyPr/>
          <a:lstStyle/>
          <a:p>
            <a:pPr marL="285750" indent="-285750"/>
            <a:r>
              <a:rPr lang="en-US" sz="1200" dirty="0"/>
              <a:t>The XX Plan (2006 – 2016) aims at doubling the contribution of the automobile sector in GDP by taking the turnover to $XX Billion, with special emphasis on export of small and low cost cars</a:t>
            </a:r>
          </a:p>
        </p:txBody>
      </p:sp>
      <p:sp>
        <p:nvSpPr>
          <p:cNvPr id="926722" name="TextBox 7"/>
          <p:cNvSpPr txBox="1">
            <a:spLocks noChangeArrowheads="1"/>
          </p:cNvSpPr>
          <p:nvPr/>
        </p:nvSpPr>
        <p:spPr bwMode="auto">
          <a:xfrm>
            <a:off x="279400" y="6611938"/>
            <a:ext cx="3989388" cy="231775"/>
          </a:xfrm>
          <a:prstGeom prst="rect">
            <a:avLst/>
          </a:prstGeom>
          <a:noFill/>
          <a:ln w="9525">
            <a:noFill/>
            <a:miter lim="800000"/>
            <a:headEnd/>
            <a:tailEnd/>
          </a:ln>
        </p:spPr>
        <p:txBody>
          <a:bodyPr>
            <a:spAutoFit/>
          </a:bodyPr>
          <a:lstStyle/>
          <a:p>
            <a:r>
              <a:rPr lang="en-US" sz="900" b="0" dirty="0"/>
              <a:t>Source: DHI</a:t>
            </a:r>
            <a:endParaRPr lang="en-IN" sz="900" b="0" dirty="0"/>
          </a:p>
        </p:txBody>
      </p:sp>
      <p:sp>
        <p:nvSpPr>
          <p:cNvPr id="926724" name="Rectangle 20"/>
          <p:cNvSpPr>
            <a:spLocks noChangeArrowheads="1"/>
          </p:cNvSpPr>
          <p:nvPr/>
        </p:nvSpPr>
        <p:spPr bwMode="auto">
          <a:xfrm>
            <a:off x="432695" y="1967030"/>
            <a:ext cx="1392238" cy="688975"/>
          </a:xfrm>
          <a:prstGeom prst="rect">
            <a:avLst/>
          </a:prstGeom>
          <a:solidFill>
            <a:schemeClr val="tx2"/>
          </a:solidFill>
          <a:ln w="9525">
            <a:noFill/>
            <a:miter lim="800000"/>
            <a:headEnd/>
            <a:tailEnd/>
          </a:ln>
        </p:spPr>
        <p:txBody>
          <a:bodyPr anchor="ctr"/>
          <a:lstStyle/>
          <a:p>
            <a:pPr algn="ctr"/>
            <a:r>
              <a:rPr lang="en-US" altLang="zh-CN" sz="1400" b="1" dirty="0"/>
              <a:t>Goal</a:t>
            </a:r>
          </a:p>
        </p:txBody>
      </p:sp>
      <p:sp>
        <p:nvSpPr>
          <p:cNvPr id="926725" name="Rectangle 20"/>
          <p:cNvSpPr>
            <a:spLocks noChangeArrowheads="1"/>
          </p:cNvSpPr>
          <p:nvPr/>
        </p:nvSpPr>
        <p:spPr bwMode="auto">
          <a:xfrm>
            <a:off x="435870" y="2707521"/>
            <a:ext cx="1389063" cy="1966602"/>
          </a:xfrm>
          <a:prstGeom prst="rect">
            <a:avLst/>
          </a:prstGeom>
          <a:solidFill>
            <a:schemeClr val="tx2"/>
          </a:solidFill>
          <a:ln w="9525">
            <a:noFill/>
            <a:miter lim="800000"/>
            <a:headEnd/>
            <a:tailEnd/>
          </a:ln>
        </p:spPr>
        <p:txBody>
          <a:bodyPr anchor="ctr"/>
          <a:lstStyle/>
          <a:p>
            <a:pPr algn="ctr"/>
            <a:r>
              <a:rPr lang="en-US" altLang="zh-CN" sz="1400" b="1" dirty="0"/>
              <a:t>Key Objectives</a:t>
            </a:r>
          </a:p>
        </p:txBody>
      </p:sp>
      <p:sp>
        <p:nvSpPr>
          <p:cNvPr id="926726" name="Rectangle 20"/>
          <p:cNvSpPr>
            <a:spLocks noChangeArrowheads="1"/>
          </p:cNvSpPr>
          <p:nvPr/>
        </p:nvSpPr>
        <p:spPr bwMode="auto">
          <a:xfrm>
            <a:off x="416820" y="4868216"/>
            <a:ext cx="1408113" cy="1402818"/>
          </a:xfrm>
          <a:prstGeom prst="rect">
            <a:avLst/>
          </a:prstGeom>
          <a:solidFill>
            <a:schemeClr val="tx2"/>
          </a:solidFill>
          <a:ln w="9525">
            <a:noFill/>
            <a:miter lim="800000"/>
            <a:headEnd/>
            <a:tailEnd/>
          </a:ln>
        </p:spPr>
        <p:txBody>
          <a:bodyPr anchor="ctr"/>
          <a:lstStyle/>
          <a:p>
            <a:pPr algn="ctr"/>
            <a:r>
              <a:rPr lang="en-US" altLang="zh-CN" sz="1400" b="1" dirty="0"/>
              <a:t>Recent Developments supporting the AMP</a:t>
            </a:r>
          </a:p>
        </p:txBody>
      </p:sp>
      <p:sp>
        <p:nvSpPr>
          <p:cNvPr id="3" name="Rectangle 2"/>
          <p:cNvSpPr/>
          <p:nvPr/>
        </p:nvSpPr>
        <p:spPr>
          <a:xfrm>
            <a:off x="1779588" y="2622465"/>
            <a:ext cx="6881812" cy="2123658"/>
          </a:xfrm>
          <a:prstGeom prst="rect">
            <a:avLst/>
          </a:prstGeom>
        </p:spPr>
        <p:txBody>
          <a:bodyPr>
            <a:spAutoFit/>
          </a:bodyPr>
          <a:lstStyle/>
          <a:p>
            <a:pPr marL="285750" indent="-285750" algn="just">
              <a:buClr>
                <a:schemeClr val="tx2"/>
              </a:buClr>
              <a:buFont typeface="Arial" panose="020B0604020202020204" pitchFamily="34" charset="0"/>
              <a:buChar char="•"/>
              <a:defRPr/>
            </a:pPr>
            <a:r>
              <a:rPr lang="en-US" sz="1200" b="1" dirty="0">
                <a:latin typeface="+mn-lt"/>
                <a:ea typeface="+mn-ea"/>
              </a:rPr>
              <a:t>Improving infrastructure to increase export capacity </a:t>
            </a:r>
          </a:p>
          <a:p>
            <a:pPr marL="511175" lvl="1" indent="-285750">
              <a:buClr>
                <a:schemeClr val="tx2"/>
              </a:buClr>
              <a:buFont typeface=".AppleSystemUIFont" charset="-120"/>
              <a:buChar char="-"/>
              <a:defRPr/>
            </a:pPr>
            <a:r>
              <a:rPr lang="en-US" sz="1200" b="0" dirty="0">
                <a:latin typeface="+mj-lt"/>
              </a:rPr>
              <a:t>Earmark space for parking and vehicle repair at these ports to accommodate at least 20,000 vehicles at a time</a:t>
            </a:r>
          </a:p>
          <a:p>
            <a:pPr marL="511175" lvl="1" indent="-285750">
              <a:buClr>
                <a:schemeClr val="tx2"/>
              </a:buClr>
              <a:buFont typeface=".AppleSystemUIFont" charset="-120"/>
              <a:buChar char="-"/>
              <a:defRPr/>
            </a:pPr>
            <a:r>
              <a:rPr lang="en-US" sz="1200" b="0" dirty="0">
                <a:latin typeface="+mj-lt"/>
              </a:rPr>
              <a:t>Creation of specialized port infrastructure for handling vehicle exports</a:t>
            </a:r>
          </a:p>
          <a:p>
            <a:pPr marL="511175" lvl="1" indent="-285750">
              <a:buClr>
                <a:schemeClr val="tx2"/>
              </a:buClr>
              <a:buFont typeface=".AppleSystemUIFont" charset="-120"/>
              <a:buChar char="-"/>
              <a:defRPr/>
            </a:pPr>
            <a:r>
              <a:rPr lang="en-US" sz="1200" b="0" dirty="0">
                <a:latin typeface="+mj-lt"/>
              </a:rPr>
              <a:t>Creation of three automobile export hubs near Mumbai, Chennai and Delhi, each equipped to handle output of 0.5 million vehicles annually by 2015</a:t>
            </a:r>
          </a:p>
          <a:p>
            <a:pPr marL="285750" indent="-285750" algn="just">
              <a:buClr>
                <a:schemeClr val="tx2"/>
              </a:buClr>
              <a:buFont typeface="Arial" panose="020B0604020202020204" pitchFamily="34" charset="0"/>
              <a:buChar char="•"/>
              <a:defRPr/>
            </a:pPr>
            <a:r>
              <a:rPr lang="en-US" sz="1200" b="1" dirty="0">
                <a:latin typeface="+mn-lt"/>
                <a:ea typeface="+mn-ea"/>
              </a:rPr>
              <a:t>Increasing efficiency of operation of all ports</a:t>
            </a:r>
          </a:p>
          <a:p>
            <a:pPr marL="511175" lvl="1" indent="-285750">
              <a:buClr>
                <a:schemeClr val="tx2"/>
              </a:buClr>
              <a:buFont typeface=".AppleSystemUIFont" charset="-120"/>
              <a:buChar char="-"/>
              <a:defRPr/>
            </a:pPr>
            <a:r>
              <a:rPr lang="en-US" sz="1200" b="0" dirty="0">
                <a:latin typeface="+mj-lt"/>
              </a:rPr>
              <a:t>Execution of port connectivity with all the automotive hubs in the country</a:t>
            </a:r>
          </a:p>
          <a:p>
            <a:pPr marL="511175" lvl="1" indent="-285750">
              <a:buClr>
                <a:schemeClr val="tx2"/>
              </a:buClr>
              <a:buFont typeface=".AppleSystemUIFont" charset="-120"/>
              <a:buChar char="-"/>
              <a:defRPr/>
            </a:pPr>
            <a:r>
              <a:rPr lang="en-US" sz="1200" b="0" dirty="0">
                <a:latin typeface="+mj-lt"/>
              </a:rPr>
              <a:t>Addressing automation in procedures and standardization at all ports</a:t>
            </a:r>
          </a:p>
          <a:p>
            <a:pPr marL="511175" lvl="1" indent="-285750">
              <a:buClr>
                <a:schemeClr val="tx2"/>
              </a:buClr>
              <a:buFont typeface=".AppleSystemUIFont" charset="-120"/>
              <a:buChar char="-"/>
              <a:defRPr/>
            </a:pPr>
            <a:r>
              <a:rPr lang="en-US" sz="1200" b="0" dirty="0">
                <a:latin typeface="+mj-lt"/>
              </a:rPr>
              <a:t>Expedite implementation of container terminals in line with the National Maritime Development Program</a:t>
            </a:r>
          </a:p>
        </p:txBody>
      </p:sp>
      <p:sp>
        <p:nvSpPr>
          <p:cNvPr id="4" name="Rectangle 3"/>
          <p:cNvSpPr/>
          <p:nvPr/>
        </p:nvSpPr>
        <p:spPr>
          <a:xfrm>
            <a:off x="1760538" y="4886038"/>
            <a:ext cx="7073900" cy="1384995"/>
          </a:xfrm>
          <a:prstGeom prst="rect">
            <a:avLst/>
          </a:prstGeom>
        </p:spPr>
        <p:txBody>
          <a:bodyPr>
            <a:spAutoFit/>
          </a:bodyPr>
          <a:lstStyle/>
          <a:p>
            <a:pPr marL="285750" indent="-285750" algn="just">
              <a:buClr>
                <a:srgbClr val="86E02D"/>
              </a:buClr>
              <a:buFont typeface="Arial" panose="020B0604020202020204" pitchFamily="34" charset="0"/>
              <a:buChar char="•"/>
              <a:defRPr/>
            </a:pPr>
            <a:r>
              <a:rPr lang="en-US" sz="1200" b="1" dirty="0"/>
              <a:t>Car manufacturers are setting up car terminals in line with AMP to start export of cars </a:t>
            </a:r>
          </a:p>
          <a:p>
            <a:pPr marL="511175" lvl="1" indent="-285750">
              <a:buClr>
                <a:schemeClr val="tx2"/>
              </a:buClr>
              <a:buFont typeface=".AppleSystemUIFont" charset="-120"/>
              <a:buChar char="-"/>
              <a:defRPr/>
            </a:pPr>
            <a:r>
              <a:rPr lang="en-US" sz="1200" b="0" dirty="0">
                <a:latin typeface="+mj-lt"/>
              </a:rPr>
              <a:t>Maruti Suzuki has set up a car terminal at XX and Special Economic Zone Ltd in Gujrat and this is where the exports of its product A Star commenced</a:t>
            </a:r>
          </a:p>
          <a:p>
            <a:pPr marL="285750" indent="-285750" algn="just">
              <a:buClr>
                <a:schemeClr val="tx2"/>
              </a:buClr>
              <a:buFont typeface="Arial" panose="020B0604020202020204" pitchFamily="34" charset="0"/>
              <a:buChar char="•"/>
              <a:defRPr/>
            </a:pPr>
            <a:r>
              <a:rPr lang="en-US" sz="1200" b="1" dirty="0">
                <a:latin typeface="+mn-lt"/>
                <a:ea typeface="+mn-ea"/>
              </a:rPr>
              <a:t>Many foreign transport companies are establishing their businesses in India after the launch of the AMP</a:t>
            </a:r>
          </a:p>
          <a:p>
            <a:pPr marL="511175" lvl="1" indent="-285750">
              <a:buClr>
                <a:schemeClr val="tx2"/>
              </a:buClr>
              <a:buFont typeface=".AppleSystemUIFont" charset="-120"/>
              <a:buChar char="-"/>
              <a:defRPr/>
            </a:pPr>
            <a:r>
              <a:rPr lang="en-US" sz="1200" b="0" dirty="0">
                <a:latin typeface="+mj-lt"/>
              </a:rPr>
              <a:t>The Japanese multi-modal transport group, Mitsui OSK Lines (MOL) has formed a new company in India to transport cars to Ennore port for Nissan and Chennai port for Hyundai. </a:t>
            </a:r>
          </a:p>
        </p:txBody>
      </p:sp>
      <p:sp>
        <p:nvSpPr>
          <p:cNvPr id="5" name="Rectangle 4"/>
          <p:cNvSpPr/>
          <p:nvPr/>
        </p:nvSpPr>
        <p:spPr>
          <a:xfrm>
            <a:off x="3090457" y="1291985"/>
            <a:ext cx="2879314" cy="307777"/>
          </a:xfrm>
          <a:prstGeom prst="rect">
            <a:avLst/>
          </a:prstGeom>
        </p:spPr>
        <p:txBody>
          <a:bodyPr wrap="none">
            <a:spAutoFit/>
          </a:bodyPr>
          <a:lstStyle/>
          <a:p>
            <a:r>
              <a:rPr lang="en-US" sz="1400" b="1"/>
              <a:t>Automotive Mission Plan (AMP)</a:t>
            </a:r>
            <a:endParaRPr lang="en-GB" sz="1400" b="1" dirty="0"/>
          </a:p>
        </p:txBody>
      </p:sp>
    </p:spTree>
    <p:extLst>
      <p:ext uri="{BB962C8B-B14F-4D97-AF65-F5344CB8AC3E}">
        <p14:creationId xmlns:p14="http://schemas.microsoft.com/office/powerpoint/2010/main" val="2198158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dirty="0">
                <a:ea typeface="宋体" pitchFamily="2" charset="-122"/>
              </a:rPr>
              <a:t>Maxwell dominates in super capacitor  market worldwide , while AOWEI is catching up in China</a:t>
            </a:r>
            <a:endParaRPr lang="zh-CN" altLang="en-US">
              <a:ea typeface="宋体" pitchFamily="2" charset="-122"/>
            </a:endParaRPr>
          </a:p>
        </p:txBody>
      </p:sp>
      <p:sp>
        <p:nvSpPr>
          <p:cNvPr id="5" name="Text Placeholder 4"/>
          <p:cNvSpPr>
            <a:spLocks noGrp="1"/>
          </p:cNvSpPr>
          <p:nvPr>
            <p:ph type="body" sz="quarter" idx="11"/>
          </p:nvPr>
        </p:nvSpPr>
        <p:spPr/>
        <p:txBody>
          <a:bodyPr/>
          <a:lstStyle/>
          <a:p>
            <a:endParaRPr lang="en-GB"/>
          </a:p>
        </p:txBody>
      </p:sp>
      <p:sp>
        <p:nvSpPr>
          <p:cNvPr id="43011" name="Rectangle 3"/>
          <p:cNvSpPr>
            <a:spLocks noChangeArrowheads="1"/>
          </p:cNvSpPr>
          <p:nvPr/>
        </p:nvSpPr>
        <p:spPr bwMode="auto">
          <a:xfrm>
            <a:off x="455613" y="3462338"/>
            <a:ext cx="1214437" cy="823912"/>
          </a:xfrm>
          <a:prstGeom prst="rect">
            <a:avLst/>
          </a:prstGeom>
          <a:noFill/>
          <a:ln w="9525" algn="ctr">
            <a:noFill/>
            <a:miter lim="800000"/>
            <a:headEnd/>
            <a:tailEnd/>
          </a:ln>
        </p:spPr>
        <p:txBody>
          <a:bodyPr anchor="ctr"/>
          <a:lstStyle/>
          <a:p>
            <a:pPr algn="ctr"/>
            <a:r>
              <a:rPr lang="en-US" altLang="zh-CN" sz="1200" b="1" dirty="0">
                <a:solidFill>
                  <a:srgbClr val="000000"/>
                </a:solidFill>
                <a:ea typeface="宋体" pitchFamily="2" charset="-122"/>
              </a:rPr>
              <a:t>Product</a:t>
            </a:r>
          </a:p>
        </p:txBody>
      </p:sp>
      <p:sp>
        <p:nvSpPr>
          <p:cNvPr id="43012" name="Rectangle 10"/>
          <p:cNvSpPr>
            <a:spLocks noChangeArrowheads="1"/>
          </p:cNvSpPr>
          <p:nvPr/>
        </p:nvSpPr>
        <p:spPr bwMode="auto">
          <a:xfrm>
            <a:off x="455613" y="1855788"/>
            <a:ext cx="1214437" cy="381000"/>
          </a:xfrm>
          <a:prstGeom prst="rect">
            <a:avLst/>
          </a:prstGeom>
          <a:noFill/>
          <a:ln w="9525" algn="ctr">
            <a:noFill/>
            <a:miter lim="800000"/>
            <a:headEnd/>
            <a:tailEnd/>
          </a:ln>
        </p:spPr>
        <p:txBody>
          <a:bodyPr anchor="ctr"/>
          <a:lstStyle/>
          <a:p>
            <a:pPr algn="ctr"/>
            <a:r>
              <a:rPr lang="en-US" altLang="zh-CN" sz="1200" b="1" dirty="0">
                <a:solidFill>
                  <a:srgbClr val="000000"/>
                </a:solidFill>
                <a:ea typeface="宋体" pitchFamily="2" charset="-122"/>
              </a:rPr>
              <a:t>Origin</a:t>
            </a:r>
          </a:p>
        </p:txBody>
      </p:sp>
      <p:sp>
        <p:nvSpPr>
          <p:cNvPr id="43013" name="Rectangle 13"/>
          <p:cNvSpPr>
            <a:spLocks noChangeArrowheads="1"/>
          </p:cNvSpPr>
          <p:nvPr/>
        </p:nvSpPr>
        <p:spPr bwMode="auto">
          <a:xfrm>
            <a:off x="455613" y="2290763"/>
            <a:ext cx="1214437" cy="381000"/>
          </a:xfrm>
          <a:prstGeom prst="rect">
            <a:avLst/>
          </a:prstGeom>
          <a:noFill/>
          <a:ln w="9525" algn="ctr">
            <a:noFill/>
            <a:miter lim="800000"/>
            <a:headEnd/>
            <a:tailEnd/>
          </a:ln>
        </p:spPr>
        <p:txBody>
          <a:bodyPr anchor="ctr"/>
          <a:lstStyle/>
          <a:p>
            <a:pPr algn="ctr"/>
            <a:r>
              <a:rPr lang="en-US" altLang="zh-CN" sz="1200" b="1" dirty="0">
                <a:solidFill>
                  <a:srgbClr val="000000"/>
                </a:solidFill>
                <a:ea typeface="宋体" pitchFamily="2" charset="-122"/>
              </a:rPr>
              <a:t>Plant</a:t>
            </a:r>
          </a:p>
          <a:p>
            <a:pPr algn="ctr"/>
            <a:r>
              <a:rPr lang="en-US" altLang="zh-CN" sz="1200" b="1" dirty="0">
                <a:solidFill>
                  <a:srgbClr val="000000"/>
                </a:solidFill>
                <a:ea typeface="宋体" pitchFamily="2" charset="-122"/>
              </a:rPr>
              <a:t>Location</a:t>
            </a:r>
          </a:p>
        </p:txBody>
      </p:sp>
      <p:sp>
        <p:nvSpPr>
          <p:cNvPr id="43014" name="Rectangle 14"/>
          <p:cNvSpPr>
            <a:spLocks noChangeArrowheads="1"/>
          </p:cNvSpPr>
          <p:nvPr/>
        </p:nvSpPr>
        <p:spPr bwMode="auto">
          <a:xfrm>
            <a:off x="455613" y="2732088"/>
            <a:ext cx="1214437" cy="642937"/>
          </a:xfrm>
          <a:prstGeom prst="rect">
            <a:avLst/>
          </a:prstGeom>
          <a:noFill/>
          <a:ln w="9525" algn="ctr">
            <a:noFill/>
            <a:miter lim="800000"/>
            <a:headEnd/>
            <a:tailEnd/>
          </a:ln>
        </p:spPr>
        <p:txBody>
          <a:bodyPr anchor="ctr"/>
          <a:lstStyle/>
          <a:p>
            <a:pPr algn="ctr"/>
            <a:r>
              <a:rPr lang="en-US" altLang="zh-CN" sz="1200" b="1" dirty="0">
                <a:solidFill>
                  <a:srgbClr val="000000"/>
                </a:solidFill>
                <a:ea typeface="宋体" pitchFamily="2" charset="-122"/>
              </a:rPr>
              <a:t>R&amp;D</a:t>
            </a:r>
          </a:p>
        </p:txBody>
      </p:sp>
      <p:sp>
        <p:nvSpPr>
          <p:cNvPr id="43015" name="Rectangle 3"/>
          <p:cNvSpPr>
            <a:spLocks noChangeArrowheads="1"/>
          </p:cNvSpPr>
          <p:nvPr/>
        </p:nvSpPr>
        <p:spPr bwMode="auto">
          <a:xfrm>
            <a:off x="1670050" y="1857375"/>
            <a:ext cx="2901950" cy="312738"/>
          </a:xfrm>
          <a:prstGeom prst="rect">
            <a:avLst/>
          </a:prstGeom>
          <a:noFill/>
          <a:ln w="9525" algn="ctr">
            <a:noFill/>
            <a:miter lim="800000"/>
            <a:headEnd/>
            <a:tailEnd/>
          </a:ln>
        </p:spPr>
        <p:txBody>
          <a:bodyPr/>
          <a:lstStyle/>
          <a:p>
            <a:pPr marL="171450" indent="-171450" eaLnBrk="0" hangingPunct="0">
              <a:spcBef>
                <a:spcPct val="20000"/>
              </a:spcBef>
              <a:buClr>
                <a:schemeClr val="tx2"/>
              </a:buClr>
              <a:buFont typeface="Arial" panose="020B0604020202020204" pitchFamily="34" charset="0"/>
              <a:buChar char="•"/>
            </a:pPr>
            <a:r>
              <a:rPr lang="en-US" altLang="zh-CN" sz="1000" b="0" dirty="0">
                <a:solidFill>
                  <a:srgbClr val="000000"/>
                </a:solidFill>
                <a:ea typeface="宋体" pitchFamily="2" charset="-122"/>
              </a:rPr>
              <a:t>XX</a:t>
            </a:r>
            <a:endParaRPr lang="en-US" altLang="zh-CN" sz="1000" b="0" dirty="0">
              <a:ea typeface="宋体" pitchFamily="2" charset="-122"/>
            </a:endParaRPr>
          </a:p>
        </p:txBody>
      </p:sp>
      <p:sp>
        <p:nvSpPr>
          <p:cNvPr id="43016" name="Rectangle 3"/>
          <p:cNvSpPr>
            <a:spLocks noChangeArrowheads="1"/>
          </p:cNvSpPr>
          <p:nvPr/>
        </p:nvSpPr>
        <p:spPr bwMode="auto">
          <a:xfrm>
            <a:off x="1679575" y="2286000"/>
            <a:ext cx="2695575" cy="312738"/>
          </a:xfrm>
          <a:prstGeom prst="rect">
            <a:avLst/>
          </a:prstGeom>
          <a:noFill/>
          <a:ln w="9525" algn="ctr">
            <a:noFill/>
            <a:miter lim="800000"/>
            <a:headEnd/>
            <a:tailEnd/>
          </a:ln>
        </p:spPr>
        <p:txBody>
          <a:bodyPr/>
          <a:lstStyle/>
          <a:p>
            <a:pPr marL="171450" indent="-171450" eaLnBrk="0" hangingPunct="0">
              <a:spcBef>
                <a:spcPct val="20000"/>
              </a:spcBef>
              <a:buClr>
                <a:schemeClr val="tx2"/>
              </a:buClr>
              <a:buFont typeface="Arial" panose="020B0604020202020204" pitchFamily="34" charset="0"/>
              <a:buChar char="•"/>
            </a:pPr>
            <a:r>
              <a:rPr lang="en-US" altLang="zh-CN" sz="1200" b="0" dirty="0">
                <a:solidFill>
                  <a:srgbClr val="000000"/>
                </a:solidFill>
              </a:rPr>
              <a:t>2007 - set up an office in Shanghai, China</a:t>
            </a:r>
          </a:p>
          <a:p>
            <a:pPr marL="171450" indent="-171450" eaLnBrk="0" hangingPunct="0">
              <a:spcBef>
                <a:spcPct val="20000"/>
              </a:spcBef>
              <a:buClr>
                <a:srgbClr val="86E02D"/>
              </a:buClr>
              <a:buFont typeface="Arial" panose="020B0604020202020204" pitchFamily="34" charset="0"/>
              <a:buChar char="•"/>
            </a:pPr>
            <a:r>
              <a:rPr lang="zh-CN" altLang="en-US" sz="1200" b="0" dirty="0">
                <a:solidFill>
                  <a:srgbClr val="000000"/>
                </a:solidFill>
              </a:rPr>
              <a:t>　</a:t>
            </a:r>
          </a:p>
        </p:txBody>
      </p:sp>
      <p:sp>
        <p:nvSpPr>
          <p:cNvPr id="14" name="Rectangle 3"/>
          <p:cNvSpPr>
            <a:spLocks noChangeArrowheads="1"/>
          </p:cNvSpPr>
          <p:nvPr/>
        </p:nvSpPr>
        <p:spPr bwMode="auto">
          <a:xfrm>
            <a:off x="2773363" y="3402013"/>
            <a:ext cx="2771775" cy="312737"/>
          </a:xfrm>
          <a:prstGeom prst="rect">
            <a:avLst/>
          </a:prstGeom>
          <a:noFill/>
          <a:ln w="9525" algn="ctr">
            <a:noFill/>
            <a:miter lim="800000"/>
            <a:headEnd/>
            <a:tailEnd/>
          </a:ln>
        </p:spPr>
        <p:txBody>
          <a:bodyPr/>
          <a:lstStyle/>
          <a:p>
            <a:pPr marL="171450" indent="-171450" eaLnBrk="0" hangingPunct="0">
              <a:spcBef>
                <a:spcPct val="20000"/>
              </a:spcBef>
              <a:buClr>
                <a:schemeClr val="tx2"/>
              </a:buClr>
              <a:buFont typeface="Arial" panose="020B0604020202020204" pitchFamily="34" charset="0"/>
              <a:buChar char="•"/>
              <a:defRPr/>
            </a:pPr>
            <a:r>
              <a:rPr lang="en-US" altLang="zh-CN" sz="1200" b="0" dirty="0">
                <a:solidFill>
                  <a:srgbClr val="000000"/>
                </a:solidFill>
              </a:rPr>
              <a:t>Cycle life: 10 years in 25</a:t>
            </a:r>
            <a:r>
              <a:rPr lang="zh-CN" altLang="en-US" sz="1200" b="0" dirty="0">
                <a:solidFill>
                  <a:srgbClr val="000000"/>
                </a:solidFill>
              </a:rPr>
              <a:t>℃</a:t>
            </a:r>
            <a:endParaRPr lang="en-US" altLang="zh-CN" sz="1200" b="0" dirty="0">
              <a:solidFill>
                <a:srgbClr val="000000"/>
              </a:solidFill>
            </a:endParaRPr>
          </a:p>
          <a:p>
            <a:pPr marL="171450" indent="-171450" eaLnBrk="0" hangingPunct="0">
              <a:spcBef>
                <a:spcPct val="20000"/>
              </a:spcBef>
              <a:buClr>
                <a:schemeClr val="tx2"/>
              </a:buClr>
              <a:buFont typeface="Arial" panose="020B0604020202020204" pitchFamily="34" charset="0"/>
              <a:buChar char="•"/>
              <a:defRPr/>
            </a:pPr>
            <a:r>
              <a:rPr lang="en-US" altLang="zh-CN" sz="1200" b="0" dirty="0">
                <a:solidFill>
                  <a:srgbClr val="000000"/>
                </a:solidFill>
              </a:rPr>
              <a:t>Maximum Power</a:t>
            </a:r>
            <a:r>
              <a:rPr lang="zh-CN" altLang="en-US" sz="1200" b="0" dirty="0">
                <a:solidFill>
                  <a:srgbClr val="000000"/>
                </a:solidFill>
              </a:rPr>
              <a:t>：</a:t>
            </a:r>
            <a:r>
              <a:rPr lang="en-US" altLang="zh-CN" sz="1200" b="0" dirty="0">
                <a:solidFill>
                  <a:srgbClr val="000000"/>
                </a:solidFill>
              </a:rPr>
              <a:t>112KW</a:t>
            </a:r>
          </a:p>
          <a:p>
            <a:pPr marL="171450" indent="-171450" eaLnBrk="0" hangingPunct="0">
              <a:spcBef>
                <a:spcPct val="20000"/>
              </a:spcBef>
              <a:buClr>
                <a:schemeClr val="tx2"/>
              </a:buClr>
              <a:buFont typeface="Arial" panose="020B0604020202020204" pitchFamily="34" charset="0"/>
              <a:buChar char="•"/>
              <a:defRPr/>
            </a:pPr>
            <a:r>
              <a:rPr lang="en-US" altLang="zh-CN" sz="1200" b="0" dirty="0">
                <a:solidFill>
                  <a:srgbClr val="000000"/>
                </a:solidFill>
              </a:rPr>
              <a:t>Single capacitor rated voltage:48V</a:t>
            </a:r>
          </a:p>
          <a:p>
            <a:pPr marL="171450" indent="-171450" eaLnBrk="0" hangingPunct="0">
              <a:spcBef>
                <a:spcPct val="20000"/>
              </a:spcBef>
              <a:buClr>
                <a:schemeClr val="tx2"/>
              </a:buClr>
              <a:buFont typeface="Arial" panose="020B0604020202020204" pitchFamily="34" charset="0"/>
              <a:buChar char="•"/>
              <a:defRPr/>
            </a:pPr>
            <a:r>
              <a:rPr lang="en-US" altLang="zh-CN" sz="1200" b="0" dirty="0">
                <a:solidFill>
                  <a:srgbClr val="000000"/>
                </a:solidFill>
              </a:rPr>
              <a:t>Single capacitor:165F</a:t>
            </a:r>
          </a:p>
          <a:p>
            <a:pPr marL="171450" indent="-171450" eaLnBrk="0" hangingPunct="0">
              <a:spcBef>
                <a:spcPct val="20000"/>
              </a:spcBef>
              <a:buClr>
                <a:schemeClr val="tx2"/>
              </a:buClr>
              <a:buFont typeface="Arial" panose="020B0604020202020204" pitchFamily="34" charset="0"/>
              <a:buChar char="•"/>
              <a:defRPr/>
            </a:pPr>
            <a:r>
              <a:rPr lang="en-US" altLang="zh-CN" sz="1200" b="0" dirty="0">
                <a:solidFill>
                  <a:srgbClr val="000000"/>
                </a:solidFill>
              </a:rPr>
              <a:t>Total capacitor voltage:432V</a:t>
            </a:r>
          </a:p>
          <a:p>
            <a:pPr marL="171450" indent="-171450" eaLnBrk="0" hangingPunct="0">
              <a:spcBef>
                <a:spcPct val="20000"/>
              </a:spcBef>
              <a:buClr>
                <a:schemeClr val="tx2"/>
              </a:buClr>
              <a:buFont typeface="Arial" panose="020B0604020202020204" pitchFamily="34" charset="0"/>
              <a:buChar char="•"/>
              <a:defRPr/>
            </a:pPr>
            <a:endParaRPr lang="en-US" altLang="zh-CN" sz="1200" b="0" dirty="0">
              <a:solidFill>
                <a:srgbClr val="000000"/>
              </a:solidFill>
            </a:endParaRPr>
          </a:p>
          <a:p>
            <a:pPr marL="171450" indent="-171450" eaLnBrk="0" hangingPunct="0">
              <a:spcBef>
                <a:spcPct val="20000"/>
              </a:spcBef>
              <a:buClr>
                <a:srgbClr val="86E02D"/>
              </a:buClr>
              <a:buFont typeface="Arial" panose="020B0604020202020204" pitchFamily="34" charset="0"/>
              <a:buChar char="•"/>
              <a:defRPr/>
            </a:pPr>
            <a:endParaRPr lang="en-US" altLang="zh-CN" sz="1200" b="0" dirty="0">
              <a:solidFill>
                <a:srgbClr val="000000"/>
              </a:solidFill>
              <a:latin typeface="+mn-lt"/>
              <a:ea typeface="宋体" charset="-122"/>
            </a:endParaRPr>
          </a:p>
        </p:txBody>
      </p:sp>
      <p:sp>
        <p:nvSpPr>
          <p:cNvPr id="43018" name="Rectangle 3"/>
          <p:cNvSpPr>
            <a:spLocks noChangeArrowheads="1"/>
          </p:cNvSpPr>
          <p:nvPr/>
        </p:nvSpPr>
        <p:spPr bwMode="auto">
          <a:xfrm>
            <a:off x="1695450" y="2779713"/>
            <a:ext cx="2695575" cy="312737"/>
          </a:xfrm>
          <a:prstGeom prst="rect">
            <a:avLst/>
          </a:prstGeom>
          <a:noFill/>
          <a:ln w="9525" algn="ctr">
            <a:noFill/>
            <a:miter lim="800000"/>
            <a:headEnd/>
            <a:tailEnd/>
          </a:ln>
        </p:spPr>
        <p:txBody>
          <a:bodyPr/>
          <a:lstStyle/>
          <a:p>
            <a:pPr marL="171450" indent="-171450" eaLnBrk="0" hangingPunct="0">
              <a:spcBef>
                <a:spcPct val="20000"/>
              </a:spcBef>
              <a:buClr>
                <a:srgbClr val="86E02D"/>
              </a:buClr>
              <a:buFont typeface="Arial" panose="020B0604020202020204" pitchFamily="34" charset="0"/>
              <a:buChar char="•"/>
            </a:pPr>
            <a:r>
              <a:rPr lang="en-US" altLang="zh-CN" sz="1200" b="0" dirty="0">
                <a:solidFill>
                  <a:srgbClr val="000000"/>
                </a:solidFill>
              </a:rPr>
              <a:t> Industrial leader in worldwide</a:t>
            </a:r>
          </a:p>
        </p:txBody>
      </p:sp>
      <p:sp>
        <p:nvSpPr>
          <p:cNvPr id="19" name="Text Box 4"/>
          <p:cNvSpPr txBox="1">
            <a:spLocks noChangeArrowheads="1"/>
          </p:cNvSpPr>
          <p:nvPr/>
        </p:nvSpPr>
        <p:spPr bwMode="auto">
          <a:xfrm>
            <a:off x="1857375" y="1285875"/>
            <a:ext cx="2857500" cy="500063"/>
          </a:xfrm>
          <a:prstGeom prst="rect">
            <a:avLst/>
          </a:prstGeom>
          <a:noFill/>
          <a:ln w="9525" algn="ctr">
            <a:noFill/>
            <a:miter lim="800000"/>
            <a:headEnd/>
            <a:tailEnd/>
          </a:ln>
        </p:spPr>
        <p:txBody>
          <a:bodyPr anchor="ctr"/>
          <a:lstStyle/>
          <a:p>
            <a:pPr marL="342900" indent="-342900" algn="ctr" eaLnBrk="0" hangingPunct="0">
              <a:spcBef>
                <a:spcPct val="20000"/>
              </a:spcBef>
              <a:buClr>
                <a:srgbClr val="99CC00"/>
              </a:buClr>
              <a:defRPr/>
            </a:pPr>
            <a:r>
              <a:rPr lang="en-US" altLang="zh-CN" sz="1400" b="1" kern="0" dirty="0">
                <a:solidFill>
                  <a:srgbClr val="000000"/>
                </a:solidFill>
                <a:latin typeface="+mn-lt"/>
                <a:ea typeface="宋体" charset="-122"/>
                <a:cs typeface="+mn-cs"/>
              </a:rPr>
              <a:t>Maxwell</a:t>
            </a:r>
            <a:endParaRPr lang="zh-CN" altLang="en-US" sz="1400" b="1" kern="0" dirty="0">
              <a:solidFill>
                <a:srgbClr val="000000"/>
              </a:solidFill>
              <a:latin typeface="+mn-lt"/>
              <a:ea typeface="宋体" charset="-122"/>
              <a:cs typeface="+mn-cs"/>
            </a:endParaRPr>
          </a:p>
        </p:txBody>
      </p:sp>
      <p:sp>
        <p:nvSpPr>
          <p:cNvPr id="21" name="Text Box 4"/>
          <p:cNvSpPr txBox="1">
            <a:spLocks noChangeArrowheads="1"/>
          </p:cNvSpPr>
          <p:nvPr/>
        </p:nvSpPr>
        <p:spPr bwMode="auto">
          <a:xfrm>
            <a:off x="5308600" y="1293813"/>
            <a:ext cx="2835275" cy="492125"/>
          </a:xfrm>
          <a:prstGeom prst="rect">
            <a:avLst/>
          </a:prstGeom>
          <a:noFill/>
          <a:ln w="9525" algn="ctr">
            <a:noFill/>
            <a:miter lim="800000"/>
            <a:headEnd/>
            <a:tailEnd/>
          </a:ln>
        </p:spPr>
        <p:txBody>
          <a:bodyPr anchor="ctr"/>
          <a:lstStyle/>
          <a:p>
            <a:pPr marL="342900" indent="-342900" algn="ctr" eaLnBrk="0" hangingPunct="0">
              <a:spcBef>
                <a:spcPct val="20000"/>
              </a:spcBef>
              <a:buClr>
                <a:srgbClr val="99CC00"/>
              </a:buClr>
              <a:defRPr/>
            </a:pPr>
            <a:r>
              <a:rPr lang="en-US" altLang="zh-CN" sz="1400" b="1" kern="0" dirty="0">
                <a:solidFill>
                  <a:srgbClr val="000000"/>
                </a:solidFill>
                <a:latin typeface="+mn-lt"/>
                <a:ea typeface="宋体" charset="-122"/>
                <a:cs typeface="+mn-cs"/>
              </a:rPr>
              <a:t>Shanghai AOWEI</a:t>
            </a:r>
            <a:endParaRPr lang="zh-CN" altLang="en-US" sz="1400" b="1" kern="0" dirty="0">
              <a:solidFill>
                <a:srgbClr val="000000"/>
              </a:solidFill>
              <a:latin typeface="+mn-lt"/>
              <a:ea typeface="宋体" charset="-122"/>
              <a:cs typeface="+mn-cs"/>
            </a:endParaRPr>
          </a:p>
        </p:txBody>
      </p:sp>
      <p:sp>
        <p:nvSpPr>
          <p:cNvPr id="43021" name="Rectangle 3"/>
          <p:cNvSpPr>
            <a:spLocks noChangeArrowheads="1"/>
          </p:cNvSpPr>
          <p:nvPr/>
        </p:nvSpPr>
        <p:spPr bwMode="auto">
          <a:xfrm>
            <a:off x="5214938" y="1928813"/>
            <a:ext cx="2901950" cy="312737"/>
          </a:xfrm>
          <a:prstGeom prst="rect">
            <a:avLst/>
          </a:prstGeom>
          <a:noFill/>
          <a:ln w="9525" algn="ctr">
            <a:noFill/>
            <a:miter lim="800000"/>
            <a:headEnd/>
            <a:tailEnd/>
          </a:ln>
        </p:spPr>
        <p:txBody>
          <a:bodyPr/>
          <a:lstStyle/>
          <a:p>
            <a:pPr marL="171450" indent="-171450" eaLnBrk="0" hangingPunct="0">
              <a:spcBef>
                <a:spcPct val="20000"/>
              </a:spcBef>
              <a:buClr>
                <a:schemeClr val="tx2"/>
              </a:buClr>
              <a:buFont typeface="Arial" panose="020B0604020202020204" pitchFamily="34" charset="0"/>
              <a:buChar char="•"/>
            </a:pPr>
            <a:r>
              <a:rPr lang="en-US" altLang="zh-CN" sz="1000" b="0" dirty="0">
                <a:ea typeface="宋体" pitchFamily="2" charset="-122"/>
              </a:rPr>
              <a:t>XX</a:t>
            </a:r>
          </a:p>
        </p:txBody>
      </p:sp>
      <p:sp>
        <p:nvSpPr>
          <p:cNvPr id="43022" name="Rectangle 3"/>
          <p:cNvSpPr>
            <a:spLocks noChangeArrowheads="1"/>
          </p:cNvSpPr>
          <p:nvPr/>
        </p:nvSpPr>
        <p:spPr bwMode="auto">
          <a:xfrm>
            <a:off x="5211763" y="2282825"/>
            <a:ext cx="2695575" cy="312738"/>
          </a:xfrm>
          <a:prstGeom prst="rect">
            <a:avLst/>
          </a:prstGeom>
          <a:noFill/>
          <a:ln w="9525" algn="ctr">
            <a:noFill/>
            <a:miter lim="800000"/>
            <a:headEnd/>
            <a:tailEnd/>
          </a:ln>
        </p:spPr>
        <p:txBody>
          <a:bodyPr/>
          <a:lstStyle/>
          <a:p>
            <a:pPr marL="171450" indent="-171450" eaLnBrk="0" hangingPunct="0">
              <a:spcBef>
                <a:spcPct val="20000"/>
              </a:spcBef>
              <a:buClr>
                <a:srgbClr val="86E02D"/>
              </a:buClr>
              <a:buFont typeface="Arial" panose="020B0604020202020204" pitchFamily="34" charset="0"/>
              <a:buChar char="•"/>
            </a:pPr>
            <a:r>
              <a:rPr lang="en-US" altLang="zh-CN" sz="1000" b="0" dirty="0">
                <a:ea typeface="宋体" pitchFamily="2" charset="-122"/>
              </a:rPr>
              <a:t>Shanghai Zhangjiang Hi-Tech Park</a:t>
            </a:r>
            <a:endParaRPr lang="en-US" altLang="zh-CN" sz="1000" b="0" dirty="0">
              <a:solidFill>
                <a:srgbClr val="000000"/>
              </a:solidFill>
              <a:ea typeface="宋体" pitchFamily="2" charset="-122"/>
            </a:endParaRPr>
          </a:p>
          <a:p>
            <a:pPr marL="171450" indent="-171450" eaLnBrk="0" hangingPunct="0">
              <a:spcBef>
                <a:spcPct val="20000"/>
              </a:spcBef>
              <a:buClr>
                <a:srgbClr val="86E02D"/>
              </a:buClr>
              <a:buFont typeface="Arial" panose="020B0604020202020204" pitchFamily="34" charset="0"/>
              <a:buChar char="•"/>
            </a:pPr>
            <a:r>
              <a:rPr lang="zh-CN" altLang="en-US" sz="1000" b="0" dirty="0">
                <a:solidFill>
                  <a:srgbClr val="000000"/>
                </a:solidFill>
                <a:ea typeface="宋体" pitchFamily="2" charset="-122"/>
              </a:rPr>
              <a:t>　</a:t>
            </a:r>
          </a:p>
        </p:txBody>
      </p:sp>
      <p:sp>
        <p:nvSpPr>
          <p:cNvPr id="43023" name="Rectangle 3"/>
          <p:cNvSpPr>
            <a:spLocks noChangeArrowheads="1"/>
          </p:cNvSpPr>
          <p:nvPr/>
        </p:nvSpPr>
        <p:spPr bwMode="auto">
          <a:xfrm>
            <a:off x="6372225" y="3429000"/>
            <a:ext cx="2057400" cy="312738"/>
          </a:xfrm>
          <a:prstGeom prst="rect">
            <a:avLst/>
          </a:prstGeom>
          <a:noFill/>
          <a:ln w="9525" algn="ctr">
            <a:noFill/>
            <a:miter lim="800000"/>
            <a:headEnd/>
            <a:tailEnd/>
          </a:ln>
        </p:spPr>
        <p:txBody>
          <a:bodyPr/>
          <a:lstStyle/>
          <a:p>
            <a:pPr marL="171450" indent="-171450" eaLnBrk="0" hangingPunct="0">
              <a:spcBef>
                <a:spcPct val="20000"/>
              </a:spcBef>
              <a:buClr>
                <a:srgbClr val="86E02D"/>
              </a:buClr>
              <a:buFont typeface="Arial" panose="020B0604020202020204" pitchFamily="34" charset="0"/>
              <a:buChar char="•"/>
            </a:pPr>
            <a:r>
              <a:rPr lang="en-US" altLang="zh-CN" sz="1000" b="0" dirty="0">
                <a:ea typeface="宋体" pitchFamily="2" charset="-122"/>
              </a:rPr>
              <a:t>Single capacitor:200F</a:t>
            </a:r>
          </a:p>
          <a:p>
            <a:pPr marL="171450" indent="-171450" eaLnBrk="0" hangingPunct="0">
              <a:spcBef>
                <a:spcPct val="20000"/>
              </a:spcBef>
              <a:buClr>
                <a:srgbClr val="86E02D"/>
              </a:buClr>
              <a:buFont typeface="Arial" panose="020B0604020202020204" pitchFamily="34" charset="0"/>
              <a:buChar char="•"/>
            </a:pPr>
            <a:r>
              <a:rPr lang="en-US" altLang="zh-CN" sz="1000" b="0" dirty="0">
                <a:ea typeface="宋体" pitchFamily="2" charset="-122"/>
              </a:rPr>
              <a:t>Total capacitor voltage:600V</a:t>
            </a:r>
          </a:p>
          <a:p>
            <a:pPr marL="171450" indent="-171450" eaLnBrk="0" hangingPunct="0">
              <a:spcBef>
                <a:spcPct val="20000"/>
              </a:spcBef>
              <a:buClr>
                <a:srgbClr val="86E02D"/>
              </a:buClr>
              <a:buFont typeface="Arial" panose="020B0604020202020204" pitchFamily="34" charset="0"/>
              <a:buChar char="•"/>
            </a:pPr>
            <a:r>
              <a:rPr lang="en-US" altLang="zh-CN" sz="1000" b="0" dirty="0">
                <a:ea typeface="宋体" pitchFamily="2" charset="-122"/>
              </a:rPr>
              <a:t>Maximum power</a:t>
            </a:r>
            <a:r>
              <a:rPr lang="zh-CN" altLang="en-US" sz="1000" b="0" dirty="0">
                <a:ea typeface="宋体" pitchFamily="2" charset="-122"/>
              </a:rPr>
              <a:t>：</a:t>
            </a:r>
            <a:r>
              <a:rPr lang="en-US" altLang="zh-CN" sz="1000" b="0" dirty="0">
                <a:ea typeface="宋体" pitchFamily="2" charset="-122"/>
              </a:rPr>
              <a:t>80KW</a:t>
            </a:r>
          </a:p>
          <a:p>
            <a:pPr marL="171450" indent="-171450" eaLnBrk="0" hangingPunct="0">
              <a:spcBef>
                <a:spcPct val="20000"/>
              </a:spcBef>
              <a:buClr>
                <a:srgbClr val="86E02D"/>
              </a:buClr>
              <a:buFont typeface="Arial" panose="020B0604020202020204" pitchFamily="34" charset="0"/>
              <a:buChar char="•"/>
            </a:pPr>
            <a:endParaRPr lang="en-US" altLang="zh-CN" sz="1000" b="0" dirty="0">
              <a:solidFill>
                <a:srgbClr val="000000"/>
              </a:solidFill>
              <a:ea typeface="宋体" pitchFamily="2" charset="-122"/>
            </a:endParaRPr>
          </a:p>
          <a:p>
            <a:pPr marL="171450" indent="-171450" eaLnBrk="0" hangingPunct="0">
              <a:spcBef>
                <a:spcPct val="20000"/>
              </a:spcBef>
              <a:buClr>
                <a:srgbClr val="86E02D"/>
              </a:buClr>
              <a:buFont typeface="Arial" panose="020B0604020202020204" pitchFamily="34" charset="0"/>
              <a:buChar char="•"/>
            </a:pPr>
            <a:r>
              <a:rPr lang="zh-CN" altLang="en-US" sz="1000" b="0" dirty="0">
                <a:solidFill>
                  <a:srgbClr val="000000"/>
                </a:solidFill>
                <a:ea typeface="宋体" pitchFamily="2" charset="-122"/>
              </a:rPr>
              <a:t>　</a:t>
            </a:r>
          </a:p>
        </p:txBody>
      </p:sp>
      <p:sp>
        <p:nvSpPr>
          <p:cNvPr id="43024" name="Rectangle 3"/>
          <p:cNvSpPr>
            <a:spLocks noChangeArrowheads="1"/>
          </p:cNvSpPr>
          <p:nvPr/>
        </p:nvSpPr>
        <p:spPr bwMode="auto">
          <a:xfrm>
            <a:off x="5240338" y="2647950"/>
            <a:ext cx="2695575" cy="312738"/>
          </a:xfrm>
          <a:prstGeom prst="rect">
            <a:avLst/>
          </a:prstGeom>
          <a:noFill/>
          <a:ln w="9525" algn="ctr">
            <a:noFill/>
            <a:miter lim="800000"/>
            <a:headEnd/>
            <a:tailEnd/>
          </a:ln>
        </p:spPr>
        <p:txBody>
          <a:bodyPr/>
          <a:lstStyle/>
          <a:p>
            <a:pPr marL="171450" indent="-171450" eaLnBrk="0" hangingPunct="0">
              <a:spcBef>
                <a:spcPct val="20000"/>
              </a:spcBef>
              <a:buClr>
                <a:srgbClr val="86E02D"/>
              </a:buClr>
              <a:buFont typeface="Arial" panose="020B0604020202020204" pitchFamily="34" charset="0"/>
              <a:buChar char="•"/>
            </a:pPr>
            <a:r>
              <a:rPr lang="en-US" altLang="zh-CN" sz="1000" b="0" dirty="0">
                <a:ea typeface="宋体" pitchFamily="2" charset="-122"/>
              </a:rPr>
              <a:t>China's first "super capacitor research and development center“</a:t>
            </a:r>
          </a:p>
          <a:p>
            <a:pPr marL="171450" indent="-171450" eaLnBrk="0" hangingPunct="0">
              <a:spcBef>
                <a:spcPct val="20000"/>
              </a:spcBef>
              <a:buClr>
                <a:srgbClr val="86E02D"/>
              </a:buClr>
              <a:buFont typeface="Arial" panose="020B0604020202020204" pitchFamily="34" charset="0"/>
              <a:buChar char="•"/>
            </a:pPr>
            <a:r>
              <a:rPr lang="en-US" altLang="zh-CN" sz="1000" b="0" dirty="0">
                <a:ea typeface="宋体" pitchFamily="2" charset="-122"/>
              </a:rPr>
              <a:t>Formulate “China super-capacitor technology standards" in 2005</a:t>
            </a:r>
            <a:endParaRPr lang="en-US" altLang="zh-CN" sz="1000" b="0" dirty="0">
              <a:solidFill>
                <a:srgbClr val="000000"/>
              </a:solidFill>
              <a:ea typeface="宋体" pitchFamily="2" charset="-122"/>
            </a:endParaRPr>
          </a:p>
        </p:txBody>
      </p:sp>
      <p:grpSp>
        <p:nvGrpSpPr>
          <p:cNvPr id="2" name="组合 44"/>
          <p:cNvGrpSpPr>
            <a:grpSpLocks/>
          </p:cNvGrpSpPr>
          <p:nvPr/>
        </p:nvGrpSpPr>
        <p:grpSpPr bwMode="auto">
          <a:xfrm>
            <a:off x="446088" y="4503738"/>
            <a:ext cx="7573962" cy="1568450"/>
            <a:chOff x="446088" y="3643314"/>
            <a:chExt cx="7573967" cy="1568459"/>
          </a:xfrm>
        </p:grpSpPr>
        <p:sp>
          <p:nvSpPr>
            <p:cNvPr id="43031" name="Rectangle 4"/>
            <p:cNvSpPr>
              <a:spLocks noChangeArrowheads="1"/>
            </p:cNvSpPr>
            <p:nvPr/>
          </p:nvSpPr>
          <p:spPr bwMode="auto">
            <a:xfrm>
              <a:off x="446088" y="3665538"/>
              <a:ext cx="1223962" cy="1477974"/>
            </a:xfrm>
            <a:prstGeom prst="rect">
              <a:avLst/>
            </a:prstGeom>
            <a:noFill/>
            <a:ln w="9525" algn="ctr">
              <a:noFill/>
              <a:miter lim="800000"/>
              <a:headEnd/>
              <a:tailEnd/>
            </a:ln>
          </p:spPr>
          <p:txBody>
            <a:bodyPr anchor="ctr"/>
            <a:lstStyle/>
            <a:p>
              <a:pPr algn="ctr"/>
              <a:r>
                <a:rPr lang="en-US" altLang="zh-CN" sz="1200" dirty="0">
                  <a:ea typeface="宋体" pitchFamily="2" charset="-122"/>
                </a:rPr>
                <a:t>Co-manufacturers</a:t>
              </a:r>
              <a:endParaRPr lang="en-US" altLang="zh-CN" sz="1200" dirty="0">
                <a:solidFill>
                  <a:srgbClr val="000000"/>
                </a:solidFill>
                <a:ea typeface="宋体" pitchFamily="2" charset="-122"/>
              </a:endParaRPr>
            </a:p>
          </p:txBody>
        </p:sp>
        <p:sp>
          <p:nvSpPr>
            <p:cNvPr id="43032" name="Rectangle 3"/>
            <p:cNvSpPr>
              <a:spLocks noChangeArrowheads="1"/>
            </p:cNvSpPr>
            <p:nvPr/>
          </p:nvSpPr>
          <p:spPr bwMode="auto">
            <a:xfrm>
              <a:off x="1728787" y="3684590"/>
              <a:ext cx="2771775" cy="312737"/>
            </a:xfrm>
            <a:prstGeom prst="rect">
              <a:avLst/>
            </a:prstGeom>
            <a:noFill/>
            <a:ln w="9525" algn="ctr">
              <a:noFill/>
              <a:miter lim="800000"/>
              <a:headEnd/>
              <a:tailEnd/>
            </a:ln>
          </p:spPr>
          <p:txBody>
            <a:bodyPr/>
            <a:lstStyle/>
            <a:p>
              <a:pPr marL="171450" indent="-171450" eaLnBrk="0" hangingPunct="0">
                <a:spcBef>
                  <a:spcPct val="20000"/>
                </a:spcBef>
                <a:buClr>
                  <a:schemeClr val="tx2"/>
                </a:buClr>
                <a:buFont typeface="Arial" panose="020B0604020202020204" pitchFamily="34" charset="0"/>
                <a:buChar char="•"/>
              </a:pPr>
              <a:r>
                <a:rPr lang="en-US" altLang="zh-CN" sz="1200" b="0" dirty="0">
                  <a:solidFill>
                    <a:srgbClr val="000000"/>
                  </a:solidFill>
                </a:rPr>
                <a:t>Hunan CSR Times Bus</a:t>
              </a:r>
            </a:p>
            <a:p>
              <a:pPr marL="171450" indent="-171450" eaLnBrk="0" hangingPunct="0">
                <a:spcBef>
                  <a:spcPct val="20000"/>
                </a:spcBef>
                <a:buClr>
                  <a:schemeClr val="tx2"/>
                </a:buClr>
                <a:buFont typeface="Arial" panose="020B0604020202020204" pitchFamily="34" charset="0"/>
                <a:buChar char="•"/>
              </a:pPr>
              <a:endParaRPr lang="en-US" altLang="zh-CN" sz="1200" b="0" dirty="0">
                <a:solidFill>
                  <a:srgbClr val="000000"/>
                </a:solidFill>
              </a:endParaRPr>
            </a:p>
            <a:p>
              <a:pPr marL="171450" indent="-171450" eaLnBrk="0" hangingPunct="0">
                <a:spcBef>
                  <a:spcPct val="20000"/>
                </a:spcBef>
                <a:buClr>
                  <a:schemeClr val="tx2"/>
                </a:buClr>
                <a:buFont typeface="Arial" panose="020B0604020202020204" pitchFamily="34" charset="0"/>
                <a:buChar char="•"/>
              </a:pPr>
              <a:endParaRPr lang="en-US" altLang="zh-CN" sz="1200" b="0" dirty="0">
                <a:solidFill>
                  <a:srgbClr val="000000"/>
                </a:solidFill>
              </a:endParaRPr>
            </a:p>
          </p:txBody>
        </p:sp>
        <p:pic>
          <p:nvPicPr>
            <p:cNvPr id="43033" name="Picture 62" descr="南车.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581964" y="3643314"/>
              <a:ext cx="418532" cy="340752"/>
            </a:xfrm>
            <a:prstGeom prst="rect">
              <a:avLst/>
            </a:prstGeom>
            <a:noFill/>
            <a:ln w="9525">
              <a:noFill/>
              <a:miter lim="800000"/>
              <a:headEnd/>
              <a:tailEnd/>
            </a:ln>
          </p:spPr>
        </p:pic>
        <p:pic>
          <p:nvPicPr>
            <p:cNvPr id="43034" name="Picture 2" descr="http://www.chinabuses.com/uploadfile/200911/20091112034105423.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500430" y="4203713"/>
              <a:ext cx="571514" cy="381008"/>
            </a:xfrm>
            <a:prstGeom prst="rect">
              <a:avLst/>
            </a:prstGeom>
            <a:noFill/>
            <a:ln w="9525">
              <a:noFill/>
              <a:miter lim="800000"/>
              <a:headEnd/>
              <a:tailEnd/>
            </a:ln>
          </p:spPr>
        </p:pic>
        <p:sp>
          <p:nvSpPr>
            <p:cNvPr id="43035" name="Rectangle 3"/>
            <p:cNvSpPr>
              <a:spLocks noChangeArrowheads="1"/>
            </p:cNvSpPr>
            <p:nvPr/>
          </p:nvSpPr>
          <p:spPr bwMode="auto">
            <a:xfrm>
              <a:off x="1720849" y="4070361"/>
              <a:ext cx="2771775" cy="312737"/>
            </a:xfrm>
            <a:prstGeom prst="rect">
              <a:avLst/>
            </a:prstGeom>
            <a:noFill/>
            <a:ln w="9525" algn="ctr">
              <a:noFill/>
              <a:miter lim="800000"/>
              <a:headEnd/>
              <a:tailEnd/>
            </a:ln>
          </p:spPr>
          <p:txBody>
            <a:bodyPr/>
            <a:lstStyle/>
            <a:p>
              <a:pPr marL="228600" indent="-228600" eaLnBrk="0" hangingPunct="0">
                <a:spcBef>
                  <a:spcPct val="20000"/>
                </a:spcBef>
                <a:buClr>
                  <a:srgbClr val="86E02D"/>
                </a:buClr>
                <a:buFont typeface="Arial" panose="020B0604020202020204" pitchFamily="34" charset="0"/>
                <a:buChar char="•"/>
              </a:pPr>
              <a:endParaRPr lang="en-US" altLang="zh-CN" sz="1200" b="0" dirty="0">
                <a:solidFill>
                  <a:srgbClr val="000000"/>
                </a:solidFill>
              </a:endParaRPr>
            </a:p>
            <a:p>
              <a:pPr marL="171450" indent="-171450" eaLnBrk="0" hangingPunct="0">
                <a:spcBef>
                  <a:spcPct val="20000"/>
                </a:spcBef>
                <a:buClr>
                  <a:schemeClr val="tx2"/>
                </a:buClr>
                <a:buFont typeface="Arial" panose="020B0604020202020204" pitchFamily="34" charset="0"/>
                <a:buChar char="•"/>
              </a:pPr>
              <a:r>
                <a:rPr lang="en-US" altLang="zh-CN" sz="1200" b="0" dirty="0">
                  <a:solidFill>
                    <a:srgbClr val="000000"/>
                  </a:solidFill>
                </a:rPr>
                <a:t>Dan Dong Huang Hai Bus</a:t>
              </a:r>
            </a:p>
            <a:p>
              <a:pPr marL="171450" indent="-171450" eaLnBrk="0" hangingPunct="0">
                <a:spcBef>
                  <a:spcPct val="20000"/>
                </a:spcBef>
                <a:buClr>
                  <a:schemeClr val="tx2"/>
                </a:buClr>
                <a:buFont typeface="Arial" panose="020B0604020202020204" pitchFamily="34" charset="0"/>
                <a:buChar char="•"/>
              </a:pPr>
              <a:endParaRPr lang="en-US" altLang="zh-CN" sz="1200" b="0" dirty="0">
                <a:solidFill>
                  <a:srgbClr val="000000"/>
                </a:solidFill>
              </a:endParaRPr>
            </a:p>
            <a:p>
              <a:pPr marL="228600" indent="-228600" eaLnBrk="0" hangingPunct="0">
                <a:spcBef>
                  <a:spcPct val="20000"/>
                </a:spcBef>
                <a:buClr>
                  <a:srgbClr val="86E02D"/>
                </a:buClr>
                <a:buFont typeface="Arial" panose="020B0604020202020204" pitchFamily="34" charset="0"/>
                <a:buChar char="•"/>
              </a:pPr>
              <a:endParaRPr lang="en-US" altLang="zh-CN" sz="1200" b="0" dirty="0">
                <a:solidFill>
                  <a:srgbClr val="000000"/>
                </a:solidFill>
              </a:endParaRPr>
            </a:p>
          </p:txBody>
        </p:sp>
        <p:sp>
          <p:nvSpPr>
            <p:cNvPr id="43036" name="Rectangle 3"/>
            <p:cNvSpPr>
              <a:spLocks noChangeArrowheads="1"/>
            </p:cNvSpPr>
            <p:nvPr/>
          </p:nvSpPr>
          <p:spPr bwMode="auto">
            <a:xfrm>
              <a:off x="1714480" y="4548203"/>
              <a:ext cx="2771775" cy="312737"/>
            </a:xfrm>
            <a:prstGeom prst="rect">
              <a:avLst/>
            </a:prstGeom>
            <a:noFill/>
            <a:ln w="9525" algn="ctr">
              <a:noFill/>
              <a:miter lim="800000"/>
              <a:headEnd/>
              <a:tailEnd/>
            </a:ln>
          </p:spPr>
          <p:txBody>
            <a:bodyPr/>
            <a:lstStyle/>
            <a:p>
              <a:pPr marL="171450" indent="-171450" eaLnBrk="0" hangingPunct="0">
                <a:spcBef>
                  <a:spcPct val="20000"/>
                </a:spcBef>
                <a:buClr>
                  <a:schemeClr val="tx2"/>
                </a:buClr>
                <a:buFont typeface="Arial" panose="020B0604020202020204" pitchFamily="34" charset="0"/>
                <a:buChar char="•"/>
              </a:pPr>
              <a:r>
                <a:rPr lang="en-US" altLang="zh-CN" sz="1200" b="0" dirty="0">
                  <a:solidFill>
                    <a:srgbClr val="000000"/>
                  </a:solidFill>
                </a:rPr>
                <a:t>Wu Zhou Long Bus</a:t>
              </a:r>
            </a:p>
            <a:p>
              <a:pPr marL="171450" indent="-171450" eaLnBrk="0" hangingPunct="0">
                <a:spcBef>
                  <a:spcPct val="20000"/>
                </a:spcBef>
                <a:buClr>
                  <a:schemeClr val="tx2"/>
                </a:buClr>
                <a:buFont typeface="Arial" panose="020B0604020202020204" pitchFamily="34" charset="0"/>
                <a:buChar char="•"/>
              </a:pPr>
              <a:endParaRPr lang="en-US" altLang="zh-CN" sz="1200" b="0" dirty="0">
                <a:solidFill>
                  <a:srgbClr val="000000"/>
                </a:solidFill>
              </a:endParaRPr>
            </a:p>
          </p:txBody>
        </p:sp>
        <p:pic>
          <p:nvPicPr>
            <p:cNvPr id="43037" name="Picture 66" descr="五洲龙.jp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3590219" y="4576127"/>
              <a:ext cx="452438" cy="316706"/>
            </a:xfrm>
            <a:prstGeom prst="rect">
              <a:avLst/>
            </a:prstGeom>
            <a:noFill/>
            <a:ln w="9525">
              <a:noFill/>
              <a:miter lim="800000"/>
              <a:headEnd/>
              <a:tailEnd/>
            </a:ln>
          </p:spPr>
        </p:pic>
        <p:sp>
          <p:nvSpPr>
            <p:cNvPr id="43038" name="Rectangle 3"/>
            <p:cNvSpPr>
              <a:spLocks noChangeArrowheads="1"/>
            </p:cNvSpPr>
            <p:nvPr/>
          </p:nvSpPr>
          <p:spPr bwMode="auto">
            <a:xfrm>
              <a:off x="1714480" y="4899036"/>
              <a:ext cx="2771775" cy="312737"/>
            </a:xfrm>
            <a:prstGeom prst="rect">
              <a:avLst/>
            </a:prstGeom>
            <a:noFill/>
            <a:ln w="9525" algn="ctr">
              <a:noFill/>
              <a:miter lim="800000"/>
              <a:headEnd/>
              <a:tailEnd/>
            </a:ln>
          </p:spPr>
          <p:txBody>
            <a:bodyPr/>
            <a:lstStyle/>
            <a:p>
              <a:pPr marL="228600" indent="-228600" eaLnBrk="0" hangingPunct="0">
                <a:spcBef>
                  <a:spcPct val="20000"/>
                </a:spcBef>
                <a:buClr>
                  <a:srgbClr val="86E02D"/>
                </a:buClr>
                <a:buFont typeface="Arial" panose="020B0604020202020204" pitchFamily="34" charset="0"/>
                <a:buChar char="•"/>
              </a:pPr>
              <a:r>
                <a:rPr lang="en-US" altLang="zh-CN" sz="1200" b="0" dirty="0">
                  <a:solidFill>
                    <a:srgbClr val="000000"/>
                  </a:solidFill>
                </a:rPr>
                <a:t>Xia Men King Long Bus</a:t>
              </a:r>
            </a:p>
          </p:txBody>
        </p:sp>
        <p:pic>
          <p:nvPicPr>
            <p:cNvPr id="43039" name="Picture 4" descr="http://wiki.mbalib.com/w/images/thumb/5/5b/金龙汽车公司_logo.jpg/150px-金龙汽车公司_logo.jp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576640" y="4857760"/>
              <a:ext cx="476250" cy="314325"/>
            </a:xfrm>
            <a:prstGeom prst="rect">
              <a:avLst/>
            </a:prstGeom>
            <a:noFill/>
            <a:ln w="9525">
              <a:noFill/>
              <a:miter lim="800000"/>
              <a:headEnd/>
              <a:tailEnd/>
            </a:ln>
          </p:spPr>
        </p:pic>
        <p:sp>
          <p:nvSpPr>
            <p:cNvPr id="43040" name="Rectangle 3"/>
            <p:cNvSpPr>
              <a:spLocks noChangeArrowheads="1"/>
            </p:cNvSpPr>
            <p:nvPr/>
          </p:nvSpPr>
          <p:spPr bwMode="auto">
            <a:xfrm>
              <a:off x="1722418" y="3962404"/>
              <a:ext cx="2771775" cy="312737"/>
            </a:xfrm>
            <a:prstGeom prst="rect">
              <a:avLst/>
            </a:prstGeom>
            <a:noFill/>
            <a:ln w="9525" algn="ctr">
              <a:noFill/>
              <a:miter lim="800000"/>
              <a:headEnd/>
              <a:tailEnd/>
            </a:ln>
          </p:spPr>
          <p:txBody>
            <a:bodyPr/>
            <a:lstStyle/>
            <a:p>
              <a:pPr marL="228600" indent="-228600" eaLnBrk="0" hangingPunct="0">
                <a:spcBef>
                  <a:spcPct val="20000"/>
                </a:spcBef>
                <a:buClr>
                  <a:srgbClr val="86E02D"/>
                </a:buClr>
                <a:buFont typeface="Arial" panose="020B0604020202020204" pitchFamily="34" charset="0"/>
                <a:buChar char="•"/>
              </a:pPr>
              <a:r>
                <a:rPr lang="en-US" altLang="zh-CN" sz="1200" b="0" dirty="0">
                  <a:solidFill>
                    <a:srgbClr val="000000"/>
                  </a:solidFill>
                </a:rPr>
                <a:t>XX</a:t>
              </a:r>
            </a:p>
            <a:p>
              <a:pPr marL="171450" indent="-171450" eaLnBrk="0" hangingPunct="0">
                <a:spcBef>
                  <a:spcPct val="20000"/>
                </a:spcBef>
                <a:buClr>
                  <a:schemeClr val="tx2"/>
                </a:buClr>
                <a:buFont typeface="Arial" panose="020B0604020202020204" pitchFamily="34" charset="0"/>
                <a:buChar char="•"/>
              </a:pPr>
              <a:endParaRPr lang="en-US" altLang="zh-CN" sz="1200" b="0" dirty="0">
                <a:solidFill>
                  <a:srgbClr val="000000"/>
                </a:solidFill>
              </a:endParaRPr>
            </a:p>
          </p:txBody>
        </p:sp>
        <p:pic>
          <p:nvPicPr>
            <p:cNvPr id="43041" name="Picture 61" descr="安凯.jpg"/>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3571867" y="3946954"/>
              <a:ext cx="472440" cy="304800"/>
            </a:xfrm>
            <a:prstGeom prst="rect">
              <a:avLst/>
            </a:prstGeom>
            <a:noFill/>
            <a:ln w="9525">
              <a:noFill/>
              <a:miter lim="800000"/>
              <a:headEnd/>
              <a:tailEnd/>
            </a:ln>
          </p:spPr>
        </p:pic>
        <p:sp>
          <p:nvSpPr>
            <p:cNvPr id="43042" name="Rectangle 3"/>
            <p:cNvSpPr>
              <a:spLocks noChangeArrowheads="1"/>
            </p:cNvSpPr>
            <p:nvPr/>
          </p:nvSpPr>
          <p:spPr bwMode="auto">
            <a:xfrm>
              <a:off x="5248280" y="3684590"/>
              <a:ext cx="2771775" cy="312737"/>
            </a:xfrm>
            <a:prstGeom prst="rect">
              <a:avLst/>
            </a:prstGeom>
            <a:noFill/>
            <a:ln w="9525" algn="ctr">
              <a:noFill/>
              <a:miter lim="800000"/>
              <a:headEnd/>
              <a:tailEnd/>
            </a:ln>
          </p:spPr>
          <p:txBody>
            <a:bodyPr/>
            <a:lstStyle/>
            <a:p>
              <a:pPr marL="171450" indent="-171450" eaLnBrk="0" hangingPunct="0">
                <a:spcBef>
                  <a:spcPct val="20000"/>
                </a:spcBef>
                <a:buClr>
                  <a:srgbClr val="99CC00"/>
                </a:buClr>
                <a:buFont typeface="Arial" panose="020B0604020202020204" pitchFamily="34" charset="0"/>
                <a:buChar char="•"/>
              </a:pPr>
              <a:r>
                <a:rPr lang="en-US" altLang="zh-CN" sz="1200" b="0" dirty="0">
                  <a:solidFill>
                    <a:srgbClr val="000000"/>
                  </a:solidFill>
                  <a:ea typeface="宋体" pitchFamily="2" charset="-122"/>
                </a:rPr>
                <a:t>XX</a:t>
              </a:r>
            </a:p>
            <a:p>
              <a:pPr marL="171450" indent="-171450" eaLnBrk="0" hangingPunct="0">
                <a:spcBef>
                  <a:spcPct val="20000"/>
                </a:spcBef>
                <a:buClr>
                  <a:srgbClr val="99CC00"/>
                </a:buClr>
                <a:buFont typeface="Arial" panose="020B0604020202020204" pitchFamily="34" charset="0"/>
                <a:buChar char="•"/>
              </a:pPr>
              <a:endParaRPr lang="en-US" altLang="zh-CN" sz="1200" b="0" dirty="0">
                <a:solidFill>
                  <a:srgbClr val="000000"/>
                </a:solidFill>
                <a:ea typeface="宋体" pitchFamily="2" charset="-122"/>
              </a:endParaRPr>
            </a:p>
            <a:p>
              <a:pPr marL="171450" indent="-171450" eaLnBrk="0" hangingPunct="0">
                <a:spcBef>
                  <a:spcPct val="20000"/>
                </a:spcBef>
                <a:buClr>
                  <a:srgbClr val="99CC00"/>
                </a:buClr>
                <a:buFont typeface="Arial" panose="020B0604020202020204" pitchFamily="34" charset="0"/>
                <a:buChar char="•"/>
              </a:pPr>
              <a:endParaRPr lang="en-US" altLang="zh-CN" sz="1200" b="0" dirty="0">
                <a:solidFill>
                  <a:srgbClr val="000000"/>
                </a:solidFill>
                <a:ea typeface="宋体" pitchFamily="2" charset="-122"/>
              </a:endParaRPr>
            </a:p>
          </p:txBody>
        </p:sp>
        <p:grpSp>
          <p:nvGrpSpPr>
            <p:cNvPr id="3" name="组合 41"/>
            <p:cNvGrpSpPr>
              <a:grpSpLocks/>
            </p:cNvGrpSpPr>
            <p:nvPr/>
          </p:nvGrpSpPr>
          <p:grpSpPr bwMode="auto">
            <a:xfrm>
              <a:off x="6572264" y="3714752"/>
              <a:ext cx="540766" cy="220888"/>
              <a:chOff x="6929454" y="4208534"/>
              <a:chExt cx="745119" cy="376332"/>
            </a:xfrm>
          </p:grpSpPr>
          <p:pic>
            <p:nvPicPr>
              <p:cNvPr id="43044" name="Picture 63" descr="sunwin1.jpg"/>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6929454" y="4214818"/>
                <a:ext cx="355990" cy="350905"/>
              </a:xfrm>
              <a:prstGeom prst="rect">
                <a:avLst/>
              </a:prstGeom>
              <a:noFill/>
              <a:ln w="9525">
                <a:noFill/>
                <a:miter lim="800000"/>
                <a:headEnd/>
                <a:tailEnd/>
              </a:ln>
            </p:spPr>
          </p:pic>
          <p:pic>
            <p:nvPicPr>
              <p:cNvPr id="43045" name="Picture 64" descr="sunwin2.jpg"/>
              <p:cNvPicPr>
                <a:picLocks noChangeAspect="1"/>
              </p:cNvPicPr>
              <p:nvPr/>
            </p:nvPicPr>
            <p:blipFill>
              <a:blip r:embed="rId9" cstate="email">
                <a:extLst>
                  <a:ext uri="{28A0092B-C50C-407E-A947-70E740481C1C}">
                    <a14:useLocalDpi xmlns:a14="http://schemas.microsoft.com/office/drawing/2010/main"/>
                  </a:ext>
                </a:extLst>
              </a:blip>
              <a:srcRect/>
              <a:stretch>
                <a:fillRect/>
              </a:stretch>
            </p:blipFill>
            <p:spPr bwMode="auto">
              <a:xfrm>
                <a:off x="7269423" y="4208534"/>
                <a:ext cx="405150" cy="376332"/>
              </a:xfrm>
              <a:prstGeom prst="rect">
                <a:avLst/>
              </a:prstGeom>
              <a:noFill/>
              <a:ln w="9525">
                <a:noFill/>
                <a:miter lim="800000"/>
                <a:headEnd/>
                <a:tailEnd/>
              </a:ln>
            </p:spPr>
          </p:pic>
        </p:grpSp>
      </p:grpSp>
      <p:pic>
        <p:nvPicPr>
          <p:cNvPr id="43026" name="Picture 5" descr="C:\Users\MONICA~1\AppData\Local\Temp\MR~OFH@LV)DGS)DLSHI)__6.jpg"/>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714500" y="3387725"/>
            <a:ext cx="1120775" cy="663575"/>
          </a:xfrm>
          <a:prstGeom prst="rect">
            <a:avLst/>
          </a:prstGeom>
          <a:noFill/>
          <a:ln w="9525">
            <a:noFill/>
            <a:miter lim="800000"/>
            <a:headEnd/>
            <a:tailEnd/>
          </a:ln>
        </p:spPr>
      </p:pic>
      <p:pic>
        <p:nvPicPr>
          <p:cNvPr id="43027" name="Picture 7" descr="http://www.shio.gov.cn/shxwb/jzfw/node179/node355/images/2869.jpg"/>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5262563" y="3484563"/>
            <a:ext cx="1095375" cy="822325"/>
          </a:xfrm>
          <a:prstGeom prst="rect">
            <a:avLst/>
          </a:prstGeom>
          <a:noFill/>
          <a:ln w="9525">
            <a:noFill/>
            <a:miter lim="800000"/>
            <a:headEnd/>
            <a:tailEnd/>
          </a:ln>
        </p:spPr>
      </p:pic>
      <p:sp>
        <p:nvSpPr>
          <p:cNvPr id="49" name="Rectangle à coins arrondis 15"/>
          <p:cNvSpPr/>
          <p:nvPr/>
        </p:nvSpPr>
        <p:spPr>
          <a:xfrm>
            <a:off x="4953001" y="5500687"/>
            <a:ext cx="3759200" cy="864477"/>
          </a:xfrm>
          <a:prstGeom prst="wedgeRoundRectCallout">
            <a:avLst>
              <a:gd name="adj1" fmla="val -35976"/>
              <a:gd name="adj2" fmla="val -126750"/>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1100" b="0" dirty="0">
                <a:solidFill>
                  <a:schemeClr val="bg1"/>
                </a:solidFill>
              </a:rPr>
              <a:t>40 vehicles of Super Capacitor Electric Bus running in Shanghai 2010 Expo are all used </a:t>
            </a:r>
            <a:r>
              <a:rPr lang="zh-CN" altLang="en-US" sz="1100" b="0" dirty="0">
                <a:solidFill>
                  <a:schemeClr val="bg1"/>
                </a:solidFill>
              </a:rPr>
              <a:t>“</a:t>
            </a:r>
            <a:r>
              <a:rPr lang="en-US" altLang="zh-CN" sz="1100" b="0" dirty="0">
                <a:solidFill>
                  <a:schemeClr val="bg1"/>
                </a:solidFill>
              </a:rPr>
              <a:t>AOWEI</a:t>
            </a:r>
            <a:r>
              <a:rPr lang="zh-CN" altLang="en-US" sz="1100" b="0" dirty="0">
                <a:solidFill>
                  <a:schemeClr val="bg1"/>
                </a:solidFill>
              </a:rPr>
              <a:t>”</a:t>
            </a:r>
            <a:r>
              <a:rPr lang="en-US" altLang="zh-CN" sz="1100" b="0" dirty="0">
                <a:solidFill>
                  <a:schemeClr val="bg1"/>
                </a:solidFill>
              </a:rPr>
              <a:t>super capacitor. The total cost of super capacitor bus only covers ½ of the Li-ion battery bus.</a:t>
            </a:r>
          </a:p>
          <a:p>
            <a:pPr fontAlgn="auto">
              <a:spcBef>
                <a:spcPts val="0"/>
              </a:spcBef>
              <a:spcAft>
                <a:spcPts val="0"/>
              </a:spcAft>
              <a:defRPr/>
            </a:pPr>
            <a:endParaRPr lang="en-US" altLang="zh-CN" sz="1100" b="0" dirty="0">
              <a:solidFill>
                <a:schemeClr val="bg1"/>
              </a:solidFill>
            </a:endParaRPr>
          </a:p>
        </p:txBody>
      </p:sp>
      <p:sp>
        <p:nvSpPr>
          <p:cNvPr id="43029" name="Rectangle 116"/>
          <p:cNvSpPr>
            <a:spLocks noChangeArrowheads="1"/>
          </p:cNvSpPr>
          <p:nvPr/>
        </p:nvSpPr>
        <p:spPr bwMode="auto">
          <a:xfrm>
            <a:off x="5286375" y="1214438"/>
            <a:ext cx="3000375" cy="3786187"/>
          </a:xfrm>
          <a:prstGeom prst="rect">
            <a:avLst/>
          </a:prstGeom>
          <a:noFill/>
          <a:ln w="19050" algn="ctr">
            <a:solidFill>
              <a:schemeClr val="accent2">
                <a:lumMod val="60000"/>
                <a:lumOff val="40000"/>
              </a:schemeClr>
            </a:solidFill>
            <a:prstDash val="dash"/>
            <a:miter lim="800000"/>
            <a:headEnd type="none" w="sm" len="sm"/>
            <a:tailEnd type="none" w="sm" len="sm"/>
          </a:ln>
        </p:spPr>
        <p:txBody>
          <a:bodyPr wrap="none" anchor="ctr"/>
          <a:lstStyle/>
          <a:p>
            <a:endParaRPr lang="zh-CN" altLang="zh-CN">
              <a:solidFill>
                <a:srgbClr val="000000"/>
              </a:solidFill>
              <a:ea typeface="宋体" pitchFamily="2" charset="-122"/>
            </a:endParaRPr>
          </a:p>
        </p:txBody>
      </p:sp>
      <p:sp>
        <p:nvSpPr>
          <p:cNvPr id="43030" name="Rectangle 75"/>
          <p:cNvSpPr>
            <a:spLocks noChangeArrowheads="1"/>
          </p:cNvSpPr>
          <p:nvPr/>
        </p:nvSpPr>
        <p:spPr bwMode="auto">
          <a:xfrm>
            <a:off x="268288" y="6492875"/>
            <a:ext cx="5527675" cy="215900"/>
          </a:xfrm>
          <a:prstGeom prst="rect">
            <a:avLst/>
          </a:prstGeom>
          <a:noFill/>
          <a:ln w="12700" cap="rnd" algn="ctr">
            <a:noFill/>
            <a:miter lim="800000"/>
            <a:headEnd type="none" w="sm" len="sm"/>
            <a:tailEnd type="none" w="sm" len="sm"/>
          </a:ln>
        </p:spPr>
        <p:txBody>
          <a:bodyPr wrap="none">
            <a:spAutoFit/>
          </a:bodyPr>
          <a:lstStyle/>
          <a:p>
            <a:r>
              <a:rPr lang="en-IN" altLang="zh-CN" sz="800" b="0" dirty="0">
                <a:ea typeface="宋体" pitchFamily="2" charset="-122"/>
              </a:rPr>
              <a:t>Source: </a:t>
            </a:r>
            <a:r>
              <a:rPr lang="en-US" altLang="zh-CN" sz="800" b="0" dirty="0">
                <a:ea typeface="宋体" pitchFamily="2" charset="-122"/>
              </a:rPr>
              <a:t>Maxwell Technology</a:t>
            </a:r>
            <a:r>
              <a:rPr lang="zh-CN" altLang="en-US" sz="800" b="0" dirty="0">
                <a:ea typeface="宋体" pitchFamily="2" charset="-122"/>
              </a:rPr>
              <a:t>；</a:t>
            </a:r>
            <a:r>
              <a:rPr lang="en-US" altLang="zh-CN" sz="800" b="0" dirty="0">
                <a:ea typeface="宋体" pitchFamily="2" charset="-122"/>
              </a:rPr>
              <a:t>Shanghai Information Office</a:t>
            </a:r>
            <a:r>
              <a:rPr lang="zh-CN" altLang="en-US" sz="800" b="0" dirty="0">
                <a:ea typeface="宋体" pitchFamily="2" charset="-122"/>
              </a:rPr>
              <a:t>；</a:t>
            </a:r>
            <a:r>
              <a:rPr lang="en-US" altLang="zh-CN" sz="800" b="0" dirty="0">
                <a:ea typeface="宋体" pitchFamily="2" charset="-122"/>
              </a:rPr>
              <a:t>Shanghai AOWEI Technology</a:t>
            </a:r>
            <a:r>
              <a:rPr lang="zh-CN" altLang="en-US" sz="800" b="0" dirty="0">
                <a:ea typeface="宋体" pitchFamily="2" charset="-122"/>
              </a:rPr>
              <a:t>；</a:t>
            </a:r>
            <a:r>
              <a:rPr lang="en-US" altLang="zh-CN" sz="800" b="0" dirty="0">
                <a:ea typeface="宋体" pitchFamily="2" charset="-122"/>
              </a:rPr>
              <a:t>ShARE Team Analysis</a:t>
            </a:r>
            <a:endParaRPr lang="en-IN" altLang="zh-CN" sz="800" b="0" dirty="0">
              <a:ea typeface="宋体" pitchFamily="2" charset="-122"/>
            </a:endParaRPr>
          </a:p>
        </p:txBody>
      </p:sp>
      <p:cxnSp>
        <p:nvCxnSpPr>
          <p:cNvPr id="39" name="Straight Connector 38"/>
          <p:cNvCxnSpPr/>
          <p:nvPr/>
        </p:nvCxnSpPr>
        <p:spPr>
          <a:xfrm flipH="1">
            <a:off x="1649412" y="1855788"/>
            <a:ext cx="0" cy="381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649412" y="2290763"/>
            <a:ext cx="0" cy="381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649412" y="2720976"/>
            <a:ext cx="0" cy="654049"/>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649412" y="3462338"/>
            <a:ext cx="0" cy="82391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649412" y="4525962"/>
            <a:ext cx="0" cy="150653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857375" y="1766888"/>
            <a:ext cx="2857500"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345112" y="1766888"/>
            <a:ext cx="2762250"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27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8"/>
          <p:cNvSpPr>
            <a:spLocks noChangeArrowheads="1"/>
          </p:cNvSpPr>
          <p:nvPr>
            <p:custDataLst>
              <p:tags r:id="rId1"/>
            </p:custDataLst>
          </p:nvPr>
        </p:nvSpPr>
        <p:spPr bwMode="gray">
          <a:xfrm>
            <a:off x="1379013" y="1781753"/>
            <a:ext cx="1354137" cy="184666"/>
          </a:xfrm>
          <a:prstGeom prst="rect">
            <a:avLst/>
          </a:prstGeom>
          <a:noFill/>
          <a:ln w="9525">
            <a:noFill/>
            <a:miter lim="800000"/>
            <a:headEnd/>
            <a:tailEnd/>
          </a:ln>
        </p:spPr>
        <p:txBody>
          <a:bodyPr lIns="0" tIns="0" rIns="0" bIns="0">
            <a:spAutoFit/>
          </a:bodyPr>
          <a:lstStyle/>
          <a:p>
            <a:pPr algn="ctr" defTabSz="895350" fontAlgn="ctr">
              <a:buSzPct val="120000"/>
            </a:pPr>
            <a:r>
              <a:rPr lang="en-US" altLang="zh-CN" sz="1200" b="1" dirty="0">
                <a:ea typeface="华文楷体" pitchFamily="2" charset="-122"/>
              </a:rPr>
              <a:t>Brands</a:t>
            </a:r>
            <a:endParaRPr lang="zh-CN" altLang="en-GB" sz="1200" b="1" dirty="0">
              <a:ea typeface="华文楷体" pitchFamily="2" charset="-122"/>
            </a:endParaRPr>
          </a:p>
        </p:txBody>
      </p:sp>
      <p:sp>
        <p:nvSpPr>
          <p:cNvPr id="48134" name="Rectangle 4"/>
          <p:cNvSpPr>
            <a:spLocks noChangeArrowheads="1"/>
          </p:cNvSpPr>
          <p:nvPr>
            <p:custDataLst>
              <p:tags r:id="rId2"/>
            </p:custDataLst>
          </p:nvPr>
        </p:nvSpPr>
        <p:spPr bwMode="gray">
          <a:xfrm>
            <a:off x="5072098" y="2076502"/>
            <a:ext cx="3732418" cy="1348765"/>
          </a:xfrm>
          <a:prstGeom prst="rect">
            <a:avLst/>
          </a:prstGeom>
          <a:noFill/>
          <a:ln w="9525">
            <a:noFill/>
            <a:miter lim="800000"/>
            <a:headEnd/>
            <a:tailEnd/>
          </a:ln>
        </p:spPr>
        <p:txBody>
          <a:bodyPr/>
          <a:lstStyle/>
          <a:p>
            <a:pPr marL="173038" lvl="1" indent="-171450" defTabSz="895350" eaLnBrk="0" fontAlgn="ctr" hangingPunct="0">
              <a:spcBef>
                <a:spcPct val="20000"/>
              </a:spcBef>
              <a:buClr>
                <a:schemeClr val="tx2"/>
              </a:buClr>
              <a:buSzPct val="120000"/>
              <a:buFont typeface="Arial" panose="020B0604020202020204" pitchFamily="34" charset="0"/>
              <a:buChar char="•"/>
            </a:pPr>
            <a:r>
              <a:rPr lang="en-US" altLang="zh-CN" sz="1000" b="0" dirty="0"/>
              <a:t>Each standard investment cost between 20000~40000 $, covers an area of 25 </a:t>
            </a:r>
            <a:r>
              <a:rPr lang="zh-CN" altLang="en-US" sz="1000" b="0" dirty="0"/>
              <a:t>㎡</a:t>
            </a:r>
          </a:p>
          <a:p>
            <a:pPr marL="173038" lvl="1" indent="-171450" defTabSz="895350" eaLnBrk="0" fontAlgn="ctr" hangingPunct="0">
              <a:spcBef>
                <a:spcPct val="20000"/>
              </a:spcBef>
              <a:buClr>
                <a:schemeClr val="tx2"/>
              </a:buClr>
              <a:buSzPct val="120000"/>
              <a:buFont typeface="Arial" panose="020B0604020202020204" pitchFamily="34" charset="0"/>
              <a:buChar char="•"/>
            </a:pPr>
            <a:r>
              <a:rPr lang="en-US" altLang="zh-CN" sz="1000" b="0" dirty="0"/>
              <a:t>Target consumer</a:t>
            </a:r>
            <a:r>
              <a:rPr lang="zh-CN" altLang="en-US" sz="1000" b="0" dirty="0"/>
              <a:t>：</a:t>
            </a:r>
            <a:r>
              <a:rPr lang="en-US" altLang="zh-CN" sz="1000" b="0" dirty="0"/>
              <a:t> small and medium-sized enterprise business people, working class and students</a:t>
            </a:r>
          </a:p>
          <a:p>
            <a:pPr marL="173038" lvl="1" indent="-171450" defTabSz="895350" eaLnBrk="0" fontAlgn="ctr" hangingPunct="0">
              <a:spcBef>
                <a:spcPct val="20000"/>
              </a:spcBef>
              <a:buClr>
                <a:schemeClr val="tx2"/>
              </a:buClr>
              <a:buSzPct val="120000"/>
              <a:buFont typeface="Arial" panose="020B0604020202020204" pitchFamily="34" charset="0"/>
              <a:buChar char="•"/>
            </a:pPr>
            <a:r>
              <a:rPr lang="en-US" altLang="zh-CN" sz="1000" b="0" dirty="0"/>
              <a:t>Meet the core demands, focus on room service, remove the entertainment services</a:t>
            </a:r>
          </a:p>
          <a:p>
            <a:pPr marL="173038" lvl="1" indent="-171450" defTabSz="895350" eaLnBrk="0" fontAlgn="ctr" hangingPunct="0">
              <a:spcBef>
                <a:spcPct val="20000"/>
              </a:spcBef>
              <a:buClr>
                <a:schemeClr val="tx2"/>
              </a:buClr>
              <a:buSzPct val="120000"/>
              <a:buFont typeface="Arial" panose="020B0604020202020204" pitchFamily="34" charset="0"/>
              <a:buChar char="•"/>
            </a:pPr>
            <a:r>
              <a:rPr lang="en-US" altLang="zh-CN" sz="1000" b="0" dirty="0"/>
              <a:t>Use standardized replication, rely on guest room revenue and high occupancy, occupy the tier 2 and 3 cities</a:t>
            </a:r>
            <a:endParaRPr lang="en-GB" altLang="zh-CN" sz="1000" b="0" dirty="0"/>
          </a:p>
        </p:txBody>
      </p:sp>
      <p:sp>
        <p:nvSpPr>
          <p:cNvPr id="48135" name="Rectangle 8"/>
          <p:cNvSpPr>
            <a:spLocks noChangeArrowheads="1"/>
          </p:cNvSpPr>
          <p:nvPr>
            <p:custDataLst>
              <p:tags r:id="rId3"/>
            </p:custDataLst>
          </p:nvPr>
        </p:nvSpPr>
        <p:spPr bwMode="gray">
          <a:xfrm>
            <a:off x="5319549" y="1726139"/>
            <a:ext cx="2908300" cy="184666"/>
          </a:xfrm>
          <a:prstGeom prst="rect">
            <a:avLst/>
          </a:prstGeom>
          <a:noFill/>
          <a:ln w="9525">
            <a:noFill/>
            <a:miter lim="800000"/>
            <a:headEnd/>
            <a:tailEnd/>
          </a:ln>
        </p:spPr>
        <p:txBody>
          <a:bodyPr lIns="0" tIns="0" rIns="0" bIns="0">
            <a:spAutoFit/>
          </a:bodyPr>
          <a:lstStyle/>
          <a:p>
            <a:pPr defTabSz="895350" fontAlgn="ctr">
              <a:buSzPct val="120000"/>
            </a:pPr>
            <a:r>
              <a:rPr lang="en-US" altLang="zh-CN" sz="1200" b="1" dirty="0">
                <a:ea typeface="华文楷体" pitchFamily="2" charset="-122"/>
              </a:rPr>
              <a:t>Characteristics</a:t>
            </a:r>
            <a:endParaRPr lang="zh-CN" altLang="en-GB" sz="1200" b="1" dirty="0">
              <a:ea typeface="华文楷体" pitchFamily="2" charset="-122"/>
            </a:endParaRPr>
          </a:p>
        </p:txBody>
      </p:sp>
      <p:sp>
        <p:nvSpPr>
          <p:cNvPr id="48136" name="Line 11"/>
          <p:cNvSpPr>
            <a:spLocks noChangeShapeType="1"/>
          </p:cNvSpPr>
          <p:nvPr>
            <p:custDataLst>
              <p:tags r:id="rId4"/>
            </p:custDataLst>
          </p:nvPr>
        </p:nvSpPr>
        <p:spPr bwMode="gray">
          <a:xfrm>
            <a:off x="5104440" y="2076502"/>
            <a:ext cx="3544390" cy="0"/>
          </a:xfrm>
          <a:prstGeom prst="line">
            <a:avLst/>
          </a:prstGeom>
          <a:noFill/>
          <a:ln w="9525">
            <a:solidFill>
              <a:schemeClr val="accent1"/>
            </a:solidFill>
            <a:round/>
            <a:headEnd/>
            <a:tailEnd/>
          </a:ln>
        </p:spPr>
        <p:txBody>
          <a:bodyPr wrap="none" lIns="0" tIns="0" rIns="0" bIns="0" anchor="ctr"/>
          <a:lstStyle/>
          <a:p>
            <a:pPr>
              <a:buClr>
                <a:srgbClr val="86E02D"/>
              </a:buClr>
            </a:pPr>
            <a:endParaRPr lang="en-US" sz="1000" dirty="0"/>
          </a:p>
        </p:txBody>
      </p:sp>
      <p:sp>
        <p:nvSpPr>
          <p:cNvPr id="48137" name="Rectangle 4"/>
          <p:cNvSpPr>
            <a:spLocks noChangeArrowheads="1"/>
          </p:cNvSpPr>
          <p:nvPr>
            <p:custDataLst>
              <p:tags r:id="rId5"/>
            </p:custDataLst>
          </p:nvPr>
        </p:nvSpPr>
        <p:spPr bwMode="gray">
          <a:xfrm>
            <a:off x="315854" y="2254550"/>
            <a:ext cx="936257" cy="1110140"/>
          </a:xfrm>
          <a:prstGeom prst="rect">
            <a:avLst/>
          </a:prstGeom>
          <a:solidFill>
            <a:schemeClr val="tx2"/>
          </a:solidFill>
          <a:ln w="9525">
            <a:noFill/>
            <a:miter lim="800000"/>
            <a:headEnd/>
            <a:tailEnd/>
          </a:ln>
        </p:spPr>
        <p:txBody>
          <a:bodyPr anchor="ctr"/>
          <a:lstStyle/>
          <a:p>
            <a:pPr marL="1588" lvl="1" algn="ctr" defTabSz="895350" eaLnBrk="0" fontAlgn="ctr" hangingPunct="0">
              <a:spcBef>
                <a:spcPct val="20000"/>
              </a:spcBef>
              <a:buClr>
                <a:srgbClr val="86E02D"/>
              </a:buClr>
              <a:buSzPct val="120000"/>
            </a:pPr>
            <a:r>
              <a:rPr lang="en-GB" altLang="zh-CN" sz="1200" b="1" dirty="0"/>
              <a:t>Economy</a:t>
            </a:r>
          </a:p>
          <a:p>
            <a:pPr marL="1588" lvl="1" algn="ctr" defTabSz="895350" eaLnBrk="0" fontAlgn="ctr" hangingPunct="0">
              <a:spcBef>
                <a:spcPct val="20000"/>
              </a:spcBef>
              <a:buClr>
                <a:srgbClr val="86E02D"/>
              </a:buClr>
              <a:buSzPct val="120000"/>
            </a:pPr>
            <a:r>
              <a:rPr lang="en-GB" altLang="zh-CN" sz="1200" b="1" dirty="0"/>
              <a:t>(Low-end)</a:t>
            </a:r>
          </a:p>
        </p:txBody>
      </p:sp>
      <p:sp>
        <p:nvSpPr>
          <p:cNvPr id="48138" name="Rectangle 8"/>
          <p:cNvSpPr>
            <a:spLocks noChangeArrowheads="1"/>
          </p:cNvSpPr>
          <p:nvPr>
            <p:custDataLst>
              <p:tags r:id="rId6"/>
            </p:custDataLst>
          </p:nvPr>
        </p:nvSpPr>
        <p:spPr bwMode="gray">
          <a:xfrm>
            <a:off x="414410" y="1791806"/>
            <a:ext cx="811213" cy="184666"/>
          </a:xfrm>
          <a:prstGeom prst="rect">
            <a:avLst/>
          </a:prstGeom>
          <a:noFill/>
          <a:ln w="9525">
            <a:noFill/>
            <a:miter lim="800000"/>
            <a:headEnd/>
            <a:tailEnd/>
          </a:ln>
        </p:spPr>
        <p:txBody>
          <a:bodyPr lIns="0" tIns="0" rIns="0" bIns="0">
            <a:spAutoFit/>
          </a:bodyPr>
          <a:lstStyle/>
          <a:p>
            <a:pPr defTabSz="895350" fontAlgn="ctr">
              <a:buSzPct val="120000"/>
            </a:pPr>
            <a:r>
              <a:rPr lang="en-US" altLang="zh-CN" sz="1200" b="1" dirty="0">
                <a:ea typeface="华文楷体" pitchFamily="2" charset="-122"/>
              </a:rPr>
              <a:t>Segment</a:t>
            </a:r>
            <a:endParaRPr lang="zh-CN" altLang="en-GB" sz="1200" b="1" dirty="0">
              <a:ea typeface="华文楷体" pitchFamily="2" charset="-122"/>
            </a:endParaRPr>
          </a:p>
        </p:txBody>
      </p:sp>
      <p:sp>
        <p:nvSpPr>
          <p:cNvPr id="48140" name="Rectangle 4"/>
          <p:cNvSpPr>
            <a:spLocks noChangeArrowheads="1"/>
          </p:cNvSpPr>
          <p:nvPr>
            <p:custDataLst>
              <p:tags r:id="rId7"/>
            </p:custDataLst>
          </p:nvPr>
        </p:nvSpPr>
        <p:spPr bwMode="gray">
          <a:xfrm>
            <a:off x="5021263" y="3482764"/>
            <a:ext cx="4102100" cy="1293812"/>
          </a:xfrm>
          <a:prstGeom prst="rect">
            <a:avLst/>
          </a:prstGeom>
          <a:noFill/>
          <a:ln w="9525">
            <a:noFill/>
            <a:miter lim="800000"/>
            <a:headEnd/>
            <a:tailEnd/>
          </a:ln>
        </p:spPr>
        <p:txBody>
          <a:bodyPr/>
          <a:lstStyle/>
          <a:p>
            <a:pPr marL="173038" lvl="1" indent="-171450" defTabSz="895350" eaLnBrk="0" fontAlgn="ctr" hangingPunct="0">
              <a:spcBef>
                <a:spcPct val="20000"/>
              </a:spcBef>
              <a:buClr>
                <a:srgbClr val="86E02D"/>
              </a:buClr>
              <a:buSzPct val="120000"/>
              <a:buFont typeface="Arial" panose="020B0604020202020204" pitchFamily="34" charset="0"/>
              <a:buChar char="•"/>
            </a:pPr>
            <a:endParaRPr lang="en-US" altLang="zh-CN" sz="1000" b="0" dirty="0"/>
          </a:p>
        </p:txBody>
      </p:sp>
      <p:sp>
        <p:nvSpPr>
          <p:cNvPr id="48141" name="Rectangle 8"/>
          <p:cNvSpPr>
            <a:spLocks noChangeArrowheads="1"/>
          </p:cNvSpPr>
          <p:nvPr>
            <p:custDataLst>
              <p:tags r:id="rId8"/>
            </p:custDataLst>
          </p:nvPr>
        </p:nvSpPr>
        <p:spPr bwMode="gray">
          <a:xfrm>
            <a:off x="614363" y="7099300"/>
            <a:ext cx="533400" cy="153888"/>
          </a:xfrm>
          <a:prstGeom prst="rect">
            <a:avLst/>
          </a:prstGeom>
          <a:noFill/>
          <a:ln w="9525">
            <a:noFill/>
            <a:miter lim="800000"/>
            <a:headEnd/>
            <a:tailEnd/>
          </a:ln>
        </p:spPr>
        <p:txBody>
          <a:bodyPr lIns="0" tIns="0" rIns="0" bIns="0">
            <a:spAutoFit/>
          </a:bodyPr>
          <a:lstStyle/>
          <a:p>
            <a:pPr defTabSz="895350" fontAlgn="ctr">
              <a:buSzPct val="120000"/>
            </a:pPr>
            <a:endParaRPr lang="zh-CN" altLang="en-GB" sz="1000">
              <a:ea typeface="华文楷体" pitchFamily="2" charset="-122"/>
            </a:endParaRPr>
          </a:p>
        </p:txBody>
      </p:sp>
      <p:sp>
        <p:nvSpPr>
          <p:cNvPr id="48146" name="Line 11"/>
          <p:cNvSpPr>
            <a:spLocks noChangeShapeType="1"/>
          </p:cNvSpPr>
          <p:nvPr>
            <p:custDataLst>
              <p:tags r:id="rId9"/>
            </p:custDataLst>
          </p:nvPr>
        </p:nvSpPr>
        <p:spPr bwMode="gray">
          <a:xfrm>
            <a:off x="1508106" y="2076502"/>
            <a:ext cx="1262046" cy="0"/>
          </a:xfrm>
          <a:prstGeom prst="line">
            <a:avLst/>
          </a:prstGeom>
          <a:noFill/>
          <a:ln w="9525">
            <a:solidFill>
              <a:schemeClr val="accent1"/>
            </a:solidFill>
            <a:round/>
            <a:headEnd/>
            <a:tailEnd/>
          </a:ln>
        </p:spPr>
        <p:txBody>
          <a:bodyPr wrap="none" lIns="0" tIns="0" rIns="0" bIns="0" anchor="ctr"/>
          <a:lstStyle/>
          <a:p>
            <a:pPr>
              <a:buClr>
                <a:srgbClr val="86E02D"/>
              </a:buClr>
            </a:pPr>
            <a:endParaRPr lang="en-US" sz="1000" dirty="0"/>
          </a:p>
        </p:txBody>
      </p:sp>
      <p:sp>
        <p:nvSpPr>
          <p:cNvPr id="48150" name="Rectangle 4"/>
          <p:cNvSpPr>
            <a:spLocks noChangeArrowheads="1"/>
          </p:cNvSpPr>
          <p:nvPr>
            <p:custDataLst>
              <p:tags r:id="rId10"/>
            </p:custDataLst>
          </p:nvPr>
        </p:nvSpPr>
        <p:spPr bwMode="gray">
          <a:xfrm>
            <a:off x="315854" y="3727180"/>
            <a:ext cx="936257" cy="1222462"/>
          </a:xfrm>
          <a:prstGeom prst="rect">
            <a:avLst/>
          </a:prstGeom>
          <a:solidFill>
            <a:schemeClr val="accent2">
              <a:lumMod val="20000"/>
              <a:lumOff val="80000"/>
            </a:schemeClr>
          </a:solidFill>
          <a:ln w="9525">
            <a:noFill/>
            <a:miter lim="800000"/>
            <a:headEnd/>
            <a:tailEnd/>
          </a:ln>
        </p:spPr>
        <p:txBody>
          <a:bodyPr anchor="ctr"/>
          <a:lstStyle/>
          <a:p>
            <a:pPr marL="1588" lvl="1" algn="ctr" defTabSz="895350" eaLnBrk="0" fontAlgn="ctr" hangingPunct="0">
              <a:spcBef>
                <a:spcPct val="20000"/>
              </a:spcBef>
              <a:buClr>
                <a:srgbClr val="86E02D"/>
              </a:buClr>
              <a:buSzPct val="120000"/>
            </a:pPr>
            <a:r>
              <a:rPr lang="en-US" altLang="zh-CN" sz="1200" b="1" dirty="0"/>
              <a:t>Mid-scale</a:t>
            </a:r>
            <a:endParaRPr lang="en-GB" altLang="zh-CN" sz="1200" b="1" dirty="0"/>
          </a:p>
        </p:txBody>
      </p:sp>
      <p:cxnSp>
        <p:nvCxnSpPr>
          <p:cNvPr id="46" name="直接连接符 45"/>
          <p:cNvCxnSpPr/>
          <p:nvPr/>
        </p:nvCxnSpPr>
        <p:spPr>
          <a:xfrm>
            <a:off x="215631" y="3605447"/>
            <a:ext cx="8474075" cy="1587"/>
          </a:xfrm>
          <a:prstGeom prst="line">
            <a:avLst/>
          </a:prstGeom>
          <a:ln>
            <a:solidFill>
              <a:schemeClr val="accent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63572" y="5076631"/>
            <a:ext cx="8474075" cy="1587"/>
          </a:xfrm>
          <a:prstGeom prst="line">
            <a:avLst/>
          </a:prstGeom>
          <a:ln>
            <a:solidFill>
              <a:schemeClr val="accent2">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48155" name="Rectangle 4"/>
          <p:cNvSpPr>
            <a:spLocks noChangeArrowheads="1"/>
          </p:cNvSpPr>
          <p:nvPr>
            <p:custDataLst>
              <p:tags r:id="rId11"/>
            </p:custDataLst>
          </p:nvPr>
        </p:nvSpPr>
        <p:spPr bwMode="gray">
          <a:xfrm>
            <a:off x="315854" y="5173279"/>
            <a:ext cx="909769" cy="1109438"/>
          </a:xfrm>
          <a:prstGeom prst="rect">
            <a:avLst/>
          </a:prstGeom>
          <a:solidFill>
            <a:schemeClr val="accent3"/>
          </a:solidFill>
          <a:ln w="9525">
            <a:noFill/>
            <a:miter lim="800000"/>
            <a:headEnd/>
            <a:tailEnd/>
          </a:ln>
        </p:spPr>
        <p:txBody>
          <a:bodyPr anchor="ctr"/>
          <a:lstStyle/>
          <a:p>
            <a:pPr marL="1588" lvl="1" algn="ctr" defTabSz="895350" eaLnBrk="0" fontAlgn="ctr" hangingPunct="0">
              <a:spcBef>
                <a:spcPct val="20000"/>
              </a:spcBef>
              <a:buClr>
                <a:srgbClr val="86E02D"/>
              </a:buClr>
              <a:buSzPct val="120000"/>
            </a:pPr>
            <a:r>
              <a:rPr lang="en-US" altLang="zh-CN" sz="1200" b="1" dirty="0"/>
              <a:t>High-end</a:t>
            </a:r>
          </a:p>
        </p:txBody>
      </p:sp>
      <p:sp>
        <p:nvSpPr>
          <p:cNvPr id="48157" name="TextBox 42"/>
          <p:cNvSpPr txBox="1">
            <a:spLocks noChangeArrowheads="1"/>
          </p:cNvSpPr>
          <p:nvPr/>
        </p:nvSpPr>
        <p:spPr bwMode="auto">
          <a:xfrm>
            <a:off x="106452" y="6576337"/>
            <a:ext cx="1337226" cy="215444"/>
          </a:xfrm>
          <a:prstGeom prst="rect">
            <a:avLst/>
          </a:prstGeom>
          <a:noFill/>
          <a:ln w="9525">
            <a:noFill/>
            <a:miter lim="800000"/>
            <a:headEnd/>
            <a:tailEnd/>
          </a:ln>
        </p:spPr>
        <p:txBody>
          <a:bodyPr wrap="none">
            <a:spAutoFit/>
          </a:bodyPr>
          <a:lstStyle/>
          <a:p>
            <a:r>
              <a:rPr lang="en-US" altLang="zh-CN" sz="800" b="0" dirty="0"/>
              <a:t>Source: </a:t>
            </a:r>
            <a:r>
              <a:rPr lang="en-US" altLang="zh-CN" sz="800" b="0" dirty="0" err="1"/>
              <a:t>ShARE</a:t>
            </a:r>
            <a:r>
              <a:rPr lang="en-US" altLang="zh-CN" sz="800" b="0" dirty="0"/>
              <a:t> analysis </a:t>
            </a:r>
          </a:p>
        </p:txBody>
      </p:sp>
      <p:sp>
        <p:nvSpPr>
          <p:cNvPr id="4" name="矩形 3"/>
          <p:cNvSpPr/>
          <p:nvPr/>
        </p:nvSpPr>
        <p:spPr>
          <a:xfrm>
            <a:off x="5104440" y="3744305"/>
            <a:ext cx="3826199" cy="1231106"/>
          </a:xfrm>
          <a:prstGeom prst="rect">
            <a:avLst/>
          </a:prstGeom>
        </p:spPr>
        <p:txBody>
          <a:bodyPr wrap="square">
            <a:spAutoFit/>
          </a:bodyPr>
          <a:lstStyle/>
          <a:p>
            <a:pPr marL="173038" lvl="1" indent="-171450" defTabSz="895350" eaLnBrk="0" fontAlgn="ctr" hangingPunct="0">
              <a:spcBef>
                <a:spcPct val="20000"/>
              </a:spcBef>
              <a:buClr>
                <a:schemeClr val="tx2"/>
              </a:buClr>
              <a:buSzPct val="120000"/>
              <a:buFont typeface="Arial" panose="020B0604020202020204" pitchFamily="34" charset="0"/>
              <a:buChar char="•"/>
            </a:pPr>
            <a:r>
              <a:rPr lang="en-US" altLang="zh-CN" sz="1000" b="0" dirty="0"/>
              <a:t>Each standard investment cost between 40000~60000 $, covers an area of 36m</a:t>
            </a:r>
            <a:r>
              <a:rPr lang="fr-FR" altLang="zh-CN" sz="1000" b="0" baseline="30000" dirty="0"/>
              <a:t>2</a:t>
            </a:r>
            <a:endParaRPr lang="en-US" altLang="zh-CN" sz="1000" b="0" dirty="0"/>
          </a:p>
          <a:p>
            <a:pPr marL="173038" lvl="1" indent="-171450" defTabSz="895350" eaLnBrk="0" fontAlgn="ctr" hangingPunct="0">
              <a:spcBef>
                <a:spcPct val="20000"/>
              </a:spcBef>
              <a:buClr>
                <a:schemeClr val="tx2"/>
              </a:buClr>
              <a:buSzPct val="120000"/>
              <a:buFont typeface="Arial" panose="020B0604020202020204" pitchFamily="34" charset="0"/>
              <a:buChar char="•"/>
            </a:pPr>
            <a:r>
              <a:rPr lang="en-US" altLang="zh-CN" sz="1000" b="0" dirty="0"/>
              <a:t>Remove impractical function including swimming pool, nightclub, bars and large conference hall. Food, cafe, business center use the five star standard</a:t>
            </a:r>
          </a:p>
          <a:p>
            <a:pPr marL="173038" lvl="1" indent="-171450" defTabSz="895350" eaLnBrk="0" fontAlgn="ctr" hangingPunct="0">
              <a:spcBef>
                <a:spcPct val="20000"/>
              </a:spcBef>
              <a:buClr>
                <a:schemeClr val="tx2"/>
              </a:buClr>
              <a:buSzPct val="120000"/>
              <a:buFont typeface="Arial" panose="020B0604020202020204" pitchFamily="34" charset="0"/>
              <a:buChar char="•"/>
            </a:pPr>
            <a:r>
              <a:rPr lang="en-US" altLang="zh-CN" sz="1000" b="0" dirty="0"/>
              <a:t>Located in municipalities, province capital and developed cities</a:t>
            </a:r>
          </a:p>
        </p:txBody>
      </p:sp>
      <p:sp>
        <p:nvSpPr>
          <p:cNvPr id="5" name="矩形 4"/>
          <p:cNvSpPr/>
          <p:nvPr/>
        </p:nvSpPr>
        <p:spPr>
          <a:xfrm>
            <a:off x="5104440" y="5173279"/>
            <a:ext cx="3877047" cy="1077218"/>
          </a:xfrm>
          <a:prstGeom prst="rect">
            <a:avLst/>
          </a:prstGeom>
        </p:spPr>
        <p:txBody>
          <a:bodyPr wrap="square">
            <a:spAutoFit/>
          </a:bodyPr>
          <a:lstStyle/>
          <a:p>
            <a:pPr marL="173038" lvl="1" indent="-171450" defTabSz="895350" eaLnBrk="0" fontAlgn="ctr" hangingPunct="0">
              <a:spcBef>
                <a:spcPct val="20000"/>
              </a:spcBef>
              <a:buClr>
                <a:schemeClr val="tx2"/>
              </a:buClr>
              <a:buSzPct val="120000"/>
              <a:buFont typeface="Arial" panose="020B0604020202020204" pitchFamily="34" charset="0"/>
              <a:buChar char="•"/>
            </a:pPr>
            <a:r>
              <a:rPr lang="en-US" altLang="zh-CN" sz="1000" b="0" dirty="0"/>
              <a:t>Each standard investment cost between 80000~100000 $, covers an area of 47m</a:t>
            </a:r>
            <a:r>
              <a:rPr lang="en-US" altLang="zh-CN" sz="1000" b="0" baseline="30000" dirty="0"/>
              <a:t>2</a:t>
            </a:r>
            <a:endParaRPr lang="en-US" altLang="zh-CN" sz="1000" b="0" dirty="0"/>
          </a:p>
          <a:p>
            <a:pPr marL="173038" lvl="1" indent="-171450" defTabSz="895350" eaLnBrk="0" fontAlgn="ctr" hangingPunct="0">
              <a:spcBef>
                <a:spcPct val="20000"/>
              </a:spcBef>
              <a:buClr>
                <a:schemeClr val="tx2"/>
              </a:buClr>
              <a:buSzPct val="120000"/>
              <a:buFont typeface="Arial" panose="020B0604020202020204" pitchFamily="34" charset="0"/>
              <a:buChar char="•"/>
            </a:pPr>
            <a:r>
              <a:rPr lang="en-US" altLang="zh-CN" sz="1000" b="0" dirty="0"/>
              <a:t>High-end business people the high-income class and people at public expense</a:t>
            </a:r>
          </a:p>
          <a:p>
            <a:pPr marL="173038" lvl="1" indent="-171450" defTabSz="895350" eaLnBrk="0" fontAlgn="ctr" hangingPunct="0">
              <a:spcBef>
                <a:spcPct val="20000"/>
              </a:spcBef>
              <a:buClr>
                <a:schemeClr val="tx2"/>
              </a:buClr>
              <a:buSzPct val="120000"/>
              <a:buFont typeface="Arial" panose="020B0604020202020204" pitchFamily="34" charset="0"/>
              <a:buChar char="•"/>
            </a:pPr>
            <a:r>
              <a:rPr lang="en-US" altLang="zh-CN" sz="1000" b="0" dirty="0"/>
              <a:t>Provide diverse service including catering, leisure, fitness and meeting</a:t>
            </a:r>
            <a:endParaRPr lang="zh-CN" altLang="en-US" sz="1000" b="0" dirty="0"/>
          </a:p>
        </p:txBody>
      </p:sp>
      <p:pic>
        <p:nvPicPr>
          <p:cNvPr id="6" name="图片 5"/>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516345" y="2199900"/>
            <a:ext cx="475017" cy="440460"/>
          </a:xfrm>
          <a:prstGeom prst="rect">
            <a:avLst/>
          </a:prstGeom>
        </p:spPr>
      </p:pic>
      <p:pic>
        <p:nvPicPr>
          <p:cNvPr id="7" name="图片 6"/>
          <p:cNvPicPr>
            <a:picLocks noChangeAspect="1"/>
          </p:cNvPicPr>
          <p:nvPr/>
        </p:nvPicPr>
        <p:blipFill rotWithShape="1">
          <a:blip r:embed="rId25" cstate="print">
            <a:extLst>
              <a:ext uri="{28A0092B-C50C-407E-A947-70E740481C1C}">
                <a14:useLocalDpi xmlns:a14="http://schemas.microsoft.com/office/drawing/2010/main" val="0"/>
              </a:ext>
            </a:extLst>
          </a:blip>
          <a:srcRect t="16701" r="8476" b="10394"/>
          <a:stretch/>
        </p:blipFill>
        <p:spPr>
          <a:xfrm>
            <a:off x="2148067" y="2263548"/>
            <a:ext cx="482512" cy="376812"/>
          </a:xfrm>
          <a:prstGeom prst="rect">
            <a:avLst/>
          </a:prstGeom>
        </p:spPr>
      </p:pic>
      <p:pic>
        <p:nvPicPr>
          <p:cNvPr id="8" name="图片 7"/>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2177560" y="2863933"/>
            <a:ext cx="439577" cy="302952"/>
          </a:xfrm>
          <a:prstGeom prst="rect">
            <a:avLst/>
          </a:prstGeom>
        </p:spPr>
      </p:pic>
      <p:pic>
        <p:nvPicPr>
          <p:cNvPr id="9" name="图片 8"/>
          <p:cNvPicPr>
            <a:picLocks noChangeAspect="1"/>
          </p:cNvPicPr>
          <p:nvPr/>
        </p:nvPicPr>
        <p:blipFill rotWithShape="1">
          <a:blip r:embed="rId27" cstate="print">
            <a:extLst>
              <a:ext uri="{28A0092B-C50C-407E-A947-70E740481C1C}">
                <a14:useLocalDpi xmlns:a14="http://schemas.microsoft.com/office/drawing/2010/main" val="0"/>
              </a:ext>
            </a:extLst>
          </a:blip>
          <a:srcRect l="6284" t="14926" r="16433" b="12884"/>
          <a:stretch/>
        </p:blipFill>
        <p:spPr>
          <a:xfrm>
            <a:off x="1599892" y="2828081"/>
            <a:ext cx="316430" cy="338804"/>
          </a:xfrm>
          <a:prstGeom prst="rect">
            <a:avLst/>
          </a:prstGeom>
        </p:spPr>
      </p:pic>
      <p:pic>
        <p:nvPicPr>
          <p:cNvPr id="10" name="图片 9"/>
          <p:cNvPicPr>
            <a:picLocks noChangeAspect="1"/>
          </p:cNvPicPr>
          <p:nvPr/>
        </p:nvPicPr>
        <p:blipFill rotWithShape="1">
          <a:blip r:embed="rId28" cstate="print">
            <a:extLst>
              <a:ext uri="{28A0092B-C50C-407E-A947-70E740481C1C}">
                <a14:useLocalDpi xmlns:a14="http://schemas.microsoft.com/office/drawing/2010/main" val="0"/>
              </a:ext>
            </a:extLst>
          </a:blip>
          <a:srcRect l="27085" t="26591" r="21357" b="5905"/>
          <a:stretch/>
        </p:blipFill>
        <p:spPr>
          <a:xfrm>
            <a:off x="1623258" y="3778606"/>
            <a:ext cx="437913" cy="335192"/>
          </a:xfrm>
          <a:prstGeom prst="rect">
            <a:avLst/>
          </a:prstGeom>
        </p:spPr>
      </p:pic>
      <p:pic>
        <p:nvPicPr>
          <p:cNvPr id="11" name="图片 10"/>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2203703" y="3760673"/>
            <a:ext cx="495505" cy="466091"/>
          </a:xfrm>
          <a:prstGeom prst="rect">
            <a:avLst/>
          </a:prstGeom>
        </p:spPr>
      </p:pic>
      <p:pic>
        <p:nvPicPr>
          <p:cNvPr id="12" name="图片 11"/>
          <p:cNvPicPr>
            <a:picLocks noChangeAspect="1"/>
          </p:cNvPicPr>
          <p:nvPr/>
        </p:nvPicPr>
        <p:blipFill rotWithShape="1">
          <a:blip r:embed="rId30" cstate="print">
            <a:extLst>
              <a:ext uri="{28A0092B-C50C-407E-A947-70E740481C1C}">
                <a14:useLocalDpi xmlns:a14="http://schemas.microsoft.com/office/drawing/2010/main" val="0"/>
              </a:ext>
            </a:extLst>
          </a:blip>
          <a:srcRect l="1283" t="6434" r="608" b="4931"/>
          <a:stretch/>
        </p:blipFill>
        <p:spPr>
          <a:xfrm>
            <a:off x="1602666" y="4273993"/>
            <a:ext cx="388696" cy="411042"/>
          </a:xfrm>
          <a:prstGeom prst="rect">
            <a:avLst/>
          </a:prstGeom>
        </p:spPr>
      </p:pic>
      <p:pic>
        <p:nvPicPr>
          <p:cNvPr id="13" name="图片 12"/>
          <p:cNvPicPr>
            <a:picLocks noChangeAspect="1"/>
          </p:cNvPicPr>
          <p:nvPr/>
        </p:nvPicPr>
        <p:blipFill rotWithShape="1">
          <a:blip r:embed="rId31" cstate="print">
            <a:extLst>
              <a:ext uri="{28A0092B-C50C-407E-A947-70E740481C1C}">
                <a14:useLocalDpi xmlns:a14="http://schemas.microsoft.com/office/drawing/2010/main" val="0"/>
              </a:ext>
            </a:extLst>
          </a:blip>
          <a:srcRect l="7651" t="12388" r="9881"/>
          <a:stretch/>
        </p:blipFill>
        <p:spPr>
          <a:xfrm>
            <a:off x="2187568" y="4383009"/>
            <a:ext cx="558699" cy="373715"/>
          </a:xfrm>
          <a:prstGeom prst="rect">
            <a:avLst/>
          </a:prstGeom>
        </p:spPr>
      </p:pic>
      <p:pic>
        <p:nvPicPr>
          <p:cNvPr id="14" name="图片 13"/>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1565443" y="5238414"/>
            <a:ext cx="425918" cy="394793"/>
          </a:xfrm>
          <a:prstGeom prst="rect">
            <a:avLst/>
          </a:prstGeom>
        </p:spPr>
      </p:pic>
      <p:pic>
        <p:nvPicPr>
          <p:cNvPr id="15" name="图片 14"/>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2182117" y="5221906"/>
            <a:ext cx="665982" cy="325156"/>
          </a:xfrm>
          <a:prstGeom prst="rect">
            <a:avLst/>
          </a:prstGeom>
        </p:spPr>
      </p:pic>
      <p:pic>
        <p:nvPicPr>
          <p:cNvPr id="16" name="图片 15"/>
          <p:cNvPicPr>
            <a:picLocks noChangeAspect="1"/>
          </p:cNvPicPr>
          <p:nvPr/>
        </p:nvPicPr>
        <p:blipFill rotWithShape="1">
          <a:blip r:embed="rId34" cstate="print">
            <a:extLst>
              <a:ext uri="{28A0092B-C50C-407E-A947-70E740481C1C}">
                <a14:useLocalDpi xmlns:a14="http://schemas.microsoft.com/office/drawing/2010/main" val="0"/>
              </a:ext>
            </a:extLst>
          </a:blip>
          <a:srcRect r="7565" b="32465"/>
          <a:stretch/>
        </p:blipFill>
        <p:spPr>
          <a:xfrm>
            <a:off x="1570729" y="5790812"/>
            <a:ext cx="438363" cy="375951"/>
          </a:xfrm>
          <a:prstGeom prst="rect">
            <a:avLst/>
          </a:prstGeom>
        </p:spPr>
      </p:pic>
      <p:pic>
        <p:nvPicPr>
          <p:cNvPr id="17" name="图片 16"/>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2319034" y="5778198"/>
            <a:ext cx="391305" cy="373152"/>
          </a:xfrm>
          <a:prstGeom prst="rect">
            <a:avLst/>
          </a:prstGeom>
        </p:spPr>
      </p:pic>
      <p:sp>
        <p:nvSpPr>
          <p:cNvPr id="48" name="Rectangle 6"/>
          <p:cNvSpPr/>
          <p:nvPr/>
        </p:nvSpPr>
        <p:spPr>
          <a:xfrm>
            <a:off x="2381127" y="1155266"/>
            <a:ext cx="4381744" cy="343888"/>
          </a:xfrm>
          <a:prstGeom prst="rect">
            <a:avLst/>
          </a:prstGeom>
          <a:noFill/>
          <a:ln w="25400" cap="flat" cmpd="sng" algn="ctr">
            <a:noFill/>
            <a:prstDash val="solid"/>
          </a:ln>
          <a:effectLst/>
        </p:spPr>
        <p:txBody>
          <a:bodyPr rtlCol="0" anchor="ctr"/>
          <a:lstStyle/>
          <a:p>
            <a:pPr algn="ctr" defTabSz="895350" fontAlgn="ctr">
              <a:buSzPct val="120000"/>
            </a:pPr>
            <a:r>
              <a:rPr lang="en-US" sz="1200" b="1" kern="0" noProof="0" dirty="0">
                <a:solidFill>
                  <a:srgbClr val="000000"/>
                </a:solidFill>
                <a:latin typeface="Arial"/>
                <a:cs typeface="Arial"/>
              </a:rPr>
              <a:t>    </a:t>
            </a:r>
            <a:r>
              <a:rPr lang="en-US" altLang="zh-CN" sz="1200" b="1" dirty="0">
                <a:ea typeface="华文楷体" pitchFamily="2" charset="-122"/>
              </a:rPr>
              <a:t>Segmentation of hotels</a:t>
            </a:r>
            <a:endParaRPr lang="zh-CN" altLang="en-GB" sz="1200" b="1" dirty="0">
              <a:ea typeface="华文楷体" pitchFamily="2" charset="-122"/>
            </a:endParaRPr>
          </a:p>
        </p:txBody>
      </p:sp>
      <p:sp>
        <p:nvSpPr>
          <p:cNvPr id="33" name="Line 11"/>
          <p:cNvSpPr>
            <a:spLocks noChangeShapeType="1"/>
          </p:cNvSpPr>
          <p:nvPr>
            <p:custDataLst>
              <p:tags r:id="rId12"/>
            </p:custDataLst>
          </p:nvPr>
        </p:nvSpPr>
        <p:spPr bwMode="gray">
          <a:xfrm>
            <a:off x="2997967" y="2076502"/>
            <a:ext cx="982899" cy="0"/>
          </a:xfrm>
          <a:prstGeom prst="line">
            <a:avLst/>
          </a:prstGeom>
          <a:noFill/>
          <a:ln w="9525">
            <a:solidFill>
              <a:schemeClr val="accent1"/>
            </a:solidFill>
            <a:round/>
            <a:headEnd/>
            <a:tailEnd/>
          </a:ln>
        </p:spPr>
        <p:txBody>
          <a:bodyPr wrap="none" lIns="0" tIns="0" rIns="0" bIns="0" anchor="ctr"/>
          <a:lstStyle/>
          <a:p>
            <a:pPr>
              <a:buClr>
                <a:srgbClr val="86E02D"/>
              </a:buClr>
            </a:pPr>
            <a:endParaRPr lang="en-US" sz="1000" dirty="0"/>
          </a:p>
        </p:txBody>
      </p:sp>
      <p:sp>
        <p:nvSpPr>
          <p:cNvPr id="34" name="Rectangle 8"/>
          <p:cNvSpPr>
            <a:spLocks noChangeArrowheads="1"/>
          </p:cNvSpPr>
          <p:nvPr>
            <p:custDataLst>
              <p:tags r:id="rId13"/>
            </p:custDataLst>
          </p:nvPr>
        </p:nvSpPr>
        <p:spPr bwMode="gray">
          <a:xfrm>
            <a:off x="2740627" y="1766181"/>
            <a:ext cx="1354137" cy="184666"/>
          </a:xfrm>
          <a:prstGeom prst="rect">
            <a:avLst/>
          </a:prstGeom>
          <a:noFill/>
          <a:ln w="9525">
            <a:noFill/>
            <a:miter lim="800000"/>
            <a:headEnd/>
            <a:tailEnd/>
          </a:ln>
        </p:spPr>
        <p:txBody>
          <a:bodyPr lIns="0" tIns="0" rIns="0" bIns="0">
            <a:spAutoFit/>
          </a:bodyPr>
          <a:lstStyle/>
          <a:p>
            <a:pPr algn="ctr" defTabSz="895350" fontAlgn="ctr">
              <a:buSzPct val="120000"/>
            </a:pPr>
            <a:r>
              <a:rPr lang="en-US" altLang="zh-CN" sz="1200" b="1" dirty="0">
                <a:ea typeface="华文楷体" pitchFamily="2" charset="-122"/>
              </a:rPr>
              <a:t>Room price</a:t>
            </a:r>
            <a:endParaRPr lang="zh-CN" altLang="en-GB" sz="1200" b="1" dirty="0">
              <a:ea typeface="华文楷体" pitchFamily="2" charset="-122"/>
            </a:endParaRPr>
          </a:p>
        </p:txBody>
      </p:sp>
      <p:sp>
        <p:nvSpPr>
          <p:cNvPr id="35" name="Rectangle 4"/>
          <p:cNvSpPr>
            <a:spLocks noChangeArrowheads="1"/>
          </p:cNvSpPr>
          <p:nvPr>
            <p:custDataLst>
              <p:tags r:id="rId14"/>
            </p:custDataLst>
          </p:nvPr>
        </p:nvSpPr>
        <p:spPr bwMode="gray">
          <a:xfrm>
            <a:off x="2981133" y="2566377"/>
            <a:ext cx="982899" cy="344544"/>
          </a:xfrm>
          <a:prstGeom prst="rect">
            <a:avLst/>
          </a:prstGeom>
          <a:noFill/>
          <a:ln w="9525">
            <a:noFill/>
            <a:miter lim="800000"/>
            <a:headEnd/>
            <a:tailEnd/>
          </a:ln>
        </p:spPr>
        <p:txBody>
          <a:bodyPr/>
          <a:lstStyle/>
          <a:p>
            <a:pPr marL="173038" lvl="1" indent="-171450" defTabSz="895350" eaLnBrk="0" fontAlgn="ctr" hangingPunct="0">
              <a:spcBef>
                <a:spcPct val="20000"/>
              </a:spcBef>
              <a:buClr>
                <a:schemeClr val="tx2"/>
              </a:buClr>
              <a:buSzPct val="120000"/>
              <a:buFont typeface="Arial" charset="0"/>
              <a:buChar char="•"/>
            </a:pPr>
            <a:r>
              <a:rPr lang="fr-FR" altLang="zh-CN" sz="1100" dirty="0"/>
              <a:t>$20-50 </a:t>
            </a:r>
            <a:endParaRPr lang="en-GB" altLang="zh-CN" sz="1100" b="0" dirty="0"/>
          </a:p>
        </p:txBody>
      </p:sp>
      <p:sp>
        <p:nvSpPr>
          <p:cNvPr id="36" name="Rectangle 4"/>
          <p:cNvSpPr>
            <a:spLocks noChangeArrowheads="1"/>
          </p:cNvSpPr>
          <p:nvPr>
            <p:custDataLst>
              <p:tags r:id="rId15"/>
            </p:custDataLst>
          </p:nvPr>
        </p:nvSpPr>
        <p:spPr bwMode="gray">
          <a:xfrm>
            <a:off x="2981133" y="4205562"/>
            <a:ext cx="1137808" cy="344544"/>
          </a:xfrm>
          <a:prstGeom prst="rect">
            <a:avLst/>
          </a:prstGeom>
          <a:noFill/>
          <a:ln w="9525">
            <a:noFill/>
            <a:miter lim="800000"/>
            <a:headEnd/>
            <a:tailEnd/>
          </a:ln>
        </p:spPr>
        <p:txBody>
          <a:bodyPr/>
          <a:lstStyle/>
          <a:p>
            <a:pPr marL="173038" lvl="1" indent="-171450" defTabSz="895350" eaLnBrk="0" fontAlgn="ctr" hangingPunct="0">
              <a:spcBef>
                <a:spcPct val="20000"/>
              </a:spcBef>
              <a:buClr>
                <a:schemeClr val="tx2"/>
              </a:buClr>
              <a:buSzPct val="120000"/>
              <a:buFont typeface="Arial" charset="0"/>
              <a:buChar char="•"/>
            </a:pPr>
            <a:r>
              <a:rPr lang="fr-FR" altLang="zh-CN" sz="1100" dirty="0"/>
              <a:t>$50-120</a:t>
            </a:r>
            <a:endParaRPr lang="en-GB" altLang="zh-CN" sz="1100" dirty="0"/>
          </a:p>
        </p:txBody>
      </p:sp>
      <p:sp>
        <p:nvSpPr>
          <p:cNvPr id="2" name="Title 1"/>
          <p:cNvSpPr>
            <a:spLocks noGrp="1"/>
          </p:cNvSpPr>
          <p:nvPr>
            <p:ph type="title"/>
          </p:nvPr>
        </p:nvSpPr>
        <p:spPr/>
        <p:txBody>
          <a:bodyPr>
            <a:normAutofit/>
          </a:bodyPr>
          <a:lstStyle/>
          <a:p>
            <a:r>
              <a:rPr lang="en-GB" sz="2000" dirty="0"/>
              <a:t>The market is segmented into 3 segments : economy, mid-scale, and high-end</a:t>
            </a:r>
          </a:p>
        </p:txBody>
      </p:sp>
      <p:sp>
        <p:nvSpPr>
          <p:cNvPr id="39" name="Rectangle 4"/>
          <p:cNvSpPr>
            <a:spLocks noChangeArrowheads="1"/>
          </p:cNvSpPr>
          <p:nvPr>
            <p:custDataLst>
              <p:tags r:id="rId16"/>
            </p:custDataLst>
          </p:nvPr>
        </p:nvSpPr>
        <p:spPr bwMode="gray">
          <a:xfrm>
            <a:off x="2981133" y="5605926"/>
            <a:ext cx="1137808" cy="344544"/>
          </a:xfrm>
          <a:prstGeom prst="rect">
            <a:avLst/>
          </a:prstGeom>
          <a:noFill/>
          <a:ln w="9525">
            <a:noFill/>
            <a:miter lim="800000"/>
            <a:headEnd/>
            <a:tailEnd/>
          </a:ln>
        </p:spPr>
        <p:txBody>
          <a:bodyPr/>
          <a:lstStyle/>
          <a:p>
            <a:pPr marL="173038" lvl="1" indent="-171450" defTabSz="895350" eaLnBrk="0" fontAlgn="ctr" hangingPunct="0">
              <a:spcBef>
                <a:spcPct val="20000"/>
              </a:spcBef>
              <a:buClr>
                <a:schemeClr val="tx2"/>
              </a:buClr>
              <a:buSzPct val="120000"/>
              <a:buFont typeface="Arial" charset="0"/>
              <a:buChar char="•"/>
            </a:pPr>
            <a:r>
              <a:rPr lang="fr-FR" altLang="zh-CN" sz="1100" dirty="0"/>
              <a:t>$120-250</a:t>
            </a:r>
            <a:endParaRPr lang="en-GB" altLang="zh-CN" sz="1100" dirty="0"/>
          </a:p>
        </p:txBody>
      </p:sp>
      <p:sp>
        <p:nvSpPr>
          <p:cNvPr id="41" name="Rectangle 8"/>
          <p:cNvSpPr>
            <a:spLocks noChangeArrowheads="1"/>
          </p:cNvSpPr>
          <p:nvPr>
            <p:custDataLst>
              <p:tags r:id="rId17"/>
            </p:custDataLst>
          </p:nvPr>
        </p:nvSpPr>
        <p:spPr bwMode="gray">
          <a:xfrm>
            <a:off x="4262139" y="1779656"/>
            <a:ext cx="619720" cy="184666"/>
          </a:xfrm>
          <a:prstGeom prst="rect">
            <a:avLst/>
          </a:prstGeom>
          <a:noFill/>
          <a:ln w="9525">
            <a:noFill/>
            <a:miter lim="800000"/>
            <a:headEnd/>
            <a:tailEnd/>
          </a:ln>
        </p:spPr>
        <p:txBody>
          <a:bodyPr wrap="square" lIns="0" tIns="0" rIns="0" bIns="0">
            <a:spAutoFit/>
          </a:bodyPr>
          <a:lstStyle/>
          <a:p>
            <a:pPr algn="ctr" defTabSz="895350" fontAlgn="ctr">
              <a:buSzPct val="120000"/>
            </a:pPr>
            <a:r>
              <a:rPr lang="en-US" altLang="zh-CN" sz="1200" b="1">
                <a:ea typeface="华文楷体" pitchFamily="2" charset="-122"/>
              </a:rPr>
              <a:t>Stars</a:t>
            </a:r>
            <a:endParaRPr lang="zh-CN" altLang="en-GB" sz="1200" b="1" dirty="0">
              <a:ea typeface="华文楷体" pitchFamily="2" charset="-122"/>
            </a:endParaRPr>
          </a:p>
        </p:txBody>
      </p:sp>
      <p:sp>
        <p:nvSpPr>
          <p:cNvPr id="52" name="Rectangle 4"/>
          <p:cNvSpPr>
            <a:spLocks noChangeArrowheads="1"/>
          </p:cNvSpPr>
          <p:nvPr>
            <p:custDataLst>
              <p:tags r:id="rId18"/>
            </p:custDataLst>
          </p:nvPr>
        </p:nvSpPr>
        <p:spPr bwMode="gray">
          <a:xfrm>
            <a:off x="4034250" y="2566377"/>
            <a:ext cx="982899" cy="344544"/>
          </a:xfrm>
          <a:prstGeom prst="rect">
            <a:avLst/>
          </a:prstGeom>
          <a:noFill/>
          <a:ln w="9525">
            <a:noFill/>
            <a:miter lim="800000"/>
            <a:headEnd/>
            <a:tailEnd/>
          </a:ln>
        </p:spPr>
        <p:txBody>
          <a:bodyPr/>
          <a:lstStyle/>
          <a:p>
            <a:pPr marL="173038" lvl="1" indent="-171450" defTabSz="895350" eaLnBrk="0" fontAlgn="ctr" hangingPunct="0">
              <a:spcBef>
                <a:spcPct val="20000"/>
              </a:spcBef>
              <a:buClr>
                <a:schemeClr val="tx2"/>
              </a:buClr>
              <a:buSzPct val="120000"/>
              <a:buFont typeface="Arial" charset="0"/>
              <a:buChar char="•"/>
            </a:pPr>
            <a:r>
              <a:rPr lang="fr-FR" altLang="zh-CN" sz="1100" dirty="0"/>
              <a:t>3 and </a:t>
            </a:r>
            <a:r>
              <a:rPr lang="fr-FR" altLang="zh-CN" sz="1100" dirty="0" err="1"/>
              <a:t>below</a:t>
            </a:r>
            <a:endParaRPr lang="en-GB" altLang="zh-CN" sz="1100" b="0" dirty="0"/>
          </a:p>
        </p:txBody>
      </p:sp>
      <p:sp>
        <p:nvSpPr>
          <p:cNvPr id="53" name="Rectangle 4"/>
          <p:cNvSpPr>
            <a:spLocks noChangeArrowheads="1"/>
          </p:cNvSpPr>
          <p:nvPr>
            <p:custDataLst>
              <p:tags r:id="rId19"/>
            </p:custDataLst>
          </p:nvPr>
        </p:nvSpPr>
        <p:spPr bwMode="gray">
          <a:xfrm>
            <a:off x="4034250" y="4192567"/>
            <a:ext cx="982899" cy="344544"/>
          </a:xfrm>
          <a:prstGeom prst="rect">
            <a:avLst/>
          </a:prstGeom>
          <a:noFill/>
          <a:ln w="9525">
            <a:noFill/>
            <a:miter lim="800000"/>
            <a:headEnd/>
            <a:tailEnd/>
          </a:ln>
        </p:spPr>
        <p:txBody>
          <a:bodyPr/>
          <a:lstStyle/>
          <a:p>
            <a:pPr marL="173038" lvl="1" indent="-171450" defTabSz="895350" eaLnBrk="0" fontAlgn="ctr" hangingPunct="0">
              <a:spcBef>
                <a:spcPct val="20000"/>
              </a:spcBef>
              <a:buClr>
                <a:schemeClr val="tx2"/>
              </a:buClr>
              <a:buSzPct val="120000"/>
              <a:buFont typeface="Arial" charset="0"/>
              <a:buChar char="•"/>
            </a:pPr>
            <a:r>
              <a:rPr lang="fr-FR" altLang="zh-CN" sz="1100" dirty="0"/>
              <a:t>3 and 4</a:t>
            </a:r>
            <a:endParaRPr lang="en-GB" altLang="zh-CN" sz="1100" b="0" dirty="0"/>
          </a:p>
        </p:txBody>
      </p:sp>
      <p:sp>
        <p:nvSpPr>
          <p:cNvPr id="54" name="Rectangle 4"/>
          <p:cNvSpPr>
            <a:spLocks noChangeArrowheads="1"/>
          </p:cNvSpPr>
          <p:nvPr>
            <p:custDataLst>
              <p:tags r:id="rId20"/>
            </p:custDataLst>
          </p:nvPr>
        </p:nvSpPr>
        <p:spPr bwMode="gray">
          <a:xfrm>
            <a:off x="4034250" y="5610411"/>
            <a:ext cx="860475" cy="344544"/>
          </a:xfrm>
          <a:prstGeom prst="rect">
            <a:avLst/>
          </a:prstGeom>
          <a:noFill/>
          <a:ln w="9525">
            <a:noFill/>
            <a:miter lim="800000"/>
            <a:headEnd/>
            <a:tailEnd/>
          </a:ln>
        </p:spPr>
        <p:txBody>
          <a:bodyPr/>
          <a:lstStyle/>
          <a:p>
            <a:pPr marL="173038" lvl="1" indent="-171450" defTabSz="895350" eaLnBrk="0" fontAlgn="ctr" hangingPunct="0">
              <a:spcBef>
                <a:spcPct val="20000"/>
              </a:spcBef>
              <a:buClr>
                <a:schemeClr val="tx2"/>
              </a:buClr>
              <a:buSzPct val="120000"/>
              <a:buFont typeface="Arial" charset="0"/>
              <a:buChar char="•"/>
            </a:pPr>
            <a:r>
              <a:rPr lang="fr-FR" altLang="zh-CN" sz="1100" dirty="0"/>
              <a:t>4 and 5</a:t>
            </a:r>
            <a:endParaRPr lang="en-GB" altLang="zh-CN" sz="1100" b="0" dirty="0"/>
          </a:p>
        </p:txBody>
      </p:sp>
      <p:sp>
        <p:nvSpPr>
          <p:cNvPr id="42" name="Line 11"/>
          <p:cNvSpPr>
            <a:spLocks noChangeShapeType="1"/>
          </p:cNvSpPr>
          <p:nvPr>
            <p:custDataLst>
              <p:tags r:id="rId21"/>
            </p:custDataLst>
          </p:nvPr>
        </p:nvSpPr>
        <p:spPr bwMode="gray">
          <a:xfrm>
            <a:off x="4094764" y="2076502"/>
            <a:ext cx="982899" cy="0"/>
          </a:xfrm>
          <a:prstGeom prst="line">
            <a:avLst/>
          </a:prstGeom>
          <a:noFill/>
          <a:ln w="9525">
            <a:solidFill>
              <a:schemeClr val="accent1"/>
            </a:solidFill>
            <a:round/>
            <a:headEnd/>
            <a:tailEnd/>
          </a:ln>
        </p:spPr>
        <p:txBody>
          <a:bodyPr wrap="none" lIns="0" tIns="0" rIns="0" bIns="0" anchor="ctr"/>
          <a:lstStyle/>
          <a:p>
            <a:pPr>
              <a:buClr>
                <a:srgbClr val="86E02D"/>
              </a:buClr>
            </a:pPr>
            <a:endParaRPr lang="en-US" sz="1000" dirty="0"/>
          </a:p>
        </p:txBody>
      </p:sp>
    </p:spTree>
    <p:extLst>
      <p:ext uri="{BB962C8B-B14F-4D97-AF65-F5344CB8AC3E}">
        <p14:creationId xmlns:p14="http://schemas.microsoft.com/office/powerpoint/2010/main" val="4046505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prstGeom prst="rect">
            <a:avLst/>
          </a:prstGeom>
        </p:spPr>
        <p:txBody>
          <a:bodyPr/>
          <a:lstStyle/>
          <a:p>
            <a:pPr>
              <a:defRPr/>
            </a:pPr>
            <a:r>
              <a:rPr lang="en-US" altLang="zh-CN" dirty="0">
                <a:ea typeface="SimSun" pitchFamily="2" charset="-122"/>
              </a:rPr>
              <a:t>China will experiment XX different business models at the same time in the </a:t>
            </a:r>
            <a:r>
              <a:rPr lang="en-US" altLang="zh-CN" strike="sngStrike" dirty="0">
                <a:ea typeface="SimSun" pitchFamily="2" charset="-122"/>
              </a:rPr>
              <a:t>XX </a:t>
            </a:r>
            <a:r>
              <a:rPr lang="en-US" altLang="zh-CN" dirty="0">
                <a:ea typeface="SimSun" pitchFamily="2" charset="-122"/>
              </a:rPr>
              <a:t>pilot cities</a:t>
            </a:r>
          </a:p>
        </p:txBody>
      </p:sp>
      <p:sp>
        <p:nvSpPr>
          <p:cNvPr id="866306" name="Rectangle 4"/>
          <p:cNvSpPr>
            <a:spLocks noChangeArrowheads="1"/>
          </p:cNvSpPr>
          <p:nvPr/>
        </p:nvSpPr>
        <p:spPr bwMode="auto">
          <a:xfrm>
            <a:off x="473075" y="2100263"/>
            <a:ext cx="1443038" cy="730250"/>
          </a:xfrm>
          <a:prstGeom prst="rect">
            <a:avLst/>
          </a:prstGeom>
          <a:noFill/>
          <a:ln w="9525">
            <a:noFill/>
            <a:miter lim="800000"/>
            <a:headEnd/>
            <a:tailEnd/>
          </a:ln>
        </p:spPr>
        <p:txBody>
          <a:bodyPr anchor="ctr"/>
          <a:lstStyle/>
          <a:p>
            <a:pPr algn="ctr"/>
            <a:r>
              <a:rPr lang="en-US" altLang="zh-CN" sz="1200" b="1" dirty="0"/>
              <a:t>Business models</a:t>
            </a:r>
          </a:p>
        </p:txBody>
      </p:sp>
      <p:sp>
        <p:nvSpPr>
          <p:cNvPr id="866307" name="Rectangle 5"/>
          <p:cNvSpPr>
            <a:spLocks noChangeArrowheads="1"/>
          </p:cNvSpPr>
          <p:nvPr/>
        </p:nvSpPr>
        <p:spPr bwMode="auto">
          <a:xfrm>
            <a:off x="473075" y="4948238"/>
            <a:ext cx="1443038" cy="455612"/>
          </a:xfrm>
          <a:prstGeom prst="rect">
            <a:avLst/>
          </a:prstGeom>
          <a:noFill/>
          <a:ln w="9525" algn="ctr">
            <a:noFill/>
            <a:miter lim="800000"/>
            <a:headEnd/>
            <a:tailEnd/>
          </a:ln>
        </p:spPr>
        <p:txBody>
          <a:bodyPr anchor="ctr"/>
          <a:lstStyle/>
          <a:p>
            <a:pPr algn="ctr"/>
            <a:r>
              <a:rPr lang="en-US" altLang="zh-CN" sz="1200" b="1" dirty="0"/>
              <a:t>Industrial players</a:t>
            </a:r>
          </a:p>
        </p:txBody>
      </p:sp>
      <p:sp>
        <p:nvSpPr>
          <p:cNvPr id="866308" name="Rectangle 6"/>
          <p:cNvSpPr>
            <a:spLocks noChangeArrowheads="1"/>
          </p:cNvSpPr>
          <p:nvPr/>
        </p:nvSpPr>
        <p:spPr bwMode="auto">
          <a:xfrm>
            <a:off x="473075" y="4359275"/>
            <a:ext cx="1443038" cy="565150"/>
          </a:xfrm>
          <a:prstGeom prst="rect">
            <a:avLst/>
          </a:prstGeom>
          <a:noFill/>
          <a:ln w="9525" algn="ctr">
            <a:noFill/>
            <a:miter lim="800000"/>
            <a:headEnd/>
            <a:tailEnd/>
          </a:ln>
        </p:spPr>
        <p:txBody>
          <a:bodyPr anchor="ctr"/>
          <a:lstStyle/>
          <a:p>
            <a:pPr algn="ctr"/>
            <a:r>
              <a:rPr lang="en-US" altLang="zh-CN" sz="1200" b="1" dirty="0"/>
              <a:t>R&amp;D programs</a:t>
            </a:r>
          </a:p>
        </p:txBody>
      </p:sp>
      <p:sp>
        <p:nvSpPr>
          <p:cNvPr id="866309" name="Rectangle 7"/>
          <p:cNvSpPr>
            <a:spLocks noChangeArrowheads="1"/>
          </p:cNvSpPr>
          <p:nvPr/>
        </p:nvSpPr>
        <p:spPr bwMode="auto">
          <a:xfrm>
            <a:off x="473075" y="5426075"/>
            <a:ext cx="1443038" cy="962025"/>
          </a:xfrm>
          <a:prstGeom prst="rect">
            <a:avLst/>
          </a:prstGeom>
          <a:noFill/>
          <a:ln w="9525">
            <a:noFill/>
            <a:miter lim="800000"/>
            <a:headEnd/>
            <a:tailEnd/>
          </a:ln>
        </p:spPr>
        <p:txBody>
          <a:bodyPr anchor="ctr"/>
          <a:lstStyle/>
          <a:p>
            <a:pPr algn="ctr"/>
            <a:r>
              <a:rPr lang="en-US" altLang="zh-CN" sz="1200" b="1" dirty="0"/>
              <a:t>Fiscal and regulation policies</a:t>
            </a:r>
          </a:p>
        </p:txBody>
      </p:sp>
      <p:sp>
        <p:nvSpPr>
          <p:cNvPr id="866310" name="Rectangle 9"/>
          <p:cNvSpPr>
            <a:spLocks noChangeArrowheads="1"/>
          </p:cNvSpPr>
          <p:nvPr/>
        </p:nvSpPr>
        <p:spPr bwMode="auto">
          <a:xfrm>
            <a:off x="2066925" y="1771650"/>
            <a:ext cx="1898650" cy="304800"/>
          </a:xfrm>
          <a:prstGeom prst="rect">
            <a:avLst/>
          </a:prstGeom>
          <a:noFill/>
          <a:ln w="9525" algn="ctr">
            <a:noFill/>
            <a:miter lim="800000"/>
            <a:headEnd/>
            <a:tailEnd/>
          </a:ln>
        </p:spPr>
        <p:txBody>
          <a:bodyPr wrap="none" anchor="ctr"/>
          <a:lstStyle/>
          <a:p>
            <a:pPr algn="ctr"/>
            <a:r>
              <a:rPr lang="en-US" altLang="zh-CN" sz="1400" b="1" dirty="0">
                <a:solidFill>
                  <a:srgbClr val="292929"/>
                </a:solidFill>
              </a:rPr>
              <a:t>Model 1: </a:t>
            </a:r>
            <a:r>
              <a:rPr lang="en-US" altLang="zh-CN" sz="1400" dirty="0">
                <a:solidFill>
                  <a:srgbClr val="292929"/>
                </a:solidFill>
              </a:rPr>
              <a:t>PHEV</a:t>
            </a:r>
          </a:p>
        </p:txBody>
      </p:sp>
      <p:sp>
        <p:nvSpPr>
          <p:cNvPr id="866311" name="AutoShape 10"/>
          <p:cNvSpPr>
            <a:spLocks noChangeArrowheads="1"/>
          </p:cNvSpPr>
          <p:nvPr/>
        </p:nvSpPr>
        <p:spPr bwMode="auto">
          <a:xfrm>
            <a:off x="2066925" y="1244600"/>
            <a:ext cx="6604000" cy="355600"/>
          </a:xfrm>
          <a:prstGeom prst="rightArrow">
            <a:avLst>
              <a:gd name="adj1" fmla="val 60259"/>
              <a:gd name="adj2" fmla="val 120198"/>
            </a:avLst>
          </a:prstGeom>
          <a:solidFill>
            <a:schemeClr val="bg2"/>
          </a:solidFill>
          <a:ln w="6350">
            <a:solidFill>
              <a:schemeClr val="tx2"/>
            </a:solidFill>
            <a:miter lim="800000"/>
            <a:headEnd/>
            <a:tailEnd/>
          </a:ln>
        </p:spPr>
        <p:txBody>
          <a:bodyPr wrap="none" anchor="ctr"/>
          <a:lstStyle/>
          <a:p>
            <a:endParaRPr lang="zh-CN" altLang="en-US" sz="1800" b="0"/>
          </a:p>
        </p:txBody>
      </p:sp>
      <p:sp>
        <p:nvSpPr>
          <p:cNvPr id="866312" name="Text Box 11"/>
          <p:cNvSpPr txBox="1">
            <a:spLocks noChangeArrowheads="1"/>
          </p:cNvSpPr>
          <p:nvPr/>
        </p:nvSpPr>
        <p:spPr bwMode="auto">
          <a:xfrm>
            <a:off x="2435225" y="1281113"/>
            <a:ext cx="962025" cy="274637"/>
          </a:xfrm>
          <a:prstGeom prst="rect">
            <a:avLst/>
          </a:prstGeom>
          <a:noFill/>
          <a:ln w="9525">
            <a:noFill/>
            <a:miter lim="800000"/>
            <a:headEnd/>
            <a:tailEnd/>
          </a:ln>
        </p:spPr>
        <p:txBody>
          <a:bodyPr wrap="none">
            <a:spAutoFit/>
          </a:bodyPr>
          <a:lstStyle/>
          <a:p>
            <a:r>
              <a:rPr lang="en-US" altLang="zh-CN" sz="1200" dirty="0"/>
              <a:t>Short-term</a:t>
            </a:r>
          </a:p>
        </p:txBody>
      </p:sp>
      <p:sp>
        <p:nvSpPr>
          <p:cNvPr id="866313" name="Rectangle 12"/>
          <p:cNvSpPr>
            <a:spLocks noChangeArrowheads="1"/>
          </p:cNvSpPr>
          <p:nvPr/>
        </p:nvSpPr>
        <p:spPr bwMode="auto">
          <a:xfrm>
            <a:off x="4178300" y="1771650"/>
            <a:ext cx="1841500" cy="304800"/>
          </a:xfrm>
          <a:prstGeom prst="rect">
            <a:avLst/>
          </a:prstGeom>
          <a:noFill/>
          <a:ln w="9525">
            <a:noFill/>
            <a:miter lim="800000"/>
            <a:headEnd/>
            <a:tailEnd/>
          </a:ln>
        </p:spPr>
        <p:txBody>
          <a:bodyPr wrap="none" anchor="ctr"/>
          <a:lstStyle/>
          <a:p>
            <a:pPr algn="ctr"/>
            <a:r>
              <a:rPr lang="en-US" altLang="zh-CN" sz="1400" b="1" dirty="0">
                <a:solidFill>
                  <a:srgbClr val="292929"/>
                </a:solidFill>
              </a:rPr>
              <a:t>Model 2: </a:t>
            </a:r>
            <a:r>
              <a:rPr lang="en-US" altLang="zh-CN" sz="1400" dirty="0">
                <a:solidFill>
                  <a:srgbClr val="292929"/>
                </a:solidFill>
              </a:rPr>
              <a:t>BEV</a:t>
            </a:r>
          </a:p>
        </p:txBody>
      </p:sp>
      <p:sp>
        <p:nvSpPr>
          <p:cNvPr id="866314" name="Rectangle 13"/>
          <p:cNvSpPr>
            <a:spLocks noChangeArrowheads="1"/>
          </p:cNvSpPr>
          <p:nvPr/>
        </p:nvSpPr>
        <p:spPr bwMode="auto">
          <a:xfrm>
            <a:off x="6242050" y="1771650"/>
            <a:ext cx="1820863" cy="304800"/>
          </a:xfrm>
          <a:prstGeom prst="rect">
            <a:avLst/>
          </a:prstGeom>
          <a:noFill/>
          <a:ln w="9525">
            <a:noFill/>
            <a:miter lim="800000"/>
            <a:headEnd/>
            <a:tailEnd/>
          </a:ln>
        </p:spPr>
        <p:txBody>
          <a:bodyPr wrap="none" anchor="ctr"/>
          <a:lstStyle/>
          <a:p>
            <a:pPr algn="ctr"/>
            <a:r>
              <a:rPr lang="en-US" altLang="zh-CN" sz="1400" b="1" dirty="0">
                <a:solidFill>
                  <a:srgbClr val="292929"/>
                </a:solidFill>
              </a:rPr>
              <a:t>Model 3: </a:t>
            </a:r>
            <a:r>
              <a:rPr lang="en-US" altLang="zh-CN" sz="1400" dirty="0">
                <a:solidFill>
                  <a:srgbClr val="292929"/>
                </a:solidFill>
              </a:rPr>
              <a:t>HFCV</a:t>
            </a:r>
          </a:p>
        </p:txBody>
      </p:sp>
      <p:sp>
        <p:nvSpPr>
          <p:cNvPr id="16397" name="Rectangle 3"/>
          <p:cNvSpPr>
            <a:spLocks noChangeArrowheads="1"/>
          </p:cNvSpPr>
          <p:nvPr/>
        </p:nvSpPr>
        <p:spPr bwMode="auto">
          <a:xfrm>
            <a:off x="2066925" y="2136458"/>
            <a:ext cx="1878013" cy="4247317"/>
          </a:xfrm>
          <a:prstGeom prst="rect">
            <a:avLst/>
          </a:prstGeom>
          <a:noFill/>
          <a:ln w="9525" algn="ctr">
            <a:noFill/>
            <a:miter lim="800000"/>
            <a:headEnd/>
            <a:tailEnd/>
          </a:ln>
        </p:spPr>
        <p:txBody>
          <a:bodyPr>
            <a:spAutoFit/>
          </a:bodyPr>
          <a:lstStyle/>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Plug-in HEV with batteries recharged at home or service stations, a transition option from HEV to BEV</a:t>
            </a: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Battery recharged at home or service stations</a:t>
            </a: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Ion battery</a:t>
            </a: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Charging equipment and network load </a:t>
            </a: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863 program/HEV</a:t>
            </a: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973 program/HEV </a:t>
            </a: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State Grid program/BEV</a:t>
            </a: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BYD: XX</a:t>
            </a: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SAIC, XX</a:t>
            </a: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Fiscal subsidies in </a:t>
            </a:r>
            <a:r>
              <a:rPr lang="en-US" altLang="zh-CN" sz="1000" strike="sngStrike" dirty="0">
                <a:ea typeface="SimSun" pitchFamily="2" charset="-122"/>
                <a:cs typeface="+mn-cs"/>
              </a:rPr>
              <a:t>13</a:t>
            </a:r>
            <a:r>
              <a:rPr lang="en-US" altLang="zh-CN" sz="1000" dirty="0">
                <a:ea typeface="SimSun" pitchFamily="2" charset="-122"/>
                <a:cs typeface="+mn-cs"/>
              </a:rPr>
              <a:t> 20</a:t>
            </a:r>
            <a:r>
              <a:rPr lang="en-US" altLang="zh-CN" sz="1000" b="0" dirty="0">
                <a:ea typeface="SimSun" pitchFamily="2" charset="-122"/>
                <a:cs typeface="+mn-cs"/>
              </a:rPr>
              <a:t> pilot cities: up to 7,400 USD per HEV car</a:t>
            </a:r>
          </a:p>
          <a:p>
            <a:pPr marL="171450" indent="-171450" algn="just" eaLnBrk="0" hangingPunct="0">
              <a:buClr>
                <a:schemeClr val="tx2"/>
              </a:buClr>
              <a:buFont typeface="Arial" panose="020B0604020202020204" pitchFamily="34" charset="0"/>
              <a:buChar char="•"/>
              <a:defRPr/>
            </a:pPr>
            <a:r>
              <a:rPr lang="fr-FR" altLang="zh-CN" sz="1000" b="0" dirty="0">
                <a:ea typeface="SimSun" pitchFamily="2" charset="-122"/>
                <a:cs typeface="+mn-cs"/>
              </a:rPr>
              <a:t>XX</a:t>
            </a:r>
            <a:endParaRPr lang="en-US" altLang="zh-CN" sz="1000" b="0" dirty="0">
              <a:ea typeface="SimSun" pitchFamily="2" charset="-122"/>
              <a:cs typeface="+mn-cs"/>
            </a:endParaRPr>
          </a:p>
        </p:txBody>
      </p:sp>
      <p:sp>
        <p:nvSpPr>
          <p:cNvPr id="866316" name="Rectangle 15"/>
          <p:cNvSpPr>
            <a:spLocks noChangeArrowheads="1"/>
          </p:cNvSpPr>
          <p:nvPr/>
        </p:nvSpPr>
        <p:spPr bwMode="auto">
          <a:xfrm>
            <a:off x="473075" y="3516313"/>
            <a:ext cx="1443038" cy="825500"/>
          </a:xfrm>
          <a:prstGeom prst="rect">
            <a:avLst/>
          </a:prstGeom>
          <a:noFill/>
          <a:ln w="9525">
            <a:noFill/>
            <a:miter lim="800000"/>
            <a:headEnd/>
            <a:tailEnd/>
          </a:ln>
        </p:spPr>
        <p:txBody>
          <a:bodyPr anchor="ctr"/>
          <a:lstStyle/>
          <a:p>
            <a:pPr algn="ctr"/>
            <a:r>
              <a:rPr lang="en-US" altLang="zh-CN" sz="1200" b="1" dirty="0"/>
              <a:t>Key enabling technologies</a:t>
            </a:r>
          </a:p>
        </p:txBody>
      </p:sp>
      <p:sp>
        <p:nvSpPr>
          <p:cNvPr id="866317" name="Rectangle 16"/>
          <p:cNvSpPr>
            <a:spLocks noChangeArrowheads="1"/>
          </p:cNvSpPr>
          <p:nvPr/>
        </p:nvSpPr>
        <p:spPr bwMode="auto">
          <a:xfrm>
            <a:off x="473075" y="2951163"/>
            <a:ext cx="1443038" cy="533400"/>
          </a:xfrm>
          <a:prstGeom prst="rect">
            <a:avLst/>
          </a:prstGeom>
          <a:noFill/>
          <a:ln w="9525">
            <a:noFill/>
            <a:miter lim="800000"/>
            <a:headEnd/>
            <a:tailEnd/>
          </a:ln>
        </p:spPr>
        <p:txBody>
          <a:bodyPr anchor="ctr"/>
          <a:lstStyle/>
          <a:p>
            <a:pPr algn="ctr"/>
            <a:r>
              <a:rPr lang="en-US" altLang="zh-CN" sz="1200" b="1" dirty="0"/>
              <a:t>Electricity distribution system</a:t>
            </a:r>
          </a:p>
        </p:txBody>
      </p:sp>
      <p:sp>
        <p:nvSpPr>
          <p:cNvPr id="16401" name="Rectangle 3"/>
          <p:cNvSpPr>
            <a:spLocks noChangeArrowheads="1"/>
          </p:cNvSpPr>
          <p:nvPr/>
        </p:nvSpPr>
        <p:spPr bwMode="auto">
          <a:xfrm>
            <a:off x="4178300" y="2149158"/>
            <a:ext cx="1835150" cy="4247317"/>
          </a:xfrm>
          <a:prstGeom prst="rect">
            <a:avLst/>
          </a:prstGeom>
          <a:noFill/>
          <a:ln w="9525" algn="ctr">
            <a:noFill/>
            <a:miter lim="800000"/>
            <a:headEnd/>
            <a:tailEnd/>
          </a:ln>
        </p:spPr>
        <p:txBody>
          <a:bodyPr>
            <a:spAutoFit/>
          </a:bodyPr>
          <a:lstStyle/>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BEV with battery switch and leasing service as major recharging method</a:t>
            </a: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Battery switch and leasing service as major recharging methods</a:t>
            </a: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Ion battery</a:t>
            </a: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Battery switch technology and leasing system</a:t>
            </a: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863 program/BEV</a:t>
            </a: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973 program/BEV</a:t>
            </a: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State Grid program/BEV</a:t>
            </a: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BYD</a:t>
            </a: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XX</a:t>
            </a: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Wanxiang</a:t>
            </a: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Fiscal subsidies in </a:t>
            </a:r>
            <a:r>
              <a:rPr lang="en-US" altLang="zh-CN" sz="1000" strike="sngStrike" dirty="0">
                <a:ea typeface="SimSun" pitchFamily="2" charset="-122"/>
                <a:cs typeface="+mn-cs"/>
              </a:rPr>
              <a:t>XX</a:t>
            </a: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Fiscal subsidies in 5 pilot cities : up to 8 862</a:t>
            </a:r>
            <a:r>
              <a:rPr lang="zh-CN" altLang="en-US" sz="1000" b="0" dirty="0">
                <a:ea typeface="SimSun" pitchFamily="2" charset="-122"/>
                <a:cs typeface="+mn-cs"/>
              </a:rPr>
              <a:t> </a:t>
            </a:r>
            <a:r>
              <a:rPr lang="en-US" altLang="zh-CN" sz="1000" b="0" dirty="0">
                <a:ea typeface="SimSun" pitchFamily="2" charset="-122"/>
                <a:cs typeface="+mn-cs"/>
              </a:rPr>
              <a:t>$.per BEV</a:t>
            </a:r>
          </a:p>
          <a:p>
            <a:pPr marL="171450" indent="-171450" algn="just" eaLnBrk="0" hangingPunct="0">
              <a:buClr>
                <a:srgbClr val="86E02D"/>
              </a:buClr>
              <a:buFont typeface="Arial" panose="020B0604020202020204" pitchFamily="34" charset="0"/>
              <a:buChar char="•"/>
              <a:defRPr/>
            </a:pPr>
            <a:endParaRPr lang="en-US" altLang="zh-CN" sz="1000" b="0" dirty="0">
              <a:ea typeface="SimSun" pitchFamily="2" charset="-122"/>
              <a:cs typeface="+mn-cs"/>
            </a:endParaRPr>
          </a:p>
        </p:txBody>
      </p:sp>
      <p:sp>
        <p:nvSpPr>
          <p:cNvPr id="16402" name="Rectangle 3"/>
          <p:cNvSpPr>
            <a:spLocks noChangeArrowheads="1"/>
          </p:cNvSpPr>
          <p:nvPr/>
        </p:nvSpPr>
        <p:spPr bwMode="auto">
          <a:xfrm>
            <a:off x="6242050" y="2149158"/>
            <a:ext cx="1820863" cy="3939540"/>
          </a:xfrm>
          <a:prstGeom prst="rect">
            <a:avLst/>
          </a:prstGeom>
          <a:noFill/>
          <a:ln w="9525" algn="ctr">
            <a:noFill/>
            <a:miter lim="800000"/>
            <a:headEnd/>
            <a:tailEnd/>
          </a:ln>
        </p:spPr>
        <p:txBody>
          <a:bodyPr>
            <a:spAutoFit/>
          </a:bodyPr>
          <a:lstStyle/>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Hydrogen fuel cell vehicles, a long-term option that calls for decline of cost</a:t>
            </a: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To build adding hydrogen stations and supply HFCV with hydrogen</a:t>
            </a: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Fuel cell technology</a:t>
            </a: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Safety &amp; cold weather starting</a:t>
            </a: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Production &amp; storage of H2</a:t>
            </a: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863 program/FCV</a:t>
            </a: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973 program/FCV</a:t>
            </a: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XX.</a:t>
            </a:r>
          </a:p>
          <a:p>
            <a:pPr marL="171450" indent="-171450" algn="just" eaLnBrk="0" hangingPunct="0">
              <a:buClr>
                <a:schemeClr val="tx2"/>
              </a:buClr>
              <a:buFont typeface="Arial" panose="020B0604020202020204" pitchFamily="34" charset="0"/>
              <a:buChar char="•"/>
              <a:defRPr/>
            </a:pPr>
            <a:endParaRPr lang="en-US" altLang="zh-CN" sz="1000" b="0" dirty="0">
              <a:ea typeface="SimSun" pitchFamily="2" charset="-122"/>
              <a:cs typeface="+mn-cs"/>
            </a:endParaRPr>
          </a:p>
          <a:p>
            <a:pPr marL="171450" indent="-171450" algn="just" eaLnBrk="0" hangingPunct="0">
              <a:buClr>
                <a:schemeClr val="tx2"/>
              </a:buClr>
              <a:buFont typeface="Arial" panose="020B0604020202020204" pitchFamily="34" charset="0"/>
              <a:buChar char="•"/>
              <a:defRPr/>
            </a:pPr>
            <a:r>
              <a:rPr lang="en-US" altLang="zh-CN" sz="1000" b="0" dirty="0">
                <a:ea typeface="SimSun" pitchFamily="2" charset="-122"/>
                <a:cs typeface="+mn-cs"/>
              </a:rPr>
              <a:t>Fiscal subsidies in </a:t>
            </a:r>
            <a:r>
              <a:rPr lang="en-US" altLang="zh-CN" sz="1000" strike="sngStrike" dirty="0">
                <a:ea typeface="SimSun" pitchFamily="2" charset="-122"/>
                <a:cs typeface="+mn-cs"/>
              </a:rPr>
              <a:t>XX </a:t>
            </a:r>
            <a:r>
              <a:rPr lang="en-US" altLang="zh-CN" sz="1000" b="0" dirty="0">
                <a:ea typeface="SimSun" pitchFamily="2" charset="-122"/>
                <a:cs typeface="+mn-cs"/>
              </a:rPr>
              <a:t>pilot cities: up to 36,700 USD per HFCV car</a:t>
            </a:r>
          </a:p>
        </p:txBody>
      </p:sp>
      <p:sp>
        <p:nvSpPr>
          <p:cNvPr id="866320" name="Text Box 7"/>
          <p:cNvSpPr txBox="1">
            <a:spLocks noChangeArrowheads="1"/>
          </p:cNvSpPr>
          <p:nvPr/>
        </p:nvSpPr>
        <p:spPr bwMode="auto">
          <a:xfrm>
            <a:off x="92075" y="6407588"/>
            <a:ext cx="5334000" cy="336550"/>
          </a:xfrm>
          <a:prstGeom prst="rect">
            <a:avLst/>
          </a:prstGeom>
          <a:noFill/>
          <a:ln w="9525">
            <a:noFill/>
            <a:miter lim="800000"/>
            <a:headEnd/>
            <a:tailEnd/>
          </a:ln>
        </p:spPr>
        <p:txBody>
          <a:bodyPr>
            <a:spAutoFit/>
          </a:bodyPr>
          <a:lstStyle/>
          <a:p>
            <a:r>
              <a:rPr lang="en-US" altLang="zh-CN" sz="800" b="0" dirty="0"/>
              <a:t>Note: PHEV- Plug-in hybrid electric vehicle; BEV- battery/pure electric vehicle; HFCV- hydrogen fuel cell vehicle</a:t>
            </a:r>
          </a:p>
          <a:p>
            <a:r>
              <a:rPr lang="en-US" altLang="zh-CN" sz="800" b="0" dirty="0"/>
              <a:t>Source: Ministry of Industry and Information Technology (MIIT); Roland Berger</a:t>
            </a:r>
          </a:p>
        </p:txBody>
      </p:sp>
      <p:sp>
        <p:nvSpPr>
          <p:cNvPr id="866321" name="Text Box 11"/>
          <p:cNvSpPr txBox="1">
            <a:spLocks noChangeArrowheads="1"/>
          </p:cNvSpPr>
          <p:nvPr/>
        </p:nvSpPr>
        <p:spPr bwMode="auto">
          <a:xfrm>
            <a:off x="4556125" y="1281113"/>
            <a:ext cx="869950" cy="274637"/>
          </a:xfrm>
          <a:prstGeom prst="rect">
            <a:avLst/>
          </a:prstGeom>
          <a:noFill/>
          <a:ln w="9525">
            <a:noFill/>
            <a:miter lim="800000"/>
            <a:headEnd/>
            <a:tailEnd/>
          </a:ln>
        </p:spPr>
        <p:txBody>
          <a:bodyPr wrap="none">
            <a:spAutoFit/>
          </a:bodyPr>
          <a:lstStyle/>
          <a:p>
            <a:r>
              <a:rPr lang="en-US" altLang="zh-CN" sz="1200" dirty="0"/>
              <a:t> Mid-term</a:t>
            </a:r>
          </a:p>
        </p:txBody>
      </p:sp>
      <p:sp>
        <p:nvSpPr>
          <p:cNvPr id="866322" name="Text Box 11"/>
          <p:cNvSpPr txBox="1">
            <a:spLocks noChangeArrowheads="1"/>
          </p:cNvSpPr>
          <p:nvPr/>
        </p:nvSpPr>
        <p:spPr bwMode="auto">
          <a:xfrm>
            <a:off x="6638925" y="1281113"/>
            <a:ext cx="938213" cy="274637"/>
          </a:xfrm>
          <a:prstGeom prst="rect">
            <a:avLst/>
          </a:prstGeom>
          <a:noFill/>
          <a:ln w="9525">
            <a:noFill/>
            <a:miter lim="800000"/>
            <a:headEnd/>
            <a:tailEnd/>
          </a:ln>
        </p:spPr>
        <p:txBody>
          <a:bodyPr wrap="none">
            <a:spAutoFit/>
          </a:bodyPr>
          <a:lstStyle/>
          <a:p>
            <a:r>
              <a:rPr lang="en-US" altLang="zh-CN" sz="1200" dirty="0"/>
              <a:t>Long-term</a:t>
            </a:r>
          </a:p>
        </p:txBody>
      </p:sp>
      <p:cxnSp>
        <p:nvCxnSpPr>
          <p:cNvPr id="21" name="Straight Connector 20"/>
          <p:cNvCxnSpPr/>
          <p:nvPr/>
        </p:nvCxnSpPr>
        <p:spPr>
          <a:xfrm flipH="1">
            <a:off x="1916113" y="2100263"/>
            <a:ext cx="0" cy="73025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1916113" y="2951163"/>
            <a:ext cx="0" cy="5334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916113" y="3516313"/>
            <a:ext cx="0" cy="8255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916113" y="4368801"/>
            <a:ext cx="0" cy="55562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16113" y="4948238"/>
            <a:ext cx="0" cy="45561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916113" y="5426075"/>
            <a:ext cx="0" cy="9704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066925" y="2076450"/>
            <a:ext cx="1878013"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178300" y="2076450"/>
            <a:ext cx="1841500"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221413" y="2076450"/>
            <a:ext cx="1841500"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687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re 1"/>
          <p:cNvSpPr>
            <a:spLocks noGrp="1"/>
          </p:cNvSpPr>
          <p:nvPr>
            <p:ph type="title"/>
          </p:nvPr>
        </p:nvSpPr>
        <p:spPr/>
        <p:txBody>
          <a:bodyPr/>
          <a:lstStyle/>
          <a:p>
            <a:r>
              <a:rPr lang="en-US" altLang="zh-CN" dirty="0">
                <a:ea typeface="宋体" pitchFamily="2" charset="-122"/>
              </a:rPr>
              <a:t>Tsinghua is the leading university promoting social entrepreneurship</a:t>
            </a:r>
          </a:p>
        </p:txBody>
      </p:sp>
      <p:sp>
        <p:nvSpPr>
          <p:cNvPr id="48132" name="Rectangle 4"/>
          <p:cNvSpPr>
            <a:spLocks noChangeArrowheads="1"/>
          </p:cNvSpPr>
          <p:nvPr>
            <p:custDataLst>
              <p:tags r:id="rId1"/>
            </p:custDataLst>
          </p:nvPr>
        </p:nvSpPr>
        <p:spPr bwMode="gray">
          <a:xfrm>
            <a:off x="1633538" y="2116138"/>
            <a:ext cx="1682750" cy="835025"/>
          </a:xfrm>
          <a:prstGeom prst="rect">
            <a:avLst/>
          </a:prstGeom>
          <a:noFill/>
          <a:ln w="9525">
            <a:noFill/>
            <a:miter lim="800000"/>
            <a:headEnd/>
            <a:tailEnd/>
          </a:ln>
        </p:spPr>
        <p:txBody>
          <a:bodyPr/>
          <a:lstStyle/>
          <a:p>
            <a:pPr marL="173038" lvl="1" indent="-171450" defTabSz="895350" eaLnBrk="0" fontAlgn="ctr" hangingPunct="0">
              <a:spcBef>
                <a:spcPct val="20000"/>
              </a:spcBef>
              <a:buClr>
                <a:schemeClr val="tx2"/>
              </a:buClr>
              <a:buSzPct val="120000"/>
              <a:buFont typeface="Arial" panose="020B0604020202020204" pitchFamily="34" charset="0"/>
              <a:buChar char="•"/>
            </a:pPr>
            <a:r>
              <a:rPr lang="en-GB" altLang="zh-CN" sz="1200" b="0" dirty="0"/>
              <a:t>Location: Beijing</a:t>
            </a:r>
            <a:r>
              <a:rPr lang="en-US" altLang="zh-CN" sz="1200" b="0" dirty="0"/>
              <a:t>, </a:t>
            </a:r>
            <a:r>
              <a:rPr lang="en-GB" altLang="zh-CN" sz="1200" b="0" dirty="0"/>
              <a:t>China</a:t>
            </a:r>
          </a:p>
          <a:p>
            <a:pPr marL="173038" lvl="1" indent="-171450" defTabSz="895350" eaLnBrk="0" fontAlgn="ctr" hangingPunct="0">
              <a:spcBef>
                <a:spcPct val="20000"/>
              </a:spcBef>
              <a:buClr>
                <a:schemeClr val="tx2"/>
              </a:buClr>
              <a:buSzPct val="120000"/>
              <a:buFont typeface="Arial" panose="020B0604020202020204" pitchFamily="34" charset="0"/>
              <a:buChar char="•"/>
            </a:pPr>
            <a:r>
              <a:rPr lang="en-GB" altLang="zh-CN" sz="1200" b="0" dirty="0"/>
              <a:t>Creation: 1911</a:t>
            </a:r>
          </a:p>
          <a:p>
            <a:pPr marL="173038" lvl="1" indent="-171450" defTabSz="895350" eaLnBrk="0" fontAlgn="ctr" hangingPunct="0">
              <a:spcBef>
                <a:spcPct val="20000"/>
              </a:spcBef>
              <a:buClr>
                <a:schemeClr val="tx2"/>
              </a:buClr>
              <a:buSzPct val="120000"/>
              <a:buFont typeface="Arial" panose="020B0604020202020204" pitchFamily="34" charset="0"/>
              <a:buChar char="•"/>
            </a:pPr>
            <a:r>
              <a:rPr lang="en-GB" altLang="zh-CN" sz="1200" b="0" dirty="0"/>
              <a:t>Rank No.1 </a:t>
            </a:r>
          </a:p>
          <a:p>
            <a:pPr marL="173038" lvl="1" indent="-171450" defTabSz="895350" eaLnBrk="0" fontAlgn="ctr" hangingPunct="0">
              <a:spcBef>
                <a:spcPct val="20000"/>
              </a:spcBef>
              <a:buClr>
                <a:srgbClr val="86E02D"/>
              </a:buClr>
              <a:buSzPct val="120000"/>
              <a:buFont typeface="Arial" panose="020B0604020202020204" pitchFamily="34" charset="0"/>
              <a:buChar char="•"/>
            </a:pPr>
            <a:endParaRPr lang="en-GB" altLang="zh-CN" sz="1200" b="0" dirty="0"/>
          </a:p>
        </p:txBody>
      </p:sp>
      <p:sp>
        <p:nvSpPr>
          <p:cNvPr id="48133" name="Rectangle 8"/>
          <p:cNvSpPr>
            <a:spLocks noChangeArrowheads="1"/>
          </p:cNvSpPr>
          <p:nvPr>
            <p:custDataLst>
              <p:tags r:id="rId2"/>
            </p:custDataLst>
          </p:nvPr>
        </p:nvSpPr>
        <p:spPr bwMode="gray">
          <a:xfrm>
            <a:off x="1716088" y="1757363"/>
            <a:ext cx="1354137" cy="184150"/>
          </a:xfrm>
          <a:prstGeom prst="rect">
            <a:avLst/>
          </a:prstGeom>
          <a:noFill/>
          <a:ln w="9525">
            <a:noFill/>
            <a:miter lim="800000"/>
            <a:headEnd/>
            <a:tailEnd/>
          </a:ln>
        </p:spPr>
        <p:txBody>
          <a:bodyPr lIns="0" tIns="0" rIns="0" bIns="0">
            <a:spAutoFit/>
          </a:bodyPr>
          <a:lstStyle/>
          <a:p>
            <a:pPr defTabSz="895350" fontAlgn="ctr">
              <a:buSzPct val="120000"/>
            </a:pPr>
            <a:r>
              <a:rPr lang="en-US" altLang="zh-CN" sz="1200" b="1" dirty="0">
                <a:ea typeface="华文楷体" pitchFamily="2" charset="-122"/>
              </a:rPr>
              <a:t>Basic information</a:t>
            </a:r>
            <a:endParaRPr lang="zh-CN" altLang="en-GB" sz="1200" b="1" dirty="0">
              <a:ea typeface="华文楷体" pitchFamily="2" charset="-122"/>
            </a:endParaRPr>
          </a:p>
        </p:txBody>
      </p:sp>
      <p:sp>
        <p:nvSpPr>
          <p:cNvPr id="48134" name="Rectangle 4"/>
          <p:cNvSpPr>
            <a:spLocks noChangeArrowheads="1"/>
          </p:cNvSpPr>
          <p:nvPr>
            <p:custDataLst>
              <p:tags r:id="rId3"/>
            </p:custDataLst>
          </p:nvPr>
        </p:nvSpPr>
        <p:spPr bwMode="gray">
          <a:xfrm>
            <a:off x="5021263" y="2101850"/>
            <a:ext cx="3808412" cy="1047750"/>
          </a:xfrm>
          <a:prstGeom prst="rect">
            <a:avLst/>
          </a:prstGeom>
          <a:noFill/>
          <a:ln w="9525">
            <a:noFill/>
            <a:miter lim="800000"/>
            <a:headEnd/>
            <a:tailEnd/>
          </a:ln>
        </p:spPr>
        <p:txBody>
          <a:bodyPr/>
          <a:lstStyle/>
          <a:p>
            <a:pPr marL="173038" lvl="1" indent="-171450" defTabSz="895350" eaLnBrk="0" fontAlgn="ctr" hangingPunct="0">
              <a:spcBef>
                <a:spcPct val="20000"/>
              </a:spcBef>
              <a:buClr>
                <a:srgbClr val="00C782"/>
              </a:buClr>
              <a:buSzPct val="120000"/>
              <a:buFont typeface="Arial" panose="020B0604020202020204" pitchFamily="34" charset="0"/>
              <a:buChar char="•"/>
            </a:pPr>
            <a:r>
              <a:rPr lang="en-GB" altLang="zh-CN" sz="1200" b="0" dirty="0"/>
              <a:t>1995. 10: established  an </a:t>
            </a:r>
            <a:r>
              <a:rPr lang="en-US" altLang="zh-CN" sz="1200" dirty="0"/>
              <a:t>NGO research center </a:t>
            </a:r>
            <a:r>
              <a:rPr lang="en-US" altLang="zh-CN" sz="1200" b="0" dirty="0"/>
              <a:t>; the first  and now the most matured center  in China</a:t>
            </a:r>
          </a:p>
          <a:p>
            <a:pPr marL="173038" lvl="1" indent="-171450" defTabSz="895350" eaLnBrk="0" fontAlgn="ctr" hangingPunct="0">
              <a:spcBef>
                <a:spcPct val="20000"/>
              </a:spcBef>
              <a:buClr>
                <a:srgbClr val="00C782"/>
              </a:buClr>
              <a:buSzPct val="120000"/>
              <a:buFont typeface="Arial" panose="020B0604020202020204" pitchFamily="34" charset="0"/>
              <a:buChar char="•"/>
            </a:pPr>
            <a:r>
              <a:rPr lang="en-GB" altLang="zh-CN" sz="1200" b="0" dirty="0"/>
              <a:t>2009. 5: </a:t>
            </a:r>
            <a:r>
              <a:rPr lang="en-US" altLang="zh-CN" sz="1200" b="0" dirty="0"/>
              <a:t> held the first  </a:t>
            </a:r>
            <a:r>
              <a:rPr lang="en-US" altLang="zh-CN" sz="1200" dirty="0"/>
              <a:t>Social  entrepreneurship contest </a:t>
            </a:r>
            <a:r>
              <a:rPr lang="en-US" altLang="zh-CN" sz="1200" b="0" dirty="0"/>
              <a:t> in Tsinghua; collaborated with Northern Light Venture Capital</a:t>
            </a:r>
            <a:endParaRPr lang="en-GB" altLang="zh-CN" sz="1200" b="0" dirty="0"/>
          </a:p>
        </p:txBody>
      </p:sp>
      <p:sp>
        <p:nvSpPr>
          <p:cNvPr id="48135" name="Rectangle 8"/>
          <p:cNvSpPr>
            <a:spLocks noChangeArrowheads="1"/>
          </p:cNvSpPr>
          <p:nvPr>
            <p:custDataLst>
              <p:tags r:id="rId4"/>
            </p:custDataLst>
          </p:nvPr>
        </p:nvSpPr>
        <p:spPr bwMode="gray">
          <a:xfrm>
            <a:off x="5130800" y="1755775"/>
            <a:ext cx="2908300" cy="184150"/>
          </a:xfrm>
          <a:prstGeom prst="rect">
            <a:avLst/>
          </a:prstGeom>
          <a:noFill/>
          <a:ln w="9525">
            <a:noFill/>
            <a:miter lim="800000"/>
            <a:headEnd/>
            <a:tailEnd/>
          </a:ln>
        </p:spPr>
        <p:txBody>
          <a:bodyPr lIns="0" tIns="0" rIns="0" bIns="0">
            <a:spAutoFit/>
          </a:bodyPr>
          <a:lstStyle/>
          <a:p>
            <a:pPr defTabSz="895350" fontAlgn="ctr">
              <a:buSzPct val="120000"/>
            </a:pPr>
            <a:r>
              <a:rPr lang="en-US" altLang="zh-CN" sz="1200" b="1" dirty="0">
                <a:ea typeface="华文楷体" pitchFamily="2" charset="-122"/>
              </a:rPr>
              <a:t>Academic study / Events</a:t>
            </a:r>
            <a:endParaRPr lang="zh-CN" altLang="en-GB" sz="1200" b="1">
              <a:ea typeface="华文楷体" pitchFamily="2" charset="-122"/>
            </a:endParaRPr>
          </a:p>
        </p:txBody>
      </p:sp>
      <p:sp>
        <p:nvSpPr>
          <p:cNvPr id="48136" name="Line 11"/>
          <p:cNvSpPr>
            <a:spLocks noChangeShapeType="1"/>
          </p:cNvSpPr>
          <p:nvPr>
            <p:custDataLst>
              <p:tags r:id="rId5"/>
            </p:custDataLst>
          </p:nvPr>
        </p:nvSpPr>
        <p:spPr bwMode="gray">
          <a:xfrm>
            <a:off x="5114925" y="1978025"/>
            <a:ext cx="3673475" cy="0"/>
          </a:xfrm>
          <a:prstGeom prst="line">
            <a:avLst/>
          </a:prstGeom>
          <a:noFill/>
          <a:ln w="9525">
            <a:solidFill>
              <a:schemeClr val="tx2"/>
            </a:solidFill>
            <a:round/>
            <a:headEnd/>
            <a:tailEnd/>
          </a:ln>
        </p:spPr>
        <p:txBody>
          <a:bodyPr wrap="none" lIns="0" tIns="0" rIns="0" bIns="0" anchor="ctr"/>
          <a:lstStyle/>
          <a:p>
            <a:pPr>
              <a:buClr>
                <a:srgbClr val="86E02D"/>
              </a:buClr>
            </a:pPr>
            <a:endParaRPr lang="en-US" dirty="0"/>
          </a:p>
        </p:txBody>
      </p:sp>
      <p:sp>
        <p:nvSpPr>
          <p:cNvPr id="48137" name="Rectangle 4"/>
          <p:cNvSpPr>
            <a:spLocks noChangeArrowheads="1"/>
          </p:cNvSpPr>
          <p:nvPr>
            <p:custDataLst>
              <p:tags r:id="rId6"/>
            </p:custDataLst>
          </p:nvPr>
        </p:nvSpPr>
        <p:spPr bwMode="gray">
          <a:xfrm>
            <a:off x="3206750" y="2116138"/>
            <a:ext cx="1751013" cy="576262"/>
          </a:xfrm>
          <a:prstGeom prst="rect">
            <a:avLst/>
          </a:prstGeom>
          <a:noFill/>
          <a:ln w="9525">
            <a:noFill/>
            <a:miter lim="800000"/>
            <a:headEnd/>
            <a:tailEnd/>
          </a:ln>
        </p:spPr>
        <p:txBody>
          <a:bodyPr/>
          <a:lstStyle/>
          <a:p>
            <a:pPr marL="173038" lvl="1" indent="-171450" defTabSz="895350" eaLnBrk="0" fontAlgn="ctr" hangingPunct="0">
              <a:spcBef>
                <a:spcPct val="20000"/>
              </a:spcBef>
              <a:buClr>
                <a:schemeClr val="tx2"/>
              </a:buClr>
              <a:buSzPct val="120000"/>
              <a:buFont typeface="Arial" panose="020B0604020202020204" pitchFamily="34" charset="0"/>
              <a:buChar char="•"/>
            </a:pPr>
            <a:r>
              <a:rPr lang="en-US" altLang="zh-CN" sz="1200" b="0" dirty="0"/>
              <a:t>Social</a:t>
            </a:r>
            <a:r>
              <a:rPr lang="zh-CN" altLang="en-US" sz="1200" b="0"/>
              <a:t> </a:t>
            </a:r>
            <a:r>
              <a:rPr lang="en-US" altLang="zh-CN" sz="1200" b="0" dirty="0"/>
              <a:t>organization</a:t>
            </a:r>
          </a:p>
          <a:p>
            <a:pPr marL="173038" lvl="1" indent="-171450" defTabSz="895350" eaLnBrk="0" fontAlgn="ctr" hangingPunct="0">
              <a:spcBef>
                <a:spcPct val="20000"/>
              </a:spcBef>
              <a:buClr>
                <a:schemeClr val="tx2"/>
              </a:buClr>
              <a:buSzPct val="120000"/>
              <a:buFont typeface="Arial" panose="020B0604020202020204" pitchFamily="34" charset="0"/>
              <a:buChar char="•"/>
            </a:pPr>
            <a:r>
              <a:rPr lang="en-US" altLang="zh-CN" sz="1200" b="0" dirty="0"/>
              <a:t>Social</a:t>
            </a:r>
            <a:r>
              <a:rPr lang="zh-CN" altLang="en-US" sz="1200" b="0"/>
              <a:t> </a:t>
            </a:r>
            <a:r>
              <a:rPr lang="en-US" altLang="zh-CN" sz="1200" b="0" dirty="0"/>
              <a:t>enterprise</a:t>
            </a:r>
            <a:endParaRPr lang="en-GB" altLang="zh-CN" sz="1200" b="0" dirty="0"/>
          </a:p>
        </p:txBody>
      </p:sp>
      <p:sp>
        <p:nvSpPr>
          <p:cNvPr id="48138" name="Rectangle 8"/>
          <p:cNvSpPr>
            <a:spLocks noChangeArrowheads="1"/>
          </p:cNvSpPr>
          <p:nvPr>
            <p:custDataLst>
              <p:tags r:id="rId7"/>
            </p:custDataLst>
          </p:nvPr>
        </p:nvSpPr>
        <p:spPr bwMode="gray">
          <a:xfrm>
            <a:off x="3248025" y="1757363"/>
            <a:ext cx="811213" cy="184150"/>
          </a:xfrm>
          <a:prstGeom prst="rect">
            <a:avLst/>
          </a:prstGeom>
          <a:noFill/>
          <a:ln w="9525">
            <a:noFill/>
            <a:miter lim="800000"/>
            <a:headEnd/>
            <a:tailEnd/>
          </a:ln>
        </p:spPr>
        <p:txBody>
          <a:bodyPr lIns="0" tIns="0" rIns="0" bIns="0">
            <a:spAutoFit/>
          </a:bodyPr>
          <a:lstStyle/>
          <a:p>
            <a:pPr defTabSz="895350" fontAlgn="ctr">
              <a:buSzPct val="120000"/>
            </a:pPr>
            <a:r>
              <a:rPr lang="en-US" altLang="zh-CN" sz="1200" b="1" dirty="0">
                <a:ea typeface="华文楷体" pitchFamily="2" charset="-122"/>
              </a:rPr>
              <a:t>Scope</a:t>
            </a:r>
            <a:endParaRPr lang="zh-CN" altLang="en-GB" sz="1200" b="1">
              <a:ea typeface="华文楷体" pitchFamily="2" charset="-122"/>
            </a:endParaRPr>
          </a:p>
        </p:txBody>
      </p:sp>
      <p:sp>
        <p:nvSpPr>
          <p:cNvPr id="48139" name="Line 11"/>
          <p:cNvSpPr>
            <a:spLocks noChangeShapeType="1"/>
          </p:cNvSpPr>
          <p:nvPr>
            <p:custDataLst>
              <p:tags r:id="rId8"/>
            </p:custDataLst>
          </p:nvPr>
        </p:nvSpPr>
        <p:spPr bwMode="gray">
          <a:xfrm>
            <a:off x="3275013" y="1979613"/>
            <a:ext cx="1511300" cy="0"/>
          </a:xfrm>
          <a:prstGeom prst="line">
            <a:avLst/>
          </a:prstGeom>
          <a:noFill/>
          <a:ln w="9525">
            <a:solidFill>
              <a:schemeClr val="tx2"/>
            </a:solidFill>
            <a:round/>
            <a:headEnd/>
            <a:tailEnd/>
          </a:ln>
        </p:spPr>
        <p:txBody>
          <a:bodyPr wrap="none" lIns="0" tIns="0" rIns="0" bIns="0" anchor="ctr"/>
          <a:lstStyle/>
          <a:p>
            <a:pPr>
              <a:buClr>
                <a:srgbClr val="86E02D"/>
              </a:buClr>
            </a:pPr>
            <a:endParaRPr lang="en-US" dirty="0"/>
          </a:p>
        </p:txBody>
      </p:sp>
      <p:sp>
        <p:nvSpPr>
          <p:cNvPr id="48140" name="Rectangle 4"/>
          <p:cNvSpPr>
            <a:spLocks noChangeArrowheads="1"/>
          </p:cNvSpPr>
          <p:nvPr>
            <p:custDataLst>
              <p:tags r:id="rId9"/>
            </p:custDataLst>
          </p:nvPr>
        </p:nvSpPr>
        <p:spPr bwMode="gray">
          <a:xfrm>
            <a:off x="5021263" y="3494088"/>
            <a:ext cx="4102100" cy="1293812"/>
          </a:xfrm>
          <a:prstGeom prst="rect">
            <a:avLst/>
          </a:prstGeom>
          <a:noFill/>
          <a:ln w="9525">
            <a:noFill/>
            <a:miter lim="800000"/>
            <a:headEnd/>
            <a:tailEnd/>
          </a:ln>
        </p:spPr>
        <p:txBody>
          <a:bodyPr/>
          <a:lstStyle/>
          <a:p>
            <a:pPr marL="173038" lvl="1" indent="-171450" defTabSz="895350" eaLnBrk="0" fontAlgn="ctr" hangingPunct="0">
              <a:spcBef>
                <a:spcPct val="20000"/>
              </a:spcBef>
              <a:buClr>
                <a:srgbClr val="00C782"/>
              </a:buClr>
              <a:buSzPct val="120000"/>
              <a:buFont typeface="Arial" panose="020B0604020202020204" pitchFamily="34" charset="0"/>
              <a:buChar char="•"/>
            </a:pPr>
            <a:r>
              <a:rPr lang="en-GB" altLang="zh-CN" sz="1200" b="0" dirty="0"/>
              <a:t>2001:</a:t>
            </a:r>
            <a:r>
              <a:rPr lang="en-US" altLang="zh-CN" sz="1200" b="0" dirty="0"/>
              <a:t> set up an </a:t>
            </a:r>
            <a:r>
              <a:rPr lang="en-US" altLang="zh-CN" sz="1200" dirty="0"/>
              <a:t>MPA</a:t>
            </a:r>
            <a:r>
              <a:rPr lang="en-US" altLang="zh-CN" sz="1200" b="0" dirty="0"/>
              <a:t> </a:t>
            </a:r>
            <a:r>
              <a:rPr lang="en-US" altLang="zh-CN" sz="1200" dirty="0"/>
              <a:t>Education Center</a:t>
            </a:r>
          </a:p>
          <a:p>
            <a:pPr marL="173038" lvl="1" indent="-171450" defTabSz="895350" eaLnBrk="0" fontAlgn="ctr" hangingPunct="0">
              <a:spcBef>
                <a:spcPct val="20000"/>
              </a:spcBef>
              <a:buClr>
                <a:srgbClr val="00C782"/>
              </a:buClr>
              <a:buSzPct val="120000"/>
              <a:buFont typeface="Arial" panose="020B0604020202020204" pitchFamily="34" charset="0"/>
              <a:buChar char="•"/>
            </a:pPr>
            <a:r>
              <a:rPr lang="en-US" altLang="zh-CN" sz="1200" b="0" dirty="0"/>
              <a:t>2006.9: set up an </a:t>
            </a:r>
            <a:r>
              <a:rPr lang="en-US" altLang="zh-CN" sz="1200" dirty="0"/>
              <a:t>Institute for civil society development(ICSD) </a:t>
            </a:r>
            <a:r>
              <a:rPr lang="en-US" altLang="zh-CN" sz="1200" b="0" dirty="0"/>
              <a:t>studying social issues</a:t>
            </a:r>
          </a:p>
          <a:p>
            <a:pPr marL="173038" lvl="1" indent="-171450" defTabSz="895350" eaLnBrk="0" fontAlgn="ctr" hangingPunct="0">
              <a:spcBef>
                <a:spcPct val="20000"/>
              </a:spcBef>
              <a:buClr>
                <a:srgbClr val="00C782"/>
              </a:buClr>
              <a:buSzPct val="120000"/>
              <a:buFont typeface="Arial" panose="020B0604020202020204" pitchFamily="34" charset="0"/>
              <a:buChar char="•"/>
            </a:pPr>
            <a:r>
              <a:rPr lang="en-US" altLang="zh-CN" sz="1200" b="0" dirty="0"/>
              <a:t>2007: held </a:t>
            </a:r>
            <a:r>
              <a:rPr lang="en-US" altLang="zh-CN" sz="1200" dirty="0"/>
              <a:t>an international forum on Social enterprise </a:t>
            </a:r>
            <a:r>
              <a:rPr lang="en-US" altLang="zh-CN" sz="1200" b="0" dirty="0"/>
              <a:t>in Hangzhou</a:t>
            </a:r>
          </a:p>
          <a:p>
            <a:pPr marL="173038" lvl="1" indent="-171450" defTabSz="895350" eaLnBrk="0" fontAlgn="ctr" hangingPunct="0">
              <a:spcBef>
                <a:spcPct val="20000"/>
              </a:spcBef>
              <a:buClr>
                <a:srgbClr val="00C782"/>
              </a:buClr>
              <a:buSzPct val="120000"/>
              <a:buFont typeface="Arial" panose="020B0604020202020204" pitchFamily="34" charset="0"/>
              <a:buChar char="•"/>
            </a:pPr>
            <a:r>
              <a:rPr lang="en-GB" altLang="zh-CN" sz="1200" b="0" dirty="0"/>
              <a:t>2008: </a:t>
            </a:r>
            <a:r>
              <a:rPr lang="en-US" altLang="zh-CN" sz="1200" b="0" dirty="0"/>
              <a:t>set up </a:t>
            </a:r>
            <a:r>
              <a:rPr lang="en-US" altLang="zh-CN" sz="1200" dirty="0"/>
              <a:t>Global Entrepreneurship Research Center (GERC)  </a:t>
            </a:r>
            <a:r>
              <a:rPr lang="en-US" altLang="zh-CN" sz="1200" b="0" dirty="0"/>
              <a:t>with Hangzhou Hi-tech park </a:t>
            </a:r>
          </a:p>
        </p:txBody>
      </p:sp>
      <p:sp>
        <p:nvSpPr>
          <p:cNvPr id="48141" name="Rectangle 8"/>
          <p:cNvSpPr>
            <a:spLocks noChangeArrowheads="1"/>
          </p:cNvSpPr>
          <p:nvPr>
            <p:custDataLst>
              <p:tags r:id="rId10"/>
            </p:custDataLst>
          </p:nvPr>
        </p:nvSpPr>
        <p:spPr bwMode="gray">
          <a:xfrm>
            <a:off x="614363" y="7099300"/>
            <a:ext cx="533400" cy="182563"/>
          </a:xfrm>
          <a:prstGeom prst="rect">
            <a:avLst/>
          </a:prstGeom>
          <a:noFill/>
          <a:ln w="9525">
            <a:noFill/>
            <a:miter lim="800000"/>
            <a:headEnd/>
            <a:tailEnd/>
          </a:ln>
        </p:spPr>
        <p:txBody>
          <a:bodyPr lIns="0" tIns="0" rIns="0" bIns="0">
            <a:spAutoFit/>
          </a:bodyPr>
          <a:lstStyle/>
          <a:p>
            <a:pPr defTabSz="895350" fontAlgn="ctr">
              <a:buSzPct val="120000"/>
            </a:pPr>
            <a:endParaRPr lang="zh-CN" altLang="en-GB" sz="1200">
              <a:ea typeface="华文楷体" pitchFamily="2" charset="-122"/>
            </a:endParaRPr>
          </a:p>
        </p:txBody>
      </p:sp>
      <p:pic>
        <p:nvPicPr>
          <p:cNvPr id="48142" name="Picture 28" descr="u=1942747902,1566919138&amp;fm=0&amp;gp=0"/>
          <p:cNvPicPr>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434975" y="5205413"/>
            <a:ext cx="830263" cy="755650"/>
          </a:xfrm>
          <a:prstGeom prst="rect">
            <a:avLst/>
          </a:prstGeom>
          <a:noFill/>
          <a:ln w="9525">
            <a:noFill/>
            <a:miter lim="800000"/>
            <a:headEnd/>
            <a:tailEnd/>
          </a:ln>
        </p:spPr>
      </p:pic>
      <p:pic>
        <p:nvPicPr>
          <p:cNvPr id="48143" name="Picture 29" descr="images"/>
          <p:cNvPicPr>
            <a:picLocks noChangeAspect="1" noChangeArrowheads="1"/>
          </p:cNvPicPr>
          <p:nvPr/>
        </p:nvPicPr>
        <p:blipFill>
          <a:blip r:embed="rId20" cstate="email">
            <a:extLst>
              <a:ext uri="{28A0092B-C50C-407E-A947-70E740481C1C}">
                <a14:useLocalDpi xmlns:a14="http://schemas.microsoft.com/office/drawing/2010/main"/>
              </a:ext>
            </a:extLst>
          </a:blip>
          <a:srcRect/>
          <a:stretch>
            <a:fillRect/>
          </a:stretch>
        </p:blipFill>
        <p:spPr bwMode="auto">
          <a:xfrm>
            <a:off x="423863" y="3589338"/>
            <a:ext cx="763587" cy="720725"/>
          </a:xfrm>
          <a:prstGeom prst="rect">
            <a:avLst/>
          </a:prstGeom>
          <a:noFill/>
          <a:ln w="9525">
            <a:noFill/>
            <a:miter lim="800000"/>
            <a:headEnd/>
            <a:tailEnd/>
          </a:ln>
        </p:spPr>
      </p:pic>
      <p:pic>
        <p:nvPicPr>
          <p:cNvPr id="48144" name="Picture 30" descr="u=2933845600,4149015208&amp;fm=3&amp;gp=0"/>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446088" y="2112963"/>
            <a:ext cx="755650" cy="719137"/>
          </a:xfrm>
          <a:prstGeom prst="rect">
            <a:avLst/>
          </a:prstGeom>
          <a:noFill/>
          <a:ln w="9525">
            <a:noFill/>
            <a:miter lim="800000"/>
            <a:headEnd/>
            <a:tailEnd/>
          </a:ln>
        </p:spPr>
      </p:pic>
      <p:sp>
        <p:nvSpPr>
          <p:cNvPr id="48145" name="Text Box 31"/>
          <p:cNvSpPr txBox="1">
            <a:spLocks noChangeArrowheads="1"/>
          </p:cNvSpPr>
          <p:nvPr/>
        </p:nvSpPr>
        <p:spPr bwMode="auto">
          <a:xfrm>
            <a:off x="107950" y="2865438"/>
            <a:ext cx="2074863" cy="276225"/>
          </a:xfrm>
          <a:prstGeom prst="rect">
            <a:avLst/>
          </a:prstGeom>
          <a:noFill/>
          <a:ln w="9525">
            <a:noFill/>
            <a:miter lim="800000"/>
            <a:headEnd/>
            <a:tailEnd/>
          </a:ln>
        </p:spPr>
        <p:txBody>
          <a:bodyPr>
            <a:spAutoFit/>
          </a:bodyPr>
          <a:lstStyle/>
          <a:p>
            <a:pPr fontAlgn="ctr">
              <a:spcBef>
                <a:spcPct val="50000"/>
              </a:spcBef>
            </a:pPr>
            <a:r>
              <a:rPr lang="en-US" altLang="zh-CN" sz="1200" dirty="0"/>
              <a:t>Tsinghua University</a:t>
            </a:r>
          </a:p>
        </p:txBody>
      </p:sp>
      <p:sp>
        <p:nvSpPr>
          <p:cNvPr id="48146" name="Line 11"/>
          <p:cNvSpPr>
            <a:spLocks noChangeShapeType="1"/>
          </p:cNvSpPr>
          <p:nvPr>
            <p:custDataLst>
              <p:tags r:id="rId11"/>
            </p:custDataLst>
          </p:nvPr>
        </p:nvSpPr>
        <p:spPr bwMode="gray">
          <a:xfrm>
            <a:off x="1716088" y="1979613"/>
            <a:ext cx="1331912" cy="0"/>
          </a:xfrm>
          <a:prstGeom prst="line">
            <a:avLst/>
          </a:prstGeom>
          <a:noFill/>
          <a:ln w="9525">
            <a:solidFill>
              <a:schemeClr val="tx2"/>
            </a:solidFill>
            <a:round/>
            <a:headEnd/>
            <a:tailEnd/>
          </a:ln>
        </p:spPr>
        <p:txBody>
          <a:bodyPr wrap="none" lIns="0" tIns="0" rIns="0" bIns="0" anchor="ctr"/>
          <a:lstStyle/>
          <a:p>
            <a:pPr>
              <a:buClr>
                <a:srgbClr val="86E02D"/>
              </a:buClr>
            </a:pPr>
            <a:endParaRPr lang="en-US" dirty="0"/>
          </a:p>
        </p:txBody>
      </p:sp>
      <p:sp>
        <p:nvSpPr>
          <p:cNvPr id="48148" name="Text Box 31"/>
          <p:cNvSpPr txBox="1">
            <a:spLocks noChangeArrowheads="1"/>
          </p:cNvSpPr>
          <p:nvPr/>
        </p:nvSpPr>
        <p:spPr bwMode="auto">
          <a:xfrm>
            <a:off x="107950" y="4379913"/>
            <a:ext cx="2074863" cy="276225"/>
          </a:xfrm>
          <a:prstGeom prst="rect">
            <a:avLst/>
          </a:prstGeom>
          <a:noFill/>
          <a:ln w="9525">
            <a:noFill/>
            <a:miter lim="800000"/>
            <a:headEnd/>
            <a:tailEnd/>
          </a:ln>
        </p:spPr>
        <p:txBody>
          <a:bodyPr>
            <a:spAutoFit/>
          </a:bodyPr>
          <a:lstStyle/>
          <a:p>
            <a:pPr fontAlgn="ctr">
              <a:spcBef>
                <a:spcPct val="50000"/>
              </a:spcBef>
            </a:pPr>
            <a:r>
              <a:rPr lang="en-US" altLang="zh-CN" sz="1200" dirty="0"/>
              <a:t>Zhejiang University</a:t>
            </a:r>
          </a:p>
        </p:txBody>
      </p:sp>
      <p:sp>
        <p:nvSpPr>
          <p:cNvPr id="48149" name="Rectangle 4"/>
          <p:cNvSpPr>
            <a:spLocks noChangeArrowheads="1"/>
          </p:cNvSpPr>
          <p:nvPr>
            <p:custDataLst>
              <p:tags r:id="rId12"/>
            </p:custDataLst>
          </p:nvPr>
        </p:nvSpPr>
        <p:spPr bwMode="gray">
          <a:xfrm>
            <a:off x="1633538" y="3494088"/>
            <a:ext cx="1682750" cy="835025"/>
          </a:xfrm>
          <a:prstGeom prst="rect">
            <a:avLst/>
          </a:prstGeom>
          <a:noFill/>
          <a:ln w="9525">
            <a:noFill/>
            <a:miter lim="800000"/>
            <a:headEnd/>
            <a:tailEnd/>
          </a:ln>
        </p:spPr>
        <p:txBody>
          <a:bodyPr/>
          <a:lstStyle/>
          <a:p>
            <a:pPr marL="173038" lvl="1" indent="-171450" defTabSz="895350" eaLnBrk="0" fontAlgn="ctr" hangingPunct="0">
              <a:spcBef>
                <a:spcPct val="20000"/>
              </a:spcBef>
              <a:buClr>
                <a:schemeClr val="tx2"/>
              </a:buClr>
              <a:buSzPct val="120000"/>
              <a:buFont typeface="Arial" panose="020B0604020202020204" pitchFamily="34" charset="0"/>
              <a:buChar char="•"/>
            </a:pPr>
            <a:r>
              <a:rPr lang="en-GB" altLang="zh-CN" sz="1200" b="0" dirty="0"/>
              <a:t>Location: Hangzhou</a:t>
            </a:r>
            <a:r>
              <a:rPr lang="en-US" altLang="zh-CN" sz="1200" b="0" dirty="0"/>
              <a:t>, </a:t>
            </a:r>
            <a:r>
              <a:rPr lang="en-GB" altLang="zh-CN" sz="1200" b="0" dirty="0"/>
              <a:t>China</a:t>
            </a:r>
          </a:p>
          <a:p>
            <a:pPr marL="173038" lvl="1" indent="-171450" defTabSz="895350" eaLnBrk="0" fontAlgn="ctr" hangingPunct="0">
              <a:spcBef>
                <a:spcPct val="20000"/>
              </a:spcBef>
              <a:buClr>
                <a:schemeClr val="tx2"/>
              </a:buClr>
              <a:buSzPct val="120000"/>
              <a:buFont typeface="Arial" panose="020B0604020202020204" pitchFamily="34" charset="0"/>
              <a:buChar char="•"/>
            </a:pPr>
            <a:r>
              <a:rPr lang="en-GB" altLang="zh-CN" sz="1200" b="0" dirty="0"/>
              <a:t>Creation: 1897</a:t>
            </a:r>
          </a:p>
          <a:p>
            <a:pPr marL="173038" lvl="1" indent="-171450" defTabSz="895350" eaLnBrk="0" fontAlgn="ctr" hangingPunct="0">
              <a:spcBef>
                <a:spcPct val="20000"/>
              </a:spcBef>
              <a:buClr>
                <a:schemeClr val="tx2"/>
              </a:buClr>
              <a:buSzPct val="120000"/>
              <a:buFont typeface="Arial" panose="020B0604020202020204" pitchFamily="34" charset="0"/>
              <a:buChar char="•"/>
            </a:pPr>
            <a:r>
              <a:rPr lang="en-GB" altLang="zh-CN" sz="1200" b="0" dirty="0"/>
              <a:t>Rank No.4</a:t>
            </a:r>
          </a:p>
          <a:p>
            <a:pPr marL="173038" lvl="1" indent="-171450" defTabSz="895350" eaLnBrk="0" fontAlgn="ctr" hangingPunct="0">
              <a:spcBef>
                <a:spcPct val="20000"/>
              </a:spcBef>
              <a:buClr>
                <a:schemeClr val="tx2"/>
              </a:buClr>
              <a:buSzPct val="120000"/>
              <a:buFont typeface="Arial" panose="020B0604020202020204" pitchFamily="34" charset="0"/>
              <a:buChar char="•"/>
            </a:pPr>
            <a:endParaRPr lang="en-GB" altLang="zh-CN" sz="1200" b="0" dirty="0"/>
          </a:p>
        </p:txBody>
      </p:sp>
      <p:sp>
        <p:nvSpPr>
          <p:cNvPr id="48150" name="Rectangle 4"/>
          <p:cNvSpPr>
            <a:spLocks noChangeArrowheads="1"/>
          </p:cNvSpPr>
          <p:nvPr>
            <p:custDataLst>
              <p:tags r:id="rId13"/>
            </p:custDataLst>
          </p:nvPr>
        </p:nvSpPr>
        <p:spPr bwMode="gray">
          <a:xfrm>
            <a:off x="3206750" y="3494088"/>
            <a:ext cx="1751013" cy="576262"/>
          </a:xfrm>
          <a:prstGeom prst="rect">
            <a:avLst/>
          </a:prstGeom>
          <a:noFill/>
          <a:ln w="9525">
            <a:noFill/>
            <a:miter lim="800000"/>
            <a:headEnd/>
            <a:tailEnd/>
          </a:ln>
        </p:spPr>
        <p:txBody>
          <a:bodyPr/>
          <a:lstStyle/>
          <a:p>
            <a:pPr marL="173038" lvl="1" indent="-171450" defTabSz="895350" eaLnBrk="0" fontAlgn="ctr" hangingPunct="0">
              <a:spcBef>
                <a:spcPct val="20000"/>
              </a:spcBef>
              <a:buClr>
                <a:schemeClr val="tx2"/>
              </a:buClr>
              <a:buSzPct val="120000"/>
              <a:buFont typeface="Arial" panose="020B0604020202020204" pitchFamily="34" charset="0"/>
              <a:buChar char="•"/>
            </a:pPr>
            <a:r>
              <a:rPr lang="en-US" altLang="zh-CN" sz="1200" b="0" dirty="0"/>
              <a:t>Social</a:t>
            </a:r>
            <a:r>
              <a:rPr lang="zh-CN" altLang="en-US" sz="1200" b="0"/>
              <a:t> </a:t>
            </a:r>
            <a:r>
              <a:rPr lang="en-US" altLang="zh-CN" sz="1200" b="0" dirty="0"/>
              <a:t>organization</a:t>
            </a:r>
          </a:p>
          <a:p>
            <a:pPr marL="173038" lvl="1" indent="-171450" defTabSz="895350" eaLnBrk="0" fontAlgn="ctr" hangingPunct="0">
              <a:spcBef>
                <a:spcPct val="20000"/>
              </a:spcBef>
              <a:buClr>
                <a:schemeClr val="tx2"/>
              </a:buClr>
              <a:buSzPct val="120000"/>
              <a:buFont typeface="Arial" panose="020B0604020202020204" pitchFamily="34" charset="0"/>
              <a:buChar char="•"/>
            </a:pPr>
            <a:r>
              <a:rPr lang="en-US" altLang="zh-CN" sz="1200" b="0" dirty="0"/>
              <a:t>Social</a:t>
            </a:r>
            <a:r>
              <a:rPr lang="zh-CN" altLang="en-US" sz="1200" b="0"/>
              <a:t> </a:t>
            </a:r>
            <a:r>
              <a:rPr lang="en-US" altLang="zh-CN" sz="1200" b="0" dirty="0"/>
              <a:t>enterprise</a:t>
            </a:r>
            <a:endParaRPr lang="en-GB" altLang="zh-CN" sz="1200" b="0" dirty="0"/>
          </a:p>
        </p:txBody>
      </p:sp>
      <p:cxnSp>
        <p:nvCxnSpPr>
          <p:cNvPr id="46" name="直接连接符 45"/>
          <p:cNvCxnSpPr/>
          <p:nvPr/>
        </p:nvCxnSpPr>
        <p:spPr>
          <a:xfrm>
            <a:off x="287338" y="3436938"/>
            <a:ext cx="8474075" cy="1587"/>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87338" y="5033963"/>
            <a:ext cx="8474075" cy="1587"/>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8153" name="Rectangle 4"/>
          <p:cNvSpPr>
            <a:spLocks noChangeArrowheads="1"/>
          </p:cNvSpPr>
          <p:nvPr>
            <p:custDataLst>
              <p:tags r:id="rId14"/>
            </p:custDataLst>
          </p:nvPr>
        </p:nvSpPr>
        <p:spPr bwMode="gray">
          <a:xfrm>
            <a:off x="5021263" y="5118100"/>
            <a:ext cx="4102100" cy="1293813"/>
          </a:xfrm>
          <a:prstGeom prst="rect">
            <a:avLst/>
          </a:prstGeom>
          <a:noFill/>
          <a:ln w="9525">
            <a:noFill/>
            <a:miter lim="800000"/>
            <a:headEnd/>
            <a:tailEnd/>
          </a:ln>
        </p:spPr>
        <p:txBody>
          <a:bodyPr/>
          <a:lstStyle/>
          <a:p>
            <a:pPr marL="173038" lvl="1" indent="-171450" defTabSz="895350" eaLnBrk="0" fontAlgn="ctr" hangingPunct="0">
              <a:spcBef>
                <a:spcPct val="20000"/>
              </a:spcBef>
              <a:buClr>
                <a:srgbClr val="00C782"/>
              </a:buClr>
              <a:buSzPct val="120000"/>
              <a:buFont typeface="Arial" panose="020B0604020202020204" pitchFamily="34" charset="0"/>
              <a:buChar char="•"/>
            </a:pPr>
            <a:r>
              <a:rPr lang="en-GB" altLang="zh-CN" sz="1200" b="0" dirty="0"/>
              <a:t>1995.12:</a:t>
            </a:r>
            <a:r>
              <a:rPr lang="en-US" altLang="zh-CN" sz="1200" b="0" dirty="0"/>
              <a:t> set up an</a:t>
            </a:r>
            <a:r>
              <a:rPr lang="zh-CN" altLang="en-US" sz="1200" b="0"/>
              <a:t> </a:t>
            </a:r>
            <a:r>
              <a:rPr lang="en-US" altLang="zh-CN" sz="1200" dirty="0"/>
              <a:t>NGO</a:t>
            </a:r>
            <a:r>
              <a:rPr lang="zh-CN" altLang="en-US" sz="1200"/>
              <a:t> </a:t>
            </a:r>
            <a:r>
              <a:rPr lang="en-US" altLang="zh-CN" sz="1200" dirty="0"/>
              <a:t>legal aid center</a:t>
            </a:r>
          </a:p>
          <a:p>
            <a:pPr marL="173038" lvl="1" indent="-171450" defTabSz="895350" eaLnBrk="0" fontAlgn="ctr" hangingPunct="0">
              <a:spcBef>
                <a:spcPct val="20000"/>
              </a:spcBef>
              <a:buClr>
                <a:srgbClr val="00C782"/>
              </a:buClr>
              <a:buSzPct val="120000"/>
              <a:buFont typeface="Arial" panose="020B0604020202020204" pitchFamily="34" charset="0"/>
              <a:buChar char="•"/>
            </a:pPr>
            <a:r>
              <a:rPr lang="en-US" altLang="zh-CN" sz="1200" b="0" dirty="0"/>
              <a:t>2002: introduced MPA course including NGO management and public welfare</a:t>
            </a:r>
          </a:p>
          <a:p>
            <a:pPr marL="173038" lvl="1" indent="-171450" defTabSz="895350" eaLnBrk="0" fontAlgn="ctr" hangingPunct="0">
              <a:spcBef>
                <a:spcPct val="20000"/>
              </a:spcBef>
              <a:buClr>
                <a:srgbClr val="00C782"/>
              </a:buClr>
              <a:buSzPct val="120000"/>
              <a:buFont typeface="Arial" panose="020B0604020202020204" pitchFamily="34" charset="0"/>
              <a:buChar char="•"/>
            </a:pPr>
            <a:r>
              <a:rPr lang="en-US" altLang="zh-CN" sz="1200" b="0" dirty="0"/>
              <a:t>2005: set up an </a:t>
            </a:r>
            <a:r>
              <a:rPr lang="en-US" altLang="zh-CN" sz="1200" dirty="0"/>
              <a:t>Institute for civil society development(ICSD) </a:t>
            </a:r>
            <a:r>
              <a:rPr lang="en-US" altLang="zh-CN" sz="1200" b="0" dirty="0"/>
              <a:t>studying social issues</a:t>
            </a:r>
          </a:p>
        </p:txBody>
      </p:sp>
      <p:sp>
        <p:nvSpPr>
          <p:cNvPr id="48154" name="Rectangle 4"/>
          <p:cNvSpPr>
            <a:spLocks noChangeArrowheads="1"/>
          </p:cNvSpPr>
          <p:nvPr>
            <p:custDataLst>
              <p:tags r:id="rId15"/>
            </p:custDataLst>
          </p:nvPr>
        </p:nvSpPr>
        <p:spPr bwMode="gray">
          <a:xfrm>
            <a:off x="1633538" y="5118100"/>
            <a:ext cx="1682750" cy="835025"/>
          </a:xfrm>
          <a:prstGeom prst="rect">
            <a:avLst/>
          </a:prstGeom>
          <a:noFill/>
          <a:ln w="9525">
            <a:noFill/>
            <a:miter lim="800000"/>
            <a:headEnd/>
            <a:tailEnd/>
          </a:ln>
        </p:spPr>
        <p:txBody>
          <a:bodyPr/>
          <a:lstStyle/>
          <a:p>
            <a:pPr marL="173038" lvl="1" indent="-171450" defTabSz="895350" eaLnBrk="0" fontAlgn="ctr" hangingPunct="0">
              <a:spcBef>
                <a:spcPct val="20000"/>
              </a:spcBef>
              <a:buClr>
                <a:schemeClr val="tx2"/>
              </a:buClr>
              <a:buSzPct val="120000"/>
              <a:buFont typeface="Arial" panose="020B0604020202020204" pitchFamily="34" charset="0"/>
              <a:buChar char="•"/>
            </a:pPr>
            <a:r>
              <a:rPr lang="en-GB" altLang="zh-CN" sz="1200" b="0" dirty="0"/>
              <a:t>Location: Beijing</a:t>
            </a:r>
            <a:r>
              <a:rPr lang="en-US" altLang="zh-CN" sz="1200" b="0" dirty="0"/>
              <a:t>, </a:t>
            </a:r>
            <a:r>
              <a:rPr lang="en-GB" altLang="zh-CN" sz="1200" b="0" dirty="0"/>
              <a:t>China</a:t>
            </a:r>
          </a:p>
          <a:p>
            <a:pPr marL="173038" lvl="1" indent="-171450" defTabSz="895350" eaLnBrk="0" fontAlgn="ctr" hangingPunct="0">
              <a:spcBef>
                <a:spcPct val="20000"/>
              </a:spcBef>
              <a:buClr>
                <a:schemeClr val="tx2"/>
              </a:buClr>
              <a:buSzPct val="120000"/>
              <a:buFont typeface="Arial" panose="020B0604020202020204" pitchFamily="34" charset="0"/>
              <a:buChar char="•"/>
            </a:pPr>
            <a:r>
              <a:rPr lang="en-GB" altLang="zh-CN" sz="1200" b="0" dirty="0"/>
              <a:t>Creation: 1898</a:t>
            </a:r>
          </a:p>
          <a:p>
            <a:pPr marL="173038" lvl="1" indent="-171450" defTabSz="895350" eaLnBrk="0" fontAlgn="ctr" hangingPunct="0">
              <a:spcBef>
                <a:spcPct val="20000"/>
              </a:spcBef>
              <a:buClr>
                <a:schemeClr val="tx2"/>
              </a:buClr>
              <a:buSzPct val="120000"/>
              <a:buFont typeface="Arial" panose="020B0604020202020204" pitchFamily="34" charset="0"/>
              <a:buChar char="•"/>
            </a:pPr>
            <a:r>
              <a:rPr lang="en-GB" altLang="zh-CN" sz="1200" b="0" dirty="0"/>
              <a:t>Rank No.2</a:t>
            </a:r>
          </a:p>
          <a:p>
            <a:pPr marL="173038" lvl="1" indent="-171450" defTabSz="895350" eaLnBrk="0" fontAlgn="ctr" hangingPunct="0">
              <a:spcBef>
                <a:spcPct val="20000"/>
              </a:spcBef>
              <a:buClr>
                <a:schemeClr val="tx2"/>
              </a:buClr>
              <a:buSzPct val="120000"/>
              <a:buFont typeface="Arial" panose="020B0604020202020204" pitchFamily="34" charset="0"/>
              <a:buChar char="•"/>
            </a:pPr>
            <a:endParaRPr lang="en-GB" altLang="zh-CN" sz="1200" b="0" dirty="0"/>
          </a:p>
        </p:txBody>
      </p:sp>
      <p:sp>
        <p:nvSpPr>
          <p:cNvPr id="48155" name="Rectangle 4"/>
          <p:cNvSpPr>
            <a:spLocks noChangeArrowheads="1"/>
          </p:cNvSpPr>
          <p:nvPr>
            <p:custDataLst>
              <p:tags r:id="rId16"/>
            </p:custDataLst>
          </p:nvPr>
        </p:nvSpPr>
        <p:spPr bwMode="gray">
          <a:xfrm>
            <a:off x="3206750" y="5118100"/>
            <a:ext cx="1751013" cy="576263"/>
          </a:xfrm>
          <a:prstGeom prst="rect">
            <a:avLst/>
          </a:prstGeom>
          <a:noFill/>
          <a:ln w="9525">
            <a:noFill/>
            <a:miter lim="800000"/>
            <a:headEnd/>
            <a:tailEnd/>
          </a:ln>
        </p:spPr>
        <p:txBody>
          <a:bodyPr/>
          <a:lstStyle/>
          <a:p>
            <a:pPr marL="173038" lvl="1" indent="-171450" defTabSz="895350" eaLnBrk="0" fontAlgn="ctr" hangingPunct="0">
              <a:spcBef>
                <a:spcPct val="20000"/>
              </a:spcBef>
              <a:buClr>
                <a:schemeClr val="tx2"/>
              </a:buClr>
              <a:buSzPct val="120000"/>
              <a:buFont typeface="Arial" panose="020B0604020202020204" pitchFamily="34" charset="0"/>
              <a:buChar char="•"/>
            </a:pPr>
            <a:r>
              <a:rPr lang="en-US" altLang="zh-CN" sz="1200" b="0" dirty="0"/>
              <a:t>Social</a:t>
            </a:r>
            <a:r>
              <a:rPr lang="zh-CN" altLang="en-US" sz="1200" b="0"/>
              <a:t> </a:t>
            </a:r>
            <a:r>
              <a:rPr lang="en-US" altLang="zh-CN" sz="1200" b="0" dirty="0"/>
              <a:t>organization</a:t>
            </a:r>
          </a:p>
        </p:txBody>
      </p:sp>
      <p:sp>
        <p:nvSpPr>
          <p:cNvPr id="48156" name="Text Box 31"/>
          <p:cNvSpPr txBox="1">
            <a:spLocks noChangeArrowheads="1"/>
          </p:cNvSpPr>
          <p:nvPr/>
        </p:nvSpPr>
        <p:spPr bwMode="auto">
          <a:xfrm>
            <a:off x="107950" y="6016625"/>
            <a:ext cx="2074863" cy="276225"/>
          </a:xfrm>
          <a:prstGeom prst="rect">
            <a:avLst/>
          </a:prstGeom>
          <a:noFill/>
          <a:ln w="9525">
            <a:noFill/>
            <a:miter lim="800000"/>
            <a:headEnd/>
            <a:tailEnd/>
          </a:ln>
        </p:spPr>
        <p:txBody>
          <a:bodyPr>
            <a:spAutoFit/>
          </a:bodyPr>
          <a:lstStyle/>
          <a:p>
            <a:pPr fontAlgn="ctr">
              <a:spcBef>
                <a:spcPct val="50000"/>
              </a:spcBef>
            </a:pPr>
            <a:r>
              <a:rPr lang="en-US" altLang="zh-CN" sz="1200" dirty="0"/>
              <a:t>Peking University</a:t>
            </a:r>
          </a:p>
        </p:txBody>
      </p:sp>
      <p:sp>
        <p:nvSpPr>
          <p:cNvPr id="48157" name="TextBox 42"/>
          <p:cNvSpPr txBox="1">
            <a:spLocks noChangeArrowheads="1"/>
          </p:cNvSpPr>
          <p:nvPr/>
        </p:nvSpPr>
        <p:spPr bwMode="auto">
          <a:xfrm>
            <a:off x="401638" y="6551613"/>
            <a:ext cx="2082800" cy="215900"/>
          </a:xfrm>
          <a:prstGeom prst="rect">
            <a:avLst/>
          </a:prstGeom>
          <a:noFill/>
          <a:ln w="9525">
            <a:noFill/>
            <a:miter lim="800000"/>
            <a:headEnd/>
            <a:tailEnd/>
          </a:ln>
        </p:spPr>
        <p:txBody>
          <a:bodyPr wrap="none">
            <a:spAutoFit/>
          </a:bodyPr>
          <a:lstStyle/>
          <a:p>
            <a:r>
              <a:rPr lang="en-US" altLang="zh-CN" sz="800" b="0" dirty="0"/>
              <a:t>Source: Literature Search; Team analysis</a:t>
            </a:r>
          </a:p>
        </p:txBody>
      </p:sp>
      <p:sp>
        <p:nvSpPr>
          <p:cNvPr id="48158" name="ZoneTexte 30"/>
          <p:cNvSpPr txBox="1">
            <a:spLocks noChangeArrowheads="1"/>
          </p:cNvSpPr>
          <p:nvPr/>
        </p:nvSpPr>
        <p:spPr bwMode="auto">
          <a:xfrm>
            <a:off x="2425700" y="1320800"/>
            <a:ext cx="5457825" cy="306388"/>
          </a:xfrm>
          <a:prstGeom prst="rect">
            <a:avLst/>
          </a:prstGeom>
          <a:noFill/>
          <a:ln w="9525">
            <a:noFill/>
            <a:miter lim="800000"/>
            <a:headEnd/>
            <a:tailEnd/>
          </a:ln>
        </p:spPr>
        <p:txBody>
          <a:bodyPr wrap="none">
            <a:spAutoFit/>
          </a:bodyPr>
          <a:lstStyle/>
          <a:p>
            <a:r>
              <a:rPr lang="en-US" altLang="zh-CN" sz="1400" b="1" dirty="0"/>
              <a:t>Top 3 universities in China promoting social entrepreneurship</a:t>
            </a:r>
          </a:p>
        </p:txBody>
      </p:sp>
      <p:pic>
        <p:nvPicPr>
          <p:cNvPr id="31" name="Picture 32" descr="China"/>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8145463" y="444500"/>
            <a:ext cx="738187" cy="492125"/>
          </a:xfrm>
          <a:prstGeom prst="rect">
            <a:avLst/>
          </a:prstGeom>
          <a:noFill/>
          <a:ln w="9525">
            <a:noFill/>
            <a:miter lim="800000"/>
            <a:headEnd/>
            <a:tailEnd/>
          </a:ln>
        </p:spPr>
      </p:pic>
    </p:spTree>
    <p:extLst>
      <p:ext uri="{BB962C8B-B14F-4D97-AF65-F5344CB8AC3E}">
        <p14:creationId xmlns:p14="http://schemas.microsoft.com/office/powerpoint/2010/main" val="3943577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re 1"/>
          <p:cNvSpPr>
            <a:spLocks noGrp="1"/>
          </p:cNvSpPr>
          <p:nvPr>
            <p:ph type="title"/>
          </p:nvPr>
        </p:nvSpPr>
        <p:spPr/>
        <p:txBody>
          <a:bodyPr/>
          <a:lstStyle/>
          <a:p>
            <a:r>
              <a:rPr lang="en-US" altLang="zh-CN" dirty="0">
                <a:ea typeface="宋体" pitchFamily="2" charset="-122"/>
              </a:rPr>
              <a:t>4 major companies and research institutes involved in </a:t>
            </a:r>
            <a:br>
              <a:rPr lang="en-US" altLang="zh-CN" dirty="0">
                <a:ea typeface="宋体" pitchFamily="2" charset="-122"/>
              </a:rPr>
            </a:br>
            <a:r>
              <a:rPr lang="en-US" altLang="zh-CN" dirty="0">
                <a:ea typeface="宋体" pitchFamily="2" charset="-122"/>
              </a:rPr>
              <a:t>bio-jet fuel</a:t>
            </a:r>
          </a:p>
        </p:txBody>
      </p:sp>
      <p:sp>
        <p:nvSpPr>
          <p:cNvPr id="3" name="Text Placeholder 2"/>
          <p:cNvSpPr>
            <a:spLocks noGrp="1"/>
          </p:cNvSpPr>
          <p:nvPr>
            <p:ph type="body" sz="quarter" idx="11"/>
          </p:nvPr>
        </p:nvSpPr>
        <p:spPr/>
        <p:txBody>
          <a:bodyPr/>
          <a:lstStyle/>
          <a:p>
            <a:r>
              <a:rPr lang="en-GB" dirty="0"/>
              <a:t>Source: XXX</a:t>
            </a:r>
          </a:p>
        </p:txBody>
      </p:sp>
      <p:sp>
        <p:nvSpPr>
          <p:cNvPr id="59395" name="Rectangle 3"/>
          <p:cNvSpPr txBox="1">
            <a:spLocks noChangeArrowheads="1"/>
          </p:cNvSpPr>
          <p:nvPr/>
        </p:nvSpPr>
        <p:spPr bwMode="auto">
          <a:xfrm>
            <a:off x="2163763" y="3075082"/>
            <a:ext cx="6707187" cy="608012"/>
          </a:xfrm>
          <a:prstGeom prst="rect">
            <a:avLst/>
          </a:prstGeom>
          <a:noFill/>
          <a:ln w="9525">
            <a:noFill/>
            <a:miter lim="800000"/>
            <a:headEnd/>
            <a:tailEnd/>
          </a:ln>
        </p:spPr>
        <p:txBody>
          <a:bodyPr/>
          <a:lstStyle/>
          <a:p>
            <a:pPr marL="171450" lvl="1" indent="-171450" algn="l" eaLnBrk="0" hangingPunct="0">
              <a:spcBef>
                <a:spcPct val="20000"/>
              </a:spcBef>
              <a:buClr>
                <a:schemeClr val="tx2"/>
              </a:buClr>
              <a:buFont typeface="Arial" panose="020B0604020202020204" pitchFamily="34" charset="0"/>
              <a:buChar char="•"/>
            </a:pPr>
            <a:r>
              <a:rPr lang="en-IN" altLang="zh-CN" sz="1100" b="0" dirty="0"/>
              <a:t> </a:t>
            </a:r>
            <a:r>
              <a:rPr lang="en-US" altLang="zh-CN" sz="1100" b="1" dirty="0"/>
              <a:t>XX(CPCC or Sinopec)</a:t>
            </a:r>
            <a:endParaRPr lang="pt-PT" altLang="zh-CN" sz="1100" b="1" dirty="0"/>
          </a:p>
          <a:p>
            <a:pPr marL="314325" lvl="2" indent="-128588" algn="l" eaLnBrk="0" hangingPunct="0">
              <a:spcBef>
                <a:spcPct val="20000"/>
              </a:spcBef>
              <a:buClr>
                <a:schemeClr val="tx2"/>
              </a:buClr>
              <a:buFont typeface="Arial" panose="020B0604020202020204" pitchFamily="34" charset="0"/>
              <a:buChar char="‾"/>
            </a:pPr>
            <a:r>
              <a:rPr lang="pt-PT" altLang="zh-CN" sz="1100" b="0" dirty="0"/>
              <a:t>One of the top 4 industiral players in the oil market of China</a:t>
            </a:r>
          </a:p>
          <a:p>
            <a:pPr marL="314325" lvl="2" indent="-128588" algn="l" eaLnBrk="0" hangingPunct="0">
              <a:spcBef>
                <a:spcPct val="20000"/>
              </a:spcBef>
              <a:buClr>
                <a:schemeClr val="tx2"/>
              </a:buClr>
              <a:buFont typeface="Arial" panose="020B0604020202020204" pitchFamily="34" charset="0"/>
              <a:buChar char="‾"/>
            </a:pPr>
            <a:r>
              <a:rPr lang="en-IN" altLang="zh-CN" sz="1100" b="0" dirty="0"/>
              <a:t>Invested 0.09 billion Euro in Curcas Bio-diesel program or Guizhou province, aimed at producing 50000 mt/yr bio-diesel</a:t>
            </a:r>
          </a:p>
          <a:p>
            <a:pPr marL="314325" lvl="2" indent="-128588" algn="l" eaLnBrk="0" hangingPunct="0">
              <a:spcBef>
                <a:spcPct val="20000"/>
              </a:spcBef>
              <a:buClr>
                <a:schemeClr val="tx2"/>
              </a:buClr>
              <a:buFont typeface="Arial" panose="020B0604020202020204" pitchFamily="34" charset="0"/>
              <a:buChar char="‾"/>
            </a:pPr>
            <a:r>
              <a:rPr lang="en-IN" altLang="zh-CN" sz="1100" b="0" dirty="0"/>
              <a:t>Cooperating with Boeing China Co. in bio-fuel</a:t>
            </a:r>
            <a:endParaRPr lang="en-US" altLang="zh-CN" sz="1100" b="0" dirty="0"/>
          </a:p>
        </p:txBody>
      </p:sp>
      <p:sp>
        <p:nvSpPr>
          <p:cNvPr id="59396" name="Rectangle 3"/>
          <p:cNvSpPr txBox="1">
            <a:spLocks noChangeArrowheads="1"/>
          </p:cNvSpPr>
          <p:nvPr/>
        </p:nvSpPr>
        <p:spPr bwMode="auto">
          <a:xfrm>
            <a:off x="2155825" y="1833657"/>
            <a:ext cx="6707188" cy="1241426"/>
          </a:xfrm>
          <a:prstGeom prst="rect">
            <a:avLst/>
          </a:prstGeom>
          <a:noFill/>
          <a:ln w="9525">
            <a:noFill/>
            <a:miter lim="800000"/>
            <a:headEnd/>
            <a:tailEnd/>
          </a:ln>
        </p:spPr>
        <p:txBody>
          <a:bodyPr/>
          <a:lstStyle/>
          <a:p>
            <a:pPr marL="171450" lvl="1" indent="-171450" algn="l" eaLnBrk="0" hangingPunct="0">
              <a:spcBef>
                <a:spcPct val="20000"/>
              </a:spcBef>
              <a:buClr>
                <a:schemeClr val="tx2"/>
              </a:buClr>
              <a:buFont typeface="Arial" panose="020B0604020202020204" pitchFamily="34" charset="0"/>
              <a:buChar char="•"/>
            </a:pPr>
            <a:r>
              <a:rPr lang="en-IN" altLang="zh-CN" sz="1100" b="0" dirty="0"/>
              <a:t> </a:t>
            </a:r>
            <a:r>
              <a:rPr lang="pt-PT" altLang="zh-CN" sz="1100" b="1" dirty="0"/>
              <a:t>XXX(CNPC)</a:t>
            </a:r>
          </a:p>
          <a:p>
            <a:pPr marL="314325" lvl="2" indent="-128588" algn="l" eaLnBrk="0" hangingPunct="0">
              <a:spcBef>
                <a:spcPct val="20000"/>
              </a:spcBef>
              <a:buClr>
                <a:schemeClr val="tx2"/>
              </a:buClr>
              <a:buFont typeface="Arial" panose="020B0604020202020204" pitchFamily="34" charset="0"/>
              <a:buChar char="‾"/>
            </a:pPr>
            <a:r>
              <a:rPr lang="en-US" altLang="zh-CN" sz="1100" b="0" dirty="0"/>
              <a:t>One of the top 4 industrial players in the oil market of China</a:t>
            </a:r>
            <a:endParaRPr lang="en-IN" altLang="zh-CN" sz="1100" b="0" dirty="0"/>
          </a:p>
          <a:p>
            <a:pPr marL="314325" lvl="2" indent="-128588" algn="l" eaLnBrk="0" hangingPunct="0">
              <a:spcBef>
                <a:spcPct val="20000"/>
              </a:spcBef>
              <a:buClr>
                <a:schemeClr val="tx2"/>
              </a:buClr>
              <a:buFont typeface="Arial" panose="020B0604020202020204" pitchFamily="34" charset="0"/>
              <a:buChar char="‾"/>
            </a:pPr>
            <a:r>
              <a:rPr lang="en-US" altLang="zh-CN" sz="1100" b="0" dirty="0"/>
              <a:t>Invested XX Euro in Bio-Diesel program of Hainan Province, aimed to produce 60000 mt/yr bio-diesel</a:t>
            </a:r>
          </a:p>
          <a:p>
            <a:pPr marL="314325" lvl="2" indent="-128588" algn="l" eaLnBrk="0" hangingPunct="0">
              <a:spcBef>
                <a:spcPct val="20000"/>
              </a:spcBef>
              <a:buClr>
                <a:schemeClr val="tx2"/>
              </a:buClr>
              <a:buFont typeface="Arial" panose="020B0604020202020204" pitchFamily="34" charset="0"/>
              <a:buChar char="‾"/>
            </a:pPr>
            <a:r>
              <a:rPr lang="en-US" altLang="zh-CN" sz="1100" b="0" dirty="0"/>
              <a:t>Signed MOU with XX  to produce greed diesel and bio-jet fuel from cellulosic wastes and animal feedstuffs in Sichuan Province</a:t>
            </a:r>
            <a:endParaRPr lang="en-IN" altLang="zh-CN" sz="1100" b="0" dirty="0"/>
          </a:p>
        </p:txBody>
      </p:sp>
      <p:sp>
        <p:nvSpPr>
          <p:cNvPr id="59397" name="Rectangle 3"/>
          <p:cNvSpPr txBox="1">
            <a:spLocks noChangeArrowheads="1"/>
          </p:cNvSpPr>
          <p:nvPr/>
        </p:nvSpPr>
        <p:spPr bwMode="auto">
          <a:xfrm>
            <a:off x="2141538" y="4140294"/>
            <a:ext cx="6707187" cy="981075"/>
          </a:xfrm>
          <a:prstGeom prst="rect">
            <a:avLst/>
          </a:prstGeom>
          <a:noFill/>
          <a:ln w="9525">
            <a:noFill/>
            <a:miter lim="800000"/>
            <a:headEnd/>
            <a:tailEnd/>
          </a:ln>
        </p:spPr>
        <p:txBody>
          <a:bodyPr/>
          <a:lstStyle/>
          <a:p>
            <a:pPr marL="171450" lvl="1" indent="-171450" algn="l" eaLnBrk="0" hangingPunct="0">
              <a:spcBef>
                <a:spcPct val="20000"/>
              </a:spcBef>
              <a:buClr>
                <a:schemeClr val="tx2"/>
              </a:buClr>
              <a:buFont typeface="Arial" panose="020B0604020202020204" pitchFamily="34" charset="0"/>
              <a:buChar char="•"/>
            </a:pPr>
            <a:r>
              <a:rPr lang="en-IN" altLang="zh-CN" sz="1100" b="0" dirty="0"/>
              <a:t> </a:t>
            </a:r>
            <a:r>
              <a:rPr lang="pt-PT" altLang="zh-CN" sz="1100" b="1" dirty="0"/>
              <a:t>Boeing China Co.</a:t>
            </a:r>
          </a:p>
          <a:p>
            <a:pPr marL="314325" lvl="2" indent="-128588" algn="l" eaLnBrk="0" hangingPunct="0">
              <a:spcBef>
                <a:spcPct val="20000"/>
              </a:spcBef>
              <a:buClr>
                <a:schemeClr val="tx2"/>
              </a:buClr>
              <a:buFont typeface="Arial" panose="020B0604020202020204" pitchFamily="34" charset="0"/>
              <a:buChar char="‾"/>
            </a:pPr>
            <a:r>
              <a:rPr lang="en-US" altLang="zh-CN" sz="1100" b="0" dirty="0"/>
              <a:t>Developed cooperation relationship with Sinopec and Qingdao Institute of Bioenergy and Bioprocess Technology to develop bio-jet fuel recently</a:t>
            </a:r>
          </a:p>
          <a:p>
            <a:pPr marL="314325" lvl="2" indent="-128588" algn="l" eaLnBrk="0" hangingPunct="0">
              <a:spcBef>
                <a:spcPct val="20000"/>
              </a:spcBef>
              <a:buClr>
                <a:schemeClr val="tx2"/>
              </a:buClr>
              <a:buFont typeface="Arial" panose="020B0604020202020204" pitchFamily="34" charset="0"/>
              <a:buChar char="‾"/>
            </a:pPr>
            <a:r>
              <a:rPr lang="en-US" altLang="zh-CN" sz="1100" b="0" dirty="0"/>
              <a:t>Negotiating with the government to plant large area of Jatropha in China as the feedstock of bio-jet fuel</a:t>
            </a:r>
          </a:p>
          <a:p>
            <a:pPr marL="314325" lvl="2" indent="-128588" algn="l" eaLnBrk="0" hangingPunct="0">
              <a:spcBef>
                <a:spcPct val="20000"/>
              </a:spcBef>
              <a:buClr>
                <a:schemeClr val="tx2"/>
              </a:buClr>
              <a:buFont typeface="Arial" panose="020B0604020202020204" pitchFamily="34" charset="0"/>
              <a:buChar char="‾"/>
            </a:pPr>
            <a:r>
              <a:rPr lang="en-IN" altLang="zh-CN" sz="1100" b="0" dirty="0"/>
              <a:t>Visited several institutes in China to find possible partners in bio-jet fuel development</a:t>
            </a:r>
            <a:endParaRPr lang="pt-PT" altLang="zh-CN" sz="1100" b="0" dirty="0"/>
          </a:p>
        </p:txBody>
      </p:sp>
      <p:sp>
        <p:nvSpPr>
          <p:cNvPr id="59398" name="Rectangle 3"/>
          <p:cNvSpPr txBox="1">
            <a:spLocks noChangeArrowheads="1"/>
          </p:cNvSpPr>
          <p:nvPr/>
        </p:nvSpPr>
        <p:spPr bwMode="auto">
          <a:xfrm>
            <a:off x="2111375" y="5367432"/>
            <a:ext cx="6707188" cy="608012"/>
          </a:xfrm>
          <a:prstGeom prst="rect">
            <a:avLst/>
          </a:prstGeom>
          <a:noFill/>
          <a:ln w="9525">
            <a:noFill/>
            <a:miter lim="800000"/>
            <a:headEnd/>
            <a:tailEnd/>
          </a:ln>
        </p:spPr>
        <p:txBody>
          <a:bodyPr/>
          <a:lstStyle/>
          <a:p>
            <a:pPr marL="171450" lvl="1" indent="-171450" algn="l" eaLnBrk="0" hangingPunct="0">
              <a:spcBef>
                <a:spcPct val="20000"/>
              </a:spcBef>
              <a:buClr>
                <a:schemeClr val="tx2"/>
              </a:buClr>
              <a:buFont typeface="Arial" panose="020B0604020202020204" pitchFamily="34" charset="0"/>
              <a:buChar char="•"/>
            </a:pPr>
            <a:r>
              <a:rPr lang="en-IN" altLang="zh-CN" sz="1100" b="0" dirty="0"/>
              <a:t> </a:t>
            </a:r>
            <a:r>
              <a:rPr lang="pt-PT" altLang="zh-CN" sz="1100" b="1" dirty="0"/>
              <a:t>Chinese Academy of Sciences (CAS)</a:t>
            </a:r>
          </a:p>
          <a:p>
            <a:pPr marL="314325" lvl="2" indent="-128588" algn="l" eaLnBrk="0" hangingPunct="0">
              <a:spcBef>
                <a:spcPct val="20000"/>
              </a:spcBef>
              <a:buClr>
                <a:schemeClr val="tx2"/>
              </a:buClr>
              <a:buFont typeface="Arial" panose="020B0604020202020204" pitchFamily="34" charset="0"/>
              <a:buChar char="‾"/>
            </a:pPr>
            <a:r>
              <a:rPr lang="pt-PT" altLang="zh-CN" sz="1100" b="0" dirty="0"/>
              <a:t>Signed MOU with XX. to research on bio-jet fuel , advanced materials and wireless technology</a:t>
            </a:r>
          </a:p>
          <a:p>
            <a:pPr marL="314325" lvl="2" indent="-128588" algn="l" eaLnBrk="0" hangingPunct="0">
              <a:spcBef>
                <a:spcPct val="20000"/>
              </a:spcBef>
              <a:buClr>
                <a:schemeClr val="tx2"/>
              </a:buClr>
              <a:buFont typeface="Arial" panose="020B0604020202020204" pitchFamily="34" charset="0"/>
              <a:buChar char="‾"/>
            </a:pPr>
            <a:r>
              <a:rPr lang="en-IN" altLang="zh-CN" sz="1100" b="0" dirty="0"/>
              <a:t>XXX, a Subsidiary institute of CAS established a lab to develop bio-jet fuel with XX.</a:t>
            </a:r>
            <a:endParaRPr lang="en-US" altLang="zh-CN" sz="1100" b="0" dirty="0"/>
          </a:p>
        </p:txBody>
      </p:sp>
      <p:pic>
        <p:nvPicPr>
          <p:cNvPr id="59399" name="Picture 32" descr="China"/>
          <p:cNvPicPr>
            <a:picLocks noChangeAspect="1" noChangeArrowheads="1"/>
          </p:cNvPicPr>
          <p:nvPr/>
        </p:nvPicPr>
        <p:blipFill>
          <a:blip r:embed="rId3" cstate="print"/>
          <a:srcRect/>
          <a:stretch>
            <a:fillRect/>
          </a:stretch>
        </p:blipFill>
        <p:spPr bwMode="auto">
          <a:xfrm>
            <a:off x="8027988" y="357188"/>
            <a:ext cx="869950" cy="579437"/>
          </a:xfrm>
          <a:prstGeom prst="rect">
            <a:avLst/>
          </a:prstGeom>
          <a:noFill/>
          <a:ln w="9525">
            <a:noFill/>
            <a:miter lim="800000"/>
            <a:headEnd/>
            <a:tailEnd/>
          </a:ln>
        </p:spPr>
      </p:pic>
      <p:pic>
        <p:nvPicPr>
          <p:cNvPr id="59400" name="Picture 2" descr="C:\Documents and Settings\Administrator\桌面\Boeing%20Logo-resized%20%201_5x_5.jp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79400" y="4483194"/>
            <a:ext cx="1535113" cy="387350"/>
          </a:xfrm>
          <a:prstGeom prst="rect">
            <a:avLst/>
          </a:prstGeom>
          <a:noFill/>
          <a:ln w="9525">
            <a:noFill/>
            <a:miter lim="800000"/>
            <a:headEnd/>
            <a:tailEnd/>
          </a:ln>
        </p:spPr>
      </p:pic>
      <p:pic>
        <p:nvPicPr>
          <p:cNvPr id="59401" name="Picture 28" descr="http://t1.gstatic.com/images?q=tbn:cYIp87Zg1kA5UM:">
            <a:hlinkClick r:id="rId5"/>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50863" y="1873344"/>
            <a:ext cx="919162" cy="881063"/>
          </a:xfrm>
          <a:prstGeom prst="rect">
            <a:avLst/>
          </a:prstGeom>
          <a:noFill/>
          <a:ln w="9525">
            <a:noFill/>
            <a:miter lim="800000"/>
            <a:headEnd/>
            <a:tailEnd/>
          </a:ln>
        </p:spPr>
      </p:pic>
      <p:pic>
        <p:nvPicPr>
          <p:cNvPr id="59402" name="Picture 26" descr="http://t2.gstatic.com/images?q=tbn:OCoy02efLeFBhM:">
            <a:hlinkClick r:id="rId7"/>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92150" y="3208432"/>
            <a:ext cx="688975" cy="717550"/>
          </a:xfrm>
          <a:prstGeom prst="rect">
            <a:avLst/>
          </a:prstGeom>
          <a:noFill/>
          <a:ln w="9525">
            <a:noFill/>
            <a:miter lim="800000"/>
            <a:headEnd/>
            <a:tailEnd/>
          </a:ln>
        </p:spPr>
      </p:pic>
      <p:pic>
        <p:nvPicPr>
          <p:cNvPr id="59403" name="Picture 5" descr="C:\Documents and Settings\Administrator\桌面\62d9080cg77839e56b2f0&amp;690.jpg"/>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609600" y="5193939"/>
            <a:ext cx="906463" cy="987425"/>
          </a:xfrm>
          <a:prstGeom prst="rect">
            <a:avLst/>
          </a:prstGeom>
          <a:noFill/>
          <a:ln w="9525">
            <a:noFill/>
            <a:miter lim="800000"/>
            <a:headEnd/>
            <a:tailEnd/>
          </a:ln>
        </p:spPr>
      </p:pic>
      <p:sp>
        <p:nvSpPr>
          <p:cNvPr id="59404" name="Rectangle 15"/>
          <p:cNvSpPr>
            <a:spLocks noChangeArrowheads="1"/>
          </p:cNvSpPr>
          <p:nvPr/>
        </p:nvSpPr>
        <p:spPr bwMode="auto">
          <a:xfrm>
            <a:off x="479425" y="6153697"/>
            <a:ext cx="8229600" cy="601663"/>
          </a:xfrm>
          <a:prstGeom prst="rect">
            <a:avLst/>
          </a:prstGeom>
          <a:noFill/>
          <a:ln w="9525">
            <a:noFill/>
            <a:miter lim="800000"/>
            <a:headEnd/>
            <a:tailEnd/>
          </a:ln>
        </p:spPr>
        <p:txBody>
          <a:bodyPr>
            <a:spAutoFit/>
          </a:bodyPr>
          <a:lstStyle/>
          <a:p>
            <a:pPr marL="0" lvl="1" algn="l"/>
            <a:r>
              <a:rPr lang="en-US" altLang="zh-CN" sz="1100" b="0" i="1" dirty="0"/>
              <a:t>“We are glad to promote the R&amp;D of algae bio-et fuel with Boeing. Given our scientific advantage and Boeing’s influence in aviation area, we will definitely develop high quality bio-jet fuels and advanced technologies.”</a:t>
            </a:r>
          </a:p>
          <a:p>
            <a:pPr marL="0" lvl="1" algn="r"/>
            <a:r>
              <a:rPr lang="en-US" altLang="zh-CN" sz="1100" b="0" dirty="0">
                <a:solidFill>
                  <a:schemeClr val="tx2"/>
                </a:solidFill>
              </a:rPr>
              <a:t>XXX, Vice Director of Qingdao Institute of Bioenergy  </a:t>
            </a:r>
          </a:p>
        </p:txBody>
      </p:sp>
      <p:sp>
        <p:nvSpPr>
          <p:cNvPr id="4" name="TextBox 3"/>
          <p:cNvSpPr txBox="1"/>
          <p:nvPr/>
        </p:nvSpPr>
        <p:spPr>
          <a:xfrm>
            <a:off x="3666727" y="1269177"/>
            <a:ext cx="1854995" cy="276999"/>
          </a:xfrm>
          <a:prstGeom prst="rect">
            <a:avLst/>
          </a:prstGeom>
          <a:noFill/>
        </p:spPr>
        <p:txBody>
          <a:bodyPr wrap="none" rtlCol="0">
            <a:spAutoFit/>
          </a:bodyPr>
          <a:lstStyle/>
          <a:p>
            <a:r>
              <a:rPr lang="en-GB" sz="1200" b="1" dirty="0"/>
              <a:t>Major </a:t>
            </a:r>
            <a:r>
              <a:rPr lang="en-GB" sz="1200" b="1"/>
              <a:t>bio-jet initiatives</a:t>
            </a:r>
          </a:p>
        </p:txBody>
      </p:sp>
    </p:spTree>
    <p:extLst>
      <p:ext uri="{BB962C8B-B14F-4D97-AF65-F5344CB8AC3E}">
        <p14:creationId xmlns:p14="http://schemas.microsoft.com/office/powerpoint/2010/main" val="2170616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5636" y="3135090"/>
            <a:ext cx="4294909" cy="5040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p:cNvSpPr>
            <a:spLocks noGrp="1"/>
          </p:cNvSpPr>
          <p:nvPr>
            <p:ph type="title"/>
          </p:nvPr>
        </p:nvSpPr>
        <p:spPr/>
        <p:txBody>
          <a:bodyPr/>
          <a:lstStyle/>
          <a:p>
            <a:r>
              <a:rPr lang="en-US" dirty="0"/>
              <a:t>Content</a:t>
            </a:r>
          </a:p>
        </p:txBody>
      </p:sp>
      <p:sp>
        <p:nvSpPr>
          <p:cNvPr id="3" name="Espace réservé du contenu 2"/>
          <p:cNvSpPr>
            <a:spLocks noGrp="1"/>
          </p:cNvSpPr>
          <p:nvPr>
            <p:ph type="body" sz="quarter" idx="10"/>
          </p:nvPr>
        </p:nvSpPr>
        <p:spPr/>
        <p:txBody>
          <a:bodyPr/>
          <a:lstStyle/>
          <a:p>
            <a:pPr>
              <a:buClr>
                <a:schemeClr val="tx2"/>
              </a:buClr>
            </a:pPr>
            <a:r>
              <a:rPr lang="en-US" dirty="0"/>
              <a:t>Quantitative slides</a:t>
            </a:r>
          </a:p>
          <a:p>
            <a:pPr>
              <a:buClr>
                <a:schemeClr val="tx2"/>
              </a:buClr>
            </a:pPr>
            <a:endParaRPr lang="en-US" dirty="0"/>
          </a:p>
          <a:p>
            <a:pPr>
              <a:buClr>
                <a:schemeClr val="tx2"/>
              </a:buClr>
            </a:pPr>
            <a:r>
              <a:rPr lang="en-US" dirty="0"/>
              <a:t>Structure slides</a:t>
            </a:r>
          </a:p>
          <a:p>
            <a:pPr>
              <a:buClr>
                <a:schemeClr val="tx2"/>
              </a:buClr>
            </a:pPr>
            <a:endParaRPr lang="en-US" dirty="0"/>
          </a:p>
          <a:p>
            <a:pPr>
              <a:buClr>
                <a:schemeClr val="tx2"/>
              </a:buClr>
            </a:pPr>
            <a:r>
              <a:rPr lang="en-US" dirty="0"/>
              <a:t>ID slides and </a:t>
            </a:r>
            <a:r>
              <a:rPr lang="en-US" dirty="0" err="1"/>
              <a:t>orga</a:t>
            </a:r>
            <a:r>
              <a:rPr lang="en-US" dirty="0"/>
              <a:t> slide</a:t>
            </a:r>
          </a:p>
          <a:p>
            <a:pPr>
              <a:buClr>
                <a:schemeClr val="tx2"/>
              </a:buClr>
            </a:pPr>
            <a:endParaRPr lang="en-US" dirty="0"/>
          </a:p>
          <a:p>
            <a:pPr>
              <a:buClr>
                <a:schemeClr val="tx2"/>
              </a:buClr>
            </a:pPr>
            <a:r>
              <a:rPr lang="en-US" dirty="0"/>
              <a:t>Value chain slides</a:t>
            </a:r>
          </a:p>
          <a:p>
            <a:pPr>
              <a:buClr>
                <a:schemeClr val="tx2"/>
              </a:buClr>
            </a:pPr>
            <a:endParaRPr lang="en-US" dirty="0"/>
          </a:p>
          <a:p>
            <a:pPr>
              <a:buClr>
                <a:schemeClr val="tx2"/>
              </a:buClr>
            </a:pPr>
            <a:r>
              <a:rPr lang="en-US" dirty="0"/>
              <a:t>Matrix slides</a:t>
            </a:r>
          </a:p>
          <a:p>
            <a:pPr>
              <a:buClr>
                <a:schemeClr val="tx2"/>
              </a:buClr>
            </a:pPr>
            <a:endParaRPr lang="en-US" dirty="0"/>
          </a:p>
          <a:p>
            <a:pPr>
              <a:buClr>
                <a:schemeClr val="tx2"/>
              </a:buClr>
            </a:pPr>
            <a:r>
              <a:rPr lang="en-US" dirty="0"/>
              <a:t>Map slides</a:t>
            </a:r>
          </a:p>
          <a:p>
            <a:pPr>
              <a:buClr>
                <a:schemeClr val="tx2"/>
              </a:buClr>
            </a:pPr>
            <a:endParaRPr lang="en-US" dirty="0"/>
          </a:p>
          <a:p>
            <a:pPr>
              <a:buClr>
                <a:schemeClr val="tx2"/>
              </a:buClr>
            </a:pPr>
            <a:r>
              <a:rPr lang="en-US" dirty="0"/>
              <a:t>Calculation slides</a:t>
            </a:r>
          </a:p>
          <a:p>
            <a:pPr>
              <a:buClr>
                <a:schemeClr val="tx2"/>
              </a:buClr>
            </a:pPr>
            <a:endParaRPr lang="en-US" dirty="0"/>
          </a:p>
        </p:txBody>
      </p:sp>
      <p:sp>
        <p:nvSpPr>
          <p:cNvPr id="5" name="Text Placeholder 4"/>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749889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a:ea typeface="宋体" pitchFamily="2" charset="-122"/>
              </a:rPr>
              <a:t>Southeast University, number 1 college research center for wireless communications</a:t>
            </a:r>
          </a:p>
        </p:txBody>
      </p:sp>
      <p:sp>
        <p:nvSpPr>
          <p:cNvPr id="23555" name="Rectangle 3"/>
          <p:cNvSpPr>
            <a:spLocks noChangeArrowheads="1"/>
          </p:cNvSpPr>
          <p:nvPr/>
        </p:nvSpPr>
        <p:spPr bwMode="auto">
          <a:xfrm>
            <a:off x="4876800" y="1873705"/>
            <a:ext cx="1193800" cy="1655763"/>
          </a:xfrm>
          <a:prstGeom prst="rect">
            <a:avLst/>
          </a:prstGeom>
          <a:noFill/>
          <a:ln w="9525" algn="ctr">
            <a:noFill/>
            <a:miter lim="800000"/>
            <a:headEnd/>
            <a:tailEnd/>
          </a:ln>
        </p:spPr>
        <p:txBody>
          <a:bodyPr anchor="ctr"/>
          <a:lstStyle/>
          <a:p>
            <a:pPr algn="ctr"/>
            <a:r>
              <a:rPr lang="en-US" altLang="zh-CN" sz="1200" b="1" dirty="0"/>
              <a:t>Strength</a:t>
            </a:r>
          </a:p>
        </p:txBody>
      </p:sp>
      <p:sp>
        <p:nvSpPr>
          <p:cNvPr id="23556" name="Rectangle 4"/>
          <p:cNvSpPr>
            <a:spLocks noChangeArrowheads="1"/>
          </p:cNvSpPr>
          <p:nvPr/>
        </p:nvSpPr>
        <p:spPr bwMode="auto">
          <a:xfrm>
            <a:off x="4870450" y="3665993"/>
            <a:ext cx="1200150" cy="476250"/>
          </a:xfrm>
          <a:prstGeom prst="rect">
            <a:avLst/>
          </a:prstGeom>
          <a:noFill/>
          <a:ln w="9525" algn="ctr">
            <a:noFill/>
            <a:miter lim="800000"/>
            <a:headEnd/>
            <a:tailEnd/>
          </a:ln>
        </p:spPr>
        <p:txBody>
          <a:bodyPr anchor="ctr"/>
          <a:lstStyle/>
          <a:p>
            <a:pPr algn="ctr"/>
            <a:r>
              <a:rPr lang="en-US" altLang="zh-CN" sz="1200" b="1" dirty="0"/>
              <a:t>Weakness</a:t>
            </a:r>
          </a:p>
        </p:txBody>
      </p:sp>
      <p:sp>
        <p:nvSpPr>
          <p:cNvPr id="23557" name="Rectangle 5"/>
          <p:cNvSpPr>
            <a:spLocks noChangeArrowheads="1"/>
          </p:cNvSpPr>
          <p:nvPr/>
        </p:nvSpPr>
        <p:spPr bwMode="auto">
          <a:xfrm>
            <a:off x="382588" y="1272449"/>
            <a:ext cx="4160837" cy="381000"/>
          </a:xfrm>
          <a:prstGeom prst="rect">
            <a:avLst/>
          </a:prstGeom>
          <a:noFill/>
          <a:ln w="9525" algn="ctr">
            <a:noFill/>
            <a:miter lim="800000"/>
            <a:headEnd/>
            <a:tailEnd/>
          </a:ln>
        </p:spPr>
        <p:txBody>
          <a:bodyPr anchor="ctr"/>
          <a:lstStyle/>
          <a:p>
            <a:pPr algn="ctr"/>
            <a:r>
              <a:rPr lang="en-US" altLang="zh-CN" sz="1400" b="1" dirty="0"/>
              <a:t>General information</a:t>
            </a:r>
          </a:p>
        </p:txBody>
      </p:sp>
      <p:sp>
        <p:nvSpPr>
          <p:cNvPr id="23558" name="Rectangle 6"/>
          <p:cNvSpPr>
            <a:spLocks noChangeArrowheads="1"/>
          </p:cNvSpPr>
          <p:nvPr/>
        </p:nvSpPr>
        <p:spPr bwMode="auto">
          <a:xfrm>
            <a:off x="4875213" y="1298575"/>
            <a:ext cx="3786187" cy="381000"/>
          </a:xfrm>
          <a:prstGeom prst="rect">
            <a:avLst/>
          </a:prstGeom>
          <a:noFill/>
          <a:ln w="9525" algn="ctr">
            <a:noFill/>
            <a:miter lim="800000"/>
            <a:headEnd/>
            <a:tailEnd/>
          </a:ln>
        </p:spPr>
        <p:txBody>
          <a:bodyPr anchor="ctr"/>
          <a:lstStyle/>
          <a:p>
            <a:pPr algn="ctr"/>
            <a:r>
              <a:rPr lang="en-US" altLang="zh-CN" sz="1400" b="1" dirty="0"/>
              <a:t>Assessment</a:t>
            </a:r>
          </a:p>
        </p:txBody>
      </p:sp>
      <p:sp>
        <p:nvSpPr>
          <p:cNvPr id="23559" name="Rectangle 6"/>
          <p:cNvSpPr txBox="1">
            <a:spLocks noChangeArrowheads="1"/>
          </p:cNvSpPr>
          <p:nvPr/>
        </p:nvSpPr>
        <p:spPr bwMode="auto">
          <a:xfrm>
            <a:off x="5969000" y="1880055"/>
            <a:ext cx="2900363" cy="1646238"/>
          </a:xfrm>
          <a:prstGeom prst="rect">
            <a:avLst/>
          </a:prstGeom>
          <a:noFill/>
          <a:ln w="9525">
            <a:noFill/>
            <a:miter lim="800000"/>
            <a:headEnd/>
            <a:tailEnd/>
          </a:ln>
        </p:spPr>
        <p:txBody>
          <a:bodyPr lIns="0" rIns="0"/>
          <a:lstStyle/>
          <a:p>
            <a:pPr marL="346075" lvl="1" indent="-171450">
              <a:spcBef>
                <a:spcPct val="20000"/>
              </a:spcBef>
              <a:buClr>
                <a:schemeClr val="tx2"/>
              </a:buClr>
              <a:buFont typeface="Arial" panose="020B0604020202020204" pitchFamily="34" charset="0"/>
              <a:buChar char="•"/>
            </a:pPr>
            <a:r>
              <a:rPr lang="en-US" altLang="zh-CN" sz="1200" b="0" dirty="0"/>
              <a:t>The only state key lab at the field of mobile communications research </a:t>
            </a:r>
          </a:p>
          <a:p>
            <a:pPr marL="346075" lvl="1" indent="-171450">
              <a:spcBef>
                <a:spcPct val="20000"/>
              </a:spcBef>
              <a:buClr>
                <a:schemeClr val="tx2"/>
              </a:buClr>
              <a:buFont typeface="Arial" panose="020B0604020202020204" pitchFamily="34" charset="0"/>
              <a:buChar char="•"/>
            </a:pPr>
            <a:r>
              <a:rPr lang="en-US" altLang="zh-CN" sz="1200" b="0" dirty="0"/>
              <a:t>Sufficient Experience in research on mobile communication technology</a:t>
            </a:r>
          </a:p>
          <a:p>
            <a:pPr marL="346075" lvl="1" indent="-171450">
              <a:spcBef>
                <a:spcPct val="20000"/>
              </a:spcBef>
              <a:buClr>
                <a:schemeClr val="tx2"/>
              </a:buClr>
              <a:buFont typeface="Arial" panose="020B0604020202020204" pitchFamily="34" charset="0"/>
              <a:buChar char="•"/>
            </a:pPr>
            <a:r>
              <a:rPr lang="en-US" altLang="zh-CN" sz="1200" b="0" dirty="0"/>
              <a:t>Close cooperation with governments and industrial players</a:t>
            </a:r>
          </a:p>
          <a:p>
            <a:pPr marL="346075" lvl="1" indent="-171450">
              <a:spcBef>
                <a:spcPct val="20000"/>
              </a:spcBef>
              <a:buClr>
                <a:schemeClr val="tx2"/>
              </a:buClr>
              <a:buFont typeface="Arial" panose="020B0604020202020204" pitchFamily="34" charset="0"/>
              <a:buChar char="•"/>
            </a:pPr>
            <a:r>
              <a:rPr lang="en-US" altLang="zh-CN" sz="1200" b="0" dirty="0"/>
              <a:t>Large number of national research projects</a:t>
            </a:r>
          </a:p>
          <a:p>
            <a:pPr marL="346075" lvl="1" indent="-171450">
              <a:spcBef>
                <a:spcPct val="20000"/>
              </a:spcBef>
              <a:buClr>
                <a:srgbClr val="86E02D"/>
              </a:buClr>
              <a:buFont typeface="Arial" panose="020B0604020202020204" pitchFamily="34" charset="0"/>
              <a:buChar char="•"/>
            </a:pPr>
            <a:endParaRPr lang="en-US" altLang="zh-CN" sz="1200" b="0" dirty="0"/>
          </a:p>
        </p:txBody>
      </p:sp>
      <p:sp>
        <p:nvSpPr>
          <p:cNvPr id="23560" name="Rectangle 6"/>
          <p:cNvSpPr txBox="1">
            <a:spLocks noChangeArrowheads="1"/>
          </p:cNvSpPr>
          <p:nvPr/>
        </p:nvSpPr>
        <p:spPr bwMode="auto">
          <a:xfrm>
            <a:off x="5969000" y="3665993"/>
            <a:ext cx="2543175" cy="449262"/>
          </a:xfrm>
          <a:prstGeom prst="rect">
            <a:avLst/>
          </a:prstGeom>
          <a:noFill/>
          <a:ln w="9525" algn="ctr">
            <a:noFill/>
            <a:miter lim="800000"/>
            <a:headEnd/>
            <a:tailEnd/>
          </a:ln>
        </p:spPr>
        <p:txBody>
          <a:bodyPr lIns="0" rIns="0"/>
          <a:lstStyle/>
          <a:p>
            <a:pPr marL="346075" lvl="1" indent="-171450" algn="just">
              <a:spcBef>
                <a:spcPct val="20000"/>
              </a:spcBef>
              <a:buClr>
                <a:schemeClr val="tx2"/>
              </a:buClr>
              <a:buFont typeface="Arial" panose="020B0604020202020204" pitchFamily="34" charset="0"/>
              <a:buChar char="•"/>
            </a:pPr>
            <a:r>
              <a:rPr lang="en-US" altLang="zh-CN" sz="1200" b="0" dirty="0"/>
              <a:t> Fewer achievements in recent 3 years than before</a:t>
            </a:r>
          </a:p>
        </p:txBody>
      </p:sp>
      <p:sp>
        <p:nvSpPr>
          <p:cNvPr id="23561" name="Rectangle 6"/>
          <p:cNvSpPr txBox="1">
            <a:spLocks noChangeArrowheads="1"/>
          </p:cNvSpPr>
          <p:nvPr/>
        </p:nvSpPr>
        <p:spPr bwMode="auto">
          <a:xfrm>
            <a:off x="1093788" y="2607130"/>
            <a:ext cx="3565525" cy="1595438"/>
          </a:xfrm>
          <a:prstGeom prst="rect">
            <a:avLst/>
          </a:prstGeom>
          <a:noFill/>
          <a:ln w="9525" algn="ctr">
            <a:noFill/>
            <a:miter lim="800000"/>
            <a:headEnd/>
            <a:tailEnd/>
          </a:ln>
        </p:spPr>
        <p:txBody>
          <a:bodyPr/>
          <a:lstStyle/>
          <a:p>
            <a:pPr marL="403225" lvl="1" indent="-171450" algn="just">
              <a:spcBef>
                <a:spcPct val="20000"/>
              </a:spcBef>
              <a:buClr>
                <a:schemeClr val="tx2"/>
              </a:buClr>
              <a:buFont typeface="Arial" panose="020B0604020202020204" pitchFamily="34" charset="0"/>
              <a:buChar char="•"/>
            </a:pPr>
            <a:r>
              <a:rPr lang="en-US" altLang="zh-CN" sz="1200" b="0" dirty="0"/>
              <a:t>Broadband wireless transmission theory and multiple access technologies</a:t>
            </a:r>
          </a:p>
          <a:p>
            <a:pPr marL="403225" lvl="1" indent="-171450" algn="just">
              <a:spcBef>
                <a:spcPct val="20000"/>
              </a:spcBef>
              <a:buClr>
                <a:schemeClr val="tx2"/>
              </a:buClr>
              <a:buFont typeface="Arial" panose="020B0604020202020204" pitchFamily="34" charset="0"/>
              <a:buChar char="•"/>
            </a:pPr>
            <a:r>
              <a:rPr lang="en-US" altLang="zh-CN" sz="1200" b="0" dirty="0"/>
              <a:t>Modern signal processing and application in mobile communication</a:t>
            </a:r>
          </a:p>
          <a:p>
            <a:pPr marL="403225" lvl="1" indent="-171450" algn="just">
              <a:spcBef>
                <a:spcPct val="20000"/>
              </a:spcBef>
              <a:buClr>
                <a:schemeClr val="tx2"/>
              </a:buClr>
              <a:buFont typeface="Arial" panose="020B0604020202020204" pitchFamily="34" charset="0"/>
              <a:buChar char="•"/>
            </a:pPr>
            <a:r>
              <a:rPr lang="en-US" altLang="zh-CN" sz="1200" b="0" dirty="0"/>
              <a:t>Mobile communication network theory and application</a:t>
            </a:r>
          </a:p>
          <a:p>
            <a:pPr marL="403225" lvl="1" indent="-171450" algn="just">
              <a:spcBef>
                <a:spcPct val="20000"/>
              </a:spcBef>
              <a:buClr>
                <a:schemeClr val="tx2"/>
              </a:buClr>
              <a:buFont typeface="Arial" panose="020B0604020202020204" pitchFamily="34" charset="0"/>
              <a:buChar char="•"/>
            </a:pPr>
            <a:r>
              <a:rPr lang="en-US" altLang="zh-CN" sz="1200" b="0" dirty="0"/>
              <a:t>Short-distance wireless communication and information theory and coding</a:t>
            </a:r>
          </a:p>
        </p:txBody>
      </p:sp>
      <p:sp>
        <p:nvSpPr>
          <p:cNvPr id="23562" name="Rectangle 6"/>
          <p:cNvSpPr txBox="1">
            <a:spLocks noChangeArrowheads="1"/>
          </p:cNvSpPr>
          <p:nvPr/>
        </p:nvSpPr>
        <p:spPr bwMode="auto">
          <a:xfrm>
            <a:off x="1087438" y="4299405"/>
            <a:ext cx="3594100" cy="1317625"/>
          </a:xfrm>
          <a:prstGeom prst="rect">
            <a:avLst/>
          </a:prstGeom>
          <a:noFill/>
          <a:ln w="9525" algn="ctr">
            <a:noFill/>
            <a:miter lim="800000"/>
            <a:headEnd/>
            <a:tailEnd/>
          </a:ln>
        </p:spPr>
        <p:txBody>
          <a:bodyPr/>
          <a:lstStyle/>
          <a:p>
            <a:pPr marL="403225" lvl="1" indent="-171450">
              <a:spcBef>
                <a:spcPct val="20000"/>
              </a:spcBef>
              <a:buClr>
                <a:schemeClr val="tx2"/>
              </a:buClr>
              <a:buFont typeface="Arial" panose="020B0604020202020204" pitchFamily="34" charset="0"/>
              <a:buChar char="•"/>
            </a:pPr>
            <a:r>
              <a:rPr lang="en-US" altLang="zh-CN" sz="1200" b="0" dirty="0"/>
              <a:t>More than XX researchers, including 21 professors, 12 assistant professors, 8 post-doctoral fellows, 77 doctoral students and 251 master students</a:t>
            </a:r>
          </a:p>
          <a:p>
            <a:pPr marL="403225" lvl="1" indent="-171450">
              <a:spcBef>
                <a:spcPct val="20000"/>
              </a:spcBef>
              <a:buClr>
                <a:schemeClr val="tx2"/>
              </a:buClr>
              <a:buFont typeface="Arial" panose="020B0604020202020204" pitchFamily="34" charset="0"/>
              <a:buChar char="•"/>
            </a:pPr>
            <a:r>
              <a:rPr lang="en-US" altLang="zh-CN" sz="1200" b="0" dirty="0"/>
              <a:t>Alliance: XX</a:t>
            </a:r>
          </a:p>
        </p:txBody>
      </p:sp>
      <p:sp>
        <p:nvSpPr>
          <p:cNvPr id="23563" name="Rectangle 11"/>
          <p:cNvSpPr>
            <a:spLocks noChangeArrowheads="1"/>
          </p:cNvSpPr>
          <p:nvPr/>
        </p:nvSpPr>
        <p:spPr bwMode="auto">
          <a:xfrm>
            <a:off x="377825" y="2648405"/>
            <a:ext cx="941388" cy="1608138"/>
          </a:xfrm>
          <a:prstGeom prst="rect">
            <a:avLst/>
          </a:prstGeom>
          <a:noFill/>
          <a:ln w="9525" algn="ctr">
            <a:noFill/>
            <a:miter lim="800000"/>
            <a:headEnd/>
            <a:tailEnd/>
          </a:ln>
        </p:spPr>
        <p:txBody>
          <a:bodyPr anchor="ctr"/>
          <a:lstStyle/>
          <a:p>
            <a:pPr algn="ctr"/>
            <a:r>
              <a:rPr lang="en-US" altLang="zh-CN" sz="1200" b="1" dirty="0"/>
              <a:t>Research Scope</a:t>
            </a:r>
          </a:p>
        </p:txBody>
      </p:sp>
      <p:sp>
        <p:nvSpPr>
          <p:cNvPr id="23564" name="Rectangle 12"/>
          <p:cNvSpPr>
            <a:spLocks noChangeArrowheads="1"/>
          </p:cNvSpPr>
          <p:nvPr/>
        </p:nvSpPr>
        <p:spPr bwMode="auto">
          <a:xfrm>
            <a:off x="377825" y="4332743"/>
            <a:ext cx="941388" cy="1208087"/>
          </a:xfrm>
          <a:prstGeom prst="rect">
            <a:avLst/>
          </a:prstGeom>
          <a:noFill/>
          <a:ln w="9525" algn="ctr">
            <a:noFill/>
            <a:miter lim="800000"/>
            <a:headEnd/>
            <a:tailEnd/>
          </a:ln>
        </p:spPr>
        <p:txBody>
          <a:bodyPr anchor="ctr"/>
          <a:lstStyle/>
          <a:p>
            <a:pPr algn="ctr"/>
            <a:r>
              <a:rPr lang="en-US" altLang="zh-CN" sz="1200" b="1" dirty="0"/>
              <a:t>Capacity</a:t>
            </a:r>
          </a:p>
        </p:txBody>
      </p:sp>
      <p:sp>
        <p:nvSpPr>
          <p:cNvPr id="23565" name="Rectangle 13"/>
          <p:cNvSpPr>
            <a:spLocks noChangeArrowheads="1"/>
          </p:cNvSpPr>
          <p:nvPr/>
        </p:nvSpPr>
        <p:spPr bwMode="auto">
          <a:xfrm>
            <a:off x="377825" y="1873705"/>
            <a:ext cx="941388" cy="312738"/>
          </a:xfrm>
          <a:prstGeom prst="rect">
            <a:avLst/>
          </a:prstGeom>
          <a:noFill/>
          <a:ln w="9525" algn="ctr">
            <a:noFill/>
            <a:miter lim="800000"/>
            <a:headEnd/>
            <a:tailEnd/>
          </a:ln>
        </p:spPr>
        <p:txBody>
          <a:bodyPr anchor="ctr"/>
          <a:lstStyle/>
          <a:p>
            <a:pPr algn="ctr"/>
            <a:r>
              <a:rPr lang="en-US" altLang="zh-CN" sz="1200" b="1" dirty="0"/>
              <a:t>Creation</a:t>
            </a:r>
          </a:p>
        </p:txBody>
      </p:sp>
      <p:sp>
        <p:nvSpPr>
          <p:cNvPr id="23566" name="Rectangle 6"/>
          <p:cNvSpPr txBox="1">
            <a:spLocks noChangeArrowheads="1"/>
          </p:cNvSpPr>
          <p:nvPr/>
        </p:nvSpPr>
        <p:spPr bwMode="auto">
          <a:xfrm>
            <a:off x="1149350" y="1875293"/>
            <a:ext cx="2457450" cy="234950"/>
          </a:xfrm>
          <a:prstGeom prst="rect">
            <a:avLst/>
          </a:prstGeom>
          <a:noFill/>
          <a:ln w="9525">
            <a:noFill/>
            <a:miter lim="800000"/>
            <a:headEnd/>
            <a:tailEnd/>
          </a:ln>
        </p:spPr>
        <p:txBody>
          <a:bodyPr/>
          <a:lstStyle/>
          <a:p>
            <a:pPr marL="346075" lvl="1" indent="-171450" algn="just">
              <a:spcBef>
                <a:spcPct val="20000"/>
              </a:spcBef>
              <a:buClr>
                <a:schemeClr val="tx2"/>
              </a:buClr>
              <a:buFont typeface="Arial" panose="020B0604020202020204" pitchFamily="34" charset="0"/>
              <a:buChar char="•"/>
            </a:pPr>
            <a:r>
              <a:rPr lang="en-US" altLang="zh-CN" sz="1200" b="0" dirty="0"/>
              <a:t>XX</a:t>
            </a:r>
          </a:p>
        </p:txBody>
      </p:sp>
      <p:sp>
        <p:nvSpPr>
          <p:cNvPr id="23567" name="Rectangle 19"/>
          <p:cNvSpPr>
            <a:spLocks noChangeArrowheads="1"/>
          </p:cNvSpPr>
          <p:nvPr/>
        </p:nvSpPr>
        <p:spPr bwMode="auto">
          <a:xfrm>
            <a:off x="4870450" y="4275593"/>
            <a:ext cx="1198563" cy="2112962"/>
          </a:xfrm>
          <a:prstGeom prst="rect">
            <a:avLst/>
          </a:prstGeom>
          <a:noFill/>
          <a:ln w="9525" algn="ctr">
            <a:noFill/>
            <a:miter lim="800000"/>
            <a:headEnd/>
            <a:tailEnd/>
          </a:ln>
        </p:spPr>
        <p:txBody>
          <a:bodyPr lIns="36000" rIns="36000" anchor="ctr"/>
          <a:lstStyle/>
          <a:p>
            <a:pPr algn="ctr"/>
            <a:r>
              <a:rPr lang="en-US" altLang="zh-CN" sz="1200" b="1" dirty="0"/>
              <a:t>Achievements</a:t>
            </a:r>
          </a:p>
        </p:txBody>
      </p:sp>
      <p:sp>
        <p:nvSpPr>
          <p:cNvPr id="23568" name="Rectangle 29"/>
          <p:cNvSpPr>
            <a:spLocks noChangeArrowheads="1"/>
          </p:cNvSpPr>
          <p:nvPr/>
        </p:nvSpPr>
        <p:spPr bwMode="auto">
          <a:xfrm>
            <a:off x="377825" y="2240418"/>
            <a:ext cx="941388" cy="339725"/>
          </a:xfrm>
          <a:prstGeom prst="rect">
            <a:avLst/>
          </a:prstGeom>
          <a:noFill/>
          <a:ln w="9525" algn="ctr">
            <a:noFill/>
            <a:miter lim="800000"/>
            <a:headEnd/>
            <a:tailEnd/>
          </a:ln>
        </p:spPr>
        <p:txBody>
          <a:bodyPr anchor="ctr"/>
          <a:lstStyle/>
          <a:p>
            <a:pPr algn="ctr"/>
            <a:r>
              <a:rPr lang="en-US" altLang="zh-CN" sz="1200" b="1" dirty="0"/>
              <a:t>Location</a:t>
            </a:r>
          </a:p>
        </p:txBody>
      </p:sp>
      <p:sp>
        <p:nvSpPr>
          <p:cNvPr id="23569" name="Rectangle 6"/>
          <p:cNvSpPr txBox="1">
            <a:spLocks noChangeArrowheads="1"/>
          </p:cNvSpPr>
          <p:nvPr/>
        </p:nvSpPr>
        <p:spPr bwMode="auto">
          <a:xfrm>
            <a:off x="1149350" y="2242005"/>
            <a:ext cx="2457450" cy="234950"/>
          </a:xfrm>
          <a:prstGeom prst="rect">
            <a:avLst/>
          </a:prstGeom>
          <a:noFill/>
          <a:ln w="9525">
            <a:noFill/>
            <a:miter lim="800000"/>
            <a:headEnd/>
            <a:tailEnd/>
          </a:ln>
        </p:spPr>
        <p:txBody>
          <a:bodyPr/>
          <a:lstStyle/>
          <a:p>
            <a:pPr marL="346075" lvl="1" indent="-171450" algn="just">
              <a:spcBef>
                <a:spcPct val="20000"/>
              </a:spcBef>
              <a:buClr>
                <a:schemeClr val="tx2"/>
              </a:buClr>
              <a:buFont typeface="Arial" panose="020B0604020202020204" pitchFamily="34" charset="0"/>
              <a:buChar char="•"/>
            </a:pPr>
            <a:r>
              <a:rPr lang="en-US" altLang="zh-CN" sz="1200" b="0" dirty="0"/>
              <a:t>Nanjing</a:t>
            </a:r>
          </a:p>
        </p:txBody>
      </p:sp>
      <p:sp>
        <p:nvSpPr>
          <p:cNvPr id="23570" name="Rectangle 6"/>
          <p:cNvSpPr txBox="1">
            <a:spLocks noChangeArrowheads="1"/>
          </p:cNvSpPr>
          <p:nvPr/>
        </p:nvSpPr>
        <p:spPr bwMode="auto">
          <a:xfrm>
            <a:off x="1096963" y="5583693"/>
            <a:ext cx="3421062" cy="981075"/>
          </a:xfrm>
          <a:prstGeom prst="rect">
            <a:avLst/>
          </a:prstGeom>
          <a:noFill/>
          <a:ln w="9525" algn="ctr">
            <a:noFill/>
            <a:miter lim="800000"/>
            <a:headEnd/>
            <a:tailEnd/>
          </a:ln>
        </p:spPr>
        <p:txBody>
          <a:bodyPr/>
          <a:lstStyle/>
          <a:p>
            <a:pPr marL="403225" lvl="1" indent="-171450">
              <a:spcBef>
                <a:spcPct val="20000"/>
              </a:spcBef>
              <a:buClr>
                <a:schemeClr val="tx2"/>
              </a:buClr>
              <a:buFont typeface="Arial" panose="020B0604020202020204" pitchFamily="34" charset="0"/>
              <a:buChar char="•"/>
            </a:pPr>
            <a:r>
              <a:rPr lang="en-US" altLang="en-US" sz="1200" b="0" dirty="0"/>
              <a:t>XX</a:t>
            </a:r>
            <a:r>
              <a:rPr lang="en-US" altLang="zh-CN" sz="1200" b="0" dirty="0"/>
              <a:t>(head of National 3G Mobile Communications General Group, deputy head of Next-generation broadband wireless mobile communication network General Research Group)</a:t>
            </a:r>
          </a:p>
          <a:p>
            <a:pPr marL="403225" lvl="1" indent="-171450">
              <a:spcBef>
                <a:spcPct val="20000"/>
              </a:spcBef>
              <a:buClr>
                <a:srgbClr val="86E02D"/>
              </a:buClr>
              <a:buFont typeface="Arial" panose="020B0604020202020204" pitchFamily="34" charset="0"/>
              <a:buChar char="•"/>
            </a:pPr>
            <a:endParaRPr lang="en-US" altLang="zh-CN" sz="1200" b="0" dirty="0"/>
          </a:p>
        </p:txBody>
      </p:sp>
      <p:sp>
        <p:nvSpPr>
          <p:cNvPr id="23571" name="Text Box 7"/>
          <p:cNvSpPr txBox="1">
            <a:spLocks noChangeArrowheads="1"/>
          </p:cNvSpPr>
          <p:nvPr/>
        </p:nvSpPr>
        <p:spPr bwMode="auto">
          <a:xfrm>
            <a:off x="59531" y="6668226"/>
            <a:ext cx="2403475" cy="215900"/>
          </a:xfrm>
          <a:prstGeom prst="rect">
            <a:avLst/>
          </a:prstGeom>
          <a:noFill/>
          <a:ln w="9525">
            <a:noFill/>
            <a:miter lim="800000"/>
            <a:headEnd/>
            <a:tailEnd/>
          </a:ln>
        </p:spPr>
        <p:txBody>
          <a:bodyPr wrap="none">
            <a:spAutoFit/>
          </a:bodyPr>
          <a:lstStyle/>
          <a:p>
            <a:r>
              <a:rPr lang="en-US" altLang="zh-CN" sz="800" b="0" dirty="0"/>
              <a:t>Source: Southeast University; ShARE Interviews</a:t>
            </a:r>
          </a:p>
        </p:txBody>
      </p:sp>
      <p:sp>
        <p:nvSpPr>
          <p:cNvPr id="23572" name="Rectangle 38"/>
          <p:cNvSpPr>
            <a:spLocks noChangeArrowheads="1"/>
          </p:cNvSpPr>
          <p:nvPr/>
        </p:nvSpPr>
        <p:spPr bwMode="auto">
          <a:xfrm>
            <a:off x="377825" y="5617030"/>
            <a:ext cx="941388" cy="931863"/>
          </a:xfrm>
          <a:prstGeom prst="rect">
            <a:avLst/>
          </a:prstGeom>
          <a:noFill/>
          <a:ln w="9525" algn="ctr">
            <a:noFill/>
            <a:miter lim="800000"/>
            <a:headEnd/>
            <a:tailEnd/>
          </a:ln>
        </p:spPr>
        <p:txBody>
          <a:bodyPr anchor="ctr"/>
          <a:lstStyle/>
          <a:p>
            <a:pPr algn="ctr"/>
            <a:r>
              <a:rPr lang="en-US" altLang="zh-CN" sz="1200" b="1" dirty="0"/>
              <a:t>Head</a:t>
            </a:r>
          </a:p>
        </p:txBody>
      </p:sp>
      <p:pic>
        <p:nvPicPr>
          <p:cNvPr id="23573" name="图片 39" descr="seu.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2736850" y="1857830"/>
            <a:ext cx="714375" cy="715963"/>
          </a:xfrm>
          <a:prstGeom prst="rect">
            <a:avLst/>
          </a:prstGeom>
          <a:noFill/>
          <a:ln w="9525">
            <a:noFill/>
            <a:miter lim="800000"/>
            <a:headEnd/>
            <a:tailEnd/>
          </a:ln>
        </p:spPr>
      </p:pic>
      <p:pic>
        <p:nvPicPr>
          <p:cNvPr id="23574" name="图片 40" descr="logo.gif"/>
          <p:cNvPicPr>
            <a:picLocks noChangeAspect="1"/>
          </p:cNvPicPr>
          <p:nvPr/>
        </p:nvPicPr>
        <p:blipFill>
          <a:blip r:embed="rId4" cstate="print"/>
          <a:srcRect/>
          <a:stretch>
            <a:fillRect/>
          </a:stretch>
        </p:blipFill>
        <p:spPr bwMode="auto">
          <a:xfrm>
            <a:off x="3543300" y="1910218"/>
            <a:ext cx="609600" cy="581025"/>
          </a:xfrm>
          <a:prstGeom prst="rect">
            <a:avLst/>
          </a:prstGeom>
          <a:noFill/>
          <a:ln w="9525">
            <a:noFill/>
            <a:miter lim="800000"/>
            <a:headEnd/>
            <a:tailEnd/>
          </a:ln>
        </p:spPr>
      </p:pic>
      <p:pic>
        <p:nvPicPr>
          <p:cNvPr id="23575" name="图片 41" descr="尤肖虎.jpg"/>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bwMode="auto">
          <a:xfrm>
            <a:off x="4359275" y="5685293"/>
            <a:ext cx="493713" cy="617537"/>
          </a:xfrm>
          <a:prstGeom prst="rect">
            <a:avLst/>
          </a:prstGeom>
          <a:noFill/>
          <a:ln w="9525">
            <a:noFill/>
            <a:miter lim="800000"/>
            <a:headEnd/>
            <a:tailEnd/>
          </a:ln>
        </p:spPr>
      </p:pic>
      <p:sp>
        <p:nvSpPr>
          <p:cNvPr id="23576" name="Rectangle 6"/>
          <p:cNvSpPr txBox="1">
            <a:spLocks noChangeArrowheads="1"/>
          </p:cNvSpPr>
          <p:nvPr/>
        </p:nvSpPr>
        <p:spPr bwMode="auto">
          <a:xfrm>
            <a:off x="5969000" y="4280355"/>
            <a:ext cx="2900363" cy="1646238"/>
          </a:xfrm>
          <a:prstGeom prst="rect">
            <a:avLst/>
          </a:prstGeom>
          <a:noFill/>
          <a:ln w="9525">
            <a:noFill/>
            <a:miter lim="800000"/>
            <a:headEnd/>
            <a:tailEnd/>
          </a:ln>
        </p:spPr>
        <p:txBody>
          <a:bodyPr lIns="0" rIns="0"/>
          <a:lstStyle/>
          <a:p>
            <a:pPr marL="346075" lvl="1" indent="-171450">
              <a:spcBef>
                <a:spcPct val="20000"/>
              </a:spcBef>
              <a:buClr>
                <a:schemeClr val="tx2"/>
              </a:buClr>
              <a:buFont typeface="Arial" panose="020B0604020202020204" pitchFamily="34" charset="0"/>
              <a:buChar char="•"/>
            </a:pPr>
            <a:r>
              <a:rPr lang="en-US" altLang="zh-CN" sz="1200" b="0" dirty="0"/>
              <a:t>The first wireless transmission test system for</a:t>
            </a:r>
            <a:r>
              <a:rPr lang="zh-CN" altLang="en-US" sz="1200" b="0" dirty="0"/>
              <a:t> </a:t>
            </a:r>
            <a:r>
              <a:rPr lang="en-US" altLang="zh-CN" sz="1200" b="0" dirty="0"/>
              <a:t>4G mobile communication of China (2006)</a:t>
            </a:r>
          </a:p>
          <a:p>
            <a:pPr marL="346075" lvl="1" indent="-171450">
              <a:spcBef>
                <a:spcPct val="20000"/>
              </a:spcBef>
              <a:buClr>
                <a:schemeClr val="tx2"/>
              </a:buClr>
              <a:buFont typeface="Arial" panose="020B0604020202020204" pitchFamily="34" charset="0"/>
              <a:buChar char="•"/>
            </a:pPr>
            <a:r>
              <a:rPr lang="en-US" altLang="zh-CN" sz="1200" b="0" dirty="0"/>
              <a:t>XX</a:t>
            </a:r>
          </a:p>
          <a:p>
            <a:pPr marL="346075" lvl="1" indent="-171450">
              <a:spcBef>
                <a:spcPct val="20000"/>
              </a:spcBef>
              <a:buClr>
                <a:schemeClr val="tx2"/>
              </a:buClr>
              <a:buFont typeface="Arial" panose="020B0604020202020204" pitchFamily="34" charset="0"/>
              <a:buChar char="•"/>
            </a:pPr>
            <a:r>
              <a:rPr lang="en-US" altLang="zh-CN" sz="1200" b="0" dirty="0"/>
              <a:t>XX</a:t>
            </a:r>
          </a:p>
          <a:p>
            <a:pPr marL="346075" lvl="1" indent="-171450">
              <a:spcBef>
                <a:spcPct val="20000"/>
              </a:spcBef>
              <a:buClr>
                <a:schemeClr val="tx2"/>
              </a:buClr>
              <a:buFont typeface="Arial" panose="020B0604020202020204" pitchFamily="34" charset="0"/>
              <a:buChar char="•"/>
            </a:pPr>
            <a:r>
              <a:rPr lang="en-US" altLang="zh-CN" sz="1200" b="0" dirty="0"/>
              <a:t> XX</a:t>
            </a:r>
          </a:p>
        </p:txBody>
      </p:sp>
      <p:cxnSp>
        <p:nvCxnSpPr>
          <p:cNvPr id="26" name="Straight Connector 25"/>
          <p:cNvCxnSpPr/>
          <p:nvPr/>
        </p:nvCxnSpPr>
        <p:spPr>
          <a:xfrm>
            <a:off x="1319213" y="1876880"/>
            <a:ext cx="0" cy="30956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77825" y="1679575"/>
            <a:ext cx="4157663"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852988" y="1679575"/>
            <a:ext cx="3833812"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319213" y="2240418"/>
            <a:ext cx="0" cy="33972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317626" y="2648405"/>
            <a:ext cx="1587" cy="160813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317626" y="4332743"/>
            <a:ext cx="0" cy="120808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317626" y="5617030"/>
            <a:ext cx="0" cy="94773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070600" y="1885611"/>
            <a:ext cx="0" cy="164068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6064250" y="3665993"/>
            <a:ext cx="0" cy="47625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6064250" y="3665993"/>
            <a:ext cx="0" cy="47625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070600" y="4275593"/>
            <a:ext cx="0" cy="209946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874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5636" y="1693333"/>
            <a:ext cx="4294909" cy="5040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p:cNvSpPr>
            <a:spLocks noGrp="1"/>
          </p:cNvSpPr>
          <p:nvPr>
            <p:ph type="title"/>
          </p:nvPr>
        </p:nvSpPr>
        <p:spPr/>
        <p:txBody>
          <a:bodyPr/>
          <a:lstStyle/>
          <a:p>
            <a:r>
              <a:rPr lang="en-US" dirty="0"/>
              <a:t>Content</a:t>
            </a:r>
          </a:p>
        </p:txBody>
      </p:sp>
      <p:sp>
        <p:nvSpPr>
          <p:cNvPr id="3" name="Espace réservé du contenu 2"/>
          <p:cNvSpPr>
            <a:spLocks noGrp="1"/>
          </p:cNvSpPr>
          <p:nvPr>
            <p:ph type="body" sz="quarter" idx="10"/>
          </p:nvPr>
        </p:nvSpPr>
        <p:spPr/>
        <p:txBody>
          <a:bodyPr/>
          <a:lstStyle/>
          <a:p>
            <a:pPr>
              <a:buClr>
                <a:schemeClr val="tx2"/>
              </a:buClr>
            </a:pPr>
            <a:r>
              <a:rPr lang="en-US" dirty="0"/>
              <a:t>Quantitative slides</a:t>
            </a:r>
          </a:p>
          <a:p>
            <a:pPr>
              <a:buClr>
                <a:schemeClr val="tx2"/>
              </a:buClr>
            </a:pPr>
            <a:endParaRPr lang="en-US" dirty="0"/>
          </a:p>
          <a:p>
            <a:pPr>
              <a:buClr>
                <a:schemeClr val="tx2"/>
              </a:buClr>
            </a:pPr>
            <a:r>
              <a:rPr lang="en-US" dirty="0"/>
              <a:t>Structure slides</a:t>
            </a:r>
          </a:p>
          <a:p>
            <a:pPr>
              <a:buClr>
                <a:schemeClr val="tx2"/>
              </a:buClr>
            </a:pPr>
            <a:endParaRPr lang="en-US" dirty="0"/>
          </a:p>
          <a:p>
            <a:pPr>
              <a:buClr>
                <a:schemeClr val="tx2"/>
              </a:buClr>
            </a:pPr>
            <a:r>
              <a:rPr lang="en-US" dirty="0"/>
              <a:t>ID slides</a:t>
            </a:r>
          </a:p>
          <a:p>
            <a:pPr>
              <a:buClr>
                <a:schemeClr val="tx2"/>
              </a:buClr>
            </a:pPr>
            <a:endParaRPr lang="en-US" dirty="0"/>
          </a:p>
          <a:p>
            <a:pPr>
              <a:buClr>
                <a:schemeClr val="tx2"/>
              </a:buClr>
            </a:pPr>
            <a:r>
              <a:rPr lang="en-US" dirty="0"/>
              <a:t>Value chain slides</a:t>
            </a:r>
          </a:p>
          <a:p>
            <a:pPr>
              <a:buClr>
                <a:schemeClr val="tx2"/>
              </a:buClr>
            </a:pPr>
            <a:endParaRPr lang="en-US" dirty="0"/>
          </a:p>
          <a:p>
            <a:pPr>
              <a:buClr>
                <a:schemeClr val="tx2"/>
              </a:buClr>
            </a:pPr>
            <a:r>
              <a:rPr lang="en-US" dirty="0"/>
              <a:t>Matrix slides</a:t>
            </a:r>
          </a:p>
          <a:p>
            <a:pPr>
              <a:buClr>
                <a:schemeClr val="tx2"/>
              </a:buClr>
            </a:pPr>
            <a:endParaRPr lang="en-US" dirty="0"/>
          </a:p>
          <a:p>
            <a:pPr>
              <a:buClr>
                <a:schemeClr val="tx2"/>
              </a:buClr>
            </a:pPr>
            <a:r>
              <a:rPr lang="en-US" dirty="0"/>
              <a:t>Map slides</a:t>
            </a:r>
          </a:p>
          <a:p>
            <a:pPr>
              <a:buClr>
                <a:schemeClr val="tx2"/>
              </a:buClr>
            </a:pPr>
            <a:endParaRPr lang="en-US" dirty="0"/>
          </a:p>
          <a:p>
            <a:pPr>
              <a:buClr>
                <a:schemeClr val="tx2"/>
              </a:buClr>
            </a:pPr>
            <a:r>
              <a:rPr lang="en-US" dirty="0"/>
              <a:t>Calculation slides</a:t>
            </a:r>
          </a:p>
          <a:p>
            <a:pPr>
              <a:buClr>
                <a:schemeClr val="tx2"/>
              </a:buClr>
            </a:pPr>
            <a:endParaRPr lang="en-US" dirty="0"/>
          </a:p>
        </p:txBody>
      </p:sp>
      <p:sp>
        <p:nvSpPr>
          <p:cNvPr id="5" name="Text Placeholder 4"/>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98331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re 1"/>
          <p:cNvSpPr>
            <a:spLocks noGrp="1"/>
          </p:cNvSpPr>
          <p:nvPr>
            <p:ph type="title"/>
          </p:nvPr>
        </p:nvSpPr>
        <p:spPr/>
        <p:txBody>
          <a:bodyPr/>
          <a:lstStyle/>
          <a:p>
            <a:r>
              <a:rPr lang="en-US" altLang="zh-CN" dirty="0">
                <a:ea typeface="宋体" pitchFamily="2" charset="-122"/>
              </a:rPr>
              <a:t>Case study - Shenzhen – Most promising Economic Zone in China</a:t>
            </a:r>
          </a:p>
        </p:txBody>
      </p:sp>
      <p:sp>
        <p:nvSpPr>
          <p:cNvPr id="5" name="Rectangle 4"/>
          <p:cNvSpPr/>
          <p:nvPr/>
        </p:nvSpPr>
        <p:spPr>
          <a:xfrm>
            <a:off x="5951538" y="1498600"/>
            <a:ext cx="2555875" cy="300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rPr>
              <a:t>General info </a:t>
            </a:r>
            <a:r>
              <a:rPr lang="en-US" altLang="zh-CN" sz="1400" b="1" dirty="0">
                <a:solidFill>
                  <a:schemeClr val="tx1"/>
                </a:solidFill>
              </a:rPr>
              <a:t>in 2009</a:t>
            </a:r>
            <a:endParaRPr lang="en-US" sz="1400" b="1" dirty="0">
              <a:solidFill>
                <a:schemeClr val="tx1"/>
              </a:solidFill>
            </a:endParaRPr>
          </a:p>
        </p:txBody>
      </p:sp>
      <p:sp>
        <p:nvSpPr>
          <p:cNvPr id="70660" name="ZoneTexte 5"/>
          <p:cNvSpPr txBox="1">
            <a:spLocks noChangeArrowheads="1"/>
          </p:cNvSpPr>
          <p:nvPr/>
        </p:nvSpPr>
        <p:spPr bwMode="auto">
          <a:xfrm>
            <a:off x="6040438" y="2017713"/>
            <a:ext cx="2345963" cy="1015663"/>
          </a:xfrm>
          <a:prstGeom prst="rect">
            <a:avLst/>
          </a:prstGeom>
          <a:noFill/>
          <a:ln w="9525">
            <a:noFill/>
            <a:miter lim="800000"/>
            <a:headEnd/>
            <a:tailEnd/>
          </a:ln>
        </p:spPr>
        <p:txBody>
          <a:bodyPr wrap="none">
            <a:spAutoFit/>
          </a:bodyPr>
          <a:lstStyle/>
          <a:p>
            <a:pPr marL="171450" indent="-171450">
              <a:buClr>
                <a:schemeClr val="tx2"/>
              </a:buClr>
              <a:buFont typeface="Arial" panose="020B0604020202020204" pitchFamily="34" charset="0"/>
              <a:buChar char="•"/>
            </a:pPr>
            <a:r>
              <a:rPr lang="en-US" altLang="zh-CN" sz="1200" b="1" dirty="0">
                <a:solidFill>
                  <a:srgbClr val="000000"/>
                </a:solidFill>
                <a:ea typeface="宋体" pitchFamily="2" charset="-122"/>
              </a:rPr>
              <a:t>Area:</a:t>
            </a:r>
            <a:r>
              <a:rPr lang="en-US" altLang="zh-CN" sz="1200" dirty="0">
                <a:solidFill>
                  <a:srgbClr val="000000"/>
                </a:solidFill>
                <a:ea typeface="宋体" pitchFamily="2" charset="-122"/>
              </a:rPr>
              <a:t>813.00 km</a:t>
            </a:r>
            <a:r>
              <a:rPr lang="en-US" altLang="zh-CN" sz="1200" baseline="30000" dirty="0">
                <a:solidFill>
                  <a:srgbClr val="000000"/>
                </a:solidFill>
                <a:ea typeface="宋体" pitchFamily="2" charset="-122"/>
              </a:rPr>
              <a:t>2</a:t>
            </a:r>
            <a:r>
              <a:rPr lang="en-US" altLang="zh-CN" sz="1200" dirty="0">
                <a:solidFill>
                  <a:srgbClr val="000000"/>
                </a:solidFill>
                <a:ea typeface="宋体" pitchFamily="2" charset="-122"/>
              </a:rPr>
              <a:t>   </a:t>
            </a:r>
            <a:endParaRPr lang="en-US" altLang="zh-CN" sz="1200" b="1" dirty="0">
              <a:solidFill>
                <a:srgbClr val="000000"/>
              </a:solidFill>
              <a:ea typeface="宋体" pitchFamily="2" charset="-122"/>
            </a:endParaRPr>
          </a:p>
          <a:p>
            <a:pPr marL="171450" indent="-171450">
              <a:buClr>
                <a:schemeClr val="tx2"/>
              </a:buClr>
              <a:buFont typeface="Arial" panose="020B0604020202020204" pitchFamily="34" charset="0"/>
              <a:buChar char="•"/>
            </a:pPr>
            <a:r>
              <a:rPr lang="en-US" altLang="zh-CN" sz="1200" b="1" dirty="0">
                <a:solidFill>
                  <a:srgbClr val="000000"/>
                </a:solidFill>
                <a:ea typeface="宋体" pitchFamily="2" charset="-122"/>
              </a:rPr>
              <a:t>Regionalism: </a:t>
            </a:r>
            <a:r>
              <a:rPr lang="en-US" altLang="zh-CN" sz="1200" dirty="0">
                <a:solidFill>
                  <a:srgbClr val="000000"/>
                </a:solidFill>
                <a:ea typeface="宋体" pitchFamily="2" charset="-122"/>
              </a:rPr>
              <a:t>6 district</a:t>
            </a:r>
            <a:endParaRPr lang="en-US" altLang="zh-CN" sz="1200" b="1" dirty="0">
              <a:solidFill>
                <a:srgbClr val="000000"/>
              </a:solidFill>
              <a:ea typeface="宋体" pitchFamily="2" charset="-122"/>
            </a:endParaRPr>
          </a:p>
          <a:p>
            <a:pPr marL="171450" indent="-171450">
              <a:buClr>
                <a:schemeClr val="tx2"/>
              </a:buClr>
              <a:buFont typeface="Arial" panose="020B0604020202020204" pitchFamily="34" charset="0"/>
              <a:buChar char="•"/>
            </a:pPr>
            <a:r>
              <a:rPr lang="en-US" altLang="zh-CN" sz="1200" b="1" dirty="0">
                <a:solidFill>
                  <a:srgbClr val="000000"/>
                </a:solidFill>
                <a:ea typeface="宋体" pitchFamily="2" charset="-122"/>
              </a:rPr>
              <a:t>Population: </a:t>
            </a:r>
            <a:r>
              <a:rPr lang="en-US" altLang="zh-CN" sz="1200" dirty="0">
                <a:solidFill>
                  <a:srgbClr val="000000"/>
                </a:solidFill>
                <a:ea typeface="宋体" pitchFamily="2" charset="-122"/>
              </a:rPr>
              <a:t>8.91 million</a:t>
            </a:r>
          </a:p>
          <a:p>
            <a:pPr marL="171450" indent="-171450">
              <a:buClr>
                <a:schemeClr val="tx2"/>
              </a:buClr>
              <a:buFont typeface="Arial" panose="020B0604020202020204" pitchFamily="34" charset="0"/>
              <a:buChar char="•"/>
            </a:pPr>
            <a:r>
              <a:rPr lang="en-US" altLang="zh-CN" sz="1200" b="1" dirty="0">
                <a:solidFill>
                  <a:srgbClr val="000000"/>
                </a:solidFill>
                <a:ea typeface="宋体" pitchFamily="2" charset="-122"/>
              </a:rPr>
              <a:t>GDP per-capita ($): </a:t>
            </a:r>
            <a:r>
              <a:rPr lang="en-US" altLang="zh-CN" sz="1200" dirty="0">
                <a:solidFill>
                  <a:srgbClr val="000000"/>
                </a:solidFill>
                <a:ea typeface="宋体" pitchFamily="2" charset="-122"/>
              </a:rPr>
              <a:t>13 581 </a:t>
            </a:r>
            <a:r>
              <a:rPr lang="en-US" altLang="zh-CN" sz="1200" b="1" dirty="0">
                <a:solidFill>
                  <a:srgbClr val="000000"/>
                </a:solidFill>
                <a:ea typeface="宋体" pitchFamily="2" charset="-122"/>
              </a:rPr>
              <a:t> </a:t>
            </a:r>
          </a:p>
          <a:p>
            <a:pPr marL="171450" indent="-171450">
              <a:buClr>
                <a:schemeClr val="tx2"/>
              </a:buClr>
              <a:buFont typeface="Arial" panose="020B0604020202020204" pitchFamily="34" charset="0"/>
              <a:buChar char="•"/>
            </a:pPr>
            <a:endParaRPr lang="en-US" altLang="zh-CN" sz="1200" dirty="0">
              <a:solidFill>
                <a:srgbClr val="000000"/>
              </a:solidFill>
              <a:ea typeface="宋体" pitchFamily="2" charset="-122"/>
            </a:endParaRPr>
          </a:p>
        </p:txBody>
      </p:sp>
      <p:sp>
        <p:nvSpPr>
          <p:cNvPr id="7" name="Rectangle 6"/>
          <p:cNvSpPr/>
          <p:nvPr/>
        </p:nvSpPr>
        <p:spPr>
          <a:xfrm>
            <a:off x="5951538" y="3522663"/>
            <a:ext cx="2555875" cy="300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rPr>
              <a:t>Transport in 2009</a:t>
            </a:r>
          </a:p>
        </p:txBody>
      </p:sp>
      <p:sp>
        <p:nvSpPr>
          <p:cNvPr id="70662" name="Text Box 7"/>
          <p:cNvSpPr txBox="1">
            <a:spLocks noChangeArrowheads="1"/>
          </p:cNvSpPr>
          <p:nvPr/>
        </p:nvSpPr>
        <p:spPr bwMode="auto">
          <a:xfrm>
            <a:off x="68398" y="6589848"/>
            <a:ext cx="4478338" cy="215900"/>
          </a:xfrm>
          <a:prstGeom prst="rect">
            <a:avLst/>
          </a:prstGeom>
          <a:noFill/>
          <a:ln w="9525">
            <a:noFill/>
            <a:miter lim="800000"/>
            <a:headEnd/>
            <a:tailEnd/>
          </a:ln>
        </p:spPr>
        <p:txBody>
          <a:bodyPr>
            <a:spAutoFit/>
          </a:bodyPr>
          <a:lstStyle/>
          <a:p>
            <a:r>
              <a:rPr lang="en-US" altLang="zh-CN" sz="800" b="0" dirty="0">
                <a:solidFill>
                  <a:srgbClr val="000000"/>
                </a:solidFill>
                <a:ea typeface="宋体" pitchFamily="2" charset="-122"/>
              </a:rPr>
              <a:t>Source: Statistics Bureau of Shenzhen </a:t>
            </a:r>
          </a:p>
        </p:txBody>
      </p:sp>
      <p:pic>
        <p:nvPicPr>
          <p:cNvPr id="70663" name="Picture 12" descr="http://www.chinatouristmaps.com/assets/images/travelmap/shenzhen-street-map.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17282" y="2017713"/>
            <a:ext cx="5394691" cy="3703818"/>
          </a:xfrm>
          <a:prstGeom prst="rect">
            <a:avLst/>
          </a:prstGeom>
          <a:noFill/>
          <a:ln w="9525">
            <a:noFill/>
            <a:miter lim="800000"/>
            <a:headEnd/>
            <a:tailEnd/>
          </a:ln>
        </p:spPr>
      </p:pic>
      <p:sp>
        <p:nvSpPr>
          <p:cNvPr id="70664" name="ZoneTexte 7"/>
          <p:cNvSpPr txBox="1">
            <a:spLocks noChangeArrowheads="1"/>
          </p:cNvSpPr>
          <p:nvPr/>
        </p:nvSpPr>
        <p:spPr bwMode="auto">
          <a:xfrm>
            <a:off x="6030913" y="3902075"/>
            <a:ext cx="2762250" cy="3139321"/>
          </a:xfrm>
          <a:prstGeom prst="rect">
            <a:avLst/>
          </a:prstGeom>
          <a:noFill/>
          <a:ln w="9525">
            <a:noFill/>
            <a:miter lim="800000"/>
            <a:headEnd/>
            <a:tailEnd/>
          </a:ln>
        </p:spPr>
        <p:txBody>
          <a:bodyPr>
            <a:spAutoFit/>
          </a:bodyPr>
          <a:lstStyle/>
          <a:p>
            <a:pPr marL="171450" lvl="1" indent="-171450" eaLnBrk="0" hangingPunct="0">
              <a:buClr>
                <a:schemeClr val="tx2"/>
              </a:buClr>
              <a:buFont typeface="Arial" panose="020B0604020202020204" pitchFamily="34" charset="0"/>
              <a:buChar char="•"/>
            </a:pPr>
            <a:r>
              <a:rPr lang="en-US" altLang="zh-CN" sz="1200" b="1" dirty="0">
                <a:solidFill>
                  <a:srgbClr val="000000"/>
                </a:solidFill>
                <a:ea typeface="宋体" pitchFamily="2" charset="-122"/>
              </a:rPr>
              <a:t>Metro:</a:t>
            </a:r>
          </a:p>
          <a:p>
            <a:pPr marL="342900" lvl="1" indent="-114300" eaLnBrk="0" hangingPunct="0">
              <a:buClr>
                <a:schemeClr val="tx2"/>
              </a:buClr>
              <a:buFont typeface="Arial" panose="020B0604020202020204" pitchFamily="34" charset="0"/>
              <a:buChar char="‾"/>
            </a:pPr>
            <a:r>
              <a:rPr lang="en-US" altLang="zh-CN" sz="1000" b="0" dirty="0">
                <a:solidFill>
                  <a:srgbClr val="000000"/>
                </a:solidFill>
                <a:ea typeface="宋体" pitchFamily="2" charset="-122"/>
              </a:rPr>
              <a:t>Operating length (km): 22</a:t>
            </a:r>
          </a:p>
          <a:p>
            <a:pPr marL="342900" lvl="1" indent="-114300" eaLnBrk="0" hangingPunct="0">
              <a:buClr>
                <a:schemeClr val="tx2"/>
              </a:buClr>
              <a:buFont typeface="Arial" panose="020B0604020202020204" pitchFamily="34" charset="0"/>
              <a:buChar char="‾"/>
            </a:pPr>
            <a:r>
              <a:rPr lang="en-US" altLang="zh-CN" sz="1000" b="0" dirty="0">
                <a:solidFill>
                  <a:srgbClr val="000000"/>
                </a:solidFill>
                <a:ea typeface="宋体" pitchFamily="2" charset="-122"/>
              </a:rPr>
              <a:t>Operating routes: 2</a:t>
            </a:r>
          </a:p>
          <a:p>
            <a:pPr marL="342900" lvl="1" indent="-114300" eaLnBrk="0" hangingPunct="0">
              <a:buClr>
                <a:schemeClr val="tx2"/>
              </a:buClr>
              <a:buFont typeface="Arial" panose="020B0604020202020204" pitchFamily="34" charset="0"/>
              <a:buChar char="‾"/>
            </a:pPr>
            <a:r>
              <a:rPr lang="en-US" altLang="zh-CN" sz="1000" b="0" dirty="0">
                <a:solidFill>
                  <a:srgbClr val="000000"/>
                </a:solidFill>
                <a:ea typeface="宋体" pitchFamily="2" charset="-122"/>
              </a:rPr>
              <a:t>Number of Vehicles(vehicle): 132</a:t>
            </a:r>
            <a:r>
              <a:rPr lang="zh-CN" altLang="en-US" sz="1000" b="0" dirty="0">
                <a:solidFill>
                  <a:srgbClr val="000000"/>
                </a:solidFill>
                <a:ea typeface="宋体" pitchFamily="2" charset="-122"/>
              </a:rPr>
              <a:t> </a:t>
            </a:r>
            <a:endParaRPr lang="en-US" altLang="zh-CN" sz="1000" b="0" dirty="0">
              <a:solidFill>
                <a:srgbClr val="000000"/>
              </a:solidFill>
              <a:ea typeface="宋体" pitchFamily="2" charset="-122"/>
            </a:endParaRPr>
          </a:p>
          <a:p>
            <a:pPr marL="342900" lvl="1" indent="-114300" eaLnBrk="0" hangingPunct="0">
              <a:buClr>
                <a:schemeClr val="tx2"/>
              </a:buClr>
              <a:buFont typeface="Arial" panose="020B0604020202020204" pitchFamily="34" charset="0"/>
              <a:buChar char="‾"/>
            </a:pPr>
            <a:r>
              <a:rPr lang="en-US" altLang="zh-CN" sz="1000" b="0" dirty="0">
                <a:solidFill>
                  <a:srgbClr val="000000"/>
                </a:solidFill>
                <a:ea typeface="宋体" pitchFamily="2" charset="-122"/>
              </a:rPr>
              <a:t>Passengers (million person-times): 138.23</a:t>
            </a:r>
          </a:p>
          <a:p>
            <a:pPr marL="114300" lvl="1" indent="-114300" eaLnBrk="0" hangingPunct="0">
              <a:buClr>
                <a:srgbClr val="86E02D"/>
              </a:buClr>
            </a:pPr>
            <a:r>
              <a:rPr lang="zh-CN" altLang="en-US" sz="1000" b="0" dirty="0">
                <a:solidFill>
                  <a:srgbClr val="000000"/>
                </a:solidFill>
                <a:ea typeface="宋体" pitchFamily="2" charset="-122"/>
              </a:rPr>
              <a:t> </a:t>
            </a:r>
            <a:endParaRPr lang="en-US" altLang="zh-CN" sz="1000" b="0" dirty="0">
              <a:solidFill>
                <a:srgbClr val="000000"/>
              </a:solidFill>
              <a:ea typeface="宋体" pitchFamily="2" charset="-122"/>
            </a:endParaRPr>
          </a:p>
          <a:p>
            <a:pPr marL="171450" lvl="1" indent="-171450" eaLnBrk="0" hangingPunct="0">
              <a:buClr>
                <a:srgbClr val="86E02D"/>
              </a:buClr>
              <a:buFont typeface="Arial" panose="020B0604020202020204" pitchFamily="34" charset="0"/>
              <a:buChar char="•"/>
            </a:pPr>
            <a:r>
              <a:rPr lang="en-US" altLang="zh-CN" sz="1200" b="1" dirty="0">
                <a:solidFill>
                  <a:srgbClr val="000000"/>
                </a:solidFill>
                <a:ea typeface="宋体" pitchFamily="2" charset="-122"/>
              </a:rPr>
              <a:t>Operating Public Buses :</a:t>
            </a:r>
          </a:p>
          <a:p>
            <a:pPr marL="400050" lvl="1" indent="-171450" eaLnBrk="0" hangingPunct="0">
              <a:buClr>
                <a:schemeClr val="tx2"/>
              </a:buClr>
              <a:buFont typeface="Arial" panose="020B0604020202020204" pitchFamily="34" charset="0"/>
              <a:buChar char="‾"/>
            </a:pPr>
            <a:r>
              <a:rPr lang="en-US" altLang="zh-CN" sz="1000" b="0" dirty="0">
                <a:solidFill>
                  <a:srgbClr val="000000"/>
                </a:solidFill>
                <a:ea typeface="宋体" pitchFamily="2" charset="-122"/>
              </a:rPr>
              <a:t>Operating length(km): 12937.7</a:t>
            </a:r>
            <a:r>
              <a:rPr lang="zh-CN" altLang="en-US" sz="1000" b="0" dirty="0">
                <a:solidFill>
                  <a:srgbClr val="000000"/>
                </a:solidFill>
                <a:ea typeface="宋体" pitchFamily="2" charset="-122"/>
              </a:rPr>
              <a:t> </a:t>
            </a:r>
            <a:endParaRPr lang="en-US" altLang="zh-CN" sz="1000" b="0" dirty="0">
              <a:solidFill>
                <a:srgbClr val="000000"/>
              </a:solidFill>
              <a:ea typeface="宋体" pitchFamily="2" charset="-122"/>
            </a:endParaRPr>
          </a:p>
          <a:p>
            <a:pPr marL="400050" lvl="1" indent="-171450" eaLnBrk="0" hangingPunct="0">
              <a:buClr>
                <a:schemeClr val="tx2"/>
              </a:buClr>
              <a:buFont typeface="Arial" panose="020B0604020202020204" pitchFamily="34" charset="0"/>
              <a:buChar char="‾"/>
            </a:pPr>
            <a:r>
              <a:rPr lang="en-US" altLang="zh-CN" sz="1000" b="0" dirty="0">
                <a:solidFill>
                  <a:srgbClr val="000000"/>
                </a:solidFill>
                <a:ea typeface="宋体" pitchFamily="2" charset="-122"/>
              </a:rPr>
              <a:t>Operating routes:</a:t>
            </a:r>
            <a:r>
              <a:rPr lang="zh-CN" altLang="en-US" sz="1000" b="0" dirty="0">
                <a:solidFill>
                  <a:srgbClr val="000000"/>
                </a:solidFill>
                <a:ea typeface="宋体" pitchFamily="2" charset="-122"/>
              </a:rPr>
              <a:t> </a:t>
            </a:r>
            <a:r>
              <a:rPr lang="en-US" altLang="zh-CN" sz="1000" b="0" dirty="0">
                <a:solidFill>
                  <a:srgbClr val="000000"/>
                </a:solidFill>
                <a:ea typeface="宋体" pitchFamily="2" charset="-122"/>
              </a:rPr>
              <a:t>578</a:t>
            </a:r>
          </a:p>
          <a:p>
            <a:pPr marL="400050" lvl="1" indent="-171450" eaLnBrk="0" hangingPunct="0">
              <a:buClr>
                <a:schemeClr val="tx2"/>
              </a:buClr>
              <a:buFont typeface="Arial" panose="020B0604020202020204" pitchFamily="34" charset="0"/>
              <a:buChar char="‾"/>
            </a:pPr>
            <a:r>
              <a:rPr lang="en-US" altLang="zh-CN" sz="1000" b="0" dirty="0">
                <a:solidFill>
                  <a:srgbClr val="000000"/>
                </a:solidFill>
                <a:ea typeface="宋体" pitchFamily="2" charset="-122"/>
              </a:rPr>
              <a:t>Operating Public Buses  (vehicle): 11928</a:t>
            </a:r>
            <a:r>
              <a:rPr lang="zh-CN" altLang="en-US" sz="1000" b="0" dirty="0">
                <a:solidFill>
                  <a:srgbClr val="000000"/>
                </a:solidFill>
                <a:ea typeface="宋体" pitchFamily="2" charset="-122"/>
              </a:rPr>
              <a:t>  </a:t>
            </a:r>
            <a:endParaRPr lang="en-US" altLang="zh-CN" sz="1000" b="0" dirty="0">
              <a:solidFill>
                <a:srgbClr val="000000"/>
              </a:solidFill>
              <a:ea typeface="宋体" pitchFamily="2" charset="-122"/>
            </a:endParaRPr>
          </a:p>
          <a:p>
            <a:pPr marL="400050" lvl="1" indent="-171450" eaLnBrk="0" hangingPunct="0">
              <a:buClr>
                <a:schemeClr val="tx2"/>
              </a:buClr>
              <a:buFont typeface="Arial" panose="020B0604020202020204" pitchFamily="34" charset="0"/>
              <a:buChar char="‾"/>
            </a:pPr>
            <a:r>
              <a:rPr lang="en-US" altLang="zh-CN" sz="1000" b="0" dirty="0">
                <a:solidFill>
                  <a:srgbClr val="000000"/>
                </a:solidFill>
                <a:ea typeface="宋体" pitchFamily="2" charset="-122"/>
              </a:rPr>
              <a:t>Passengers (million person-times): 2136.07</a:t>
            </a:r>
          </a:p>
          <a:p>
            <a:pPr marL="114300" lvl="1" indent="-114300" eaLnBrk="0" hangingPunct="0">
              <a:buClr>
                <a:srgbClr val="86E02D"/>
              </a:buClr>
            </a:pPr>
            <a:endParaRPr lang="en-US" altLang="zh-CN" sz="1000" dirty="0">
              <a:solidFill>
                <a:srgbClr val="000000"/>
              </a:solidFill>
              <a:ea typeface="宋体" pitchFamily="2" charset="-122"/>
            </a:endParaRPr>
          </a:p>
          <a:p>
            <a:pPr marL="114300" lvl="1" indent="-114300" eaLnBrk="0" hangingPunct="0">
              <a:buClr>
                <a:srgbClr val="86E02D"/>
              </a:buClr>
            </a:pPr>
            <a:r>
              <a:rPr lang="zh-CN" altLang="en-US" sz="1000" dirty="0">
                <a:solidFill>
                  <a:srgbClr val="000000"/>
                </a:solidFill>
                <a:ea typeface="宋体" pitchFamily="2" charset="-122"/>
              </a:rPr>
              <a:t> </a:t>
            </a:r>
            <a:endParaRPr lang="en-US" altLang="zh-CN" sz="1000" dirty="0">
              <a:solidFill>
                <a:srgbClr val="000000"/>
              </a:solidFill>
              <a:ea typeface="宋体" pitchFamily="2" charset="-122"/>
            </a:endParaRPr>
          </a:p>
          <a:p>
            <a:pPr marL="114300" lvl="1" indent="-114300" eaLnBrk="0" hangingPunct="0">
              <a:buClr>
                <a:srgbClr val="86E02D"/>
              </a:buClr>
            </a:pPr>
            <a:endParaRPr lang="en-US" altLang="zh-CN" sz="1000" dirty="0">
              <a:solidFill>
                <a:srgbClr val="000000"/>
              </a:solidFill>
              <a:ea typeface="宋体" pitchFamily="2" charset="-122"/>
            </a:endParaRPr>
          </a:p>
          <a:p>
            <a:pPr marL="179388" indent="-179388">
              <a:buClr>
                <a:srgbClr val="86E02D"/>
              </a:buClr>
            </a:pPr>
            <a:endParaRPr lang="en-US" altLang="zh-CN" sz="1200" b="1" dirty="0">
              <a:solidFill>
                <a:srgbClr val="000000"/>
              </a:solidFill>
              <a:ea typeface="宋体" pitchFamily="2" charset="-122"/>
            </a:endParaRPr>
          </a:p>
          <a:p>
            <a:pPr marL="179388" indent="-179388">
              <a:buClr>
                <a:srgbClr val="86E02D"/>
              </a:buClr>
            </a:pPr>
            <a:endParaRPr lang="en-US" altLang="zh-CN" sz="1200" dirty="0">
              <a:solidFill>
                <a:srgbClr val="000000"/>
              </a:solidFill>
              <a:ea typeface="宋体" pitchFamily="2" charset="-122"/>
            </a:endParaRPr>
          </a:p>
        </p:txBody>
      </p:sp>
      <p:cxnSp>
        <p:nvCxnSpPr>
          <p:cNvPr id="10" name="Straight Connector 9"/>
          <p:cNvCxnSpPr/>
          <p:nvPr/>
        </p:nvCxnSpPr>
        <p:spPr>
          <a:xfrm>
            <a:off x="5951538" y="1798638"/>
            <a:ext cx="2555875"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51538" y="3822700"/>
            <a:ext cx="2555875" cy="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9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1" name="Rectangle 2"/>
          <p:cNvSpPr>
            <a:spLocks noGrp="1" noChangeArrowheads="1"/>
          </p:cNvSpPr>
          <p:nvPr>
            <p:ph type="title"/>
          </p:nvPr>
        </p:nvSpPr>
        <p:spPr/>
        <p:txBody>
          <a:bodyPr/>
          <a:lstStyle/>
          <a:p>
            <a:r>
              <a:rPr lang="en-US" altLang="zh-CN" dirty="0">
                <a:ea typeface="宋体" pitchFamily="2" charset="-122"/>
              </a:rPr>
              <a:t>In the EV segment, XX is the first Indian manufacturer of Electric Cars, but it still hasn’t caught on with consumers </a:t>
            </a:r>
          </a:p>
        </p:txBody>
      </p:sp>
      <p:sp>
        <p:nvSpPr>
          <p:cNvPr id="947202" name="Rectangle 3"/>
          <p:cNvSpPr>
            <a:spLocks noChangeArrowheads="1"/>
          </p:cNvSpPr>
          <p:nvPr/>
        </p:nvSpPr>
        <p:spPr bwMode="auto">
          <a:xfrm>
            <a:off x="292098" y="3567113"/>
            <a:ext cx="1143000" cy="481012"/>
          </a:xfrm>
          <a:prstGeom prst="rect">
            <a:avLst/>
          </a:prstGeom>
          <a:solidFill>
            <a:schemeClr val="tx2"/>
          </a:solidFill>
          <a:ln w="9525" algn="ctr">
            <a:noFill/>
            <a:miter lim="800000"/>
            <a:headEnd/>
            <a:tailEnd/>
          </a:ln>
        </p:spPr>
        <p:txBody>
          <a:bodyPr anchor="ctr"/>
          <a:lstStyle/>
          <a:p>
            <a:pPr algn="ctr"/>
            <a:r>
              <a:rPr lang="en-US" altLang="zh-CN" sz="1100" b="1" dirty="0"/>
              <a:t>Products</a:t>
            </a:r>
          </a:p>
        </p:txBody>
      </p:sp>
      <p:sp>
        <p:nvSpPr>
          <p:cNvPr id="947203" name="Rectangle 6"/>
          <p:cNvSpPr>
            <a:spLocks noChangeArrowheads="1"/>
          </p:cNvSpPr>
          <p:nvPr/>
        </p:nvSpPr>
        <p:spPr bwMode="auto">
          <a:xfrm>
            <a:off x="4725988" y="1871663"/>
            <a:ext cx="1189037" cy="1419225"/>
          </a:xfrm>
          <a:prstGeom prst="rect">
            <a:avLst/>
          </a:prstGeom>
          <a:solidFill>
            <a:schemeClr val="tx2"/>
          </a:solidFill>
          <a:ln w="9525" algn="ctr">
            <a:noFill/>
            <a:miter lim="800000"/>
            <a:headEnd/>
            <a:tailEnd/>
          </a:ln>
        </p:spPr>
        <p:txBody>
          <a:bodyPr anchor="ctr"/>
          <a:lstStyle/>
          <a:p>
            <a:pPr algn="ctr"/>
            <a:r>
              <a:rPr lang="en-US" altLang="zh-CN" sz="1200" b="1" dirty="0"/>
              <a:t>Strength</a:t>
            </a:r>
          </a:p>
        </p:txBody>
      </p:sp>
      <p:sp>
        <p:nvSpPr>
          <p:cNvPr id="947204" name="Rectangle 7"/>
          <p:cNvSpPr>
            <a:spLocks noChangeArrowheads="1"/>
          </p:cNvSpPr>
          <p:nvPr/>
        </p:nvSpPr>
        <p:spPr bwMode="auto">
          <a:xfrm>
            <a:off x="4725988" y="4694238"/>
            <a:ext cx="1189037" cy="715962"/>
          </a:xfrm>
          <a:prstGeom prst="rect">
            <a:avLst/>
          </a:prstGeom>
          <a:solidFill>
            <a:schemeClr val="accent2">
              <a:lumMod val="60000"/>
              <a:lumOff val="40000"/>
            </a:schemeClr>
          </a:solidFill>
          <a:ln w="9525" algn="ctr">
            <a:noFill/>
            <a:miter lim="800000"/>
            <a:headEnd/>
            <a:tailEnd/>
          </a:ln>
        </p:spPr>
        <p:txBody>
          <a:bodyPr anchor="ctr"/>
          <a:lstStyle/>
          <a:p>
            <a:pPr algn="ctr"/>
            <a:r>
              <a:rPr lang="en-US" altLang="zh-CN" sz="1200" b="1" dirty="0"/>
              <a:t>Weakness</a:t>
            </a:r>
          </a:p>
        </p:txBody>
      </p:sp>
      <p:sp>
        <p:nvSpPr>
          <p:cNvPr id="947205" name="Rectangle 8"/>
          <p:cNvSpPr>
            <a:spLocks noChangeArrowheads="1"/>
          </p:cNvSpPr>
          <p:nvPr/>
        </p:nvSpPr>
        <p:spPr bwMode="auto">
          <a:xfrm>
            <a:off x="292098" y="2347913"/>
            <a:ext cx="1143000" cy="650875"/>
          </a:xfrm>
          <a:prstGeom prst="rect">
            <a:avLst/>
          </a:prstGeom>
          <a:solidFill>
            <a:schemeClr val="tx2"/>
          </a:solidFill>
          <a:ln w="9525" algn="ctr">
            <a:noFill/>
            <a:miter lim="800000"/>
            <a:headEnd/>
            <a:tailEnd/>
          </a:ln>
        </p:spPr>
        <p:txBody>
          <a:bodyPr anchor="ctr"/>
          <a:lstStyle/>
          <a:p>
            <a:pPr algn="ctr"/>
            <a:r>
              <a:rPr lang="en-US" altLang="zh-CN" sz="1100" b="1" dirty="0"/>
              <a:t>Vision</a:t>
            </a:r>
          </a:p>
        </p:txBody>
      </p:sp>
      <p:sp>
        <p:nvSpPr>
          <p:cNvPr id="947206" name="Rectangle 11"/>
          <p:cNvSpPr>
            <a:spLocks noChangeArrowheads="1"/>
          </p:cNvSpPr>
          <p:nvPr/>
        </p:nvSpPr>
        <p:spPr bwMode="auto">
          <a:xfrm>
            <a:off x="469900" y="1293813"/>
            <a:ext cx="3708400" cy="381000"/>
          </a:xfrm>
          <a:prstGeom prst="rect">
            <a:avLst/>
          </a:prstGeom>
          <a:noFill/>
          <a:ln w="9525" algn="ctr">
            <a:noFill/>
            <a:miter lim="800000"/>
            <a:headEnd/>
            <a:tailEnd/>
          </a:ln>
        </p:spPr>
        <p:txBody>
          <a:bodyPr anchor="ctr"/>
          <a:lstStyle/>
          <a:p>
            <a:pPr algn="ctr"/>
            <a:r>
              <a:rPr lang="en-US" altLang="zh-CN" sz="1400" b="1" dirty="0"/>
              <a:t>General information</a:t>
            </a:r>
          </a:p>
        </p:txBody>
      </p:sp>
      <p:sp>
        <p:nvSpPr>
          <p:cNvPr id="947207" name="Rectangle 13"/>
          <p:cNvSpPr>
            <a:spLocks noChangeArrowheads="1"/>
          </p:cNvSpPr>
          <p:nvPr/>
        </p:nvSpPr>
        <p:spPr bwMode="auto">
          <a:xfrm>
            <a:off x="292098" y="1841500"/>
            <a:ext cx="1143000" cy="384175"/>
          </a:xfrm>
          <a:prstGeom prst="rect">
            <a:avLst/>
          </a:prstGeom>
          <a:solidFill>
            <a:schemeClr val="tx2"/>
          </a:solidFill>
          <a:ln w="9525" algn="ctr">
            <a:noFill/>
            <a:miter lim="800000"/>
            <a:headEnd/>
            <a:tailEnd/>
          </a:ln>
        </p:spPr>
        <p:txBody>
          <a:bodyPr anchor="ctr"/>
          <a:lstStyle/>
          <a:p>
            <a:pPr algn="ctr"/>
            <a:r>
              <a:rPr lang="en-US" altLang="zh-CN" sz="1100" b="1" dirty="0"/>
              <a:t>Origin</a:t>
            </a:r>
          </a:p>
        </p:txBody>
      </p:sp>
      <p:sp>
        <p:nvSpPr>
          <p:cNvPr id="947208" name="Rectangle 14"/>
          <p:cNvSpPr>
            <a:spLocks noChangeArrowheads="1"/>
          </p:cNvSpPr>
          <p:nvPr/>
        </p:nvSpPr>
        <p:spPr bwMode="auto">
          <a:xfrm>
            <a:off x="4725988" y="3403600"/>
            <a:ext cx="1189037" cy="1130300"/>
          </a:xfrm>
          <a:prstGeom prst="rect">
            <a:avLst/>
          </a:prstGeom>
          <a:solidFill>
            <a:schemeClr val="tx2"/>
          </a:solidFill>
          <a:ln w="9525" algn="ctr">
            <a:noFill/>
            <a:miter lim="800000"/>
            <a:headEnd/>
            <a:tailEnd/>
          </a:ln>
        </p:spPr>
        <p:txBody>
          <a:bodyPr anchor="ctr"/>
          <a:lstStyle/>
          <a:p>
            <a:pPr algn="ctr"/>
            <a:r>
              <a:rPr lang="en-US" altLang="zh-CN" sz="1200" b="1" dirty="0"/>
              <a:t>Opportunity</a:t>
            </a:r>
          </a:p>
        </p:txBody>
      </p:sp>
      <p:sp>
        <p:nvSpPr>
          <p:cNvPr id="947209" name="Rectangle 15"/>
          <p:cNvSpPr>
            <a:spLocks noChangeArrowheads="1"/>
          </p:cNvSpPr>
          <p:nvPr/>
        </p:nvSpPr>
        <p:spPr bwMode="auto">
          <a:xfrm>
            <a:off x="4725988" y="5554663"/>
            <a:ext cx="1189037" cy="588962"/>
          </a:xfrm>
          <a:prstGeom prst="rect">
            <a:avLst/>
          </a:prstGeom>
          <a:solidFill>
            <a:schemeClr val="accent2">
              <a:lumMod val="60000"/>
              <a:lumOff val="40000"/>
            </a:schemeClr>
          </a:solidFill>
          <a:ln w="9525" algn="ctr">
            <a:noFill/>
            <a:miter lim="800000"/>
            <a:headEnd/>
            <a:tailEnd/>
          </a:ln>
        </p:spPr>
        <p:txBody>
          <a:bodyPr anchor="ctr"/>
          <a:lstStyle/>
          <a:p>
            <a:pPr algn="ctr"/>
            <a:r>
              <a:rPr lang="en-US" altLang="zh-CN" sz="1200" b="1" dirty="0"/>
              <a:t>Threat</a:t>
            </a:r>
          </a:p>
        </p:txBody>
      </p:sp>
      <p:sp>
        <p:nvSpPr>
          <p:cNvPr id="947210" name="Rectangle 16"/>
          <p:cNvSpPr>
            <a:spLocks noChangeArrowheads="1"/>
          </p:cNvSpPr>
          <p:nvPr/>
        </p:nvSpPr>
        <p:spPr bwMode="auto">
          <a:xfrm>
            <a:off x="292098" y="3116263"/>
            <a:ext cx="1143000" cy="350837"/>
          </a:xfrm>
          <a:prstGeom prst="rect">
            <a:avLst/>
          </a:prstGeom>
          <a:solidFill>
            <a:schemeClr val="tx2"/>
          </a:solidFill>
          <a:ln w="9525" algn="ctr">
            <a:noFill/>
            <a:miter lim="800000"/>
            <a:headEnd/>
            <a:tailEnd/>
          </a:ln>
        </p:spPr>
        <p:txBody>
          <a:bodyPr anchor="ctr"/>
          <a:lstStyle/>
          <a:p>
            <a:pPr algn="ctr"/>
            <a:r>
              <a:rPr lang="en-US" altLang="zh-CN" sz="1100" b="1" dirty="0"/>
              <a:t>Location</a:t>
            </a:r>
          </a:p>
        </p:txBody>
      </p:sp>
      <p:sp>
        <p:nvSpPr>
          <p:cNvPr id="947211" name="Rectangle 17"/>
          <p:cNvSpPr>
            <a:spLocks noChangeArrowheads="1"/>
          </p:cNvSpPr>
          <p:nvPr/>
        </p:nvSpPr>
        <p:spPr bwMode="auto">
          <a:xfrm>
            <a:off x="276226" y="4170363"/>
            <a:ext cx="1158872" cy="918369"/>
          </a:xfrm>
          <a:prstGeom prst="rect">
            <a:avLst/>
          </a:prstGeom>
          <a:solidFill>
            <a:schemeClr val="tx2"/>
          </a:solidFill>
          <a:ln w="9525" algn="ctr">
            <a:noFill/>
            <a:miter lim="800000"/>
            <a:headEnd/>
            <a:tailEnd/>
          </a:ln>
        </p:spPr>
        <p:txBody>
          <a:bodyPr anchor="ctr"/>
          <a:lstStyle/>
          <a:p>
            <a:pPr algn="ctr"/>
            <a:r>
              <a:rPr lang="en-US" altLang="zh-CN" sz="1100" b="1" dirty="0"/>
              <a:t>Main Competitors</a:t>
            </a:r>
          </a:p>
        </p:txBody>
      </p:sp>
      <p:sp>
        <p:nvSpPr>
          <p:cNvPr id="947212" name="Line 36"/>
          <p:cNvSpPr>
            <a:spLocks noChangeShapeType="1"/>
          </p:cNvSpPr>
          <p:nvPr/>
        </p:nvSpPr>
        <p:spPr bwMode="auto">
          <a:xfrm>
            <a:off x="4951413" y="4632325"/>
            <a:ext cx="3743325" cy="0"/>
          </a:xfrm>
          <a:prstGeom prst="line">
            <a:avLst/>
          </a:prstGeom>
          <a:noFill/>
          <a:ln w="9525">
            <a:solidFill>
              <a:schemeClr val="bg2"/>
            </a:solidFill>
            <a:prstDash val="dash"/>
            <a:round/>
            <a:headEnd/>
            <a:tailEnd/>
          </a:ln>
        </p:spPr>
        <p:txBody>
          <a:bodyPr/>
          <a:lstStyle/>
          <a:p>
            <a:endParaRPr lang="en-US" dirty="0"/>
          </a:p>
        </p:txBody>
      </p:sp>
      <p:sp>
        <p:nvSpPr>
          <p:cNvPr id="947213" name="Rectangle 6"/>
          <p:cNvSpPr txBox="1">
            <a:spLocks noChangeArrowheads="1"/>
          </p:cNvSpPr>
          <p:nvPr/>
        </p:nvSpPr>
        <p:spPr bwMode="auto">
          <a:xfrm>
            <a:off x="1476375" y="1893888"/>
            <a:ext cx="2811463" cy="307975"/>
          </a:xfrm>
          <a:prstGeom prst="rect">
            <a:avLst/>
          </a:prstGeom>
          <a:noFill/>
          <a:ln w="9525">
            <a:noFill/>
            <a:miter lim="800000"/>
            <a:headEnd/>
            <a:tailEnd/>
          </a:ln>
        </p:spPr>
        <p:txBody>
          <a:bodyPr/>
          <a:lstStyle/>
          <a:p>
            <a:pPr algn="just">
              <a:spcBef>
                <a:spcPct val="20000"/>
              </a:spcBef>
              <a:buClr>
                <a:schemeClr val="folHlink"/>
              </a:buClr>
              <a:buFont typeface="Wingdings" pitchFamily="2" charset="2"/>
              <a:buChar char="Ø"/>
            </a:pPr>
            <a:endParaRPr lang="en-US" altLang="zh-CN" sz="1100" dirty="0"/>
          </a:p>
          <a:p>
            <a:pPr algn="just">
              <a:spcBef>
                <a:spcPct val="20000"/>
              </a:spcBef>
              <a:buClr>
                <a:schemeClr val="folHlink"/>
              </a:buClr>
              <a:buFont typeface="Wingdings" pitchFamily="2" charset="2"/>
              <a:buChar char="Ø"/>
            </a:pPr>
            <a:endParaRPr lang="en-US" altLang="zh-CN" sz="1100" dirty="0">
              <a:solidFill>
                <a:srgbClr val="4D4D4D"/>
              </a:solidFill>
            </a:endParaRPr>
          </a:p>
          <a:p>
            <a:pPr marL="228600" lvl="1" indent="-114300" algn="just">
              <a:spcBef>
                <a:spcPct val="20000"/>
              </a:spcBef>
              <a:buClr>
                <a:schemeClr val="folHlink"/>
              </a:buClr>
              <a:buFont typeface="Wingdings" pitchFamily="2" charset="2"/>
              <a:buChar char="Ø"/>
            </a:pPr>
            <a:endParaRPr lang="en-US" altLang="zh-CN" sz="1100" dirty="0">
              <a:solidFill>
                <a:srgbClr val="4D4D4D"/>
              </a:solidFill>
            </a:endParaRPr>
          </a:p>
        </p:txBody>
      </p:sp>
      <p:sp>
        <p:nvSpPr>
          <p:cNvPr id="947214" name="Rectangle 3"/>
          <p:cNvSpPr>
            <a:spLocks noChangeArrowheads="1"/>
          </p:cNvSpPr>
          <p:nvPr/>
        </p:nvSpPr>
        <p:spPr bwMode="auto">
          <a:xfrm>
            <a:off x="1417638" y="2405063"/>
            <a:ext cx="2886075" cy="587375"/>
          </a:xfrm>
          <a:prstGeom prst="rect">
            <a:avLst/>
          </a:prstGeom>
          <a:noFill/>
          <a:ln w="9525" algn="ctr">
            <a:noFill/>
            <a:miter lim="800000"/>
            <a:headEnd/>
            <a:tailEnd/>
          </a:ln>
        </p:spPr>
        <p:txBody>
          <a:bodyPr/>
          <a:lstStyle/>
          <a:p>
            <a:pPr marL="171450" indent="-171450" eaLnBrk="0" hangingPunct="0">
              <a:spcBef>
                <a:spcPct val="20000"/>
              </a:spcBef>
              <a:buClr>
                <a:srgbClr val="00C782"/>
              </a:buClr>
              <a:buFont typeface="Arial" panose="020B0604020202020204" pitchFamily="34" charset="0"/>
              <a:buChar char="•"/>
            </a:pPr>
            <a:r>
              <a:rPr lang="en-IN" sz="1100" dirty="0"/>
              <a:t>Increase vehicle penetration of Reva EV in India so as to become a mass brand</a:t>
            </a:r>
            <a:endParaRPr lang="zh-CN" altLang="en-US" sz="1100" dirty="0"/>
          </a:p>
        </p:txBody>
      </p:sp>
      <p:sp>
        <p:nvSpPr>
          <p:cNvPr id="947215" name="Rectangle 3"/>
          <p:cNvSpPr>
            <a:spLocks noChangeArrowheads="1"/>
          </p:cNvSpPr>
          <p:nvPr/>
        </p:nvSpPr>
        <p:spPr bwMode="auto">
          <a:xfrm>
            <a:off x="1417638" y="1773238"/>
            <a:ext cx="2749550" cy="885825"/>
          </a:xfrm>
          <a:prstGeom prst="rect">
            <a:avLst/>
          </a:prstGeom>
          <a:noFill/>
          <a:ln w="9525">
            <a:noFill/>
            <a:miter lim="800000"/>
            <a:headEnd/>
            <a:tailEnd/>
          </a:ln>
        </p:spPr>
        <p:txBody>
          <a:bodyPr/>
          <a:lstStyle/>
          <a:p>
            <a:pPr marL="171450" indent="-171450" eaLnBrk="0" hangingPunct="0">
              <a:spcBef>
                <a:spcPct val="20000"/>
              </a:spcBef>
              <a:buClr>
                <a:srgbClr val="00C782"/>
              </a:buClr>
              <a:buFont typeface="Arial" panose="020B0604020202020204" pitchFamily="34" charset="0"/>
              <a:buChar char="•"/>
            </a:pPr>
            <a:r>
              <a:rPr lang="en-IN" sz="1100" b="0" dirty="0"/>
              <a:t>Established in 1994 as a joint venture between the Maini Group India and AEV LLC, California USA</a:t>
            </a:r>
          </a:p>
        </p:txBody>
      </p:sp>
      <p:sp>
        <p:nvSpPr>
          <p:cNvPr id="947216" name="Rectangle 3"/>
          <p:cNvSpPr>
            <a:spLocks noChangeArrowheads="1"/>
          </p:cNvSpPr>
          <p:nvPr/>
        </p:nvSpPr>
        <p:spPr bwMode="auto">
          <a:xfrm>
            <a:off x="1436688" y="3530600"/>
            <a:ext cx="2695575" cy="263525"/>
          </a:xfrm>
          <a:prstGeom prst="rect">
            <a:avLst/>
          </a:prstGeom>
          <a:noFill/>
          <a:ln w="9525" algn="ctr">
            <a:noFill/>
            <a:miter lim="800000"/>
            <a:headEnd/>
            <a:tailEnd/>
          </a:ln>
        </p:spPr>
        <p:txBody>
          <a:bodyPr/>
          <a:lstStyle/>
          <a:p>
            <a:pPr marL="171450" indent="-171450" eaLnBrk="0" hangingPunct="0">
              <a:spcBef>
                <a:spcPct val="20000"/>
              </a:spcBef>
              <a:buClr>
                <a:srgbClr val="00C782"/>
              </a:buClr>
              <a:buFont typeface="Arial" panose="020B0604020202020204" pitchFamily="34" charset="0"/>
              <a:buChar char="•"/>
            </a:pPr>
            <a:r>
              <a:rPr lang="en-US" altLang="zh-CN" sz="1100" b="0" dirty="0"/>
              <a:t>XX</a:t>
            </a:r>
          </a:p>
          <a:p>
            <a:pPr marL="171450" indent="-171450" eaLnBrk="0" hangingPunct="0">
              <a:spcBef>
                <a:spcPct val="20000"/>
              </a:spcBef>
              <a:buClr>
                <a:srgbClr val="00C782"/>
              </a:buClr>
              <a:buFont typeface="Arial" panose="020B0604020202020204" pitchFamily="34" charset="0"/>
              <a:buChar char="•"/>
            </a:pPr>
            <a:r>
              <a:rPr lang="en-US" altLang="zh-CN" sz="1100" b="0" dirty="0"/>
              <a:t>To be launched – Reva NXR and Reva NXG</a:t>
            </a:r>
          </a:p>
        </p:txBody>
      </p:sp>
      <p:sp>
        <p:nvSpPr>
          <p:cNvPr id="947217" name="Rectangle 3"/>
          <p:cNvSpPr>
            <a:spLocks noChangeArrowheads="1"/>
          </p:cNvSpPr>
          <p:nvPr/>
        </p:nvSpPr>
        <p:spPr bwMode="auto">
          <a:xfrm>
            <a:off x="5876925" y="1895475"/>
            <a:ext cx="3095625" cy="1209675"/>
          </a:xfrm>
          <a:prstGeom prst="rect">
            <a:avLst/>
          </a:prstGeom>
          <a:noFill/>
          <a:ln w="9525">
            <a:noFill/>
            <a:miter lim="800000"/>
            <a:headEnd/>
            <a:tailEnd/>
          </a:ln>
        </p:spPr>
        <p:txBody>
          <a:bodyPr/>
          <a:lstStyle/>
          <a:p>
            <a:pPr marL="171450" indent="-171450" eaLnBrk="0" hangingPunct="0">
              <a:spcBef>
                <a:spcPct val="20000"/>
              </a:spcBef>
              <a:buClr>
                <a:srgbClr val="86E02D"/>
              </a:buClr>
              <a:buFont typeface="Arial" panose="020B0604020202020204" pitchFamily="34" charset="0"/>
              <a:buChar char="•"/>
            </a:pPr>
            <a:r>
              <a:rPr lang="en-US" altLang="zh-CN" sz="1100" b="0" dirty="0"/>
              <a:t>XX</a:t>
            </a:r>
          </a:p>
          <a:p>
            <a:pPr marL="171450" indent="-171450" eaLnBrk="0" hangingPunct="0">
              <a:spcBef>
                <a:spcPct val="20000"/>
              </a:spcBef>
              <a:buClr>
                <a:srgbClr val="86E02D"/>
              </a:buClr>
              <a:buFont typeface="Arial" panose="020B0604020202020204" pitchFamily="34" charset="0"/>
              <a:buChar char="•"/>
            </a:pPr>
            <a:r>
              <a:rPr lang="en-IN" sz="1100" b="0" dirty="0"/>
              <a:t>Largest fleet of electric cars in the global market today, available in 24 countries across Europe, Asia and Central and South America with more than 3,500 of its vehicles on the road</a:t>
            </a:r>
            <a:endParaRPr lang="en-US" altLang="zh-CN" sz="1100" b="0" dirty="0"/>
          </a:p>
          <a:p>
            <a:pPr marL="171450" indent="-171450" eaLnBrk="0" hangingPunct="0">
              <a:spcBef>
                <a:spcPct val="20000"/>
              </a:spcBef>
              <a:buClr>
                <a:srgbClr val="86E02D"/>
              </a:buClr>
              <a:buFont typeface="Arial" panose="020B0604020202020204" pitchFamily="34" charset="0"/>
              <a:buChar char="•"/>
            </a:pPr>
            <a:r>
              <a:rPr lang="fr-FR" altLang="zh-CN" sz="1100" b="0" dirty="0"/>
              <a:t>XX</a:t>
            </a:r>
            <a:endParaRPr lang="zh-CN" altLang="en-US" sz="1100" b="0" dirty="0"/>
          </a:p>
        </p:txBody>
      </p:sp>
      <p:sp>
        <p:nvSpPr>
          <p:cNvPr id="947218" name="Rectangle 3"/>
          <p:cNvSpPr>
            <a:spLocks noChangeArrowheads="1"/>
          </p:cNvSpPr>
          <p:nvPr/>
        </p:nvSpPr>
        <p:spPr bwMode="auto">
          <a:xfrm>
            <a:off x="5886450" y="3295650"/>
            <a:ext cx="3095625" cy="1363663"/>
          </a:xfrm>
          <a:prstGeom prst="rect">
            <a:avLst/>
          </a:prstGeom>
          <a:noFill/>
          <a:ln w="9525" algn="ctr">
            <a:noFill/>
            <a:miter lim="800000"/>
            <a:headEnd/>
            <a:tailEnd/>
          </a:ln>
        </p:spPr>
        <p:txBody>
          <a:bodyPr/>
          <a:lstStyle/>
          <a:p>
            <a:pPr marL="171450" indent="-171450" eaLnBrk="0" hangingPunct="0">
              <a:spcBef>
                <a:spcPct val="20000"/>
              </a:spcBef>
              <a:buClr>
                <a:srgbClr val="86E02D"/>
              </a:buClr>
              <a:buFont typeface="Arial" panose="020B0604020202020204" pitchFamily="34" charset="0"/>
              <a:buChar char="•"/>
            </a:pPr>
            <a:r>
              <a:rPr lang="en-US" altLang="zh-CN" sz="1100" b="0" dirty="0"/>
              <a:t>XX</a:t>
            </a:r>
          </a:p>
          <a:p>
            <a:pPr marL="171450" indent="-171450" eaLnBrk="0" hangingPunct="0">
              <a:spcBef>
                <a:spcPct val="20000"/>
              </a:spcBef>
              <a:buClr>
                <a:srgbClr val="86E02D"/>
              </a:buClr>
              <a:buFont typeface="Arial" panose="020B0604020202020204" pitchFamily="34" charset="0"/>
              <a:buChar char="•"/>
            </a:pPr>
            <a:r>
              <a:rPr lang="en-US" sz="1100" b="0" dirty="0"/>
              <a:t>Plans to launch 2 new models</a:t>
            </a:r>
          </a:p>
          <a:p>
            <a:pPr marL="422275" lvl="2" indent="-171450" eaLnBrk="0" hangingPunct="0">
              <a:lnSpc>
                <a:spcPct val="90000"/>
              </a:lnSpc>
              <a:spcBef>
                <a:spcPct val="20000"/>
              </a:spcBef>
              <a:buClr>
                <a:srgbClr val="86E02D"/>
              </a:buClr>
              <a:buFont typeface="Arial" panose="020B0604020202020204" pitchFamily="34" charset="0"/>
              <a:buChar char="‾"/>
            </a:pPr>
            <a:r>
              <a:rPr lang="en-GB" sz="1100" b="0" dirty="0"/>
              <a:t>Reva NXR - a </a:t>
            </a:r>
            <a:r>
              <a:rPr lang="en-IN" sz="1100" b="0" dirty="0"/>
              <a:t>four-seat, three-door hatchback family car, scheduled to go into production in 2010</a:t>
            </a:r>
          </a:p>
          <a:p>
            <a:pPr marL="422275" lvl="2" indent="-171450" eaLnBrk="0" hangingPunct="0">
              <a:lnSpc>
                <a:spcPct val="90000"/>
              </a:lnSpc>
              <a:spcBef>
                <a:spcPct val="20000"/>
              </a:spcBef>
              <a:buClr>
                <a:srgbClr val="86E02D"/>
              </a:buClr>
              <a:buFont typeface="Arial" panose="020B0604020202020204" pitchFamily="34" charset="0"/>
              <a:buChar char="‾"/>
            </a:pPr>
            <a:r>
              <a:rPr lang="en-US" sz="1100" b="0" dirty="0"/>
              <a:t>Reva NXG - </a:t>
            </a:r>
            <a:r>
              <a:rPr lang="en-IN" sz="1100" b="0" dirty="0"/>
              <a:t>a sporty two-seater designed by Dilip Chhabria of DC Design for 2011.</a:t>
            </a:r>
            <a:endParaRPr lang="en-GB" sz="1100" b="0" dirty="0"/>
          </a:p>
          <a:p>
            <a:pPr marL="171450" indent="-171450" eaLnBrk="0" hangingPunct="0">
              <a:spcBef>
                <a:spcPct val="20000"/>
              </a:spcBef>
              <a:buClr>
                <a:srgbClr val="86E02D"/>
              </a:buClr>
              <a:buFont typeface="Arial" panose="020B0604020202020204" pitchFamily="34" charset="0"/>
              <a:buChar char="‾"/>
            </a:pPr>
            <a:endParaRPr lang="en-US" altLang="zh-CN" sz="1100" b="0" dirty="0"/>
          </a:p>
        </p:txBody>
      </p:sp>
      <p:sp>
        <p:nvSpPr>
          <p:cNvPr id="947219" name="Rectangle 3"/>
          <p:cNvSpPr>
            <a:spLocks noChangeArrowheads="1"/>
          </p:cNvSpPr>
          <p:nvPr/>
        </p:nvSpPr>
        <p:spPr bwMode="auto">
          <a:xfrm>
            <a:off x="5915025" y="4678363"/>
            <a:ext cx="3228975" cy="373061"/>
          </a:xfrm>
          <a:prstGeom prst="rect">
            <a:avLst/>
          </a:prstGeom>
          <a:noFill/>
          <a:ln w="9525" algn="ctr">
            <a:noFill/>
            <a:miter lim="800000"/>
            <a:headEnd/>
            <a:tailEnd/>
          </a:ln>
        </p:spPr>
        <p:txBody>
          <a:bodyPr/>
          <a:lstStyle/>
          <a:p>
            <a:pPr marL="171450" indent="-171450" eaLnBrk="0" hangingPunct="0">
              <a:spcBef>
                <a:spcPct val="20000"/>
              </a:spcBef>
              <a:buClr>
                <a:schemeClr val="accent2">
                  <a:lumMod val="60000"/>
                  <a:lumOff val="40000"/>
                </a:schemeClr>
              </a:buClr>
              <a:buFont typeface="Arial" panose="020B0604020202020204" pitchFamily="34" charset="0"/>
              <a:buChar char="•"/>
            </a:pPr>
            <a:r>
              <a:rPr lang="fr-FR" altLang="zh-CN" sz="1200" dirty="0"/>
              <a:t>XXXX</a:t>
            </a:r>
            <a:endParaRPr lang="zh-CN" altLang="en-US" sz="1200" dirty="0"/>
          </a:p>
        </p:txBody>
      </p:sp>
      <p:sp>
        <p:nvSpPr>
          <p:cNvPr id="947220" name="Rectangle 3"/>
          <p:cNvSpPr>
            <a:spLocks noChangeArrowheads="1"/>
          </p:cNvSpPr>
          <p:nvPr/>
        </p:nvSpPr>
        <p:spPr bwMode="auto">
          <a:xfrm>
            <a:off x="5903913" y="5510213"/>
            <a:ext cx="3067050" cy="800100"/>
          </a:xfrm>
          <a:prstGeom prst="rect">
            <a:avLst/>
          </a:prstGeom>
          <a:noFill/>
          <a:ln w="9525" algn="ctr">
            <a:noFill/>
            <a:miter lim="800000"/>
            <a:headEnd/>
            <a:tailEnd/>
          </a:ln>
        </p:spPr>
        <p:txBody>
          <a:bodyPr/>
          <a:lstStyle/>
          <a:p>
            <a:pPr marL="171450" indent="-171450" eaLnBrk="0" hangingPunct="0">
              <a:spcBef>
                <a:spcPct val="20000"/>
              </a:spcBef>
              <a:buClr>
                <a:schemeClr val="accent2">
                  <a:lumMod val="60000"/>
                  <a:lumOff val="40000"/>
                </a:schemeClr>
              </a:buClr>
              <a:buFont typeface="Arial" panose="020B0604020202020204" pitchFamily="34" charset="0"/>
              <a:buChar char="•"/>
            </a:pPr>
            <a:r>
              <a:rPr lang="en-US" altLang="zh-CN" sz="1200" dirty="0"/>
              <a:t>XXX</a:t>
            </a:r>
            <a:endParaRPr lang="zh-CN" altLang="en-US" sz="1200" dirty="0"/>
          </a:p>
        </p:txBody>
      </p:sp>
      <p:sp>
        <p:nvSpPr>
          <p:cNvPr id="947221" name="Rectangle 53"/>
          <p:cNvSpPr>
            <a:spLocks noChangeArrowheads="1"/>
          </p:cNvSpPr>
          <p:nvPr/>
        </p:nvSpPr>
        <p:spPr bwMode="auto">
          <a:xfrm>
            <a:off x="0" y="6580644"/>
            <a:ext cx="3631122" cy="215444"/>
          </a:xfrm>
          <a:prstGeom prst="rect">
            <a:avLst/>
          </a:prstGeom>
          <a:noFill/>
          <a:ln w="12700" cap="rnd" algn="ctr">
            <a:noFill/>
            <a:miter lim="800000"/>
            <a:headEnd type="none" w="sm" len="sm"/>
            <a:tailEnd type="none" w="sm" len="sm"/>
          </a:ln>
        </p:spPr>
        <p:txBody>
          <a:bodyPr wrap="none">
            <a:spAutoFit/>
          </a:bodyPr>
          <a:lstStyle/>
          <a:p>
            <a:r>
              <a:rPr lang="en-IN" altLang="zh-CN" sz="800" b="0" dirty="0"/>
              <a:t>Source: ShARE team analysis, Reva Company website, caredekho website</a:t>
            </a:r>
          </a:p>
        </p:txBody>
      </p:sp>
      <p:sp>
        <p:nvSpPr>
          <p:cNvPr id="947222" name="Rectangle 7"/>
          <p:cNvSpPr>
            <a:spLocks noChangeArrowheads="1"/>
          </p:cNvSpPr>
          <p:nvPr/>
        </p:nvSpPr>
        <p:spPr bwMode="auto">
          <a:xfrm>
            <a:off x="4716463" y="1304925"/>
            <a:ext cx="4179887" cy="381000"/>
          </a:xfrm>
          <a:prstGeom prst="rect">
            <a:avLst/>
          </a:prstGeom>
          <a:noFill/>
          <a:ln w="9525" algn="ctr">
            <a:noFill/>
            <a:miter lim="800000"/>
            <a:headEnd/>
            <a:tailEnd/>
          </a:ln>
        </p:spPr>
        <p:txBody>
          <a:bodyPr anchor="ctr"/>
          <a:lstStyle/>
          <a:p>
            <a:pPr algn="ctr"/>
            <a:r>
              <a:rPr lang="en-US" altLang="zh-CN" sz="1400" b="1" dirty="0"/>
              <a:t>Assessment</a:t>
            </a:r>
          </a:p>
        </p:txBody>
      </p:sp>
      <p:sp>
        <p:nvSpPr>
          <p:cNvPr id="947223" name="Rectangle 3"/>
          <p:cNvSpPr>
            <a:spLocks noChangeArrowheads="1"/>
          </p:cNvSpPr>
          <p:nvPr/>
        </p:nvSpPr>
        <p:spPr bwMode="auto">
          <a:xfrm>
            <a:off x="1425575" y="3127375"/>
            <a:ext cx="2589213" cy="434975"/>
          </a:xfrm>
          <a:prstGeom prst="rect">
            <a:avLst/>
          </a:prstGeom>
          <a:noFill/>
          <a:ln w="9525">
            <a:noFill/>
            <a:miter lim="800000"/>
            <a:headEnd/>
            <a:tailEnd/>
          </a:ln>
        </p:spPr>
        <p:txBody>
          <a:bodyPr/>
          <a:lstStyle/>
          <a:p>
            <a:pPr marL="171450" indent="-171450" eaLnBrk="0" hangingPunct="0">
              <a:spcBef>
                <a:spcPct val="20000"/>
              </a:spcBef>
              <a:buClr>
                <a:srgbClr val="00C782"/>
              </a:buClr>
              <a:buFont typeface="Arial" panose="020B0604020202020204" pitchFamily="34" charset="0"/>
              <a:buChar char="•"/>
            </a:pPr>
            <a:r>
              <a:rPr lang="en-US" altLang="zh-CN" sz="1100" b="0" dirty="0"/>
              <a:t>Bangalore, India</a:t>
            </a:r>
          </a:p>
        </p:txBody>
      </p:sp>
      <p:sp>
        <p:nvSpPr>
          <p:cNvPr id="947224" name="Rectangle 3"/>
          <p:cNvSpPr>
            <a:spLocks noChangeArrowheads="1"/>
          </p:cNvSpPr>
          <p:nvPr/>
        </p:nvSpPr>
        <p:spPr bwMode="auto">
          <a:xfrm>
            <a:off x="1436688" y="4170363"/>
            <a:ext cx="2695575" cy="485775"/>
          </a:xfrm>
          <a:prstGeom prst="rect">
            <a:avLst/>
          </a:prstGeom>
          <a:noFill/>
          <a:ln w="9525" algn="ctr">
            <a:noFill/>
            <a:miter lim="800000"/>
            <a:headEnd/>
            <a:tailEnd/>
          </a:ln>
        </p:spPr>
        <p:txBody>
          <a:bodyPr/>
          <a:lstStyle/>
          <a:p>
            <a:pPr marL="171450" indent="-171450" eaLnBrk="0" hangingPunct="0">
              <a:spcBef>
                <a:spcPct val="20000"/>
              </a:spcBef>
              <a:buClr>
                <a:srgbClr val="00C782"/>
              </a:buClr>
              <a:buFont typeface="Arial" panose="020B0604020202020204" pitchFamily="34" charset="0"/>
              <a:buChar char="•"/>
            </a:pPr>
            <a:r>
              <a:rPr lang="en-US" altLang="zh-CN" sz="1100" b="0" dirty="0"/>
              <a:t>Only small Electric car on Indian roads</a:t>
            </a:r>
          </a:p>
          <a:p>
            <a:pPr marL="171450" indent="-171450" eaLnBrk="0" hangingPunct="0">
              <a:spcBef>
                <a:spcPct val="20000"/>
              </a:spcBef>
              <a:buClr>
                <a:srgbClr val="00C782"/>
              </a:buClr>
              <a:buFont typeface="Arial" panose="020B0604020202020204" pitchFamily="34" charset="0"/>
              <a:buChar char="•"/>
            </a:pPr>
            <a:r>
              <a:rPr lang="en-US" altLang="zh-CN" sz="1100" b="0" dirty="0"/>
              <a:t>In Small Car Segment: Hyundai, Maruti, Tata Motors</a:t>
            </a:r>
            <a:endParaRPr lang="zh-CN" altLang="en-US" sz="1100" b="0" dirty="0"/>
          </a:p>
        </p:txBody>
      </p:sp>
      <p:sp>
        <p:nvSpPr>
          <p:cNvPr id="947225" name="Rectangle 17"/>
          <p:cNvSpPr>
            <a:spLocks noChangeArrowheads="1"/>
          </p:cNvSpPr>
          <p:nvPr/>
        </p:nvSpPr>
        <p:spPr bwMode="auto">
          <a:xfrm>
            <a:off x="292098" y="5435600"/>
            <a:ext cx="1143000" cy="913269"/>
          </a:xfrm>
          <a:prstGeom prst="rect">
            <a:avLst/>
          </a:prstGeom>
          <a:solidFill>
            <a:schemeClr val="tx2"/>
          </a:solidFill>
          <a:ln w="9525" algn="ctr">
            <a:noFill/>
            <a:miter lim="800000"/>
            <a:headEnd/>
            <a:tailEnd/>
          </a:ln>
        </p:spPr>
        <p:txBody>
          <a:bodyPr anchor="ctr"/>
          <a:lstStyle/>
          <a:p>
            <a:pPr algn="ctr"/>
            <a:r>
              <a:rPr lang="en-US" altLang="zh-CN" sz="1100" b="1" dirty="0"/>
              <a:t>Recent Developments</a:t>
            </a:r>
          </a:p>
        </p:txBody>
      </p:sp>
      <p:sp>
        <p:nvSpPr>
          <p:cNvPr id="947226" name="Rectangle 3"/>
          <p:cNvSpPr>
            <a:spLocks noChangeArrowheads="1"/>
          </p:cNvSpPr>
          <p:nvPr/>
        </p:nvSpPr>
        <p:spPr bwMode="auto">
          <a:xfrm>
            <a:off x="1435100" y="5330825"/>
            <a:ext cx="3017838" cy="742950"/>
          </a:xfrm>
          <a:prstGeom prst="rect">
            <a:avLst/>
          </a:prstGeom>
          <a:noFill/>
          <a:ln w="9525" algn="ctr">
            <a:noFill/>
            <a:miter lim="800000"/>
            <a:headEnd/>
            <a:tailEnd/>
          </a:ln>
        </p:spPr>
        <p:txBody>
          <a:bodyPr/>
          <a:lstStyle/>
          <a:p>
            <a:pPr marL="171450" indent="-171450" eaLnBrk="0" hangingPunct="0">
              <a:spcBef>
                <a:spcPct val="20000"/>
              </a:spcBef>
              <a:buClr>
                <a:srgbClr val="00C782"/>
              </a:buClr>
              <a:buFont typeface="Arial" panose="020B0604020202020204" pitchFamily="34" charset="0"/>
              <a:buChar char="•"/>
            </a:pPr>
            <a:r>
              <a:rPr lang="en-IN" sz="1100" b="0" dirty="0"/>
              <a:t>Mahindra acquired a 55.2% stake in Reva Electric Car Company in May 2010, renaming the company as Mahindra Reva Electric Vehicle Company (Mahindra Reva).</a:t>
            </a:r>
            <a:endParaRPr lang="zh-CN" altLang="en-US" sz="1100" b="0" dirty="0"/>
          </a:p>
        </p:txBody>
      </p:sp>
      <p:cxnSp>
        <p:nvCxnSpPr>
          <p:cNvPr id="31" name="Straight Connector 30"/>
          <p:cNvCxnSpPr/>
          <p:nvPr/>
        </p:nvCxnSpPr>
        <p:spPr>
          <a:xfrm flipV="1">
            <a:off x="4725988" y="1685925"/>
            <a:ext cx="4170362" cy="3706"/>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5138" y="1674813"/>
            <a:ext cx="3713162" cy="1587"/>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435098" y="1849438"/>
            <a:ext cx="0" cy="37623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435098" y="2330449"/>
            <a:ext cx="0" cy="668339"/>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435098" y="3121025"/>
            <a:ext cx="0" cy="34607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435098" y="3566319"/>
            <a:ext cx="0" cy="481806"/>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1435097" y="4170363"/>
            <a:ext cx="1" cy="5080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915025" y="1878409"/>
            <a:ext cx="0" cy="1412479"/>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915025" y="3403600"/>
            <a:ext cx="0" cy="11303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435098" y="5415757"/>
            <a:ext cx="0" cy="73152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331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feld 18"/>
          <p:cNvSpPr txBox="1"/>
          <p:nvPr/>
        </p:nvSpPr>
        <p:spPr>
          <a:xfrm>
            <a:off x="1626316" y="4245725"/>
            <a:ext cx="1736333" cy="647272"/>
          </a:xfrm>
          <a:prstGeom prst="rect">
            <a:avLst/>
          </a:prstGeom>
          <a:solidFill>
            <a:schemeClr val="bg1"/>
          </a:solidFill>
        </p:spPr>
        <p:txBody>
          <a:bodyPr wrap="square" rtlCol="0" anchor="ctr">
            <a:noAutofit/>
          </a:bodyPr>
          <a:lstStyle/>
          <a:p>
            <a:pPr algn="ctr"/>
            <a:r>
              <a:rPr lang="en-GB" sz="1200" b="1" dirty="0"/>
              <a:t>Choose your course</a:t>
            </a:r>
          </a:p>
        </p:txBody>
      </p:sp>
      <p:sp>
        <p:nvSpPr>
          <p:cNvPr id="23" name="Textfeld 22"/>
          <p:cNvSpPr txBox="1"/>
          <p:nvPr/>
        </p:nvSpPr>
        <p:spPr>
          <a:xfrm>
            <a:off x="5452581" y="3222694"/>
            <a:ext cx="1736333" cy="398448"/>
          </a:xfrm>
          <a:prstGeom prst="rect">
            <a:avLst/>
          </a:prstGeom>
          <a:solidFill>
            <a:schemeClr val="bg1"/>
          </a:solidFill>
        </p:spPr>
        <p:txBody>
          <a:bodyPr wrap="square" rtlCol="0" anchor="ctr">
            <a:noAutofit/>
          </a:bodyPr>
          <a:lstStyle/>
          <a:p>
            <a:pPr algn="ctr"/>
            <a:r>
              <a:rPr lang="en-GB" sz="1200" b="1" dirty="0"/>
              <a:t>Choose a location out of 36 cities</a:t>
            </a:r>
          </a:p>
        </p:txBody>
      </p:sp>
      <p:sp>
        <p:nvSpPr>
          <p:cNvPr id="11" name="Textfeld 10"/>
          <p:cNvSpPr txBox="1"/>
          <p:nvPr/>
        </p:nvSpPr>
        <p:spPr>
          <a:xfrm>
            <a:off x="5753528" y="2575422"/>
            <a:ext cx="1736333" cy="647272"/>
          </a:xfrm>
          <a:prstGeom prst="rect">
            <a:avLst/>
          </a:prstGeom>
          <a:solidFill>
            <a:schemeClr val="bg1"/>
          </a:solidFill>
        </p:spPr>
        <p:txBody>
          <a:bodyPr wrap="square" rtlCol="0" anchor="ctr">
            <a:noAutofit/>
          </a:bodyPr>
          <a:lstStyle/>
          <a:p>
            <a:pPr algn="ctr"/>
            <a:r>
              <a:rPr lang="en-GB" sz="1200" b="1" dirty="0"/>
              <a:t>Request contact and consulting</a:t>
            </a:r>
          </a:p>
        </p:txBody>
      </p:sp>
      <p:sp>
        <p:nvSpPr>
          <p:cNvPr id="3" name="Title 2"/>
          <p:cNvSpPr>
            <a:spLocks noGrp="1"/>
          </p:cNvSpPr>
          <p:nvPr>
            <p:ph type="title"/>
          </p:nvPr>
        </p:nvSpPr>
        <p:spPr/>
        <p:txBody>
          <a:bodyPr/>
          <a:lstStyle/>
          <a:p>
            <a:r>
              <a:rPr lang="en-GB" b="1" dirty="0"/>
              <a:t>CASE STUDY: </a:t>
            </a:r>
            <a:r>
              <a:rPr lang="en-GB" b="0" dirty="0" err="1"/>
              <a:t>EuroAkademie</a:t>
            </a:r>
            <a:r>
              <a:rPr lang="en-GB" b="0" dirty="0"/>
              <a:t> is a network of professional schools focusing on economics, pedagogy and healthcare</a:t>
            </a:r>
          </a:p>
        </p:txBody>
      </p:sp>
      <p:sp>
        <p:nvSpPr>
          <p:cNvPr id="4" name="Text Placeholder 3"/>
          <p:cNvSpPr>
            <a:spLocks noGrp="1"/>
          </p:cNvSpPr>
          <p:nvPr>
            <p:ph type="body" sz="quarter" idx="11"/>
          </p:nvPr>
        </p:nvSpPr>
        <p:spPr/>
        <p:txBody>
          <a:bodyPr/>
          <a:lstStyle/>
          <a:p>
            <a:endParaRPr lang="en-GB"/>
          </a:p>
        </p:txBody>
      </p:sp>
      <p:grpSp>
        <p:nvGrpSpPr>
          <p:cNvPr id="5" name="Gruppieren 4"/>
          <p:cNvGrpSpPr/>
          <p:nvPr/>
        </p:nvGrpSpPr>
        <p:grpSpPr>
          <a:xfrm>
            <a:off x="698643" y="1479239"/>
            <a:ext cx="4613096" cy="2717514"/>
            <a:chOff x="604240" y="3174715"/>
            <a:chExt cx="6252531" cy="3683284"/>
          </a:xfrm>
        </p:grpSpPr>
        <p:pic>
          <p:nvPicPr>
            <p:cNvPr id="3075" name="Picture 3"/>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604240" y="3174715"/>
              <a:ext cx="6252531" cy="3683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63030" y="3692180"/>
              <a:ext cx="4479532" cy="1845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076" name="Picture 4"/>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4099389" y="3739553"/>
            <a:ext cx="4117941" cy="2544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889577" y="1872594"/>
            <a:ext cx="3209812" cy="13501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Gerade Verbindung 6"/>
          <p:cNvCxnSpPr>
            <a:stCxn id="9" idx="2"/>
          </p:cNvCxnSpPr>
          <p:nvPr/>
        </p:nvCxnSpPr>
        <p:spPr>
          <a:xfrm>
            <a:off x="2494483" y="3222694"/>
            <a:ext cx="0" cy="125524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8"/>
          <p:cNvSpPr/>
          <p:nvPr/>
        </p:nvSpPr>
        <p:spPr>
          <a:xfrm>
            <a:off x="4215109" y="2659416"/>
            <a:ext cx="983615" cy="56327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Gerade Verbindung 12"/>
          <p:cNvCxnSpPr/>
          <p:nvPr/>
        </p:nvCxnSpPr>
        <p:spPr>
          <a:xfrm>
            <a:off x="5198724" y="2837996"/>
            <a:ext cx="55480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Rectangle 8"/>
          <p:cNvSpPr/>
          <p:nvPr/>
        </p:nvSpPr>
        <p:spPr>
          <a:xfrm>
            <a:off x="4370803" y="4126527"/>
            <a:ext cx="3673861" cy="145074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Gerade Verbindung 15"/>
          <p:cNvCxnSpPr>
            <a:endCxn id="23" idx="2"/>
          </p:cNvCxnSpPr>
          <p:nvPr/>
        </p:nvCxnSpPr>
        <p:spPr>
          <a:xfrm flipV="1">
            <a:off x="6320748" y="3621142"/>
            <a:ext cx="0" cy="5053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0" y="6531004"/>
            <a:ext cx="4214813" cy="215444"/>
          </a:xfrm>
          <a:prstGeom prst="rect">
            <a:avLst/>
          </a:prstGeom>
          <a:noFill/>
        </p:spPr>
        <p:txBody>
          <a:bodyPr wrap="square" rtlCol="0">
            <a:spAutoFit/>
          </a:bodyPr>
          <a:lstStyle/>
          <a:p>
            <a:r>
              <a:rPr lang="en-GB" sz="800" dirty="0"/>
              <a:t>Sources: euroakademie.de</a:t>
            </a:r>
          </a:p>
        </p:txBody>
      </p:sp>
      <p:sp>
        <p:nvSpPr>
          <p:cNvPr id="18" name="Pentagon 3"/>
          <p:cNvSpPr/>
          <p:nvPr/>
        </p:nvSpPr>
        <p:spPr>
          <a:xfrm>
            <a:off x="7672994" y="69612"/>
            <a:ext cx="1212702" cy="329069"/>
          </a:xfrm>
          <a:prstGeom prst="homePlat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Professional schools</a:t>
            </a:r>
          </a:p>
        </p:txBody>
      </p:sp>
      <p:sp>
        <p:nvSpPr>
          <p:cNvPr id="38" name="Rectangle 37">
            <a:extLst>
              <a:ext uri="{FF2B5EF4-FFF2-40B4-BE49-F238E27FC236}">
                <a16:creationId xmlns:a16="http://schemas.microsoft.com/office/drawing/2014/main" id="{2C04DDFF-8B77-6C4B-AFB5-704AE3661A8D}"/>
              </a:ext>
            </a:extLst>
          </p:cNvPr>
          <p:cNvSpPr/>
          <p:nvPr/>
        </p:nvSpPr>
        <p:spPr>
          <a:xfrm>
            <a:off x="729526" y="5054628"/>
            <a:ext cx="2755757" cy="1229011"/>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buFont typeface="Wingdings" panose="05000000000000000000" pitchFamily="2" charset="2"/>
              <a:buChar char="§"/>
            </a:pPr>
            <a:r>
              <a:rPr lang="en-US" sz="1200" dirty="0">
                <a:solidFill>
                  <a:schemeClr val="tx1"/>
                </a:solidFill>
              </a:rPr>
              <a:t>The </a:t>
            </a:r>
            <a:r>
              <a:rPr lang="en-US" sz="1200" dirty="0" err="1">
                <a:solidFill>
                  <a:schemeClr val="tx1"/>
                </a:solidFill>
              </a:rPr>
              <a:t>EuroAkademie</a:t>
            </a:r>
            <a:r>
              <a:rPr lang="en-US" sz="1200" dirty="0">
                <a:solidFill>
                  <a:schemeClr val="tx1"/>
                </a:solidFill>
              </a:rPr>
              <a:t> offers around 25 different courses related to either business, education or health</a:t>
            </a:r>
          </a:p>
          <a:p>
            <a:pPr marL="285750" indent="-285750">
              <a:buFont typeface="Wingdings" panose="05000000000000000000" pitchFamily="2" charset="2"/>
              <a:buChar char="§"/>
            </a:pPr>
            <a:r>
              <a:rPr lang="en-US" sz="1200" dirty="0">
                <a:solidFill>
                  <a:schemeClr val="tx1"/>
                </a:solidFill>
              </a:rPr>
              <a:t>Courses cost around 5000€ per year and last 1-2 years</a:t>
            </a:r>
          </a:p>
          <a:p>
            <a:pPr marL="285750" indent="-285750">
              <a:buFont typeface="Wingdings" panose="05000000000000000000" pitchFamily="2" charset="2"/>
              <a:buChar char="§"/>
            </a:pPr>
            <a:endParaRPr lang="en-US" sz="1200" dirty="0">
              <a:solidFill>
                <a:schemeClr val="tx1"/>
              </a:solidFill>
            </a:endParaRPr>
          </a:p>
        </p:txBody>
      </p:sp>
    </p:spTree>
    <p:extLst>
      <p:ext uri="{BB962C8B-B14F-4D97-AF65-F5344CB8AC3E}">
        <p14:creationId xmlns:p14="http://schemas.microsoft.com/office/powerpoint/2010/main" val="2576357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2000" dirty="0"/>
              <a:t>The power sector in XX is state driven. XX is regulated by 3 ministries and controls gen, trans an </a:t>
            </a:r>
            <a:r>
              <a:rPr lang="en-GB" sz="2000" dirty="0" err="1"/>
              <a:t>dist</a:t>
            </a:r>
            <a:r>
              <a:rPr lang="en-GB" sz="2000" dirty="0"/>
              <a:t> sectors</a:t>
            </a:r>
          </a:p>
        </p:txBody>
      </p:sp>
      <p:sp>
        <p:nvSpPr>
          <p:cNvPr id="8" name="TextBox 7"/>
          <p:cNvSpPr txBox="1"/>
          <p:nvPr/>
        </p:nvSpPr>
        <p:spPr>
          <a:xfrm>
            <a:off x="6292014" y="4936103"/>
            <a:ext cx="1351698" cy="276999"/>
          </a:xfrm>
          <a:prstGeom prst="rect">
            <a:avLst/>
          </a:prstGeom>
          <a:solidFill>
            <a:schemeClr val="tx2"/>
          </a:solidFill>
          <a:ln>
            <a:solidFill>
              <a:schemeClr val="tx1">
                <a:lumMod val="65000"/>
                <a:lumOff val="35000"/>
              </a:schemeClr>
            </a:solidFill>
          </a:ln>
        </p:spPr>
        <p:txBody>
          <a:bodyPr wrap="square" rtlCol="0" anchor="ctr">
            <a:spAutoFit/>
          </a:bodyPr>
          <a:lstStyle/>
          <a:p>
            <a:pPr algn="ctr"/>
            <a:r>
              <a:rPr lang="en-GB" sz="1200" b="0" dirty="0"/>
              <a:t>Distribution</a:t>
            </a:r>
          </a:p>
        </p:txBody>
      </p:sp>
      <p:sp>
        <p:nvSpPr>
          <p:cNvPr id="9" name="TextBox 8"/>
          <p:cNvSpPr txBox="1"/>
          <p:nvPr/>
        </p:nvSpPr>
        <p:spPr>
          <a:xfrm>
            <a:off x="4685913" y="4936103"/>
            <a:ext cx="1365161" cy="276999"/>
          </a:xfrm>
          <a:prstGeom prst="rect">
            <a:avLst/>
          </a:prstGeom>
          <a:solidFill>
            <a:schemeClr val="tx2"/>
          </a:solidFill>
          <a:ln>
            <a:solidFill>
              <a:schemeClr val="tx1">
                <a:lumMod val="65000"/>
                <a:lumOff val="35000"/>
              </a:schemeClr>
            </a:solidFill>
          </a:ln>
        </p:spPr>
        <p:txBody>
          <a:bodyPr wrap="square" rtlCol="0" anchor="ctr">
            <a:spAutoFit/>
          </a:bodyPr>
          <a:lstStyle/>
          <a:p>
            <a:pPr algn="ctr"/>
            <a:r>
              <a:rPr lang="en-GB" sz="1200" b="0" dirty="0"/>
              <a:t>Transmission</a:t>
            </a:r>
          </a:p>
        </p:txBody>
      </p:sp>
      <p:sp>
        <p:nvSpPr>
          <p:cNvPr id="10" name="TextBox 9"/>
          <p:cNvSpPr txBox="1"/>
          <p:nvPr/>
        </p:nvSpPr>
        <p:spPr>
          <a:xfrm>
            <a:off x="2896630" y="4936104"/>
            <a:ext cx="1548342" cy="277130"/>
          </a:xfrm>
          <a:prstGeom prst="rect">
            <a:avLst/>
          </a:prstGeom>
          <a:solidFill>
            <a:schemeClr val="tx2"/>
          </a:solidFill>
          <a:ln>
            <a:solidFill>
              <a:schemeClr val="tx1">
                <a:lumMod val="65000"/>
                <a:lumOff val="35000"/>
              </a:schemeClr>
            </a:solidFill>
          </a:ln>
        </p:spPr>
        <p:txBody>
          <a:bodyPr wrap="square" rtlCol="0" anchor="ctr">
            <a:spAutoFit/>
          </a:bodyPr>
          <a:lstStyle/>
          <a:p>
            <a:pPr algn="ctr"/>
            <a:r>
              <a:rPr lang="en-GB" sz="1200" b="0" dirty="0"/>
              <a:t>Generation</a:t>
            </a:r>
          </a:p>
        </p:txBody>
      </p:sp>
      <p:sp>
        <p:nvSpPr>
          <p:cNvPr id="11" name="Rectangle 10"/>
          <p:cNvSpPr/>
          <p:nvPr/>
        </p:nvSpPr>
        <p:spPr>
          <a:xfrm>
            <a:off x="3079812" y="3047575"/>
            <a:ext cx="1422534" cy="4250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100" b="0" dirty="0"/>
              <a:t>Ministry of Energy and </a:t>
            </a:r>
            <a:r>
              <a:rPr lang="en-GB" sz="1100" b="0"/>
              <a:t>Mineral resources</a:t>
            </a:r>
          </a:p>
        </p:txBody>
      </p:sp>
      <p:sp>
        <p:nvSpPr>
          <p:cNvPr id="13" name="Rectangle 12"/>
          <p:cNvSpPr/>
          <p:nvPr/>
        </p:nvSpPr>
        <p:spPr>
          <a:xfrm>
            <a:off x="6203712" y="3027419"/>
            <a:ext cx="1365161" cy="4250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0" dirty="0"/>
              <a:t>Ministry of Finance</a:t>
            </a:r>
          </a:p>
        </p:txBody>
      </p:sp>
      <p:sp>
        <p:nvSpPr>
          <p:cNvPr id="14" name="Rectangle 13"/>
          <p:cNvSpPr/>
          <p:nvPr/>
        </p:nvSpPr>
        <p:spPr>
          <a:xfrm>
            <a:off x="4650784" y="3036452"/>
            <a:ext cx="1365161" cy="42500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0" dirty="0"/>
              <a:t>Ministry of State Own Enterprises</a:t>
            </a:r>
          </a:p>
        </p:txBody>
      </p:sp>
      <p:sp>
        <p:nvSpPr>
          <p:cNvPr id="15" name="Rectangle 14"/>
          <p:cNvSpPr/>
          <p:nvPr/>
        </p:nvSpPr>
        <p:spPr>
          <a:xfrm>
            <a:off x="2896631" y="4437345"/>
            <a:ext cx="4747082" cy="3131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XX</a:t>
            </a:r>
          </a:p>
        </p:txBody>
      </p:sp>
      <p:sp>
        <p:nvSpPr>
          <p:cNvPr id="17" name="Rectangle 16"/>
          <p:cNvSpPr/>
          <p:nvPr/>
        </p:nvSpPr>
        <p:spPr>
          <a:xfrm>
            <a:off x="1168190" y="4312810"/>
            <a:ext cx="951978" cy="551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IPPs</a:t>
            </a:r>
          </a:p>
        </p:txBody>
      </p:sp>
      <p:cxnSp>
        <p:nvCxnSpPr>
          <p:cNvPr id="19" name="Straight Arrow Connector 18"/>
          <p:cNvCxnSpPr/>
          <p:nvPr/>
        </p:nvCxnSpPr>
        <p:spPr>
          <a:xfrm>
            <a:off x="3762392" y="3574681"/>
            <a:ext cx="0" cy="756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53759" y="3524332"/>
            <a:ext cx="1341873" cy="400110"/>
          </a:xfrm>
          <a:prstGeom prst="rect">
            <a:avLst/>
          </a:prstGeom>
          <a:noFill/>
        </p:spPr>
        <p:txBody>
          <a:bodyPr wrap="square" rtlCol="0">
            <a:spAutoFit/>
          </a:bodyPr>
          <a:lstStyle/>
          <a:p>
            <a:pPr marL="98425" indent="-98425">
              <a:buClr>
                <a:schemeClr val="tx2"/>
              </a:buClr>
              <a:buFont typeface="Arial" charset="0"/>
              <a:buChar char="•"/>
            </a:pPr>
            <a:r>
              <a:rPr lang="en-GB" sz="1000" b="0" dirty="0"/>
              <a:t>Set regulations and plans (YYY)</a:t>
            </a:r>
          </a:p>
        </p:txBody>
      </p:sp>
      <p:sp>
        <p:nvSpPr>
          <p:cNvPr id="23" name="TextBox 22"/>
          <p:cNvSpPr txBox="1"/>
          <p:nvPr/>
        </p:nvSpPr>
        <p:spPr>
          <a:xfrm>
            <a:off x="2277866" y="4242029"/>
            <a:ext cx="503664" cy="246221"/>
          </a:xfrm>
          <a:prstGeom prst="rect">
            <a:avLst/>
          </a:prstGeom>
          <a:noFill/>
        </p:spPr>
        <p:txBody>
          <a:bodyPr wrap="none" rtlCol="0">
            <a:spAutoFit/>
          </a:bodyPr>
          <a:lstStyle/>
          <a:p>
            <a:r>
              <a:rPr lang="en-GB" sz="1000"/>
              <a:t>PPAs</a:t>
            </a:r>
          </a:p>
        </p:txBody>
      </p:sp>
      <p:cxnSp>
        <p:nvCxnSpPr>
          <p:cNvPr id="24" name="Elbow Connector 23"/>
          <p:cNvCxnSpPr>
            <a:stCxn id="11" idx="1"/>
            <a:endCxn id="17" idx="0"/>
          </p:cNvCxnSpPr>
          <p:nvPr/>
        </p:nvCxnSpPr>
        <p:spPr>
          <a:xfrm rot="10800000" flipV="1">
            <a:off x="1644180" y="3260076"/>
            <a:ext cx="1435633" cy="1052733"/>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203563" y="3447849"/>
            <a:ext cx="1341873" cy="253916"/>
          </a:xfrm>
          <a:prstGeom prst="rect">
            <a:avLst/>
          </a:prstGeom>
          <a:noFill/>
        </p:spPr>
        <p:txBody>
          <a:bodyPr wrap="square" rtlCol="0">
            <a:spAutoFit/>
          </a:bodyPr>
          <a:lstStyle/>
          <a:p>
            <a:pPr marL="171450" indent="-171450">
              <a:buClr>
                <a:schemeClr val="tx2"/>
              </a:buClr>
              <a:buFont typeface="Arial" charset="0"/>
              <a:buChar char="•"/>
            </a:pPr>
            <a:r>
              <a:rPr lang="en-GB" sz="1000" b="0"/>
              <a:t>Set regulations</a:t>
            </a:r>
            <a:endParaRPr lang="en-GB" sz="1000" b="0" dirty="0"/>
          </a:p>
        </p:txBody>
      </p:sp>
      <p:cxnSp>
        <p:nvCxnSpPr>
          <p:cNvPr id="28" name="Straight Arrow Connector 27"/>
          <p:cNvCxnSpPr/>
          <p:nvPr/>
        </p:nvCxnSpPr>
        <p:spPr>
          <a:xfrm>
            <a:off x="5333364" y="3574681"/>
            <a:ext cx="0" cy="756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99815" y="3537183"/>
            <a:ext cx="1341873" cy="415498"/>
          </a:xfrm>
          <a:prstGeom prst="rect">
            <a:avLst/>
          </a:prstGeom>
          <a:noFill/>
        </p:spPr>
        <p:txBody>
          <a:bodyPr wrap="square" rtlCol="0">
            <a:spAutoFit/>
          </a:bodyPr>
          <a:lstStyle/>
          <a:p>
            <a:pPr marL="98425" indent="-98425">
              <a:buClr>
                <a:schemeClr val="tx2"/>
              </a:buClr>
              <a:buFont typeface="Arial" charset="0"/>
              <a:buChar char="•"/>
            </a:pPr>
            <a:r>
              <a:rPr lang="en-GB" sz="1000" b="0" dirty="0"/>
              <a:t>Appoints board of director</a:t>
            </a:r>
          </a:p>
        </p:txBody>
      </p:sp>
      <p:cxnSp>
        <p:nvCxnSpPr>
          <p:cNvPr id="30" name="Straight Arrow Connector 29"/>
          <p:cNvCxnSpPr/>
          <p:nvPr/>
        </p:nvCxnSpPr>
        <p:spPr>
          <a:xfrm>
            <a:off x="6886292" y="3574681"/>
            <a:ext cx="0" cy="75600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134277" y="3513582"/>
            <a:ext cx="1787236" cy="553998"/>
          </a:xfrm>
          <a:prstGeom prst="rect">
            <a:avLst/>
          </a:prstGeom>
          <a:noFill/>
        </p:spPr>
        <p:txBody>
          <a:bodyPr wrap="square" rtlCol="0">
            <a:spAutoFit/>
          </a:bodyPr>
          <a:lstStyle/>
          <a:p>
            <a:pPr marL="98425" indent="-98425">
              <a:buClr>
                <a:schemeClr val="tx2"/>
              </a:buClr>
              <a:buFont typeface="Arial" charset="0"/>
              <a:buChar char="•"/>
            </a:pPr>
            <a:r>
              <a:rPr lang="en-GB" sz="1000" b="0" dirty="0"/>
              <a:t>Provide subsidizes</a:t>
            </a:r>
          </a:p>
          <a:p>
            <a:pPr marL="98425" indent="-98425">
              <a:buClr>
                <a:schemeClr val="tx2"/>
              </a:buClr>
              <a:buFont typeface="Arial" charset="0"/>
              <a:buChar char="•"/>
            </a:pPr>
            <a:r>
              <a:rPr lang="en-GB" sz="1000" b="0" dirty="0"/>
              <a:t>Provide guarantees</a:t>
            </a:r>
          </a:p>
          <a:p>
            <a:pPr marL="98425" indent="-98425">
              <a:buClr>
                <a:schemeClr val="tx2"/>
              </a:buClr>
              <a:buFont typeface="Arial" charset="0"/>
              <a:buChar char="•"/>
            </a:pPr>
            <a:r>
              <a:rPr lang="en-GB" sz="1000" b="0" dirty="0"/>
              <a:t>Set tariff through a formula</a:t>
            </a:r>
          </a:p>
        </p:txBody>
      </p:sp>
      <p:sp>
        <p:nvSpPr>
          <p:cNvPr id="33" name="Rectangle 32"/>
          <p:cNvSpPr/>
          <p:nvPr/>
        </p:nvSpPr>
        <p:spPr>
          <a:xfrm>
            <a:off x="2934049" y="5993750"/>
            <a:ext cx="4709663" cy="2994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Regional authorities (XX)</a:t>
            </a:r>
          </a:p>
        </p:txBody>
      </p:sp>
      <p:sp>
        <p:nvSpPr>
          <p:cNvPr id="34" name="TextBox 33"/>
          <p:cNvSpPr txBox="1"/>
          <p:nvPr/>
        </p:nvSpPr>
        <p:spPr>
          <a:xfrm>
            <a:off x="71617" y="6603627"/>
            <a:ext cx="1577676" cy="215444"/>
          </a:xfrm>
          <a:prstGeom prst="rect">
            <a:avLst/>
          </a:prstGeom>
          <a:noFill/>
        </p:spPr>
        <p:txBody>
          <a:bodyPr wrap="none" rtlCol="0">
            <a:spAutoFit/>
          </a:bodyPr>
          <a:lstStyle/>
          <a:p>
            <a:r>
              <a:rPr lang="en-GB" sz="800" b="0" dirty="0"/>
              <a:t>Source: </a:t>
            </a:r>
            <a:r>
              <a:rPr lang="en-GB" sz="800" b="0" dirty="0" err="1"/>
              <a:t>ShARE</a:t>
            </a:r>
            <a:r>
              <a:rPr lang="en-GB" sz="800" b="0" dirty="0"/>
              <a:t> analysis, ADB</a:t>
            </a:r>
          </a:p>
        </p:txBody>
      </p:sp>
      <p:sp>
        <p:nvSpPr>
          <p:cNvPr id="35" name="Rectangle 34"/>
          <p:cNvSpPr/>
          <p:nvPr/>
        </p:nvSpPr>
        <p:spPr>
          <a:xfrm>
            <a:off x="1431504" y="2112625"/>
            <a:ext cx="1433721" cy="425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DEN</a:t>
            </a:r>
            <a:r>
              <a:rPr lang="en-GB" sz="1100" b="0" dirty="0">
                <a:solidFill>
                  <a:schemeClr val="tx1"/>
                </a:solidFill>
              </a:rPr>
              <a:t> – The National Energy Council</a:t>
            </a:r>
          </a:p>
        </p:txBody>
      </p:sp>
      <p:sp>
        <p:nvSpPr>
          <p:cNvPr id="36" name="Rectangle 35"/>
          <p:cNvSpPr/>
          <p:nvPr/>
        </p:nvSpPr>
        <p:spPr>
          <a:xfrm>
            <a:off x="6345315" y="2107160"/>
            <a:ext cx="1365160" cy="4250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Parliament</a:t>
            </a:r>
          </a:p>
        </p:txBody>
      </p:sp>
      <p:sp>
        <p:nvSpPr>
          <p:cNvPr id="37" name="TextBox 36"/>
          <p:cNvSpPr txBox="1"/>
          <p:nvPr/>
        </p:nvSpPr>
        <p:spPr>
          <a:xfrm>
            <a:off x="2896630" y="2116665"/>
            <a:ext cx="2733433" cy="415498"/>
          </a:xfrm>
          <a:prstGeom prst="rect">
            <a:avLst/>
          </a:prstGeom>
          <a:noFill/>
        </p:spPr>
        <p:txBody>
          <a:bodyPr wrap="square" rtlCol="0">
            <a:spAutoFit/>
          </a:bodyPr>
          <a:lstStyle/>
          <a:p>
            <a:pPr marL="171450" indent="-171450">
              <a:buClr>
                <a:schemeClr val="tx2"/>
              </a:buClr>
              <a:buFont typeface="Arial" charset="0"/>
              <a:buChar char="•"/>
            </a:pPr>
            <a:r>
              <a:rPr lang="en-GB" sz="1000" b="0" dirty="0"/>
              <a:t>Chaired by the President, sets policies and prepare national energy plan</a:t>
            </a:r>
          </a:p>
        </p:txBody>
      </p:sp>
      <p:cxnSp>
        <p:nvCxnSpPr>
          <p:cNvPr id="38" name="Straight Arrow Connector 37"/>
          <p:cNvCxnSpPr/>
          <p:nvPr/>
        </p:nvCxnSpPr>
        <p:spPr>
          <a:xfrm flipV="1">
            <a:off x="5573064" y="2301531"/>
            <a:ext cx="494754" cy="300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cxnSpLocks/>
            <a:stCxn id="17" idx="2"/>
            <a:endCxn id="8" idx="2"/>
          </p:cNvCxnSpPr>
          <p:nvPr/>
        </p:nvCxnSpPr>
        <p:spPr>
          <a:xfrm rot="16200000" flipH="1">
            <a:off x="4131448" y="2376686"/>
            <a:ext cx="349147" cy="5323684"/>
          </a:xfrm>
          <a:prstGeom prst="bentConnector3">
            <a:avLst>
              <a:gd name="adj1" fmla="val 165474"/>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655811" y="5447044"/>
            <a:ext cx="1016625" cy="261610"/>
          </a:xfrm>
          <a:prstGeom prst="rect">
            <a:avLst/>
          </a:prstGeom>
          <a:noFill/>
        </p:spPr>
        <p:txBody>
          <a:bodyPr wrap="none" rtlCol="0">
            <a:spAutoFit/>
          </a:bodyPr>
          <a:lstStyle/>
          <a:p>
            <a:r>
              <a:rPr lang="en-GB" sz="1100"/>
              <a:t>Private PPAs</a:t>
            </a:r>
            <a:endParaRPr lang="en-GB" sz="1100" dirty="0"/>
          </a:p>
        </p:txBody>
      </p:sp>
      <p:cxnSp>
        <p:nvCxnSpPr>
          <p:cNvPr id="43" name="Elbow Connector 42"/>
          <p:cNvCxnSpPr>
            <a:stCxn id="15" idx="3"/>
            <a:endCxn id="33" idx="3"/>
          </p:cNvCxnSpPr>
          <p:nvPr/>
        </p:nvCxnSpPr>
        <p:spPr>
          <a:xfrm flipH="1">
            <a:off x="7643712" y="4593920"/>
            <a:ext cx="1" cy="1549560"/>
          </a:xfrm>
          <a:prstGeom prst="bentConnector3">
            <a:avLst>
              <a:gd name="adj1" fmla="val -2286000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926313" y="5145877"/>
            <a:ext cx="1217687" cy="646331"/>
          </a:xfrm>
          <a:prstGeom prst="rect">
            <a:avLst/>
          </a:prstGeom>
          <a:noFill/>
        </p:spPr>
        <p:txBody>
          <a:bodyPr wrap="square" rtlCol="0">
            <a:spAutoFit/>
          </a:bodyPr>
          <a:lstStyle>
            <a:defPPr>
              <a:defRPr lang="en-US"/>
            </a:defPPr>
            <a:lvl1pPr marL="98425" indent="-98425">
              <a:buClr>
                <a:schemeClr val="tx2"/>
              </a:buClr>
              <a:buFont typeface="Arial" charset="0"/>
              <a:buChar char="•"/>
              <a:defRPr b="0"/>
            </a:lvl1pPr>
          </a:lstStyle>
          <a:p>
            <a:r>
              <a:rPr lang="en-GB" sz="1200" dirty="0"/>
              <a:t>First right of distributing electricity</a:t>
            </a:r>
          </a:p>
        </p:txBody>
      </p:sp>
      <p:cxnSp>
        <p:nvCxnSpPr>
          <p:cNvPr id="58" name="Straight Arrow Connector 57"/>
          <p:cNvCxnSpPr/>
          <p:nvPr/>
        </p:nvCxnSpPr>
        <p:spPr>
          <a:xfrm flipV="1">
            <a:off x="5288880" y="5517864"/>
            <a:ext cx="0" cy="475483"/>
          </a:xfrm>
          <a:prstGeom prst="straightConnector1">
            <a:avLst/>
          </a:prstGeom>
          <a:ln>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rot="16200000">
            <a:off x="-12992" y="2601736"/>
            <a:ext cx="1062920" cy="276999"/>
          </a:xfrm>
          <a:prstGeom prst="rect">
            <a:avLst/>
          </a:prstGeom>
          <a:noFill/>
        </p:spPr>
        <p:txBody>
          <a:bodyPr wrap="none" rtlCol="0">
            <a:spAutoFit/>
          </a:bodyPr>
          <a:lstStyle/>
          <a:p>
            <a:r>
              <a:rPr lang="en-GB" sz="1200" b="1" dirty="0"/>
              <a:t>Central gov.</a:t>
            </a:r>
          </a:p>
        </p:txBody>
      </p:sp>
      <p:cxnSp>
        <p:nvCxnSpPr>
          <p:cNvPr id="69" name="Straight Connector 68"/>
          <p:cNvCxnSpPr/>
          <p:nvPr/>
        </p:nvCxnSpPr>
        <p:spPr>
          <a:xfrm>
            <a:off x="805405" y="1906440"/>
            <a:ext cx="0" cy="1795325"/>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rot="16200000">
            <a:off x="-41346" y="4481810"/>
            <a:ext cx="1192955" cy="276999"/>
          </a:xfrm>
          <a:prstGeom prst="rect">
            <a:avLst/>
          </a:prstGeom>
          <a:noFill/>
        </p:spPr>
        <p:txBody>
          <a:bodyPr wrap="none" rtlCol="0">
            <a:spAutoFit/>
          </a:bodyPr>
          <a:lstStyle/>
          <a:p>
            <a:r>
              <a:rPr lang="en-GB" sz="1200" b="1"/>
              <a:t>Implementors</a:t>
            </a:r>
            <a:endParaRPr lang="en-GB" sz="1200" b="1" dirty="0"/>
          </a:p>
        </p:txBody>
      </p:sp>
      <p:cxnSp>
        <p:nvCxnSpPr>
          <p:cNvPr id="71" name="Straight Connector 70"/>
          <p:cNvCxnSpPr/>
          <p:nvPr/>
        </p:nvCxnSpPr>
        <p:spPr>
          <a:xfrm>
            <a:off x="805405" y="4035798"/>
            <a:ext cx="0" cy="1222106"/>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rot="16200000">
            <a:off x="66261" y="5804182"/>
            <a:ext cx="904415" cy="276999"/>
          </a:xfrm>
          <a:prstGeom prst="rect">
            <a:avLst/>
          </a:prstGeom>
          <a:noFill/>
        </p:spPr>
        <p:txBody>
          <a:bodyPr wrap="none" rtlCol="0">
            <a:spAutoFit/>
          </a:bodyPr>
          <a:lstStyle/>
          <a:p>
            <a:r>
              <a:rPr lang="en-GB" sz="1200" b="1" dirty="0"/>
              <a:t>Local </a:t>
            </a:r>
            <a:r>
              <a:rPr lang="en-GB" sz="1200" b="1" dirty="0" err="1"/>
              <a:t>gov</a:t>
            </a:r>
            <a:endParaRPr lang="en-GB" sz="1200" b="1" dirty="0"/>
          </a:p>
        </p:txBody>
      </p:sp>
      <p:cxnSp>
        <p:nvCxnSpPr>
          <p:cNvPr id="73" name="Straight Connector 72"/>
          <p:cNvCxnSpPr/>
          <p:nvPr/>
        </p:nvCxnSpPr>
        <p:spPr>
          <a:xfrm>
            <a:off x="805405" y="5577849"/>
            <a:ext cx="0" cy="81217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7" idx="3"/>
            <a:endCxn id="15" idx="1"/>
          </p:cNvCxnSpPr>
          <p:nvPr/>
        </p:nvCxnSpPr>
        <p:spPr>
          <a:xfrm>
            <a:off x="2120168" y="4588383"/>
            <a:ext cx="776463" cy="553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394075" y="1495396"/>
            <a:ext cx="2813591" cy="307777"/>
          </a:xfrm>
          <a:prstGeom prst="rect">
            <a:avLst/>
          </a:prstGeom>
          <a:noFill/>
        </p:spPr>
        <p:txBody>
          <a:bodyPr wrap="none" rtlCol="0">
            <a:spAutoFit/>
          </a:bodyPr>
          <a:lstStyle/>
          <a:p>
            <a:r>
              <a:rPr lang="en-GB" sz="1400" b="1" dirty="0"/>
              <a:t>Power stakeholder map in XXX</a:t>
            </a:r>
          </a:p>
        </p:txBody>
      </p:sp>
      <p:sp>
        <p:nvSpPr>
          <p:cNvPr id="42" name="TextBox 41"/>
          <p:cNvSpPr txBox="1"/>
          <p:nvPr/>
        </p:nvSpPr>
        <p:spPr>
          <a:xfrm>
            <a:off x="4272968" y="5555547"/>
            <a:ext cx="1907544" cy="415498"/>
          </a:xfrm>
          <a:prstGeom prst="rect">
            <a:avLst/>
          </a:prstGeom>
          <a:noFill/>
        </p:spPr>
        <p:txBody>
          <a:bodyPr wrap="square" rtlCol="0">
            <a:spAutoFit/>
          </a:bodyPr>
          <a:lstStyle/>
          <a:p>
            <a:pPr marL="171450" indent="-171450">
              <a:buClr>
                <a:schemeClr val="tx2"/>
              </a:buClr>
              <a:buFont typeface="Arial" charset="0"/>
              <a:buChar char="•"/>
            </a:pPr>
            <a:r>
              <a:rPr lang="en-GB" sz="1000" b="0" dirty="0"/>
              <a:t>Micro-grid development and management</a:t>
            </a:r>
          </a:p>
        </p:txBody>
      </p:sp>
    </p:spTree>
    <p:extLst>
      <p:ext uri="{BB962C8B-B14F-4D97-AF65-F5344CB8AC3E}">
        <p14:creationId xmlns:p14="http://schemas.microsoft.com/office/powerpoint/2010/main" val="3039553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5636" y="3736594"/>
            <a:ext cx="4294909" cy="5040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p:cNvSpPr>
            <a:spLocks noGrp="1"/>
          </p:cNvSpPr>
          <p:nvPr>
            <p:ph type="title"/>
          </p:nvPr>
        </p:nvSpPr>
        <p:spPr/>
        <p:txBody>
          <a:bodyPr/>
          <a:lstStyle/>
          <a:p>
            <a:r>
              <a:rPr lang="en-US" dirty="0"/>
              <a:t>Content</a:t>
            </a:r>
          </a:p>
        </p:txBody>
      </p:sp>
      <p:sp>
        <p:nvSpPr>
          <p:cNvPr id="3" name="Espace réservé du contenu 2"/>
          <p:cNvSpPr>
            <a:spLocks noGrp="1"/>
          </p:cNvSpPr>
          <p:nvPr>
            <p:ph type="body" sz="quarter" idx="10"/>
          </p:nvPr>
        </p:nvSpPr>
        <p:spPr/>
        <p:txBody>
          <a:bodyPr/>
          <a:lstStyle/>
          <a:p>
            <a:pPr>
              <a:buClr>
                <a:schemeClr val="tx2"/>
              </a:buClr>
            </a:pPr>
            <a:r>
              <a:rPr lang="en-US" dirty="0"/>
              <a:t>Quantitative slides</a:t>
            </a:r>
          </a:p>
          <a:p>
            <a:pPr>
              <a:buClr>
                <a:schemeClr val="tx2"/>
              </a:buClr>
            </a:pPr>
            <a:endParaRPr lang="en-US" dirty="0"/>
          </a:p>
          <a:p>
            <a:pPr>
              <a:buClr>
                <a:schemeClr val="tx2"/>
              </a:buClr>
            </a:pPr>
            <a:r>
              <a:rPr lang="en-US" dirty="0"/>
              <a:t>Structure slides</a:t>
            </a:r>
          </a:p>
          <a:p>
            <a:pPr>
              <a:buClr>
                <a:schemeClr val="tx2"/>
              </a:buClr>
            </a:pPr>
            <a:endParaRPr lang="en-US" dirty="0"/>
          </a:p>
          <a:p>
            <a:pPr>
              <a:buClr>
                <a:schemeClr val="tx2"/>
              </a:buClr>
            </a:pPr>
            <a:r>
              <a:rPr lang="en-US" dirty="0"/>
              <a:t>ID slides</a:t>
            </a:r>
          </a:p>
          <a:p>
            <a:pPr>
              <a:buClr>
                <a:schemeClr val="tx2"/>
              </a:buClr>
            </a:pPr>
            <a:endParaRPr lang="en-US" dirty="0"/>
          </a:p>
          <a:p>
            <a:pPr>
              <a:buClr>
                <a:schemeClr val="tx2"/>
              </a:buClr>
            </a:pPr>
            <a:r>
              <a:rPr lang="en-US" dirty="0"/>
              <a:t>Value chain slides</a:t>
            </a:r>
          </a:p>
          <a:p>
            <a:pPr>
              <a:buClr>
                <a:schemeClr val="tx2"/>
              </a:buClr>
            </a:pPr>
            <a:endParaRPr lang="en-US" dirty="0"/>
          </a:p>
          <a:p>
            <a:pPr>
              <a:buClr>
                <a:schemeClr val="tx2"/>
              </a:buClr>
            </a:pPr>
            <a:r>
              <a:rPr lang="en-US" dirty="0"/>
              <a:t>Matrix slides</a:t>
            </a:r>
          </a:p>
          <a:p>
            <a:pPr>
              <a:buClr>
                <a:schemeClr val="tx2"/>
              </a:buClr>
            </a:pPr>
            <a:endParaRPr lang="en-US" dirty="0"/>
          </a:p>
          <a:p>
            <a:pPr>
              <a:buClr>
                <a:schemeClr val="tx2"/>
              </a:buClr>
            </a:pPr>
            <a:r>
              <a:rPr lang="en-US" dirty="0"/>
              <a:t>Map slides</a:t>
            </a:r>
          </a:p>
          <a:p>
            <a:pPr>
              <a:buClr>
                <a:schemeClr val="tx2"/>
              </a:buClr>
            </a:pPr>
            <a:endParaRPr lang="en-US" dirty="0"/>
          </a:p>
          <a:p>
            <a:pPr>
              <a:buClr>
                <a:schemeClr val="tx2"/>
              </a:buClr>
            </a:pPr>
            <a:r>
              <a:rPr lang="en-US" dirty="0"/>
              <a:t>Calculation slides</a:t>
            </a:r>
          </a:p>
          <a:p>
            <a:pPr>
              <a:buClr>
                <a:schemeClr val="tx2"/>
              </a:buClr>
            </a:pPr>
            <a:endParaRPr lang="en-US" dirty="0"/>
          </a:p>
        </p:txBody>
      </p:sp>
      <p:sp>
        <p:nvSpPr>
          <p:cNvPr id="5" name="Text Placeholder 4"/>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319440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re 1"/>
          <p:cNvSpPr>
            <a:spLocks noGrp="1"/>
          </p:cNvSpPr>
          <p:nvPr>
            <p:ph type="title"/>
          </p:nvPr>
        </p:nvSpPr>
        <p:spPr/>
        <p:txBody>
          <a:bodyPr/>
          <a:lstStyle/>
          <a:p>
            <a:r>
              <a:rPr lang="en-US" altLang="zh-CN" dirty="0">
                <a:ea typeface="SimSun" pitchFamily="2" charset="-122"/>
              </a:rPr>
              <a:t>Roadmap of the set up</a:t>
            </a:r>
          </a:p>
        </p:txBody>
      </p:sp>
      <p:sp>
        <p:nvSpPr>
          <p:cNvPr id="11" name="Rectangle 10"/>
          <p:cNvSpPr/>
          <p:nvPr/>
        </p:nvSpPr>
        <p:spPr>
          <a:xfrm>
            <a:off x="1764253" y="1570904"/>
            <a:ext cx="6880412" cy="324221"/>
          </a:xfrm>
          <a:prstGeom prst="rect">
            <a:avLst/>
          </a:prstGeom>
          <a:noFill/>
          <a:ln>
            <a:noFill/>
          </a:ln>
        </p:spPr>
      </p:sp>
      <p:sp>
        <p:nvSpPr>
          <p:cNvPr id="12" name="Freeform 11"/>
          <p:cNvSpPr/>
          <p:nvPr/>
        </p:nvSpPr>
        <p:spPr>
          <a:xfrm>
            <a:off x="1765092" y="1570904"/>
            <a:ext cx="1173371" cy="324221"/>
          </a:xfrm>
          <a:custGeom>
            <a:avLst/>
            <a:gdLst>
              <a:gd name="connsiteX0" fmla="*/ 0 w 1375746"/>
              <a:gd name="connsiteY0" fmla="*/ 0 h 324221"/>
              <a:gd name="connsiteX1" fmla="*/ 1213636 w 1375746"/>
              <a:gd name="connsiteY1" fmla="*/ 0 h 324221"/>
              <a:gd name="connsiteX2" fmla="*/ 1375746 w 1375746"/>
              <a:gd name="connsiteY2" fmla="*/ 162111 h 324221"/>
              <a:gd name="connsiteX3" fmla="*/ 1213636 w 1375746"/>
              <a:gd name="connsiteY3" fmla="*/ 324221 h 324221"/>
              <a:gd name="connsiteX4" fmla="*/ 0 w 1375746"/>
              <a:gd name="connsiteY4" fmla="*/ 324221 h 324221"/>
              <a:gd name="connsiteX5" fmla="*/ 0 w 1375746"/>
              <a:gd name="connsiteY5" fmla="*/ 0 h 32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5746" h="324221">
                <a:moveTo>
                  <a:pt x="0" y="0"/>
                </a:moveTo>
                <a:lnTo>
                  <a:pt x="1213636" y="0"/>
                </a:lnTo>
                <a:lnTo>
                  <a:pt x="1375746" y="162111"/>
                </a:lnTo>
                <a:lnTo>
                  <a:pt x="1213636" y="324221"/>
                </a:lnTo>
                <a:lnTo>
                  <a:pt x="0" y="324221"/>
                </a:lnTo>
                <a:lnTo>
                  <a:pt x="0" y="0"/>
                </a:lnTo>
                <a:close/>
              </a:path>
            </a:pathLst>
          </a:custGeom>
          <a:noFill/>
          <a:ln>
            <a:solidFill>
              <a:schemeClr val="tx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4008" tIns="32004" rIns="97057" bIns="32004"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2010</a:t>
            </a:r>
          </a:p>
        </p:txBody>
      </p:sp>
      <p:sp>
        <p:nvSpPr>
          <p:cNvPr id="13" name="Freeform 12"/>
          <p:cNvSpPr/>
          <p:nvPr/>
        </p:nvSpPr>
        <p:spPr>
          <a:xfrm>
            <a:off x="2865690" y="1570904"/>
            <a:ext cx="1172697" cy="324221"/>
          </a:xfrm>
          <a:custGeom>
            <a:avLst/>
            <a:gdLst>
              <a:gd name="connsiteX0" fmla="*/ 0 w 1375746"/>
              <a:gd name="connsiteY0" fmla="*/ 0 h 324221"/>
              <a:gd name="connsiteX1" fmla="*/ 1213636 w 1375746"/>
              <a:gd name="connsiteY1" fmla="*/ 0 h 324221"/>
              <a:gd name="connsiteX2" fmla="*/ 1375746 w 1375746"/>
              <a:gd name="connsiteY2" fmla="*/ 162111 h 324221"/>
              <a:gd name="connsiteX3" fmla="*/ 1213636 w 1375746"/>
              <a:gd name="connsiteY3" fmla="*/ 324221 h 324221"/>
              <a:gd name="connsiteX4" fmla="*/ 0 w 1375746"/>
              <a:gd name="connsiteY4" fmla="*/ 324221 h 324221"/>
              <a:gd name="connsiteX5" fmla="*/ 162111 w 1375746"/>
              <a:gd name="connsiteY5" fmla="*/ 162111 h 324221"/>
              <a:gd name="connsiteX6" fmla="*/ 0 w 1375746"/>
              <a:gd name="connsiteY6" fmla="*/ 0 h 32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5746" h="324221">
                <a:moveTo>
                  <a:pt x="0" y="0"/>
                </a:moveTo>
                <a:lnTo>
                  <a:pt x="1213636" y="0"/>
                </a:lnTo>
                <a:lnTo>
                  <a:pt x="1375746" y="162111"/>
                </a:lnTo>
                <a:lnTo>
                  <a:pt x="1213636" y="324221"/>
                </a:lnTo>
                <a:lnTo>
                  <a:pt x="0" y="324221"/>
                </a:lnTo>
                <a:lnTo>
                  <a:pt x="162111" y="162111"/>
                </a:lnTo>
                <a:lnTo>
                  <a:pt x="0" y="0"/>
                </a:lnTo>
                <a:close/>
              </a:path>
            </a:pathLst>
          </a:custGeom>
          <a:noFill/>
          <a:ln>
            <a:solidFill>
              <a:schemeClr val="tx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0117" tIns="32004" rIns="178112" bIns="32004"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2012</a:t>
            </a:r>
          </a:p>
        </p:txBody>
      </p:sp>
      <p:sp>
        <p:nvSpPr>
          <p:cNvPr id="14" name="Freeform 13"/>
          <p:cNvSpPr/>
          <p:nvPr/>
        </p:nvSpPr>
        <p:spPr>
          <a:xfrm>
            <a:off x="3966287" y="1570904"/>
            <a:ext cx="1172697" cy="324221"/>
          </a:xfrm>
          <a:custGeom>
            <a:avLst/>
            <a:gdLst>
              <a:gd name="connsiteX0" fmla="*/ 0 w 1375746"/>
              <a:gd name="connsiteY0" fmla="*/ 0 h 324221"/>
              <a:gd name="connsiteX1" fmla="*/ 1213636 w 1375746"/>
              <a:gd name="connsiteY1" fmla="*/ 0 h 324221"/>
              <a:gd name="connsiteX2" fmla="*/ 1375746 w 1375746"/>
              <a:gd name="connsiteY2" fmla="*/ 162111 h 324221"/>
              <a:gd name="connsiteX3" fmla="*/ 1213636 w 1375746"/>
              <a:gd name="connsiteY3" fmla="*/ 324221 h 324221"/>
              <a:gd name="connsiteX4" fmla="*/ 0 w 1375746"/>
              <a:gd name="connsiteY4" fmla="*/ 324221 h 324221"/>
              <a:gd name="connsiteX5" fmla="*/ 162111 w 1375746"/>
              <a:gd name="connsiteY5" fmla="*/ 162111 h 324221"/>
              <a:gd name="connsiteX6" fmla="*/ 0 w 1375746"/>
              <a:gd name="connsiteY6" fmla="*/ 0 h 32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5746" h="324221">
                <a:moveTo>
                  <a:pt x="0" y="0"/>
                </a:moveTo>
                <a:lnTo>
                  <a:pt x="1213636" y="0"/>
                </a:lnTo>
                <a:lnTo>
                  <a:pt x="1375746" y="162111"/>
                </a:lnTo>
                <a:lnTo>
                  <a:pt x="1213636" y="324221"/>
                </a:lnTo>
                <a:lnTo>
                  <a:pt x="0" y="324221"/>
                </a:lnTo>
                <a:lnTo>
                  <a:pt x="162111" y="162111"/>
                </a:lnTo>
                <a:lnTo>
                  <a:pt x="0" y="0"/>
                </a:lnTo>
                <a:close/>
              </a:path>
            </a:pathLst>
          </a:custGeom>
          <a:noFill/>
          <a:ln>
            <a:solidFill>
              <a:schemeClr val="tx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0117" tIns="32004" rIns="178112" bIns="32004"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2014</a:t>
            </a:r>
          </a:p>
        </p:txBody>
      </p:sp>
      <p:sp>
        <p:nvSpPr>
          <p:cNvPr id="15" name="Freeform 14"/>
          <p:cNvSpPr/>
          <p:nvPr/>
        </p:nvSpPr>
        <p:spPr>
          <a:xfrm>
            <a:off x="5066884" y="1570904"/>
            <a:ext cx="1184691" cy="324221"/>
          </a:xfrm>
          <a:custGeom>
            <a:avLst/>
            <a:gdLst>
              <a:gd name="connsiteX0" fmla="*/ 0 w 1375746"/>
              <a:gd name="connsiteY0" fmla="*/ 0 h 324221"/>
              <a:gd name="connsiteX1" fmla="*/ 1213636 w 1375746"/>
              <a:gd name="connsiteY1" fmla="*/ 0 h 324221"/>
              <a:gd name="connsiteX2" fmla="*/ 1375746 w 1375746"/>
              <a:gd name="connsiteY2" fmla="*/ 162111 h 324221"/>
              <a:gd name="connsiteX3" fmla="*/ 1213636 w 1375746"/>
              <a:gd name="connsiteY3" fmla="*/ 324221 h 324221"/>
              <a:gd name="connsiteX4" fmla="*/ 0 w 1375746"/>
              <a:gd name="connsiteY4" fmla="*/ 324221 h 324221"/>
              <a:gd name="connsiteX5" fmla="*/ 162111 w 1375746"/>
              <a:gd name="connsiteY5" fmla="*/ 162111 h 324221"/>
              <a:gd name="connsiteX6" fmla="*/ 0 w 1375746"/>
              <a:gd name="connsiteY6" fmla="*/ 0 h 32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5746" h="324221">
                <a:moveTo>
                  <a:pt x="0" y="0"/>
                </a:moveTo>
                <a:lnTo>
                  <a:pt x="1213636" y="0"/>
                </a:lnTo>
                <a:lnTo>
                  <a:pt x="1375746" y="162111"/>
                </a:lnTo>
                <a:lnTo>
                  <a:pt x="1213636" y="324221"/>
                </a:lnTo>
                <a:lnTo>
                  <a:pt x="0" y="324221"/>
                </a:lnTo>
                <a:lnTo>
                  <a:pt x="162111" y="162111"/>
                </a:lnTo>
                <a:lnTo>
                  <a:pt x="0" y="0"/>
                </a:lnTo>
                <a:close/>
              </a:path>
            </a:pathLst>
          </a:custGeom>
          <a:noFill/>
          <a:ln>
            <a:solidFill>
              <a:schemeClr val="tx2"/>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10117" tIns="32004" rIns="178112" bIns="32004"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2016</a:t>
            </a:r>
          </a:p>
        </p:txBody>
      </p:sp>
      <p:sp>
        <p:nvSpPr>
          <p:cNvPr id="16" name="Freeform 15"/>
          <p:cNvSpPr/>
          <p:nvPr/>
        </p:nvSpPr>
        <p:spPr>
          <a:xfrm>
            <a:off x="6167481" y="1570904"/>
            <a:ext cx="1176294" cy="324221"/>
          </a:xfrm>
          <a:custGeom>
            <a:avLst/>
            <a:gdLst>
              <a:gd name="connsiteX0" fmla="*/ 0 w 1375746"/>
              <a:gd name="connsiteY0" fmla="*/ 0 h 324221"/>
              <a:gd name="connsiteX1" fmla="*/ 1213636 w 1375746"/>
              <a:gd name="connsiteY1" fmla="*/ 0 h 324221"/>
              <a:gd name="connsiteX2" fmla="*/ 1375746 w 1375746"/>
              <a:gd name="connsiteY2" fmla="*/ 162111 h 324221"/>
              <a:gd name="connsiteX3" fmla="*/ 1213636 w 1375746"/>
              <a:gd name="connsiteY3" fmla="*/ 324221 h 324221"/>
              <a:gd name="connsiteX4" fmla="*/ 0 w 1375746"/>
              <a:gd name="connsiteY4" fmla="*/ 324221 h 324221"/>
              <a:gd name="connsiteX5" fmla="*/ 162111 w 1375746"/>
              <a:gd name="connsiteY5" fmla="*/ 162111 h 324221"/>
              <a:gd name="connsiteX6" fmla="*/ 0 w 1375746"/>
              <a:gd name="connsiteY6" fmla="*/ 0 h 32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5746" h="324221">
                <a:moveTo>
                  <a:pt x="0" y="0"/>
                </a:moveTo>
                <a:lnTo>
                  <a:pt x="1213636" y="0"/>
                </a:lnTo>
                <a:lnTo>
                  <a:pt x="1375746" y="162111"/>
                </a:lnTo>
                <a:lnTo>
                  <a:pt x="1213636" y="324221"/>
                </a:lnTo>
                <a:lnTo>
                  <a:pt x="0" y="324221"/>
                </a:lnTo>
                <a:lnTo>
                  <a:pt x="162111" y="162111"/>
                </a:lnTo>
                <a:lnTo>
                  <a:pt x="0" y="0"/>
                </a:lnTo>
                <a:close/>
              </a:path>
            </a:pathLst>
          </a:custGeom>
          <a:noFill/>
          <a:ln>
            <a:solidFill>
              <a:schemeClr val="tx2"/>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10117" tIns="32004" rIns="178112" bIns="32004"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2018</a:t>
            </a:r>
          </a:p>
        </p:txBody>
      </p:sp>
      <p:sp>
        <p:nvSpPr>
          <p:cNvPr id="17" name="Freeform 16"/>
          <p:cNvSpPr/>
          <p:nvPr/>
        </p:nvSpPr>
        <p:spPr>
          <a:xfrm>
            <a:off x="7268078" y="1570904"/>
            <a:ext cx="1375746" cy="324221"/>
          </a:xfrm>
          <a:custGeom>
            <a:avLst/>
            <a:gdLst>
              <a:gd name="connsiteX0" fmla="*/ 0 w 1375746"/>
              <a:gd name="connsiteY0" fmla="*/ 0 h 324221"/>
              <a:gd name="connsiteX1" fmla="*/ 1213636 w 1375746"/>
              <a:gd name="connsiteY1" fmla="*/ 0 h 324221"/>
              <a:gd name="connsiteX2" fmla="*/ 1375746 w 1375746"/>
              <a:gd name="connsiteY2" fmla="*/ 162111 h 324221"/>
              <a:gd name="connsiteX3" fmla="*/ 1213636 w 1375746"/>
              <a:gd name="connsiteY3" fmla="*/ 324221 h 324221"/>
              <a:gd name="connsiteX4" fmla="*/ 0 w 1375746"/>
              <a:gd name="connsiteY4" fmla="*/ 324221 h 324221"/>
              <a:gd name="connsiteX5" fmla="*/ 162111 w 1375746"/>
              <a:gd name="connsiteY5" fmla="*/ 162111 h 324221"/>
              <a:gd name="connsiteX6" fmla="*/ 0 w 1375746"/>
              <a:gd name="connsiteY6" fmla="*/ 0 h 324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5746" h="324221">
                <a:moveTo>
                  <a:pt x="0" y="0"/>
                </a:moveTo>
                <a:lnTo>
                  <a:pt x="1213636" y="0"/>
                </a:lnTo>
                <a:lnTo>
                  <a:pt x="1375746" y="162111"/>
                </a:lnTo>
                <a:lnTo>
                  <a:pt x="1213636" y="324221"/>
                </a:lnTo>
                <a:lnTo>
                  <a:pt x="0" y="324221"/>
                </a:lnTo>
                <a:lnTo>
                  <a:pt x="162111" y="162111"/>
                </a:lnTo>
                <a:lnTo>
                  <a:pt x="0" y="0"/>
                </a:lnTo>
                <a:close/>
              </a:path>
            </a:pathLst>
          </a:custGeom>
          <a:noFill/>
          <a:ln>
            <a:solidFill>
              <a:schemeClr val="tx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10117" tIns="32004" rIns="178112" bIns="32004" numCol="1" spcCol="1270" anchor="ctr" anchorCtr="0">
            <a:noAutofit/>
          </a:bodyPr>
          <a:lstStyle/>
          <a:p>
            <a:pPr lvl="0" algn="ctr" defTabSz="533400">
              <a:lnSpc>
                <a:spcPct val="90000"/>
              </a:lnSpc>
              <a:spcBef>
                <a:spcPct val="0"/>
              </a:spcBef>
              <a:spcAft>
                <a:spcPct val="35000"/>
              </a:spcAft>
            </a:pPr>
            <a:r>
              <a:rPr lang="en-US" sz="1200" b="1" kern="1200" dirty="0">
                <a:solidFill>
                  <a:schemeClr val="tx1"/>
                </a:solidFill>
              </a:rPr>
              <a:t>2020</a:t>
            </a:r>
          </a:p>
        </p:txBody>
      </p:sp>
      <p:sp>
        <p:nvSpPr>
          <p:cNvPr id="17412" name="ZoneTexte 4"/>
          <p:cNvSpPr txBox="1">
            <a:spLocks noChangeArrowheads="1"/>
          </p:cNvSpPr>
          <p:nvPr/>
        </p:nvSpPr>
        <p:spPr bwMode="auto">
          <a:xfrm>
            <a:off x="273142" y="2034773"/>
            <a:ext cx="1076325" cy="461962"/>
          </a:xfrm>
          <a:prstGeom prst="rect">
            <a:avLst/>
          </a:prstGeom>
          <a:solidFill>
            <a:schemeClr val="tx2"/>
          </a:solidFill>
          <a:ln w="9525">
            <a:noFill/>
            <a:miter lim="800000"/>
            <a:headEnd/>
            <a:tailEnd/>
          </a:ln>
        </p:spPr>
        <p:txBody>
          <a:bodyPr anchor="ctr"/>
          <a:lstStyle/>
          <a:p>
            <a:pPr>
              <a:defRPr/>
            </a:pPr>
            <a:r>
              <a:rPr lang="en-US" altLang="zh-CN" sz="1200" dirty="0">
                <a:ea typeface="宋体" pitchFamily="2" charset="-122"/>
              </a:rPr>
              <a:t>Target Revenue</a:t>
            </a:r>
          </a:p>
        </p:txBody>
      </p:sp>
      <p:sp>
        <p:nvSpPr>
          <p:cNvPr id="81925" name="ZoneTexte 12"/>
          <p:cNvSpPr txBox="1">
            <a:spLocks noChangeArrowheads="1"/>
          </p:cNvSpPr>
          <p:nvPr/>
        </p:nvSpPr>
        <p:spPr bwMode="auto">
          <a:xfrm>
            <a:off x="2189163" y="2139548"/>
            <a:ext cx="260350" cy="254000"/>
          </a:xfrm>
          <a:prstGeom prst="rect">
            <a:avLst/>
          </a:prstGeom>
          <a:noFill/>
          <a:ln w="9525">
            <a:noFill/>
            <a:miter lim="800000"/>
            <a:headEnd/>
            <a:tailEnd/>
          </a:ln>
        </p:spPr>
        <p:txBody>
          <a:bodyPr wrap="none">
            <a:spAutoFit/>
          </a:bodyPr>
          <a:lstStyle/>
          <a:p>
            <a:r>
              <a:rPr lang="en-US" altLang="zh-CN" b="0" dirty="0"/>
              <a:t>0</a:t>
            </a:r>
          </a:p>
        </p:txBody>
      </p:sp>
      <p:sp>
        <p:nvSpPr>
          <p:cNvPr id="15368" name="ZoneTexte 14"/>
          <p:cNvSpPr txBox="1">
            <a:spLocks noChangeArrowheads="1"/>
          </p:cNvSpPr>
          <p:nvPr/>
        </p:nvSpPr>
        <p:spPr bwMode="auto">
          <a:xfrm>
            <a:off x="4230688" y="2139548"/>
            <a:ext cx="476412" cy="253916"/>
          </a:xfrm>
          <a:prstGeom prst="rect">
            <a:avLst/>
          </a:prstGeom>
          <a:noFill/>
          <a:ln w="9525">
            <a:noFill/>
            <a:miter lim="800000"/>
            <a:headEnd/>
            <a:tailEnd/>
          </a:ln>
        </p:spPr>
        <p:txBody>
          <a:bodyPr wrap="none">
            <a:spAutoFit/>
          </a:bodyPr>
          <a:lstStyle/>
          <a:p>
            <a:pPr>
              <a:defRPr/>
            </a:pPr>
            <a:r>
              <a:rPr lang="en-US" sz="1050" b="0" dirty="0">
                <a:latin typeface="Arial" charset="0"/>
                <a:ea typeface="宋体" pitchFamily="2" charset="-122"/>
              </a:rPr>
              <a:t>$ XX</a:t>
            </a:r>
          </a:p>
        </p:txBody>
      </p:sp>
      <p:sp>
        <p:nvSpPr>
          <p:cNvPr id="15369" name="ZoneTexte 15"/>
          <p:cNvSpPr txBox="1">
            <a:spLocks noChangeArrowheads="1"/>
          </p:cNvSpPr>
          <p:nvPr/>
        </p:nvSpPr>
        <p:spPr bwMode="auto">
          <a:xfrm>
            <a:off x="5187950" y="2139548"/>
            <a:ext cx="785813" cy="254000"/>
          </a:xfrm>
          <a:prstGeom prst="rect">
            <a:avLst/>
          </a:prstGeom>
          <a:noFill/>
          <a:ln w="9525">
            <a:noFill/>
            <a:miter lim="800000"/>
            <a:headEnd/>
            <a:tailEnd/>
          </a:ln>
        </p:spPr>
        <p:txBody>
          <a:bodyPr wrap="none">
            <a:spAutoFit/>
          </a:bodyPr>
          <a:lstStyle/>
          <a:p>
            <a:pPr>
              <a:defRPr/>
            </a:pPr>
            <a:r>
              <a:rPr lang="en-US" sz="1050" b="0" dirty="0">
                <a:latin typeface="Arial" charset="0"/>
                <a:ea typeface="宋体" pitchFamily="2" charset="-122"/>
              </a:rPr>
              <a:t>$ 300,000</a:t>
            </a:r>
          </a:p>
        </p:txBody>
      </p:sp>
      <p:sp>
        <p:nvSpPr>
          <p:cNvPr id="15370" name="ZoneTexte 16"/>
          <p:cNvSpPr txBox="1">
            <a:spLocks noChangeArrowheads="1"/>
          </p:cNvSpPr>
          <p:nvPr/>
        </p:nvSpPr>
        <p:spPr bwMode="auto">
          <a:xfrm>
            <a:off x="6415088" y="2139548"/>
            <a:ext cx="476412" cy="253916"/>
          </a:xfrm>
          <a:prstGeom prst="rect">
            <a:avLst/>
          </a:prstGeom>
          <a:noFill/>
          <a:ln w="9525">
            <a:noFill/>
            <a:miter lim="800000"/>
            <a:headEnd/>
            <a:tailEnd/>
          </a:ln>
        </p:spPr>
        <p:txBody>
          <a:bodyPr wrap="none">
            <a:spAutoFit/>
          </a:bodyPr>
          <a:lstStyle/>
          <a:p>
            <a:pPr>
              <a:defRPr/>
            </a:pPr>
            <a:r>
              <a:rPr lang="en-US" sz="1050" b="0" dirty="0">
                <a:latin typeface="Arial" charset="0"/>
                <a:ea typeface="宋体" pitchFamily="2" charset="-122"/>
              </a:rPr>
              <a:t>$ XX</a:t>
            </a:r>
          </a:p>
        </p:txBody>
      </p:sp>
      <p:sp>
        <p:nvSpPr>
          <p:cNvPr id="18" name="ZoneTexte 4"/>
          <p:cNvSpPr txBox="1">
            <a:spLocks noChangeArrowheads="1"/>
          </p:cNvSpPr>
          <p:nvPr/>
        </p:nvSpPr>
        <p:spPr bwMode="auto">
          <a:xfrm>
            <a:off x="269967" y="3988985"/>
            <a:ext cx="1066800" cy="2379663"/>
          </a:xfrm>
          <a:prstGeom prst="rect">
            <a:avLst/>
          </a:prstGeom>
          <a:solidFill>
            <a:schemeClr val="tx2"/>
          </a:solidFill>
          <a:ln w="9525">
            <a:noFill/>
            <a:miter lim="800000"/>
            <a:headEnd/>
            <a:tailEnd/>
          </a:ln>
        </p:spPr>
        <p:txBody>
          <a:bodyPr anchor="ctr"/>
          <a:lstStyle/>
          <a:p>
            <a:pPr>
              <a:defRPr/>
            </a:pPr>
            <a:r>
              <a:rPr lang="en-US" sz="1200" dirty="0">
                <a:ea typeface="宋体" pitchFamily="2" charset="-122"/>
              </a:rPr>
              <a:t>Milestone</a:t>
            </a:r>
          </a:p>
        </p:txBody>
      </p:sp>
      <p:sp>
        <p:nvSpPr>
          <p:cNvPr id="17423" name="ZoneTexte 4"/>
          <p:cNvSpPr txBox="1">
            <a:spLocks noChangeArrowheads="1"/>
          </p:cNvSpPr>
          <p:nvPr/>
        </p:nvSpPr>
        <p:spPr bwMode="auto">
          <a:xfrm>
            <a:off x="292192" y="2693585"/>
            <a:ext cx="1030288" cy="350838"/>
          </a:xfrm>
          <a:prstGeom prst="rect">
            <a:avLst/>
          </a:prstGeom>
          <a:solidFill>
            <a:schemeClr val="tx2"/>
          </a:solidFill>
          <a:ln w="9525">
            <a:noFill/>
            <a:miter lim="800000"/>
            <a:headEnd/>
            <a:tailEnd/>
          </a:ln>
        </p:spPr>
        <p:txBody>
          <a:bodyPr anchor="ctr"/>
          <a:lstStyle/>
          <a:p>
            <a:pPr>
              <a:defRPr/>
            </a:pPr>
            <a:r>
              <a:rPr lang="en-US" altLang="zh-CN" sz="1200" dirty="0">
                <a:ea typeface="宋体" pitchFamily="2" charset="-122"/>
              </a:rPr>
              <a:t>Target students</a:t>
            </a:r>
          </a:p>
        </p:txBody>
      </p:sp>
      <p:sp>
        <p:nvSpPr>
          <p:cNvPr id="36" name="Triangle isocèle 35"/>
          <p:cNvSpPr/>
          <p:nvPr/>
        </p:nvSpPr>
        <p:spPr>
          <a:xfrm>
            <a:off x="1593850" y="6014635"/>
            <a:ext cx="280988" cy="2413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zh-CN" altLang="zh-CN" sz="1100">
              <a:solidFill>
                <a:srgbClr val="FFFFFF"/>
              </a:solidFill>
              <a:ea typeface="SimSun" pitchFamily="2" charset="-122"/>
            </a:endParaRPr>
          </a:p>
        </p:txBody>
      </p:sp>
      <p:sp>
        <p:nvSpPr>
          <p:cNvPr id="81932" name="ZoneTexte 36"/>
          <p:cNvSpPr txBox="1">
            <a:spLocks noChangeArrowheads="1"/>
          </p:cNvSpPr>
          <p:nvPr/>
        </p:nvSpPr>
        <p:spPr bwMode="auto">
          <a:xfrm>
            <a:off x="1337469" y="5078341"/>
            <a:ext cx="1270000" cy="769441"/>
          </a:xfrm>
          <a:prstGeom prst="rect">
            <a:avLst/>
          </a:prstGeom>
          <a:noFill/>
          <a:ln w="9525">
            <a:noFill/>
            <a:miter lim="800000"/>
            <a:headEnd/>
            <a:tailEnd/>
          </a:ln>
        </p:spPr>
        <p:txBody>
          <a:bodyPr>
            <a:spAutoFit/>
          </a:bodyPr>
          <a:lstStyle/>
          <a:p>
            <a:r>
              <a:rPr lang="en-US" altLang="zh-CN" sz="1100" b="0" dirty="0"/>
              <a:t>Legal registered  as an entertainment company</a:t>
            </a:r>
          </a:p>
        </p:txBody>
      </p:sp>
      <p:sp>
        <p:nvSpPr>
          <p:cNvPr id="40" name="Triangle isocèle 39"/>
          <p:cNvSpPr/>
          <p:nvPr/>
        </p:nvSpPr>
        <p:spPr>
          <a:xfrm>
            <a:off x="3914775" y="5347885"/>
            <a:ext cx="280988" cy="2413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zh-CN" altLang="zh-CN" sz="1100">
              <a:solidFill>
                <a:srgbClr val="FFFFFF"/>
              </a:solidFill>
              <a:ea typeface="SimSun" pitchFamily="2" charset="-122"/>
            </a:endParaRPr>
          </a:p>
        </p:txBody>
      </p:sp>
      <p:sp>
        <p:nvSpPr>
          <p:cNvPr id="81934" name="ZoneTexte 40"/>
          <p:cNvSpPr txBox="1">
            <a:spLocks noChangeArrowheads="1"/>
          </p:cNvSpPr>
          <p:nvPr/>
        </p:nvSpPr>
        <p:spPr bwMode="auto">
          <a:xfrm>
            <a:off x="4470400" y="3966760"/>
            <a:ext cx="1270000" cy="261610"/>
          </a:xfrm>
          <a:prstGeom prst="rect">
            <a:avLst/>
          </a:prstGeom>
          <a:noFill/>
          <a:ln w="9525">
            <a:noFill/>
            <a:miter lim="800000"/>
            <a:headEnd/>
            <a:tailEnd/>
          </a:ln>
        </p:spPr>
        <p:txBody>
          <a:bodyPr>
            <a:spAutoFit/>
          </a:bodyPr>
          <a:lstStyle/>
          <a:p>
            <a:r>
              <a:rPr lang="en-US" altLang="zh-CN" sz="1100" b="0" dirty="0"/>
              <a:t>…</a:t>
            </a:r>
          </a:p>
        </p:txBody>
      </p:sp>
      <p:sp>
        <p:nvSpPr>
          <p:cNvPr id="15392" name="ZoneTexte 12"/>
          <p:cNvSpPr txBox="1">
            <a:spLocks noChangeArrowheads="1"/>
          </p:cNvSpPr>
          <p:nvPr/>
        </p:nvSpPr>
        <p:spPr bwMode="auto">
          <a:xfrm>
            <a:off x="2876550" y="2139548"/>
            <a:ext cx="439544" cy="253916"/>
          </a:xfrm>
          <a:prstGeom prst="rect">
            <a:avLst/>
          </a:prstGeom>
          <a:noFill/>
          <a:ln w="9525">
            <a:noFill/>
            <a:miter lim="800000"/>
            <a:headEnd/>
            <a:tailEnd/>
          </a:ln>
        </p:spPr>
        <p:txBody>
          <a:bodyPr wrap="none">
            <a:spAutoFit/>
          </a:bodyPr>
          <a:lstStyle/>
          <a:p>
            <a:pPr>
              <a:defRPr/>
            </a:pPr>
            <a:r>
              <a:rPr lang="en-US" sz="1050" b="0" dirty="0">
                <a:latin typeface="Arial" charset="0"/>
                <a:ea typeface="宋体" pitchFamily="2" charset="-122"/>
              </a:rPr>
              <a:t>$XX</a:t>
            </a:r>
          </a:p>
        </p:txBody>
      </p:sp>
      <p:sp>
        <p:nvSpPr>
          <p:cNvPr id="15393" name="ZoneTexte 16"/>
          <p:cNvSpPr txBox="1">
            <a:spLocks noChangeArrowheads="1"/>
          </p:cNvSpPr>
          <p:nvPr/>
        </p:nvSpPr>
        <p:spPr bwMode="auto">
          <a:xfrm>
            <a:off x="7361238" y="2139548"/>
            <a:ext cx="439544" cy="253916"/>
          </a:xfrm>
          <a:prstGeom prst="rect">
            <a:avLst/>
          </a:prstGeom>
          <a:noFill/>
          <a:ln w="9525">
            <a:noFill/>
            <a:miter lim="800000"/>
            <a:headEnd/>
            <a:tailEnd/>
          </a:ln>
        </p:spPr>
        <p:txBody>
          <a:bodyPr wrap="none">
            <a:spAutoFit/>
          </a:bodyPr>
          <a:lstStyle/>
          <a:p>
            <a:pPr>
              <a:defRPr/>
            </a:pPr>
            <a:r>
              <a:rPr lang="en-US" sz="1050" b="0" dirty="0">
                <a:latin typeface="Arial" charset="0"/>
                <a:ea typeface="宋体" pitchFamily="2" charset="-122"/>
              </a:rPr>
              <a:t>$XX</a:t>
            </a:r>
          </a:p>
        </p:txBody>
      </p:sp>
      <p:cxnSp>
        <p:nvCxnSpPr>
          <p:cNvPr id="56" name="Connecteur droit 55"/>
          <p:cNvCxnSpPr/>
          <p:nvPr/>
        </p:nvCxnSpPr>
        <p:spPr>
          <a:xfrm flipV="1">
            <a:off x="1055688" y="3936598"/>
            <a:ext cx="7785100"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81938" name="Text Box 7"/>
          <p:cNvSpPr txBox="1">
            <a:spLocks noChangeArrowheads="1"/>
          </p:cNvSpPr>
          <p:nvPr/>
        </p:nvSpPr>
        <p:spPr bwMode="auto">
          <a:xfrm>
            <a:off x="56017" y="6567485"/>
            <a:ext cx="2044700" cy="215900"/>
          </a:xfrm>
          <a:prstGeom prst="rect">
            <a:avLst/>
          </a:prstGeom>
          <a:noFill/>
          <a:ln w="9525">
            <a:noFill/>
            <a:miter lim="800000"/>
            <a:headEnd/>
            <a:tailEnd/>
          </a:ln>
        </p:spPr>
        <p:txBody>
          <a:bodyPr>
            <a:spAutoFit/>
          </a:bodyPr>
          <a:lstStyle/>
          <a:p>
            <a:pPr marL="342900" indent="-342900"/>
            <a:r>
              <a:rPr lang="en-US" altLang="zh-CN" sz="800" b="0" dirty="0"/>
              <a:t>Source:  ShARE Analysis</a:t>
            </a:r>
          </a:p>
        </p:txBody>
      </p:sp>
      <p:sp>
        <p:nvSpPr>
          <p:cNvPr id="81939" name="ZoneTexte 12"/>
          <p:cNvSpPr txBox="1">
            <a:spLocks noChangeArrowheads="1"/>
          </p:cNvSpPr>
          <p:nvPr/>
        </p:nvSpPr>
        <p:spPr bwMode="auto">
          <a:xfrm>
            <a:off x="2189163" y="2749148"/>
            <a:ext cx="260350" cy="254000"/>
          </a:xfrm>
          <a:prstGeom prst="rect">
            <a:avLst/>
          </a:prstGeom>
          <a:noFill/>
          <a:ln w="9525">
            <a:noFill/>
            <a:miter lim="800000"/>
            <a:headEnd/>
            <a:tailEnd/>
          </a:ln>
        </p:spPr>
        <p:txBody>
          <a:bodyPr wrap="none">
            <a:spAutoFit/>
          </a:bodyPr>
          <a:lstStyle/>
          <a:p>
            <a:r>
              <a:rPr lang="en-US" altLang="zh-CN" b="0" dirty="0"/>
              <a:t>0</a:t>
            </a:r>
          </a:p>
        </p:txBody>
      </p:sp>
      <p:sp>
        <p:nvSpPr>
          <p:cNvPr id="59" name="ZoneTexte 14"/>
          <p:cNvSpPr txBox="1">
            <a:spLocks noChangeArrowheads="1"/>
          </p:cNvSpPr>
          <p:nvPr/>
        </p:nvSpPr>
        <p:spPr bwMode="auto">
          <a:xfrm>
            <a:off x="4230688" y="2749148"/>
            <a:ext cx="411162" cy="254000"/>
          </a:xfrm>
          <a:prstGeom prst="rect">
            <a:avLst/>
          </a:prstGeom>
          <a:noFill/>
          <a:ln w="9525">
            <a:noFill/>
            <a:miter lim="800000"/>
            <a:headEnd/>
            <a:tailEnd/>
          </a:ln>
        </p:spPr>
        <p:txBody>
          <a:bodyPr wrap="none">
            <a:spAutoFit/>
          </a:bodyPr>
          <a:lstStyle/>
          <a:p>
            <a:pPr>
              <a:defRPr/>
            </a:pPr>
            <a:r>
              <a:rPr lang="en-US" sz="1050" b="0" dirty="0">
                <a:latin typeface="Arial" charset="0"/>
                <a:ea typeface="宋体" pitchFamily="2" charset="-122"/>
              </a:rPr>
              <a:t>200</a:t>
            </a:r>
          </a:p>
        </p:txBody>
      </p:sp>
      <p:sp>
        <p:nvSpPr>
          <p:cNvPr id="60" name="ZoneTexte 15"/>
          <p:cNvSpPr txBox="1">
            <a:spLocks noChangeArrowheads="1"/>
          </p:cNvSpPr>
          <p:nvPr/>
        </p:nvSpPr>
        <p:spPr bwMode="auto">
          <a:xfrm>
            <a:off x="5226050" y="2749148"/>
            <a:ext cx="364202" cy="253916"/>
          </a:xfrm>
          <a:prstGeom prst="rect">
            <a:avLst/>
          </a:prstGeom>
          <a:noFill/>
          <a:ln w="9525">
            <a:noFill/>
            <a:miter lim="800000"/>
            <a:headEnd/>
            <a:tailEnd/>
          </a:ln>
        </p:spPr>
        <p:txBody>
          <a:bodyPr wrap="none">
            <a:spAutoFit/>
          </a:bodyPr>
          <a:lstStyle/>
          <a:p>
            <a:pPr>
              <a:defRPr/>
            </a:pPr>
            <a:r>
              <a:rPr lang="en-US" sz="1050" b="0" dirty="0">
                <a:latin typeface="Arial" charset="0"/>
                <a:ea typeface="宋体" pitchFamily="2" charset="-122"/>
              </a:rPr>
              <a:t>XX</a:t>
            </a:r>
          </a:p>
        </p:txBody>
      </p:sp>
      <p:sp>
        <p:nvSpPr>
          <p:cNvPr id="61" name="ZoneTexte 16"/>
          <p:cNvSpPr txBox="1">
            <a:spLocks noChangeArrowheads="1"/>
          </p:cNvSpPr>
          <p:nvPr/>
        </p:nvSpPr>
        <p:spPr bwMode="auto">
          <a:xfrm>
            <a:off x="6453188" y="2749148"/>
            <a:ext cx="364202" cy="253916"/>
          </a:xfrm>
          <a:prstGeom prst="rect">
            <a:avLst/>
          </a:prstGeom>
          <a:noFill/>
          <a:ln w="9525">
            <a:noFill/>
            <a:miter lim="800000"/>
            <a:headEnd/>
            <a:tailEnd/>
          </a:ln>
        </p:spPr>
        <p:txBody>
          <a:bodyPr wrap="none">
            <a:spAutoFit/>
          </a:bodyPr>
          <a:lstStyle/>
          <a:p>
            <a:pPr>
              <a:defRPr/>
            </a:pPr>
            <a:r>
              <a:rPr lang="en-US" sz="1050" b="0" dirty="0">
                <a:latin typeface="Arial" charset="0"/>
                <a:ea typeface="宋体" pitchFamily="2" charset="-122"/>
              </a:rPr>
              <a:t>XX</a:t>
            </a:r>
          </a:p>
        </p:txBody>
      </p:sp>
      <p:sp>
        <p:nvSpPr>
          <p:cNvPr id="62" name="ZoneTexte 12"/>
          <p:cNvSpPr txBox="1">
            <a:spLocks noChangeArrowheads="1"/>
          </p:cNvSpPr>
          <p:nvPr/>
        </p:nvSpPr>
        <p:spPr bwMode="auto">
          <a:xfrm>
            <a:off x="2876550" y="2749148"/>
            <a:ext cx="334963" cy="254000"/>
          </a:xfrm>
          <a:prstGeom prst="rect">
            <a:avLst/>
          </a:prstGeom>
          <a:noFill/>
          <a:ln w="9525">
            <a:noFill/>
            <a:miter lim="800000"/>
            <a:headEnd/>
            <a:tailEnd/>
          </a:ln>
        </p:spPr>
        <p:txBody>
          <a:bodyPr wrap="none">
            <a:spAutoFit/>
          </a:bodyPr>
          <a:lstStyle/>
          <a:p>
            <a:pPr>
              <a:defRPr/>
            </a:pPr>
            <a:r>
              <a:rPr lang="en-US" sz="1050" b="0" dirty="0">
                <a:latin typeface="Arial" charset="0"/>
                <a:ea typeface="宋体" pitchFamily="2" charset="-122"/>
              </a:rPr>
              <a:t>50</a:t>
            </a:r>
          </a:p>
        </p:txBody>
      </p:sp>
      <p:sp>
        <p:nvSpPr>
          <p:cNvPr id="63" name="ZoneTexte 16"/>
          <p:cNvSpPr txBox="1">
            <a:spLocks noChangeArrowheads="1"/>
          </p:cNvSpPr>
          <p:nvPr/>
        </p:nvSpPr>
        <p:spPr bwMode="auto">
          <a:xfrm>
            <a:off x="7435850" y="2749148"/>
            <a:ext cx="364202" cy="253916"/>
          </a:xfrm>
          <a:prstGeom prst="rect">
            <a:avLst/>
          </a:prstGeom>
          <a:noFill/>
          <a:ln w="9525">
            <a:noFill/>
            <a:miter lim="800000"/>
            <a:headEnd/>
            <a:tailEnd/>
          </a:ln>
        </p:spPr>
        <p:txBody>
          <a:bodyPr wrap="none">
            <a:spAutoFit/>
          </a:bodyPr>
          <a:lstStyle/>
          <a:p>
            <a:pPr>
              <a:defRPr/>
            </a:pPr>
            <a:r>
              <a:rPr lang="en-US" sz="1050" b="0" dirty="0">
                <a:latin typeface="Arial" charset="0"/>
                <a:ea typeface="宋体" pitchFamily="2" charset="-122"/>
              </a:rPr>
              <a:t>XX</a:t>
            </a:r>
          </a:p>
        </p:txBody>
      </p:sp>
      <p:sp>
        <p:nvSpPr>
          <p:cNvPr id="77" name="Ellipse 18"/>
          <p:cNvSpPr/>
          <p:nvPr/>
        </p:nvSpPr>
        <p:spPr>
          <a:xfrm>
            <a:off x="4368800" y="3349223"/>
            <a:ext cx="347663" cy="349250"/>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endParaRPr lang="zh-CN" altLang="zh-CN" sz="1100">
              <a:solidFill>
                <a:schemeClr val="tx1"/>
              </a:solidFill>
              <a:ea typeface="SimSun" pitchFamily="2" charset="-122"/>
            </a:endParaRPr>
          </a:p>
        </p:txBody>
      </p:sp>
      <p:sp>
        <p:nvSpPr>
          <p:cNvPr id="79" name="Ellipse 18"/>
          <p:cNvSpPr/>
          <p:nvPr/>
        </p:nvSpPr>
        <p:spPr>
          <a:xfrm>
            <a:off x="5500688" y="3219048"/>
            <a:ext cx="552450" cy="49371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zh-CN" altLang="zh-CN" sz="1100">
              <a:solidFill>
                <a:schemeClr val="tx1"/>
              </a:solidFill>
              <a:ea typeface="SimSun" pitchFamily="2" charset="-122"/>
            </a:endParaRPr>
          </a:p>
        </p:txBody>
      </p:sp>
      <p:sp>
        <p:nvSpPr>
          <p:cNvPr id="80" name="ZoneTexte 12"/>
          <p:cNvSpPr txBox="1">
            <a:spLocks noChangeArrowheads="1"/>
          </p:cNvSpPr>
          <p:nvPr/>
        </p:nvSpPr>
        <p:spPr bwMode="auto">
          <a:xfrm>
            <a:off x="5300663" y="3330173"/>
            <a:ext cx="868362" cy="254000"/>
          </a:xfrm>
          <a:prstGeom prst="rect">
            <a:avLst/>
          </a:prstGeom>
          <a:noFill/>
          <a:ln w="9525">
            <a:noFill/>
            <a:miter lim="800000"/>
            <a:headEnd/>
            <a:tailEnd/>
          </a:ln>
        </p:spPr>
        <p:txBody>
          <a:bodyPr anchor="b">
            <a:spAutoFit/>
          </a:bodyPr>
          <a:lstStyle/>
          <a:p>
            <a:pPr>
              <a:defRPr/>
            </a:pPr>
            <a:r>
              <a:rPr lang="en-US" sz="1050" b="0" dirty="0">
                <a:latin typeface="Arial" charset="0"/>
                <a:ea typeface="宋体" pitchFamily="2" charset="-122"/>
              </a:rPr>
              <a:t>China</a:t>
            </a:r>
          </a:p>
        </p:txBody>
      </p:sp>
      <p:sp>
        <p:nvSpPr>
          <p:cNvPr id="81" name="ZoneTexte 4"/>
          <p:cNvSpPr txBox="1">
            <a:spLocks noChangeArrowheads="1"/>
          </p:cNvSpPr>
          <p:nvPr/>
        </p:nvSpPr>
        <p:spPr bwMode="auto">
          <a:xfrm>
            <a:off x="292192" y="3258735"/>
            <a:ext cx="1019175" cy="439738"/>
          </a:xfrm>
          <a:prstGeom prst="rect">
            <a:avLst/>
          </a:prstGeom>
          <a:solidFill>
            <a:schemeClr val="tx2"/>
          </a:solidFill>
          <a:ln w="9525">
            <a:noFill/>
            <a:miter lim="800000"/>
            <a:headEnd/>
            <a:tailEnd/>
          </a:ln>
        </p:spPr>
        <p:txBody>
          <a:bodyPr anchor="ctr"/>
          <a:lstStyle/>
          <a:p>
            <a:pPr>
              <a:defRPr/>
            </a:pPr>
            <a:r>
              <a:rPr lang="en-US" altLang="zh-CN" sz="1200" dirty="0">
                <a:ea typeface="宋体" pitchFamily="2" charset="-122"/>
              </a:rPr>
              <a:t>Impact scope</a:t>
            </a:r>
          </a:p>
        </p:txBody>
      </p:sp>
      <p:sp>
        <p:nvSpPr>
          <p:cNvPr id="37" name="Ellipse 18"/>
          <p:cNvSpPr/>
          <p:nvPr/>
        </p:nvSpPr>
        <p:spPr>
          <a:xfrm>
            <a:off x="2243138" y="3414310"/>
            <a:ext cx="209550" cy="18256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endParaRPr lang="zh-CN" altLang="zh-CN" sz="1100">
              <a:solidFill>
                <a:schemeClr val="tx1"/>
              </a:solidFill>
              <a:ea typeface="SimSun" pitchFamily="2" charset="-122"/>
            </a:endParaRPr>
          </a:p>
        </p:txBody>
      </p:sp>
      <p:sp>
        <p:nvSpPr>
          <p:cNvPr id="38" name="Ellipse 18"/>
          <p:cNvSpPr/>
          <p:nvPr/>
        </p:nvSpPr>
        <p:spPr>
          <a:xfrm>
            <a:off x="3186113" y="3385735"/>
            <a:ext cx="254000" cy="23971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b"/>
          <a:lstStyle/>
          <a:p>
            <a:endParaRPr lang="zh-CN" altLang="zh-CN" sz="1100">
              <a:solidFill>
                <a:schemeClr val="tx1"/>
              </a:solidFill>
              <a:ea typeface="SimSun" pitchFamily="2" charset="-122"/>
            </a:endParaRPr>
          </a:p>
        </p:txBody>
      </p:sp>
      <p:sp>
        <p:nvSpPr>
          <p:cNvPr id="39" name="Ellipse 18"/>
          <p:cNvSpPr/>
          <p:nvPr/>
        </p:nvSpPr>
        <p:spPr>
          <a:xfrm>
            <a:off x="6626225" y="3176185"/>
            <a:ext cx="717550" cy="65246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zh-CN" altLang="zh-CN" sz="1100">
              <a:solidFill>
                <a:schemeClr val="tx1"/>
              </a:solidFill>
              <a:ea typeface="SimSun" pitchFamily="2" charset="-122"/>
            </a:endParaRPr>
          </a:p>
        </p:txBody>
      </p:sp>
      <p:sp>
        <p:nvSpPr>
          <p:cNvPr id="41" name="Ellipse 18"/>
          <p:cNvSpPr/>
          <p:nvPr/>
        </p:nvSpPr>
        <p:spPr>
          <a:xfrm>
            <a:off x="7691346" y="3131735"/>
            <a:ext cx="798512" cy="76993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zh-CN" altLang="zh-CN" sz="1100">
              <a:solidFill>
                <a:schemeClr val="tx1"/>
              </a:solidFill>
              <a:ea typeface="SimSun" pitchFamily="2" charset="-122"/>
            </a:endParaRPr>
          </a:p>
        </p:txBody>
      </p:sp>
      <p:sp>
        <p:nvSpPr>
          <p:cNvPr id="81953" name="TextBox 41"/>
          <p:cNvSpPr txBox="1">
            <a:spLocks noChangeArrowheads="1"/>
          </p:cNvSpPr>
          <p:nvPr/>
        </p:nvSpPr>
        <p:spPr bwMode="auto">
          <a:xfrm>
            <a:off x="6561138" y="3319874"/>
            <a:ext cx="869950" cy="276999"/>
          </a:xfrm>
          <a:prstGeom prst="rect">
            <a:avLst/>
          </a:prstGeom>
          <a:noFill/>
          <a:ln w="9525">
            <a:noFill/>
            <a:miter lim="800000"/>
            <a:headEnd/>
            <a:tailEnd/>
          </a:ln>
        </p:spPr>
        <p:txBody>
          <a:bodyPr anchor="b">
            <a:spAutoFit/>
          </a:bodyPr>
          <a:lstStyle/>
          <a:p>
            <a:r>
              <a:rPr lang="en-US" altLang="zh-CN" sz="1200" b="0" dirty="0"/>
              <a:t>Asia</a:t>
            </a:r>
            <a:endParaRPr lang="zh-CN" altLang="en-US" sz="1200" b="0" dirty="0"/>
          </a:p>
        </p:txBody>
      </p:sp>
      <p:sp>
        <p:nvSpPr>
          <p:cNvPr id="81954" name="TextBox 43"/>
          <p:cNvSpPr txBox="1">
            <a:spLocks noChangeArrowheads="1"/>
          </p:cNvSpPr>
          <p:nvPr/>
        </p:nvSpPr>
        <p:spPr bwMode="auto">
          <a:xfrm>
            <a:off x="7632608" y="3349223"/>
            <a:ext cx="928688" cy="276999"/>
          </a:xfrm>
          <a:prstGeom prst="rect">
            <a:avLst/>
          </a:prstGeom>
          <a:noFill/>
          <a:ln w="9525">
            <a:noFill/>
            <a:miter lim="800000"/>
            <a:headEnd/>
            <a:tailEnd/>
          </a:ln>
        </p:spPr>
        <p:txBody>
          <a:bodyPr>
            <a:spAutoFit/>
          </a:bodyPr>
          <a:lstStyle/>
          <a:p>
            <a:r>
              <a:rPr lang="en-US" altLang="zh-CN" sz="1200" b="0" dirty="0"/>
              <a:t>global</a:t>
            </a:r>
            <a:endParaRPr lang="zh-CN" altLang="en-US" sz="1200" b="0"/>
          </a:p>
        </p:txBody>
      </p:sp>
      <p:sp>
        <p:nvSpPr>
          <p:cNvPr id="81955" name="TextBox 44"/>
          <p:cNvSpPr txBox="1">
            <a:spLocks noChangeArrowheads="1"/>
          </p:cNvSpPr>
          <p:nvPr/>
        </p:nvSpPr>
        <p:spPr bwMode="auto">
          <a:xfrm>
            <a:off x="2074863" y="3365098"/>
            <a:ext cx="668337" cy="230187"/>
          </a:xfrm>
          <a:prstGeom prst="rect">
            <a:avLst/>
          </a:prstGeom>
          <a:solidFill>
            <a:schemeClr val="bg2"/>
          </a:solidFill>
          <a:ln w="9525">
            <a:noFill/>
            <a:miter lim="800000"/>
            <a:headEnd/>
            <a:tailEnd/>
          </a:ln>
        </p:spPr>
        <p:txBody>
          <a:bodyPr anchor="b">
            <a:spAutoFit/>
          </a:bodyPr>
          <a:lstStyle/>
          <a:p>
            <a:r>
              <a:rPr lang="en-US" altLang="zh-CN" sz="900" dirty="0"/>
              <a:t>Local</a:t>
            </a:r>
            <a:endParaRPr lang="zh-CN" altLang="en-US"/>
          </a:p>
        </p:txBody>
      </p:sp>
      <p:sp>
        <p:nvSpPr>
          <p:cNvPr id="81956" name="TextBox 45"/>
          <p:cNvSpPr txBox="1">
            <a:spLocks noChangeArrowheads="1"/>
          </p:cNvSpPr>
          <p:nvPr/>
        </p:nvSpPr>
        <p:spPr bwMode="auto">
          <a:xfrm>
            <a:off x="2938463" y="3365098"/>
            <a:ext cx="676275" cy="230187"/>
          </a:xfrm>
          <a:prstGeom prst="rect">
            <a:avLst/>
          </a:prstGeom>
          <a:solidFill>
            <a:schemeClr val="bg2"/>
          </a:solidFill>
          <a:ln w="9525">
            <a:noFill/>
            <a:miter lim="800000"/>
            <a:headEnd/>
            <a:tailEnd/>
          </a:ln>
        </p:spPr>
        <p:txBody>
          <a:bodyPr anchor="b">
            <a:spAutoFit/>
          </a:bodyPr>
          <a:lstStyle/>
          <a:p>
            <a:r>
              <a:rPr lang="en-US" altLang="zh-CN" sz="900" dirty="0"/>
              <a:t>Local</a:t>
            </a:r>
            <a:endParaRPr lang="zh-CN" altLang="en-US" sz="900"/>
          </a:p>
        </p:txBody>
      </p:sp>
      <p:sp>
        <p:nvSpPr>
          <p:cNvPr id="81957" name="TextBox 46"/>
          <p:cNvSpPr txBox="1">
            <a:spLocks noChangeArrowheads="1"/>
          </p:cNvSpPr>
          <p:nvPr/>
        </p:nvSpPr>
        <p:spPr bwMode="auto">
          <a:xfrm>
            <a:off x="4238625" y="3407960"/>
            <a:ext cx="536575" cy="230188"/>
          </a:xfrm>
          <a:prstGeom prst="rect">
            <a:avLst/>
          </a:prstGeom>
          <a:solidFill>
            <a:schemeClr val="bg2"/>
          </a:solidFill>
          <a:ln w="9525">
            <a:noFill/>
            <a:miter lim="800000"/>
            <a:headEnd/>
            <a:tailEnd/>
          </a:ln>
        </p:spPr>
        <p:txBody>
          <a:bodyPr anchor="b">
            <a:spAutoFit/>
          </a:bodyPr>
          <a:lstStyle/>
          <a:p>
            <a:r>
              <a:rPr lang="en-US" altLang="zh-CN" sz="900" dirty="0"/>
              <a:t>China</a:t>
            </a:r>
            <a:endParaRPr lang="zh-CN" altLang="en-US"/>
          </a:p>
        </p:txBody>
      </p:sp>
      <p:sp>
        <p:nvSpPr>
          <p:cNvPr id="43" name="Triangle isocèle 35"/>
          <p:cNvSpPr/>
          <p:nvPr/>
        </p:nvSpPr>
        <p:spPr>
          <a:xfrm>
            <a:off x="2289175" y="5506635"/>
            <a:ext cx="280988" cy="2413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zh-CN" altLang="zh-CN" sz="1100">
              <a:solidFill>
                <a:srgbClr val="FFFFFF"/>
              </a:solidFill>
              <a:ea typeface="SimSun" pitchFamily="2" charset="-122"/>
            </a:endParaRPr>
          </a:p>
        </p:txBody>
      </p:sp>
      <p:sp>
        <p:nvSpPr>
          <p:cNvPr id="81959" name="ZoneTexte 36"/>
          <p:cNvSpPr txBox="1">
            <a:spLocks noChangeArrowheads="1"/>
          </p:cNvSpPr>
          <p:nvPr/>
        </p:nvSpPr>
        <p:spPr bwMode="auto">
          <a:xfrm>
            <a:off x="2109788" y="5998760"/>
            <a:ext cx="1270000" cy="769441"/>
          </a:xfrm>
          <a:prstGeom prst="rect">
            <a:avLst/>
          </a:prstGeom>
          <a:noFill/>
          <a:ln w="9525">
            <a:noFill/>
            <a:miter lim="800000"/>
            <a:headEnd/>
            <a:tailEnd/>
          </a:ln>
        </p:spPr>
        <p:txBody>
          <a:bodyPr>
            <a:spAutoFit/>
          </a:bodyPr>
          <a:lstStyle/>
          <a:p>
            <a:r>
              <a:rPr lang="en-US" altLang="zh-CN" sz="1100" b="0" dirty="0"/>
              <a:t>Finish first batch teacher and students selection</a:t>
            </a:r>
          </a:p>
        </p:txBody>
      </p:sp>
      <p:sp>
        <p:nvSpPr>
          <p:cNvPr id="46" name="Triangle isocèle 35"/>
          <p:cNvSpPr/>
          <p:nvPr/>
        </p:nvSpPr>
        <p:spPr>
          <a:xfrm>
            <a:off x="3016250" y="5303435"/>
            <a:ext cx="280988" cy="2413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zh-CN" altLang="zh-CN" sz="1100">
              <a:solidFill>
                <a:srgbClr val="FFFFFF"/>
              </a:solidFill>
              <a:ea typeface="SimSun" pitchFamily="2" charset="-122"/>
            </a:endParaRPr>
          </a:p>
        </p:txBody>
      </p:sp>
      <p:sp>
        <p:nvSpPr>
          <p:cNvPr id="81961" name="ZoneTexte 36"/>
          <p:cNvSpPr txBox="1">
            <a:spLocks noChangeArrowheads="1"/>
          </p:cNvSpPr>
          <p:nvPr/>
        </p:nvSpPr>
        <p:spPr bwMode="auto">
          <a:xfrm>
            <a:off x="2641600" y="4706535"/>
            <a:ext cx="1042988" cy="769441"/>
          </a:xfrm>
          <a:prstGeom prst="rect">
            <a:avLst/>
          </a:prstGeom>
          <a:noFill/>
          <a:ln w="9525">
            <a:noFill/>
            <a:miter lim="800000"/>
            <a:headEnd/>
            <a:tailEnd/>
          </a:ln>
        </p:spPr>
        <p:txBody>
          <a:bodyPr>
            <a:spAutoFit/>
          </a:bodyPr>
          <a:lstStyle/>
          <a:p>
            <a:r>
              <a:rPr lang="en-US" altLang="zh-CN" sz="1100" b="0" dirty="0"/>
              <a:t>First performance in local province</a:t>
            </a:r>
          </a:p>
        </p:txBody>
      </p:sp>
      <p:sp>
        <p:nvSpPr>
          <p:cNvPr id="81962" name="ZoneTexte 36"/>
          <p:cNvSpPr txBox="1">
            <a:spLocks noChangeArrowheads="1"/>
          </p:cNvSpPr>
          <p:nvPr/>
        </p:nvSpPr>
        <p:spPr bwMode="auto">
          <a:xfrm>
            <a:off x="3584575" y="5693960"/>
            <a:ext cx="1042988" cy="600164"/>
          </a:xfrm>
          <a:prstGeom prst="rect">
            <a:avLst/>
          </a:prstGeom>
          <a:noFill/>
          <a:ln w="9525">
            <a:noFill/>
            <a:miter lim="800000"/>
            <a:headEnd/>
            <a:tailEnd/>
          </a:ln>
        </p:spPr>
        <p:txBody>
          <a:bodyPr>
            <a:spAutoFit/>
          </a:bodyPr>
          <a:lstStyle/>
          <a:p>
            <a:r>
              <a:rPr lang="en-US" altLang="zh-CN" sz="1100" b="0" dirty="0"/>
              <a:t>First performance around China </a:t>
            </a:r>
          </a:p>
        </p:txBody>
      </p:sp>
      <p:grpSp>
        <p:nvGrpSpPr>
          <p:cNvPr id="2" name="Group 6"/>
          <p:cNvGrpSpPr>
            <a:grpSpLocks/>
          </p:cNvGrpSpPr>
          <p:nvPr/>
        </p:nvGrpSpPr>
        <p:grpSpPr bwMode="auto">
          <a:xfrm>
            <a:off x="1739220" y="4380644"/>
            <a:ext cx="6999287" cy="1649412"/>
            <a:chOff x="4080" y="1104"/>
            <a:chExt cx="2338" cy="803"/>
          </a:xfrm>
          <a:solidFill>
            <a:srgbClr val="B4E95D"/>
          </a:solidFill>
        </p:grpSpPr>
        <p:sp>
          <p:nvSpPr>
            <p:cNvPr id="52" name="Freeform 7"/>
            <p:cNvSpPr>
              <a:spLocks/>
            </p:cNvSpPr>
            <p:nvPr/>
          </p:nvSpPr>
          <p:spPr bwMode="auto">
            <a:xfrm>
              <a:off x="4080" y="1592"/>
              <a:ext cx="802" cy="315"/>
            </a:xfrm>
            <a:custGeom>
              <a:avLst/>
              <a:gdLst/>
              <a:ahLst/>
              <a:cxnLst>
                <a:cxn ang="0">
                  <a:pos x="0" y="726"/>
                </a:cxn>
                <a:cxn ang="0">
                  <a:pos x="537" y="272"/>
                </a:cxn>
                <a:cxn ang="0">
                  <a:pos x="1221" y="28"/>
                </a:cxn>
                <a:cxn ang="0">
                  <a:pos x="1849" y="105"/>
                </a:cxn>
              </a:cxnLst>
              <a:rect l="0" t="0" r="r" b="b"/>
              <a:pathLst>
                <a:path w="1849" h="726">
                  <a:moveTo>
                    <a:pt x="0" y="726"/>
                  </a:moveTo>
                  <a:cubicBezTo>
                    <a:pt x="167" y="557"/>
                    <a:pt x="334" y="388"/>
                    <a:pt x="537" y="272"/>
                  </a:cubicBezTo>
                  <a:cubicBezTo>
                    <a:pt x="740" y="156"/>
                    <a:pt x="1002" y="56"/>
                    <a:pt x="1221" y="28"/>
                  </a:cubicBezTo>
                  <a:cubicBezTo>
                    <a:pt x="1440" y="0"/>
                    <a:pt x="1695" y="56"/>
                    <a:pt x="1849" y="105"/>
                  </a:cubicBezTo>
                </a:path>
              </a:pathLst>
            </a:custGeom>
            <a:ln>
              <a:solidFill>
                <a:schemeClr val="tx2"/>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wrap="none" anchor="ctr">
              <a:flatTx/>
            </a:bodyPr>
            <a:lstStyle/>
            <a:p>
              <a:pPr>
                <a:defRPr/>
              </a:pPr>
              <a:endParaRPr lang="zh-CN" altLang="en-US" sz="1100"/>
            </a:p>
          </p:txBody>
        </p:sp>
        <p:sp>
          <p:nvSpPr>
            <p:cNvPr id="53" name="Freeform 8"/>
            <p:cNvSpPr>
              <a:spLocks/>
            </p:cNvSpPr>
            <p:nvPr/>
          </p:nvSpPr>
          <p:spPr bwMode="auto">
            <a:xfrm>
              <a:off x="4848" y="1349"/>
              <a:ext cx="802" cy="314"/>
            </a:xfrm>
            <a:custGeom>
              <a:avLst/>
              <a:gdLst/>
              <a:ahLst/>
              <a:cxnLst>
                <a:cxn ang="0">
                  <a:pos x="0" y="726"/>
                </a:cxn>
                <a:cxn ang="0">
                  <a:pos x="537" y="272"/>
                </a:cxn>
                <a:cxn ang="0">
                  <a:pos x="1221" y="28"/>
                </a:cxn>
                <a:cxn ang="0">
                  <a:pos x="1849" y="105"/>
                </a:cxn>
              </a:cxnLst>
              <a:rect l="0" t="0" r="r" b="b"/>
              <a:pathLst>
                <a:path w="1849" h="726">
                  <a:moveTo>
                    <a:pt x="0" y="726"/>
                  </a:moveTo>
                  <a:cubicBezTo>
                    <a:pt x="167" y="557"/>
                    <a:pt x="334" y="388"/>
                    <a:pt x="537" y="272"/>
                  </a:cubicBezTo>
                  <a:cubicBezTo>
                    <a:pt x="740" y="156"/>
                    <a:pt x="1002" y="56"/>
                    <a:pt x="1221" y="28"/>
                  </a:cubicBezTo>
                  <a:cubicBezTo>
                    <a:pt x="1440" y="0"/>
                    <a:pt x="1695" y="56"/>
                    <a:pt x="1849" y="105"/>
                  </a:cubicBezTo>
                </a:path>
              </a:pathLst>
            </a:custGeom>
            <a:ln>
              <a:solidFill>
                <a:schemeClr val="tx2"/>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wrap="none" anchor="ctr">
              <a:flatTx/>
            </a:bodyPr>
            <a:lstStyle/>
            <a:p>
              <a:pPr>
                <a:defRPr/>
              </a:pPr>
              <a:endParaRPr lang="zh-CN" altLang="en-US" sz="1100"/>
            </a:p>
          </p:txBody>
        </p:sp>
        <p:sp>
          <p:nvSpPr>
            <p:cNvPr id="54" name="Freeform 9"/>
            <p:cNvSpPr>
              <a:spLocks/>
            </p:cNvSpPr>
            <p:nvPr/>
          </p:nvSpPr>
          <p:spPr bwMode="auto">
            <a:xfrm>
              <a:off x="5616" y="1104"/>
              <a:ext cx="802" cy="315"/>
            </a:xfrm>
            <a:custGeom>
              <a:avLst/>
              <a:gdLst/>
              <a:ahLst/>
              <a:cxnLst>
                <a:cxn ang="0">
                  <a:pos x="0" y="726"/>
                </a:cxn>
                <a:cxn ang="0">
                  <a:pos x="537" y="272"/>
                </a:cxn>
                <a:cxn ang="0">
                  <a:pos x="1221" y="28"/>
                </a:cxn>
                <a:cxn ang="0">
                  <a:pos x="1849" y="105"/>
                </a:cxn>
              </a:cxnLst>
              <a:rect l="0" t="0" r="r" b="b"/>
              <a:pathLst>
                <a:path w="1849" h="726">
                  <a:moveTo>
                    <a:pt x="0" y="726"/>
                  </a:moveTo>
                  <a:cubicBezTo>
                    <a:pt x="167" y="557"/>
                    <a:pt x="334" y="388"/>
                    <a:pt x="537" y="272"/>
                  </a:cubicBezTo>
                  <a:cubicBezTo>
                    <a:pt x="740" y="156"/>
                    <a:pt x="1002" y="56"/>
                    <a:pt x="1221" y="28"/>
                  </a:cubicBezTo>
                  <a:cubicBezTo>
                    <a:pt x="1440" y="0"/>
                    <a:pt x="1695" y="56"/>
                    <a:pt x="1849" y="105"/>
                  </a:cubicBezTo>
                </a:path>
              </a:pathLst>
            </a:custGeom>
            <a:ln>
              <a:solidFill>
                <a:schemeClr val="tx2"/>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wrap="none" anchor="ctr">
              <a:flatTx/>
            </a:bodyPr>
            <a:lstStyle/>
            <a:p>
              <a:pPr>
                <a:defRPr/>
              </a:pPr>
              <a:endParaRPr lang="zh-CN" altLang="en-US" sz="1100"/>
            </a:p>
          </p:txBody>
        </p:sp>
      </p:grpSp>
      <p:sp>
        <p:nvSpPr>
          <p:cNvPr id="81964" name="ZoneTexte 36"/>
          <p:cNvSpPr txBox="1">
            <a:spLocks noChangeArrowheads="1"/>
          </p:cNvSpPr>
          <p:nvPr/>
        </p:nvSpPr>
        <p:spPr bwMode="auto">
          <a:xfrm>
            <a:off x="4614863" y="4779560"/>
            <a:ext cx="1481137" cy="261610"/>
          </a:xfrm>
          <a:prstGeom prst="rect">
            <a:avLst/>
          </a:prstGeom>
          <a:noFill/>
          <a:ln w="9525">
            <a:noFill/>
            <a:miter lim="800000"/>
            <a:headEnd/>
            <a:tailEnd/>
          </a:ln>
        </p:spPr>
        <p:txBody>
          <a:bodyPr>
            <a:spAutoFit/>
          </a:bodyPr>
          <a:lstStyle/>
          <a:p>
            <a:r>
              <a:rPr lang="en-US" altLang="zh-CN" sz="1100" b="0" dirty="0"/>
              <a:t>Scale up 1</a:t>
            </a:r>
            <a:r>
              <a:rPr lang="en-US" altLang="zh-CN" sz="1100" b="0" baseline="30000" dirty="0"/>
              <a:t>st</a:t>
            </a:r>
            <a:r>
              <a:rPr lang="en-US" altLang="zh-CN" sz="1100" b="0" dirty="0"/>
              <a:t> round</a:t>
            </a:r>
          </a:p>
        </p:txBody>
      </p:sp>
      <p:sp>
        <p:nvSpPr>
          <p:cNvPr id="81965" name="ZoneTexte 36"/>
          <p:cNvSpPr txBox="1">
            <a:spLocks noChangeArrowheads="1"/>
          </p:cNvSpPr>
          <p:nvPr/>
        </p:nvSpPr>
        <p:spPr bwMode="auto">
          <a:xfrm>
            <a:off x="5951538" y="5200248"/>
            <a:ext cx="1042987" cy="600164"/>
          </a:xfrm>
          <a:prstGeom prst="rect">
            <a:avLst/>
          </a:prstGeom>
          <a:noFill/>
          <a:ln w="9525">
            <a:noFill/>
            <a:miter lim="800000"/>
            <a:headEnd/>
            <a:tailEnd/>
          </a:ln>
        </p:spPr>
        <p:txBody>
          <a:bodyPr>
            <a:spAutoFit/>
          </a:bodyPr>
          <a:lstStyle/>
          <a:p>
            <a:r>
              <a:rPr lang="en-US" altLang="zh-CN" sz="1100" b="0" dirty="0"/>
              <a:t>First performance around Asia</a:t>
            </a:r>
          </a:p>
        </p:txBody>
      </p:sp>
      <p:sp>
        <p:nvSpPr>
          <p:cNvPr id="74" name="Triangle isocèle 35"/>
          <p:cNvSpPr/>
          <p:nvPr/>
        </p:nvSpPr>
        <p:spPr>
          <a:xfrm>
            <a:off x="6251575" y="4854173"/>
            <a:ext cx="280988" cy="2413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zh-CN" altLang="zh-CN" sz="1100">
              <a:solidFill>
                <a:srgbClr val="FFFFFF"/>
              </a:solidFill>
              <a:ea typeface="SimSun" pitchFamily="2" charset="-122"/>
            </a:endParaRPr>
          </a:p>
        </p:txBody>
      </p:sp>
      <p:sp>
        <p:nvSpPr>
          <p:cNvPr id="81967" name="ZoneTexte 36"/>
          <p:cNvSpPr txBox="1">
            <a:spLocks noChangeArrowheads="1"/>
          </p:cNvSpPr>
          <p:nvPr/>
        </p:nvSpPr>
        <p:spPr bwMode="auto">
          <a:xfrm>
            <a:off x="6850063" y="4330298"/>
            <a:ext cx="1481137" cy="261610"/>
          </a:xfrm>
          <a:prstGeom prst="rect">
            <a:avLst/>
          </a:prstGeom>
          <a:noFill/>
          <a:ln w="9525">
            <a:noFill/>
            <a:miter lim="800000"/>
            <a:headEnd/>
            <a:tailEnd/>
          </a:ln>
        </p:spPr>
        <p:txBody>
          <a:bodyPr>
            <a:spAutoFit/>
          </a:bodyPr>
          <a:lstStyle/>
          <a:p>
            <a:r>
              <a:rPr lang="en-US" altLang="zh-CN" sz="1100" b="0" dirty="0"/>
              <a:t>Scale up 2</a:t>
            </a:r>
            <a:r>
              <a:rPr lang="en-US" altLang="zh-CN" sz="1100" b="0" baseline="30000" dirty="0"/>
              <a:t>nd</a:t>
            </a:r>
            <a:r>
              <a:rPr lang="en-US" altLang="zh-CN" sz="1100" b="0" dirty="0"/>
              <a:t> round</a:t>
            </a:r>
          </a:p>
        </p:txBody>
      </p:sp>
      <p:sp>
        <p:nvSpPr>
          <p:cNvPr id="78" name="Triangle isocèle 35"/>
          <p:cNvSpPr/>
          <p:nvPr/>
        </p:nvSpPr>
        <p:spPr>
          <a:xfrm>
            <a:off x="8297771" y="4331885"/>
            <a:ext cx="280987" cy="2413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zh-CN" altLang="zh-CN" sz="1100">
              <a:solidFill>
                <a:srgbClr val="FFFFFF"/>
              </a:solidFill>
              <a:ea typeface="SimSun" pitchFamily="2" charset="-122"/>
            </a:endParaRPr>
          </a:p>
        </p:txBody>
      </p:sp>
      <p:sp>
        <p:nvSpPr>
          <p:cNvPr id="81969" name="ZoneTexte 36"/>
          <p:cNvSpPr txBox="1">
            <a:spLocks noChangeArrowheads="1"/>
          </p:cNvSpPr>
          <p:nvPr/>
        </p:nvSpPr>
        <p:spPr bwMode="auto">
          <a:xfrm>
            <a:off x="7662771" y="4720823"/>
            <a:ext cx="1042987" cy="600164"/>
          </a:xfrm>
          <a:prstGeom prst="rect">
            <a:avLst/>
          </a:prstGeom>
          <a:noFill/>
          <a:ln w="9525">
            <a:noFill/>
            <a:miter lim="800000"/>
            <a:headEnd/>
            <a:tailEnd/>
          </a:ln>
        </p:spPr>
        <p:txBody>
          <a:bodyPr>
            <a:spAutoFit/>
          </a:bodyPr>
          <a:lstStyle/>
          <a:p>
            <a:r>
              <a:rPr lang="en-US" altLang="zh-CN" sz="1100" b="0" dirty="0"/>
              <a:t>First performance around world</a:t>
            </a:r>
          </a:p>
        </p:txBody>
      </p:sp>
    </p:spTree>
    <p:extLst>
      <p:ext uri="{BB962C8B-B14F-4D97-AF65-F5344CB8AC3E}">
        <p14:creationId xmlns:p14="http://schemas.microsoft.com/office/powerpoint/2010/main" val="4051900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流程图: 手动输入 46"/>
          <p:cNvSpPr/>
          <p:nvPr/>
        </p:nvSpPr>
        <p:spPr>
          <a:xfrm flipH="1">
            <a:off x="5816600" y="4809811"/>
            <a:ext cx="2387600" cy="1166812"/>
          </a:xfrm>
          <a:prstGeom prst="flowChartManualInput">
            <a:avLst/>
          </a:prstGeom>
          <a:solidFill>
            <a:srgbClr val="D9F9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000">
              <a:solidFill>
                <a:schemeClr val="tx1"/>
              </a:solidFill>
              <a:ea typeface="SimSun" pitchFamily="2" charset="-122"/>
            </a:endParaRPr>
          </a:p>
        </p:txBody>
      </p:sp>
      <p:sp>
        <p:nvSpPr>
          <p:cNvPr id="20483" name="Titre 1"/>
          <p:cNvSpPr>
            <a:spLocks noGrp="1"/>
          </p:cNvSpPr>
          <p:nvPr>
            <p:ph type="title"/>
          </p:nvPr>
        </p:nvSpPr>
        <p:spPr/>
        <p:txBody>
          <a:bodyPr/>
          <a:lstStyle/>
          <a:p>
            <a:r>
              <a:rPr lang="en-US" altLang="zh-CN" dirty="0">
                <a:ea typeface="SimSun" pitchFamily="2" charset="-122"/>
              </a:rPr>
              <a:t>Social firm was the first model to emerge followed by foundations, social enterprise at very recent stage </a:t>
            </a:r>
          </a:p>
        </p:txBody>
      </p:sp>
      <p:graphicFrame>
        <p:nvGraphicFramePr>
          <p:cNvPr id="4" name="Diagramme 3"/>
          <p:cNvGraphicFramePr/>
          <p:nvPr>
            <p:extLst>
              <p:ext uri="{D42A27DB-BD31-4B8C-83A1-F6EECF244321}">
                <p14:modId xmlns:p14="http://schemas.microsoft.com/office/powerpoint/2010/main" val="3889340361"/>
              </p:ext>
            </p:extLst>
          </p:nvPr>
        </p:nvGraphicFramePr>
        <p:xfrm>
          <a:off x="899886" y="1783314"/>
          <a:ext cx="7532914" cy="405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Connecteur droit 5"/>
          <p:cNvCxnSpPr/>
          <p:nvPr/>
        </p:nvCxnSpPr>
        <p:spPr>
          <a:xfrm>
            <a:off x="928688" y="3090548"/>
            <a:ext cx="7315200" cy="0"/>
          </a:xfrm>
          <a:prstGeom prst="line">
            <a:avLst/>
          </a:prstGeom>
          <a:ln>
            <a:solidFill>
              <a:schemeClr val="bg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914400" y="3792223"/>
            <a:ext cx="7315200" cy="0"/>
          </a:xfrm>
          <a:prstGeom prst="line">
            <a:avLst/>
          </a:prstGeom>
          <a:ln>
            <a:solidFill>
              <a:schemeClr val="bg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 name="Triangle rectangle 10"/>
          <p:cNvSpPr/>
          <p:nvPr/>
        </p:nvSpPr>
        <p:spPr>
          <a:xfrm rot="16200000">
            <a:off x="5518944" y="292579"/>
            <a:ext cx="647700" cy="4802188"/>
          </a:xfrm>
          <a:prstGeom prst="rtTriangle">
            <a:avLst/>
          </a:prstGeom>
          <a:solidFill>
            <a:srgbClr val="D9F9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000">
              <a:solidFill>
                <a:schemeClr val="tx1"/>
              </a:solidFill>
              <a:ea typeface="SimSun" pitchFamily="2" charset="-122"/>
            </a:endParaRPr>
          </a:p>
        </p:txBody>
      </p:sp>
      <p:sp>
        <p:nvSpPr>
          <p:cNvPr id="20488" name="ZoneTexte 11"/>
          <p:cNvSpPr txBox="1">
            <a:spLocks noChangeArrowheads="1"/>
          </p:cNvSpPr>
          <p:nvPr/>
        </p:nvSpPr>
        <p:spPr bwMode="auto">
          <a:xfrm>
            <a:off x="656503" y="2414273"/>
            <a:ext cx="1327604" cy="276999"/>
          </a:xfrm>
          <a:prstGeom prst="rect">
            <a:avLst/>
          </a:prstGeom>
          <a:noFill/>
          <a:ln w="9525">
            <a:noFill/>
            <a:miter lim="800000"/>
            <a:headEnd/>
            <a:tailEnd/>
          </a:ln>
        </p:spPr>
        <p:txBody>
          <a:bodyPr wrap="square">
            <a:spAutoFit/>
          </a:bodyPr>
          <a:lstStyle/>
          <a:p>
            <a:r>
              <a:rPr lang="en-US" altLang="zh-CN" sz="1200" b="1" dirty="0"/>
              <a:t>Foundation</a:t>
            </a:r>
          </a:p>
        </p:txBody>
      </p:sp>
      <p:sp>
        <p:nvSpPr>
          <p:cNvPr id="20489" name="ZoneTexte 12"/>
          <p:cNvSpPr txBox="1">
            <a:spLocks noChangeArrowheads="1"/>
          </p:cNvSpPr>
          <p:nvPr/>
        </p:nvSpPr>
        <p:spPr bwMode="auto">
          <a:xfrm>
            <a:off x="656503" y="3201673"/>
            <a:ext cx="1734004" cy="276999"/>
          </a:xfrm>
          <a:prstGeom prst="rect">
            <a:avLst/>
          </a:prstGeom>
          <a:noFill/>
          <a:ln w="9525">
            <a:noFill/>
            <a:miter lim="800000"/>
            <a:headEnd/>
            <a:tailEnd/>
          </a:ln>
        </p:spPr>
        <p:txBody>
          <a:bodyPr wrap="square">
            <a:spAutoFit/>
          </a:bodyPr>
          <a:lstStyle/>
          <a:p>
            <a:r>
              <a:rPr lang="en-US" altLang="zh-CN" sz="1200" b="1" dirty="0"/>
              <a:t>Sustainable NGO</a:t>
            </a:r>
          </a:p>
        </p:txBody>
      </p:sp>
      <p:sp>
        <p:nvSpPr>
          <p:cNvPr id="18" name="Triangle rectangle 17"/>
          <p:cNvSpPr/>
          <p:nvPr/>
        </p:nvSpPr>
        <p:spPr>
          <a:xfrm rot="16200000">
            <a:off x="6693694" y="2127729"/>
            <a:ext cx="304800" cy="2795588"/>
          </a:xfrm>
          <a:prstGeom prst="rtTriangle">
            <a:avLst/>
          </a:prstGeom>
          <a:solidFill>
            <a:srgbClr val="D9F9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000">
              <a:solidFill>
                <a:schemeClr val="tx1"/>
              </a:solidFill>
              <a:ea typeface="SimSun" pitchFamily="2" charset="-122"/>
            </a:endParaRPr>
          </a:p>
        </p:txBody>
      </p:sp>
      <p:sp>
        <p:nvSpPr>
          <p:cNvPr id="23" name="Rectangle 22"/>
          <p:cNvSpPr/>
          <p:nvPr/>
        </p:nvSpPr>
        <p:spPr>
          <a:xfrm rot="2852034">
            <a:off x="3543301" y="2444435"/>
            <a:ext cx="144462" cy="1444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chemeClr val="tx1"/>
              </a:solidFill>
              <a:ea typeface="SimSun" pitchFamily="2" charset="-122"/>
            </a:endParaRPr>
          </a:p>
        </p:txBody>
      </p:sp>
      <p:pic>
        <p:nvPicPr>
          <p:cNvPr id="20492" name="Picture 32" descr="China"/>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8145463" y="444500"/>
            <a:ext cx="738187" cy="492125"/>
          </a:xfrm>
          <a:prstGeom prst="rect">
            <a:avLst/>
          </a:prstGeom>
          <a:noFill/>
          <a:ln w="9525">
            <a:noFill/>
            <a:miter lim="800000"/>
            <a:headEnd/>
            <a:tailEnd/>
          </a:ln>
        </p:spPr>
      </p:pic>
      <p:sp>
        <p:nvSpPr>
          <p:cNvPr id="27" name="Rectangle 24"/>
          <p:cNvSpPr/>
          <p:nvPr/>
        </p:nvSpPr>
        <p:spPr>
          <a:xfrm>
            <a:off x="2516188" y="2653986"/>
            <a:ext cx="2220912" cy="246221"/>
          </a:xfrm>
          <a:prstGeom prst="rect">
            <a:avLst/>
          </a:prstGeom>
        </p:spPr>
        <p:txBody>
          <a:bodyPr>
            <a:spAutoFit/>
          </a:bodyPr>
          <a:lstStyle/>
          <a:p>
            <a:pPr algn="ctr">
              <a:defRPr/>
            </a:pPr>
            <a:r>
              <a:rPr lang="en-US" altLang="zh-CN" sz="1000" b="0" dirty="0">
                <a:latin typeface="Arial" charset="0"/>
                <a:ea typeface="宋体" pitchFamily="2" charset="-122"/>
              </a:rPr>
              <a:t>XX</a:t>
            </a:r>
          </a:p>
        </p:txBody>
      </p:sp>
      <p:sp>
        <p:nvSpPr>
          <p:cNvPr id="28" name="Rectangle 22"/>
          <p:cNvSpPr/>
          <p:nvPr/>
        </p:nvSpPr>
        <p:spPr>
          <a:xfrm rot="2852034">
            <a:off x="7493001" y="2444435"/>
            <a:ext cx="144462" cy="1444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chemeClr val="tx1"/>
              </a:solidFill>
              <a:ea typeface="SimSun" pitchFamily="2" charset="-122"/>
            </a:endParaRPr>
          </a:p>
        </p:txBody>
      </p:sp>
      <p:sp>
        <p:nvSpPr>
          <p:cNvPr id="29" name="Rectangle 24"/>
          <p:cNvSpPr/>
          <p:nvPr/>
        </p:nvSpPr>
        <p:spPr>
          <a:xfrm>
            <a:off x="6389688" y="2641286"/>
            <a:ext cx="1839912" cy="400110"/>
          </a:xfrm>
          <a:prstGeom prst="rect">
            <a:avLst/>
          </a:prstGeom>
        </p:spPr>
        <p:txBody>
          <a:bodyPr wrap="square">
            <a:spAutoFit/>
          </a:bodyPr>
          <a:lstStyle/>
          <a:p>
            <a:pPr algn="ctr">
              <a:defRPr/>
            </a:pPr>
            <a:r>
              <a:rPr lang="en-US" altLang="zh-CN" sz="1000" b="0" dirty="0">
                <a:latin typeface="Arial" charset="0"/>
                <a:ea typeface="宋体" pitchFamily="2" charset="-122"/>
              </a:rPr>
              <a:t>New non-public foundations set up focus on social issues</a:t>
            </a:r>
          </a:p>
        </p:txBody>
      </p:sp>
      <p:sp>
        <p:nvSpPr>
          <p:cNvPr id="30" name="Rectangle 22"/>
          <p:cNvSpPr/>
          <p:nvPr/>
        </p:nvSpPr>
        <p:spPr>
          <a:xfrm rot="2852034">
            <a:off x="5486401" y="3219135"/>
            <a:ext cx="144462" cy="1444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chemeClr val="tx1"/>
              </a:solidFill>
              <a:ea typeface="SimSun" pitchFamily="2" charset="-122"/>
            </a:endParaRPr>
          </a:p>
        </p:txBody>
      </p:sp>
      <p:sp>
        <p:nvSpPr>
          <p:cNvPr id="31" name="Rectangle 24"/>
          <p:cNvSpPr/>
          <p:nvPr/>
        </p:nvSpPr>
        <p:spPr>
          <a:xfrm>
            <a:off x="4510088" y="3390586"/>
            <a:ext cx="2220912" cy="246221"/>
          </a:xfrm>
          <a:prstGeom prst="rect">
            <a:avLst/>
          </a:prstGeom>
        </p:spPr>
        <p:txBody>
          <a:bodyPr>
            <a:spAutoFit/>
          </a:bodyPr>
          <a:lstStyle/>
          <a:p>
            <a:pPr algn="ctr">
              <a:defRPr/>
            </a:pPr>
            <a:r>
              <a:rPr lang="en-US" altLang="zh-CN" sz="1000" b="0" dirty="0">
                <a:latin typeface="Arial" charset="0"/>
                <a:ea typeface="宋体" pitchFamily="2" charset="-122"/>
              </a:rPr>
              <a:t>XX</a:t>
            </a:r>
          </a:p>
        </p:txBody>
      </p:sp>
      <p:sp>
        <p:nvSpPr>
          <p:cNvPr id="32" name="Rectangle 22"/>
          <p:cNvSpPr/>
          <p:nvPr/>
        </p:nvSpPr>
        <p:spPr>
          <a:xfrm rot="2852034">
            <a:off x="7213601" y="3219135"/>
            <a:ext cx="144462" cy="1444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chemeClr val="tx1"/>
              </a:solidFill>
              <a:ea typeface="SimSun" pitchFamily="2" charset="-122"/>
            </a:endParaRPr>
          </a:p>
        </p:txBody>
      </p:sp>
      <p:sp>
        <p:nvSpPr>
          <p:cNvPr id="33" name="Rectangle 24"/>
          <p:cNvSpPr/>
          <p:nvPr/>
        </p:nvSpPr>
        <p:spPr>
          <a:xfrm>
            <a:off x="6796088" y="3403286"/>
            <a:ext cx="1801812" cy="400110"/>
          </a:xfrm>
          <a:prstGeom prst="rect">
            <a:avLst/>
          </a:prstGeom>
        </p:spPr>
        <p:txBody>
          <a:bodyPr>
            <a:spAutoFit/>
          </a:bodyPr>
          <a:lstStyle/>
          <a:p>
            <a:pPr algn="ctr">
              <a:defRPr/>
            </a:pPr>
            <a:r>
              <a:rPr lang="en-US" altLang="zh-CN" sz="1000" b="0" dirty="0">
                <a:latin typeface="Arial" charset="0"/>
                <a:ea typeface="宋体" pitchFamily="2" charset="-122"/>
              </a:rPr>
              <a:t>Second batch of new model NGOs  appear around 2005,</a:t>
            </a:r>
          </a:p>
        </p:txBody>
      </p:sp>
      <p:cxnSp>
        <p:nvCxnSpPr>
          <p:cNvPr id="8" name="Connecteur droit 7"/>
          <p:cNvCxnSpPr/>
          <p:nvPr/>
        </p:nvCxnSpPr>
        <p:spPr bwMode="auto">
          <a:xfrm>
            <a:off x="914400" y="6057586"/>
            <a:ext cx="7315200" cy="0"/>
          </a:xfrm>
          <a:prstGeom prst="line">
            <a:avLst/>
          </a:prstGeom>
          <a:ln>
            <a:solidFill>
              <a:schemeClr val="bg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501" name="ZoneTexte 13"/>
          <p:cNvSpPr txBox="1">
            <a:spLocks noChangeArrowheads="1"/>
          </p:cNvSpPr>
          <p:nvPr/>
        </p:nvSpPr>
        <p:spPr bwMode="auto">
          <a:xfrm>
            <a:off x="656503" y="5035236"/>
            <a:ext cx="1056700" cy="276999"/>
          </a:xfrm>
          <a:prstGeom prst="rect">
            <a:avLst/>
          </a:prstGeom>
          <a:noFill/>
          <a:ln w="9525">
            <a:noFill/>
            <a:miter lim="800000"/>
            <a:headEnd/>
            <a:tailEnd/>
          </a:ln>
        </p:spPr>
        <p:txBody>
          <a:bodyPr wrap="none">
            <a:spAutoFit/>
          </a:bodyPr>
          <a:lstStyle/>
          <a:p>
            <a:r>
              <a:rPr lang="en-US" altLang="zh-CN" sz="1200" b="1" dirty="0"/>
              <a:t>Social firms</a:t>
            </a:r>
          </a:p>
        </p:txBody>
      </p:sp>
      <p:sp>
        <p:nvSpPr>
          <p:cNvPr id="19" name="Triangle rectangle 18"/>
          <p:cNvSpPr/>
          <p:nvPr/>
        </p:nvSpPr>
        <p:spPr bwMode="auto">
          <a:xfrm rot="16200000">
            <a:off x="3185319" y="3324704"/>
            <a:ext cx="1193800" cy="4135438"/>
          </a:xfrm>
          <a:prstGeom prst="rtTriangle">
            <a:avLst/>
          </a:prstGeom>
          <a:solidFill>
            <a:srgbClr val="D9F9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000">
              <a:solidFill>
                <a:schemeClr val="tx1"/>
              </a:solidFill>
              <a:ea typeface="SimSun" pitchFamily="2" charset="-122"/>
            </a:endParaRPr>
          </a:p>
        </p:txBody>
      </p:sp>
      <p:sp>
        <p:nvSpPr>
          <p:cNvPr id="26" name="Rectangle 25"/>
          <p:cNvSpPr/>
          <p:nvPr/>
        </p:nvSpPr>
        <p:spPr bwMode="auto">
          <a:xfrm rot="2852034">
            <a:off x="2060576" y="5022535"/>
            <a:ext cx="144462" cy="1444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chemeClr val="tx1"/>
              </a:solidFill>
              <a:ea typeface="SimSun" pitchFamily="2" charset="-122"/>
            </a:endParaRPr>
          </a:p>
        </p:txBody>
      </p:sp>
      <p:sp>
        <p:nvSpPr>
          <p:cNvPr id="34" name="Rectangle 24"/>
          <p:cNvSpPr/>
          <p:nvPr/>
        </p:nvSpPr>
        <p:spPr bwMode="auto">
          <a:xfrm>
            <a:off x="1347788" y="5155886"/>
            <a:ext cx="1674812" cy="400110"/>
          </a:xfrm>
          <a:prstGeom prst="rect">
            <a:avLst/>
          </a:prstGeom>
        </p:spPr>
        <p:txBody>
          <a:bodyPr>
            <a:spAutoFit/>
          </a:bodyPr>
          <a:lstStyle/>
          <a:p>
            <a:pPr algn="ctr">
              <a:defRPr/>
            </a:pPr>
            <a:r>
              <a:rPr lang="en-US" altLang="zh-CN" sz="1000" b="0" dirty="0">
                <a:latin typeface="Arial" charset="0"/>
                <a:ea typeface="宋体" pitchFamily="2" charset="-122"/>
              </a:rPr>
              <a:t>Appear as early as PRC established</a:t>
            </a:r>
          </a:p>
        </p:txBody>
      </p:sp>
      <p:sp>
        <p:nvSpPr>
          <p:cNvPr id="35" name="Rectangle 25"/>
          <p:cNvSpPr/>
          <p:nvPr/>
        </p:nvSpPr>
        <p:spPr bwMode="auto">
          <a:xfrm rot="2852034">
            <a:off x="3609976" y="5022535"/>
            <a:ext cx="144462" cy="1444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chemeClr val="tx1"/>
              </a:solidFill>
              <a:ea typeface="SimSun" pitchFamily="2" charset="-122"/>
            </a:endParaRPr>
          </a:p>
        </p:txBody>
      </p:sp>
      <p:sp>
        <p:nvSpPr>
          <p:cNvPr id="36" name="Rectangle 24"/>
          <p:cNvSpPr/>
          <p:nvPr/>
        </p:nvSpPr>
        <p:spPr bwMode="auto">
          <a:xfrm>
            <a:off x="2986088" y="5155886"/>
            <a:ext cx="1382712" cy="400110"/>
          </a:xfrm>
          <a:prstGeom prst="rect">
            <a:avLst/>
          </a:prstGeom>
        </p:spPr>
        <p:txBody>
          <a:bodyPr>
            <a:spAutoFit/>
          </a:bodyPr>
          <a:lstStyle/>
          <a:p>
            <a:pPr algn="ctr">
              <a:defRPr/>
            </a:pPr>
            <a:r>
              <a:rPr lang="en-US" altLang="zh-CN" sz="1000" b="0" dirty="0">
                <a:latin typeface="Arial" charset="0"/>
                <a:ea typeface="宋体" pitchFamily="2" charset="-122"/>
              </a:rPr>
              <a:t>Grow very quickly in early 1980s</a:t>
            </a:r>
          </a:p>
        </p:txBody>
      </p:sp>
      <p:sp>
        <p:nvSpPr>
          <p:cNvPr id="37" name="Rectangle 25"/>
          <p:cNvSpPr/>
          <p:nvPr/>
        </p:nvSpPr>
        <p:spPr bwMode="auto">
          <a:xfrm rot="2852034">
            <a:off x="5781676" y="5022535"/>
            <a:ext cx="144462" cy="1444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chemeClr val="tx1"/>
              </a:solidFill>
              <a:ea typeface="SimSun" pitchFamily="2" charset="-122"/>
            </a:endParaRPr>
          </a:p>
        </p:txBody>
      </p:sp>
      <p:sp>
        <p:nvSpPr>
          <p:cNvPr id="38" name="Rectangle 24"/>
          <p:cNvSpPr/>
          <p:nvPr/>
        </p:nvSpPr>
        <p:spPr bwMode="auto">
          <a:xfrm>
            <a:off x="5030788" y="5155886"/>
            <a:ext cx="1763712" cy="400110"/>
          </a:xfrm>
          <a:prstGeom prst="rect">
            <a:avLst/>
          </a:prstGeom>
        </p:spPr>
        <p:txBody>
          <a:bodyPr>
            <a:spAutoFit/>
          </a:bodyPr>
          <a:lstStyle/>
          <a:p>
            <a:pPr algn="ctr">
              <a:defRPr/>
            </a:pPr>
            <a:r>
              <a:rPr lang="en-US" altLang="zh-CN" sz="1000" b="0" dirty="0">
                <a:latin typeface="Arial" charset="0"/>
                <a:ea typeface="宋体" pitchFamily="2" charset="-122"/>
              </a:rPr>
              <a:t>Peak amount in 1995, then began shrinking</a:t>
            </a:r>
          </a:p>
        </p:txBody>
      </p:sp>
      <p:cxnSp>
        <p:nvCxnSpPr>
          <p:cNvPr id="9" name="Connecteur droit 8"/>
          <p:cNvCxnSpPr/>
          <p:nvPr/>
        </p:nvCxnSpPr>
        <p:spPr>
          <a:xfrm>
            <a:off x="885825" y="4717736"/>
            <a:ext cx="7315200" cy="0"/>
          </a:xfrm>
          <a:prstGeom prst="line">
            <a:avLst/>
          </a:prstGeom>
          <a:ln>
            <a:solidFill>
              <a:schemeClr val="bg2">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0" name="Triangle rectangle 19"/>
          <p:cNvSpPr/>
          <p:nvPr/>
        </p:nvSpPr>
        <p:spPr>
          <a:xfrm rot="16200000">
            <a:off x="6729412" y="3006411"/>
            <a:ext cx="233363" cy="2795588"/>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000">
              <a:solidFill>
                <a:schemeClr val="tx1"/>
              </a:solidFill>
              <a:ea typeface="SimSun" pitchFamily="2" charset="-122"/>
            </a:endParaRPr>
          </a:p>
        </p:txBody>
      </p:sp>
      <p:sp>
        <p:nvSpPr>
          <p:cNvPr id="20511" name="ZoneTexte 23"/>
          <p:cNvSpPr txBox="1">
            <a:spLocks noChangeArrowheads="1"/>
          </p:cNvSpPr>
          <p:nvPr/>
        </p:nvSpPr>
        <p:spPr bwMode="auto">
          <a:xfrm>
            <a:off x="656503" y="4043048"/>
            <a:ext cx="1423788" cy="276999"/>
          </a:xfrm>
          <a:prstGeom prst="rect">
            <a:avLst/>
          </a:prstGeom>
          <a:noFill/>
          <a:ln w="9525">
            <a:noFill/>
            <a:miter lim="800000"/>
            <a:headEnd/>
            <a:tailEnd/>
          </a:ln>
        </p:spPr>
        <p:txBody>
          <a:bodyPr wrap="none">
            <a:spAutoFit/>
          </a:bodyPr>
          <a:lstStyle/>
          <a:p>
            <a:r>
              <a:rPr lang="en-US" altLang="zh-CN" sz="1200" b="1" dirty="0"/>
              <a:t>Social enterprise</a:t>
            </a:r>
          </a:p>
        </p:txBody>
      </p:sp>
      <p:sp>
        <p:nvSpPr>
          <p:cNvPr id="39" name="Triangle rectangle 17"/>
          <p:cNvSpPr/>
          <p:nvPr/>
        </p:nvSpPr>
        <p:spPr>
          <a:xfrm rot="16200000">
            <a:off x="6731794" y="3029429"/>
            <a:ext cx="228600" cy="2795588"/>
          </a:xfrm>
          <a:prstGeom prst="rtTriangle">
            <a:avLst/>
          </a:prstGeom>
          <a:solidFill>
            <a:srgbClr val="D9F9A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000">
              <a:solidFill>
                <a:schemeClr val="tx1"/>
              </a:solidFill>
              <a:ea typeface="SimSun" pitchFamily="2" charset="-122"/>
            </a:endParaRPr>
          </a:p>
        </p:txBody>
      </p:sp>
      <p:sp>
        <p:nvSpPr>
          <p:cNvPr id="40" name="Rectangle 22"/>
          <p:cNvSpPr/>
          <p:nvPr/>
        </p:nvSpPr>
        <p:spPr>
          <a:xfrm rot="2852034">
            <a:off x="5486401" y="3981135"/>
            <a:ext cx="144462" cy="1444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chemeClr val="tx1"/>
              </a:solidFill>
              <a:ea typeface="SimSun" pitchFamily="2" charset="-122"/>
            </a:endParaRPr>
          </a:p>
        </p:txBody>
      </p:sp>
      <p:sp>
        <p:nvSpPr>
          <p:cNvPr id="41" name="Rectangle 24"/>
          <p:cNvSpPr/>
          <p:nvPr/>
        </p:nvSpPr>
        <p:spPr>
          <a:xfrm>
            <a:off x="4725988" y="4139886"/>
            <a:ext cx="1662112" cy="553998"/>
          </a:xfrm>
          <a:prstGeom prst="rect">
            <a:avLst/>
          </a:prstGeom>
        </p:spPr>
        <p:txBody>
          <a:bodyPr>
            <a:spAutoFit/>
          </a:bodyPr>
          <a:lstStyle/>
          <a:p>
            <a:pPr algn="ctr">
              <a:defRPr/>
            </a:pPr>
            <a:r>
              <a:rPr lang="en-US" altLang="zh-CN" sz="1000" b="0" dirty="0">
                <a:latin typeface="Arial" charset="0"/>
                <a:ea typeface="宋体" pitchFamily="2" charset="-122"/>
              </a:rPr>
              <a:t>First batch of traditional SEs appear in early 1990s, e.g. Hetong</a:t>
            </a:r>
          </a:p>
        </p:txBody>
      </p:sp>
      <p:sp>
        <p:nvSpPr>
          <p:cNvPr id="42" name="Rectangle 22"/>
          <p:cNvSpPr/>
          <p:nvPr/>
        </p:nvSpPr>
        <p:spPr>
          <a:xfrm rot="2852034">
            <a:off x="7213601" y="3981135"/>
            <a:ext cx="144462" cy="1444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chemeClr val="tx1"/>
              </a:solidFill>
              <a:ea typeface="SimSun" pitchFamily="2" charset="-122"/>
            </a:endParaRPr>
          </a:p>
        </p:txBody>
      </p:sp>
      <p:sp>
        <p:nvSpPr>
          <p:cNvPr id="43" name="Rectangle 24"/>
          <p:cNvSpPr/>
          <p:nvPr/>
        </p:nvSpPr>
        <p:spPr>
          <a:xfrm>
            <a:off x="6796088" y="4152586"/>
            <a:ext cx="1560512" cy="246221"/>
          </a:xfrm>
          <a:prstGeom prst="rect">
            <a:avLst/>
          </a:prstGeom>
        </p:spPr>
        <p:txBody>
          <a:bodyPr>
            <a:spAutoFit/>
          </a:bodyPr>
          <a:lstStyle/>
          <a:p>
            <a:pPr algn="ctr">
              <a:defRPr/>
            </a:pPr>
            <a:r>
              <a:rPr lang="en-US" altLang="zh-CN" sz="1000" b="0" dirty="0">
                <a:latin typeface="Arial" charset="0"/>
                <a:ea typeface="宋体" pitchFamily="2" charset="-122"/>
              </a:rPr>
              <a:t>XX</a:t>
            </a:r>
          </a:p>
        </p:txBody>
      </p:sp>
      <p:sp>
        <p:nvSpPr>
          <p:cNvPr id="20517" name="ZoneTexte 13"/>
          <p:cNvSpPr txBox="1">
            <a:spLocks noChangeArrowheads="1"/>
          </p:cNvSpPr>
          <p:nvPr/>
        </p:nvSpPr>
        <p:spPr bwMode="auto">
          <a:xfrm>
            <a:off x="656503" y="6216336"/>
            <a:ext cx="2053318" cy="276999"/>
          </a:xfrm>
          <a:prstGeom prst="rect">
            <a:avLst/>
          </a:prstGeom>
          <a:noFill/>
          <a:ln w="9525">
            <a:noFill/>
            <a:miter lim="800000"/>
            <a:headEnd/>
            <a:tailEnd/>
          </a:ln>
        </p:spPr>
        <p:txBody>
          <a:bodyPr wrap="square">
            <a:spAutoFit/>
          </a:bodyPr>
          <a:lstStyle/>
          <a:p>
            <a:r>
              <a:rPr lang="en-US" altLang="zh-CN" sz="1200" dirty="0"/>
              <a:t>Social responsible firms</a:t>
            </a:r>
          </a:p>
        </p:txBody>
      </p:sp>
      <p:sp>
        <p:nvSpPr>
          <p:cNvPr id="56" name="Rectangle 22"/>
          <p:cNvSpPr/>
          <p:nvPr/>
        </p:nvSpPr>
        <p:spPr>
          <a:xfrm rot="2852034">
            <a:off x="7467601" y="6216335"/>
            <a:ext cx="144462" cy="14446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chemeClr val="tx1"/>
              </a:solidFill>
              <a:ea typeface="SimSun" pitchFamily="2" charset="-122"/>
            </a:endParaRPr>
          </a:p>
        </p:txBody>
      </p:sp>
      <p:sp>
        <p:nvSpPr>
          <p:cNvPr id="57" name="Rectangle 24"/>
          <p:cNvSpPr/>
          <p:nvPr/>
        </p:nvSpPr>
        <p:spPr>
          <a:xfrm>
            <a:off x="6783388" y="6387786"/>
            <a:ext cx="1560512" cy="400110"/>
          </a:xfrm>
          <a:prstGeom prst="rect">
            <a:avLst/>
          </a:prstGeom>
        </p:spPr>
        <p:txBody>
          <a:bodyPr>
            <a:spAutoFit/>
          </a:bodyPr>
          <a:lstStyle/>
          <a:p>
            <a:pPr algn="ctr">
              <a:defRPr/>
            </a:pPr>
            <a:r>
              <a:rPr lang="en-US" altLang="zh-CN" sz="1000" b="0" dirty="0">
                <a:latin typeface="Arial" charset="0"/>
                <a:ea typeface="宋体" pitchFamily="2" charset="-122"/>
              </a:rPr>
              <a:t>Fair trading is popular since very recent</a:t>
            </a:r>
          </a:p>
        </p:txBody>
      </p:sp>
      <p:sp>
        <p:nvSpPr>
          <p:cNvPr id="20521" name="Text Box 10"/>
          <p:cNvSpPr txBox="1">
            <a:spLocks noChangeArrowheads="1"/>
          </p:cNvSpPr>
          <p:nvPr/>
        </p:nvSpPr>
        <p:spPr bwMode="auto">
          <a:xfrm>
            <a:off x="-39189" y="6602911"/>
            <a:ext cx="5257800" cy="215900"/>
          </a:xfrm>
          <a:prstGeom prst="rect">
            <a:avLst/>
          </a:prstGeom>
          <a:noFill/>
          <a:ln w="9525">
            <a:noFill/>
            <a:miter lim="800000"/>
            <a:headEnd/>
            <a:tailEnd/>
          </a:ln>
        </p:spPr>
        <p:txBody>
          <a:bodyPr>
            <a:spAutoFit/>
          </a:bodyPr>
          <a:lstStyle/>
          <a:p>
            <a:pPr>
              <a:spcBef>
                <a:spcPct val="50000"/>
              </a:spcBef>
            </a:pPr>
            <a:r>
              <a:rPr lang="en-US" altLang="zh-CN" sz="800" b="0" dirty="0"/>
              <a:t>Source: </a:t>
            </a:r>
            <a:r>
              <a:rPr lang="en-US" altLang="zh-CN" sz="800" b="0" i="1" dirty="0"/>
              <a:t>ShARE analysis</a:t>
            </a:r>
            <a:endParaRPr lang="en-US" altLang="zh-CN" sz="800" b="0" dirty="0"/>
          </a:p>
        </p:txBody>
      </p:sp>
    </p:spTree>
    <p:extLst>
      <p:ext uri="{BB962C8B-B14F-4D97-AF65-F5344CB8AC3E}">
        <p14:creationId xmlns:p14="http://schemas.microsoft.com/office/powerpoint/2010/main" val="2522876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prstGeom prst="rect">
            <a:avLst/>
          </a:prstGeom>
        </p:spPr>
        <p:txBody>
          <a:bodyPr/>
          <a:lstStyle/>
          <a:p>
            <a:pPr eaLnBrk="1" hangingPunct="1"/>
            <a:r>
              <a:rPr lang="en-US" altLang="zh-CN" dirty="0">
                <a:ea typeface="SimSun" pitchFamily="2" charset="-122"/>
              </a:rPr>
              <a:t>XXX is the main technology of transmission  in China</a:t>
            </a:r>
          </a:p>
        </p:txBody>
      </p:sp>
      <p:sp>
        <p:nvSpPr>
          <p:cNvPr id="5" name="Text Placeholder 4"/>
          <p:cNvSpPr>
            <a:spLocks noGrp="1"/>
          </p:cNvSpPr>
          <p:nvPr>
            <p:ph type="body" sz="quarter" idx="11"/>
          </p:nvPr>
        </p:nvSpPr>
        <p:spPr/>
        <p:txBody>
          <a:bodyPr/>
          <a:lstStyle/>
          <a:p>
            <a:endParaRPr lang="en-GB"/>
          </a:p>
        </p:txBody>
      </p:sp>
      <p:sp>
        <p:nvSpPr>
          <p:cNvPr id="8195" name="Text Box 10"/>
          <p:cNvSpPr txBox="1">
            <a:spLocks noChangeArrowheads="1"/>
          </p:cNvSpPr>
          <p:nvPr/>
        </p:nvSpPr>
        <p:spPr bwMode="auto">
          <a:xfrm>
            <a:off x="455613" y="4014788"/>
            <a:ext cx="1095375" cy="276225"/>
          </a:xfrm>
          <a:prstGeom prst="rect">
            <a:avLst/>
          </a:prstGeom>
          <a:noFill/>
          <a:ln w="9525">
            <a:noFill/>
            <a:miter lim="800000"/>
            <a:headEnd/>
            <a:tailEnd/>
          </a:ln>
        </p:spPr>
        <p:txBody>
          <a:bodyPr>
            <a:spAutoFit/>
          </a:bodyPr>
          <a:lstStyle/>
          <a:p>
            <a:r>
              <a:rPr lang="en-US" altLang="zh-CN" sz="1200" b="1" dirty="0">
                <a:ea typeface="SimSun" pitchFamily="2" charset="-122"/>
              </a:rPr>
              <a:t>Demo Plans</a:t>
            </a:r>
          </a:p>
        </p:txBody>
      </p:sp>
      <p:sp>
        <p:nvSpPr>
          <p:cNvPr id="8196" name="Text Box 11"/>
          <p:cNvSpPr txBox="1">
            <a:spLocks noChangeArrowheads="1"/>
          </p:cNvSpPr>
          <p:nvPr/>
        </p:nvSpPr>
        <p:spPr bwMode="auto">
          <a:xfrm>
            <a:off x="455613" y="2955925"/>
            <a:ext cx="1030287" cy="276225"/>
          </a:xfrm>
          <a:prstGeom prst="rect">
            <a:avLst/>
          </a:prstGeom>
          <a:noFill/>
          <a:ln w="9525">
            <a:noFill/>
            <a:miter lim="800000"/>
            <a:headEnd/>
            <a:tailEnd/>
          </a:ln>
        </p:spPr>
        <p:txBody>
          <a:bodyPr wrap="none">
            <a:spAutoFit/>
          </a:bodyPr>
          <a:lstStyle/>
          <a:p>
            <a:r>
              <a:rPr lang="en-US" altLang="zh-CN" sz="1200" b="1" dirty="0">
                <a:ea typeface="SimSun" pitchFamily="2" charset="-122"/>
              </a:rPr>
              <a:t>Description</a:t>
            </a:r>
          </a:p>
        </p:txBody>
      </p:sp>
      <p:sp>
        <p:nvSpPr>
          <p:cNvPr id="8197" name="Text Box 13"/>
          <p:cNvSpPr txBox="1">
            <a:spLocks noChangeArrowheads="1"/>
          </p:cNvSpPr>
          <p:nvPr/>
        </p:nvSpPr>
        <p:spPr bwMode="auto">
          <a:xfrm>
            <a:off x="476250" y="4810125"/>
            <a:ext cx="1095375" cy="646113"/>
          </a:xfrm>
          <a:prstGeom prst="rect">
            <a:avLst/>
          </a:prstGeom>
          <a:noFill/>
          <a:ln w="9525">
            <a:noFill/>
            <a:miter lim="800000"/>
            <a:headEnd/>
            <a:tailEnd/>
          </a:ln>
        </p:spPr>
        <p:txBody>
          <a:bodyPr>
            <a:spAutoFit/>
          </a:bodyPr>
          <a:lstStyle/>
          <a:p>
            <a:r>
              <a:rPr lang="en-US" altLang="zh-CN" sz="1200" b="1" dirty="0">
                <a:ea typeface="SimSun" pitchFamily="2" charset="-122"/>
              </a:rPr>
              <a:t>Leading industrial players</a:t>
            </a:r>
          </a:p>
        </p:txBody>
      </p:sp>
      <p:sp>
        <p:nvSpPr>
          <p:cNvPr id="8198" name="Rectangle 3"/>
          <p:cNvSpPr>
            <a:spLocks noChangeArrowheads="1"/>
          </p:cNvSpPr>
          <p:nvPr/>
        </p:nvSpPr>
        <p:spPr bwMode="auto">
          <a:xfrm>
            <a:off x="1830388" y="4883150"/>
            <a:ext cx="2095500" cy="649288"/>
          </a:xfrm>
          <a:prstGeom prst="rect">
            <a:avLst/>
          </a:prstGeom>
          <a:noFill/>
          <a:ln w="9525">
            <a:noFill/>
            <a:miter lim="800000"/>
            <a:headEnd/>
            <a:tailEnd/>
          </a:ln>
        </p:spPr>
        <p:txBody>
          <a:bodyPr/>
          <a:lstStyle/>
          <a:p>
            <a:pPr marL="228600" indent="-228600" eaLnBrk="0" hangingPunct="0">
              <a:spcBef>
                <a:spcPct val="20000"/>
              </a:spcBef>
              <a:buClr>
                <a:srgbClr val="86E02D"/>
              </a:buClr>
              <a:buFont typeface="Arial" charset="0"/>
              <a:buAutoNum type="arabicPeriod"/>
            </a:pPr>
            <a:endParaRPr lang="en-US" altLang="zh-CN" sz="1000" dirty="0">
              <a:ea typeface="SimSun" pitchFamily="2" charset="-122"/>
            </a:endParaRPr>
          </a:p>
        </p:txBody>
      </p:sp>
      <p:sp>
        <p:nvSpPr>
          <p:cNvPr id="8199" name="Rectangle 16"/>
          <p:cNvSpPr>
            <a:spLocks noChangeArrowheads="1"/>
          </p:cNvSpPr>
          <p:nvPr/>
        </p:nvSpPr>
        <p:spPr bwMode="auto">
          <a:xfrm>
            <a:off x="1793875" y="2390245"/>
            <a:ext cx="1851025" cy="407988"/>
          </a:xfrm>
          <a:prstGeom prst="rect">
            <a:avLst/>
          </a:prstGeom>
          <a:noFill/>
          <a:ln w="9525" algn="ctr">
            <a:noFill/>
            <a:miter lim="800000"/>
            <a:headEnd/>
            <a:tailEnd/>
          </a:ln>
        </p:spPr>
        <p:txBody>
          <a:bodyPr anchor="ctr"/>
          <a:lstStyle/>
          <a:p>
            <a:pPr algn="ctr"/>
            <a:r>
              <a:rPr lang="en-US" altLang="zh-CN" sz="1200" b="1" dirty="0">
                <a:ea typeface="SimSun" pitchFamily="2" charset="-122"/>
              </a:rPr>
              <a:t>XX</a:t>
            </a:r>
          </a:p>
        </p:txBody>
      </p:sp>
      <p:sp>
        <p:nvSpPr>
          <p:cNvPr id="8200" name="Rectangle 17"/>
          <p:cNvSpPr>
            <a:spLocks noChangeArrowheads="1"/>
          </p:cNvSpPr>
          <p:nvPr/>
        </p:nvSpPr>
        <p:spPr bwMode="auto">
          <a:xfrm>
            <a:off x="3765550" y="2390246"/>
            <a:ext cx="2598738" cy="407987"/>
          </a:xfrm>
          <a:prstGeom prst="rect">
            <a:avLst/>
          </a:prstGeom>
          <a:noFill/>
          <a:ln w="9525" algn="ctr">
            <a:noFill/>
            <a:miter lim="800000"/>
            <a:headEnd/>
            <a:tailEnd/>
          </a:ln>
        </p:spPr>
        <p:txBody>
          <a:bodyPr anchor="ctr"/>
          <a:lstStyle/>
          <a:p>
            <a:pPr algn="ctr"/>
            <a:r>
              <a:rPr lang="en-US" altLang="zh-CN" sz="1200" b="1" dirty="0">
                <a:ea typeface="SimSun" pitchFamily="2" charset="-122"/>
              </a:rPr>
              <a:t>XX</a:t>
            </a:r>
          </a:p>
        </p:txBody>
      </p:sp>
      <p:sp>
        <p:nvSpPr>
          <p:cNvPr id="8201" name="Rectangle 18"/>
          <p:cNvSpPr>
            <a:spLocks noChangeArrowheads="1"/>
          </p:cNvSpPr>
          <p:nvPr/>
        </p:nvSpPr>
        <p:spPr bwMode="auto">
          <a:xfrm>
            <a:off x="6461125" y="2390246"/>
            <a:ext cx="1819275" cy="407987"/>
          </a:xfrm>
          <a:prstGeom prst="rect">
            <a:avLst/>
          </a:prstGeom>
          <a:noFill/>
          <a:ln w="9525" algn="ctr">
            <a:noFill/>
            <a:miter lim="800000"/>
            <a:headEnd/>
            <a:tailEnd/>
          </a:ln>
        </p:spPr>
        <p:txBody>
          <a:bodyPr anchor="ctr"/>
          <a:lstStyle/>
          <a:p>
            <a:pPr algn="ctr"/>
            <a:r>
              <a:rPr lang="en-US" altLang="zh-CN" sz="1200" b="1" dirty="0">
                <a:ea typeface="SimSun" pitchFamily="2" charset="-122"/>
              </a:rPr>
              <a:t>XX</a:t>
            </a:r>
          </a:p>
        </p:txBody>
      </p:sp>
      <p:sp>
        <p:nvSpPr>
          <p:cNvPr id="8202" name="Rectangle 3"/>
          <p:cNvSpPr>
            <a:spLocks noChangeArrowheads="1"/>
          </p:cNvSpPr>
          <p:nvPr/>
        </p:nvSpPr>
        <p:spPr bwMode="auto">
          <a:xfrm>
            <a:off x="6497638" y="4051300"/>
            <a:ext cx="2030412" cy="298450"/>
          </a:xfrm>
          <a:prstGeom prst="rect">
            <a:avLst/>
          </a:prstGeom>
          <a:noFill/>
          <a:ln w="9525" algn="ctr">
            <a:noFill/>
            <a:miter lim="800000"/>
            <a:headEnd/>
            <a:tailEnd/>
          </a:ln>
        </p:spPr>
        <p:txBody>
          <a:bodyPr/>
          <a:lstStyle/>
          <a:p>
            <a:pPr marL="171450" indent="-171450" eaLnBrk="0" hangingPunct="0">
              <a:spcBef>
                <a:spcPct val="20000"/>
              </a:spcBef>
              <a:buClr>
                <a:schemeClr val="tx2"/>
              </a:buClr>
              <a:buFont typeface="Arial" panose="020B0604020202020204" pitchFamily="34" charset="0"/>
              <a:buChar char="•"/>
            </a:pPr>
            <a:r>
              <a:rPr lang="en-US" altLang="zh-CN" sz="1200" b="0" dirty="0">
                <a:ea typeface="SimSun" pitchFamily="2" charset="-122"/>
              </a:rPr>
              <a:t>Long Island, New York, USA</a:t>
            </a:r>
          </a:p>
        </p:txBody>
      </p:sp>
      <p:sp>
        <p:nvSpPr>
          <p:cNvPr id="8203" name="Rectangle 3"/>
          <p:cNvSpPr>
            <a:spLocks noChangeArrowheads="1"/>
          </p:cNvSpPr>
          <p:nvPr/>
        </p:nvSpPr>
        <p:spPr bwMode="auto">
          <a:xfrm>
            <a:off x="3741738" y="3863975"/>
            <a:ext cx="2622550" cy="1225550"/>
          </a:xfrm>
          <a:prstGeom prst="rect">
            <a:avLst/>
          </a:prstGeom>
          <a:noFill/>
          <a:ln w="9525">
            <a:noFill/>
            <a:miter lim="800000"/>
            <a:headEnd/>
            <a:tailEnd/>
          </a:ln>
        </p:spPr>
        <p:txBody>
          <a:bodyPr/>
          <a:lstStyle/>
          <a:p>
            <a:pPr marL="171450" indent="-171450" eaLnBrk="0" hangingPunct="0">
              <a:spcBef>
                <a:spcPct val="20000"/>
              </a:spcBef>
              <a:buClr>
                <a:schemeClr val="tx2"/>
              </a:buClr>
              <a:buFont typeface="Arial" panose="020B0604020202020204" pitchFamily="34" charset="0"/>
              <a:buChar char="•"/>
            </a:pPr>
            <a:endParaRPr lang="en-US" altLang="zh-CN" sz="1200" b="0" dirty="0">
              <a:ea typeface="SimSun" pitchFamily="2" charset="-122"/>
            </a:endParaRPr>
          </a:p>
          <a:p>
            <a:pPr marL="171450" indent="-171450" eaLnBrk="0" hangingPunct="0">
              <a:spcBef>
                <a:spcPct val="20000"/>
              </a:spcBef>
              <a:buClr>
                <a:schemeClr val="tx2"/>
              </a:buClr>
              <a:buFont typeface="Arial" panose="020B0604020202020204" pitchFamily="34" charset="0"/>
              <a:buChar char="•"/>
            </a:pPr>
            <a:r>
              <a:rPr lang="en-US" altLang="zh-CN" sz="1200" b="0" dirty="0">
                <a:ea typeface="SimSun" pitchFamily="2" charset="-122"/>
              </a:rPr>
              <a:t>XX</a:t>
            </a:r>
          </a:p>
          <a:p>
            <a:pPr marL="171450" indent="-171450" eaLnBrk="0" hangingPunct="0">
              <a:spcBef>
                <a:spcPct val="20000"/>
              </a:spcBef>
              <a:buClr>
                <a:schemeClr val="tx2"/>
              </a:buClr>
              <a:buFont typeface="Arial" panose="020B0604020202020204" pitchFamily="34" charset="0"/>
              <a:buChar char="•"/>
            </a:pPr>
            <a:r>
              <a:rPr lang="en-US" altLang="zh-CN" sz="1200" b="0" dirty="0">
                <a:ea typeface="SimSun" pitchFamily="2" charset="-122"/>
              </a:rPr>
              <a:t>XX</a:t>
            </a:r>
          </a:p>
        </p:txBody>
      </p:sp>
      <p:sp>
        <p:nvSpPr>
          <p:cNvPr id="8204" name="Rectangle 3"/>
          <p:cNvSpPr>
            <a:spLocks noChangeArrowheads="1"/>
          </p:cNvSpPr>
          <p:nvPr/>
        </p:nvSpPr>
        <p:spPr bwMode="auto">
          <a:xfrm>
            <a:off x="1758950" y="4059238"/>
            <a:ext cx="2108200" cy="485775"/>
          </a:xfrm>
          <a:prstGeom prst="rect">
            <a:avLst/>
          </a:prstGeom>
          <a:noFill/>
          <a:ln w="9525">
            <a:noFill/>
            <a:miter lim="800000"/>
            <a:headEnd/>
            <a:tailEnd/>
          </a:ln>
        </p:spPr>
        <p:txBody>
          <a:bodyPr/>
          <a:lstStyle/>
          <a:p>
            <a:pPr marL="171450" indent="-171450" eaLnBrk="0" hangingPunct="0">
              <a:spcBef>
                <a:spcPct val="20000"/>
              </a:spcBef>
              <a:buClr>
                <a:schemeClr val="tx2"/>
              </a:buClr>
              <a:buFont typeface="Arial" panose="020B0604020202020204" pitchFamily="34" charset="0"/>
              <a:buChar char="•"/>
            </a:pPr>
            <a:r>
              <a:rPr lang="en-US" altLang="zh-CN" sz="1200" b="0" dirty="0">
                <a:ea typeface="SimSun" pitchFamily="2" charset="-122"/>
              </a:rPr>
              <a:t>XX</a:t>
            </a:r>
          </a:p>
        </p:txBody>
      </p:sp>
      <p:sp>
        <p:nvSpPr>
          <p:cNvPr id="8205" name="Rectangle 34"/>
          <p:cNvSpPr>
            <a:spLocks noChangeArrowheads="1"/>
          </p:cNvSpPr>
          <p:nvPr/>
        </p:nvSpPr>
        <p:spPr bwMode="auto">
          <a:xfrm>
            <a:off x="446088" y="6486525"/>
            <a:ext cx="863600" cy="214313"/>
          </a:xfrm>
          <a:prstGeom prst="rect">
            <a:avLst/>
          </a:prstGeom>
          <a:noFill/>
          <a:ln w="12700" cap="rnd" algn="ctr">
            <a:noFill/>
            <a:miter lim="800000"/>
            <a:headEnd type="none" w="sm" len="sm"/>
            <a:tailEnd type="none" w="sm" len="sm"/>
          </a:ln>
        </p:spPr>
        <p:txBody>
          <a:bodyPr wrap="none">
            <a:spAutoFit/>
          </a:bodyPr>
          <a:lstStyle/>
          <a:p>
            <a:r>
              <a:rPr lang="en-IN" altLang="zh-CN" sz="800" dirty="0">
                <a:ea typeface="SimSun" pitchFamily="2" charset="-122"/>
              </a:rPr>
              <a:t>Source: WEFN</a:t>
            </a:r>
          </a:p>
        </p:txBody>
      </p:sp>
      <p:sp>
        <p:nvSpPr>
          <p:cNvPr id="8206" name="Rectangle 3"/>
          <p:cNvSpPr>
            <a:spLocks noChangeArrowheads="1"/>
          </p:cNvSpPr>
          <p:nvPr/>
        </p:nvSpPr>
        <p:spPr bwMode="auto">
          <a:xfrm>
            <a:off x="3746500" y="4895850"/>
            <a:ext cx="2095500" cy="1354138"/>
          </a:xfrm>
          <a:prstGeom prst="rect">
            <a:avLst/>
          </a:prstGeom>
          <a:noFill/>
          <a:ln w="9525">
            <a:noFill/>
            <a:miter lim="800000"/>
            <a:headEnd/>
            <a:tailEnd/>
          </a:ln>
        </p:spPr>
        <p:txBody>
          <a:bodyPr/>
          <a:lstStyle/>
          <a:p>
            <a:pPr marL="180975" indent="-180975" eaLnBrk="0" hangingPunct="0">
              <a:spcBef>
                <a:spcPct val="20000"/>
              </a:spcBef>
              <a:buClr>
                <a:schemeClr val="tx2"/>
              </a:buClr>
              <a:buFont typeface="Arial" charset="0"/>
              <a:buAutoNum type="arabicPeriod"/>
            </a:pPr>
            <a:r>
              <a:rPr lang="en-US" altLang="zh-CN" sz="1200" b="0" dirty="0">
                <a:ea typeface="SimSun" pitchFamily="2" charset="-122"/>
              </a:rPr>
              <a:t>Shanghai Electric</a:t>
            </a:r>
          </a:p>
          <a:p>
            <a:pPr marL="180975" indent="-180975" eaLnBrk="0" hangingPunct="0">
              <a:spcBef>
                <a:spcPct val="20000"/>
              </a:spcBef>
              <a:buClr>
                <a:schemeClr val="tx2"/>
              </a:buClr>
              <a:buFont typeface="Arial" charset="0"/>
              <a:buAutoNum type="arabicPeriod"/>
            </a:pPr>
            <a:r>
              <a:rPr lang="en-US" altLang="zh-CN" sz="1200" b="0" dirty="0">
                <a:ea typeface="SimSun" pitchFamily="2" charset="-122"/>
              </a:rPr>
              <a:t>ABB</a:t>
            </a:r>
          </a:p>
          <a:p>
            <a:pPr marL="180975" indent="-180975" eaLnBrk="0" hangingPunct="0">
              <a:spcBef>
                <a:spcPct val="20000"/>
              </a:spcBef>
              <a:buClr>
                <a:schemeClr val="tx2"/>
              </a:buClr>
              <a:buFont typeface="Arial" charset="0"/>
              <a:buAutoNum type="arabicPeriod"/>
            </a:pPr>
            <a:r>
              <a:rPr lang="en-US" altLang="zh-CN" sz="1200" b="0" dirty="0">
                <a:ea typeface="SimSun" pitchFamily="2" charset="-122"/>
              </a:rPr>
              <a:t>Siemens</a:t>
            </a:r>
          </a:p>
          <a:p>
            <a:pPr marL="180975" indent="-180975" eaLnBrk="0" hangingPunct="0">
              <a:spcBef>
                <a:spcPct val="20000"/>
              </a:spcBef>
              <a:buClr>
                <a:schemeClr val="tx2"/>
              </a:buClr>
              <a:buFont typeface="Arial" charset="0"/>
              <a:buAutoNum type="arabicPeriod"/>
            </a:pPr>
            <a:r>
              <a:rPr lang="en-US" altLang="zh-CN" sz="1200" b="0" dirty="0">
                <a:ea typeface="SimSun" pitchFamily="2" charset="-122"/>
              </a:rPr>
              <a:t>HEAG</a:t>
            </a:r>
          </a:p>
          <a:p>
            <a:pPr marL="180975" indent="-180975" eaLnBrk="0" hangingPunct="0">
              <a:spcBef>
                <a:spcPct val="20000"/>
              </a:spcBef>
              <a:buClr>
                <a:schemeClr val="tx2"/>
              </a:buClr>
              <a:buFont typeface="Arial" charset="0"/>
              <a:buAutoNum type="arabicPeriod"/>
            </a:pPr>
            <a:r>
              <a:rPr lang="en-US" altLang="zh-CN" sz="1200" b="0" dirty="0">
                <a:ea typeface="SimSun" pitchFamily="2" charset="-122"/>
              </a:rPr>
              <a:t>TBEA</a:t>
            </a:r>
          </a:p>
          <a:p>
            <a:pPr marL="180975" indent="-180975" eaLnBrk="0" hangingPunct="0">
              <a:spcBef>
                <a:spcPct val="20000"/>
              </a:spcBef>
              <a:buClr>
                <a:schemeClr val="tx2"/>
              </a:buClr>
              <a:buFont typeface="Arial" charset="0"/>
              <a:buAutoNum type="arabicPeriod"/>
            </a:pPr>
            <a:r>
              <a:rPr lang="en-US" altLang="zh-CN" sz="1200" b="0" dirty="0">
                <a:ea typeface="SimSun" pitchFamily="2" charset="-122"/>
              </a:rPr>
              <a:t>TWBB</a:t>
            </a:r>
          </a:p>
          <a:p>
            <a:pPr marL="180975" indent="-180975" eaLnBrk="0" hangingPunct="0">
              <a:spcBef>
                <a:spcPct val="20000"/>
              </a:spcBef>
              <a:buClr>
                <a:schemeClr val="tx2"/>
              </a:buClr>
              <a:buFont typeface="Arial" charset="0"/>
              <a:buAutoNum type="arabicPeriod"/>
            </a:pPr>
            <a:r>
              <a:rPr lang="en-US" altLang="zh-CN" sz="1200" b="0" dirty="0">
                <a:ea typeface="SimSun" pitchFamily="2" charset="-122"/>
              </a:rPr>
              <a:t>XD Transformers</a:t>
            </a:r>
          </a:p>
        </p:txBody>
      </p:sp>
      <p:sp>
        <p:nvSpPr>
          <p:cNvPr id="8207" name="Rectangle 3"/>
          <p:cNvSpPr>
            <a:spLocks noChangeArrowheads="1"/>
          </p:cNvSpPr>
          <p:nvPr/>
        </p:nvSpPr>
        <p:spPr bwMode="auto">
          <a:xfrm>
            <a:off x="6508750" y="4883150"/>
            <a:ext cx="2095500" cy="649288"/>
          </a:xfrm>
          <a:prstGeom prst="rect">
            <a:avLst/>
          </a:prstGeom>
          <a:noFill/>
          <a:ln w="9525">
            <a:noFill/>
            <a:miter lim="800000"/>
            <a:headEnd/>
            <a:tailEnd/>
          </a:ln>
        </p:spPr>
        <p:txBody>
          <a:bodyPr/>
          <a:lstStyle/>
          <a:p>
            <a:pPr marL="228600" indent="-228600" eaLnBrk="0" hangingPunct="0">
              <a:spcBef>
                <a:spcPct val="20000"/>
              </a:spcBef>
              <a:buClr>
                <a:schemeClr val="tx2"/>
              </a:buClr>
              <a:buFont typeface="Arial" charset="0"/>
              <a:buAutoNum type="arabicPeriod"/>
            </a:pPr>
            <a:r>
              <a:rPr lang="en-US" altLang="zh-CN" sz="1200" b="0" dirty="0">
                <a:ea typeface="SimSun" pitchFamily="2" charset="-122"/>
              </a:rPr>
              <a:t>Super conducting company</a:t>
            </a:r>
          </a:p>
        </p:txBody>
      </p:sp>
      <p:grpSp>
        <p:nvGrpSpPr>
          <p:cNvPr id="2" name="Groupe 47"/>
          <p:cNvGrpSpPr>
            <a:grpSpLocks/>
          </p:cNvGrpSpPr>
          <p:nvPr/>
        </p:nvGrpSpPr>
        <p:grpSpPr bwMode="auto">
          <a:xfrm>
            <a:off x="736600" y="1600200"/>
            <a:ext cx="1201738" cy="300038"/>
            <a:chOff x="714348" y="1928802"/>
            <a:chExt cx="2786082" cy="180000"/>
          </a:xfrm>
        </p:grpSpPr>
        <p:cxnSp>
          <p:nvCxnSpPr>
            <p:cNvPr id="43" name="Connecteur droit 42"/>
            <p:cNvCxnSpPr/>
            <p:nvPr/>
          </p:nvCxnSpPr>
          <p:spPr>
            <a:xfrm rot="5400000">
              <a:off x="3410430" y="2018802"/>
              <a:ext cx="18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a:off x="714348" y="2104583"/>
              <a:ext cx="278608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 name="Groupe 48"/>
          <p:cNvGrpSpPr>
            <a:grpSpLocks/>
          </p:cNvGrpSpPr>
          <p:nvPr/>
        </p:nvGrpSpPr>
        <p:grpSpPr bwMode="auto">
          <a:xfrm>
            <a:off x="3381375" y="1636713"/>
            <a:ext cx="4848225" cy="280987"/>
            <a:chOff x="4714876" y="1928802"/>
            <a:chExt cx="2786082" cy="144000"/>
          </a:xfrm>
        </p:grpSpPr>
        <p:cxnSp>
          <p:nvCxnSpPr>
            <p:cNvPr id="42" name="Connecteur droit 41"/>
            <p:cNvCxnSpPr/>
            <p:nvPr/>
          </p:nvCxnSpPr>
          <p:spPr>
            <a:xfrm rot="5400000">
              <a:off x="4642876" y="2000802"/>
              <a:ext cx="14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a:off x="4714876" y="2071974"/>
              <a:ext cx="278608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8210" name="TextBox 26"/>
          <p:cNvSpPr txBox="1">
            <a:spLocks noChangeArrowheads="1"/>
          </p:cNvSpPr>
          <p:nvPr/>
        </p:nvSpPr>
        <p:spPr bwMode="auto">
          <a:xfrm>
            <a:off x="1816100" y="2935288"/>
            <a:ext cx="1878013" cy="461962"/>
          </a:xfrm>
          <a:prstGeom prst="rect">
            <a:avLst/>
          </a:prstGeom>
          <a:noFill/>
          <a:ln w="9525" algn="ctr">
            <a:noFill/>
            <a:miter lim="800000"/>
            <a:headEnd/>
            <a:tailEnd/>
          </a:ln>
        </p:spPr>
        <p:txBody>
          <a:bodyPr/>
          <a:lstStyle/>
          <a:p>
            <a:pPr marL="171450" indent="-171450" eaLnBrk="0" hangingPunct="0">
              <a:spcBef>
                <a:spcPct val="20000"/>
              </a:spcBef>
              <a:buClr>
                <a:schemeClr val="tx2"/>
              </a:buClr>
              <a:buFont typeface="Arial" panose="020B0604020202020204" pitchFamily="34" charset="0"/>
              <a:buChar char="•"/>
            </a:pPr>
            <a:r>
              <a:rPr lang="en-US" altLang="zh-CN" sz="1200" b="0" dirty="0">
                <a:ea typeface="SimSun" pitchFamily="2" charset="-122"/>
              </a:rPr>
              <a:t>XX</a:t>
            </a:r>
          </a:p>
        </p:txBody>
      </p:sp>
      <p:sp>
        <p:nvSpPr>
          <p:cNvPr id="8211" name="TextBox 27"/>
          <p:cNvSpPr txBox="1">
            <a:spLocks noChangeArrowheads="1"/>
          </p:cNvSpPr>
          <p:nvPr/>
        </p:nvSpPr>
        <p:spPr bwMode="auto">
          <a:xfrm>
            <a:off x="3725863" y="2928938"/>
            <a:ext cx="2551112" cy="1016000"/>
          </a:xfrm>
          <a:prstGeom prst="rect">
            <a:avLst/>
          </a:prstGeom>
          <a:noFill/>
          <a:ln w="9525" algn="ctr">
            <a:noFill/>
            <a:miter lim="800000"/>
            <a:headEnd/>
            <a:tailEnd/>
          </a:ln>
        </p:spPr>
        <p:txBody>
          <a:bodyPr/>
          <a:lstStyle/>
          <a:p>
            <a:pPr marL="171450" indent="-171450" eaLnBrk="0" hangingPunct="0">
              <a:spcBef>
                <a:spcPct val="20000"/>
              </a:spcBef>
              <a:buClr>
                <a:schemeClr val="tx2"/>
              </a:buClr>
              <a:buFont typeface="Arial" panose="020B0604020202020204" pitchFamily="34" charset="0"/>
              <a:buChar char="•"/>
            </a:pPr>
            <a:r>
              <a:rPr lang="en-US" altLang="zh-CN" sz="1200" b="0" dirty="0">
                <a:ea typeface="SimSun" pitchFamily="2" charset="-122"/>
              </a:rPr>
              <a:t>UHV (Ultra High Voltage) refers to AC voltage of1000 kV or more and  the DC voltage of 800 kV or more. UHV greatly enhance China's power grid transmission capacity.</a:t>
            </a:r>
          </a:p>
        </p:txBody>
      </p:sp>
      <p:sp>
        <p:nvSpPr>
          <p:cNvPr id="8212" name="TextBox 28"/>
          <p:cNvSpPr txBox="1">
            <a:spLocks noChangeArrowheads="1"/>
          </p:cNvSpPr>
          <p:nvPr/>
        </p:nvSpPr>
        <p:spPr bwMode="auto">
          <a:xfrm>
            <a:off x="6472238" y="2925763"/>
            <a:ext cx="1962150" cy="646112"/>
          </a:xfrm>
          <a:prstGeom prst="rect">
            <a:avLst/>
          </a:prstGeom>
          <a:noFill/>
          <a:ln w="9525" algn="ctr">
            <a:noFill/>
            <a:miter lim="800000"/>
            <a:headEnd/>
            <a:tailEnd/>
          </a:ln>
        </p:spPr>
        <p:txBody>
          <a:bodyPr/>
          <a:lstStyle/>
          <a:p>
            <a:pPr marL="171450" indent="-171450" eaLnBrk="0" hangingPunct="0">
              <a:spcBef>
                <a:spcPct val="20000"/>
              </a:spcBef>
              <a:buClr>
                <a:schemeClr val="tx2"/>
              </a:buClr>
              <a:buFont typeface="Arial" panose="020B0604020202020204" pitchFamily="34" charset="0"/>
              <a:buChar char="•"/>
            </a:pPr>
            <a:r>
              <a:rPr lang="en-US" altLang="zh-CN" sz="1200" b="0" dirty="0">
                <a:ea typeface="SimSun" pitchFamily="2" charset="-122"/>
              </a:rPr>
              <a:t>High-temperature superconducting power transmission</a:t>
            </a:r>
          </a:p>
        </p:txBody>
      </p:sp>
      <p:sp>
        <p:nvSpPr>
          <p:cNvPr id="8213" name="ZoneTexte 30"/>
          <p:cNvSpPr txBox="1">
            <a:spLocks noChangeArrowheads="1"/>
          </p:cNvSpPr>
          <p:nvPr/>
        </p:nvSpPr>
        <p:spPr bwMode="auto">
          <a:xfrm>
            <a:off x="3846513" y="1973263"/>
            <a:ext cx="2860675" cy="304800"/>
          </a:xfrm>
          <a:prstGeom prst="rect">
            <a:avLst/>
          </a:prstGeom>
          <a:noFill/>
          <a:ln w="9525">
            <a:noFill/>
            <a:miter lim="800000"/>
            <a:headEnd/>
            <a:tailEnd/>
          </a:ln>
        </p:spPr>
        <p:txBody>
          <a:bodyPr wrap="none">
            <a:spAutoFit/>
          </a:bodyPr>
          <a:lstStyle/>
          <a:p>
            <a:r>
              <a:rPr lang="en-US" altLang="zh-CN" sz="1400" b="1" dirty="0">
                <a:ea typeface="SimSun" pitchFamily="2" charset="-122"/>
              </a:rPr>
              <a:t>3 technologies for transmission</a:t>
            </a:r>
          </a:p>
        </p:txBody>
      </p:sp>
      <p:sp>
        <p:nvSpPr>
          <p:cNvPr id="8215" name="Rectangle 3"/>
          <p:cNvSpPr>
            <a:spLocks noChangeArrowheads="1"/>
          </p:cNvSpPr>
          <p:nvPr/>
        </p:nvSpPr>
        <p:spPr bwMode="auto">
          <a:xfrm>
            <a:off x="1752600" y="4870450"/>
            <a:ext cx="2095500" cy="649288"/>
          </a:xfrm>
          <a:prstGeom prst="rect">
            <a:avLst/>
          </a:prstGeom>
          <a:noFill/>
          <a:ln w="9525">
            <a:noFill/>
            <a:miter lim="800000"/>
            <a:headEnd/>
            <a:tailEnd/>
          </a:ln>
        </p:spPr>
        <p:txBody>
          <a:bodyPr/>
          <a:lstStyle/>
          <a:p>
            <a:pPr marL="228600" indent="-228600" eaLnBrk="0" hangingPunct="0">
              <a:spcBef>
                <a:spcPct val="20000"/>
              </a:spcBef>
              <a:buClr>
                <a:schemeClr val="folHlink"/>
              </a:buClr>
              <a:buFont typeface="Arial" charset="0"/>
              <a:buAutoNum type="arabicPeriod"/>
            </a:pPr>
            <a:endParaRPr lang="en-US" altLang="zh-CN" sz="1000" dirty="0">
              <a:ea typeface="SimSun" pitchFamily="2" charset="-122"/>
            </a:endParaRPr>
          </a:p>
          <a:p>
            <a:pPr marL="228600" indent="-228600" eaLnBrk="0" hangingPunct="0">
              <a:spcBef>
                <a:spcPct val="20000"/>
              </a:spcBef>
              <a:buClr>
                <a:schemeClr val="folHlink"/>
              </a:buClr>
              <a:buFont typeface="Arial" charset="0"/>
              <a:buAutoNum type="arabicPeriod"/>
            </a:pPr>
            <a:endParaRPr lang="en-US" altLang="zh-CN" sz="1000" dirty="0">
              <a:ea typeface="SimSun" pitchFamily="2" charset="-122"/>
            </a:endParaRPr>
          </a:p>
        </p:txBody>
      </p:sp>
      <p:sp>
        <p:nvSpPr>
          <p:cNvPr id="8216" name="Rectangle 3"/>
          <p:cNvSpPr>
            <a:spLocks noChangeArrowheads="1"/>
          </p:cNvSpPr>
          <p:nvPr/>
        </p:nvSpPr>
        <p:spPr bwMode="auto">
          <a:xfrm>
            <a:off x="1781175" y="4883150"/>
            <a:ext cx="2095500" cy="649288"/>
          </a:xfrm>
          <a:prstGeom prst="rect">
            <a:avLst/>
          </a:prstGeom>
          <a:noFill/>
          <a:ln w="9525">
            <a:noFill/>
            <a:miter lim="800000"/>
            <a:headEnd/>
            <a:tailEnd/>
          </a:ln>
        </p:spPr>
        <p:txBody>
          <a:bodyPr/>
          <a:lstStyle/>
          <a:p>
            <a:pPr marL="228600" indent="-228600" eaLnBrk="0" hangingPunct="0">
              <a:spcBef>
                <a:spcPct val="20000"/>
              </a:spcBef>
              <a:buClr>
                <a:schemeClr val="tx2"/>
              </a:buClr>
              <a:buFont typeface="Arial" charset="0"/>
              <a:buAutoNum type="arabicPeriod"/>
            </a:pPr>
            <a:r>
              <a:rPr lang="en-US" altLang="zh-CN" sz="1200" b="0" dirty="0">
                <a:ea typeface="SimSun" pitchFamily="2" charset="-122"/>
              </a:rPr>
              <a:t>Tsinghua university</a:t>
            </a:r>
          </a:p>
          <a:p>
            <a:pPr marL="228600" indent="-228600" eaLnBrk="0" hangingPunct="0">
              <a:spcBef>
                <a:spcPct val="20000"/>
              </a:spcBef>
              <a:buClr>
                <a:schemeClr val="tx2"/>
              </a:buClr>
              <a:buFont typeface="Arial" charset="0"/>
              <a:buAutoNum type="arabicPeriod"/>
            </a:pPr>
            <a:r>
              <a:rPr lang="en-US" altLang="zh-CN" sz="1200" b="0" dirty="0">
                <a:ea typeface="SimSun" pitchFamily="2" charset="-122"/>
              </a:rPr>
              <a:t>China Electric Power Research Institute</a:t>
            </a:r>
          </a:p>
        </p:txBody>
      </p:sp>
      <p:graphicFrame>
        <p:nvGraphicFramePr>
          <p:cNvPr id="31" name="Diagramme 30"/>
          <p:cNvGraphicFramePr/>
          <p:nvPr/>
        </p:nvGraphicFramePr>
        <p:xfrm>
          <a:off x="642910" y="1358900"/>
          <a:ext cx="8143900" cy="349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p:cNvCxnSpPr/>
          <p:nvPr/>
        </p:nvCxnSpPr>
        <p:spPr>
          <a:xfrm>
            <a:off x="1793875" y="2798233"/>
            <a:ext cx="18510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765550" y="2798233"/>
            <a:ext cx="2598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461125" y="2787650"/>
            <a:ext cx="1973263" cy="105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647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4422" y="153091"/>
            <a:ext cx="6335360" cy="998979"/>
          </a:xfrm>
        </p:spPr>
        <p:txBody>
          <a:bodyPr>
            <a:normAutofit/>
          </a:bodyPr>
          <a:lstStyle/>
          <a:p>
            <a:r>
              <a:rPr lang="en-GB" b="1" dirty="0"/>
              <a:t>XXX consolidate across the globe through mergers, creations, and acquisitions of branches</a:t>
            </a:r>
            <a:endParaRPr lang="en-GB" sz="2000" b="1" dirty="0"/>
          </a:p>
        </p:txBody>
      </p:sp>
      <p:cxnSp>
        <p:nvCxnSpPr>
          <p:cNvPr id="5" name="Straight Arrow Connector 4"/>
          <p:cNvCxnSpPr/>
          <p:nvPr/>
        </p:nvCxnSpPr>
        <p:spPr>
          <a:xfrm>
            <a:off x="1242681" y="2873318"/>
            <a:ext cx="7062162" cy="7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949280" y="2157952"/>
            <a:ext cx="524503" cy="276999"/>
          </a:xfrm>
          <a:prstGeom prst="rect">
            <a:avLst/>
          </a:prstGeom>
          <a:noFill/>
        </p:spPr>
        <p:txBody>
          <a:bodyPr wrap="none" rtlCol="0">
            <a:spAutoFit/>
          </a:bodyPr>
          <a:lstStyle/>
          <a:p>
            <a:r>
              <a:rPr lang="en-GB" sz="1200"/>
              <a:t>2010</a:t>
            </a:r>
            <a:endParaRPr lang="en-GB" sz="1200" dirty="0"/>
          </a:p>
        </p:txBody>
      </p:sp>
      <p:sp>
        <p:nvSpPr>
          <p:cNvPr id="28" name="TextBox 27"/>
          <p:cNvSpPr txBox="1"/>
          <p:nvPr/>
        </p:nvSpPr>
        <p:spPr>
          <a:xfrm>
            <a:off x="1010419" y="2957708"/>
            <a:ext cx="455574" cy="246221"/>
          </a:xfrm>
          <a:prstGeom prst="rect">
            <a:avLst/>
          </a:prstGeom>
          <a:noFill/>
        </p:spPr>
        <p:txBody>
          <a:bodyPr wrap="none" rtlCol="0">
            <a:spAutoFit/>
          </a:bodyPr>
          <a:lstStyle/>
          <a:p>
            <a:r>
              <a:rPr lang="en-GB" sz="1000" b="0" dirty="0">
                <a:solidFill>
                  <a:schemeClr val="accent2">
                    <a:lumMod val="60000"/>
                    <a:lumOff val="40000"/>
                  </a:schemeClr>
                </a:solidFill>
              </a:rPr>
              <a:t>PAR</a:t>
            </a:r>
          </a:p>
        </p:txBody>
      </p:sp>
      <p:sp>
        <p:nvSpPr>
          <p:cNvPr id="30" name="TextBox 29"/>
          <p:cNvSpPr txBox="1"/>
          <p:nvPr/>
        </p:nvSpPr>
        <p:spPr>
          <a:xfrm>
            <a:off x="424016" y="2750207"/>
            <a:ext cx="758541" cy="246221"/>
          </a:xfrm>
          <a:prstGeom prst="rect">
            <a:avLst/>
          </a:prstGeom>
          <a:noFill/>
        </p:spPr>
        <p:txBody>
          <a:bodyPr wrap="none" rtlCol="0">
            <a:spAutoFit/>
          </a:bodyPr>
          <a:lstStyle/>
          <a:p>
            <a:r>
              <a:rPr lang="en-GB" sz="1000"/>
              <a:t>ºFRANCE</a:t>
            </a:r>
            <a:endParaRPr lang="en-GB" sz="1000" dirty="0"/>
          </a:p>
        </p:txBody>
      </p:sp>
      <p:cxnSp>
        <p:nvCxnSpPr>
          <p:cNvPr id="49" name="Straight Connector 48"/>
          <p:cNvCxnSpPr/>
          <p:nvPr/>
        </p:nvCxnSpPr>
        <p:spPr>
          <a:xfrm>
            <a:off x="8041225" y="2512225"/>
            <a:ext cx="25929" cy="3829915"/>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78973" y="2157952"/>
            <a:ext cx="524503" cy="276999"/>
          </a:xfrm>
          <a:prstGeom prst="rect">
            <a:avLst/>
          </a:prstGeom>
          <a:noFill/>
        </p:spPr>
        <p:txBody>
          <a:bodyPr wrap="none" rtlCol="0">
            <a:spAutoFit/>
          </a:bodyPr>
          <a:lstStyle/>
          <a:p>
            <a:r>
              <a:rPr lang="en-GB" sz="1200" dirty="0"/>
              <a:t>2020</a:t>
            </a:r>
          </a:p>
        </p:txBody>
      </p:sp>
      <p:sp>
        <p:nvSpPr>
          <p:cNvPr id="138" name="Rectangle 137"/>
          <p:cNvSpPr/>
          <p:nvPr/>
        </p:nvSpPr>
        <p:spPr>
          <a:xfrm>
            <a:off x="0" y="6547251"/>
            <a:ext cx="2079505" cy="338554"/>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800" b="0" dirty="0">
                <a:latin typeface="Arial" panose="020B0604020202020204" pitchFamily="34" charset="0"/>
                <a:cs typeface="Arial" panose="020B0604020202020204" pitchFamily="34" charset="0"/>
              </a:rPr>
              <a:t>Legend: </a:t>
            </a:r>
            <a:r>
              <a:rPr lang="en-GB" sz="800" b="0" dirty="0"/>
              <a:t>º = creation; &gt; = acquisition;</a:t>
            </a:r>
            <a:endParaRPr lang="en-US" sz="800" b="0" dirty="0">
              <a:latin typeface="Arial" panose="020B0604020202020204" pitchFamily="34" charset="0"/>
              <a:cs typeface="Arial" panose="020B0604020202020204" pitchFamily="34" charset="0"/>
            </a:endParaRPr>
          </a:p>
          <a:p>
            <a:r>
              <a:rPr lang="en-US" sz="800" b="0" dirty="0">
                <a:latin typeface="Arial" panose="020B0604020202020204" pitchFamily="34" charset="0"/>
                <a:cs typeface="Arial" panose="020B0604020202020204" pitchFamily="34" charset="0"/>
              </a:rPr>
              <a:t>Source: CEGOS; </a:t>
            </a:r>
            <a:endParaRPr lang="en-GB" sz="800" b="0" dirty="0">
              <a:latin typeface="Arial" panose="020B0604020202020204" pitchFamily="34" charset="0"/>
              <a:cs typeface="Arial" panose="020B0604020202020204" pitchFamily="34" charset="0"/>
            </a:endParaRPr>
          </a:p>
        </p:txBody>
      </p:sp>
      <p:sp>
        <p:nvSpPr>
          <p:cNvPr id="15" name="Oval 14"/>
          <p:cNvSpPr/>
          <p:nvPr/>
        </p:nvSpPr>
        <p:spPr>
          <a:xfrm>
            <a:off x="1195049" y="2808530"/>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TextBox 123"/>
          <p:cNvSpPr txBox="1"/>
          <p:nvPr/>
        </p:nvSpPr>
        <p:spPr>
          <a:xfrm>
            <a:off x="1120153" y="2569344"/>
            <a:ext cx="360996" cy="246221"/>
          </a:xfrm>
          <a:prstGeom prst="rect">
            <a:avLst/>
          </a:prstGeom>
          <a:noFill/>
        </p:spPr>
        <p:txBody>
          <a:bodyPr wrap="none" rtlCol="0">
            <a:spAutoFit/>
          </a:bodyPr>
          <a:lstStyle/>
          <a:p>
            <a:r>
              <a:rPr lang="en-GB" sz="1000" b="0" dirty="0">
                <a:solidFill>
                  <a:schemeClr val="accent2">
                    <a:lumMod val="60000"/>
                    <a:lumOff val="40000"/>
                  </a:schemeClr>
                </a:solidFill>
              </a:rPr>
              <a:t>26’</a:t>
            </a:r>
          </a:p>
        </p:txBody>
      </p:sp>
      <p:sp>
        <p:nvSpPr>
          <p:cNvPr id="151" name="TextBox 150"/>
          <p:cNvSpPr txBox="1"/>
          <p:nvPr/>
        </p:nvSpPr>
        <p:spPr>
          <a:xfrm>
            <a:off x="4276472" y="2157952"/>
            <a:ext cx="524503" cy="276999"/>
          </a:xfrm>
          <a:prstGeom prst="rect">
            <a:avLst/>
          </a:prstGeom>
          <a:noFill/>
        </p:spPr>
        <p:txBody>
          <a:bodyPr wrap="none" rtlCol="0">
            <a:spAutoFit/>
          </a:bodyPr>
          <a:lstStyle/>
          <a:p>
            <a:r>
              <a:rPr lang="en-GB" sz="1200" dirty="0"/>
              <a:t>2000</a:t>
            </a:r>
          </a:p>
        </p:txBody>
      </p:sp>
      <p:sp>
        <p:nvSpPr>
          <p:cNvPr id="152" name="TextBox 151"/>
          <p:cNvSpPr txBox="1"/>
          <p:nvPr/>
        </p:nvSpPr>
        <p:spPr>
          <a:xfrm>
            <a:off x="2774838" y="2157952"/>
            <a:ext cx="524503" cy="276999"/>
          </a:xfrm>
          <a:prstGeom prst="rect">
            <a:avLst/>
          </a:prstGeom>
          <a:noFill/>
        </p:spPr>
        <p:txBody>
          <a:bodyPr wrap="none" rtlCol="0">
            <a:spAutoFit/>
          </a:bodyPr>
          <a:lstStyle/>
          <a:p>
            <a:r>
              <a:rPr lang="en-GB" sz="1200" dirty="0"/>
              <a:t>1990</a:t>
            </a:r>
          </a:p>
        </p:txBody>
      </p:sp>
      <p:sp>
        <p:nvSpPr>
          <p:cNvPr id="178" name="TextBox 177"/>
          <p:cNvSpPr txBox="1"/>
          <p:nvPr/>
        </p:nvSpPr>
        <p:spPr>
          <a:xfrm>
            <a:off x="1555002" y="2157952"/>
            <a:ext cx="524503" cy="276999"/>
          </a:xfrm>
          <a:prstGeom prst="rect">
            <a:avLst/>
          </a:prstGeom>
          <a:noFill/>
        </p:spPr>
        <p:txBody>
          <a:bodyPr wrap="none" rtlCol="0">
            <a:spAutoFit/>
          </a:bodyPr>
          <a:lstStyle/>
          <a:p>
            <a:r>
              <a:rPr lang="en-GB" sz="1200" dirty="0"/>
              <a:t>1930</a:t>
            </a:r>
          </a:p>
        </p:txBody>
      </p:sp>
      <p:sp>
        <p:nvSpPr>
          <p:cNvPr id="179" name="TextBox 178"/>
          <p:cNvSpPr txBox="1"/>
          <p:nvPr/>
        </p:nvSpPr>
        <p:spPr>
          <a:xfrm>
            <a:off x="2445414" y="3194878"/>
            <a:ext cx="360996" cy="246221"/>
          </a:xfrm>
          <a:prstGeom prst="rect">
            <a:avLst/>
          </a:prstGeom>
          <a:noFill/>
        </p:spPr>
        <p:txBody>
          <a:bodyPr wrap="none" rtlCol="0">
            <a:spAutoFit/>
          </a:bodyPr>
          <a:lstStyle/>
          <a:p>
            <a:r>
              <a:rPr lang="en-GB" sz="1000" b="0">
                <a:solidFill>
                  <a:schemeClr val="accent2">
                    <a:lumMod val="60000"/>
                    <a:lumOff val="40000"/>
                  </a:schemeClr>
                </a:solidFill>
              </a:rPr>
              <a:t>58’</a:t>
            </a:r>
            <a:endParaRPr lang="en-GB" sz="1000" b="0" dirty="0">
              <a:solidFill>
                <a:schemeClr val="accent2">
                  <a:lumMod val="60000"/>
                  <a:lumOff val="40000"/>
                </a:schemeClr>
              </a:solidFill>
            </a:endParaRPr>
          </a:p>
        </p:txBody>
      </p:sp>
      <p:cxnSp>
        <p:nvCxnSpPr>
          <p:cNvPr id="181" name="Straight Arrow Connector 180"/>
          <p:cNvCxnSpPr>
            <a:stCxn id="207" idx="3"/>
          </p:cNvCxnSpPr>
          <p:nvPr/>
        </p:nvCxnSpPr>
        <p:spPr>
          <a:xfrm flipV="1">
            <a:off x="2698591" y="3508266"/>
            <a:ext cx="5577418" cy="5480"/>
          </a:xfrm>
          <a:prstGeom prst="straightConnector1">
            <a:avLst/>
          </a:prstGeom>
          <a:ln>
            <a:solidFill>
              <a:srgbClr val="86E02D"/>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stCxn id="208" idx="3"/>
          </p:cNvCxnSpPr>
          <p:nvPr/>
        </p:nvCxnSpPr>
        <p:spPr>
          <a:xfrm flipV="1">
            <a:off x="2884622" y="4058386"/>
            <a:ext cx="5418854" cy="396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87" name="TextBox 186"/>
          <p:cNvSpPr txBox="1"/>
          <p:nvPr/>
        </p:nvSpPr>
        <p:spPr>
          <a:xfrm>
            <a:off x="2661111" y="3751038"/>
            <a:ext cx="360996" cy="246221"/>
          </a:xfrm>
          <a:prstGeom prst="rect">
            <a:avLst/>
          </a:prstGeom>
          <a:noFill/>
        </p:spPr>
        <p:txBody>
          <a:bodyPr wrap="none" rtlCol="0">
            <a:spAutoFit/>
          </a:bodyPr>
          <a:lstStyle/>
          <a:p>
            <a:r>
              <a:rPr lang="en-GB" sz="1000" b="0" dirty="0">
                <a:solidFill>
                  <a:schemeClr val="accent2">
                    <a:lumMod val="60000"/>
                    <a:lumOff val="40000"/>
                  </a:schemeClr>
                </a:solidFill>
              </a:rPr>
              <a:t>62’</a:t>
            </a:r>
          </a:p>
        </p:txBody>
      </p:sp>
      <p:cxnSp>
        <p:nvCxnSpPr>
          <p:cNvPr id="188" name="Straight Arrow Connector 187"/>
          <p:cNvCxnSpPr>
            <a:stCxn id="209" idx="3"/>
          </p:cNvCxnSpPr>
          <p:nvPr/>
        </p:nvCxnSpPr>
        <p:spPr>
          <a:xfrm>
            <a:off x="4355244" y="4667125"/>
            <a:ext cx="3969352" cy="138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1977893" y="3383083"/>
            <a:ext cx="567784" cy="246221"/>
          </a:xfrm>
          <a:prstGeom prst="rect">
            <a:avLst/>
          </a:prstGeom>
          <a:noFill/>
        </p:spPr>
        <p:txBody>
          <a:bodyPr wrap="none" rtlCol="0">
            <a:spAutoFit/>
          </a:bodyPr>
          <a:lstStyle/>
          <a:p>
            <a:r>
              <a:rPr lang="en-GB" sz="1000" dirty="0"/>
              <a:t>SPAIN</a:t>
            </a:r>
          </a:p>
        </p:txBody>
      </p:sp>
      <p:sp>
        <p:nvSpPr>
          <p:cNvPr id="191" name="TextBox 190"/>
          <p:cNvSpPr txBox="1"/>
          <p:nvPr/>
        </p:nvSpPr>
        <p:spPr>
          <a:xfrm>
            <a:off x="1872264" y="3939243"/>
            <a:ext cx="888385" cy="246221"/>
          </a:xfrm>
          <a:prstGeom prst="rect">
            <a:avLst/>
          </a:prstGeom>
          <a:noFill/>
        </p:spPr>
        <p:txBody>
          <a:bodyPr wrap="none" rtlCol="0">
            <a:spAutoFit/>
          </a:bodyPr>
          <a:lstStyle/>
          <a:p>
            <a:r>
              <a:rPr lang="en-GB" sz="1000"/>
              <a:t>PORTUGAL</a:t>
            </a:r>
            <a:endParaRPr lang="en-GB" sz="1000" dirty="0"/>
          </a:p>
        </p:txBody>
      </p:sp>
      <p:sp>
        <p:nvSpPr>
          <p:cNvPr id="192" name="TextBox 191"/>
          <p:cNvSpPr txBox="1"/>
          <p:nvPr/>
        </p:nvSpPr>
        <p:spPr>
          <a:xfrm>
            <a:off x="2778024" y="4275378"/>
            <a:ext cx="1301958" cy="707886"/>
          </a:xfrm>
          <a:prstGeom prst="rect">
            <a:avLst/>
          </a:prstGeom>
          <a:noFill/>
        </p:spPr>
        <p:txBody>
          <a:bodyPr wrap="none" rtlCol="0">
            <a:spAutoFit/>
          </a:bodyPr>
          <a:lstStyle/>
          <a:p>
            <a:pPr algn="ctr"/>
            <a:r>
              <a:rPr lang="en-GB" sz="1000" dirty="0"/>
              <a:t>UK</a:t>
            </a:r>
          </a:p>
          <a:p>
            <a:pPr algn="ctr"/>
            <a:r>
              <a:rPr lang="en-GB" sz="1000" dirty="0"/>
              <a:t>CZECH REPUBLIC</a:t>
            </a:r>
          </a:p>
          <a:p>
            <a:pPr algn="ctr"/>
            <a:r>
              <a:rPr lang="en-GB" sz="1000" dirty="0"/>
              <a:t>GERMANY</a:t>
            </a:r>
          </a:p>
          <a:p>
            <a:pPr algn="ctr"/>
            <a:endParaRPr lang="en-GB" sz="1000" dirty="0"/>
          </a:p>
        </p:txBody>
      </p:sp>
      <p:sp>
        <p:nvSpPr>
          <p:cNvPr id="193" name="TextBox 192"/>
          <p:cNvSpPr txBox="1"/>
          <p:nvPr/>
        </p:nvSpPr>
        <p:spPr>
          <a:xfrm>
            <a:off x="4110056" y="4354584"/>
            <a:ext cx="360996" cy="246221"/>
          </a:xfrm>
          <a:prstGeom prst="rect">
            <a:avLst/>
          </a:prstGeom>
          <a:noFill/>
        </p:spPr>
        <p:txBody>
          <a:bodyPr wrap="none" rtlCol="0">
            <a:spAutoFit/>
          </a:bodyPr>
          <a:lstStyle/>
          <a:p>
            <a:r>
              <a:rPr lang="en-GB" sz="1000" b="0" dirty="0">
                <a:solidFill>
                  <a:schemeClr val="accent2">
                    <a:lumMod val="60000"/>
                    <a:lumOff val="40000"/>
                  </a:schemeClr>
                </a:solidFill>
              </a:rPr>
              <a:t>97’</a:t>
            </a:r>
          </a:p>
        </p:txBody>
      </p:sp>
      <p:cxnSp>
        <p:nvCxnSpPr>
          <p:cNvPr id="194" name="Straight Arrow Connector 193"/>
          <p:cNvCxnSpPr/>
          <p:nvPr/>
        </p:nvCxnSpPr>
        <p:spPr>
          <a:xfrm>
            <a:off x="6670363" y="5749383"/>
            <a:ext cx="1617689" cy="0"/>
          </a:xfrm>
          <a:prstGeom prst="straightConnector1">
            <a:avLst/>
          </a:prstGeom>
          <a:ln>
            <a:solidFill>
              <a:srgbClr val="001A70"/>
            </a:solidFill>
            <a:tailEnd type="triangle"/>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a:off x="5622417" y="5594880"/>
            <a:ext cx="944489" cy="246221"/>
          </a:xfrm>
          <a:prstGeom prst="rect">
            <a:avLst/>
          </a:prstGeom>
          <a:noFill/>
        </p:spPr>
        <p:txBody>
          <a:bodyPr wrap="none" rtlCol="0">
            <a:spAutoFit/>
          </a:bodyPr>
          <a:lstStyle/>
          <a:p>
            <a:r>
              <a:rPr lang="en-GB" sz="1000"/>
              <a:t>SINGAPORE</a:t>
            </a:r>
            <a:endParaRPr lang="en-GB" sz="1000" dirty="0"/>
          </a:p>
        </p:txBody>
      </p:sp>
      <p:sp>
        <p:nvSpPr>
          <p:cNvPr id="197" name="TextBox 196"/>
          <p:cNvSpPr txBox="1"/>
          <p:nvPr/>
        </p:nvSpPr>
        <p:spPr>
          <a:xfrm>
            <a:off x="6448212" y="5423264"/>
            <a:ext cx="360996" cy="246221"/>
          </a:xfrm>
          <a:prstGeom prst="rect">
            <a:avLst/>
          </a:prstGeom>
          <a:noFill/>
        </p:spPr>
        <p:txBody>
          <a:bodyPr wrap="none" rtlCol="0">
            <a:spAutoFit/>
          </a:bodyPr>
          <a:lstStyle/>
          <a:p>
            <a:r>
              <a:rPr lang="en-GB" sz="1000" b="0" dirty="0">
                <a:solidFill>
                  <a:schemeClr val="accent2">
                    <a:lumMod val="60000"/>
                    <a:lumOff val="40000"/>
                  </a:schemeClr>
                </a:solidFill>
              </a:rPr>
              <a:t>12’</a:t>
            </a:r>
          </a:p>
        </p:txBody>
      </p:sp>
      <p:cxnSp>
        <p:nvCxnSpPr>
          <p:cNvPr id="198" name="Straight Arrow Connector 197"/>
          <p:cNvCxnSpPr/>
          <p:nvPr/>
        </p:nvCxnSpPr>
        <p:spPr>
          <a:xfrm>
            <a:off x="7146198" y="6191616"/>
            <a:ext cx="1157278" cy="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6755198" y="4334634"/>
            <a:ext cx="360996" cy="246221"/>
          </a:xfrm>
          <a:prstGeom prst="rect">
            <a:avLst/>
          </a:prstGeom>
          <a:noFill/>
        </p:spPr>
        <p:txBody>
          <a:bodyPr wrap="none" rtlCol="0">
            <a:spAutoFit/>
          </a:bodyPr>
          <a:lstStyle/>
          <a:p>
            <a:r>
              <a:rPr lang="en-GB" sz="1000" b="0" dirty="0">
                <a:solidFill>
                  <a:schemeClr val="accent2">
                    <a:lumMod val="60000"/>
                    <a:lumOff val="40000"/>
                  </a:schemeClr>
                </a:solidFill>
              </a:rPr>
              <a:t>14’</a:t>
            </a:r>
          </a:p>
        </p:txBody>
      </p:sp>
      <p:sp>
        <p:nvSpPr>
          <p:cNvPr id="201" name="Oval 200"/>
          <p:cNvSpPr/>
          <p:nvPr/>
        </p:nvSpPr>
        <p:spPr>
          <a:xfrm>
            <a:off x="6844867" y="4595125"/>
            <a:ext cx="144000" cy="144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TextBox 201"/>
          <p:cNvSpPr txBox="1"/>
          <p:nvPr/>
        </p:nvSpPr>
        <p:spPr>
          <a:xfrm>
            <a:off x="6533201" y="4729098"/>
            <a:ext cx="761747" cy="246221"/>
          </a:xfrm>
          <a:prstGeom prst="rect">
            <a:avLst/>
          </a:prstGeom>
          <a:noFill/>
        </p:spPr>
        <p:txBody>
          <a:bodyPr wrap="none" rtlCol="0">
            <a:spAutoFit/>
          </a:bodyPr>
          <a:lstStyle/>
          <a:p>
            <a:r>
              <a:rPr lang="en-GB" sz="1000" b="0" dirty="0"/>
              <a:t>&gt;</a:t>
            </a:r>
            <a:r>
              <a:rPr lang="en-GB" sz="1000" b="0" dirty="0" err="1"/>
              <a:t>Integrata</a:t>
            </a:r>
            <a:endParaRPr lang="en-GB" sz="1000" b="0" dirty="0"/>
          </a:p>
        </p:txBody>
      </p:sp>
      <p:sp>
        <p:nvSpPr>
          <p:cNvPr id="203" name="TextBox 202"/>
          <p:cNvSpPr txBox="1"/>
          <p:nvPr/>
        </p:nvSpPr>
        <p:spPr>
          <a:xfrm>
            <a:off x="2345629" y="3573360"/>
            <a:ext cx="508473" cy="246221"/>
          </a:xfrm>
          <a:prstGeom prst="rect">
            <a:avLst/>
          </a:prstGeom>
          <a:noFill/>
        </p:spPr>
        <p:txBody>
          <a:bodyPr wrap="none" rtlCol="0">
            <a:spAutoFit/>
          </a:bodyPr>
          <a:lstStyle/>
          <a:p>
            <a:r>
              <a:rPr lang="en-GB" sz="1000"/>
              <a:t>&gt;TEA</a:t>
            </a:r>
            <a:endParaRPr lang="en-GB" sz="1000" dirty="0"/>
          </a:p>
        </p:txBody>
      </p:sp>
      <p:sp>
        <p:nvSpPr>
          <p:cNvPr id="205" name="TextBox 204"/>
          <p:cNvSpPr txBox="1"/>
          <p:nvPr/>
        </p:nvSpPr>
        <p:spPr>
          <a:xfrm>
            <a:off x="6921566" y="5874839"/>
            <a:ext cx="360996" cy="246221"/>
          </a:xfrm>
          <a:prstGeom prst="rect">
            <a:avLst/>
          </a:prstGeom>
          <a:noFill/>
        </p:spPr>
        <p:txBody>
          <a:bodyPr wrap="none" rtlCol="0">
            <a:spAutoFit/>
          </a:bodyPr>
          <a:lstStyle/>
          <a:p>
            <a:r>
              <a:rPr lang="en-GB" sz="1000" b="0" dirty="0">
                <a:solidFill>
                  <a:schemeClr val="accent2">
                    <a:lumMod val="60000"/>
                    <a:lumOff val="40000"/>
                  </a:schemeClr>
                </a:solidFill>
              </a:rPr>
              <a:t>15’</a:t>
            </a:r>
          </a:p>
        </p:txBody>
      </p:sp>
      <p:sp>
        <p:nvSpPr>
          <p:cNvPr id="206" name="TextBox 205"/>
          <p:cNvSpPr txBox="1"/>
          <p:nvPr/>
        </p:nvSpPr>
        <p:spPr>
          <a:xfrm>
            <a:off x="6481684" y="6064599"/>
            <a:ext cx="561372" cy="246221"/>
          </a:xfrm>
          <a:prstGeom prst="rect">
            <a:avLst/>
          </a:prstGeom>
          <a:noFill/>
        </p:spPr>
        <p:txBody>
          <a:bodyPr wrap="none" rtlCol="0">
            <a:spAutoFit/>
          </a:bodyPr>
          <a:lstStyle/>
          <a:p>
            <a:r>
              <a:rPr lang="en-GB" sz="1000"/>
              <a:t>CHILE</a:t>
            </a:r>
            <a:endParaRPr lang="en-GB" sz="1000" dirty="0"/>
          </a:p>
        </p:txBody>
      </p:sp>
      <p:sp>
        <p:nvSpPr>
          <p:cNvPr id="207" name="Rectangle 206"/>
          <p:cNvSpPr/>
          <p:nvPr/>
        </p:nvSpPr>
        <p:spPr>
          <a:xfrm>
            <a:off x="2554591" y="3441746"/>
            <a:ext cx="144000" cy="144000"/>
          </a:xfrm>
          <a:prstGeom prst="rect">
            <a:avLst/>
          </a:prstGeom>
          <a:solidFill>
            <a:srgbClr val="86E02D"/>
          </a:solidFill>
          <a:ln>
            <a:solidFill>
              <a:srgbClr val="86E0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Rectangle 207"/>
          <p:cNvSpPr/>
          <p:nvPr/>
        </p:nvSpPr>
        <p:spPr>
          <a:xfrm>
            <a:off x="2740622" y="3990353"/>
            <a:ext cx="144000" cy="144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Rectangle 208"/>
          <p:cNvSpPr/>
          <p:nvPr/>
        </p:nvSpPr>
        <p:spPr>
          <a:xfrm>
            <a:off x="4211244" y="4595125"/>
            <a:ext cx="144000" cy="1440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Rectangle 209"/>
          <p:cNvSpPr/>
          <p:nvPr/>
        </p:nvSpPr>
        <p:spPr>
          <a:xfrm>
            <a:off x="6559819" y="5665035"/>
            <a:ext cx="144000" cy="144000"/>
          </a:xfrm>
          <a:prstGeom prst="rect">
            <a:avLst/>
          </a:prstGeom>
          <a:solidFill>
            <a:srgbClr val="001A70"/>
          </a:solidFill>
          <a:ln>
            <a:solidFill>
              <a:srgbClr val="001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Rectangle 210"/>
          <p:cNvSpPr/>
          <p:nvPr/>
        </p:nvSpPr>
        <p:spPr>
          <a:xfrm>
            <a:off x="7021743" y="6119616"/>
            <a:ext cx="144000" cy="14400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2" name="Straight Connector 211"/>
          <p:cNvCxnSpPr/>
          <p:nvPr/>
        </p:nvCxnSpPr>
        <p:spPr>
          <a:xfrm>
            <a:off x="6213645" y="2569343"/>
            <a:ext cx="25929" cy="3811385"/>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4539855" y="2530755"/>
            <a:ext cx="25929" cy="3811385"/>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3070101" y="2569343"/>
            <a:ext cx="25929" cy="3811385"/>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743634" y="2569344"/>
            <a:ext cx="25929" cy="3811385"/>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079505" y="277505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p:cNvSpPr/>
          <p:nvPr/>
        </p:nvSpPr>
        <p:spPr>
          <a:xfrm>
            <a:off x="2288157" y="277505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p:cNvSpPr/>
          <p:nvPr/>
        </p:nvSpPr>
        <p:spPr>
          <a:xfrm>
            <a:off x="2552512" y="2775055"/>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p:cNvSpPr/>
          <p:nvPr/>
        </p:nvSpPr>
        <p:spPr>
          <a:xfrm>
            <a:off x="3999606"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p:cNvSpPr/>
          <p:nvPr/>
        </p:nvSpPr>
        <p:spPr>
          <a:xfrm>
            <a:off x="3852855"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p:cNvSpPr/>
          <p:nvPr/>
        </p:nvSpPr>
        <p:spPr>
          <a:xfrm>
            <a:off x="4167165"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p:cNvSpPr/>
          <p:nvPr/>
        </p:nvSpPr>
        <p:spPr>
          <a:xfrm>
            <a:off x="4342350"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p:cNvSpPr/>
          <p:nvPr/>
        </p:nvSpPr>
        <p:spPr>
          <a:xfrm>
            <a:off x="4500264"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p:cNvSpPr/>
          <p:nvPr/>
        </p:nvSpPr>
        <p:spPr>
          <a:xfrm>
            <a:off x="4660999"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p:cNvSpPr/>
          <p:nvPr/>
        </p:nvSpPr>
        <p:spPr>
          <a:xfrm>
            <a:off x="5164683"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p:cNvSpPr/>
          <p:nvPr/>
        </p:nvSpPr>
        <p:spPr>
          <a:xfrm>
            <a:off x="5498935"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p:cNvSpPr/>
          <p:nvPr/>
        </p:nvSpPr>
        <p:spPr>
          <a:xfrm>
            <a:off x="5833187"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p:cNvSpPr/>
          <p:nvPr/>
        </p:nvSpPr>
        <p:spPr>
          <a:xfrm>
            <a:off x="6296295"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p:cNvSpPr/>
          <p:nvPr/>
        </p:nvSpPr>
        <p:spPr>
          <a:xfrm>
            <a:off x="6645032"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p:cNvSpPr/>
          <p:nvPr/>
        </p:nvSpPr>
        <p:spPr>
          <a:xfrm>
            <a:off x="6804125"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p:cNvSpPr/>
          <p:nvPr/>
        </p:nvSpPr>
        <p:spPr>
          <a:xfrm>
            <a:off x="7142464"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p:cNvSpPr/>
          <p:nvPr/>
        </p:nvSpPr>
        <p:spPr>
          <a:xfrm>
            <a:off x="6971056"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p:cNvSpPr/>
          <p:nvPr/>
        </p:nvSpPr>
        <p:spPr>
          <a:xfrm>
            <a:off x="6471874"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p:cNvSpPr txBox="1"/>
          <p:nvPr/>
        </p:nvSpPr>
        <p:spPr>
          <a:xfrm>
            <a:off x="4828036" y="3017318"/>
            <a:ext cx="1800493" cy="246221"/>
          </a:xfrm>
          <a:prstGeom prst="rect">
            <a:avLst/>
          </a:prstGeom>
          <a:noFill/>
        </p:spPr>
        <p:txBody>
          <a:bodyPr wrap="none" rtlCol="0">
            <a:spAutoFit/>
          </a:bodyPr>
          <a:lstStyle/>
          <a:p>
            <a:r>
              <a:rPr lang="en-GB" sz="1000" b="0" dirty="0"/>
              <a:t>32 training centres in France</a:t>
            </a:r>
          </a:p>
        </p:txBody>
      </p:sp>
      <p:sp>
        <p:nvSpPr>
          <p:cNvPr id="68" name="Oval 67"/>
          <p:cNvSpPr/>
          <p:nvPr/>
        </p:nvSpPr>
        <p:spPr>
          <a:xfrm>
            <a:off x="4999679"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Oval 68"/>
          <p:cNvSpPr/>
          <p:nvPr/>
        </p:nvSpPr>
        <p:spPr>
          <a:xfrm>
            <a:off x="5325297"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p:cNvSpPr/>
          <p:nvPr/>
        </p:nvSpPr>
        <p:spPr>
          <a:xfrm>
            <a:off x="5672573"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p:cNvSpPr/>
          <p:nvPr/>
        </p:nvSpPr>
        <p:spPr>
          <a:xfrm>
            <a:off x="5989226"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p:cNvSpPr/>
          <p:nvPr/>
        </p:nvSpPr>
        <p:spPr>
          <a:xfrm>
            <a:off x="6149672"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p:cNvSpPr/>
          <p:nvPr/>
        </p:nvSpPr>
        <p:spPr>
          <a:xfrm>
            <a:off x="7317397"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p:cNvSpPr/>
          <p:nvPr/>
        </p:nvSpPr>
        <p:spPr>
          <a:xfrm>
            <a:off x="3697076"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Oval 74"/>
          <p:cNvSpPr/>
          <p:nvPr/>
        </p:nvSpPr>
        <p:spPr>
          <a:xfrm>
            <a:off x="3524716"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Oval 75"/>
          <p:cNvSpPr/>
          <p:nvPr/>
        </p:nvSpPr>
        <p:spPr>
          <a:xfrm>
            <a:off x="7479208"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p:cNvSpPr/>
          <p:nvPr/>
        </p:nvSpPr>
        <p:spPr>
          <a:xfrm>
            <a:off x="4828214" y="2807296"/>
            <a:ext cx="144000" cy="144000"/>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p:cNvSpPr/>
          <p:nvPr/>
        </p:nvSpPr>
        <p:spPr>
          <a:xfrm>
            <a:off x="4983801" y="3429360"/>
            <a:ext cx="144000" cy="144000"/>
          </a:xfrm>
          <a:prstGeom prst="ellipse">
            <a:avLst/>
          </a:prstGeom>
          <a:solidFill>
            <a:srgbClr val="86E02D"/>
          </a:solidFill>
          <a:ln>
            <a:solidFill>
              <a:srgbClr val="86E0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p:cNvSpPr/>
          <p:nvPr/>
        </p:nvSpPr>
        <p:spPr>
          <a:xfrm>
            <a:off x="5324883" y="3431174"/>
            <a:ext cx="144000" cy="144000"/>
          </a:xfrm>
          <a:prstGeom prst="ellipse">
            <a:avLst/>
          </a:prstGeom>
          <a:solidFill>
            <a:srgbClr val="86E02D"/>
          </a:solidFill>
          <a:ln>
            <a:solidFill>
              <a:srgbClr val="86E0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p:cNvSpPr/>
          <p:nvPr/>
        </p:nvSpPr>
        <p:spPr>
          <a:xfrm>
            <a:off x="5605400" y="3433406"/>
            <a:ext cx="144000" cy="144000"/>
          </a:xfrm>
          <a:prstGeom prst="ellipse">
            <a:avLst/>
          </a:prstGeom>
          <a:solidFill>
            <a:srgbClr val="86E02D"/>
          </a:solidFill>
          <a:ln>
            <a:solidFill>
              <a:srgbClr val="86E0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p:cNvSpPr/>
          <p:nvPr/>
        </p:nvSpPr>
        <p:spPr>
          <a:xfrm>
            <a:off x="5967480" y="3425910"/>
            <a:ext cx="144000" cy="144000"/>
          </a:xfrm>
          <a:prstGeom prst="ellipse">
            <a:avLst/>
          </a:prstGeom>
          <a:solidFill>
            <a:srgbClr val="86E02D"/>
          </a:solidFill>
          <a:ln>
            <a:solidFill>
              <a:srgbClr val="86E0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TextBox 81"/>
          <p:cNvSpPr txBox="1"/>
          <p:nvPr/>
        </p:nvSpPr>
        <p:spPr>
          <a:xfrm>
            <a:off x="4817346" y="3594592"/>
            <a:ext cx="1657826" cy="246221"/>
          </a:xfrm>
          <a:prstGeom prst="rect">
            <a:avLst/>
          </a:prstGeom>
          <a:noFill/>
        </p:spPr>
        <p:txBody>
          <a:bodyPr wrap="none" rtlCol="0">
            <a:spAutoFit/>
          </a:bodyPr>
          <a:lstStyle/>
          <a:p>
            <a:r>
              <a:rPr lang="en-GB" sz="1000" b="0" dirty="0"/>
              <a:t>5 training centres in Spain</a:t>
            </a:r>
          </a:p>
        </p:txBody>
      </p:sp>
      <p:cxnSp>
        <p:nvCxnSpPr>
          <p:cNvPr id="83" name="Straight Arrow Connector 82"/>
          <p:cNvCxnSpPr/>
          <p:nvPr/>
        </p:nvCxnSpPr>
        <p:spPr>
          <a:xfrm>
            <a:off x="4334124" y="5301531"/>
            <a:ext cx="3969352" cy="1382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447483" y="5185332"/>
            <a:ext cx="583814" cy="246221"/>
          </a:xfrm>
          <a:prstGeom prst="rect">
            <a:avLst/>
          </a:prstGeom>
          <a:noFill/>
        </p:spPr>
        <p:txBody>
          <a:bodyPr wrap="none" rtlCol="0">
            <a:spAutoFit/>
          </a:bodyPr>
          <a:lstStyle/>
          <a:p>
            <a:r>
              <a:rPr lang="en-GB" sz="1000" dirty="0"/>
              <a:t>CHINA</a:t>
            </a:r>
          </a:p>
        </p:txBody>
      </p:sp>
      <p:sp>
        <p:nvSpPr>
          <p:cNvPr id="85" name="Rectangle 84"/>
          <p:cNvSpPr/>
          <p:nvPr/>
        </p:nvSpPr>
        <p:spPr>
          <a:xfrm>
            <a:off x="4197319" y="5236772"/>
            <a:ext cx="144000" cy="144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TextBox 85"/>
          <p:cNvSpPr txBox="1"/>
          <p:nvPr/>
        </p:nvSpPr>
        <p:spPr>
          <a:xfrm>
            <a:off x="4104947" y="4975165"/>
            <a:ext cx="360996" cy="246221"/>
          </a:xfrm>
          <a:prstGeom prst="rect">
            <a:avLst/>
          </a:prstGeom>
          <a:noFill/>
        </p:spPr>
        <p:txBody>
          <a:bodyPr wrap="none" rtlCol="0">
            <a:spAutoFit/>
          </a:bodyPr>
          <a:lstStyle/>
          <a:p>
            <a:r>
              <a:rPr lang="en-GB" sz="1000" b="0" dirty="0">
                <a:solidFill>
                  <a:schemeClr val="accent2">
                    <a:lumMod val="60000"/>
                    <a:lumOff val="40000"/>
                  </a:schemeClr>
                </a:solidFill>
              </a:rPr>
              <a:t>97’</a:t>
            </a:r>
          </a:p>
        </p:txBody>
      </p:sp>
      <p:sp>
        <p:nvSpPr>
          <p:cNvPr id="87" name="Oval 86"/>
          <p:cNvSpPr/>
          <p:nvPr/>
        </p:nvSpPr>
        <p:spPr>
          <a:xfrm>
            <a:off x="5122632" y="5222795"/>
            <a:ext cx="144000" cy="1440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p:cNvSpPr/>
          <p:nvPr/>
        </p:nvSpPr>
        <p:spPr>
          <a:xfrm>
            <a:off x="5468603" y="5222795"/>
            <a:ext cx="144000" cy="1440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Oval 88"/>
          <p:cNvSpPr/>
          <p:nvPr/>
        </p:nvSpPr>
        <p:spPr>
          <a:xfrm>
            <a:off x="5758153" y="5222795"/>
            <a:ext cx="144000" cy="1440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0" name="Oval 89"/>
          <p:cNvSpPr/>
          <p:nvPr/>
        </p:nvSpPr>
        <p:spPr>
          <a:xfrm>
            <a:off x="6020089" y="5222795"/>
            <a:ext cx="144000" cy="1440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p:cNvSpPr/>
          <p:nvPr/>
        </p:nvSpPr>
        <p:spPr>
          <a:xfrm>
            <a:off x="6293672" y="5222795"/>
            <a:ext cx="144000" cy="1440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p:cNvSpPr/>
          <p:nvPr/>
        </p:nvSpPr>
        <p:spPr>
          <a:xfrm>
            <a:off x="6726513" y="5222795"/>
            <a:ext cx="144000" cy="144000"/>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TextBox 92"/>
          <p:cNvSpPr txBox="1"/>
          <p:nvPr/>
        </p:nvSpPr>
        <p:spPr>
          <a:xfrm>
            <a:off x="4382436" y="5417525"/>
            <a:ext cx="1665841" cy="246221"/>
          </a:xfrm>
          <a:prstGeom prst="rect">
            <a:avLst/>
          </a:prstGeom>
          <a:noFill/>
        </p:spPr>
        <p:txBody>
          <a:bodyPr wrap="none" rtlCol="0">
            <a:spAutoFit/>
          </a:bodyPr>
          <a:lstStyle/>
          <a:p>
            <a:r>
              <a:rPr lang="en-GB" sz="1000" b="0" dirty="0"/>
              <a:t>7 training centres in China</a:t>
            </a:r>
          </a:p>
        </p:txBody>
      </p:sp>
      <p:sp>
        <p:nvSpPr>
          <p:cNvPr id="94" name="Rectangle 93"/>
          <p:cNvSpPr/>
          <p:nvPr/>
        </p:nvSpPr>
        <p:spPr>
          <a:xfrm>
            <a:off x="7479208" y="281308"/>
            <a:ext cx="1537217" cy="36393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a:solidFill>
                  <a:schemeClr val="tx1"/>
                </a:solidFill>
              </a:rPr>
              <a:t>XXX </a:t>
            </a:r>
            <a:r>
              <a:rPr lang="en-GB" sz="1200" dirty="0" err="1">
                <a:solidFill>
                  <a:schemeClr val="tx1"/>
                </a:solidFill>
              </a:rPr>
              <a:t>center</a:t>
            </a:r>
            <a:endParaRPr lang="en-GB" sz="1200" dirty="0">
              <a:solidFill>
                <a:schemeClr val="tx1"/>
              </a:solidFill>
            </a:endParaRPr>
          </a:p>
        </p:txBody>
      </p:sp>
      <p:sp>
        <p:nvSpPr>
          <p:cNvPr id="6" name="TextBox 5"/>
          <p:cNvSpPr txBox="1"/>
          <p:nvPr/>
        </p:nvSpPr>
        <p:spPr>
          <a:xfrm>
            <a:off x="3255794" y="1456044"/>
            <a:ext cx="3259226" cy="307777"/>
          </a:xfrm>
          <a:prstGeom prst="rect">
            <a:avLst/>
          </a:prstGeom>
          <a:noFill/>
        </p:spPr>
        <p:txBody>
          <a:bodyPr wrap="none" rtlCol="0">
            <a:spAutoFit/>
          </a:bodyPr>
          <a:lstStyle/>
          <a:p>
            <a:r>
              <a:rPr lang="en-GB" sz="1400" dirty="0"/>
              <a:t>XXX company development timeline</a:t>
            </a:r>
          </a:p>
        </p:txBody>
      </p:sp>
    </p:spTree>
    <p:extLst>
      <p:ext uri="{BB962C8B-B14F-4D97-AF65-F5344CB8AC3E}">
        <p14:creationId xmlns:p14="http://schemas.microsoft.com/office/powerpoint/2010/main" val="3548566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5636" y="4483569"/>
            <a:ext cx="4294909" cy="5040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p:cNvSpPr>
            <a:spLocks noGrp="1"/>
          </p:cNvSpPr>
          <p:nvPr>
            <p:ph type="title"/>
          </p:nvPr>
        </p:nvSpPr>
        <p:spPr/>
        <p:txBody>
          <a:bodyPr/>
          <a:lstStyle/>
          <a:p>
            <a:r>
              <a:rPr lang="en-US" dirty="0"/>
              <a:t>Content</a:t>
            </a:r>
          </a:p>
        </p:txBody>
      </p:sp>
      <p:sp>
        <p:nvSpPr>
          <p:cNvPr id="3" name="Espace réservé du contenu 2"/>
          <p:cNvSpPr>
            <a:spLocks noGrp="1"/>
          </p:cNvSpPr>
          <p:nvPr>
            <p:ph type="body" sz="quarter" idx="10"/>
          </p:nvPr>
        </p:nvSpPr>
        <p:spPr/>
        <p:txBody>
          <a:bodyPr/>
          <a:lstStyle/>
          <a:p>
            <a:pPr>
              <a:buClr>
                <a:schemeClr val="tx2"/>
              </a:buClr>
            </a:pPr>
            <a:r>
              <a:rPr lang="en-US" dirty="0"/>
              <a:t>Quantitative slides</a:t>
            </a:r>
          </a:p>
          <a:p>
            <a:pPr>
              <a:buClr>
                <a:schemeClr val="tx2"/>
              </a:buClr>
            </a:pPr>
            <a:endParaRPr lang="en-US" dirty="0"/>
          </a:p>
          <a:p>
            <a:pPr>
              <a:buClr>
                <a:schemeClr val="tx2"/>
              </a:buClr>
            </a:pPr>
            <a:r>
              <a:rPr lang="en-US" dirty="0"/>
              <a:t>Structure slides</a:t>
            </a:r>
          </a:p>
          <a:p>
            <a:pPr>
              <a:buClr>
                <a:schemeClr val="tx2"/>
              </a:buClr>
            </a:pPr>
            <a:endParaRPr lang="en-US" dirty="0"/>
          </a:p>
          <a:p>
            <a:pPr>
              <a:buClr>
                <a:schemeClr val="tx2"/>
              </a:buClr>
            </a:pPr>
            <a:r>
              <a:rPr lang="en-US" dirty="0"/>
              <a:t>ID slides</a:t>
            </a:r>
          </a:p>
          <a:p>
            <a:pPr>
              <a:buClr>
                <a:schemeClr val="tx2"/>
              </a:buClr>
            </a:pPr>
            <a:endParaRPr lang="en-US" dirty="0"/>
          </a:p>
          <a:p>
            <a:pPr>
              <a:buClr>
                <a:schemeClr val="tx2"/>
              </a:buClr>
            </a:pPr>
            <a:r>
              <a:rPr lang="en-US" dirty="0"/>
              <a:t>Value chain slides</a:t>
            </a:r>
          </a:p>
          <a:p>
            <a:pPr>
              <a:buClr>
                <a:schemeClr val="tx2"/>
              </a:buClr>
            </a:pPr>
            <a:endParaRPr lang="en-US" dirty="0"/>
          </a:p>
          <a:p>
            <a:pPr>
              <a:buClr>
                <a:schemeClr val="tx2"/>
              </a:buClr>
            </a:pPr>
            <a:r>
              <a:rPr lang="en-US" dirty="0"/>
              <a:t>Matrix slides</a:t>
            </a:r>
          </a:p>
          <a:p>
            <a:pPr>
              <a:buClr>
                <a:schemeClr val="tx2"/>
              </a:buClr>
            </a:pPr>
            <a:endParaRPr lang="en-US" dirty="0"/>
          </a:p>
          <a:p>
            <a:pPr>
              <a:buClr>
                <a:schemeClr val="tx2"/>
              </a:buClr>
            </a:pPr>
            <a:r>
              <a:rPr lang="en-US" dirty="0"/>
              <a:t>Map slides</a:t>
            </a:r>
          </a:p>
          <a:p>
            <a:pPr>
              <a:buClr>
                <a:schemeClr val="tx2"/>
              </a:buClr>
            </a:pPr>
            <a:endParaRPr lang="en-US" dirty="0"/>
          </a:p>
          <a:p>
            <a:pPr>
              <a:buClr>
                <a:schemeClr val="tx2"/>
              </a:buClr>
            </a:pPr>
            <a:r>
              <a:rPr lang="en-US" dirty="0"/>
              <a:t>Calculation slides</a:t>
            </a:r>
          </a:p>
          <a:p>
            <a:pPr>
              <a:buClr>
                <a:schemeClr val="tx2"/>
              </a:buClr>
            </a:pPr>
            <a:endParaRPr lang="en-US" dirty="0"/>
          </a:p>
        </p:txBody>
      </p:sp>
      <p:sp>
        <p:nvSpPr>
          <p:cNvPr id="5" name="Text Placeholder 4"/>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09128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p:nvPr/>
        </p:nvCxnSpPr>
        <p:spPr>
          <a:xfrm flipV="1">
            <a:off x="5067300" y="2976951"/>
            <a:ext cx="2819400" cy="22860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Rounded Rectangular Callout 24"/>
          <p:cNvSpPr/>
          <p:nvPr/>
        </p:nvSpPr>
        <p:spPr bwMode="auto">
          <a:xfrm>
            <a:off x="4281787" y="2606469"/>
            <a:ext cx="1752600" cy="576487"/>
          </a:xfrm>
          <a:prstGeom prst="wedgeRoundRectCallout">
            <a:avLst>
              <a:gd name="adj1" fmla="val 32752"/>
              <a:gd name="adj2" fmla="val 109350"/>
              <a:gd name="adj3" fmla="val 16667"/>
            </a:avLst>
          </a:prstGeom>
          <a:solidFill>
            <a:schemeClr val="bg1"/>
          </a:solidFill>
          <a:ln w="12700" cap="rnd" algn="ctr">
            <a:solidFill>
              <a:schemeClr val="accent1"/>
            </a:solidFill>
            <a:miter lim="800000"/>
            <a:headEnd type="none" w="sm" len="sm"/>
            <a:tailEnd type="none" w="sm" len="sm"/>
          </a:ln>
        </p:spPr>
        <p:txBody>
          <a:bodyPr wrap="square" rtlCol="0" anchor="ctr">
            <a:noAutofit/>
          </a:bodyPr>
          <a:lstStyle/>
          <a:p>
            <a:pPr algn="ctr"/>
            <a:endParaRPr lang="en-GB" sz="1100" dirty="0"/>
          </a:p>
        </p:txBody>
      </p:sp>
      <p:graphicFrame>
        <p:nvGraphicFramePr>
          <p:cNvPr id="12" name="图表 11"/>
          <p:cNvGraphicFramePr/>
          <p:nvPr/>
        </p:nvGraphicFramePr>
        <p:xfrm>
          <a:off x="228600" y="2590800"/>
          <a:ext cx="4038600" cy="3276600"/>
        </p:xfrm>
        <a:graphic>
          <a:graphicData uri="http://schemas.openxmlformats.org/drawingml/2006/chart">
            <c:chart xmlns:c="http://schemas.openxmlformats.org/drawingml/2006/chart" xmlns:r="http://schemas.openxmlformats.org/officeDocument/2006/relationships" r:id="rId3"/>
          </a:graphicData>
        </a:graphic>
      </p:graphicFrame>
      <p:sp>
        <p:nvSpPr>
          <p:cNvPr id="14" name="文本框 13"/>
          <p:cNvSpPr txBox="1"/>
          <p:nvPr/>
        </p:nvSpPr>
        <p:spPr>
          <a:xfrm>
            <a:off x="-18535" y="6553200"/>
            <a:ext cx="3406702" cy="215444"/>
          </a:xfrm>
          <a:prstGeom prst="rect">
            <a:avLst/>
          </a:prstGeom>
          <a:noFill/>
        </p:spPr>
        <p:txBody>
          <a:bodyPr wrap="none" rtlCol="0">
            <a:spAutoFit/>
          </a:bodyPr>
          <a:lstStyle/>
          <a:p>
            <a:r>
              <a:rPr kumimoji="1" lang="en-US" altLang="zh-CN" sz="800" b="0" dirty="0">
                <a:ea typeface="Arial" charset="0"/>
              </a:rPr>
              <a:t>Source:</a:t>
            </a:r>
            <a:r>
              <a:rPr kumimoji="1" lang="zh-CN" altLang="en-US" sz="800" b="0" dirty="0">
                <a:ea typeface="Arial" charset="0"/>
              </a:rPr>
              <a:t> </a:t>
            </a:r>
            <a:r>
              <a:rPr kumimoji="1" lang="en-US" altLang="zh-CN" sz="800" b="0" dirty="0">
                <a:ea typeface="Arial" charset="0"/>
              </a:rPr>
              <a:t>XX </a:t>
            </a:r>
            <a:r>
              <a:rPr kumimoji="1" lang="zh-CN" altLang="en-US" sz="800" b="0" dirty="0">
                <a:ea typeface="Arial" charset="0"/>
              </a:rPr>
              <a:t> </a:t>
            </a:r>
            <a:r>
              <a:rPr kumimoji="1" lang="en-US" altLang="zh-CN" sz="800" b="0" dirty="0">
                <a:ea typeface="Arial" charset="0"/>
              </a:rPr>
              <a:t>hotel</a:t>
            </a:r>
            <a:r>
              <a:rPr kumimoji="1" lang="zh-CN" altLang="en-US" sz="800" b="0" dirty="0">
                <a:ea typeface="Arial" charset="0"/>
              </a:rPr>
              <a:t> </a:t>
            </a:r>
            <a:r>
              <a:rPr kumimoji="1" lang="en-US" altLang="zh-CN" sz="800" b="0" dirty="0">
                <a:ea typeface="Arial" charset="0"/>
              </a:rPr>
              <a:t>association, Hotel News Resources; </a:t>
            </a:r>
            <a:r>
              <a:rPr kumimoji="1" lang="en-US" altLang="zh-CN" sz="800" b="0" dirty="0" err="1">
                <a:ea typeface="Arial" charset="0"/>
              </a:rPr>
              <a:t>ShARE</a:t>
            </a:r>
            <a:r>
              <a:rPr kumimoji="1" lang="en-US" altLang="zh-CN" sz="800" b="0" dirty="0">
                <a:ea typeface="Arial" charset="0"/>
              </a:rPr>
              <a:t> analysis</a:t>
            </a:r>
            <a:endParaRPr kumimoji="1" lang="zh-CN" altLang="en-US" sz="800" b="0" dirty="0">
              <a:ea typeface="Arial" charset="0"/>
            </a:endParaRPr>
          </a:p>
        </p:txBody>
      </p:sp>
      <p:sp>
        <p:nvSpPr>
          <p:cNvPr id="2" name="Title 1"/>
          <p:cNvSpPr>
            <a:spLocks noGrp="1"/>
          </p:cNvSpPr>
          <p:nvPr>
            <p:ph type="title"/>
          </p:nvPr>
        </p:nvSpPr>
        <p:spPr/>
        <p:txBody>
          <a:bodyPr>
            <a:normAutofit/>
          </a:bodyPr>
          <a:lstStyle/>
          <a:p>
            <a:r>
              <a:rPr lang="en-US" altLang="zh-CN" sz="2000" dirty="0">
                <a:latin typeface="Arial" charset="0"/>
                <a:ea typeface="Arial" charset="0"/>
                <a:cs typeface="Arial" charset="0"/>
              </a:rPr>
              <a:t>XX chain</a:t>
            </a:r>
            <a:r>
              <a:rPr lang="zh-CN" altLang="en-US" sz="2000" dirty="0">
                <a:latin typeface="Arial" charset="0"/>
                <a:ea typeface="Arial" charset="0"/>
                <a:cs typeface="Arial" charset="0"/>
              </a:rPr>
              <a:t> </a:t>
            </a:r>
            <a:r>
              <a:rPr lang="en-US" altLang="zh-CN" sz="2000" dirty="0">
                <a:latin typeface="Arial" charset="0"/>
                <a:ea typeface="Arial" charset="0"/>
                <a:cs typeface="Arial" charset="0"/>
              </a:rPr>
              <a:t>hotel</a:t>
            </a:r>
            <a:r>
              <a:rPr lang="zh-CN" altLang="en-US" sz="2000" dirty="0">
                <a:latin typeface="Arial" charset="0"/>
                <a:ea typeface="Arial" charset="0"/>
                <a:cs typeface="Arial" charset="0"/>
              </a:rPr>
              <a:t> </a:t>
            </a:r>
            <a:r>
              <a:rPr lang="en-US" altLang="zh-CN" sz="2000" dirty="0">
                <a:latin typeface="Arial" charset="0"/>
                <a:ea typeface="Arial" charset="0"/>
                <a:cs typeface="Arial" charset="0"/>
              </a:rPr>
              <a:t>industry</a:t>
            </a:r>
            <a:r>
              <a:rPr lang="zh-CN" altLang="en-US" sz="2000" dirty="0">
                <a:latin typeface="Arial" charset="0"/>
                <a:ea typeface="Arial" charset="0"/>
                <a:cs typeface="Arial" charset="0"/>
              </a:rPr>
              <a:t> </a:t>
            </a:r>
            <a:r>
              <a:rPr lang="en-US" altLang="zh-CN" sz="2000" dirty="0">
                <a:latin typeface="Arial" charset="0"/>
                <a:ea typeface="Arial" charset="0"/>
                <a:cs typeface="Arial" charset="0"/>
              </a:rPr>
              <a:t>has</a:t>
            </a:r>
            <a:r>
              <a:rPr lang="zh-CN" altLang="en-US" sz="2000" dirty="0">
                <a:latin typeface="Arial" charset="0"/>
                <a:ea typeface="Arial" charset="0"/>
                <a:cs typeface="Arial" charset="0"/>
              </a:rPr>
              <a:t> </a:t>
            </a:r>
            <a:r>
              <a:rPr lang="en-US" altLang="zh-CN" sz="2000" dirty="0">
                <a:latin typeface="Arial" charset="0"/>
                <a:ea typeface="Arial" charset="0"/>
                <a:cs typeface="Arial" charset="0"/>
              </a:rPr>
              <a:t>experienced</a:t>
            </a:r>
            <a:r>
              <a:rPr lang="zh-CN" altLang="en-US" sz="2000" dirty="0">
                <a:latin typeface="Arial" charset="0"/>
                <a:ea typeface="Arial" charset="0"/>
                <a:cs typeface="Arial" charset="0"/>
              </a:rPr>
              <a:t> </a:t>
            </a:r>
            <a:r>
              <a:rPr lang="en-US" altLang="zh-CN" sz="2000" dirty="0">
                <a:latin typeface="Arial" charset="0"/>
                <a:ea typeface="Arial" charset="0"/>
                <a:cs typeface="Arial" charset="0"/>
              </a:rPr>
              <a:t>meteoric</a:t>
            </a:r>
            <a:r>
              <a:rPr lang="zh-CN" altLang="en-US" sz="2000" dirty="0">
                <a:latin typeface="Arial" charset="0"/>
                <a:ea typeface="Arial" charset="0"/>
                <a:cs typeface="Arial" charset="0"/>
              </a:rPr>
              <a:t> </a:t>
            </a:r>
            <a:r>
              <a:rPr lang="en-US" altLang="zh-CN" sz="2000" dirty="0">
                <a:latin typeface="Arial" charset="0"/>
                <a:ea typeface="Arial" charset="0"/>
                <a:cs typeface="Arial" charset="0"/>
              </a:rPr>
              <a:t>growth, multiplied its hotel and room base by nearly 40 folds in 10 years</a:t>
            </a:r>
            <a:endParaRPr lang="en-GB" sz="1800" dirty="0">
              <a:latin typeface="Arial" charset="0"/>
              <a:ea typeface="Arial" charset="0"/>
              <a:cs typeface="Arial" charset="0"/>
            </a:endParaRPr>
          </a:p>
        </p:txBody>
      </p:sp>
      <p:graphicFrame>
        <p:nvGraphicFramePr>
          <p:cNvPr id="9" name="图表 11"/>
          <p:cNvGraphicFramePr/>
          <p:nvPr/>
        </p:nvGraphicFramePr>
        <p:xfrm>
          <a:off x="4419600" y="2438400"/>
          <a:ext cx="4598234" cy="3495661"/>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p:cNvSpPr txBox="1"/>
          <p:nvPr/>
        </p:nvSpPr>
        <p:spPr>
          <a:xfrm>
            <a:off x="2563930" y="1770684"/>
            <a:ext cx="3905236" cy="307777"/>
          </a:xfrm>
          <a:prstGeom prst="rect">
            <a:avLst/>
          </a:prstGeom>
          <a:noFill/>
        </p:spPr>
        <p:txBody>
          <a:bodyPr wrap="none" rtlCol="0">
            <a:spAutoFit/>
          </a:bodyPr>
          <a:lstStyle/>
          <a:p>
            <a:r>
              <a:rPr lang="en-GB" sz="1400" b="1" dirty="0"/>
              <a:t>XX </a:t>
            </a:r>
            <a:r>
              <a:rPr lang="en-US" altLang="zh-CN" sz="1400" b="1" dirty="0"/>
              <a:t>chain </a:t>
            </a:r>
            <a:r>
              <a:rPr lang="en-GB" sz="1400" b="1" dirty="0"/>
              <a:t>hotels and rooms from 2005-2016</a:t>
            </a:r>
          </a:p>
        </p:txBody>
      </p:sp>
      <p:cxnSp>
        <p:nvCxnSpPr>
          <p:cNvPr id="8" name="Straight Arrow Connector 7"/>
          <p:cNvCxnSpPr/>
          <p:nvPr/>
        </p:nvCxnSpPr>
        <p:spPr>
          <a:xfrm flipV="1">
            <a:off x="762000" y="3048000"/>
            <a:ext cx="2667000" cy="16764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bwMode="auto">
          <a:xfrm>
            <a:off x="1828800" y="3638152"/>
            <a:ext cx="629448" cy="329116"/>
          </a:xfrm>
          <a:prstGeom prst="ellipse">
            <a:avLst/>
          </a:prstGeom>
          <a:solidFill>
            <a:schemeClr val="bg1"/>
          </a:solidFill>
          <a:ln w="28575" cap="rnd" algn="ctr">
            <a:solidFill>
              <a:schemeClr val="accent1"/>
            </a:solidFill>
            <a:miter lim="800000"/>
            <a:headEnd type="none" w="sm" len="sm"/>
            <a:tailEnd type="none" w="sm" len="sm"/>
          </a:ln>
        </p:spPr>
        <p:txBody>
          <a:bodyPr wrap="square" lIns="0" rIns="0" rtlCol="0" anchor="ctr">
            <a:noAutofit/>
          </a:bodyPr>
          <a:lstStyle/>
          <a:p>
            <a:pPr algn="ctr"/>
            <a:r>
              <a:rPr lang="en-GB" sz="1100" b="0" dirty="0"/>
              <a:t>42%</a:t>
            </a:r>
          </a:p>
        </p:txBody>
      </p:sp>
      <p:sp>
        <p:nvSpPr>
          <p:cNvPr id="19" name="TextBox 18"/>
          <p:cNvSpPr txBox="1"/>
          <p:nvPr/>
        </p:nvSpPr>
        <p:spPr>
          <a:xfrm>
            <a:off x="1760711" y="3212271"/>
            <a:ext cx="593432" cy="261610"/>
          </a:xfrm>
          <a:prstGeom prst="rect">
            <a:avLst/>
          </a:prstGeom>
          <a:noFill/>
        </p:spPr>
        <p:txBody>
          <a:bodyPr wrap="none" rtlCol="0">
            <a:spAutoFit/>
          </a:bodyPr>
          <a:lstStyle/>
          <a:p>
            <a:r>
              <a:rPr lang="en-GB" sz="1100" dirty="0"/>
              <a:t>CAGR</a:t>
            </a:r>
          </a:p>
        </p:txBody>
      </p:sp>
      <p:graphicFrame>
        <p:nvGraphicFramePr>
          <p:cNvPr id="21" name="Table 20"/>
          <p:cNvGraphicFramePr>
            <a:graphicFrameLocks noGrp="1"/>
          </p:cNvGraphicFramePr>
          <p:nvPr/>
        </p:nvGraphicFramePr>
        <p:xfrm>
          <a:off x="609600" y="5934061"/>
          <a:ext cx="3505205" cy="184159"/>
        </p:xfrm>
        <a:graphic>
          <a:graphicData uri="http://schemas.openxmlformats.org/drawingml/2006/table">
            <a:tbl>
              <a:tblPr/>
              <a:tblGrid>
                <a:gridCol w="318655">
                  <a:extLst>
                    <a:ext uri="{9D8B030D-6E8A-4147-A177-3AD203B41FA5}">
                      <a16:colId xmlns:a16="http://schemas.microsoft.com/office/drawing/2014/main" val="20000"/>
                    </a:ext>
                  </a:extLst>
                </a:gridCol>
                <a:gridCol w="318655">
                  <a:extLst>
                    <a:ext uri="{9D8B030D-6E8A-4147-A177-3AD203B41FA5}">
                      <a16:colId xmlns:a16="http://schemas.microsoft.com/office/drawing/2014/main" val="20001"/>
                    </a:ext>
                  </a:extLst>
                </a:gridCol>
                <a:gridCol w="318655">
                  <a:extLst>
                    <a:ext uri="{9D8B030D-6E8A-4147-A177-3AD203B41FA5}">
                      <a16:colId xmlns:a16="http://schemas.microsoft.com/office/drawing/2014/main" val="20002"/>
                    </a:ext>
                  </a:extLst>
                </a:gridCol>
                <a:gridCol w="318655">
                  <a:extLst>
                    <a:ext uri="{9D8B030D-6E8A-4147-A177-3AD203B41FA5}">
                      <a16:colId xmlns:a16="http://schemas.microsoft.com/office/drawing/2014/main" val="20003"/>
                    </a:ext>
                  </a:extLst>
                </a:gridCol>
                <a:gridCol w="318655">
                  <a:extLst>
                    <a:ext uri="{9D8B030D-6E8A-4147-A177-3AD203B41FA5}">
                      <a16:colId xmlns:a16="http://schemas.microsoft.com/office/drawing/2014/main" val="20004"/>
                    </a:ext>
                  </a:extLst>
                </a:gridCol>
                <a:gridCol w="318655">
                  <a:extLst>
                    <a:ext uri="{9D8B030D-6E8A-4147-A177-3AD203B41FA5}">
                      <a16:colId xmlns:a16="http://schemas.microsoft.com/office/drawing/2014/main" val="20005"/>
                    </a:ext>
                  </a:extLst>
                </a:gridCol>
                <a:gridCol w="318655">
                  <a:extLst>
                    <a:ext uri="{9D8B030D-6E8A-4147-A177-3AD203B41FA5}">
                      <a16:colId xmlns:a16="http://schemas.microsoft.com/office/drawing/2014/main" val="20006"/>
                    </a:ext>
                  </a:extLst>
                </a:gridCol>
                <a:gridCol w="318655">
                  <a:extLst>
                    <a:ext uri="{9D8B030D-6E8A-4147-A177-3AD203B41FA5}">
                      <a16:colId xmlns:a16="http://schemas.microsoft.com/office/drawing/2014/main" val="20007"/>
                    </a:ext>
                  </a:extLst>
                </a:gridCol>
                <a:gridCol w="318655">
                  <a:extLst>
                    <a:ext uri="{9D8B030D-6E8A-4147-A177-3AD203B41FA5}">
                      <a16:colId xmlns:a16="http://schemas.microsoft.com/office/drawing/2014/main" val="20008"/>
                    </a:ext>
                  </a:extLst>
                </a:gridCol>
                <a:gridCol w="318655">
                  <a:extLst>
                    <a:ext uri="{9D8B030D-6E8A-4147-A177-3AD203B41FA5}">
                      <a16:colId xmlns:a16="http://schemas.microsoft.com/office/drawing/2014/main" val="20009"/>
                    </a:ext>
                  </a:extLst>
                </a:gridCol>
                <a:gridCol w="318655">
                  <a:extLst>
                    <a:ext uri="{9D8B030D-6E8A-4147-A177-3AD203B41FA5}">
                      <a16:colId xmlns:a16="http://schemas.microsoft.com/office/drawing/2014/main" val="20010"/>
                    </a:ext>
                  </a:extLst>
                </a:gridCol>
              </a:tblGrid>
              <a:tr h="184159">
                <a:tc>
                  <a:txBody>
                    <a:bodyPr/>
                    <a:lstStyle/>
                    <a:p>
                      <a:pPr algn="ctr" fontAlgn="b"/>
                      <a:r>
                        <a:rPr lang="it-IT" sz="1000" b="0" i="0" u="none" strike="noStrike">
                          <a:solidFill>
                            <a:srgbClr val="000000"/>
                          </a:solidFill>
                          <a:effectLst/>
                          <a:latin typeface="Arial" charset="0"/>
                          <a:ea typeface="Arial" charset="0"/>
                          <a:cs typeface="Arial" charset="0"/>
                        </a:rPr>
                        <a:t>74%</a:t>
                      </a:r>
                    </a:p>
                  </a:txBody>
                  <a:tcPr marL="11510" marR="11510" marT="11510" marB="0" anchor="b">
                    <a:lnL>
                      <a:noFill/>
                    </a:lnL>
                    <a:lnR>
                      <a:noFill/>
                    </a:lnR>
                    <a:lnT>
                      <a:noFill/>
                    </a:lnT>
                    <a:lnB>
                      <a:noFill/>
                    </a:lnB>
                  </a:tcPr>
                </a:tc>
                <a:tc>
                  <a:txBody>
                    <a:bodyPr/>
                    <a:lstStyle/>
                    <a:p>
                      <a:pPr algn="ctr" fontAlgn="b"/>
                      <a:r>
                        <a:rPr lang="fi-FI" sz="1000" b="0" i="0" u="none" strike="noStrike">
                          <a:solidFill>
                            <a:srgbClr val="000000"/>
                          </a:solidFill>
                          <a:effectLst/>
                          <a:latin typeface="Arial" charset="0"/>
                          <a:ea typeface="Arial" charset="0"/>
                          <a:cs typeface="Arial" charset="0"/>
                        </a:rPr>
                        <a:t>87%</a:t>
                      </a:r>
                    </a:p>
                  </a:txBody>
                  <a:tcPr marL="11510" marR="11510" marT="11510" marB="0" anchor="b">
                    <a:lnL>
                      <a:noFill/>
                    </a:lnL>
                    <a:lnR>
                      <a:noFill/>
                    </a:lnR>
                    <a:lnT>
                      <a:noFill/>
                    </a:lnT>
                    <a:lnB>
                      <a:noFill/>
                    </a:lnB>
                  </a:tcPr>
                </a:tc>
                <a:tc>
                  <a:txBody>
                    <a:bodyPr/>
                    <a:lstStyle/>
                    <a:p>
                      <a:pPr algn="ctr" fontAlgn="b"/>
                      <a:r>
                        <a:rPr lang="it-IT" sz="1000" b="0" i="0" u="none" strike="noStrike">
                          <a:solidFill>
                            <a:srgbClr val="000000"/>
                          </a:solidFill>
                          <a:effectLst/>
                          <a:latin typeface="Arial" charset="0"/>
                          <a:ea typeface="Arial" charset="0"/>
                          <a:cs typeface="Arial" charset="0"/>
                        </a:rPr>
                        <a:t>65%</a:t>
                      </a:r>
                    </a:p>
                  </a:txBody>
                  <a:tcPr marL="11510" marR="11510" marT="11510" marB="0" anchor="b">
                    <a:lnL>
                      <a:noFill/>
                    </a:lnL>
                    <a:lnR>
                      <a:noFill/>
                    </a:lnR>
                    <a:lnT>
                      <a:noFill/>
                    </a:lnT>
                    <a:lnB>
                      <a:noFill/>
                    </a:lnB>
                  </a:tcPr>
                </a:tc>
                <a:tc>
                  <a:txBody>
                    <a:bodyPr/>
                    <a:lstStyle/>
                    <a:p>
                      <a:pPr algn="ctr" fontAlgn="b"/>
                      <a:r>
                        <a:rPr lang="it-IT" sz="1000" b="0" i="0" u="none" strike="noStrike">
                          <a:solidFill>
                            <a:srgbClr val="000000"/>
                          </a:solidFill>
                          <a:effectLst/>
                          <a:latin typeface="Arial" charset="0"/>
                          <a:ea typeface="Arial" charset="0"/>
                          <a:cs typeface="Arial" charset="0"/>
                        </a:rPr>
                        <a:t>34%</a:t>
                      </a:r>
                    </a:p>
                  </a:txBody>
                  <a:tcPr marL="11510" marR="11510" marT="11510" marB="0" anchor="b">
                    <a:lnL>
                      <a:noFill/>
                    </a:lnL>
                    <a:lnR>
                      <a:noFill/>
                    </a:lnR>
                    <a:lnT>
                      <a:noFill/>
                    </a:lnT>
                    <a:lnB>
                      <a:noFill/>
                    </a:lnB>
                  </a:tcPr>
                </a:tc>
                <a:tc>
                  <a:txBody>
                    <a:bodyPr/>
                    <a:lstStyle/>
                    <a:p>
                      <a:pPr algn="ctr" fontAlgn="b"/>
                      <a:r>
                        <a:rPr lang="pt-BR" sz="1000" b="0" i="0" u="none" strike="noStrike">
                          <a:solidFill>
                            <a:srgbClr val="000000"/>
                          </a:solidFill>
                          <a:effectLst/>
                          <a:latin typeface="Arial" charset="0"/>
                          <a:ea typeface="Arial" charset="0"/>
                          <a:cs typeface="Arial" charset="0"/>
                        </a:rPr>
                        <a:t>36%</a:t>
                      </a:r>
                    </a:p>
                  </a:txBody>
                  <a:tcPr marL="11510" marR="11510" marT="11510" marB="0" anchor="b">
                    <a:lnL>
                      <a:noFill/>
                    </a:lnL>
                    <a:lnR>
                      <a:noFill/>
                    </a:lnR>
                    <a:lnT>
                      <a:noFill/>
                    </a:lnT>
                    <a:lnB>
                      <a:noFill/>
                    </a:lnB>
                  </a:tcPr>
                </a:tc>
                <a:tc>
                  <a:txBody>
                    <a:bodyPr/>
                    <a:lstStyle/>
                    <a:p>
                      <a:pPr algn="ctr" fontAlgn="b"/>
                      <a:r>
                        <a:rPr lang="pt-BR" sz="1000" b="0" i="0" u="none" strike="noStrike">
                          <a:solidFill>
                            <a:srgbClr val="000000"/>
                          </a:solidFill>
                          <a:effectLst/>
                          <a:latin typeface="Arial" charset="0"/>
                          <a:ea typeface="Arial" charset="0"/>
                          <a:cs typeface="Arial" charset="0"/>
                        </a:rPr>
                        <a:t>43%</a:t>
                      </a:r>
                    </a:p>
                  </a:txBody>
                  <a:tcPr marL="11510" marR="11510" marT="11510" marB="0" anchor="b">
                    <a:lnL>
                      <a:noFill/>
                    </a:lnL>
                    <a:lnR>
                      <a:noFill/>
                    </a:lnR>
                    <a:lnT>
                      <a:noFill/>
                    </a:lnT>
                    <a:lnB>
                      <a:noFill/>
                    </a:lnB>
                  </a:tcPr>
                </a:tc>
                <a:tc>
                  <a:txBody>
                    <a:bodyPr/>
                    <a:lstStyle/>
                    <a:p>
                      <a:pPr algn="ctr" fontAlgn="b"/>
                      <a:r>
                        <a:rPr lang="pt-BR" sz="1000" b="0" i="0" u="none" strike="noStrike">
                          <a:solidFill>
                            <a:srgbClr val="000000"/>
                          </a:solidFill>
                          <a:effectLst/>
                          <a:latin typeface="Arial" charset="0"/>
                          <a:ea typeface="Arial" charset="0"/>
                          <a:cs typeface="Arial" charset="0"/>
                        </a:rPr>
                        <a:t>36%</a:t>
                      </a:r>
                    </a:p>
                  </a:txBody>
                  <a:tcPr marL="11510" marR="11510" marT="11510" marB="0" anchor="b">
                    <a:lnL>
                      <a:noFill/>
                    </a:lnL>
                    <a:lnR>
                      <a:noFill/>
                    </a:lnR>
                    <a:lnT>
                      <a:noFill/>
                    </a:lnT>
                    <a:lnB>
                      <a:noFill/>
                    </a:lnB>
                  </a:tcPr>
                </a:tc>
                <a:tc>
                  <a:txBody>
                    <a:bodyPr/>
                    <a:lstStyle/>
                    <a:p>
                      <a:pPr algn="ctr" fontAlgn="b"/>
                      <a:r>
                        <a:rPr lang="pt-BR" sz="1000" b="0" i="0" u="none" strike="noStrike">
                          <a:solidFill>
                            <a:srgbClr val="000000"/>
                          </a:solidFill>
                          <a:effectLst/>
                          <a:latin typeface="Arial" charset="0"/>
                          <a:ea typeface="Arial" charset="0"/>
                          <a:cs typeface="Arial" charset="0"/>
                        </a:rPr>
                        <a:t>28%</a:t>
                      </a:r>
                    </a:p>
                  </a:txBody>
                  <a:tcPr marL="11510" marR="11510" marT="11510" marB="0" anchor="b">
                    <a:lnL>
                      <a:noFill/>
                    </a:lnL>
                    <a:lnR>
                      <a:noFill/>
                    </a:lnR>
                    <a:lnT>
                      <a:noFill/>
                    </a:lnT>
                    <a:lnB>
                      <a:noFill/>
                    </a:lnB>
                  </a:tcPr>
                </a:tc>
                <a:tc>
                  <a:txBody>
                    <a:bodyPr/>
                    <a:lstStyle/>
                    <a:p>
                      <a:pPr algn="ctr" fontAlgn="b"/>
                      <a:r>
                        <a:rPr lang="pt-BR" sz="1000" b="0" i="0" u="none" strike="noStrike">
                          <a:solidFill>
                            <a:srgbClr val="000000"/>
                          </a:solidFill>
                          <a:effectLst/>
                          <a:latin typeface="Arial" charset="0"/>
                          <a:ea typeface="Arial" charset="0"/>
                          <a:cs typeface="Arial" charset="0"/>
                        </a:rPr>
                        <a:t>29%</a:t>
                      </a:r>
                    </a:p>
                  </a:txBody>
                  <a:tcPr marL="11510" marR="11510" marT="11510" marB="0" anchor="b">
                    <a:lnL>
                      <a:noFill/>
                    </a:lnL>
                    <a:lnR>
                      <a:noFill/>
                    </a:lnR>
                    <a:lnT>
                      <a:noFill/>
                    </a:lnT>
                    <a:lnB>
                      <a:noFill/>
                    </a:lnB>
                  </a:tcPr>
                </a:tc>
                <a:tc>
                  <a:txBody>
                    <a:bodyPr/>
                    <a:lstStyle/>
                    <a:p>
                      <a:pPr algn="ctr" fontAlgn="b"/>
                      <a:r>
                        <a:rPr lang="pt-BR" sz="1000" b="0" i="0" u="none" strike="noStrike">
                          <a:solidFill>
                            <a:srgbClr val="000000"/>
                          </a:solidFill>
                          <a:effectLst/>
                          <a:latin typeface="Arial" charset="0"/>
                          <a:ea typeface="Arial" charset="0"/>
                          <a:cs typeface="Arial" charset="0"/>
                        </a:rPr>
                        <a:t>31%</a:t>
                      </a:r>
                    </a:p>
                  </a:txBody>
                  <a:tcPr marL="11510" marR="11510" marT="11510" marB="0" anchor="b">
                    <a:lnL>
                      <a:noFill/>
                    </a:lnL>
                    <a:lnR>
                      <a:noFill/>
                    </a:lnR>
                    <a:lnT>
                      <a:noFill/>
                    </a:lnT>
                    <a:lnB>
                      <a:noFill/>
                    </a:lnB>
                  </a:tcPr>
                </a:tc>
                <a:tc>
                  <a:txBody>
                    <a:bodyPr/>
                    <a:lstStyle/>
                    <a:p>
                      <a:pPr algn="ctr" fontAlgn="b"/>
                      <a:r>
                        <a:rPr lang="is-IS" sz="1000" b="0" i="0" u="none" strike="noStrike" dirty="0">
                          <a:solidFill>
                            <a:srgbClr val="000000"/>
                          </a:solidFill>
                          <a:effectLst/>
                          <a:latin typeface="Arial" charset="0"/>
                          <a:ea typeface="Arial" charset="0"/>
                          <a:cs typeface="Arial" charset="0"/>
                        </a:rPr>
                        <a:t>12%</a:t>
                      </a:r>
                    </a:p>
                  </a:txBody>
                  <a:tcPr marL="11510" marR="11510" marT="11510" marB="0" anchor="b">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22" name="TextBox 21"/>
          <p:cNvSpPr txBox="1"/>
          <p:nvPr/>
        </p:nvSpPr>
        <p:spPr>
          <a:xfrm>
            <a:off x="0" y="5903029"/>
            <a:ext cx="630440" cy="400110"/>
          </a:xfrm>
          <a:prstGeom prst="rect">
            <a:avLst/>
          </a:prstGeom>
          <a:noFill/>
        </p:spPr>
        <p:txBody>
          <a:bodyPr wrap="square" rtlCol="0">
            <a:spAutoFit/>
          </a:bodyPr>
          <a:lstStyle/>
          <a:p>
            <a:r>
              <a:rPr lang="en-GB" sz="1000"/>
              <a:t>Y2Y growth</a:t>
            </a:r>
          </a:p>
        </p:txBody>
      </p:sp>
      <p:graphicFrame>
        <p:nvGraphicFramePr>
          <p:cNvPr id="23" name="Table 22"/>
          <p:cNvGraphicFramePr>
            <a:graphicFrameLocks noGrp="1"/>
          </p:cNvGraphicFramePr>
          <p:nvPr/>
        </p:nvGraphicFramePr>
        <p:xfrm>
          <a:off x="4846756" y="5934060"/>
          <a:ext cx="3886201" cy="184159"/>
        </p:xfrm>
        <a:graphic>
          <a:graphicData uri="http://schemas.openxmlformats.org/drawingml/2006/table">
            <a:tbl>
              <a:tblPr/>
              <a:tblGrid>
                <a:gridCol w="353291">
                  <a:extLst>
                    <a:ext uri="{9D8B030D-6E8A-4147-A177-3AD203B41FA5}">
                      <a16:colId xmlns:a16="http://schemas.microsoft.com/office/drawing/2014/main" val="20000"/>
                    </a:ext>
                  </a:extLst>
                </a:gridCol>
                <a:gridCol w="353291">
                  <a:extLst>
                    <a:ext uri="{9D8B030D-6E8A-4147-A177-3AD203B41FA5}">
                      <a16:colId xmlns:a16="http://schemas.microsoft.com/office/drawing/2014/main" val="20001"/>
                    </a:ext>
                  </a:extLst>
                </a:gridCol>
                <a:gridCol w="353291">
                  <a:extLst>
                    <a:ext uri="{9D8B030D-6E8A-4147-A177-3AD203B41FA5}">
                      <a16:colId xmlns:a16="http://schemas.microsoft.com/office/drawing/2014/main" val="20002"/>
                    </a:ext>
                  </a:extLst>
                </a:gridCol>
                <a:gridCol w="353291">
                  <a:extLst>
                    <a:ext uri="{9D8B030D-6E8A-4147-A177-3AD203B41FA5}">
                      <a16:colId xmlns:a16="http://schemas.microsoft.com/office/drawing/2014/main" val="20003"/>
                    </a:ext>
                  </a:extLst>
                </a:gridCol>
                <a:gridCol w="353291">
                  <a:extLst>
                    <a:ext uri="{9D8B030D-6E8A-4147-A177-3AD203B41FA5}">
                      <a16:colId xmlns:a16="http://schemas.microsoft.com/office/drawing/2014/main" val="20004"/>
                    </a:ext>
                  </a:extLst>
                </a:gridCol>
                <a:gridCol w="353291">
                  <a:extLst>
                    <a:ext uri="{9D8B030D-6E8A-4147-A177-3AD203B41FA5}">
                      <a16:colId xmlns:a16="http://schemas.microsoft.com/office/drawing/2014/main" val="20005"/>
                    </a:ext>
                  </a:extLst>
                </a:gridCol>
                <a:gridCol w="353291">
                  <a:extLst>
                    <a:ext uri="{9D8B030D-6E8A-4147-A177-3AD203B41FA5}">
                      <a16:colId xmlns:a16="http://schemas.microsoft.com/office/drawing/2014/main" val="20006"/>
                    </a:ext>
                  </a:extLst>
                </a:gridCol>
                <a:gridCol w="353291">
                  <a:extLst>
                    <a:ext uri="{9D8B030D-6E8A-4147-A177-3AD203B41FA5}">
                      <a16:colId xmlns:a16="http://schemas.microsoft.com/office/drawing/2014/main" val="20007"/>
                    </a:ext>
                  </a:extLst>
                </a:gridCol>
                <a:gridCol w="353291">
                  <a:extLst>
                    <a:ext uri="{9D8B030D-6E8A-4147-A177-3AD203B41FA5}">
                      <a16:colId xmlns:a16="http://schemas.microsoft.com/office/drawing/2014/main" val="20008"/>
                    </a:ext>
                  </a:extLst>
                </a:gridCol>
                <a:gridCol w="353291">
                  <a:extLst>
                    <a:ext uri="{9D8B030D-6E8A-4147-A177-3AD203B41FA5}">
                      <a16:colId xmlns:a16="http://schemas.microsoft.com/office/drawing/2014/main" val="20009"/>
                    </a:ext>
                  </a:extLst>
                </a:gridCol>
                <a:gridCol w="353291">
                  <a:extLst>
                    <a:ext uri="{9D8B030D-6E8A-4147-A177-3AD203B41FA5}">
                      <a16:colId xmlns:a16="http://schemas.microsoft.com/office/drawing/2014/main" val="20010"/>
                    </a:ext>
                  </a:extLst>
                </a:gridCol>
              </a:tblGrid>
              <a:tr h="184159">
                <a:tc>
                  <a:txBody>
                    <a:bodyPr/>
                    <a:lstStyle/>
                    <a:p>
                      <a:pPr algn="r" fontAlgn="b"/>
                      <a:r>
                        <a:rPr lang="it-IT" sz="1000" b="0" i="0" u="none" strike="noStrike">
                          <a:solidFill>
                            <a:srgbClr val="000000"/>
                          </a:solidFill>
                          <a:effectLst/>
                          <a:latin typeface="Calibri" charset="0"/>
                        </a:rPr>
                        <a:t>74%</a:t>
                      </a:r>
                    </a:p>
                  </a:txBody>
                  <a:tcPr marL="11510" marR="11510" marT="11510" marB="0" anchor="b">
                    <a:lnL>
                      <a:noFill/>
                    </a:lnL>
                    <a:lnR>
                      <a:noFill/>
                    </a:lnR>
                    <a:lnT>
                      <a:noFill/>
                    </a:lnT>
                    <a:lnB>
                      <a:noFill/>
                    </a:lnB>
                  </a:tcPr>
                </a:tc>
                <a:tc>
                  <a:txBody>
                    <a:bodyPr/>
                    <a:lstStyle/>
                    <a:p>
                      <a:pPr algn="r" fontAlgn="b"/>
                      <a:r>
                        <a:rPr lang="pt-BR" sz="1000" b="0" i="0" u="none" strike="noStrike">
                          <a:solidFill>
                            <a:srgbClr val="000000"/>
                          </a:solidFill>
                          <a:effectLst/>
                          <a:latin typeface="Calibri" charset="0"/>
                        </a:rPr>
                        <a:t>91%</a:t>
                      </a:r>
                    </a:p>
                  </a:txBody>
                  <a:tcPr marL="11510" marR="11510" marT="11510" marB="0" anchor="b">
                    <a:lnL>
                      <a:noFill/>
                    </a:lnL>
                    <a:lnR>
                      <a:noFill/>
                    </a:lnR>
                    <a:lnT>
                      <a:noFill/>
                    </a:lnT>
                    <a:lnB>
                      <a:noFill/>
                    </a:lnB>
                  </a:tcPr>
                </a:tc>
                <a:tc>
                  <a:txBody>
                    <a:bodyPr/>
                    <a:lstStyle/>
                    <a:p>
                      <a:pPr algn="r" fontAlgn="b"/>
                      <a:r>
                        <a:rPr lang="is-IS" sz="1000" b="0" i="0" u="none" strike="noStrike">
                          <a:solidFill>
                            <a:srgbClr val="000000"/>
                          </a:solidFill>
                          <a:effectLst/>
                          <a:latin typeface="Calibri" charset="0"/>
                        </a:rPr>
                        <a:t>66%</a:t>
                      </a:r>
                    </a:p>
                  </a:txBody>
                  <a:tcPr marL="11510" marR="11510" marT="11510" marB="0" anchor="b">
                    <a:lnL>
                      <a:noFill/>
                    </a:lnL>
                    <a:lnR>
                      <a:noFill/>
                    </a:lnR>
                    <a:lnT>
                      <a:noFill/>
                    </a:lnT>
                    <a:lnB>
                      <a:noFill/>
                    </a:lnB>
                  </a:tcPr>
                </a:tc>
                <a:tc>
                  <a:txBody>
                    <a:bodyPr/>
                    <a:lstStyle/>
                    <a:p>
                      <a:pPr algn="r" fontAlgn="b"/>
                      <a:r>
                        <a:rPr lang="is-IS" sz="1000" b="0" i="0" u="none" strike="noStrike">
                          <a:solidFill>
                            <a:srgbClr val="000000"/>
                          </a:solidFill>
                          <a:effectLst/>
                          <a:latin typeface="Calibri" charset="0"/>
                        </a:rPr>
                        <a:t>32%</a:t>
                      </a:r>
                    </a:p>
                  </a:txBody>
                  <a:tcPr marL="11510" marR="11510" marT="11510" marB="0" anchor="b">
                    <a:lnL>
                      <a:noFill/>
                    </a:lnL>
                    <a:lnR>
                      <a:noFill/>
                    </a:lnR>
                    <a:lnT>
                      <a:noFill/>
                    </a:lnT>
                    <a:lnB>
                      <a:noFill/>
                    </a:lnB>
                  </a:tcPr>
                </a:tc>
                <a:tc>
                  <a:txBody>
                    <a:bodyPr/>
                    <a:lstStyle/>
                    <a:p>
                      <a:pPr algn="r" fontAlgn="b"/>
                      <a:r>
                        <a:rPr lang="is-IS" sz="1000" b="0" i="0" u="none" strike="noStrike">
                          <a:solidFill>
                            <a:srgbClr val="000000"/>
                          </a:solidFill>
                          <a:effectLst/>
                          <a:latin typeface="Calibri" charset="0"/>
                        </a:rPr>
                        <a:t>32%</a:t>
                      </a:r>
                    </a:p>
                  </a:txBody>
                  <a:tcPr marL="11510" marR="11510" marT="11510" marB="0" anchor="b">
                    <a:lnL>
                      <a:noFill/>
                    </a:lnL>
                    <a:lnR>
                      <a:noFill/>
                    </a:lnR>
                    <a:lnT>
                      <a:noFill/>
                    </a:lnT>
                    <a:lnB>
                      <a:noFill/>
                    </a:lnB>
                  </a:tcPr>
                </a:tc>
                <a:tc>
                  <a:txBody>
                    <a:bodyPr/>
                    <a:lstStyle/>
                    <a:p>
                      <a:pPr algn="r" fontAlgn="b"/>
                      <a:r>
                        <a:rPr lang="pt-BR" sz="1000" b="0" i="0" u="none" strike="noStrike">
                          <a:solidFill>
                            <a:srgbClr val="000000"/>
                          </a:solidFill>
                          <a:effectLst/>
                          <a:latin typeface="Calibri" charset="0"/>
                        </a:rPr>
                        <a:t>37%</a:t>
                      </a:r>
                    </a:p>
                  </a:txBody>
                  <a:tcPr marL="11510" marR="11510" marT="11510" marB="0" anchor="b">
                    <a:lnL>
                      <a:noFill/>
                    </a:lnL>
                    <a:lnR>
                      <a:noFill/>
                    </a:lnR>
                    <a:lnT>
                      <a:noFill/>
                    </a:lnT>
                    <a:lnB>
                      <a:noFill/>
                    </a:lnB>
                  </a:tcPr>
                </a:tc>
                <a:tc>
                  <a:txBody>
                    <a:bodyPr/>
                    <a:lstStyle/>
                    <a:p>
                      <a:pPr algn="r" fontAlgn="b"/>
                      <a:r>
                        <a:rPr lang="pt-BR" sz="1000" b="0" i="0" u="none" strike="noStrike">
                          <a:solidFill>
                            <a:srgbClr val="000000"/>
                          </a:solidFill>
                          <a:effectLst/>
                          <a:latin typeface="Calibri" charset="0"/>
                        </a:rPr>
                        <a:t>31%</a:t>
                      </a:r>
                    </a:p>
                  </a:txBody>
                  <a:tcPr marL="11510" marR="11510" marT="11510" marB="0" anchor="b">
                    <a:lnL>
                      <a:noFill/>
                    </a:lnL>
                    <a:lnR>
                      <a:noFill/>
                    </a:lnR>
                    <a:lnT>
                      <a:noFill/>
                    </a:lnT>
                    <a:lnB>
                      <a:noFill/>
                    </a:lnB>
                  </a:tcPr>
                </a:tc>
                <a:tc>
                  <a:txBody>
                    <a:bodyPr/>
                    <a:lstStyle/>
                    <a:p>
                      <a:pPr algn="r" fontAlgn="b"/>
                      <a:r>
                        <a:rPr lang="is-IS" sz="1000" b="0" i="0" u="none" strike="noStrike">
                          <a:solidFill>
                            <a:srgbClr val="000000"/>
                          </a:solidFill>
                          <a:effectLst/>
                          <a:latin typeface="Calibri" charset="0"/>
                        </a:rPr>
                        <a:t>26%</a:t>
                      </a:r>
                    </a:p>
                  </a:txBody>
                  <a:tcPr marL="11510" marR="11510" marT="11510" marB="0" anchor="b">
                    <a:lnL>
                      <a:noFill/>
                    </a:lnL>
                    <a:lnR>
                      <a:noFill/>
                    </a:lnR>
                    <a:lnT>
                      <a:noFill/>
                    </a:lnT>
                    <a:lnB>
                      <a:noFill/>
                    </a:lnB>
                  </a:tcPr>
                </a:tc>
                <a:tc>
                  <a:txBody>
                    <a:bodyPr/>
                    <a:lstStyle/>
                    <a:p>
                      <a:pPr algn="r" fontAlgn="b"/>
                      <a:r>
                        <a:rPr lang="is-IS" sz="1000" b="0" i="0" u="none" strike="noStrike">
                          <a:solidFill>
                            <a:srgbClr val="000000"/>
                          </a:solidFill>
                          <a:effectLst/>
                          <a:latin typeface="Calibri" charset="0"/>
                        </a:rPr>
                        <a:t>23%</a:t>
                      </a:r>
                    </a:p>
                  </a:txBody>
                  <a:tcPr marL="11510" marR="11510" marT="11510" marB="0" anchor="b">
                    <a:lnL>
                      <a:noFill/>
                    </a:lnL>
                    <a:lnR>
                      <a:noFill/>
                    </a:lnR>
                    <a:lnT>
                      <a:noFill/>
                    </a:lnT>
                    <a:lnB>
                      <a:noFill/>
                    </a:lnB>
                  </a:tcPr>
                </a:tc>
                <a:tc>
                  <a:txBody>
                    <a:bodyPr/>
                    <a:lstStyle/>
                    <a:p>
                      <a:pPr algn="r" fontAlgn="b"/>
                      <a:r>
                        <a:rPr lang="pt-BR" sz="1000" b="0" i="0" u="none" strike="noStrike">
                          <a:solidFill>
                            <a:srgbClr val="000000"/>
                          </a:solidFill>
                          <a:effectLst/>
                          <a:latin typeface="Calibri" charset="0"/>
                        </a:rPr>
                        <a:t>29%</a:t>
                      </a:r>
                    </a:p>
                  </a:txBody>
                  <a:tcPr marL="11510" marR="11510" marT="11510" marB="0" anchor="b">
                    <a:lnL>
                      <a:noFill/>
                    </a:lnL>
                    <a:lnR>
                      <a:noFill/>
                    </a:lnR>
                    <a:lnT>
                      <a:noFill/>
                    </a:lnT>
                    <a:lnB>
                      <a:noFill/>
                    </a:lnB>
                  </a:tcPr>
                </a:tc>
                <a:tc>
                  <a:txBody>
                    <a:bodyPr/>
                    <a:lstStyle/>
                    <a:p>
                      <a:pPr algn="r" fontAlgn="b"/>
                      <a:r>
                        <a:rPr lang="pt-BR" sz="1000" b="0" i="0" u="none" strike="noStrike" dirty="0">
                          <a:solidFill>
                            <a:srgbClr val="000000"/>
                          </a:solidFill>
                          <a:effectLst/>
                          <a:latin typeface="Calibri" charset="0"/>
                        </a:rPr>
                        <a:t>8%</a:t>
                      </a:r>
                    </a:p>
                  </a:txBody>
                  <a:tcPr marL="11510" marR="11510" marT="11510" marB="0" anchor="b">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24" name="Rounded Rectangular Callout 23"/>
          <p:cNvSpPr/>
          <p:nvPr/>
        </p:nvSpPr>
        <p:spPr bwMode="auto">
          <a:xfrm>
            <a:off x="4292958" y="2593618"/>
            <a:ext cx="1752600" cy="576487"/>
          </a:xfrm>
          <a:prstGeom prst="wedgeRoundRectCallout">
            <a:avLst>
              <a:gd name="adj1" fmla="val -44099"/>
              <a:gd name="adj2" fmla="val 111493"/>
              <a:gd name="adj3" fmla="val 16667"/>
            </a:avLst>
          </a:prstGeom>
          <a:solidFill>
            <a:schemeClr val="bg1"/>
          </a:solidFill>
          <a:ln w="12700" cap="rnd" algn="ctr">
            <a:solidFill>
              <a:schemeClr val="accent1"/>
            </a:solidFill>
            <a:miter lim="800000"/>
            <a:headEnd type="none" w="sm" len="sm"/>
            <a:tailEnd type="none" w="sm" len="sm"/>
          </a:ln>
        </p:spPr>
        <p:txBody>
          <a:bodyPr wrap="square" rtlCol="0" anchor="ctr">
            <a:noAutofit/>
          </a:bodyPr>
          <a:lstStyle/>
          <a:p>
            <a:pPr algn="ctr"/>
            <a:r>
              <a:rPr lang="en-GB" sz="1100" b="0" dirty="0"/>
              <a:t>As a comparison, the US has </a:t>
            </a:r>
            <a:r>
              <a:rPr lang="fr-FR" sz="1100" b="0" dirty="0"/>
              <a:t>~53 000 </a:t>
            </a:r>
            <a:r>
              <a:rPr lang="en-GB" sz="1100" b="0" dirty="0"/>
              <a:t>hotels and 5 million rooms</a:t>
            </a:r>
          </a:p>
        </p:txBody>
      </p:sp>
      <p:sp>
        <p:nvSpPr>
          <p:cNvPr id="26" name="TextBox 25"/>
          <p:cNvSpPr txBox="1"/>
          <p:nvPr/>
        </p:nvSpPr>
        <p:spPr>
          <a:xfrm>
            <a:off x="6067044" y="2653211"/>
            <a:ext cx="1394934" cy="276999"/>
          </a:xfrm>
          <a:prstGeom prst="rect">
            <a:avLst/>
          </a:prstGeom>
          <a:noFill/>
        </p:spPr>
        <p:txBody>
          <a:bodyPr wrap="none" rtlCol="0">
            <a:spAutoFit/>
          </a:bodyPr>
          <a:lstStyle/>
          <a:p>
            <a:r>
              <a:rPr lang="en-GB" sz="1200" dirty="0"/>
              <a:t># rooms (millions)</a:t>
            </a:r>
          </a:p>
        </p:txBody>
      </p:sp>
    </p:spTree>
    <p:extLst>
      <p:ext uri="{BB962C8B-B14F-4D97-AF65-F5344CB8AC3E}">
        <p14:creationId xmlns:p14="http://schemas.microsoft.com/office/powerpoint/2010/main" val="2111023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Connecteur droit 11"/>
          <p:cNvCxnSpPr/>
          <p:nvPr/>
        </p:nvCxnSpPr>
        <p:spPr>
          <a:xfrm flipV="1">
            <a:off x="1435100" y="4108226"/>
            <a:ext cx="6648450" cy="0"/>
          </a:xfrm>
          <a:prstGeom prst="line">
            <a:avLst/>
          </a:prstGeom>
          <a:ln w="63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Connecteur droit 11"/>
          <p:cNvCxnSpPr/>
          <p:nvPr/>
        </p:nvCxnSpPr>
        <p:spPr>
          <a:xfrm flipV="1">
            <a:off x="1447800" y="2855688"/>
            <a:ext cx="6648450" cy="0"/>
          </a:xfrm>
          <a:prstGeom prst="line">
            <a:avLst/>
          </a:prstGeom>
          <a:ln w="63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430337" y="4767038"/>
            <a:ext cx="4451350" cy="1381125"/>
          </a:xfrm>
          <a:prstGeom prst="rect">
            <a:avLst/>
          </a:prstGeom>
          <a:solidFill>
            <a:srgbClr val="DFF3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73" name="Connecteur droit 11"/>
          <p:cNvCxnSpPr/>
          <p:nvPr/>
        </p:nvCxnSpPr>
        <p:spPr>
          <a:xfrm flipV="1">
            <a:off x="1435100" y="5459188"/>
            <a:ext cx="6648450" cy="0"/>
          </a:xfrm>
          <a:prstGeom prst="line">
            <a:avLst/>
          </a:prstGeom>
          <a:ln w="63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2774" name="Titre 1"/>
          <p:cNvSpPr>
            <a:spLocks noGrp="1"/>
          </p:cNvSpPr>
          <p:nvPr>
            <p:ph type="title"/>
          </p:nvPr>
        </p:nvSpPr>
        <p:spPr/>
        <p:txBody>
          <a:bodyPr/>
          <a:lstStyle/>
          <a:p>
            <a:r>
              <a:rPr lang="pt-PT" dirty="0"/>
              <a:t>Only x years left of cheap oil available </a:t>
            </a:r>
            <a:endParaRPr lang="pt-PT" b="0" dirty="0"/>
          </a:p>
        </p:txBody>
      </p:sp>
      <p:cxnSp>
        <p:nvCxnSpPr>
          <p:cNvPr id="6" name="Connecteur droit avec flèche 5"/>
          <p:cNvCxnSpPr/>
          <p:nvPr/>
        </p:nvCxnSpPr>
        <p:spPr>
          <a:xfrm flipV="1">
            <a:off x="1419225" y="6148163"/>
            <a:ext cx="6778625"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rot="16200000" flipV="1">
            <a:off x="-627063" y="4116163"/>
            <a:ext cx="4064000"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flipV="1">
            <a:off x="1419225" y="3447826"/>
            <a:ext cx="6648450" cy="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flipV="1">
            <a:off x="1419225" y="4768626"/>
            <a:ext cx="6648450" cy="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rot="5400000" flipH="1" flipV="1">
            <a:off x="1701800" y="4257451"/>
            <a:ext cx="37592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rot="5400000" flipH="1" flipV="1">
            <a:off x="4024312" y="4271738"/>
            <a:ext cx="37592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2781" name="ZoneTexte 18"/>
          <p:cNvSpPr txBox="1">
            <a:spLocks noChangeArrowheads="1"/>
          </p:cNvSpPr>
          <p:nvPr/>
        </p:nvSpPr>
        <p:spPr bwMode="auto">
          <a:xfrm>
            <a:off x="6308725" y="6249763"/>
            <a:ext cx="2835275" cy="307975"/>
          </a:xfrm>
          <a:prstGeom prst="rect">
            <a:avLst/>
          </a:prstGeom>
          <a:noFill/>
          <a:ln w="9525">
            <a:noFill/>
            <a:miter lim="800000"/>
            <a:headEnd/>
            <a:tailEnd/>
          </a:ln>
        </p:spPr>
        <p:txBody>
          <a:bodyPr>
            <a:spAutoFit/>
          </a:bodyPr>
          <a:lstStyle/>
          <a:p>
            <a:r>
              <a:rPr lang="en-US" sz="1400" b="1" dirty="0"/>
              <a:t>Current political instability risk</a:t>
            </a:r>
          </a:p>
        </p:txBody>
      </p:sp>
      <p:sp>
        <p:nvSpPr>
          <p:cNvPr id="32782" name="ZoneTexte 19"/>
          <p:cNvSpPr txBox="1">
            <a:spLocks noChangeArrowheads="1"/>
          </p:cNvSpPr>
          <p:nvPr/>
        </p:nvSpPr>
        <p:spPr bwMode="auto">
          <a:xfrm>
            <a:off x="555581" y="1644426"/>
            <a:ext cx="933450" cy="738187"/>
          </a:xfrm>
          <a:prstGeom prst="rect">
            <a:avLst/>
          </a:prstGeom>
          <a:noFill/>
          <a:ln w="9525">
            <a:noFill/>
            <a:miter lim="800000"/>
            <a:headEnd/>
            <a:tailEnd/>
          </a:ln>
        </p:spPr>
        <p:txBody>
          <a:bodyPr wrap="none">
            <a:spAutoFit/>
          </a:bodyPr>
          <a:lstStyle/>
          <a:p>
            <a:pPr algn="ctr"/>
            <a:r>
              <a:rPr lang="en-US" sz="1400" b="1" dirty="0"/>
              <a:t>Average </a:t>
            </a:r>
          </a:p>
          <a:p>
            <a:pPr algn="ctr"/>
            <a:r>
              <a:rPr lang="en-US" sz="1400" b="1" dirty="0"/>
              <a:t>Cost</a:t>
            </a:r>
          </a:p>
          <a:p>
            <a:pPr algn="ctr"/>
            <a:r>
              <a:rPr lang="en-US" sz="1400" b="1" dirty="0"/>
              <a:t>xx</a:t>
            </a:r>
          </a:p>
        </p:txBody>
      </p:sp>
      <p:sp>
        <p:nvSpPr>
          <p:cNvPr id="32783" name="ZoneTexte 25"/>
          <p:cNvSpPr txBox="1">
            <a:spLocks noChangeArrowheads="1"/>
          </p:cNvSpPr>
          <p:nvPr/>
        </p:nvSpPr>
        <p:spPr bwMode="auto">
          <a:xfrm>
            <a:off x="3695100" y="1465038"/>
            <a:ext cx="2231637" cy="523220"/>
          </a:xfrm>
          <a:prstGeom prst="rect">
            <a:avLst/>
          </a:prstGeom>
          <a:noFill/>
          <a:ln w="9525">
            <a:noFill/>
            <a:miter lim="800000"/>
            <a:headEnd/>
            <a:tailEnd/>
          </a:ln>
        </p:spPr>
        <p:txBody>
          <a:bodyPr wrap="none">
            <a:spAutoFit/>
          </a:bodyPr>
          <a:lstStyle/>
          <a:p>
            <a:pPr algn="ctr"/>
            <a:r>
              <a:rPr lang="en-US" sz="1400" dirty="0"/>
              <a:t>World oil reserves 2008 </a:t>
            </a:r>
          </a:p>
          <a:p>
            <a:pPr algn="ctr"/>
            <a:r>
              <a:rPr lang="en-US" sz="1400" b="0" dirty="0"/>
              <a:t>(xx/global production)</a:t>
            </a:r>
          </a:p>
        </p:txBody>
      </p:sp>
      <p:sp>
        <p:nvSpPr>
          <p:cNvPr id="32784" name="ZoneTexte 26"/>
          <p:cNvSpPr txBox="1">
            <a:spLocks noChangeArrowheads="1"/>
          </p:cNvSpPr>
          <p:nvPr/>
        </p:nvSpPr>
        <p:spPr bwMode="auto">
          <a:xfrm>
            <a:off x="1047706" y="4638451"/>
            <a:ext cx="354584" cy="276999"/>
          </a:xfrm>
          <a:prstGeom prst="rect">
            <a:avLst/>
          </a:prstGeom>
          <a:noFill/>
          <a:ln w="9525">
            <a:noFill/>
            <a:miter lim="800000"/>
            <a:headEnd/>
            <a:tailEnd/>
          </a:ln>
        </p:spPr>
        <p:txBody>
          <a:bodyPr wrap="none">
            <a:spAutoFit/>
          </a:bodyPr>
          <a:lstStyle/>
          <a:p>
            <a:r>
              <a:rPr lang="en-US" sz="1200" dirty="0"/>
              <a:t>xx</a:t>
            </a:r>
          </a:p>
        </p:txBody>
      </p:sp>
      <p:sp>
        <p:nvSpPr>
          <p:cNvPr id="32785" name="ZoneTexte 27"/>
          <p:cNvSpPr txBox="1">
            <a:spLocks noChangeArrowheads="1"/>
          </p:cNvSpPr>
          <p:nvPr/>
        </p:nvSpPr>
        <p:spPr bwMode="auto">
          <a:xfrm>
            <a:off x="1047706" y="3317651"/>
            <a:ext cx="354584" cy="276999"/>
          </a:xfrm>
          <a:prstGeom prst="rect">
            <a:avLst/>
          </a:prstGeom>
          <a:noFill/>
          <a:ln w="9525">
            <a:noFill/>
            <a:miter lim="800000"/>
            <a:headEnd/>
            <a:tailEnd/>
          </a:ln>
        </p:spPr>
        <p:txBody>
          <a:bodyPr wrap="none">
            <a:spAutoFit/>
          </a:bodyPr>
          <a:lstStyle/>
          <a:p>
            <a:r>
              <a:rPr lang="en-US" sz="1200" dirty="0"/>
              <a:t>xx</a:t>
            </a:r>
          </a:p>
        </p:txBody>
      </p:sp>
      <p:sp>
        <p:nvSpPr>
          <p:cNvPr id="29" name="Ellipse 28"/>
          <p:cNvSpPr>
            <a:spLocks noChangeAspect="1"/>
          </p:cNvSpPr>
          <p:nvPr/>
        </p:nvSpPr>
        <p:spPr bwMode="auto">
          <a:xfrm>
            <a:off x="5157787" y="4940076"/>
            <a:ext cx="1079500" cy="108108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x</a:t>
            </a:r>
          </a:p>
        </p:txBody>
      </p:sp>
      <p:sp>
        <p:nvSpPr>
          <p:cNvPr id="32828" name="ZoneTexte 32"/>
          <p:cNvSpPr txBox="1">
            <a:spLocks noChangeArrowheads="1"/>
          </p:cNvSpPr>
          <p:nvPr/>
        </p:nvSpPr>
        <p:spPr bwMode="auto">
          <a:xfrm>
            <a:off x="5528259" y="4700363"/>
            <a:ext cx="338555" cy="276999"/>
          </a:xfrm>
          <a:prstGeom prst="rect">
            <a:avLst/>
          </a:prstGeom>
          <a:noFill/>
          <a:ln w="9525">
            <a:noFill/>
            <a:miter lim="800000"/>
            <a:headEnd/>
            <a:tailEnd/>
          </a:ln>
        </p:spPr>
        <p:txBody>
          <a:bodyPr wrap="none">
            <a:spAutoFit/>
          </a:bodyPr>
          <a:lstStyle/>
          <a:p>
            <a:pPr algn="ctr"/>
            <a:r>
              <a:rPr lang="en-US" sz="1200" b="0" i="1" dirty="0"/>
              <a:t>xx</a:t>
            </a:r>
          </a:p>
        </p:txBody>
      </p:sp>
      <p:sp>
        <p:nvSpPr>
          <p:cNvPr id="32787" name="ZoneTexte 38"/>
          <p:cNvSpPr txBox="1">
            <a:spLocks noChangeArrowheads="1"/>
          </p:cNvSpPr>
          <p:nvPr/>
        </p:nvSpPr>
        <p:spPr bwMode="auto">
          <a:xfrm>
            <a:off x="3565525" y="5837013"/>
            <a:ext cx="1381125" cy="276225"/>
          </a:xfrm>
          <a:prstGeom prst="rect">
            <a:avLst/>
          </a:prstGeom>
          <a:noFill/>
          <a:ln w="9525">
            <a:noFill/>
            <a:miter lim="800000"/>
            <a:headEnd/>
            <a:tailEnd/>
          </a:ln>
        </p:spPr>
        <p:txBody>
          <a:bodyPr wrap="none">
            <a:spAutoFit/>
          </a:bodyPr>
          <a:lstStyle/>
          <a:p>
            <a:r>
              <a:rPr lang="en-US" sz="1200" dirty="0"/>
              <a:t>TOTAL 15 years </a:t>
            </a:r>
          </a:p>
        </p:txBody>
      </p:sp>
      <p:cxnSp>
        <p:nvCxnSpPr>
          <p:cNvPr id="42" name="Connecteur droit 41"/>
          <p:cNvCxnSpPr/>
          <p:nvPr/>
        </p:nvCxnSpPr>
        <p:spPr>
          <a:xfrm flipV="1">
            <a:off x="1419225" y="2263551"/>
            <a:ext cx="6648450" cy="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3" name="Connecteur droit 42"/>
          <p:cNvCxnSpPr/>
          <p:nvPr/>
        </p:nvCxnSpPr>
        <p:spPr>
          <a:xfrm rot="5400000" flipH="1" flipV="1">
            <a:off x="6196012" y="4214588"/>
            <a:ext cx="3778250" cy="0"/>
          </a:xfrm>
          <a:prstGeom prst="line">
            <a:avLst/>
          </a:prstGeom>
          <a:ln>
            <a:solidFill>
              <a:schemeClr val="bg1">
                <a:lumMod val="65000"/>
              </a:schemeClr>
            </a:solidFill>
            <a:prstDash val="solid"/>
          </a:ln>
        </p:spPr>
        <p:style>
          <a:lnRef idx="1">
            <a:schemeClr val="accent1"/>
          </a:lnRef>
          <a:fillRef idx="0">
            <a:schemeClr val="accent1"/>
          </a:fillRef>
          <a:effectRef idx="0">
            <a:schemeClr val="accent1"/>
          </a:effectRef>
          <a:fontRef idx="minor">
            <a:schemeClr val="tx1"/>
          </a:fontRef>
        </p:style>
      </p:cxnSp>
      <p:sp>
        <p:nvSpPr>
          <p:cNvPr id="41" name="Ellipse 28"/>
          <p:cNvSpPr>
            <a:spLocks noChangeAspect="1"/>
          </p:cNvSpPr>
          <p:nvPr/>
        </p:nvSpPr>
        <p:spPr bwMode="auto">
          <a:xfrm>
            <a:off x="2406650" y="2461988"/>
            <a:ext cx="719137" cy="7191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x</a:t>
            </a:r>
          </a:p>
        </p:txBody>
      </p:sp>
      <p:sp>
        <p:nvSpPr>
          <p:cNvPr id="32826" name="ZoneTexte 32"/>
          <p:cNvSpPr txBox="1">
            <a:spLocks noChangeArrowheads="1"/>
          </p:cNvSpPr>
          <p:nvPr/>
        </p:nvSpPr>
        <p:spPr bwMode="auto">
          <a:xfrm>
            <a:off x="2406650" y="2233388"/>
            <a:ext cx="719137" cy="276937"/>
          </a:xfrm>
          <a:prstGeom prst="rect">
            <a:avLst/>
          </a:prstGeom>
          <a:noFill/>
          <a:ln w="9525">
            <a:noFill/>
            <a:miter lim="800000"/>
            <a:headEnd/>
            <a:tailEnd/>
          </a:ln>
        </p:spPr>
        <p:txBody>
          <a:bodyPr wrap="none">
            <a:spAutoFit/>
          </a:bodyPr>
          <a:lstStyle/>
          <a:p>
            <a:r>
              <a:rPr lang="en-US" sz="1200" b="0" i="1" dirty="0"/>
              <a:t>Canada</a:t>
            </a:r>
          </a:p>
        </p:txBody>
      </p:sp>
      <p:sp>
        <p:nvSpPr>
          <p:cNvPr id="47" name="Ellipse 28"/>
          <p:cNvSpPr>
            <a:spLocks noChangeAspect="1"/>
          </p:cNvSpPr>
          <p:nvPr/>
        </p:nvSpPr>
        <p:spPr bwMode="auto">
          <a:xfrm>
            <a:off x="5449887" y="4159026"/>
            <a:ext cx="561975" cy="56197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x</a:t>
            </a:r>
          </a:p>
        </p:txBody>
      </p:sp>
      <p:sp>
        <p:nvSpPr>
          <p:cNvPr id="32824" name="ZoneTexte 32"/>
          <p:cNvSpPr txBox="1">
            <a:spLocks noChangeArrowheads="1"/>
          </p:cNvSpPr>
          <p:nvPr/>
        </p:nvSpPr>
        <p:spPr bwMode="auto">
          <a:xfrm>
            <a:off x="5506144" y="3932013"/>
            <a:ext cx="449462" cy="276802"/>
          </a:xfrm>
          <a:prstGeom prst="rect">
            <a:avLst/>
          </a:prstGeom>
          <a:noFill/>
          <a:ln w="9525">
            <a:noFill/>
            <a:miter lim="800000"/>
            <a:headEnd/>
            <a:tailEnd/>
          </a:ln>
        </p:spPr>
        <p:txBody>
          <a:bodyPr wrap="none">
            <a:spAutoFit/>
          </a:bodyPr>
          <a:lstStyle/>
          <a:p>
            <a:r>
              <a:rPr lang="en-US" sz="1200" b="0" i="1" dirty="0"/>
              <a:t>Iran</a:t>
            </a:r>
          </a:p>
        </p:txBody>
      </p:sp>
      <p:sp>
        <p:nvSpPr>
          <p:cNvPr id="50" name="Ellipse 28"/>
          <p:cNvSpPr>
            <a:spLocks noChangeAspect="1"/>
          </p:cNvSpPr>
          <p:nvPr/>
        </p:nvSpPr>
        <p:spPr bwMode="auto">
          <a:xfrm>
            <a:off x="4592637" y="4019326"/>
            <a:ext cx="163513" cy="16192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1</a:t>
            </a:r>
          </a:p>
        </p:txBody>
      </p:sp>
      <p:sp>
        <p:nvSpPr>
          <p:cNvPr id="32822" name="ZoneTexte 32"/>
          <p:cNvSpPr txBox="1">
            <a:spLocks noChangeArrowheads="1"/>
          </p:cNvSpPr>
          <p:nvPr/>
        </p:nvSpPr>
        <p:spPr bwMode="auto">
          <a:xfrm>
            <a:off x="4181475" y="3790726"/>
            <a:ext cx="985837" cy="277408"/>
          </a:xfrm>
          <a:prstGeom prst="rect">
            <a:avLst/>
          </a:prstGeom>
          <a:noFill/>
          <a:ln w="9525">
            <a:noFill/>
            <a:miter lim="800000"/>
            <a:headEnd/>
            <a:tailEnd/>
          </a:ln>
        </p:spPr>
        <p:txBody>
          <a:bodyPr wrap="none">
            <a:spAutoFit/>
          </a:bodyPr>
          <a:lstStyle/>
          <a:p>
            <a:r>
              <a:rPr lang="en-US" sz="1200" b="0" i="1" dirty="0"/>
              <a:t>Kazakhstan</a:t>
            </a:r>
          </a:p>
        </p:txBody>
      </p:sp>
      <p:sp>
        <p:nvSpPr>
          <p:cNvPr id="54" name="Ellipse 28"/>
          <p:cNvSpPr>
            <a:spLocks noChangeAspect="1"/>
          </p:cNvSpPr>
          <p:nvPr/>
        </p:nvSpPr>
        <p:spPr bwMode="auto">
          <a:xfrm>
            <a:off x="6561137" y="5202013"/>
            <a:ext cx="471488" cy="4714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4</a:t>
            </a:r>
          </a:p>
        </p:txBody>
      </p:sp>
      <p:sp>
        <p:nvSpPr>
          <p:cNvPr id="32820" name="ZoneTexte 32"/>
          <p:cNvSpPr txBox="1">
            <a:spLocks noChangeArrowheads="1"/>
          </p:cNvSpPr>
          <p:nvPr/>
        </p:nvSpPr>
        <p:spPr bwMode="auto">
          <a:xfrm>
            <a:off x="6584730" y="4973413"/>
            <a:ext cx="338554" cy="276999"/>
          </a:xfrm>
          <a:prstGeom prst="rect">
            <a:avLst/>
          </a:prstGeom>
          <a:noFill/>
          <a:ln w="9525">
            <a:noFill/>
            <a:miter lim="800000"/>
            <a:headEnd/>
            <a:tailEnd/>
          </a:ln>
        </p:spPr>
        <p:txBody>
          <a:bodyPr wrap="none">
            <a:spAutoFit/>
          </a:bodyPr>
          <a:lstStyle/>
          <a:p>
            <a:r>
              <a:rPr lang="en-US" sz="1200" b="0" i="1" dirty="0"/>
              <a:t>xx</a:t>
            </a:r>
          </a:p>
        </p:txBody>
      </p:sp>
      <p:sp>
        <p:nvSpPr>
          <p:cNvPr id="57" name="Ellipse 28"/>
          <p:cNvSpPr>
            <a:spLocks noChangeAspect="1"/>
          </p:cNvSpPr>
          <p:nvPr/>
        </p:nvSpPr>
        <p:spPr bwMode="auto">
          <a:xfrm>
            <a:off x="4778375" y="4970238"/>
            <a:ext cx="412750" cy="4143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x</a:t>
            </a:r>
          </a:p>
        </p:txBody>
      </p:sp>
      <p:sp>
        <p:nvSpPr>
          <p:cNvPr id="32818" name="ZoneTexte 32"/>
          <p:cNvSpPr txBox="1">
            <a:spLocks noChangeArrowheads="1"/>
          </p:cNvSpPr>
          <p:nvPr/>
        </p:nvSpPr>
        <p:spPr bwMode="auto">
          <a:xfrm>
            <a:off x="4662487" y="4743226"/>
            <a:ext cx="644525" cy="276741"/>
          </a:xfrm>
          <a:prstGeom prst="rect">
            <a:avLst/>
          </a:prstGeom>
          <a:noFill/>
          <a:ln w="9525">
            <a:noFill/>
            <a:miter lim="800000"/>
            <a:headEnd/>
            <a:tailEnd/>
          </a:ln>
        </p:spPr>
        <p:txBody>
          <a:bodyPr wrap="none">
            <a:spAutoFit/>
          </a:bodyPr>
          <a:lstStyle/>
          <a:p>
            <a:r>
              <a:rPr lang="en-US" sz="1200" b="0" i="1" dirty="0"/>
              <a:t>Kuwait</a:t>
            </a:r>
          </a:p>
        </p:txBody>
      </p:sp>
      <p:sp>
        <p:nvSpPr>
          <p:cNvPr id="60" name="Ellipse 28"/>
          <p:cNvSpPr>
            <a:spLocks noChangeAspect="1"/>
          </p:cNvSpPr>
          <p:nvPr/>
        </p:nvSpPr>
        <p:spPr bwMode="auto">
          <a:xfrm>
            <a:off x="6315075" y="3016026"/>
            <a:ext cx="406400" cy="406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x</a:t>
            </a:r>
          </a:p>
        </p:txBody>
      </p:sp>
      <p:sp>
        <p:nvSpPr>
          <p:cNvPr id="32816" name="ZoneTexte 32"/>
          <p:cNvSpPr txBox="1">
            <a:spLocks noChangeArrowheads="1"/>
          </p:cNvSpPr>
          <p:nvPr/>
        </p:nvSpPr>
        <p:spPr bwMode="auto">
          <a:xfrm>
            <a:off x="6069012" y="2773138"/>
            <a:ext cx="338554" cy="276999"/>
          </a:xfrm>
          <a:prstGeom prst="rect">
            <a:avLst/>
          </a:prstGeom>
          <a:noFill/>
          <a:ln w="9525">
            <a:noFill/>
            <a:miter lim="800000"/>
            <a:headEnd/>
            <a:tailEnd/>
          </a:ln>
        </p:spPr>
        <p:txBody>
          <a:bodyPr wrap="none">
            <a:spAutoFit/>
          </a:bodyPr>
          <a:lstStyle/>
          <a:p>
            <a:r>
              <a:rPr lang="en-US" sz="1200" b="0" i="1" dirty="0"/>
              <a:t>xx</a:t>
            </a:r>
          </a:p>
        </p:txBody>
      </p:sp>
      <p:sp>
        <p:nvSpPr>
          <p:cNvPr id="63" name="Ellipse 28"/>
          <p:cNvSpPr>
            <a:spLocks noChangeAspect="1"/>
          </p:cNvSpPr>
          <p:nvPr/>
        </p:nvSpPr>
        <p:spPr bwMode="auto">
          <a:xfrm>
            <a:off x="3860800" y="5067076"/>
            <a:ext cx="398462" cy="4000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3</a:t>
            </a:r>
          </a:p>
        </p:txBody>
      </p:sp>
      <p:sp>
        <p:nvSpPr>
          <p:cNvPr id="32814" name="ZoneTexte 32"/>
          <p:cNvSpPr txBox="1">
            <a:spLocks noChangeArrowheads="1"/>
          </p:cNvSpPr>
          <p:nvPr/>
        </p:nvSpPr>
        <p:spPr bwMode="auto">
          <a:xfrm>
            <a:off x="3810000" y="4840063"/>
            <a:ext cx="500062" cy="399290"/>
          </a:xfrm>
          <a:prstGeom prst="rect">
            <a:avLst/>
          </a:prstGeom>
          <a:noFill/>
          <a:ln w="9525">
            <a:noFill/>
            <a:miter lim="800000"/>
            <a:headEnd/>
            <a:tailEnd/>
          </a:ln>
        </p:spPr>
        <p:txBody>
          <a:bodyPr wrap="none">
            <a:spAutoFit/>
          </a:bodyPr>
          <a:lstStyle/>
          <a:p>
            <a:r>
              <a:rPr lang="en-US" sz="1200" b="0" i="1" dirty="0"/>
              <a:t>UAE</a:t>
            </a:r>
          </a:p>
        </p:txBody>
      </p:sp>
      <p:sp>
        <p:nvSpPr>
          <p:cNvPr id="68" name="Ellipse 28"/>
          <p:cNvSpPr>
            <a:spLocks noChangeAspect="1"/>
          </p:cNvSpPr>
          <p:nvPr/>
        </p:nvSpPr>
        <p:spPr bwMode="auto">
          <a:xfrm>
            <a:off x="5759450" y="3227163"/>
            <a:ext cx="323850" cy="3238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3</a:t>
            </a:r>
          </a:p>
        </p:txBody>
      </p:sp>
      <p:sp>
        <p:nvSpPr>
          <p:cNvPr id="32812" name="ZoneTexte 32"/>
          <p:cNvSpPr txBox="1">
            <a:spLocks noChangeArrowheads="1"/>
          </p:cNvSpPr>
          <p:nvPr/>
        </p:nvSpPr>
        <p:spPr bwMode="auto">
          <a:xfrm>
            <a:off x="5594350" y="2998563"/>
            <a:ext cx="338554" cy="276999"/>
          </a:xfrm>
          <a:prstGeom prst="rect">
            <a:avLst/>
          </a:prstGeom>
          <a:noFill/>
          <a:ln w="9525">
            <a:noFill/>
            <a:miter lim="800000"/>
            <a:headEnd/>
            <a:tailEnd/>
          </a:ln>
        </p:spPr>
        <p:txBody>
          <a:bodyPr wrap="none">
            <a:spAutoFit/>
          </a:bodyPr>
          <a:lstStyle/>
          <a:p>
            <a:r>
              <a:rPr lang="en-US" sz="1200" b="0" i="1" dirty="0"/>
              <a:t>xx</a:t>
            </a:r>
          </a:p>
        </p:txBody>
      </p:sp>
      <p:sp>
        <p:nvSpPr>
          <p:cNvPr id="71" name="Ellipse 28"/>
          <p:cNvSpPr>
            <a:spLocks noChangeAspect="1"/>
          </p:cNvSpPr>
          <p:nvPr/>
        </p:nvSpPr>
        <p:spPr bwMode="auto">
          <a:xfrm>
            <a:off x="4176712" y="4571776"/>
            <a:ext cx="180975" cy="17938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1</a:t>
            </a:r>
          </a:p>
        </p:txBody>
      </p:sp>
      <p:sp>
        <p:nvSpPr>
          <p:cNvPr id="32810" name="ZoneTexte 32"/>
          <p:cNvSpPr txBox="1">
            <a:spLocks noChangeArrowheads="1"/>
          </p:cNvSpPr>
          <p:nvPr/>
        </p:nvSpPr>
        <p:spPr bwMode="auto">
          <a:xfrm>
            <a:off x="3992562" y="4343176"/>
            <a:ext cx="549275" cy="277024"/>
          </a:xfrm>
          <a:prstGeom prst="rect">
            <a:avLst/>
          </a:prstGeom>
          <a:noFill/>
          <a:ln w="9525">
            <a:noFill/>
            <a:miter lim="800000"/>
            <a:headEnd/>
            <a:tailEnd/>
          </a:ln>
        </p:spPr>
        <p:txBody>
          <a:bodyPr wrap="none">
            <a:spAutoFit/>
          </a:bodyPr>
          <a:lstStyle/>
          <a:p>
            <a:r>
              <a:rPr lang="en-US" sz="1200" b="0" i="1" dirty="0"/>
              <a:t>Libya</a:t>
            </a:r>
          </a:p>
        </p:txBody>
      </p:sp>
      <p:sp>
        <p:nvSpPr>
          <p:cNvPr id="32799" name="ZoneTexte 27"/>
          <p:cNvSpPr txBox="1">
            <a:spLocks noChangeArrowheads="1"/>
          </p:cNvSpPr>
          <p:nvPr/>
        </p:nvSpPr>
        <p:spPr bwMode="auto">
          <a:xfrm>
            <a:off x="1047706" y="2731863"/>
            <a:ext cx="354584" cy="276999"/>
          </a:xfrm>
          <a:prstGeom prst="rect">
            <a:avLst/>
          </a:prstGeom>
          <a:noFill/>
          <a:ln w="9525">
            <a:noFill/>
            <a:miter lim="800000"/>
            <a:headEnd/>
            <a:tailEnd/>
          </a:ln>
        </p:spPr>
        <p:txBody>
          <a:bodyPr wrap="none">
            <a:spAutoFit/>
          </a:bodyPr>
          <a:lstStyle/>
          <a:p>
            <a:r>
              <a:rPr lang="en-US" sz="1200" dirty="0"/>
              <a:t>xx</a:t>
            </a:r>
          </a:p>
        </p:txBody>
      </p:sp>
      <p:sp>
        <p:nvSpPr>
          <p:cNvPr id="32800" name="Text Box 7"/>
          <p:cNvSpPr txBox="1">
            <a:spLocks noChangeArrowheads="1"/>
          </p:cNvSpPr>
          <p:nvPr/>
        </p:nvSpPr>
        <p:spPr bwMode="auto">
          <a:xfrm>
            <a:off x="13175" y="6557738"/>
            <a:ext cx="4795837" cy="215900"/>
          </a:xfrm>
          <a:prstGeom prst="rect">
            <a:avLst/>
          </a:prstGeom>
          <a:noFill/>
          <a:ln w="9525">
            <a:noFill/>
            <a:miter lim="800000"/>
            <a:headEnd/>
            <a:tailEnd/>
          </a:ln>
        </p:spPr>
        <p:txBody>
          <a:bodyPr>
            <a:spAutoFit/>
          </a:bodyPr>
          <a:lstStyle/>
          <a:p>
            <a:pPr marL="342900" indent="-342900"/>
            <a:r>
              <a:rPr lang="en-US" altLang="zh-CN" sz="800" b="0" dirty="0"/>
              <a:t>Source: Reuters, Deutsche Bank, Economist, BP Statistical Review, ShARE Team Analysis</a:t>
            </a:r>
          </a:p>
        </p:txBody>
      </p:sp>
      <p:cxnSp>
        <p:nvCxnSpPr>
          <p:cNvPr id="81" name="Connecteur droit avec flèche 6"/>
          <p:cNvCxnSpPr/>
          <p:nvPr/>
        </p:nvCxnSpPr>
        <p:spPr>
          <a:xfrm rot="16200000" flipV="1">
            <a:off x="2895599" y="2642964"/>
            <a:ext cx="593725" cy="635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88" name="Ellipse 28"/>
          <p:cNvSpPr>
            <a:spLocks noChangeAspect="1"/>
          </p:cNvSpPr>
          <p:nvPr/>
        </p:nvSpPr>
        <p:spPr bwMode="auto">
          <a:xfrm>
            <a:off x="703219" y="5586188"/>
            <a:ext cx="407987" cy="407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x</a:t>
            </a:r>
          </a:p>
        </p:txBody>
      </p:sp>
      <p:sp>
        <p:nvSpPr>
          <p:cNvPr id="32808" name="ZoneTexte 32"/>
          <p:cNvSpPr txBox="1">
            <a:spLocks noChangeArrowheads="1"/>
          </p:cNvSpPr>
          <p:nvPr/>
        </p:nvSpPr>
        <p:spPr bwMode="auto">
          <a:xfrm>
            <a:off x="590506" y="5298851"/>
            <a:ext cx="678391" cy="261610"/>
          </a:xfrm>
          <a:prstGeom prst="rect">
            <a:avLst/>
          </a:prstGeom>
          <a:noFill/>
          <a:ln w="9525">
            <a:noFill/>
            <a:miter lim="800000"/>
            <a:headEnd/>
            <a:tailEnd/>
          </a:ln>
        </p:spPr>
        <p:txBody>
          <a:bodyPr wrap="none">
            <a:spAutoFit/>
          </a:bodyPr>
          <a:lstStyle/>
          <a:p>
            <a:r>
              <a:rPr lang="en-US" sz="1100" b="0" i="1" dirty="0"/>
              <a:t>Country</a:t>
            </a:r>
          </a:p>
        </p:txBody>
      </p:sp>
      <p:sp>
        <p:nvSpPr>
          <p:cNvPr id="32803" name="ZoneTexte 33"/>
          <p:cNvSpPr txBox="1">
            <a:spLocks noChangeArrowheads="1"/>
          </p:cNvSpPr>
          <p:nvPr/>
        </p:nvSpPr>
        <p:spPr bwMode="auto">
          <a:xfrm>
            <a:off x="6680200" y="1988913"/>
            <a:ext cx="1858962" cy="276225"/>
          </a:xfrm>
          <a:prstGeom prst="rect">
            <a:avLst/>
          </a:prstGeom>
          <a:noFill/>
          <a:ln w="9525">
            <a:noFill/>
            <a:miter lim="800000"/>
            <a:headEnd/>
            <a:tailEnd/>
          </a:ln>
        </p:spPr>
        <p:txBody>
          <a:bodyPr wrap="none">
            <a:spAutoFit/>
          </a:bodyPr>
          <a:lstStyle/>
          <a:p>
            <a:r>
              <a:rPr lang="en-US" sz="1200" dirty="0"/>
              <a:t>World TOTAL 42 years </a:t>
            </a:r>
          </a:p>
        </p:txBody>
      </p:sp>
      <p:sp>
        <p:nvSpPr>
          <p:cNvPr id="32804" name="ZoneTexte 11"/>
          <p:cNvSpPr txBox="1">
            <a:spLocks noChangeArrowheads="1"/>
          </p:cNvSpPr>
          <p:nvPr/>
        </p:nvSpPr>
        <p:spPr bwMode="auto">
          <a:xfrm>
            <a:off x="579238" y="5114701"/>
            <a:ext cx="655949" cy="261610"/>
          </a:xfrm>
          <a:prstGeom prst="rect">
            <a:avLst/>
          </a:prstGeom>
          <a:noFill/>
          <a:ln w="9525">
            <a:noFill/>
            <a:miter lim="800000"/>
            <a:headEnd/>
            <a:tailEnd/>
          </a:ln>
        </p:spPr>
        <p:txBody>
          <a:bodyPr wrap="none">
            <a:spAutoFit/>
          </a:bodyPr>
          <a:lstStyle/>
          <a:p>
            <a:pPr algn="ctr"/>
            <a:r>
              <a:rPr lang="en-US" sz="1100" dirty="0"/>
              <a:t>Legend</a:t>
            </a:r>
          </a:p>
        </p:txBody>
      </p:sp>
      <p:sp>
        <p:nvSpPr>
          <p:cNvPr id="32805" name="ZoneTexte 13"/>
          <p:cNvSpPr txBox="1">
            <a:spLocks noChangeArrowheads="1"/>
          </p:cNvSpPr>
          <p:nvPr/>
        </p:nvSpPr>
        <p:spPr bwMode="auto">
          <a:xfrm>
            <a:off x="538119" y="6003701"/>
            <a:ext cx="738187" cy="261610"/>
          </a:xfrm>
          <a:prstGeom prst="rect">
            <a:avLst/>
          </a:prstGeom>
          <a:noFill/>
          <a:ln w="9525">
            <a:noFill/>
            <a:miter lim="800000"/>
            <a:headEnd/>
            <a:tailEnd/>
          </a:ln>
        </p:spPr>
        <p:txBody>
          <a:bodyPr>
            <a:spAutoFit/>
          </a:bodyPr>
          <a:lstStyle/>
          <a:p>
            <a:pPr algn="ctr"/>
            <a:r>
              <a:rPr lang="en-US" sz="1100" b="0" dirty="0"/>
              <a:t>Years</a:t>
            </a:r>
          </a:p>
        </p:txBody>
      </p:sp>
    </p:spTree>
    <p:extLst>
      <p:ext uri="{BB962C8B-B14F-4D97-AF65-F5344CB8AC3E}">
        <p14:creationId xmlns:p14="http://schemas.microsoft.com/office/powerpoint/2010/main" val="16033398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re 1"/>
          <p:cNvSpPr>
            <a:spLocks noGrp="1"/>
          </p:cNvSpPr>
          <p:nvPr>
            <p:ph type="title"/>
          </p:nvPr>
        </p:nvSpPr>
        <p:spPr/>
        <p:txBody>
          <a:bodyPr/>
          <a:lstStyle/>
          <a:p>
            <a:r>
              <a:rPr lang="en-US" altLang="zh-CN" dirty="0">
                <a:ea typeface="SimSun" pitchFamily="2" charset="-122"/>
              </a:rPr>
              <a:t>Employees have more a business background with 10+ years experience</a:t>
            </a:r>
          </a:p>
        </p:txBody>
      </p:sp>
      <p:pic>
        <p:nvPicPr>
          <p:cNvPr id="62467" name="Picture 32" descr="China"/>
          <p:cNvPicPr>
            <a:picLocks noChangeAspect="1" noChangeArrowheads="1"/>
          </p:cNvPicPr>
          <p:nvPr/>
        </p:nvPicPr>
        <p:blipFill>
          <a:blip r:embed="rId3" cstate="print"/>
          <a:srcRect/>
          <a:stretch>
            <a:fillRect/>
          </a:stretch>
        </p:blipFill>
        <p:spPr bwMode="auto">
          <a:xfrm>
            <a:off x="7929563" y="357188"/>
            <a:ext cx="869950" cy="579437"/>
          </a:xfrm>
          <a:prstGeom prst="rect">
            <a:avLst/>
          </a:prstGeom>
          <a:noFill/>
          <a:ln w="9525">
            <a:noFill/>
            <a:miter lim="800000"/>
            <a:headEnd/>
            <a:tailEnd/>
          </a:ln>
        </p:spPr>
      </p:pic>
      <p:sp>
        <p:nvSpPr>
          <p:cNvPr id="62468" name="TextBox 42"/>
          <p:cNvSpPr txBox="1">
            <a:spLocks noChangeArrowheads="1"/>
          </p:cNvSpPr>
          <p:nvPr/>
        </p:nvSpPr>
        <p:spPr bwMode="auto">
          <a:xfrm>
            <a:off x="37306" y="6624638"/>
            <a:ext cx="2082800" cy="215900"/>
          </a:xfrm>
          <a:prstGeom prst="rect">
            <a:avLst/>
          </a:prstGeom>
          <a:noFill/>
          <a:ln w="9525">
            <a:noFill/>
            <a:miter lim="800000"/>
            <a:headEnd/>
            <a:tailEnd/>
          </a:ln>
        </p:spPr>
        <p:txBody>
          <a:bodyPr wrap="none">
            <a:spAutoFit/>
          </a:bodyPr>
          <a:lstStyle/>
          <a:p>
            <a:r>
              <a:rPr lang="en-US" altLang="zh-CN" sz="800" b="0" dirty="0"/>
              <a:t>Source: Literature Search; Team analysis</a:t>
            </a:r>
          </a:p>
        </p:txBody>
      </p:sp>
      <p:cxnSp>
        <p:nvCxnSpPr>
          <p:cNvPr id="91" name="Connecteur droit avec flèche 6"/>
          <p:cNvCxnSpPr/>
          <p:nvPr/>
        </p:nvCxnSpPr>
        <p:spPr>
          <a:xfrm flipV="1">
            <a:off x="1768475" y="6061622"/>
            <a:ext cx="5688013"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2" name="Connecteur droit avec flèche 7"/>
          <p:cNvCxnSpPr/>
          <p:nvPr/>
        </p:nvCxnSpPr>
        <p:spPr>
          <a:xfrm rot="5400000" flipH="1" flipV="1">
            <a:off x="-342106" y="3938341"/>
            <a:ext cx="4225925" cy="2063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cteur droit 11"/>
          <p:cNvCxnSpPr/>
          <p:nvPr/>
        </p:nvCxnSpPr>
        <p:spPr>
          <a:xfrm rot="5400000" flipH="1" flipV="1">
            <a:off x="1105694" y="4125666"/>
            <a:ext cx="3927475" cy="26987"/>
          </a:xfrm>
          <a:prstGeom prst="line">
            <a:avLst/>
          </a:prstGeom>
          <a:ln>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4" name="Connecteur droit 12"/>
          <p:cNvCxnSpPr/>
          <p:nvPr/>
        </p:nvCxnSpPr>
        <p:spPr>
          <a:xfrm rot="5400000" flipH="1" flipV="1">
            <a:off x="2320926" y="4162972"/>
            <a:ext cx="3776662" cy="20637"/>
          </a:xfrm>
          <a:prstGeom prst="line">
            <a:avLst/>
          </a:prstGeom>
          <a:ln>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5" name="Connecteur droit 13"/>
          <p:cNvCxnSpPr/>
          <p:nvPr/>
        </p:nvCxnSpPr>
        <p:spPr>
          <a:xfrm rot="5400000" flipH="1" flipV="1">
            <a:off x="3422651" y="4121697"/>
            <a:ext cx="3852862" cy="14287"/>
          </a:xfrm>
          <a:prstGeom prst="line">
            <a:avLst/>
          </a:prstGeom>
          <a:ln>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Connecteur droit 14"/>
          <p:cNvCxnSpPr/>
          <p:nvPr/>
        </p:nvCxnSpPr>
        <p:spPr>
          <a:xfrm rot="5400000" flipH="1" flipV="1">
            <a:off x="4645819" y="4173291"/>
            <a:ext cx="3776662" cy="0"/>
          </a:xfrm>
          <a:prstGeom prst="line">
            <a:avLst/>
          </a:prstGeom>
          <a:ln>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2475" name="ZoneTexte 33"/>
          <p:cNvSpPr txBox="1">
            <a:spLocks noChangeArrowheads="1"/>
          </p:cNvSpPr>
          <p:nvPr/>
        </p:nvSpPr>
        <p:spPr bwMode="auto">
          <a:xfrm>
            <a:off x="1909763" y="6225135"/>
            <a:ext cx="824265" cy="276999"/>
          </a:xfrm>
          <a:prstGeom prst="rect">
            <a:avLst/>
          </a:prstGeom>
          <a:noFill/>
          <a:ln w="9525">
            <a:noFill/>
            <a:miter lim="800000"/>
            <a:headEnd/>
            <a:tailEnd/>
          </a:ln>
        </p:spPr>
        <p:txBody>
          <a:bodyPr wrap="none">
            <a:spAutoFit/>
          </a:bodyPr>
          <a:lstStyle/>
          <a:p>
            <a:r>
              <a:rPr lang="en-US" altLang="zh-CN" sz="1200" b="0" dirty="0"/>
              <a:t>0-2 years</a:t>
            </a:r>
          </a:p>
        </p:txBody>
      </p:sp>
      <p:sp>
        <p:nvSpPr>
          <p:cNvPr id="62476" name="ZoneTexte 34"/>
          <p:cNvSpPr txBox="1">
            <a:spLocks noChangeArrowheads="1"/>
          </p:cNvSpPr>
          <p:nvPr/>
        </p:nvSpPr>
        <p:spPr bwMode="auto">
          <a:xfrm>
            <a:off x="3030538" y="6225135"/>
            <a:ext cx="824265" cy="276999"/>
          </a:xfrm>
          <a:prstGeom prst="rect">
            <a:avLst/>
          </a:prstGeom>
          <a:noFill/>
          <a:ln w="9525">
            <a:noFill/>
            <a:miter lim="800000"/>
            <a:headEnd/>
            <a:tailEnd/>
          </a:ln>
        </p:spPr>
        <p:txBody>
          <a:bodyPr wrap="none">
            <a:spAutoFit/>
          </a:bodyPr>
          <a:lstStyle/>
          <a:p>
            <a:r>
              <a:rPr lang="en-US" altLang="zh-CN" sz="1200" b="0" dirty="0"/>
              <a:t>2-5 years</a:t>
            </a:r>
          </a:p>
        </p:txBody>
      </p:sp>
      <p:sp>
        <p:nvSpPr>
          <p:cNvPr id="62477" name="ZoneTexte 35"/>
          <p:cNvSpPr txBox="1">
            <a:spLocks noChangeArrowheads="1"/>
          </p:cNvSpPr>
          <p:nvPr/>
        </p:nvSpPr>
        <p:spPr bwMode="auto">
          <a:xfrm>
            <a:off x="4222750" y="6225135"/>
            <a:ext cx="909223" cy="276999"/>
          </a:xfrm>
          <a:prstGeom prst="rect">
            <a:avLst/>
          </a:prstGeom>
          <a:noFill/>
          <a:ln w="9525">
            <a:noFill/>
            <a:miter lim="800000"/>
            <a:headEnd/>
            <a:tailEnd/>
          </a:ln>
        </p:spPr>
        <p:txBody>
          <a:bodyPr wrap="none">
            <a:spAutoFit/>
          </a:bodyPr>
          <a:lstStyle/>
          <a:p>
            <a:r>
              <a:rPr lang="en-US" altLang="zh-CN" sz="1200" b="0" dirty="0"/>
              <a:t>5-10 years</a:t>
            </a:r>
          </a:p>
        </p:txBody>
      </p:sp>
      <p:sp>
        <p:nvSpPr>
          <p:cNvPr id="62478" name="ZoneTexte 36"/>
          <p:cNvSpPr txBox="1">
            <a:spLocks noChangeArrowheads="1"/>
          </p:cNvSpPr>
          <p:nvPr/>
        </p:nvSpPr>
        <p:spPr bwMode="auto">
          <a:xfrm>
            <a:off x="5386388" y="6225135"/>
            <a:ext cx="994183" cy="276999"/>
          </a:xfrm>
          <a:prstGeom prst="rect">
            <a:avLst/>
          </a:prstGeom>
          <a:noFill/>
          <a:ln w="9525">
            <a:noFill/>
            <a:miter lim="800000"/>
            <a:headEnd/>
            <a:tailEnd/>
          </a:ln>
        </p:spPr>
        <p:txBody>
          <a:bodyPr wrap="none">
            <a:spAutoFit/>
          </a:bodyPr>
          <a:lstStyle/>
          <a:p>
            <a:r>
              <a:rPr lang="en-US" altLang="zh-CN" sz="1200" b="0" dirty="0"/>
              <a:t>10-30 years</a:t>
            </a:r>
          </a:p>
        </p:txBody>
      </p:sp>
      <p:sp>
        <p:nvSpPr>
          <p:cNvPr id="62479" name="ZoneTexte 37"/>
          <p:cNvSpPr txBox="1">
            <a:spLocks noChangeArrowheads="1"/>
          </p:cNvSpPr>
          <p:nvPr/>
        </p:nvSpPr>
        <p:spPr bwMode="auto">
          <a:xfrm>
            <a:off x="6634163" y="6225135"/>
            <a:ext cx="934871" cy="276999"/>
          </a:xfrm>
          <a:prstGeom prst="rect">
            <a:avLst/>
          </a:prstGeom>
          <a:noFill/>
          <a:ln w="9525">
            <a:noFill/>
            <a:miter lim="800000"/>
            <a:headEnd/>
            <a:tailEnd/>
          </a:ln>
        </p:spPr>
        <p:txBody>
          <a:bodyPr wrap="none">
            <a:spAutoFit/>
          </a:bodyPr>
          <a:lstStyle/>
          <a:p>
            <a:r>
              <a:rPr lang="en-US" altLang="zh-CN" sz="1200" b="0" dirty="0"/>
              <a:t>Retirement</a:t>
            </a:r>
          </a:p>
        </p:txBody>
      </p:sp>
      <p:sp>
        <p:nvSpPr>
          <p:cNvPr id="62480" name="ZoneTexte 39"/>
          <p:cNvSpPr txBox="1">
            <a:spLocks noChangeArrowheads="1"/>
          </p:cNvSpPr>
          <p:nvPr/>
        </p:nvSpPr>
        <p:spPr bwMode="auto">
          <a:xfrm>
            <a:off x="465138" y="4224885"/>
            <a:ext cx="1004887" cy="276999"/>
          </a:xfrm>
          <a:prstGeom prst="rect">
            <a:avLst/>
          </a:prstGeom>
          <a:noFill/>
          <a:ln w="9525">
            <a:noFill/>
            <a:miter lim="800000"/>
            <a:headEnd/>
            <a:tailEnd/>
          </a:ln>
        </p:spPr>
        <p:txBody>
          <a:bodyPr>
            <a:spAutoFit/>
          </a:bodyPr>
          <a:lstStyle/>
          <a:p>
            <a:r>
              <a:rPr lang="en-US" altLang="zh-CN" sz="1200" b="0" dirty="0"/>
              <a:t>Law </a:t>
            </a:r>
          </a:p>
        </p:txBody>
      </p:sp>
      <p:sp>
        <p:nvSpPr>
          <p:cNvPr id="62481" name="ZoneTexte 40"/>
          <p:cNvSpPr txBox="1">
            <a:spLocks noChangeArrowheads="1"/>
          </p:cNvSpPr>
          <p:nvPr/>
        </p:nvSpPr>
        <p:spPr bwMode="auto">
          <a:xfrm>
            <a:off x="465138" y="3494635"/>
            <a:ext cx="1004887" cy="646331"/>
          </a:xfrm>
          <a:prstGeom prst="rect">
            <a:avLst/>
          </a:prstGeom>
          <a:noFill/>
          <a:ln w="9525">
            <a:noFill/>
            <a:miter lim="800000"/>
            <a:headEnd/>
            <a:tailEnd/>
          </a:ln>
        </p:spPr>
        <p:txBody>
          <a:bodyPr>
            <a:spAutoFit/>
          </a:bodyPr>
          <a:lstStyle/>
          <a:p>
            <a:r>
              <a:rPr lang="en-US" altLang="zh-CN" sz="1200" b="0" dirty="0"/>
              <a:t>Social study / Public sector</a:t>
            </a:r>
          </a:p>
        </p:txBody>
      </p:sp>
      <p:sp>
        <p:nvSpPr>
          <p:cNvPr id="62482" name="ZoneTexte 41"/>
          <p:cNvSpPr txBox="1">
            <a:spLocks noChangeArrowheads="1"/>
          </p:cNvSpPr>
          <p:nvPr/>
        </p:nvSpPr>
        <p:spPr bwMode="auto">
          <a:xfrm>
            <a:off x="465138" y="2186535"/>
            <a:ext cx="1227137" cy="276999"/>
          </a:xfrm>
          <a:prstGeom prst="rect">
            <a:avLst/>
          </a:prstGeom>
          <a:noFill/>
          <a:ln w="9525">
            <a:noFill/>
            <a:miter lim="800000"/>
            <a:headEnd/>
            <a:tailEnd/>
          </a:ln>
        </p:spPr>
        <p:txBody>
          <a:bodyPr>
            <a:spAutoFit/>
          </a:bodyPr>
          <a:lstStyle/>
          <a:p>
            <a:r>
              <a:rPr lang="en-US" altLang="zh-CN" sz="1200" b="0" dirty="0"/>
              <a:t>Finance</a:t>
            </a:r>
          </a:p>
        </p:txBody>
      </p:sp>
      <p:grpSp>
        <p:nvGrpSpPr>
          <p:cNvPr id="2" name="Group 64"/>
          <p:cNvGrpSpPr>
            <a:grpSpLocks/>
          </p:cNvGrpSpPr>
          <p:nvPr/>
        </p:nvGrpSpPr>
        <p:grpSpPr bwMode="auto">
          <a:xfrm>
            <a:off x="7673977" y="1830931"/>
            <a:ext cx="1312433" cy="246221"/>
            <a:chOff x="7670371" y="2057400"/>
            <a:chExt cx="1089432" cy="247287"/>
          </a:xfrm>
        </p:grpSpPr>
        <p:sp>
          <p:nvSpPr>
            <p:cNvPr id="106" name="Triangle isocèle 42"/>
            <p:cNvSpPr/>
            <p:nvPr/>
          </p:nvSpPr>
          <p:spPr>
            <a:xfrm>
              <a:off x="7670371" y="2082910"/>
              <a:ext cx="208206" cy="207268"/>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42" name="ZoneTexte 43"/>
            <p:cNvSpPr txBox="1">
              <a:spLocks noChangeArrowheads="1"/>
            </p:cNvSpPr>
            <p:nvPr/>
          </p:nvSpPr>
          <p:spPr bwMode="auto">
            <a:xfrm>
              <a:off x="7987771" y="2057400"/>
              <a:ext cx="772032" cy="247287"/>
            </a:xfrm>
            <a:prstGeom prst="rect">
              <a:avLst/>
            </a:prstGeom>
            <a:noFill/>
            <a:ln w="9525">
              <a:noFill/>
              <a:miter lim="800000"/>
              <a:headEnd/>
              <a:tailEnd/>
            </a:ln>
          </p:spPr>
          <p:txBody>
            <a:bodyPr wrap="none">
              <a:spAutoFit/>
            </a:bodyPr>
            <a:lstStyle/>
            <a:p>
              <a:r>
                <a:rPr lang="en-US" altLang="zh-CN" sz="1000" b="0" dirty="0"/>
                <a:t>Holds a MBA</a:t>
              </a:r>
            </a:p>
          </p:txBody>
        </p:sp>
      </p:grpSp>
      <p:cxnSp>
        <p:nvCxnSpPr>
          <p:cNvPr id="108" name="Connecteur droit 15"/>
          <p:cNvCxnSpPr/>
          <p:nvPr/>
        </p:nvCxnSpPr>
        <p:spPr>
          <a:xfrm rot="10800000">
            <a:off x="1776413" y="4726535"/>
            <a:ext cx="5592762" cy="0"/>
          </a:xfrm>
          <a:prstGeom prst="line">
            <a:avLst/>
          </a:prstGeom>
          <a:ln>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Connecteur droit 18"/>
          <p:cNvCxnSpPr/>
          <p:nvPr/>
        </p:nvCxnSpPr>
        <p:spPr>
          <a:xfrm rot="10800000">
            <a:off x="1785938" y="4045497"/>
            <a:ext cx="5592762" cy="0"/>
          </a:xfrm>
          <a:prstGeom prst="line">
            <a:avLst/>
          </a:prstGeom>
          <a:ln>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Connecteur droit 19"/>
          <p:cNvCxnSpPr/>
          <p:nvPr/>
        </p:nvCxnSpPr>
        <p:spPr>
          <a:xfrm rot="10800000">
            <a:off x="1798638" y="3366047"/>
            <a:ext cx="5592762" cy="0"/>
          </a:xfrm>
          <a:prstGeom prst="line">
            <a:avLst/>
          </a:prstGeom>
          <a:ln>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15"/>
          <p:cNvCxnSpPr/>
          <p:nvPr/>
        </p:nvCxnSpPr>
        <p:spPr>
          <a:xfrm rot="10800000">
            <a:off x="1760538" y="5393285"/>
            <a:ext cx="5592762" cy="0"/>
          </a:xfrm>
          <a:prstGeom prst="line">
            <a:avLst/>
          </a:prstGeom>
          <a:ln>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62488" name="ZoneTexte 38"/>
          <p:cNvSpPr txBox="1">
            <a:spLocks noChangeArrowheads="1"/>
          </p:cNvSpPr>
          <p:nvPr/>
        </p:nvSpPr>
        <p:spPr bwMode="auto">
          <a:xfrm>
            <a:off x="465138" y="5501235"/>
            <a:ext cx="1295400" cy="276999"/>
          </a:xfrm>
          <a:prstGeom prst="rect">
            <a:avLst/>
          </a:prstGeom>
          <a:noFill/>
          <a:ln w="9525">
            <a:noFill/>
            <a:miter lim="800000"/>
            <a:headEnd/>
            <a:tailEnd/>
          </a:ln>
        </p:spPr>
        <p:txBody>
          <a:bodyPr>
            <a:spAutoFit/>
          </a:bodyPr>
          <a:lstStyle/>
          <a:p>
            <a:r>
              <a:rPr lang="en-US" altLang="zh-CN" sz="1200" b="0" dirty="0"/>
              <a:t>Others</a:t>
            </a:r>
          </a:p>
        </p:txBody>
      </p:sp>
      <p:sp>
        <p:nvSpPr>
          <p:cNvPr id="62489" name="TextBox 92"/>
          <p:cNvSpPr txBox="1">
            <a:spLocks noChangeArrowheads="1"/>
          </p:cNvSpPr>
          <p:nvPr/>
        </p:nvSpPr>
        <p:spPr bwMode="auto">
          <a:xfrm>
            <a:off x="1168400" y="1451522"/>
            <a:ext cx="1501775" cy="646331"/>
          </a:xfrm>
          <a:prstGeom prst="rect">
            <a:avLst/>
          </a:prstGeom>
          <a:noFill/>
          <a:ln w="9525">
            <a:noFill/>
            <a:miter lim="800000"/>
            <a:headEnd/>
            <a:tailEnd/>
          </a:ln>
        </p:spPr>
        <p:txBody>
          <a:bodyPr>
            <a:spAutoFit/>
          </a:bodyPr>
          <a:lstStyle/>
          <a:p>
            <a:r>
              <a:rPr lang="en-US" altLang="zh-CN" sz="1200" b="0" dirty="0"/>
              <a:t>Field of Expertise before setting up the SE </a:t>
            </a:r>
          </a:p>
        </p:txBody>
      </p:sp>
      <p:sp>
        <p:nvSpPr>
          <p:cNvPr id="62490" name="TextBox 93"/>
          <p:cNvSpPr txBox="1">
            <a:spLocks noChangeArrowheads="1"/>
          </p:cNvSpPr>
          <p:nvPr/>
        </p:nvSpPr>
        <p:spPr bwMode="auto">
          <a:xfrm>
            <a:off x="7585075" y="6050510"/>
            <a:ext cx="1368425" cy="830997"/>
          </a:xfrm>
          <a:prstGeom prst="rect">
            <a:avLst/>
          </a:prstGeom>
          <a:noFill/>
          <a:ln w="9525">
            <a:noFill/>
            <a:miter lim="800000"/>
            <a:headEnd/>
            <a:tailEnd/>
          </a:ln>
        </p:spPr>
        <p:txBody>
          <a:bodyPr>
            <a:spAutoFit/>
          </a:bodyPr>
          <a:lstStyle/>
          <a:p>
            <a:r>
              <a:rPr lang="en-GB" altLang="zh-CN" sz="1200" b="0" dirty="0"/>
              <a:t>Working</a:t>
            </a:r>
            <a:r>
              <a:rPr lang="fr-FR" altLang="zh-CN" sz="1200" b="0" dirty="0"/>
              <a:t> </a:t>
            </a:r>
            <a:r>
              <a:rPr lang="en-GB" altLang="zh-CN" sz="1200" b="0" dirty="0"/>
              <a:t>experience</a:t>
            </a:r>
            <a:r>
              <a:rPr lang="fr-FR" altLang="zh-CN" sz="1200" b="0" dirty="0"/>
              <a:t> </a:t>
            </a:r>
            <a:r>
              <a:rPr lang="en-GB" altLang="zh-CN" sz="1200" b="0" dirty="0"/>
              <a:t>before</a:t>
            </a:r>
            <a:r>
              <a:rPr lang="fr-FR" altLang="zh-CN" sz="1200" b="0" dirty="0"/>
              <a:t> </a:t>
            </a:r>
            <a:r>
              <a:rPr lang="en-GB" altLang="zh-CN" sz="1200" b="0" dirty="0"/>
              <a:t>starting</a:t>
            </a:r>
            <a:r>
              <a:rPr lang="fr-FR" altLang="zh-CN" sz="1200" b="0" dirty="0"/>
              <a:t> the SE</a:t>
            </a:r>
            <a:endParaRPr lang="en-US" altLang="zh-CN" sz="1200" b="0" dirty="0"/>
          </a:p>
        </p:txBody>
      </p:sp>
      <p:sp>
        <p:nvSpPr>
          <p:cNvPr id="62491" name="ZoneTexte 38"/>
          <p:cNvSpPr txBox="1">
            <a:spLocks noChangeArrowheads="1"/>
          </p:cNvSpPr>
          <p:nvPr/>
        </p:nvSpPr>
        <p:spPr bwMode="auto">
          <a:xfrm>
            <a:off x="465138" y="4926560"/>
            <a:ext cx="1295400" cy="276999"/>
          </a:xfrm>
          <a:prstGeom prst="rect">
            <a:avLst/>
          </a:prstGeom>
          <a:noFill/>
          <a:ln w="9525">
            <a:noFill/>
            <a:miter lim="800000"/>
            <a:headEnd/>
            <a:tailEnd/>
          </a:ln>
        </p:spPr>
        <p:txBody>
          <a:bodyPr>
            <a:spAutoFit/>
          </a:bodyPr>
          <a:lstStyle/>
          <a:p>
            <a:r>
              <a:rPr lang="en-US" altLang="zh-CN" sz="1200" b="0" dirty="0"/>
              <a:t>Engineering/IT</a:t>
            </a:r>
          </a:p>
        </p:txBody>
      </p:sp>
      <p:sp>
        <p:nvSpPr>
          <p:cNvPr id="62492" name="ZoneTexte 41"/>
          <p:cNvSpPr txBox="1">
            <a:spLocks noChangeArrowheads="1"/>
          </p:cNvSpPr>
          <p:nvPr/>
        </p:nvSpPr>
        <p:spPr bwMode="auto">
          <a:xfrm>
            <a:off x="465138" y="2762797"/>
            <a:ext cx="1227137" cy="646331"/>
          </a:xfrm>
          <a:prstGeom prst="rect">
            <a:avLst/>
          </a:prstGeom>
          <a:noFill/>
          <a:ln w="9525">
            <a:noFill/>
            <a:miter lim="800000"/>
            <a:headEnd/>
            <a:tailEnd/>
          </a:ln>
        </p:spPr>
        <p:txBody>
          <a:bodyPr>
            <a:spAutoFit/>
          </a:bodyPr>
          <a:lstStyle/>
          <a:p>
            <a:r>
              <a:rPr lang="en-US" altLang="zh-CN" sz="1200" b="0" dirty="0"/>
              <a:t>Business (start-up, marketing,…)</a:t>
            </a:r>
          </a:p>
        </p:txBody>
      </p:sp>
      <p:sp>
        <p:nvSpPr>
          <p:cNvPr id="62493" name="Text Box 63"/>
          <p:cNvSpPr txBox="1">
            <a:spLocks noChangeArrowheads="1"/>
          </p:cNvSpPr>
          <p:nvPr/>
        </p:nvSpPr>
        <p:spPr bwMode="auto">
          <a:xfrm>
            <a:off x="5735638" y="1505497"/>
            <a:ext cx="609600" cy="246221"/>
          </a:xfrm>
          <a:prstGeom prst="rect">
            <a:avLst/>
          </a:prstGeom>
          <a:noFill/>
          <a:ln w="9525">
            <a:noFill/>
            <a:miter lim="800000"/>
            <a:headEnd/>
            <a:tailEnd/>
          </a:ln>
        </p:spPr>
        <p:txBody>
          <a:bodyPr>
            <a:spAutoFit/>
          </a:bodyPr>
          <a:lstStyle/>
          <a:p>
            <a:pPr>
              <a:spcBef>
                <a:spcPct val="50000"/>
              </a:spcBef>
            </a:pPr>
            <a:r>
              <a:rPr lang="zh-CN" altLang="en-US" sz="1000" b="0"/>
              <a:t> </a:t>
            </a:r>
          </a:p>
        </p:txBody>
      </p:sp>
      <p:sp>
        <p:nvSpPr>
          <p:cNvPr id="62494" name="Text Box 66"/>
          <p:cNvSpPr txBox="1">
            <a:spLocks noChangeArrowheads="1"/>
          </p:cNvSpPr>
          <p:nvPr/>
        </p:nvSpPr>
        <p:spPr bwMode="auto">
          <a:xfrm>
            <a:off x="3273425" y="2197647"/>
            <a:ext cx="609600" cy="477054"/>
          </a:xfrm>
          <a:prstGeom prst="rect">
            <a:avLst/>
          </a:prstGeom>
          <a:noFill/>
          <a:ln w="9525">
            <a:noFill/>
            <a:miter lim="800000"/>
            <a:headEnd/>
            <a:tailEnd/>
          </a:ln>
        </p:spPr>
        <p:txBody>
          <a:bodyPr>
            <a:spAutoFit/>
          </a:bodyPr>
          <a:lstStyle/>
          <a:p>
            <a:pPr algn="just">
              <a:spcBef>
                <a:spcPct val="50000"/>
              </a:spcBef>
            </a:pPr>
            <a:endParaRPr lang="zh-CN" altLang="en-US" sz="1000"/>
          </a:p>
          <a:p>
            <a:pPr>
              <a:spcBef>
                <a:spcPct val="50000"/>
              </a:spcBef>
            </a:pPr>
            <a:endParaRPr lang="zh-CN" altLang="en-US" sz="1000" b="0"/>
          </a:p>
        </p:txBody>
      </p:sp>
      <p:sp>
        <p:nvSpPr>
          <p:cNvPr id="121" name="Triangle isocèle 29"/>
          <p:cNvSpPr/>
          <p:nvPr/>
        </p:nvSpPr>
        <p:spPr bwMode="auto">
          <a:xfrm>
            <a:off x="5445125" y="2969172"/>
            <a:ext cx="303213" cy="279400"/>
          </a:xfrm>
          <a:prstGeom prst="triangle">
            <a:avLst/>
          </a:prstGeom>
          <a:solidFill>
            <a:srgbClr val="86E0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40" name="Text Box 69"/>
          <p:cNvSpPr txBox="1">
            <a:spLocks noChangeArrowheads="1"/>
          </p:cNvSpPr>
          <p:nvPr/>
        </p:nvSpPr>
        <p:spPr bwMode="auto">
          <a:xfrm>
            <a:off x="5458335" y="3029770"/>
            <a:ext cx="233105" cy="246221"/>
          </a:xfrm>
          <a:prstGeom prst="rect">
            <a:avLst/>
          </a:prstGeom>
          <a:solidFill>
            <a:schemeClr val="tx2"/>
          </a:solidFill>
          <a:ln w="9525">
            <a:noFill/>
            <a:miter lim="800000"/>
            <a:headEnd/>
            <a:tailEnd/>
          </a:ln>
        </p:spPr>
        <p:txBody>
          <a:bodyPr>
            <a:spAutoFit/>
          </a:bodyPr>
          <a:lstStyle/>
          <a:p>
            <a:pPr>
              <a:spcBef>
                <a:spcPct val="50000"/>
              </a:spcBef>
            </a:pPr>
            <a:r>
              <a:rPr lang="en-US" altLang="zh-CN" sz="1000" dirty="0"/>
              <a:t>1</a:t>
            </a:r>
            <a:endParaRPr lang="zh-CN" altLang="en-US" sz="1000"/>
          </a:p>
        </p:txBody>
      </p:sp>
      <p:cxnSp>
        <p:nvCxnSpPr>
          <p:cNvPr id="123" name="Connecteur droit 19"/>
          <p:cNvCxnSpPr/>
          <p:nvPr/>
        </p:nvCxnSpPr>
        <p:spPr>
          <a:xfrm rot="10800000">
            <a:off x="1814513" y="2616747"/>
            <a:ext cx="5592762" cy="0"/>
          </a:xfrm>
          <a:prstGeom prst="line">
            <a:avLst/>
          </a:prstGeom>
          <a:ln>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125" name="Triangle isocèle 29"/>
          <p:cNvSpPr/>
          <p:nvPr/>
        </p:nvSpPr>
        <p:spPr>
          <a:xfrm>
            <a:off x="4819650" y="2908847"/>
            <a:ext cx="301625" cy="280988"/>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498" name="Text Box 69"/>
          <p:cNvSpPr txBox="1">
            <a:spLocks noChangeArrowheads="1"/>
          </p:cNvSpPr>
          <p:nvPr/>
        </p:nvSpPr>
        <p:spPr bwMode="auto">
          <a:xfrm>
            <a:off x="4832350" y="2970760"/>
            <a:ext cx="231775" cy="246221"/>
          </a:xfrm>
          <a:prstGeom prst="rect">
            <a:avLst/>
          </a:prstGeom>
          <a:noFill/>
          <a:ln w="9525">
            <a:noFill/>
            <a:miter lim="800000"/>
            <a:headEnd/>
            <a:tailEnd/>
          </a:ln>
        </p:spPr>
        <p:txBody>
          <a:bodyPr>
            <a:spAutoFit/>
          </a:bodyPr>
          <a:lstStyle/>
          <a:p>
            <a:pPr>
              <a:spcBef>
                <a:spcPct val="50000"/>
              </a:spcBef>
            </a:pPr>
            <a:r>
              <a:rPr lang="en-US" altLang="zh-CN" sz="1000" dirty="0"/>
              <a:t>2</a:t>
            </a:r>
            <a:endParaRPr lang="zh-CN" altLang="en-US" sz="1000"/>
          </a:p>
        </p:txBody>
      </p:sp>
      <p:sp>
        <p:nvSpPr>
          <p:cNvPr id="128" name="Triangle isocèle 29"/>
          <p:cNvSpPr/>
          <p:nvPr/>
        </p:nvSpPr>
        <p:spPr bwMode="auto">
          <a:xfrm>
            <a:off x="1992313" y="3469235"/>
            <a:ext cx="303212" cy="2794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38" name="Text Box 69"/>
          <p:cNvSpPr txBox="1">
            <a:spLocks noChangeArrowheads="1"/>
          </p:cNvSpPr>
          <p:nvPr/>
        </p:nvSpPr>
        <p:spPr bwMode="auto">
          <a:xfrm>
            <a:off x="2005523" y="3529833"/>
            <a:ext cx="233104" cy="246221"/>
          </a:xfrm>
          <a:prstGeom prst="rect">
            <a:avLst/>
          </a:prstGeom>
          <a:noFill/>
          <a:ln w="9525">
            <a:noFill/>
            <a:miter lim="800000"/>
            <a:headEnd/>
            <a:tailEnd/>
          </a:ln>
        </p:spPr>
        <p:txBody>
          <a:bodyPr>
            <a:spAutoFit/>
          </a:bodyPr>
          <a:lstStyle/>
          <a:p>
            <a:pPr>
              <a:spcBef>
                <a:spcPct val="50000"/>
              </a:spcBef>
            </a:pPr>
            <a:r>
              <a:rPr lang="en-US" altLang="zh-CN" sz="1000" dirty="0"/>
              <a:t>3</a:t>
            </a:r>
            <a:endParaRPr lang="zh-CN" altLang="en-US" sz="1000" dirty="0"/>
          </a:p>
        </p:txBody>
      </p:sp>
      <p:sp>
        <p:nvSpPr>
          <p:cNvPr id="131" name="Triangle isocèle 29"/>
          <p:cNvSpPr/>
          <p:nvPr/>
        </p:nvSpPr>
        <p:spPr bwMode="auto">
          <a:xfrm>
            <a:off x="5554663" y="2199235"/>
            <a:ext cx="301625" cy="280987"/>
          </a:xfrm>
          <a:prstGeom prst="triangle">
            <a:avLst/>
          </a:prstGeom>
          <a:solidFill>
            <a:srgbClr val="86E0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36" name="Text Box 69"/>
          <p:cNvSpPr txBox="1">
            <a:spLocks noChangeArrowheads="1"/>
          </p:cNvSpPr>
          <p:nvPr/>
        </p:nvSpPr>
        <p:spPr bwMode="auto">
          <a:xfrm>
            <a:off x="5567804" y="2260147"/>
            <a:ext cx="231884" cy="246221"/>
          </a:xfrm>
          <a:prstGeom prst="rect">
            <a:avLst/>
          </a:prstGeom>
          <a:solidFill>
            <a:schemeClr val="tx2"/>
          </a:solidFill>
          <a:ln w="9525">
            <a:noFill/>
            <a:miter lim="800000"/>
            <a:headEnd/>
            <a:tailEnd/>
          </a:ln>
        </p:spPr>
        <p:txBody>
          <a:bodyPr>
            <a:spAutoFit/>
          </a:bodyPr>
          <a:lstStyle/>
          <a:p>
            <a:pPr>
              <a:spcBef>
                <a:spcPct val="50000"/>
              </a:spcBef>
            </a:pPr>
            <a:r>
              <a:rPr lang="en-US" altLang="zh-CN" sz="1000" dirty="0"/>
              <a:t>4</a:t>
            </a:r>
            <a:endParaRPr lang="zh-CN" altLang="en-US" sz="1000"/>
          </a:p>
        </p:txBody>
      </p:sp>
      <p:sp>
        <p:nvSpPr>
          <p:cNvPr id="134" name="Triangle isocèle 29"/>
          <p:cNvSpPr/>
          <p:nvPr/>
        </p:nvSpPr>
        <p:spPr bwMode="auto">
          <a:xfrm>
            <a:off x="4394200" y="2840585"/>
            <a:ext cx="303213" cy="280987"/>
          </a:xfrm>
          <a:prstGeom prst="triangle">
            <a:avLst/>
          </a:prstGeom>
          <a:solidFill>
            <a:srgbClr val="86E0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34" name="Text Box 69"/>
          <p:cNvSpPr txBox="1">
            <a:spLocks noChangeArrowheads="1"/>
          </p:cNvSpPr>
          <p:nvPr/>
        </p:nvSpPr>
        <p:spPr bwMode="auto">
          <a:xfrm>
            <a:off x="4407410" y="2901497"/>
            <a:ext cx="233105" cy="246221"/>
          </a:xfrm>
          <a:prstGeom prst="rect">
            <a:avLst/>
          </a:prstGeom>
          <a:solidFill>
            <a:schemeClr val="tx2"/>
          </a:solidFill>
          <a:ln w="9525">
            <a:noFill/>
            <a:miter lim="800000"/>
            <a:headEnd/>
            <a:tailEnd/>
          </a:ln>
        </p:spPr>
        <p:txBody>
          <a:bodyPr>
            <a:spAutoFit/>
          </a:bodyPr>
          <a:lstStyle/>
          <a:p>
            <a:pPr>
              <a:spcBef>
                <a:spcPct val="50000"/>
              </a:spcBef>
            </a:pPr>
            <a:r>
              <a:rPr lang="en-US" altLang="zh-CN" sz="1000" dirty="0"/>
              <a:t>5</a:t>
            </a:r>
            <a:endParaRPr lang="zh-CN" altLang="en-US" sz="1000"/>
          </a:p>
        </p:txBody>
      </p:sp>
      <p:sp>
        <p:nvSpPr>
          <p:cNvPr id="137" name="Triangle isocèle 29"/>
          <p:cNvSpPr/>
          <p:nvPr/>
        </p:nvSpPr>
        <p:spPr bwMode="auto">
          <a:xfrm>
            <a:off x="5711825" y="4847185"/>
            <a:ext cx="301625" cy="280987"/>
          </a:xfrm>
          <a:prstGeom prst="triangle">
            <a:avLst/>
          </a:prstGeom>
          <a:solidFill>
            <a:srgbClr val="86E0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32" name="Text Box 69"/>
          <p:cNvSpPr txBox="1">
            <a:spLocks noChangeArrowheads="1"/>
          </p:cNvSpPr>
          <p:nvPr/>
        </p:nvSpPr>
        <p:spPr bwMode="auto">
          <a:xfrm>
            <a:off x="5724966" y="4908097"/>
            <a:ext cx="231884" cy="246221"/>
          </a:xfrm>
          <a:prstGeom prst="rect">
            <a:avLst/>
          </a:prstGeom>
          <a:solidFill>
            <a:schemeClr val="tx2"/>
          </a:solidFill>
          <a:ln w="9525">
            <a:noFill/>
            <a:miter lim="800000"/>
            <a:headEnd/>
            <a:tailEnd/>
          </a:ln>
        </p:spPr>
        <p:txBody>
          <a:bodyPr>
            <a:spAutoFit/>
          </a:bodyPr>
          <a:lstStyle/>
          <a:p>
            <a:pPr>
              <a:spcBef>
                <a:spcPct val="50000"/>
              </a:spcBef>
            </a:pPr>
            <a:r>
              <a:rPr lang="en-US" altLang="zh-CN" sz="1000" dirty="0"/>
              <a:t>6</a:t>
            </a:r>
            <a:endParaRPr lang="zh-CN" altLang="en-US" sz="1000"/>
          </a:p>
        </p:txBody>
      </p:sp>
      <p:sp>
        <p:nvSpPr>
          <p:cNvPr id="140" name="Triangle isocèle 29"/>
          <p:cNvSpPr/>
          <p:nvPr/>
        </p:nvSpPr>
        <p:spPr bwMode="auto">
          <a:xfrm>
            <a:off x="4640263" y="3564485"/>
            <a:ext cx="301625" cy="279400"/>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30" name="Text Box 69"/>
          <p:cNvSpPr txBox="1">
            <a:spLocks noChangeArrowheads="1"/>
          </p:cNvSpPr>
          <p:nvPr/>
        </p:nvSpPr>
        <p:spPr bwMode="auto">
          <a:xfrm>
            <a:off x="4653404" y="3625083"/>
            <a:ext cx="231884" cy="246221"/>
          </a:xfrm>
          <a:prstGeom prst="rect">
            <a:avLst/>
          </a:prstGeom>
          <a:noFill/>
          <a:ln w="9525">
            <a:noFill/>
            <a:miter lim="800000"/>
            <a:headEnd/>
            <a:tailEnd/>
          </a:ln>
        </p:spPr>
        <p:txBody>
          <a:bodyPr>
            <a:spAutoFit/>
          </a:bodyPr>
          <a:lstStyle/>
          <a:p>
            <a:pPr>
              <a:spcBef>
                <a:spcPct val="50000"/>
              </a:spcBef>
            </a:pPr>
            <a:r>
              <a:rPr lang="en-US" altLang="zh-CN" sz="1000" dirty="0"/>
              <a:t>7</a:t>
            </a:r>
            <a:endParaRPr lang="zh-CN" altLang="en-US" sz="1000" dirty="0"/>
          </a:p>
        </p:txBody>
      </p:sp>
      <p:sp>
        <p:nvSpPr>
          <p:cNvPr id="143" name="Triangle isocèle 29"/>
          <p:cNvSpPr/>
          <p:nvPr/>
        </p:nvSpPr>
        <p:spPr bwMode="auto">
          <a:xfrm>
            <a:off x="5500688" y="2677072"/>
            <a:ext cx="301625" cy="280988"/>
          </a:xfrm>
          <a:prstGeom prst="triangle">
            <a:avLst/>
          </a:prstGeom>
          <a:solidFill>
            <a:srgbClr val="86E0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28" name="Text Box 69"/>
          <p:cNvSpPr txBox="1">
            <a:spLocks noChangeArrowheads="1"/>
          </p:cNvSpPr>
          <p:nvPr/>
        </p:nvSpPr>
        <p:spPr bwMode="auto">
          <a:xfrm>
            <a:off x="5513829" y="2737984"/>
            <a:ext cx="231884" cy="246221"/>
          </a:xfrm>
          <a:prstGeom prst="rect">
            <a:avLst/>
          </a:prstGeom>
          <a:solidFill>
            <a:schemeClr val="tx2"/>
          </a:solidFill>
          <a:ln w="9525">
            <a:noFill/>
            <a:miter lim="800000"/>
            <a:headEnd/>
            <a:tailEnd/>
          </a:ln>
        </p:spPr>
        <p:txBody>
          <a:bodyPr>
            <a:spAutoFit/>
          </a:bodyPr>
          <a:lstStyle/>
          <a:p>
            <a:pPr>
              <a:spcBef>
                <a:spcPct val="50000"/>
              </a:spcBef>
            </a:pPr>
            <a:r>
              <a:rPr lang="en-US" altLang="zh-CN" sz="1000" dirty="0"/>
              <a:t>8</a:t>
            </a:r>
            <a:endParaRPr lang="zh-CN" altLang="en-US" sz="1000"/>
          </a:p>
        </p:txBody>
      </p:sp>
      <p:sp>
        <p:nvSpPr>
          <p:cNvPr id="146" name="Triangle isocèle 29"/>
          <p:cNvSpPr/>
          <p:nvPr/>
        </p:nvSpPr>
        <p:spPr bwMode="auto">
          <a:xfrm>
            <a:off x="5786438" y="1900785"/>
            <a:ext cx="301625" cy="279400"/>
          </a:xfrm>
          <a:prstGeom prst="triangle">
            <a:avLst/>
          </a:prstGeom>
          <a:solidFill>
            <a:srgbClr val="86E0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26" name="Text Box 69"/>
          <p:cNvSpPr txBox="1">
            <a:spLocks noChangeArrowheads="1"/>
          </p:cNvSpPr>
          <p:nvPr/>
        </p:nvSpPr>
        <p:spPr bwMode="auto">
          <a:xfrm>
            <a:off x="5799579" y="1961383"/>
            <a:ext cx="231884" cy="246221"/>
          </a:xfrm>
          <a:prstGeom prst="rect">
            <a:avLst/>
          </a:prstGeom>
          <a:solidFill>
            <a:schemeClr val="tx2"/>
          </a:solidFill>
          <a:ln w="9525">
            <a:noFill/>
            <a:miter lim="800000"/>
            <a:headEnd/>
            <a:tailEnd/>
          </a:ln>
        </p:spPr>
        <p:txBody>
          <a:bodyPr>
            <a:spAutoFit/>
          </a:bodyPr>
          <a:lstStyle/>
          <a:p>
            <a:pPr>
              <a:spcBef>
                <a:spcPct val="50000"/>
              </a:spcBef>
            </a:pPr>
            <a:r>
              <a:rPr lang="en-US" altLang="zh-CN" sz="1000" dirty="0"/>
              <a:t>9</a:t>
            </a:r>
            <a:endParaRPr lang="zh-CN" altLang="en-US" sz="1000"/>
          </a:p>
        </p:txBody>
      </p:sp>
      <p:sp>
        <p:nvSpPr>
          <p:cNvPr id="148" name="Triangle isocèle 29"/>
          <p:cNvSpPr/>
          <p:nvPr/>
        </p:nvSpPr>
        <p:spPr>
          <a:xfrm>
            <a:off x="4886325" y="5461547"/>
            <a:ext cx="301625" cy="279400"/>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07" name="Text Box 69"/>
          <p:cNvSpPr txBox="1">
            <a:spLocks noChangeArrowheads="1"/>
          </p:cNvSpPr>
          <p:nvPr/>
        </p:nvSpPr>
        <p:spPr bwMode="auto">
          <a:xfrm>
            <a:off x="4857750" y="5521872"/>
            <a:ext cx="328613" cy="246221"/>
          </a:xfrm>
          <a:prstGeom prst="rect">
            <a:avLst/>
          </a:prstGeom>
          <a:noFill/>
          <a:ln w="9525">
            <a:noFill/>
            <a:miter lim="800000"/>
            <a:headEnd/>
            <a:tailEnd/>
          </a:ln>
        </p:spPr>
        <p:txBody>
          <a:bodyPr>
            <a:spAutoFit/>
          </a:bodyPr>
          <a:lstStyle/>
          <a:p>
            <a:pPr>
              <a:spcBef>
                <a:spcPct val="50000"/>
              </a:spcBef>
            </a:pPr>
            <a:r>
              <a:rPr lang="en-US" altLang="zh-CN" sz="1000" dirty="0"/>
              <a:t>10</a:t>
            </a:r>
            <a:endParaRPr lang="zh-CN" altLang="en-US" sz="1000"/>
          </a:p>
        </p:txBody>
      </p:sp>
      <p:sp>
        <p:nvSpPr>
          <p:cNvPr id="153" name="Triangle isocèle 29"/>
          <p:cNvSpPr/>
          <p:nvPr/>
        </p:nvSpPr>
        <p:spPr>
          <a:xfrm>
            <a:off x="5895975" y="2664372"/>
            <a:ext cx="301625" cy="279400"/>
          </a:xfrm>
          <a:prstGeom prst="triangle">
            <a:avLst/>
          </a:prstGeom>
          <a:solidFill>
            <a:srgbClr val="86E0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09" name="Text Box 69"/>
          <p:cNvSpPr txBox="1">
            <a:spLocks noChangeArrowheads="1"/>
          </p:cNvSpPr>
          <p:nvPr/>
        </p:nvSpPr>
        <p:spPr bwMode="auto">
          <a:xfrm>
            <a:off x="5867400" y="2724697"/>
            <a:ext cx="328613" cy="246221"/>
          </a:xfrm>
          <a:prstGeom prst="rect">
            <a:avLst/>
          </a:prstGeom>
          <a:solidFill>
            <a:schemeClr val="tx2"/>
          </a:solidFill>
          <a:ln w="9525">
            <a:noFill/>
            <a:miter lim="800000"/>
            <a:headEnd/>
            <a:tailEnd/>
          </a:ln>
        </p:spPr>
        <p:txBody>
          <a:bodyPr>
            <a:spAutoFit/>
          </a:bodyPr>
          <a:lstStyle/>
          <a:p>
            <a:pPr>
              <a:spcBef>
                <a:spcPct val="50000"/>
              </a:spcBef>
            </a:pPr>
            <a:r>
              <a:rPr lang="en-US" altLang="zh-CN" sz="1000" dirty="0"/>
              <a:t>11</a:t>
            </a:r>
            <a:endParaRPr lang="zh-CN" altLang="en-US" sz="1000"/>
          </a:p>
        </p:txBody>
      </p:sp>
      <p:sp>
        <p:nvSpPr>
          <p:cNvPr id="155" name="Triangle isocèle 29"/>
          <p:cNvSpPr/>
          <p:nvPr/>
        </p:nvSpPr>
        <p:spPr>
          <a:xfrm>
            <a:off x="4373563" y="4804322"/>
            <a:ext cx="303212" cy="279400"/>
          </a:xfrm>
          <a:prstGeom prst="triangle">
            <a:avLst/>
          </a:prstGeom>
          <a:solidFill>
            <a:srgbClr val="86E0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11" name="Text Box 69"/>
          <p:cNvSpPr txBox="1">
            <a:spLocks noChangeArrowheads="1"/>
          </p:cNvSpPr>
          <p:nvPr/>
        </p:nvSpPr>
        <p:spPr bwMode="auto">
          <a:xfrm>
            <a:off x="4346575" y="4864647"/>
            <a:ext cx="327025" cy="246221"/>
          </a:xfrm>
          <a:prstGeom prst="rect">
            <a:avLst/>
          </a:prstGeom>
          <a:solidFill>
            <a:schemeClr val="tx2"/>
          </a:solidFill>
          <a:ln w="9525">
            <a:noFill/>
            <a:miter lim="800000"/>
            <a:headEnd/>
            <a:tailEnd/>
          </a:ln>
        </p:spPr>
        <p:txBody>
          <a:bodyPr>
            <a:spAutoFit/>
          </a:bodyPr>
          <a:lstStyle/>
          <a:p>
            <a:pPr>
              <a:spcBef>
                <a:spcPct val="50000"/>
              </a:spcBef>
            </a:pPr>
            <a:r>
              <a:rPr lang="en-US" altLang="zh-CN" sz="1000" dirty="0"/>
              <a:t>13</a:t>
            </a:r>
            <a:endParaRPr lang="zh-CN" altLang="en-US" sz="1000"/>
          </a:p>
        </p:txBody>
      </p:sp>
      <p:sp>
        <p:nvSpPr>
          <p:cNvPr id="157" name="Triangle isocèle 29"/>
          <p:cNvSpPr/>
          <p:nvPr/>
        </p:nvSpPr>
        <p:spPr>
          <a:xfrm>
            <a:off x="2201863" y="4783685"/>
            <a:ext cx="303212" cy="279400"/>
          </a:xfrm>
          <a:prstGeom prst="triangle">
            <a:avLst/>
          </a:prstGeom>
          <a:solidFill>
            <a:srgbClr val="86E0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13" name="Text Box 69"/>
          <p:cNvSpPr txBox="1">
            <a:spLocks noChangeArrowheads="1"/>
          </p:cNvSpPr>
          <p:nvPr/>
        </p:nvSpPr>
        <p:spPr bwMode="auto">
          <a:xfrm>
            <a:off x="2174875" y="4844010"/>
            <a:ext cx="327025" cy="246221"/>
          </a:xfrm>
          <a:prstGeom prst="rect">
            <a:avLst/>
          </a:prstGeom>
          <a:solidFill>
            <a:schemeClr val="tx2"/>
          </a:solidFill>
          <a:ln w="9525">
            <a:noFill/>
            <a:miter lim="800000"/>
            <a:headEnd/>
            <a:tailEnd/>
          </a:ln>
        </p:spPr>
        <p:txBody>
          <a:bodyPr>
            <a:spAutoFit/>
          </a:bodyPr>
          <a:lstStyle/>
          <a:p>
            <a:pPr>
              <a:spcBef>
                <a:spcPct val="50000"/>
              </a:spcBef>
            </a:pPr>
            <a:r>
              <a:rPr lang="en-US" altLang="zh-CN" sz="1000" dirty="0"/>
              <a:t>14</a:t>
            </a:r>
            <a:endParaRPr lang="zh-CN" altLang="en-US" sz="1000" dirty="0"/>
          </a:p>
        </p:txBody>
      </p:sp>
      <p:sp>
        <p:nvSpPr>
          <p:cNvPr id="159" name="Triangle isocèle 29"/>
          <p:cNvSpPr/>
          <p:nvPr/>
        </p:nvSpPr>
        <p:spPr>
          <a:xfrm>
            <a:off x="5541963" y="3526385"/>
            <a:ext cx="301625" cy="280987"/>
          </a:xfrm>
          <a:prstGeom prst="triangle">
            <a:avLst/>
          </a:prstGeom>
          <a:solidFill>
            <a:srgbClr val="86E0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15" name="Text Box 69"/>
          <p:cNvSpPr txBox="1">
            <a:spLocks noChangeArrowheads="1"/>
          </p:cNvSpPr>
          <p:nvPr/>
        </p:nvSpPr>
        <p:spPr bwMode="auto">
          <a:xfrm>
            <a:off x="5513388" y="3588297"/>
            <a:ext cx="328612" cy="246221"/>
          </a:xfrm>
          <a:prstGeom prst="rect">
            <a:avLst/>
          </a:prstGeom>
          <a:solidFill>
            <a:schemeClr val="tx2"/>
          </a:solidFill>
          <a:ln w="9525">
            <a:noFill/>
            <a:miter lim="800000"/>
            <a:headEnd/>
            <a:tailEnd/>
          </a:ln>
        </p:spPr>
        <p:txBody>
          <a:bodyPr>
            <a:spAutoFit/>
          </a:bodyPr>
          <a:lstStyle/>
          <a:p>
            <a:pPr>
              <a:spcBef>
                <a:spcPct val="50000"/>
              </a:spcBef>
            </a:pPr>
            <a:r>
              <a:rPr lang="en-US" altLang="zh-CN" sz="1000" dirty="0"/>
              <a:t>15</a:t>
            </a:r>
            <a:endParaRPr lang="zh-CN" altLang="en-US" sz="1000" dirty="0"/>
          </a:p>
        </p:txBody>
      </p:sp>
      <p:sp>
        <p:nvSpPr>
          <p:cNvPr id="161" name="Triangle isocèle 29"/>
          <p:cNvSpPr/>
          <p:nvPr/>
        </p:nvSpPr>
        <p:spPr>
          <a:xfrm>
            <a:off x="6213475" y="2918372"/>
            <a:ext cx="301625" cy="279400"/>
          </a:xfrm>
          <a:prstGeom prst="triangle">
            <a:avLst/>
          </a:prstGeom>
          <a:solidFill>
            <a:srgbClr val="86E0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17" name="Text Box 69"/>
          <p:cNvSpPr txBox="1">
            <a:spLocks noChangeArrowheads="1"/>
          </p:cNvSpPr>
          <p:nvPr/>
        </p:nvSpPr>
        <p:spPr bwMode="auto">
          <a:xfrm>
            <a:off x="6184900" y="2978697"/>
            <a:ext cx="328613" cy="246221"/>
          </a:xfrm>
          <a:prstGeom prst="rect">
            <a:avLst/>
          </a:prstGeom>
          <a:solidFill>
            <a:schemeClr val="tx2"/>
          </a:solidFill>
          <a:ln w="9525">
            <a:noFill/>
            <a:miter lim="800000"/>
            <a:headEnd/>
            <a:tailEnd/>
          </a:ln>
        </p:spPr>
        <p:txBody>
          <a:bodyPr>
            <a:spAutoFit/>
          </a:bodyPr>
          <a:lstStyle/>
          <a:p>
            <a:pPr>
              <a:spcBef>
                <a:spcPct val="50000"/>
              </a:spcBef>
            </a:pPr>
            <a:r>
              <a:rPr lang="en-US" altLang="zh-CN" sz="1000" dirty="0"/>
              <a:t>16</a:t>
            </a:r>
            <a:endParaRPr lang="zh-CN" altLang="en-US" sz="1000"/>
          </a:p>
        </p:txBody>
      </p:sp>
      <p:sp>
        <p:nvSpPr>
          <p:cNvPr id="164" name="Triangle isocèle 29"/>
          <p:cNvSpPr/>
          <p:nvPr/>
        </p:nvSpPr>
        <p:spPr bwMode="auto">
          <a:xfrm>
            <a:off x="6057900" y="2172247"/>
            <a:ext cx="303213" cy="280988"/>
          </a:xfrm>
          <a:prstGeom prst="triangle">
            <a:avLst/>
          </a:prstGeom>
          <a:solidFill>
            <a:srgbClr val="86E02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24" name="Text Box 69"/>
          <p:cNvSpPr txBox="1">
            <a:spLocks noChangeArrowheads="1"/>
          </p:cNvSpPr>
          <p:nvPr/>
        </p:nvSpPr>
        <p:spPr bwMode="auto">
          <a:xfrm>
            <a:off x="6030913" y="2233159"/>
            <a:ext cx="396875" cy="246221"/>
          </a:xfrm>
          <a:prstGeom prst="rect">
            <a:avLst/>
          </a:prstGeom>
          <a:solidFill>
            <a:schemeClr val="tx2"/>
          </a:solidFill>
          <a:ln w="9525">
            <a:noFill/>
            <a:miter lim="800000"/>
            <a:headEnd/>
            <a:tailEnd/>
          </a:ln>
        </p:spPr>
        <p:txBody>
          <a:bodyPr>
            <a:spAutoFit/>
          </a:bodyPr>
          <a:lstStyle/>
          <a:p>
            <a:pPr>
              <a:spcBef>
                <a:spcPct val="50000"/>
              </a:spcBef>
            </a:pPr>
            <a:r>
              <a:rPr lang="en-US" altLang="zh-CN" sz="1000" dirty="0"/>
              <a:t>10</a:t>
            </a:r>
            <a:endParaRPr lang="zh-CN" altLang="en-US" sz="1000"/>
          </a:p>
        </p:txBody>
      </p:sp>
      <p:sp>
        <p:nvSpPr>
          <p:cNvPr id="166" name="Triangle isocèle 29"/>
          <p:cNvSpPr/>
          <p:nvPr/>
        </p:nvSpPr>
        <p:spPr>
          <a:xfrm>
            <a:off x="5895975" y="2977110"/>
            <a:ext cx="301625" cy="28098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ltLang="zh-CN" sz="1000" b="0" dirty="0">
              <a:solidFill>
                <a:srgbClr val="FFFFFF"/>
              </a:solidFill>
              <a:ea typeface="SimSun" pitchFamily="2" charset="-122"/>
            </a:endParaRPr>
          </a:p>
        </p:txBody>
      </p:sp>
      <p:sp>
        <p:nvSpPr>
          <p:cNvPr id="62520" name="Text Box 69"/>
          <p:cNvSpPr txBox="1">
            <a:spLocks noChangeArrowheads="1"/>
          </p:cNvSpPr>
          <p:nvPr/>
        </p:nvSpPr>
        <p:spPr bwMode="auto">
          <a:xfrm>
            <a:off x="5867400" y="3039022"/>
            <a:ext cx="328613" cy="246221"/>
          </a:xfrm>
          <a:prstGeom prst="rect">
            <a:avLst/>
          </a:prstGeom>
          <a:noFill/>
          <a:ln w="9525">
            <a:noFill/>
            <a:miter lim="800000"/>
            <a:headEnd/>
            <a:tailEnd/>
          </a:ln>
        </p:spPr>
        <p:txBody>
          <a:bodyPr>
            <a:spAutoFit/>
          </a:bodyPr>
          <a:lstStyle/>
          <a:p>
            <a:pPr>
              <a:spcBef>
                <a:spcPct val="50000"/>
              </a:spcBef>
            </a:pPr>
            <a:r>
              <a:rPr lang="en-US" altLang="zh-CN" sz="1000" dirty="0"/>
              <a:t>12</a:t>
            </a:r>
            <a:endParaRPr lang="zh-CN" altLang="en-US" sz="1000"/>
          </a:p>
        </p:txBody>
      </p:sp>
      <p:sp>
        <p:nvSpPr>
          <p:cNvPr id="62521" name="ZoneTexte 76"/>
          <p:cNvSpPr txBox="1">
            <a:spLocks noChangeArrowheads="1"/>
          </p:cNvSpPr>
          <p:nvPr/>
        </p:nvSpPr>
        <p:spPr bwMode="auto">
          <a:xfrm>
            <a:off x="3573463" y="1527722"/>
            <a:ext cx="1829347" cy="246221"/>
          </a:xfrm>
          <a:prstGeom prst="rect">
            <a:avLst/>
          </a:prstGeom>
          <a:noFill/>
          <a:ln w="9525">
            <a:noFill/>
            <a:miter lim="800000"/>
            <a:headEnd/>
            <a:tailEnd/>
          </a:ln>
        </p:spPr>
        <p:txBody>
          <a:bodyPr wrap="none">
            <a:spAutoFit/>
          </a:bodyPr>
          <a:lstStyle/>
          <a:p>
            <a:r>
              <a:rPr lang="en-US" altLang="zh-CN" sz="1000" dirty="0"/>
              <a:t>Profiles of directors of SE/SB</a:t>
            </a:r>
          </a:p>
        </p:txBody>
      </p:sp>
      <p:sp>
        <p:nvSpPr>
          <p:cNvPr id="78" name="Ellipse 77"/>
          <p:cNvSpPr/>
          <p:nvPr/>
        </p:nvSpPr>
        <p:spPr>
          <a:xfrm>
            <a:off x="4206875" y="1822997"/>
            <a:ext cx="2573338" cy="1689100"/>
          </a:xfrm>
          <a:prstGeom prst="ellipse">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000">
              <a:solidFill>
                <a:srgbClr val="FFFFFF"/>
              </a:solidFill>
              <a:ea typeface="SimSun" pitchFamily="2" charset="-122"/>
            </a:endParaRPr>
          </a:p>
        </p:txBody>
      </p:sp>
    </p:spTree>
    <p:extLst>
      <p:ext uri="{BB962C8B-B14F-4D97-AF65-F5344CB8AC3E}">
        <p14:creationId xmlns:p14="http://schemas.microsoft.com/office/powerpoint/2010/main" val="3747946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6021388" y="4843463"/>
            <a:ext cx="1398587" cy="33178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Cooperatives</a:t>
            </a:r>
          </a:p>
        </p:txBody>
      </p:sp>
      <p:grpSp>
        <p:nvGrpSpPr>
          <p:cNvPr id="2" name="Groupe 55"/>
          <p:cNvGrpSpPr>
            <a:grpSpLocks/>
          </p:cNvGrpSpPr>
          <p:nvPr/>
        </p:nvGrpSpPr>
        <p:grpSpPr bwMode="auto">
          <a:xfrm>
            <a:off x="1111250" y="2378075"/>
            <a:ext cx="3194050" cy="506413"/>
            <a:chOff x="1139483" y="2757268"/>
            <a:chExt cx="3193366" cy="506436"/>
          </a:xfrm>
        </p:grpSpPr>
        <p:cxnSp>
          <p:nvCxnSpPr>
            <p:cNvPr id="49" name="Connecteur droit 48"/>
            <p:cNvCxnSpPr/>
            <p:nvPr/>
          </p:nvCxnSpPr>
          <p:spPr>
            <a:xfrm flipV="1">
              <a:off x="1139483" y="2757268"/>
              <a:ext cx="618992" cy="45087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flipV="1">
              <a:off x="1653723" y="2757268"/>
              <a:ext cx="618992" cy="45087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flipV="1">
              <a:off x="2169550" y="2785844"/>
              <a:ext cx="618992" cy="44928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flipV="1">
              <a:off x="2683790" y="2800133"/>
              <a:ext cx="618992" cy="44928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a:xfrm flipV="1">
              <a:off x="3199617" y="2812834"/>
              <a:ext cx="618992" cy="45087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a:xfrm flipV="1">
              <a:off x="3713857" y="2812834"/>
              <a:ext cx="618992" cy="45087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9939" name="Titre 1"/>
          <p:cNvSpPr>
            <a:spLocks noGrp="1"/>
          </p:cNvSpPr>
          <p:nvPr>
            <p:ph type="title"/>
          </p:nvPr>
        </p:nvSpPr>
        <p:spPr/>
        <p:txBody>
          <a:bodyPr/>
          <a:lstStyle/>
          <a:p>
            <a:r>
              <a:rPr lang="en-US" dirty="0"/>
              <a:t>8 models of organizations identified which serve a social cause and are financially self sustainable</a:t>
            </a:r>
          </a:p>
        </p:txBody>
      </p:sp>
      <p:sp>
        <p:nvSpPr>
          <p:cNvPr id="4" name="Rectangle 3"/>
          <p:cNvSpPr/>
          <p:nvPr/>
        </p:nvSpPr>
        <p:spPr>
          <a:xfrm>
            <a:off x="280988" y="1727200"/>
            <a:ext cx="4276725" cy="612775"/>
          </a:xfrm>
          <a:prstGeom prst="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rgbClr val="000000"/>
                </a:solidFill>
              </a:rPr>
              <a:t>Direct</a:t>
            </a:r>
          </a:p>
          <a:p>
            <a:pPr algn="ctr">
              <a:defRPr/>
            </a:pPr>
            <a:r>
              <a:rPr lang="en-US" sz="1000" dirty="0">
                <a:solidFill>
                  <a:srgbClr val="000000"/>
                </a:solidFill>
              </a:rPr>
              <a:t> </a:t>
            </a:r>
            <a:r>
              <a:rPr lang="en-US" sz="1000" b="0" dirty="0">
                <a:solidFill>
                  <a:srgbClr val="000000"/>
                </a:solidFill>
              </a:rPr>
              <a:t>The poor receive a social service or product</a:t>
            </a:r>
          </a:p>
        </p:txBody>
      </p:sp>
      <p:sp>
        <p:nvSpPr>
          <p:cNvPr id="5" name="Rectangle 4"/>
          <p:cNvSpPr/>
          <p:nvPr/>
        </p:nvSpPr>
        <p:spPr>
          <a:xfrm>
            <a:off x="4867275" y="1727200"/>
            <a:ext cx="3868738" cy="612775"/>
          </a:xfrm>
          <a:prstGeom prst="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rgbClr val="000000"/>
                </a:solidFill>
              </a:rPr>
              <a:t>Indirect</a:t>
            </a:r>
          </a:p>
          <a:p>
            <a:pPr algn="ctr">
              <a:defRPr/>
            </a:pPr>
            <a:r>
              <a:rPr lang="en-US" sz="1000" b="0" dirty="0">
                <a:solidFill>
                  <a:srgbClr val="000000"/>
                </a:solidFill>
              </a:rPr>
              <a:t>The poor receive social benefits by their role in the exercise of the business</a:t>
            </a:r>
          </a:p>
        </p:txBody>
      </p:sp>
      <p:cxnSp>
        <p:nvCxnSpPr>
          <p:cNvPr id="9" name="Connecteur droit 8"/>
          <p:cNvCxnSpPr/>
          <p:nvPr/>
        </p:nvCxnSpPr>
        <p:spPr>
          <a:xfrm rot="5400000">
            <a:off x="6076950" y="3079750"/>
            <a:ext cx="11176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flipV="1">
            <a:off x="5416550" y="3648075"/>
            <a:ext cx="1204913" cy="69373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10800000">
            <a:off x="6645275" y="3649663"/>
            <a:ext cx="1311275" cy="739775"/>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016500" y="3098800"/>
            <a:ext cx="1414463" cy="404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Social firms</a:t>
            </a:r>
          </a:p>
        </p:txBody>
      </p:sp>
      <p:sp>
        <p:nvSpPr>
          <p:cNvPr id="27" name="Rectangle 26"/>
          <p:cNvSpPr/>
          <p:nvPr/>
        </p:nvSpPr>
        <p:spPr>
          <a:xfrm>
            <a:off x="7010400" y="3090863"/>
            <a:ext cx="1398588" cy="4556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Social resp. firms</a:t>
            </a:r>
          </a:p>
        </p:txBody>
      </p:sp>
      <p:sp>
        <p:nvSpPr>
          <p:cNvPr id="37" name="Rectangle 36"/>
          <p:cNvSpPr/>
          <p:nvPr/>
        </p:nvSpPr>
        <p:spPr>
          <a:xfrm>
            <a:off x="2849563" y="4151313"/>
            <a:ext cx="1398587" cy="3349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Social enterprise</a:t>
            </a:r>
          </a:p>
        </p:txBody>
      </p:sp>
      <p:cxnSp>
        <p:nvCxnSpPr>
          <p:cNvPr id="39" name="Connecteur droit 38"/>
          <p:cNvCxnSpPr/>
          <p:nvPr/>
        </p:nvCxnSpPr>
        <p:spPr>
          <a:xfrm rot="16200000" flipH="1">
            <a:off x="-125413" y="3465513"/>
            <a:ext cx="2232025" cy="0"/>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rot="5400000">
            <a:off x="1763712" y="3511551"/>
            <a:ext cx="2016125" cy="0"/>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Connecteur droit 41"/>
          <p:cNvCxnSpPr/>
          <p:nvPr/>
        </p:nvCxnSpPr>
        <p:spPr>
          <a:xfrm>
            <a:off x="1003300" y="4022725"/>
            <a:ext cx="3327400" cy="0"/>
          </a:xfrm>
          <a:prstGeom prst="line">
            <a:avLst/>
          </a:prstGeom>
          <a:ln>
            <a:solidFill>
              <a:schemeClr val="accent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a:off x="1028700" y="4541838"/>
            <a:ext cx="3327400" cy="0"/>
          </a:xfrm>
          <a:prstGeom prst="line">
            <a:avLst/>
          </a:prstGeom>
          <a:ln>
            <a:solidFill>
              <a:schemeClr val="accent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163638" y="3114675"/>
            <a:ext cx="1398587" cy="3317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Foundation</a:t>
            </a:r>
          </a:p>
        </p:txBody>
      </p:sp>
      <p:sp>
        <p:nvSpPr>
          <p:cNvPr id="48" name="Rectangle 47"/>
          <p:cNvSpPr/>
          <p:nvPr/>
        </p:nvSpPr>
        <p:spPr>
          <a:xfrm>
            <a:off x="1176338" y="3629025"/>
            <a:ext cx="1398587" cy="3381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Sust. NGO</a:t>
            </a:r>
          </a:p>
        </p:txBody>
      </p:sp>
      <p:sp>
        <p:nvSpPr>
          <p:cNvPr id="39954" name="ZoneTexte 48"/>
          <p:cNvSpPr txBox="1">
            <a:spLocks noChangeArrowheads="1"/>
          </p:cNvSpPr>
          <p:nvPr/>
        </p:nvSpPr>
        <p:spPr bwMode="auto">
          <a:xfrm>
            <a:off x="2039938" y="4836842"/>
            <a:ext cx="1135247" cy="246221"/>
          </a:xfrm>
          <a:prstGeom prst="rect">
            <a:avLst/>
          </a:prstGeom>
          <a:noFill/>
          <a:ln w="9525">
            <a:noFill/>
            <a:miter lim="800000"/>
            <a:headEnd/>
            <a:tailEnd/>
          </a:ln>
        </p:spPr>
        <p:txBody>
          <a:bodyPr wrap="none">
            <a:spAutoFit/>
          </a:bodyPr>
          <a:lstStyle/>
          <a:p>
            <a:r>
              <a:rPr lang="en-US" sz="1000" dirty="0"/>
              <a:t>Profit distribution</a:t>
            </a:r>
          </a:p>
        </p:txBody>
      </p:sp>
      <p:sp>
        <p:nvSpPr>
          <p:cNvPr id="39955" name="ZoneTexte 49"/>
          <p:cNvSpPr txBox="1">
            <a:spLocks noChangeArrowheads="1"/>
          </p:cNvSpPr>
          <p:nvPr/>
        </p:nvSpPr>
        <p:spPr bwMode="auto">
          <a:xfrm>
            <a:off x="2895600" y="4567238"/>
            <a:ext cx="1338263" cy="246062"/>
          </a:xfrm>
          <a:prstGeom prst="rect">
            <a:avLst/>
          </a:prstGeom>
          <a:noFill/>
          <a:ln w="9525">
            <a:noFill/>
            <a:miter lim="800000"/>
            <a:headEnd/>
            <a:tailEnd/>
          </a:ln>
        </p:spPr>
        <p:txBody>
          <a:bodyPr wrap="none">
            <a:spAutoFit/>
          </a:bodyPr>
          <a:lstStyle/>
          <a:p>
            <a:r>
              <a:rPr lang="en-US" sz="1000" b="0" dirty="0"/>
              <a:t>Goes to shareholder</a:t>
            </a:r>
          </a:p>
        </p:txBody>
      </p:sp>
      <p:sp>
        <p:nvSpPr>
          <p:cNvPr id="39956" name="ZoneTexte 50"/>
          <p:cNvSpPr txBox="1">
            <a:spLocks noChangeArrowheads="1"/>
          </p:cNvSpPr>
          <p:nvPr/>
        </p:nvSpPr>
        <p:spPr bwMode="auto">
          <a:xfrm>
            <a:off x="901700" y="4567238"/>
            <a:ext cx="1990725" cy="247650"/>
          </a:xfrm>
          <a:prstGeom prst="rect">
            <a:avLst/>
          </a:prstGeom>
          <a:noFill/>
          <a:ln w="9525">
            <a:noFill/>
            <a:miter lim="800000"/>
            <a:headEnd/>
            <a:tailEnd/>
          </a:ln>
        </p:spPr>
        <p:txBody>
          <a:bodyPr wrap="none">
            <a:spAutoFit/>
          </a:bodyPr>
          <a:lstStyle/>
          <a:p>
            <a:r>
              <a:rPr lang="en-US" sz="1000" b="0" dirty="0"/>
              <a:t>Stays in company for expansion</a:t>
            </a:r>
          </a:p>
        </p:txBody>
      </p:sp>
      <p:sp>
        <p:nvSpPr>
          <p:cNvPr id="39957" name="ZoneTexte 51"/>
          <p:cNvSpPr txBox="1">
            <a:spLocks noChangeArrowheads="1"/>
          </p:cNvSpPr>
          <p:nvPr/>
        </p:nvSpPr>
        <p:spPr bwMode="auto">
          <a:xfrm rot="-5400000">
            <a:off x="-699293" y="3563064"/>
            <a:ext cx="1828800" cy="246221"/>
          </a:xfrm>
          <a:prstGeom prst="rect">
            <a:avLst/>
          </a:prstGeom>
          <a:noFill/>
          <a:ln w="9525">
            <a:noFill/>
            <a:miter lim="800000"/>
            <a:headEnd/>
            <a:tailEnd/>
          </a:ln>
        </p:spPr>
        <p:txBody>
          <a:bodyPr>
            <a:spAutoFit/>
          </a:bodyPr>
          <a:lstStyle/>
          <a:p>
            <a:pPr algn="ctr"/>
            <a:r>
              <a:rPr lang="en-US" sz="1000" dirty="0"/>
              <a:t>Source of revenues</a:t>
            </a:r>
          </a:p>
        </p:txBody>
      </p:sp>
      <p:sp>
        <p:nvSpPr>
          <p:cNvPr id="39958" name="ZoneTexte 52"/>
          <p:cNvSpPr txBox="1">
            <a:spLocks noChangeArrowheads="1"/>
          </p:cNvSpPr>
          <p:nvPr/>
        </p:nvSpPr>
        <p:spPr bwMode="auto">
          <a:xfrm>
            <a:off x="449263" y="4260850"/>
            <a:ext cx="439737" cy="246063"/>
          </a:xfrm>
          <a:prstGeom prst="rect">
            <a:avLst/>
          </a:prstGeom>
          <a:noFill/>
          <a:ln w="9525">
            <a:noFill/>
            <a:miter lim="800000"/>
            <a:headEnd/>
            <a:tailEnd/>
          </a:ln>
        </p:spPr>
        <p:txBody>
          <a:bodyPr wrap="none">
            <a:spAutoFit/>
          </a:bodyPr>
          <a:lstStyle/>
          <a:p>
            <a:r>
              <a:rPr lang="en-US" sz="1000" b="0" dirty="0"/>
              <a:t>poor</a:t>
            </a:r>
          </a:p>
        </p:txBody>
      </p:sp>
      <p:sp>
        <p:nvSpPr>
          <p:cNvPr id="39959" name="ZoneTexte 53"/>
          <p:cNvSpPr txBox="1">
            <a:spLocks noChangeArrowheads="1"/>
          </p:cNvSpPr>
          <p:nvPr/>
        </p:nvSpPr>
        <p:spPr bwMode="auto">
          <a:xfrm>
            <a:off x="457200" y="3678238"/>
            <a:ext cx="392113" cy="246062"/>
          </a:xfrm>
          <a:prstGeom prst="rect">
            <a:avLst/>
          </a:prstGeom>
          <a:noFill/>
          <a:ln w="9525">
            <a:noFill/>
            <a:miter lim="800000"/>
            <a:headEnd/>
            <a:tailEnd/>
          </a:ln>
        </p:spPr>
        <p:txBody>
          <a:bodyPr wrap="none">
            <a:spAutoFit/>
          </a:bodyPr>
          <a:lstStyle/>
          <a:p>
            <a:r>
              <a:rPr lang="en-US" sz="1000" b="0" dirty="0"/>
              <a:t>rich</a:t>
            </a:r>
          </a:p>
        </p:txBody>
      </p:sp>
      <p:sp>
        <p:nvSpPr>
          <p:cNvPr id="55" name="Rectangle 54"/>
          <p:cNvSpPr/>
          <p:nvPr/>
        </p:nvSpPr>
        <p:spPr>
          <a:xfrm>
            <a:off x="1185863" y="4165600"/>
            <a:ext cx="1398587" cy="293688"/>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bg1"/>
                </a:solidFill>
              </a:rPr>
              <a:t>Social business I</a:t>
            </a:r>
          </a:p>
        </p:txBody>
      </p:sp>
      <p:sp>
        <p:nvSpPr>
          <p:cNvPr id="57" name="Rectangle 56"/>
          <p:cNvSpPr/>
          <p:nvPr/>
        </p:nvSpPr>
        <p:spPr>
          <a:xfrm>
            <a:off x="4781550" y="2460625"/>
            <a:ext cx="1844675" cy="400110"/>
          </a:xfrm>
          <a:prstGeom prst="rect">
            <a:avLst/>
          </a:prstGeom>
        </p:spPr>
        <p:txBody>
          <a:bodyPr>
            <a:spAutoFit/>
          </a:bodyPr>
          <a:lstStyle/>
          <a:p>
            <a:pPr algn="ctr">
              <a:defRPr/>
            </a:pPr>
            <a:r>
              <a:rPr lang="en-US" sz="1000" dirty="0">
                <a:solidFill>
                  <a:srgbClr val="000000"/>
                </a:solidFill>
                <a:latin typeface="Arial"/>
                <a:ea typeface="+mn-ea"/>
              </a:rPr>
              <a:t>Employees</a:t>
            </a:r>
          </a:p>
          <a:p>
            <a:pPr algn="ctr">
              <a:defRPr/>
            </a:pPr>
            <a:r>
              <a:rPr lang="en-US" sz="1000" b="0" dirty="0">
                <a:solidFill>
                  <a:srgbClr val="000000"/>
                </a:solidFill>
                <a:latin typeface="Arial"/>
                <a:ea typeface="+mn-ea"/>
              </a:rPr>
              <a:t> are the poor, disabled</a:t>
            </a:r>
          </a:p>
        </p:txBody>
      </p:sp>
      <p:sp>
        <p:nvSpPr>
          <p:cNvPr id="58" name="Rectangle 57"/>
          <p:cNvSpPr/>
          <p:nvPr/>
        </p:nvSpPr>
        <p:spPr>
          <a:xfrm>
            <a:off x="6928216" y="2470150"/>
            <a:ext cx="1532792" cy="400110"/>
          </a:xfrm>
          <a:prstGeom prst="rect">
            <a:avLst/>
          </a:prstGeom>
        </p:spPr>
        <p:txBody>
          <a:bodyPr wrap="none">
            <a:spAutoFit/>
          </a:bodyPr>
          <a:lstStyle/>
          <a:p>
            <a:pPr algn="ctr">
              <a:defRPr/>
            </a:pPr>
            <a:r>
              <a:rPr lang="en-US" sz="1000" dirty="0">
                <a:solidFill>
                  <a:srgbClr val="000000"/>
                </a:solidFill>
                <a:latin typeface="Arial"/>
                <a:ea typeface="+mn-ea"/>
              </a:rPr>
              <a:t>Suppliers or contractors</a:t>
            </a:r>
          </a:p>
          <a:p>
            <a:pPr algn="ctr">
              <a:defRPr/>
            </a:pPr>
            <a:r>
              <a:rPr lang="en-US" sz="1000" b="0" dirty="0">
                <a:solidFill>
                  <a:srgbClr val="000000"/>
                </a:solidFill>
                <a:latin typeface="Arial"/>
              </a:rPr>
              <a:t>are the poor, disabled</a:t>
            </a:r>
            <a:endParaRPr lang="en-US" sz="1000" b="0" dirty="0">
              <a:solidFill>
                <a:srgbClr val="000000"/>
              </a:solidFill>
              <a:latin typeface="Arial"/>
              <a:ea typeface="+mn-ea"/>
            </a:endParaRPr>
          </a:p>
        </p:txBody>
      </p:sp>
      <p:sp>
        <p:nvSpPr>
          <p:cNvPr id="62" name="Rectangle 61"/>
          <p:cNvSpPr/>
          <p:nvPr/>
        </p:nvSpPr>
        <p:spPr>
          <a:xfrm>
            <a:off x="6015038" y="4541838"/>
            <a:ext cx="1398587" cy="293687"/>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bg1"/>
                </a:solidFill>
              </a:rPr>
              <a:t>Social business II</a:t>
            </a:r>
          </a:p>
        </p:txBody>
      </p:sp>
      <p:sp>
        <p:nvSpPr>
          <p:cNvPr id="63" name="Rectangle 62"/>
          <p:cNvSpPr/>
          <p:nvPr/>
        </p:nvSpPr>
        <p:spPr>
          <a:xfrm>
            <a:off x="5975489" y="3946525"/>
            <a:ext cx="1415772" cy="400110"/>
          </a:xfrm>
          <a:prstGeom prst="rect">
            <a:avLst/>
          </a:prstGeom>
          <a:ln>
            <a:solidFill>
              <a:schemeClr val="bg1">
                <a:lumMod val="65000"/>
              </a:schemeClr>
            </a:solidFill>
          </a:ln>
        </p:spPr>
        <p:txBody>
          <a:bodyPr wrap="none">
            <a:spAutoFit/>
          </a:bodyPr>
          <a:lstStyle/>
          <a:p>
            <a:pPr algn="ctr">
              <a:defRPr/>
            </a:pPr>
            <a:r>
              <a:rPr lang="en-US" sz="1000" dirty="0">
                <a:solidFill>
                  <a:srgbClr val="000000"/>
                </a:solidFill>
                <a:latin typeface="Arial"/>
                <a:ea typeface="+mn-ea"/>
              </a:rPr>
              <a:t>Shareholder</a:t>
            </a:r>
          </a:p>
          <a:p>
            <a:pPr algn="ctr">
              <a:defRPr/>
            </a:pPr>
            <a:r>
              <a:rPr lang="en-US" sz="1000" b="0" dirty="0">
                <a:solidFill>
                  <a:srgbClr val="000000"/>
                </a:solidFill>
                <a:latin typeface="Arial"/>
              </a:rPr>
              <a:t>are the poor, disabled</a:t>
            </a:r>
            <a:endParaRPr lang="en-US" sz="1000" b="0" dirty="0">
              <a:solidFill>
                <a:srgbClr val="000000"/>
              </a:solidFill>
              <a:latin typeface="Arial"/>
              <a:ea typeface="+mn-ea"/>
            </a:endParaRPr>
          </a:p>
        </p:txBody>
      </p:sp>
      <p:cxnSp>
        <p:nvCxnSpPr>
          <p:cNvPr id="30" name="Connecteur droit 29"/>
          <p:cNvCxnSpPr/>
          <p:nvPr/>
        </p:nvCxnSpPr>
        <p:spPr>
          <a:xfrm>
            <a:off x="1066800" y="3536950"/>
            <a:ext cx="1625600" cy="0"/>
          </a:xfrm>
          <a:prstGeom prst="line">
            <a:avLst/>
          </a:prstGeom>
          <a:ln>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a:off x="871538" y="2940050"/>
            <a:ext cx="3421062" cy="0"/>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967" name="ZoneTexte 53"/>
          <p:cNvSpPr txBox="1">
            <a:spLocks noChangeArrowheads="1"/>
          </p:cNvSpPr>
          <p:nvPr/>
        </p:nvSpPr>
        <p:spPr bwMode="auto">
          <a:xfrm>
            <a:off x="274638" y="2557463"/>
            <a:ext cx="671512" cy="246062"/>
          </a:xfrm>
          <a:prstGeom prst="rect">
            <a:avLst/>
          </a:prstGeom>
          <a:noFill/>
          <a:ln w="9525">
            <a:noFill/>
            <a:miter lim="800000"/>
            <a:headEnd/>
            <a:tailEnd/>
          </a:ln>
        </p:spPr>
        <p:txBody>
          <a:bodyPr wrap="none">
            <a:spAutoFit/>
          </a:bodyPr>
          <a:lstStyle/>
          <a:p>
            <a:r>
              <a:rPr lang="en-US" sz="1000" b="0" dirty="0"/>
              <a:t>donation</a:t>
            </a:r>
          </a:p>
        </p:txBody>
      </p:sp>
      <p:sp>
        <p:nvSpPr>
          <p:cNvPr id="33" name="Rectangle 32"/>
          <p:cNvSpPr/>
          <p:nvPr/>
        </p:nvSpPr>
        <p:spPr>
          <a:xfrm>
            <a:off x="1163638" y="2503488"/>
            <a:ext cx="679450" cy="33813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NGO</a:t>
            </a:r>
          </a:p>
        </p:txBody>
      </p:sp>
      <p:sp>
        <p:nvSpPr>
          <p:cNvPr id="39969" name="ZoneTexte 33"/>
          <p:cNvSpPr txBox="1">
            <a:spLocks noChangeArrowheads="1"/>
          </p:cNvSpPr>
          <p:nvPr/>
        </p:nvSpPr>
        <p:spPr bwMode="auto">
          <a:xfrm>
            <a:off x="2589213" y="2574925"/>
            <a:ext cx="906017" cy="246221"/>
          </a:xfrm>
          <a:prstGeom prst="rect">
            <a:avLst/>
          </a:prstGeom>
          <a:noFill/>
          <a:ln w="9525">
            <a:noFill/>
            <a:miter lim="800000"/>
            <a:headEnd/>
            <a:tailEnd/>
          </a:ln>
        </p:spPr>
        <p:txBody>
          <a:bodyPr wrap="none">
            <a:spAutoFit/>
          </a:bodyPr>
          <a:lstStyle/>
          <a:p>
            <a:r>
              <a:rPr lang="en-US" sz="1000" i="1" dirty="0"/>
              <a:t>Out of scope</a:t>
            </a:r>
          </a:p>
        </p:txBody>
      </p:sp>
      <p:sp>
        <p:nvSpPr>
          <p:cNvPr id="61" name="Rectangle 60"/>
          <p:cNvSpPr/>
          <p:nvPr/>
        </p:nvSpPr>
        <p:spPr>
          <a:xfrm>
            <a:off x="1936750" y="2516188"/>
            <a:ext cx="679450" cy="33972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CSR*</a:t>
            </a:r>
          </a:p>
        </p:txBody>
      </p:sp>
      <p:sp>
        <p:nvSpPr>
          <p:cNvPr id="39971" name="ZoneTexte 63"/>
          <p:cNvSpPr txBox="1">
            <a:spLocks noChangeArrowheads="1"/>
          </p:cNvSpPr>
          <p:nvPr/>
        </p:nvSpPr>
        <p:spPr bwMode="auto">
          <a:xfrm>
            <a:off x="211138" y="6629400"/>
            <a:ext cx="1557337" cy="215900"/>
          </a:xfrm>
          <a:prstGeom prst="rect">
            <a:avLst/>
          </a:prstGeom>
          <a:noFill/>
          <a:ln w="9525">
            <a:noFill/>
            <a:miter lim="800000"/>
            <a:headEnd/>
            <a:tailEnd/>
          </a:ln>
        </p:spPr>
        <p:txBody>
          <a:bodyPr wrap="none">
            <a:spAutoFit/>
          </a:bodyPr>
          <a:lstStyle/>
          <a:p>
            <a:r>
              <a:rPr lang="en-US" sz="800" b="0" dirty="0"/>
              <a:t>* If the CSR is not sustainable</a:t>
            </a:r>
          </a:p>
        </p:txBody>
      </p:sp>
      <p:sp>
        <p:nvSpPr>
          <p:cNvPr id="66" name="Rectangle 65"/>
          <p:cNvSpPr/>
          <p:nvPr/>
        </p:nvSpPr>
        <p:spPr>
          <a:xfrm>
            <a:off x="280988" y="5173663"/>
            <a:ext cx="8532812" cy="481012"/>
          </a:xfrm>
          <a:prstGeom prst="rect">
            <a:avLst/>
          </a:prstGeom>
          <a:solidFill>
            <a:schemeClr val="bg2"/>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dirty="0">
                <a:solidFill>
                  <a:srgbClr val="000000"/>
                </a:solidFill>
              </a:rPr>
              <a:t>Support</a:t>
            </a:r>
          </a:p>
          <a:p>
            <a:pPr algn="ctr">
              <a:defRPr/>
            </a:pPr>
            <a:r>
              <a:rPr lang="en-US" sz="1000" b="0" dirty="0">
                <a:solidFill>
                  <a:srgbClr val="000000"/>
                </a:solidFill>
              </a:rPr>
              <a:t>Sustainable organization which provides funds or consulting services to direct or indirect FISSO </a:t>
            </a:r>
          </a:p>
        </p:txBody>
      </p:sp>
      <p:cxnSp>
        <p:nvCxnSpPr>
          <p:cNvPr id="68" name="Connecteur droit 67"/>
          <p:cNvCxnSpPr/>
          <p:nvPr/>
        </p:nvCxnSpPr>
        <p:spPr>
          <a:xfrm rot="5400000">
            <a:off x="4308475" y="6169026"/>
            <a:ext cx="57467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2441575" y="5907088"/>
            <a:ext cx="1414463" cy="4048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Social funds</a:t>
            </a:r>
          </a:p>
        </p:txBody>
      </p:sp>
      <p:sp>
        <p:nvSpPr>
          <p:cNvPr id="70" name="Rectangle 69"/>
          <p:cNvSpPr/>
          <p:nvPr/>
        </p:nvSpPr>
        <p:spPr>
          <a:xfrm>
            <a:off x="5072063" y="5927725"/>
            <a:ext cx="1414462" cy="4048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Social consulting</a:t>
            </a:r>
          </a:p>
        </p:txBody>
      </p:sp>
      <p:sp>
        <p:nvSpPr>
          <p:cNvPr id="39976" name="ZoneTexte 70"/>
          <p:cNvSpPr txBox="1">
            <a:spLocks noChangeArrowheads="1"/>
          </p:cNvSpPr>
          <p:nvPr/>
        </p:nvSpPr>
        <p:spPr bwMode="auto">
          <a:xfrm>
            <a:off x="1462088" y="1252538"/>
            <a:ext cx="3506088" cy="246221"/>
          </a:xfrm>
          <a:prstGeom prst="rect">
            <a:avLst/>
          </a:prstGeom>
          <a:noFill/>
          <a:ln w="9525">
            <a:noFill/>
            <a:miter lim="800000"/>
            <a:headEnd/>
            <a:tailEnd/>
          </a:ln>
        </p:spPr>
        <p:txBody>
          <a:bodyPr wrap="none">
            <a:spAutoFit/>
          </a:bodyPr>
          <a:lstStyle/>
          <a:p>
            <a:r>
              <a:rPr lang="en-US" sz="1000" dirty="0"/>
              <a:t>Financially sustainable social organization models (FiSSO)</a:t>
            </a:r>
          </a:p>
        </p:txBody>
      </p:sp>
      <p:sp>
        <p:nvSpPr>
          <p:cNvPr id="72" name="Rectangle 71"/>
          <p:cNvSpPr/>
          <p:nvPr/>
        </p:nvSpPr>
        <p:spPr>
          <a:xfrm>
            <a:off x="241300" y="5953125"/>
            <a:ext cx="1844675" cy="400110"/>
          </a:xfrm>
          <a:prstGeom prst="rect">
            <a:avLst/>
          </a:prstGeom>
        </p:spPr>
        <p:txBody>
          <a:bodyPr>
            <a:spAutoFit/>
          </a:bodyPr>
          <a:lstStyle/>
          <a:p>
            <a:pPr algn="ctr">
              <a:defRPr/>
            </a:pPr>
            <a:r>
              <a:rPr lang="en-US" sz="1000" b="0" dirty="0">
                <a:solidFill>
                  <a:srgbClr val="000000"/>
                </a:solidFill>
                <a:latin typeface="Arial"/>
                <a:ea typeface="+mn-ea"/>
              </a:rPr>
              <a:t>Provides debt/equity to FiSSO </a:t>
            </a:r>
          </a:p>
        </p:txBody>
      </p:sp>
      <p:sp>
        <p:nvSpPr>
          <p:cNvPr id="73" name="Rectangle 72"/>
          <p:cNvSpPr/>
          <p:nvPr/>
        </p:nvSpPr>
        <p:spPr>
          <a:xfrm>
            <a:off x="6896100" y="5864225"/>
            <a:ext cx="1844675" cy="400110"/>
          </a:xfrm>
          <a:prstGeom prst="rect">
            <a:avLst/>
          </a:prstGeom>
        </p:spPr>
        <p:txBody>
          <a:bodyPr>
            <a:spAutoFit/>
          </a:bodyPr>
          <a:lstStyle/>
          <a:p>
            <a:pPr algn="ctr">
              <a:defRPr/>
            </a:pPr>
            <a:r>
              <a:rPr lang="en-US" sz="1000" b="0" dirty="0">
                <a:solidFill>
                  <a:srgbClr val="000000"/>
                </a:solidFill>
                <a:latin typeface="Arial"/>
                <a:ea typeface="+mn-ea"/>
              </a:rPr>
              <a:t>Sells consulting/services to FiSSO </a:t>
            </a:r>
          </a:p>
        </p:txBody>
      </p:sp>
      <p:sp>
        <p:nvSpPr>
          <p:cNvPr id="74" name="Rectangle 73"/>
          <p:cNvSpPr/>
          <p:nvPr/>
        </p:nvSpPr>
        <p:spPr>
          <a:xfrm>
            <a:off x="2447925" y="3038475"/>
            <a:ext cx="179388" cy="179388"/>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bg2">
                    <a:lumMod val="50000"/>
                  </a:schemeClr>
                </a:solidFill>
              </a:rPr>
              <a:t>1</a:t>
            </a:r>
          </a:p>
        </p:txBody>
      </p:sp>
      <p:sp>
        <p:nvSpPr>
          <p:cNvPr id="75" name="Rectangle 74"/>
          <p:cNvSpPr/>
          <p:nvPr/>
        </p:nvSpPr>
        <p:spPr>
          <a:xfrm>
            <a:off x="2433638" y="3530600"/>
            <a:ext cx="179387" cy="180975"/>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bg2">
                    <a:lumMod val="50000"/>
                  </a:schemeClr>
                </a:solidFill>
              </a:rPr>
              <a:t>2</a:t>
            </a:r>
          </a:p>
        </p:txBody>
      </p:sp>
      <p:sp>
        <p:nvSpPr>
          <p:cNvPr id="76" name="Rectangle 75"/>
          <p:cNvSpPr/>
          <p:nvPr/>
        </p:nvSpPr>
        <p:spPr>
          <a:xfrm>
            <a:off x="4149725" y="4051300"/>
            <a:ext cx="180975" cy="180975"/>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bg2">
                    <a:lumMod val="50000"/>
                  </a:schemeClr>
                </a:solidFill>
              </a:rPr>
              <a:t>3</a:t>
            </a:r>
          </a:p>
        </p:txBody>
      </p:sp>
      <p:sp>
        <p:nvSpPr>
          <p:cNvPr id="77" name="Rectangle 76"/>
          <p:cNvSpPr/>
          <p:nvPr/>
        </p:nvSpPr>
        <p:spPr>
          <a:xfrm>
            <a:off x="6288088" y="2982913"/>
            <a:ext cx="179387" cy="1793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bg2">
                    <a:lumMod val="50000"/>
                  </a:schemeClr>
                </a:solidFill>
              </a:rPr>
              <a:t>4</a:t>
            </a:r>
          </a:p>
        </p:txBody>
      </p:sp>
      <p:sp>
        <p:nvSpPr>
          <p:cNvPr id="78" name="Rectangle 77"/>
          <p:cNvSpPr/>
          <p:nvPr/>
        </p:nvSpPr>
        <p:spPr>
          <a:xfrm>
            <a:off x="8328025" y="2968625"/>
            <a:ext cx="179388" cy="179388"/>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bg2">
                    <a:lumMod val="50000"/>
                  </a:schemeClr>
                </a:solidFill>
              </a:rPr>
              <a:t>5</a:t>
            </a:r>
          </a:p>
        </p:txBody>
      </p:sp>
      <p:sp>
        <p:nvSpPr>
          <p:cNvPr id="79" name="Rectangle 78"/>
          <p:cNvSpPr/>
          <p:nvPr/>
        </p:nvSpPr>
        <p:spPr>
          <a:xfrm>
            <a:off x="7299325" y="4786313"/>
            <a:ext cx="179388" cy="179388"/>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bg2">
                    <a:lumMod val="50000"/>
                  </a:schemeClr>
                </a:solidFill>
              </a:rPr>
              <a:t>6</a:t>
            </a:r>
          </a:p>
        </p:txBody>
      </p:sp>
      <p:sp>
        <p:nvSpPr>
          <p:cNvPr id="80" name="Rectangle 79"/>
          <p:cNvSpPr/>
          <p:nvPr/>
        </p:nvSpPr>
        <p:spPr>
          <a:xfrm>
            <a:off x="3724275" y="5827713"/>
            <a:ext cx="179388" cy="179388"/>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bg2">
                    <a:lumMod val="50000"/>
                  </a:schemeClr>
                </a:solidFill>
              </a:rPr>
              <a:t>7</a:t>
            </a:r>
          </a:p>
        </p:txBody>
      </p:sp>
      <p:cxnSp>
        <p:nvCxnSpPr>
          <p:cNvPr id="82" name="Connecteur droit avec flèche 81"/>
          <p:cNvCxnSpPr/>
          <p:nvPr/>
        </p:nvCxnSpPr>
        <p:spPr>
          <a:xfrm rot="5400000" flipH="1" flipV="1">
            <a:off x="442119" y="5145882"/>
            <a:ext cx="276225" cy="1587"/>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3" name="Connecteur droit avec flèche 82"/>
          <p:cNvCxnSpPr/>
          <p:nvPr/>
        </p:nvCxnSpPr>
        <p:spPr>
          <a:xfrm rot="5400000" flipH="1" flipV="1">
            <a:off x="8439944" y="5145882"/>
            <a:ext cx="276225" cy="158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9988" name="ZoneTexte 53"/>
          <p:cNvSpPr txBox="1">
            <a:spLocks noChangeArrowheads="1"/>
          </p:cNvSpPr>
          <p:nvPr/>
        </p:nvSpPr>
        <p:spPr bwMode="auto">
          <a:xfrm>
            <a:off x="341313" y="3141663"/>
            <a:ext cx="615950" cy="400050"/>
          </a:xfrm>
          <a:prstGeom prst="rect">
            <a:avLst/>
          </a:prstGeom>
          <a:noFill/>
          <a:ln w="9525">
            <a:noFill/>
            <a:miter lim="800000"/>
            <a:headEnd/>
            <a:tailEnd/>
          </a:ln>
        </p:spPr>
        <p:txBody>
          <a:bodyPr>
            <a:spAutoFit/>
          </a:bodyPr>
          <a:lstStyle/>
          <a:p>
            <a:r>
              <a:rPr lang="en-US" sz="1000" b="0" dirty="0"/>
              <a:t>Capital market</a:t>
            </a:r>
          </a:p>
        </p:txBody>
      </p:sp>
      <p:sp>
        <p:nvSpPr>
          <p:cNvPr id="60" name="Rectangle 59"/>
          <p:cNvSpPr/>
          <p:nvPr/>
        </p:nvSpPr>
        <p:spPr>
          <a:xfrm>
            <a:off x="6353175" y="5827713"/>
            <a:ext cx="179388" cy="179388"/>
          </a:xfrm>
          <a:prstGeom prst="rect">
            <a:avLst/>
          </a:prstGeom>
          <a:solidFill>
            <a:schemeClr val="bg1"/>
          </a:solidFill>
          <a:ln w="12700">
            <a:solidFill>
              <a:srgbClr val="86E02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bg2">
                    <a:lumMod val="50000"/>
                  </a:schemeClr>
                </a:solidFill>
              </a:rPr>
              <a:t>8</a:t>
            </a:r>
          </a:p>
        </p:txBody>
      </p:sp>
    </p:spTree>
    <p:extLst>
      <p:ext uri="{BB962C8B-B14F-4D97-AF65-F5344CB8AC3E}">
        <p14:creationId xmlns:p14="http://schemas.microsoft.com/office/powerpoint/2010/main" val="4092570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Graphique 3"/>
          <p:cNvGraphicFramePr>
            <a:graphicFrameLocks/>
          </p:cNvGraphicFramePr>
          <p:nvPr>
            <p:extLst>
              <p:ext uri="{D42A27DB-BD31-4B8C-83A1-F6EECF244321}">
                <p14:modId xmlns:p14="http://schemas.microsoft.com/office/powerpoint/2010/main" val="4112540880"/>
              </p:ext>
            </p:extLst>
          </p:nvPr>
        </p:nvGraphicFramePr>
        <p:xfrm>
          <a:off x="530225" y="1504950"/>
          <a:ext cx="2682875" cy="4683125"/>
        </p:xfrm>
        <a:graphic>
          <a:graphicData uri="http://schemas.openxmlformats.org/drawingml/2006/chart">
            <c:chart xmlns:c="http://schemas.openxmlformats.org/drawingml/2006/chart" xmlns:r="http://schemas.openxmlformats.org/officeDocument/2006/relationships" r:id="rId3"/>
          </a:graphicData>
        </a:graphic>
      </p:graphicFrame>
      <p:sp>
        <p:nvSpPr>
          <p:cNvPr id="1028" name="Text Box 7"/>
          <p:cNvSpPr txBox="1">
            <a:spLocks noChangeArrowheads="1"/>
          </p:cNvSpPr>
          <p:nvPr/>
        </p:nvSpPr>
        <p:spPr bwMode="auto">
          <a:xfrm>
            <a:off x="0" y="6642100"/>
            <a:ext cx="2536825" cy="215900"/>
          </a:xfrm>
          <a:prstGeom prst="rect">
            <a:avLst/>
          </a:prstGeom>
          <a:noFill/>
          <a:ln w="9525">
            <a:noFill/>
            <a:miter lim="800000"/>
            <a:headEnd/>
            <a:tailEnd/>
          </a:ln>
        </p:spPr>
        <p:txBody>
          <a:bodyPr>
            <a:spAutoFit/>
          </a:bodyPr>
          <a:lstStyle/>
          <a:p>
            <a:pPr marL="342900" indent="-342900"/>
            <a:r>
              <a:rPr lang="en-US" altLang="zh-CN" sz="800" b="0" dirty="0"/>
              <a:t>Source: ShARE analysis, Interviews</a:t>
            </a:r>
          </a:p>
        </p:txBody>
      </p:sp>
      <p:sp>
        <p:nvSpPr>
          <p:cNvPr id="1029" name="Rectangle 14"/>
          <p:cNvSpPr>
            <a:spLocks noChangeArrowheads="1"/>
          </p:cNvSpPr>
          <p:nvPr/>
        </p:nvSpPr>
        <p:spPr bwMode="auto">
          <a:xfrm>
            <a:off x="5511800" y="4865688"/>
            <a:ext cx="3632200" cy="1015663"/>
          </a:xfrm>
          <a:prstGeom prst="rect">
            <a:avLst/>
          </a:prstGeom>
          <a:noFill/>
          <a:ln w="9525">
            <a:noFill/>
            <a:miter lim="800000"/>
            <a:headEnd/>
            <a:tailEnd/>
          </a:ln>
        </p:spPr>
        <p:txBody>
          <a:bodyPr>
            <a:spAutoFit/>
          </a:bodyPr>
          <a:lstStyle/>
          <a:p>
            <a:pPr marL="171450" indent="-171450" algn="just">
              <a:buClr>
                <a:schemeClr val="tx2"/>
              </a:buClr>
              <a:buFont typeface="Arial" charset="0"/>
              <a:buChar char="•"/>
            </a:pPr>
            <a:r>
              <a:rPr lang="fr-FR" altLang="zh-CN" sz="1200" dirty="0"/>
              <a:t>xx</a:t>
            </a:r>
            <a:endParaRPr lang="en-IN" altLang="zh-CN" sz="1200" dirty="0"/>
          </a:p>
          <a:p>
            <a:pPr marL="171450" indent="-171450" algn="just">
              <a:buClr>
                <a:schemeClr val="tx2"/>
              </a:buClr>
              <a:buFont typeface="Arial" charset="0"/>
              <a:buChar char="•"/>
            </a:pPr>
            <a:r>
              <a:rPr lang="en-IN" altLang="zh-CN" sz="1200" dirty="0"/>
              <a:t>xx</a:t>
            </a:r>
          </a:p>
          <a:p>
            <a:pPr marL="171450" indent="-171450" algn="just">
              <a:buClr>
                <a:schemeClr val="tx2"/>
              </a:buClr>
              <a:buFont typeface="Arial" charset="0"/>
              <a:buChar char="•"/>
            </a:pPr>
            <a:r>
              <a:rPr lang="en-IN" altLang="zh-CN" sz="1200" dirty="0"/>
              <a:t>xx</a:t>
            </a:r>
          </a:p>
          <a:p>
            <a:pPr marL="171450" indent="-171450" algn="just">
              <a:buClr>
                <a:schemeClr val="tx2"/>
              </a:buClr>
              <a:buFont typeface="Arial" charset="0"/>
              <a:buChar char="•"/>
            </a:pPr>
            <a:r>
              <a:rPr lang="en-IN" altLang="zh-CN" sz="1200" dirty="0"/>
              <a:t>xx</a:t>
            </a:r>
          </a:p>
          <a:p>
            <a:pPr marL="171450" indent="-171450" algn="just">
              <a:buClr>
                <a:schemeClr val="tx2"/>
              </a:buClr>
              <a:buFont typeface="Arial" charset="0"/>
              <a:buChar char="•"/>
            </a:pPr>
            <a:r>
              <a:rPr lang="en-US" altLang="zh-CN" sz="1200" dirty="0"/>
              <a:t>xx</a:t>
            </a:r>
          </a:p>
        </p:txBody>
      </p:sp>
      <p:sp>
        <p:nvSpPr>
          <p:cNvPr id="1030" name="Rectangle 15"/>
          <p:cNvSpPr>
            <a:spLocks noChangeArrowheads="1"/>
          </p:cNvSpPr>
          <p:nvPr/>
        </p:nvSpPr>
        <p:spPr bwMode="auto">
          <a:xfrm>
            <a:off x="5532438" y="2615749"/>
            <a:ext cx="3611562" cy="646331"/>
          </a:xfrm>
          <a:prstGeom prst="rect">
            <a:avLst/>
          </a:prstGeom>
          <a:noFill/>
          <a:ln w="9525">
            <a:noFill/>
            <a:miter lim="800000"/>
            <a:headEnd/>
            <a:tailEnd/>
          </a:ln>
        </p:spPr>
        <p:txBody>
          <a:bodyPr>
            <a:spAutoFit/>
          </a:bodyPr>
          <a:lstStyle/>
          <a:p>
            <a:pPr marL="171450" indent="-171450" algn="just">
              <a:buClr>
                <a:srgbClr val="FF0000"/>
              </a:buClr>
              <a:buFont typeface="Arial" charset="0"/>
              <a:buChar char="•"/>
            </a:pPr>
            <a:r>
              <a:rPr lang="en-US" altLang="zh-CN" sz="1200" dirty="0"/>
              <a:t>xx</a:t>
            </a:r>
          </a:p>
          <a:p>
            <a:pPr marL="171450" indent="-171450" algn="just">
              <a:buClr>
                <a:srgbClr val="FF0000"/>
              </a:buClr>
              <a:buFont typeface="Arial" charset="0"/>
              <a:buChar char="•"/>
            </a:pPr>
            <a:r>
              <a:rPr lang="en-US" altLang="zh-CN" sz="1200" dirty="0"/>
              <a:t>xx</a:t>
            </a:r>
          </a:p>
          <a:p>
            <a:pPr marL="171450" indent="-171450" algn="just">
              <a:buClr>
                <a:srgbClr val="FF0000"/>
              </a:buClr>
              <a:buFont typeface="Arial" charset="0"/>
              <a:buChar char="•"/>
            </a:pPr>
            <a:r>
              <a:rPr lang="en-US" altLang="zh-CN" sz="1200" dirty="0"/>
              <a:t>xx</a:t>
            </a:r>
          </a:p>
        </p:txBody>
      </p:sp>
      <p:sp>
        <p:nvSpPr>
          <p:cNvPr id="1031" name="ZoneTexte 15"/>
          <p:cNvSpPr txBox="1">
            <a:spLocks noChangeArrowheads="1"/>
          </p:cNvSpPr>
          <p:nvPr/>
        </p:nvSpPr>
        <p:spPr bwMode="auto">
          <a:xfrm>
            <a:off x="3098800" y="1466850"/>
            <a:ext cx="1295400" cy="738188"/>
          </a:xfrm>
          <a:prstGeom prst="rect">
            <a:avLst/>
          </a:prstGeom>
          <a:noFill/>
          <a:ln w="9525">
            <a:noFill/>
            <a:miter lim="800000"/>
            <a:headEnd/>
            <a:tailEnd/>
          </a:ln>
        </p:spPr>
        <p:txBody>
          <a:bodyPr>
            <a:spAutoFit/>
          </a:bodyPr>
          <a:lstStyle/>
          <a:p>
            <a:pPr algn="ctr"/>
            <a:r>
              <a:rPr lang="en-US" altLang="zh-CN" sz="1400" b="1" dirty="0"/>
              <a:t>Estimated CAGR</a:t>
            </a:r>
          </a:p>
          <a:p>
            <a:pPr algn="ctr"/>
            <a:r>
              <a:rPr lang="en-US" altLang="zh-CN" sz="1400" b="1" dirty="0"/>
              <a:t>2009-2015</a:t>
            </a:r>
          </a:p>
        </p:txBody>
      </p:sp>
      <p:sp>
        <p:nvSpPr>
          <p:cNvPr id="1032" name="ZoneTexte 16"/>
          <p:cNvSpPr txBox="1">
            <a:spLocks noChangeArrowheads="1"/>
          </p:cNvSpPr>
          <p:nvPr/>
        </p:nvSpPr>
        <p:spPr bwMode="auto">
          <a:xfrm>
            <a:off x="3594562" y="2644775"/>
            <a:ext cx="364203" cy="307777"/>
          </a:xfrm>
          <a:prstGeom prst="rect">
            <a:avLst/>
          </a:prstGeom>
          <a:noFill/>
          <a:ln w="9525">
            <a:noFill/>
            <a:miter lim="800000"/>
            <a:headEnd/>
            <a:tailEnd/>
          </a:ln>
        </p:spPr>
        <p:txBody>
          <a:bodyPr wrap="none">
            <a:spAutoFit/>
          </a:bodyPr>
          <a:lstStyle/>
          <a:p>
            <a:pPr algn="ctr"/>
            <a:r>
              <a:rPr lang="en-US" altLang="zh-CN" sz="1400" b="0" dirty="0"/>
              <a:t>xx</a:t>
            </a:r>
          </a:p>
        </p:txBody>
      </p:sp>
      <p:sp>
        <p:nvSpPr>
          <p:cNvPr id="1033" name="ZoneTexte 17"/>
          <p:cNvSpPr txBox="1">
            <a:spLocks noChangeArrowheads="1"/>
          </p:cNvSpPr>
          <p:nvPr/>
        </p:nvSpPr>
        <p:spPr bwMode="auto">
          <a:xfrm>
            <a:off x="3527425" y="3829050"/>
            <a:ext cx="444500" cy="307975"/>
          </a:xfrm>
          <a:prstGeom prst="rect">
            <a:avLst/>
          </a:prstGeom>
          <a:noFill/>
          <a:ln w="9525">
            <a:noFill/>
            <a:miter lim="800000"/>
            <a:headEnd/>
            <a:tailEnd/>
          </a:ln>
        </p:spPr>
        <p:txBody>
          <a:bodyPr wrap="none">
            <a:spAutoFit/>
          </a:bodyPr>
          <a:lstStyle/>
          <a:p>
            <a:pPr algn="ctr"/>
            <a:r>
              <a:rPr lang="en-US" altLang="zh-CN" sz="1400" b="0" dirty="0"/>
              <a:t>5%</a:t>
            </a:r>
          </a:p>
        </p:txBody>
      </p:sp>
      <p:sp>
        <p:nvSpPr>
          <p:cNvPr id="1034" name="ZoneTexte 18"/>
          <p:cNvSpPr txBox="1">
            <a:spLocks noChangeArrowheads="1"/>
          </p:cNvSpPr>
          <p:nvPr/>
        </p:nvSpPr>
        <p:spPr bwMode="auto">
          <a:xfrm>
            <a:off x="3482975" y="4995863"/>
            <a:ext cx="542925" cy="307975"/>
          </a:xfrm>
          <a:prstGeom prst="rect">
            <a:avLst/>
          </a:prstGeom>
          <a:noFill/>
          <a:ln w="9525">
            <a:noFill/>
            <a:miter lim="800000"/>
            <a:headEnd/>
            <a:tailEnd/>
          </a:ln>
        </p:spPr>
        <p:txBody>
          <a:bodyPr wrap="none">
            <a:spAutoFit/>
          </a:bodyPr>
          <a:lstStyle/>
          <a:p>
            <a:pPr algn="ctr"/>
            <a:r>
              <a:rPr lang="en-US" altLang="zh-CN" sz="1400" b="0" dirty="0"/>
              <a:t>12%</a:t>
            </a:r>
          </a:p>
        </p:txBody>
      </p:sp>
      <p:sp>
        <p:nvSpPr>
          <p:cNvPr id="1035" name="ZoneTexte 19"/>
          <p:cNvSpPr txBox="1">
            <a:spLocks noChangeArrowheads="1"/>
          </p:cNvSpPr>
          <p:nvPr/>
        </p:nvSpPr>
        <p:spPr bwMode="auto">
          <a:xfrm>
            <a:off x="6248400" y="1606550"/>
            <a:ext cx="1295400" cy="307975"/>
          </a:xfrm>
          <a:prstGeom prst="rect">
            <a:avLst/>
          </a:prstGeom>
          <a:noFill/>
          <a:ln w="9525">
            <a:noFill/>
            <a:miter lim="800000"/>
            <a:headEnd/>
            <a:tailEnd/>
          </a:ln>
        </p:spPr>
        <p:txBody>
          <a:bodyPr>
            <a:spAutoFit/>
          </a:bodyPr>
          <a:lstStyle/>
          <a:p>
            <a:pPr algn="ctr"/>
            <a:r>
              <a:rPr lang="en-US" altLang="zh-CN" sz="1400" b="1" dirty="0"/>
              <a:t>Rationales</a:t>
            </a:r>
          </a:p>
        </p:txBody>
      </p:sp>
      <p:sp>
        <p:nvSpPr>
          <p:cNvPr id="1036" name="ZoneTexte 20"/>
          <p:cNvSpPr txBox="1">
            <a:spLocks noChangeArrowheads="1"/>
          </p:cNvSpPr>
          <p:nvPr/>
        </p:nvSpPr>
        <p:spPr bwMode="auto">
          <a:xfrm>
            <a:off x="4522788" y="1541463"/>
            <a:ext cx="825500" cy="523220"/>
          </a:xfrm>
          <a:prstGeom prst="rect">
            <a:avLst/>
          </a:prstGeom>
          <a:noFill/>
          <a:ln w="9525">
            <a:noFill/>
            <a:miter lim="800000"/>
            <a:headEnd/>
            <a:tailEnd/>
          </a:ln>
        </p:spPr>
        <p:txBody>
          <a:bodyPr>
            <a:spAutoFit/>
          </a:bodyPr>
          <a:lstStyle/>
          <a:p>
            <a:pPr algn="ctr"/>
            <a:r>
              <a:rPr lang="en-US" altLang="zh-CN" sz="1400" b="1" dirty="0"/>
              <a:t>Go/No Go</a:t>
            </a:r>
          </a:p>
        </p:txBody>
      </p:sp>
      <p:cxnSp>
        <p:nvCxnSpPr>
          <p:cNvPr id="25" name="Connecteur droit 24"/>
          <p:cNvCxnSpPr/>
          <p:nvPr/>
        </p:nvCxnSpPr>
        <p:spPr>
          <a:xfrm>
            <a:off x="1931988" y="4805363"/>
            <a:ext cx="6441303" cy="9925"/>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038" name="Rectangle 15"/>
          <p:cNvSpPr>
            <a:spLocks noChangeArrowheads="1"/>
          </p:cNvSpPr>
          <p:nvPr/>
        </p:nvSpPr>
        <p:spPr bwMode="auto">
          <a:xfrm>
            <a:off x="5532438" y="3633788"/>
            <a:ext cx="3611562" cy="646331"/>
          </a:xfrm>
          <a:prstGeom prst="rect">
            <a:avLst/>
          </a:prstGeom>
          <a:noFill/>
          <a:ln w="9525">
            <a:noFill/>
            <a:miter lim="800000"/>
            <a:headEnd/>
            <a:tailEnd/>
          </a:ln>
        </p:spPr>
        <p:txBody>
          <a:bodyPr>
            <a:spAutoFit/>
          </a:bodyPr>
          <a:lstStyle/>
          <a:p>
            <a:pPr marL="171450" indent="-171450" algn="just">
              <a:buClr>
                <a:srgbClr val="FF0000"/>
              </a:buClr>
              <a:buFont typeface="Arial" charset="0"/>
              <a:buChar char="•"/>
            </a:pPr>
            <a:r>
              <a:rPr lang="fr-FR" altLang="zh-CN" sz="1200" dirty="0"/>
              <a:t>xx</a:t>
            </a:r>
            <a:endParaRPr lang="en-IN" altLang="zh-CN" sz="1200" dirty="0"/>
          </a:p>
          <a:p>
            <a:pPr marL="171450" indent="-171450" algn="just">
              <a:buClr>
                <a:srgbClr val="FF0000"/>
              </a:buClr>
              <a:buFont typeface="Arial" charset="0"/>
              <a:buChar char="•"/>
            </a:pPr>
            <a:r>
              <a:rPr lang="fr-FR" altLang="zh-CN" sz="1200" dirty="0"/>
              <a:t>xx</a:t>
            </a:r>
            <a:endParaRPr lang="zh-CN" altLang="zh-CN" sz="1200" dirty="0"/>
          </a:p>
          <a:p>
            <a:pPr marL="171450" indent="-171450" algn="just">
              <a:buClr>
                <a:srgbClr val="FF0000"/>
              </a:buClr>
              <a:buFont typeface="Arial" charset="0"/>
              <a:buChar char="•"/>
            </a:pPr>
            <a:r>
              <a:rPr lang="en-US" altLang="zh-CN" sz="1200" dirty="0"/>
              <a:t>xx</a:t>
            </a:r>
            <a:endParaRPr lang="en-IN" altLang="zh-CN" sz="1200" dirty="0"/>
          </a:p>
        </p:txBody>
      </p:sp>
      <p:cxnSp>
        <p:nvCxnSpPr>
          <p:cNvPr id="23" name="Connecteur droit 24"/>
          <p:cNvCxnSpPr/>
          <p:nvPr/>
        </p:nvCxnSpPr>
        <p:spPr>
          <a:xfrm flipV="1">
            <a:off x="1917700" y="3414479"/>
            <a:ext cx="6455591" cy="11346"/>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041" name="ZoneTexte 16"/>
          <p:cNvSpPr txBox="1">
            <a:spLocks noChangeArrowheads="1"/>
          </p:cNvSpPr>
          <p:nvPr/>
        </p:nvSpPr>
        <p:spPr bwMode="auto">
          <a:xfrm>
            <a:off x="4749800" y="3876675"/>
            <a:ext cx="293688" cy="307975"/>
          </a:xfrm>
          <a:prstGeom prst="rect">
            <a:avLst/>
          </a:prstGeom>
          <a:noFill/>
          <a:ln w="9525">
            <a:noFill/>
            <a:miter lim="800000"/>
            <a:headEnd/>
            <a:tailEnd/>
          </a:ln>
        </p:spPr>
        <p:txBody>
          <a:bodyPr wrap="none">
            <a:spAutoFit/>
          </a:bodyPr>
          <a:lstStyle/>
          <a:p>
            <a:pPr algn="ctr"/>
            <a:r>
              <a:rPr lang="en-US" altLang="zh-CN" sz="1400" dirty="0"/>
              <a:t>?</a:t>
            </a:r>
          </a:p>
        </p:txBody>
      </p:sp>
      <p:pic>
        <p:nvPicPr>
          <p:cNvPr id="1042" name="Picture 14" descr="Afficher l'image en taille réelle">
            <a:hlinkClick r:id="rId4"/>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743450" y="5119688"/>
            <a:ext cx="307975" cy="307975"/>
          </a:xfrm>
          <a:prstGeom prst="rect">
            <a:avLst/>
          </a:prstGeom>
          <a:solidFill>
            <a:schemeClr val="tx2"/>
          </a:solidFill>
          <a:ln w="9525">
            <a:noFill/>
            <a:miter lim="800000"/>
            <a:headEnd/>
            <a:tailEnd/>
          </a:ln>
        </p:spPr>
      </p:pic>
      <p:sp>
        <p:nvSpPr>
          <p:cNvPr id="2" name="Title 1"/>
          <p:cNvSpPr>
            <a:spLocks noGrp="1"/>
          </p:cNvSpPr>
          <p:nvPr>
            <p:ph type="title"/>
          </p:nvPr>
        </p:nvSpPr>
        <p:spPr/>
        <p:txBody>
          <a:bodyPr>
            <a:normAutofit/>
          </a:bodyPr>
          <a:lstStyle/>
          <a:p>
            <a:r>
              <a:rPr lang="en-US" altLang="zh-CN" dirty="0">
                <a:ea typeface="SimSun" pitchFamily="2" charset="-122"/>
              </a:rPr>
              <a:t>Packaging is the most promising entrance for China market comparing to others</a:t>
            </a:r>
            <a:br>
              <a:rPr lang="en-US" altLang="zh-CN" dirty="0">
                <a:solidFill>
                  <a:srgbClr val="4D4D4D"/>
                </a:solidFill>
                <a:ea typeface="SimSun" pitchFamily="2" charset="-122"/>
              </a:rPr>
            </a:br>
            <a:endParaRPr lang="en-US" dirty="0"/>
          </a:p>
        </p:txBody>
      </p:sp>
      <p:sp>
        <p:nvSpPr>
          <p:cNvPr id="4" name="Text Placeholder 3"/>
          <p:cNvSpPr>
            <a:spLocks noGrp="1"/>
          </p:cNvSpPr>
          <p:nvPr>
            <p:ph type="body" sz="quarter" idx="11"/>
          </p:nvPr>
        </p:nvSpPr>
        <p:spPr/>
        <p:txBody>
          <a:bodyPr/>
          <a:lstStyle/>
          <a:p>
            <a:endParaRPr lang="en-GB"/>
          </a:p>
        </p:txBody>
      </p:sp>
      <p:cxnSp>
        <p:nvCxnSpPr>
          <p:cNvPr id="6" name="Straight Connector 5"/>
          <p:cNvCxnSpPr/>
          <p:nvPr/>
        </p:nvCxnSpPr>
        <p:spPr>
          <a:xfrm>
            <a:off x="774422" y="2455817"/>
            <a:ext cx="759886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Multiply 6"/>
          <p:cNvSpPr/>
          <p:nvPr/>
        </p:nvSpPr>
        <p:spPr>
          <a:xfrm>
            <a:off x="4749800" y="2834640"/>
            <a:ext cx="301625" cy="301625"/>
          </a:xfrm>
          <a:prstGeom prst="mathMultiply">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48914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5636" y="5114633"/>
            <a:ext cx="4294909" cy="5040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p:cNvSpPr>
            <a:spLocks noGrp="1"/>
          </p:cNvSpPr>
          <p:nvPr>
            <p:ph type="title"/>
          </p:nvPr>
        </p:nvSpPr>
        <p:spPr/>
        <p:txBody>
          <a:bodyPr/>
          <a:lstStyle/>
          <a:p>
            <a:r>
              <a:rPr lang="en-US" dirty="0"/>
              <a:t>Content</a:t>
            </a:r>
          </a:p>
        </p:txBody>
      </p:sp>
      <p:sp>
        <p:nvSpPr>
          <p:cNvPr id="3" name="Espace réservé du contenu 2"/>
          <p:cNvSpPr>
            <a:spLocks noGrp="1"/>
          </p:cNvSpPr>
          <p:nvPr>
            <p:ph type="body" sz="quarter" idx="10"/>
          </p:nvPr>
        </p:nvSpPr>
        <p:spPr/>
        <p:txBody>
          <a:bodyPr/>
          <a:lstStyle/>
          <a:p>
            <a:pPr>
              <a:buClr>
                <a:schemeClr val="tx2"/>
              </a:buClr>
            </a:pPr>
            <a:r>
              <a:rPr lang="en-US" dirty="0"/>
              <a:t>Quantitative slides</a:t>
            </a:r>
          </a:p>
          <a:p>
            <a:pPr>
              <a:buClr>
                <a:schemeClr val="tx2"/>
              </a:buClr>
            </a:pPr>
            <a:endParaRPr lang="en-US" dirty="0"/>
          </a:p>
          <a:p>
            <a:pPr>
              <a:buClr>
                <a:schemeClr val="tx2"/>
              </a:buClr>
            </a:pPr>
            <a:r>
              <a:rPr lang="en-US" dirty="0"/>
              <a:t>Structure slides</a:t>
            </a:r>
          </a:p>
          <a:p>
            <a:pPr>
              <a:buClr>
                <a:schemeClr val="tx2"/>
              </a:buClr>
            </a:pPr>
            <a:endParaRPr lang="en-US" dirty="0"/>
          </a:p>
          <a:p>
            <a:pPr>
              <a:buClr>
                <a:schemeClr val="tx2"/>
              </a:buClr>
            </a:pPr>
            <a:r>
              <a:rPr lang="en-US" dirty="0"/>
              <a:t>ID slides</a:t>
            </a:r>
          </a:p>
          <a:p>
            <a:pPr>
              <a:buClr>
                <a:schemeClr val="tx2"/>
              </a:buClr>
            </a:pPr>
            <a:endParaRPr lang="en-US" dirty="0"/>
          </a:p>
          <a:p>
            <a:pPr>
              <a:buClr>
                <a:schemeClr val="tx2"/>
              </a:buClr>
            </a:pPr>
            <a:r>
              <a:rPr lang="en-US" dirty="0"/>
              <a:t>Value chain slides</a:t>
            </a:r>
          </a:p>
          <a:p>
            <a:pPr>
              <a:buClr>
                <a:schemeClr val="tx2"/>
              </a:buClr>
            </a:pPr>
            <a:endParaRPr lang="en-US" dirty="0"/>
          </a:p>
          <a:p>
            <a:pPr>
              <a:buClr>
                <a:schemeClr val="tx2"/>
              </a:buClr>
            </a:pPr>
            <a:r>
              <a:rPr lang="en-US" dirty="0"/>
              <a:t>Matrix slides</a:t>
            </a:r>
          </a:p>
          <a:p>
            <a:pPr>
              <a:buClr>
                <a:schemeClr val="tx2"/>
              </a:buClr>
            </a:pPr>
            <a:endParaRPr lang="en-US" dirty="0"/>
          </a:p>
          <a:p>
            <a:pPr>
              <a:buClr>
                <a:schemeClr val="tx2"/>
              </a:buClr>
            </a:pPr>
            <a:r>
              <a:rPr lang="en-US" dirty="0"/>
              <a:t>Map slides</a:t>
            </a:r>
          </a:p>
          <a:p>
            <a:pPr>
              <a:buClr>
                <a:schemeClr val="tx2"/>
              </a:buClr>
            </a:pPr>
            <a:endParaRPr lang="en-US" dirty="0"/>
          </a:p>
          <a:p>
            <a:pPr>
              <a:buClr>
                <a:schemeClr val="tx2"/>
              </a:buClr>
            </a:pPr>
            <a:r>
              <a:rPr lang="en-US" dirty="0"/>
              <a:t>Calculation slides</a:t>
            </a:r>
          </a:p>
          <a:p>
            <a:pPr>
              <a:buClr>
                <a:schemeClr val="tx2"/>
              </a:buClr>
            </a:pPr>
            <a:endParaRPr lang="en-US" dirty="0"/>
          </a:p>
        </p:txBody>
      </p:sp>
      <p:sp>
        <p:nvSpPr>
          <p:cNvPr id="5" name="Text Placeholder 4"/>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371936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Image 86" descr="world map.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41313" y="1995488"/>
            <a:ext cx="8351837" cy="3924300"/>
          </a:xfrm>
          <a:prstGeom prst="rect">
            <a:avLst/>
          </a:prstGeom>
          <a:noFill/>
          <a:ln w="9525">
            <a:noFill/>
            <a:miter lim="800000"/>
            <a:headEnd/>
            <a:tailEnd/>
          </a:ln>
        </p:spPr>
      </p:pic>
      <p:sp>
        <p:nvSpPr>
          <p:cNvPr id="45059" name="Titre 1"/>
          <p:cNvSpPr>
            <a:spLocks noGrp="1"/>
          </p:cNvSpPr>
          <p:nvPr>
            <p:ph type="title"/>
          </p:nvPr>
        </p:nvSpPr>
        <p:spPr/>
        <p:txBody>
          <a:bodyPr/>
          <a:lstStyle/>
          <a:p>
            <a:r>
              <a:rPr lang="pt-PT" dirty="0"/>
              <a:t>30% of world’s xx production is from Middle East while </a:t>
            </a:r>
            <a:r>
              <a:rPr lang="en-US" altLang="zh-CN" dirty="0">
                <a:ea typeface="SimSun" pitchFamily="2" charset="-122"/>
              </a:rPr>
              <a:t>OPEC’s countries accounted for xx of it in 2008</a:t>
            </a:r>
            <a:endParaRPr lang="pt-PT" dirty="0"/>
          </a:p>
        </p:txBody>
      </p:sp>
      <p:sp>
        <p:nvSpPr>
          <p:cNvPr id="5" name="Text Placeholder 4"/>
          <p:cNvSpPr>
            <a:spLocks noGrp="1"/>
          </p:cNvSpPr>
          <p:nvPr>
            <p:ph type="body" sz="quarter" idx="11"/>
          </p:nvPr>
        </p:nvSpPr>
        <p:spPr/>
        <p:txBody>
          <a:bodyPr/>
          <a:lstStyle/>
          <a:p>
            <a:endParaRPr lang="en-GB"/>
          </a:p>
        </p:txBody>
      </p:sp>
      <p:sp>
        <p:nvSpPr>
          <p:cNvPr id="10" name="Ellipse 9"/>
          <p:cNvSpPr/>
          <p:nvPr/>
        </p:nvSpPr>
        <p:spPr>
          <a:xfrm>
            <a:off x="214313" y="5043488"/>
            <a:ext cx="468312" cy="252412"/>
          </a:xfrm>
          <a:prstGeom prst="round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50" dirty="0">
                <a:solidFill>
                  <a:schemeClr val="tx1"/>
                </a:solidFill>
              </a:rPr>
              <a:t>%</a:t>
            </a:r>
          </a:p>
        </p:txBody>
      </p:sp>
      <p:sp>
        <p:nvSpPr>
          <p:cNvPr id="12293" name="ZoneTexte 11"/>
          <p:cNvSpPr txBox="1">
            <a:spLocks noChangeArrowheads="1"/>
          </p:cNvSpPr>
          <p:nvPr/>
        </p:nvSpPr>
        <p:spPr bwMode="auto">
          <a:xfrm>
            <a:off x="117475" y="4670425"/>
            <a:ext cx="661988" cy="254000"/>
          </a:xfrm>
          <a:prstGeom prst="rect">
            <a:avLst/>
          </a:prstGeom>
          <a:noFill/>
          <a:ln w="9525">
            <a:noFill/>
            <a:miter lim="800000"/>
            <a:headEnd/>
            <a:tailEnd/>
          </a:ln>
        </p:spPr>
        <p:txBody>
          <a:bodyPr wrap="none">
            <a:spAutoFit/>
          </a:bodyPr>
          <a:lstStyle/>
          <a:p>
            <a:pPr algn="ctr">
              <a:defRPr/>
            </a:pPr>
            <a:r>
              <a:rPr lang="en-US" sz="1050" dirty="0">
                <a:latin typeface="Arial" charset="0"/>
              </a:rPr>
              <a:t>Legend</a:t>
            </a:r>
          </a:p>
        </p:txBody>
      </p:sp>
      <p:sp>
        <p:nvSpPr>
          <p:cNvPr id="12294" name="ZoneTexte 12"/>
          <p:cNvSpPr txBox="1">
            <a:spLocks noChangeArrowheads="1"/>
          </p:cNvSpPr>
          <p:nvPr/>
        </p:nvSpPr>
        <p:spPr bwMode="auto">
          <a:xfrm>
            <a:off x="1001713" y="5065713"/>
            <a:ext cx="844550" cy="254000"/>
          </a:xfrm>
          <a:prstGeom prst="rect">
            <a:avLst/>
          </a:prstGeom>
          <a:noFill/>
          <a:ln w="9525">
            <a:noFill/>
            <a:miter lim="800000"/>
            <a:headEnd/>
            <a:tailEnd/>
          </a:ln>
        </p:spPr>
        <p:txBody>
          <a:bodyPr wrap="none">
            <a:spAutoFit/>
          </a:bodyPr>
          <a:lstStyle/>
          <a:p>
            <a:pPr algn="ctr">
              <a:defRPr/>
            </a:pPr>
            <a:r>
              <a:rPr lang="en-US" sz="1050" b="0" dirty="0">
                <a:latin typeface="Arial" charset="0"/>
              </a:rPr>
              <a:t>% of world’</a:t>
            </a:r>
          </a:p>
        </p:txBody>
      </p:sp>
      <p:sp>
        <p:nvSpPr>
          <p:cNvPr id="12295" name="ZoneTexte 13"/>
          <p:cNvSpPr txBox="1">
            <a:spLocks noChangeArrowheads="1"/>
          </p:cNvSpPr>
          <p:nvPr/>
        </p:nvSpPr>
        <p:spPr bwMode="auto">
          <a:xfrm>
            <a:off x="768350" y="5514975"/>
            <a:ext cx="1408113" cy="415925"/>
          </a:xfrm>
          <a:prstGeom prst="rect">
            <a:avLst/>
          </a:prstGeom>
          <a:noFill/>
          <a:ln w="9525">
            <a:noFill/>
            <a:miter lim="800000"/>
            <a:headEnd/>
            <a:tailEnd/>
          </a:ln>
        </p:spPr>
        <p:txBody>
          <a:bodyPr>
            <a:spAutoFit/>
          </a:bodyPr>
          <a:lstStyle/>
          <a:p>
            <a:pPr algn="ctr">
              <a:defRPr/>
            </a:pPr>
            <a:r>
              <a:rPr lang="en-US" sz="1050" b="0" dirty="0">
                <a:latin typeface="Arial" charset="0"/>
              </a:rPr>
              <a:t>Production in </a:t>
            </a:r>
          </a:p>
          <a:p>
            <a:pPr algn="ctr">
              <a:defRPr/>
            </a:pPr>
            <a:r>
              <a:rPr lang="en-US" sz="1050" b="0" dirty="0">
                <a:latin typeface="Arial" charset="0"/>
              </a:rPr>
              <a:t>million barrels/day</a:t>
            </a:r>
          </a:p>
        </p:txBody>
      </p:sp>
      <p:sp>
        <p:nvSpPr>
          <p:cNvPr id="45064" name="ZoneTexte 18"/>
          <p:cNvSpPr txBox="1">
            <a:spLocks noChangeArrowheads="1"/>
          </p:cNvSpPr>
          <p:nvPr/>
        </p:nvSpPr>
        <p:spPr bwMode="auto">
          <a:xfrm>
            <a:off x="3446531" y="1292225"/>
            <a:ext cx="2250936" cy="307777"/>
          </a:xfrm>
          <a:prstGeom prst="rect">
            <a:avLst/>
          </a:prstGeom>
          <a:noFill/>
          <a:ln w="9525">
            <a:noFill/>
            <a:miter lim="800000"/>
            <a:headEnd/>
            <a:tailEnd/>
          </a:ln>
        </p:spPr>
        <p:txBody>
          <a:bodyPr wrap="none">
            <a:spAutoFit/>
          </a:bodyPr>
          <a:lstStyle/>
          <a:p>
            <a:pPr algn="ctr"/>
            <a:r>
              <a:rPr lang="en-US" sz="1400" dirty="0"/>
              <a:t>Production of xx in 2008</a:t>
            </a:r>
          </a:p>
        </p:txBody>
      </p:sp>
      <p:sp>
        <p:nvSpPr>
          <p:cNvPr id="82" name="Rectangle 81"/>
          <p:cNvSpPr/>
          <p:nvPr/>
        </p:nvSpPr>
        <p:spPr>
          <a:xfrm>
            <a:off x="357188" y="5573713"/>
            <a:ext cx="184150" cy="7191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50" dirty="0"/>
          </a:p>
        </p:txBody>
      </p:sp>
      <p:sp>
        <p:nvSpPr>
          <p:cNvPr id="13372" name="Text Box 4"/>
          <p:cNvSpPr txBox="1">
            <a:spLocks noChangeArrowheads="1"/>
          </p:cNvSpPr>
          <p:nvPr/>
        </p:nvSpPr>
        <p:spPr bwMode="auto">
          <a:xfrm>
            <a:off x="5403850" y="5776913"/>
            <a:ext cx="3297238" cy="639762"/>
          </a:xfrm>
          <a:prstGeom prst="rect">
            <a:avLst/>
          </a:prstGeom>
          <a:solidFill>
            <a:schemeClr val="bg2"/>
          </a:solidFill>
          <a:ln w="9525" algn="ctr">
            <a:noFill/>
            <a:miter lim="800000"/>
            <a:headEnd/>
            <a:tailEnd/>
          </a:ln>
        </p:spPr>
        <p:txBody>
          <a:bodyPr anchor="ctr"/>
          <a:lstStyle/>
          <a:p>
            <a:pPr algn="ctr">
              <a:defRPr/>
            </a:pPr>
            <a:r>
              <a:rPr lang="en-US" altLang="zh-CN" sz="1200" dirty="0">
                <a:latin typeface="Arial" charset="0"/>
              </a:rPr>
              <a:t>~65% of xxproduction took place in this group of countries</a:t>
            </a:r>
          </a:p>
        </p:txBody>
      </p:sp>
      <p:sp>
        <p:nvSpPr>
          <p:cNvPr id="45067" name="Text Box 7"/>
          <p:cNvSpPr txBox="1">
            <a:spLocks noChangeArrowheads="1"/>
          </p:cNvSpPr>
          <p:nvPr/>
        </p:nvSpPr>
        <p:spPr bwMode="auto">
          <a:xfrm>
            <a:off x="0" y="6481763"/>
            <a:ext cx="3714750" cy="338137"/>
          </a:xfrm>
          <a:prstGeom prst="rect">
            <a:avLst/>
          </a:prstGeom>
          <a:noFill/>
          <a:ln w="9525">
            <a:noFill/>
            <a:miter lim="800000"/>
            <a:headEnd/>
            <a:tailEnd/>
          </a:ln>
        </p:spPr>
        <p:txBody>
          <a:bodyPr>
            <a:spAutoFit/>
          </a:bodyPr>
          <a:lstStyle/>
          <a:p>
            <a:pPr marL="342900" indent="-342900" algn="ctr"/>
            <a:endParaRPr lang="en-US" altLang="zh-CN" sz="800" b="0" dirty="0"/>
          </a:p>
          <a:p>
            <a:pPr marL="342900" indent="-342900" algn="ctr"/>
            <a:r>
              <a:rPr lang="en-US" altLang="zh-CN" sz="800" b="0" dirty="0"/>
              <a:t>Source: </a:t>
            </a:r>
            <a:r>
              <a:rPr lang="en-US" sz="800" b="0" dirty="0"/>
              <a:t>BP Statistical Review of World Energy, 2008</a:t>
            </a:r>
            <a:endParaRPr lang="en-US" altLang="zh-CN" sz="800" b="0" dirty="0"/>
          </a:p>
        </p:txBody>
      </p:sp>
      <p:sp>
        <p:nvSpPr>
          <p:cNvPr id="12307" name="ZoneTexte 64"/>
          <p:cNvSpPr txBox="1">
            <a:spLocks noChangeArrowheads="1"/>
          </p:cNvSpPr>
          <p:nvPr/>
        </p:nvSpPr>
        <p:spPr bwMode="auto">
          <a:xfrm>
            <a:off x="317500" y="5311775"/>
            <a:ext cx="261938" cy="261938"/>
          </a:xfrm>
          <a:prstGeom prst="rect">
            <a:avLst/>
          </a:prstGeom>
          <a:noFill/>
          <a:ln w="9525">
            <a:noFill/>
            <a:miter lim="800000"/>
            <a:headEnd/>
            <a:tailEnd/>
          </a:ln>
        </p:spPr>
        <p:txBody>
          <a:bodyPr wrap="none">
            <a:spAutoFit/>
          </a:bodyPr>
          <a:lstStyle/>
          <a:p>
            <a:pPr algn="ctr">
              <a:defRPr/>
            </a:pPr>
            <a:r>
              <a:rPr lang="en-US" sz="1050" dirty="0">
                <a:latin typeface="Arial" charset="0"/>
              </a:rPr>
              <a:t>x</a:t>
            </a:r>
          </a:p>
        </p:txBody>
      </p:sp>
      <p:cxnSp>
        <p:nvCxnSpPr>
          <p:cNvPr id="89" name="Connecteur droit 88"/>
          <p:cNvCxnSpPr/>
          <p:nvPr/>
        </p:nvCxnSpPr>
        <p:spPr>
          <a:xfrm>
            <a:off x="269875" y="6283325"/>
            <a:ext cx="358775" cy="0"/>
          </a:xfrm>
          <a:prstGeom prst="line">
            <a:avLst/>
          </a:prstGeom>
        </p:spPr>
        <p:style>
          <a:lnRef idx="1">
            <a:schemeClr val="accent1"/>
          </a:lnRef>
          <a:fillRef idx="0">
            <a:schemeClr val="accent1"/>
          </a:fillRef>
          <a:effectRef idx="0">
            <a:schemeClr val="accent1"/>
          </a:effectRef>
          <a:fontRef idx="minor">
            <a:schemeClr val="tx1"/>
          </a:fontRef>
        </p:style>
      </p:cxnSp>
      <p:sp>
        <p:nvSpPr>
          <p:cNvPr id="45070" name="ZoneTexte 15"/>
          <p:cNvSpPr txBox="1">
            <a:spLocks noChangeArrowheads="1"/>
          </p:cNvSpPr>
          <p:nvPr/>
        </p:nvSpPr>
        <p:spPr bwMode="auto">
          <a:xfrm>
            <a:off x="6080125" y="3279775"/>
            <a:ext cx="647700" cy="261938"/>
          </a:xfrm>
          <a:prstGeom prst="rect">
            <a:avLst/>
          </a:prstGeom>
          <a:noFill/>
          <a:ln w="9525">
            <a:noFill/>
            <a:miter lim="800000"/>
            <a:headEnd/>
            <a:tailEnd/>
          </a:ln>
        </p:spPr>
        <p:txBody>
          <a:bodyPr wrap="none">
            <a:spAutoFit/>
          </a:bodyPr>
          <a:lstStyle/>
          <a:p>
            <a:pPr algn="ctr"/>
            <a:r>
              <a:rPr lang="en-US" sz="1100" dirty="0"/>
              <a:t>Russia</a:t>
            </a:r>
          </a:p>
        </p:txBody>
      </p:sp>
      <p:sp>
        <p:nvSpPr>
          <p:cNvPr id="47" name="Ellipse 17"/>
          <p:cNvSpPr/>
          <p:nvPr/>
        </p:nvSpPr>
        <p:spPr bwMode="auto">
          <a:xfrm>
            <a:off x="6170613" y="1601788"/>
            <a:ext cx="466725" cy="252412"/>
          </a:xfrm>
          <a:prstGeom prst="round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50" b="0" dirty="0">
                <a:solidFill>
                  <a:schemeClr val="tx1"/>
                </a:solidFill>
              </a:rPr>
              <a:t>12%</a:t>
            </a:r>
          </a:p>
        </p:txBody>
      </p:sp>
      <p:sp>
        <p:nvSpPr>
          <p:cNvPr id="48" name="Rectangle 47"/>
          <p:cNvSpPr/>
          <p:nvPr/>
        </p:nvSpPr>
        <p:spPr bwMode="auto">
          <a:xfrm>
            <a:off x="6315075" y="2135188"/>
            <a:ext cx="177800" cy="11477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800" dirty="0"/>
          </a:p>
        </p:txBody>
      </p:sp>
      <p:sp>
        <p:nvSpPr>
          <p:cNvPr id="2" name="ZoneTexte 7"/>
          <p:cNvSpPr txBox="1">
            <a:spLocks noChangeArrowheads="1"/>
          </p:cNvSpPr>
          <p:nvPr/>
        </p:nvSpPr>
        <p:spPr bwMode="auto">
          <a:xfrm>
            <a:off x="6110288" y="1914525"/>
            <a:ext cx="587375" cy="165100"/>
          </a:xfrm>
          <a:prstGeom prst="rect">
            <a:avLst/>
          </a:prstGeom>
          <a:solidFill>
            <a:schemeClr val="bg1"/>
          </a:solidFill>
          <a:ln w="9525">
            <a:noFill/>
            <a:miter lim="800000"/>
            <a:headEnd/>
            <a:tailEnd/>
          </a:ln>
        </p:spPr>
        <p:txBody>
          <a:bodyPr tIns="3600" bIns="0">
            <a:spAutoFit/>
          </a:bodyPr>
          <a:lstStyle/>
          <a:p>
            <a:pPr algn="ctr">
              <a:defRPr/>
            </a:pPr>
            <a:r>
              <a:rPr lang="en-US" sz="1050" dirty="0">
                <a:latin typeface="Arial" charset="0"/>
              </a:rPr>
              <a:t>x</a:t>
            </a:r>
          </a:p>
        </p:txBody>
      </p:sp>
      <p:cxnSp>
        <p:nvCxnSpPr>
          <p:cNvPr id="101" name="Connecteur droit 100"/>
          <p:cNvCxnSpPr/>
          <p:nvPr/>
        </p:nvCxnSpPr>
        <p:spPr bwMode="auto">
          <a:xfrm>
            <a:off x="6224588" y="3282950"/>
            <a:ext cx="358775" cy="0"/>
          </a:xfrm>
          <a:prstGeom prst="line">
            <a:avLst/>
          </a:prstGeom>
        </p:spPr>
        <p:style>
          <a:lnRef idx="1">
            <a:schemeClr val="accent1"/>
          </a:lnRef>
          <a:fillRef idx="0">
            <a:schemeClr val="accent1"/>
          </a:fillRef>
          <a:effectRef idx="0">
            <a:schemeClr val="accent1"/>
          </a:effectRef>
          <a:fontRef idx="minor">
            <a:schemeClr val="tx1"/>
          </a:fontRef>
        </p:style>
      </p:cxnSp>
      <p:sp>
        <p:nvSpPr>
          <p:cNvPr id="45075" name="AutoShape 63" descr="data:image/jpg;base64,/9j/4AAQSkZJRgABAQAAAQABAAD/2wBDAAkGBwgHBgkIBwgKCgkLDRYPDQwMDRsUFRAWIB0iIiAdHx8kKDQsJCYxJx8fLT0tMTU3Ojo6Iys/RD84QzQ5Ojf/2wBDAQoKCg0MDRoPDxo3JR8lNzc3Nzc3Nzc3Nzc3Nzc3Nzc3Nzc3Nzc3Nzc3Nzc3Nzc3Nzc3Nzc3Nzc3Nzc3Nzc3Nzf/wAARCABeAEQDASIAAhEBAxEB/8QAHAAAAQQDAQAAAAAAAAAAAAAAAAQFBgcBAggD/8QAOBAAAQMDAQUFBQcEAwAAAAAAAQIDBAAFEQYHEiExQRNRYXGBFSJCkaEUIyQyUnKiFjNDwYLw8f/EABQBAQAAAAAAAAAAAAAAAAAAAAD/xAAUEQEAAAAAAAAAAAAAAAAAAAAA/9oADAMBAAIRAxEAPwC8KKKKArR5xDbanHFJShAKlKJwABzJrY8qqLbrq8woKdOQHPv5SN6Woc0NdE+auvgPGgsXT2p7LqMPmy3BqX2BAcCQQU55cCAcHvp5rknQup39JajYuSN4sE7kpsf5Gjz9RzHiO4mur4MpibEalRXEuMvIC21pOQpJGQflQe9FFFAUUUUBRRWDyoG7UV4jWKzSrlLP3bCMhPVauQSPEnA9ao86Vk3RiXqLULh+1yip3sz8PcD5DAA8KnOqZR1Jqhu2IO9bbUrtJGOTr/QH9o4eZPcKiu0jUPYs+zYqgkY9/dPId1BUdxSEvlKcY4+lXRsB1aXmXNMTl4W0FOwsn4M5UgeWcjzNUpLWVq3jS21zZNtlxrpb3OzlRVhxCumR3+B5EdQTQdiDlxrNNOmL5F1DYol0h/25CMlOclCuSknxBBH/ALTtQFFFFAUyavvfsKxvykgGQrDUdGfzOq4D5c/Sns8BVcaile29YJjA5iWke8Oin1DJ+QOPPeoEMVCdPafUt5W9IUC44tXNSzxJ+tU5fZq5ktxxaiSo5NWFtEuvKKhWAOKvOqteOVk0CRwZreC4EO7ivyqoUK8Ve6oEUFu7DtRG2Xx7Tspf4ed95GKvhdA4j1A/iKvkcq5DjuvpZZuMJZRKiLS4hY+Eg5H1FdS6WvjOodPwrrHwEyGwpSf0KHBST5EEUDvRRRQIL7ckWizzLg7gpjtKcx3kDgPU4HrVX6fWqNalyZCt6Q+pTzqj1UTk/UmpNtgkKZ0fuJyA/LabV5ZJ/wBVAHZ+7BLSVDAQKCJamlqkzHFE5yaji+dOVyVvPKOetNyqDxUK8VjhSgivJYwKB80WhMu4fYXOKZCS3g+Iq0dhdzdhzbvpiUr3mVGQyD047q8fxPzqsNnzSnNTwwgHg6DU5tyvZe3KKGQN2QtTagO5SP8Ap9KC+aKByFFBD9qlvcuGipvZAqcjFMgADnunj9CflVCu3UoKcq4KFdUOoS42pDiQpCgQpJGQQeYxXNO0nSL+mbsttKVG3vKKorvMY/QT+ocPMYNBHJLgcVvA86Rk8a2ajvOpyzlXeK1XHkpOFNL+VBqSK8HDngOZpUzAmyFBLTK1E9wqd6P2cS5jqJNySWmQc4PM0CnZFp5aXl3WSkpbbB3M9+P9Uu0Y3/UW2N+4tDejwErcKunLcT9Tn0NLtb6jj2S3psFgTvzXB2YQyMlOeGB3k1Mdl+kFaUsWJYHtKYQ7KOc7vD3UZ64yfUmgmlFZHKigKQ3m0Qb3b3YNzjpfjuDik8we8HofGl1FBQ2pdlF6s0hcrTqjPjDiG+AeSO4g8FeY4+A6s0S/i1u9jf7G4laeCg40Un5EV0iRkYrR1pDqdxxCVp6pUMj60FIx9oen4yfwlmPadAE0oN11vq8dhY7S5BiL5yXwW0AfuIyf+OT4VcLUGKwreYjMNqHVDaUn6ClAGPOgg+h9nMHTbouE1w3C7kcZC0+61nmEA8vM8fLlU4T+Ucx51migxRWaKD//2Q==">
            <a:hlinkClick r:id="rId4"/>
          </p:cNvPr>
          <p:cNvSpPr>
            <a:spLocks noChangeAspect="1" noChangeArrowheads="1"/>
          </p:cNvSpPr>
          <p:nvPr/>
        </p:nvSpPr>
        <p:spPr bwMode="auto">
          <a:xfrm>
            <a:off x="127000" y="-427038"/>
            <a:ext cx="647700" cy="895351"/>
          </a:xfrm>
          <a:prstGeom prst="rect">
            <a:avLst/>
          </a:prstGeom>
          <a:noFill/>
          <a:ln w="9525">
            <a:noFill/>
            <a:miter lim="800000"/>
            <a:headEnd/>
            <a:tailEnd/>
          </a:ln>
        </p:spPr>
        <p:txBody>
          <a:bodyPr/>
          <a:lstStyle/>
          <a:p>
            <a:pPr algn="ctr"/>
            <a:endParaRPr lang="pt-PT"/>
          </a:p>
        </p:txBody>
      </p:sp>
      <p:sp>
        <p:nvSpPr>
          <p:cNvPr id="45076" name="AutoShape 65" descr="data:image/jpg;base64,/9j/4AAQSkZJRgABAQAAAQABAAD/2wBDAAkGBwgHBgkIBwgKCgkLDRYPDQwMDRsUFRAWIB0iIiAdHx8kKDQsJCYxJx8fLT0tMTU3Ojo6Iys/RD84QzQ5Ojf/2wBDAQoKCg0MDRoPDxo3JR8lNzc3Nzc3Nzc3Nzc3Nzc3Nzc3Nzc3Nzc3Nzc3Nzc3Nzc3Nzc3Nzc3Nzc3Nzc3Nzc3Nzf/wAARCABeAEQDASIAAhEBAxEB/8QAHAAAAQQDAQAAAAAAAAAAAAAAAAQFBgcBAggD/8QAOBAAAQMDAQUFBQcEAwAAAAAAAQIDBAAFEQYHEiExQRNRYXGBFSJCkaEUIyQyUnKiFjNDwYLw8f/EABQBAQAAAAAAAAAAAAAAAAAAAAD/xAAUEQEAAAAAAAAAAAAAAAAAAAAA/9oADAMBAAIRAxEAPwC8KKKKArR5xDbanHFJShAKlKJwABzJrY8qqLbrq8woKdOQHPv5SN6Woc0NdE+auvgPGgsXT2p7LqMPmy3BqX2BAcCQQU55cCAcHvp5rknQup39JajYuSN4sE7kpsf5Gjz9RzHiO4mur4MpibEalRXEuMvIC21pOQpJGQflQe9FFFAUUUUBRRWDyoG7UV4jWKzSrlLP3bCMhPVauQSPEnA9ao86Vk3RiXqLULh+1yip3sz8PcD5DAA8KnOqZR1Jqhu2IO9bbUrtJGOTr/QH9o4eZPcKiu0jUPYs+zYqgkY9/dPId1BUdxSEvlKcY4+lXRsB1aXmXNMTl4W0FOwsn4M5UgeWcjzNUpLWVq3jS21zZNtlxrpb3OzlRVhxCumR3+B5EdQTQdiDlxrNNOmL5F1DYol0h/25CMlOclCuSknxBBH/ALTtQFFFFAUyavvfsKxvykgGQrDUdGfzOq4D5c/Sns8BVcaile29YJjA5iWke8Oin1DJ+QOPPeoEMVCdPafUt5W9IUC44tXNSzxJ+tU5fZq5ktxxaiSo5NWFtEuvKKhWAOKvOqteOVk0CRwZreC4EO7ivyqoUK8Ve6oEUFu7DtRG2Xx7Tspf4ed95GKvhdA4j1A/iKvkcq5DjuvpZZuMJZRKiLS4hY+Eg5H1FdS6WvjOodPwrrHwEyGwpSf0KHBST5EEUDvRRRQIL7ckWizzLg7gpjtKcx3kDgPU4HrVX6fWqNalyZCt6Q+pTzqj1UTk/UmpNtgkKZ0fuJyA/LabV5ZJ/wBVAHZ+7BLSVDAQKCJamlqkzHFE5yaji+dOVyVvPKOetNyqDxUK8VjhSgivJYwKB80WhMu4fYXOKZCS3g+Iq0dhdzdhzbvpiUr3mVGQyD047q8fxPzqsNnzSnNTwwgHg6DU5tyvZe3KKGQN2QtTagO5SP8Ap9KC+aKByFFBD9qlvcuGipvZAqcjFMgADnunj9CflVCu3UoKcq4KFdUOoS42pDiQpCgQpJGQQeYxXNO0nSL+mbsttKVG3vKKorvMY/QT+ocPMYNBHJLgcVvA86Rk8a2ajvOpyzlXeK1XHkpOFNL+VBqSK8HDngOZpUzAmyFBLTK1E9wqd6P2cS5jqJNySWmQc4PM0CnZFp5aXl3WSkpbbB3M9+P9Uu0Y3/UW2N+4tDejwErcKunLcT9Tn0NLtb6jj2S3psFgTvzXB2YQyMlOeGB3k1Mdl+kFaUsWJYHtKYQ7KOc7vD3UZ64yfUmgmlFZHKigKQ3m0Qb3b3YNzjpfjuDik8we8HofGl1FBQ2pdlF6s0hcrTqjPjDiG+AeSO4g8FeY4+A6s0S/i1u9jf7G4laeCg40Un5EV0iRkYrR1pDqdxxCVp6pUMj60FIx9oen4yfwlmPadAE0oN11vq8dhY7S5BiL5yXwW0AfuIyf+OT4VcLUGKwreYjMNqHVDaUn6ClAGPOgg+h9nMHTbouE1w3C7kcZC0+61nmEA8vM8fLlU4T+Ucx51migxRWaKD//2Q==">
            <a:hlinkClick r:id="rId4"/>
          </p:cNvPr>
          <p:cNvSpPr>
            <a:spLocks noChangeAspect="1" noChangeArrowheads="1"/>
          </p:cNvSpPr>
          <p:nvPr/>
        </p:nvSpPr>
        <p:spPr bwMode="auto">
          <a:xfrm>
            <a:off x="127000" y="-427038"/>
            <a:ext cx="647700" cy="895351"/>
          </a:xfrm>
          <a:prstGeom prst="rect">
            <a:avLst/>
          </a:prstGeom>
          <a:noFill/>
          <a:ln w="9525">
            <a:noFill/>
            <a:miter lim="800000"/>
            <a:headEnd/>
            <a:tailEnd/>
          </a:ln>
        </p:spPr>
        <p:txBody>
          <a:bodyPr/>
          <a:lstStyle/>
          <a:p>
            <a:pPr algn="ctr"/>
            <a:endParaRPr lang="pt-PT"/>
          </a:p>
        </p:txBody>
      </p:sp>
      <p:sp>
        <p:nvSpPr>
          <p:cNvPr id="45077" name="AutoShape 67" descr="data:image/jpg;base64,/9j/4AAQSkZJRgABAQAAAQABAAD/2wBDAAkGBwgHBgkIBwgKCgkLDRYPDQwMDRsUFRAWIB0iIiAdHx8kKDQsJCYxJx8fLT0tMTU3Ojo6Iys/RD84QzQ5Ojf/2wBDAQoKCg0MDRoPDxo3JR8lNzc3Nzc3Nzc3Nzc3Nzc3Nzc3Nzc3Nzc3Nzc3Nzc3Nzc3Nzc3Nzc3Nzc3Nzc3Nzc3Nzf/wAARCABeAEQDASIAAhEBAxEB/8QAHAAAAQQDAQAAAAAAAAAAAAAAAAQFBgcBAggD/8QAOBAAAQMDAQUFBQcEAwAAAAAAAQIDBAAFEQYHEiExQRNRYXGBFSJCkaEUIyQyUnKiFjNDwYLw8f/EABQBAQAAAAAAAAAAAAAAAAAAAAD/xAAUEQEAAAAAAAAAAAAAAAAAAAAA/9oADAMBAAIRAxEAPwC8KKKKArR5xDbanHFJShAKlKJwABzJrY8qqLbrq8woKdOQHPv5SN6Woc0NdE+auvgPGgsXT2p7LqMPmy3BqX2BAcCQQU55cCAcHvp5rknQup39JajYuSN4sE7kpsf5Gjz9RzHiO4mur4MpibEalRXEuMvIC21pOQpJGQflQe9FFFAUUUUBRRWDyoG7UV4jWKzSrlLP3bCMhPVauQSPEnA9ao86Vk3RiXqLULh+1yip3sz8PcD5DAA8KnOqZR1Jqhu2IO9bbUrtJGOTr/QH9o4eZPcKiu0jUPYs+zYqgkY9/dPId1BUdxSEvlKcY4+lXRsB1aXmXNMTl4W0FOwsn4M5UgeWcjzNUpLWVq3jS21zZNtlxrpb3OzlRVhxCumR3+B5EdQTQdiDlxrNNOmL5F1DYol0h/25CMlOclCuSknxBBH/ALTtQFFFFAUyavvfsKxvykgGQrDUdGfzOq4D5c/Sns8BVcaile29YJjA5iWke8Oin1DJ+QOPPeoEMVCdPafUt5W9IUC44tXNSzxJ+tU5fZq5ktxxaiSo5NWFtEuvKKhWAOKvOqteOVk0CRwZreC4EO7ivyqoUK8Ve6oEUFu7DtRG2Xx7Tspf4ed95GKvhdA4j1A/iKvkcq5DjuvpZZuMJZRKiLS4hY+Eg5H1FdS6WvjOodPwrrHwEyGwpSf0KHBST5EEUDvRRRQIL7ckWizzLg7gpjtKcx3kDgPU4HrVX6fWqNalyZCt6Q+pTzqj1UTk/UmpNtgkKZ0fuJyA/LabV5ZJ/wBVAHZ+7BLSVDAQKCJamlqkzHFE5yaji+dOVyVvPKOetNyqDxUK8VjhSgivJYwKB80WhMu4fYXOKZCS3g+Iq0dhdzdhzbvpiUr3mVGQyD047q8fxPzqsNnzSnNTwwgHg6DU5tyvZe3KKGQN2QtTagO5SP8Ap9KC+aKByFFBD9qlvcuGipvZAqcjFMgADnunj9CflVCu3UoKcq4KFdUOoS42pDiQpCgQpJGQQeYxXNO0nSL+mbsttKVG3vKKorvMY/QT+ocPMYNBHJLgcVvA86Rk8a2ajvOpyzlXeK1XHkpOFNL+VBqSK8HDngOZpUzAmyFBLTK1E9wqd6P2cS5jqJNySWmQc4PM0CnZFp5aXl3WSkpbbB3M9+P9Uu0Y3/UW2N+4tDejwErcKunLcT9Tn0NLtb6jj2S3psFgTvzXB2YQyMlOeGB3k1Mdl+kFaUsWJYHtKYQ7KOc7vD3UZ64yfUmgmlFZHKigKQ3m0Qb3b3YNzjpfjuDik8we8HofGl1FBQ2pdlF6s0hcrTqjPjDiG+AeSO4g8FeY4+A6s0S/i1u9jf7G4laeCg40Un5EV0iRkYrR1pDqdxxCVp6pUMj60FIx9oen4yfwlmPadAE0oN11vq8dhY7S5BiL5yXwW0AfuIyf+OT4VcLUGKwreYjMNqHVDaUn6ClAGPOgg+h9nMHTbouE1w3C7kcZC0+61nmEA8vM8fLlU4T+Ucx51migxRWaKD//2Q==">
            <a:hlinkClick r:id="rId4"/>
          </p:cNvPr>
          <p:cNvSpPr>
            <a:spLocks noChangeAspect="1" noChangeArrowheads="1"/>
          </p:cNvSpPr>
          <p:nvPr/>
        </p:nvSpPr>
        <p:spPr bwMode="auto">
          <a:xfrm>
            <a:off x="127000" y="-427038"/>
            <a:ext cx="647700" cy="895351"/>
          </a:xfrm>
          <a:prstGeom prst="rect">
            <a:avLst/>
          </a:prstGeom>
          <a:noFill/>
          <a:ln w="9525">
            <a:noFill/>
            <a:miter lim="800000"/>
            <a:headEnd/>
            <a:tailEnd/>
          </a:ln>
        </p:spPr>
        <p:txBody>
          <a:bodyPr/>
          <a:lstStyle/>
          <a:p>
            <a:pPr algn="ctr"/>
            <a:endParaRPr lang="pt-PT"/>
          </a:p>
        </p:txBody>
      </p:sp>
      <p:sp>
        <p:nvSpPr>
          <p:cNvPr id="45079" name="ZoneTexte 15"/>
          <p:cNvSpPr txBox="1">
            <a:spLocks noChangeArrowheads="1"/>
          </p:cNvSpPr>
          <p:nvPr/>
        </p:nvSpPr>
        <p:spPr bwMode="auto">
          <a:xfrm>
            <a:off x="5375275" y="3649663"/>
            <a:ext cx="442913" cy="261937"/>
          </a:xfrm>
          <a:prstGeom prst="rect">
            <a:avLst/>
          </a:prstGeom>
          <a:solidFill>
            <a:schemeClr val="bg1">
              <a:alpha val="58823"/>
            </a:schemeClr>
          </a:solidFill>
          <a:ln w="9525">
            <a:noFill/>
            <a:miter lim="800000"/>
            <a:headEnd/>
            <a:tailEnd/>
          </a:ln>
        </p:spPr>
        <p:txBody>
          <a:bodyPr wrap="none">
            <a:spAutoFit/>
          </a:bodyPr>
          <a:lstStyle/>
          <a:p>
            <a:pPr algn="ctr"/>
            <a:r>
              <a:rPr lang="en-US" sz="1100" dirty="0"/>
              <a:t>Iran</a:t>
            </a:r>
          </a:p>
        </p:txBody>
      </p:sp>
      <p:sp>
        <p:nvSpPr>
          <p:cNvPr id="88" name="Ellipse 17"/>
          <p:cNvSpPr/>
          <p:nvPr/>
        </p:nvSpPr>
        <p:spPr bwMode="auto">
          <a:xfrm>
            <a:off x="5362575" y="2593975"/>
            <a:ext cx="468313" cy="252413"/>
          </a:xfrm>
          <a:prstGeom prst="round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50" b="0" dirty="0">
                <a:solidFill>
                  <a:schemeClr val="tx1"/>
                </a:solidFill>
              </a:rPr>
              <a:t>5.3%</a:t>
            </a:r>
          </a:p>
        </p:txBody>
      </p:sp>
      <p:sp>
        <p:nvSpPr>
          <p:cNvPr id="103" name="Rectangle 102"/>
          <p:cNvSpPr/>
          <p:nvPr/>
        </p:nvSpPr>
        <p:spPr bwMode="auto">
          <a:xfrm>
            <a:off x="5507038" y="3152775"/>
            <a:ext cx="179387" cy="5048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800" dirty="0"/>
          </a:p>
        </p:txBody>
      </p:sp>
      <p:sp>
        <p:nvSpPr>
          <p:cNvPr id="4" name="ZoneTexte 72"/>
          <p:cNvSpPr txBox="1">
            <a:spLocks noChangeArrowheads="1"/>
          </p:cNvSpPr>
          <p:nvPr/>
        </p:nvSpPr>
        <p:spPr bwMode="auto">
          <a:xfrm>
            <a:off x="5427663" y="2914650"/>
            <a:ext cx="338137" cy="161925"/>
          </a:xfrm>
          <a:prstGeom prst="rect">
            <a:avLst/>
          </a:prstGeom>
          <a:solidFill>
            <a:schemeClr val="bg1">
              <a:alpha val="79999"/>
            </a:schemeClr>
          </a:solidFill>
          <a:ln w="9525">
            <a:noFill/>
            <a:miter lim="800000"/>
            <a:headEnd/>
            <a:tailEnd/>
          </a:ln>
        </p:spPr>
        <p:txBody>
          <a:bodyPr wrap="none" lIns="0" tIns="0" rIns="0" bIns="0">
            <a:spAutoFit/>
          </a:bodyPr>
          <a:lstStyle/>
          <a:p>
            <a:pPr algn="ctr">
              <a:defRPr/>
            </a:pPr>
            <a:r>
              <a:rPr lang="en-US" sz="1050" dirty="0">
                <a:latin typeface="Arial" charset="0"/>
              </a:rPr>
              <a:t>4.325</a:t>
            </a:r>
          </a:p>
        </p:txBody>
      </p:sp>
      <p:cxnSp>
        <p:nvCxnSpPr>
          <p:cNvPr id="105" name="Connecteur droit 94"/>
          <p:cNvCxnSpPr/>
          <p:nvPr/>
        </p:nvCxnSpPr>
        <p:spPr bwMode="auto">
          <a:xfrm>
            <a:off x="5416550" y="3657600"/>
            <a:ext cx="360363" cy="0"/>
          </a:xfrm>
          <a:prstGeom prst="line">
            <a:avLst/>
          </a:prstGeom>
        </p:spPr>
        <p:style>
          <a:lnRef idx="1">
            <a:schemeClr val="accent1"/>
          </a:lnRef>
          <a:fillRef idx="0">
            <a:schemeClr val="accent1"/>
          </a:fillRef>
          <a:effectRef idx="0">
            <a:schemeClr val="accent1"/>
          </a:effectRef>
          <a:fontRef idx="minor">
            <a:schemeClr val="tx1"/>
          </a:fontRef>
        </p:style>
      </p:cxnSp>
      <p:sp>
        <p:nvSpPr>
          <p:cNvPr id="111" name="Ellipse 9"/>
          <p:cNvSpPr/>
          <p:nvPr/>
        </p:nvSpPr>
        <p:spPr>
          <a:xfrm>
            <a:off x="5489575" y="4005263"/>
            <a:ext cx="120650" cy="147637"/>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en-US" sz="1050" dirty="0">
              <a:solidFill>
                <a:schemeClr val="bg1"/>
              </a:solidFill>
            </a:endParaRPr>
          </a:p>
        </p:txBody>
      </p:sp>
      <p:sp>
        <p:nvSpPr>
          <p:cNvPr id="112" name="Ellipse 9"/>
          <p:cNvSpPr/>
          <p:nvPr/>
        </p:nvSpPr>
        <p:spPr>
          <a:xfrm>
            <a:off x="5470525" y="4176713"/>
            <a:ext cx="120650" cy="147637"/>
          </a:xfrm>
          <a:prstGeom prst="ellipse">
            <a:avLst/>
          </a:prstGeom>
          <a:solidFill>
            <a:schemeClr val="tx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endParaRPr lang="en-US" sz="1050" dirty="0">
              <a:solidFill>
                <a:schemeClr val="bg1"/>
              </a:solidFill>
            </a:endParaRPr>
          </a:p>
        </p:txBody>
      </p:sp>
      <p:cxnSp>
        <p:nvCxnSpPr>
          <p:cNvPr id="119" name="Straight Arrow Connector 118"/>
          <p:cNvCxnSpPr/>
          <p:nvPr/>
        </p:nvCxnSpPr>
        <p:spPr>
          <a:xfrm rot="5400000">
            <a:off x="5419725" y="4505325"/>
            <a:ext cx="2349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087" name="ZoneTexte 15"/>
          <p:cNvSpPr txBox="1">
            <a:spLocks noChangeArrowheads="1"/>
          </p:cNvSpPr>
          <p:nvPr/>
        </p:nvSpPr>
        <p:spPr bwMode="auto">
          <a:xfrm>
            <a:off x="5941903" y="4527550"/>
            <a:ext cx="646332" cy="261610"/>
          </a:xfrm>
          <a:prstGeom prst="rect">
            <a:avLst/>
          </a:prstGeom>
          <a:noFill/>
          <a:ln w="9525">
            <a:noFill/>
            <a:miter lim="800000"/>
            <a:headEnd/>
            <a:tailEnd/>
          </a:ln>
        </p:spPr>
        <p:txBody>
          <a:bodyPr wrap="none">
            <a:spAutoFit/>
          </a:bodyPr>
          <a:lstStyle/>
          <a:p>
            <a:pPr algn="ctr"/>
            <a:r>
              <a:rPr lang="en-US" sz="1100" dirty="0"/>
              <a:t>Kuwait</a:t>
            </a:r>
          </a:p>
        </p:txBody>
      </p:sp>
      <p:sp>
        <p:nvSpPr>
          <p:cNvPr id="183" name="Ellipse 17"/>
          <p:cNvSpPr/>
          <p:nvPr/>
        </p:nvSpPr>
        <p:spPr bwMode="auto">
          <a:xfrm>
            <a:off x="6030913" y="3660775"/>
            <a:ext cx="468312" cy="252413"/>
          </a:xfrm>
          <a:prstGeom prst="round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50" b="0" dirty="0">
                <a:solidFill>
                  <a:schemeClr val="tx1"/>
                </a:solidFill>
              </a:rPr>
              <a:t>3.5%</a:t>
            </a:r>
          </a:p>
        </p:txBody>
      </p:sp>
      <p:sp>
        <p:nvSpPr>
          <p:cNvPr id="184" name="Rectangle 183"/>
          <p:cNvSpPr/>
          <p:nvPr/>
        </p:nvSpPr>
        <p:spPr bwMode="auto">
          <a:xfrm>
            <a:off x="6175375" y="4206875"/>
            <a:ext cx="179388" cy="3238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800" dirty="0"/>
          </a:p>
        </p:txBody>
      </p:sp>
      <p:sp>
        <p:nvSpPr>
          <p:cNvPr id="12335" name="ZoneTexte 7"/>
          <p:cNvSpPr txBox="1">
            <a:spLocks noChangeArrowheads="1"/>
          </p:cNvSpPr>
          <p:nvPr/>
        </p:nvSpPr>
        <p:spPr bwMode="auto">
          <a:xfrm>
            <a:off x="5973763" y="3975100"/>
            <a:ext cx="582612" cy="165100"/>
          </a:xfrm>
          <a:prstGeom prst="rect">
            <a:avLst/>
          </a:prstGeom>
          <a:solidFill>
            <a:schemeClr val="bg1"/>
          </a:solidFill>
          <a:ln w="9525">
            <a:noFill/>
            <a:miter lim="800000"/>
            <a:headEnd/>
            <a:tailEnd/>
          </a:ln>
        </p:spPr>
        <p:txBody>
          <a:bodyPr tIns="3600" bIns="0">
            <a:spAutoFit/>
          </a:bodyPr>
          <a:lstStyle/>
          <a:p>
            <a:pPr algn="ctr">
              <a:defRPr/>
            </a:pPr>
            <a:r>
              <a:rPr lang="en-US" sz="1050" dirty="0">
                <a:latin typeface="Arial" charset="0"/>
              </a:rPr>
              <a:t>2.784</a:t>
            </a:r>
          </a:p>
        </p:txBody>
      </p:sp>
      <p:cxnSp>
        <p:nvCxnSpPr>
          <p:cNvPr id="186" name="Connecteur droit 100"/>
          <p:cNvCxnSpPr/>
          <p:nvPr/>
        </p:nvCxnSpPr>
        <p:spPr bwMode="auto">
          <a:xfrm>
            <a:off x="6084888" y="4524375"/>
            <a:ext cx="360362" cy="0"/>
          </a:xfrm>
          <a:prstGeom prst="line">
            <a:avLst/>
          </a:prstGeom>
        </p:spPr>
        <p:style>
          <a:lnRef idx="1">
            <a:schemeClr val="accent1"/>
          </a:lnRef>
          <a:fillRef idx="0">
            <a:schemeClr val="accent1"/>
          </a:fillRef>
          <a:effectRef idx="0">
            <a:schemeClr val="accent1"/>
          </a:effectRef>
          <a:fontRef idx="minor">
            <a:schemeClr val="tx1"/>
          </a:fontRef>
        </p:style>
      </p:cxnSp>
      <p:sp>
        <p:nvSpPr>
          <p:cNvPr id="45092" name="ZoneTexte 15"/>
          <p:cNvSpPr txBox="1">
            <a:spLocks noChangeArrowheads="1"/>
          </p:cNvSpPr>
          <p:nvPr/>
        </p:nvSpPr>
        <p:spPr bwMode="auto">
          <a:xfrm>
            <a:off x="5283200" y="5502275"/>
            <a:ext cx="485775" cy="261938"/>
          </a:xfrm>
          <a:prstGeom prst="rect">
            <a:avLst/>
          </a:prstGeom>
          <a:noFill/>
          <a:ln w="9525">
            <a:noFill/>
            <a:miter lim="800000"/>
            <a:headEnd/>
            <a:tailEnd/>
          </a:ln>
        </p:spPr>
        <p:txBody>
          <a:bodyPr wrap="none">
            <a:spAutoFit/>
          </a:bodyPr>
          <a:lstStyle/>
          <a:p>
            <a:pPr algn="ctr"/>
            <a:r>
              <a:rPr lang="en-US" sz="1100" dirty="0"/>
              <a:t>UAE</a:t>
            </a:r>
          </a:p>
        </p:txBody>
      </p:sp>
      <p:sp>
        <p:nvSpPr>
          <p:cNvPr id="193" name="Ellipse 17"/>
          <p:cNvSpPr/>
          <p:nvPr/>
        </p:nvSpPr>
        <p:spPr bwMode="auto">
          <a:xfrm>
            <a:off x="5292725" y="4649788"/>
            <a:ext cx="466725" cy="252412"/>
          </a:xfrm>
          <a:prstGeom prst="round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50" b="0" dirty="0">
                <a:solidFill>
                  <a:schemeClr val="tx1"/>
                </a:solidFill>
              </a:rPr>
              <a:t>3.6%</a:t>
            </a:r>
          </a:p>
        </p:txBody>
      </p:sp>
      <p:sp>
        <p:nvSpPr>
          <p:cNvPr id="194" name="Rectangle 193"/>
          <p:cNvSpPr/>
          <p:nvPr/>
        </p:nvSpPr>
        <p:spPr bwMode="auto">
          <a:xfrm>
            <a:off x="5435600" y="5186363"/>
            <a:ext cx="180975" cy="3460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800" dirty="0"/>
          </a:p>
        </p:txBody>
      </p:sp>
      <p:sp>
        <p:nvSpPr>
          <p:cNvPr id="12340" name="ZoneTexte 7"/>
          <p:cNvSpPr txBox="1">
            <a:spLocks noChangeArrowheads="1"/>
          </p:cNvSpPr>
          <p:nvPr/>
        </p:nvSpPr>
        <p:spPr bwMode="auto">
          <a:xfrm>
            <a:off x="5221288" y="4953000"/>
            <a:ext cx="609600" cy="165100"/>
          </a:xfrm>
          <a:prstGeom prst="rect">
            <a:avLst/>
          </a:prstGeom>
          <a:solidFill>
            <a:schemeClr val="bg1"/>
          </a:solidFill>
          <a:ln w="9525">
            <a:noFill/>
            <a:miter lim="800000"/>
            <a:headEnd/>
            <a:tailEnd/>
          </a:ln>
        </p:spPr>
        <p:txBody>
          <a:bodyPr tIns="3600" bIns="0">
            <a:spAutoFit/>
          </a:bodyPr>
          <a:lstStyle/>
          <a:p>
            <a:pPr algn="ctr">
              <a:defRPr/>
            </a:pPr>
            <a:r>
              <a:rPr lang="en-US" sz="1050" dirty="0">
                <a:latin typeface="Arial" charset="0"/>
              </a:rPr>
              <a:t>2.980</a:t>
            </a:r>
          </a:p>
        </p:txBody>
      </p:sp>
      <p:cxnSp>
        <p:nvCxnSpPr>
          <p:cNvPr id="196" name="Connecteur droit 100"/>
          <p:cNvCxnSpPr/>
          <p:nvPr/>
        </p:nvCxnSpPr>
        <p:spPr bwMode="auto">
          <a:xfrm>
            <a:off x="5346700" y="5526088"/>
            <a:ext cx="358775" cy="0"/>
          </a:xfrm>
          <a:prstGeom prst="line">
            <a:avLst/>
          </a:prstGeom>
        </p:spPr>
        <p:style>
          <a:lnRef idx="1">
            <a:schemeClr val="accent1"/>
          </a:lnRef>
          <a:fillRef idx="0">
            <a:schemeClr val="accent1"/>
          </a:fillRef>
          <a:effectRef idx="0">
            <a:schemeClr val="accent1"/>
          </a:effectRef>
          <a:fontRef idx="minor">
            <a:schemeClr val="tx1"/>
          </a:fontRef>
        </p:style>
      </p:cxnSp>
      <p:sp>
        <p:nvSpPr>
          <p:cNvPr id="45097" name="ZoneTexte 15"/>
          <p:cNvSpPr txBox="1">
            <a:spLocks noChangeArrowheads="1"/>
          </p:cNvSpPr>
          <p:nvPr/>
        </p:nvSpPr>
        <p:spPr bwMode="auto">
          <a:xfrm>
            <a:off x="4741863" y="3819525"/>
            <a:ext cx="673100" cy="430213"/>
          </a:xfrm>
          <a:prstGeom prst="rect">
            <a:avLst/>
          </a:prstGeom>
          <a:solidFill>
            <a:schemeClr val="bg1">
              <a:alpha val="58823"/>
            </a:schemeClr>
          </a:solidFill>
          <a:ln w="9525">
            <a:noFill/>
            <a:miter lim="800000"/>
            <a:headEnd/>
            <a:tailEnd/>
          </a:ln>
        </p:spPr>
        <p:txBody>
          <a:bodyPr>
            <a:spAutoFit/>
          </a:bodyPr>
          <a:lstStyle/>
          <a:p>
            <a:pPr algn="ctr"/>
            <a:r>
              <a:rPr lang="en-US" sz="1100" dirty="0"/>
              <a:t>Saudi Arabia</a:t>
            </a:r>
          </a:p>
        </p:txBody>
      </p:sp>
      <p:sp>
        <p:nvSpPr>
          <p:cNvPr id="218" name="Ellipse 17"/>
          <p:cNvSpPr/>
          <p:nvPr/>
        </p:nvSpPr>
        <p:spPr bwMode="auto">
          <a:xfrm>
            <a:off x="4845050" y="2046288"/>
            <a:ext cx="466725" cy="252412"/>
          </a:xfrm>
          <a:prstGeom prst="round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50" b="0" dirty="0">
                <a:solidFill>
                  <a:schemeClr val="tx1"/>
                </a:solidFill>
              </a:rPr>
              <a:t>x%</a:t>
            </a:r>
          </a:p>
        </p:txBody>
      </p:sp>
      <p:sp>
        <p:nvSpPr>
          <p:cNvPr id="219" name="Rectangle 218"/>
          <p:cNvSpPr/>
          <p:nvPr/>
        </p:nvSpPr>
        <p:spPr bwMode="auto">
          <a:xfrm>
            <a:off x="4989513" y="2576513"/>
            <a:ext cx="177800" cy="12604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800" dirty="0"/>
          </a:p>
        </p:txBody>
      </p:sp>
      <p:sp>
        <p:nvSpPr>
          <p:cNvPr id="12345" name="ZoneTexte 72"/>
          <p:cNvSpPr txBox="1">
            <a:spLocks noChangeArrowheads="1"/>
          </p:cNvSpPr>
          <p:nvPr/>
        </p:nvSpPr>
        <p:spPr bwMode="auto">
          <a:xfrm>
            <a:off x="4872038" y="2366963"/>
            <a:ext cx="412750" cy="161925"/>
          </a:xfrm>
          <a:prstGeom prst="rect">
            <a:avLst/>
          </a:prstGeom>
          <a:solidFill>
            <a:schemeClr val="bg1">
              <a:alpha val="79999"/>
            </a:schemeClr>
          </a:solidFill>
          <a:ln w="9525">
            <a:noFill/>
            <a:miter lim="800000"/>
            <a:headEnd/>
            <a:tailEnd/>
          </a:ln>
        </p:spPr>
        <p:txBody>
          <a:bodyPr wrap="none" lIns="0" tIns="0" rIns="0" bIns="0">
            <a:spAutoFit/>
          </a:bodyPr>
          <a:lstStyle/>
          <a:p>
            <a:pPr algn="ctr">
              <a:defRPr/>
            </a:pPr>
            <a:r>
              <a:rPr lang="en-US" sz="1050" dirty="0">
                <a:latin typeface="Arial" charset="0"/>
              </a:rPr>
              <a:t>10.846</a:t>
            </a:r>
          </a:p>
        </p:txBody>
      </p:sp>
      <p:cxnSp>
        <p:nvCxnSpPr>
          <p:cNvPr id="221" name="Connecteur droit 94"/>
          <p:cNvCxnSpPr/>
          <p:nvPr/>
        </p:nvCxnSpPr>
        <p:spPr bwMode="auto">
          <a:xfrm>
            <a:off x="4899025" y="3832225"/>
            <a:ext cx="358775"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p:cNvSpPr/>
          <p:nvPr/>
        </p:nvSpPr>
        <p:spPr bwMode="auto">
          <a:xfrm>
            <a:off x="2084388" y="2686050"/>
            <a:ext cx="180975" cy="7810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36000" anchor="ctr"/>
          <a:lstStyle/>
          <a:p>
            <a:pPr algn="ctr">
              <a:defRPr/>
            </a:pPr>
            <a:endParaRPr lang="en-US" sz="800" dirty="0"/>
          </a:p>
        </p:txBody>
      </p:sp>
      <p:sp>
        <p:nvSpPr>
          <p:cNvPr id="45103" name="ZoneTexte 6"/>
          <p:cNvSpPr txBox="1">
            <a:spLocks noChangeArrowheads="1"/>
          </p:cNvSpPr>
          <p:nvPr/>
        </p:nvSpPr>
        <p:spPr bwMode="auto">
          <a:xfrm>
            <a:off x="1933575" y="3467100"/>
            <a:ext cx="482600" cy="261938"/>
          </a:xfrm>
          <a:prstGeom prst="rect">
            <a:avLst/>
          </a:prstGeom>
          <a:noFill/>
          <a:ln w="9525">
            <a:noFill/>
            <a:miter lim="800000"/>
            <a:headEnd/>
            <a:tailEnd/>
          </a:ln>
        </p:spPr>
        <p:txBody>
          <a:bodyPr wrap="none">
            <a:spAutoFit/>
          </a:bodyPr>
          <a:lstStyle/>
          <a:p>
            <a:r>
              <a:rPr lang="en-US" sz="1100" dirty="0"/>
              <a:t>USA</a:t>
            </a:r>
          </a:p>
        </p:txBody>
      </p:sp>
      <p:sp>
        <p:nvSpPr>
          <p:cNvPr id="86" name="Ellipse 8"/>
          <p:cNvSpPr/>
          <p:nvPr/>
        </p:nvSpPr>
        <p:spPr bwMode="auto">
          <a:xfrm>
            <a:off x="1941513" y="2044700"/>
            <a:ext cx="466725" cy="252413"/>
          </a:xfrm>
          <a:prstGeom prst="round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50" b="0" dirty="0">
                <a:solidFill>
                  <a:schemeClr val="tx1"/>
                </a:solidFill>
              </a:rPr>
              <a:t>7.8%</a:t>
            </a:r>
          </a:p>
        </p:txBody>
      </p:sp>
      <p:sp>
        <p:nvSpPr>
          <p:cNvPr id="12351" name="ZoneTexte 62"/>
          <p:cNvSpPr txBox="1">
            <a:spLocks noChangeArrowheads="1"/>
          </p:cNvSpPr>
          <p:nvPr/>
        </p:nvSpPr>
        <p:spPr bwMode="auto">
          <a:xfrm>
            <a:off x="1906588" y="2338388"/>
            <a:ext cx="410690" cy="253916"/>
          </a:xfrm>
          <a:prstGeom prst="rect">
            <a:avLst/>
          </a:prstGeom>
          <a:noFill/>
          <a:ln w="9525">
            <a:noFill/>
            <a:miter lim="800000"/>
            <a:headEnd/>
            <a:tailEnd/>
          </a:ln>
        </p:spPr>
        <p:txBody>
          <a:bodyPr wrap="none">
            <a:spAutoFit/>
          </a:bodyPr>
          <a:lstStyle/>
          <a:p>
            <a:pPr>
              <a:defRPr/>
            </a:pPr>
            <a:r>
              <a:rPr lang="en-US" sz="1050" dirty="0">
                <a:latin typeface="Arial" charset="0"/>
              </a:rPr>
              <a:t>xxx</a:t>
            </a:r>
          </a:p>
        </p:txBody>
      </p:sp>
      <p:cxnSp>
        <p:nvCxnSpPr>
          <p:cNvPr id="90" name="Connecteur droit 91"/>
          <p:cNvCxnSpPr/>
          <p:nvPr/>
        </p:nvCxnSpPr>
        <p:spPr bwMode="auto">
          <a:xfrm>
            <a:off x="1995488" y="3465513"/>
            <a:ext cx="358775" cy="0"/>
          </a:xfrm>
          <a:prstGeom prst="line">
            <a:avLst/>
          </a:prstGeom>
        </p:spPr>
        <p:style>
          <a:lnRef idx="1">
            <a:schemeClr val="accent1"/>
          </a:lnRef>
          <a:fillRef idx="0">
            <a:schemeClr val="accent1"/>
          </a:fillRef>
          <a:effectRef idx="0">
            <a:schemeClr val="accent1"/>
          </a:effectRef>
          <a:fontRef idx="minor">
            <a:schemeClr val="tx1"/>
          </a:fontRef>
        </p:style>
      </p:cxnSp>
      <p:sp>
        <p:nvSpPr>
          <p:cNvPr id="45107" name="ZoneTexte 15"/>
          <p:cNvSpPr txBox="1">
            <a:spLocks noChangeArrowheads="1"/>
          </p:cNvSpPr>
          <p:nvPr/>
        </p:nvSpPr>
        <p:spPr bwMode="auto">
          <a:xfrm>
            <a:off x="6800850" y="3348038"/>
            <a:ext cx="577850" cy="261937"/>
          </a:xfrm>
          <a:prstGeom prst="rect">
            <a:avLst/>
          </a:prstGeom>
          <a:noFill/>
          <a:ln w="9525">
            <a:noFill/>
            <a:miter lim="800000"/>
            <a:headEnd/>
            <a:tailEnd/>
          </a:ln>
        </p:spPr>
        <p:txBody>
          <a:bodyPr wrap="none">
            <a:spAutoFit/>
          </a:bodyPr>
          <a:lstStyle/>
          <a:p>
            <a:r>
              <a:rPr lang="en-US" sz="1100" dirty="0"/>
              <a:t>China</a:t>
            </a:r>
          </a:p>
        </p:txBody>
      </p:sp>
      <p:sp>
        <p:nvSpPr>
          <p:cNvPr id="92" name="Ellipse 17"/>
          <p:cNvSpPr/>
          <p:nvPr/>
        </p:nvSpPr>
        <p:spPr bwMode="auto">
          <a:xfrm>
            <a:off x="6856413" y="2314575"/>
            <a:ext cx="466725" cy="252413"/>
          </a:xfrm>
          <a:prstGeom prst="round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50" b="0" dirty="0">
                <a:solidFill>
                  <a:schemeClr val="tx1"/>
                </a:solidFill>
              </a:rPr>
              <a:t>4.8%</a:t>
            </a:r>
          </a:p>
        </p:txBody>
      </p:sp>
      <p:sp>
        <p:nvSpPr>
          <p:cNvPr id="93" name="Rectangle 92"/>
          <p:cNvSpPr/>
          <p:nvPr/>
        </p:nvSpPr>
        <p:spPr bwMode="auto">
          <a:xfrm>
            <a:off x="7000875" y="2895600"/>
            <a:ext cx="179388" cy="4397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800" dirty="0"/>
          </a:p>
        </p:txBody>
      </p:sp>
      <p:sp>
        <p:nvSpPr>
          <p:cNvPr id="12356" name="ZoneTexte 7"/>
          <p:cNvSpPr txBox="1">
            <a:spLocks noChangeArrowheads="1"/>
          </p:cNvSpPr>
          <p:nvPr/>
        </p:nvSpPr>
        <p:spPr bwMode="auto">
          <a:xfrm>
            <a:off x="6753225" y="2649538"/>
            <a:ext cx="673100" cy="165100"/>
          </a:xfrm>
          <a:prstGeom prst="rect">
            <a:avLst/>
          </a:prstGeom>
          <a:solidFill>
            <a:schemeClr val="bg1"/>
          </a:solidFill>
          <a:ln w="9525">
            <a:noFill/>
            <a:miter lim="800000"/>
            <a:headEnd/>
            <a:tailEnd/>
          </a:ln>
        </p:spPr>
        <p:txBody>
          <a:bodyPr tIns="3600" bIns="0">
            <a:spAutoFit/>
          </a:bodyPr>
          <a:lstStyle/>
          <a:p>
            <a:pPr algn="ctr">
              <a:defRPr/>
            </a:pPr>
            <a:r>
              <a:rPr lang="en-US" sz="1050" dirty="0">
                <a:latin typeface="Arial" charset="0"/>
              </a:rPr>
              <a:t>3.795</a:t>
            </a:r>
          </a:p>
        </p:txBody>
      </p:sp>
      <p:cxnSp>
        <p:nvCxnSpPr>
          <p:cNvPr id="96" name="Connecteur droit 96"/>
          <p:cNvCxnSpPr/>
          <p:nvPr/>
        </p:nvCxnSpPr>
        <p:spPr bwMode="auto">
          <a:xfrm>
            <a:off x="6910388" y="3332163"/>
            <a:ext cx="358775" cy="0"/>
          </a:xfrm>
          <a:prstGeom prst="line">
            <a:avLst/>
          </a:prstGeom>
        </p:spPr>
        <p:style>
          <a:lnRef idx="1">
            <a:schemeClr val="accent1"/>
          </a:lnRef>
          <a:fillRef idx="0">
            <a:schemeClr val="accent1"/>
          </a:fillRef>
          <a:effectRef idx="0">
            <a:schemeClr val="accent1"/>
          </a:effectRef>
          <a:fontRef idx="minor">
            <a:schemeClr val="tx1"/>
          </a:fontRef>
        </p:style>
      </p:cxnSp>
      <p:sp>
        <p:nvSpPr>
          <p:cNvPr id="45112" name="ZoneTexte 15"/>
          <p:cNvSpPr txBox="1">
            <a:spLocks noChangeArrowheads="1"/>
          </p:cNvSpPr>
          <p:nvPr/>
        </p:nvSpPr>
        <p:spPr bwMode="auto">
          <a:xfrm>
            <a:off x="2327275" y="4443413"/>
            <a:ext cx="874713" cy="261937"/>
          </a:xfrm>
          <a:prstGeom prst="rect">
            <a:avLst/>
          </a:prstGeom>
          <a:noFill/>
          <a:ln w="9525">
            <a:noFill/>
            <a:miter lim="800000"/>
            <a:headEnd/>
            <a:tailEnd/>
          </a:ln>
        </p:spPr>
        <p:txBody>
          <a:bodyPr wrap="none">
            <a:spAutoFit/>
          </a:bodyPr>
          <a:lstStyle/>
          <a:p>
            <a:pPr algn="ctr"/>
            <a:r>
              <a:rPr lang="en-US" sz="1100" dirty="0"/>
              <a:t>Venezuela</a:t>
            </a:r>
          </a:p>
        </p:txBody>
      </p:sp>
      <p:sp>
        <p:nvSpPr>
          <p:cNvPr id="161" name="Rectangle 160"/>
          <p:cNvSpPr/>
          <p:nvPr/>
        </p:nvSpPr>
        <p:spPr bwMode="auto">
          <a:xfrm>
            <a:off x="2674938" y="4148138"/>
            <a:ext cx="179387" cy="3000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800" dirty="0"/>
          </a:p>
        </p:txBody>
      </p:sp>
      <p:sp>
        <p:nvSpPr>
          <p:cNvPr id="12330" name="ZoneTexte 63"/>
          <p:cNvSpPr txBox="1">
            <a:spLocks noChangeArrowheads="1"/>
          </p:cNvSpPr>
          <p:nvPr/>
        </p:nvSpPr>
        <p:spPr bwMode="auto">
          <a:xfrm>
            <a:off x="2634627" y="3844925"/>
            <a:ext cx="260008" cy="253916"/>
          </a:xfrm>
          <a:prstGeom prst="rect">
            <a:avLst/>
          </a:prstGeom>
          <a:solidFill>
            <a:schemeClr val="bg1"/>
          </a:solidFill>
          <a:ln w="9525">
            <a:noFill/>
            <a:miter lim="800000"/>
            <a:headEnd/>
            <a:tailEnd/>
          </a:ln>
        </p:spPr>
        <p:txBody>
          <a:bodyPr wrap="none">
            <a:spAutoFit/>
          </a:bodyPr>
          <a:lstStyle/>
          <a:p>
            <a:pPr algn="ctr">
              <a:defRPr/>
            </a:pPr>
            <a:r>
              <a:rPr lang="en-US" sz="1050" dirty="0">
                <a:latin typeface="Arial" charset="0"/>
              </a:rPr>
              <a:t>x</a:t>
            </a:r>
          </a:p>
        </p:txBody>
      </p:sp>
      <p:cxnSp>
        <p:nvCxnSpPr>
          <p:cNvPr id="163" name="Connecteur droit 101"/>
          <p:cNvCxnSpPr/>
          <p:nvPr/>
        </p:nvCxnSpPr>
        <p:spPr bwMode="auto">
          <a:xfrm>
            <a:off x="2584450" y="4441825"/>
            <a:ext cx="360363"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Ellipse 17"/>
          <p:cNvSpPr/>
          <p:nvPr/>
        </p:nvSpPr>
        <p:spPr bwMode="auto">
          <a:xfrm>
            <a:off x="2530475" y="3579813"/>
            <a:ext cx="468313" cy="252412"/>
          </a:xfrm>
          <a:prstGeom prst="round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50" dirty="0">
                <a:solidFill>
                  <a:schemeClr val="tx1"/>
                </a:solidFill>
              </a:rPr>
              <a:t>3.4%</a:t>
            </a:r>
          </a:p>
        </p:txBody>
      </p:sp>
      <p:sp>
        <p:nvSpPr>
          <p:cNvPr id="45117" name="ZoneTexte 15"/>
          <p:cNvSpPr txBox="1">
            <a:spLocks noChangeArrowheads="1"/>
          </p:cNvSpPr>
          <p:nvPr/>
        </p:nvSpPr>
        <p:spPr bwMode="auto">
          <a:xfrm>
            <a:off x="1339850" y="4067175"/>
            <a:ext cx="661988" cy="261938"/>
          </a:xfrm>
          <a:prstGeom prst="rect">
            <a:avLst/>
          </a:prstGeom>
          <a:noFill/>
          <a:ln w="9525">
            <a:noFill/>
            <a:miter lim="800000"/>
            <a:headEnd/>
            <a:tailEnd/>
          </a:ln>
        </p:spPr>
        <p:txBody>
          <a:bodyPr wrap="none">
            <a:spAutoFit/>
          </a:bodyPr>
          <a:lstStyle/>
          <a:p>
            <a:pPr algn="ctr"/>
            <a:r>
              <a:rPr lang="en-US" sz="1100" dirty="0"/>
              <a:t>Mexico</a:t>
            </a:r>
          </a:p>
        </p:txBody>
      </p:sp>
      <p:sp>
        <p:nvSpPr>
          <p:cNvPr id="99" name="Rectangle 98"/>
          <p:cNvSpPr/>
          <p:nvPr/>
        </p:nvSpPr>
        <p:spPr bwMode="auto">
          <a:xfrm>
            <a:off x="1581150" y="3694113"/>
            <a:ext cx="179388" cy="368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800" dirty="0"/>
          </a:p>
        </p:txBody>
      </p:sp>
      <p:sp>
        <p:nvSpPr>
          <p:cNvPr id="12361" name="ZoneTexte 63"/>
          <p:cNvSpPr txBox="1">
            <a:spLocks noChangeArrowheads="1"/>
          </p:cNvSpPr>
          <p:nvPr/>
        </p:nvSpPr>
        <p:spPr bwMode="auto">
          <a:xfrm>
            <a:off x="1503170" y="3435350"/>
            <a:ext cx="335349" cy="253916"/>
          </a:xfrm>
          <a:prstGeom prst="rect">
            <a:avLst/>
          </a:prstGeom>
          <a:solidFill>
            <a:schemeClr val="bg1"/>
          </a:solidFill>
          <a:ln w="9525">
            <a:noFill/>
            <a:miter lim="800000"/>
            <a:headEnd/>
            <a:tailEnd/>
          </a:ln>
        </p:spPr>
        <p:txBody>
          <a:bodyPr wrap="none">
            <a:spAutoFit/>
          </a:bodyPr>
          <a:lstStyle/>
          <a:p>
            <a:pPr algn="ctr">
              <a:defRPr/>
            </a:pPr>
            <a:r>
              <a:rPr lang="en-US" sz="1050" dirty="0">
                <a:latin typeface="Arial" charset="0"/>
              </a:rPr>
              <a:t>xx</a:t>
            </a:r>
          </a:p>
        </p:txBody>
      </p:sp>
      <p:cxnSp>
        <p:nvCxnSpPr>
          <p:cNvPr id="104" name="Connecteur droit 101"/>
          <p:cNvCxnSpPr/>
          <p:nvPr/>
        </p:nvCxnSpPr>
        <p:spPr bwMode="auto">
          <a:xfrm>
            <a:off x="1490663" y="4065588"/>
            <a:ext cx="360362" cy="0"/>
          </a:xfrm>
          <a:prstGeom prst="line">
            <a:avLst/>
          </a:prstGeom>
        </p:spPr>
        <p:style>
          <a:lnRef idx="1">
            <a:schemeClr val="accent1"/>
          </a:lnRef>
          <a:fillRef idx="0">
            <a:schemeClr val="accent1"/>
          </a:fillRef>
          <a:effectRef idx="0">
            <a:schemeClr val="accent1"/>
          </a:effectRef>
          <a:fontRef idx="minor">
            <a:schemeClr val="tx1"/>
          </a:fontRef>
        </p:style>
      </p:cxnSp>
      <p:sp>
        <p:nvSpPr>
          <p:cNvPr id="223" name="Ellipse 17"/>
          <p:cNvSpPr/>
          <p:nvPr/>
        </p:nvSpPr>
        <p:spPr bwMode="auto">
          <a:xfrm>
            <a:off x="1436688" y="3179763"/>
            <a:ext cx="468312" cy="252412"/>
          </a:xfrm>
          <a:prstGeom prst="round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50" b="0" dirty="0">
                <a:solidFill>
                  <a:schemeClr val="tx1"/>
                </a:solidFill>
              </a:rPr>
              <a:t>4%</a:t>
            </a:r>
          </a:p>
        </p:txBody>
      </p:sp>
      <p:sp>
        <p:nvSpPr>
          <p:cNvPr id="45122" name="ZoneTexte 15"/>
          <p:cNvSpPr txBox="1">
            <a:spLocks noChangeArrowheads="1"/>
          </p:cNvSpPr>
          <p:nvPr/>
        </p:nvSpPr>
        <p:spPr bwMode="auto">
          <a:xfrm>
            <a:off x="1181100" y="2849563"/>
            <a:ext cx="695325" cy="261937"/>
          </a:xfrm>
          <a:prstGeom prst="rect">
            <a:avLst/>
          </a:prstGeom>
          <a:noFill/>
          <a:ln w="9525">
            <a:noFill/>
            <a:miter lim="800000"/>
            <a:headEnd/>
            <a:tailEnd/>
          </a:ln>
        </p:spPr>
        <p:txBody>
          <a:bodyPr wrap="none">
            <a:spAutoFit/>
          </a:bodyPr>
          <a:lstStyle/>
          <a:p>
            <a:pPr algn="ctr"/>
            <a:r>
              <a:rPr lang="en-US" sz="1100" dirty="0"/>
              <a:t>Canada</a:t>
            </a:r>
          </a:p>
        </p:txBody>
      </p:sp>
      <p:sp>
        <p:nvSpPr>
          <p:cNvPr id="36" name="Rectangle 35"/>
          <p:cNvSpPr/>
          <p:nvPr/>
        </p:nvSpPr>
        <p:spPr bwMode="auto">
          <a:xfrm>
            <a:off x="1439863" y="2478088"/>
            <a:ext cx="177800" cy="374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800" dirty="0"/>
          </a:p>
        </p:txBody>
      </p:sp>
      <p:sp>
        <p:nvSpPr>
          <p:cNvPr id="8" name="ZoneTexte 63"/>
          <p:cNvSpPr txBox="1">
            <a:spLocks noChangeArrowheads="1"/>
          </p:cNvSpPr>
          <p:nvPr/>
        </p:nvSpPr>
        <p:spPr bwMode="auto">
          <a:xfrm>
            <a:off x="1260475" y="2135188"/>
            <a:ext cx="536575" cy="261937"/>
          </a:xfrm>
          <a:prstGeom prst="rect">
            <a:avLst/>
          </a:prstGeom>
          <a:solidFill>
            <a:schemeClr val="bg1"/>
          </a:solidFill>
          <a:ln w="9525">
            <a:noFill/>
            <a:miter lim="800000"/>
            <a:headEnd/>
            <a:tailEnd/>
          </a:ln>
        </p:spPr>
        <p:txBody>
          <a:bodyPr wrap="none">
            <a:spAutoFit/>
          </a:bodyPr>
          <a:lstStyle/>
          <a:p>
            <a:pPr algn="ctr">
              <a:defRPr/>
            </a:pPr>
            <a:r>
              <a:rPr lang="en-US" sz="1050" dirty="0">
                <a:latin typeface="Arial" charset="0"/>
              </a:rPr>
              <a:t>3.238</a:t>
            </a:r>
          </a:p>
        </p:txBody>
      </p:sp>
      <p:cxnSp>
        <p:nvCxnSpPr>
          <p:cNvPr id="102" name="Connecteur droit 101"/>
          <p:cNvCxnSpPr/>
          <p:nvPr/>
        </p:nvCxnSpPr>
        <p:spPr bwMode="auto">
          <a:xfrm>
            <a:off x="1349375" y="2847975"/>
            <a:ext cx="358775"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Ellipse 17"/>
          <p:cNvSpPr/>
          <p:nvPr/>
        </p:nvSpPr>
        <p:spPr bwMode="auto">
          <a:xfrm>
            <a:off x="1295400" y="1849438"/>
            <a:ext cx="466725" cy="252412"/>
          </a:xfrm>
          <a:prstGeom prst="round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50" b="0" dirty="0">
                <a:solidFill>
                  <a:schemeClr val="tx1"/>
                </a:solidFill>
              </a:rPr>
              <a:t>4%</a:t>
            </a:r>
          </a:p>
        </p:txBody>
      </p:sp>
      <p:sp>
        <p:nvSpPr>
          <p:cNvPr id="45127" name="ZoneTexte 15"/>
          <p:cNvSpPr txBox="1">
            <a:spLocks noChangeArrowheads="1"/>
          </p:cNvSpPr>
          <p:nvPr/>
        </p:nvSpPr>
        <p:spPr bwMode="auto">
          <a:xfrm>
            <a:off x="3981450" y="2930525"/>
            <a:ext cx="695325" cy="261938"/>
          </a:xfrm>
          <a:prstGeom prst="rect">
            <a:avLst/>
          </a:prstGeom>
          <a:noFill/>
          <a:ln w="9525">
            <a:noFill/>
            <a:miter lim="800000"/>
            <a:headEnd/>
            <a:tailEnd/>
          </a:ln>
        </p:spPr>
        <p:txBody>
          <a:bodyPr wrap="none">
            <a:spAutoFit/>
          </a:bodyPr>
          <a:lstStyle/>
          <a:p>
            <a:pPr algn="ctr"/>
            <a:r>
              <a:rPr lang="en-US" sz="1100" dirty="0"/>
              <a:t>Norway</a:t>
            </a:r>
          </a:p>
        </p:txBody>
      </p:sp>
      <p:sp>
        <p:nvSpPr>
          <p:cNvPr id="137" name="Rectangle 136"/>
          <p:cNvSpPr/>
          <p:nvPr/>
        </p:nvSpPr>
        <p:spPr bwMode="auto">
          <a:xfrm>
            <a:off x="4238625" y="2649538"/>
            <a:ext cx="180975" cy="2841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800" dirty="0"/>
          </a:p>
        </p:txBody>
      </p:sp>
      <p:sp>
        <p:nvSpPr>
          <p:cNvPr id="138" name="ZoneTexte 63"/>
          <p:cNvSpPr txBox="1">
            <a:spLocks noChangeArrowheads="1"/>
          </p:cNvSpPr>
          <p:nvPr/>
        </p:nvSpPr>
        <p:spPr bwMode="auto">
          <a:xfrm>
            <a:off x="4161438" y="2332038"/>
            <a:ext cx="335349" cy="253916"/>
          </a:xfrm>
          <a:prstGeom prst="rect">
            <a:avLst/>
          </a:prstGeom>
          <a:solidFill>
            <a:schemeClr val="bg1"/>
          </a:solidFill>
          <a:ln w="9525">
            <a:noFill/>
            <a:miter lim="800000"/>
            <a:headEnd/>
            <a:tailEnd/>
          </a:ln>
        </p:spPr>
        <p:txBody>
          <a:bodyPr wrap="none">
            <a:spAutoFit/>
          </a:bodyPr>
          <a:lstStyle/>
          <a:p>
            <a:pPr algn="ctr">
              <a:defRPr/>
            </a:pPr>
            <a:r>
              <a:rPr lang="en-US" sz="1050" dirty="0">
                <a:latin typeface="Arial" charset="0"/>
              </a:rPr>
              <a:t>xx</a:t>
            </a:r>
          </a:p>
        </p:txBody>
      </p:sp>
      <p:cxnSp>
        <p:nvCxnSpPr>
          <p:cNvPr id="139" name="Connecteur droit 101"/>
          <p:cNvCxnSpPr/>
          <p:nvPr/>
        </p:nvCxnSpPr>
        <p:spPr bwMode="auto">
          <a:xfrm>
            <a:off x="4148138" y="2928938"/>
            <a:ext cx="361950" cy="0"/>
          </a:xfrm>
          <a:prstGeom prst="line">
            <a:avLst/>
          </a:prstGeom>
        </p:spPr>
        <p:style>
          <a:lnRef idx="1">
            <a:schemeClr val="accent1"/>
          </a:lnRef>
          <a:fillRef idx="0">
            <a:schemeClr val="accent1"/>
          </a:fillRef>
          <a:effectRef idx="0">
            <a:schemeClr val="accent1"/>
          </a:effectRef>
          <a:fontRef idx="minor">
            <a:schemeClr val="tx1"/>
          </a:fontRef>
        </p:style>
      </p:cxnSp>
      <p:sp>
        <p:nvSpPr>
          <p:cNvPr id="140" name="Ellipse 17"/>
          <p:cNvSpPr/>
          <p:nvPr/>
        </p:nvSpPr>
        <p:spPr bwMode="auto">
          <a:xfrm>
            <a:off x="4094163" y="2066925"/>
            <a:ext cx="469900" cy="252413"/>
          </a:xfrm>
          <a:prstGeom prst="round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050" b="0" dirty="0">
                <a:solidFill>
                  <a:schemeClr val="tx1"/>
                </a:solidFill>
              </a:rPr>
              <a:t>2.9%</a:t>
            </a:r>
          </a:p>
        </p:txBody>
      </p:sp>
      <p:cxnSp>
        <p:nvCxnSpPr>
          <p:cNvPr id="127" name="Straight Arrow Connector 126"/>
          <p:cNvCxnSpPr/>
          <p:nvPr/>
        </p:nvCxnSpPr>
        <p:spPr>
          <a:xfrm>
            <a:off x="5646738" y="4075113"/>
            <a:ext cx="371475"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2446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re 1"/>
          <p:cNvSpPr>
            <a:spLocks noGrp="1"/>
          </p:cNvSpPr>
          <p:nvPr>
            <p:ph type="title"/>
          </p:nvPr>
        </p:nvSpPr>
        <p:spPr/>
        <p:txBody>
          <a:bodyPr/>
          <a:lstStyle/>
          <a:p>
            <a:r>
              <a:rPr lang="en-US" altLang="zh-CN" dirty="0">
                <a:ea typeface="宋体" pitchFamily="2" charset="-122"/>
              </a:rPr>
              <a:t>xx density* is quite low in most areas except several coastal industrial provinces</a:t>
            </a:r>
          </a:p>
        </p:txBody>
      </p:sp>
      <p:sp>
        <p:nvSpPr>
          <p:cNvPr id="4" name="Text Placeholder 3"/>
          <p:cNvSpPr>
            <a:spLocks noGrp="1"/>
          </p:cNvSpPr>
          <p:nvPr>
            <p:ph type="body" sz="quarter" idx="11"/>
          </p:nvPr>
        </p:nvSpPr>
        <p:spPr/>
        <p:txBody>
          <a:bodyPr/>
          <a:lstStyle/>
          <a:p>
            <a:endParaRPr lang="en-GB"/>
          </a:p>
        </p:txBody>
      </p:sp>
      <p:sp>
        <p:nvSpPr>
          <p:cNvPr id="40" name="椭圆 39"/>
          <p:cNvSpPr/>
          <p:nvPr/>
        </p:nvSpPr>
        <p:spPr>
          <a:xfrm>
            <a:off x="584200" y="5183188"/>
            <a:ext cx="271463" cy="1222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charset="-122"/>
            </a:endParaRPr>
          </a:p>
        </p:txBody>
      </p:sp>
      <p:sp>
        <p:nvSpPr>
          <p:cNvPr id="41" name="椭圆 40"/>
          <p:cNvSpPr/>
          <p:nvPr/>
        </p:nvSpPr>
        <p:spPr>
          <a:xfrm>
            <a:off x="584200" y="5668963"/>
            <a:ext cx="271463" cy="12065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charset="-122"/>
            </a:endParaRPr>
          </a:p>
        </p:txBody>
      </p:sp>
      <p:sp>
        <p:nvSpPr>
          <p:cNvPr id="42" name="椭圆 41"/>
          <p:cNvSpPr/>
          <p:nvPr/>
        </p:nvSpPr>
        <p:spPr>
          <a:xfrm>
            <a:off x="584200" y="5429250"/>
            <a:ext cx="269875" cy="1206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charset="-122"/>
            </a:endParaRPr>
          </a:p>
        </p:txBody>
      </p:sp>
      <p:sp>
        <p:nvSpPr>
          <p:cNvPr id="43" name="椭圆 42"/>
          <p:cNvSpPr/>
          <p:nvPr/>
        </p:nvSpPr>
        <p:spPr>
          <a:xfrm>
            <a:off x="584200" y="4981575"/>
            <a:ext cx="271463" cy="12223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charset="-122"/>
            </a:endParaRPr>
          </a:p>
        </p:txBody>
      </p:sp>
      <p:sp>
        <p:nvSpPr>
          <p:cNvPr id="46087" name="Text Box 7"/>
          <p:cNvSpPr txBox="1">
            <a:spLocks noChangeArrowheads="1"/>
          </p:cNvSpPr>
          <p:nvPr/>
        </p:nvSpPr>
        <p:spPr bwMode="auto">
          <a:xfrm>
            <a:off x="14288" y="6370638"/>
            <a:ext cx="8804275" cy="338137"/>
          </a:xfrm>
          <a:prstGeom prst="rect">
            <a:avLst/>
          </a:prstGeom>
          <a:noFill/>
          <a:ln w="9525">
            <a:noFill/>
            <a:miter lim="800000"/>
            <a:headEnd/>
            <a:tailEnd/>
          </a:ln>
        </p:spPr>
        <p:txBody>
          <a:bodyPr>
            <a:spAutoFit/>
          </a:bodyPr>
          <a:lstStyle/>
          <a:p>
            <a:r>
              <a:rPr lang="en-US" altLang="zh-CN" sz="800" b="0" dirty="0"/>
              <a:t>xxx: xx</a:t>
            </a:r>
          </a:p>
          <a:p>
            <a:r>
              <a:rPr lang="en-US" altLang="zh-CN" sz="800" b="0" dirty="0"/>
              <a:t>Source: xxxx</a:t>
            </a:r>
            <a:endParaRPr lang="zh-CN" altLang="en-US" sz="800" b="0" dirty="0"/>
          </a:p>
        </p:txBody>
      </p:sp>
      <p:sp>
        <p:nvSpPr>
          <p:cNvPr id="46088" name="TextBox 18"/>
          <p:cNvSpPr txBox="1">
            <a:spLocks noChangeArrowheads="1"/>
          </p:cNvSpPr>
          <p:nvPr/>
        </p:nvSpPr>
        <p:spPr bwMode="auto">
          <a:xfrm>
            <a:off x="909638" y="4910138"/>
            <a:ext cx="1514475" cy="954107"/>
          </a:xfrm>
          <a:prstGeom prst="rect">
            <a:avLst/>
          </a:prstGeom>
          <a:noFill/>
          <a:ln w="9525">
            <a:noFill/>
            <a:miter lim="800000"/>
            <a:headEnd/>
            <a:tailEnd/>
          </a:ln>
        </p:spPr>
        <p:txBody>
          <a:bodyPr>
            <a:spAutoFit/>
          </a:bodyPr>
          <a:lstStyle/>
          <a:p>
            <a:r>
              <a:rPr lang="en-US" altLang="zh-CN" sz="1400" dirty="0"/>
              <a:t>xx (&gt;10)</a:t>
            </a:r>
          </a:p>
          <a:p>
            <a:r>
              <a:rPr lang="en-US" altLang="zh-CN" sz="1400" dirty="0"/>
              <a:t>xx (5-10)</a:t>
            </a:r>
          </a:p>
          <a:p>
            <a:r>
              <a:rPr lang="en-US" altLang="zh-CN" sz="1400" dirty="0"/>
              <a:t>x (1-5)</a:t>
            </a:r>
          </a:p>
          <a:p>
            <a:r>
              <a:rPr lang="en-US" altLang="zh-CN" sz="1400" dirty="0"/>
              <a:t>Very low (&lt;1)</a:t>
            </a:r>
            <a:endParaRPr lang="zh-CN" altLang="en-US" sz="1400" dirty="0"/>
          </a:p>
        </p:txBody>
      </p:sp>
      <p:sp>
        <p:nvSpPr>
          <p:cNvPr id="46089" name="TextBox 1"/>
          <p:cNvSpPr txBox="1">
            <a:spLocks noChangeArrowheads="1"/>
          </p:cNvSpPr>
          <p:nvPr/>
        </p:nvSpPr>
        <p:spPr bwMode="auto">
          <a:xfrm>
            <a:off x="2824163" y="1323341"/>
            <a:ext cx="2896947" cy="307777"/>
          </a:xfrm>
          <a:prstGeom prst="rect">
            <a:avLst/>
          </a:prstGeom>
          <a:noFill/>
          <a:ln w="9525">
            <a:noFill/>
            <a:miter lim="800000"/>
            <a:headEnd/>
            <a:tailEnd/>
          </a:ln>
        </p:spPr>
        <p:txBody>
          <a:bodyPr wrap="none">
            <a:spAutoFit/>
          </a:bodyPr>
          <a:lstStyle/>
          <a:p>
            <a:r>
              <a:rPr lang="en-US" altLang="zh-CN" sz="1400" dirty="0"/>
              <a:t>Xx distribution in China by 2009</a:t>
            </a:r>
            <a:endParaRPr lang="zh-CN" altLang="en-US" sz="1400" dirty="0"/>
          </a:p>
        </p:txBody>
      </p:sp>
      <p:grpSp>
        <p:nvGrpSpPr>
          <p:cNvPr id="2" name="Group 3"/>
          <p:cNvGrpSpPr>
            <a:grpSpLocks/>
          </p:cNvGrpSpPr>
          <p:nvPr/>
        </p:nvGrpSpPr>
        <p:grpSpPr bwMode="auto">
          <a:xfrm>
            <a:off x="1776549" y="1637010"/>
            <a:ext cx="5419589" cy="4632846"/>
            <a:chOff x="704272" y="1518898"/>
            <a:chExt cx="5008562" cy="4281487"/>
          </a:xfrm>
        </p:grpSpPr>
        <p:sp>
          <p:nvSpPr>
            <p:cNvPr id="48" name="Freeform 1066"/>
            <p:cNvSpPr>
              <a:spLocks/>
            </p:cNvSpPr>
            <p:nvPr/>
          </p:nvSpPr>
          <p:spPr bwMode="auto">
            <a:xfrm>
              <a:off x="4604759" y="4516098"/>
              <a:ext cx="431800" cy="552450"/>
            </a:xfrm>
            <a:custGeom>
              <a:avLst/>
              <a:gdLst>
                <a:gd name="T0" fmla="*/ 0 w 369"/>
                <a:gd name="T1" fmla="*/ 321 h 465"/>
                <a:gd name="T2" fmla="*/ 11 w 369"/>
                <a:gd name="T3" fmla="*/ 247 h 465"/>
                <a:gd name="T4" fmla="*/ 23 w 369"/>
                <a:gd name="T5" fmla="*/ 230 h 465"/>
                <a:gd name="T6" fmla="*/ 29 w 369"/>
                <a:gd name="T7" fmla="*/ 210 h 465"/>
                <a:gd name="T8" fmla="*/ 43 w 369"/>
                <a:gd name="T9" fmla="*/ 180 h 465"/>
                <a:gd name="T10" fmla="*/ 34 w 369"/>
                <a:gd name="T11" fmla="*/ 167 h 465"/>
                <a:gd name="T12" fmla="*/ 36 w 369"/>
                <a:gd name="T13" fmla="*/ 143 h 465"/>
                <a:gd name="T14" fmla="*/ 69 w 369"/>
                <a:gd name="T15" fmla="*/ 104 h 465"/>
                <a:gd name="T16" fmla="*/ 67 w 369"/>
                <a:gd name="T17" fmla="*/ 78 h 465"/>
                <a:gd name="T18" fmla="*/ 89 w 369"/>
                <a:gd name="T19" fmla="*/ 41 h 465"/>
                <a:gd name="T20" fmla="*/ 110 w 369"/>
                <a:gd name="T21" fmla="*/ 48 h 465"/>
                <a:gd name="T22" fmla="*/ 152 w 369"/>
                <a:gd name="T23" fmla="*/ 15 h 465"/>
                <a:gd name="T24" fmla="*/ 160 w 369"/>
                <a:gd name="T25" fmla="*/ 0 h 465"/>
                <a:gd name="T26" fmla="*/ 186 w 369"/>
                <a:gd name="T27" fmla="*/ 3 h 465"/>
                <a:gd name="T28" fmla="*/ 199 w 369"/>
                <a:gd name="T29" fmla="*/ 39 h 465"/>
                <a:gd name="T30" fmla="*/ 211 w 369"/>
                <a:gd name="T31" fmla="*/ 63 h 465"/>
                <a:gd name="T32" fmla="*/ 239 w 369"/>
                <a:gd name="T33" fmla="*/ 63 h 465"/>
                <a:gd name="T34" fmla="*/ 256 w 369"/>
                <a:gd name="T35" fmla="*/ 41 h 465"/>
                <a:gd name="T36" fmla="*/ 281 w 369"/>
                <a:gd name="T37" fmla="*/ 67 h 465"/>
                <a:gd name="T38" fmla="*/ 326 w 369"/>
                <a:gd name="T39" fmla="*/ 50 h 465"/>
                <a:gd name="T40" fmla="*/ 299 w 369"/>
                <a:gd name="T41" fmla="*/ 119 h 465"/>
                <a:gd name="T42" fmla="*/ 281 w 369"/>
                <a:gd name="T43" fmla="*/ 111 h 465"/>
                <a:gd name="T44" fmla="*/ 269 w 369"/>
                <a:gd name="T45" fmla="*/ 117 h 465"/>
                <a:gd name="T46" fmla="*/ 269 w 369"/>
                <a:gd name="T47" fmla="*/ 122 h 465"/>
                <a:gd name="T48" fmla="*/ 282 w 369"/>
                <a:gd name="T49" fmla="*/ 140 h 465"/>
                <a:gd name="T50" fmla="*/ 279 w 369"/>
                <a:gd name="T51" fmla="*/ 202 h 465"/>
                <a:gd name="T52" fmla="*/ 282 w 369"/>
                <a:gd name="T53" fmla="*/ 222 h 465"/>
                <a:gd name="T54" fmla="*/ 279 w 369"/>
                <a:gd name="T55" fmla="*/ 227 h 465"/>
                <a:gd name="T56" fmla="*/ 261 w 369"/>
                <a:gd name="T57" fmla="*/ 224 h 465"/>
                <a:gd name="T58" fmla="*/ 250 w 369"/>
                <a:gd name="T59" fmla="*/ 236 h 465"/>
                <a:gd name="T60" fmla="*/ 259 w 369"/>
                <a:gd name="T61" fmla="*/ 252 h 465"/>
                <a:gd name="T62" fmla="*/ 237 w 369"/>
                <a:gd name="T63" fmla="*/ 273 h 465"/>
                <a:gd name="T64" fmla="*/ 239 w 369"/>
                <a:gd name="T65" fmla="*/ 281 h 465"/>
                <a:gd name="T66" fmla="*/ 218 w 369"/>
                <a:gd name="T67" fmla="*/ 293 h 465"/>
                <a:gd name="T68" fmla="*/ 222 w 369"/>
                <a:gd name="T69" fmla="*/ 308 h 465"/>
                <a:gd name="T70" fmla="*/ 214 w 369"/>
                <a:gd name="T71" fmla="*/ 317 h 465"/>
                <a:gd name="T72" fmla="*/ 186 w 369"/>
                <a:gd name="T73" fmla="*/ 317 h 465"/>
                <a:gd name="T74" fmla="*/ 170 w 369"/>
                <a:gd name="T75" fmla="*/ 331 h 465"/>
                <a:gd name="T76" fmla="*/ 167 w 369"/>
                <a:gd name="T77" fmla="*/ 337 h 465"/>
                <a:gd name="T78" fmla="*/ 182 w 369"/>
                <a:gd name="T79" fmla="*/ 347 h 465"/>
                <a:gd name="T80" fmla="*/ 167 w 369"/>
                <a:gd name="T81" fmla="*/ 371 h 465"/>
                <a:gd name="T82" fmla="*/ 146 w 369"/>
                <a:gd name="T83" fmla="*/ 397 h 465"/>
                <a:gd name="T84" fmla="*/ 139 w 369"/>
                <a:gd name="T85" fmla="*/ 395 h 465"/>
                <a:gd name="T86" fmla="*/ 118 w 369"/>
                <a:gd name="T87" fmla="*/ 417 h 465"/>
                <a:gd name="T88" fmla="*/ 95 w 369"/>
                <a:gd name="T89" fmla="*/ 365 h 465"/>
                <a:gd name="T90" fmla="*/ 74 w 369"/>
                <a:gd name="T91" fmla="*/ 337 h 465"/>
                <a:gd name="T92" fmla="*/ 59 w 369"/>
                <a:gd name="T93" fmla="*/ 339 h 465"/>
                <a:gd name="T94" fmla="*/ 51 w 369"/>
                <a:gd name="T95" fmla="*/ 331 h 465"/>
                <a:gd name="T96" fmla="*/ 0 w 369"/>
                <a:gd name="T97" fmla="*/ 321 h 465"/>
                <a:gd name="T98" fmla="*/ 0 w 369"/>
                <a:gd name="T99" fmla="*/ 321 h 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9"/>
                <a:gd name="T151" fmla="*/ 0 h 465"/>
                <a:gd name="T152" fmla="*/ 369 w 369"/>
                <a:gd name="T153" fmla="*/ 465 h 4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9" h="465">
                  <a:moveTo>
                    <a:pt x="0" y="357"/>
                  </a:moveTo>
                  <a:lnTo>
                    <a:pt x="12" y="275"/>
                  </a:lnTo>
                  <a:lnTo>
                    <a:pt x="26" y="256"/>
                  </a:lnTo>
                  <a:lnTo>
                    <a:pt x="33" y="234"/>
                  </a:lnTo>
                  <a:lnTo>
                    <a:pt x="48" y="200"/>
                  </a:lnTo>
                  <a:lnTo>
                    <a:pt x="38" y="186"/>
                  </a:lnTo>
                  <a:lnTo>
                    <a:pt x="41" y="159"/>
                  </a:lnTo>
                  <a:lnTo>
                    <a:pt x="78" y="116"/>
                  </a:lnTo>
                  <a:lnTo>
                    <a:pt x="76" y="87"/>
                  </a:lnTo>
                  <a:lnTo>
                    <a:pt x="100" y="46"/>
                  </a:lnTo>
                  <a:lnTo>
                    <a:pt x="124" y="53"/>
                  </a:lnTo>
                  <a:lnTo>
                    <a:pt x="172" y="17"/>
                  </a:lnTo>
                  <a:lnTo>
                    <a:pt x="181" y="0"/>
                  </a:lnTo>
                  <a:lnTo>
                    <a:pt x="210" y="3"/>
                  </a:lnTo>
                  <a:lnTo>
                    <a:pt x="225" y="43"/>
                  </a:lnTo>
                  <a:lnTo>
                    <a:pt x="238" y="70"/>
                  </a:lnTo>
                  <a:lnTo>
                    <a:pt x="270" y="70"/>
                  </a:lnTo>
                  <a:lnTo>
                    <a:pt x="289" y="46"/>
                  </a:lnTo>
                  <a:lnTo>
                    <a:pt x="317" y="75"/>
                  </a:lnTo>
                  <a:lnTo>
                    <a:pt x="368" y="56"/>
                  </a:lnTo>
                  <a:lnTo>
                    <a:pt x="337" y="132"/>
                  </a:lnTo>
                  <a:lnTo>
                    <a:pt x="317" y="123"/>
                  </a:lnTo>
                  <a:lnTo>
                    <a:pt x="304" y="130"/>
                  </a:lnTo>
                  <a:lnTo>
                    <a:pt x="304" y="136"/>
                  </a:lnTo>
                  <a:lnTo>
                    <a:pt x="318" y="156"/>
                  </a:lnTo>
                  <a:lnTo>
                    <a:pt x="315" y="225"/>
                  </a:lnTo>
                  <a:lnTo>
                    <a:pt x="318" y="247"/>
                  </a:lnTo>
                  <a:lnTo>
                    <a:pt x="315" y="253"/>
                  </a:lnTo>
                  <a:lnTo>
                    <a:pt x="294" y="249"/>
                  </a:lnTo>
                  <a:lnTo>
                    <a:pt x="282" y="263"/>
                  </a:lnTo>
                  <a:lnTo>
                    <a:pt x="292" y="280"/>
                  </a:lnTo>
                  <a:lnTo>
                    <a:pt x="267" y="304"/>
                  </a:lnTo>
                  <a:lnTo>
                    <a:pt x="270" y="313"/>
                  </a:lnTo>
                  <a:lnTo>
                    <a:pt x="246" y="326"/>
                  </a:lnTo>
                  <a:lnTo>
                    <a:pt x="251" y="343"/>
                  </a:lnTo>
                  <a:lnTo>
                    <a:pt x="242" y="353"/>
                  </a:lnTo>
                  <a:lnTo>
                    <a:pt x="210" y="353"/>
                  </a:lnTo>
                  <a:lnTo>
                    <a:pt x="192" y="368"/>
                  </a:lnTo>
                  <a:lnTo>
                    <a:pt x="189" y="375"/>
                  </a:lnTo>
                  <a:lnTo>
                    <a:pt x="205" y="386"/>
                  </a:lnTo>
                  <a:lnTo>
                    <a:pt x="188" y="413"/>
                  </a:lnTo>
                  <a:lnTo>
                    <a:pt x="165" y="442"/>
                  </a:lnTo>
                  <a:lnTo>
                    <a:pt x="157" y="439"/>
                  </a:lnTo>
                  <a:lnTo>
                    <a:pt x="133" y="464"/>
                  </a:lnTo>
                  <a:lnTo>
                    <a:pt x="107" y="406"/>
                  </a:lnTo>
                  <a:lnTo>
                    <a:pt x="83" y="375"/>
                  </a:lnTo>
                  <a:lnTo>
                    <a:pt x="67" y="377"/>
                  </a:lnTo>
                  <a:lnTo>
                    <a:pt x="57" y="368"/>
                  </a:lnTo>
                  <a:lnTo>
                    <a:pt x="0" y="357"/>
                  </a:lnTo>
                </a:path>
              </a:pathLst>
            </a:custGeom>
            <a:solidFill>
              <a:schemeClr val="tx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51" name="Freeform 1067"/>
            <p:cNvSpPr>
              <a:spLocks/>
            </p:cNvSpPr>
            <p:nvPr/>
          </p:nvSpPr>
          <p:spPr bwMode="auto">
            <a:xfrm>
              <a:off x="4434896" y="5236823"/>
              <a:ext cx="82550" cy="57150"/>
            </a:xfrm>
            <a:custGeom>
              <a:avLst/>
              <a:gdLst>
                <a:gd name="T0" fmla="*/ 5 w 72"/>
                <a:gd name="T1" fmla="*/ 12 h 50"/>
                <a:gd name="T2" fmla="*/ 26 w 72"/>
                <a:gd name="T3" fmla="*/ 18 h 50"/>
                <a:gd name="T4" fmla="*/ 52 w 72"/>
                <a:gd name="T5" fmla="*/ 0 h 50"/>
                <a:gd name="T6" fmla="*/ 62 w 72"/>
                <a:gd name="T7" fmla="*/ 32 h 50"/>
                <a:gd name="T8" fmla="*/ 37 w 72"/>
                <a:gd name="T9" fmla="*/ 43 h 50"/>
                <a:gd name="T10" fmla="*/ 5 w 72"/>
                <a:gd name="T11" fmla="*/ 41 h 50"/>
                <a:gd name="T12" fmla="*/ 0 w 72"/>
                <a:gd name="T13" fmla="*/ 18 h 50"/>
                <a:gd name="T14" fmla="*/ 5 w 72"/>
                <a:gd name="T15" fmla="*/ 12 h 50"/>
                <a:gd name="T16" fmla="*/ 5 w 72"/>
                <a:gd name="T17" fmla="*/ 12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50"/>
                <a:gd name="T29" fmla="*/ 72 w 72"/>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50">
                  <a:moveTo>
                    <a:pt x="6" y="14"/>
                  </a:moveTo>
                  <a:lnTo>
                    <a:pt x="30" y="21"/>
                  </a:lnTo>
                  <a:lnTo>
                    <a:pt x="59" y="0"/>
                  </a:lnTo>
                  <a:lnTo>
                    <a:pt x="71" y="36"/>
                  </a:lnTo>
                  <a:lnTo>
                    <a:pt x="42" y="49"/>
                  </a:lnTo>
                  <a:lnTo>
                    <a:pt x="6" y="47"/>
                  </a:lnTo>
                  <a:lnTo>
                    <a:pt x="0" y="21"/>
                  </a:lnTo>
                  <a:lnTo>
                    <a:pt x="6" y="14"/>
                  </a:lnTo>
                </a:path>
              </a:pathLst>
            </a:custGeom>
            <a:no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52" name="Freeform 1068"/>
            <p:cNvSpPr>
              <a:spLocks/>
            </p:cNvSpPr>
            <p:nvPr/>
          </p:nvSpPr>
          <p:spPr bwMode="auto">
            <a:xfrm>
              <a:off x="5079421" y="4797085"/>
              <a:ext cx="149225" cy="401638"/>
            </a:xfrm>
            <a:custGeom>
              <a:avLst/>
              <a:gdLst>
                <a:gd name="T0" fmla="*/ 113 w 129"/>
                <a:gd name="T1" fmla="*/ 83 h 338"/>
                <a:gd name="T2" fmla="*/ 89 w 129"/>
                <a:gd name="T3" fmla="*/ 215 h 338"/>
                <a:gd name="T4" fmla="*/ 79 w 129"/>
                <a:gd name="T5" fmla="*/ 257 h 338"/>
                <a:gd name="T6" fmla="*/ 79 w 129"/>
                <a:gd name="T7" fmla="*/ 292 h 338"/>
                <a:gd name="T8" fmla="*/ 69 w 129"/>
                <a:gd name="T9" fmla="*/ 303 h 338"/>
                <a:gd name="T10" fmla="*/ 46 w 129"/>
                <a:gd name="T11" fmla="*/ 266 h 338"/>
                <a:gd name="T12" fmla="*/ 20 w 129"/>
                <a:gd name="T13" fmla="*/ 246 h 338"/>
                <a:gd name="T14" fmla="*/ 0 w 129"/>
                <a:gd name="T15" fmla="*/ 188 h 338"/>
                <a:gd name="T16" fmla="*/ 2 w 129"/>
                <a:gd name="T17" fmla="*/ 134 h 338"/>
                <a:gd name="T18" fmla="*/ 39 w 129"/>
                <a:gd name="T19" fmla="*/ 37 h 338"/>
                <a:gd name="T20" fmla="*/ 80 w 129"/>
                <a:gd name="T21" fmla="*/ 0 h 338"/>
                <a:gd name="T22" fmla="*/ 107 w 129"/>
                <a:gd name="T23" fmla="*/ 13 h 338"/>
                <a:gd name="T24" fmla="*/ 113 w 129"/>
                <a:gd name="T25" fmla="*/ 83 h 338"/>
                <a:gd name="T26" fmla="*/ 113 w 129"/>
                <a:gd name="T27" fmla="*/ 83 h 3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9"/>
                <a:gd name="T43" fmla="*/ 0 h 338"/>
                <a:gd name="T44" fmla="*/ 129 w 129"/>
                <a:gd name="T45" fmla="*/ 338 h 3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9" h="338">
                  <a:moveTo>
                    <a:pt x="128" y="92"/>
                  </a:moveTo>
                  <a:lnTo>
                    <a:pt x="101" y="239"/>
                  </a:lnTo>
                  <a:lnTo>
                    <a:pt x="89" y="286"/>
                  </a:lnTo>
                  <a:lnTo>
                    <a:pt x="89" y="325"/>
                  </a:lnTo>
                  <a:lnTo>
                    <a:pt x="78" y="337"/>
                  </a:lnTo>
                  <a:lnTo>
                    <a:pt x="52" y="296"/>
                  </a:lnTo>
                  <a:lnTo>
                    <a:pt x="23" y="274"/>
                  </a:lnTo>
                  <a:lnTo>
                    <a:pt x="0" y="209"/>
                  </a:lnTo>
                  <a:lnTo>
                    <a:pt x="2" y="149"/>
                  </a:lnTo>
                  <a:lnTo>
                    <a:pt x="44" y="41"/>
                  </a:lnTo>
                  <a:lnTo>
                    <a:pt x="91" y="0"/>
                  </a:lnTo>
                  <a:lnTo>
                    <a:pt x="121" y="14"/>
                  </a:lnTo>
                  <a:lnTo>
                    <a:pt x="128" y="92"/>
                  </a:lnTo>
                </a:path>
              </a:pathLst>
            </a:custGeom>
            <a:no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53" name="Freeform 1069"/>
            <p:cNvSpPr>
              <a:spLocks/>
            </p:cNvSpPr>
            <p:nvPr/>
          </p:nvSpPr>
          <p:spPr bwMode="auto">
            <a:xfrm>
              <a:off x="4001509" y="4900273"/>
              <a:ext cx="758825" cy="649287"/>
            </a:xfrm>
            <a:custGeom>
              <a:avLst/>
              <a:gdLst>
                <a:gd name="T0" fmla="*/ 168 w 648"/>
                <a:gd name="T1" fmla="*/ 71 h 546"/>
                <a:gd name="T2" fmla="*/ 176 w 648"/>
                <a:gd name="T3" fmla="*/ 39 h 546"/>
                <a:gd name="T4" fmla="*/ 228 w 648"/>
                <a:gd name="T5" fmla="*/ 58 h 546"/>
                <a:gd name="T6" fmla="*/ 226 w 648"/>
                <a:gd name="T7" fmla="*/ 31 h 546"/>
                <a:gd name="T8" fmla="*/ 249 w 648"/>
                <a:gd name="T9" fmla="*/ 4 h 546"/>
                <a:gd name="T10" fmla="*/ 307 w 648"/>
                <a:gd name="T11" fmla="*/ 0 h 546"/>
                <a:gd name="T12" fmla="*/ 360 w 648"/>
                <a:gd name="T13" fmla="*/ 5 h 546"/>
                <a:gd name="T14" fmla="*/ 356 w 648"/>
                <a:gd name="T15" fmla="*/ 36 h 546"/>
                <a:gd name="T16" fmla="*/ 336 w 648"/>
                <a:gd name="T17" fmla="*/ 73 h 546"/>
                <a:gd name="T18" fmla="*/ 426 w 648"/>
                <a:gd name="T19" fmla="*/ 49 h 546"/>
                <a:gd name="T20" fmla="*/ 461 w 648"/>
                <a:gd name="T21" fmla="*/ 58 h 546"/>
                <a:gd name="T22" fmla="*/ 455 w 648"/>
                <a:gd name="T23" fmla="*/ 30 h 546"/>
                <a:gd name="T24" fmla="*/ 515 w 648"/>
                <a:gd name="T25" fmla="*/ 48 h 546"/>
                <a:gd name="T26" fmla="*/ 550 w 648"/>
                <a:gd name="T27" fmla="*/ 73 h 546"/>
                <a:gd name="T28" fmla="*/ 557 w 648"/>
                <a:gd name="T29" fmla="*/ 137 h 546"/>
                <a:gd name="T30" fmla="*/ 532 w 648"/>
                <a:gd name="T31" fmla="*/ 166 h 546"/>
                <a:gd name="T32" fmla="*/ 483 w 648"/>
                <a:gd name="T33" fmla="*/ 210 h 546"/>
                <a:gd name="T34" fmla="*/ 457 w 648"/>
                <a:gd name="T35" fmla="*/ 219 h 546"/>
                <a:gd name="T36" fmla="*/ 445 w 648"/>
                <a:gd name="T37" fmla="*/ 225 h 546"/>
                <a:gd name="T38" fmla="*/ 405 w 648"/>
                <a:gd name="T39" fmla="*/ 238 h 546"/>
                <a:gd name="T40" fmla="*/ 374 w 648"/>
                <a:gd name="T41" fmla="*/ 242 h 546"/>
                <a:gd name="T42" fmla="*/ 296 w 648"/>
                <a:gd name="T43" fmla="*/ 232 h 546"/>
                <a:gd name="T44" fmla="*/ 305 w 648"/>
                <a:gd name="T45" fmla="*/ 288 h 546"/>
                <a:gd name="T46" fmla="*/ 256 w 648"/>
                <a:gd name="T47" fmla="*/ 325 h 546"/>
                <a:gd name="T48" fmla="*/ 207 w 648"/>
                <a:gd name="T49" fmla="*/ 342 h 546"/>
                <a:gd name="T50" fmla="*/ 148 w 648"/>
                <a:gd name="T51" fmla="*/ 365 h 546"/>
                <a:gd name="T52" fmla="*/ 55 w 648"/>
                <a:gd name="T53" fmla="*/ 409 h 546"/>
                <a:gd name="T54" fmla="*/ 69 w 648"/>
                <a:gd name="T55" fmla="*/ 472 h 546"/>
                <a:gd name="T56" fmla="*/ 26 w 648"/>
                <a:gd name="T57" fmla="*/ 487 h 546"/>
                <a:gd name="T58" fmla="*/ 4 w 648"/>
                <a:gd name="T59" fmla="*/ 400 h 546"/>
                <a:gd name="T60" fmla="*/ 24 w 648"/>
                <a:gd name="T61" fmla="*/ 351 h 546"/>
                <a:gd name="T62" fmla="*/ 47 w 648"/>
                <a:gd name="T63" fmla="*/ 327 h 546"/>
                <a:gd name="T64" fmla="*/ 76 w 648"/>
                <a:gd name="T65" fmla="*/ 286 h 546"/>
                <a:gd name="T66" fmla="*/ 119 w 648"/>
                <a:gd name="T67" fmla="*/ 202 h 546"/>
                <a:gd name="T68" fmla="*/ 153 w 648"/>
                <a:gd name="T69" fmla="*/ 138 h 546"/>
                <a:gd name="T70" fmla="*/ 153 w 648"/>
                <a:gd name="T71" fmla="*/ 84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48"/>
                <a:gd name="T109" fmla="*/ 0 h 546"/>
                <a:gd name="T110" fmla="*/ 648 w 648"/>
                <a:gd name="T111" fmla="*/ 546 h 5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48" h="546">
                  <a:moveTo>
                    <a:pt x="172" y="93"/>
                  </a:moveTo>
                  <a:lnTo>
                    <a:pt x="189" y="79"/>
                  </a:lnTo>
                  <a:lnTo>
                    <a:pt x="189" y="53"/>
                  </a:lnTo>
                  <a:lnTo>
                    <a:pt x="198" y="43"/>
                  </a:lnTo>
                  <a:lnTo>
                    <a:pt x="220" y="46"/>
                  </a:lnTo>
                  <a:lnTo>
                    <a:pt x="257" y="64"/>
                  </a:lnTo>
                  <a:lnTo>
                    <a:pt x="263" y="50"/>
                  </a:lnTo>
                  <a:lnTo>
                    <a:pt x="255" y="35"/>
                  </a:lnTo>
                  <a:lnTo>
                    <a:pt x="257" y="24"/>
                  </a:lnTo>
                  <a:lnTo>
                    <a:pt x="281" y="4"/>
                  </a:lnTo>
                  <a:lnTo>
                    <a:pt x="322" y="16"/>
                  </a:lnTo>
                  <a:lnTo>
                    <a:pt x="346" y="0"/>
                  </a:lnTo>
                  <a:lnTo>
                    <a:pt x="364" y="17"/>
                  </a:lnTo>
                  <a:lnTo>
                    <a:pt x="406" y="6"/>
                  </a:lnTo>
                  <a:lnTo>
                    <a:pt x="415" y="21"/>
                  </a:lnTo>
                  <a:lnTo>
                    <a:pt x="401" y="40"/>
                  </a:lnTo>
                  <a:lnTo>
                    <a:pt x="379" y="72"/>
                  </a:lnTo>
                  <a:lnTo>
                    <a:pt x="379" y="81"/>
                  </a:lnTo>
                  <a:lnTo>
                    <a:pt x="392" y="91"/>
                  </a:lnTo>
                  <a:lnTo>
                    <a:pt x="480" y="55"/>
                  </a:lnTo>
                  <a:lnTo>
                    <a:pt x="511" y="72"/>
                  </a:lnTo>
                  <a:lnTo>
                    <a:pt x="520" y="64"/>
                  </a:lnTo>
                  <a:lnTo>
                    <a:pt x="511" y="43"/>
                  </a:lnTo>
                  <a:lnTo>
                    <a:pt x="513" y="33"/>
                  </a:lnTo>
                  <a:lnTo>
                    <a:pt x="570" y="43"/>
                  </a:lnTo>
                  <a:lnTo>
                    <a:pt x="580" y="53"/>
                  </a:lnTo>
                  <a:lnTo>
                    <a:pt x="596" y="50"/>
                  </a:lnTo>
                  <a:lnTo>
                    <a:pt x="620" y="81"/>
                  </a:lnTo>
                  <a:lnTo>
                    <a:pt x="647" y="139"/>
                  </a:lnTo>
                  <a:lnTo>
                    <a:pt x="628" y="152"/>
                  </a:lnTo>
                  <a:lnTo>
                    <a:pt x="613" y="180"/>
                  </a:lnTo>
                  <a:lnTo>
                    <a:pt x="600" y="185"/>
                  </a:lnTo>
                  <a:lnTo>
                    <a:pt x="587" y="212"/>
                  </a:lnTo>
                  <a:lnTo>
                    <a:pt x="544" y="233"/>
                  </a:lnTo>
                  <a:lnTo>
                    <a:pt x="526" y="225"/>
                  </a:lnTo>
                  <a:lnTo>
                    <a:pt x="515" y="243"/>
                  </a:lnTo>
                  <a:lnTo>
                    <a:pt x="515" y="250"/>
                  </a:lnTo>
                  <a:lnTo>
                    <a:pt x="502" y="250"/>
                  </a:lnTo>
                  <a:lnTo>
                    <a:pt x="478" y="250"/>
                  </a:lnTo>
                  <a:lnTo>
                    <a:pt x="456" y="265"/>
                  </a:lnTo>
                  <a:lnTo>
                    <a:pt x="441" y="255"/>
                  </a:lnTo>
                  <a:lnTo>
                    <a:pt x="421" y="269"/>
                  </a:lnTo>
                  <a:lnTo>
                    <a:pt x="373" y="289"/>
                  </a:lnTo>
                  <a:lnTo>
                    <a:pt x="334" y="258"/>
                  </a:lnTo>
                  <a:lnTo>
                    <a:pt x="332" y="282"/>
                  </a:lnTo>
                  <a:lnTo>
                    <a:pt x="344" y="320"/>
                  </a:lnTo>
                  <a:lnTo>
                    <a:pt x="310" y="335"/>
                  </a:lnTo>
                  <a:lnTo>
                    <a:pt x="289" y="361"/>
                  </a:lnTo>
                  <a:lnTo>
                    <a:pt x="253" y="371"/>
                  </a:lnTo>
                  <a:lnTo>
                    <a:pt x="233" y="380"/>
                  </a:lnTo>
                  <a:lnTo>
                    <a:pt x="193" y="380"/>
                  </a:lnTo>
                  <a:lnTo>
                    <a:pt x="167" y="406"/>
                  </a:lnTo>
                  <a:lnTo>
                    <a:pt x="98" y="430"/>
                  </a:lnTo>
                  <a:lnTo>
                    <a:pt x="62" y="455"/>
                  </a:lnTo>
                  <a:lnTo>
                    <a:pt x="45" y="472"/>
                  </a:lnTo>
                  <a:lnTo>
                    <a:pt x="78" y="525"/>
                  </a:lnTo>
                  <a:lnTo>
                    <a:pt x="55" y="545"/>
                  </a:lnTo>
                  <a:lnTo>
                    <a:pt x="29" y="542"/>
                  </a:lnTo>
                  <a:lnTo>
                    <a:pt x="0" y="486"/>
                  </a:lnTo>
                  <a:lnTo>
                    <a:pt x="5" y="445"/>
                  </a:lnTo>
                  <a:lnTo>
                    <a:pt x="5" y="426"/>
                  </a:lnTo>
                  <a:lnTo>
                    <a:pt x="27" y="390"/>
                  </a:lnTo>
                  <a:lnTo>
                    <a:pt x="55" y="383"/>
                  </a:lnTo>
                  <a:lnTo>
                    <a:pt x="53" y="364"/>
                  </a:lnTo>
                  <a:lnTo>
                    <a:pt x="82" y="351"/>
                  </a:lnTo>
                  <a:lnTo>
                    <a:pt x="86" y="318"/>
                  </a:lnTo>
                  <a:lnTo>
                    <a:pt x="136" y="277"/>
                  </a:lnTo>
                  <a:lnTo>
                    <a:pt x="134" y="225"/>
                  </a:lnTo>
                  <a:lnTo>
                    <a:pt x="174" y="173"/>
                  </a:lnTo>
                  <a:lnTo>
                    <a:pt x="172" y="154"/>
                  </a:lnTo>
                  <a:lnTo>
                    <a:pt x="184" y="137"/>
                  </a:lnTo>
                  <a:lnTo>
                    <a:pt x="172" y="93"/>
                  </a:lnTo>
                </a:path>
              </a:pathLst>
            </a:custGeom>
            <a:solidFill>
              <a:schemeClr val="bg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54" name="Freeform 1070"/>
            <p:cNvSpPr>
              <a:spLocks/>
            </p:cNvSpPr>
            <p:nvPr/>
          </p:nvSpPr>
          <p:spPr bwMode="auto">
            <a:xfrm>
              <a:off x="3428421" y="4836773"/>
              <a:ext cx="790575" cy="581025"/>
            </a:xfrm>
            <a:custGeom>
              <a:avLst/>
              <a:gdLst>
                <a:gd name="T0" fmla="*/ 27 w 673"/>
                <a:gd name="T1" fmla="*/ 170 h 490"/>
                <a:gd name="T2" fmla="*/ 66 w 673"/>
                <a:gd name="T3" fmla="*/ 153 h 490"/>
                <a:gd name="T4" fmla="*/ 129 w 673"/>
                <a:gd name="T5" fmla="*/ 168 h 490"/>
                <a:gd name="T6" fmla="*/ 140 w 673"/>
                <a:gd name="T7" fmla="*/ 140 h 490"/>
                <a:gd name="T8" fmla="*/ 227 w 673"/>
                <a:gd name="T9" fmla="*/ 107 h 490"/>
                <a:gd name="T10" fmla="*/ 297 w 673"/>
                <a:gd name="T11" fmla="*/ 87 h 490"/>
                <a:gd name="T12" fmla="*/ 327 w 673"/>
                <a:gd name="T13" fmla="*/ 94 h 490"/>
                <a:gd name="T14" fmla="*/ 350 w 673"/>
                <a:gd name="T15" fmla="*/ 77 h 490"/>
                <a:gd name="T16" fmla="*/ 360 w 673"/>
                <a:gd name="T17" fmla="*/ 59 h 490"/>
                <a:gd name="T18" fmla="*/ 388 w 673"/>
                <a:gd name="T19" fmla="*/ 38 h 490"/>
                <a:gd name="T20" fmla="*/ 428 w 673"/>
                <a:gd name="T21" fmla="*/ 16 h 490"/>
                <a:gd name="T22" fmla="*/ 443 w 673"/>
                <a:gd name="T23" fmla="*/ 36 h 490"/>
                <a:gd name="T24" fmla="*/ 482 w 673"/>
                <a:gd name="T25" fmla="*/ 8 h 490"/>
                <a:gd name="T26" fmla="*/ 522 w 673"/>
                <a:gd name="T27" fmla="*/ 8 h 490"/>
                <a:gd name="T28" fmla="*/ 541 w 673"/>
                <a:gd name="T29" fmla="*/ 40 h 490"/>
                <a:gd name="T30" fmla="*/ 517 w 673"/>
                <a:gd name="T31" fmla="*/ 97 h 490"/>
                <a:gd name="T32" fmla="*/ 517 w 673"/>
                <a:gd name="T33" fmla="*/ 122 h 490"/>
                <a:gd name="T34" fmla="*/ 556 w 673"/>
                <a:gd name="T35" fmla="*/ 142 h 490"/>
                <a:gd name="T36" fmla="*/ 586 w 673"/>
                <a:gd name="T37" fmla="*/ 133 h 490"/>
                <a:gd name="T38" fmla="*/ 586 w 673"/>
                <a:gd name="T39" fmla="*/ 188 h 490"/>
                <a:gd name="T40" fmla="*/ 552 w 673"/>
                <a:gd name="T41" fmla="*/ 251 h 490"/>
                <a:gd name="T42" fmla="*/ 509 w 673"/>
                <a:gd name="T43" fmla="*/ 334 h 490"/>
                <a:gd name="T44" fmla="*/ 480 w 673"/>
                <a:gd name="T45" fmla="*/ 375 h 490"/>
                <a:gd name="T46" fmla="*/ 457 w 673"/>
                <a:gd name="T47" fmla="*/ 400 h 490"/>
                <a:gd name="T48" fmla="*/ 387 w 673"/>
                <a:gd name="T49" fmla="*/ 439 h 490"/>
                <a:gd name="T50" fmla="*/ 332 w 673"/>
                <a:gd name="T51" fmla="*/ 408 h 490"/>
                <a:gd name="T52" fmla="*/ 275 w 673"/>
                <a:gd name="T53" fmla="*/ 437 h 490"/>
                <a:gd name="T54" fmla="*/ 187 w 673"/>
                <a:gd name="T55" fmla="*/ 403 h 490"/>
                <a:gd name="T56" fmla="*/ 190 w 673"/>
                <a:gd name="T57" fmla="*/ 340 h 490"/>
                <a:gd name="T58" fmla="*/ 150 w 673"/>
                <a:gd name="T59" fmla="*/ 326 h 490"/>
                <a:gd name="T60" fmla="*/ 118 w 673"/>
                <a:gd name="T61" fmla="*/ 326 h 490"/>
                <a:gd name="T62" fmla="*/ 103 w 673"/>
                <a:gd name="T63" fmla="*/ 280 h 490"/>
                <a:gd name="T64" fmla="*/ 131 w 673"/>
                <a:gd name="T65" fmla="*/ 273 h 490"/>
                <a:gd name="T66" fmla="*/ 129 w 673"/>
                <a:gd name="T67" fmla="*/ 233 h 490"/>
                <a:gd name="T68" fmla="*/ 51 w 673"/>
                <a:gd name="T69" fmla="*/ 202 h 490"/>
                <a:gd name="T70" fmla="*/ 14 w 673"/>
                <a:gd name="T71" fmla="*/ 202 h 490"/>
                <a:gd name="T72" fmla="*/ 2 w 673"/>
                <a:gd name="T73" fmla="*/ 168 h 4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3"/>
                <a:gd name="T112" fmla="*/ 0 h 490"/>
                <a:gd name="T113" fmla="*/ 673 w 673"/>
                <a:gd name="T114" fmla="*/ 490 h 4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3" h="490">
                  <a:moveTo>
                    <a:pt x="2" y="187"/>
                  </a:moveTo>
                  <a:lnTo>
                    <a:pt x="30" y="189"/>
                  </a:lnTo>
                  <a:lnTo>
                    <a:pt x="61" y="161"/>
                  </a:lnTo>
                  <a:lnTo>
                    <a:pt x="74" y="170"/>
                  </a:lnTo>
                  <a:lnTo>
                    <a:pt x="133" y="194"/>
                  </a:lnTo>
                  <a:lnTo>
                    <a:pt x="145" y="187"/>
                  </a:lnTo>
                  <a:lnTo>
                    <a:pt x="147" y="167"/>
                  </a:lnTo>
                  <a:lnTo>
                    <a:pt x="157" y="156"/>
                  </a:lnTo>
                  <a:lnTo>
                    <a:pt x="241" y="101"/>
                  </a:lnTo>
                  <a:lnTo>
                    <a:pt x="256" y="119"/>
                  </a:lnTo>
                  <a:lnTo>
                    <a:pt x="306" y="134"/>
                  </a:lnTo>
                  <a:lnTo>
                    <a:pt x="334" y="97"/>
                  </a:lnTo>
                  <a:lnTo>
                    <a:pt x="348" y="105"/>
                  </a:lnTo>
                  <a:lnTo>
                    <a:pt x="368" y="105"/>
                  </a:lnTo>
                  <a:lnTo>
                    <a:pt x="368" y="95"/>
                  </a:lnTo>
                  <a:lnTo>
                    <a:pt x="394" y="86"/>
                  </a:lnTo>
                  <a:lnTo>
                    <a:pt x="394" y="77"/>
                  </a:lnTo>
                  <a:lnTo>
                    <a:pt x="405" y="66"/>
                  </a:lnTo>
                  <a:lnTo>
                    <a:pt x="411" y="69"/>
                  </a:lnTo>
                  <a:lnTo>
                    <a:pt x="437" y="42"/>
                  </a:lnTo>
                  <a:lnTo>
                    <a:pt x="460" y="48"/>
                  </a:lnTo>
                  <a:lnTo>
                    <a:pt x="482" y="18"/>
                  </a:lnTo>
                  <a:lnTo>
                    <a:pt x="492" y="42"/>
                  </a:lnTo>
                  <a:lnTo>
                    <a:pt x="499" y="40"/>
                  </a:lnTo>
                  <a:lnTo>
                    <a:pt x="534" y="6"/>
                  </a:lnTo>
                  <a:lnTo>
                    <a:pt x="542" y="9"/>
                  </a:lnTo>
                  <a:lnTo>
                    <a:pt x="558" y="0"/>
                  </a:lnTo>
                  <a:lnTo>
                    <a:pt x="587" y="9"/>
                  </a:lnTo>
                  <a:lnTo>
                    <a:pt x="587" y="40"/>
                  </a:lnTo>
                  <a:lnTo>
                    <a:pt x="609" y="44"/>
                  </a:lnTo>
                  <a:lnTo>
                    <a:pt x="602" y="74"/>
                  </a:lnTo>
                  <a:lnTo>
                    <a:pt x="582" y="108"/>
                  </a:lnTo>
                  <a:lnTo>
                    <a:pt x="573" y="136"/>
                  </a:lnTo>
                  <a:lnTo>
                    <a:pt x="582" y="136"/>
                  </a:lnTo>
                  <a:lnTo>
                    <a:pt x="606" y="115"/>
                  </a:lnTo>
                  <a:lnTo>
                    <a:pt x="626" y="158"/>
                  </a:lnTo>
                  <a:lnTo>
                    <a:pt x="642" y="148"/>
                  </a:lnTo>
                  <a:lnTo>
                    <a:pt x="659" y="148"/>
                  </a:lnTo>
                  <a:lnTo>
                    <a:pt x="672" y="192"/>
                  </a:lnTo>
                  <a:lnTo>
                    <a:pt x="659" y="209"/>
                  </a:lnTo>
                  <a:lnTo>
                    <a:pt x="661" y="228"/>
                  </a:lnTo>
                  <a:lnTo>
                    <a:pt x="621" y="280"/>
                  </a:lnTo>
                  <a:lnTo>
                    <a:pt x="624" y="332"/>
                  </a:lnTo>
                  <a:lnTo>
                    <a:pt x="573" y="372"/>
                  </a:lnTo>
                  <a:lnTo>
                    <a:pt x="569" y="406"/>
                  </a:lnTo>
                  <a:lnTo>
                    <a:pt x="540" y="418"/>
                  </a:lnTo>
                  <a:lnTo>
                    <a:pt x="542" y="438"/>
                  </a:lnTo>
                  <a:lnTo>
                    <a:pt x="514" y="445"/>
                  </a:lnTo>
                  <a:lnTo>
                    <a:pt x="492" y="480"/>
                  </a:lnTo>
                  <a:lnTo>
                    <a:pt x="435" y="489"/>
                  </a:lnTo>
                  <a:lnTo>
                    <a:pt x="405" y="467"/>
                  </a:lnTo>
                  <a:lnTo>
                    <a:pt x="374" y="454"/>
                  </a:lnTo>
                  <a:lnTo>
                    <a:pt x="344" y="485"/>
                  </a:lnTo>
                  <a:lnTo>
                    <a:pt x="310" y="487"/>
                  </a:lnTo>
                  <a:lnTo>
                    <a:pt x="280" y="489"/>
                  </a:lnTo>
                  <a:lnTo>
                    <a:pt x="210" y="449"/>
                  </a:lnTo>
                  <a:lnTo>
                    <a:pt x="197" y="414"/>
                  </a:lnTo>
                  <a:lnTo>
                    <a:pt x="214" y="379"/>
                  </a:lnTo>
                  <a:lnTo>
                    <a:pt x="195" y="363"/>
                  </a:lnTo>
                  <a:lnTo>
                    <a:pt x="169" y="363"/>
                  </a:lnTo>
                  <a:lnTo>
                    <a:pt x="162" y="357"/>
                  </a:lnTo>
                  <a:lnTo>
                    <a:pt x="133" y="363"/>
                  </a:lnTo>
                  <a:lnTo>
                    <a:pt x="105" y="344"/>
                  </a:lnTo>
                  <a:lnTo>
                    <a:pt x="116" y="312"/>
                  </a:lnTo>
                  <a:lnTo>
                    <a:pt x="138" y="310"/>
                  </a:lnTo>
                  <a:lnTo>
                    <a:pt x="147" y="304"/>
                  </a:lnTo>
                  <a:lnTo>
                    <a:pt x="153" y="276"/>
                  </a:lnTo>
                  <a:lnTo>
                    <a:pt x="145" y="260"/>
                  </a:lnTo>
                  <a:lnTo>
                    <a:pt x="70" y="247"/>
                  </a:lnTo>
                  <a:lnTo>
                    <a:pt x="57" y="225"/>
                  </a:lnTo>
                  <a:lnTo>
                    <a:pt x="35" y="225"/>
                  </a:lnTo>
                  <a:lnTo>
                    <a:pt x="16" y="225"/>
                  </a:lnTo>
                  <a:lnTo>
                    <a:pt x="0" y="201"/>
                  </a:lnTo>
                  <a:lnTo>
                    <a:pt x="2" y="187"/>
                  </a:lnTo>
                </a:path>
              </a:pathLst>
            </a:custGeom>
            <a:solidFill>
              <a:schemeClr val="accent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55" name="Freeform 1071"/>
            <p:cNvSpPr>
              <a:spLocks/>
            </p:cNvSpPr>
            <p:nvPr/>
          </p:nvSpPr>
          <p:spPr bwMode="auto">
            <a:xfrm>
              <a:off x="3903084" y="5563848"/>
              <a:ext cx="250825" cy="236537"/>
            </a:xfrm>
            <a:custGeom>
              <a:avLst/>
              <a:gdLst>
                <a:gd name="T0" fmla="*/ 189 w 214"/>
                <a:gd name="T1" fmla="*/ 31 h 199"/>
                <a:gd name="T2" fmla="*/ 154 w 214"/>
                <a:gd name="T3" fmla="*/ 94 h 199"/>
                <a:gd name="T4" fmla="*/ 154 w 214"/>
                <a:gd name="T5" fmla="*/ 121 h 199"/>
                <a:gd name="T6" fmla="*/ 84 w 214"/>
                <a:gd name="T7" fmla="*/ 178 h 199"/>
                <a:gd name="T8" fmla="*/ 12 w 214"/>
                <a:gd name="T9" fmla="*/ 154 h 199"/>
                <a:gd name="T10" fmla="*/ 0 w 214"/>
                <a:gd name="T11" fmla="*/ 100 h 199"/>
                <a:gd name="T12" fmla="*/ 4 w 214"/>
                <a:gd name="T13" fmla="*/ 76 h 199"/>
                <a:gd name="T14" fmla="*/ 42 w 214"/>
                <a:gd name="T15" fmla="*/ 37 h 199"/>
                <a:gd name="T16" fmla="*/ 55 w 214"/>
                <a:gd name="T17" fmla="*/ 25 h 199"/>
                <a:gd name="T18" fmla="*/ 120 w 214"/>
                <a:gd name="T19" fmla="*/ 13 h 199"/>
                <a:gd name="T20" fmla="*/ 148 w 214"/>
                <a:gd name="T21" fmla="*/ 11 h 199"/>
                <a:gd name="T22" fmla="*/ 158 w 214"/>
                <a:gd name="T23" fmla="*/ 0 h 199"/>
                <a:gd name="T24" fmla="*/ 179 w 214"/>
                <a:gd name="T25" fmla="*/ 4 h 199"/>
                <a:gd name="T26" fmla="*/ 189 w 214"/>
                <a:gd name="T27" fmla="*/ 31 h 199"/>
                <a:gd name="T28" fmla="*/ 189 w 214"/>
                <a:gd name="T29" fmla="*/ 31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4"/>
                <a:gd name="T46" fmla="*/ 0 h 199"/>
                <a:gd name="T47" fmla="*/ 214 w 214"/>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4" h="199">
                  <a:moveTo>
                    <a:pt x="213" y="34"/>
                  </a:moveTo>
                  <a:lnTo>
                    <a:pt x="174" y="105"/>
                  </a:lnTo>
                  <a:lnTo>
                    <a:pt x="174" y="134"/>
                  </a:lnTo>
                  <a:lnTo>
                    <a:pt x="95" y="198"/>
                  </a:lnTo>
                  <a:lnTo>
                    <a:pt x="14" y="171"/>
                  </a:lnTo>
                  <a:lnTo>
                    <a:pt x="0" y="111"/>
                  </a:lnTo>
                  <a:lnTo>
                    <a:pt x="4" y="85"/>
                  </a:lnTo>
                  <a:lnTo>
                    <a:pt x="47" y="41"/>
                  </a:lnTo>
                  <a:lnTo>
                    <a:pt x="62" y="28"/>
                  </a:lnTo>
                  <a:lnTo>
                    <a:pt x="135" y="14"/>
                  </a:lnTo>
                  <a:lnTo>
                    <a:pt x="167" y="12"/>
                  </a:lnTo>
                  <a:lnTo>
                    <a:pt x="178" y="0"/>
                  </a:lnTo>
                  <a:lnTo>
                    <a:pt x="202" y="5"/>
                  </a:lnTo>
                  <a:lnTo>
                    <a:pt x="213" y="34"/>
                  </a:lnTo>
                </a:path>
              </a:pathLst>
            </a:custGeom>
            <a:solidFill>
              <a:schemeClr val="bg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56" name="Freeform 1072"/>
            <p:cNvSpPr>
              <a:spLocks/>
            </p:cNvSpPr>
            <p:nvPr/>
          </p:nvSpPr>
          <p:spPr bwMode="auto">
            <a:xfrm>
              <a:off x="2706110" y="4528798"/>
              <a:ext cx="904875" cy="957262"/>
            </a:xfrm>
            <a:custGeom>
              <a:avLst/>
              <a:gdLst>
                <a:gd name="T0" fmla="*/ 599 w 773"/>
                <a:gd name="T1" fmla="*/ 112 h 806"/>
                <a:gd name="T2" fmla="*/ 553 w 773"/>
                <a:gd name="T3" fmla="*/ 125 h 806"/>
                <a:gd name="T4" fmla="*/ 532 w 773"/>
                <a:gd name="T5" fmla="*/ 89 h 806"/>
                <a:gd name="T6" fmla="*/ 521 w 773"/>
                <a:gd name="T7" fmla="*/ 63 h 806"/>
                <a:gd name="T8" fmla="*/ 486 w 773"/>
                <a:gd name="T9" fmla="*/ 65 h 806"/>
                <a:gd name="T10" fmla="*/ 469 w 773"/>
                <a:gd name="T11" fmla="*/ 94 h 806"/>
                <a:gd name="T12" fmla="*/ 469 w 773"/>
                <a:gd name="T13" fmla="*/ 127 h 806"/>
                <a:gd name="T14" fmla="*/ 428 w 773"/>
                <a:gd name="T15" fmla="*/ 251 h 806"/>
                <a:gd name="T16" fmla="*/ 393 w 773"/>
                <a:gd name="T17" fmla="*/ 260 h 806"/>
                <a:gd name="T18" fmla="*/ 329 w 773"/>
                <a:gd name="T19" fmla="*/ 277 h 806"/>
                <a:gd name="T20" fmla="*/ 233 w 773"/>
                <a:gd name="T21" fmla="*/ 125 h 806"/>
                <a:gd name="T22" fmla="*/ 201 w 773"/>
                <a:gd name="T23" fmla="*/ 101 h 806"/>
                <a:gd name="T24" fmla="*/ 194 w 773"/>
                <a:gd name="T25" fmla="*/ 65 h 806"/>
                <a:gd name="T26" fmla="*/ 148 w 773"/>
                <a:gd name="T27" fmla="*/ 89 h 806"/>
                <a:gd name="T28" fmla="*/ 128 w 773"/>
                <a:gd name="T29" fmla="*/ 0 h 806"/>
                <a:gd name="T30" fmla="*/ 95 w 773"/>
                <a:gd name="T31" fmla="*/ 36 h 806"/>
                <a:gd name="T32" fmla="*/ 91 w 773"/>
                <a:gd name="T33" fmla="*/ 91 h 806"/>
                <a:gd name="T34" fmla="*/ 70 w 773"/>
                <a:gd name="T35" fmla="*/ 81 h 806"/>
                <a:gd name="T36" fmla="*/ 70 w 773"/>
                <a:gd name="T37" fmla="*/ 146 h 806"/>
                <a:gd name="T38" fmla="*/ 95 w 773"/>
                <a:gd name="T39" fmla="*/ 155 h 806"/>
                <a:gd name="T40" fmla="*/ 93 w 773"/>
                <a:gd name="T41" fmla="*/ 296 h 806"/>
                <a:gd name="T42" fmla="*/ 15 w 773"/>
                <a:gd name="T43" fmla="*/ 389 h 806"/>
                <a:gd name="T44" fmla="*/ 0 w 773"/>
                <a:gd name="T45" fmla="*/ 413 h 806"/>
                <a:gd name="T46" fmla="*/ 2 w 773"/>
                <a:gd name="T47" fmla="*/ 469 h 806"/>
                <a:gd name="T48" fmla="*/ 44 w 773"/>
                <a:gd name="T49" fmla="*/ 463 h 806"/>
                <a:gd name="T50" fmla="*/ 91 w 773"/>
                <a:gd name="T51" fmla="*/ 481 h 806"/>
                <a:gd name="T52" fmla="*/ 104 w 773"/>
                <a:gd name="T53" fmla="*/ 530 h 806"/>
                <a:gd name="T54" fmla="*/ 142 w 773"/>
                <a:gd name="T55" fmla="*/ 543 h 806"/>
                <a:gd name="T56" fmla="*/ 140 w 773"/>
                <a:gd name="T57" fmla="*/ 573 h 806"/>
                <a:gd name="T58" fmla="*/ 126 w 773"/>
                <a:gd name="T59" fmla="*/ 624 h 806"/>
                <a:gd name="T60" fmla="*/ 153 w 773"/>
                <a:gd name="T61" fmla="*/ 636 h 806"/>
                <a:gd name="T62" fmla="*/ 183 w 773"/>
                <a:gd name="T63" fmla="*/ 659 h 806"/>
                <a:gd name="T64" fmla="*/ 235 w 773"/>
                <a:gd name="T65" fmla="*/ 693 h 806"/>
                <a:gd name="T66" fmla="*/ 287 w 773"/>
                <a:gd name="T67" fmla="*/ 677 h 806"/>
                <a:gd name="T68" fmla="*/ 291 w 773"/>
                <a:gd name="T69" fmla="*/ 711 h 806"/>
                <a:gd name="T70" fmla="*/ 323 w 773"/>
                <a:gd name="T71" fmla="*/ 718 h 806"/>
                <a:gd name="T72" fmla="*/ 338 w 773"/>
                <a:gd name="T73" fmla="*/ 715 h 806"/>
                <a:gd name="T74" fmla="*/ 325 w 773"/>
                <a:gd name="T75" fmla="*/ 625 h 806"/>
                <a:gd name="T76" fmla="*/ 367 w 773"/>
                <a:gd name="T77" fmla="*/ 608 h 806"/>
                <a:gd name="T78" fmla="*/ 393 w 773"/>
                <a:gd name="T79" fmla="*/ 586 h 806"/>
                <a:gd name="T80" fmla="*/ 459 w 773"/>
                <a:gd name="T81" fmla="*/ 584 h 806"/>
                <a:gd name="T82" fmla="*/ 488 w 773"/>
                <a:gd name="T83" fmla="*/ 582 h 806"/>
                <a:gd name="T84" fmla="*/ 514 w 773"/>
                <a:gd name="T85" fmla="*/ 601 h 806"/>
                <a:gd name="T86" fmla="*/ 535 w 773"/>
                <a:gd name="T87" fmla="*/ 575 h 806"/>
                <a:gd name="T88" fmla="*/ 564 w 773"/>
                <a:gd name="T89" fmla="*/ 577 h 806"/>
                <a:gd name="T90" fmla="*/ 603 w 773"/>
                <a:gd name="T91" fmla="*/ 533 h 806"/>
                <a:gd name="T92" fmla="*/ 642 w 773"/>
                <a:gd name="T93" fmla="*/ 541 h 806"/>
                <a:gd name="T94" fmla="*/ 672 w 773"/>
                <a:gd name="T95" fmla="*/ 510 h 806"/>
                <a:gd name="T96" fmla="*/ 685 w 773"/>
                <a:gd name="T97" fmla="*/ 480 h 806"/>
                <a:gd name="T98" fmla="*/ 611 w 773"/>
                <a:gd name="T99" fmla="*/ 454 h 806"/>
                <a:gd name="T100" fmla="*/ 580 w 773"/>
                <a:gd name="T101" fmla="*/ 434 h 806"/>
                <a:gd name="T102" fmla="*/ 548 w 773"/>
                <a:gd name="T103" fmla="*/ 412 h 806"/>
                <a:gd name="T104" fmla="*/ 558 w 773"/>
                <a:gd name="T105" fmla="*/ 352 h 806"/>
                <a:gd name="T106" fmla="*/ 553 w 773"/>
                <a:gd name="T107" fmla="*/ 243 h 806"/>
                <a:gd name="T108" fmla="*/ 495 w 773"/>
                <a:gd name="T109" fmla="*/ 246 h 806"/>
                <a:gd name="T110" fmla="*/ 486 w 773"/>
                <a:gd name="T111" fmla="*/ 207 h 806"/>
                <a:gd name="T112" fmla="*/ 498 w 773"/>
                <a:gd name="T113" fmla="*/ 168 h 806"/>
                <a:gd name="T114" fmla="*/ 532 w 773"/>
                <a:gd name="T115" fmla="*/ 166 h 806"/>
                <a:gd name="T116" fmla="*/ 593 w 773"/>
                <a:gd name="T117" fmla="*/ 166 h 806"/>
                <a:gd name="T118" fmla="*/ 605 w 773"/>
                <a:gd name="T119" fmla="*/ 133 h 8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73"/>
                <a:gd name="T181" fmla="*/ 0 h 806"/>
                <a:gd name="T182" fmla="*/ 773 w 773"/>
                <a:gd name="T183" fmla="*/ 806 h 8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73" h="806">
                  <a:moveTo>
                    <a:pt x="682" y="148"/>
                  </a:moveTo>
                  <a:lnTo>
                    <a:pt x="675" y="125"/>
                  </a:lnTo>
                  <a:lnTo>
                    <a:pt x="656" y="119"/>
                  </a:lnTo>
                  <a:lnTo>
                    <a:pt x="623" y="139"/>
                  </a:lnTo>
                  <a:lnTo>
                    <a:pt x="601" y="127"/>
                  </a:lnTo>
                  <a:lnTo>
                    <a:pt x="599" y="99"/>
                  </a:lnTo>
                  <a:lnTo>
                    <a:pt x="587" y="86"/>
                  </a:lnTo>
                  <a:lnTo>
                    <a:pt x="587" y="70"/>
                  </a:lnTo>
                  <a:lnTo>
                    <a:pt x="557" y="64"/>
                  </a:lnTo>
                  <a:lnTo>
                    <a:pt x="548" y="72"/>
                  </a:lnTo>
                  <a:lnTo>
                    <a:pt x="553" y="95"/>
                  </a:lnTo>
                  <a:lnTo>
                    <a:pt x="529" y="105"/>
                  </a:lnTo>
                  <a:lnTo>
                    <a:pt x="522" y="122"/>
                  </a:lnTo>
                  <a:lnTo>
                    <a:pt x="529" y="141"/>
                  </a:lnTo>
                  <a:lnTo>
                    <a:pt x="474" y="204"/>
                  </a:lnTo>
                  <a:lnTo>
                    <a:pt x="482" y="279"/>
                  </a:lnTo>
                  <a:lnTo>
                    <a:pt x="455" y="302"/>
                  </a:lnTo>
                  <a:lnTo>
                    <a:pt x="443" y="289"/>
                  </a:lnTo>
                  <a:lnTo>
                    <a:pt x="390" y="320"/>
                  </a:lnTo>
                  <a:lnTo>
                    <a:pt x="371" y="308"/>
                  </a:lnTo>
                  <a:lnTo>
                    <a:pt x="294" y="161"/>
                  </a:lnTo>
                  <a:lnTo>
                    <a:pt x="263" y="139"/>
                  </a:lnTo>
                  <a:lnTo>
                    <a:pt x="239" y="132"/>
                  </a:lnTo>
                  <a:lnTo>
                    <a:pt x="227" y="112"/>
                  </a:lnTo>
                  <a:lnTo>
                    <a:pt x="241" y="90"/>
                  </a:lnTo>
                  <a:lnTo>
                    <a:pt x="219" y="72"/>
                  </a:lnTo>
                  <a:lnTo>
                    <a:pt x="193" y="95"/>
                  </a:lnTo>
                  <a:lnTo>
                    <a:pt x="167" y="99"/>
                  </a:lnTo>
                  <a:lnTo>
                    <a:pt x="148" y="19"/>
                  </a:lnTo>
                  <a:lnTo>
                    <a:pt x="144" y="0"/>
                  </a:lnTo>
                  <a:lnTo>
                    <a:pt x="117" y="33"/>
                  </a:lnTo>
                  <a:lnTo>
                    <a:pt x="107" y="40"/>
                  </a:lnTo>
                  <a:lnTo>
                    <a:pt x="109" y="90"/>
                  </a:lnTo>
                  <a:lnTo>
                    <a:pt x="103" y="101"/>
                  </a:lnTo>
                  <a:lnTo>
                    <a:pt x="89" y="101"/>
                  </a:lnTo>
                  <a:lnTo>
                    <a:pt x="79" y="90"/>
                  </a:lnTo>
                  <a:lnTo>
                    <a:pt x="65" y="105"/>
                  </a:lnTo>
                  <a:lnTo>
                    <a:pt x="79" y="163"/>
                  </a:lnTo>
                  <a:lnTo>
                    <a:pt x="93" y="163"/>
                  </a:lnTo>
                  <a:lnTo>
                    <a:pt x="107" y="172"/>
                  </a:lnTo>
                  <a:lnTo>
                    <a:pt x="112" y="207"/>
                  </a:lnTo>
                  <a:lnTo>
                    <a:pt x="105" y="329"/>
                  </a:lnTo>
                  <a:lnTo>
                    <a:pt x="21" y="404"/>
                  </a:lnTo>
                  <a:lnTo>
                    <a:pt x="17" y="433"/>
                  </a:lnTo>
                  <a:lnTo>
                    <a:pt x="2" y="445"/>
                  </a:lnTo>
                  <a:lnTo>
                    <a:pt x="0" y="460"/>
                  </a:lnTo>
                  <a:lnTo>
                    <a:pt x="12" y="496"/>
                  </a:lnTo>
                  <a:lnTo>
                    <a:pt x="2" y="522"/>
                  </a:lnTo>
                  <a:lnTo>
                    <a:pt x="9" y="527"/>
                  </a:lnTo>
                  <a:lnTo>
                    <a:pt x="50" y="515"/>
                  </a:lnTo>
                  <a:lnTo>
                    <a:pt x="109" y="512"/>
                  </a:lnTo>
                  <a:lnTo>
                    <a:pt x="103" y="536"/>
                  </a:lnTo>
                  <a:lnTo>
                    <a:pt x="114" y="558"/>
                  </a:lnTo>
                  <a:lnTo>
                    <a:pt x="117" y="590"/>
                  </a:lnTo>
                  <a:lnTo>
                    <a:pt x="124" y="602"/>
                  </a:lnTo>
                  <a:lnTo>
                    <a:pt x="160" y="604"/>
                  </a:lnTo>
                  <a:lnTo>
                    <a:pt x="175" y="616"/>
                  </a:lnTo>
                  <a:lnTo>
                    <a:pt x="158" y="638"/>
                  </a:lnTo>
                  <a:lnTo>
                    <a:pt x="155" y="664"/>
                  </a:lnTo>
                  <a:lnTo>
                    <a:pt x="142" y="695"/>
                  </a:lnTo>
                  <a:lnTo>
                    <a:pt x="151" y="705"/>
                  </a:lnTo>
                  <a:lnTo>
                    <a:pt x="172" y="708"/>
                  </a:lnTo>
                  <a:lnTo>
                    <a:pt x="210" y="722"/>
                  </a:lnTo>
                  <a:lnTo>
                    <a:pt x="206" y="734"/>
                  </a:lnTo>
                  <a:lnTo>
                    <a:pt x="230" y="772"/>
                  </a:lnTo>
                  <a:lnTo>
                    <a:pt x="265" y="772"/>
                  </a:lnTo>
                  <a:lnTo>
                    <a:pt x="309" y="747"/>
                  </a:lnTo>
                  <a:lnTo>
                    <a:pt x="323" y="754"/>
                  </a:lnTo>
                  <a:lnTo>
                    <a:pt x="323" y="770"/>
                  </a:lnTo>
                  <a:lnTo>
                    <a:pt x="328" y="792"/>
                  </a:lnTo>
                  <a:lnTo>
                    <a:pt x="340" y="802"/>
                  </a:lnTo>
                  <a:lnTo>
                    <a:pt x="364" y="799"/>
                  </a:lnTo>
                  <a:lnTo>
                    <a:pt x="373" y="805"/>
                  </a:lnTo>
                  <a:lnTo>
                    <a:pt x="381" y="796"/>
                  </a:lnTo>
                  <a:lnTo>
                    <a:pt x="381" y="761"/>
                  </a:lnTo>
                  <a:lnTo>
                    <a:pt x="366" y="696"/>
                  </a:lnTo>
                  <a:lnTo>
                    <a:pt x="376" y="677"/>
                  </a:lnTo>
                  <a:lnTo>
                    <a:pt x="414" y="677"/>
                  </a:lnTo>
                  <a:lnTo>
                    <a:pt x="423" y="677"/>
                  </a:lnTo>
                  <a:lnTo>
                    <a:pt x="443" y="652"/>
                  </a:lnTo>
                  <a:lnTo>
                    <a:pt x="495" y="670"/>
                  </a:lnTo>
                  <a:lnTo>
                    <a:pt x="517" y="650"/>
                  </a:lnTo>
                  <a:lnTo>
                    <a:pt x="529" y="662"/>
                  </a:lnTo>
                  <a:lnTo>
                    <a:pt x="550" y="648"/>
                  </a:lnTo>
                  <a:lnTo>
                    <a:pt x="570" y="669"/>
                  </a:lnTo>
                  <a:lnTo>
                    <a:pt x="579" y="669"/>
                  </a:lnTo>
                  <a:lnTo>
                    <a:pt x="585" y="657"/>
                  </a:lnTo>
                  <a:lnTo>
                    <a:pt x="603" y="640"/>
                  </a:lnTo>
                  <a:lnTo>
                    <a:pt x="611" y="646"/>
                  </a:lnTo>
                  <a:lnTo>
                    <a:pt x="636" y="642"/>
                  </a:lnTo>
                  <a:lnTo>
                    <a:pt x="660" y="621"/>
                  </a:lnTo>
                  <a:lnTo>
                    <a:pt x="680" y="593"/>
                  </a:lnTo>
                  <a:lnTo>
                    <a:pt x="709" y="587"/>
                  </a:lnTo>
                  <a:lnTo>
                    <a:pt x="723" y="602"/>
                  </a:lnTo>
                  <a:lnTo>
                    <a:pt x="735" y="571"/>
                  </a:lnTo>
                  <a:lnTo>
                    <a:pt x="757" y="568"/>
                  </a:lnTo>
                  <a:lnTo>
                    <a:pt x="766" y="563"/>
                  </a:lnTo>
                  <a:lnTo>
                    <a:pt x="772" y="534"/>
                  </a:lnTo>
                  <a:lnTo>
                    <a:pt x="763" y="518"/>
                  </a:lnTo>
                  <a:lnTo>
                    <a:pt x="689" y="505"/>
                  </a:lnTo>
                  <a:lnTo>
                    <a:pt x="675" y="483"/>
                  </a:lnTo>
                  <a:lnTo>
                    <a:pt x="654" y="483"/>
                  </a:lnTo>
                  <a:lnTo>
                    <a:pt x="634" y="483"/>
                  </a:lnTo>
                  <a:lnTo>
                    <a:pt x="618" y="459"/>
                  </a:lnTo>
                  <a:lnTo>
                    <a:pt x="620" y="445"/>
                  </a:lnTo>
                  <a:lnTo>
                    <a:pt x="629" y="392"/>
                  </a:lnTo>
                  <a:lnTo>
                    <a:pt x="601" y="363"/>
                  </a:lnTo>
                  <a:lnTo>
                    <a:pt x="623" y="271"/>
                  </a:lnTo>
                  <a:lnTo>
                    <a:pt x="608" y="257"/>
                  </a:lnTo>
                  <a:lnTo>
                    <a:pt x="558" y="274"/>
                  </a:lnTo>
                  <a:lnTo>
                    <a:pt x="548" y="253"/>
                  </a:lnTo>
                  <a:lnTo>
                    <a:pt x="548" y="231"/>
                  </a:lnTo>
                  <a:lnTo>
                    <a:pt x="537" y="221"/>
                  </a:lnTo>
                  <a:lnTo>
                    <a:pt x="561" y="187"/>
                  </a:lnTo>
                  <a:lnTo>
                    <a:pt x="587" y="196"/>
                  </a:lnTo>
                  <a:lnTo>
                    <a:pt x="599" y="185"/>
                  </a:lnTo>
                  <a:lnTo>
                    <a:pt x="647" y="192"/>
                  </a:lnTo>
                  <a:lnTo>
                    <a:pt x="668" y="185"/>
                  </a:lnTo>
                  <a:lnTo>
                    <a:pt x="682" y="148"/>
                  </a:lnTo>
                </a:path>
              </a:pathLst>
            </a:custGeom>
            <a:solidFill>
              <a:schemeClr val="accent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57" name="Freeform 1073"/>
            <p:cNvSpPr>
              <a:spLocks/>
            </p:cNvSpPr>
            <p:nvPr/>
          </p:nvSpPr>
          <p:spPr bwMode="auto">
            <a:xfrm>
              <a:off x="4342821" y="4339885"/>
              <a:ext cx="474663" cy="669925"/>
            </a:xfrm>
            <a:custGeom>
              <a:avLst/>
              <a:gdLst>
                <a:gd name="T0" fmla="*/ 8 w 404"/>
                <a:gd name="T1" fmla="*/ 111 h 566"/>
                <a:gd name="T2" fmla="*/ 31 w 404"/>
                <a:gd name="T3" fmla="*/ 156 h 566"/>
                <a:gd name="T4" fmla="*/ 33 w 404"/>
                <a:gd name="T5" fmla="*/ 180 h 566"/>
                <a:gd name="T6" fmla="*/ 20 w 404"/>
                <a:gd name="T7" fmla="*/ 204 h 566"/>
                <a:gd name="T8" fmla="*/ 4 w 404"/>
                <a:gd name="T9" fmla="*/ 217 h 566"/>
                <a:gd name="T10" fmla="*/ 0 w 404"/>
                <a:gd name="T11" fmla="*/ 261 h 566"/>
                <a:gd name="T12" fmla="*/ 5 w 404"/>
                <a:gd name="T13" fmla="*/ 267 h 566"/>
                <a:gd name="T14" fmla="*/ 16 w 404"/>
                <a:gd name="T15" fmla="*/ 263 h 566"/>
                <a:gd name="T16" fmla="*/ 20 w 404"/>
                <a:gd name="T17" fmla="*/ 267 h 566"/>
                <a:gd name="T18" fmla="*/ 20 w 404"/>
                <a:gd name="T19" fmla="*/ 295 h 566"/>
                <a:gd name="T20" fmla="*/ 33 w 404"/>
                <a:gd name="T21" fmla="*/ 326 h 566"/>
                <a:gd name="T22" fmla="*/ 46 w 404"/>
                <a:gd name="T23" fmla="*/ 332 h 566"/>
                <a:gd name="T24" fmla="*/ 48 w 404"/>
                <a:gd name="T25" fmla="*/ 380 h 566"/>
                <a:gd name="T26" fmla="*/ 41 w 404"/>
                <a:gd name="T27" fmla="*/ 412 h 566"/>
                <a:gd name="T28" fmla="*/ 48 w 404"/>
                <a:gd name="T29" fmla="*/ 425 h 566"/>
                <a:gd name="T30" fmla="*/ 63 w 404"/>
                <a:gd name="T31" fmla="*/ 441 h 566"/>
                <a:gd name="T32" fmla="*/ 101 w 404"/>
                <a:gd name="T33" fmla="*/ 431 h 566"/>
                <a:gd name="T34" fmla="*/ 109 w 404"/>
                <a:gd name="T35" fmla="*/ 444 h 566"/>
                <a:gd name="T36" fmla="*/ 97 w 404"/>
                <a:gd name="T37" fmla="*/ 461 h 566"/>
                <a:gd name="T38" fmla="*/ 77 w 404"/>
                <a:gd name="T39" fmla="*/ 490 h 566"/>
                <a:gd name="T40" fmla="*/ 77 w 404"/>
                <a:gd name="T41" fmla="*/ 498 h 566"/>
                <a:gd name="T42" fmla="*/ 89 w 404"/>
                <a:gd name="T43" fmla="*/ 507 h 566"/>
                <a:gd name="T44" fmla="*/ 167 w 404"/>
                <a:gd name="T45" fmla="*/ 475 h 566"/>
                <a:gd name="T46" fmla="*/ 195 w 404"/>
                <a:gd name="T47" fmla="*/ 490 h 566"/>
                <a:gd name="T48" fmla="*/ 203 w 404"/>
                <a:gd name="T49" fmla="*/ 483 h 566"/>
                <a:gd name="T50" fmla="*/ 195 w 404"/>
                <a:gd name="T51" fmla="*/ 464 h 566"/>
                <a:gd name="T52" fmla="*/ 196 w 404"/>
                <a:gd name="T53" fmla="*/ 455 h 566"/>
                <a:gd name="T54" fmla="*/ 208 w 404"/>
                <a:gd name="T55" fmla="*/ 381 h 566"/>
                <a:gd name="T56" fmla="*/ 219 w 404"/>
                <a:gd name="T57" fmla="*/ 364 h 566"/>
                <a:gd name="T58" fmla="*/ 226 w 404"/>
                <a:gd name="T59" fmla="*/ 345 h 566"/>
                <a:gd name="T60" fmla="*/ 239 w 404"/>
                <a:gd name="T61" fmla="*/ 314 h 566"/>
                <a:gd name="T62" fmla="*/ 231 w 404"/>
                <a:gd name="T63" fmla="*/ 302 h 566"/>
                <a:gd name="T64" fmla="*/ 233 w 404"/>
                <a:gd name="T65" fmla="*/ 277 h 566"/>
                <a:gd name="T66" fmla="*/ 267 w 404"/>
                <a:gd name="T67" fmla="*/ 239 h 566"/>
                <a:gd name="T68" fmla="*/ 264 w 404"/>
                <a:gd name="T69" fmla="*/ 214 h 566"/>
                <a:gd name="T70" fmla="*/ 285 w 404"/>
                <a:gd name="T71" fmla="*/ 176 h 566"/>
                <a:gd name="T72" fmla="*/ 307 w 404"/>
                <a:gd name="T73" fmla="*/ 182 h 566"/>
                <a:gd name="T74" fmla="*/ 349 w 404"/>
                <a:gd name="T75" fmla="*/ 151 h 566"/>
                <a:gd name="T76" fmla="*/ 358 w 404"/>
                <a:gd name="T77" fmla="*/ 135 h 566"/>
                <a:gd name="T78" fmla="*/ 331 w 404"/>
                <a:gd name="T79" fmla="*/ 83 h 566"/>
                <a:gd name="T80" fmla="*/ 313 w 404"/>
                <a:gd name="T81" fmla="*/ 57 h 566"/>
                <a:gd name="T82" fmla="*/ 326 w 404"/>
                <a:gd name="T83" fmla="*/ 45 h 566"/>
                <a:gd name="T84" fmla="*/ 309 w 404"/>
                <a:gd name="T85" fmla="*/ 30 h 566"/>
                <a:gd name="T86" fmla="*/ 268 w 404"/>
                <a:gd name="T87" fmla="*/ 30 h 566"/>
                <a:gd name="T88" fmla="*/ 250 w 404"/>
                <a:gd name="T89" fmla="*/ 10 h 566"/>
                <a:gd name="T90" fmla="*/ 218 w 404"/>
                <a:gd name="T91" fmla="*/ 43 h 566"/>
                <a:gd name="T92" fmla="*/ 205 w 404"/>
                <a:gd name="T93" fmla="*/ 38 h 566"/>
                <a:gd name="T94" fmla="*/ 219 w 404"/>
                <a:gd name="T95" fmla="*/ 12 h 566"/>
                <a:gd name="T96" fmla="*/ 218 w 404"/>
                <a:gd name="T97" fmla="*/ 4 h 566"/>
                <a:gd name="T98" fmla="*/ 205 w 404"/>
                <a:gd name="T99" fmla="*/ 0 h 566"/>
                <a:gd name="T100" fmla="*/ 167 w 404"/>
                <a:gd name="T101" fmla="*/ 22 h 566"/>
                <a:gd name="T102" fmla="*/ 135 w 404"/>
                <a:gd name="T103" fmla="*/ 31 h 566"/>
                <a:gd name="T104" fmla="*/ 110 w 404"/>
                <a:gd name="T105" fmla="*/ 30 h 566"/>
                <a:gd name="T106" fmla="*/ 56 w 404"/>
                <a:gd name="T107" fmla="*/ 81 h 566"/>
                <a:gd name="T108" fmla="*/ 27 w 404"/>
                <a:gd name="T109" fmla="*/ 91 h 566"/>
                <a:gd name="T110" fmla="*/ 8 w 404"/>
                <a:gd name="T111" fmla="*/ 111 h 566"/>
                <a:gd name="T112" fmla="*/ 8 w 404"/>
                <a:gd name="T113" fmla="*/ 111 h 5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4"/>
                <a:gd name="T172" fmla="*/ 0 h 566"/>
                <a:gd name="T173" fmla="*/ 404 w 404"/>
                <a:gd name="T174" fmla="*/ 566 h 5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4" h="566">
                  <a:moveTo>
                    <a:pt x="9" y="124"/>
                  </a:moveTo>
                  <a:lnTo>
                    <a:pt x="35" y="174"/>
                  </a:lnTo>
                  <a:lnTo>
                    <a:pt x="37" y="201"/>
                  </a:lnTo>
                  <a:lnTo>
                    <a:pt x="23" y="227"/>
                  </a:lnTo>
                  <a:lnTo>
                    <a:pt x="4" y="242"/>
                  </a:lnTo>
                  <a:lnTo>
                    <a:pt x="0" y="291"/>
                  </a:lnTo>
                  <a:lnTo>
                    <a:pt x="6" y="298"/>
                  </a:lnTo>
                  <a:lnTo>
                    <a:pt x="18" y="293"/>
                  </a:lnTo>
                  <a:lnTo>
                    <a:pt x="23" y="298"/>
                  </a:lnTo>
                  <a:lnTo>
                    <a:pt x="23" y="329"/>
                  </a:lnTo>
                  <a:lnTo>
                    <a:pt x="37" y="363"/>
                  </a:lnTo>
                  <a:lnTo>
                    <a:pt x="52" y="370"/>
                  </a:lnTo>
                  <a:lnTo>
                    <a:pt x="54" y="423"/>
                  </a:lnTo>
                  <a:lnTo>
                    <a:pt x="46" y="459"/>
                  </a:lnTo>
                  <a:lnTo>
                    <a:pt x="54" y="474"/>
                  </a:lnTo>
                  <a:lnTo>
                    <a:pt x="71" y="491"/>
                  </a:lnTo>
                  <a:lnTo>
                    <a:pt x="114" y="480"/>
                  </a:lnTo>
                  <a:lnTo>
                    <a:pt x="123" y="495"/>
                  </a:lnTo>
                  <a:lnTo>
                    <a:pt x="109" y="514"/>
                  </a:lnTo>
                  <a:lnTo>
                    <a:pt x="87" y="546"/>
                  </a:lnTo>
                  <a:lnTo>
                    <a:pt x="87" y="555"/>
                  </a:lnTo>
                  <a:lnTo>
                    <a:pt x="100" y="565"/>
                  </a:lnTo>
                  <a:lnTo>
                    <a:pt x="188" y="529"/>
                  </a:lnTo>
                  <a:lnTo>
                    <a:pt x="219" y="546"/>
                  </a:lnTo>
                  <a:lnTo>
                    <a:pt x="228" y="538"/>
                  </a:lnTo>
                  <a:lnTo>
                    <a:pt x="219" y="517"/>
                  </a:lnTo>
                  <a:lnTo>
                    <a:pt x="221" y="507"/>
                  </a:lnTo>
                  <a:lnTo>
                    <a:pt x="234" y="425"/>
                  </a:lnTo>
                  <a:lnTo>
                    <a:pt x="247" y="406"/>
                  </a:lnTo>
                  <a:lnTo>
                    <a:pt x="254" y="384"/>
                  </a:lnTo>
                  <a:lnTo>
                    <a:pt x="269" y="350"/>
                  </a:lnTo>
                  <a:lnTo>
                    <a:pt x="260" y="337"/>
                  </a:lnTo>
                  <a:lnTo>
                    <a:pt x="262" y="309"/>
                  </a:lnTo>
                  <a:lnTo>
                    <a:pt x="300" y="266"/>
                  </a:lnTo>
                  <a:lnTo>
                    <a:pt x="297" y="238"/>
                  </a:lnTo>
                  <a:lnTo>
                    <a:pt x="321" y="196"/>
                  </a:lnTo>
                  <a:lnTo>
                    <a:pt x="345" y="203"/>
                  </a:lnTo>
                  <a:lnTo>
                    <a:pt x="393" y="168"/>
                  </a:lnTo>
                  <a:lnTo>
                    <a:pt x="403" y="150"/>
                  </a:lnTo>
                  <a:lnTo>
                    <a:pt x="372" y="93"/>
                  </a:lnTo>
                  <a:lnTo>
                    <a:pt x="352" y="64"/>
                  </a:lnTo>
                  <a:lnTo>
                    <a:pt x="367" y="50"/>
                  </a:lnTo>
                  <a:lnTo>
                    <a:pt x="348" y="33"/>
                  </a:lnTo>
                  <a:lnTo>
                    <a:pt x="302" y="33"/>
                  </a:lnTo>
                  <a:lnTo>
                    <a:pt x="281" y="11"/>
                  </a:lnTo>
                  <a:lnTo>
                    <a:pt x="245" y="48"/>
                  </a:lnTo>
                  <a:lnTo>
                    <a:pt x="231" y="42"/>
                  </a:lnTo>
                  <a:lnTo>
                    <a:pt x="247" y="13"/>
                  </a:lnTo>
                  <a:lnTo>
                    <a:pt x="245" y="4"/>
                  </a:lnTo>
                  <a:lnTo>
                    <a:pt x="231" y="0"/>
                  </a:lnTo>
                  <a:lnTo>
                    <a:pt x="188" y="24"/>
                  </a:lnTo>
                  <a:lnTo>
                    <a:pt x="152" y="35"/>
                  </a:lnTo>
                  <a:lnTo>
                    <a:pt x="124" y="33"/>
                  </a:lnTo>
                  <a:lnTo>
                    <a:pt x="63" y="90"/>
                  </a:lnTo>
                  <a:lnTo>
                    <a:pt x="30" y="101"/>
                  </a:lnTo>
                  <a:lnTo>
                    <a:pt x="9" y="124"/>
                  </a:lnTo>
                </a:path>
              </a:pathLst>
            </a:custGeom>
            <a:solidFill>
              <a:schemeClr val="tx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58" name="Freeform 1074"/>
            <p:cNvSpPr>
              <a:spLocks/>
            </p:cNvSpPr>
            <p:nvPr/>
          </p:nvSpPr>
          <p:spPr bwMode="auto">
            <a:xfrm>
              <a:off x="3864984" y="4403385"/>
              <a:ext cx="544512" cy="622300"/>
            </a:xfrm>
            <a:custGeom>
              <a:avLst/>
              <a:gdLst>
                <a:gd name="T0" fmla="*/ 353 w 465"/>
                <a:gd name="T1" fmla="*/ 58 h 524"/>
                <a:gd name="T2" fmla="*/ 345 w 465"/>
                <a:gd name="T3" fmla="*/ 17 h 524"/>
                <a:gd name="T4" fmla="*/ 315 w 465"/>
                <a:gd name="T5" fmla="*/ 23 h 524"/>
                <a:gd name="T6" fmla="*/ 292 w 465"/>
                <a:gd name="T7" fmla="*/ 38 h 524"/>
                <a:gd name="T8" fmla="*/ 271 w 465"/>
                <a:gd name="T9" fmla="*/ 22 h 524"/>
                <a:gd name="T10" fmla="*/ 232 w 465"/>
                <a:gd name="T11" fmla="*/ 28 h 524"/>
                <a:gd name="T12" fmla="*/ 112 w 465"/>
                <a:gd name="T13" fmla="*/ 0 h 524"/>
                <a:gd name="T14" fmla="*/ 120 w 465"/>
                <a:gd name="T15" fmla="*/ 31 h 524"/>
                <a:gd name="T16" fmla="*/ 66 w 465"/>
                <a:gd name="T17" fmla="*/ 31 h 524"/>
                <a:gd name="T18" fmla="*/ 19 w 465"/>
                <a:gd name="T19" fmla="*/ 89 h 524"/>
                <a:gd name="T20" fmla="*/ 38 w 465"/>
                <a:gd name="T21" fmla="*/ 224 h 524"/>
                <a:gd name="T22" fmla="*/ 4 w 465"/>
                <a:gd name="T23" fmla="*/ 274 h 524"/>
                <a:gd name="T24" fmla="*/ 51 w 465"/>
                <a:gd name="T25" fmla="*/ 280 h 524"/>
                <a:gd name="T26" fmla="*/ 59 w 465"/>
                <a:gd name="T27" fmla="*/ 365 h 524"/>
                <a:gd name="T28" fmla="*/ 99 w 465"/>
                <a:gd name="T29" fmla="*/ 343 h 524"/>
                <a:gd name="T30" fmla="*/ 114 w 465"/>
                <a:gd name="T31" fmla="*/ 363 h 524"/>
                <a:gd name="T32" fmla="*/ 152 w 465"/>
                <a:gd name="T33" fmla="*/ 335 h 524"/>
                <a:gd name="T34" fmla="*/ 192 w 465"/>
                <a:gd name="T35" fmla="*/ 335 h 524"/>
                <a:gd name="T36" fmla="*/ 211 w 465"/>
                <a:gd name="T37" fmla="*/ 367 h 524"/>
                <a:gd name="T38" fmla="*/ 188 w 465"/>
                <a:gd name="T39" fmla="*/ 424 h 524"/>
                <a:gd name="T40" fmla="*/ 188 w 465"/>
                <a:gd name="T41" fmla="*/ 450 h 524"/>
                <a:gd name="T42" fmla="*/ 227 w 465"/>
                <a:gd name="T43" fmla="*/ 470 h 524"/>
                <a:gd name="T44" fmla="*/ 256 w 465"/>
                <a:gd name="T45" fmla="*/ 460 h 524"/>
                <a:gd name="T46" fmla="*/ 271 w 465"/>
                <a:gd name="T47" fmla="*/ 424 h 524"/>
                <a:gd name="T48" fmla="*/ 299 w 465"/>
                <a:gd name="T49" fmla="*/ 418 h 524"/>
                <a:gd name="T50" fmla="*/ 337 w 465"/>
                <a:gd name="T51" fmla="*/ 422 h 524"/>
                <a:gd name="T52" fmla="*/ 331 w 465"/>
                <a:gd name="T53" fmla="*/ 398 h 524"/>
                <a:gd name="T54" fmla="*/ 390 w 465"/>
                <a:gd name="T55" fmla="*/ 391 h 524"/>
                <a:gd name="T56" fmla="*/ 404 w 465"/>
                <a:gd name="T57" fmla="*/ 363 h 524"/>
                <a:gd name="T58" fmla="*/ 408 w 465"/>
                <a:gd name="T59" fmla="*/ 283 h 524"/>
                <a:gd name="T60" fmla="*/ 384 w 465"/>
                <a:gd name="T61" fmla="*/ 246 h 524"/>
                <a:gd name="T62" fmla="*/ 378 w 465"/>
                <a:gd name="T63" fmla="*/ 214 h 524"/>
                <a:gd name="T64" fmla="*/ 362 w 465"/>
                <a:gd name="T65" fmla="*/ 212 h 524"/>
                <a:gd name="T66" fmla="*/ 384 w 465"/>
                <a:gd name="T67" fmla="*/ 155 h 524"/>
                <a:gd name="T68" fmla="*/ 393 w 465"/>
                <a:gd name="T69" fmla="*/ 107 h 524"/>
                <a:gd name="T70" fmla="*/ 370 w 465"/>
                <a:gd name="T71" fmla="*/ 62 h 5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5"/>
                <a:gd name="T109" fmla="*/ 0 h 524"/>
                <a:gd name="T110" fmla="*/ 465 w 465"/>
                <a:gd name="T111" fmla="*/ 524 h 5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5" h="524">
                  <a:moveTo>
                    <a:pt x="418" y="69"/>
                  </a:moveTo>
                  <a:lnTo>
                    <a:pt x="398" y="64"/>
                  </a:lnTo>
                  <a:lnTo>
                    <a:pt x="389" y="50"/>
                  </a:lnTo>
                  <a:lnTo>
                    <a:pt x="389" y="19"/>
                  </a:lnTo>
                  <a:lnTo>
                    <a:pt x="378" y="4"/>
                  </a:lnTo>
                  <a:lnTo>
                    <a:pt x="356" y="26"/>
                  </a:lnTo>
                  <a:lnTo>
                    <a:pt x="346" y="42"/>
                  </a:lnTo>
                  <a:lnTo>
                    <a:pt x="330" y="42"/>
                  </a:lnTo>
                  <a:lnTo>
                    <a:pt x="325" y="18"/>
                  </a:lnTo>
                  <a:lnTo>
                    <a:pt x="306" y="24"/>
                  </a:lnTo>
                  <a:lnTo>
                    <a:pt x="280" y="42"/>
                  </a:lnTo>
                  <a:lnTo>
                    <a:pt x="262" y="31"/>
                  </a:lnTo>
                  <a:lnTo>
                    <a:pt x="227" y="6"/>
                  </a:lnTo>
                  <a:lnTo>
                    <a:pt x="126" y="0"/>
                  </a:lnTo>
                  <a:lnTo>
                    <a:pt x="116" y="11"/>
                  </a:lnTo>
                  <a:lnTo>
                    <a:pt x="136" y="35"/>
                  </a:lnTo>
                  <a:lnTo>
                    <a:pt x="112" y="50"/>
                  </a:lnTo>
                  <a:lnTo>
                    <a:pt x="74" y="35"/>
                  </a:lnTo>
                  <a:lnTo>
                    <a:pt x="35" y="69"/>
                  </a:lnTo>
                  <a:lnTo>
                    <a:pt x="21" y="99"/>
                  </a:lnTo>
                  <a:lnTo>
                    <a:pt x="24" y="172"/>
                  </a:lnTo>
                  <a:lnTo>
                    <a:pt x="43" y="249"/>
                  </a:lnTo>
                  <a:lnTo>
                    <a:pt x="0" y="298"/>
                  </a:lnTo>
                  <a:lnTo>
                    <a:pt x="4" y="305"/>
                  </a:lnTo>
                  <a:lnTo>
                    <a:pt x="43" y="293"/>
                  </a:lnTo>
                  <a:lnTo>
                    <a:pt x="57" y="311"/>
                  </a:lnTo>
                  <a:lnTo>
                    <a:pt x="45" y="366"/>
                  </a:lnTo>
                  <a:lnTo>
                    <a:pt x="67" y="406"/>
                  </a:lnTo>
                  <a:lnTo>
                    <a:pt x="90" y="412"/>
                  </a:lnTo>
                  <a:lnTo>
                    <a:pt x="112" y="382"/>
                  </a:lnTo>
                  <a:lnTo>
                    <a:pt x="122" y="406"/>
                  </a:lnTo>
                  <a:lnTo>
                    <a:pt x="129" y="404"/>
                  </a:lnTo>
                  <a:lnTo>
                    <a:pt x="164" y="370"/>
                  </a:lnTo>
                  <a:lnTo>
                    <a:pt x="172" y="373"/>
                  </a:lnTo>
                  <a:lnTo>
                    <a:pt x="188" y="364"/>
                  </a:lnTo>
                  <a:lnTo>
                    <a:pt x="217" y="373"/>
                  </a:lnTo>
                  <a:lnTo>
                    <a:pt x="217" y="404"/>
                  </a:lnTo>
                  <a:lnTo>
                    <a:pt x="238" y="408"/>
                  </a:lnTo>
                  <a:lnTo>
                    <a:pt x="232" y="438"/>
                  </a:lnTo>
                  <a:lnTo>
                    <a:pt x="212" y="472"/>
                  </a:lnTo>
                  <a:lnTo>
                    <a:pt x="203" y="501"/>
                  </a:lnTo>
                  <a:lnTo>
                    <a:pt x="212" y="501"/>
                  </a:lnTo>
                  <a:lnTo>
                    <a:pt x="236" y="479"/>
                  </a:lnTo>
                  <a:lnTo>
                    <a:pt x="256" y="523"/>
                  </a:lnTo>
                  <a:lnTo>
                    <a:pt x="272" y="512"/>
                  </a:lnTo>
                  <a:lnTo>
                    <a:pt x="289" y="512"/>
                  </a:lnTo>
                  <a:lnTo>
                    <a:pt x="306" y="498"/>
                  </a:lnTo>
                  <a:lnTo>
                    <a:pt x="306" y="472"/>
                  </a:lnTo>
                  <a:lnTo>
                    <a:pt x="315" y="463"/>
                  </a:lnTo>
                  <a:lnTo>
                    <a:pt x="337" y="465"/>
                  </a:lnTo>
                  <a:lnTo>
                    <a:pt x="374" y="483"/>
                  </a:lnTo>
                  <a:lnTo>
                    <a:pt x="380" y="470"/>
                  </a:lnTo>
                  <a:lnTo>
                    <a:pt x="372" y="455"/>
                  </a:lnTo>
                  <a:lnTo>
                    <a:pt x="374" y="443"/>
                  </a:lnTo>
                  <a:lnTo>
                    <a:pt x="398" y="423"/>
                  </a:lnTo>
                  <a:lnTo>
                    <a:pt x="440" y="435"/>
                  </a:lnTo>
                  <a:lnTo>
                    <a:pt x="464" y="419"/>
                  </a:lnTo>
                  <a:lnTo>
                    <a:pt x="456" y="404"/>
                  </a:lnTo>
                  <a:lnTo>
                    <a:pt x="464" y="368"/>
                  </a:lnTo>
                  <a:lnTo>
                    <a:pt x="461" y="315"/>
                  </a:lnTo>
                  <a:lnTo>
                    <a:pt x="446" y="308"/>
                  </a:lnTo>
                  <a:lnTo>
                    <a:pt x="433" y="274"/>
                  </a:lnTo>
                  <a:lnTo>
                    <a:pt x="433" y="243"/>
                  </a:lnTo>
                  <a:lnTo>
                    <a:pt x="427" y="238"/>
                  </a:lnTo>
                  <a:lnTo>
                    <a:pt x="416" y="243"/>
                  </a:lnTo>
                  <a:lnTo>
                    <a:pt x="409" y="236"/>
                  </a:lnTo>
                  <a:lnTo>
                    <a:pt x="413" y="187"/>
                  </a:lnTo>
                  <a:lnTo>
                    <a:pt x="433" y="172"/>
                  </a:lnTo>
                  <a:lnTo>
                    <a:pt x="446" y="146"/>
                  </a:lnTo>
                  <a:lnTo>
                    <a:pt x="444" y="119"/>
                  </a:lnTo>
                  <a:lnTo>
                    <a:pt x="418" y="69"/>
                  </a:lnTo>
                </a:path>
              </a:pathLst>
            </a:custGeom>
            <a:solidFill>
              <a:schemeClr val="tx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59" name="Freeform 1075"/>
            <p:cNvSpPr>
              <a:spLocks/>
            </p:cNvSpPr>
            <p:nvPr/>
          </p:nvSpPr>
          <p:spPr bwMode="auto">
            <a:xfrm>
              <a:off x="3334759" y="4524035"/>
              <a:ext cx="609600" cy="544513"/>
            </a:xfrm>
            <a:custGeom>
              <a:avLst/>
              <a:gdLst>
                <a:gd name="T0" fmla="*/ 129 w 520"/>
                <a:gd name="T1" fmla="*/ 137 h 459"/>
                <a:gd name="T2" fmla="*/ 116 w 520"/>
                <a:gd name="T3" fmla="*/ 171 h 459"/>
                <a:gd name="T4" fmla="*/ 97 w 520"/>
                <a:gd name="T5" fmla="*/ 177 h 459"/>
                <a:gd name="T6" fmla="*/ 54 w 520"/>
                <a:gd name="T7" fmla="*/ 171 h 459"/>
                <a:gd name="T8" fmla="*/ 44 w 520"/>
                <a:gd name="T9" fmla="*/ 180 h 459"/>
                <a:gd name="T10" fmla="*/ 21 w 520"/>
                <a:gd name="T11" fmla="*/ 172 h 459"/>
                <a:gd name="T12" fmla="*/ 0 w 520"/>
                <a:gd name="T13" fmla="*/ 203 h 459"/>
                <a:gd name="T14" fmla="*/ 10 w 520"/>
                <a:gd name="T15" fmla="*/ 212 h 459"/>
                <a:gd name="T16" fmla="*/ 10 w 520"/>
                <a:gd name="T17" fmla="*/ 232 h 459"/>
                <a:gd name="T18" fmla="*/ 19 w 520"/>
                <a:gd name="T19" fmla="*/ 250 h 459"/>
                <a:gd name="T20" fmla="*/ 62 w 520"/>
                <a:gd name="T21" fmla="*/ 236 h 459"/>
                <a:gd name="T22" fmla="*/ 75 w 520"/>
                <a:gd name="T23" fmla="*/ 248 h 459"/>
                <a:gd name="T24" fmla="*/ 57 w 520"/>
                <a:gd name="T25" fmla="*/ 331 h 459"/>
                <a:gd name="T26" fmla="*/ 82 w 520"/>
                <a:gd name="T27" fmla="*/ 357 h 459"/>
                <a:gd name="T28" fmla="*/ 74 w 520"/>
                <a:gd name="T29" fmla="*/ 405 h 459"/>
                <a:gd name="T30" fmla="*/ 99 w 520"/>
                <a:gd name="T31" fmla="*/ 407 h 459"/>
                <a:gd name="T32" fmla="*/ 126 w 520"/>
                <a:gd name="T33" fmla="*/ 381 h 459"/>
                <a:gd name="T34" fmla="*/ 137 w 520"/>
                <a:gd name="T35" fmla="*/ 389 h 459"/>
                <a:gd name="T36" fmla="*/ 190 w 520"/>
                <a:gd name="T37" fmla="*/ 411 h 459"/>
                <a:gd name="T38" fmla="*/ 200 w 520"/>
                <a:gd name="T39" fmla="*/ 405 h 459"/>
                <a:gd name="T40" fmla="*/ 202 w 520"/>
                <a:gd name="T41" fmla="*/ 387 h 459"/>
                <a:gd name="T42" fmla="*/ 211 w 520"/>
                <a:gd name="T43" fmla="*/ 376 h 459"/>
                <a:gd name="T44" fmla="*/ 285 w 520"/>
                <a:gd name="T45" fmla="*/ 327 h 459"/>
                <a:gd name="T46" fmla="*/ 299 w 520"/>
                <a:gd name="T47" fmla="*/ 344 h 459"/>
                <a:gd name="T48" fmla="*/ 343 w 520"/>
                <a:gd name="T49" fmla="*/ 357 h 459"/>
                <a:gd name="T50" fmla="*/ 369 w 520"/>
                <a:gd name="T51" fmla="*/ 324 h 459"/>
                <a:gd name="T52" fmla="*/ 380 w 520"/>
                <a:gd name="T53" fmla="*/ 331 h 459"/>
                <a:gd name="T54" fmla="*/ 398 w 520"/>
                <a:gd name="T55" fmla="*/ 331 h 459"/>
                <a:gd name="T56" fmla="*/ 398 w 520"/>
                <a:gd name="T57" fmla="*/ 321 h 459"/>
                <a:gd name="T58" fmla="*/ 421 w 520"/>
                <a:gd name="T59" fmla="*/ 313 h 459"/>
                <a:gd name="T60" fmla="*/ 421 w 520"/>
                <a:gd name="T61" fmla="*/ 305 h 459"/>
                <a:gd name="T62" fmla="*/ 431 w 520"/>
                <a:gd name="T63" fmla="*/ 295 h 459"/>
                <a:gd name="T64" fmla="*/ 436 w 520"/>
                <a:gd name="T65" fmla="*/ 298 h 459"/>
                <a:gd name="T66" fmla="*/ 460 w 520"/>
                <a:gd name="T67" fmla="*/ 274 h 459"/>
                <a:gd name="T68" fmla="*/ 441 w 520"/>
                <a:gd name="T69" fmla="*/ 238 h 459"/>
                <a:gd name="T70" fmla="*/ 450 w 520"/>
                <a:gd name="T71" fmla="*/ 188 h 459"/>
                <a:gd name="T72" fmla="*/ 438 w 520"/>
                <a:gd name="T73" fmla="*/ 172 h 459"/>
                <a:gd name="T74" fmla="*/ 404 w 520"/>
                <a:gd name="T75" fmla="*/ 183 h 459"/>
                <a:gd name="T76" fmla="*/ 400 w 520"/>
                <a:gd name="T77" fmla="*/ 177 h 459"/>
                <a:gd name="T78" fmla="*/ 438 w 520"/>
                <a:gd name="T79" fmla="*/ 133 h 459"/>
                <a:gd name="T80" fmla="*/ 421 w 520"/>
                <a:gd name="T81" fmla="*/ 64 h 459"/>
                <a:gd name="T82" fmla="*/ 395 w 520"/>
                <a:gd name="T83" fmla="*/ 83 h 459"/>
                <a:gd name="T84" fmla="*/ 372 w 520"/>
                <a:gd name="T85" fmla="*/ 59 h 459"/>
                <a:gd name="T86" fmla="*/ 351 w 520"/>
                <a:gd name="T87" fmla="*/ 30 h 459"/>
                <a:gd name="T88" fmla="*/ 349 w 520"/>
                <a:gd name="T89" fmla="*/ 12 h 459"/>
                <a:gd name="T90" fmla="*/ 334 w 520"/>
                <a:gd name="T91" fmla="*/ 8 h 459"/>
                <a:gd name="T92" fmla="*/ 316 w 520"/>
                <a:gd name="T93" fmla="*/ 14 h 459"/>
                <a:gd name="T94" fmla="*/ 287 w 520"/>
                <a:gd name="T95" fmla="*/ 0 h 459"/>
                <a:gd name="T96" fmla="*/ 273 w 520"/>
                <a:gd name="T97" fmla="*/ 34 h 459"/>
                <a:gd name="T98" fmla="*/ 249 w 520"/>
                <a:gd name="T99" fmla="*/ 36 h 459"/>
                <a:gd name="T100" fmla="*/ 231 w 520"/>
                <a:gd name="T101" fmla="*/ 64 h 459"/>
                <a:gd name="T102" fmla="*/ 220 w 520"/>
                <a:gd name="T103" fmla="*/ 57 h 459"/>
                <a:gd name="T104" fmla="*/ 202 w 520"/>
                <a:gd name="T105" fmla="*/ 64 h 459"/>
                <a:gd name="T106" fmla="*/ 175 w 520"/>
                <a:gd name="T107" fmla="*/ 48 h 459"/>
                <a:gd name="T108" fmla="*/ 153 w 520"/>
                <a:gd name="T109" fmla="*/ 73 h 459"/>
                <a:gd name="T110" fmla="*/ 153 w 520"/>
                <a:gd name="T111" fmla="*/ 85 h 459"/>
                <a:gd name="T112" fmla="*/ 196 w 520"/>
                <a:gd name="T113" fmla="*/ 110 h 459"/>
                <a:gd name="T114" fmla="*/ 206 w 520"/>
                <a:gd name="T115" fmla="*/ 127 h 459"/>
                <a:gd name="T116" fmla="*/ 175 w 520"/>
                <a:gd name="T117" fmla="*/ 138 h 459"/>
                <a:gd name="T118" fmla="*/ 129 w 520"/>
                <a:gd name="T119" fmla="*/ 137 h 459"/>
                <a:gd name="T120" fmla="*/ 129 w 520"/>
                <a:gd name="T121" fmla="*/ 137 h 45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20"/>
                <a:gd name="T184" fmla="*/ 0 h 459"/>
                <a:gd name="T185" fmla="*/ 520 w 520"/>
                <a:gd name="T186" fmla="*/ 459 h 45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20" h="459">
                  <a:moveTo>
                    <a:pt x="145" y="153"/>
                  </a:moveTo>
                  <a:lnTo>
                    <a:pt x="131" y="190"/>
                  </a:lnTo>
                  <a:lnTo>
                    <a:pt x="109" y="197"/>
                  </a:lnTo>
                  <a:lnTo>
                    <a:pt x="61" y="190"/>
                  </a:lnTo>
                  <a:lnTo>
                    <a:pt x="50" y="201"/>
                  </a:lnTo>
                  <a:lnTo>
                    <a:pt x="24" y="192"/>
                  </a:lnTo>
                  <a:lnTo>
                    <a:pt x="0" y="226"/>
                  </a:lnTo>
                  <a:lnTo>
                    <a:pt x="11" y="236"/>
                  </a:lnTo>
                  <a:lnTo>
                    <a:pt x="11" y="258"/>
                  </a:lnTo>
                  <a:lnTo>
                    <a:pt x="21" y="279"/>
                  </a:lnTo>
                  <a:lnTo>
                    <a:pt x="70" y="263"/>
                  </a:lnTo>
                  <a:lnTo>
                    <a:pt x="85" y="276"/>
                  </a:lnTo>
                  <a:lnTo>
                    <a:pt x="64" y="369"/>
                  </a:lnTo>
                  <a:lnTo>
                    <a:pt x="92" y="398"/>
                  </a:lnTo>
                  <a:lnTo>
                    <a:pt x="83" y="451"/>
                  </a:lnTo>
                  <a:lnTo>
                    <a:pt x="112" y="453"/>
                  </a:lnTo>
                  <a:lnTo>
                    <a:pt x="142" y="424"/>
                  </a:lnTo>
                  <a:lnTo>
                    <a:pt x="155" y="433"/>
                  </a:lnTo>
                  <a:lnTo>
                    <a:pt x="214" y="458"/>
                  </a:lnTo>
                  <a:lnTo>
                    <a:pt x="226" y="451"/>
                  </a:lnTo>
                  <a:lnTo>
                    <a:pt x="228" y="431"/>
                  </a:lnTo>
                  <a:lnTo>
                    <a:pt x="238" y="419"/>
                  </a:lnTo>
                  <a:lnTo>
                    <a:pt x="322" y="364"/>
                  </a:lnTo>
                  <a:lnTo>
                    <a:pt x="337" y="383"/>
                  </a:lnTo>
                  <a:lnTo>
                    <a:pt x="387" y="398"/>
                  </a:lnTo>
                  <a:lnTo>
                    <a:pt x="416" y="361"/>
                  </a:lnTo>
                  <a:lnTo>
                    <a:pt x="429" y="369"/>
                  </a:lnTo>
                  <a:lnTo>
                    <a:pt x="449" y="369"/>
                  </a:lnTo>
                  <a:lnTo>
                    <a:pt x="449" y="358"/>
                  </a:lnTo>
                  <a:lnTo>
                    <a:pt x="475" y="349"/>
                  </a:lnTo>
                  <a:lnTo>
                    <a:pt x="475" y="340"/>
                  </a:lnTo>
                  <a:lnTo>
                    <a:pt x="486" y="329"/>
                  </a:lnTo>
                  <a:lnTo>
                    <a:pt x="492" y="332"/>
                  </a:lnTo>
                  <a:lnTo>
                    <a:pt x="519" y="305"/>
                  </a:lnTo>
                  <a:lnTo>
                    <a:pt x="497" y="265"/>
                  </a:lnTo>
                  <a:lnTo>
                    <a:pt x="508" y="209"/>
                  </a:lnTo>
                  <a:lnTo>
                    <a:pt x="494" y="192"/>
                  </a:lnTo>
                  <a:lnTo>
                    <a:pt x="456" y="204"/>
                  </a:lnTo>
                  <a:lnTo>
                    <a:pt x="451" y="197"/>
                  </a:lnTo>
                  <a:lnTo>
                    <a:pt x="494" y="148"/>
                  </a:lnTo>
                  <a:lnTo>
                    <a:pt x="475" y="71"/>
                  </a:lnTo>
                  <a:lnTo>
                    <a:pt x="446" y="93"/>
                  </a:lnTo>
                  <a:lnTo>
                    <a:pt x="420" y="66"/>
                  </a:lnTo>
                  <a:lnTo>
                    <a:pt x="396" y="33"/>
                  </a:lnTo>
                  <a:lnTo>
                    <a:pt x="394" y="13"/>
                  </a:lnTo>
                  <a:lnTo>
                    <a:pt x="377" y="9"/>
                  </a:lnTo>
                  <a:lnTo>
                    <a:pt x="357" y="16"/>
                  </a:lnTo>
                  <a:lnTo>
                    <a:pt x="324" y="0"/>
                  </a:lnTo>
                  <a:lnTo>
                    <a:pt x="308" y="38"/>
                  </a:lnTo>
                  <a:lnTo>
                    <a:pt x="281" y="40"/>
                  </a:lnTo>
                  <a:lnTo>
                    <a:pt x="260" y="71"/>
                  </a:lnTo>
                  <a:lnTo>
                    <a:pt x="248" y="64"/>
                  </a:lnTo>
                  <a:lnTo>
                    <a:pt x="228" y="71"/>
                  </a:lnTo>
                  <a:lnTo>
                    <a:pt x="197" y="53"/>
                  </a:lnTo>
                  <a:lnTo>
                    <a:pt x="173" y="81"/>
                  </a:lnTo>
                  <a:lnTo>
                    <a:pt x="173" y="95"/>
                  </a:lnTo>
                  <a:lnTo>
                    <a:pt x="221" y="122"/>
                  </a:lnTo>
                  <a:lnTo>
                    <a:pt x="232" y="141"/>
                  </a:lnTo>
                  <a:lnTo>
                    <a:pt x="197" y="154"/>
                  </a:lnTo>
                  <a:lnTo>
                    <a:pt x="145" y="153"/>
                  </a:lnTo>
                </a:path>
              </a:pathLst>
            </a:custGeom>
            <a:solidFill>
              <a:schemeClr val="tx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60" name="Freeform 1076"/>
            <p:cNvSpPr>
              <a:spLocks/>
            </p:cNvSpPr>
            <p:nvPr/>
          </p:nvSpPr>
          <p:spPr bwMode="auto">
            <a:xfrm>
              <a:off x="4757159" y="4154148"/>
              <a:ext cx="384175" cy="454025"/>
            </a:xfrm>
            <a:custGeom>
              <a:avLst/>
              <a:gdLst>
                <a:gd name="T0" fmla="*/ 209 w 327"/>
                <a:gd name="T1" fmla="*/ 325 h 381"/>
                <a:gd name="T2" fmla="*/ 165 w 327"/>
                <a:gd name="T3" fmla="*/ 342 h 381"/>
                <a:gd name="T4" fmla="*/ 139 w 327"/>
                <a:gd name="T5" fmla="*/ 316 h 381"/>
                <a:gd name="T6" fmla="*/ 123 w 327"/>
                <a:gd name="T7" fmla="*/ 338 h 381"/>
                <a:gd name="T8" fmla="*/ 95 w 327"/>
                <a:gd name="T9" fmla="*/ 338 h 381"/>
                <a:gd name="T10" fmla="*/ 82 w 327"/>
                <a:gd name="T11" fmla="*/ 313 h 381"/>
                <a:gd name="T12" fmla="*/ 69 w 327"/>
                <a:gd name="T13" fmla="*/ 277 h 381"/>
                <a:gd name="T14" fmla="*/ 44 w 327"/>
                <a:gd name="T15" fmla="*/ 275 h 381"/>
                <a:gd name="T16" fmla="*/ 17 w 327"/>
                <a:gd name="T17" fmla="*/ 222 h 381"/>
                <a:gd name="T18" fmla="*/ 0 w 327"/>
                <a:gd name="T19" fmla="*/ 196 h 381"/>
                <a:gd name="T20" fmla="*/ 12 w 327"/>
                <a:gd name="T21" fmla="*/ 184 h 381"/>
                <a:gd name="T22" fmla="*/ 17 w 327"/>
                <a:gd name="T23" fmla="*/ 179 h 381"/>
                <a:gd name="T24" fmla="*/ 46 w 327"/>
                <a:gd name="T25" fmla="*/ 137 h 381"/>
                <a:gd name="T26" fmla="*/ 44 w 327"/>
                <a:gd name="T27" fmla="*/ 104 h 381"/>
                <a:gd name="T28" fmla="*/ 53 w 327"/>
                <a:gd name="T29" fmla="*/ 89 h 381"/>
                <a:gd name="T30" fmla="*/ 76 w 327"/>
                <a:gd name="T31" fmla="*/ 86 h 381"/>
                <a:gd name="T32" fmla="*/ 82 w 327"/>
                <a:gd name="T33" fmla="*/ 76 h 381"/>
                <a:gd name="T34" fmla="*/ 74 w 327"/>
                <a:gd name="T35" fmla="*/ 59 h 381"/>
                <a:gd name="T36" fmla="*/ 87 w 327"/>
                <a:gd name="T37" fmla="*/ 43 h 381"/>
                <a:gd name="T38" fmla="*/ 87 w 327"/>
                <a:gd name="T39" fmla="*/ 12 h 381"/>
                <a:gd name="T40" fmla="*/ 102 w 327"/>
                <a:gd name="T41" fmla="*/ 4 h 381"/>
                <a:gd name="T42" fmla="*/ 129 w 327"/>
                <a:gd name="T43" fmla="*/ 19 h 381"/>
                <a:gd name="T44" fmla="*/ 163 w 327"/>
                <a:gd name="T45" fmla="*/ 25 h 381"/>
                <a:gd name="T46" fmla="*/ 186 w 327"/>
                <a:gd name="T47" fmla="*/ 0 h 381"/>
                <a:gd name="T48" fmla="*/ 213 w 327"/>
                <a:gd name="T49" fmla="*/ 22 h 381"/>
                <a:gd name="T50" fmla="*/ 201 w 327"/>
                <a:gd name="T51" fmla="*/ 32 h 381"/>
                <a:gd name="T52" fmla="*/ 186 w 327"/>
                <a:gd name="T53" fmla="*/ 53 h 381"/>
                <a:gd name="T54" fmla="*/ 165 w 327"/>
                <a:gd name="T55" fmla="*/ 59 h 381"/>
                <a:gd name="T56" fmla="*/ 157 w 327"/>
                <a:gd name="T57" fmla="*/ 65 h 381"/>
                <a:gd name="T58" fmla="*/ 178 w 327"/>
                <a:gd name="T59" fmla="*/ 77 h 381"/>
                <a:gd name="T60" fmla="*/ 216 w 327"/>
                <a:gd name="T61" fmla="*/ 59 h 381"/>
                <a:gd name="T62" fmla="*/ 281 w 327"/>
                <a:gd name="T63" fmla="*/ 87 h 381"/>
                <a:gd name="T64" fmla="*/ 289 w 327"/>
                <a:gd name="T65" fmla="*/ 142 h 381"/>
                <a:gd name="T66" fmla="*/ 262 w 327"/>
                <a:gd name="T67" fmla="*/ 142 h 381"/>
                <a:gd name="T68" fmla="*/ 259 w 327"/>
                <a:gd name="T69" fmla="*/ 159 h 381"/>
                <a:gd name="T70" fmla="*/ 273 w 327"/>
                <a:gd name="T71" fmla="*/ 182 h 381"/>
                <a:gd name="T72" fmla="*/ 262 w 327"/>
                <a:gd name="T73" fmla="*/ 196 h 381"/>
                <a:gd name="T74" fmla="*/ 276 w 327"/>
                <a:gd name="T75" fmla="*/ 218 h 381"/>
                <a:gd name="T76" fmla="*/ 255 w 327"/>
                <a:gd name="T77" fmla="*/ 244 h 381"/>
                <a:gd name="T78" fmla="*/ 244 w 327"/>
                <a:gd name="T79" fmla="*/ 231 h 381"/>
                <a:gd name="T80" fmla="*/ 213 w 327"/>
                <a:gd name="T81" fmla="*/ 313 h 381"/>
                <a:gd name="T82" fmla="*/ 209 w 327"/>
                <a:gd name="T83" fmla="*/ 325 h 381"/>
                <a:gd name="T84" fmla="*/ 209 w 327"/>
                <a:gd name="T85" fmla="*/ 325 h 3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81"/>
                <a:gd name="T131" fmla="*/ 327 w 327"/>
                <a:gd name="T132" fmla="*/ 381 h 3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81">
                  <a:moveTo>
                    <a:pt x="236" y="361"/>
                  </a:moveTo>
                  <a:lnTo>
                    <a:pt x="186" y="380"/>
                  </a:lnTo>
                  <a:lnTo>
                    <a:pt x="157" y="351"/>
                  </a:lnTo>
                  <a:lnTo>
                    <a:pt x="139" y="375"/>
                  </a:lnTo>
                  <a:lnTo>
                    <a:pt x="107" y="375"/>
                  </a:lnTo>
                  <a:lnTo>
                    <a:pt x="93" y="348"/>
                  </a:lnTo>
                  <a:lnTo>
                    <a:pt x="78" y="308"/>
                  </a:lnTo>
                  <a:lnTo>
                    <a:pt x="50" y="305"/>
                  </a:lnTo>
                  <a:lnTo>
                    <a:pt x="19" y="247"/>
                  </a:lnTo>
                  <a:lnTo>
                    <a:pt x="0" y="218"/>
                  </a:lnTo>
                  <a:lnTo>
                    <a:pt x="14" y="204"/>
                  </a:lnTo>
                  <a:lnTo>
                    <a:pt x="19" y="199"/>
                  </a:lnTo>
                  <a:lnTo>
                    <a:pt x="52" y="152"/>
                  </a:lnTo>
                  <a:lnTo>
                    <a:pt x="50" y="115"/>
                  </a:lnTo>
                  <a:lnTo>
                    <a:pt x="60" y="99"/>
                  </a:lnTo>
                  <a:lnTo>
                    <a:pt x="86" y="95"/>
                  </a:lnTo>
                  <a:lnTo>
                    <a:pt x="93" y="84"/>
                  </a:lnTo>
                  <a:lnTo>
                    <a:pt x="84" y="66"/>
                  </a:lnTo>
                  <a:lnTo>
                    <a:pt x="98" y="48"/>
                  </a:lnTo>
                  <a:lnTo>
                    <a:pt x="98" y="13"/>
                  </a:lnTo>
                  <a:lnTo>
                    <a:pt x="115" y="4"/>
                  </a:lnTo>
                  <a:lnTo>
                    <a:pt x="146" y="21"/>
                  </a:lnTo>
                  <a:lnTo>
                    <a:pt x="184" y="28"/>
                  </a:lnTo>
                  <a:lnTo>
                    <a:pt x="210" y="0"/>
                  </a:lnTo>
                  <a:lnTo>
                    <a:pt x="240" y="24"/>
                  </a:lnTo>
                  <a:lnTo>
                    <a:pt x="227" y="35"/>
                  </a:lnTo>
                  <a:lnTo>
                    <a:pt x="210" y="59"/>
                  </a:lnTo>
                  <a:lnTo>
                    <a:pt x="186" y="66"/>
                  </a:lnTo>
                  <a:lnTo>
                    <a:pt x="177" y="72"/>
                  </a:lnTo>
                  <a:lnTo>
                    <a:pt x="201" y="86"/>
                  </a:lnTo>
                  <a:lnTo>
                    <a:pt x="244" y="66"/>
                  </a:lnTo>
                  <a:lnTo>
                    <a:pt x="317" y="97"/>
                  </a:lnTo>
                  <a:lnTo>
                    <a:pt x="326" y="158"/>
                  </a:lnTo>
                  <a:lnTo>
                    <a:pt x="295" y="158"/>
                  </a:lnTo>
                  <a:lnTo>
                    <a:pt x="292" y="177"/>
                  </a:lnTo>
                  <a:lnTo>
                    <a:pt x="308" y="202"/>
                  </a:lnTo>
                  <a:lnTo>
                    <a:pt x="295" y="218"/>
                  </a:lnTo>
                  <a:lnTo>
                    <a:pt x="311" y="242"/>
                  </a:lnTo>
                  <a:lnTo>
                    <a:pt x="287" y="271"/>
                  </a:lnTo>
                  <a:lnTo>
                    <a:pt x="275" y="257"/>
                  </a:lnTo>
                  <a:lnTo>
                    <a:pt x="240" y="348"/>
                  </a:lnTo>
                  <a:lnTo>
                    <a:pt x="236" y="361"/>
                  </a:lnTo>
                </a:path>
              </a:pathLst>
            </a:custGeom>
            <a:solidFill>
              <a:schemeClr val="bg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61" name="Freeform 1077"/>
            <p:cNvSpPr>
              <a:spLocks/>
            </p:cNvSpPr>
            <p:nvPr/>
          </p:nvSpPr>
          <p:spPr bwMode="auto">
            <a:xfrm>
              <a:off x="4398384" y="3820773"/>
              <a:ext cx="476250" cy="577850"/>
            </a:xfrm>
            <a:custGeom>
              <a:avLst/>
              <a:gdLst>
                <a:gd name="T0" fmla="*/ 85 w 406"/>
                <a:gd name="T1" fmla="*/ 0 h 488"/>
                <a:gd name="T2" fmla="*/ 146 w 406"/>
                <a:gd name="T3" fmla="*/ 37 h 488"/>
                <a:gd name="T4" fmla="*/ 195 w 406"/>
                <a:gd name="T5" fmla="*/ 59 h 488"/>
                <a:gd name="T6" fmla="*/ 219 w 406"/>
                <a:gd name="T7" fmla="*/ 63 h 488"/>
                <a:gd name="T8" fmla="*/ 231 w 406"/>
                <a:gd name="T9" fmla="*/ 117 h 488"/>
                <a:gd name="T10" fmla="*/ 270 w 406"/>
                <a:gd name="T11" fmla="*/ 138 h 488"/>
                <a:gd name="T12" fmla="*/ 299 w 406"/>
                <a:gd name="T13" fmla="*/ 120 h 488"/>
                <a:gd name="T14" fmla="*/ 308 w 406"/>
                <a:gd name="T15" fmla="*/ 151 h 488"/>
                <a:gd name="T16" fmla="*/ 273 w 406"/>
                <a:gd name="T17" fmla="*/ 170 h 488"/>
                <a:gd name="T18" fmla="*/ 259 w 406"/>
                <a:gd name="T19" fmla="*/ 198 h 488"/>
                <a:gd name="T20" fmla="*/ 299 w 406"/>
                <a:gd name="T21" fmla="*/ 235 h 488"/>
                <a:gd name="T22" fmla="*/ 359 w 406"/>
                <a:gd name="T23" fmla="*/ 265 h 488"/>
                <a:gd name="T24" fmla="*/ 347 w 406"/>
                <a:gd name="T25" fmla="*/ 312 h 488"/>
                <a:gd name="T26" fmla="*/ 348 w 406"/>
                <a:gd name="T27" fmla="*/ 338 h 488"/>
                <a:gd name="T28" fmla="*/ 316 w 406"/>
                <a:gd name="T29" fmla="*/ 356 h 488"/>
                <a:gd name="T30" fmla="*/ 289 w 406"/>
                <a:gd name="T31" fmla="*/ 432 h 488"/>
                <a:gd name="T32" fmla="*/ 268 w 406"/>
                <a:gd name="T33" fmla="*/ 421 h 488"/>
                <a:gd name="T34" fmla="*/ 208 w 406"/>
                <a:gd name="T35" fmla="*/ 401 h 488"/>
                <a:gd name="T36" fmla="*/ 164 w 406"/>
                <a:gd name="T37" fmla="*/ 429 h 488"/>
                <a:gd name="T38" fmla="*/ 176 w 406"/>
                <a:gd name="T39" fmla="*/ 395 h 488"/>
                <a:gd name="T40" fmla="*/ 125 w 406"/>
                <a:gd name="T41" fmla="*/ 413 h 488"/>
                <a:gd name="T42" fmla="*/ 100 w 406"/>
                <a:gd name="T43" fmla="*/ 320 h 488"/>
                <a:gd name="T44" fmla="*/ 76 w 406"/>
                <a:gd name="T45" fmla="*/ 306 h 488"/>
                <a:gd name="T46" fmla="*/ 58 w 406"/>
                <a:gd name="T47" fmla="*/ 258 h 488"/>
                <a:gd name="T48" fmla="*/ 81 w 406"/>
                <a:gd name="T49" fmla="*/ 227 h 488"/>
                <a:gd name="T50" fmla="*/ 68 w 406"/>
                <a:gd name="T51" fmla="*/ 183 h 488"/>
                <a:gd name="T52" fmla="*/ 21 w 406"/>
                <a:gd name="T53" fmla="*/ 180 h 488"/>
                <a:gd name="T54" fmla="*/ 21 w 406"/>
                <a:gd name="T55" fmla="*/ 136 h 488"/>
                <a:gd name="T56" fmla="*/ 40 w 406"/>
                <a:gd name="T57" fmla="*/ 99 h 488"/>
                <a:gd name="T58" fmla="*/ 47 w 406"/>
                <a:gd name="T59" fmla="*/ 53 h 488"/>
                <a:gd name="T60" fmla="*/ 76 w 406"/>
                <a:gd name="T61" fmla="*/ 81 h 488"/>
                <a:gd name="T62" fmla="*/ 108 w 406"/>
                <a:gd name="T63" fmla="*/ 56 h 488"/>
                <a:gd name="T64" fmla="*/ 76 w 406"/>
                <a:gd name="T65" fmla="*/ 22 h 488"/>
                <a:gd name="T66" fmla="*/ 71 w 406"/>
                <a:gd name="T67" fmla="*/ 4 h 4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06"/>
                <a:gd name="T103" fmla="*/ 0 h 488"/>
                <a:gd name="T104" fmla="*/ 406 w 406"/>
                <a:gd name="T105" fmla="*/ 488 h 4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06" h="488">
                  <a:moveTo>
                    <a:pt x="80" y="4"/>
                  </a:moveTo>
                  <a:lnTo>
                    <a:pt x="96" y="0"/>
                  </a:lnTo>
                  <a:lnTo>
                    <a:pt x="144" y="19"/>
                  </a:lnTo>
                  <a:lnTo>
                    <a:pt x="165" y="41"/>
                  </a:lnTo>
                  <a:lnTo>
                    <a:pt x="205" y="52"/>
                  </a:lnTo>
                  <a:lnTo>
                    <a:pt x="220" y="66"/>
                  </a:lnTo>
                  <a:lnTo>
                    <a:pt x="242" y="62"/>
                  </a:lnTo>
                  <a:lnTo>
                    <a:pt x="247" y="70"/>
                  </a:lnTo>
                  <a:lnTo>
                    <a:pt x="240" y="117"/>
                  </a:lnTo>
                  <a:lnTo>
                    <a:pt x="261" y="130"/>
                  </a:lnTo>
                  <a:lnTo>
                    <a:pt x="271" y="147"/>
                  </a:lnTo>
                  <a:lnTo>
                    <a:pt x="304" y="154"/>
                  </a:lnTo>
                  <a:lnTo>
                    <a:pt x="316" y="132"/>
                  </a:lnTo>
                  <a:lnTo>
                    <a:pt x="337" y="134"/>
                  </a:lnTo>
                  <a:lnTo>
                    <a:pt x="350" y="151"/>
                  </a:lnTo>
                  <a:lnTo>
                    <a:pt x="347" y="168"/>
                  </a:lnTo>
                  <a:lnTo>
                    <a:pt x="308" y="172"/>
                  </a:lnTo>
                  <a:lnTo>
                    <a:pt x="308" y="189"/>
                  </a:lnTo>
                  <a:lnTo>
                    <a:pt x="308" y="202"/>
                  </a:lnTo>
                  <a:lnTo>
                    <a:pt x="292" y="221"/>
                  </a:lnTo>
                  <a:lnTo>
                    <a:pt x="304" y="240"/>
                  </a:lnTo>
                  <a:lnTo>
                    <a:pt x="337" y="262"/>
                  </a:lnTo>
                  <a:lnTo>
                    <a:pt x="338" y="288"/>
                  </a:lnTo>
                  <a:lnTo>
                    <a:pt x="405" y="295"/>
                  </a:lnTo>
                  <a:lnTo>
                    <a:pt x="405" y="330"/>
                  </a:lnTo>
                  <a:lnTo>
                    <a:pt x="391" y="348"/>
                  </a:lnTo>
                  <a:lnTo>
                    <a:pt x="400" y="366"/>
                  </a:lnTo>
                  <a:lnTo>
                    <a:pt x="393" y="377"/>
                  </a:lnTo>
                  <a:lnTo>
                    <a:pt x="367" y="381"/>
                  </a:lnTo>
                  <a:lnTo>
                    <a:pt x="356" y="397"/>
                  </a:lnTo>
                  <a:lnTo>
                    <a:pt x="359" y="434"/>
                  </a:lnTo>
                  <a:lnTo>
                    <a:pt x="326" y="481"/>
                  </a:lnTo>
                  <a:lnTo>
                    <a:pt x="321" y="487"/>
                  </a:lnTo>
                  <a:lnTo>
                    <a:pt x="302" y="469"/>
                  </a:lnTo>
                  <a:lnTo>
                    <a:pt x="256" y="469"/>
                  </a:lnTo>
                  <a:lnTo>
                    <a:pt x="235" y="447"/>
                  </a:lnTo>
                  <a:lnTo>
                    <a:pt x="199" y="484"/>
                  </a:lnTo>
                  <a:lnTo>
                    <a:pt x="185" y="478"/>
                  </a:lnTo>
                  <a:lnTo>
                    <a:pt x="201" y="450"/>
                  </a:lnTo>
                  <a:lnTo>
                    <a:pt x="199" y="440"/>
                  </a:lnTo>
                  <a:lnTo>
                    <a:pt x="185" y="436"/>
                  </a:lnTo>
                  <a:lnTo>
                    <a:pt x="141" y="460"/>
                  </a:lnTo>
                  <a:lnTo>
                    <a:pt x="100" y="381"/>
                  </a:lnTo>
                  <a:lnTo>
                    <a:pt x="113" y="356"/>
                  </a:lnTo>
                  <a:lnTo>
                    <a:pt x="108" y="348"/>
                  </a:lnTo>
                  <a:lnTo>
                    <a:pt x="86" y="341"/>
                  </a:lnTo>
                  <a:lnTo>
                    <a:pt x="50" y="320"/>
                  </a:lnTo>
                  <a:lnTo>
                    <a:pt x="65" y="288"/>
                  </a:lnTo>
                  <a:lnTo>
                    <a:pt x="86" y="277"/>
                  </a:lnTo>
                  <a:lnTo>
                    <a:pt x="91" y="253"/>
                  </a:lnTo>
                  <a:lnTo>
                    <a:pt x="82" y="209"/>
                  </a:lnTo>
                  <a:lnTo>
                    <a:pt x="77" y="204"/>
                  </a:lnTo>
                  <a:lnTo>
                    <a:pt x="56" y="226"/>
                  </a:lnTo>
                  <a:lnTo>
                    <a:pt x="24" y="200"/>
                  </a:lnTo>
                  <a:lnTo>
                    <a:pt x="0" y="170"/>
                  </a:lnTo>
                  <a:lnTo>
                    <a:pt x="24" y="151"/>
                  </a:lnTo>
                  <a:lnTo>
                    <a:pt x="29" y="120"/>
                  </a:lnTo>
                  <a:lnTo>
                    <a:pt x="45" y="110"/>
                  </a:lnTo>
                  <a:lnTo>
                    <a:pt x="43" y="67"/>
                  </a:lnTo>
                  <a:lnTo>
                    <a:pt x="53" y="59"/>
                  </a:lnTo>
                  <a:lnTo>
                    <a:pt x="74" y="72"/>
                  </a:lnTo>
                  <a:lnTo>
                    <a:pt x="86" y="90"/>
                  </a:lnTo>
                  <a:lnTo>
                    <a:pt x="113" y="72"/>
                  </a:lnTo>
                  <a:lnTo>
                    <a:pt x="122" y="62"/>
                  </a:lnTo>
                  <a:lnTo>
                    <a:pt x="117" y="41"/>
                  </a:lnTo>
                  <a:lnTo>
                    <a:pt x="86" y="24"/>
                  </a:lnTo>
                  <a:lnTo>
                    <a:pt x="80" y="4"/>
                  </a:lnTo>
                </a:path>
              </a:pathLst>
            </a:custGeom>
            <a:solidFill>
              <a:schemeClr val="tx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62" name="Freeform 1078"/>
            <p:cNvSpPr>
              <a:spLocks/>
            </p:cNvSpPr>
            <p:nvPr/>
          </p:nvSpPr>
          <p:spPr bwMode="auto">
            <a:xfrm>
              <a:off x="5006396" y="4095410"/>
              <a:ext cx="84138" cy="88900"/>
            </a:xfrm>
            <a:custGeom>
              <a:avLst/>
              <a:gdLst>
                <a:gd name="T0" fmla="*/ 25 w 73"/>
                <a:gd name="T1" fmla="*/ 67 h 76"/>
                <a:gd name="T2" fmla="*/ 0 w 73"/>
                <a:gd name="T3" fmla="*/ 45 h 76"/>
                <a:gd name="T4" fmla="*/ 11 w 73"/>
                <a:gd name="T5" fmla="*/ 30 h 76"/>
                <a:gd name="T6" fmla="*/ 21 w 73"/>
                <a:gd name="T7" fmla="*/ 0 h 76"/>
                <a:gd name="T8" fmla="*/ 49 w 73"/>
                <a:gd name="T9" fmla="*/ 12 h 76"/>
                <a:gd name="T10" fmla="*/ 63 w 73"/>
                <a:gd name="T11" fmla="*/ 31 h 76"/>
                <a:gd name="T12" fmla="*/ 53 w 73"/>
                <a:gd name="T13" fmla="*/ 45 h 76"/>
                <a:gd name="T14" fmla="*/ 25 w 73"/>
                <a:gd name="T15" fmla="*/ 67 h 76"/>
                <a:gd name="T16" fmla="*/ 25 w 73"/>
                <a:gd name="T17" fmla="*/ 67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76"/>
                <a:gd name="T29" fmla="*/ 73 w 73"/>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76">
                  <a:moveTo>
                    <a:pt x="29" y="75"/>
                  </a:moveTo>
                  <a:lnTo>
                    <a:pt x="0" y="50"/>
                  </a:lnTo>
                  <a:lnTo>
                    <a:pt x="12" y="33"/>
                  </a:lnTo>
                  <a:lnTo>
                    <a:pt x="24" y="0"/>
                  </a:lnTo>
                  <a:lnTo>
                    <a:pt x="56" y="13"/>
                  </a:lnTo>
                  <a:lnTo>
                    <a:pt x="72" y="35"/>
                  </a:lnTo>
                  <a:lnTo>
                    <a:pt x="60" y="50"/>
                  </a:lnTo>
                  <a:lnTo>
                    <a:pt x="29" y="75"/>
                  </a:lnTo>
                </a:path>
              </a:pathLst>
            </a:custGeom>
            <a:no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63" name="Freeform 1079"/>
            <p:cNvSpPr>
              <a:spLocks/>
            </p:cNvSpPr>
            <p:nvPr/>
          </p:nvSpPr>
          <p:spPr bwMode="auto">
            <a:xfrm>
              <a:off x="4511096" y="3735048"/>
              <a:ext cx="560388" cy="455612"/>
            </a:xfrm>
            <a:custGeom>
              <a:avLst/>
              <a:gdLst>
                <a:gd name="T0" fmla="*/ 395 w 478"/>
                <a:gd name="T1" fmla="*/ 272 h 385"/>
                <a:gd name="T2" fmla="*/ 385 w 478"/>
                <a:gd name="T3" fmla="*/ 302 h 385"/>
                <a:gd name="T4" fmla="*/ 373 w 478"/>
                <a:gd name="T5" fmla="*/ 318 h 385"/>
                <a:gd name="T6" fmla="*/ 350 w 478"/>
                <a:gd name="T7" fmla="*/ 344 h 385"/>
                <a:gd name="T8" fmla="*/ 317 w 478"/>
                <a:gd name="T9" fmla="*/ 338 h 385"/>
                <a:gd name="T10" fmla="*/ 290 w 478"/>
                <a:gd name="T11" fmla="*/ 322 h 385"/>
                <a:gd name="T12" fmla="*/ 274 w 478"/>
                <a:gd name="T13" fmla="*/ 331 h 385"/>
                <a:gd name="T14" fmla="*/ 215 w 478"/>
                <a:gd name="T15" fmla="*/ 324 h 385"/>
                <a:gd name="T16" fmla="*/ 214 w 478"/>
                <a:gd name="T17" fmla="*/ 300 h 385"/>
                <a:gd name="T18" fmla="*/ 185 w 478"/>
                <a:gd name="T19" fmla="*/ 280 h 385"/>
                <a:gd name="T20" fmla="*/ 174 w 478"/>
                <a:gd name="T21" fmla="*/ 263 h 385"/>
                <a:gd name="T22" fmla="*/ 188 w 478"/>
                <a:gd name="T23" fmla="*/ 246 h 385"/>
                <a:gd name="T24" fmla="*/ 188 w 478"/>
                <a:gd name="T25" fmla="*/ 235 h 385"/>
                <a:gd name="T26" fmla="*/ 188 w 478"/>
                <a:gd name="T27" fmla="*/ 220 h 385"/>
                <a:gd name="T28" fmla="*/ 223 w 478"/>
                <a:gd name="T29" fmla="*/ 216 h 385"/>
                <a:gd name="T30" fmla="*/ 225 w 478"/>
                <a:gd name="T31" fmla="*/ 201 h 385"/>
                <a:gd name="T32" fmla="*/ 214 w 478"/>
                <a:gd name="T33" fmla="*/ 185 h 385"/>
                <a:gd name="T34" fmla="*/ 196 w 478"/>
                <a:gd name="T35" fmla="*/ 184 h 385"/>
                <a:gd name="T36" fmla="*/ 185 w 478"/>
                <a:gd name="T37" fmla="*/ 203 h 385"/>
                <a:gd name="T38" fmla="*/ 156 w 478"/>
                <a:gd name="T39" fmla="*/ 197 h 385"/>
                <a:gd name="T40" fmla="*/ 147 w 478"/>
                <a:gd name="T41" fmla="*/ 181 h 385"/>
                <a:gd name="T42" fmla="*/ 128 w 478"/>
                <a:gd name="T43" fmla="*/ 170 h 385"/>
                <a:gd name="T44" fmla="*/ 133 w 478"/>
                <a:gd name="T45" fmla="*/ 127 h 385"/>
                <a:gd name="T46" fmla="*/ 130 w 478"/>
                <a:gd name="T47" fmla="*/ 120 h 385"/>
                <a:gd name="T48" fmla="*/ 110 w 478"/>
                <a:gd name="T49" fmla="*/ 125 h 385"/>
                <a:gd name="T50" fmla="*/ 97 w 478"/>
                <a:gd name="T51" fmla="*/ 112 h 385"/>
                <a:gd name="T52" fmla="*/ 61 w 478"/>
                <a:gd name="T53" fmla="*/ 102 h 385"/>
                <a:gd name="T54" fmla="*/ 43 w 478"/>
                <a:gd name="T55" fmla="*/ 82 h 385"/>
                <a:gd name="T56" fmla="*/ 0 w 478"/>
                <a:gd name="T57" fmla="*/ 65 h 385"/>
                <a:gd name="T58" fmla="*/ 4 w 478"/>
                <a:gd name="T59" fmla="*/ 45 h 385"/>
                <a:gd name="T60" fmla="*/ 21 w 478"/>
                <a:gd name="T61" fmla="*/ 37 h 385"/>
                <a:gd name="T62" fmla="*/ 52 w 478"/>
                <a:gd name="T63" fmla="*/ 65 h 385"/>
                <a:gd name="T64" fmla="*/ 61 w 478"/>
                <a:gd name="T65" fmla="*/ 65 h 385"/>
                <a:gd name="T66" fmla="*/ 91 w 478"/>
                <a:gd name="T67" fmla="*/ 61 h 385"/>
                <a:gd name="T68" fmla="*/ 108 w 478"/>
                <a:gd name="T69" fmla="*/ 47 h 385"/>
                <a:gd name="T70" fmla="*/ 132 w 478"/>
                <a:gd name="T71" fmla="*/ 66 h 385"/>
                <a:gd name="T72" fmla="*/ 142 w 478"/>
                <a:gd name="T73" fmla="*/ 49 h 385"/>
                <a:gd name="T74" fmla="*/ 144 w 478"/>
                <a:gd name="T75" fmla="*/ 39 h 385"/>
                <a:gd name="T76" fmla="*/ 164 w 478"/>
                <a:gd name="T77" fmla="*/ 28 h 385"/>
                <a:gd name="T78" fmla="*/ 168 w 478"/>
                <a:gd name="T79" fmla="*/ 4 h 385"/>
                <a:gd name="T80" fmla="*/ 188 w 478"/>
                <a:gd name="T81" fmla="*/ 0 h 385"/>
                <a:gd name="T82" fmla="*/ 237 w 478"/>
                <a:gd name="T83" fmla="*/ 32 h 385"/>
                <a:gd name="T84" fmla="*/ 272 w 478"/>
                <a:gd name="T85" fmla="*/ 47 h 385"/>
                <a:gd name="T86" fmla="*/ 341 w 478"/>
                <a:gd name="T87" fmla="*/ 160 h 385"/>
                <a:gd name="T88" fmla="*/ 336 w 478"/>
                <a:gd name="T89" fmla="*/ 172 h 385"/>
                <a:gd name="T90" fmla="*/ 381 w 478"/>
                <a:gd name="T91" fmla="*/ 194 h 385"/>
                <a:gd name="T92" fmla="*/ 393 w 478"/>
                <a:gd name="T93" fmla="*/ 213 h 385"/>
                <a:gd name="T94" fmla="*/ 414 w 478"/>
                <a:gd name="T95" fmla="*/ 223 h 385"/>
                <a:gd name="T96" fmla="*/ 424 w 478"/>
                <a:gd name="T97" fmla="*/ 242 h 385"/>
                <a:gd name="T98" fmla="*/ 411 w 478"/>
                <a:gd name="T99" fmla="*/ 248 h 385"/>
                <a:gd name="T100" fmla="*/ 389 w 478"/>
                <a:gd name="T101" fmla="*/ 241 h 385"/>
                <a:gd name="T102" fmla="*/ 356 w 478"/>
                <a:gd name="T103" fmla="*/ 241 h 385"/>
                <a:gd name="T104" fmla="*/ 327 w 478"/>
                <a:gd name="T105" fmla="*/ 231 h 385"/>
                <a:gd name="T106" fmla="*/ 315 w 478"/>
                <a:gd name="T107" fmla="*/ 241 h 385"/>
                <a:gd name="T108" fmla="*/ 342 w 478"/>
                <a:gd name="T109" fmla="*/ 248 h 385"/>
                <a:gd name="T110" fmla="*/ 370 w 478"/>
                <a:gd name="T111" fmla="*/ 261 h 385"/>
                <a:gd name="T112" fmla="*/ 395 w 478"/>
                <a:gd name="T113" fmla="*/ 272 h 385"/>
                <a:gd name="T114" fmla="*/ 395 w 478"/>
                <a:gd name="T115" fmla="*/ 272 h 3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78"/>
                <a:gd name="T175" fmla="*/ 0 h 385"/>
                <a:gd name="T176" fmla="*/ 478 w 478"/>
                <a:gd name="T177" fmla="*/ 385 h 3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78" h="385">
                  <a:moveTo>
                    <a:pt x="444" y="304"/>
                  </a:moveTo>
                  <a:lnTo>
                    <a:pt x="433" y="337"/>
                  </a:lnTo>
                  <a:lnTo>
                    <a:pt x="420" y="355"/>
                  </a:lnTo>
                  <a:lnTo>
                    <a:pt x="394" y="384"/>
                  </a:lnTo>
                  <a:lnTo>
                    <a:pt x="356" y="377"/>
                  </a:lnTo>
                  <a:lnTo>
                    <a:pt x="326" y="359"/>
                  </a:lnTo>
                  <a:lnTo>
                    <a:pt x="308" y="369"/>
                  </a:lnTo>
                  <a:lnTo>
                    <a:pt x="242" y="362"/>
                  </a:lnTo>
                  <a:lnTo>
                    <a:pt x="241" y="335"/>
                  </a:lnTo>
                  <a:lnTo>
                    <a:pt x="208" y="313"/>
                  </a:lnTo>
                  <a:lnTo>
                    <a:pt x="196" y="294"/>
                  </a:lnTo>
                  <a:lnTo>
                    <a:pt x="212" y="275"/>
                  </a:lnTo>
                  <a:lnTo>
                    <a:pt x="212" y="262"/>
                  </a:lnTo>
                  <a:lnTo>
                    <a:pt x="212" y="245"/>
                  </a:lnTo>
                  <a:lnTo>
                    <a:pt x="251" y="241"/>
                  </a:lnTo>
                  <a:lnTo>
                    <a:pt x="253" y="224"/>
                  </a:lnTo>
                  <a:lnTo>
                    <a:pt x="241" y="207"/>
                  </a:lnTo>
                  <a:lnTo>
                    <a:pt x="220" y="205"/>
                  </a:lnTo>
                  <a:lnTo>
                    <a:pt x="208" y="227"/>
                  </a:lnTo>
                  <a:lnTo>
                    <a:pt x="175" y="220"/>
                  </a:lnTo>
                  <a:lnTo>
                    <a:pt x="165" y="202"/>
                  </a:lnTo>
                  <a:lnTo>
                    <a:pt x="144" y="190"/>
                  </a:lnTo>
                  <a:lnTo>
                    <a:pt x="150" y="142"/>
                  </a:lnTo>
                  <a:lnTo>
                    <a:pt x="146" y="134"/>
                  </a:lnTo>
                  <a:lnTo>
                    <a:pt x="124" y="139"/>
                  </a:lnTo>
                  <a:lnTo>
                    <a:pt x="109" y="125"/>
                  </a:lnTo>
                  <a:lnTo>
                    <a:pt x="69" y="114"/>
                  </a:lnTo>
                  <a:lnTo>
                    <a:pt x="48" y="92"/>
                  </a:lnTo>
                  <a:lnTo>
                    <a:pt x="0" y="72"/>
                  </a:lnTo>
                  <a:lnTo>
                    <a:pt x="4" y="50"/>
                  </a:lnTo>
                  <a:lnTo>
                    <a:pt x="24" y="41"/>
                  </a:lnTo>
                  <a:lnTo>
                    <a:pt x="59" y="72"/>
                  </a:lnTo>
                  <a:lnTo>
                    <a:pt x="69" y="72"/>
                  </a:lnTo>
                  <a:lnTo>
                    <a:pt x="102" y="68"/>
                  </a:lnTo>
                  <a:lnTo>
                    <a:pt x="122" y="53"/>
                  </a:lnTo>
                  <a:lnTo>
                    <a:pt x="148" y="74"/>
                  </a:lnTo>
                  <a:lnTo>
                    <a:pt x="160" y="55"/>
                  </a:lnTo>
                  <a:lnTo>
                    <a:pt x="162" y="43"/>
                  </a:lnTo>
                  <a:lnTo>
                    <a:pt x="184" y="31"/>
                  </a:lnTo>
                  <a:lnTo>
                    <a:pt x="189" y="4"/>
                  </a:lnTo>
                  <a:lnTo>
                    <a:pt x="212" y="0"/>
                  </a:lnTo>
                  <a:lnTo>
                    <a:pt x="267" y="36"/>
                  </a:lnTo>
                  <a:lnTo>
                    <a:pt x="306" y="53"/>
                  </a:lnTo>
                  <a:lnTo>
                    <a:pt x="383" y="178"/>
                  </a:lnTo>
                  <a:lnTo>
                    <a:pt x="378" y="192"/>
                  </a:lnTo>
                  <a:lnTo>
                    <a:pt x="428" y="216"/>
                  </a:lnTo>
                  <a:lnTo>
                    <a:pt x="442" y="238"/>
                  </a:lnTo>
                  <a:lnTo>
                    <a:pt x="466" y="249"/>
                  </a:lnTo>
                  <a:lnTo>
                    <a:pt x="477" y="270"/>
                  </a:lnTo>
                  <a:lnTo>
                    <a:pt x="462" y="277"/>
                  </a:lnTo>
                  <a:lnTo>
                    <a:pt x="438" y="269"/>
                  </a:lnTo>
                  <a:lnTo>
                    <a:pt x="400" y="269"/>
                  </a:lnTo>
                  <a:lnTo>
                    <a:pt x="368" y="258"/>
                  </a:lnTo>
                  <a:lnTo>
                    <a:pt x="354" y="269"/>
                  </a:lnTo>
                  <a:lnTo>
                    <a:pt x="385" y="277"/>
                  </a:lnTo>
                  <a:lnTo>
                    <a:pt x="416" y="291"/>
                  </a:lnTo>
                  <a:lnTo>
                    <a:pt x="444" y="304"/>
                  </a:lnTo>
                </a:path>
              </a:pathLst>
            </a:custGeom>
            <a:solidFill>
              <a:schemeClr val="bg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64" name="Freeform 1080"/>
            <p:cNvSpPr>
              <a:spLocks/>
            </p:cNvSpPr>
            <p:nvPr/>
          </p:nvSpPr>
          <p:spPr bwMode="auto">
            <a:xfrm>
              <a:off x="3799896" y="4035085"/>
              <a:ext cx="768350" cy="487363"/>
            </a:xfrm>
            <a:custGeom>
              <a:avLst/>
              <a:gdLst>
                <a:gd name="T0" fmla="*/ 80 w 654"/>
                <a:gd name="T1" fmla="*/ 341 h 411"/>
                <a:gd name="T2" fmla="*/ 147 w 654"/>
                <a:gd name="T3" fmla="*/ 324 h 411"/>
                <a:gd name="T4" fmla="*/ 152 w 654"/>
                <a:gd name="T5" fmla="*/ 289 h 411"/>
                <a:gd name="T6" fmla="*/ 251 w 654"/>
                <a:gd name="T7" fmla="*/ 285 h 411"/>
                <a:gd name="T8" fmla="*/ 298 w 654"/>
                <a:gd name="T9" fmla="*/ 317 h 411"/>
                <a:gd name="T10" fmla="*/ 338 w 654"/>
                <a:gd name="T11" fmla="*/ 295 h 411"/>
                <a:gd name="T12" fmla="*/ 356 w 654"/>
                <a:gd name="T13" fmla="*/ 317 h 411"/>
                <a:gd name="T14" fmla="*/ 385 w 654"/>
                <a:gd name="T15" fmla="*/ 283 h 411"/>
                <a:gd name="T16" fmla="*/ 394 w 654"/>
                <a:gd name="T17" fmla="*/ 324 h 411"/>
                <a:gd name="T18" fmla="*/ 420 w 654"/>
                <a:gd name="T19" fmla="*/ 341 h 411"/>
                <a:gd name="T20" fmla="*/ 469 w 654"/>
                <a:gd name="T21" fmla="*/ 311 h 411"/>
                <a:gd name="T22" fmla="*/ 548 w 654"/>
                <a:gd name="T23" fmla="*/ 261 h 411"/>
                <a:gd name="T24" fmla="*/ 543 w 654"/>
                <a:gd name="T25" fmla="*/ 180 h 411"/>
                <a:gd name="T26" fmla="*/ 550 w 654"/>
                <a:gd name="T27" fmla="*/ 151 h 411"/>
                <a:gd name="T28" fmla="*/ 498 w 654"/>
                <a:gd name="T29" fmla="*/ 125 h 411"/>
                <a:gd name="T30" fmla="*/ 461 w 654"/>
                <a:gd name="T31" fmla="*/ 125 h 411"/>
                <a:gd name="T32" fmla="*/ 407 w 654"/>
                <a:gd name="T33" fmla="*/ 105 h 411"/>
                <a:gd name="T34" fmla="*/ 378 w 654"/>
                <a:gd name="T35" fmla="*/ 71 h 411"/>
                <a:gd name="T36" fmla="*/ 348 w 654"/>
                <a:gd name="T37" fmla="*/ 69 h 411"/>
                <a:gd name="T38" fmla="*/ 284 w 654"/>
                <a:gd name="T39" fmla="*/ 69 h 411"/>
                <a:gd name="T40" fmla="*/ 167 w 654"/>
                <a:gd name="T41" fmla="*/ 0 h 411"/>
                <a:gd name="T42" fmla="*/ 142 w 654"/>
                <a:gd name="T43" fmla="*/ 8 h 411"/>
                <a:gd name="T44" fmla="*/ 69 w 654"/>
                <a:gd name="T45" fmla="*/ 8 h 411"/>
                <a:gd name="T46" fmla="*/ 80 w 654"/>
                <a:gd name="T47" fmla="*/ 34 h 411"/>
                <a:gd name="T48" fmla="*/ 112 w 654"/>
                <a:gd name="T49" fmla="*/ 43 h 411"/>
                <a:gd name="T50" fmla="*/ 76 w 654"/>
                <a:gd name="T51" fmla="*/ 69 h 411"/>
                <a:gd name="T52" fmla="*/ 76 w 654"/>
                <a:gd name="T53" fmla="*/ 101 h 411"/>
                <a:gd name="T54" fmla="*/ 97 w 654"/>
                <a:gd name="T55" fmla="*/ 132 h 411"/>
                <a:gd name="T56" fmla="*/ 123 w 654"/>
                <a:gd name="T57" fmla="*/ 202 h 411"/>
                <a:gd name="T58" fmla="*/ 105 w 654"/>
                <a:gd name="T59" fmla="*/ 214 h 411"/>
                <a:gd name="T60" fmla="*/ 15 w 654"/>
                <a:gd name="T61" fmla="*/ 250 h 411"/>
                <a:gd name="T62" fmla="*/ 12 w 654"/>
                <a:gd name="T63" fmla="*/ 281 h 411"/>
                <a:gd name="T64" fmla="*/ 29 w 654"/>
                <a:gd name="T65" fmla="*/ 319 h 411"/>
                <a:gd name="T66" fmla="*/ 68 w 654"/>
                <a:gd name="T67" fmla="*/ 368 h 4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4"/>
                <a:gd name="T103" fmla="*/ 0 h 411"/>
                <a:gd name="T104" fmla="*/ 654 w 654"/>
                <a:gd name="T105" fmla="*/ 411 h 4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4" h="411">
                  <a:moveTo>
                    <a:pt x="76" y="410"/>
                  </a:moveTo>
                  <a:lnTo>
                    <a:pt x="90" y="380"/>
                  </a:lnTo>
                  <a:lnTo>
                    <a:pt x="129" y="346"/>
                  </a:lnTo>
                  <a:lnTo>
                    <a:pt x="166" y="361"/>
                  </a:lnTo>
                  <a:lnTo>
                    <a:pt x="190" y="346"/>
                  </a:lnTo>
                  <a:lnTo>
                    <a:pt x="171" y="322"/>
                  </a:lnTo>
                  <a:lnTo>
                    <a:pt x="181" y="310"/>
                  </a:lnTo>
                  <a:lnTo>
                    <a:pt x="282" y="317"/>
                  </a:lnTo>
                  <a:lnTo>
                    <a:pt x="317" y="342"/>
                  </a:lnTo>
                  <a:lnTo>
                    <a:pt x="335" y="353"/>
                  </a:lnTo>
                  <a:lnTo>
                    <a:pt x="361" y="335"/>
                  </a:lnTo>
                  <a:lnTo>
                    <a:pt x="380" y="329"/>
                  </a:lnTo>
                  <a:lnTo>
                    <a:pt x="385" y="353"/>
                  </a:lnTo>
                  <a:lnTo>
                    <a:pt x="401" y="353"/>
                  </a:lnTo>
                  <a:lnTo>
                    <a:pt x="411" y="337"/>
                  </a:lnTo>
                  <a:lnTo>
                    <a:pt x="433" y="315"/>
                  </a:lnTo>
                  <a:lnTo>
                    <a:pt x="444" y="330"/>
                  </a:lnTo>
                  <a:lnTo>
                    <a:pt x="444" y="361"/>
                  </a:lnTo>
                  <a:lnTo>
                    <a:pt x="454" y="375"/>
                  </a:lnTo>
                  <a:lnTo>
                    <a:pt x="473" y="380"/>
                  </a:lnTo>
                  <a:lnTo>
                    <a:pt x="495" y="357"/>
                  </a:lnTo>
                  <a:lnTo>
                    <a:pt x="528" y="346"/>
                  </a:lnTo>
                  <a:lnTo>
                    <a:pt x="588" y="289"/>
                  </a:lnTo>
                  <a:lnTo>
                    <a:pt x="617" y="291"/>
                  </a:lnTo>
                  <a:lnTo>
                    <a:pt x="653" y="279"/>
                  </a:lnTo>
                  <a:lnTo>
                    <a:pt x="611" y="200"/>
                  </a:lnTo>
                  <a:lnTo>
                    <a:pt x="624" y="176"/>
                  </a:lnTo>
                  <a:lnTo>
                    <a:pt x="619" y="168"/>
                  </a:lnTo>
                  <a:lnTo>
                    <a:pt x="598" y="161"/>
                  </a:lnTo>
                  <a:lnTo>
                    <a:pt x="561" y="139"/>
                  </a:lnTo>
                  <a:lnTo>
                    <a:pt x="543" y="127"/>
                  </a:lnTo>
                  <a:lnTo>
                    <a:pt x="519" y="139"/>
                  </a:lnTo>
                  <a:lnTo>
                    <a:pt x="492" y="117"/>
                  </a:lnTo>
                  <a:lnTo>
                    <a:pt x="458" y="117"/>
                  </a:lnTo>
                  <a:lnTo>
                    <a:pt x="432" y="101"/>
                  </a:lnTo>
                  <a:lnTo>
                    <a:pt x="425" y="79"/>
                  </a:lnTo>
                  <a:lnTo>
                    <a:pt x="411" y="66"/>
                  </a:lnTo>
                  <a:lnTo>
                    <a:pt x="392" y="77"/>
                  </a:lnTo>
                  <a:lnTo>
                    <a:pt x="375" y="69"/>
                  </a:lnTo>
                  <a:lnTo>
                    <a:pt x="320" y="77"/>
                  </a:lnTo>
                  <a:lnTo>
                    <a:pt x="260" y="64"/>
                  </a:lnTo>
                  <a:lnTo>
                    <a:pt x="188" y="0"/>
                  </a:lnTo>
                  <a:lnTo>
                    <a:pt x="169" y="16"/>
                  </a:lnTo>
                  <a:lnTo>
                    <a:pt x="160" y="9"/>
                  </a:lnTo>
                  <a:lnTo>
                    <a:pt x="145" y="9"/>
                  </a:lnTo>
                  <a:lnTo>
                    <a:pt x="78" y="9"/>
                  </a:lnTo>
                  <a:lnTo>
                    <a:pt x="69" y="17"/>
                  </a:lnTo>
                  <a:lnTo>
                    <a:pt x="90" y="38"/>
                  </a:lnTo>
                  <a:lnTo>
                    <a:pt x="109" y="42"/>
                  </a:lnTo>
                  <a:lnTo>
                    <a:pt x="126" y="48"/>
                  </a:lnTo>
                  <a:lnTo>
                    <a:pt x="118" y="62"/>
                  </a:lnTo>
                  <a:lnTo>
                    <a:pt x="85" y="77"/>
                  </a:lnTo>
                  <a:lnTo>
                    <a:pt x="78" y="103"/>
                  </a:lnTo>
                  <a:lnTo>
                    <a:pt x="85" y="112"/>
                  </a:lnTo>
                  <a:lnTo>
                    <a:pt x="90" y="146"/>
                  </a:lnTo>
                  <a:lnTo>
                    <a:pt x="109" y="147"/>
                  </a:lnTo>
                  <a:lnTo>
                    <a:pt x="129" y="173"/>
                  </a:lnTo>
                  <a:lnTo>
                    <a:pt x="138" y="225"/>
                  </a:lnTo>
                  <a:lnTo>
                    <a:pt x="131" y="243"/>
                  </a:lnTo>
                  <a:lnTo>
                    <a:pt x="118" y="238"/>
                  </a:lnTo>
                  <a:lnTo>
                    <a:pt x="81" y="267"/>
                  </a:lnTo>
                  <a:lnTo>
                    <a:pt x="17" y="278"/>
                  </a:lnTo>
                  <a:lnTo>
                    <a:pt x="0" y="295"/>
                  </a:lnTo>
                  <a:lnTo>
                    <a:pt x="13" y="313"/>
                  </a:lnTo>
                  <a:lnTo>
                    <a:pt x="16" y="351"/>
                  </a:lnTo>
                  <a:lnTo>
                    <a:pt x="33" y="355"/>
                  </a:lnTo>
                  <a:lnTo>
                    <a:pt x="76" y="410"/>
                  </a:lnTo>
                </a:path>
              </a:pathLst>
            </a:custGeom>
            <a:solidFill>
              <a:schemeClr val="tx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65" name="Freeform 1081"/>
            <p:cNvSpPr>
              <a:spLocks/>
            </p:cNvSpPr>
            <p:nvPr/>
          </p:nvSpPr>
          <p:spPr bwMode="auto">
            <a:xfrm>
              <a:off x="2731510" y="3962060"/>
              <a:ext cx="1231900" cy="947738"/>
            </a:xfrm>
            <a:custGeom>
              <a:avLst/>
              <a:gdLst>
                <a:gd name="T0" fmla="*/ 363 w 1051"/>
                <a:gd name="T1" fmla="*/ 60 h 799"/>
                <a:gd name="T2" fmla="*/ 348 w 1051"/>
                <a:gd name="T3" fmla="*/ 22 h 799"/>
                <a:gd name="T4" fmla="*/ 407 w 1051"/>
                <a:gd name="T5" fmla="*/ 0 h 799"/>
                <a:gd name="T6" fmla="*/ 418 w 1051"/>
                <a:gd name="T7" fmla="*/ 41 h 799"/>
                <a:gd name="T8" fmla="*/ 473 w 1051"/>
                <a:gd name="T9" fmla="*/ 89 h 799"/>
                <a:gd name="T10" fmla="*/ 501 w 1051"/>
                <a:gd name="T11" fmla="*/ 89 h 799"/>
                <a:gd name="T12" fmla="*/ 524 w 1051"/>
                <a:gd name="T13" fmla="*/ 134 h 799"/>
                <a:gd name="T14" fmla="*/ 583 w 1051"/>
                <a:gd name="T15" fmla="*/ 127 h 799"/>
                <a:gd name="T16" fmla="*/ 610 w 1051"/>
                <a:gd name="T17" fmla="*/ 106 h 799"/>
                <a:gd name="T18" fmla="*/ 628 w 1051"/>
                <a:gd name="T19" fmla="*/ 127 h 799"/>
                <a:gd name="T20" fmla="*/ 692 w 1051"/>
                <a:gd name="T21" fmla="*/ 119 h 799"/>
                <a:gd name="T22" fmla="*/ 703 w 1051"/>
                <a:gd name="T23" fmla="*/ 138 h 799"/>
                <a:gd name="T24" fmla="*/ 770 w 1051"/>
                <a:gd name="T25" fmla="*/ 165 h 799"/>
                <a:gd name="T26" fmla="*/ 849 w 1051"/>
                <a:gd name="T27" fmla="*/ 175 h 799"/>
                <a:gd name="T28" fmla="*/ 888 w 1051"/>
                <a:gd name="T29" fmla="*/ 186 h 799"/>
                <a:gd name="T30" fmla="*/ 922 w 1051"/>
                <a:gd name="T31" fmla="*/ 210 h 799"/>
                <a:gd name="T32" fmla="*/ 925 w 1051"/>
                <a:gd name="T33" fmla="*/ 273 h 799"/>
                <a:gd name="T34" fmla="*/ 880 w 1051"/>
                <a:gd name="T35" fmla="*/ 294 h 799"/>
                <a:gd name="T36" fmla="*/ 808 w 1051"/>
                <a:gd name="T37" fmla="*/ 319 h 799"/>
                <a:gd name="T38" fmla="*/ 822 w 1051"/>
                <a:gd name="T39" fmla="*/ 370 h 799"/>
                <a:gd name="T40" fmla="*/ 876 w 1051"/>
                <a:gd name="T41" fmla="*/ 422 h 799"/>
                <a:gd name="T42" fmla="*/ 852 w 1051"/>
                <a:gd name="T43" fmla="*/ 508 h 799"/>
                <a:gd name="T44" fmla="*/ 808 w 1051"/>
                <a:gd name="T45" fmla="*/ 454 h 799"/>
                <a:gd name="T46" fmla="*/ 791 w 1051"/>
                <a:gd name="T47" fmla="*/ 433 h 799"/>
                <a:gd name="T48" fmla="*/ 744 w 1051"/>
                <a:gd name="T49" fmla="*/ 424 h 799"/>
                <a:gd name="T50" fmla="*/ 706 w 1051"/>
                <a:gd name="T51" fmla="*/ 460 h 799"/>
                <a:gd name="T52" fmla="*/ 676 w 1051"/>
                <a:gd name="T53" fmla="*/ 482 h 799"/>
                <a:gd name="T54" fmla="*/ 631 w 1051"/>
                <a:gd name="T55" fmla="*/ 472 h 799"/>
                <a:gd name="T56" fmla="*/ 610 w 1051"/>
                <a:gd name="T57" fmla="*/ 510 h 799"/>
                <a:gd name="T58" fmla="*/ 662 w 1051"/>
                <a:gd name="T59" fmla="*/ 551 h 799"/>
                <a:gd name="T60" fmla="*/ 584 w 1051"/>
                <a:gd name="T61" fmla="*/ 562 h 799"/>
                <a:gd name="T62" fmla="*/ 561 w 1051"/>
                <a:gd name="T63" fmla="*/ 536 h 799"/>
                <a:gd name="T64" fmla="*/ 513 w 1051"/>
                <a:gd name="T65" fmla="*/ 543 h 799"/>
                <a:gd name="T66" fmla="*/ 501 w 1051"/>
                <a:gd name="T67" fmla="*/ 506 h 799"/>
                <a:gd name="T68" fmla="*/ 474 w 1051"/>
                <a:gd name="T69" fmla="*/ 486 h 799"/>
                <a:gd name="T70" fmla="*/ 470 w 1051"/>
                <a:gd name="T71" fmla="*/ 514 h 799"/>
                <a:gd name="T72" fmla="*/ 443 w 1051"/>
                <a:gd name="T73" fmla="*/ 538 h 799"/>
                <a:gd name="T74" fmla="*/ 400 w 1051"/>
                <a:gd name="T75" fmla="*/ 612 h 799"/>
                <a:gd name="T76" fmla="*/ 384 w 1051"/>
                <a:gd name="T77" fmla="*/ 700 h 799"/>
                <a:gd name="T78" fmla="*/ 326 w 1051"/>
                <a:gd name="T79" fmla="*/ 716 h 799"/>
                <a:gd name="T80" fmla="*/ 241 w 1051"/>
                <a:gd name="T81" fmla="*/ 573 h 799"/>
                <a:gd name="T82" fmla="*/ 192 w 1051"/>
                <a:gd name="T83" fmla="*/ 547 h 799"/>
                <a:gd name="T84" fmla="*/ 194 w 1051"/>
                <a:gd name="T85" fmla="*/ 510 h 799"/>
                <a:gd name="T86" fmla="*/ 152 w 1051"/>
                <a:gd name="T87" fmla="*/ 514 h 799"/>
                <a:gd name="T88" fmla="*/ 112 w 1051"/>
                <a:gd name="T89" fmla="*/ 446 h 799"/>
                <a:gd name="T90" fmla="*/ 105 w 1051"/>
                <a:gd name="T91" fmla="*/ 314 h 799"/>
                <a:gd name="T92" fmla="*/ 99 w 1051"/>
                <a:gd name="T93" fmla="*/ 244 h 799"/>
                <a:gd name="T94" fmla="*/ 0 w 1051"/>
                <a:gd name="T95" fmla="*/ 118 h 799"/>
                <a:gd name="T96" fmla="*/ 14 w 1051"/>
                <a:gd name="T97" fmla="*/ 84 h 799"/>
                <a:gd name="T98" fmla="*/ 145 w 1051"/>
                <a:gd name="T99" fmla="*/ 89 h 799"/>
                <a:gd name="T100" fmla="*/ 188 w 1051"/>
                <a:gd name="T101" fmla="*/ 98 h 799"/>
                <a:gd name="T102" fmla="*/ 258 w 1051"/>
                <a:gd name="T103" fmla="*/ 132 h 799"/>
                <a:gd name="T104" fmla="*/ 266 w 1051"/>
                <a:gd name="T105" fmla="*/ 92 h 799"/>
                <a:gd name="T106" fmla="*/ 309 w 1051"/>
                <a:gd name="T107" fmla="*/ 100 h 799"/>
                <a:gd name="T108" fmla="*/ 351 w 1051"/>
                <a:gd name="T109" fmla="*/ 91 h 799"/>
                <a:gd name="T110" fmla="*/ 351 w 1051"/>
                <a:gd name="T111" fmla="*/ 89 h 7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51"/>
                <a:gd name="T169" fmla="*/ 0 h 799"/>
                <a:gd name="T170" fmla="*/ 1051 w 1051"/>
                <a:gd name="T171" fmla="*/ 799 h 79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51" h="799">
                  <a:moveTo>
                    <a:pt x="396" y="99"/>
                  </a:moveTo>
                  <a:lnTo>
                    <a:pt x="409" y="67"/>
                  </a:lnTo>
                  <a:lnTo>
                    <a:pt x="394" y="50"/>
                  </a:lnTo>
                  <a:lnTo>
                    <a:pt x="392" y="24"/>
                  </a:lnTo>
                  <a:lnTo>
                    <a:pt x="447" y="0"/>
                  </a:lnTo>
                  <a:lnTo>
                    <a:pt x="459" y="0"/>
                  </a:lnTo>
                  <a:lnTo>
                    <a:pt x="468" y="19"/>
                  </a:lnTo>
                  <a:lnTo>
                    <a:pt x="471" y="46"/>
                  </a:lnTo>
                  <a:lnTo>
                    <a:pt x="497" y="63"/>
                  </a:lnTo>
                  <a:lnTo>
                    <a:pt x="533" y="99"/>
                  </a:lnTo>
                  <a:lnTo>
                    <a:pt x="552" y="85"/>
                  </a:lnTo>
                  <a:lnTo>
                    <a:pt x="565" y="99"/>
                  </a:lnTo>
                  <a:lnTo>
                    <a:pt x="569" y="133"/>
                  </a:lnTo>
                  <a:lnTo>
                    <a:pt x="591" y="149"/>
                  </a:lnTo>
                  <a:lnTo>
                    <a:pt x="648" y="154"/>
                  </a:lnTo>
                  <a:lnTo>
                    <a:pt x="657" y="142"/>
                  </a:lnTo>
                  <a:lnTo>
                    <a:pt x="655" y="127"/>
                  </a:lnTo>
                  <a:lnTo>
                    <a:pt x="688" y="118"/>
                  </a:lnTo>
                  <a:lnTo>
                    <a:pt x="705" y="123"/>
                  </a:lnTo>
                  <a:lnTo>
                    <a:pt x="708" y="142"/>
                  </a:lnTo>
                  <a:lnTo>
                    <a:pt x="722" y="145"/>
                  </a:lnTo>
                  <a:lnTo>
                    <a:pt x="780" y="133"/>
                  </a:lnTo>
                  <a:lnTo>
                    <a:pt x="791" y="138"/>
                  </a:lnTo>
                  <a:lnTo>
                    <a:pt x="793" y="154"/>
                  </a:lnTo>
                  <a:lnTo>
                    <a:pt x="817" y="160"/>
                  </a:lnTo>
                  <a:lnTo>
                    <a:pt x="868" y="184"/>
                  </a:lnTo>
                  <a:lnTo>
                    <a:pt x="896" y="173"/>
                  </a:lnTo>
                  <a:lnTo>
                    <a:pt x="957" y="195"/>
                  </a:lnTo>
                  <a:lnTo>
                    <a:pt x="971" y="213"/>
                  </a:lnTo>
                  <a:lnTo>
                    <a:pt x="1001" y="207"/>
                  </a:lnTo>
                  <a:lnTo>
                    <a:pt x="1021" y="208"/>
                  </a:lnTo>
                  <a:lnTo>
                    <a:pt x="1040" y="234"/>
                  </a:lnTo>
                  <a:lnTo>
                    <a:pt x="1050" y="286"/>
                  </a:lnTo>
                  <a:lnTo>
                    <a:pt x="1043" y="304"/>
                  </a:lnTo>
                  <a:lnTo>
                    <a:pt x="1030" y="299"/>
                  </a:lnTo>
                  <a:lnTo>
                    <a:pt x="992" y="328"/>
                  </a:lnTo>
                  <a:lnTo>
                    <a:pt x="928" y="339"/>
                  </a:lnTo>
                  <a:lnTo>
                    <a:pt x="911" y="356"/>
                  </a:lnTo>
                  <a:lnTo>
                    <a:pt x="925" y="374"/>
                  </a:lnTo>
                  <a:lnTo>
                    <a:pt x="927" y="412"/>
                  </a:lnTo>
                  <a:lnTo>
                    <a:pt x="944" y="416"/>
                  </a:lnTo>
                  <a:lnTo>
                    <a:pt x="988" y="470"/>
                  </a:lnTo>
                  <a:lnTo>
                    <a:pt x="990" y="544"/>
                  </a:lnTo>
                  <a:lnTo>
                    <a:pt x="961" y="566"/>
                  </a:lnTo>
                  <a:lnTo>
                    <a:pt x="935" y="540"/>
                  </a:lnTo>
                  <a:lnTo>
                    <a:pt x="911" y="506"/>
                  </a:lnTo>
                  <a:lnTo>
                    <a:pt x="909" y="487"/>
                  </a:lnTo>
                  <a:lnTo>
                    <a:pt x="892" y="482"/>
                  </a:lnTo>
                  <a:lnTo>
                    <a:pt x="872" y="489"/>
                  </a:lnTo>
                  <a:lnTo>
                    <a:pt x="839" y="473"/>
                  </a:lnTo>
                  <a:lnTo>
                    <a:pt x="823" y="511"/>
                  </a:lnTo>
                  <a:lnTo>
                    <a:pt x="796" y="513"/>
                  </a:lnTo>
                  <a:lnTo>
                    <a:pt x="775" y="544"/>
                  </a:lnTo>
                  <a:lnTo>
                    <a:pt x="762" y="537"/>
                  </a:lnTo>
                  <a:lnTo>
                    <a:pt x="743" y="544"/>
                  </a:lnTo>
                  <a:lnTo>
                    <a:pt x="712" y="526"/>
                  </a:lnTo>
                  <a:lnTo>
                    <a:pt x="688" y="555"/>
                  </a:lnTo>
                  <a:lnTo>
                    <a:pt x="688" y="568"/>
                  </a:lnTo>
                  <a:lnTo>
                    <a:pt x="736" y="595"/>
                  </a:lnTo>
                  <a:lnTo>
                    <a:pt x="746" y="614"/>
                  </a:lnTo>
                  <a:lnTo>
                    <a:pt x="712" y="627"/>
                  </a:lnTo>
                  <a:lnTo>
                    <a:pt x="659" y="626"/>
                  </a:lnTo>
                  <a:lnTo>
                    <a:pt x="653" y="603"/>
                  </a:lnTo>
                  <a:lnTo>
                    <a:pt x="633" y="597"/>
                  </a:lnTo>
                  <a:lnTo>
                    <a:pt x="600" y="617"/>
                  </a:lnTo>
                  <a:lnTo>
                    <a:pt x="578" y="605"/>
                  </a:lnTo>
                  <a:lnTo>
                    <a:pt x="576" y="576"/>
                  </a:lnTo>
                  <a:lnTo>
                    <a:pt x="565" y="564"/>
                  </a:lnTo>
                  <a:lnTo>
                    <a:pt x="565" y="548"/>
                  </a:lnTo>
                  <a:lnTo>
                    <a:pt x="535" y="542"/>
                  </a:lnTo>
                  <a:lnTo>
                    <a:pt x="526" y="550"/>
                  </a:lnTo>
                  <a:lnTo>
                    <a:pt x="530" y="573"/>
                  </a:lnTo>
                  <a:lnTo>
                    <a:pt x="506" y="583"/>
                  </a:lnTo>
                  <a:lnTo>
                    <a:pt x="499" y="599"/>
                  </a:lnTo>
                  <a:lnTo>
                    <a:pt x="506" y="619"/>
                  </a:lnTo>
                  <a:lnTo>
                    <a:pt x="451" y="682"/>
                  </a:lnTo>
                  <a:lnTo>
                    <a:pt x="459" y="757"/>
                  </a:lnTo>
                  <a:lnTo>
                    <a:pt x="433" y="780"/>
                  </a:lnTo>
                  <a:lnTo>
                    <a:pt x="420" y="766"/>
                  </a:lnTo>
                  <a:lnTo>
                    <a:pt x="368" y="798"/>
                  </a:lnTo>
                  <a:lnTo>
                    <a:pt x="348" y="786"/>
                  </a:lnTo>
                  <a:lnTo>
                    <a:pt x="272" y="639"/>
                  </a:lnTo>
                  <a:lnTo>
                    <a:pt x="241" y="617"/>
                  </a:lnTo>
                  <a:lnTo>
                    <a:pt x="217" y="610"/>
                  </a:lnTo>
                  <a:lnTo>
                    <a:pt x="205" y="590"/>
                  </a:lnTo>
                  <a:lnTo>
                    <a:pt x="219" y="568"/>
                  </a:lnTo>
                  <a:lnTo>
                    <a:pt x="197" y="550"/>
                  </a:lnTo>
                  <a:lnTo>
                    <a:pt x="171" y="573"/>
                  </a:lnTo>
                  <a:lnTo>
                    <a:pt x="145" y="576"/>
                  </a:lnTo>
                  <a:lnTo>
                    <a:pt x="126" y="497"/>
                  </a:lnTo>
                  <a:lnTo>
                    <a:pt x="122" y="477"/>
                  </a:lnTo>
                  <a:lnTo>
                    <a:pt x="118" y="350"/>
                  </a:lnTo>
                  <a:lnTo>
                    <a:pt x="93" y="286"/>
                  </a:lnTo>
                  <a:lnTo>
                    <a:pt x="112" y="272"/>
                  </a:lnTo>
                  <a:lnTo>
                    <a:pt x="61" y="180"/>
                  </a:lnTo>
                  <a:lnTo>
                    <a:pt x="0" y="131"/>
                  </a:lnTo>
                  <a:lnTo>
                    <a:pt x="9" y="103"/>
                  </a:lnTo>
                  <a:lnTo>
                    <a:pt x="16" y="94"/>
                  </a:lnTo>
                  <a:lnTo>
                    <a:pt x="105" y="80"/>
                  </a:lnTo>
                  <a:lnTo>
                    <a:pt x="164" y="99"/>
                  </a:lnTo>
                  <a:lnTo>
                    <a:pt x="199" y="87"/>
                  </a:lnTo>
                  <a:lnTo>
                    <a:pt x="212" y="109"/>
                  </a:lnTo>
                  <a:lnTo>
                    <a:pt x="256" y="154"/>
                  </a:lnTo>
                  <a:lnTo>
                    <a:pt x="291" y="147"/>
                  </a:lnTo>
                  <a:lnTo>
                    <a:pt x="291" y="120"/>
                  </a:lnTo>
                  <a:lnTo>
                    <a:pt x="300" y="103"/>
                  </a:lnTo>
                  <a:lnTo>
                    <a:pt x="335" y="89"/>
                  </a:lnTo>
                  <a:lnTo>
                    <a:pt x="348" y="111"/>
                  </a:lnTo>
                  <a:lnTo>
                    <a:pt x="368" y="96"/>
                  </a:lnTo>
                  <a:lnTo>
                    <a:pt x="396" y="101"/>
                  </a:lnTo>
                  <a:lnTo>
                    <a:pt x="396" y="99"/>
                  </a:lnTo>
                </a:path>
              </a:pathLst>
            </a:custGeom>
            <a:solidFill>
              <a:schemeClr val="tx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66" name="Freeform 1082"/>
            <p:cNvSpPr>
              <a:spLocks/>
            </p:cNvSpPr>
            <p:nvPr/>
          </p:nvSpPr>
          <p:spPr bwMode="auto">
            <a:xfrm>
              <a:off x="940810" y="3603285"/>
              <a:ext cx="1936750" cy="1069975"/>
            </a:xfrm>
            <a:custGeom>
              <a:avLst/>
              <a:gdLst>
                <a:gd name="T0" fmla="*/ 892 w 1652"/>
                <a:gd name="T1" fmla="*/ 772 h 902"/>
                <a:gd name="T2" fmla="*/ 915 w 1652"/>
                <a:gd name="T3" fmla="*/ 798 h 902"/>
                <a:gd name="T4" fmla="*/ 989 w 1652"/>
                <a:gd name="T5" fmla="*/ 772 h 902"/>
                <a:gd name="T6" fmla="*/ 1036 w 1652"/>
                <a:gd name="T7" fmla="*/ 737 h 902"/>
                <a:gd name="T8" fmla="*/ 1092 w 1652"/>
                <a:gd name="T9" fmla="*/ 716 h 902"/>
                <a:gd name="T10" fmla="*/ 1150 w 1652"/>
                <a:gd name="T11" fmla="*/ 695 h 902"/>
                <a:gd name="T12" fmla="*/ 1246 w 1652"/>
                <a:gd name="T13" fmla="*/ 679 h 902"/>
                <a:gd name="T14" fmla="*/ 1248 w 1652"/>
                <a:gd name="T15" fmla="*/ 716 h 902"/>
                <a:gd name="T16" fmla="*/ 1277 w 1652"/>
                <a:gd name="T17" fmla="*/ 721 h 902"/>
                <a:gd name="T18" fmla="*/ 1258 w 1652"/>
                <a:gd name="T19" fmla="*/ 766 h 902"/>
                <a:gd name="T20" fmla="*/ 1277 w 1652"/>
                <a:gd name="T21" fmla="*/ 772 h 902"/>
                <a:gd name="T22" fmla="*/ 1358 w 1652"/>
                <a:gd name="T23" fmla="*/ 766 h 902"/>
                <a:gd name="T24" fmla="*/ 1407 w 1652"/>
                <a:gd name="T25" fmla="*/ 783 h 902"/>
                <a:gd name="T26" fmla="*/ 1428 w 1652"/>
                <a:gd name="T27" fmla="*/ 792 h 902"/>
                <a:gd name="T28" fmla="*/ 1432 w 1652"/>
                <a:gd name="T29" fmla="*/ 737 h 902"/>
                <a:gd name="T30" fmla="*/ 1465 w 1652"/>
                <a:gd name="T31" fmla="*/ 701 h 902"/>
                <a:gd name="T32" fmla="*/ 1439 w 1652"/>
                <a:gd name="T33" fmla="*/ 529 h 902"/>
                <a:gd name="T34" fmla="*/ 1411 w 1652"/>
                <a:gd name="T35" fmla="*/ 434 h 902"/>
                <a:gd name="T36" fmla="*/ 1341 w 1652"/>
                <a:gd name="T37" fmla="*/ 400 h 902"/>
                <a:gd name="T38" fmla="*/ 1297 w 1652"/>
                <a:gd name="T39" fmla="*/ 487 h 902"/>
                <a:gd name="T40" fmla="*/ 1212 w 1652"/>
                <a:gd name="T41" fmla="*/ 441 h 902"/>
                <a:gd name="T42" fmla="*/ 1057 w 1652"/>
                <a:gd name="T43" fmla="*/ 384 h 902"/>
                <a:gd name="T44" fmla="*/ 993 w 1652"/>
                <a:gd name="T45" fmla="*/ 374 h 902"/>
                <a:gd name="T46" fmla="*/ 868 w 1652"/>
                <a:gd name="T47" fmla="*/ 321 h 902"/>
                <a:gd name="T48" fmla="*/ 808 w 1652"/>
                <a:gd name="T49" fmla="*/ 174 h 902"/>
                <a:gd name="T50" fmla="*/ 832 w 1652"/>
                <a:gd name="T51" fmla="*/ 127 h 902"/>
                <a:gd name="T52" fmla="*/ 830 w 1652"/>
                <a:gd name="T53" fmla="*/ 63 h 902"/>
                <a:gd name="T54" fmla="*/ 839 w 1652"/>
                <a:gd name="T55" fmla="*/ 31 h 902"/>
                <a:gd name="T56" fmla="*/ 730 w 1652"/>
                <a:gd name="T57" fmla="*/ 0 h 902"/>
                <a:gd name="T58" fmla="*/ 651 w 1652"/>
                <a:gd name="T59" fmla="*/ 10 h 902"/>
                <a:gd name="T60" fmla="*/ 551 w 1652"/>
                <a:gd name="T61" fmla="*/ 43 h 902"/>
                <a:gd name="T62" fmla="*/ 454 w 1652"/>
                <a:gd name="T63" fmla="*/ 56 h 902"/>
                <a:gd name="T64" fmla="*/ 388 w 1652"/>
                <a:gd name="T65" fmla="*/ 19 h 902"/>
                <a:gd name="T66" fmla="*/ 281 w 1652"/>
                <a:gd name="T67" fmla="*/ 39 h 902"/>
                <a:gd name="T68" fmla="*/ 238 w 1652"/>
                <a:gd name="T69" fmla="*/ 14 h 902"/>
                <a:gd name="T70" fmla="*/ 157 w 1652"/>
                <a:gd name="T71" fmla="*/ 25 h 902"/>
                <a:gd name="T72" fmla="*/ 118 w 1652"/>
                <a:gd name="T73" fmla="*/ 77 h 902"/>
                <a:gd name="T74" fmla="*/ 97 w 1652"/>
                <a:gd name="T75" fmla="*/ 105 h 902"/>
                <a:gd name="T76" fmla="*/ 69 w 1652"/>
                <a:gd name="T77" fmla="*/ 119 h 902"/>
                <a:gd name="T78" fmla="*/ 55 w 1652"/>
                <a:gd name="T79" fmla="*/ 140 h 902"/>
                <a:gd name="T80" fmla="*/ 79 w 1652"/>
                <a:gd name="T81" fmla="*/ 186 h 902"/>
                <a:gd name="T82" fmla="*/ 74 w 1652"/>
                <a:gd name="T83" fmla="*/ 233 h 902"/>
                <a:gd name="T84" fmla="*/ 21 w 1652"/>
                <a:gd name="T85" fmla="*/ 218 h 902"/>
                <a:gd name="T86" fmla="*/ 0 w 1652"/>
                <a:gd name="T87" fmla="*/ 235 h 902"/>
                <a:gd name="T88" fmla="*/ 11 w 1652"/>
                <a:gd name="T89" fmla="*/ 279 h 902"/>
                <a:gd name="T90" fmla="*/ 8 w 1652"/>
                <a:gd name="T91" fmla="*/ 320 h 902"/>
                <a:gd name="T92" fmla="*/ 30 w 1652"/>
                <a:gd name="T93" fmla="*/ 335 h 902"/>
                <a:gd name="T94" fmla="*/ 97 w 1652"/>
                <a:gd name="T95" fmla="*/ 398 h 902"/>
                <a:gd name="T96" fmla="*/ 136 w 1652"/>
                <a:gd name="T97" fmla="*/ 456 h 902"/>
                <a:gd name="T98" fmla="*/ 161 w 1652"/>
                <a:gd name="T99" fmla="*/ 476 h 902"/>
                <a:gd name="T100" fmla="*/ 206 w 1652"/>
                <a:gd name="T101" fmla="*/ 471 h 902"/>
                <a:gd name="T102" fmla="*/ 310 w 1652"/>
                <a:gd name="T103" fmla="*/ 588 h 902"/>
                <a:gd name="T104" fmla="*/ 342 w 1652"/>
                <a:gd name="T105" fmla="*/ 577 h 902"/>
                <a:gd name="T106" fmla="*/ 351 w 1652"/>
                <a:gd name="T107" fmla="*/ 622 h 902"/>
                <a:gd name="T108" fmla="*/ 415 w 1652"/>
                <a:gd name="T109" fmla="*/ 649 h 902"/>
                <a:gd name="T110" fmla="*/ 469 w 1652"/>
                <a:gd name="T111" fmla="*/ 705 h 902"/>
                <a:gd name="T112" fmla="*/ 477 w 1652"/>
                <a:gd name="T113" fmla="*/ 729 h 902"/>
                <a:gd name="T114" fmla="*/ 539 w 1652"/>
                <a:gd name="T115" fmla="*/ 726 h 902"/>
                <a:gd name="T116" fmla="*/ 639 w 1652"/>
                <a:gd name="T117" fmla="*/ 749 h 902"/>
                <a:gd name="T118" fmla="*/ 685 w 1652"/>
                <a:gd name="T119" fmla="*/ 763 h 902"/>
                <a:gd name="T120" fmla="*/ 688 w 1652"/>
                <a:gd name="T121" fmla="*/ 809 h 902"/>
                <a:gd name="T122" fmla="*/ 775 w 1652"/>
                <a:gd name="T123" fmla="*/ 739 h 902"/>
                <a:gd name="T124" fmla="*/ 845 w 1652"/>
                <a:gd name="T125" fmla="*/ 766 h 9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52"/>
                <a:gd name="T190" fmla="*/ 0 h 902"/>
                <a:gd name="T191" fmla="*/ 1652 w 1652"/>
                <a:gd name="T192" fmla="*/ 902 h 9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52" h="902">
                  <a:moveTo>
                    <a:pt x="952" y="853"/>
                  </a:moveTo>
                  <a:lnTo>
                    <a:pt x="1005" y="860"/>
                  </a:lnTo>
                  <a:lnTo>
                    <a:pt x="1023" y="884"/>
                  </a:lnTo>
                  <a:lnTo>
                    <a:pt x="1031" y="889"/>
                  </a:lnTo>
                  <a:lnTo>
                    <a:pt x="1110" y="874"/>
                  </a:lnTo>
                  <a:lnTo>
                    <a:pt x="1114" y="860"/>
                  </a:lnTo>
                  <a:lnTo>
                    <a:pt x="1129" y="851"/>
                  </a:lnTo>
                  <a:lnTo>
                    <a:pt x="1167" y="821"/>
                  </a:lnTo>
                  <a:lnTo>
                    <a:pt x="1200" y="816"/>
                  </a:lnTo>
                  <a:lnTo>
                    <a:pt x="1231" y="797"/>
                  </a:lnTo>
                  <a:lnTo>
                    <a:pt x="1289" y="763"/>
                  </a:lnTo>
                  <a:lnTo>
                    <a:pt x="1296" y="774"/>
                  </a:lnTo>
                  <a:lnTo>
                    <a:pt x="1340" y="790"/>
                  </a:lnTo>
                  <a:lnTo>
                    <a:pt x="1404" y="756"/>
                  </a:lnTo>
                  <a:lnTo>
                    <a:pt x="1423" y="770"/>
                  </a:lnTo>
                  <a:lnTo>
                    <a:pt x="1406" y="797"/>
                  </a:lnTo>
                  <a:lnTo>
                    <a:pt x="1413" y="803"/>
                  </a:lnTo>
                  <a:lnTo>
                    <a:pt x="1439" y="803"/>
                  </a:lnTo>
                  <a:lnTo>
                    <a:pt x="1440" y="814"/>
                  </a:lnTo>
                  <a:lnTo>
                    <a:pt x="1418" y="853"/>
                  </a:lnTo>
                  <a:lnTo>
                    <a:pt x="1425" y="860"/>
                  </a:lnTo>
                  <a:lnTo>
                    <a:pt x="1439" y="860"/>
                  </a:lnTo>
                  <a:lnTo>
                    <a:pt x="1502" y="877"/>
                  </a:lnTo>
                  <a:lnTo>
                    <a:pt x="1530" y="853"/>
                  </a:lnTo>
                  <a:lnTo>
                    <a:pt x="1572" y="887"/>
                  </a:lnTo>
                  <a:lnTo>
                    <a:pt x="1585" y="872"/>
                  </a:lnTo>
                  <a:lnTo>
                    <a:pt x="1596" y="882"/>
                  </a:lnTo>
                  <a:lnTo>
                    <a:pt x="1609" y="882"/>
                  </a:lnTo>
                  <a:lnTo>
                    <a:pt x="1616" y="872"/>
                  </a:lnTo>
                  <a:lnTo>
                    <a:pt x="1614" y="821"/>
                  </a:lnTo>
                  <a:lnTo>
                    <a:pt x="1624" y="814"/>
                  </a:lnTo>
                  <a:lnTo>
                    <a:pt x="1651" y="781"/>
                  </a:lnTo>
                  <a:lnTo>
                    <a:pt x="1647" y="653"/>
                  </a:lnTo>
                  <a:lnTo>
                    <a:pt x="1622" y="589"/>
                  </a:lnTo>
                  <a:lnTo>
                    <a:pt x="1640" y="576"/>
                  </a:lnTo>
                  <a:lnTo>
                    <a:pt x="1590" y="483"/>
                  </a:lnTo>
                  <a:lnTo>
                    <a:pt x="1528" y="434"/>
                  </a:lnTo>
                  <a:lnTo>
                    <a:pt x="1511" y="445"/>
                  </a:lnTo>
                  <a:lnTo>
                    <a:pt x="1513" y="474"/>
                  </a:lnTo>
                  <a:lnTo>
                    <a:pt x="1461" y="542"/>
                  </a:lnTo>
                  <a:lnTo>
                    <a:pt x="1373" y="525"/>
                  </a:lnTo>
                  <a:lnTo>
                    <a:pt x="1366" y="491"/>
                  </a:lnTo>
                  <a:lnTo>
                    <a:pt x="1311" y="448"/>
                  </a:lnTo>
                  <a:lnTo>
                    <a:pt x="1191" y="428"/>
                  </a:lnTo>
                  <a:lnTo>
                    <a:pt x="1138" y="419"/>
                  </a:lnTo>
                  <a:lnTo>
                    <a:pt x="1119" y="417"/>
                  </a:lnTo>
                  <a:lnTo>
                    <a:pt x="1073" y="380"/>
                  </a:lnTo>
                  <a:lnTo>
                    <a:pt x="978" y="357"/>
                  </a:lnTo>
                  <a:lnTo>
                    <a:pt x="913" y="229"/>
                  </a:lnTo>
                  <a:lnTo>
                    <a:pt x="911" y="194"/>
                  </a:lnTo>
                  <a:lnTo>
                    <a:pt x="937" y="180"/>
                  </a:lnTo>
                  <a:lnTo>
                    <a:pt x="937" y="141"/>
                  </a:lnTo>
                  <a:lnTo>
                    <a:pt x="956" y="93"/>
                  </a:lnTo>
                  <a:lnTo>
                    <a:pt x="935" y="70"/>
                  </a:lnTo>
                  <a:lnTo>
                    <a:pt x="963" y="46"/>
                  </a:lnTo>
                  <a:lnTo>
                    <a:pt x="945" y="35"/>
                  </a:lnTo>
                  <a:lnTo>
                    <a:pt x="902" y="35"/>
                  </a:lnTo>
                  <a:lnTo>
                    <a:pt x="823" y="0"/>
                  </a:lnTo>
                  <a:lnTo>
                    <a:pt x="772" y="0"/>
                  </a:lnTo>
                  <a:lnTo>
                    <a:pt x="734" y="11"/>
                  </a:lnTo>
                  <a:lnTo>
                    <a:pt x="689" y="11"/>
                  </a:lnTo>
                  <a:lnTo>
                    <a:pt x="621" y="48"/>
                  </a:lnTo>
                  <a:lnTo>
                    <a:pt x="567" y="42"/>
                  </a:lnTo>
                  <a:lnTo>
                    <a:pt x="512" y="62"/>
                  </a:lnTo>
                  <a:lnTo>
                    <a:pt x="466" y="46"/>
                  </a:lnTo>
                  <a:lnTo>
                    <a:pt x="437" y="21"/>
                  </a:lnTo>
                  <a:lnTo>
                    <a:pt x="365" y="11"/>
                  </a:lnTo>
                  <a:lnTo>
                    <a:pt x="317" y="43"/>
                  </a:lnTo>
                  <a:lnTo>
                    <a:pt x="291" y="33"/>
                  </a:lnTo>
                  <a:lnTo>
                    <a:pt x="268" y="16"/>
                  </a:lnTo>
                  <a:lnTo>
                    <a:pt x="217" y="2"/>
                  </a:lnTo>
                  <a:lnTo>
                    <a:pt x="177" y="28"/>
                  </a:lnTo>
                  <a:lnTo>
                    <a:pt x="164" y="69"/>
                  </a:lnTo>
                  <a:lnTo>
                    <a:pt x="133" y="86"/>
                  </a:lnTo>
                  <a:lnTo>
                    <a:pt x="129" y="110"/>
                  </a:lnTo>
                  <a:lnTo>
                    <a:pt x="109" y="117"/>
                  </a:lnTo>
                  <a:lnTo>
                    <a:pt x="86" y="115"/>
                  </a:lnTo>
                  <a:lnTo>
                    <a:pt x="78" y="132"/>
                  </a:lnTo>
                  <a:lnTo>
                    <a:pt x="74" y="156"/>
                  </a:lnTo>
                  <a:lnTo>
                    <a:pt x="62" y="156"/>
                  </a:lnTo>
                  <a:lnTo>
                    <a:pt x="62" y="180"/>
                  </a:lnTo>
                  <a:lnTo>
                    <a:pt x="89" y="207"/>
                  </a:lnTo>
                  <a:lnTo>
                    <a:pt x="89" y="245"/>
                  </a:lnTo>
                  <a:lnTo>
                    <a:pt x="83" y="260"/>
                  </a:lnTo>
                  <a:lnTo>
                    <a:pt x="43" y="265"/>
                  </a:lnTo>
                  <a:lnTo>
                    <a:pt x="24" y="243"/>
                  </a:lnTo>
                  <a:lnTo>
                    <a:pt x="2" y="245"/>
                  </a:lnTo>
                  <a:lnTo>
                    <a:pt x="0" y="262"/>
                  </a:lnTo>
                  <a:lnTo>
                    <a:pt x="10" y="291"/>
                  </a:lnTo>
                  <a:lnTo>
                    <a:pt x="12" y="311"/>
                  </a:lnTo>
                  <a:lnTo>
                    <a:pt x="12" y="337"/>
                  </a:lnTo>
                  <a:lnTo>
                    <a:pt x="9" y="356"/>
                  </a:lnTo>
                  <a:lnTo>
                    <a:pt x="10" y="371"/>
                  </a:lnTo>
                  <a:lnTo>
                    <a:pt x="34" y="373"/>
                  </a:lnTo>
                  <a:lnTo>
                    <a:pt x="50" y="397"/>
                  </a:lnTo>
                  <a:lnTo>
                    <a:pt x="109" y="443"/>
                  </a:lnTo>
                  <a:lnTo>
                    <a:pt x="109" y="459"/>
                  </a:lnTo>
                  <a:lnTo>
                    <a:pt x="153" y="508"/>
                  </a:lnTo>
                  <a:lnTo>
                    <a:pt x="165" y="525"/>
                  </a:lnTo>
                  <a:lnTo>
                    <a:pt x="181" y="530"/>
                  </a:lnTo>
                  <a:lnTo>
                    <a:pt x="208" y="503"/>
                  </a:lnTo>
                  <a:lnTo>
                    <a:pt x="232" y="525"/>
                  </a:lnTo>
                  <a:lnTo>
                    <a:pt x="332" y="611"/>
                  </a:lnTo>
                  <a:lnTo>
                    <a:pt x="349" y="655"/>
                  </a:lnTo>
                  <a:lnTo>
                    <a:pt x="372" y="655"/>
                  </a:lnTo>
                  <a:lnTo>
                    <a:pt x="385" y="642"/>
                  </a:lnTo>
                  <a:lnTo>
                    <a:pt x="396" y="653"/>
                  </a:lnTo>
                  <a:lnTo>
                    <a:pt x="396" y="693"/>
                  </a:lnTo>
                  <a:lnTo>
                    <a:pt x="455" y="725"/>
                  </a:lnTo>
                  <a:lnTo>
                    <a:pt x="468" y="723"/>
                  </a:lnTo>
                  <a:lnTo>
                    <a:pt x="476" y="756"/>
                  </a:lnTo>
                  <a:lnTo>
                    <a:pt x="528" y="785"/>
                  </a:lnTo>
                  <a:lnTo>
                    <a:pt x="529" y="805"/>
                  </a:lnTo>
                  <a:lnTo>
                    <a:pt x="538" y="812"/>
                  </a:lnTo>
                  <a:lnTo>
                    <a:pt x="581" y="809"/>
                  </a:lnTo>
                  <a:lnTo>
                    <a:pt x="607" y="809"/>
                  </a:lnTo>
                  <a:lnTo>
                    <a:pt x="641" y="836"/>
                  </a:lnTo>
                  <a:lnTo>
                    <a:pt x="720" y="834"/>
                  </a:lnTo>
                  <a:lnTo>
                    <a:pt x="762" y="831"/>
                  </a:lnTo>
                  <a:lnTo>
                    <a:pt x="772" y="850"/>
                  </a:lnTo>
                  <a:lnTo>
                    <a:pt x="763" y="887"/>
                  </a:lnTo>
                  <a:lnTo>
                    <a:pt x="775" y="901"/>
                  </a:lnTo>
                  <a:lnTo>
                    <a:pt x="818" y="862"/>
                  </a:lnTo>
                  <a:lnTo>
                    <a:pt x="873" y="823"/>
                  </a:lnTo>
                  <a:lnTo>
                    <a:pt x="913" y="829"/>
                  </a:lnTo>
                  <a:lnTo>
                    <a:pt x="952" y="853"/>
                  </a:lnTo>
                </a:path>
              </a:pathLst>
            </a:custGeom>
            <a:solidFill>
              <a:schemeClr val="accent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67" name="Freeform 1083"/>
            <p:cNvSpPr>
              <a:spLocks/>
            </p:cNvSpPr>
            <p:nvPr/>
          </p:nvSpPr>
          <p:spPr bwMode="auto">
            <a:xfrm>
              <a:off x="2007610" y="3333410"/>
              <a:ext cx="1250950" cy="912813"/>
            </a:xfrm>
            <a:custGeom>
              <a:avLst/>
              <a:gdLst>
                <a:gd name="T0" fmla="*/ 76 w 1067"/>
                <a:gd name="T1" fmla="*/ 257 h 770"/>
                <a:gd name="T2" fmla="*/ 122 w 1067"/>
                <a:gd name="T3" fmla="*/ 229 h 770"/>
                <a:gd name="T4" fmla="*/ 102 w 1067"/>
                <a:gd name="T5" fmla="*/ 214 h 770"/>
                <a:gd name="T6" fmla="*/ 131 w 1067"/>
                <a:gd name="T7" fmla="*/ 188 h 770"/>
                <a:gd name="T8" fmla="*/ 95 w 1067"/>
                <a:gd name="T9" fmla="*/ 112 h 770"/>
                <a:gd name="T10" fmla="*/ 118 w 1067"/>
                <a:gd name="T11" fmla="*/ 45 h 770"/>
                <a:gd name="T12" fmla="*/ 308 w 1067"/>
                <a:gd name="T13" fmla="*/ 0 h 770"/>
                <a:gd name="T14" fmla="*/ 424 w 1067"/>
                <a:gd name="T15" fmla="*/ 25 h 770"/>
                <a:gd name="T16" fmla="*/ 492 w 1067"/>
                <a:gd name="T17" fmla="*/ 65 h 770"/>
                <a:gd name="T18" fmla="*/ 556 w 1067"/>
                <a:gd name="T19" fmla="*/ 39 h 770"/>
                <a:gd name="T20" fmla="*/ 638 w 1067"/>
                <a:gd name="T21" fmla="*/ 30 h 770"/>
                <a:gd name="T22" fmla="*/ 744 w 1067"/>
                <a:gd name="T23" fmla="*/ 58 h 770"/>
                <a:gd name="T24" fmla="*/ 809 w 1067"/>
                <a:gd name="T25" fmla="*/ 136 h 770"/>
                <a:gd name="T26" fmla="*/ 870 w 1067"/>
                <a:gd name="T27" fmla="*/ 158 h 770"/>
                <a:gd name="T28" fmla="*/ 928 w 1067"/>
                <a:gd name="T29" fmla="*/ 265 h 770"/>
                <a:gd name="T30" fmla="*/ 940 w 1067"/>
                <a:gd name="T31" fmla="*/ 339 h 770"/>
                <a:gd name="T32" fmla="*/ 908 w 1067"/>
                <a:gd name="T33" fmla="*/ 391 h 770"/>
                <a:gd name="T34" fmla="*/ 873 w 1067"/>
                <a:gd name="T35" fmla="*/ 425 h 770"/>
                <a:gd name="T36" fmla="*/ 856 w 1067"/>
                <a:gd name="T37" fmla="*/ 473 h 770"/>
                <a:gd name="T38" fmla="*/ 817 w 1067"/>
                <a:gd name="T39" fmla="*/ 449 h 770"/>
                <a:gd name="T40" fmla="*/ 819 w 1067"/>
                <a:gd name="T41" fmla="*/ 486 h 770"/>
                <a:gd name="T42" fmla="*/ 880 w 1067"/>
                <a:gd name="T43" fmla="*/ 520 h 770"/>
                <a:gd name="T44" fmla="*/ 911 w 1067"/>
                <a:gd name="T45" fmla="*/ 536 h 770"/>
                <a:gd name="T46" fmla="*/ 899 w 1067"/>
                <a:gd name="T47" fmla="*/ 565 h 770"/>
                <a:gd name="T48" fmla="*/ 856 w 1067"/>
                <a:gd name="T49" fmla="*/ 575 h 770"/>
                <a:gd name="T50" fmla="*/ 814 w 1067"/>
                <a:gd name="T51" fmla="*/ 568 h 770"/>
                <a:gd name="T52" fmla="*/ 806 w 1067"/>
                <a:gd name="T53" fmla="*/ 607 h 770"/>
                <a:gd name="T54" fmla="*/ 736 w 1067"/>
                <a:gd name="T55" fmla="*/ 573 h 770"/>
                <a:gd name="T56" fmla="*/ 693 w 1067"/>
                <a:gd name="T57" fmla="*/ 564 h 770"/>
                <a:gd name="T58" fmla="*/ 561 w 1067"/>
                <a:gd name="T59" fmla="*/ 559 h 770"/>
                <a:gd name="T60" fmla="*/ 547 w 1067"/>
                <a:gd name="T61" fmla="*/ 592 h 770"/>
                <a:gd name="T62" fmla="*/ 534 w 1067"/>
                <a:gd name="T63" fmla="*/ 629 h 770"/>
                <a:gd name="T64" fmla="*/ 409 w 1067"/>
                <a:gd name="T65" fmla="*/ 674 h 770"/>
                <a:gd name="T66" fmla="*/ 354 w 1067"/>
                <a:gd name="T67" fmla="*/ 605 h 770"/>
                <a:gd name="T68" fmla="*/ 201 w 1067"/>
                <a:gd name="T69" fmla="*/ 579 h 770"/>
                <a:gd name="T70" fmla="*/ 144 w 1067"/>
                <a:gd name="T71" fmla="*/ 544 h 770"/>
                <a:gd name="T72" fmla="*/ 2 w 1067"/>
                <a:gd name="T73" fmla="*/ 408 h 770"/>
                <a:gd name="T74" fmla="*/ 23 w 1067"/>
                <a:gd name="T75" fmla="*/ 365 h 770"/>
                <a:gd name="T76" fmla="*/ 40 w 1067"/>
                <a:gd name="T77" fmla="*/ 287 h 770"/>
                <a:gd name="T78" fmla="*/ 46 w 1067"/>
                <a:gd name="T79" fmla="*/ 244 h 7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7"/>
                <a:gd name="T121" fmla="*/ 0 h 770"/>
                <a:gd name="T122" fmla="*/ 1067 w 1067"/>
                <a:gd name="T123" fmla="*/ 770 h 7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7" h="770">
                  <a:moveTo>
                    <a:pt x="52" y="272"/>
                  </a:moveTo>
                  <a:lnTo>
                    <a:pt x="86" y="286"/>
                  </a:lnTo>
                  <a:lnTo>
                    <a:pt x="146" y="267"/>
                  </a:lnTo>
                  <a:lnTo>
                    <a:pt x="138" y="255"/>
                  </a:lnTo>
                  <a:lnTo>
                    <a:pt x="122" y="255"/>
                  </a:lnTo>
                  <a:lnTo>
                    <a:pt x="115" y="238"/>
                  </a:lnTo>
                  <a:lnTo>
                    <a:pt x="119" y="222"/>
                  </a:lnTo>
                  <a:lnTo>
                    <a:pt x="148" y="209"/>
                  </a:lnTo>
                  <a:lnTo>
                    <a:pt x="167" y="176"/>
                  </a:lnTo>
                  <a:lnTo>
                    <a:pt x="107" y="125"/>
                  </a:lnTo>
                  <a:lnTo>
                    <a:pt x="105" y="72"/>
                  </a:lnTo>
                  <a:lnTo>
                    <a:pt x="133" y="50"/>
                  </a:lnTo>
                  <a:lnTo>
                    <a:pt x="334" y="10"/>
                  </a:lnTo>
                  <a:lnTo>
                    <a:pt x="347" y="0"/>
                  </a:lnTo>
                  <a:lnTo>
                    <a:pt x="378" y="4"/>
                  </a:lnTo>
                  <a:lnTo>
                    <a:pt x="478" y="28"/>
                  </a:lnTo>
                  <a:lnTo>
                    <a:pt x="509" y="46"/>
                  </a:lnTo>
                  <a:lnTo>
                    <a:pt x="554" y="72"/>
                  </a:lnTo>
                  <a:lnTo>
                    <a:pt x="581" y="70"/>
                  </a:lnTo>
                  <a:lnTo>
                    <a:pt x="626" y="43"/>
                  </a:lnTo>
                  <a:lnTo>
                    <a:pt x="683" y="52"/>
                  </a:lnTo>
                  <a:lnTo>
                    <a:pt x="719" y="33"/>
                  </a:lnTo>
                  <a:lnTo>
                    <a:pt x="796" y="81"/>
                  </a:lnTo>
                  <a:lnTo>
                    <a:pt x="838" y="65"/>
                  </a:lnTo>
                  <a:lnTo>
                    <a:pt x="860" y="118"/>
                  </a:lnTo>
                  <a:lnTo>
                    <a:pt x="912" y="151"/>
                  </a:lnTo>
                  <a:lnTo>
                    <a:pt x="951" y="187"/>
                  </a:lnTo>
                  <a:lnTo>
                    <a:pt x="980" y="176"/>
                  </a:lnTo>
                  <a:lnTo>
                    <a:pt x="1035" y="248"/>
                  </a:lnTo>
                  <a:lnTo>
                    <a:pt x="1046" y="295"/>
                  </a:lnTo>
                  <a:lnTo>
                    <a:pt x="1066" y="323"/>
                  </a:lnTo>
                  <a:lnTo>
                    <a:pt x="1059" y="378"/>
                  </a:lnTo>
                  <a:lnTo>
                    <a:pt x="1015" y="414"/>
                  </a:lnTo>
                  <a:lnTo>
                    <a:pt x="1023" y="436"/>
                  </a:lnTo>
                  <a:lnTo>
                    <a:pt x="1006" y="453"/>
                  </a:lnTo>
                  <a:lnTo>
                    <a:pt x="984" y="474"/>
                  </a:lnTo>
                  <a:lnTo>
                    <a:pt x="984" y="511"/>
                  </a:lnTo>
                  <a:lnTo>
                    <a:pt x="965" y="527"/>
                  </a:lnTo>
                  <a:lnTo>
                    <a:pt x="941" y="520"/>
                  </a:lnTo>
                  <a:lnTo>
                    <a:pt x="920" y="500"/>
                  </a:lnTo>
                  <a:lnTo>
                    <a:pt x="910" y="522"/>
                  </a:lnTo>
                  <a:lnTo>
                    <a:pt x="923" y="542"/>
                  </a:lnTo>
                  <a:lnTo>
                    <a:pt x="958" y="546"/>
                  </a:lnTo>
                  <a:lnTo>
                    <a:pt x="991" y="580"/>
                  </a:lnTo>
                  <a:lnTo>
                    <a:pt x="1011" y="580"/>
                  </a:lnTo>
                  <a:lnTo>
                    <a:pt x="1026" y="597"/>
                  </a:lnTo>
                  <a:lnTo>
                    <a:pt x="1013" y="628"/>
                  </a:lnTo>
                  <a:lnTo>
                    <a:pt x="1013" y="630"/>
                  </a:lnTo>
                  <a:lnTo>
                    <a:pt x="984" y="626"/>
                  </a:lnTo>
                  <a:lnTo>
                    <a:pt x="965" y="641"/>
                  </a:lnTo>
                  <a:lnTo>
                    <a:pt x="951" y="619"/>
                  </a:lnTo>
                  <a:lnTo>
                    <a:pt x="917" y="633"/>
                  </a:lnTo>
                  <a:lnTo>
                    <a:pt x="908" y="650"/>
                  </a:lnTo>
                  <a:lnTo>
                    <a:pt x="908" y="676"/>
                  </a:lnTo>
                  <a:lnTo>
                    <a:pt x="872" y="683"/>
                  </a:lnTo>
                  <a:lnTo>
                    <a:pt x="829" y="638"/>
                  </a:lnTo>
                  <a:lnTo>
                    <a:pt x="815" y="617"/>
                  </a:lnTo>
                  <a:lnTo>
                    <a:pt x="781" y="628"/>
                  </a:lnTo>
                  <a:lnTo>
                    <a:pt x="722" y="610"/>
                  </a:lnTo>
                  <a:lnTo>
                    <a:pt x="632" y="623"/>
                  </a:lnTo>
                  <a:lnTo>
                    <a:pt x="626" y="633"/>
                  </a:lnTo>
                  <a:lnTo>
                    <a:pt x="616" y="660"/>
                  </a:lnTo>
                  <a:lnTo>
                    <a:pt x="599" y="672"/>
                  </a:lnTo>
                  <a:lnTo>
                    <a:pt x="602" y="701"/>
                  </a:lnTo>
                  <a:lnTo>
                    <a:pt x="549" y="769"/>
                  </a:lnTo>
                  <a:lnTo>
                    <a:pt x="461" y="751"/>
                  </a:lnTo>
                  <a:lnTo>
                    <a:pt x="454" y="718"/>
                  </a:lnTo>
                  <a:lnTo>
                    <a:pt x="399" y="674"/>
                  </a:lnTo>
                  <a:lnTo>
                    <a:pt x="279" y="655"/>
                  </a:lnTo>
                  <a:lnTo>
                    <a:pt x="227" y="645"/>
                  </a:lnTo>
                  <a:lnTo>
                    <a:pt x="207" y="643"/>
                  </a:lnTo>
                  <a:lnTo>
                    <a:pt x="162" y="606"/>
                  </a:lnTo>
                  <a:lnTo>
                    <a:pt x="67" y="583"/>
                  </a:lnTo>
                  <a:lnTo>
                    <a:pt x="2" y="455"/>
                  </a:lnTo>
                  <a:lnTo>
                    <a:pt x="0" y="421"/>
                  </a:lnTo>
                  <a:lnTo>
                    <a:pt x="26" y="407"/>
                  </a:lnTo>
                  <a:lnTo>
                    <a:pt x="26" y="368"/>
                  </a:lnTo>
                  <a:lnTo>
                    <a:pt x="45" y="320"/>
                  </a:lnTo>
                  <a:lnTo>
                    <a:pt x="23" y="297"/>
                  </a:lnTo>
                  <a:lnTo>
                    <a:pt x="52" y="272"/>
                  </a:lnTo>
                </a:path>
              </a:pathLst>
            </a:custGeom>
            <a:solidFill>
              <a:schemeClr val="accent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68" name="Freeform 1084"/>
            <p:cNvSpPr>
              <a:spLocks/>
            </p:cNvSpPr>
            <p:nvPr/>
          </p:nvSpPr>
          <p:spPr bwMode="auto">
            <a:xfrm>
              <a:off x="2439410" y="2966698"/>
              <a:ext cx="1354137" cy="1179512"/>
            </a:xfrm>
            <a:custGeom>
              <a:avLst/>
              <a:gdLst>
                <a:gd name="T0" fmla="*/ 4 w 1155"/>
                <a:gd name="T1" fmla="*/ 142 h 994"/>
                <a:gd name="T2" fmla="*/ 157 w 1155"/>
                <a:gd name="T3" fmla="*/ 57 h 994"/>
                <a:gd name="T4" fmla="*/ 200 w 1155"/>
                <a:gd name="T5" fmla="*/ 0 h 994"/>
                <a:gd name="T6" fmla="*/ 258 w 1155"/>
                <a:gd name="T7" fmla="*/ 31 h 994"/>
                <a:gd name="T8" fmla="*/ 303 w 1155"/>
                <a:gd name="T9" fmla="*/ 181 h 994"/>
                <a:gd name="T10" fmla="*/ 427 w 1155"/>
                <a:gd name="T11" fmla="*/ 169 h 994"/>
                <a:gd name="T12" fmla="*/ 446 w 1155"/>
                <a:gd name="T13" fmla="*/ 209 h 994"/>
                <a:gd name="T14" fmla="*/ 456 w 1155"/>
                <a:gd name="T15" fmla="*/ 290 h 994"/>
                <a:gd name="T16" fmla="*/ 476 w 1155"/>
                <a:gd name="T17" fmla="*/ 312 h 994"/>
                <a:gd name="T18" fmla="*/ 598 w 1155"/>
                <a:gd name="T19" fmla="*/ 336 h 994"/>
                <a:gd name="T20" fmla="*/ 703 w 1155"/>
                <a:gd name="T21" fmla="*/ 331 h 994"/>
                <a:gd name="T22" fmla="*/ 670 w 1155"/>
                <a:gd name="T23" fmla="*/ 390 h 994"/>
                <a:gd name="T24" fmla="*/ 707 w 1155"/>
                <a:gd name="T25" fmla="*/ 469 h 994"/>
                <a:gd name="T26" fmla="*/ 790 w 1155"/>
                <a:gd name="T27" fmla="*/ 580 h 994"/>
                <a:gd name="T28" fmla="*/ 822 w 1155"/>
                <a:gd name="T29" fmla="*/ 639 h 994"/>
                <a:gd name="T30" fmla="*/ 864 w 1155"/>
                <a:gd name="T31" fmla="*/ 620 h 994"/>
                <a:gd name="T32" fmla="*/ 879 w 1155"/>
                <a:gd name="T33" fmla="*/ 568 h 994"/>
                <a:gd name="T34" fmla="*/ 884 w 1155"/>
                <a:gd name="T35" fmla="*/ 482 h 994"/>
                <a:gd name="T36" fmla="*/ 923 w 1155"/>
                <a:gd name="T37" fmla="*/ 500 h 994"/>
                <a:gd name="T38" fmla="*/ 1024 w 1155"/>
                <a:gd name="T39" fmla="*/ 574 h 994"/>
                <a:gd name="T40" fmla="*/ 1011 w 1155"/>
                <a:gd name="T41" fmla="*/ 643 h 994"/>
                <a:gd name="T42" fmla="*/ 958 w 1155"/>
                <a:gd name="T43" fmla="*/ 661 h 994"/>
                <a:gd name="T44" fmla="*/ 902 w 1155"/>
                <a:gd name="T45" fmla="*/ 669 h 994"/>
                <a:gd name="T46" fmla="*/ 877 w 1155"/>
                <a:gd name="T47" fmla="*/ 689 h 994"/>
                <a:gd name="T48" fmla="*/ 884 w 1155"/>
                <a:gd name="T49" fmla="*/ 738 h 994"/>
                <a:gd name="T50" fmla="*/ 872 w 1155"/>
                <a:gd name="T51" fmla="*/ 800 h 994"/>
                <a:gd name="T52" fmla="*/ 841 w 1155"/>
                <a:gd name="T53" fmla="*/ 832 h 994"/>
                <a:gd name="T54" fmla="*/ 804 w 1155"/>
                <a:gd name="T55" fmla="*/ 881 h 994"/>
                <a:gd name="T56" fmla="*/ 726 w 1155"/>
                <a:gd name="T57" fmla="*/ 873 h 994"/>
                <a:gd name="T58" fmla="*/ 694 w 1155"/>
                <a:gd name="T59" fmla="*/ 842 h 994"/>
                <a:gd name="T60" fmla="*/ 637 w 1155"/>
                <a:gd name="T61" fmla="*/ 771 h 994"/>
                <a:gd name="T62" fmla="*/ 569 w 1155"/>
                <a:gd name="T63" fmla="*/ 774 h 994"/>
                <a:gd name="T64" fmla="*/ 524 w 1155"/>
                <a:gd name="T65" fmla="*/ 768 h 994"/>
                <a:gd name="T66" fmla="*/ 491 w 1155"/>
                <a:gd name="T67" fmla="*/ 727 h 994"/>
                <a:gd name="T68" fmla="*/ 548 w 1155"/>
                <a:gd name="T69" fmla="*/ 737 h 994"/>
                <a:gd name="T70" fmla="*/ 582 w 1155"/>
                <a:gd name="T71" fmla="*/ 669 h 994"/>
                <a:gd name="T72" fmla="*/ 619 w 1155"/>
                <a:gd name="T73" fmla="*/ 568 h 994"/>
                <a:gd name="T74" fmla="*/ 544 w 1155"/>
                <a:gd name="T75" fmla="*/ 435 h 994"/>
                <a:gd name="T76" fmla="*/ 437 w 1155"/>
                <a:gd name="T77" fmla="*/ 384 h 994"/>
                <a:gd name="T78" fmla="*/ 312 w 1155"/>
                <a:gd name="T79" fmla="*/ 307 h 994"/>
                <a:gd name="T80" fmla="*/ 189 w 1155"/>
                <a:gd name="T81" fmla="*/ 340 h 994"/>
                <a:gd name="T82" fmla="*/ 98 w 1155"/>
                <a:gd name="T83" fmla="*/ 303 h 9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55"/>
                <a:gd name="T127" fmla="*/ 0 h 994"/>
                <a:gd name="T128" fmla="*/ 1155 w 1155"/>
                <a:gd name="T129" fmla="*/ 994 h 9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55" h="994">
                  <a:moveTo>
                    <a:pt x="10" y="313"/>
                  </a:moveTo>
                  <a:lnTo>
                    <a:pt x="0" y="185"/>
                  </a:lnTo>
                  <a:lnTo>
                    <a:pt x="5" y="158"/>
                  </a:lnTo>
                  <a:lnTo>
                    <a:pt x="43" y="140"/>
                  </a:lnTo>
                  <a:lnTo>
                    <a:pt x="96" y="96"/>
                  </a:lnTo>
                  <a:lnTo>
                    <a:pt x="177" y="63"/>
                  </a:lnTo>
                  <a:lnTo>
                    <a:pt x="210" y="48"/>
                  </a:lnTo>
                  <a:lnTo>
                    <a:pt x="210" y="17"/>
                  </a:lnTo>
                  <a:lnTo>
                    <a:pt x="225" y="0"/>
                  </a:lnTo>
                  <a:lnTo>
                    <a:pt x="239" y="2"/>
                  </a:lnTo>
                  <a:lnTo>
                    <a:pt x="292" y="10"/>
                  </a:lnTo>
                  <a:lnTo>
                    <a:pt x="291" y="34"/>
                  </a:lnTo>
                  <a:lnTo>
                    <a:pt x="301" y="72"/>
                  </a:lnTo>
                  <a:lnTo>
                    <a:pt x="295" y="134"/>
                  </a:lnTo>
                  <a:lnTo>
                    <a:pt x="341" y="202"/>
                  </a:lnTo>
                  <a:lnTo>
                    <a:pt x="365" y="217"/>
                  </a:lnTo>
                  <a:lnTo>
                    <a:pt x="402" y="188"/>
                  </a:lnTo>
                  <a:lnTo>
                    <a:pt x="481" y="188"/>
                  </a:lnTo>
                  <a:lnTo>
                    <a:pt x="500" y="195"/>
                  </a:lnTo>
                  <a:lnTo>
                    <a:pt x="512" y="213"/>
                  </a:lnTo>
                  <a:lnTo>
                    <a:pt x="503" y="233"/>
                  </a:lnTo>
                  <a:lnTo>
                    <a:pt x="459" y="268"/>
                  </a:lnTo>
                  <a:lnTo>
                    <a:pt x="464" y="286"/>
                  </a:lnTo>
                  <a:lnTo>
                    <a:pt x="514" y="323"/>
                  </a:lnTo>
                  <a:lnTo>
                    <a:pt x="534" y="323"/>
                  </a:lnTo>
                  <a:lnTo>
                    <a:pt x="540" y="332"/>
                  </a:lnTo>
                  <a:lnTo>
                    <a:pt x="536" y="347"/>
                  </a:lnTo>
                  <a:lnTo>
                    <a:pt x="567" y="372"/>
                  </a:lnTo>
                  <a:lnTo>
                    <a:pt x="639" y="383"/>
                  </a:lnTo>
                  <a:lnTo>
                    <a:pt x="674" y="374"/>
                  </a:lnTo>
                  <a:lnTo>
                    <a:pt x="718" y="330"/>
                  </a:lnTo>
                  <a:lnTo>
                    <a:pt x="770" y="335"/>
                  </a:lnTo>
                  <a:lnTo>
                    <a:pt x="792" y="368"/>
                  </a:lnTo>
                  <a:lnTo>
                    <a:pt x="780" y="398"/>
                  </a:lnTo>
                  <a:lnTo>
                    <a:pt x="784" y="417"/>
                  </a:lnTo>
                  <a:lnTo>
                    <a:pt x="755" y="434"/>
                  </a:lnTo>
                  <a:lnTo>
                    <a:pt x="742" y="449"/>
                  </a:lnTo>
                  <a:lnTo>
                    <a:pt x="746" y="487"/>
                  </a:lnTo>
                  <a:lnTo>
                    <a:pt x="797" y="522"/>
                  </a:lnTo>
                  <a:lnTo>
                    <a:pt x="818" y="518"/>
                  </a:lnTo>
                  <a:lnTo>
                    <a:pt x="878" y="590"/>
                  </a:lnTo>
                  <a:lnTo>
                    <a:pt x="890" y="646"/>
                  </a:lnTo>
                  <a:lnTo>
                    <a:pt x="885" y="672"/>
                  </a:lnTo>
                  <a:lnTo>
                    <a:pt x="926" y="694"/>
                  </a:lnTo>
                  <a:lnTo>
                    <a:pt x="926" y="711"/>
                  </a:lnTo>
                  <a:lnTo>
                    <a:pt x="964" y="721"/>
                  </a:lnTo>
                  <a:lnTo>
                    <a:pt x="974" y="721"/>
                  </a:lnTo>
                  <a:lnTo>
                    <a:pt x="974" y="690"/>
                  </a:lnTo>
                  <a:lnTo>
                    <a:pt x="1003" y="685"/>
                  </a:lnTo>
                  <a:lnTo>
                    <a:pt x="1009" y="648"/>
                  </a:lnTo>
                  <a:lnTo>
                    <a:pt x="990" y="632"/>
                  </a:lnTo>
                  <a:lnTo>
                    <a:pt x="974" y="617"/>
                  </a:lnTo>
                  <a:lnTo>
                    <a:pt x="981" y="547"/>
                  </a:lnTo>
                  <a:lnTo>
                    <a:pt x="996" y="537"/>
                  </a:lnTo>
                  <a:lnTo>
                    <a:pt x="1022" y="549"/>
                  </a:lnTo>
                  <a:lnTo>
                    <a:pt x="1033" y="544"/>
                  </a:lnTo>
                  <a:lnTo>
                    <a:pt x="1040" y="557"/>
                  </a:lnTo>
                  <a:lnTo>
                    <a:pt x="1110" y="593"/>
                  </a:lnTo>
                  <a:lnTo>
                    <a:pt x="1148" y="617"/>
                  </a:lnTo>
                  <a:lnTo>
                    <a:pt x="1154" y="639"/>
                  </a:lnTo>
                  <a:lnTo>
                    <a:pt x="1134" y="668"/>
                  </a:lnTo>
                  <a:lnTo>
                    <a:pt x="1145" y="701"/>
                  </a:lnTo>
                  <a:lnTo>
                    <a:pt x="1139" y="716"/>
                  </a:lnTo>
                  <a:lnTo>
                    <a:pt x="1086" y="721"/>
                  </a:lnTo>
                  <a:lnTo>
                    <a:pt x="1075" y="728"/>
                  </a:lnTo>
                  <a:lnTo>
                    <a:pt x="1079" y="736"/>
                  </a:lnTo>
                  <a:lnTo>
                    <a:pt x="1079" y="752"/>
                  </a:lnTo>
                  <a:lnTo>
                    <a:pt x="1038" y="756"/>
                  </a:lnTo>
                  <a:lnTo>
                    <a:pt x="1016" y="745"/>
                  </a:lnTo>
                  <a:lnTo>
                    <a:pt x="988" y="745"/>
                  </a:lnTo>
                  <a:lnTo>
                    <a:pt x="983" y="752"/>
                  </a:lnTo>
                  <a:lnTo>
                    <a:pt x="988" y="767"/>
                  </a:lnTo>
                  <a:lnTo>
                    <a:pt x="974" y="783"/>
                  </a:lnTo>
                  <a:lnTo>
                    <a:pt x="969" y="800"/>
                  </a:lnTo>
                  <a:lnTo>
                    <a:pt x="996" y="822"/>
                  </a:lnTo>
                  <a:lnTo>
                    <a:pt x="976" y="862"/>
                  </a:lnTo>
                  <a:lnTo>
                    <a:pt x="985" y="882"/>
                  </a:lnTo>
                  <a:lnTo>
                    <a:pt x="983" y="891"/>
                  </a:lnTo>
                  <a:lnTo>
                    <a:pt x="952" y="891"/>
                  </a:lnTo>
                  <a:lnTo>
                    <a:pt x="930" y="901"/>
                  </a:lnTo>
                  <a:lnTo>
                    <a:pt x="948" y="926"/>
                  </a:lnTo>
                  <a:lnTo>
                    <a:pt x="937" y="957"/>
                  </a:lnTo>
                  <a:lnTo>
                    <a:pt x="904" y="966"/>
                  </a:lnTo>
                  <a:lnTo>
                    <a:pt x="906" y="981"/>
                  </a:lnTo>
                  <a:lnTo>
                    <a:pt x="897" y="993"/>
                  </a:lnTo>
                  <a:lnTo>
                    <a:pt x="840" y="988"/>
                  </a:lnTo>
                  <a:lnTo>
                    <a:pt x="818" y="972"/>
                  </a:lnTo>
                  <a:lnTo>
                    <a:pt x="814" y="937"/>
                  </a:lnTo>
                  <a:lnTo>
                    <a:pt x="801" y="923"/>
                  </a:lnTo>
                  <a:lnTo>
                    <a:pt x="782" y="937"/>
                  </a:lnTo>
                  <a:lnTo>
                    <a:pt x="746" y="901"/>
                  </a:lnTo>
                  <a:lnTo>
                    <a:pt x="720" y="884"/>
                  </a:lnTo>
                  <a:lnTo>
                    <a:pt x="718" y="858"/>
                  </a:lnTo>
                  <a:lnTo>
                    <a:pt x="709" y="838"/>
                  </a:lnTo>
                  <a:lnTo>
                    <a:pt x="696" y="838"/>
                  </a:lnTo>
                  <a:lnTo>
                    <a:pt x="641" y="862"/>
                  </a:lnTo>
                  <a:lnTo>
                    <a:pt x="643" y="889"/>
                  </a:lnTo>
                  <a:lnTo>
                    <a:pt x="624" y="889"/>
                  </a:lnTo>
                  <a:lnTo>
                    <a:pt x="591" y="855"/>
                  </a:lnTo>
                  <a:lnTo>
                    <a:pt x="555" y="851"/>
                  </a:lnTo>
                  <a:lnTo>
                    <a:pt x="543" y="831"/>
                  </a:lnTo>
                  <a:lnTo>
                    <a:pt x="553" y="809"/>
                  </a:lnTo>
                  <a:lnTo>
                    <a:pt x="574" y="829"/>
                  </a:lnTo>
                  <a:lnTo>
                    <a:pt x="598" y="836"/>
                  </a:lnTo>
                  <a:lnTo>
                    <a:pt x="617" y="820"/>
                  </a:lnTo>
                  <a:lnTo>
                    <a:pt x="617" y="783"/>
                  </a:lnTo>
                  <a:lnTo>
                    <a:pt x="639" y="762"/>
                  </a:lnTo>
                  <a:lnTo>
                    <a:pt x="656" y="745"/>
                  </a:lnTo>
                  <a:lnTo>
                    <a:pt x="648" y="723"/>
                  </a:lnTo>
                  <a:lnTo>
                    <a:pt x="691" y="687"/>
                  </a:lnTo>
                  <a:lnTo>
                    <a:pt x="698" y="632"/>
                  </a:lnTo>
                  <a:lnTo>
                    <a:pt x="679" y="604"/>
                  </a:lnTo>
                  <a:lnTo>
                    <a:pt x="667" y="557"/>
                  </a:lnTo>
                  <a:lnTo>
                    <a:pt x="613" y="484"/>
                  </a:lnTo>
                  <a:lnTo>
                    <a:pt x="584" y="496"/>
                  </a:lnTo>
                  <a:lnTo>
                    <a:pt x="545" y="460"/>
                  </a:lnTo>
                  <a:lnTo>
                    <a:pt x="492" y="427"/>
                  </a:lnTo>
                  <a:lnTo>
                    <a:pt x="471" y="374"/>
                  </a:lnTo>
                  <a:lnTo>
                    <a:pt x="428" y="390"/>
                  </a:lnTo>
                  <a:lnTo>
                    <a:pt x="352" y="342"/>
                  </a:lnTo>
                  <a:lnTo>
                    <a:pt x="315" y="361"/>
                  </a:lnTo>
                  <a:lnTo>
                    <a:pt x="258" y="352"/>
                  </a:lnTo>
                  <a:lnTo>
                    <a:pt x="213" y="378"/>
                  </a:lnTo>
                  <a:lnTo>
                    <a:pt x="186" y="381"/>
                  </a:lnTo>
                  <a:lnTo>
                    <a:pt x="141" y="354"/>
                  </a:lnTo>
                  <a:lnTo>
                    <a:pt x="110" y="337"/>
                  </a:lnTo>
                  <a:lnTo>
                    <a:pt x="10" y="313"/>
                  </a:lnTo>
                </a:path>
              </a:pathLst>
            </a:custGeom>
            <a:solidFill>
              <a:schemeClr val="accent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69" name="Freeform 1085"/>
            <p:cNvSpPr>
              <a:spLocks/>
            </p:cNvSpPr>
            <p:nvPr/>
          </p:nvSpPr>
          <p:spPr bwMode="auto">
            <a:xfrm>
              <a:off x="704272" y="2128498"/>
              <a:ext cx="2000250" cy="1549400"/>
            </a:xfrm>
            <a:custGeom>
              <a:avLst/>
              <a:gdLst>
                <a:gd name="T0" fmla="*/ 1039 w 1707"/>
                <a:gd name="T1" fmla="*/ 39 h 1305"/>
                <a:gd name="T2" fmla="*/ 1086 w 1707"/>
                <a:gd name="T3" fmla="*/ 99 h 1305"/>
                <a:gd name="T4" fmla="*/ 1151 w 1707"/>
                <a:gd name="T5" fmla="*/ 142 h 1305"/>
                <a:gd name="T6" fmla="*/ 1207 w 1707"/>
                <a:gd name="T7" fmla="*/ 255 h 1305"/>
                <a:gd name="T8" fmla="*/ 1177 w 1707"/>
                <a:gd name="T9" fmla="*/ 344 h 1305"/>
                <a:gd name="T10" fmla="*/ 1340 w 1707"/>
                <a:gd name="T11" fmla="*/ 419 h 1305"/>
                <a:gd name="T12" fmla="*/ 1455 w 1707"/>
                <a:gd name="T13" fmla="*/ 505 h 1305"/>
                <a:gd name="T14" fmla="*/ 1513 w 1707"/>
                <a:gd name="T15" fmla="*/ 634 h 1305"/>
                <a:gd name="T16" fmla="*/ 1470 w 1707"/>
                <a:gd name="T17" fmla="*/ 691 h 1305"/>
                <a:gd name="T18" fmla="*/ 1318 w 1707"/>
                <a:gd name="T19" fmla="*/ 777 h 1305"/>
                <a:gd name="T20" fmla="*/ 1295 w 1707"/>
                <a:gd name="T21" fmla="*/ 911 h 1305"/>
                <a:gd name="T22" fmla="*/ 1079 w 1707"/>
                <a:gd name="T23" fmla="*/ 976 h 1305"/>
                <a:gd name="T24" fmla="*/ 1118 w 1707"/>
                <a:gd name="T25" fmla="*/ 1099 h 1305"/>
                <a:gd name="T26" fmla="*/ 1094 w 1707"/>
                <a:gd name="T27" fmla="*/ 1141 h 1305"/>
                <a:gd name="T28" fmla="*/ 1063 w 1707"/>
                <a:gd name="T29" fmla="*/ 1168 h 1305"/>
                <a:gd name="T30" fmla="*/ 978 w 1707"/>
                <a:gd name="T31" fmla="*/ 1147 h 1305"/>
                <a:gd name="T32" fmla="*/ 829 w 1707"/>
                <a:gd name="T33" fmla="*/ 1125 h 1305"/>
                <a:gd name="T34" fmla="*/ 681 w 1707"/>
                <a:gd name="T35" fmla="*/ 1153 h 1305"/>
                <a:gd name="T36" fmla="*/ 567 w 1707"/>
                <a:gd name="T37" fmla="*/ 1134 h 1305"/>
                <a:gd name="T38" fmla="*/ 436 w 1707"/>
                <a:gd name="T39" fmla="*/ 1145 h 1305"/>
                <a:gd name="T40" fmla="*/ 363 w 1707"/>
                <a:gd name="T41" fmla="*/ 1108 h 1305"/>
                <a:gd name="T42" fmla="*/ 285 w 1707"/>
                <a:gd name="T43" fmla="*/ 1053 h 1305"/>
                <a:gd name="T44" fmla="*/ 116 w 1707"/>
                <a:gd name="T45" fmla="*/ 1022 h 1305"/>
                <a:gd name="T46" fmla="*/ 93 w 1707"/>
                <a:gd name="T47" fmla="*/ 956 h 1305"/>
                <a:gd name="T48" fmla="*/ 58 w 1707"/>
                <a:gd name="T49" fmla="*/ 909 h 1305"/>
                <a:gd name="T50" fmla="*/ 34 w 1707"/>
                <a:gd name="T51" fmla="*/ 863 h 1305"/>
                <a:gd name="T52" fmla="*/ 58 w 1707"/>
                <a:gd name="T53" fmla="*/ 809 h 1305"/>
                <a:gd name="T54" fmla="*/ 9 w 1707"/>
                <a:gd name="T55" fmla="*/ 745 h 1305"/>
                <a:gd name="T56" fmla="*/ 4 w 1707"/>
                <a:gd name="T57" fmla="*/ 675 h 1305"/>
                <a:gd name="T58" fmla="*/ 34 w 1707"/>
                <a:gd name="T59" fmla="*/ 630 h 1305"/>
                <a:gd name="T60" fmla="*/ 119 w 1707"/>
                <a:gd name="T61" fmla="*/ 600 h 1305"/>
                <a:gd name="T62" fmla="*/ 161 w 1707"/>
                <a:gd name="T63" fmla="*/ 604 h 1305"/>
                <a:gd name="T64" fmla="*/ 208 w 1707"/>
                <a:gd name="T65" fmla="*/ 628 h 1305"/>
                <a:gd name="T66" fmla="*/ 363 w 1707"/>
                <a:gd name="T67" fmla="*/ 574 h 1305"/>
                <a:gd name="T68" fmla="*/ 492 w 1707"/>
                <a:gd name="T69" fmla="*/ 489 h 1305"/>
                <a:gd name="T70" fmla="*/ 533 w 1707"/>
                <a:gd name="T71" fmla="*/ 450 h 1305"/>
                <a:gd name="T72" fmla="*/ 510 w 1707"/>
                <a:gd name="T73" fmla="*/ 307 h 1305"/>
                <a:gd name="T74" fmla="*/ 624 w 1707"/>
                <a:gd name="T75" fmla="*/ 281 h 1305"/>
                <a:gd name="T76" fmla="*/ 675 w 1707"/>
                <a:gd name="T77" fmla="*/ 307 h 1305"/>
                <a:gd name="T78" fmla="*/ 733 w 1707"/>
                <a:gd name="T79" fmla="*/ 146 h 1305"/>
                <a:gd name="T80" fmla="*/ 825 w 1707"/>
                <a:gd name="T81" fmla="*/ 168 h 1305"/>
                <a:gd name="T82" fmla="*/ 904 w 1707"/>
                <a:gd name="T83" fmla="*/ 75 h 1305"/>
                <a:gd name="T84" fmla="*/ 974 w 1707"/>
                <a:gd name="T85" fmla="*/ 32 h 1305"/>
                <a:gd name="T86" fmla="*/ 1033 w 1707"/>
                <a:gd name="T87" fmla="*/ 9 h 130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07"/>
                <a:gd name="T133" fmla="*/ 0 h 1305"/>
                <a:gd name="T134" fmla="*/ 1707 w 1707"/>
                <a:gd name="T135" fmla="*/ 1305 h 130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07" h="1305">
                  <a:moveTo>
                    <a:pt x="1165" y="10"/>
                  </a:moveTo>
                  <a:lnTo>
                    <a:pt x="1182" y="10"/>
                  </a:lnTo>
                  <a:lnTo>
                    <a:pt x="1172" y="43"/>
                  </a:lnTo>
                  <a:lnTo>
                    <a:pt x="1186" y="63"/>
                  </a:lnTo>
                  <a:lnTo>
                    <a:pt x="1189" y="77"/>
                  </a:lnTo>
                  <a:lnTo>
                    <a:pt x="1224" y="110"/>
                  </a:lnTo>
                  <a:lnTo>
                    <a:pt x="1232" y="138"/>
                  </a:lnTo>
                  <a:lnTo>
                    <a:pt x="1278" y="140"/>
                  </a:lnTo>
                  <a:lnTo>
                    <a:pt x="1298" y="158"/>
                  </a:lnTo>
                  <a:lnTo>
                    <a:pt x="1309" y="158"/>
                  </a:lnTo>
                  <a:lnTo>
                    <a:pt x="1335" y="215"/>
                  </a:lnTo>
                  <a:lnTo>
                    <a:pt x="1361" y="284"/>
                  </a:lnTo>
                  <a:lnTo>
                    <a:pt x="1349" y="326"/>
                  </a:lnTo>
                  <a:lnTo>
                    <a:pt x="1351" y="342"/>
                  </a:lnTo>
                  <a:lnTo>
                    <a:pt x="1327" y="383"/>
                  </a:lnTo>
                  <a:lnTo>
                    <a:pt x="1333" y="417"/>
                  </a:lnTo>
                  <a:lnTo>
                    <a:pt x="1418" y="453"/>
                  </a:lnTo>
                  <a:lnTo>
                    <a:pt x="1511" y="467"/>
                  </a:lnTo>
                  <a:lnTo>
                    <a:pt x="1607" y="533"/>
                  </a:lnTo>
                  <a:lnTo>
                    <a:pt x="1638" y="544"/>
                  </a:lnTo>
                  <a:lnTo>
                    <a:pt x="1640" y="562"/>
                  </a:lnTo>
                  <a:lnTo>
                    <a:pt x="1660" y="604"/>
                  </a:lnTo>
                  <a:lnTo>
                    <a:pt x="1679" y="658"/>
                  </a:lnTo>
                  <a:lnTo>
                    <a:pt x="1706" y="706"/>
                  </a:lnTo>
                  <a:lnTo>
                    <a:pt x="1691" y="723"/>
                  </a:lnTo>
                  <a:lnTo>
                    <a:pt x="1691" y="754"/>
                  </a:lnTo>
                  <a:lnTo>
                    <a:pt x="1657" y="769"/>
                  </a:lnTo>
                  <a:lnTo>
                    <a:pt x="1576" y="802"/>
                  </a:lnTo>
                  <a:lnTo>
                    <a:pt x="1524" y="846"/>
                  </a:lnTo>
                  <a:lnTo>
                    <a:pt x="1486" y="865"/>
                  </a:lnTo>
                  <a:lnTo>
                    <a:pt x="1480" y="891"/>
                  </a:lnTo>
                  <a:lnTo>
                    <a:pt x="1491" y="1019"/>
                  </a:lnTo>
                  <a:lnTo>
                    <a:pt x="1460" y="1014"/>
                  </a:lnTo>
                  <a:lnTo>
                    <a:pt x="1447" y="1025"/>
                  </a:lnTo>
                  <a:lnTo>
                    <a:pt x="1246" y="1065"/>
                  </a:lnTo>
                  <a:lnTo>
                    <a:pt x="1217" y="1087"/>
                  </a:lnTo>
                  <a:lnTo>
                    <a:pt x="1220" y="1140"/>
                  </a:lnTo>
                  <a:lnTo>
                    <a:pt x="1280" y="1191"/>
                  </a:lnTo>
                  <a:lnTo>
                    <a:pt x="1261" y="1224"/>
                  </a:lnTo>
                  <a:lnTo>
                    <a:pt x="1232" y="1237"/>
                  </a:lnTo>
                  <a:lnTo>
                    <a:pt x="1228" y="1253"/>
                  </a:lnTo>
                  <a:lnTo>
                    <a:pt x="1234" y="1270"/>
                  </a:lnTo>
                  <a:lnTo>
                    <a:pt x="1250" y="1270"/>
                  </a:lnTo>
                  <a:lnTo>
                    <a:pt x="1258" y="1282"/>
                  </a:lnTo>
                  <a:lnTo>
                    <a:pt x="1199" y="1301"/>
                  </a:lnTo>
                  <a:lnTo>
                    <a:pt x="1165" y="1287"/>
                  </a:lnTo>
                  <a:lnTo>
                    <a:pt x="1146" y="1277"/>
                  </a:lnTo>
                  <a:lnTo>
                    <a:pt x="1103" y="1277"/>
                  </a:lnTo>
                  <a:lnTo>
                    <a:pt x="1024" y="1241"/>
                  </a:lnTo>
                  <a:lnTo>
                    <a:pt x="974" y="1241"/>
                  </a:lnTo>
                  <a:lnTo>
                    <a:pt x="935" y="1253"/>
                  </a:lnTo>
                  <a:lnTo>
                    <a:pt x="890" y="1253"/>
                  </a:lnTo>
                  <a:lnTo>
                    <a:pt x="823" y="1290"/>
                  </a:lnTo>
                  <a:lnTo>
                    <a:pt x="768" y="1284"/>
                  </a:lnTo>
                  <a:lnTo>
                    <a:pt x="713" y="1304"/>
                  </a:lnTo>
                  <a:lnTo>
                    <a:pt x="667" y="1287"/>
                  </a:lnTo>
                  <a:lnTo>
                    <a:pt x="639" y="1263"/>
                  </a:lnTo>
                  <a:lnTo>
                    <a:pt x="567" y="1253"/>
                  </a:lnTo>
                  <a:lnTo>
                    <a:pt x="519" y="1285"/>
                  </a:lnTo>
                  <a:lnTo>
                    <a:pt x="492" y="1275"/>
                  </a:lnTo>
                  <a:lnTo>
                    <a:pt x="469" y="1257"/>
                  </a:lnTo>
                  <a:lnTo>
                    <a:pt x="418" y="1244"/>
                  </a:lnTo>
                  <a:lnTo>
                    <a:pt x="409" y="1234"/>
                  </a:lnTo>
                  <a:lnTo>
                    <a:pt x="387" y="1232"/>
                  </a:lnTo>
                  <a:lnTo>
                    <a:pt x="354" y="1181"/>
                  </a:lnTo>
                  <a:lnTo>
                    <a:pt x="321" y="1173"/>
                  </a:lnTo>
                  <a:lnTo>
                    <a:pt x="235" y="1200"/>
                  </a:lnTo>
                  <a:lnTo>
                    <a:pt x="203" y="1191"/>
                  </a:lnTo>
                  <a:lnTo>
                    <a:pt x="131" y="1138"/>
                  </a:lnTo>
                  <a:lnTo>
                    <a:pt x="110" y="1135"/>
                  </a:lnTo>
                  <a:lnTo>
                    <a:pt x="93" y="1101"/>
                  </a:lnTo>
                  <a:lnTo>
                    <a:pt x="105" y="1065"/>
                  </a:lnTo>
                  <a:lnTo>
                    <a:pt x="102" y="1048"/>
                  </a:lnTo>
                  <a:lnTo>
                    <a:pt x="76" y="1029"/>
                  </a:lnTo>
                  <a:lnTo>
                    <a:pt x="65" y="1012"/>
                  </a:lnTo>
                  <a:lnTo>
                    <a:pt x="10" y="981"/>
                  </a:lnTo>
                  <a:lnTo>
                    <a:pt x="10" y="972"/>
                  </a:lnTo>
                  <a:lnTo>
                    <a:pt x="38" y="961"/>
                  </a:lnTo>
                  <a:lnTo>
                    <a:pt x="53" y="971"/>
                  </a:lnTo>
                  <a:lnTo>
                    <a:pt x="69" y="954"/>
                  </a:lnTo>
                  <a:lnTo>
                    <a:pt x="65" y="901"/>
                  </a:lnTo>
                  <a:lnTo>
                    <a:pt x="69" y="858"/>
                  </a:lnTo>
                  <a:lnTo>
                    <a:pt x="32" y="822"/>
                  </a:lnTo>
                  <a:lnTo>
                    <a:pt x="10" y="829"/>
                  </a:lnTo>
                  <a:lnTo>
                    <a:pt x="0" y="802"/>
                  </a:lnTo>
                  <a:lnTo>
                    <a:pt x="14" y="776"/>
                  </a:lnTo>
                  <a:lnTo>
                    <a:pt x="5" y="752"/>
                  </a:lnTo>
                  <a:lnTo>
                    <a:pt x="29" y="730"/>
                  </a:lnTo>
                  <a:lnTo>
                    <a:pt x="38" y="721"/>
                  </a:lnTo>
                  <a:lnTo>
                    <a:pt x="38" y="701"/>
                  </a:lnTo>
                  <a:lnTo>
                    <a:pt x="72" y="685"/>
                  </a:lnTo>
                  <a:lnTo>
                    <a:pt x="105" y="679"/>
                  </a:lnTo>
                  <a:lnTo>
                    <a:pt x="134" y="668"/>
                  </a:lnTo>
                  <a:lnTo>
                    <a:pt x="158" y="675"/>
                  </a:lnTo>
                  <a:lnTo>
                    <a:pt x="177" y="668"/>
                  </a:lnTo>
                  <a:lnTo>
                    <a:pt x="181" y="672"/>
                  </a:lnTo>
                  <a:lnTo>
                    <a:pt x="185" y="694"/>
                  </a:lnTo>
                  <a:lnTo>
                    <a:pt x="201" y="701"/>
                  </a:lnTo>
                  <a:lnTo>
                    <a:pt x="235" y="699"/>
                  </a:lnTo>
                  <a:lnTo>
                    <a:pt x="280" y="653"/>
                  </a:lnTo>
                  <a:lnTo>
                    <a:pt x="365" y="670"/>
                  </a:lnTo>
                  <a:lnTo>
                    <a:pt x="409" y="639"/>
                  </a:lnTo>
                  <a:lnTo>
                    <a:pt x="536" y="610"/>
                  </a:lnTo>
                  <a:lnTo>
                    <a:pt x="545" y="593"/>
                  </a:lnTo>
                  <a:lnTo>
                    <a:pt x="555" y="544"/>
                  </a:lnTo>
                  <a:lnTo>
                    <a:pt x="591" y="516"/>
                  </a:lnTo>
                  <a:lnTo>
                    <a:pt x="601" y="516"/>
                  </a:lnTo>
                  <a:lnTo>
                    <a:pt x="601" y="501"/>
                  </a:lnTo>
                  <a:lnTo>
                    <a:pt x="603" y="378"/>
                  </a:lnTo>
                  <a:lnTo>
                    <a:pt x="610" y="352"/>
                  </a:lnTo>
                  <a:lnTo>
                    <a:pt x="575" y="342"/>
                  </a:lnTo>
                  <a:lnTo>
                    <a:pt x="574" y="330"/>
                  </a:lnTo>
                  <a:lnTo>
                    <a:pt x="610" y="320"/>
                  </a:lnTo>
                  <a:lnTo>
                    <a:pt x="704" y="313"/>
                  </a:lnTo>
                  <a:lnTo>
                    <a:pt x="720" y="330"/>
                  </a:lnTo>
                  <a:lnTo>
                    <a:pt x="753" y="339"/>
                  </a:lnTo>
                  <a:lnTo>
                    <a:pt x="761" y="342"/>
                  </a:lnTo>
                  <a:lnTo>
                    <a:pt x="775" y="323"/>
                  </a:lnTo>
                  <a:lnTo>
                    <a:pt x="756" y="306"/>
                  </a:lnTo>
                  <a:lnTo>
                    <a:pt x="827" y="163"/>
                  </a:lnTo>
                  <a:lnTo>
                    <a:pt x="838" y="154"/>
                  </a:lnTo>
                  <a:lnTo>
                    <a:pt x="902" y="187"/>
                  </a:lnTo>
                  <a:lnTo>
                    <a:pt x="930" y="187"/>
                  </a:lnTo>
                  <a:lnTo>
                    <a:pt x="943" y="205"/>
                  </a:lnTo>
                  <a:lnTo>
                    <a:pt x="1005" y="185"/>
                  </a:lnTo>
                  <a:lnTo>
                    <a:pt x="1019" y="84"/>
                  </a:lnTo>
                  <a:lnTo>
                    <a:pt x="1046" y="65"/>
                  </a:lnTo>
                  <a:lnTo>
                    <a:pt x="1077" y="63"/>
                  </a:lnTo>
                  <a:lnTo>
                    <a:pt x="1098" y="36"/>
                  </a:lnTo>
                  <a:lnTo>
                    <a:pt x="1107" y="10"/>
                  </a:lnTo>
                  <a:lnTo>
                    <a:pt x="1125" y="0"/>
                  </a:lnTo>
                  <a:lnTo>
                    <a:pt x="1165" y="10"/>
                  </a:lnTo>
                </a:path>
              </a:pathLst>
            </a:custGeom>
            <a:solidFill>
              <a:schemeClr val="accent2"/>
            </a:solidFill>
            <a:ln w="12700" cap="rnd">
              <a:solidFill>
                <a:schemeClr val="tx1">
                  <a:lumMod val="50000"/>
                  <a:lumOff val="50000"/>
                </a:schemeClr>
              </a:solidFill>
              <a:round/>
              <a:headEnd type="none" w="sm" len="sm"/>
              <a:tailEnd type="none" w="sm" len="sm"/>
            </a:ln>
          </p:spPr>
          <p:txBody>
            <a:bodyPr/>
            <a:lstStyle/>
            <a:p>
              <a:endParaRPr lang="zh-CN" altLang="en-US">
                <a:ea typeface="宋体" charset="-122"/>
              </a:endParaRPr>
            </a:p>
          </p:txBody>
        </p:sp>
        <p:sp>
          <p:nvSpPr>
            <p:cNvPr id="70" name="Freeform 1086"/>
            <p:cNvSpPr>
              <a:spLocks/>
            </p:cNvSpPr>
            <p:nvPr/>
          </p:nvSpPr>
          <p:spPr bwMode="auto">
            <a:xfrm>
              <a:off x="3530021" y="3314360"/>
              <a:ext cx="492125" cy="901700"/>
            </a:xfrm>
            <a:custGeom>
              <a:avLst/>
              <a:gdLst>
                <a:gd name="T0" fmla="*/ 310 w 420"/>
                <a:gd name="T1" fmla="*/ 407 h 761"/>
                <a:gd name="T2" fmla="*/ 302 w 420"/>
                <a:gd name="T3" fmla="*/ 229 h 761"/>
                <a:gd name="T4" fmla="*/ 327 w 420"/>
                <a:gd name="T5" fmla="*/ 171 h 761"/>
                <a:gd name="T6" fmla="*/ 325 w 420"/>
                <a:gd name="T7" fmla="*/ 91 h 761"/>
                <a:gd name="T8" fmla="*/ 340 w 420"/>
                <a:gd name="T9" fmla="*/ 35 h 761"/>
                <a:gd name="T10" fmla="*/ 329 w 420"/>
                <a:gd name="T11" fmla="*/ 0 h 761"/>
                <a:gd name="T12" fmla="*/ 272 w 420"/>
                <a:gd name="T13" fmla="*/ 19 h 761"/>
                <a:gd name="T14" fmla="*/ 253 w 420"/>
                <a:gd name="T15" fmla="*/ 69 h 761"/>
                <a:gd name="T16" fmla="*/ 232 w 420"/>
                <a:gd name="T17" fmla="*/ 86 h 761"/>
                <a:gd name="T18" fmla="*/ 159 w 420"/>
                <a:gd name="T19" fmla="*/ 173 h 761"/>
                <a:gd name="T20" fmla="*/ 104 w 420"/>
                <a:gd name="T21" fmla="*/ 171 h 761"/>
                <a:gd name="T22" fmla="*/ 91 w 420"/>
                <a:gd name="T23" fmla="*/ 227 h 761"/>
                <a:gd name="T24" fmla="*/ 159 w 420"/>
                <a:gd name="T25" fmla="*/ 270 h 761"/>
                <a:gd name="T26" fmla="*/ 198 w 420"/>
                <a:gd name="T27" fmla="*/ 311 h 761"/>
                <a:gd name="T28" fmla="*/ 191 w 420"/>
                <a:gd name="T29" fmla="*/ 367 h 761"/>
                <a:gd name="T30" fmla="*/ 138 w 420"/>
                <a:gd name="T31" fmla="*/ 385 h 761"/>
                <a:gd name="T32" fmla="*/ 131 w 420"/>
                <a:gd name="T33" fmla="*/ 398 h 761"/>
                <a:gd name="T34" fmla="*/ 95 w 420"/>
                <a:gd name="T35" fmla="*/ 417 h 761"/>
                <a:gd name="T36" fmla="*/ 51 w 420"/>
                <a:gd name="T37" fmla="*/ 407 h 761"/>
                <a:gd name="T38" fmla="*/ 51 w 420"/>
                <a:gd name="T39" fmla="*/ 426 h 761"/>
                <a:gd name="T40" fmla="*/ 34 w 420"/>
                <a:gd name="T41" fmla="*/ 456 h 761"/>
                <a:gd name="T42" fmla="*/ 40 w 420"/>
                <a:gd name="T43" fmla="*/ 512 h 761"/>
                <a:gd name="T44" fmla="*/ 46 w 420"/>
                <a:gd name="T45" fmla="*/ 538 h 761"/>
                <a:gd name="T46" fmla="*/ 0 w 420"/>
                <a:gd name="T47" fmla="*/ 547 h 761"/>
                <a:gd name="T48" fmla="*/ 5 w 420"/>
                <a:gd name="T49" fmla="*/ 597 h 761"/>
                <a:gd name="T50" fmla="*/ 23 w 420"/>
                <a:gd name="T51" fmla="*/ 618 h 761"/>
                <a:gd name="T52" fmla="*/ 87 w 420"/>
                <a:gd name="T53" fmla="*/ 610 h 761"/>
                <a:gd name="T54" fmla="*/ 99 w 420"/>
                <a:gd name="T55" fmla="*/ 629 h 761"/>
                <a:gd name="T56" fmla="*/ 165 w 420"/>
                <a:gd name="T57" fmla="*/ 656 h 761"/>
                <a:gd name="T58" fmla="*/ 244 w 420"/>
                <a:gd name="T59" fmla="*/ 666 h 761"/>
                <a:gd name="T60" fmla="*/ 284 w 420"/>
                <a:gd name="T61" fmla="*/ 677 h 761"/>
                <a:gd name="T62" fmla="*/ 274 w 420"/>
                <a:gd name="T63" fmla="*/ 638 h 761"/>
                <a:gd name="T64" fmla="*/ 310 w 420"/>
                <a:gd name="T65" fmla="*/ 601 h 761"/>
                <a:gd name="T66" fmla="*/ 302 w 420"/>
                <a:gd name="T67" fmla="*/ 583 h 761"/>
                <a:gd name="T68" fmla="*/ 266 w 420"/>
                <a:gd name="T69" fmla="*/ 561 h 761"/>
                <a:gd name="T70" fmla="*/ 333 w 420"/>
                <a:gd name="T71" fmla="*/ 554 h 761"/>
                <a:gd name="T72" fmla="*/ 354 w 420"/>
                <a:gd name="T73" fmla="*/ 560 h 761"/>
                <a:gd name="T74" fmla="*/ 372 w 420"/>
                <a:gd name="T75" fmla="*/ 521 h 761"/>
                <a:gd name="T76" fmla="*/ 319 w 420"/>
                <a:gd name="T77" fmla="*/ 431 h 7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20"/>
                <a:gd name="T118" fmla="*/ 0 h 761"/>
                <a:gd name="T119" fmla="*/ 420 w 420"/>
                <a:gd name="T120" fmla="*/ 761 h 7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20" h="761">
                  <a:moveTo>
                    <a:pt x="359" y="480"/>
                  </a:moveTo>
                  <a:lnTo>
                    <a:pt x="349" y="453"/>
                  </a:lnTo>
                  <a:lnTo>
                    <a:pt x="368" y="385"/>
                  </a:lnTo>
                  <a:lnTo>
                    <a:pt x="340" y="255"/>
                  </a:lnTo>
                  <a:lnTo>
                    <a:pt x="359" y="222"/>
                  </a:lnTo>
                  <a:lnTo>
                    <a:pt x="368" y="191"/>
                  </a:lnTo>
                  <a:lnTo>
                    <a:pt x="342" y="138"/>
                  </a:lnTo>
                  <a:lnTo>
                    <a:pt x="366" y="101"/>
                  </a:lnTo>
                  <a:lnTo>
                    <a:pt x="370" y="65"/>
                  </a:lnTo>
                  <a:lnTo>
                    <a:pt x="383" y="39"/>
                  </a:lnTo>
                  <a:lnTo>
                    <a:pt x="381" y="8"/>
                  </a:lnTo>
                  <a:lnTo>
                    <a:pt x="370" y="0"/>
                  </a:lnTo>
                  <a:lnTo>
                    <a:pt x="352" y="19"/>
                  </a:lnTo>
                  <a:lnTo>
                    <a:pt x="306" y="21"/>
                  </a:lnTo>
                  <a:lnTo>
                    <a:pt x="282" y="56"/>
                  </a:lnTo>
                  <a:lnTo>
                    <a:pt x="285" y="77"/>
                  </a:lnTo>
                  <a:lnTo>
                    <a:pt x="280" y="89"/>
                  </a:lnTo>
                  <a:lnTo>
                    <a:pt x="261" y="96"/>
                  </a:lnTo>
                  <a:lnTo>
                    <a:pt x="188" y="200"/>
                  </a:lnTo>
                  <a:lnTo>
                    <a:pt x="179" y="193"/>
                  </a:lnTo>
                  <a:lnTo>
                    <a:pt x="160" y="188"/>
                  </a:lnTo>
                  <a:lnTo>
                    <a:pt x="117" y="191"/>
                  </a:lnTo>
                  <a:lnTo>
                    <a:pt x="105" y="210"/>
                  </a:lnTo>
                  <a:lnTo>
                    <a:pt x="103" y="253"/>
                  </a:lnTo>
                  <a:lnTo>
                    <a:pt x="109" y="266"/>
                  </a:lnTo>
                  <a:lnTo>
                    <a:pt x="179" y="301"/>
                  </a:lnTo>
                  <a:lnTo>
                    <a:pt x="217" y="325"/>
                  </a:lnTo>
                  <a:lnTo>
                    <a:pt x="223" y="347"/>
                  </a:lnTo>
                  <a:lnTo>
                    <a:pt x="203" y="376"/>
                  </a:lnTo>
                  <a:lnTo>
                    <a:pt x="215" y="409"/>
                  </a:lnTo>
                  <a:lnTo>
                    <a:pt x="208" y="424"/>
                  </a:lnTo>
                  <a:lnTo>
                    <a:pt x="155" y="429"/>
                  </a:lnTo>
                  <a:lnTo>
                    <a:pt x="144" y="436"/>
                  </a:lnTo>
                  <a:lnTo>
                    <a:pt x="148" y="444"/>
                  </a:lnTo>
                  <a:lnTo>
                    <a:pt x="148" y="460"/>
                  </a:lnTo>
                  <a:lnTo>
                    <a:pt x="107" y="465"/>
                  </a:lnTo>
                  <a:lnTo>
                    <a:pt x="85" y="453"/>
                  </a:lnTo>
                  <a:lnTo>
                    <a:pt x="57" y="453"/>
                  </a:lnTo>
                  <a:lnTo>
                    <a:pt x="52" y="460"/>
                  </a:lnTo>
                  <a:lnTo>
                    <a:pt x="57" y="475"/>
                  </a:lnTo>
                  <a:lnTo>
                    <a:pt x="43" y="491"/>
                  </a:lnTo>
                  <a:lnTo>
                    <a:pt x="38" y="508"/>
                  </a:lnTo>
                  <a:lnTo>
                    <a:pt x="65" y="530"/>
                  </a:lnTo>
                  <a:lnTo>
                    <a:pt x="45" y="571"/>
                  </a:lnTo>
                  <a:lnTo>
                    <a:pt x="54" y="590"/>
                  </a:lnTo>
                  <a:lnTo>
                    <a:pt x="52" y="599"/>
                  </a:lnTo>
                  <a:lnTo>
                    <a:pt x="21" y="599"/>
                  </a:lnTo>
                  <a:lnTo>
                    <a:pt x="0" y="610"/>
                  </a:lnTo>
                  <a:lnTo>
                    <a:pt x="17" y="634"/>
                  </a:lnTo>
                  <a:lnTo>
                    <a:pt x="6" y="665"/>
                  </a:lnTo>
                  <a:lnTo>
                    <a:pt x="24" y="670"/>
                  </a:lnTo>
                  <a:lnTo>
                    <a:pt x="26" y="689"/>
                  </a:lnTo>
                  <a:lnTo>
                    <a:pt x="41" y="692"/>
                  </a:lnTo>
                  <a:lnTo>
                    <a:pt x="98" y="680"/>
                  </a:lnTo>
                  <a:lnTo>
                    <a:pt x="109" y="685"/>
                  </a:lnTo>
                  <a:lnTo>
                    <a:pt x="112" y="701"/>
                  </a:lnTo>
                  <a:lnTo>
                    <a:pt x="136" y="707"/>
                  </a:lnTo>
                  <a:lnTo>
                    <a:pt x="186" y="731"/>
                  </a:lnTo>
                  <a:lnTo>
                    <a:pt x="215" y="720"/>
                  </a:lnTo>
                  <a:lnTo>
                    <a:pt x="275" y="742"/>
                  </a:lnTo>
                  <a:lnTo>
                    <a:pt x="289" y="760"/>
                  </a:lnTo>
                  <a:lnTo>
                    <a:pt x="320" y="754"/>
                  </a:lnTo>
                  <a:lnTo>
                    <a:pt x="315" y="720"/>
                  </a:lnTo>
                  <a:lnTo>
                    <a:pt x="309" y="711"/>
                  </a:lnTo>
                  <a:lnTo>
                    <a:pt x="315" y="685"/>
                  </a:lnTo>
                  <a:lnTo>
                    <a:pt x="349" y="670"/>
                  </a:lnTo>
                  <a:lnTo>
                    <a:pt x="357" y="656"/>
                  </a:lnTo>
                  <a:lnTo>
                    <a:pt x="340" y="650"/>
                  </a:lnTo>
                  <a:lnTo>
                    <a:pt x="320" y="646"/>
                  </a:lnTo>
                  <a:lnTo>
                    <a:pt x="299" y="625"/>
                  </a:lnTo>
                  <a:lnTo>
                    <a:pt x="309" y="617"/>
                  </a:lnTo>
                  <a:lnTo>
                    <a:pt x="375" y="617"/>
                  </a:lnTo>
                  <a:lnTo>
                    <a:pt x="390" y="617"/>
                  </a:lnTo>
                  <a:lnTo>
                    <a:pt x="399" y="624"/>
                  </a:lnTo>
                  <a:lnTo>
                    <a:pt x="419" y="608"/>
                  </a:lnTo>
                  <a:lnTo>
                    <a:pt x="419" y="581"/>
                  </a:lnTo>
                  <a:lnTo>
                    <a:pt x="359" y="491"/>
                  </a:lnTo>
                  <a:lnTo>
                    <a:pt x="359" y="480"/>
                  </a:lnTo>
                </a:path>
              </a:pathLst>
            </a:custGeom>
            <a:solidFill>
              <a:schemeClr val="tx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71" name="Freeform 1087"/>
            <p:cNvSpPr>
              <a:spLocks/>
            </p:cNvSpPr>
            <p:nvPr/>
          </p:nvSpPr>
          <p:spPr bwMode="auto">
            <a:xfrm>
              <a:off x="3950709" y="3655673"/>
              <a:ext cx="593725" cy="544512"/>
            </a:xfrm>
            <a:custGeom>
              <a:avLst/>
              <a:gdLst>
                <a:gd name="T0" fmla="*/ 52 w 506"/>
                <a:gd name="T1" fmla="*/ 286 h 460"/>
                <a:gd name="T2" fmla="*/ 117 w 506"/>
                <a:gd name="T3" fmla="*/ 345 h 460"/>
                <a:gd name="T4" fmla="*/ 170 w 506"/>
                <a:gd name="T5" fmla="*/ 356 h 460"/>
                <a:gd name="T6" fmla="*/ 219 w 506"/>
                <a:gd name="T7" fmla="*/ 348 h 460"/>
                <a:gd name="T8" fmla="*/ 234 w 506"/>
                <a:gd name="T9" fmla="*/ 356 h 460"/>
                <a:gd name="T10" fmla="*/ 251 w 506"/>
                <a:gd name="T11" fmla="*/ 347 h 460"/>
                <a:gd name="T12" fmla="*/ 263 w 506"/>
                <a:gd name="T13" fmla="*/ 358 h 460"/>
                <a:gd name="T14" fmla="*/ 269 w 506"/>
                <a:gd name="T15" fmla="*/ 378 h 460"/>
                <a:gd name="T16" fmla="*/ 293 w 506"/>
                <a:gd name="T17" fmla="*/ 392 h 460"/>
                <a:gd name="T18" fmla="*/ 324 w 506"/>
                <a:gd name="T19" fmla="*/ 392 h 460"/>
                <a:gd name="T20" fmla="*/ 347 w 506"/>
                <a:gd name="T21" fmla="*/ 412 h 460"/>
                <a:gd name="T22" fmla="*/ 368 w 506"/>
                <a:gd name="T23" fmla="*/ 401 h 460"/>
                <a:gd name="T24" fmla="*/ 384 w 506"/>
                <a:gd name="T25" fmla="*/ 412 h 460"/>
                <a:gd name="T26" fmla="*/ 398 w 506"/>
                <a:gd name="T27" fmla="*/ 383 h 460"/>
                <a:gd name="T28" fmla="*/ 417 w 506"/>
                <a:gd name="T29" fmla="*/ 373 h 460"/>
                <a:gd name="T30" fmla="*/ 422 w 506"/>
                <a:gd name="T31" fmla="*/ 352 h 460"/>
                <a:gd name="T32" fmla="*/ 413 w 506"/>
                <a:gd name="T33" fmla="*/ 312 h 460"/>
                <a:gd name="T34" fmla="*/ 409 w 506"/>
                <a:gd name="T35" fmla="*/ 308 h 460"/>
                <a:gd name="T36" fmla="*/ 390 w 506"/>
                <a:gd name="T37" fmla="*/ 328 h 460"/>
                <a:gd name="T38" fmla="*/ 361 w 506"/>
                <a:gd name="T39" fmla="*/ 304 h 460"/>
                <a:gd name="T40" fmla="*/ 340 w 506"/>
                <a:gd name="T41" fmla="*/ 277 h 460"/>
                <a:gd name="T42" fmla="*/ 361 w 506"/>
                <a:gd name="T43" fmla="*/ 261 h 460"/>
                <a:gd name="T44" fmla="*/ 366 w 506"/>
                <a:gd name="T45" fmla="*/ 233 h 460"/>
                <a:gd name="T46" fmla="*/ 381 w 506"/>
                <a:gd name="T47" fmla="*/ 224 h 460"/>
                <a:gd name="T48" fmla="*/ 378 w 506"/>
                <a:gd name="T49" fmla="*/ 186 h 460"/>
                <a:gd name="T50" fmla="*/ 388 w 506"/>
                <a:gd name="T51" fmla="*/ 179 h 460"/>
                <a:gd name="T52" fmla="*/ 406 w 506"/>
                <a:gd name="T53" fmla="*/ 189 h 460"/>
                <a:gd name="T54" fmla="*/ 417 w 506"/>
                <a:gd name="T55" fmla="*/ 207 h 460"/>
                <a:gd name="T56" fmla="*/ 440 w 506"/>
                <a:gd name="T57" fmla="*/ 189 h 460"/>
                <a:gd name="T58" fmla="*/ 449 w 506"/>
                <a:gd name="T59" fmla="*/ 180 h 460"/>
                <a:gd name="T60" fmla="*/ 445 w 506"/>
                <a:gd name="T61" fmla="*/ 162 h 460"/>
                <a:gd name="T62" fmla="*/ 417 w 506"/>
                <a:gd name="T63" fmla="*/ 146 h 460"/>
                <a:gd name="T64" fmla="*/ 411 w 506"/>
                <a:gd name="T65" fmla="*/ 128 h 460"/>
                <a:gd name="T66" fmla="*/ 362 w 506"/>
                <a:gd name="T67" fmla="*/ 135 h 460"/>
                <a:gd name="T68" fmla="*/ 332 w 506"/>
                <a:gd name="T69" fmla="*/ 107 h 460"/>
                <a:gd name="T70" fmla="*/ 317 w 506"/>
                <a:gd name="T71" fmla="*/ 103 h 460"/>
                <a:gd name="T72" fmla="*/ 317 w 506"/>
                <a:gd name="T73" fmla="*/ 85 h 460"/>
                <a:gd name="T74" fmla="*/ 386 w 506"/>
                <a:gd name="T75" fmla="*/ 8 h 460"/>
                <a:gd name="T76" fmla="*/ 361 w 506"/>
                <a:gd name="T77" fmla="*/ 14 h 460"/>
                <a:gd name="T78" fmla="*/ 345 w 506"/>
                <a:gd name="T79" fmla="*/ 25 h 460"/>
                <a:gd name="T80" fmla="*/ 340 w 506"/>
                <a:gd name="T81" fmla="*/ 16 h 460"/>
                <a:gd name="T82" fmla="*/ 340 w 506"/>
                <a:gd name="T83" fmla="*/ 4 h 460"/>
                <a:gd name="T84" fmla="*/ 327 w 506"/>
                <a:gd name="T85" fmla="*/ 0 h 460"/>
                <a:gd name="T86" fmla="*/ 296 w 506"/>
                <a:gd name="T87" fmla="*/ 12 h 460"/>
                <a:gd name="T88" fmla="*/ 219 w 506"/>
                <a:gd name="T89" fmla="*/ 2 h 460"/>
                <a:gd name="T90" fmla="*/ 214 w 506"/>
                <a:gd name="T91" fmla="*/ 67 h 460"/>
                <a:gd name="T92" fmla="*/ 177 w 506"/>
                <a:gd name="T93" fmla="*/ 97 h 460"/>
                <a:gd name="T94" fmla="*/ 127 w 506"/>
                <a:gd name="T95" fmla="*/ 107 h 460"/>
                <a:gd name="T96" fmla="*/ 57 w 506"/>
                <a:gd name="T97" fmla="*/ 156 h 460"/>
                <a:gd name="T98" fmla="*/ 0 w 506"/>
                <a:gd name="T99" fmla="*/ 172 h 460"/>
                <a:gd name="T100" fmla="*/ 0 w 506"/>
                <a:gd name="T101" fmla="*/ 182 h 460"/>
                <a:gd name="T102" fmla="*/ 52 w 506"/>
                <a:gd name="T103" fmla="*/ 263 h 460"/>
                <a:gd name="T104" fmla="*/ 52 w 506"/>
                <a:gd name="T105" fmla="*/ 286 h 460"/>
                <a:gd name="T106" fmla="*/ 52 w 506"/>
                <a:gd name="T107" fmla="*/ 286 h 46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6"/>
                <a:gd name="T163" fmla="*/ 0 h 460"/>
                <a:gd name="T164" fmla="*/ 506 w 506"/>
                <a:gd name="T165" fmla="*/ 460 h 46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6" h="460">
                  <a:moveTo>
                    <a:pt x="59" y="319"/>
                  </a:moveTo>
                  <a:lnTo>
                    <a:pt x="131" y="384"/>
                  </a:lnTo>
                  <a:lnTo>
                    <a:pt x="191" y="396"/>
                  </a:lnTo>
                  <a:lnTo>
                    <a:pt x="246" y="388"/>
                  </a:lnTo>
                  <a:lnTo>
                    <a:pt x="263" y="396"/>
                  </a:lnTo>
                  <a:lnTo>
                    <a:pt x="282" y="386"/>
                  </a:lnTo>
                  <a:lnTo>
                    <a:pt x="296" y="399"/>
                  </a:lnTo>
                  <a:lnTo>
                    <a:pt x="303" y="421"/>
                  </a:lnTo>
                  <a:lnTo>
                    <a:pt x="329" y="437"/>
                  </a:lnTo>
                  <a:lnTo>
                    <a:pt x="364" y="437"/>
                  </a:lnTo>
                  <a:lnTo>
                    <a:pt x="390" y="459"/>
                  </a:lnTo>
                  <a:lnTo>
                    <a:pt x="414" y="447"/>
                  </a:lnTo>
                  <a:lnTo>
                    <a:pt x="432" y="459"/>
                  </a:lnTo>
                  <a:lnTo>
                    <a:pt x="447" y="427"/>
                  </a:lnTo>
                  <a:lnTo>
                    <a:pt x="469" y="416"/>
                  </a:lnTo>
                  <a:lnTo>
                    <a:pt x="474" y="392"/>
                  </a:lnTo>
                  <a:lnTo>
                    <a:pt x="464" y="348"/>
                  </a:lnTo>
                  <a:lnTo>
                    <a:pt x="460" y="343"/>
                  </a:lnTo>
                  <a:lnTo>
                    <a:pt x="438" y="365"/>
                  </a:lnTo>
                  <a:lnTo>
                    <a:pt x="406" y="339"/>
                  </a:lnTo>
                  <a:lnTo>
                    <a:pt x="382" y="309"/>
                  </a:lnTo>
                  <a:lnTo>
                    <a:pt x="406" y="291"/>
                  </a:lnTo>
                  <a:lnTo>
                    <a:pt x="412" y="259"/>
                  </a:lnTo>
                  <a:lnTo>
                    <a:pt x="428" y="249"/>
                  </a:lnTo>
                  <a:lnTo>
                    <a:pt x="425" y="207"/>
                  </a:lnTo>
                  <a:lnTo>
                    <a:pt x="436" y="199"/>
                  </a:lnTo>
                  <a:lnTo>
                    <a:pt x="456" y="211"/>
                  </a:lnTo>
                  <a:lnTo>
                    <a:pt x="469" y="230"/>
                  </a:lnTo>
                  <a:lnTo>
                    <a:pt x="495" y="211"/>
                  </a:lnTo>
                  <a:lnTo>
                    <a:pt x="505" y="201"/>
                  </a:lnTo>
                  <a:lnTo>
                    <a:pt x="500" y="180"/>
                  </a:lnTo>
                  <a:lnTo>
                    <a:pt x="469" y="163"/>
                  </a:lnTo>
                  <a:lnTo>
                    <a:pt x="462" y="143"/>
                  </a:lnTo>
                  <a:lnTo>
                    <a:pt x="407" y="150"/>
                  </a:lnTo>
                  <a:lnTo>
                    <a:pt x="373" y="119"/>
                  </a:lnTo>
                  <a:lnTo>
                    <a:pt x="357" y="115"/>
                  </a:lnTo>
                  <a:lnTo>
                    <a:pt x="357" y="95"/>
                  </a:lnTo>
                  <a:lnTo>
                    <a:pt x="434" y="9"/>
                  </a:lnTo>
                  <a:lnTo>
                    <a:pt x="406" y="16"/>
                  </a:lnTo>
                  <a:lnTo>
                    <a:pt x="388" y="28"/>
                  </a:lnTo>
                  <a:lnTo>
                    <a:pt x="382" y="18"/>
                  </a:lnTo>
                  <a:lnTo>
                    <a:pt x="382" y="4"/>
                  </a:lnTo>
                  <a:lnTo>
                    <a:pt x="368" y="0"/>
                  </a:lnTo>
                  <a:lnTo>
                    <a:pt x="333" y="13"/>
                  </a:lnTo>
                  <a:lnTo>
                    <a:pt x="246" y="2"/>
                  </a:lnTo>
                  <a:lnTo>
                    <a:pt x="241" y="75"/>
                  </a:lnTo>
                  <a:lnTo>
                    <a:pt x="199" y="108"/>
                  </a:lnTo>
                  <a:lnTo>
                    <a:pt x="143" y="119"/>
                  </a:lnTo>
                  <a:lnTo>
                    <a:pt x="64" y="174"/>
                  </a:lnTo>
                  <a:lnTo>
                    <a:pt x="0" y="192"/>
                  </a:lnTo>
                  <a:lnTo>
                    <a:pt x="0" y="203"/>
                  </a:lnTo>
                  <a:lnTo>
                    <a:pt x="59" y="293"/>
                  </a:lnTo>
                  <a:lnTo>
                    <a:pt x="59" y="319"/>
                  </a:lnTo>
                </a:path>
              </a:pathLst>
            </a:custGeom>
            <a:solidFill>
              <a:schemeClr val="tx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72" name="Freeform 1088"/>
            <p:cNvSpPr>
              <a:spLocks/>
            </p:cNvSpPr>
            <p:nvPr/>
          </p:nvSpPr>
          <p:spPr bwMode="auto">
            <a:xfrm>
              <a:off x="3928484" y="3165135"/>
              <a:ext cx="342900" cy="719138"/>
            </a:xfrm>
            <a:custGeom>
              <a:avLst/>
              <a:gdLst>
                <a:gd name="T0" fmla="*/ 17 w 292"/>
                <a:gd name="T1" fmla="*/ 544 h 606"/>
                <a:gd name="T2" fmla="*/ 74 w 292"/>
                <a:gd name="T3" fmla="*/ 528 h 606"/>
                <a:gd name="T4" fmla="*/ 144 w 292"/>
                <a:gd name="T5" fmla="*/ 478 h 606"/>
                <a:gd name="T6" fmla="*/ 193 w 292"/>
                <a:gd name="T7" fmla="*/ 468 h 606"/>
                <a:gd name="T8" fmla="*/ 232 w 292"/>
                <a:gd name="T9" fmla="*/ 439 h 606"/>
                <a:gd name="T10" fmla="*/ 235 w 292"/>
                <a:gd name="T11" fmla="*/ 372 h 606"/>
                <a:gd name="T12" fmla="*/ 217 w 292"/>
                <a:gd name="T13" fmla="*/ 349 h 606"/>
                <a:gd name="T14" fmla="*/ 223 w 292"/>
                <a:gd name="T15" fmla="*/ 329 h 606"/>
                <a:gd name="T16" fmla="*/ 235 w 292"/>
                <a:gd name="T17" fmla="*/ 311 h 606"/>
                <a:gd name="T18" fmla="*/ 240 w 292"/>
                <a:gd name="T19" fmla="*/ 283 h 606"/>
                <a:gd name="T20" fmla="*/ 250 w 292"/>
                <a:gd name="T21" fmla="*/ 264 h 606"/>
                <a:gd name="T22" fmla="*/ 232 w 292"/>
                <a:gd name="T23" fmla="*/ 225 h 606"/>
                <a:gd name="T24" fmla="*/ 204 w 292"/>
                <a:gd name="T25" fmla="*/ 192 h 606"/>
                <a:gd name="T26" fmla="*/ 219 w 292"/>
                <a:gd name="T27" fmla="*/ 140 h 606"/>
                <a:gd name="T28" fmla="*/ 253 w 292"/>
                <a:gd name="T29" fmla="*/ 119 h 606"/>
                <a:gd name="T30" fmla="*/ 259 w 292"/>
                <a:gd name="T31" fmla="*/ 85 h 606"/>
                <a:gd name="T32" fmla="*/ 245 w 292"/>
                <a:gd name="T33" fmla="*/ 56 h 606"/>
                <a:gd name="T34" fmla="*/ 245 w 292"/>
                <a:gd name="T35" fmla="*/ 19 h 606"/>
                <a:gd name="T36" fmla="*/ 223 w 292"/>
                <a:gd name="T37" fmla="*/ 0 h 606"/>
                <a:gd name="T38" fmla="*/ 173 w 292"/>
                <a:gd name="T39" fmla="*/ 25 h 606"/>
                <a:gd name="T40" fmla="*/ 166 w 292"/>
                <a:gd name="T41" fmla="*/ 18 h 606"/>
                <a:gd name="T42" fmla="*/ 138 w 292"/>
                <a:gd name="T43" fmla="*/ 38 h 606"/>
                <a:gd name="T44" fmla="*/ 117 w 292"/>
                <a:gd name="T45" fmla="*/ 36 h 606"/>
                <a:gd name="T46" fmla="*/ 74 w 292"/>
                <a:gd name="T47" fmla="*/ 99 h 606"/>
                <a:gd name="T48" fmla="*/ 60 w 292"/>
                <a:gd name="T49" fmla="*/ 99 h 606"/>
                <a:gd name="T50" fmla="*/ 37 w 292"/>
                <a:gd name="T51" fmla="*/ 119 h 606"/>
                <a:gd name="T52" fmla="*/ 38 w 292"/>
                <a:gd name="T53" fmla="*/ 147 h 606"/>
                <a:gd name="T54" fmla="*/ 27 w 292"/>
                <a:gd name="T55" fmla="*/ 171 h 606"/>
                <a:gd name="T56" fmla="*/ 23 w 292"/>
                <a:gd name="T57" fmla="*/ 202 h 606"/>
                <a:gd name="T58" fmla="*/ 2 w 292"/>
                <a:gd name="T59" fmla="*/ 236 h 606"/>
                <a:gd name="T60" fmla="*/ 25 w 292"/>
                <a:gd name="T61" fmla="*/ 283 h 606"/>
                <a:gd name="T62" fmla="*/ 17 w 292"/>
                <a:gd name="T63" fmla="*/ 311 h 606"/>
                <a:gd name="T64" fmla="*/ 0 w 292"/>
                <a:gd name="T65" fmla="*/ 342 h 606"/>
                <a:gd name="T66" fmla="*/ 25 w 292"/>
                <a:gd name="T67" fmla="*/ 459 h 606"/>
                <a:gd name="T68" fmla="*/ 8 w 292"/>
                <a:gd name="T69" fmla="*/ 520 h 606"/>
                <a:gd name="T70" fmla="*/ 17 w 292"/>
                <a:gd name="T71" fmla="*/ 544 h 606"/>
                <a:gd name="T72" fmla="*/ 17 w 292"/>
                <a:gd name="T73" fmla="*/ 544 h 6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2"/>
                <a:gd name="T112" fmla="*/ 0 h 606"/>
                <a:gd name="T113" fmla="*/ 292 w 292"/>
                <a:gd name="T114" fmla="*/ 606 h 6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2" h="606">
                  <a:moveTo>
                    <a:pt x="19" y="605"/>
                  </a:moveTo>
                  <a:lnTo>
                    <a:pt x="83" y="587"/>
                  </a:lnTo>
                  <a:lnTo>
                    <a:pt x="162" y="532"/>
                  </a:lnTo>
                  <a:lnTo>
                    <a:pt x="217" y="520"/>
                  </a:lnTo>
                  <a:lnTo>
                    <a:pt x="260" y="488"/>
                  </a:lnTo>
                  <a:lnTo>
                    <a:pt x="264" y="414"/>
                  </a:lnTo>
                  <a:lnTo>
                    <a:pt x="244" y="388"/>
                  </a:lnTo>
                  <a:lnTo>
                    <a:pt x="251" y="366"/>
                  </a:lnTo>
                  <a:lnTo>
                    <a:pt x="264" y="346"/>
                  </a:lnTo>
                  <a:lnTo>
                    <a:pt x="269" y="315"/>
                  </a:lnTo>
                  <a:lnTo>
                    <a:pt x="281" y="293"/>
                  </a:lnTo>
                  <a:lnTo>
                    <a:pt x="260" y="250"/>
                  </a:lnTo>
                  <a:lnTo>
                    <a:pt x="229" y="214"/>
                  </a:lnTo>
                  <a:lnTo>
                    <a:pt x="246" y="156"/>
                  </a:lnTo>
                  <a:lnTo>
                    <a:pt x="284" y="132"/>
                  </a:lnTo>
                  <a:lnTo>
                    <a:pt x="291" y="95"/>
                  </a:lnTo>
                  <a:lnTo>
                    <a:pt x="275" y="62"/>
                  </a:lnTo>
                  <a:lnTo>
                    <a:pt x="275" y="21"/>
                  </a:lnTo>
                  <a:lnTo>
                    <a:pt x="251" y="0"/>
                  </a:lnTo>
                  <a:lnTo>
                    <a:pt x="194" y="28"/>
                  </a:lnTo>
                  <a:lnTo>
                    <a:pt x="186" y="20"/>
                  </a:lnTo>
                  <a:lnTo>
                    <a:pt x="155" y="42"/>
                  </a:lnTo>
                  <a:lnTo>
                    <a:pt x="131" y="40"/>
                  </a:lnTo>
                  <a:lnTo>
                    <a:pt x="83" y="110"/>
                  </a:lnTo>
                  <a:lnTo>
                    <a:pt x="67" y="110"/>
                  </a:lnTo>
                  <a:lnTo>
                    <a:pt x="41" y="132"/>
                  </a:lnTo>
                  <a:lnTo>
                    <a:pt x="43" y="163"/>
                  </a:lnTo>
                  <a:lnTo>
                    <a:pt x="30" y="190"/>
                  </a:lnTo>
                  <a:lnTo>
                    <a:pt x="26" y="225"/>
                  </a:lnTo>
                  <a:lnTo>
                    <a:pt x="2" y="262"/>
                  </a:lnTo>
                  <a:lnTo>
                    <a:pt x="28" y="315"/>
                  </a:lnTo>
                  <a:lnTo>
                    <a:pt x="19" y="346"/>
                  </a:lnTo>
                  <a:lnTo>
                    <a:pt x="0" y="380"/>
                  </a:lnTo>
                  <a:lnTo>
                    <a:pt x="28" y="510"/>
                  </a:lnTo>
                  <a:lnTo>
                    <a:pt x="9" y="578"/>
                  </a:lnTo>
                  <a:lnTo>
                    <a:pt x="19" y="605"/>
                  </a:lnTo>
                </a:path>
              </a:pathLst>
            </a:custGeom>
            <a:solidFill>
              <a:schemeClr val="tx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73" name="Freeform 1089"/>
            <p:cNvSpPr>
              <a:spLocks/>
            </p:cNvSpPr>
            <p:nvPr/>
          </p:nvSpPr>
          <p:spPr bwMode="auto">
            <a:xfrm>
              <a:off x="4369809" y="3387385"/>
              <a:ext cx="644525" cy="447675"/>
            </a:xfrm>
            <a:custGeom>
              <a:avLst/>
              <a:gdLst>
                <a:gd name="T0" fmla="*/ 108 w 549"/>
                <a:gd name="T1" fmla="*/ 327 h 378"/>
                <a:gd name="T2" fmla="*/ 111 w 549"/>
                <a:gd name="T3" fmla="*/ 308 h 378"/>
                <a:gd name="T4" fmla="*/ 129 w 549"/>
                <a:gd name="T5" fmla="*/ 300 h 378"/>
                <a:gd name="T6" fmla="*/ 160 w 549"/>
                <a:gd name="T7" fmla="*/ 327 h 378"/>
                <a:gd name="T8" fmla="*/ 170 w 549"/>
                <a:gd name="T9" fmla="*/ 327 h 378"/>
                <a:gd name="T10" fmla="*/ 199 w 549"/>
                <a:gd name="T11" fmla="*/ 323 h 378"/>
                <a:gd name="T12" fmla="*/ 216 w 549"/>
                <a:gd name="T13" fmla="*/ 309 h 378"/>
                <a:gd name="T14" fmla="*/ 239 w 549"/>
                <a:gd name="T15" fmla="*/ 329 h 378"/>
                <a:gd name="T16" fmla="*/ 250 w 549"/>
                <a:gd name="T17" fmla="*/ 312 h 378"/>
                <a:gd name="T18" fmla="*/ 252 w 549"/>
                <a:gd name="T19" fmla="*/ 301 h 378"/>
                <a:gd name="T20" fmla="*/ 271 w 549"/>
                <a:gd name="T21" fmla="*/ 291 h 378"/>
                <a:gd name="T22" fmla="*/ 276 w 549"/>
                <a:gd name="T23" fmla="*/ 266 h 378"/>
                <a:gd name="T24" fmla="*/ 297 w 549"/>
                <a:gd name="T25" fmla="*/ 263 h 378"/>
                <a:gd name="T26" fmla="*/ 350 w 549"/>
                <a:gd name="T27" fmla="*/ 170 h 378"/>
                <a:gd name="T28" fmla="*/ 341 w 549"/>
                <a:gd name="T29" fmla="*/ 154 h 378"/>
                <a:gd name="T30" fmla="*/ 350 w 549"/>
                <a:gd name="T31" fmla="*/ 143 h 378"/>
                <a:gd name="T32" fmla="*/ 363 w 549"/>
                <a:gd name="T33" fmla="*/ 148 h 378"/>
                <a:gd name="T34" fmla="*/ 380 w 549"/>
                <a:gd name="T35" fmla="*/ 138 h 378"/>
                <a:gd name="T36" fmla="*/ 390 w 549"/>
                <a:gd name="T37" fmla="*/ 116 h 378"/>
                <a:gd name="T38" fmla="*/ 435 w 549"/>
                <a:gd name="T39" fmla="*/ 74 h 378"/>
                <a:gd name="T40" fmla="*/ 469 w 549"/>
                <a:gd name="T41" fmla="*/ 63 h 378"/>
                <a:gd name="T42" fmla="*/ 487 w 549"/>
                <a:gd name="T43" fmla="*/ 47 h 378"/>
                <a:gd name="T44" fmla="*/ 482 w 549"/>
                <a:gd name="T45" fmla="*/ 14 h 378"/>
                <a:gd name="T46" fmla="*/ 458 w 549"/>
                <a:gd name="T47" fmla="*/ 12 h 378"/>
                <a:gd name="T48" fmla="*/ 405 w 549"/>
                <a:gd name="T49" fmla="*/ 17 h 378"/>
                <a:gd name="T50" fmla="*/ 369 w 549"/>
                <a:gd name="T51" fmla="*/ 0 h 378"/>
                <a:gd name="T52" fmla="*/ 347 w 549"/>
                <a:gd name="T53" fmla="*/ 4 h 378"/>
                <a:gd name="T54" fmla="*/ 292 w 549"/>
                <a:gd name="T55" fmla="*/ 74 h 378"/>
                <a:gd name="T56" fmla="*/ 276 w 549"/>
                <a:gd name="T57" fmla="*/ 85 h 378"/>
                <a:gd name="T58" fmla="*/ 242 w 549"/>
                <a:gd name="T59" fmla="*/ 69 h 378"/>
                <a:gd name="T60" fmla="*/ 239 w 549"/>
                <a:gd name="T61" fmla="*/ 51 h 378"/>
                <a:gd name="T62" fmla="*/ 231 w 549"/>
                <a:gd name="T63" fmla="*/ 19 h 378"/>
                <a:gd name="T64" fmla="*/ 212 w 549"/>
                <a:gd name="T65" fmla="*/ 8 h 378"/>
                <a:gd name="T66" fmla="*/ 181 w 549"/>
                <a:gd name="T67" fmla="*/ 15 h 378"/>
                <a:gd name="T68" fmla="*/ 161 w 549"/>
                <a:gd name="T69" fmla="*/ 2 h 378"/>
                <a:gd name="T70" fmla="*/ 132 w 549"/>
                <a:gd name="T71" fmla="*/ 39 h 378"/>
                <a:gd name="T72" fmla="*/ 101 w 549"/>
                <a:gd name="T73" fmla="*/ 47 h 378"/>
                <a:gd name="T74" fmla="*/ 59 w 549"/>
                <a:gd name="T75" fmla="*/ 86 h 378"/>
                <a:gd name="T76" fmla="*/ 12 w 549"/>
                <a:gd name="T77" fmla="*/ 174 h 378"/>
                <a:gd name="T78" fmla="*/ 23 w 549"/>
                <a:gd name="T79" fmla="*/ 197 h 378"/>
                <a:gd name="T80" fmla="*/ 22 w 549"/>
                <a:gd name="T81" fmla="*/ 207 h 378"/>
                <a:gd name="T82" fmla="*/ 22 w 549"/>
                <a:gd name="T83" fmla="*/ 219 h 378"/>
                <a:gd name="T84" fmla="*/ 27 w 549"/>
                <a:gd name="T85" fmla="*/ 229 h 378"/>
                <a:gd name="T86" fmla="*/ 44 w 549"/>
                <a:gd name="T87" fmla="*/ 217 h 378"/>
                <a:gd name="T88" fmla="*/ 68 w 549"/>
                <a:gd name="T89" fmla="*/ 211 h 378"/>
                <a:gd name="T90" fmla="*/ 0 w 549"/>
                <a:gd name="T91" fmla="*/ 288 h 378"/>
                <a:gd name="T92" fmla="*/ 0 w 549"/>
                <a:gd name="T93" fmla="*/ 306 h 378"/>
                <a:gd name="T94" fmla="*/ 14 w 549"/>
                <a:gd name="T95" fmla="*/ 309 h 378"/>
                <a:gd name="T96" fmla="*/ 44 w 549"/>
                <a:gd name="T97" fmla="*/ 338 h 378"/>
                <a:gd name="T98" fmla="*/ 93 w 549"/>
                <a:gd name="T99" fmla="*/ 332 h 378"/>
                <a:gd name="T100" fmla="*/ 108 w 549"/>
                <a:gd name="T101" fmla="*/ 327 h 378"/>
                <a:gd name="T102" fmla="*/ 108 w 549"/>
                <a:gd name="T103" fmla="*/ 327 h 3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9"/>
                <a:gd name="T157" fmla="*/ 0 h 378"/>
                <a:gd name="T158" fmla="*/ 549 w 549"/>
                <a:gd name="T159" fmla="*/ 378 h 3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9" h="378">
                  <a:moveTo>
                    <a:pt x="121" y="365"/>
                  </a:moveTo>
                  <a:lnTo>
                    <a:pt x="125" y="343"/>
                  </a:lnTo>
                  <a:lnTo>
                    <a:pt x="145" y="334"/>
                  </a:lnTo>
                  <a:lnTo>
                    <a:pt x="180" y="365"/>
                  </a:lnTo>
                  <a:lnTo>
                    <a:pt x="191" y="365"/>
                  </a:lnTo>
                  <a:lnTo>
                    <a:pt x="224" y="360"/>
                  </a:lnTo>
                  <a:lnTo>
                    <a:pt x="243" y="345"/>
                  </a:lnTo>
                  <a:lnTo>
                    <a:pt x="269" y="367"/>
                  </a:lnTo>
                  <a:lnTo>
                    <a:pt x="281" y="348"/>
                  </a:lnTo>
                  <a:lnTo>
                    <a:pt x="283" y="336"/>
                  </a:lnTo>
                  <a:lnTo>
                    <a:pt x="305" y="324"/>
                  </a:lnTo>
                  <a:lnTo>
                    <a:pt x="311" y="297"/>
                  </a:lnTo>
                  <a:lnTo>
                    <a:pt x="334" y="293"/>
                  </a:lnTo>
                  <a:lnTo>
                    <a:pt x="394" y="189"/>
                  </a:lnTo>
                  <a:lnTo>
                    <a:pt x="384" y="172"/>
                  </a:lnTo>
                  <a:lnTo>
                    <a:pt x="394" y="160"/>
                  </a:lnTo>
                  <a:lnTo>
                    <a:pt x="408" y="165"/>
                  </a:lnTo>
                  <a:lnTo>
                    <a:pt x="427" y="154"/>
                  </a:lnTo>
                  <a:lnTo>
                    <a:pt x="439" y="129"/>
                  </a:lnTo>
                  <a:lnTo>
                    <a:pt x="489" y="83"/>
                  </a:lnTo>
                  <a:lnTo>
                    <a:pt x="528" y="70"/>
                  </a:lnTo>
                  <a:lnTo>
                    <a:pt x="548" y="52"/>
                  </a:lnTo>
                  <a:lnTo>
                    <a:pt x="542" y="16"/>
                  </a:lnTo>
                  <a:lnTo>
                    <a:pt x="515" y="13"/>
                  </a:lnTo>
                  <a:lnTo>
                    <a:pt x="456" y="19"/>
                  </a:lnTo>
                  <a:lnTo>
                    <a:pt x="415" y="0"/>
                  </a:lnTo>
                  <a:lnTo>
                    <a:pt x="390" y="4"/>
                  </a:lnTo>
                  <a:lnTo>
                    <a:pt x="329" y="83"/>
                  </a:lnTo>
                  <a:lnTo>
                    <a:pt x="311" y="95"/>
                  </a:lnTo>
                  <a:lnTo>
                    <a:pt x="272" y="77"/>
                  </a:lnTo>
                  <a:lnTo>
                    <a:pt x="269" y="57"/>
                  </a:lnTo>
                  <a:lnTo>
                    <a:pt x="260" y="21"/>
                  </a:lnTo>
                  <a:lnTo>
                    <a:pt x="239" y="9"/>
                  </a:lnTo>
                  <a:lnTo>
                    <a:pt x="204" y="17"/>
                  </a:lnTo>
                  <a:lnTo>
                    <a:pt x="181" y="2"/>
                  </a:lnTo>
                  <a:lnTo>
                    <a:pt x="149" y="43"/>
                  </a:lnTo>
                  <a:lnTo>
                    <a:pt x="114" y="52"/>
                  </a:lnTo>
                  <a:lnTo>
                    <a:pt x="66" y="96"/>
                  </a:lnTo>
                  <a:lnTo>
                    <a:pt x="13" y="194"/>
                  </a:lnTo>
                  <a:lnTo>
                    <a:pt x="26" y="220"/>
                  </a:lnTo>
                  <a:lnTo>
                    <a:pt x="25" y="231"/>
                  </a:lnTo>
                  <a:lnTo>
                    <a:pt x="25" y="244"/>
                  </a:lnTo>
                  <a:lnTo>
                    <a:pt x="30" y="255"/>
                  </a:lnTo>
                  <a:lnTo>
                    <a:pt x="49" y="242"/>
                  </a:lnTo>
                  <a:lnTo>
                    <a:pt x="76" y="235"/>
                  </a:lnTo>
                  <a:lnTo>
                    <a:pt x="0" y="321"/>
                  </a:lnTo>
                  <a:lnTo>
                    <a:pt x="0" y="341"/>
                  </a:lnTo>
                  <a:lnTo>
                    <a:pt x="16" y="345"/>
                  </a:lnTo>
                  <a:lnTo>
                    <a:pt x="50" y="377"/>
                  </a:lnTo>
                  <a:lnTo>
                    <a:pt x="105" y="370"/>
                  </a:lnTo>
                  <a:lnTo>
                    <a:pt x="121" y="365"/>
                  </a:lnTo>
                </a:path>
              </a:pathLst>
            </a:custGeom>
            <a:solidFill>
              <a:schemeClr val="bg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74" name="Freeform 1090"/>
            <p:cNvSpPr>
              <a:spLocks/>
            </p:cNvSpPr>
            <p:nvPr/>
          </p:nvSpPr>
          <p:spPr bwMode="auto">
            <a:xfrm>
              <a:off x="4190421" y="2892085"/>
              <a:ext cx="531813" cy="779463"/>
            </a:xfrm>
            <a:custGeom>
              <a:avLst/>
              <a:gdLst>
                <a:gd name="T0" fmla="*/ 159 w 455"/>
                <a:gd name="T1" fmla="*/ 572 h 658"/>
                <a:gd name="T2" fmla="*/ 194 w 455"/>
                <a:gd name="T3" fmla="*/ 461 h 658"/>
                <a:gd name="T4" fmla="*/ 268 w 455"/>
                <a:gd name="T5" fmla="*/ 413 h 658"/>
                <a:gd name="T6" fmla="*/ 285 w 455"/>
                <a:gd name="T7" fmla="*/ 367 h 658"/>
                <a:gd name="T8" fmla="*/ 252 w 455"/>
                <a:gd name="T9" fmla="*/ 350 h 658"/>
                <a:gd name="T10" fmla="*/ 213 w 455"/>
                <a:gd name="T11" fmla="*/ 331 h 658"/>
                <a:gd name="T12" fmla="*/ 192 w 455"/>
                <a:gd name="T13" fmla="*/ 275 h 658"/>
                <a:gd name="T14" fmla="*/ 156 w 455"/>
                <a:gd name="T15" fmla="*/ 278 h 658"/>
                <a:gd name="T16" fmla="*/ 116 w 455"/>
                <a:gd name="T17" fmla="*/ 269 h 658"/>
                <a:gd name="T18" fmla="*/ 145 w 455"/>
                <a:gd name="T19" fmla="*/ 209 h 658"/>
                <a:gd name="T20" fmla="*/ 177 w 455"/>
                <a:gd name="T21" fmla="*/ 150 h 658"/>
                <a:gd name="T22" fmla="*/ 233 w 455"/>
                <a:gd name="T23" fmla="*/ 174 h 658"/>
                <a:gd name="T24" fmla="*/ 254 w 455"/>
                <a:gd name="T25" fmla="*/ 214 h 658"/>
                <a:gd name="T26" fmla="*/ 258 w 455"/>
                <a:gd name="T27" fmla="*/ 249 h 658"/>
                <a:gd name="T28" fmla="*/ 290 w 455"/>
                <a:gd name="T29" fmla="*/ 285 h 658"/>
                <a:gd name="T30" fmla="*/ 368 w 455"/>
                <a:gd name="T31" fmla="*/ 263 h 658"/>
                <a:gd name="T32" fmla="*/ 402 w 455"/>
                <a:gd name="T33" fmla="*/ 196 h 658"/>
                <a:gd name="T34" fmla="*/ 361 w 455"/>
                <a:gd name="T35" fmla="*/ 160 h 658"/>
                <a:gd name="T36" fmla="*/ 340 w 455"/>
                <a:gd name="T37" fmla="*/ 103 h 658"/>
                <a:gd name="T38" fmla="*/ 268 w 455"/>
                <a:gd name="T39" fmla="*/ 65 h 658"/>
                <a:gd name="T40" fmla="*/ 227 w 455"/>
                <a:gd name="T41" fmla="*/ 0 h 658"/>
                <a:gd name="T42" fmla="*/ 177 w 455"/>
                <a:gd name="T43" fmla="*/ 38 h 658"/>
                <a:gd name="T44" fmla="*/ 179 w 455"/>
                <a:gd name="T45" fmla="*/ 66 h 658"/>
                <a:gd name="T46" fmla="*/ 130 w 455"/>
                <a:gd name="T47" fmla="*/ 84 h 658"/>
                <a:gd name="T48" fmla="*/ 103 w 455"/>
                <a:gd name="T49" fmla="*/ 91 h 658"/>
                <a:gd name="T50" fmla="*/ 58 w 455"/>
                <a:gd name="T51" fmla="*/ 105 h 658"/>
                <a:gd name="T52" fmla="*/ 46 w 455"/>
                <a:gd name="T53" fmla="*/ 66 h 658"/>
                <a:gd name="T54" fmla="*/ 8 w 455"/>
                <a:gd name="T55" fmla="*/ 120 h 658"/>
                <a:gd name="T56" fmla="*/ 25 w 455"/>
                <a:gd name="T57" fmla="*/ 207 h 658"/>
                <a:gd name="T58" fmla="*/ 46 w 455"/>
                <a:gd name="T59" fmla="*/ 263 h 658"/>
                <a:gd name="T60" fmla="*/ 54 w 455"/>
                <a:gd name="T61" fmla="*/ 326 h 658"/>
                <a:gd name="T62" fmla="*/ 5 w 455"/>
                <a:gd name="T63" fmla="*/ 400 h 658"/>
                <a:gd name="T64" fmla="*/ 52 w 455"/>
                <a:gd name="T65" fmla="*/ 471 h 658"/>
                <a:gd name="T66" fmla="*/ 37 w 455"/>
                <a:gd name="T67" fmla="*/ 518 h 658"/>
                <a:gd name="T68" fmla="*/ 19 w 455"/>
                <a:gd name="T69" fmla="*/ 556 h 658"/>
                <a:gd name="T70" fmla="*/ 114 w 455"/>
                <a:gd name="T71" fmla="*/ 590 h 658"/>
                <a:gd name="T72" fmla="*/ 158 w 455"/>
                <a:gd name="T73" fmla="*/ 581 h 6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5"/>
                <a:gd name="T112" fmla="*/ 0 h 658"/>
                <a:gd name="T113" fmla="*/ 455 w 455"/>
                <a:gd name="T114" fmla="*/ 658 h 6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5" h="658">
                  <a:moveTo>
                    <a:pt x="178" y="647"/>
                  </a:moveTo>
                  <a:lnTo>
                    <a:pt x="179" y="637"/>
                  </a:lnTo>
                  <a:lnTo>
                    <a:pt x="166" y="610"/>
                  </a:lnTo>
                  <a:lnTo>
                    <a:pt x="219" y="513"/>
                  </a:lnTo>
                  <a:lnTo>
                    <a:pt x="267" y="469"/>
                  </a:lnTo>
                  <a:lnTo>
                    <a:pt x="303" y="460"/>
                  </a:lnTo>
                  <a:lnTo>
                    <a:pt x="335" y="418"/>
                  </a:lnTo>
                  <a:lnTo>
                    <a:pt x="322" y="409"/>
                  </a:lnTo>
                  <a:lnTo>
                    <a:pt x="311" y="379"/>
                  </a:lnTo>
                  <a:lnTo>
                    <a:pt x="284" y="390"/>
                  </a:lnTo>
                  <a:lnTo>
                    <a:pt x="243" y="379"/>
                  </a:lnTo>
                  <a:lnTo>
                    <a:pt x="241" y="368"/>
                  </a:lnTo>
                  <a:lnTo>
                    <a:pt x="239" y="298"/>
                  </a:lnTo>
                  <a:lnTo>
                    <a:pt x="217" y="306"/>
                  </a:lnTo>
                  <a:lnTo>
                    <a:pt x="203" y="319"/>
                  </a:lnTo>
                  <a:lnTo>
                    <a:pt x="176" y="310"/>
                  </a:lnTo>
                  <a:lnTo>
                    <a:pt x="138" y="317"/>
                  </a:lnTo>
                  <a:lnTo>
                    <a:pt x="131" y="300"/>
                  </a:lnTo>
                  <a:lnTo>
                    <a:pt x="136" y="266"/>
                  </a:lnTo>
                  <a:lnTo>
                    <a:pt x="164" y="233"/>
                  </a:lnTo>
                  <a:lnTo>
                    <a:pt x="171" y="196"/>
                  </a:lnTo>
                  <a:lnTo>
                    <a:pt x="200" y="167"/>
                  </a:lnTo>
                  <a:lnTo>
                    <a:pt x="250" y="194"/>
                  </a:lnTo>
                  <a:lnTo>
                    <a:pt x="263" y="194"/>
                  </a:lnTo>
                  <a:lnTo>
                    <a:pt x="272" y="231"/>
                  </a:lnTo>
                  <a:lnTo>
                    <a:pt x="287" y="238"/>
                  </a:lnTo>
                  <a:lnTo>
                    <a:pt x="293" y="262"/>
                  </a:lnTo>
                  <a:lnTo>
                    <a:pt x="291" y="277"/>
                  </a:lnTo>
                  <a:lnTo>
                    <a:pt x="322" y="300"/>
                  </a:lnTo>
                  <a:lnTo>
                    <a:pt x="327" y="317"/>
                  </a:lnTo>
                  <a:lnTo>
                    <a:pt x="353" y="329"/>
                  </a:lnTo>
                  <a:lnTo>
                    <a:pt x="416" y="293"/>
                  </a:lnTo>
                  <a:lnTo>
                    <a:pt x="416" y="273"/>
                  </a:lnTo>
                  <a:lnTo>
                    <a:pt x="454" y="218"/>
                  </a:lnTo>
                  <a:lnTo>
                    <a:pt x="427" y="180"/>
                  </a:lnTo>
                  <a:lnTo>
                    <a:pt x="408" y="178"/>
                  </a:lnTo>
                  <a:lnTo>
                    <a:pt x="370" y="154"/>
                  </a:lnTo>
                  <a:lnTo>
                    <a:pt x="384" y="115"/>
                  </a:lnTo>
                  <a:lnTo>
                    <a:pt x="327" y="110"/>
                  </a:lnTo>
                  <a:lnTo>
                    <a:pt x="303" y="72"/>
                  </a:lnTo>
                  <a:lnTo>
                    <a:pt x="305" y="52"/>
                  </a:lnTo>
                  <a:lnTo>
                    <a:pt x="256" y="0"/>
                  </a:lnTo>
                  <a:lnTo>
                    <a:pt x="226" y="16"/>
                  </a:lnTo>
                  <a:lnTo>
                    <a:pt x="200" y="42"/>
                  </a:lnTo>
                  <a:lnTo>
                    <a:pt x="208" y="62"/>
                  </a:lnTo>
                  <a:lnTo>
                    <a:pt x="202" y="74"/>
                  </a:lnTo>
                  <a:lnTo>
                    <a:pt x="164" y="77"/>
                  </a:lnTo>
                  <a:lnTo>
                    <a:pt x="147" y="93"/>
                  </a:lnTo>
                  <a:lnTo>
                    <a:pt x="131" y="86"/>
                  </a:lnTo>
                  <a:lnTo>
                    <a:pt x="116" y="101"/>
                  </a:lnTo>
                  <a:lnTo>
                    <a:pt x="81" y="127"/>
                  </a:lnTo>
                  <a:lnTo>
                    <a:pt x="66" y="117"/>
                  </a:lnTo>
                  <a:lnTo>
                    <a:pt x="66" y="81"/>
                  </a:lnTo>
                  <a:lnTo>
                    <a:pt x="52" y="74"/>
                  </a:lnTo>
                  <a:lnTo>
                    <a:pt x="33" y="83"/>
                  </a:lnTo>
                  <a:lnTo>
                    <a:pt x="9" y="134"/>
                  </a:lnTo>
                  <a:lnTo>
                    <a:pt x="0" y="182"/>
                  </a:lnTo>
                  <a:lnTo>
                    <a:pt x="28" y="231"/>
                  </a:lnTo>
                  <a:lnTo>
                    <a:pt x="52" y="253"/>
                  </a:lnTo>
                  <a:lnTo>
                    <a:pt x="52" y="293"/>
                  </a:lnTo>
                  <a:lnTo>
                    <a:pt x="68" y="326"/>
                  </a:lnTo>
                  <a:lnTo>
                    <a:pt x="61" y="363"/>
                  </a:lnTo>
                  <a:lnTo>
                    <a:pt x="24" y="387"/>
                  </a:lnTo>
                  <a:lnTo>
                    <a:pt x="6" y="445"/>
                  </a:lnTo>
                  <a:lnTo>
                    <a:pt x="37" y="480"/>
                  </a:lnTo>
                  <a:lnTo>
                    <a:pt x="59" y="524"/>
                  </a:lnTo>
                  <a:lnTo>
                    <a:pt x="46" y="546"/>
                  </a:lnTo>
                  <a:lnTo>
                    <a:pt x="42" y="577"/>
                  </a:lnTo>
                  <a:lnTo>
                    <a:pt x="28" y="597"/>
                  </a:lnTo>
                  <a:lnTo>
                    <a:pt x="21" y="619"/>
                  </a:lnTo>
                  <a:lnTo>
                    <a:pt x="42" y="645"/>
                  </a:lnTo>
                  <a:lnTo>
                    <a:pt x="129" y="657"/>
                  </a:lnTo>
                  <a:lnTo>
                    <a:pt x="164" y="643"/>
                  </a:lnTo>
                  <a:lnTo>
                    <a:pt x="178" y="647"/>
                  </a:lnTo>
                </a:path>
              </a:pathLst>
            </a:custGeom>
            <a:solidFill>
              <a:schemeClr val="bg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75" name="Freeform 1091"/>
            <p:cNvSpPr>
              <a:spLocks/>
            </p:cNvSpPr>
            <p:nvPr/>
          </p:nvSpPr>
          <p:spPr bwMode="auto">
            <a:xfrm>
              <a:off x="4469821" y="3165135"/>
              <a:ext cx="106363" cy="190500"/>
            </a:xfrm>
            <a:custGeom>
              <a:avLst/>
              <a:gdLst>
                <a:gd name="T0" fmla="*/ 65 w 89"/>
                <a:gd name="T1" fmla="*/ 133 h 160"/>
                <a:gd name="T2" fmla="*/ 40 w 89"/>
                <a:gd name="T3" fmla="*/ 143 h 160"/>
                <a:gd name="T4" fmla="*/ 4 w 89"/>
                <a:gd name="T5" fmla="*/ 133 h 160"/>
                <a:gd name="T6" fmla="*/ 2 w 89"/>
                <a:gd name="T7" fmla="*/ 123 h 160"/>
                <a:gd name="T8" fmla="*/ 0 w 89"/>
                <a:gd name="T9" fmla="*/ 59 h 160"/>
                <a:gd name="T10" fmla="*/ 25 w 89"/>
                <a:gd name="T11" fmla="*/ 48 h 160"/>
                <a:gd name="T12" fmla="*/ 22 w 89"/>
                <a:gd name="T13" fmla="*/ 36 h 160"/>
                <a:gd name="T14" fmla="*/ 27 w 89"/>
                <a:gd name="T15" fmla="*/ 12 h 160"/>
                <a:gd name="T16" fmla="*/ 30 w 89"/>
                <a:gd name="T17" fmla="*/ 0 h 160"/>
                <a:gd name="T18" fmla="*/ 43 w 89"/>
                <a:gd name="T19" fmla="*/ 5 h 160"/>
                <a:gd name="T20" fmla="*/ 49 w 89"/>
                <a:gd name="T21" fmla="*/ 28 h 160"/>
                <a:gd name="T22" fmla="*/ 47 w 89"/>
                <a:gd name="T23" fmla="*/ 41 h 160"/>
                <a:gd name="T24" fmla="*/ 75 w 89"/>
                <a:gd name="T25" fmla="*/ 62 h 160"/>
                <a:gd name="T26" fmla="*/ 79 w 89"/>
                <a:gd name="T27" fmla="*/ 77 h 160"/>
                <a:gd name="T28" fmla="*/ 62 w 89"/>
                <a:gd name="T29" fmla="*/ 89 h 160"/>
                <a:gd name="T30" fmla="*/ 58 w 89"/>
                <a:gd name="T31" fmla="*/ 114 h 160"/>
                <a:gd name="T32" fmla="*/ 65 w 89"/>
                <a:gd name="T33" fmla="*/ 133 h 160"/>
                <a:gd name="T34" fmla="*/ 65 w 89"/>
                <a:gd name="T35" fmla="*/ 133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
                <a:gd name="T55" fmla="*/ 0 h 160"/>
                <a:gd name="T56" fmla="*/ 89 w 89"/>
                <a:gd name="T57" fmla="*/ 160 h 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 h="160">
                  <a:moveTo>
                    <a:pt x="72" y="148"/>
                  </a:moveTo>
                  <a:lnTo>
                    <a:pt x="45" y="159"/>
                  </a:lnTo>
                  <a:lnTo>
                    <a:pt x="4" y="148"/>
                  </a:lnTo>
                  <a:lnTo>
                    <a:pt x="2" y="137"/>
                  </a:lnTo>
                  <a:lnTo>
                    <a:pt x="0" y="66"/>
                  </a:lnTo>
                  <a:lnTo>
                    <a:pt x="28" y="53"/>
                  </a:lnTo>
                  <a:lnTo>
                    <a:pt x="24" y="40"/>
                  </a:lnTo>
                  <a:lnTo>
                    <a:pt x="30" y="13"/>
                  </a:lnTo>
                  <a:lnTo>
                    <a:pt x="33" y="0"/>
                  </a:lnTo>
                  <a:lnTo>
                    <a:pt x="48" y="6"/>
                  </a:lnTo>
                  <a:lnTo>
                    <a:pt x="54" y="31"/>
                  </a:lnTo>
                  <a:lnTo>
                    <a:pt x="52" y="46"/>
                  </a:lnTo>
                  <a:lnTo>
                    <a:pt x="83" y="69"/>
                  </a:lnTo>
                  <a:lnTo>
                    <a:pt x="88" y="86"/>
                  </a:lnTo>
                  <a:lnTo>
                    <a:pt x="69" y="99"/>
                  </a:lnTo>
                  <a:lnTo>
                    <a:pt x="64" y="127"/>
                  </a:lnTo>
                  <a:lnTo>
                    <a:pt x="72" y="148"/>
                  </a:lnTo>
                </a:path>
              </a:pathLst>
            </a:custGeom>
            <a:solidFill>
              <a:srgbClr val="8DCF17"/>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76" name="Freeform 1092"/>
            <p:cNvSpPr>
              <a:spLocks/>
            </p:cNvSpPr>
            <p:nvPr/>
          </p:nvSpPr>
          <p:spPr bwMode="auto">
            <a:xfrm>
              <a:off x="4342821" y="3090523"/>
              <a:ext cx="166688" cy="180975"/>
            </a:xfrm>
            <a:custGeom>
              <a:avLst/>
              <a:gdLst>
                <a:gd name="T0" fmla="*/ 95 w 142"/>
                <a:gd name="T1" fmla="*/ 116 h 153"/>
                <a:gd name="T2" fmla="*/ 93 w 142"/>
                <a:gd name="T3" fmla="*/ 97 h 153"/>
                <a:gd name="T4" fmla="*/ 87 w 142"/>
                <a:gd name="T5" fmla="*/ 82 h 153"/>
                <a:gd name="T6" fmla="*/ 122 w 142"/>
                <a:gd name="T7" fmla="*/ 69 h 153"/>
                <a:gd name="T8" fmla="*/ 125 w 142"/>
                <a:gd name="T9" fmla="*/ 56 h 153"/>
                <a:gd name="T10" fmla="*/ 116 w 142"/>
                <a:gd name="T11" fmla="*/ 23 h 153"/>
                <a:gd name="T12" fmla="*/ 106 w 142"/>
                <a:gd name="T13" fmla="*/ 23 h 153"/>
                <a:gd name="T14" fmla="*/ 60 w 142"/>
                <a:gd name="T15" fmla="*/ 0 h 153"/>
                <a:gd name="T16" fmla="*/ 35 w 142"/>
                <a:gd name="T17" fmla="*/ 25 h 153"/>
                <a:gd name="T18" fmla="*/ 29 w 142"/>
                <a:gd name="T19" fmla="*/ 58 h 153"/>
                <a:gd name="T20" fmla="*/ 4 w 142"/>
                <a:gd name="T21" fmla="*/ 89 h 153"/>
                <a:gd name="T22" fmla="*/ 0 w 142"/>
                <a:gd name="T23" fmla="*/ 118 h 153"/>
                <a:gd name="T24" fmla="*/ 5 w 142"/>
                <a:gd name="T25" fmla="*/ 133 h 153"/>
                <a:gd name="T26" fmla="*/ 39 w 142"/>
                <a:gd name="T27" fmla="*/ 127 h 153"/>
                <a:gd name="T28" fmla="*/ 64 w 142"/>
                <a:gd name="T29" fmla="*/ 136 h 153"/>
                <a:gd name="T30" fmla="*/ 75 w 142"/>
                <a:gd name="T31" fmla="*/ 124 h 153"/>
                <a:gd name="T32" fmla="*/ 95 w 142"/>
                <a:gd name="T33" fmla="*/ 116 h 153"/>
                <a:gd name="T34" fmla="*/ 95 w 142"/>
                <a:gd name="T35" fmla="*/ 116 h 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
                <a:gd name="T55" fmla="*/ 0 h 153"/>
                <a:gd name="T56" fmla="*/ 142 w 142"/>
                <a:gd name="T57" fmla="*/ 153 h 1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 h="153">
                  <a:moveTo>
                    <a:pt x="107" y="130"/>
                  </a:moveTo>
                  <a:lnTo>
                    <a:pt x="105" y="108"/>
                  </a:lnTo>
                  <a:lnTo>
                    <a:pt x="98" y="92"/>
                  </a:lnTo>
                  <a:lnTo>
                    <a:pt x="138" y="77"/>
                  </a:lnTo>
                  <a:lnTo>
                    <a:pt x="141" y="63"/>
                  </a:lnTo>
                  <a:lnTo>
                    <a:pt x="131" y="26"/>
                  </a:lnTo>
                  <a:lnTo>
                    <a:pt x="119" y="26"/>
                  </a:lnTo>
                  <a:lnTo>
                    <a:pt x="68" y="0"/>
                  </a:lnTo>
                  <a:lnTo>
                    <a:pt x="40" y="28"/>
                  </a:lnTo>
                  <a:lnTo>
                    <a:pt x="33" y="65"/>
                  </a:lnTo>
                  <a:lnTo>
                    <a:pt x="4" y="99"/>
                  </a:lnTo>
                  <a:lnTo>
                    <a:pt x="0" y="132"/>
                  </a:lnTo>
                  <a:lnTo>
                    <a:pt x="6" y="149"/>
                  </a:lnTo>
                  <a:lnTo>
                    <a:pt x="44" y="142"/>
                  </a:lnTo>
                  <a:lnTo>
                    <a:pt x="72" y="152"/>
                  </a:lnTo>
                  <a:lnTo>
                    <a:pt x="85" y="138"/>
                  </a:lnTo>
                  <a:lnTo>
                    <a:pt x="107" y="130"/>
                  </a:lnTo>
                </a:path>
              </a:pathLst>
            </a:custGeom>
            <a:solidFill>
              <a:schemeClr val="accent4"/>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77" name="Freeform 1093"/>
            <p:cNvSpPr>
              <a:spLocks/>
            </p:cNvSpPr>
            <p:nvPr/>
          </p:nvSpPr>
          <p:spPr bwMode="auto">
            <a:xfrm>
              <a:off x="3398259" y="3349285"/>
              <a:ext cx="271462" cy="474663"/>
            </a:xfrm>
            <a:custGeom>
              <a:avLst/>
              <a:gdLst>
                <a:gd name="T0" fmla="*/ 191 w 230"/>
                <a:gd name="T1" fmla="*/ 200 h 400"/>
                <a:gd name="T2" fmla="*/ 193 w 230"/>
                <a:gd name="T3" fmla="*/ 162 h 400"/>
                <a:gd name="T4" fmla="*/ 204 w 230"/>
                <a:gd name="T5" fmla="*/ 144 h 400"/>
                <a:gd name="T6" fmla="*/ 199 w 230"/>
                <a:gd name="T7" fmla="*/ 127 h 400"/>
                <a:gd name="T8" fmla="*/ 135 w 230"/>
                <a:gd name="T9" fmla="*/ 102 h 400"/>
                <a:gd name="T10" fmla="*/ 140 w 230"/>
                <a:gd name="T11" fmla="*/ 77 h 400"/>
                <a:gd name="T12" fmla="*/ 159 w 230"/>
                <a:gd name="T13" fmla="*/ 49 h 400"/>
                <a:gd name="T14" fmla="*/ 148 w 230"/>
                <a:gd name="T15" fmla="*/ 5 h 400"/>
                <a:gd name="T16" fmla="*/ 142 w 230"/>
                <a:gd name="T17" fmla="*/ 0 h 400"/>
                <a:gd name="T18" fmla="*/ 101 w 230"/>
                <a:gd name="T19" fmla="*/ 28 h 400"/>
                <a:gd name="T20" fmla="*/ 82 w 230"/>
                <a:gd name="T21" fmla="*/ 91 h 400"/>
                <a:gd name="T22" fmla="*/ 76 w 230"/>
                <a:gd name="T23" fmla="*/ 135 h 400"/>
                <a:gd name="T24" fmla="*/ 42 w 230"/>
                <a:gd name="T25" fmla="*/ 162 h 400"/>
                <a:gd name="T26" fmla="*/ 23 w 230"/>
                <a:gd name="T27" fmla="*/ 170 h 400"/>
                <a:gd name="T28" fmla="*/ 0 w 230"/>
                <a:gd name="T29" fmla="*/ 176 h 400"/>
                <a:gd name="T30" fmla="*/ 53 w 230"/>
                <a:gd name="T31" fmla="*/ 241 h 400"/>
                <a:gd name="T32" fmla="*/ 63 w 230"/>
                <a:gd name="T33" fmla="*/ 291 h 400"/>
                <a:gd name="T34" fmla="*/ 59 w 230"/>
                <a:gd name="T35" fmla="*/ 314 h 400"/>
                <a:gd name="T36" fmla="*/ 95 w 230"/>
                <a:gd name="T37" fmla="*/ 334 h 400"/>
                <a:gd name="T38" fmla="*/ 95 w 230"/>
                <a:gd name="T39" fmla="*/ 349 h 400"/>
                <a:gd name="T40" fmla="*/ 128 w 230"/>
                <a:gd name="T41" fmla="*/ 358 h 400"/>
                <a:gd name="T42" fmla="*/ 137 w 230"/>
                <a:gd name="T43" fmla="*/ 358 h 400"/>
                <a:gd name="T44" fmla="*/ 137 w 230"/>
                <a:gd name="T45" fmla="*/ 329 h 400"/>
                <a:gd name="T46" fmla="*/ 163 w 230"/>
                <a:gd name="T47" fmla="*/ 326 h 400"/>
                <a:gd name="T48" fmla="*/ 169 w 230"/>
                <a:gd name="T49" fmla="*/ 293 h 400"/>
                <a:gd name="T50" fmla="*/ 152 w 230"/>
                <a:gd name="T51" fmla="*/ 278 h 400"/>
                <a:gd name="T52" fmla="*/ 137 w 230"/>
                <a:gd name="T53" fmla="*/ 265 h 400"/>
                <a:gd name="T54" fmla="*/ 144 w 230"/>
                <a:gd name="T55" fmla="*/ 202 h 400"/>
                <a:gd name="T56" fmla="*/ 157 w 230"/>
                <a:gd name="T57" fmla="*/ 194 h 400"/>
                <a:gd name="T58" fmla="*/ 180 w 230"/>
                <a:gd name="T59" fmla="*/ 204 h 400"/>
                <a:gd name="T60" fmla="*/ 191 w 230"/>
                <a:gd name="T61" fmla="*/ 200 h 400"/>
                <a:gd name="T62" fmla="*/ 191 w 230"/>
                <a:gd name="T63" fmla="*/ 200 h 4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0"/>
                <a:gd name="T97" fmla="*/ 0 h 400"/>
                <a:gd name="T98" fmla="*/ 230 w 230"/>
                <a:gd name="T99" fmla="*/ 400 h 4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0" h="400">
                  <a:moveTo>
                    <a:pt x="214" y="223"/>
                  </a:moveTo>
                  <a:lnTo>
                    <a:pt x="216" y="180"/>
                  </a:lnTo>
                  <a:lnTo>
                    <a:pt x="229" y="160"/>
                  </a:lnTo>
                  <a:lnTo>
                    <a:pt x="223" y="141"/>
                  </a:lnTo>
                  <a:lnTo>
                    <a:pt x="152" y="114"/>
                  </a:lnTo>
                  <a:lnTo>
                    <a:pt x="157" y="86"/>
                  </a:lnTo>
                  <a:lnTo>
                    <a:pt x="178" y="55"/>
                  </a:lnTo>
                  <a:lnTo>
                    <a:pt x="166" y="6"/>
                  </a:lnTo>
                  <a:lnTo>
                    <a:pt x="159" y="0"/>
                  </a:lnTo>
                  <a:lnTo>
                    <a:pt x="113" y="31"/>
                  </a:lnTo>
                  <a:lnTo>
                    <a:pt x="92" y="101"/>
                  </a:lnTo>
                  <a:lnTo>
                    <a:pt x="85" y="150"/>
                  </a:lnTo>
                  <a:lnTo>
                    <a:pt x="47" y="180"/>
                  </a:lnTo>
                  <a:lnTo>
                    <a:pt x="26" y="189"/>
                  </a:lnTo>
                  <a:lnTo>
                    <a:pt x="0" y="196"/>
                  </a:lnTo>
                  <a:lnTo>
                    <a:pt x="59" y="269"/>
                  </a:lnTo>
                  <a:lnTo>
                    <a:pt x="71" y="324"/>
                  </a:lnTo>
                  <a:lnTo>
                    <a:pt x="66" y="350"/>
                  </a:lnTo>
                  <a:lnTo>
                    <a:pt x="107" y="372"/>
                  </a:lnTo>
                  <a:lnTo>
                    <a:pt x="107" y="389"/>
                  </a:lnTo>
                  <a:lnTo>
                    <a:pt x="144" y="399"/>
                  </a:lnTo>
                  <a:lnTo>
                    <a:pt x="154" y="399"/>
                  </a:lnTo>
                  <a:lnTo>
                    <a:pt x="154" y="367"/>
                  </a:lnTo>
                  <a:lnTo>
                    <a:pt x="183" y="363"/>
                  </a:lnTo>
                  <a:lnTo>
                    <a:pt x="190" y="326"/>
                  </a:lnTo>
                  <a:lnTo>
                    <a:pt x="170" y="310"/>
                  </a:lnTo>
                  <a:lnTo>
                    <a:pt x="154" y="295"/>
                  </a:lnTo>
                  <a:lnTo>
                    <a:pt x="161" y="225"/>
                  </a:lnTo>
                  <a:lnTo>
                    <a:pt x="176" y="216"/>
                  </a:lnTo>
                  <a:lnTo>
                    <a:pt x="202" y="227"/>
                  </a:lnTo>
                  <a:lnTo>
                    <a:pt x="214" y="223"/>
                  </a:lnTo>
                </a:path>
              </a:pathLst>
            </a:custGeom>
            <a:solidFill>
              <a:schemeClr val="accent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78" name="Freeform 1094"/>
            <p:cNvSpPr>
              <a:spLocks/>
            </p:cNvSpPr>
            <p:nvPr/>
          </p:nvSpPr>
          <p:spPr bwMode="auto">
            <a:xfrm>
              <a:off x="2780722" y="1571285"/>
              <a:ext cx="2197100" cy="2017713"/>
            </a:xfrm>
            <a:custGeom>
              <a:avLst/>
              <a:gdLst>
                <a:gd name="T0" fmla="*/ 544 w 1876"/>
                <a:gd name="T1" fmla="*/ 1480 h 1700"/>
                <a:gd name="T2" fmla="*/ 616 w 1876"/>
                <a:gd name="T3" fmla="*/ 1351 h 1700"/>
                <a:gd name="T4" fmla="*/ 666 w 1876"/>
                <a:gd name="T5" fmla="*/ 1472 h 1700"/>
                <a:gd name="T6" fmla="*/ 734 w 1876"/>
                <a:gd name="T7" fmla="*/ 1497 h 1700"/>
                <a:gd name="T8" fmla="*/ 818 w 1876"/>
                <a:gd name="T9" fmla="*/ 1368 h 1700"/>
                <a:gd name="T10" fmla="*/ 905 w 1876"/>
                <a:gd name="T11" fmla="*/ 1325 h 1700"/>
                <a:gd name="T12" fmla="*/ 1006 w 1876"/>
                <a:gd name="T13" fmla="*/ 1244 h 1700"/>
                <a:gd name="T14" fmla="*/ 1066 w 1876"/>
                <a:gd name="T15" fmla="*/ 1162 h 1700"/>
                <a:gd name="T16" fmla="*/ 1125 w 1876"/>
                <a:gd name="T17" fmla="*/ 1072 h 1700"/>
                <a:gd name="T18" fmla="*/ 1182 w 1876"/>
                <a:gd name="T19" fmla="*/ 1075 h 1700"/>
                <a:gd name="T20" fmla="*/ 1251 w 1876"/>
                <a:gd name="T21" fmla="*/ 1054 h 1700"/>
                <a:gd name="T22" fmla="*/ 1337 w 1876"/>
                <a:gd name="T23" fmla="*/ 1046 h 1700"/>
                <a:gd name="T24" fmla="*/ 1418 w 1876"/>
                <a:gd name="T25" fmla="*/ 1078 h 1700"/>
                <a:gd name="T26" fmla="*/ 1461 w 1876"/>
                <a:gd name="T27" fmla="*/ 1044 h 1700"/>
                <a:gd name="T28" fmla="*/ 1547 w 1876"/>
                <a:gd name="T29" fmla="*/ 963 h 1700"/>
                <a:gd name="T30" fmla="*/ 1622 w 1876"/>
                <a:gd name="T31" fmla="*/ 921 h 1700"/>
                <a:gd name="T32" fmla="*/ 1641 w 1876"/>
                <a:gd name="T33" fmla="*/ 851 h 1700"/>
                <a:gd name="T34" fmla="*/ 1550 w 1876"/>
                <a:gd name="T35" fmla="*/ 800 h 1700"/>
                <a:gd name="T36" fmla="*/ 1528 w 1876"/>
                <a:gd name="T37" fmla="*/ 699 h 1700"/>
                <a:gd name="T38" fmla="*/ 1556 w 1876"/>
                <a:gd name="T39" fmla="*/ 665 h 1700"/>
                <a:gd name="T40" fmla="*/ 1566 w 1876"/>
                <a:gd name="T41" fmla="*/ 587 h 1700"/>
                <a:gd name="T42" fmla="*/ 1566 w 1876"/>
                <a:gd name="T43" fmla="*/ 567 h 1700"/>
                <a:gd name="T44" fmla="*/ 1588 w 1876"/>
                <a:gd name="T45" fmla="*/ 416 h 1700"/>
                <a:gd name="T46" fmla="*/ 1620 w 1876"/>
                <a:gd name="T47" fmla="*/ 431 h 1700"/>
                <a:gd name="T48" fmla="*/ 1632 w 1876"/>
                <a:gd name="T49" fmla="*/ 237 h 1700"/>
                <a:gd name="T50" fmla="*/ 1525 w 1876"/>
                <a:gd name="T51" fmla="*/ 154 h 1700"/>
                <a:gd name="T52" fmla="*/ 1443 w 1876"/>
                <a:gd name="T53" fmla="*/ 102 h 1700"/>
                <a:gd name="T54" fmla="*/ 1363 w 1876"/>
                <a:gd name="T55" fmla="*/ 78 h 1700"/>
                <a:gd name="T56" fmla="*/ 1348 w 1876"/>
                <a:gd name="T57" fmla="*/ 0 h 1700"/>
                <a:gd name="T58" fmla="*/ 1316 w 1876"/>
                <a:gd name="T59" fmla="*/ 78 h 1700"/>
                <a:gd name="T60" fmla="*/ 1276 w 1876"/>
                <a:gd name="T61" fmla="*/ 287 h 1700"/>
                <a:gd name="T62" fmla="*/ 1167 w 1876"/>
                <a:gd name="T63" fmla="*/ 370 h 1700"/>
                <a:gd name="T64" fmla="*/ 1095 w 1876"/>
                <a:gd name="T65" fmla="*/ 519 h 1700"/>
                <a:gd name="T66" fmla="*/ 1208 w 1876"/>
                <a:gd name="T67" fmla="*/ 545 h 1700"/>
                <a:gd name="T68" fmla="*/ 1368 w 1876"/>
                <a:gd name="T69" fmla="*/ 600 h 1700"/>
                <a:gd name="T70" fmla="*/ 1255 w 1876"/>
                <a:gd name="T71" fmla="*/ 648 h 1700"/>
                <a:gd name="T72" fmla="*/ 1164 w 1876"/>
                <a:gd name="T73" fmla="*/ 710 h 1700"/>
                <a:gd name="T74" fmla="*/ 1043 w 1876"/>
                <a:gd name="T75" fmla="*/ 822 h 1700"/>
                <a:gd name="T76" fmla="*/ 899 w 1876"/>
                <a:gd name="T77" fmla="*/ 843 h 1700"/>
                <a:gd name="T78" fmla="*/ 868 w 1876"/>
                <a:gd name="T79" fmla="*/ 984 h 1700"/>
                <a:gd name="T80" fmla="*/ 646 w 1876"/>
                <a:gd name="T81" fmla="*/ 1080 h 1700"/>
                <a:gd name="T82" fmla="*/ 459 w 1876"/>
                <a:gd name="T83" fmla="*/ 1139 h 1700"/>
                <a:gd name="T84" fmla="*/ 166 w 1876"/>
                <a:gd name="T85" fmla="*/ 1070 h 1700"/>
                <a:gd name="T86" fmla="*/ 9 w 1876"/>
                <a:gd name="T87" fmla="*/ 1121 h 1700"/>
                <a:gd name="T88" fmla="*/ 98 w 1876"/>
                <a:gd name="T89" fmla="*/ 1225 h 1700"/>
                <a:gd name="T90" fmla="*/ 187 w 1876"/>
                <a:gd name="T91" fmla="*/ 1266 h 1700"/>
                <a:gd name="T92" fmla="*/ 215 w 1876"/>
                <a:gd name="T93" fmla="*/ 1346 h 1700"/>
                <a:gd name="T94" fmla="*/ 308 w 1876"/>
                <a:gd name="T95" fmla="*/ 1400 h 1700"/>
                <a:gd name="T96" fmla="*/ 444 w 1876"/>
                <a:gd name="T97" fmla="*/ 1387 h 1700"/>
                <a:gd name="T98" fmla="*/ 399 w 1876"/>
                <a:gd name="T99" fmla="*/ 1460 h 1700"/>
                <a:gd name="T100" fmla="*/ 467 w 1876"/>
                <a:gd name="T101" fmla="*/ 1522 h 17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76"/>
                <a:gd name="T154" fmla="*/ 0 h 1700"/>
                <a:gd name="T155" fmla="*/ 1876 w 1876"/>
                <a:gd name="T156" fmla="*/ 1700 h 17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76" h="1700">
                  <a:moveTo>
                    <a:pt x="527" y="1694"/>
                  </a:moveTo>
                  <a:lnTo>
                    <a:pt x="553" y="1687"/>
                  </a:lnTo>
                  <a:lnTo>
                    <a:pt x="575" y="1678"/>
                  </a:lnTo>
                  <a:lnTo>
                    <a:pt x="613" y="1648"/>
                  </a:lnTo>
                  <a:lnTo>
                    <a:pt x="620" y="1598"/>
                  </a:lnTo>
                  <a:lnTo>
                    <a:pt x="641" y="1528"/>
                  </a:lnTo>
                  <a:lnTo>
                    <a:pt x="687" y="1497"/>
                  </a:lnTo>
                  <a:lnTo>
                    <a:pt x="694" y="1504"/>
                  </a:lnTo>
                  <a:lnTo>
                    <a:pt x="706" y="1552"/>
                  </a:lnTo>
                  <a:lnTo>
                    <a:pt x="685" y="1583"/>
                  </a:lnTo>
                  <a:lnTo>
                    <a:pt x="680" y="1612"/>
                  </a:lnTo>
                  <a:lnTo>
                    <a:pt x="751" y="1639"/>
                  </a:lnTo>
                  <a:lnTo>
                    <a:pt x="757" y="1658"/>
                  </a:lnTo>
                  <a:lnTo>
                    <a:pt x="799" y="1656"/>
                  </a:lnTo>
                  <a:lnTo>
                    <a:pt x="819" y="1660"/>
                  </a:lnTo>
                  <a:lnTo>
                    <a:pt x="828" y="1667"/>
                  </a:lnTo>
                  <a:lnTo>
                    <a:pt x="900" y="1564"/>
                  </a:lnTo>
                  <a:lnTo>
                    <a:pt x="919" y="1557"/>
                  </a:lnTo>
                  <a:lnTo>
                    <a:pt x="924" y="1544"/>
                  </a:lnTo>
                  <a:lnTo>
                    <a:pt x="922" y="1523"/>
                  </a:lnTo>
                  <a:lnTo>
                    <a:pt x="946" y="1489"/>
                  </a:lnTo>
                  <a:lnTo>
                    <a:pt x="991" y="1487"/>
                  </a:lnTo>
                  <a:lnTo>
                    <a:pt x="1010" y="1467"/>
                  </a:lnTo>
                  <a:lnTo>
                    <a:pt x="1020" y="1475"/>
                  </a:lnTo>
                  <a:lnTo>
                    <a:pt x="1046" y="1453"/>
                  </a:lnTo>
                  <a:lnTo>
                    <a:pt x="1062" y="1453"/>
                  </a:lnTo>
                  <a:lnTo>
                    <a:pt x="1110" y="1383"/>
                  </a:lnTo>
                  <a:lnTo>
                    <a:pt x="1134" y="1385"/>
                  </a:lnTo>
                  <a:lnTo>
                    <a:pt x="1165" y="1363"/>
                  </a:lnTo>
                  <a:lnTo>
                    <a:pt x="1173" y="1371"/>
                  </a:lnTo>
                  <a:lnTo>
                    <a:pt x="1230" y="1343"/>
                  </a:lnTo>
                  <a:lnTo>
                    <a:pt x="1202" y="1294"/>
                  </a:lnTo>
                  <a:lnTo>
                    <a:pt x="1211" y="1246"/>
                  </a:lnTo>
                  <a:lnTo>
                    <a:pt x="1235" y="1195"/>
                  </a:lnTo>
                  <a:lnTo>
                    <a:pt x="1254" y="1186"/>
                  </a:lnTo>
                  <a:lnTo>
                    <a:pt x="1268" y="1193"/>
                  </a:lnTo>
                  <a:lnTo>
                    <a:pt x="1268" y="1229"/>
                  </a:lnTo>
                  <a:lnTo>
                    <a:pt x="1283" y="1239"/>
                  </a:lnTo>
                  <a:lnTo>
                    <a:pt x="1319" y="1212"/>
                  </a:lnTo>
                  <a:lnTo>
                    <a:pt x="1333" y="1197"/>
                  </a:lnTo>
                  <a:lnTo>
                    <a:pt x="1349" y="1204"/>
                  </a:lnTo>
                  <a:lnTo>
                    <a:pt x="1367" y="1188"/>
                  </a:lnTo>
                  <a:lnTo>
                    <a:pt x="1404" y="1186"/>
                  </a:lnTo>
                  <a:lnTo>
                    <a:pt x="1410" y="1173"/>
                  </a:lnTo>
                  <a:lnTo>
                    <a:pt x="1402" y="1154"/>
                  </a:lnTo>
                  <a:lnTo>
                    <a:pt x="1428" y="1127"/>
                  </a:lnTo>
                  <a:lnTo>
                    <a:pt x="1458" y="1111"/>
                  </a:lnTo>
                  <a:lnTo>
                    <a:pt x="1507" y="1164"/>
                  </a:lnTo>
                  <a:lnTo>
                    <a:pt x="1505" y="1184"/>
                  </a:lnTo>
                  <a:lnTo>
                    <a:pt x="1529" y="1222"/>
                  </a:lnTo>
                  <a:lnTo>
                    <a:pt x="1586" y="1226"/>
                  </a:lnTo>
                  <a:lnTo>
                    <a:pt x="1599" y="1200"/>
                  </a:lnTo>
                  <a:lnTo>
                    <a:pt x="1584" y="1123"/>
                  </a:lnTo>
                  <a:lnTo>
                    <a:pt x="1597" y="1109"/>
                  </a:lnTo>
                  <a:lnTo>
                    <a:pt x="1623" y="1127"/>
                  </a:lnTo>
                  <a:lnTo>
                    <a:pt x="1647" y="1162"/>
                  </a:lnTo>
                  <a:lnTo>
                    <a:pt x="1685" y="1104"/>
                  </a:lnTo>
                  <a:lnTo>
                    <a:pt x="1702" y="1101"/>
                  </a:lnTo>
                  <a:lnTo>
                    <a:pt x="1730" y="1072"/>
                  </a:lnTo>
                  <a:lnTo>
                    <a:pt x="1744" y="1072"/>
                  </a:lnTo>
                  <a:lnTo>
                    <a:pt x="1768" y="1048"/>
                  </a:lnTo>
                  <a:lnTo>
                    <a:pt x="1781" y="1048"/>
                  </a:lnTo>
                  <a:lnTo>
                    <a:pt x="1794" y="1025"/>
                  </a:lnTo>
                  <a:lnTo>
                    <a:pt x="1829" y="1025"/>
                  </a:lnTo>
                  <a:lnTo>
                    <a:pt x="1860" y="995"/>
                  </a:lnTo>
                  <a:lnTo>
                    <a:pt x="1875" y="979"/>
                  </a:lnTo>
                  <a:lnTo>
                    <a:pt x="1875" y="961"/>
                  </a:lnTo>
                  <a:lnTo>
                    <a:pt x="1850" y="947"/>
                  </a:lnTo>
                  <a:lnTo>
                    <a:pt x="1850" y="915"/>
                  </a:lnTo>
                  <a:lnTo>
                    <a:pt x="1805" y="858"/>
                  </a:lnTo>
                  <a:lnTo>
                    <a:pt x="1761" y="899"/>
                  </a:lnTo>
                  <a:lnTo>
                    <a:pt x="1748" y="891"/>
                  </a:lnTo>
                  <a:lnTo>
                    <a:pt x="1745" y="867"/>
                  </a:lnTo>
                  <a:lnTo>
                    <a:pt x="1728" y="840"/>
                  </a:lnTo>
                  <a:lnTo>
                    <a:pt x="1723" y="809"/>
                  </a:lnTo>
                  <a:lnTo>
                    <a:pt x="1723" y="778"/>
                  </a:lnTo>
                  <a:lnTo>
                    <a:pt x="1693" y="756"/>
                  </a:lnTo>
                  <a:lnTo>
                    <a:pt x="1689" y="742"/>
                  </a:lnTo>
                  <a:lnTo>
                    <a:pt x="1697" y="723"/>
                  </a:lnTo>
                  <a:lnTo>
                    <a:pt x="1754" y="740"/>
                  </a:lnTo>
                  <a:lnTo>
                    <a:pt x="1757" y="711"/>
                  </a:lnTo>
                  <a:lnTo>
                    <a:pt x="1776" y="689"/>
                  </a:lnTo>
                  <a:lnTo>
                    <a:pt x="1764" y="677"/>
                  </a:lnTo>
                  <a:lnTo>
                    <a:pt x="1766" y="653"/>
                  </a:lnTo>
                  <a:lnTo>
                    <a:pt x="1794" y="639"/>
                  </a:lnTo>
                  <a:lnTo>
                    <a:pt x="1800" y="631"/>
                  </a:lnTo>
                  <a:lnTo>
                    <a:pt x="1797" y="622"/>
                  </a:lnTo>
                  <a:lnTo>
                    <a:pt x="1766" y="631"/>
                  </a:lnTo>
                  <a:lnTo>
                    <a:pt x="1711" y="590"/>
                  </a:lnTo>
                  <a:lnTo>
                    <a:pt x="1709" y="580"/>
                  </a:lnTo>
                  <a:lnTo>
                    <a:pt x="1735" y="547"/>
                  </a:lnTo>
                  <a:lnTo>
                    <a:pt x="1790" y="463"/>
                  </a:lnTo>
                  <a:lnTo>
                    <a:pt x="1794" y="456"/>
                  </a:lnTo>
                  <a:lnTo>
                    <a:pt x="1802" y="456"/>
                  </a:lnTo>
                  <a:lnTo>
                    <a:pt x="1821" y="478"/>
                  </a:lnTo>
                  <a:lnTo>
                    <a:pt x="1826" y="480"/>
                  </a:lnTo>
                  <a:lnTo>
                    <a:pt x="1826" y="378"/>
                  </a:lnTo>
                  <a:lnTo>
                    <a:pt x="1845" y="370"/>
                  </a:lnTo>
                  <a:lnTo>
                    <a:pt x="1845" y="330"/>
                  </a:lnTo>
                  <a:lnTo>
                    <a:pt x="1840" y="264"/>
                  </a:lnTo>
                  <a:lnTo>
                    <a:pt x="1862" y="176"/>
                  </a:lnTo>
                  <a:lnTo>
                    <a:pt x="1797" y="125"/>
                  </a:lnTo>
                  <a:lnTo>
                    <a:pt x="1745" y="169"/>
                  </a:lnTo>
                  <a:lnTo>
                    <a:pt x="1719" y="171"/>
                  </a:lnTo>
                  <a:lnTo>
                    <a:pt x="1706" y="187"/>
                  </a:lnTo>
                  <a:lnTo>
                    <a:pt x="1663" y="180"/>
                  </a:lnTo>
                  <a:lnTo>
                    <a:pt x="1640" y="154"/>
                  </a:lnTo>
                  <a:lnTo>
                    <a:pt x="1627" y="114"/>
                  </a:lnTo>
                  <a:lnTo>
                    <a:pt x="1630" y="99"/>
                  </a:lnTo>
                  <a:lnTo>
                    <a:pt x="1594" y="77"/>
                  </a:lnTo>
                  <a:lnTo>
                    <a:pt x="1575" y="110"/>
                  </a:lnTo>
                  <a:lnTo>
                    <a:pt x="1537" y="87"/>
                  </a:lnTo>
                  <a:lnTo>
                    <a:pt x="1531" y="81"/>
                  </a:lnTo>
                  <a:lnTo>
                    <a:pt x="1553" y="21"/>
                  </a:lnTo>
                  <a:lnTo>
                    <a:pt x="1536" y="0"/>
                  </a:lnTo>
                  <a:lnTo>
                    <a:pt x="1520" y="0"/>
                  </a:lnTo>
                  <a:lnTo>
                    <a:pt x="1481" y="26"/>
                  </a:lnTo>
                  <a:lnTo>
                    <a:pt x="1448" y="77"/>
                  </a:lnTo>
                  <a:lnTo>
                    <a:pt x="1460" y="84"/>
                  </a:lnTo>
                  <a:lnTo>
                    <a:pt x="1484" y="87"/>
                  </a:lnTo>
                  <a:lnTo>
                    <a:pt x="1505" y="137"/>
                  </a:lnTo>
                  <a:lnTo>
                    <a:pt x="1494" y="158"/>
                  </a:lnTo>
                  <a:lnTo>
                    <a:pt x="1474" y="187"/>
                  </a:lnTo>
                  <a:lnTo>
                    <a:pt x="1439" y="320"/>
                  </a:lnTo>
                  <a:lnTo>
                    <a:pt x="1452" y="342"/>
                  </a:lnTo>
                  <a:lnTo>
                    <a:pt x="1441" y="359"/>
                  </a:lnTo>
                  <a:lnTo>
                    <a:pt x="1360" y="419"/>
                  </a:lnTo>
                  <a:lnTo>
                    <a:pt x="1316" y="412"/>
                  </a:lnTo>
                  <a:lnTo>
                    <a:pt x="1292" y="403"/>
                  </a:lnTo>
                  <a:lnTo>
                    <a:pt x="1288" y="414"/>
                  </a:lnTo>
                  <a:lnTo>
                    <a:pt x="1252" y="557"/>
                  </a:lnTo>
                  <a:lnTo>
                    <a:pt x="1235" y="578"/>
                  </a:lnTo>
                  <a:lnTo>
                    <a:pt x="1244" y="602"/>
                  </a:lnTo>
                  <a:lnTo>
                    <a:pt x="1266" y="622"/>
                  </a:lnTo>
                  <a:lnTo>
                    <a:pt x="1303" y="602"/>
                  </a:lnTo>
                  <a:lnTo>
                    <a:pt x="1362" y="607"/>
                  </a:lnTo>
                  <a:lnTo>
                    <a:pt x="1380" y="578"/>
                  </a:lnTo>
                  <a:lnTo>
                    <a:pt x="1410" y="569"/>
                  </a:lnTo>
                  <a:lnTo>
                    <a:pt x="1470" y="590"/>
                  </a:lnTo>
                  <a:lnTo>
                    <a:pt x="1542" y="668"/>
                  </a:lnTo>
                  <a:lnTo>
                    <a:pt x="1542" y="684"/>
                  </a:lnTo>
                  <a:lnTo>
                    <a:pt x="1527" y="694"/>
                  </a:lnTo>
                  <a:lnTo>
                    <a:pt x="1443" y="699"/>
                  </a:lnTo>
                  <a:lnTo>
                    <a:pt x="1415" y="721"/>
                  </a:lnTo>
                  <a:lnTo>
                    <a:pt x="1393" y="718"/>
                  </a:lnTo>
                  <a:lnTo>
                    <a:pt x="1378" y="742"/>
                  </a:lnTo>
                  <a:lnTo>
                    <a:pt x="1338" y="752"/>
                  </a:lnTo>
                  <a:lnTo>
                    <a:pt x="1312" y="790"/>
                  </a:lnTo>
                  <a:lnTo>
                    <a:pt x="1307" y="820"/>
                  </a:lnTo>
                  <a:lnTo>
                    <a:pt x="1250" y="858"/>
                  </a:lnTo>
                  <a:lnTo>
                    <a:pt x="1216" y="862"/>
                  </a:lnTo>
                  <a:lnTo>
                    <a:pt x="1176" y="915"/>
                  </a:lnTo>
                  <a:lnTo>
                    <a:pt x="1139" y="937"/>
                  </a:lnTo>
                  <a:lnTo>
                    <a:pt x="1067" y="921"/>
                  </a:lnTo>
                  <a:lnTo>
                    <a:pt x="1042" y="911"/>
                  </a:lnTo>
                  <a:lnTo>
                    <a:pt x="1014" y="939"/>
                  </a:lnTo>
                  <a:lnTo>
                    <a:pt x="1000" y="990"/>
                  </a:lnTo>
                  <a:lnTo>
                    <a:pt x="1041" y="1048"/>
                  </a:lnTo>
                  <a:lnTo>
                    <a:pt x="1014" y="1074"/>
                  </a:lnTo>
                  <a:lnTo>
                    <a:pt x="979" y="1096"/>
                  </a:lnTo>
                  <a:lnTo>
                    <a:pt x="926" y="1162"/>
                  </a:lnTo>
                  <a:lnTo>
                    <a:pt x="859" y="1193"/>
                  </a:lnTo>
                  <a:lnTo>
                    <a:pt x="747" y="1204"/>
                  </a:lnTo>
                  <a:lnTo>
                    <a:pt x="728" y="1202"/>
                  </a:lnTo>
                  <a:lnTo>
                    <a:pt x="599" y="1257"/>
                  </a:lnTo>
                  <a:lnTo>
                    <a:pt x="541" y="1294"/>
                  </a:lnTo>
                  <a:lnTo>
                    <a:pt x="522" y="1285"/>
                  </a:lnTo>
                  <a:lnTo>
                    <a:pt x="517" y="1268"/>
                  </a:lnTo>
                  <a:lnTo>
                    <a:pt x="438" y="1263"/>
                  </a:lnTo>
                  <a:lnTo>
                    <a:pt x="345" y="1234"/>
                  </a:lnTo>
                  <a:lnTo>
                    <a:pt x="321" y="1207"/>
                  </a:lnTo>
                  <a:lnTo>
                    <a:pt x="187" y="1191"/>
                  </a:lnTo>
                  <a:lnTo>
                    <a:pt x="163" y="1202"/>
                  </a:lnTo>
                  <a:lnTo>
                    <a:pt x="1" y="1186"/>
                  </a:lnTo>
                  <a:lnTo>
                    <a:pt x="0" y="1210"/>
                  </a:lnTo>
                  <a:lnTo>
                    <a:pt x="10" y="1248"/>
                  </a:lnTo>
                  <a:lnTo>
                    <a:pt x="3" y="1310"/>
                  </a:lnTo>
                  <a:lnTo>
                    <a:pt x="50" y="1378"/>
                  </a:lnTo>
                  <a:lnTo>
                    <a:pt x="74" y="1393"/>
                  </a:lnTo>
                  <a:lnTo>
                    <a:pt x="110" y="1364"/>
                  </a:lnTo>
                  <a:lnTo>
                    <a:pt x="189" y="1364"/>
                  </a:lnTo>
                  <a:lnTo>
                    <a:pt x="209" y="1371"/>
                  </a:lnTo>
                  <a:lnTo>
                    <a:pt x="220" y="1389"/>
                  </a:lnTo>
                  <a:lnTo>
                    <a:pt x="211" y="1409"/>
                  </a:lnTo>
                  <a:lnTo>
                    <a:pt x="168" y="1444"/>
                  </a:lnTo>
                  <a:lnTo>
                    <a:pt x="172" y="1462"/>
                  </a:lnTo>
                  <a:lnTo>
                    <a:pt x="223" y="1499"/>
                  </a:lnTo>
                  <a:lnTo>
                    <a:pt x="242" y="1499"/>
                  </a:lnTo>
                  <a:lnTo>
                    <a:pt x="249" y="1508"/>
                  </a:lnTo>
                  <a:lnTo>
                    <a:pt x="244" y="1523"/>
                  </a:lnTo>
                  <a:lnTo>
                    <a:pt x="275" y="1548"/>
                  </a:lnTo>
                  <a:lnTo>
                    <a:pt x="347" y="1559"/>
                  </a:lnTo>
                  <a:lnTo>
                    <a:pt x="383" y="1550"/>
                  </a:lnTo>
                  <a:lnTo>
                    <a:pt x="426" y="1506"/>
                  </a:lnTo>
                  <a:lnTo>
                    <a:pt x="479" y="1511"/>
                  </a:lnTo>
                  <a:lnTo>
                    <a:pt x="501" y="1544"/>
                  </a:lnTo>
                  <a:lnTo>
                    <a:pt x="488" y="1574"/>
                  </a:lnTo>
                  <a:lnTo>
                    <a:pt x="493" y="1593"/>
                  </a:lnTo>
                  <a:lnTo>
                    <a:pt x="464" y="1610"/>
                  </a:lnTo>
                  <a:lnTo>
                    <a:pt x="450" y="1625"/>
                  </a:lnTo>
                  <a:lnTo>
                    <a:pt x="455" y="1663"/>
                  </a:lnTo>
                  <a:lnTo>
                    <a:pt x="505" y="1699"/>
                  </a:lnTo>
                  <a:lnTo>
                    <a:pt x="527" y="1694"/>
                  </a:lnTo>
                </a:path>
              </a:pathLst>
            </a:custGeom>
            <a:solidFill>
              <a:schemeClr val="accent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79" name="Freeform 1095"/>
            <p:cNvSpPr>
              <a:spLocks/>
            </p:cNvSpPr>
            <p:nvPr/>
          </p:nvSpPr>
          <p:spPr bwMode="auto">
            <a:xfrm>
              <a:off x="4623809" y="2699998"/>
              <a:ext cx="574675" cy="566737"/>
            </a:xfrm>
            <a:custGeom>
              <a:avLst/>
              <a:gdLst>
                <a:gd name="T0" fmla="*/ 360 w 491"/>
                <a:gd name="T1" fmla="*/ 297 h 478"/>
                <a:gd name="T2" fmla="*/ 406 w 491"/>
                <a:gd name="T3" fmla="*/ 228 h 478"/>
                <a:gd name="T4" fmla="*/ 434 w 491"/>
                <a:gd name="T5" fmla="*/ 194 h 478"/>
                <a:gd name="T6" fmla="*/ 430 w 491"/>
                <a:gd name="T7" fmla="*/ 160 h 478"/>
                <a:gd name="T8" fmla="*/ 400 w 491"/>
                <a:gd name="T9" fmla="*/ 125 h 478"/>
                <a:gd name="T10" fmla="*/ 395 w 491"/>
                <a:gd name="T11" fmla="*/ 95 h 478"/>
                <a:gd name="T12" fmla="*/ 340 w 491"/>
                <a:gd name="T13" fmla="*/ 18 h 478"/>
                <a:gd name="T14" fmla="*/ 337 w 491"/>
                <a:gd name="T15" fmla="*/ 25 h 478"/>
                <a:gd name="T16" fmla="*/ 325 w 491"/>
                <a:gd name="T17" fmla="*/ 38 h 478"/>
                <a:gd name="T18" fmla="*/ 302 w 491"/>
                <a:gd name="T19" fmla="*/ 10 h 478"/>
                <a:gd name="T20" fmla="*/ 268 w 491"/>
                <a:gd name="T21" fmla="*/ 0 h 478"/>
                <a:gd name="T22" fmla="*/ 267 w 491"/>
                <a:gd name="T23" fmla="*/ 10 h 478"/>
                <a:gd name="T24" fmla="*/ 267 w 491"/>
                <a:gd name="T25" fmla="*/ 25 h 478"/>
                <a:gd name="T26" fmla="*/ 253 w 491"/>
                <a:gd name="T27" fmla="*/ 39 h 478"/>
                <a:gd name="T28" fmla="*/ 226 w 491"/>
                <a:gd name="T29" fmla="*/ 66 h 478"/>
                <a:gd name="T30" fmla="*/ 196 w 491"/>
                <a:gd name="T31" fmla="*/ 66 h 478"/>
                <a:gd name="T32" fmla="*/ 183 w 491"/>
                <a:gd name="T33" fmla="*/ 87 h 478"/>
                <a:gd name="T34" fmla="*/ 173 w 491"/>
                <a:gd name="T35" fmla="*/ 87 h 478"/>
                <a:gd name="T36" fmla="*/ 151 w 491"/>
                <a:gd name="T37" fmla="*/ 109 h 478"/>
                <a:gd name="T38" fmla="*/ 139 w 491"/>
                <a:gd name="T39" fmla="*/ 109 h 478"/>
                <a:gd name="T40" fmla="*/ 114 w 491"/>
                <a:gd name="T41" fmla="*/ 135 h 478"/>
                <a:gd name="T42" fmla="*/ 98 w 491"/>
                <a:gd name="T43" fmla="*/ 138 h 478"/>
                <a:gd name="T44" fmla="*/ 66 w 491"/>
                <a:gd name="T45" fmla="*/ 190 h 478"/>
                <a:gd name="T46" fmla="*/ 44 w 491"/>
                <a:gd name="T47" fmla="*/ 159 h 478"/>
                <a:gd name="T48" fmla="*/ 20 w 491"/>
                <a:gd name="T49" fmla="*/ 143 h 478"/>
                <a:gd name="T50" fmla="*/ 10 w 491"/>
                <a:gd name="T51" fmla="*/ 154 h 478"/>
                <a:gd name="T52" fmla="*/ 23 w 491"/>
                <a:gd name="T53" fmla="*/ 224 h 478"/>
                <a:gd name="T54" fmla="*/ 12 w 491"/>
                <a:gd name="T55" fmla="*/ 248 h 478"/>
                <a:gd name="T56" fmla="*/ 0 w 491"/>
                <a:gd name="T57" fmla="*/ 283 h 478"/>
                <a:gd name="T58" fmla="*/ 33 w 491"/>
                <a:gd name="T59" fmla="*/ 304 h 478"/>
                <a:gd name="T60" fmla="*/ 50 w 491"/>
                <a:gd name="T61" fmla="*/ 307 h 478"/>
                <a:gd name="T62" fmla="*/ 74 w 491"/>
                <a:gd name="T63" fmla="*/ 341 h 478"/>
                <a:gd name="T64" fmla="*/ 90 w 491"/>
                <a:gd name="T65" fmla="*/ 330 h 478"/>
                <a:gd name="T66" fmla="*/ 118 w 491"/>
                <a:gd name="T67" fmla="*/ 297 h 478"/>
                <a:gd name="T68" fmla="*/ 145 w 491"/>
                <a:gd name="T69" fmla="*/ 250 h 478"/>
                <a:gd name="T70" fmla="*/ 192 w 491"/>
                <a:gd name="T71" fmla="*/ 240 h 478"/>
                <a:gd name="T72" fmla="*/ 221 w 491"/>
                <a:gd name="T73" fmla="*/ 269 h 478"/>
                <a:gd name="T74" fmla="*/ 199 w 491"/>
                <a:gd name="T75" fmla="*/ 317 h 478"/>
                <a:gd name="T76" fmla="*/ 173 w 491"/>
                <a:gd name="T77" fmla="*/ 361 h 478"/>
                <a:gd name="T78" fmla="*/ 198 w 491"/>
                <a:gd name="T79" fmla="*/ 378 h 478"/>
                <a:gd name="T80" fmla="*/ 196 w 491"/>
                <a:gd name="T81" fmla="*/ 399 h 478"/>
                <a:gd name="T82" fmla="*/ 175 w 491"/>
                <a:gd name="T83" fmla="*/ 419 h 478"/>
                <a:gd name="T84" fmla="*/ 180 w 491"/>
                <a:gd name="T85" fmla="*/ 428 h 478"/>
                <a:gd name="T86" fmla="*/ 215 w 491"/>
                <a:gd name="T87" fmla="*/ 410 h 478"/>
                <a:gd name="T88" fmla="*/ 264 w 491"/>
                <a:gd name="T89" fmla="*/ 345 h 478"/>
                <a:gd name="T90" fmla="*/ 336 w 491"/>
                <a:gd name="T91" fmla="*/ 302 h 478"/>
                <a:gd name="T92" fmla="*/ 360 w 491"/>
                <a:gd name="T93" fmla="*/ 297 h 478"/>
                <a:gd name="T94" fmla="*/ 360 w 491"/>
                <a:gd name="T95" fmla="*/ 297 h 47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1"/>
                <a:gd name="T145" fmla="*/ 0 h 478"/>
                <a:gd name="T146" fmla="*/ 491 w 491"/>
                <a:gd name="T147" fmla="*/ 478 h 47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1" h="478">
                  <a:moveTo>
                    <a:pt x="406" y="331"/>
                  </a:moveTo>
                  <a:lnTo>
                    <a:pt x="458" y="254"/>
                  </a:lnTo>
                  <a:lnTo>
                    <a:pt x="490" y="216"/>
                  </a:lnTo>
                  <a:lnTo>
                    <a:pt x="485" y="178"/>
                  </a:lnTo>
                  <a:lnTo>
                    <a:pt x="451" y="139"/>
                  </a:lnTo>
                  <a:lnTo>
                    <a:pt x="446" y="106"/>
                  </a:lnTo>
                  <a:lnTo>
                    <a:pt x="384" y="20"/>
                  </a:lnTo>
                  <a:lnTo>
                    <a:pt x="380" y="28"/>
                  </a:lnTo>
                  <a:lnTo>
                    <a:pt x="367" y="42"/>
                  </a:lnTo>
                  <a:lnTo>
                    <a:pt x="341" y="11"/>
                  </a:lnTo>
                  <a:lnTo>
                    <a:pt x="303" y="0"/>
                  </a:lnTo>
                  <a:lnTo>
                    <a:pt x="301" y="11"/>
                  </a:lnTo>
                  <a:lnTo>
                    <a:pt x="301" y="28"/>
                  </a:lnTo>
                  <a:lnTo>
                    <a:pt x="286" y="44"/>
                  </a:lnTo>
                  <a:lnTo>
                    <a:pt x="255" y="74"/>
                  </a:lnTo>
                  <a:lnTo>
                    <a:pt x="221" y="74"/>
                  </a:lnTo>
                  <a:lnTo>
                    <a:pt x="207" y="97"/>
                  </a:lnTo>
                  <a:lnTo>
                    <a:pt x="195" y="97"/>
                  </a:lnTo>
                  <a:lnTo>
                    <a:pt x="171" y="122"/>
                  </a:lnTo>
                  <a:lnTo>
                    <a:pt x="157" y="122"/>
                  </a:lnTo>
                  <a:lnTo>
                    <a:pt x="129" y="150"/>
                  </a:lnTo>
                  <a:lnTo>
                    <a:pt x="111" y="154"/>
                  </a:lnTo>
                  <a:lnTo>
                    <a:pt x="74" y="212"/>
                  </a:lnTo>
                  <a:lnTo>
                    <a:pt x="50" y="177"/>
                  </a:lnTo>
                  <a:lnTo>
                    <a:pt x="23" y="159"/>
                  </a:lnTo>
                  <a:lnTo>
                    <a:pt x="11" y="172"/>
                  </a:lnTo>
                  <a:lnTo>
                    <a:pt x="26" y="250"/>
                  </a:lnTo>
                  <a:lnTo>
                    <a:pt x="13" y="276"/>
                  </a:lnTo>
                  <a:lnTo>
                    <a:pt x="0" y="315"/>
                  </a:lnTo>
                  <a:lnTo>
                    <a:pt x="37" y="339"/>
                  </a:lnTo>
                  <a:lnTo>
                    <a:pt x="57" y="342"/>
                  </a:lnTo>
                  <a:lnTo>
                    <a:pt x="83" y="380"/>
                  </a:lnTo>
                  <a:lnTo>
                    <a:pt x="102" y="368"/>
                  </a:lnTo>
                  <a:lnTo>
                    <a:pt x="133" y="331"/>
                  </a:lnTo>
                  <a:lnTo>
                    <a:pt x="164" y="278"/>
                  </a:lnTo>
                  <a:lnTo>
                    <a:pt x="217" y="267"/>
                  </a:lnTo>
                  <a:lnTo>
                    <a:pt x="250" y="300"/>
                  </a:lnTo>
                  <a:lnTo>
                    <a:pt x="225" y="353"/>
                  </a:lnTo>
                  <a:lnTo>
                    <a:pt x="195" y="402"/>
                  </a:lnTo>
                  <a:lnTo>
                    <a:pt x="223" y="421"/>
                  </a:lnTo>
                  <a:lnTo>
                    <a:pt x="221" y="445"/>
                  </a:lnTo>
                  <a:lnTo>
                    <a:pt x="198" y="467"/>
                  </a:lnTo>
                  <a:lnTo>
                    <a:pt x="203" y="477"/>
                  </a:lnTo>
                  <a:lnTo>
                    <a:pt x="243" y="457"/>
                  </a:lnTo>
                  <a:lnTo>
                    <a:pt x="298" y="384"/>
                  </a:lnTo>
                  <a:lnTo>
                    <a:pt x="379" y="337"/>
                  </a:lnTo>
                  <a:lnTo>
                    <a:pt x="406" y="331"/>
                  </a:lnTo>
                </a:path>
              </a:pathLst>
            </a:custGeom>
            <a:solidFill>
              <a:schemeClr val="tx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80" name="Freeform 1096"/>
            <p:cNvSpPr>
              <a:spLocks/>
            </p:cNvSpPr>
            <p:nvPr/>
          </p:nvSpPr>
          <p:spPr bwMode="auto">
            <a:xfrm>
              <a:off x="4760334" y="2379323"/>
              <a:ext cx="830262" cy="577850"/>
            </a:xfrm>
            <a:custGeom>
              <a:avLst/>
              <a:gdLst>
                <a:gd name="T0" fmla="*/ 609 w 709"/>
                <a:gd name="T1" fmla="*/ 121 h 488"/>
                <a:gd name="T2" fmla="*/ 560 w 709"/>
                <a:gd name="T3" fmla="*/ 112 h 488"/>
                <a:gd name="T4" fmla="*/ 540 w 709"/>
                <a:gd name="T5" fmla="*/ 108 h 488"/>
                <a:gd name="T6" fmla="*/ 498 w 709"/>
                <a:gd name="T7" fmla="*/ 134 h 488"/>
                <a:gd name="T8" fmla="*/ 478 w 709"/>
                <a:gd name="T9" fmla="*/ 145 h 488"/>
                <a:gd name="T10" fmla="*/ 440 w 709"/>
                <a:gd name="T11" fmla="*/ 117 h 488"/>
                <a:gd name="T12" fmla="*/ 406 w 709"/>
                <a:gd name="T13" fmla="*/ 86 h 488"/>
                <a:gd name="T14" fmla="*/ 400 w 709"/>
                <a:gd name="T15" fmla="*/ 127 h 488"/>
                <a:gd name="T16" fmla="*/ 366 w 709"/>
                <a:gd name="T17" fmla="*/ 86 h 488"/>
                <a:gd name="T18" fmla="*/ 336 w 709"/>
                <a:gd name="T19" fmla="*/ 57 h 488"/>
                <a:gd name="T20" fmla="*/ 272 w 709"/>
                <a:gd name="T21" fmla="*/ 57 h 488"/>
                <a:gd name="T22" fmla="*/ 239 w 709"/>
                <a:gd name="T23" fmla="*/ 32 h 488"/>
                <a:gd name="T24" fmla="*/ 192 w 709"/>
                <a:gd name="T25" fmla="*/ 49 h 488"/>
                <a:gd name="T26" fmla="*/ 143 w 709"/>
                <a:gd name="T27" fmla="*/ 37 h 488"/>
                <a:gd name="T28" fmla="*/ 77 w 709"/>
                <a:gd name="T29" fmla="*/ 9 h 488"/>
                <a:gd name="T30" fmla="*/ 58 w 709"/>
                <a:gd name="T31" fmla="*/ 55 h 488"/>
                <a:gd name="T32" fmla="*/ 0 w 709"/>
                <a:gd name="T33" fmla="*/ 57 h 488"/>
                <a:gd name="T34" fmla="*/ 30 w 709"/>
                <a:gd name="T35" fmla="*/ 89 h 488"/>
                <a:gd name="T36" fmla="*/ 34 w 709"/>
                <a:gd name="T37" fmla="*/ 145 h 488"/>
                <a:gd name="T38" fmla="*/ 51 w 709"/>
                <a:gd name="T39" fmla="*/ 189 h 488"/>
                <a:gd name="T40" fmla="*/ 102 w 709"/>
                <a:gd name="T41" fmla="*/ 160 h 488"/>
                <a:gd name="T42" fmla="*/ 143 w 709"/>
                <a:gd name="T43" fmla="*/ 241 h 488"/>
                <a:gd name="T44" fmla="*/ 166 w 709"/>
                <a:gd name="T45" fmla="*/ 242 h 488"/>
                <a:gd name="T46" fmla="*/ 224 w 709"/>
                <a:gd name="T47" fmla="*/ 281 h 488"/>
                <a:gd name="T48" fmla="*/ 239 w 709"/>
                <a:gd name="T49" fmla="*/ 261 h 488"/>
                <a:gd name="T50" fmla="*/ 297 w 709"/>
                <a:gd name="T51" fmla="*/ 367 h 488"/>
                <a:gd name="T52" fmla="*/ 332 w 709"/>
                <a:gd name="T53" fmla="*/ 437 h 488"/>
                <a:gd name="T54" fmla="*/ 385 w 709"/>
                <a:gd name="T55" fmla="*/ 346 h 488"/>
                <a:gd name="T56" fmla="*/ 423 w 709"/>
                <a:gd name="T57" fmla="*/ 357 h 488"/>
                <a:gd name="T58" fmla="*/ 484 w 709"/>
                <a:gd name="T59" fmla="*/ 337 h 488"/>
                <a:gd name="T60" fmla="*/ 468 w 709"/>
                <a:gd name="T61" fmla="*/ 296 h 488"/>
                <a:gd name="T62" fmla="*/ 527 w 709"/>
                <a:gd name="T63" fmla="*/ 249 h 488"/>
                <a:gd name="T64" fmla="*/ 550 w 709"/>
                <a:gd name="T65" fmla="*/ 206 h 488"/>
                <a:gd name="T66" fmla="*/ 570 w 709"/>
                <a:gd name="T67" fmla="*/ 180 h 488"/>
                <a:gd name="T68" fmla="*/ 591 w 709"/>
                <a:gd name="T69" fmla="*/ 201 h 488"/>
                <a:gd name="T70" fmla="*/ 628 w 709"/>
                <a:gd name="T71" fmla="*/ 132 h 488"/>
                <a:gd name="T72" fmla="*/ 625 w 709"/>
                <a:gd name="T73" fmla="*/ 121 h 4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09"/>
                <a:gd name="T112" fmla="*/ 0 h 488"/>
                <a:gd name="T113" fmla="*/ 709 w 709"/>
                <a:gd name="T114" fmla="*/ 488 h 4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09" h="488">
                  <a:moveTo>
                    <a:pt x="704" y="135"/>
                  </a:moveTo>
                  <a:lnTo>
                    <a:pt x="686" y="135"/>
                  </a:lnTo>
                  <a:lnTo>
                    <a:pt x="664" y="135"/>
                  </a:lnTo>
                  <a:lnTo>
                    <a:pt x="631" y="125"/>
                  </a:lnTo>
                  <a:lnTo>
                    <a:pt x="620" y="105"/>
                  </a:lnTo>
                  <a:lnTo>
                    <a:pt x="609" y="120"/>
                  </a:lnTo>
                  <a:lnTo>
                    <a:pt x="594" y="110"/>
                  </a:lnTo>
                  <a:lnTo>
                    <a:pt x="561" y="149"/>
                  </a:lnTo>
                  <a:lnTo>
                    <a:pt x="554" y="161"/>
                  </a:lnTo>
                  <a:lnTo>
                    <a:pt x="539" y="162"/>
                  </a:lnTo>
                  <a:lnTo>
                    <a:pt x="517" y="138"/>
                  </a:lnTo>
                  <a:lnTo>
                    <a:pt x="496" y="130"/>
                  </a:lnTo>
                  <a:lnTo>
                    <a:pt x="473" y="85"/>
                  </a:lnTo>
                  <a:lnTo>
                    <a:pt x="458" y="96"/>
                  </a:lnTo>
                  <a:lnTo>
                    <a:pt x="462" y="135"/>
                  </a:lnTo>
                  <a:lnTo>
                    <a:pt x="451" y="142"/>
                  </a:lnTo>
                  <a:lnTo>
                    <a:pt x="422" y="110"/>
                  </a:lnTo>
                  <a:lnTo>
                    <a:pt x="412" y="96"/>
                  </a:lnTo>
                  <a:lnTo>
                    <a:pt x="390" y="96"/>
                  </a:lnTo>
                  <a:lnTo>
                    <a:pt x="379" y="63"/>
                  </a:lnTo>
                  <a:lnTo>
                    <a:pt x="348" y="48"/>
                  </a:lnTo>
                  <a:lnTo>
                    <a:pt x="307" y="63"/>
                  </a:lnTo>
                  <a:lnTo>
                    <a:pt x="290" y="61"/>
                  </a:lnTo>
                  <a:lnTo>
                    <a:pt x="269" y="36"/>
                  </a:lnTo>
                  <a:lnTo>
                    <a:pt x="237" y="55"/>
                  </a:lnTo>
                  <a:lnTo>
                    <a:pt x="216" y="55"/>
                  </a:lnTo>
                  <a:lnTo>
                    <a:pt x="194" y="65"/>
                  </a:lnTo>
                  <a:lnTo>
                    <a:pt x="161" y="41"/>
                  </a:lnTo>
                  <a:lnTo>
                    <a:pt x="139" y="0"/>
                  </a:lnTo>
                  <a:lnTo>
                    <a:pt x="87" y="10"/>
                  </a:lnTo>
                  <a:lnTo>
                    <a:pt x="67" y="32"/>
                  </a:lnTo>
                  <a:lnTo>
                    <a:pt x="65" y="61"/>
                  </a:lnTo>
                  <a:lnTo>
                    <a:pt x="8" y="43"/>
                  </a:lnTo>
                  <a:lnTo>
                    <a:pt x="0" y="63"/>
                  </a:lnTo>
                  <a:lnTo>
                    <a:pt x="3" y="77"/>
                  </a:lnTo>
                  <a:lnTo>
                    <a:pt x="34" y="99"/>
                  </a:lnTo>
                  <a:lnTo>
                    <a:pt x="34" y="130"/>
                  </a:lnTo>
                  <a:lnTo>
                    <a:pt x="38" y="161"/>
                  </a:lnTo>
                  <a:lnTo>
                    <a:pt x="56" y="187"/>
                  </a:lnTo>
                  <a:lnTo>
                    <a:pt x="58" y="211"/>
                  </a:lnTo>
                  <a:lnTo>
                    <a:pt x="72" y="219"/>
                  </a:lnTo>
                  <a:lnTo>
                    <a:pt x="115" y="178"/>
                  </a:lnTo>
                  <a:lnTo>
                    <a:pt x="161" y="236"/>
                  </a:lnTo>
                  <a:lnTo>
                    <a:pt x="161" y="268"/>
                  </a:lnTo>
                  <a:lnTo>
                    <a:pt x="185" y="282"/>
                  </a:lnTo>
                  <a:lnTo>
                    <a:pt x="187" y="270"/>
                  </a:lnTo>
                  <a:lnTo>
                    <a:pt x="225" y="282"/>
                  </a:lnTo>
                  <a:lnTo>
                    <a:pt x="252" y="313"/>
                  </a:lnTo>
                  <a:lnTo>
                    <a:pt x="264" y="299"/>
                  </a:lnTo>
                  <a:lnTo>
                    <a:pt x="269" y="291"/>
                  </a:lnTo>
                  <a:lnTo>
                    <a:pt x="331" y="376"/>
                  </a:lnTo>
                  <a:lnTo>
                    <a:pt x="335" y="409"/>
                  </a:lnTo>
                  <a:lnTo>
                    <a:pt x="370" y="449"/>
                  </a:lnTo>
                  <a:lnTo>
                    <a:pt x="374" y="487"/>
                  </a:lnTo>
                  <a:lnTo>
                    <a:pt x="405" y="467"/>
                  </a:lnTo>
                  <a:lnTo>
                    <a:pt x="434" y="385"/>
                  </a:lnTo>
                  <a:lnTo>
                    <a:pt x="446" y="381"/>
                  </a:lnTo>
                  <a:lnTo>
                    <a:pt x="477" y="398"/>
                  </a:lnTo>
                  <a:lnTo>
                    <a:pt x="528" y="392"/>
                  </a:lnTo>
                  <a:lnTo>
                    <a:pt x="546" y="376"/>
                  </a:lnTo>
                  <a:lnTo>
                    <a:pt x="522" y="339"/>
                  </a:lnTo>
                  <a:lnTo>
                    <a:pt x="528" y="330"/>
                  </a:lnTo>
                  <a:lnTo>
                    <a:pt x="577" y="315"/>
                  </a:lnTo>
                  <a:lnTo>
                    <a:pt x="594" y="277"/>
                  </a:lnTo>
                  <a:lnTo>
                    <a:pt x="620" y="265"/>
                  </a:lnTo>
                  <a:lnTo>
                    <a:pt x="620" y="229"/>
                  </a:lnTo>
                  <a:lnTo>
                    <a:pt x="627" y="204"/>
                  </a:lnTo>
                  <a:lnTo>
                    <a:pt x="642" y="200"/>
                  </a:lnTo>
                  <a:lnTo>
                    <a:pt x="654" y="214"/>
                  </a:lnTo>
                  <a:lnTo>
                    <a:pt x="666" y="224"/>
                  </a:lnTo>
                  <a:lnTo>
                    <a:pt x="699" y="180"/>
                  </a:lnTo>
                  <a:lnTo>
                    <a:pt x="708" y="147"/>
                  </a:lnTo>
                  <a:lnTo>
                    <a:pt x="704" y="135"/>
                  </a:lnTo>
                </a:path>
              </a:pathLst>
            </a:custGeom>
            <a:solidFill>
              <a:schemeClr val="tx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81" name="Freeform 1097"/>
            <p:cNvSpPr>
              <a:spLocks/>
            </p:cNvSpPr>
            <p:nvPr/>
          </p:nvSpPr>
          <p:spPr bwMode="auto">
            <a:xfrm>
              <a:off x="4576184" y="1518898"/>
              <a:ext cx="1136650" cy="1052512"/>
            </a:xfrm>
            <a:custGeom>
              <a:avLst/>
              <a:gdLst>
                <a:gd name="T0" fmla="*/ 263 w 970"/>
                <a:gd name="T1" fmla="*/ 650 h 888"/>
                <a:gd name="T2" fmla="*/ 311 w 970"/>
                <a:gd name="T3" fmla="*/ 709 h 888"/>
                <a:gd name="T4" fmla="*/ 349 w 970"/>
                <a:gd name="T5" fmla="*/ 699 h 888"/>
                <a:gd name="T6" fmla="*/ 396 w 970"/>
                <a:gd name="T7" fmla="*/ 705 h 888"/>
                <a:gd name="T8" fmla="*/ 448 w 970"/>
                <a:gd name="T9" fmla="*/ 693 h 888"/>
                <a:gd name="T10" fmla="*/ 485 w 970"/>
                <a:gd name="T11" fmla="*/ 737 h 888"/>
                <a:gd name="T12" fmla="*/ 513 w 970"/>
                <a:gd name="T13" fmla="*/ 749 h 888"/>
                <a:gd name="T14" fmla="*/ 549 w 970"/>
                <a:gd name="T15" fmla="*/ 772 h 888"/>
                <a:gd name="T16" fmla="*/ 558 w 970"/>
                <a:gd name="T17" fmla="*/ 726 h 888"/>
                <a:gd name="T18" fmla="*/ 598 w 970"/>
                <a:gd name="T19" fmla="*/ 774 h 888"/>
                <a:gd name="T20" fmla="*/ 629 w 970"/>
                <a:gd name="T21" fmla="*/ 794 h 888"/>
                <a:gd name="T22" fmla="*/ 665 w 970"/>
                <a:gd name="T23" fmla="*/ 749 h 888"/>
                <a:gd name="T24" fmla="*/ 689 w 970"/>
                <a:gd name="T25" fmla="*/ 745 h 888"/>
                <a:gd name="T26" fmla="*/ 727 w 970"/>
                <a:gd name="T27" fmla="*/ 772 h 888"/>
                <a:gd name="T28" fmla="*/ 762 w 970"/>
                <a:gd name="T29" fmla="*/ 772 h 888"/>
                <a:gd name="T30" fmla="*/ 748 w 970"/>
                <a:gd name="T31" fmla="*/ 709 h 888"/>
                <a:gd name="T32" fmla="*/ 733 w 970"/>
                <a:gd name="T33" fmla="*/ 635 h 888"/>
                <a:gd name="T34" fmla="*/ 817 w 970"/>
                <a:gd name="T35" fmla="*/ 600 h 888"/>
                <a:gd name="T36" fmla="*/ 825 w 970"/>
                <a:gd name="T37" fmla="*/ 564 h 888"/>
                <a:gd name="T38" fmla="*/ 834 w 970"/>
                <a:gd name="T39" fmla="*/ 525 h 888"/>
                <a:gd name="T40" fmla="*/ 840 w 970"/>
                <a:gd name="T41" fmla="*/ 376 h 888"/>
                <a:gd name="T42" fmla="*/ 835 w 970"/>
                <a:gd name="T43" fmla="*/ 313 h 888"/>
                <a:gd name="T44" fmla="*/ 831 w 970"/>
                <a:gd name="T45" fmla="*/ 283 h 888"/>
                <a:gd name="T46" fmla="*/ 776 w 970"/>
                <a:gd name="T47" fmla="*/ 328 h 888"/>
                <a:gd name="T48" fmla="*/ 718 w 970"/>
                <a:gd name="T49" fmla="*/ 382 h 888"/>
                <a:gd name="T50" fmla="*/ 613 w 970"/>
                <a:gd name="T51" fmla="*/ 382 h 888"/>
                <a:gd name="T52" fmla="*/ 601 w 970"/>
                <a:gd name="T53" fmla="*/ 341 h 888"/>
                <a:gd name="T54" fmla="*/ 564 w 970"/>
                <a:gd name="T55" fmla="*/ 313 h 888"/>
                <a:gd name="T56" fmla="*/ 496 w 970"/>
                <a:gd name="T57" fmla="*/ 293 h 888"/>
                <a:gd name="T58" fmla="*/ 441 w 970"/>
                <a:gd name="T59" fmla="*/ 287 h 888"/>
                <a:gd name="T60" fmla="*/ 394 w 970"/>
                <a:gd name="T61" fmla="*/ 254 h 888"/>
                <a:gd name="T62" fmla="*/ 371 w 970"/>
                <a:gd name="T63" fmla="*/ 214 h 888"/>
                <a:gd name="T64" fmla="*/ 332 w 970"/>
                <a:gd name="T65" fmla="*/ 168 h 888"/>
                <a:gd name="T66" fmla="*/ 293 w 970"/>
                <a:gd name="T67" fmla="*/ 99 h 888"/>
                <a:gd name="T68" fmla="*/ 247 w 970"/>
                <a:gd name="T69" fmla="*/ 30 h 888"/>
                <a:gd name="T70" fmla="*/ 174 w 970"/>
                <a:gd name="T71" fmla="*/ 16 h 888"/>
                <a:gd name="T72" fmla="*/ 93 w 970"/>
                <a:gd name="T73" fmla="*/ 0 h 888"/>
                <a:gd name="T74" fmla="*/ 4 w 970"/>
                <a:gd name="T75" fmla="*/ 39 h 888"/>
                <a:gd name="T76" fmla="*/ 0 w 970"/>
                <a:gd name="T77" fmla="*/ 113 h 888"/>
                <a:gd name="T78" fmla="*/ 38 w 970"/>
                <a:gd name="T79" fmla="*/ 139 h 888"/>
                <a:gd name="T80" fmla="*/ 87 w 970"/>
                <a:gd name="T81" fmla="*/ 128 h 888"/>
                <a:gd name="T82" fmla="*/ 96 w 970"/>
                <a:gd name="T83" fmla="*/ 179 h 888"/>
                <a:gd name="T84" fmla="*/ 154 w 970"/>
                <a:gd name="T85" fmla="*/ 208 h 888"/>
                <a:gd name="T86" fmla="*/ 189 w 970"/>
                <a:gd name="T87" fmla="*/ 192 h 888"/>
                <a:gd name="T88" fmla="*/ 293 w 970"/>
                <a:gd name="T89" fmla="*/ 198 h 888"/>
                <a:gd name="T90" fmla="*/ 278 w 970"/>
                <a:gd name="T91" fmla="*/ 337 h 888"/>
                <a:gd name="T92" fmla="*/ 261 w 970"/>
                <a:gd name="T93" fmla="*/ 380 h 888"/>
                <a:gd name="T94" fmla="*/ 256 w 970"/>
                <a:gd name="T95" fmla="*/ 469 h 888"/>
                <a:gd name="T96" fmla="*/ 232 w 970"/>
                <a:gd name="T97" fmla="*/ 450 h 888"/>
                <a:gd name="T98" fmla="*/ 180 w 970"/>
                <a:gd name="T99" fmla="*/ 531 h 888"/>
                <a:gd name="T100" fmla="*/ 159 w 970"/>
                <a:gd name="T101" fmla="*/ 570 h 888"/>
                <a:gd name="T102" fmla="*/ 235 w 970"/>
                <a:gd name="T103" fmla="*/ 598 h 888"/>
                <a:gd name="T104" fmla="*/ 232 w 970"/>
                <a:gd name="T105" fmla="*/ 614 h 888"/>
                <a:gd name="T106" fmla="*/ 205 w 970"/>
                <a:gd name="T107" fmla="*/ 648 h 888"/>
                <a:gd name="T108" fmla="*/ 216 w 970"/>
                <a:gd name="T109" fmla="*/ 659 h 8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70"/>
                <a:gd name="T166" fmla="*/ 0 h 888"/>
                <a:gd name="T167" fmla="*/ 970 w 970"/>
                <a:gd name="T168" fmla="*/ 888 h 8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70" h="888">
                  <a:moveTo>
                    <a:pt x="244" y="734"/>
                  </a:moveTo>
                  <a:lnTo>
                    <a:pt x="297" y="724"/>
                  </a:lnTo>
                  <a:lnTo>
                    <a:pt x="318" y="766"/>
                  </a:lnTo>
                  <a:lnTo>
                    <a:pt x="351" y="790"/>
                  </a:lnTo>
                  <a:lnTo>
                    <a:pt x="373" y="779"/>
                  </a:lnTo>
                  <a:lnTo>
                    <a:pt x="394" y="779"/>
                  </a:lnTo>
                  <a:lnTo>
                    <a:pt x="426" y="761"/>
                  </a:lnTo>
                  <a:lnTo>
                    <a:pt x="447" y="785"/>
                  </a:lnTo>
                  <a:lnTo>
                    <a:pt x="463" y="787"/>
                  </a:lnTo>
                  <a:lnTo>
                    <a:pt x="505" y="772"/>
                  </a:lnTo>
                  <a:lnTo>
                    <a:pt x="535" y="787"/>
                  </a:lnTo>
                  <a:lnTo>
                    <a:pt x="547" y="821"/>
                  </a:lnTo>
                  <a:lnTo>
                    <a:pt x="569" y="821"/>
                  </a:lnTo>
                  <a:lnTo>
                    <a:pt x="579" y="835"/>
                  </a:lnTo>
                  <a:lnTo>
                    <a:pt x="607" y="867"/>
                  </a:lnTo>
                  <a:lnTo>
                    <a:pt x="619" y="860"/>
                  </a:lnTo>
                  <a:lnTo>
                    <a:pt x="614" y="821"/>
                  </a:lnTo>
                  <a:lnTo>
                    <a:pt x="629" y="809"/>
                  </a:lnTo>
                  <a:lnTo>
                    <a:pt x="652" y="854"/>
                  </a:lnTo>
                  <a:lnTo>
                    <a:pt x="674" y="862"/>
                  </a:lnTo>
                  <a:lnTo>
                    <a:pt x="695" y="887"/>
                  </a:lnTo>
                  <a:lnTo>
                    <a:pt x="710" y="885"/>
                  </a:lnTo>
                  <a:lnTo>
                    <a:pt x="717" y="874"/>
                  </a:lnTo>
                  <a:lnTo>
                    <a:pt x="750" y="835"/>
                  </a:lnTo>
                  <a:lnTo>
                    <a:pt x="765" y="845"/>
                  </a:lnTo>
                  <a:lnTo>
                    <a:pt x="777" y="830"/>
                  </a:lnTo>
                  <a:lnTo>
                    <a:pt x="787" y="850"/>
                  </a:lnTo>
                  <a:lnTo>
                    <a:pt x="820" y="860"/>
                  </a:lnTo>
                  <a:lnTo>
                    <a:pt x="842" y="860"/>
                  </a:lnTo>
                  <a:lnTo>
                    <a:pt x="860" y="860"/>
                  </a:lnTo>
                  <a:lnTo>
                    <a:pt x="849" y="845"/>
                  </a:lnTo>
                  <a:lnTo>
                    <a:pt x="844" y="790"/>
                  </a:lnTo>
                  <a:lnTo>
                    <a:pt x="805" y="730"/>
                  </a:lnTo>
                  <a:lnTo>
                    <a:pt x="827" y="708"/>
                  </a:lnTo>
                  <a:lnTo>
                    <a:pt x="849" y="669"/>
                  </a:lnTo>
                  <a:lnTo>
                    <a:pt x="921" y="669"/>
                  </a:lnTo>
                  <a:lnTo>
                    <a:pt x="937" y="657"/>
                  </a:lnTo>
                  <a:lnTo>
                    <a:pt x="930" y="628"/>
                  </a:lnTo>
                  <a:lnTo>
                    <a:pt x="947" y="600"/>
                  </a:lnTo>
                  <a:lnTo>
                    <a:pt x="941" y="585"/>
                  </a:lnTo>
                  <a:lnTo>
                    <a:pt x="947" y="558"/>
                  </a:lnTo>
                  <a:lnTo>
                    <a:pt x="947" y="419"/>
                  </a:lnTo>
                  <a:lnTo>
                    <a:pt x="969" y="375"/>
                  </a:lnTo>
                  <a:lnTo>
                    <a:pt x="942" y="349"/>
                  </a:lnTo>
                  <a:lnTo>
                    <a:pt x="947" y="331"/>
                  </a:lnTo>
                  <a:lnTo>
                    <a:pt x="937" y="315"/>
                  </a:lnTo>
                  <a:lnTo>
                    <a:pt x="908" y="327"/>
                  </a:lnTo>
                  <a:lnTo>
                    <a:pt x="875" y="365"/>
                  </a:lnTo>
                  <a:lnTo>
                    <a:pt x="842" y="380"/>
                  </a:lnTo>
                  <a:lnTo>
                    <a:pt x="810" y="426"/>
                  </a:lnTo>
                  <a:lnTo>
                    <a:pt x="729" y="452"/>
                  </a:lnTo>
                  <a:lnTo>
                    <a:pt x="691" y="426"/>
                  </a:lnTo>
                  <a:lnTo>
                    <a:pt x="695" y="408"/>
                  </a:lnTo>
                  <a:lnTo>
                    <a:pt x="678" y="380"/>
                  </a:lnTo>
                  <a:lnTo>
                    <a:pt x="667" y="349"/>
                  </a:lnTo>
                  <a:lnTo>
                    <a:pt x="636" y="349"/>
                  </a:lnTo>
                  <a:lnTo>
                    <a:pt x="581" y="320"/>
                  </a:lnTo>
                  <a:lnTo>
                    <a:pt x="559" y="327"/>
                  </a:lnTo>
                  <a:lnTo>
                    <a:pt x="535" y="315"/>
                  </a:lnTo>
                  <a:lnTo>
                    <a:pt x="497" y="320"/>
                  </a:lnTo>
                  <a:lnTo>
                    <a:pt x="463" y="309"/>
                  </a:lnTo>
                  <a:lnTo>
                    <a:pt x="444" y="283"/>
                  </a:lnTo>
                  <a:lnTo>
                    <a:pt x="426" y="261"/>
                  </a:lnTo>
                  <a:lnTo>
                    <a:pt x="418" y="238"/>
                  </a:lnTo>
                  <a:lnTo>
                    <a:pt x="394" y="209"/>
                  </a:lnTo>
                  <a:lnTo>
                    <a:pt x="375" y="187"/>
                  </a:lnTo>
                  <a:lnTo>
                    <a:pt x="341" y="137"/>
                  </a:lnTo>
                  <a:lnTo>
                    <a:pt x="330" y="110"/>
                  </a:lnTo>
                  <a:lnTo>
                    <a:pt x="291" y="59"/>
                  </a:lnTo>
                  <a:lnTo>
                    <a:pt x="279" y="33"/>
                  </a:lnTo>
                  <a:lnTo>
                    <a:pt x="229" y="6"/>
                  </a:lnTo>
                  <a:lnTo>
                    <a:pt x="196" y="18"/>
                  </a:lnTo>
                  <a:lnTo>
                    <a:pt x="167" y="11"/>
                  </a:lnTo>
                  <a:lnTo>
                    <a:pt x="105" y="0"/>
                  </a:lnTo>
                  <a:lnTo>
                    <a:pt x="19" y="28"/>
                  </a:lnTo>
                  <a:lnTo>
                    <a:pt x="4" y="44"/>
                  </a:lnTo>
                  <a:lnTo>
                    <a:pt x="21" y="66"/>
                  </a:lnTo>
                  <a:lnTo>
                    <a:pt x="0" y="126"/>
                  </a:lnTo>
                  <a:lnTo>
                    <a:pt x="5" y="132"/>
                  </a:lnTo>
                  <a:lnTo>
                    <a:pt x="43" y="155"/>
                  </a:lnTo>
                  <a:lnTo>
                    <a:pt x="62" y="122"/>
                  </a:lnTo>
                  <a:lnTo>
                    <a:pt x="98" y="143"/>
                  </a:lnTo>
                  <a:lnTo>
                    <a:pt x="95" y="158"/>
                  </a:lnTo>
                  <a:lnTo>
                    <a:pt x="108" y="199"/>
                  </a:lnTo>
                  <a:lnTo>
                    <a:pt x="131" y="225"/>
                  </a:lnTo>
                  <a:lnTo>
                    <a:pt x="174" y="232"/>
                  </a:lnTo>
                  <a:lnTo>
                    <a:pt x="187" y="216"/>
                  </a:lnTo>
                  <a:lnTo>
                    <a:pt x="213" y="214"/>
                  </a:lnTo>
                  <a:lnTo>
                    <a:pt x="265" y="170"/>
                  </a:lnTo>
                  <a:lnTo>
                    <a:pt x="330" y="221"/>
                  </a:lnTo>
                  <a:lnTo>
                    <a:pt x="308" y="309"/>
                  </a:lnTo>
                  <a:lnTo>
                    <a:pt x="313" y="375"/>
                  </a:lnTo>
                  <a:lnTo>
                    <a:pt x="313" y="415"/>
                  </a:lnTo>
                  <a:lnTo>
                    <a:pt x="294" y="423"/>
                  </a:lnTo>
                  <a:lnTo>
                    <a:pt x="294" y="525"/>
                  </a:lnTo>
                  <a:lnTo>
                    <a:pt x="289" y="522"/>
                  </a:lnTo>
                  <a:lnTo>
                    <a:pt x="270" y="501"/>
                  </a:lnTo>
                  <a:lnTo>
                    <a:pt x="262" y="501"/>
                  </a:lnTo>
                  <a:lnTo>
                    <a:pt x="258" y="508"/>
                  </a:lnTo>
                  <a:lnTo>
                    <a:pt x="203" y="592"/>
                  </a:lnTo>
                  <a:lnTo>
                    <a:pt x="177" y="625"/>
                  </a:lnTo>
                  <a:lnTo>
                    <a:pt x="179" y="635"/>
                  </a:lnTo>
                  <a:lnTo>
                    <a:pt x="234" y="676"/>
                  </a:lnTo>
                  <a:lnTo>
                    <a:pt x="265" y="666"/>
                  </a:lnTo>
                  <a:lnTo>
                    <a:pt x="268" y="676"/>
                  </a:lnTo>
                  <a:lnTo>
                    <a:pt x="262" y="684"/>
                  </a:lnTo>
                  <a:lnTo>
                    <a:pt x="234" y="698"/>
                  </a:lnTo>
                  <a:lnTo>
                    <a:pt x="231" y="722"/>
                  </a:lnTo>
                  <a:lnTo>
                    <a:pt x="244" y="734"/>
                  </a:lnTo>
                </a:path>
              </a:pathLst>
            </a:custGeom>
            <a:solidFill>
              <a:schemeClr val="accent2"/>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82" name="Freeform 1098"/>
            <p:cNvSpPr>
              <a:spLocks/>
            </p:cNvSpPr>
            <p:nvPr/>
          </p:nvSpPr>
          <p:spPr bwMode="auto">
            <a:xfrm>
              <a:off x="4458709" y="3182598"/>
              <a:ext cx="47625" cy="63500"/>
            </a:xfrm>
            <a:custGeom>
              <a:avLst/>
              <a:gdLst>
                <a:gd name="T0" fmla="*/ 36 w 42"/>
                <a:gd name="T1" fmla="*/ 0 h 54"/>
                <a:gd name="T2" fmla="*/ 29 w 42"/>
                <a:gd name="T3" fmla="*/ 24 h 54"/>
                <a:gd name="T4" fmla="*/ 33 w 42"/>
                <a:gd name="T5" fmla="*/ 35 h 54"/>
                <a:gd name="T6" fmla="*/ 8 w 42"/>
                <a:gd name="T7" fmla="*/ 48 h 54"/>
                <a:gd name="T8" fmla="*/ 6 w 42"/>
                <a:gd name="T9" fmla="*/ 28 h 54"/>
                <a:gd name="T10" fmla="*/ 0 w 42"/>
                <a:gd name="T11" fmla="*/ 13 h 54"/>
                <a:gd name="T12" fmla="*/ 36 w 42"/>
                <a:gd name="T13" fmla="*/ 0 h 54"/>
                <a:gd name="T14" fmla="*/ 36 w 42"/>
                <a:gd name="T15" fmla="*/ 0 h 54"/>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54"/>
                <a:gd name="T26" fmla="*/ 42 w 42"/>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54">
                  <a:moveTo>
                    <a:pt x="41" y="0"/>
                  </a:moveTo>
                  <a:lnTo>
                    <a:pt x="33" y="26"/>
                  </a:lnTo>
                  <a:lnTo>
                    <a:pt x="38" y="39"/>
                  </a:lnTo>
                  <a:lnTo>
                    <a:pt x="9" y="53"/>
                  </a:lnTo>
                  <a:lnTo>
                    <a:pt x="7" y="31"/>
                  </a:lnTo>
                  <a:lnTo>
                    <a:pt x="0" y="14"/>
                  </a:lnTo>
                  <a:lnTo>
                    <a:pt x="41" y="0"/>
                  </a:lnTo>
                </a:path>
              </a:pathLst>
            </a:custGeom>
            <a:solidFill>
              <a:srgbClr val="8DCF17"/>
            </a:solid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sp>
          <p:nvSpPr>
            <p:cNvPr id="83" name="Freeform 1099"/>
            <p:cNvSpPr>
              <a:spLocks/>
            </p:cNvSpPr>
            <p:nvPr/>
          </p:nvSpPr>
          <p:spPr bwMode="auto">
            <a:xfrm>
              <a:off x="704272" y="1518898"/>
              <a:ext cx="5008562" cy="4030662"/>
            </a:xfrm>
            <a:custGeom>
              <a:avLst/>
              <a:gdLst>
                <a:gd name="T0" fmla="*/ 2031 w 4274"/>
                <a:gd name="T1" fmla="*/ 1179 h 3397"/>
                <a:gd name="T2" fmla="*/ 2472 w 4274"/>
                <a:gd name="T3" fmla="*/ 1005 h 3397"/>
                <a:gd name="T4" fmla="*/ 2681 w 4274"/>
                <a:gd name="T5" fmla="*/ 811 h 3397"/>
                <a:gd name="T6" fmla="*/ 2939 w 4274"/>
                <a:gd name="T7" fmla="*/ 655 h 3397"/>
                <a:gd name="T8" fmla="*/ 2668 w 4274"/>
                <a:gd name="T9" fmla="*/ 560 h 3397"/>
                <a:gd name="T10" fmla="*/ 2880 w 4274"/>
                <a:gd name="T11" fmla="*/ 208 h 3397"/>
                <a:gd name="T12" fmla="*/ 2947 w 4274"/>
                <a:gd name="T13" fmla="*/ 25 h 3397"/>
                <a:gd name="T14" fmla="*/ 3264 w 4274"/>
                <a:gd name="T15" fmla="*/ 168 h 3397"/>
                <a:gd name="T16" fmla="*/ 3447 w 4274"/>
                <a:gd name="T17" fmla="*/ 287 h 3397"/>
                <a:gd name="T18" fmla="*/ 3708 w 4274"/>
                <a:gd name="T19" fmla="*/ 328 h 3397"/>
                <a:gd name="T20" fmla="*/ 3772 w 4274"/>
                <a:gd name="T21" fmla="*/ 539 h 3397"/>
                <a:gd name="T22" fmla="*/ 3694 w 4274"/>
                <a:gd name="T23" fmla="*/ 772 h 3397"/>
                <a:gd name="T24" fmla="*/ 3597 w 4274"/>
                <a:gd name="T25" fmla="*/ 900 h 3397"/>
                <a:gd name="T26" fmla="*/ 3429 w 4274"/>
                <a:gd name="T27" fmla="*/ 1071 h 3397"/>
                <a:gd name="T28" fmla="*/ 3164 w 4274"/>
                <a:gd name="T29" fmla="*/ 1294 h 3397"/>
                <a:gd name="T30" fmla="*/ 3041 w 4274"/>
                <a:gd name="T31" fmla="*/ 1235 h 3397"/>
                <a:gd name="T32" fmla="*/ 2936 w 4274"/>
                <a:gd name="T33" fmla="*/ 1415 h 3397"/>
                <a:gd name="T34" fmla="*/ 3143 w 4274"/>
                <a:gd name="T35" fmla="*/ 1413 h 3397"/>
                <a:gd name="T36" fmla="*/ 3136 w 4274"/>
                <a:gd name="T37" fmla="*/ 1562 h 3397"/>
                <a:gd name="T38" fmla="*/ 3262 w 4274"/>
                <a:gd name="T39" fmla="*/ 1871 h 3397"/>
                <a:gd name="T40" fmla="*/ 3223 w 4274"/>
                <a:gd name="T41" fmla="*/ 1926 h 3397"/>
                <a:gd name="T42" fmla="*/ 3234 w 4274"/>
                <a:gd name="T43" fmla="*/ 2055 h 3397"/>
                <a:gd name="T44" fmla="*/ 3330 w 4274"/>
                <a:gd name="T45" fmla="*/ 2192 h 3397"/>
                <a:gd name="T46" fmla="*/ 3222 w 4274"/>
                <a:gd name="T47" fmla="*/ 2392 h 3397"/>
                <a:gd name="T48" fmla="*/ 3192 w 4274"/>
                <a:gd name="T49" fmla="*/ 2551 h 3397"/>
                <a:gd name="T50" fmla="*/ 3099 w 4274"/>
                <a:gd name="T51" fmla="*/ 2666 h 3397"/>
                <a:gd name="T52" fmla="*/ 2954 w 4274"/>
                <a:gd name="T53" fmla="*/ 2779 h 3397"/>
                <a:gd name="T54" fmla="*/ 2790 w 4274"/>
                <a:gd name="T55" fmla="*/ 2814 h 3397"/>
                <a:gd name="T56" fmla="*/ 2551 w 4274"/>
                <a:gd name="T57" fmla="*/ 2969 h 3397"/>
                <a:gd name="T58" fmla="*/ 2423 w 4274"/>
                <a:gd name="T59" fmla="*/ 2931 h 3397"/>
                <a:gd name="T60" fmla="*/ 2213 w 4274"/>
                <a:gd name="T61" fmla="*/ 2837 h 3397"/>
                <a:gd name="T62" fmla="*/ 2049 w 4274"/>
                <a:gd name="T63" fmla="*/ 2854 h 3397"/>
                <a:gd name="T64" fmla="*/ 1891 w 4274"/>
                <a:gd name="T65" fmla="*/ 2888 h 3397"/>
                <a:gd name="T66" fmla="*/ 1806 w 4274"/>
                <a:gd name="T67" fmla="*/ 2991 h 3397"/>
                <a:gd name="T68" fmla="*/ 1649 w 4274"/>
                <a:gd name="T69" fmla="*/ 2913 h 3397"/>
                <a:gd name="T70" fmla="*/ 1607 w 4274"/>
                <a:gd name="T71" fmla="*/ 2761 h 3397"/>
                <a:gd name="T72" fmla="*/ 1535 w 4274"/>
                <a:gd name="T73" fmla="*/ 2642 h 3397"/>
                <a:gd name="T74" fmla="*/ 1455 w 4274"/>
                <a:gd name="T75" fmla="*/ 2350 h 3397"/>
                <a:gd name="T76" fmla="*/ 1367 w 4274"/>
                <a:gd name="T77" fmla="*/ 2288 h 3397"/>
                <a:gd name="T78" fmla="*/ 1093 w 4274"/>
                <a:gd name="T79" fmla="*/ 2376 h 3397"/>
                <a:gd name="T80" fmla="*/ 864 w 4274"/>
                <a:gd name="T81" fmla="*/ 2341 h 3397"/>
                <a:gd name="T82" fmla="*/ 602 w 4274"/>
                <a:gd name="T83" fmla="*/ 2257 h 3397"/>
                <a:gd name="T84" fmla="*/ 384 w 4274"/>
                <a:gd name="T85" fmla="*/ 2050 h 3397"/>
                <a:gd name="T86" fmla="*/ 187 w 4274"/>
                <a:gd name="T87" fmla="*/ 1910 h 3397"/>
                <a:gd name="T88" fmla="*/ 252 w 4274"/>
                <a:gd name="T89" fmla="*/ 1812 h 3397"/>
                <a:gd name="T90" fmla="*/ 293 w 4274"/>
                <a:gd name="T91" fmla="*/ 1677 h 3397"/>
                <a:gd name="T92" fmla="*/ 208 w 4274"/>
                <a:gd name="T93" fmla="*/ 1540 h 3397"/>
                <a:gd name="T94" fmla="*/ 9 w 4274"/>
                <a:gd name="T95" fmla="*/ 1344 h 3397"/>
                <a:gd name="T96" fmla="*/ 0 w 4274"/>
                <a:gd name="T97" fmla="*/ 1183 h 3397"/>
                <a:gd name="T98" fmla="*/ 140 w 4274"/>
                <a:gd name="T99" fmla="*/ 1068 h 3397"/>
                <a:gd name="T100" fmla="*/ 476 w 4274"/>
                <a:gd name="T101" fmla="*/ 1010 h 3397"/>
                <a:gd name="T102" fmla="*/ 509 w 4274"/>
                <a:gd name="T103" fmla="*/ 759 h 3397"/>
                <a:gd name="T104" fmla="*/ 743 w 4274"/>
                <a:gd name="T105" fmla="*/ 601 h 3397"/>
                <a:gd name="T106" fmla="*/ 982 w 4274"/>
                <a:gd name="T107" fmla="*/ 472 h 3397"/>
                <a:gd name="T108" fmla="*/ 1134 w 4274"/>
                <a:gd name="T109" fmla="*/ 588 h 3397"/>
                <a:gd name="T110" fmla="*/ 1258 w 4274"/>
                <a:gd name="T111" fmla="*/ 869 h 339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74"/>
                <a:gd name="T169" fmla="*/ 0 h 3397"/>
                <a:gd name="T170" fmla="*/ 4274 w 4274"/>
                <a:gd name="T171" fmla="*/ 3397 h 339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74" h="3397">
                  <a:moveTo>
                    <a:pt x="1705" y="1221"/>
                  </a:moveTo>
                  <a:lnTo>
                    <a:pt x="1719" y="1223"/>
                  </a:lnTo>
                  <a:lnTo>
                    <a:pt x="1773" y="1231"/>
                  </a:lnTo>
                  <a:lnTo>
                    <a:pt x="1935" y="1247"/>
                  </a:lnTo>
                  <a:lnTo>
                    <a:pt x="1959" y="1236"/>
                  </a:lnTo>
                  <a:lnTo>
                    <a:pt x="2093" y="1252"/>
                  </a:lnTo>
                  <a:lnTo>
                    <a:pt x="2117" y="1279"/>
                  </a:lnTo>
                  <a:lnTo>
                    <a:pt x="2210" y="1308"/>
                  </a:lnTo>
                  <a:lnTo>
                    <a:pt x="2289" y="1313"/>
                  </a:lnTo>
                  <a:lnTo>
                    <a:pt x="2294" y="1330"/>
                  </a:lnTo>
                  <a:lnTo>
                    <a:pt x="2313" y="1339"/>
                  </a:lnTo>
                  <a:lnTo>
                    <a:pt x="2371" y="1302"/>
                  </a:lnTo>
                  <a:lnTo>
                    <a:pt x="2500" y="1247"/>
                  </a:lnTo>
                  <a:lnTo>
                    <a:pt x="2518" y="1249"/>
                  </a:lnTo>
                  <a:lnTo>
                    <a:pt x="2631" y="1238"/>
                  </a:lnTo>
                  <a:lnTo>
                    <a:pt x="2698" y="1207"/>
                  </a:lnTo>
                  <a:lnTo>
                    <a:pt x="2751" y="1141"/>
                  </a:lnTo>
                  <a:lnTo>
                    <a:pt x="2786" y="1119"/>
                  </a:lnTo>
                  <a:lnTo>
                    <a:pt x="2812" y="1093"/>
                  </a:lnTo>
                  <a:lnTo>
                    <a:pt x="2772" y="1035"/>
                  </a:lnTo>
                  <a:lnTo>
                    <a:pt x="2786" y="984"/>
                  </a:lnTo>
                  <a:lnTo>
                    <a:pt x="2813" y="956"/>
                  </a:lnTo>
                  <a:lnTo>
                    <a:pt x="2839" y="966"/>
                  </a:lnTo>
                  <a:lnTo>
                    <a:pt x="2911" y="982"/>
                  </a:lnTo>
                  <a:lnTo>
                    <a:pt x="2947" y="960"/>
                  </a:lnTo>
                  <a:lnTo>
                    <a:pt x="2987" y="907"/>
                  </a:lnTo>
                  <a:lnTo>
                    <a:pt x="3022" y="903"/>
                  </a:lnTo>
                  <a:lnTo>
                    <a:pt x="3079" y="865"/>
                  </a:lnTo>
                  <a:lnTo>
                    <a:pt x="3083" y="835"/>
                  </a:lnTo>
                  <a:lnTo>
                    <a:pt x="3110" y="797"/>
                  </a:lnTo>
                  <a:lnTo>
                    <a:pt x="3150" y="787"/>
                  </a:lnTo>
                  <a:lnTo>
                    <a:pt x="3165" y="763"/>
                  </a:lnTo>
                  <a:lnTo>
                    <a:pt x="3186" y="766"/>
                  </a:lnTo>
                  <a:lnTo>
                    <a:pt x="3215" y="744"/>
                  </a:lnTo>
                  <a:lnTo>
                    <a:pt x="3298" y="739"/>
                  </a:lnTo>
                  <a:lnTo>
                    <a:pt x="3313" y="729"/>
                  </a:lnTo>
                  <a:lnTo>
                    <a:pt x="3313" y="713"/>
                  </a:lnTo>
                  <a:lnTo>
                    <a:pt x="3241" y="635"/>
                  </a:lnTo>
                  <a:lnTo>
                    <a:pt x="3182" y="613"/>
                  </a:lnTo>
                  <a:lnTo>
                    <a:pt x="3152" y="623"/>
                  </a:lnTo>
                  <a:lnTo>
                    <a:pt x="3134" y="652"/>
                  </a:lnTo>
                  <a:lnTo>
                    <a:pt x="3074" y="647"/>
                  </a:lnTo>
                  <a:lnTo>
                    <a:pt x="3038" y="666"/>
                  </a:lnTo>
                  <a:lnTo>
                    <a:pt x="3016" y="647"/>
                  </a:lnTo>
                  <a:lnTo>
                    <a:pt x="3007" y="623"/>
                  </a:lnTo>
                  <a:lnTo>
                    <a:pt x="3024" y="602"/>
                  </a:lnTo>
                  <a:lnTo>
                    <a:pt x="3059" y="459"/>
                  </a:lnTo>
                  <a:lnTo>
                    <a:pt x="3064" y="448"/>
                  </a:lnTo>
                  <a:lnTo>
                    <a:pt x="3088" y="457"/>
                  </a:lnTo>
                  <a:lnTo>
                    <a:pt x="3131" y="464"/>
                  </a:lnTo>
                  <a:lnTo>
                    <a:pt x="3213" y="404"/>
                  </a:lnTo>
                  <a:lnTo>
                    <a:pt x="3224" y="387"/>
                  </a:lnTo>
                  <a:lnTo>
                    <a:pt x="3210" y="365"/>
                  </a:lnTo>
                  <a:lnTo>
                    <a:pt x="3246" y="232"/>
                  </a:lnTo>
                  <a:lnTo>
                    <a:pt x="3265" y="203"/>
                  </a:lnTo>
                  <a:lnTo>
                    <a:pt x="3277" y="182"/>
                  </a:lnTo>
                  <a:lnTo>
                    <a:pt x="3256" y="132"/>
                  </a:lnTo>
                  <a:lnTo>
                    <a:pt x="3232" y="129"/>
                  </a:lnTo>
                  <a:lnTo>
                    <a:pt x="3219" y="122"/>
                  </a:lnTo>
                  <a:lnTo>
                    <a:pt x="3253" y="71"/>
                  </a:lnTo>
                  <a:lnTo>
                    <a:pt x="3291" y="44"/>
                  </a:lnTo>
                  <a:lnTo>
                    <a:pt x="3307" y="44"/>
                  </a:lnTo>
                  <a:lnTo>
                    <a:pt x="3322" y="28"/>
                  </a:lnTo>
                  <a:lnTo>
                    <a:pt x="3408" y="0"/>
                  </a:lnTo>
                  <a:lnTo>
                    <a:pt x="3471" y="11"/>
                  </a:lnTo>
                  <a:lnTo>
                    <a:pt x="3500" y="18"/>
                  </a:lnTo>
                  <a:lnTo>
                    <a:pt x="3533" y="6"/>
                  </a:lnTo>
                  <a:lnTo>
                    <a:pt x="3583" y="33"/>
                  </a:lnTo>
                  <a:lnTo>
                    <a:pt x="3594" y="59"/>
                  </a:lnTo>
                  <a:lnTo>
                    <a:pt x="3633" y="110"/>
                  </a:lnTo>
                  <a:lnTo>
                    <a:pt x="3645" y="137"/>
                  </a:lnTo>
                  <a:lnTo>
                    <a:pt x="3679" y="187"/>
                  </a:lnTo>
                  <a:lnTo>
                    <a:pt x="3697" y="209"/>
                  </a:lnTo>
                  <a:lnTo>
                    <a:pt x="3721" y="238"/>
                  </a:lnTo>
                  <a:lnTo>
                    <a:pt x="3729" y="261"/>
                  </a:lnTo>
                  <a:lnTo>
                    <a:pt x="3748" y="283"/>
                  </a:lnTo>
                  <a:lnTo>
                    <a:pt x="3767" y="309"/>
                  </a:lnTo>
                  <a:lnTo>
                    <a:pt x="3800" y="320"/>
                  </a:lnTo>
                  <a:lnTo>
                    <a:pt x="3839" y="315"/>
                  </a:lnTo>
                  <a:lnTo>
                    <a:pt x="3863" y="327"/>
                  </a:lnTo>
                  <a:lnTo>
                    <a:pt x="3885" y="320"/>
                  </a:lnTo>
                  <a:lnTo>
                    <a:pt x="3940" y="349"/>
                  </a:lnTo>
                  <a:lnTo>
                    <a:pt x="3971" y="349"/>
                  </a:lnTo>
                  <a:lnTo>
                    <a:pt x="3982" y="380"/>
                  </a:lnTo>
                  <a:lnTo>
                    <a:pt x="3999" y="408"/>
                  </a:lnTo>
                  <a:lnTo>
                    <a:pt x="3995" y="426"/>
                  </a:lnTo>
                  <a:lnTo>
                    <a:pt x="4032" y="452"/>
                  </a:lnTo>
                  <a:lnTo>
                    <a:pt x="4114" y="426"/>
                  </a:lnTo>
                  <a:lnTo>
                    <a:pt x="4146" y="380"/>
                  </a:lnTo>
                  <a:lnTo>
                    <a:pt x="4179" y="365"/>
                  </a:lnTo>
                  <a:lnTo>
                    <a:pt x="4212" y="327"/>
                  </a:lnTo>
                  <a:lnTo>
                    <a:pt x="4240" y="315"/>
                  </a:lnTo>
                  <a:lnTo>
                    <a:pt x="4251" y="331"/>
                  </a:lnTo>
                  <a:lnTo>
                    <a:pt x="4246" y="349"/>
                  </a:lnTo>
                  <a:lnTo>
                    <a:pt x="4273" y="375"/>
                  </a:lnTo>
                  <a:lnTo>
                    <a:pt x="4251" y="419"/>
                  </a:lnTo>
                  <a:lnTo>
                    <a:pt x="4251" y="558"/>
                  </a:lnTo>
                  <a:lnTo>
                    <a:pt x="4245" y="585"/>
                  </a:lnTo>
                  <a:lnTo>
                    <a:pt x="4251" y="600"/>
                  </a:lnTo>
                  <a:lnTo>
                    <a:pt x="4234" y="628"/>
                  </a:lnTo>
                  <a:lnTo>
                    <a:pt x="4240" y="657"/>
                  </a:lnTo>
                  <a:lnTo>
                    <a:pt x="4224" y="669"/>
                  </a:lnTo>
                  <a:lnTo>
                    <a:pt x="4152" y="669"/>
                  </a:lnTo>
                  <a:lnTo>
                    <a:pt x="4131" y="708"/>
                  </a:lnTo>
                  <a:lnTo>
                    <a:pt x="4109" y="730"/>
                  </a:lnTo>
                  <a:lnTo>
                    <a:pt x="4148" y="790"/>
                  </a:lnTo>
                  <a:lnTo>
                    <a:pt x="4152" y="845"/>
                  </a:lnTo>
                  <a:lnTo>
                    <a:pt x="4164" y="860"/>
                  </a:lnTo>
                  <a:lnTo>
                    <a:pt x="4167" y="872"/>
                  </a:lnTo>
                  <a:lnTo>
                    <a:pt x="4159" y="905"/>
                  </a:lnTo>
                  <a:lnTo>
                    <a:pt x="4126" y="949"/>
                  </a:lnTo>
                  <a:lnTo>
                    <a:pt x="4114" y="938"/>
                  </a:lnTo>
                  <a:lnTo>
                    <a:pt x="4102" y="925"/>
                  </a:lnTo>
                  <a:lnTo>
                    <a:pt x="4087" y="929"/>
                  </a:lnTo>
                  <a:lnTo>
                    <a:pt x="4080" y="953"/>
                  </a:lnTo>
                  <a:lnTo>
                    <a:pt x="4080" y="990"/>
                  </a:lnTo>
                  <a:lnTo>
                    <a:pt x="4054" y="1002"/>
                  </a:lnTo>
                  <a:lnTo>
                    <a:pt x="4037" y="1040"/>
                  </a:lnTo>
                  <a:lnTo>
                    <a:pt x="3988" y="1055"/>
                  </a:lnTo>
                  <a:lnTo>
                    <a:pt x="3982" y="1064"/>
                  </a:lnTo>
                  <a:lnTo>
                    <a:pt x="4006" y="1101"/>
                  </a:lnTo>
                  <a:lnTo>
                    <a:pt x="3988" y="1117"/>
                  </a:lnTo>
                  <a:lnTo>
                    <a:pt x="3937" y="1123"/>
                  </a:lnTo>
                  <a:lnTo>
                    <a:pt x="3907" y="1105"/>
                  </a:lnTo>
                  <a:lnTo>
                    <a:pt x="3894" y="1110"/>
                  </a:lnTo>
                  <a:lnTo>
                    <a:pt x="3865" y="1192"/>
                  </a:lnTo>
                  <a:lnTo>
                    <a:pt x="3835" y="1211"/>
                  </a:lnTo>
                  <a:lnTo>
                    <a:pt x="3803" y="1249"/>
                  </a:lnTo>
                  <a:lnTo>
                    <a:pt x="3751" y="1327"/>
                  </a:lnTo>
                  <a:lnTo>
                    <a:pt x="3724" y="1332"/>
                  </a:lnTo>
                  <a:lnTo>
                    <a:pt x="3642" y="1380"/>
                  </a:lnTo>
                  <a:lnTo>
                    <a:pt x="3588" y="1452"/>
                  </a:lnTo>
                  <a:lnTo>
                    <a:pt x="3548" y="1472"/>
                  </a:lnTo>
                  <a:lnTo>
                    <a:pt x="3543" y="1462"/>
                  </a:lnTo>
                  <a:lnTo>
                    <a:pt x="3566" y="1441"/>
                  </a:lnTo>
                  <a:lnTo>
                    <a:pt x="3568" y="1416"/>
                  </a:lnTo>
                  <a:lnTo>
                    <a:pt x="3540" y="1397"/>
                  </a:lnTo>
                  <a:lnTo>
                    <a:pt x="3569" y="1348"/>
                  </a:lnTo>
                  <a:lnTo>
                    <a:pt x="3594" y="1295"/>
                  </a:lnTo>
                  <a:lnTo>
                    <a:pt x="3561" y="1262"/>
                  </a:lnTo>
                  <a:lnTo>
                    <a:pt x="3509" y="1274"/>
                  </a:lnTo>
                  <a:lnTo>
                    <a:pt x="3478" y="1327"/>
                  </a:lnTo>
                  <a:lnTo>
                    <a:pt x="3447" y="1363"/>
                  </a:lnTo>
                  <a:lnTo>
                    <a:pt x="3428" y="1375"/>
                  </a:lnTo>
                  <a:lnTo>
                    <a:pt x="3390" y="1430"/>
                  </a:lnTo>
                  <a:lnTo>
                    <a:pt x="3390" y="1450"/>
                  </a:lnTo>
                  <a:lnTo>
                    <a:pt x="3327" y="1486"/>
                  </a:lnTo>
                  <a:lnTo>
                    <a:pt x="3301" y="1474"/>
                  </a:lnTo>
                  <a:lnTo>
                    <a:pt x="3282" y="1487"/>
                  </a:lnTo>
                  <a:lnTo>
                    <a:pt x="3277" y="1515"/>
                  </a:lnTo>
                  <a:lnTo>
                    <a:pt x="3285" y="1536"/>
                  </a:lnTo>
                  <a:lnTo>
                    <a:pt x="3296" y="1566"/>
                  </a:lnTo>
                  <a:lnTo>
                    <a:pt x="3309" y="1575"/>
                  </a:lnTo>
                  <a:lnTo>
                    <a:pt x="3331" y="1590"/>
                  </a:lnTo>
                  <a:lnTo>
                    <a:pt x="3366" y="1582"/>
                  </a:lnTo>
                  <a:lnTo>
                    <a:pt x="3387" y="1595"/>
                  </a:lnTo>
                  <a:lnTo>
                    <a:pt x="3397" y="1631"/>
                  </a:lnTo>
                  <a:lnTo>
                    <a:pt x="3399" y="1650"/>
                  </a:lnTo>
                  <a:lnTo>
                    <a:pt x="3438" y="1669"/>
                  </a:lnTo>
                  <a:lnTo>
                    <a:pt x="3456" y="1657"/>
                  </a:lnTo>
                  <a:lnTo>
                    <a:pt x="3517" y="1578"/>
                  </a:lnTo>
                  <a:lnTo>
                    <a:pt x="3542" y="1573"/>
                  </a:lnTo>
                  <a:lnTo>
                    <a:pt x="3583" y="1593"/>
                  </a:lnTo>
                  <a:lnTo>
                    <a:pt x="3642" y="1587"/>
                  </a:lnTo>
                  <a:lnTo>
                    <a:pt x="3669" y="1589"/>
                  </a:lnTo>
                  <a:lnTo>
                    <a:pt x="3674" y="1626"/>
                  </a:lnTo>
                  <a:lnTo>
                    <a:pt x="3655" y="1643"/>
                  </a:lnTo>
                  <a:lnTo>
                    <a:pt x="3616" y="1657"/>
                  </a:lnTo>
                  <a:lnTo>
                    <a:pt x="3566" y="1703"/>
                  </a:lnTo>
                  <a:lnTo>
                    <a:pt x="3554" y="1727"/>
                  </a:lnTo>
                  <a:lnTo>
                    <a:pt x="3535" y="1739"/>
                  </a:lnTo>
                  <a:lnTo>
                    <a:pt x="3521" y="1734"/>
                  </a:lnTo>
                  <a:lnTo>
                    <a:pt x="3511" y="1746"/>
                  </a:lnTo>
                  <a:lnTo>
                    <a:pt x="3521" y="1763"/>
                  </a:lnTo>
                  <a:lnTo>
                    <a:pt x="3461" y="1867"/>
                  </a:lnTo>
                  <a:lnTo>
                    <a:pt x="3516" y="1904"/>
                  </a:lnTo>
                  <a:lnTo>
                    <a:pt x="3554" y="1920"/>
                  </a:lnTo>
                  <a:lnTo>
                    <a:pt x="3631" y="2045"/>
                  </a:lnTo>
                  <a:lnTo>
                    <a:pt x="3626" y="2059"/>
                  </a:lnTo>
                  <a:lnTo>
                    <a:pt x="3677" y="2083"/>
                  </a:lnTo>
                  <a:lnTo>
                    <a:pt x="3690" y="2105"/>
                  </a:lnTo>
                  <a:lnTo>
                    <a:pt x="3715" y="2116"/>
                  </a:lnTo>
                  <a:lnTo>
                    <a:pt x="3725" y="2138"/>
                  </a:lnTo>
                  <a:lnTo>
                    <a:pt x="3710" y="2144"/>
                  </a:lnTo>
                  <a:lnTo>
                    <a:pt x="3686" y="2136"/>
                  </a:lnTo>
                  <a:lnTo>
                    <a:pt x="3648" y="2136"/>
                  </a:lnTo>
                  <a:lnTo>
                    <a:pt x="3616" y="2125"/>
                  </a:lnTo>
                  <a:lnTo>
                    <a:pt x="3602" y="2136"/>
                  </a:lnTo>
                  <a:lnTo>
                    <a:pt x="3633" y="2144"/>
                  </a:lnTo>
                  <a:lnTo>
                    <a:pt x="3664" y="2158"/>
                  </a:lnTo>
                  <a:lnTo>
                    <a:pt x="3693" y="2171"/>
                  </a:lnTo>
                  <a:lnTo>
                    <a:pt x="3725" y="2185"/>
                  </a:lnTo>
                  <a:lnTo>
                    <a:pt x="3741" y="2207"/>
                  </a:lnTo>
                  <a:lnTo>
                    <a:pt x="3729" y="2222"/>
                  </a:lnTo>
                  <a:lnTo>
                    <a:pt x="3698" y="2246"/>
                  </a:lnTo>
                  <a:lnTo>
                    <a:pt x="3686" y="2257"/>
                  </a:lnTo>
                  <a:lnTo>
                    <a:pt x="3669" y="2282"/>
                  </a:lnTo>
                  <a:lnTo>
                    <a:pt x="3645" y="2288"/>
                  </a:lnTo>
                  <a:lnTo>
                    <a:pt x="3636" y="2294"/>
                  </a:lnTo>
                  <a:lnTo>
                    <a:pt x="3660" y="2308"/>
                  </a:lnTo>
                  <a:lnTo>
                    <a:pt x="3703" y="2288"/>
                  </a:lnTo>
                  <a:lnTo>
                    <a:pt x="3776" y="2320"/>
                  </a:lnTo>
                  <a:lnTo>
                    <a:pt x="3784" y="2381"/>
                  </a:lnTo>
                  <a:lnTo>
                    <a:pt x="3753" y="2381"/>
                  </a:lnTo>
                  <a:lnTo>
                    <a:pt x="3751" y="2399"/>
                  </a:lnTo>
                  <a:lnTo>
                    <a:pt x="3767" y="2424"/>
                  </a:lnTo>
                  <a:lnTo>
                    <a:pt x="3753" y="2441"/>
                  </a:lnTo>
                  <a:lnTo>
                    <a:pt x="3769" y="2465"/>
                  </a:lnTo>
                  <a:lnTo>
                    <a:pt x="3745" y="2494"/>
                  </a:lnTo>
                  <a:lnTo>
                    <a:pt x="3734" y="2480"/>
                  </a:lnTo>
                  <a:lnTo>
                    <a:pt x="3698" y="2571"/>
                  </a:lnTo>
                  <a:lnTo>
                    <a:pt x="3695" y="2583"/>
                  </a:lnTo>
                  <a:lnTo>
                    <a:pt x="3664" y="2659"/>
                  </a:lnTo>
                  <a:lnTo>
                    <a:pt x="3645" y="2650"/>
                  </a:lnTo>
                  <a:lnTo>
                    <a:pt x="3631" y="2657"/>
                  </a:lnTo>
                  <a:lnTo>
                    <a:pt x="3631" y="2663"/>
                  </a:lnTo>
                  <a:lnTo>
                    <a:pt x="3646" y="2684"/>
                  </a:lnTo>
                  <a:lnTo>
                    <a:pt x="3642" y="2752"/>
                  </a:lnTo>
                  <a:lnTo>
                    <a:pt x="3646" y="2773"/>
                  </a:lnTo>
                  <a:lnTo>
                    <a:pt x="3642" y="2780"/>
                  </a:lnTo>
                  <a:lnTo>
                    <a:pt x="3622" y="2776"/>
                  </a:lnTo>
                  <a:lnTo>
                    <a:pt x="3609" y="2790"/>
                  </a:lnTo>
                  <a:lnTo>
                    <a:pt x="3620" y="2807"/>
                  </a:lnTo>
                  <a:lnTo>
                    <a:pt x="3594" y="2831"/>
                  </a:lnTo>
                  <a:lnTo>
                    <a:pt x="3598" y="2840"/>
                  </a:lnTo>
                  <a:lnTo>
                    <a:pt x="3574" y="2853"/>
                  </a:lnTo>
                  <a:lnTo>
                    <a:pt x="3578" y="2870"/>
                  </a:lnTo>
                  <a:lnTo>
                    <a:pt x="3569" y="2879"/>
                  </a:lnTo>
                  <a:lnTo>
                    <a:pt x="3537" y="2879"/>
                  </a:lnTo>
                  <a:lnTo>
                    <a:pt x="3519" y="2894"/>
                  </a:lnTo>
                  <a:lnTo>
                    <a:pt x="3517" y="2901"/>
                  </a:lnTo>
                  <a:lnTo>
                    <a:pt x="3533" y="2913"/>
                  </a:lnTo>
                  <a:lnTo>
                    <a:pt x="3516" y="2939"/>
                  </a:lnTo>
                  <a:lnTo>
                    <a:pt x="3493" y="2968"/>
                  </a:lnTo>
                  <a:lnTo>
                    <a:pt x="3485" y="2966"/>
                  </a:lnTo>
                  <a:lnTo>
                    <a:pt x="3461" y="2990"/>
                  </a:lnTo>
                  <a:lnTo>
                    <a:pt x="3442" y="3003"/>
                  </a:lnTo>
                  <a:lnTo>
                    <a:pt x="3428" y="3031"/>
                  </a:lnTo>
                  <a:lnTo>
                    <a:pt x="3414" y="3036"/>
                  </a:lnTo>
                  <a:lnTo>
                    <a:pt x="3401" y="3063"/>
                  </a:lnTo>
                  <a:lnTo>
                    <a:pt x="3358" y="3084"/>
                  </a:lnTo>
                  <a:lnTo>
                    <a:pt x="3339" y="3076"/>
                  </a:lnTo>
                  <a:lnTo>
                    <a:pt x="3329" y="3094"/>
                  </a:lnTo>
                  <a:lnTo>
                    <a:pt x="3329" y="3101"/>
                  </a:lnTo>
                  <a:lnTo>
                    <a:pt x="3315" y="3101"/>
                  </a:lnTo>
                  <a:lnTo>
                    <a:pt x="3291" y="3101"/>
                  </a:lnTo>
                  <a:lnTo>
                    <a:pt x="3270" y="3116"/>
                  </a:lnTo>
                  <a:lnTo>
                    <a:pt x="3255" y="3106"/>
                  </a:lnTo>
                  <a:lnTo>
                    <a:pt x="3234" y="3120"/>
                  </a:lnTo>
                  <a:lnTo>
                    <a:pt x="3186" y="3140"/>
                  </a:lnTo>
                  <a:lnTo>
                    <a:pt x="3147" y="3109"/>
                  </a:lnTo>
                  <a:lnTo>
                    <a:pt x="3145" y="3133"/>
                  </a:lnTo>
                  <a:lnTo>
                    <a:pt x="3158" y="3171"/>
                  </a:lnTo>
                  <a:lnTo>
                    <a:pt x="3123" y="3186"/>
                  </a:lnTo>
                  <a:lnTo>
                    <a:pt x="3103" y="3212"/>
                  </a:lnTo>
                  <a:lnTo>
                    <a:pt x="3066" y="3222"/>
                  </a:lnTo>
                  <a:lnTo>
                    <a:pt x="3047" y="3231"/>
                  </a:lnTo>
                  <a:lnTo>
                    <a:pt x="3007" y="3231"/>
                  </a:lnTo>
                  <a:lnTo>
                    <a:pt x="2980" y="3257"/>
                  </a:lnTo>
                  <a:lnTo>
                    <a:pt x="2911" y="3281"/>
                  </a:lnTo>
                  <a:lnTo>
                    <a:pt x="2875" y="3306"/>
                  </a:lnTo>
                  <a:lnTo>
                    <a:pt x="2858" y="3323"/>
                  </a:lnTo>
                  <a:lnTo>
                    <a:pt x="2891" y="3376"/>
                  </a:lnTo>
                  <a:lnTo>
                    <a:pt x="2868" y="3396"/>
                  </a:lnTo>
                  <a:lnTo>
                    <a:pt x="2842" y="3393"/>
                  </a:lnTo>
                  <a:lnTo>
                    <a:pt x="2812" y="3337"/>
                  </a:lnTo>
                  <a:lnTo>
                    <a:pt x="2818" y="3296"/>
                  </a:lnTo>
                  <a:lnTo>
                    <a:pt x="2818" y="3277"/>
                  </a:lnTo>
                  <a:lnTo>
                    <a:pt x="2761" y="3285"/>
                  </a:lnTo>
                  <a:lnTo>
                    <a:pt x="2731" y="3263"/>
                  </a:lnTo>
                  <a:lnTo>
                    <a:pt x="2700" y="3250"/>
                  </a:lnTo>
                  <a:lnTo>
                    <a:pt x="2669" y="3281"/>
                  </a:lnTo>
                  <a:lnTo>
                    <a:pt x="2636" y="3284"/>
                  </a:lnTo>
                  <a:lnTo>
                    <a:pt x="2605" y="3285"/>
                  </a:lnTo>
                  <a:lnTo>
                    <a:pt x="2536" y="3246"/>
                  </a:lnTo>
                  <a:lnTo>
                    <a:pt x="2523" y="3210"/>
                  </a:lnTo>
                  <a:lnTo>
                    <a:pt x="2540" y="3175"/>
                  </a:lnTo>
                  <a:lnTo>
                    <a:pt x="2521" y="3159"/>
                  </a:lnTo>
                  <a:lnTo>
                    <a:pt x="2494" y="3159"/>
                  </a:lnTo>
                  <a:lnTo>
                    <a:pt x="2488" y="3154"/>
                  </a:lnTo>
                  <a:lnTo>
                    <a:pt x="2459" y="3159"/>
                  </a:lnTo>
                  <a:lnTo>
                    <a:pt x="2430" y="3140"/>
                  </a:lnTo>
                  <a:lnTo>
                    <a:pt x="2416" y="3125"/>
                  </a:lnTo>
                  <a:lnTo>
                    <a:pt x="2387" y="3131"/>
                  </a:lnTo>
                  <a:lnTo>
                    <a:pt x="2368" y="3159"/>
                  </a:lnTo>
                  <a:lnTo>
                    <a:pt x="2344" y="3180"/>
                  </a:lnTo>
                  <a:lnTo>
                    <a:pt x="2318" y="3184"/>
                  </a:lnTo>
                  <a:lnTo>
                    <a:pt x="2310" y="3178"/>
                  </a:lnTo>
                  <a:lnTo>
                    <a:pt x="2292" y="3195"/>
                  </a:lnTo>
                  <a:lnTo>
                    <a:pt x="2286" y="3207"/>
                  </a:lnTo>
                  <a:lnTo>
                    <a:pt x="2277" y="3207"/>
                  </a:lnTo>
                  <a:lnTo>
                    <a:pt x="2258" y="3186"/>
                  </a:lnTo>
                  <a:lnTo>
                    <a:pt x="2236" y="3200"/>
                  </a:lnTo>
                  <a:lnTo>
                    <a:pt x="2225" y="3188"/>
                  </a:lnTo>
                  <a:lnTo>
                    <a:pt x="2203" y="3208"/>
                  </a:lnTo>
                  <a:lnTo>
                    <a:pt x="2150" y="3190"/>
                  </a:lnTo>
                  <a:lnTo>
                    <a:pt x="2131" y="3215"/>
                  </a:lnTo>
                  <a:lnTo>
                    <a:pt x="2122" y="3215"/>
                  </a:lnTo>
                  <a:lnTo>
                    <a:pt x="2084" y="3215"/>
                  </a:lnTo>
                  <a:lnTo>
                    <a:pt x="2074" y="3234"/>
                  </a:lnTo>
                  <a:lnTo>
                    <a:pt x="2089" y="3299"/>
                  </a:lnTo>
                  <a:lnTo>
                    <a:pt x="2089" y="3334"/>
                  </a:lnTo>
                  <a:lnTo>
                    <a:pt x="2081" y="3343"/>
                  </a:lnTo>
                  <a:lnTo>
                    <a:pt x="2071" y="3337"/>
                  </a:lnTo>
                  <a:lnTo>
                    <a:pt x="2047" y="3340"/>
                  </a:lnTo>
                  <a:lnTo>
                    <a:pt x="2036" y="3330"/>
                  </a:lnTo>
                  <a:lnTo>
                    <a:pt x="2030" y="3308"/>
                  </a:lnTo>
                  <a:lnTo>
                    <a:pt x="2030" y="3292"/>
                  </a:lnTo>
                  <a:lnTo>
                    <a:pt x="2017" y="3285"/>
                  </a:lnTo>
                  <a:lnTo>
                    <a:pt x="1973" y="3310"/>
                  </a:lnTo>
                  <a:lnTo>
                    <a:pt x="1938" y="3310"/>
                  </a:lnTo>
                  <a:lnTo>
                    <a:pt x="1914" y="3272"/>
                  </a:lnTo>
                  <a:lnTo>
                    <a:pt x="1918" y="3260"/>
                  </a:lnTo>
                  <a:lnTo>
                    <a:pt x="1880" y="3246"/>
                  </a:lnTo>
                  <a:lnTo>
                    <a:pt x="1859" y="3243"/>
                  </a:lnTo>
                  <a:lnTo>
                    <a:pt x="1850" y="3233"/>
                  </a:lnTo>
                  <a:lnTo>
                    <a:pt x="1863" y="3202"/>
                  </a:lnTo>
                  <a:lnTo>
                    <a:pt x="1866" y="3175"/>
                  </a:lnTo>
                  <a:lnTo>
                    <a:pt x="1883" y="3154"/>
                  </a:lnTo>
                  <a:lnTo>
                    <a:pt x="1868" y="3142"/>
                  </a:lnTo>
                  <a:lnTo>
                    <a:pt x="1832" y="3140"/>
                  </a:lnTo>
                  <a:lnTo>
                    <a:pt x="1826" y="3128"/>
                  </a:lnTo>
                  <a:lnTo>
                    <a:pt x="1822" y="3096"/>
                  </a:lnTo>
                  <a:lnTo>
                    <a:pt x="1811" y="3074"/>
                  </a:lnTo>
                  <a:lnTo>
                    <a:pt x="1818" y="3050"/>
                  </a:lnTo>
                  <a:lnTo>
                    <a:pt x="1758" y="3053"/>
                  </a:lnTo>
                  <a:lnTo>
                    <a:pt x="1717" y="3065"/>
                  </a:lnTo>
                  <a:lnTo>
                    <a:pt x="1710" y="3060"/>
                  </a:lnTo>
                  <a:lnTo>
                    <a:pt x="1720" y="3034"/>
                  </a:lnTo>
                  <a:lnTo>
                    <a:pt x="1708" y="2998"/>
                  </a:lnTo>
                  <a:lnTo>
                    <a:pt x="1710" y="2983"/>
                  </a:lnTo>
                  <a:lnTo>
                    <a:pt x="1725" y="2970"/>
                  </a:lnTo>
                  <a:lnTo>
                    <a:pt x="1730" y="2942"/>
                  </a:lnTo>
                  <a:lnTo>
                    <a:pt x="1813" y="2867"/>
                  </a:lnTo>
                  <a:lnTo>
                    <a:pt x="1820" y="2745"/>
                  </a:lnTo>
                  <a:lnTo>
                    <a:pt x="1815" y="2710"/>
                  </a:lnTo>
                  <a:lnTo>
                    <a:pt x="1802" y="2701"/>
                  </a:lnTo>
                  <a:lnTo>
                    <a:pt x="1787" y="2701"/>
                  </a:lnTo>
                  <a:lnTo>
                    <a:pt x="1773" y="2643"/>
                  </a:lnTo>
                  <a:lnTo>
                    <a:pt x="1732" y="2610"/>
                  </a:lnTo>
                  <a:lnTo>
                    <a:pt x="1703" y="2634"/>
                  </a:lnTo>
                  <a:lnTo>
                    <a:pt x="1640" y="2617"/>
                  </a:lnTo>
                  <a:lnTo>
                    <a:pt x="1627" y="2617"/>
                  </a:lnTo>
                  <a:lnTo>
                    <a:pt x="1620" y="2610"/>
                  </a:lnTo>
                  <a:lnTo>
                    <a:pt x="1641" y="2571"/>
                  </a:lnTo>
                  <a:lnTo>
                    <a:pt x="1640" y="2559"/>
                  </a:lnTo>
                  <a:lnTo>
                    <a:pt x="1614" y="2559"/>
                  </a:lnTo>
                  <a:lnTo>
                    <a:pt x="1607" y="2553"/>
                  </a:lnTo>
                  <a:lnTo>
                    <a:pt x="1624" y="2527"/>
                  </a:lnTo>
                  <a:lnTo>
                    <a:pt x="1605" y="2513"/>
                  </a:lnTo>
                  <a:lnTo>
                    <a:pt x="1541" y="2547"/>
                  </a:lnTo>
                  <a:lnTo>
                    <a:pt x="1497" y="2530"/>
                  </a:lnTo>
                  <a:lnTo>
                    <a:pt x="1491" y="2520"/>
                  </a:lnTo>
                  <a:lnTo>
                    <a:pt x="1432" y="2553"/>
                  </a:lnTo>
                  <a:lnTo>
                    <a:pt x="1401" y="2573"/>
                  </a:lnTo>
                  <a:lnTo>
                    <a:pt x="1368" y="2578"/>
                  </a:lnTo>
                  <a:lnTo>
                    <a:pt x="1330" y="2608"/>
                  </a:lnTo>
                  <a:lnTo>
                    <a:pt x="1316" y="2617"/>
                  </a:lnTo>
                  <a:lnTo>
                    <a:pt x="1311" y="2631"/>
                  </a:lnTo>
                  <a:lnTo>
                    <a:pt x="1232" y="2646"/>
                  </a:lnTo>
                  <a:lnTo>
                    <a:pt x="1224" y="2641"/>
                  </a:lnTo>
                  <a:lnTo>
                    <a:pt x="1206" y="2617"/>
                  </a:lnTo>
                  <a:lnTo>
                    <a:pt x="1153" y="2610"/>
                  </a:lnTo>
                  <a:lnTo>
                    <a:pt x="1114" y="2586"/>
                  </a:lnTo>
                  <a:lnTo>
                    <a:pt x="1074" y="2580"/>
                  </a:lnTo>
                  <a:lnTo>
                    <a:pt x="1019" y="2619"/>
                  </a:lnTo>
                  <a:lnTo>
                    <a:pt x="976" y="2657"/>
                  </a:lnTo>
                  <a:lnTo>
                    <a:pt x="965" y="2643"/>
                  </a:lnTo>
                  <a:lnTo>
                    <a:pt x="974" y="2606"/>
                  </a:lnTo>
                  <a:lnTo>
                    <a:pt x="963" y="2588"/>
                  </a:lnTo>
                  <a:lnTo>
                    <a:pt x="921" y="2590"/>
                  </a:lnTo>
                  <a:lnTo>
                    <a:pt x="842" y="2593"/>
                  </a:lnTo>
                  <a:lnTo>
                    <a:pt x="808" y="2566"/>
                  </a:lnTo>
                  <a:lnTo>
                    <a:pt x="783" y="2566"/>
                  </a:lnTo>
                  <a:lnTo>
                    <a:pt x="739" y="2568"/>
                  </a:lnTo>
                  <a:lnTo>
                    <a:pt x="730" y="2561"/>
                  </a:lnTo>
                  <a:lnTo>
                    <a:pt x="729" y="2542"/>
                  </a:lnTo>
                  <a:lnTo>
                    <a:pt x="678" y="2513"/>
                  </a:lnTo>
                  <a:lnTo>
                    <a:pt x="670" y="2480"/>
                  </a:lnTo>
                  <a:lnTo>
                    <a:pt x="656" y="2482"/>
                  </a:lnTo>
                  <a:lnTo>
                    <a:pt x="598" y="2450"/>
                  </a:lnTo>
                  <a:lnTo>
                    <a:pt x="598" y="2409"/>
                  </a:lnTo>
                  <a:lnTo>
                    <a:pt x="586" y="2399"/>
                  </a:lnTo>
                  <a:lnTo>
                    <a:pt x="574" y="2412"/>
                  </a:lnTo>
                  <a:lnTo>
                    <a:pt x="551" y="2412"/>
                  </a:lnTo>
                  <a:lnTo>
                    <a:pt x="533" y="2368"/>
                  </a:lnTo>
                  <a:lnTo>
                    <a:pt x="433" y="2282"/>
                  </a:lnTo>
                  <a:lnTo>
                    <a:pt x="409" y="2260"/>
                  </a:lnTo>
                  <a:lnTo>
                    <a:pt x="383" y="2286"/>
                  </a:lnTo>
                  <a:lnTo>
                    <a:pt x="367" y="2282"/>
                  </a:lnTo>
                  <a:lnTo>
                    <a:pt x="354" y="2264"/>
                  </a:lnTo>
                  <a:lnTo>
                    <a:pt x="311" y="2216"/>
                  </a:lnTo>
                  <a:lnTo>
                    <a:pt x="311" y="2200"/>
                  </a:lnTo>
                  <a:lnTo>
                    <a:pt x="251" y="2154"/>
                  </a:lnTo>
                  <a:lnTo>
                    <a:pt x="235" y="2129"/>
                  </a:lnTo>
                  <a:lnTo>
                    <a:pt x="211" y="2127"/>
                  </a:lnTo>
                  <a:lnTo>
                    <a:pt x="210" y="2112"/>
                  </a:lnTo>
                  <a:lnTo>
                    <a:pt x="213" y="2094"/>
                  </a:lnTo>
                  <a:lnTo>
                    <a:pt x="213" y="2067"/>
                  </a:lnTo>
                  <a:lnTo>
                    <a:pt x="211" y="2048"/>
                  </a:lnTo>
                  <a:lnTo>
                    <a:pt x="201" y="2019"/>
                  </a:lnTo>
                  <a:lnTo>
                    <a:pt x="203" y="2002"/>
                  </a:lnTo>
                  <a:lnTo>
                    <a:pt x="225" y="1999"/>
                  </a:lnTo>
                  <a:lnTo>
                    <a:pt x="244" y="2021"/>
                  </a:lnTo>
                  <a:lnTo>
                    <a:pt x="284" y="2017"/>
                  </a:lnTo>
                  <a:lnTo>
                    <a:pt x="290" y="2002"/>
                  </a:lnTo>
                  <a:lnTo>
                    <a:pt x="290" y="1964"/>
                  </a:lnTo>
                  <a:lnTo>
                    <a:pt x="264" y="1937"/>
                  </a:lnTo>
                  <a:lnTo>
                    <a:pt x="264" y="1913"/>
                  </a:lnTo>
                  <a:lnTo>
                    <a:pt x="275" y="1913"/>
                  </a:lnTo>
                  <a:lnTo>
                    <a:pt x="280" y="1889"/>
                  </a:lnTo>
                  <a:lnTo>
                    <a:pt x="288" y="1871"/>
                  </a:lnTo>
                  <a:lnTo>
                    <a:pt x="311" y="1874"/>
                  </a:lnTo>
                  <a:lnTo>
                    <a:pt x="330" y="1867"/>
                  </a:lnTo>
                  <a:lnTo>
                    <a:pt x="335" y="1843"/>
                  </a:lnTo>
                  <a:lnTo>
                    <a:pt x="365" y="1825"/>
                  </a:lnTo>
                  <a:lnTo>
                    <a:pt x="378" y="1785"/>
                  </a:lnTo>
                  <a:lnTo>
                    <a:pt x="418" y="1759"/>
                  </a:lnTo>
                  <a:lnTo>
                    <a:pt x="409" y="1749"/>
                  </a:lnTo>
                  <a:lnTo>
                    <a:pt x="387" y="1747"/>
                  </a:lnTo>
                  <a:lnTo>
                    <a:pt x="354" y="1696"/>
                  </a:lnTo>
                  <a:lnTo>
                    <a:pt x="321" y="1688"/>
                  </a:lnTo>
                  <a:lnTo>
                    <a:pt x="235" y="1715"/>
                  </a:lnTo>
                  <a:lnTo>
                    <a:pt x="203" y="1706"/>
                  </a:lnTo>
                  <a:lnTo>
                    <a:pt x="131" y="1653"/>
                  </a:lnTo>
                  <a:lnTo>
                    <a:pt x="110" y="1650"/>
                  </a:lnTo>
                  <a:lnTo>
                    <a:pt x="93" y="1616"/>
                  </a:lnTo>
                  <a:lnTo>
                    <a:pt x="105" y="1580"/>
                  </a:lnTo>
                  <a:lnTo>
                    <a:pt x="102" y="1563"/>
                  </a:lnTo>
                  <a:lnTo>
                    <a:pt x="76" y="1544"/>
                  </a:lnTo>
                  <a:lnTo>
                    <a:pt x="65" y="1527"/>
                  </a:lnTo>
                  <a:lnTo>
                    <a:pt x="10" y="1496"/>
                  </a:lnTo>
                  <a:lnTo>
                    <a:pt x="10" y="1487"/>
                  </a:lnTo>
                  <a:lnTo>
                    <a:pt x="38" y="1476"/>
                  </a:lnTo>
                  <a:lnTo>
                    <a:pt x="53" y="1486"/>
                  </a:lnTo>
                  <a:lnTo>
                    <a:pt x="69" y="1469"/>
                  </a:lnTo>
                  <a:lnTo>
                    <a:pt x="65" y="1416"/>
                  </a:lnTo>
                  <a:lnTo>
                    <a:pt x="69" y="1373"/>
                  </a:lnTo>
                  <a:lnTo>
                    <a:pt x="32" y="1337"/>
                  </a:lnTo>
                  <a:lnTo>
                    <a:pt x="10" y="1344"/>
                  </a:lnTo>
                  <a:lnTo>
                    <a:pt x="0" y="1317"/>
                  </a:lnTo>
                  <a:lnTo>
                    <a:pt x="14" y="1291"/>
                  </a:lnTo>
                  <a:lnTo>
                    <a:pt x="5" y="1267"/>
                  </a:lnTo>
                  <a:lnTo>
                    <a:pt x="29" y="1245"/>
                  </a:lnTo>
                  <a:lnTo>
                    <a:pt x="38" y="1236"/>
                  </a:lnTo>
                  <a:lnTo>
                    <a:pt x="38" y="1216"/>
                  </a:lnTo>
                  <a:lnTo>
                    <a:pt x="72" y="1200"/>
                  </a:lnTo>
                  <a:lnTo>
                    <a:pt x="105" y="1194"/>
                  </a:lnTo>
                  <a:lnTo>
                    <a:pt x="134" y="1183"/>
                  </a:lnTo>
                  <a:lnTo>
                    <a:pt x="158" y="1189"/>
                  </a:lnTo>
                  <a:lnTo>
                    <a:pt x="177" y="1183"/>
                  </a:lnTo>
                  <a:lnTo>
                    <a:pt x="181" y="1187"/>
                  </a:lnTo>
                  <a:lnTo>
                    <a:pt x="185" y="1209"/>
                  </a:lnTo>
                  <a:lnTo>
                    <a:pt x="201" y="1216"/>
                  </a:lnTo>
                  <a:lnTo>
                    <a:pt x="235" y="1214"/>
                  </a:lnTo>
                  <a:lnTo>
                    <a:pt x="280" y="1168"/>
                  </a:lnTo>
                  <a:lnTo>
                    <a:pt x="365" y="1185"/>
                  </a:lnTo>
                  <a:lnTo>
                    <a:pt x="409" y="1154"/>
                  </a:lnTo>
                  <a:lnTo>
                    <a:pt x="536" y="1125"/>
                  </a:lnTo>
                  <a:lnTo>
                    <a:pt x="545" y="1108"/>
                  </a:lnTo>
                  <a:lnTo>
                    <a:pt x="555" y="1059"/>
                  </a:lnTo>
                  <a:lnTo>
                    <a:pt x="591" y="1031"/>
                  </a:lnTo>
                  <a:lnTo>
                    <a:pt x="601" y="1031"/>
                  </a:lnTo>
                  <a:lnTo>
                    <a:pt x="601" y="1016"/>
                  </a:lnTo>
                  <a:lnTo>
                    <a:pt x="603" y="893"/>
                  </a:lnTo>
                  <a:lnTo>
                    <a:pt x="610" y="867"/>
                  </a:lnTo>
                  <a:lnTo>
                    <a:pt x="575" y="857"/>
                  </a:lnTo>
                  <a:lnTo>
                    <a:pt x="574" y="845"/>
                  </a:lnTo>
                  <a:lnTo>
                    <a:pt x="610" y="835"/>
                  </a:lnTo>
                  <a:lnTo>
                    <a:pt x="704" y="828"/>
                  </a:lnTo>
                  <a:lnTo>
                    <a:pt x="720" y="845"/>
                  </a:lnTo>
                  <a:lnTo>
                    <a:pt x="753" y="854"/>
                  </a:lnTo>
                  <a:lnTo>
                    <a:pt x="761" y="857"/>
                  </a:lnTo>
                  <a:lnTo>
                    <a:pt x="775" y="838"/>
                  </a:lnTo>
                  <a:lnTo>
                    <a:pt x="756" y="821"/>
                  </a:lnTo>
                  <a:lnTo>
                    <a:pt x="827" y="678"/>
                  </a:lnTo>
                  <a:lnTo>
                    <a:pt x="838" y="669"/>
                  </a:lnTo>
                  <a:lnTo>
                    <a:pt x="902" y="702"/>
                  </a:lnTo>
                  <a:lnTo>
                    <a:pt x="930" y="702"/>
                  </a:lnTo>
                  <a:lnTo>
                    <a:pt x="943" y="719"/>
                  </a:lnTo>
                  <a:lnTo>
                    <a:pt x="1005" y="700"/>
                  </a:lnTo>
                  <a:lnTo>
                    <a:pt x="1019" y="599"/>
                  </a:lnTo>
                  <a:lnTo>
                    <a:pt x="1046" y="580"/>
                  </a:lnTo>
                  <a:lnTo>
                    <a:pt x="1077" y="578"/>
                  </a:lnTo>
                  <a:lnTo>
                    <a:pt x="1098" y="551"/>
                  </a:lnTo>
                  <a:lnTo>
                    <a:pt x="1107" y="525"/>
                  </a:lnTo>
                  <a:lnTo>
                    <a:pt x="1125" y="514"/>
                  </a:lnTo>
                  <a:lnTo>
                    <a:pt x="1165" y="525"/>
                  </a:lnTo>
                  <a:lnTo>
                    <a:pt x="1182" y="525"/>
                  </a:lnTo>
                  <a:lnTo>
                    <a:pt x="1172" y="558"/>
                  </a:lnTo>
                  <a:lnTo>
                    <a:pt x="1186" y="578"/>
                  </a:lnTo>
                  <a:lnTo>
                    <a:pt x="1189" y="592"/>
                  </a:lnTo>
                  <a:lnTo>
                    <a:pt x="1224" y="625"/>
                  </a:lnTo>
                  <a:lnTo>
                    <a:pt x="1232" y="653"/>
                  </a:lnTo>
                  <a:lnTo>
                    <a:pt x="1278" y="655"/>
                  </a:lnTo>
                  <a:lnTo>
                    <a:pt x="1298" y="673"/>
                  </a:lnTo>
                  <a:lnTo>
                    <a:pt x="1309" y="673"/>
                  </a:lnTo>
                  <a:lnTo>
                    <a:pt x="1335" y="730"/>
                  </a:lnTo>
                  <a:lnTo>
                    <a:pt x="1361" y="799"/>
                  </a:lnTo>
                  <a:lnTo>
                    <a:pt x="1349" y="840"/>
                  </a:lnTo>
                  <a:lnTo>
                    <a:pt x="1351" y="857"/>
                  </a:lnTo>
                  <a:lnTo>
                    <a:pt x="1327" y="898"/>
                  </a:lnTo>
                  <a:lnTo>
                    <a:pt x="1333" y="931"/>
                  </a:lnTo>
                  <a:lnTo>
                    <a:pt x="1418" y="968"/>
                  </a:lnTo>
                  <a:lnTo>
                    <a:pt x="1511" y="982"/>
                  </a:lnTo>
                  <a:lnTo>
                    <a:pt x="1607" y="1048"/>
                  </a:lnTo>
                  <a:lnTo>
                    <a:pt x="1638" y="1059"/>
                  </a:lnTo>
                  <a:lnTo>
                    <a:pt x="1640" y="1077"/>
                  </a:lnTo>
                  <a:lnTo>
                    <a:pt x="1660" y="1119"/>
                  </a:lnTo>
                  <a:lnTo>
                    <a:pt x="1679" y="1173"/>
                  </a:lnTo>
                  <a:lnTo>
                    <a:pt x="1705" y="1221"/>
                  </a:lnTo>
                </a:path>
              </a:pathLst>
            </a:custGeom>
            <a:noFill/>
            <a:ln w="12700" cap="rnd">
              <a:solidFill>
                <a:schemeClr val="tx1">
                  <a:lumMod val="50000"/>
                  <a:lumOff val="50000"/>
                </a:schemeClr>
              </a:solidFill>
              <a:round/>
              <a:headEnd type="none" w="sm" len="sm"/>
              <a:tailEnd type="none" w="sm" len="sm"/>
            </a:ln>
          </p:spPr>
          <p:txBody>
            <a:bodyPr/>
            <a:lstStyle/>
            <a:p>
              <a:pPr>
                <a:defRPr/>
              </a:pPr>
              <a:endParaRPr lang="zh-CN" altLang="en-US">
                <a:ea typeface="宋体" charset="-122"/>
              </a:endParaRPr>
            </a:p>
          </p:txBody>
        </p:sp>
      </p:grpSp>
      <p:sp>
        <p:nvSpPr>
          <p:cNvPr id="5" name="Oval 4"/>
          <p:cNvSpPr/>
          <p:nvPr/>
        </p:nvSpPr>
        <p:spPr>
          <a:xfrm flipH="1" flipV="1">
            <a:off x="6508750" y="4275138"/>
            <a:ext cx="65088" cy="111125"/>
          </a:xfrm>
          <a:prstGeom prst="ellipse">
            <a:avLst/>
          </a:prstGeom>
          <a:solidFill>
            <a:srgbClr val="8DCF1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31403135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Bihar, Jharkhand and Orissa are the regions with the least xx</a:t>
            </a:r>
            <a:endParaRPr lang="en-IN" dirty="0"/>
          </a:p>
        </p:txBody>
      </p:sp>
      <p:sp>
        <p:nvSpPr>
          <p:cNvPr id="3" name="Text Placeholder 2"/>
          <p:cNvSpPr>
            <a:spLocks noGrp="1"/>
          </p:cNvSpPr>
          <p:nvPr>
            <p:ph type="body" sz="quarter" idx="11"/>
          </p:nvPr>
        </p:nvSpPr>
        <p:spPr/>
        <p:txBody>
          <a:bodyPr/>
          <a:lstStyle/>
          <a:p>
            <a:endParaRPr lang="en-GB"/>
          </a:p>
        </p:txBody>
      </p:sp>
      <p:sp>
        <p:nvSpPr>
          <p:cNvPr id="8195" name="Freeform 7"/>
          <p:cNvSpPr>
            <a:spLocks/>
          </p:cNvSpPr>
          <p:nvPr/>
        </p:nvSpPr>
        <p:spPr bwMode="gray">
          <a:xfrm rot="-151246">
            <a:off x="3041650" y="1803400"/>
            <a:ext cx="1065213" cy="817563"/>
          </a:xfrm>
          <a:custGeom>
            <a:avLst/>
            <a:gdLst>
              <a:gd name="T0" fmla="*/ 78 w 780"/>
              <a:gd name="T1" fmla="*/ 25 h 598"/>
              <a:gd name="T2" fmla="*/ 151 w 780"/>
              <a:gd name="T3" fmla="*/ 25 h 598"/>
              <a:gd name="T4" fmla="*/ 220 w 780"/>
              <a:gd name="T5" fmla="*/ 2 h 598"/>
              <a:gd name="T6" fmla="*/ 259 w 780"/>
              <a:gd name="T7" fmla="*/ 11 h 598"/>
              <a:gd name="T8" fmla="*/ 304 w 780"/>
              <a:gd name="T9" fmla="*/ 2 h 598"/>
              <a:gd name="T10" fmla="*/ 329 w 780"/>
              <a:gd name="T11" fmla="*/ 55 h 598"/>
              <a:gd name="T12" fmla="*/ 382 w 780"/>
              <a:gd name="T13" fmla="*/ 72 h 598"/>
              <a:gd name="T14" fmla="*/ 415 w 780"/>
              <a:gd name="T15" fmla="*/ 114 h 598"/>
              <a:gd name="T16" fmla="*/ 438 w 780"/>
              <a:gd name="T17" fmla="*/ 164 h 598"/>
              <a:gd name="T18" fmla="*/ 477 w 780"/>
              <a:gd name="T19" fmla="*/ 189 h 598"/>
              <a:gd name="T20" fmla="*/ 549 w 780"/>
              <a:gd name="T21" fmla="*/ 203 h 598"/>
              <a:gd name="T22" fmla="*/ 602 w 780"/>
              <a:gd name="T23" fmla="*/ 175 h 598"/>
              <a:gd name="T24" fmla="*/ 638 w 780"/>
              <a:gd name="T25" fmla="*/ 167 h 598"/>
              <a:gd name="T26" fmla="*/ 663 w 780"/>
              <a:gd name="T27" fmla="*/ 139 h 598"/>
              <a:gd name="T28" fmla="*/ 702 w 780"/>
              <a:gd name="T29" fmla="*/ 167 h 598"/>
              <a:gd name="T30" fmla="*/ 780 w 780"/>
              <a:gd name="T31" fmla="*/ 183 h 598"/>
              <a:gd name="T32" fmla="*/ 766 w 780"/>
              <a:gd name="T33" fmla="*/ 247 h 598"/>
              <a:gd name="T34" fmla="*/ 747 w 780"/>
              <a:gd name="T35" fmla="*/ 309 h 598"/>
              <a:gd name="T36" fmla="*/ 708 w 780"/>
              <a:gd name="T37" fmla="*/ 334 h 598"/>
              <a:gd name="T38" fmla="*/ 688 w 780"/>
              <a:gd name="T39" fmla="*/ 373 h 598"/>
              <a:gd name="T40" fmla="*/ 658 w 780"/>
              <a:gd name="T41" fmla="*/ 384 h 598"/>
              <a:gd name="T42" fmla="*/ 633 w 780"/>
              <a:gd name="T43" fmla="*/ 401 h 598"/>
              <a:gd name="T44" fmla="*/ 644 w 780"/>
              <a:gd name="T45" fmla="*/ 467 h 598"/>
              <a:gd name="T46" fmla="*/ 669 w 780"/>
              <a:gd name="T47" fmla="*/ 506 h 598"/>
              <a:gd name="T48" fmla="*/ 694 w 780"/>
              <a:gd name="T49" fmla="*/ 551 h 598"/>
              <a:gd name="T50" fmla="*/ 652 w 780"/>
              <a:gd name="T51" fmla="*/ 562 h 598"/>
              <a:gd name="T52" fmla="*/ 627 w 780"/>
              <a:gd name="T53" fmla="*/ 598 h 598"/>
              <a:gd name="T54" fmla="*/ 608 w 780"/>
              <a:gd name="T55" fmla="*/ 568 h 598"/>
              <a:gd name="T56" fmla="*/ 591 w 780"/>
              <a:gd name="T57" fmla="*/ 543 h 598"/>
              <a:gd name="T58" fmla="*/ 560 w 780"/>
              <a:gd name="T59" fmla="*/ 559 h 598"/>
              <a:gd name="T60" fmla="*/ 524 w 780"/>
              <a:gd name="T61" fmla="*/ 537 h 598"/>
              <a:gd name="T62" fmla="*/ 505 w 780"/>
              <a:gd name="T63" fmla="*/ 506 h 598"/>
              <a:gd name="T64" fmla="*/ 427 w 780"/>
              <a:gd name="T65" fmla="*/ 495 h 598"/>
              <a:gd name="T66" fmla="*/ 396 w 780"/>
              <a:gd name="T67" fmla="*/ 465 h 598"/>
              <a:gd name="T68" fmla="*/ 343 w 780"/>
              <a:gd name="T69" fmla="*/ 456 h 598"/>
              <a:gd name="T70" fmla="*/ 304 w 780"/>
              <a:gd name="T71" fmla="*/ 495 h 598"/>
              <a:gd name="T72" fmla="*/ 287 w 780"/>
              <a:gd name="T73" fmla="*/ 551 h 598"/>
              <a:gd name="T74" fmla="*/ 229 w 780"/>
              <a:gd name="T75" fmla="*/ 565 h 598"/>
              <a:gd name="T76" fmla="*/ 209 w 780"/>
              <a:gd name="T77" fmla="*/ 531 h 598"/>
              <a:gd name="T78" fmla="*/ 181 w 780"/>
              <a:gd name="T79" fmla="*/ 520 h 598"/>
              <a:gd name="T80" fmla="*/ 143 w 780"/>
              <a:gd name="T81" fmla="*/ 492 h 598"/>
              <a:gd name="T82" fmla="*/ 126 w 780"/>
              <a:gd name="T83" fmla="*/ 473 h 598"/>
              <a:gd name="T84" fmla="*/ 84 w 780"/>
              <a:gd name="T85" fmla="*/ 456 h 598"/>
              <a:gd name="T86" fmla="*/ 78 w 780"/>
              <a:gd name="T87" fmla="*/ 392 h 598"/>
              <a:gd name="T88" fmla="*/ 78 w 780"/>
              <a:gd name="T89" fmla="*/ 309 h 598"/>
              <a:gd name="T90" fmla="*/ 109 w 780"/>
              <a:gd name="T91" fmla="*/ 267 h 598"/>
              <a:gd name="T92" fmla="*/ 140 w 780"/>
              <a:gd name="T93" fmla="*/ 211 h 598"/>
              <a:gd name="T94" fmla="*/ 112 w 780"/>
              <a:gd name="T95" fmla="*/ 183 h 598"/>
              <a:gd name="T96" fmla="*/ 81 w 780"/>
              <a:gd name="T97" fmla="*/ 150 h 598"/>
              <a:gd name="T98" fmla="*/ 51 w 780"/>
              <a:gd name="T99" fmla="*/ 136 h 598"/>
              <a:gd name="T100" fmla="*/ 12 w 780"/>
              <a:gd name="T101" fmla="*/ 117 h 598"/>
              <a:gd name="T102" fmla="*/ 6 w 780"/>
              <a:gd name="T103" fmla="*/ 64 h 598"/>
              <a:gd name="T104" fmla="*/ 42 w 780"/>
              <a:gd name="T105" fmla="*/ 66 h 5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80" h="598">
                <a:moveTo>
                  <a:pt x="62" y="72"/>
                </a:moveTo>
                <a:lnTo>
                  <a:pt x="67" y="44"/>
                </a:lnTo>
                <a:lnTo>
                  <a:pt x="78" y="25"/>
                </a:lnTo>
                <a:lnTo>
                  <a:pt x="104" y="25"/>
                </a:lnTo>
                <a:lnTo>
                  <a:pt x="126" y="25"/>
                </a:lnTo>
                <a:lnTo>
                  <a:pt x="151" y="25"/>
                </a:lnTo>
                <a:lnTo>
                  <a:pt x="165" y="13"/>
                </a:lnTo>
                <a:lnTo>
                  <a:pt x="212" y="16"/>
                </a:lnTo>
                <a:lnTo>
                  <a:pt x="220" y="2"/>
                </a:lnTo>
                <a:lnTo>
                  <a:pt x="237" y="0"/>
                </a:lnTo>
                <a:lnTo>
                  <a:pt x="248" y="0"/>
                </a:lnTo>
                <a:lnTo>
                  <a:pt x="259" y="11"/>
                </a:lnTo>
                <a:lnTo>
                  <a:pt x="273" y="2"/>
                </a:lnTo>
                <a:lnTo>
                  <a:pt x="290" y="2"/>
                </a:lnTo>
                <a:lnTo>
                  <a:pt x="304" y="2"/>
                </a:lnTo>
                <a:lnTo>
                  <a:pt x="310" y="16"/>
                </a:lnTo>
                <a:lnTo>
                  <a:pt x="326" y="30"/>
                </a:lnTo>
                <a:lnTo>
                  <a:pt x="329" y="55"/>
                </a:lnTo>
                <a:lnTo>
                  <a:pt x="340" y="72"/>
                </a:lnTo>
                <a:lnTo>
                  <a:pt x="360" y="72"/>
                </a:lnTo>
                <a:lnTo>
                  <a:pt x="382" y="72"/>
                </a:lnTo>
                <a:lnTo>
                  <a:pt x="390" y="86"/>
                </a:lnTo>
                <a:lnTo>
                  <a:pt x="399" y="105"/>
                </a:lnTo>
                <a:lnTo>
                  <a:pt x="415" y="114"/>
                </a:lnTo>
                <a:lnTo>
                  <a:pt x="435" y="119"/>
                </a:lnTo>
                <a:lnTo>
                  <a:pt x="435" y="142"/>
                </a:lnTo>
                <a:lnTo>
                  <a:pt x="438" y="164"/>
                </a:lnTo>
                <a:lnTo>
                  <a:pt x="454" y="167"/>
                </a:lnTo>
                <a:lnTo>
                  <a:pt x="466" y="178"/>
                </a:lnTo>
                <a:lnTo>
                  <a:pt x="477" y="189"/>
                </a:lnTo>
                <a:lnTo>
                  <a:pt x="505" y="192"/>
                </a:lnTo>
                <a:lnTo>
                  <a:pt x="530" y="189"/>
                </a:lnTo>
                <a:lnTo>
                  <a:pt x="549" y="203"/>
                </a:lnTo>
                <a:lnTo>
                  <a:pt x="566" y="195"/>
                </a:lnTo>
                <a:lnTo>
                  <a:pt x="583" y="175"/>
                </a:lnTo>
                <a:lnTo>
                  <a:pt x="602" y="175"/>
                </a:lnTo>
                <a:lnTo>
                  <a:pt x="613" y="181"/>
                </a:lnTo>
                <a:lnTo>
                  <a:pt x="630" y="183"/>
                </a:lnTo>
                <a:lnTo>
                  <a:pt x="638" y="167"/>
                </a:lnTo>
                <a:lnTo>
                  <a:pt x="644" y="150"/>
                </a:lnTo>
                <a:lnTo>
                  <a:pt x="649" y="136"/>
                </a:lnTo>
                <a:lnTo>
                  <a:pt x="663" y="139"/>
                </a:lnTo>
                <a:lnTo>
                  <a:pt x="680" y="142"/>
                </a:lnTo>
                <a:lnTo>
                  <a:pt x="691" y="156"/>
                </a:lnTo>
                <a:lnTo>
                  <a:pt x="702" y="167"/>
                </a:lnTo>
                <a:lnTo>
                  <a:pt x="736" y="169"/>
                </a:lnTo>
                <a:lnTo>
                  <a:pt x="761" y="167"/>
                </a:lnTo>
                <a:lnTo>
                  <a:pt x="780" y="183"/>
                </a:lnTo>
                <a:lnTo>
                  <a:pt x="775" y="211"/>
                </a:lnTo>
                <a:lnTo>
                  <a:pt x="764" y="225"/>
                </a:lnTo>
                <a:lnTo>
                  <a:pt x="766" y="247"/>
                </a:lnTo>
                <a:lnTo>
                  <a:pt x="769" y="272"/>
                </a:lnTo>
                <a:lnTo>
                  <a:pt x="755" y="286"/>
                </a:lnTo>
                <a:lnTo>
                  <a:pt x="747" y="309"/>
                </a:lnTo>
                <a:lnTo>
                  <a:pt x="738" y="317"/>
                </a:lnTo>
                <a:lnTo>
                  <a:pt x="725" y="328"/>
                </a:lnTo>
                <a:lnTo>
                  <a:pt x="708" y="334"/>
                </a:lnTo>
                <a:lnTo>
                  <a:pt x="694" y="334"/>
                </a:lnTo>
                <a:lnTo>
                  <a:pt x="691" y="359"/>
                </a:lnTo>
                <a:lnTo>
                  <a:pt x="688" y="373"/>
                </a:lnTo>
                <a:lnTo>
                  <a:pt x="683" y="381"/>
                </a:lnTo>
                <a:lnTo>
                  <a:pt x="674" y="389"/>
                </a:lnTo>
                <a:lnTo>
                  <a:pt x="658" y="384"/>
                </a:lnTo>
                <a:lnTo>
                  <a:pt x="647" y="376"/>
                </a:lnTo>
                <a:lnTo>
                  <a:pt x="638" y="378"/>
                </a:lnTo>
                <a:lnTo>
                  <a:pt x="633" y="401"/>
                </a:lnTo>
                <a:lnTo>
                  <a:pt x="627" y="428"/>
                </a:lnTo>
                <a:lnTo>
                  <a:pt x="633" y="454"/>
                </a:lnTo>
                <a:lnTo>
                  <a:pt x="644" y="467"/>
                </a:lnTo>
                <a:lnTo>
                  <a:pt x="669" y="470"/>
                </a:lnTo>
                <a:lnTo>
                  <a:pt x="663" y="490"/>
                </a:lnTo>
                <a:lnTo>
                  <a:pt x="669" y="506"/>
                </a:lnTo>
                <a:lnTo>
                  <a:pt x="680" y="515"/>
                </a:lnTo>
                <a:lnTo>
                  <a:pt x="694" y="531"/>
                </a:lnTo>
                <a:lnTo>
                  <a:pt x="694" y="551"/>
                </a:lnTo>
                <a:lnTo>
                  <a:pt x="680" y="554"/>
                </a:lnTo>
                <a:lnTo>
                  <a:pt x="663" y="559"/>
                </a:lnTo>
                <a:lnTo>
                  <a:pt x="652" y="562"/>
                </a:lnTo>
                <a:lnTo>
                  <a:pt x="652" y="584"/>
                </a:lnTo>
                <a:lnTo>
                  <a:pt x="641" y="593"/>
                </a:lnTo>
                <a:lnTo>
                  <a:pt x="627" y="598"/>
                </a:lnTo>
                <a:lnTo>
                  <a:pt x="613" y="596"/>
                </a:lnTo>
                <a:lnTo>
                  <a:pt x="608" y="584"/>
                </a:lnTo>
                <a:lnTo>
                  <a:pt x="608" y="568"/>
                </a:lnTo>
                <a:lnTo>
                  <a:pt x="608" y="545"/>
                </a:lnTo>
                <a:lnTo>
                  <a:pt x="608" y="537"/>
                </a:lnTo>
                <a:lnTo>
                  <a:pt x="591" y="543"/>
                </a:lnTo>
                <a:lnTo>
                  <a:pt x="583" y="543"/>
                </a:lnTo>
                <a:lnTo>
                  <a:pt x="569" y="548"/>
                </a:lnTo>
                <a:lnTo>
                  <a:pt x="560" y="559"/>
                </a:lnTo>
                <a:lnTo>
                  <a:pt x="546" y="548"/>
                </a:lnTo>
                <a:lnTo>
                  <a:pt x="535" y="540"/>
                </a:lnTo>
                <a:lnTo>
                  <a:pt x="524" y="537"/>
                </a:lnTo>
                <a:lnTo>
                  <a:pt x="510" y="531"/>
                </a:lnTo>
                <a:lnTo>
                  <a:pt x="510" y="518"/>
                </a:lnTo>
                <a:lnTo>
                  <a:pt x="505" y="506"/>
                </a:lnTo>
                <a:lnTo>
                  <a:pt x="463" y="506"/>
                </a:lnTo>
                <a:lnTo>
                  <a:pt x="435" y="506"/>
                </a:lnTo>
                <a:lnTo>
                  <a:pt x="427" y="495"/>
                </a:lnTo>
                <a:lnTo>
                  <a:pt x="413" y="490"/>
                </a:lnTo>
                <a:lnTo>
                  <a:pt x="404" y="476"/>
                </a:lnTo>
                <a:lnTo>
                  <a:pt x="396" y="465"/>
                </a:lnTo>
                <a:lnTo>
                  <a:pt x="382" y="459"/>
                </a:lnTo>
                <a:lnTo>
                  <a:pt x="360" y="456"/>
                </a:lnTo>
                <a:lnTo>
                  <a:pt x="343" y="456"/>
                </a:lnTo>
                <a:lnTo>
                  <a:pt x="326" y="465"/>
                </a:lnTo>
                <a:lnTo>
                  <a:pt x="312" y="476"/>
                </a:lnTo>
                <a:lnTo>
                  <a:pt x="304" y="495"/>
                </a:lnTo>
                <a:lnTo>
                  <a:pt x="293" y="515"/>
                </a:lnTo>
                <a:lnTo>
                  <a:pt x="290" y="540"/>
                </a:lnTo>
                <a:lnTo>
                  <a:pt x="287" y="551"/>
                </a:lnTo>
                <a:lnTo>
                  <a:pt x="279" y="562"/>
                </a:lnTo>
                <a:lnTo>
                  <a:pt x="265" y="568"/>
                </a:lnTo>
                <a:lnTo>
                  <a:pt x="229" y="565"/>
                </a:lnTo>
                <a:lnTo>
                  <a:pt x="229" y="537"/>
                </a:lnTo>
                <a:lnTo>
                  <a:pt x="218" y="537"/>
                </a:lnTo>
                <a:lnTo>
                  <a:pt x="209" y="531"/>
                </a:lnTo>
                <a:lnTo>
                  <a:pt x="198" y="531"/>
                </a:lnTo>
                <a:lnTo>
                  <a:pt x="181" y="529"/>
                </a:lnTo>
                <a:lnTo>
                  <a:pt x="181" y="520"/>
                </a:lnTo>
                <a:lnTo>
                  <a:pt x="168" y="509"/>
                </a:lnTo>
                <a:lnTo>
                  <a:pt x="159" y="498"/>
                </a:lnTo>
                <a:lnTo>
                  <a:pt x="143" y="492"/>
                </a:lnTo>
                <a:lnTo>
                  <a:pt x="140" y="481"/>
                </a:lnTo>
                <a:lnTo>
                  <a:pt x="134" y="473"/>
                </a:lnTo>
                <a:lnTo>
                  <a:pt x="126" y="473"/>
                </a:lnTo>
                <a:lnTo>
                  <a:pt x="104" y="470"/>
                </a:lnTo>
                <a:lnTo>
                  <a:pt x="95" y="465"/>
                </a:lnTo>
                <a:lnTo>
                  <a:pt x="84" y="456"/>
                </a:lnTo>
                <a:lnTo>
                  <a:pt x="81" y="440"/>
                </a:lnTo>
                <a:lnTo>
                  <a:pt x="76" y="423"/>
                </a:lnTo>
                <a:lnTo>
                  <a:pt x="78" y="392"/>
                </a:lnTo>
                <a:lnTo>
                  <a:pt x="76" y="367"/>
                </a:lnTo>
                <a:lnTo>
                  <a:pt x="78" y="334"/>
                </a:lnTo>
                <a:lnTo>
                  <a:pt x="78" y="309"/>
                </a:lnTo>
                <a:lnTo>
                  <a:pt x="78" y="295"/>
                </a:lnTo>
                <a:lnTo>
                  <a:pt x="95" y="278"/>
                </a:lnTo>
                <a:lnTo>
                  <a:pt x="109" y="267"/>
                </a:lnTo>
                <a:lnTo>
                  <a:pt x="129" y="247"/>
                </a:lnTo>
                <a:lnTo>
                  <a:pt x="140" y="234"/>
                </a:lnTo>
                <a:lnTo>
                  <a:pt x="140" y="211"/>
                </a:lnTo>
                <a:lnTo>
                  <a:pt x="131" y="200"/>
                </a:lnTo>
                <a:lnTo>
                  <a:pt x="123" y="195"/>
                </a:lnTo>
                <a:lnTo>
                  <a:pt x="112" y="183"/>
                </a:lnTo>
                <a:lnTo>
                  <a:pt x="98" y="172"/>
                </a:lnTo>
                <a:lnTo>
                  <a:pt x="87" y="161"/>
                </a:lnTo>
                <a:lnTo>
                  <a:pt x="81" y="150"/>
                </a:lnTo>
                <a:lnTo>
                  <a:pt x="70" y="139"/>
                </a:lnTo>
                <a:lnTo>
                  <a:pt x="62" y="139"/>
                </a:lnTo>
                <a:lnTo>
                  <a:pt x="51" y="136"/>
                </a:lnTo>
                <a:lnTo>
                  <a:pt x="37" y="128"/>
                </a:lnTo>
                <a:lnTo>
                  <a:pt x="23" y="125"/>
                </a:lnTo>
                <a:lnTo>
                  <a:pt x="12" y="117"/>
                </a:lnTo>
                <a:lnTo>
                  <a:pt x="0" y="105"/>
                </a:lnTo>
                <a:lnTo>
                  <a:pt x="3" y="83"/>
                </a:lnTo>
                <a:lnTo>
                  <a:pt x="6" y="64"/>
                </a:lnTo>
                <a:lnTo>
                  <a:pt x="17" y="55"/>
                </a:lnTo>
                <a:lnTo>
                  <a:pt x="31" y="55"/>
                </a:lnTo>
                <a:lnTo>
                  <a:pt x="42" y="66"/>
                </a:lnTo>
                <a:lnTo>
                  <a:pt x="53" y="78"/>
                </a:lnTo>
                <a:lnTo>
                  <a:pt x="62" y="72"/>
                </a:lnTo>
                <a:close/>
              </a:path>
            </a:pathLst>
          </a:custGeom>
          <a:solidFill>
            <a:srgbClr val="00C782"/>
          </a:solidFill>
          <a:ln>
            <a:noFill/>
          </a:ln>
        </p:spPr>
        <p:txBody>
          <a:bodyPr/>
          <a:lstStyle/>
          <a:p>
            <a:pPr>
              <a:defRPr/>
            </a:pPr>
            <a:endParaRPr lang="en-US" dirty="0"/>
          </a:p>
        </p:txBody>
      </p:sp>
      <p:sp>
        <p:nvSpPr>
          <p:cNvPr id="6" name="Line 8"/>
          <p:cNvSpPr>
            <a:spLocks noChangeShapeType="1"/>
          </p:cNvSpPr>
          <p:nvPr/>
        </p:nvSpPr>
        <p:spPr bwMode="gray">
          <a:xfrm rot="21448754">
            <a:off x="2849563" y="2709863"/>
            <a:ext cx="1587" cy="1587"/>
          </a:xfrm>
          <a:prstGeom prst="line">
            <a:avLst/>
          </a:prstGeom>
          <a:solidFill>
            <a:srgbClr val="87AE0A"/>
          </a:solidFill>
          <a:ln w="12700" cap="rnd">
            <a:noFill/>
            <a:round/>
            <a:headEnd type="none" w="sm" len="sm"/>
            <a:tailEnd type="none" w="sm" len="sm"/>
          </a:ln>
        </p:spPr>
        <p:txBody>
          <a:bodyPr/>
          <a:lstStyle/>
          <a:p>
            <a:pPr>
              <a:defRPr/>
            </a:pPr>
            <a:endParaRPr lang="en-IN" altLang="en-US" dirty="0">
              <a:solidFill>
                <a:schemeClr val="accent4">
                  <a:lumMod val="50000"/>
                  <a:lumOff val="50000"/>
                </a:schemeClr>
              </a:solidFill>
            </a:endParaRPr>
          </a:p>
        </p:txBody>
      </p:sp>
      <p:sp>
        <p:nvSpPr>
          <p:cNvPr id="8197" name="Freeform 9"/>
          <p:cNvSpPr>
            <a:spLocks/>
          </p:cNvSpPr>
          <p:nvPr/>
        </p:nvSpPr>
        <p:spPr bwMode="gray">
          <a:xfrm rot="-151246">
            <a:off x="3444875" y="2420938"/>
            <a:ext cx="417513" cy="457200"/>
          </a:xfrm>
          <a:custGeom>
            <a:avLst/>
            <a:gdLst>
              <a:gd name="T0" fmla="*/ 0 w 306"/>
              <a:gd name="T1" fmla="*/ 105 h 334"/>
              <a:gd name="T2" fmla="*/ 8 w 306"/>
              <a:gd name="T3" fmla="*/ 94 h 334"/>
              <a:gd name="T4" fmla="*/ 11 w 306"/>
              <a:gd name="T5" fmla="*/ 83 h 334"/>
              <a:gd name="T6" fmla="*/ 14 w 306"/>
              <a:gd name="T7" fmla="*/ 58 h 334"/>
              <a:gd name="T8" fmla="*/ 25 w 306"/>
              <a:gd name="T9" fmla="*/ 38 h 334"/>
              <a:gd name="T10" fmla="*/ 33 w 306"/>
              <a:gd name="T11" fmla="*/ 19 h 334"/>
              <a:gd name="T12" fmla="*/ 47 w 306"/>
              <a:gd name="T13" fmla="*/ 8 h 334"/>
              <a:gd name="T14" fmla="*/ 64 w 306"/>
              <a:gd name="T15" fmla="*/ 0 h 334"/>
              <a:gd name="T16" fmla="*/ 81 w 306"/>
              <a:gd name="T17" fmla="*/ 0 h 334"/>
              <a:gd name="T18" fmla="*/ 103 w 306"/>
              <a:gd name="T19" fmla="*/ 2 h 334"/>
              <a:gd name="T20" fmla="*/ 117 w 306"/>
              <a:gd name="T21" fmla="*/ 8 h 334"/>
              <a:gd name="T22" fmla="*/ 125 w 306"/>
              <a:gd name="T23" fmla="*/ 19 h 334"/>
              <a:gd name="T24" fmla="*/ 134 w 306"/>
              <a:gd name="T25" fmla="*/ 33 h 334"/>
              <a:gd name="T26" fmla="*/ 148 w 306"/>
              <a:gd name="T27" fmla="*/ 38 h 334"/>
              <a:gd name="T28" fmla="*/ 156 w 306"/>
              <a:gd name="T29" fmla="*/ 50 h 334"/>
              <a:gd name="T30" fmla="*/ 184 w 306"/>
              <a:gd name="T31" fmla="*/ 50 h 334"/>
              <a:gd name="T32" fmla="*/ 226 w 306"/>
              <a:gd name="T33" fmla="*/ 50 h 334"/>
              <a:gd name="T34" fmla="*/ 231 w 306"/>
              <a:gd name="T35" fmla="*/ 61 h 334"/>
              <a:gd name="T36" fmla="*/ 231 w 306"/>
              <a:gd name="T37" fmla="*/ 75 h 334"/>
              <a:gd name="T38" fmla="*/ 245 w 306"/>
              <a:gd name="T39" fmla="*/ 80 h 334"/>
              <a:gd name="T40" fmla="*/ 256 w 306"/>
              <a:gd name="T41" fmla="*/ 83 h 334"/>
              <a:gd name="T42" fmla="*/ 267 w 306"/>
              <a:gd name="T43" fmla="*/ 91 h 334"/>
              <a:gd name="T44" fmla="*/ 281 w 306"/>
              <a:gd name="T45" fmla="*/ 103 h 334"/>
              <a:gd name="T46" fmla="*/ 284 w 306"/>
              <a:gd name="T47" fmla="*/ 125 h 334"/>
              <a:gd name="T48" fmla="*/ 287 w 306"/>
              <a:gd name="T49" fmla="*/ 142 h 334"/>
              <a:gd name="T50" fmla="*/ 298 w 306"/>
              <a:gd name="T51" fmla="*/ 150 h 334"/>
              <a:gd name="T52" fmla="*/ 298 w 306"/>
              <a:gd name="T53" fmla="*/ 172 h 334"/>
              <a:gd name="T54" fmla="*/ 298 w 306"/>
              <a:gd name="T55" fmla="*/ 203 h 334"/>
              <a:gd name="T56" fmla="*/ 304 w 306"/>
              <a:gd name="T57" fmla="*/ 222 h 334"/>
              <a:gd name="T58" fmla="*/ 306 w 306"/>
              <a:gd name="T59" fmla="*/ 247 h 334"/>
              <a:gd name="T60" fmla="*/ 304 w 306"/>
              <a:gd name="T61" fmla="*/ 259 h 334"/>
              <a:gd name="T62" fmla="*/ 292 w 306"/>
              <a:gd name="T63" fmla="*/ 256 h 334"/>
              <a:gd name="T64" fmla="*/ 281 w 306"/>
              <a:gd name="T65" fmla="*/ 253 h 334"/>
              <a:gd name="T66" fmla="*/ 276 w 306"/>
              <a:gd name="T67" fmla="*/ 242 h 334"/>
              <a:gd name="T68" fmla="*/ 262 w 306"/>
              <a:gd name="T69" fmla="*/ 242 h 334"/>
              <a:gd name="T70" fmla="*/ 245 w 306"/>
              <a:gd name="T71" fmla="*/ 245 h 334"/>
              <a:gd name="T72" fmla="*/ 234 w 306"/>
              <a:gd name="T73" fmla="*/ 245 h 334"/>
              <a:gd name="T74" fmla="*/ 220 w 306"/>
              <a:gd name="T75" fmla="*/ 253 h 334"/>
              <a:gd name="T76" fmla="*/ 214 w 306"/>
              <a:gd name="T77" fmla="*/ 261 h 334"/>
              <a:gd name="T78" fmla="*/ 214 w 306"/>
              <a:gd name="T79" fmla="*/ 292 h 334"/>
              <a:gd name="T80" fmla="*/ 206 w 306"/>
              <a:gd name="T81" fmla="*/ 309 h 334"/>
              <a:gd name="T82" fmla="*/ 195 w 306"/>
              <a:gd name="T83" fmla="*/ 317 h 334"/>
              <a:gd name="T84" fmla="*/ 181 w 306"/>
              <a:gd name="T85" fmla="*/ 334 h 334"/>
              <a:gd name="T86" fmla="*/ 173 w 306"/>
              <a:gd name="T87" fmla="*/ 328 h 334"/>
              <a:gd name="T88" fmla="*/ 161 w 306"/>
              <a:gd name="T89" fmla="*/ 317 h 334"/>
              <a:gd name="T90" fmla="*/ 156 w 306"/>
              <a:gd name="T91" fmla="*/ 309 h 334"/>
              <a:gd name="T92" fmla="*/ 139 w 306"/>
              <a:gd name="T93" fmla="*/ 306 h 334"/>
              <a:gd name="T94" fmla="*/ 136 w 306"/>
              <a:gd name="T95" fmla="*/ 286 h 334"/>
              <a:gd name="T96" fmla="*/ 128 w 306"/>
              <a:gd name="T97" fmla="*/ 275 h 334"/>
              <a:gd name="T98" fmla="*/ 111 w 306"/>
              <a:gd name="T99" fmla="*/ 270 h 334"/>
              <a:gd name="T100" fmla="*/ 97 w 306"/>
              <a:gd name="T101" fmla="*/ 264 h 334"/>
              <a:gd name="T102" fmla="*/ 84 w 306"/>
              <a:gd name="T103" fmla="*/ 253 h 334"/>
              <a:gd name="T104" fmla="*/ 72 w 306"/>
              <a:gd name="T105" fmla="*/ 242 h 334"/>
              <a:gd name="T106" fmla="*/ 56 w 306"/>
              <a:gd name="T107" fmla="*/ 228 h 334"/>
              <a:gd name="T108" fmla="*/ 45 w 306"/>
              <a:gd name="T109" fmla="*/ 217 h 334"/>
              <a:gd name="T110" fmla="*/ 33 w 306"/>
              <a:gd name="T111" fmla="*/ 206 h 334"/>
              <a:gd name="T112" fmla="*/ 28 w 306"/>
              <a:gd name="T113" fmla="*/ 194 h 334"/>
              <a:gd name="T114" fmla="*/ 28 w 306"/>
              <a:gd name="T115" fmla="*/ 172 h 334"/>
              <a:gd name="T116" fmla="*/ 17 w 306"/>
              <a:gd name="T117" fmla="*/ 153 h 334"/>
              <a:gd name="T118" fmla="*/ 0 w 306"/>
              <a:gd name="T119" fmla="*/ 142 h 334"/>
              <a:gd name="T120" fmla="*/ 0 w 306"/>
              <a:gd name="T121" fmla="*/ 105 h 33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6" h="334">
                <a:moveTo>
                  <a:pt x="0" y="105"/>
                </a:moveTo>
                <a:lnTo>
                  <a:pt x="8" y="94"/>
                </a:lnTo>
                <a:lnTo>
                  <a:pt x="11" y="83"/>
                </a:lnTo>
                <a:lnTo>
                  <a:pt x="14" y="58"/>
                </a:lnTo>
                <a:lnTo>
                  <a:pt x="25" y="38"/>
                </a:lnTo>
                <a:lnTo>
                  <a:pt x="33" y="19"/>
                </a:lnTo>
                <a:lnTo>
                  <a:pt x="47" y="8"/>
                </a:lnTo>
                <a:lnTo>
                  <a:pt x="64" y="0"/>
                </a:lnTo>
                <a:lnTo>
                  <a:pt x="81" y="0"/>
                </a:lnTo>
                <a:lnTo>
                  <a:pt x="103" y="2"/>
                </a:lnTo>
                <a:lnTo>
                  <a:pt x="117" y="8"/>
                </a:lnTo>
                <a:lnTo>
                  <a:pt x="125" y="19"/>
                </a:lnTo>
                <a:lnTo>
                  <a:pt x="134" y="33"/>
                </a:lnTo>
                <a:lnTo>
                  <a:pt x="148" y="38"/>
                </a:lnTo>
                <a:lnTo>
                  <a:pt x="156" y="50"/>
                </a:lnTo>
                <a:lnTo>
                  <a:pt x="184" y="50"/>
                </a:lnTo>
                <a:lnTo>
                  <a:pt x="226" y="50"/>
                </a:lnTo>
                <a:lnTo>
                  <a:pt x="231" y="61"/>
                </a:lnTo>
                <a:lnTo>
                  <a:pt x="231" y="75"/>
                </a:lnTo>
                <a:lnTo>
                  <a:pt x="245" y="80"/>
                </a:lnTo>
                <a:lnTo>
                  <a:pt x="256" y="83"/>
                </a:lnTo>
                <a:lnTo>
                  <a:pt x="267" y="91"/>
                </a:lnTo>
                <a:lnTo>
                  <a:pt x="281" y="103"/>
                </a:lnTo>
                <a:lnTo>
                  <a:pt x="284" y="125"/>
                </a:lnTo>
                <a:lnTo>
                  <a:pt x="287" y="142"/>
                </a:lnTo>
                <a:lnTo>
                  <a:pt x="298" y="150"/>
                </a:lnTo>
                <a:lnTo>
                  <a:pt x="298" y="172"/>
                </a:lnTo>
                <a:lnTo>
                  <a:pt x="298" y="203"/>
                </a:lnTo>
                <a:lnTo>
                  <a:pt x="304" y="222"/>
                </a:lnTo>
                <a:lnTo>
                  <a:pt x="306" y="247"/>
                </a:lnTo>
                <a:lnTo>
                  <a:pt x="304" y="259"/>
                </a:lnTo>
                <a:lnTo>
                  <a:pt x="292" y="256"/>
                </a:lnTo>
                <a:lnTo>
                  <a:pt x="281" y="253"/>
                </a:lnTo>
                <a:lnTo>
                  <a:pt x="276" y="242"/>
                </a:lnTo>
                <a:lnTo>
                  <a:pt x="262" y="242"/>
                </a:lnTo>
                <a:lnTo>
                  <a:pt x="245" y="245"/>
                </a:lnTo>
                <a:lnTo>
                  <a:pt x="234" y="245"/>
                </a:lnTo>
                <a:lnTo>
                  <a:pt x="220" y="253"/>
                </a:lnTo>
                <a:lnTo>
                  <a:pt x="214" y="261"/>
                </a:lnTo>
                <a:lnTo>
                  <a:pt x="214" y="292"/>
                </a:lnTo>
                <a:lnTo>
                  <a:pt x="206" y="309"/>
                </a:lnTo>
                <a:lnTo>
                  <a:pt x="195" y="317"/>
                </a:lnTo>
                <a:lnTo>
                  <a:pt x="181" y="334"/>
                </a:lnTo>
                <a:lnTo>
                  <a:pt x="173" y="328"/>
                </a:lnTo>
                <a:lnTo>
                  <a:pt x="161" y="317"/>
                </a:lnTo>
                <a:lnTo>
                  <a:pt x="156" y="309"/>
                </a:lnTo>
                <a:lnTo>
                  <a:pt x="139" y="306"/>
                </a:lnTo>
                <a:lnTo>
                  <a:pt x="136" y="286"/>
                </a:lnTo>
                <a:lnTo>
                  <a:pt x="128" y="275"/>
                </a:lnTo>
                <a:lnTo>
                  <a:pt x="111" y="270"/>
                </a:lnTo>
                <a:lnTo>
                  <a:pt x="97" y="264"/>
                </a:lnTo>
                <a:lnTo>
                  <a:pt x="84" y="253"/>
                </a:lnTo>
                <a:lnTo>
                  <a:pt x="72" y="242"/>
                </a:lnTo>
                <a:lnTo>
                  <a:pt x="56" y="228"/>
                </a:lnTo>
                <a:lnTo>
                  <a:pt x="45" y="217"/>
                </a:lnTo>
                <a:lnTo>
                  <a:pt x="33" y="206"/>
                </a:lnTo>
                <a:lnTo>
                  <a:pt x="28" y="194"/>
                </a:lnTo>
                <a:lnTo>
                  <a:pt x="28" y="172"/>
                </a:lnTo>
                <a:lnTo>
                  <a:pt x="17" y="153"/>
                </a:lnTo>
                <a:lnTo>
                  <a:pt x="0" y="142"/>
                </a:lnTo>
                <a:lnTo>
                  <a:pt x="0" y="105"/>
                </a:lnTo>
                <a:close/>
              </a:path>
            </a:pathLst>
          </a:custGeom>
          <a:solidFill>
            <a:schemeClr val="bg2"/>
          </a:solidFill>
          <a:ln>
            <a:noFill/>
          </a:ln>
        </p:spPr>
        <p:txBody>
          <a:bodyPr/>
          <a:lstStyle/>
          <a:p>
            <a:pPr>
              <a:defRPr/>
            </a:pPr>
            <a:endParaRPr lang="en-US" dirty="0"/>
          </a:p>
        </p:txBody>
      </p:sp>
      <p:sp>
        <p:nvSpPr>
          <p:cNvPr id="8198" name="Freeform 10"/>
          <p:cNvSpPr>
            <a:spLocks/>
          </p:cNvSpPr>
          <p:nvPr/>
        </p:nvSpPr>
        <p:spPr bwMode="gray">
          <a:xfrm rot="-151246">
            <a:off x="3146425" y="2576513"/>
            <a:ext cx="460375" cy="401637"/>
          </a:xfrm>
          <a:custGeom>
            <a:avLst/>
            <a:gdLst>
              <a:gd name="T0" fmla="*/ 223 w 337"/>
              <a:gd name="T1" fmla="*/ 0 h 293"/>
              <a:gd name="T2" fmla="*/ 223 w 337"/>
              <a:gd name="T3" fmla="*/ 37 h 293"/>
              <a:gd name="T4" fmla="*/ 240 w 337"/>
              <a:gd name="T5" fmla="*/ 48 h 293"/>
              <a:gd name="T6" fmla="*/ 251 w 337"/>
              <a:gd name="T7" fmla="*/ 67 h 293"/>
              <a:gd name="T8" fmla="*/ 251 w 337"/>
              <a:gd name="T9" fmla="*/ 89 h 293"/>
              <a:gd name="T10" fmla="*/ 256 w 337"/>
              <a:gd name="T11" fmla="*/ 101 h 293"/>
              <a:gd name="T12" fmla="*/ 268 w 337"/>
              <a:gd name="T13" fmla="*/ 112 h 293"/>
              <a:gd name="T14" fmla="*/ 279 w 337"/>
              <a:gd name="T15" fmla="*/ 123 h 293"/>
              <a:gd name="T16" fmla="*/ 295 w 337"/>
              <a:gd name="T17" fmla="*/ 137 h 293"/>
              <a:gd name="T18" fmla="*/ 307 w 337"/>
              <a:gd name="T19" fmla="*/ 148 h 293"/>
              <a:gd name="T20" fmla="*/ 320 w 337"/>
              <a:gd name="T21" fmla="*/ 159 h 293"/>
              <a:gd name="T22" fmla="*/ 334 w 337"/>
              <a:gd name="T23" fmla="*/ 165 h 293"/>
              <a:gd name="T24" fmla="*/ 334 w 337"/>
              <a:gd name="T25" fmla="*/ 184 h 293"/>
              <a:gd name="T26" fmla="*/ 337 w 337"/>
              <a:gd name="T27" fmla="*/ 212 h 293"/>
              <a:gd name="T28" fmla="*/ 329 w 337"/>
              <a:gd name="T29" fmla="*/ 220 h 293"/>
              <a:gd name="T30" fmla="*/ 315 w 337"/>
              <a:gd name="T31" fmla="*/ 215 h 293"/>
              <a:gd name="T32" fmla="*/ 301 w 337"/>
              <a:gd name="T33" fmla="*/ 218 h 293"/>
              <a:gd name="T34" fmla="*/ 281 w 337"/>
              <a:gd name="T35" fmla="*/ 226 h 293"/>
              <a:gd name="T36" fmla="*/ 259 w 337"/>
              <a:gd name="T37" fmla="*/ 245 h 293"/>
              <a:gd name="T38" fmla="*/ 245 w 337"/>
              <a:gd name="T39" fmla="*/ 265 h 293"/>
              <a:gd name="T40" fmla="*/ 237 w 337"/>
              <a:gd name="T41" fmla="*/ 273 h 293"/>
              <a:gd name="T42" fmla="*/ 187 w 337"/>
              <a:gd name="T43" fmla="*/ 273 h 293"/>
              <a:gd name="T44" fmla="*/ 178 w 337"/>
              <a:gd name="T45" fmla="*/ 282 h 293"/>
              <a:gd name="T46" fmla="*/ 162 w 337"/>
              <a:gd name="T47" fmla="*/ 293 h 293"/>
              <a:gd name="T48" fmla="*/ 148 w 337"/>
              <a:gd name="T49" fmla="*/ 282 h 293"/>
              <a:gd name="T50" fmla="*/ 131 w 337"/>
              <a:gd name="T51" fmla="*/ 265 h 293"/>
              <a:gd name="T52" fmla="*/ 117 w 337"/>
              <a:gd name="T53" fmla="*/ 248 h 293"/>
              <a:gd name="T54" fmla="*/ 98 w 337"/>
              <a:gd name="T55" fmla="*/ 243 h 293"/>
              <a:gd name="T56" fmla="*/ 75 w 337"/>
              <a:gd name="T57" fmla="*/ 251 h 293"/>
              <a:gd name="T58" fmla="*/ 64 w 337"/>
              <a:gd name="T59" fmla="*/ 257 h 293"/>
              <a:gd name="T60" fmla="*/ 25 w 337"/>
              <a:gd name="T61" fmla="*/ 251 h 293"/>
              <a:gd name="T62" fmla="*/ 14 w 337"/>
              <a:gd name="T63" fmla="*/ 245 h 293"/>
              <a:gd name="T64" fmla="*/ 9 w 337"/>
              <a:gd name="T65" fmla="*/ 226 h 293"/>
              <a:gd name="T66" fmla="*/ 0 w 337"/>
              <a:gd name="T67" fmla="*/ 209 h 293"/>
              <a:gd name="T68" fmla="*/ 17 w 337"/>
              <a:gd name="T69" fmla="*/ 192 h 293"/>
              <a:gd name="T70" fmla="*/ 34 w 337"/>
              <a:gd name="T71" fmla="*/ 176 h 293"/>
              <a:gd name="T72" fmla="*/ 53 w 337"/>
              <a:gd name="T73" fmla="*/ 156 h 293"/>
              <a:gd name="T74" fmla="*/ 73 w 337"/>
              <a:gd name="T75" fmla="*/ 151 h 293"/>
              <a:gd name="T76" fmla="*/ 95 w 337"/>
              <a:gd name="T77" fmla="*/ 151 h 293"/>
              <a:gd name="T78" fmla="*/ 112 w 337"/>
              <a:gd name="T79" fmla="*/ 137 h 293"/>
              <a:gd name="T80" fmla="*/ 106 w 337"/>
              <a:gd name="T81" fmla="*/ 106 h 293"/>
              <a:gd name="T82" fmla="*/ 92 w 337"/>
              <a:gd name="T83" fmla="*/ 87 h 293"/>
              <a:gd name="T84" fmla="*/ 89 w 337"/>
              <a:gd name="T85" fmla="*/ 62 h 293"/>
              <a:gd name="T86" fmla="*/ 109 w 337"/>
              <a:gd name="T87" fmla="*/ 42 h 293"/>
              <a:gd name="T88" fmla="*/ 131 w 337"/>
              <a:gd name="T89" fmla="*/ 39 h 293"/>
              <a:gd name="T90" fmla="*/ 153 w 337"/>
              <a:gd name="T91" fmla="*/ 28 h 293"/>
              <a:gd name="T92" fmla="*/ 164 w 337"/>
              <a:gd name="T93" fmla="*/ 17 h 293"/>
              <a:gd name="T94" fmla="*/ 173 w 337"/>
              <a:gd name="T95" fmla="*/ 6 h 293"/>
              <a:gd name="T96" fmla="*/ 184 w 337"/>
              <a:gd name="T97" fmla="*/ 6 h 293"/>
              <a:gd name="T98" fmla="*/ 201 w 337"/>
              <a:gd name="T99" fmla="*/ 9 h 293"/>
              <a:gd name="T100" fmla="*/ 223 w 337"/>
              <a:gd name="T101" fmla="*/ 0 h 29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37" h="293">
                <a:moveTo>
                  <a:pt x="223" y="0"/>
                </a:moveTo>
                <a:lnTo>
                  <a:pt x="223" y="37"/>
                </a:lnTo>
                <a:lnTo>
                  <a:pt x="240" y="48"/>
                </a:lnTo>
                <a:lnTo>
                  <a:pt x="251" y="67"/>
                </a:lnTo>
                <a:lnTo>
                  <a:pt x="251" y="89"/>
                </a:lnTo>
                <a:lnTo>
                  <a:pt x="256" y="101"/>
                </a:lnTo>
                <a:lnTo>
                  <a:pt x="268" y="112"/>
                </a:lnTo>
                <a:lnTo>
                  <a:pt x="279" y="123"/>
                </a:lnTo>
                <a:lnTo>
                  <a:pt x="295" y="137"/>
                </a:lnTo>
                <a:lnTo>
                  <a:pt x="307" y="148"/>
                </a:lnTo>
                <a:lnTo>
                  <a:pt x="320" y="159"/>
                </a:lnTo>
                <a:lnTo>
                  <a:pt x="334" y="165"/>
                </a:lnTo>
                <a:lnTo>
                  <a:pt x="334" y="184"/>
                </a:lnTo>
                <a:lnTo>
                  <a:pt x="337" y="212"/>
                </a:lnTo>
                <a:lnTo>
                  <a:pt x="329" y="220"/>
                </a:lnTo>
                <a:lnTo>
                  <a:pt x="315" y="215"/>
                </a:lnTo>
                <a:lnTo>
                  <a:pt x="301" y="218"/>
                </a:lnTo>
                <a:lnTo>
                  <a:pt x="281" y="226"/>
                </a:lnTo>
                <a:lnTo>
                  <a:pt x="259" y="245"/>
                </a:lnTo>
                <a:lnTo>
                  <a:pt x="245" y="265"/>
                </a:lnTo>
                <a:lnTo>
                  <a:pt x="237" y="273"/>
                </a:lnTo>
                <a:lnTo>
                  <a:pt x="187" y="273"/>
                </a:lnTo>
                <a:lnTo>
                  <a:pt x="178" y="282"/>
                </a:lnTo>
                <a:lnTo>
                  <a:pt x="162" y="293"/>
                </a:lnTo>
                <a:lnTo>
                  <a:pt x="148" y="282"/>
                </a:lnTo>
                <a:lnTo>
                  <a:pt x="131" y="265"/>
                </a:lnTo>
                <a:lnTo>
                  <a:pt x="117" y="248"/>
                </a:lnTo>
                <a:lnTo>
                  <a:pt x="98" y="243"/>
                </a:lnTo>
                <a:lnTo>
                  <a:pt x="75" y="251"/>
                </a:lnTo>
                <a:lnTo>
                  <a:pt x="64" y="257"/>
                </a:lnTo>
                <a:lnTo>
                  <a:pt x="25" y="251"/>
                </a:lnTo>
                <a:lnTo>
                  <a:pt x="14" y="245"/>
                </a:lnTo>
                <a:lnTo>
                  <a:pt x="9" y="226"/>
                </a:lnTo>
                <a:lnTo>
                  <a:pt x="0" y="209"/>
                </a:lnTo>
                <a:lnTo>
                  <a:pt x="17" y="192"/>
                </a:lnTo>
                <a:lnTo>
                  <a:pt x="34" y="176"/>
                </a:lnTo>
                <a:lnTo>
                  <a:pt x="53" y="156"/>
                </a:lnTo>
                <a:lnTo>
                  <a:pt x="73" y="151"/>
                </a:lnTo>
                <a:lnTo>
                  <a:pt x="95" y="151"/>
                </a:lnTo>
                <a:lnTo>
                  <a:pt x="112" y="137"/>
                </a:lnTo>
                <a:lnTo>
                  <a:pt x="106" y="106"/>
                </a:lnTo>
                <a:lnTo>
                  <a:pt x="92" y="87"/>
                </a:lnTo>
                <a:lnTo>
                  <a:pt x="89" y="62"/>
                </a:lnTo>
                <a:lnTo>
                  <a:pt x="109" y="42"/>
                </a:lnTo>
                <a:lnTo>
                  <a:pt x="131" y="39"/>
                </a:lnTo>
                <a:lnTo>
                  <a:pt x="153" y="28"/>
                </a:lnTo>
                <a:lnTo>
                  <a:pt x="164" y="17"/>
                </a:lnTo>
                <a:lnTo>
                  <a:pt x="173" y="6"/>
                </a:lnTo>
                <a:lnTo>
                  <a:pt x="184" y="6"/>
                </a:lnTo>
                <a:lnTo>
                  <a:pt x="201" y="9"/>
                </a:lnTo>
                <a:lnTo>
                  <a:pt x="223" y="0"/>
                </a:lnTo>
                <a:close/>
              </a:path>
            </a:pathLst>
          </a:custGeom>
          <a:solidFill>
            <a:srgbClr val="00C782"/>
          </a:solidFill>
          <a:ln>
            <a:noFill/>
          </a:ln>
        </p:spPr>
        <p:txBody>
          <a:bodyPr/>
          <a:lstStyle/>
          <a:p>
            <a:pPr>
              <a:defRPr/>
            </a:pPr>
            <a:endParaRPr lang="en-US" dirty="0"/>
          </a:p>
        </p:txBody>
      </p:sp>
      <p:sp>
        <p:nvSpPr>
          <p:cNvPr id="8199" name="Freeform 11"/>
          <p:cNvSpPr>
            <a:spLocks/>
          </p:cNvSpPr>
          <p:nvPr/>
        </p:nvSpPr>
        <p:spPr bwMode="gray">
          <a:xfrm rot="-151246">
            <a:off x="3236913" y="2798763"/>
            <a:ext cx="474662" cy="471487"/>
          </a:xfrm>
          <a:custGeom>
            <a:avLst/>
            <a:gdLst>
              <a:gd name="T0" fmla="*/ 18 w 347"/>
              <a:gd name="T1" fmla="*/ 86 h 346"/>
              <a:gd name="T2" fmla="*/ 60 w 347"/>
              <a:gd name="T3" fmla="*/ 83 h 346"/>
              <a:gd name="T4" fmla="*/ 91 w 347"/>
              <a:gd name="T5" fmla="*/ 117 h 346"/>
              <a:gd name="T6" fmla="*/ 121 w 347"/>
              <a:gd name="T7" fmla="*/ 117 h 346"/>
              <a:gd name="T8" fmla="*/ 180 w 347"/>
              <a:gd name="T9" fmla="*/ 108 h 346"/>
              <a:gd name="T10" fmla="*/ 202 w 347"/>
              <a:gd name="T11" fmla="*/ 80 h 346"/>
              <a:gd name="T12" fmla="*/ 244 w 347"/>
              <a:gd name="T13" fmla="*/ 53 h 346"/>
              <a:gd name="T14" fmla="*/ 272 w 347"/>
              <a:gd name="T15" fmla="*/ 55 h 346"/>
              <a:gd name="T16" fmla="*/ 277 w 347"/>
              <a:gd name="T17" fmla="*/ 19 h 346"/>
              <a:gd name="T18" fmla="*/ 284 w 347"/>
              <a:gd name="T19" fmla="*/ 2 h 346"/>
              <a:gd name="T20" fmla="*/ 302 w 347"/>
              <a:gd name="T21" fmla="*/ 14 h 346"/>
              <a:gd name="T22" fmla="*/ 305 w 347"/>
              <a:gd name="T23" fmla="*/ 36 h 346"/>
              <a:gd name="T24" fmla="*/ 318 w 347"/>
              <a:gd name="T25" fmla="*/ 39 h 346"/>
              <a:gd name="T26" fmla="*/ 339 w 347"/>
              <a:gd name="T27" fmla="*/ 58 h 346"/>
              <a:gd name="T28" fmla="*/ 341 w 347"/>
              <a:gd name="T29" fmla="*/ 71 h 346"/>
              <a:gd name="T30" fmla="*/ 326 w 347"/>
              <a:gd name="T31" fmla="*/ 83 h 346"/>
              <a:gd name="T32" fmla="*/ 312 w 347"/>
              <a:gd name="T33" fmla="*/ 101 h 346"/>
              <a:gd name="T34" fmla="*/ 308 w 347"/>
              <a:gd name="T35" fmla="*/ 132 h 346"/>
              <a:gd name="T36" fmla="*/ 302 w 347"/>
              <a:gd name="T37" fmla="*/ 147 h 346"/>
              <a:gd name="T38" fmla="*/ 305 w 347"/>
              <a:gd name="T39" fmla="*/ 170 h 346"/>
              <a:gd name="T40" fmla="*/ 321 w 347"/>
              <a:gd name="T41" fmla="*/ 190 h 346"/>
              <a:gd name="T42" fmla="*/ 309 w 347"/>
              <a:gd name="T43" fmla="*/ 211 h 346"/>
              <a:gd name="T44" fmla="*/ 277 w 347"/>
              <a:gd name="T45" fmla="*/ 221 h 346"/>
              <a:gd name="T46" fmla="*/ 252 w 347"/>
              <a:gd name="T47" fmla="*/ 231 h 346"/>
              <a:gd name="T48" fmla="*/ 256 w 347"/>
              <a:gd name="T49" fmla="*/ 267 h 346"/>
              <a:gd name="T50" fmla="*/ 272 w 347"/>
              <a:gd name="T51" fmla="*/ 277 h 346"/>
              <a:gd name="T52" fmla="*/ 298 w 347"/>
              <a:gd name="T53" fmla="*/ 275 h 346"/>
              <a:gd name="T54" fmla="*/ 315 w 347"/>
              <a:gd name="T55" fmla="*/ 277 h 346"/>
              <a:gd name="T56" fmla="*/ 307 w 347"/>
              <a:gd name="T57" fmla="*/ 309 h 346"/>
              <a:gd name="T58" fmla="*/ 283 w 347"/>
              <a:gd name="T59" fmla="*/ 334 h 346"/>
              <a:gd name="T60" fmla="*/ 258 w 347"/>
              <a:gd name="T61" fmla="*/ 346 h 346"/>
              <a:gd name="T62" fmla="*/ 208 w 347"/>
              <a:gd name="T63" fmla="*/ 335 h 346"/>
              <a:gd name="T64" fmla="*/ 198 w 347"/>
              <a:gd name="T65" fmla="*/ 319 h 346"/>
              <a:gd name="T66" fmla="*/ 181 w 347"/>
              <a:gd name="T67" fmla="*/ 328 h 346"/>
              <a:gd name="T68" fmla="*/ 167 w 347"/>
              <a:gd name="T69" fmla="*/ 345 h 346"/>
              <a:gd name="T70" fmla="*/ 120 w 347"/>
              <a:gd name="T71" fmla="*/ 338 h 346"/>
              <a:gd name="T72" fmla="*/ 112 w 347"/>
              <a:gd name="T73" fmla="*/ 327 h 346"/>
              <a:gd name="T74" fmla="*/ 105 w 347"/>
              <a:gd name="T75" fmla="*/ 306 h 346"/>
              <a:gd name="T76" fmla="*/ 107 w 347"/>
              <a:gd name="T77" fmla="*/ 263 h 346"/>
              <a:gd name="T78" fmla="*/ 99 w 347"/>
              <a:gd name="T79" fmla="*/ 234 h 346"/>
              <a:gd name="T80" fmla="*/ 105 w 347"/>
              <a:gd name="T81" fmla="*/ 210 h 346"/>
              <a:gd name="T82" fmla="*/ 103 w 347"/>
              <a:gd name="T83" fmla="*/ 183 h 346"/>
              <a:gd name="T84" fmla="*/ 78 w 347"/>
              <a:gd name="T85" fmla="*/ 170 h 346"/>
              <a:gd name="T86" fmla="*/ 53 w 347"/>
              <a:gd name="T87" fmla="*/ 164 h 346"/>
              <a:gd name="T88" fmla="*/ 25 w 347"/>
              <a:gd name="T89" fmla="*/ 150 h 346"/>
              <a:gd name="T90" fmla="*/ 4 w 347"/>
              <a:gd name="T91" fmla="*/ 132 h 346"/>
              <a:gd name="T92" fmla="*/ 0 w 347"/>
              <a:gd name="T93" fmla="*/ 105 h 34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47" h="346">
                <a:moveTo>
                  <a:pt x="7" y="92"/>
                </a:moveTo>
                <a:lnTo>
                  <a:pt x="18" y="86"/>
                </a:lnTo>
                <a:lnTo>
                  <a:pt x="41" y="78"/>
                </a:lnTo>
                <a:lnTo>
                  <a:pt x="60" y="83"/>
                </a:lnTo>
                <a:lnTo>
                  <a:pt x="74" y="100"/>
                </a:lnTo>
                <a:lnTo>
                  <a:pt x="91" y="117"/>
                </a:lnTo>
                <a:lnTo>
                  <a:pt x="105" y="128"/>
                </a:lnTo>
                <a:lnTo>
                  <a:pt x="121" y="117"/>
                </a:lnTo>
                <a:lnTo>
                  <a:pt x="130" y="108"/>
                </a:lnTo>
                <a:lnTo>
                  <a:pt x="180" y="108"/>
                </a:lnTo>
                <a:lnTo>
                  <a:pt x="188" y="100"/>
                </a:lnTo>
                <a:lnTo>
                  <a:pt x="202" y="80"/>
                </a:lnTo>
                <a:lnTo>
                  <a:pt x="224" y="61"/>
                </a:lnTo>
                <a:lnTo>
                  <a:pt x="244" y="53"/>
                </a:lnTo>
                <a:lnTo>
                  <a:pt x="258" y="50"/>
                </a:lnTo>
                <a:lnTo>
                  <a:pt x="272" y="55"/>
                </a:lnTo>
                <a:lnTo>
                  <a:pt x="280" y="47"/>
                </a:lnTo>
                <a:lnTo>
                  <a:pt x="277" y="19"/>
                </a:lnTo>
                <a:lnTo>
                  <a:pt x="277" y="0"/>
                </a:lnTo>
                <a:lnTo>
                  <a:pt x="284" y="2"/>
                </a:lnTo>
                <a:lnTo>
                  <a:pt x="294" y="5"/>
                </a:lnTo>
                <a:lnTo>
                  <a:pt x="302" y="14"/>
                </a:lnTo>
                <a:lnTo>
                  <a:pt x="304" y="26"/>
                </a:lnTo>
                <a:lnTo>
                  <a:pt x="305" y="36"/>
                </a:lnTo>
                <a:lnTo>
                  <a:pt x="312" y="36"/>
                </a:lnTo>
                <a:lnTo>
                  <a:pt x="318" y="39"/>
                </a:lnTo>
                <a:lnTo>
                  <a:pt x="327" y="47"/>
                </a:lnTo>
                <a:lnTo>
                  <a:pt x="339" y="58"/>
                </a:lnTo>
                <a:lnTo>
                  <a:pt x="347" y="64"/>
                </a:lnTo>
                <a:lnTo>
                  <a:pt x="341" y="71"/>
                </a:lnTo>
                <a:lnTo>
                  <a:pt x="333" y="75"/>
                </a:lnTo>
                <a:lnTo>
                  <a:pt x="326" y="83"/>
                </a:lnTo>
                <a:lnTo>
                  <a:pt x="318" y="89"/>
                </a:lnTo>
                <a:lnTo>
                  <a:pt x="312" y="101"/>
                </a:lnTo>
                <a:lnTo>
                  <a:pt x="308" y="117"/>
                </a:lnTo>
                <a:lnTo>
                  <a:pt x="308" y="132"/>
                </a:lnTo>
                <a:lnTo>
                  <a:pt x="308" y="140"/>
                </a:lnTo>
                <a:lnTo>
                  <a:pt x="302" y="147"/>
                </a:lnTo>
                <a:lnTo>
                  <a:pt x="300" y="161"/>
                </a:lnTo>
                <a:lnTo>
                  <a:pt x="305" y="170"/>
                </a:lnTo>
                <a:lnTo>
                  <a:pt x="314" y="176"/>
                </a:lnTo>
                <a:lnTo>
                  <a:pt x="321" y="190"/>
                </a:lnTo>
                <a:lnTo>
                  <a:pt x="318" y="197"/>
                </a:lnTo>
                <a:lnTo>
                  <a:pt x="309" y="211"/>
                </a:lnTo>
                <a:lnTo>
                  <a:pt x="297" y="218"/>
                </a:lnTo>
                <a:lnTo>
                  <a:pt x="277" y="221"/>
                </a:lnTo>
                <a:lnTo>
                  <a:pt x="259" y="221"/>
                </a:lnTo>
                <a:lnTo>
                  <a:pt x="252" y="231"/>
                </a:lnTo>
                <a:lnTo>
                  <a:pt x="252" y="254"/>
                </a:lnTo>
                <a:lnTo>
                  <a:pt x="256" y="267"/>
                </a:lnTo>
                <a:lnTo>
                  <a:pt x="262" y="271"/>
                </a:lnTo>
                <a:lnTo>
                  <a:pt x="272" y="277"/>
                </a:lnTo>
                <a:lnTo>
                  <a:pt x="287" y="278"/>
                </a:lnTo>
                <a:lnTo>
                  <a:pt x="298" y="275"/>
                </a:lnTo>
                <a:lnTo>
                  <a:pt x="308" y="271"/>
                </a:lnTo>
                <a:lnTo>
                  <a:pt x="315" y="277"/>
                </a:lnTo>
                <a:lnTo>
                  <a:pt x="315" y="295"/>
                </a:lnTo>
                <a:lnTo>
                  <a:pt x="307" y="309"/>
                </a:lnTo>
                <a:lnTo>
                  <a:pt x="298" y="321"/>
                </a:lnTo>
                <a:lnTo>
                  <a:pt x="283" y="334"/>
                </a:lnTo>
                <a:lnTo>
                  <a:pt x="268" y="341"/>
                </a:lnTo>
                <a:lnTo>
                  <a:pt x="258" y="346"/>
                </a:lnTo>
                <a:lnTo>
                  <a:pt x="208" y="345"/>
                </a:lnTo>
                <a:lnTo>
                  <a:pt x="208" y="335"/>
                </a:lnTo>
                <a:lnTo>
                  <a:pt x="204" y="328"/>
                </a:lnTo>
                <a:lnTo>
                  <a:pt x="198" y="319"/>
                </a:lnTo>
                <a:lnTo>
                  <a:pt x="188" y="320"/>
                </a:lnTo>
                <a:lnTo>
                  <a:pt x="181" y="328"/>
                </a:lnTo>
                <a:lnTo>
                  <a:pt x="173" y="338"/>
                </a:lnTo>
                <a:lnTo>
                  <a:pt x="167" y="345"/>
                </a:lnTo>
                <a:lnTo>
                  <a:pt x="127" y="345"/>
                </a:lnTo>
                <a:lnTo>
                  <a:pt x="120" y="338"/>
                </a:lnTo>
                <a:lnTo>
                  <a:pt x="117" y="332"/>
                </a:lnTo>
                <a:lnTo>
                  <a:pt x="112" y="327"/>
                </a:lnTo>
                <a:lnTo>
                  <a:pt x="106" y="317"/>
                </a:lnTo>
                <a:lnTo>
                  <a:pt x="105" y="306"/>
                </a:lnTo>
                <a:lnTo>
                  <a:pt x="106" y="284"/>
                </a:lnTo>
                <a:lnTo>
                  <a:pt x="107" y="263"/>
                </a:lnTo>
                <a:lnTo>
                  <a:pt x="102" y="250"/>
                </a:lnTo>
                <a:lnTo>
                  <a:pt x="99" y="234"/>
                </a:lnTo>
                <a:lnTo>
                  <a:pt x="101" y="221"/>
                </a:lnTo>
                <a:lnTo>
                  <a:pt x="105" y="210"/>
                </a:lnTo>
                <a:lnTo>
                  <a:pt x="106" y="196"/>
                </a:lnTo>
                <a:lnTo>
                  <a:pt x="103" y="183"/>
                </a:lnTo>
                <a:lnTo>
                  <a:pt x="94" y="171"/>
                </a:lnTo>
                <a:lnTo>
                  <a:pt x="78" y="170"/>
                </a:lnTo>
                <a:lnTo>
                  <a:pt x="66" y="168"/>
                </a:lnTo>
                <a:lnTo>
                  <a:pt x="53" y="164"/>
                </a:lnTo>
                <a:lnTo>
                  <a:pt x="41" y="157"/>
                </a:lnTo>
                <a:lnTo>
                  <a:pt x="25" y="150"/>
                </a:lnTo>
                <a:lnTo>
                  <a:pt x="14" y="142"/>
                </a:lnTo>
                <a:lnTo>
                  <a:pt x="4" y="132"/>
                </a:lnTo>
                <a:lnTo>
                  <a:pt x="2" y="121"/>
                </a:lnTo>
                <a:lnTo>
                  <a:pt x="0" y="105"/>
                </a:lnTo>
                <a:lnTo>
                  <a:pt x="7" y="92"/>
                </a:lnTo>
                <a:close/>
              </a:path>
            </a:pathLst>
          </a:custGeom>
          <a:solidFill>
            <a:srgbClr val="00C782"/>
          </a:solidFill>
          <a:ln>
            <a:noFill/>
          </a:ln>
        </p:spPr>
        <p:txBody>
          <a:bodyPr/>
          <a:lstStyle/>
          <a:p>
            <a:pPr>
              <a:defRPr/>
            </a:pPr>
            <a:endParaRPr lang="en-US" dirty="0"/>
          </a:p>
        </p:txBody>
      </p:sp>
      <p:sp>
        <p:nvSpPr>
          <p:cNvPr id="11272" name="Freeform 12"/>
          <p:cNvSpPr>
            <a:spLocks/>
          </p:cNvSpPr>
          <p:nvPr/>
        </p:nvSpPr>
        <p:spPr bwMode="gray">
          <a:xfrm rot="-151246">
            <a:off x="2511425" y="2922588"/>
            <a:ext cx="1204913" cy="1095375"/>
          </a:xfrm>
          <a:custGeom>
            <a:avLst/>
            <a:gdLst>
              <a:gd name="T0" fmla="*/ 2147483647 w 882"/>
              <a:gd name="T1" fmla="*/ 2147483647 h 801"/>
              <a:gd name="T2" fmla="*/ 2147483647 w 882"/>
              <a:gd name="T3" fmla="*/ 2147483647 h 801"/>
              <a:gd name="T4" fmla="*/ 2147483647 w 882"/>
              <a:gd name="T5" fmla="*/ 2147483647 h 801"/>
              <a:gd name="T6" fmla="*/ 2147483647 w 882"/>
              <a:gd name="T7" fmla="*/ 2147483647 h 801"/>
              <a:gd name="T8" fmla="*/ 2147483647 w 882"/>
              <a:gd name="T9" fmla="*/ 2147483647 h 801"/>
              <a:gd name="T10" fmla="*/ 2147483647 w 882"/>
              <a:gd name="T11" fmla="*/ 2147483647 h 801"/>
              <a:gd name="T12" fmla="*/ 2147483647 w 882"/>
              <a:gd name="T13" fmla="*/ 2147483647 h 801"/>
              <a:gd name="T14" fmla="*/ 2147483647 w 882"/>
              <a:gd name="T15" fmla="*/ 2147483647 h 801"/>
              <a:gd name="T16" fmla="*/ 2147483647 w 882"/>
              <a:gd name="T17" fmla="*/ 2147483647 h 801"/>
              <a:gd name="T18" fmla="*/ 2147483647 w 882"/>
              <a:gd name="T19" fmla="*/ 2147483647 h 801"/>
              <a:gd name="T20" fmla="*/ 2147483647 w 882"/>
              <a:gd name="T21" fmla="*/ 2147483647 h 801"/>
              <a:gd name="T22" fmla="*/ 2147483647 w 882"/>
              <a:gd name="T23" fmla="*/ 2147483647 h 801"/>
              <a:gd name="T24" fmla="*/ 2147483647 w 882"/>
              <a:gd name="T25" fmla="*/ 2147483647 h 801"/>
              <a:gd name="T26" fmla="*/ 2147483647 w 882"/>
              <a:gd name="T27" fmla="*/ 2147483647 h 801"/>
              <a:gd name="T28" fmla="*/ 2147483647 w 882"/>
              <a:gd name="T29" fmla="*/ 2147483647 h 801"/>
              <a:gd name="T30" fmla="*/ 2147483647 w 882"/>
              <a:gd name="T31" fmla="*/ 2147483647 h 801"/>
              <a:gd name="T32" fmla="*/ 2147483647 w 882"/>
              <a:gd name="T33" fmla="*/ 2147483647 h 801"/>
              <a:gd name="T34" fmla="*/ 2147483647 w 882"/>
              <a:gd name="T35" fmla="*/ 2147483647 h 801"/>
              <a:gd name="T36" fmla="*/ 2147483647 w 882"/>
              <a:gd name="T37" fmla="*/ 2147483647 h 801"/>
              <a:gd name="T38" fmla="*/ 2147483647 w 882"/>
              <a:gd name="T39" fmla="*/ 2147483647 h 801"/>
              <a:gd name="T40" fmla="*/ 2147483647 w 882"/>
              <a:gd name="T41" fmla="*/ 2147483647 h 801"/>
              <a:gd name="T42" fmla="*/ 2147483647 w 882"/>
              <a:gd name="T43" fmla="*/ 2147483647 h 801"/>
              <a:gd name="T44" fmla="*/ 2147483647 w 882"/>
              <a:gd name="T45" fmla="*/ 2147483647 h 801"/>
              <a:gd name="T46" fmla="*/ 2147483647 w 882"/>
              <a:gd name="T47" fmla="*/ 2147483647 h 801"/>
              <a:gd name="T48" fmla="*/ 2147483647 w 882"/>
              <a:gd name="T49" fmla="*/ 2147483647 h 801"/>
              <a:gd name="T50" fmla="*/ 2147483647 w 882"/>
              <a:gd name="T51" fmla="*/ 2147483647 h 801"/>
              <a:gd name="T52" fmla="*/ 2147483647 w 882"/>
              <a:gd name="T53" fmla="*/ 2147483647 h 801"/>
              <a:gd name="T54" fmla="*/ 2147483647 w 882"/>
              <a:gd name="T55" fmla="*/ 2147483647 h 801"/>
              <a:gd name="T56" fmla="*/ 2147483647 w 882"/>
              <a:gd name="T57" fmla="*/ 2147483647 h 801"/>
              <a:gd name="T58" fmla="*/ 2147483647 w 882"/>
              <a:gd name="T59" fmla="*/ 2147483647 h 801"/>
              <a:gd name="T60" fmla="*/ 0 w 882"/>
              <a:gd name="T61" fmla="*/ 2147483647 h 801"/>
              <a:gd name="T62" fmla="*/ 2147483647 w 882"/>
              <a:gd name="T63" fmla="*/ 2147483647 h 801"/>
              <a:gd name="T64" fmla="*/ 2147483647 w 882"/>
              <a:gd name="T65" fmla="*/ 2147483647 h 801"/>
              <a:gd name="T66" fmla="*/ 2147483647 w 882"/>
              <a:gd name="T67" fmla="*/ 2147483647 h 801"/>
              <a:gd name="T68" fmla="*/ 2147483647 w 882"/>
              <a:gd name="T69" fmla="*/ 2147483647 h 801"/>
              <a:gd name="T70" fmla="*/ 2147483647 w 882"/>
              <a:gd name="T71" fmla="*/ 2147483647 h 801"/>
              <a:gd name="T72" fmla="*/ 2147483647 w 882"/>
              <a:gd name="T73" fmla="*/ 2147483647 h 801"/>
              <a:gd name="T74" fmla="*/ 2147483647 w 882"/>
              <a:gd name="T75" fmla="*/ 2147483647 h 801"/>
              <a:gd name="T76" fmla="*/ 2147483647 w 882"/>
              <a:gd name="T77" fmla="*/ 2147483647 h 801"/>
              <a:gd name="T78" fmla="*/ 2147483647 w 882"/>
              <a:gd name="T79" fmla="*/ 2147483647 h 801"/>
              <a:gd name="T80" fmla="*/ 2147483647 w 882"/>
              <a:gd name="T81" fmla="*/ 2147483647 h 801"/>
              <a:gd name="T82" fmla="*/ 2147483647 w 882"/>
              <a:gd name="T83" fmla="*/ 2147483647 h 801"/>
              <a:gd name="T84" fmla="*/ 2147483647 w 882"/>
              <a:gd name="T85" fmla="*/ 2147483647 h 801"/>
              <a:gd name="T86" fmla="*/ 2147483647 w 882"/>
              <a:gd name="T87" fmla="*/ 2147483647 h 801"/>
              <a:gd name="T88" fmla="*/ 2147483647 w 882"/>
              <a:gd name="T89" fmla="*/ 2147483647 h 801"/>
              <a:gd name="T90" fmla="*/ 2147483647 w 882"/>
              <a:gd name="T91" fmla="*/ 2147483647 h 801"/>
              <a:gd name="T92" fmla="*/ 2147483647 w 882"/>
              <a:gd name="T93" fmla="*/ 2147483647 h 801"/>
              <a:gd name="T94" fmla="*/ 2147483647 w 882"/>
              <a:gd name="T95" fmla="*/ 2147483647 h 801"/>
              <a:gd name="T96" fmla="*/ 2147483647 w 882"/>
              <a:gd name="T97" fmla="*/ 2147483647 h 801"/>
              <a:gd name="T98" fmla="*/ 2147483647 w 882"/>
              <a:gd name="T99" fmla="*/ 2147483647 h 80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82"/>
              <a:gd name="T151" fmla="*/ 0 h 801"/>
              <a:gd name="T152" fmla="*/ 882 w 882"/>
              <a:gd name="T153" fmla="*/ 801 h 80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82" h="801">
                <a:moveTo>
                  <a:pt x="804" y="266"/>
                </a:moveTo>
                <a:lnTo>
                  <a:pt x="802" y="282"/>
                </a:lnTo>
                <a:lnTo>
                  <a:pt x="808" y="303"/>
                </a:lnTo>
                <a:lnTo>
                  <a:pt x="830" y="319"/>
                </a:lnTo>
                <a:lnTo>
                  <a:pt x="844" y="337"/>
                </a:lnTo>
                <a:lnTo>
                  <a:pt x="864" y="361"/>
                </a:lnTo>
                <a:lnTo>
                  <a:pt x="875" y="404"/>
                </a:lnTo>
                <a:lnTo>
                  <a:pt x="882" y="420"/>
                </a:lnTo>
                <a:lnTo>
                  <a:pt x="880" y="432"/>
                </a:lnTo>
                <a:lnTo>
                  <a:pt x="869" y="435"/>
                </a:lnTo>
                <a:lnTo>
                  <a:pt x="858" y="436"/>
                </a:lnTo>
                <a:lnTo>
                  <a:pt x="848" y="438"/>
                </a:lnTo>
                <a:lnTo>
                  <a:pt x="846" y="440"/>
                </a:lnTo>
                <a:lnTo>
                  <a:pt x="836" y="449"/>
                </a:lnTo>
                <a:lnTo>
                  <a:pt x="829" y="454"/>
                </a:lnTo>
                <a:lnTo>
                  <a:pt x="822" y="456"/>
                </a:lnTo>
                <a:lnTo>
                  <a:pt x="818" y="460"/>
                </a:lnTo>
                <a:lnTo>
                  <a:pt x="816" y="461"/>
                </a:lnTo>
                <a:lnTo>
                  <a:pt x="815" y="465"/>
                </a:lnTo>
                <a:lnTo>
                  <a:pt x="814" y="467"/>
                </a:lnTo>
                <a:lnTo>
                  <a:pt x="812" y="470"/>
                </a:lnTo>
                <a:lnTo>
                  <a:pt x="808" y="471"/>
                </a:lnTo>
                <a:lnTo>
                  <a:pt x="801" y="472"/>
                </a:lnTo>
                <a:lnTo>
                  <a:pt x="794" y="474"/>
                </a:lnTo>
                <a:lnTo>
                  <a:pt x="780" y="474"/>
                </a:lnTo>
                <a:lnTo>
                  <a:pt x="775" y="472"/>
                </a:lnTo>
                <a:lnTo>
                  <a:pt x="755" y="481"/>
                </a:lnTo>
                <a:lnTo>
                  <a:pt x="743" y="495"/>
                </a:lnTo>
                <a:lnTo>
                  <a:pt x="720" y="509"/>
                </a:lnTo>
                <a:lnTo>
                  <a:pt x="719" y="527"/>
                </a:lnTo>
                <a:lnTo>
                  <a:pt x="730" y="538"/>
                </a:lnTo>
                <a:lnTo>
                  <a:pt x="747" y="542"/>
                </a:lnTo>
                <a:lnTo>
                  <a:pt x="769" y="553"/>
                </a:lnTo>
                <a:lnTo>
                  <a:pt x="782" y="570"/>
                </a:lnTo>
                <a:lnTo>
                  <a:pt x="791" y="578"/>
                </a:lnTo>
                <a:lnTo>
                  <a:pt x="789" y="592"/>
                </a:lnTo>
                <a:lnTo>
                  <a:pt x="772" y="592"/>
                </a:lnTo>
                <a:lnTo>
                  <a:pt x="769" y="603"/>
                </a:lnTo>
                <a:lnTo>
                  <a:pt x="769" y="631"/>
                </a:lnTo>
                <a:lnTo>
                  <a:pt x="759" y="645"/>
                </a:lnTo>
                <a:lnTo>
                  <a:pt x="750" y="656"/>
                </a:lnTo>
                <a:lnTo>
                  <a:pt x="748" y="672"/>
                </a:lnTo>
                <a:lnTo>
                  <a:pt x="743" y="692"/>
                </a:lnTo>
                <a:lnTo>
                  <a:pt x="741" y="699"/>
                </a:lnTo>
                <a:lnTo>
                  <a:pt x="716" y="699"/>
                </a:lnTo>
                <a:lnTo>
                  <a:pt x="709" y="694"/>
                </a:lnTo>
                <a:lnTo>
                  <a:pt x="702" y="684"/>
                </a:lnTo>
                <a:lnTo>
                  <a:pt x="691" y="679"/>
                </a:lnTo>
                <a:lnTo>
                  <a:pt x="663" y="679"/>
                </a:lnTo>
                <a:lnTo>
                  <a:pt x="658" y="684"/>
                </a:lnTo>
                <a:lnTo>
                  <a:pt x="658" y="695"/>
                </a:lnTo>
                <a:lnTo>
                  <a:pt x="655" y="705"/>
                </a:lnTo>
                <a:lnTo>
                  <a:pt x="647" y="709"/>
                </a:lnTo>
                <a:lnTo>
                  <a:pt x="624" y="709"/>
                </a:lnTo>
                <a:lnTo>
                  <a:pt x="621" y="692"/>
                </a:lnTo>
                <a:lnTo>
                  <a:pt x="614" y="684"/>
                </a:lnTo>
                <a:lnTo>
                  <a:pt x="609" y="672"/>
                </a:lnTo>
                <a:lnTo>
                  <a:pt x="613" y="656"/>
                </a:lnTo>
                <a:lnTo>
                  <a:pt x="621" y="644"/>
                </a:lnTo>
                <a:lnTo>
                  <a:pt x="631" y="634"/>
                </a:lnTo>
                <a:lnTo>
                  <a:pt x="635" y="616"/>
                </a:lnTo>
                <a:lnTo>
                  <a:pt x="602" y="616"/>
                </a:lnTo>
                <a:lnTo>
                  <a:pt x="587" y="614"/>
                </a:lnTo>
                <a:lnTo>
                  <a:pt x="576" y="606"/>
                </a:lnTo>
                <a:lnTo>
                  <a:pt x="564" y="599"/>
                </a:lnTo>
                <a:lnTo>
                  <a:pt x="555" y="589"/>
                </a:lnTo>
                <a:lnTo>
                  <a:pt x="541" y="594"/>
                </a:lnTo>
                <a:lnTo>
                  <a:pt x="527" y="606"/>
                </a:lnTo>
                <a:lnTo>
                  <a:pt x="510" y="620"/>
                </a:lnTo>
                <a:lnTo>
                  <a:pt x="504" y="644"/>
                </a:lnTo>
                <a:lnTo>
                  <a:pt x="520" y="662"/>
                </a:lnTo>
                <a:lnTo>
                  <a:pt x="535" y="684"/>
                </a:lnTo>
                <a:lnTo>
                  <a:pt x="531" y="705"/>
                </a:lnTo>
                <a:lnTo>
                  <a:pt x="521" y="711"/>
                </a:lnTo>
                <a:lnTo>
                  <a:pt x="516" y="726"/>
                </a:lnTo>
                <a:lnTo>
                  <a:pt x="516" y="743"/>
                </a:lnTo>
                <a:lnTo>
                  <a:pt x="513" y="755"/>
                </a:lnTo>
                <a:lnTo>
                  <a:pt x="503" y="761"/>
                </a:lnTo>
                <a:lnTo>
                  <a:pt x="498" y="776"/>
                </a:lnTo>
                <a:lnTo>
                  <a:pt x="493" y="784"/>
                </a:lnTo>
                <a:lnTo>
                  <a:pt x="492" y="796"/>
                </a:lnTo>
                <a:lnTo>
                  <a:pt x="481" y="798"/>
                </a:lnTo>
                <a:lnTo>
                  <a:pt x="464" y="801"/>
                </a:lnTo>
                <a:lnTo>
                  <a:pt x="453" y="801"/>
                </a:lnTo>
                <a:lnTo>
                  <a:pt x="436" y="794"/>
                </a:lnTo>
                <a:lnTo>
                  <a:pt x="420" y="784"/>
                </a:lnTo>
                <a:lnTo>
                  <a:pt x="403" y="770"/>
                </a:lnTo>
                <a:lnTo>
                  <a:pt x="386" y="748"/>
                </a:lnTo>
                <a:lnTo>
                  <a:pt x="381" y="737"/>
                </a:lnTo>
                <a:lnTo>
                  <a:pt x="376" y="705"/>
                </a:lnTo>
                <a:lnTo>
                  <a:pt x="368" y="698"/>
                </a:lnTo>
                <a:lnTo>
                  <a:pt x="351" y="688"/>
                </a:lnTo>
                <a:lnTo>
                  <a:pt x="340" y="662"/>
                </a:lnTo>
                <a:lnTo>
                  <a:pt x="321" y="638"/>
                </a:lnTo>
                <a:lnTo>
                  <a:pt x="297" y="621"/>
                </a:lnTo>
                <a:lnTo>
                  <a:pt x="275" y="614"/>
                </a:lnTo>
                <a:lnTo>
                  <a:pt x="259" y="605"/>
                </a:lnTo>
                <a:lnTo>
                  <a:pt x="246" y="592"/>
                </a:lnTo>
                <a:lnTo>
                  <a:pt x="223" y="582"/>
                </a:lnTo>
                <a:lnTo>
                  <a:pt x="202" y="575"/>
                </a:lnTo>
                <a:lnTo>
                  <a:pt x="180" y="573"/>
                </a:lnTo>
                <a:lnTo>
                  <a:pt x="129" y="573"/>
                </a:lnTo>
                <a:lnTo>
                  <a:pt x="119" y="564"/>
                </a:lnTo>
                <a:lnTo>
                  <a:pt x="109" y="559"/>
                </a:lnTo>
                <a:lnTo>
                  <a:pt x="108" y="514"/>
                </a:lnTo>
                <a:lnTo>
                  <a:pt x="101" y="503"/>
                </a:lnTo>
                <a:lnTo>
                  <a:pt x="90" y="498"/>
                </a:lnTo>
                <a:lnTo>
                  <a:pt x="78" y="486"/>
                </a:lnTo>
                <a:lnTo>
                  <a:pt x="74" y="460"/>
                </a:lnTo>
                <a:lnTo>
                  <a:pt x="48" y="459"/>
                </a:lnTo>
                <a:lnTo>
                  <a:pt x="48" y="438"/>
                </a:lnTo>
                <a:lnTo>
                  <a:pt x="48" y="420"/>
                </a:lnTo>
                <a:lnTo>
                  <a:pt x="58" y="404"/>
                </a:lnTo>
                <a:lnTo>
                  <a:pt x="56" y="381"/>
                </a:lnTo>
                <a:lnTo>
                  <a:pt x="53" y="365"/>
                </a:lnTo>
                <a:lnTo>
                  <a:pt x="42" y="361"/>
                </a:lnTo>
                <a:lnTo>
                  <a:pt x="31" y="358"/>
                </a:lnTo>
                <a:lnTo>
                  <a:pt x="23" y="355"/>
                </a:lnTo>
                <a:lnTo>
                  <a:pt x="14" y="350"/>
                </a:lnTo>
                <a:lnTo>
                  <a:pt x="0" y="342"/>
                </a:lnTo>
                <a:lnTo>
                  <a:pt x="2" y="322"/>
                </a:lnTo>
                <a:lnTo>
                  <a:pt x="0" y="303"/>
                </a:lnTo>
                <a:lnTo>
                  <a:pt x="9" y="289"/>
                </a:lnTo>
                <a:lnTo>
                  <a:pt x="26" y="280"/>
                </a:lnTo>
                <a:lnTo>
                  <a:pt x="39" y="271"/>
                </a:lnTo>
                <a:lnTo>
                  <a:pt x="51" y="259"/>
                </a:lnTo>
                <a:lnTo>
                  <a:pt x="52" y="237"/>
                </a:lnTo>
                <a:lnTo>
                  <a:pt x="64" y="227"/>
                </a:lnTo>
                <a:lnTo>
                  <a:pt x="84" y="213"/>
                </a:lnTo>
                <a:lnTo>
                  <a:pt x="98" y="197"/>
                </a:lnTo>
                <a:lnTo>
                  <a:pt x="119" y="186"/>
                </a:lnTo>
                <a:lnTo>
                  <a:pt x="131" y="188"/>
                </a:lnTo>
                <a:lnTo>
                  <a:pt x="148" y="200"/>
                </a:lnTo>
                <a:lnTo>
                  <a:pt x="156" y="216"/>
                </a:lnTo>
                <a:lnTo>
                  <a:pt x="169" y="232"/>
                </a:lnTo>
                <a:lnTo>
                  <a:pt x="191" y="233"/>
                </a:lnTo>
                <a:lnTo>
                  <a:pt x="213" y="225"/>
                </a:lnTo>
                <a:lnTo>
                  <a:pt x="229" y="222"/>
                </a:lnTo>
                <a:lnTo>
                  <a:pt x="243" y="220"/>
                </a:lnTo>
                <a:lnTo>
                  <a:pt x="259" y="209"/>
                </a:lnTo>
                <a:lnTo>
                  <a:pt x="273" y="198"/>
                </a:lnTo>
                <a:lnTo>
                  <a:pt x="282" y="187"/>
                </a:lnTo>
                <a:lnTo>
                  <a:pt x="296" y="172"/>
                </a:lnTo>
                <a:lnTo>
                  <a:pt x="310" y="155"/>
                </a:lnTo>
                <a:lnTo>
                  <a:pt x="323" y="142"/>
                </a:lnTo>
                <a:lnTo>
                  <a:pt x="342" y="131"/>
                </a:lnTo>
                <a:lnTo>
                  <a:pt x="362" y="119"/>
                </a:lnTo>
                <a:lnTo>
                  <a:pt x="376" y="105"/>
                </a:lnTo>
                <a:lnTo>
                  <a:pt x="392" y="94"/>
                </a:lnTo>
                <a:lnTo>
                  <a:pt x="403" y="76"/>
                </a:lnTo>
                <a:lnTo>
                  <a:pt x="408" y="53"/>
                </a:lnTo>
                <a:lnTo>
                  <a:pt x="413" y="37"/>
                </a:lnTo>
                <a:lnTo>
                  <a:pt x="425" y="27"/>
                </a:lnTo>
                <a:lnTo>
                  <a:pt x="443" y="19"/>
                </a:lnTo>
                <a:lnTo>
                  <a:pt x="460" y="16"/>
                </a:lnTo>
                <a:lnTo>
                  <a:pt x="477" y="13"/>
                </a:lnTo>
                <a:lnTo>
                  <a:pt x="493" y="5"/>
                </a:lnTo>
                <a:lnTo>
                  <a:pt x="503" y="0"/>
                </a:lnTo>
                <a:lnTo>
                  <a:pt x="514" y="6"/>
                </a:lnTo>
                <a:lnTo>
                  <a:pt x="530" y="7"/>
                </a:lnTo>
                <a:lnTo>
                  <a:pt x="541" y="10"/>
                </a:lnTo>
                <a:lnTo>
                  <a:pt x="553" y="12"/>
                </a:lnTo>
                <a:lnTo>
                  <a:pt x="546" y="25"/>
                </a:lnTo>
                <a:lnTo>
                  <a:pt x="548" y="41"/>
                </a:lnTo>
                <a:lnTo>
                  <a:pt x="555" y="58"/>
                </a:lnTo>
                <a:lnTo>
                  <a:pt x="564" y="64"/>
                </a:lnTo>
                <a:lnTo>
                  <a:pt x="582" y="76"/>
                </a:lnTo>
                <a:lnTo>
                  <a:pt x="599" y="84"/>
                </a:lnTo>
                <a:lnTo>
                  <a:pt x="616" y="87"/>
                </a:lnTo>
                <a:lnTo>
                  <a:pt x="631" y="88"/>
                </a:lnTo>
                <a:lnTo>
                  <a:pt x="644" y="96"/>
                </a:lnTo>
                <a:lnTo>
                  <a:pt x="649" y="103"/>
                </a:lnTo>
                <a:lnTo>
                  <a:pt x="652" y="116"/>
                </a:lnTo>
                <a:lnTo>
                  <a:pt x="649" y="135"/>
                </a:lnTo>
                <a:lnTo>
                  <a:pt x="647" y="141"/>
                </a:lnTo>
                <a:lnTo>
                  <a:pt x="645" y="154"/>
                </a:lnTo>
                <a:lnTo>
                  <a:pt x="648" y="170"/>
                </a:lnTo>
                <a:lnTo>
                  <a:pt x="653" y="183"/>
                </a:lnTo>
                <a:lnTo>
                  <a:pt x="652" y="204"/>
                </a:lnTo>
                <a:lnTo>
                  <a:pt x="649" y="216"/>
                </a:lnTo>
                <a:lnTo>
                  <a:pt x="652" y="237"/>
                </a:lnTo>
                <a:lnTo>
                  <a:pt x="663" y="252"/>
                </a:lnTo>
                <a:lnTo>
                  <a:pt x="666" y="258"/>
                </a:lnTo>
                <a:lnTo>
                  <a:pt x="673" y="265"/>
                </a:lnTo>
                <a:lnTo>
                  <a:pt x="687" y="265"/>
                </a:lnTo>
                <a:lnTo>
                  <a:pt x="702" y="265"/>
                </a:lnTo>
                <a:lnTo>
                  <a:pt x="713" y="265"/>
                </a:lnTo>
                <a:lnTo>
                  <a:pt x="719" y="258"/>
                </a:lnTo>
                <a:lnTo>
                  <a:pt x="727" y="244"/>
                </a:lnTo>
                <a:lnTo>
                  <a:pt x="734" y="240"/>
                </a:lnTo>
                <a:lnTo>
                  <a:pt x="744" y="239"/>
                </a:lnTo>
                <a:lnTo>
                  <a:pt x="750" y="248"/>
                </a:lnTo>
                <a:lnTo>
                  <a:pt x="754" y="265"/>
                </a:lnTo>
                <a:lnTo>
                  <a:pt x="763" y="264"/>
                </a:lnTo>
                <a:lnTo>
                  <a:pt x="777" y="264"/>
                </a:lnTo>
                <a:lnTo>
                  <a:pt x="793" y="264"/>
                </a:lnTo>
                <a:lnTo>
                  <a:pt x="804" y="266"/>
                </a:lnTo>
                <a:close/>
              </a:path>
            </a:pathLst>
          </a:custGeom>
          <a:solidFill>
            <a:schemeClr val="accent2"/>
          </a:solidFill>
          <a:ln w="9525">
            <a:noFill/>
            <a:miter lim="800000"/>
            <a:headEnd/>
            <a:tailEnd/>
          </a:ln>
        </p:spPr>
        <p:txBody>
          <a:bodyPr wrap="none" lIns="0" tIns="0" rIns="0" bIns="0" anchor="ctr"/>
          <a:lstStyle/>
          <a:p>
            <a:pPr algn="ctr"/>
            <a:endParaRPr lang="en-US" altLang="en-US" dirty="0">
              <a:ea typeface="SimSun" pitchFamily="2" charset="-122"/>
            </a:endParaRPr>
          </a:p>
        </p:txBody>
      </p:sp>
      <p:sp>
        <p:nvSpPr>
          <p:cNvPr id="8201" name="Freeform 13"/>
          <p:cNvSpPr>
            <a:spLocks/>
          </p:cNvSpPr>
          <p:nvPr/>
        </p:nvSpPr>
        <p:spPr bwMode="gray">
          <a:xfrm rot="-151246">
            <a:off x="3706813" y="2728913"/>
            <a:ext cx="450850" cy="438150"/>
          </a:xfrm>
          <a:custGeom>
            <a:avLst/>
            <a:gdLst>
              <a:gd name="T0" fmla="*/ 141 w 330"/>
              <a:gd name="T1" fmla="*/ 0 h 320"/>
              <a:gd name="T2" fmla="*/ 173 w 330"/>
              <a:gd name="T3" fmla="*/ 8 h 320"/>
              <a:gd name="T4" fmla="*/ 195 w 330"/>
              <a:gd name="T5" fmla="*/ 42 h 320"/>
              <a:gd name="T6" fmla="*/ 217 w 330"/>
              <a:gd name="T7" fmla="*/ 56 h 320"/>
              <a:gd name="T8" fmla="*/ 246 w 330"/>
              <a:gd name="T9" fmla="*/ 54 h 320"/>
              <a:gd name="T10" fmla="*/ 273 w 330"/>
              <a:gd name="T11" fmla="*/ 65 h 320"/>
              <a:gd name="T12" fmla="*/ 294 w 330"/>
              <a:gd name="T13" fmla="*/ 92 h 320"/>
              <a:gd name="T14" fmla="*/ 319 w 330"/>
              <a:gd name="T15" fmla="*/ 117 h 320"/>
              <a:gd name="T16" fmla="*/ 329 w 330"/>
              <a:gd name="T17" fmla="*/ 128 h 320"/>
              <a:gd name="T18" fmla="*/ 324 w 330"/>
              <a:gd name="T19" fmla="*/ 148 h 320"/>
              <a:gd name="T20" fmla="*/ 323 w 330"/>
              <a:gd name="T21" fmla="*/ 173 h 320"/>
              <a:gd name="T22" fmla="*/ 302 w 330"/>
              <a:gd name="T23" fmla="*/ 187 h 320"/>
              <a:gd name="T24" fmla="*/ 285 w 330"/>
              <a:gd name="T25" fmla="*/ 209 h 320"/>
              <a:gd name="T26" fmla="*/ 283 w 330"/>
              <a:gd name="T27" fmla="*/ 242 h 320"/>
              <a:gd name="T28" fmla="*/ 278 w 330"/>
              <a:gd name="T29" fmla="*/ 259 h 320"/>
              <a:gd name="T30" fmla="*/ 263 w 330"/>
              <a:gd name="T31" fmla="*/ 265 h 320"/>
              <a:gd name="T32" fmla="*/ 249 w 330"/>
              <a:gd name="T33" fmla="*/ 279 h 320"/>
              <a:gd name="T34" fmla="*/ 260 w 330"/>
              <a:gd name="T35" fmla="*/ 299 h 320"/>
              <a:gd name="T36" fmla="*/ 263 w 330"/>
              <a:gd name="T37" fmla="*/ 316 h 320"/>
              <a:gd name="T38" fmla="*/ 228 w 330"/>
              <a:gd name="T39" fmla="*/ 320 h 320"/>
              <a:gd name="T40" fmla="*/ 200 w 330"/>
              <a:gd name="T41" fmla="*/ 301 h 320"/>
              <a:gd name="T42" fmla="*/ 171 w 330"/>
              <a:gd name="T43" fmla="*/ 281 h 320"/>
              <a:gd name="T44" fmla="*/ 141 w 330"/>
              <a:gd name="T45" fmla="*/ 260 h 320"/>
              <a:gd name="T46" fmla="*/ 116 w 330"/>
              <a:gd name="T47" fmla="*/ 251 h 320"/>
              <a:gd name="T48" fmla="*/ 88 w 330"/>
              <a:gd name="T49" fmla="*/ 260 h 320"/>
              <a:gd name="T50" fmla="*/ 51 w 330"/>
              <a:gd name="T51" fmla="*/ 266 h 320"/>
              <a:gd name="T52" fmla="*/ 49 w 330"/>
              <a:gd name="T53" fmla="*/ 244 h 320"/>
              <a:gd name="T54" fmla="*/ 63 w 330"/>
              <a:gd name="T55" fmla="*/ 209 h 320"/>
              <a:gd name="T56" fmla="*/ 63 w 330"/>
              <a:gd name="T57" fmla="*/ 178 h 320"/>
              <a:gd name="T58" fmla="*/ 39 w 330"/>
              <a:gd name="T59" fmla="*/ 150 h 320"/>
              <a:gd name="T60" fmla="*/ 21 w 330"/>
              <a:gd name="T61" fmla="*/ 128 h 320"/>
              <a:gd name="T62" fmla="*/ 4 w 330"/>
              <a:gd name="T63" fmla="*/ 106 h 320"/>
              <a:gd name="T64" fmla="*/ 10 w 330"/>
              <a:gd name="T65" fmla="*/ 89 h 320"/>
              <a:gd name="T66" fmla="*/ 25 w 330"/>
              <a:gd name="T67" fmla="*/ 77 h 320"/>
              <a:gd name="T68" fmla="*/ 33 w 330"/>
              <a:gd name="T69" fmla="*/ 47 h 320"/>
              <a:gd name="T70" fmla="*/ 39 w 330"/>
              <a:gd name="T71" fmla="*/ 21 h 320"/>
              <a:gd name="T72" fmla="*/ 64 w 330"/>
              <a:gd name="T73" fmla="*/ 13 h 320"/>
              <a:gd name="T74" fmla="*/ 95 w 330"/>
              <a:gd name="T75" fmla="*/ 10 h 320"/>
              <a:gd name="T76" fmla="*/ 106 w 330"/>
              <a:gd name="T77" fmla="*/ 22 h 320"/>
              <a:gd name="T78" fmla="*/ 125 w 330"/>
              <a:gd name="T79" fmla="*/ 15 h 32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30" h="320">
                <a:moveTo>
                  <a:pt x="124" y="0"/>
                </a:moveTo>
                <a:lnTo>
                  <a:pt x="141" y="0"/>
                </a:lnTo>
                <a:lnTo>
                  <a:pt x="157" y="4"/>
                </a:lnTo>
                <a:lnTo>
                  <a:pt x="173" y="8"/>
                </a:lnTo>
                <a:lnTo>
                  <a:pt x="184" y="25"/>
                </a:lnTo>
                <a:lnTo>
                  <a:pt x="195" y="42"/>
                </a:lnTo>
                <a:lnTo>
                  <a:pt x="200" y="53"/>
                </a:lnTo>
                <a:lnTo>
                  <a:pt x="217" y="56"/>
                </a:lnTo>
                <a:lnTo>
                  <a:pt x="230" y="54"/>
                </a:lnTo>
                <a:lnTo>
                  <a:pt x="246" y="54"/>
                </a:lnTo>
                <a:lnTo>
                  <a:pt x="262" y="54"/>
                </a:lnTo>
                <a:lnTo>
                  <a:pt x="273" y="65"/>
                </a:lnTo>
                <a:lnTo>
                  <a:pt x="280" y="81"/>
                </a:lnTo>
                <a:lnTo>
                  <a:pt x="294" y="92"/>
                </a:lnTo>
                <a:lnTo>
                  <a:pt x="306" y="103"/>
                </a:lnTo>
                <a:lnTo>
                  <a:pt x="319" y="117"/>
                </a:lnTo>
                <a:lnTo>
                  <a:pt x="329" y="123"/>
                </a:lnTo>
                <a:lnTo>
                  <a:pt x="329" y="128"/>
                </a:lnTo>
                <a:lnTo>
                  <a:pt x="330" y="139"/>
                </a:lnTo>
                <a:lnTo>
                  <a:pt x="324" y="148"/>
                </a:lnTo>
                <a:lnTo>
                  <a:pt x="324" y="162"/>
                </a:lnTo>
                <a:lnTo>
                  <a:pt x="323" y="173"/>
                </a:lnTo>
                <a:lnTo>
                  <a:pt x="313" y="178"/>
                </a:lnTo>
                <a:lnTo>
                  <a:pt x="302" y="187"/>
                </a:lnTo>
                <a:lnTo>
                  <a:pt x="291" y="199"/>
                </a:lnTo>
                <a:lnTo>
                  <a:pt x="285" y="209"/>
                </a:lnTo>
                <a:lnTo>
                  <a:pt x="283" y="223"/>
                </a:lnTo>
                <a:lnTo>
                  <a:pt x="283" y="242"/>
                </a:lnTo>
                <a:lnTo>
                  <a:pt x="283" y="253"/>
                </a:lnTo>
                <a:lnTo>
                  <a:pt x="278" y="259"/>
                </a:lnTo>
                <a:lnTo>
                  <a:pt x="271" y="260"/>
                </a:lnTo>
                <a:lnTo>
                  <a:pt x="263" y="265"/>
                </a:lnTo>
                <a:lnTo>
                  <a:pt x="252" y="267"/>
                </a:lnTo>
                <a:lnTo>
                  <a:pt x="249" y="279"/>
                </a:lnTo>
                <a:lnTo>
                  <a:pt x="249" y="290"/>
                </a:lnTo>
                <a:lnTo>
                  <a:pt x="260" y="299"/>
                </a:lnTo>
                <a:lnTo>
                  <a:pt x="263" y="306"/>
                </a:lnTo>
                <a:lnTo>
                  <a:pt x="263" y="316"/>
                </a:lnTo>
                <a:lnTo>
                  <a:pt x="256" y="320"/>
                </a:lnTo>
                <a:lnTo>
                  <a:pt x="228" y="320"/>
                </a:lnTo>
                <a:lnTo>
                  <a:pt x="212" y="315"/>
                </a:lnTo>
                <a:lnTo>
                  <a:pt x="200" y="301"/>
                </a:lnTo>
                <a:lnTo>
                  <a:pt x="189" y="290"/>
                </a:lnTo>
                <a:lnTo>
                  <a:pt x="171" y="281"/>
                </a:lnTo>
                <a:lnTo>
                  <a:pt x="157" y="270"/>
                </a:lnTo>
                <a:lnTo>
                  <a:pt x="141" y="260"/>
                </a:lnTo>
                <a:lnTo>
                  <a:pt x="124" y="253"/>
                </a:lnTo>
                <a:lnTo>
                  <a:pt x="116" y="251"/>
                </a:lnTo>
                <a:lnTo>
                  <a:pt x="100" y="251"/>
                </a:lnTo>
                <a:lnTo>
                  <a:pt x="88" y="260"/>
                </a:lnTo>
                <a:lnTo>
                  <a:pt x="68" y="265"/>
                </a:lnTo>
                <a:lnTo>
                  <a:pt x="51" y="266"/>
                </a:lnTo>
                <a:lnTo>
                  <a:pt x="45" y="260"/>
                </a:lnTo>
                <a:lnTo>
                  <a:pt x="49" y="244"/>
                </a:lnTo>
                <a:lnTo>
                  <a:pt x="56" y="226"/>
                </a:lnTo>
                <a:lnTo>
                  <a:pt x="63" y="209"/>
                </a:lnTo>
                <a:lnTo>
                  <a:pt x="63" y="192"/>
                </a:lnTo>
                <a:lnTo>
                  <a:pt x="63" y="178"/>
                </a:lnTo>
                <a:lnTo>
                  <a:pt x="54" y="164"/>
                </a:lnTo>
                <a:lnTo>
                  <a:pt x="39" y="150"/>
                </a:lnTo>
                <a:lnTo>
                  <a:pt x="29" y="139"/>
                </a:lnTo>
                <a:lnTo>
                  <a:pt x="21" y="128"/>
                </a:lnTo>
                <a:lnTo>
                  <a:pt x="11" y="117"/>
                </a:lnTo>
                <a:lnTo>
                  <a:pt x="4" y="106"/>
                </a:lnTo>
                <a:lnTo>
                  <a:pt x="0" y="102"/>
                </a:lnTo>
                <a:lnTo>
                  <a:pt x="10" y="89"/>
                </a:lnTo>
                <a:lnTo>
                  <a:pt x="18" y="81"/>
                </a:lnTo>
                <a:lnTo>
                  <a:pt x="25" y="77"/>
                </a:lnTo>
                <a:lnTo>
                  <a:pt x="33" y="60"/>
                </a:lnTo>
                <a:lnTo>
                  <a:pt x="33" y="47"/>
                </a:lnTo>
                <a:lnTo>
                  <a:pt x="33" y="29"/>
                </a:lnTo>
                <a:lnTo>
                  <a:pt x="39" y="21"/>
                </a:lnTo>
                <a:lnTo>
                  <a:pt x="53" y="13"/>
                </a:lnTo>
                <a:lnTo>
                  <a:pt x="64" y="13"/>
                </a:lnTo>
                <a:lnTo>
                  <a:pt x="81" y="10"/>
                </a:lnTo>
                <a:lnTo>
                  <a:pt x="95" y="10"/>
                </a:lnTo>
                <a:lnTo>
                  <a:pt x="99" y="15"/>
                </a:lnTo>
                <a:lnTo>
                  <a:pt x="106" y="22"/>
                </a:lnTo>
                <a:lnTo>
                  <a:pt x="123" y="27"/>
                </a:lnTo>
                <a:lnTo>
                  <a:pt x="125" y="15"/>
                </a:lnTo>
                <a:lnTo>
                  <a:pt x="124" y="0"/>
                </a:lnTo>
                <a:close/>
              </a:path>
            </a:pathLst>
          </a:custGeom>
          <a:solidFill>
            <a:srgbClr val="00C782"/>
          </a:solidFill>
          <a:ln>
            <a:noFill/>
          </a:ln>
        </p:spPr>
        <p:txBody>
          <a:bodyPr/>
          <a:lstStyle/>
          <a:p>
            <a:pPr>
              <a:defRPr/>
            </a:pPr>
            <a:endParaRPr lang="en-US" dirty="0"/>
          </a:p>
        </p:txBody>
      </p:sp>
      <p:sp>
        <p:nvSpPr>
          <p:cNvPr id="11274" name="Freeform 14"/>
          <p:cNvSpPr>
            <a:spLocks/>
          </p:cNvSpPr>
          <p:nvPr/>
        </p:nvSpPr>
        <p:spPr bwMode="gray">
          <a:xfrm rot="-151246">
            <a:off x="3598863" y="2862263"/>
            <a:ext cx="1085850" cy="1038225"/>
          </a:xfrm>
          <a:custGeom>
            <a:avLst/>
            <a:gdLst>
              <a:gd name="T0" fmla="*/ 2147483647 w 794"/>
              <a:gd name="T1" fmla="*/ 2147483647 h 760"/>
              <a:gd name="T2" fmla="*/ 2147483647 w 794"/>
              <a:gd name="T3" fmla="*/ 2147483647 h 760"/>
              <a:gd name="T4" fmla="*/ 2147483647 w 794"/>
              <a:gd name="T5" fmla="*/ 2147483647 h 760"/>
              <a:gd name="T6" fmla="*/ 2147483647 w 794"/>
              <a:gd name="T7" fmla="*/ 2147483647 h 760"/>
              <a:gd name="T8" fmla="*/ 2147483647 w 794"/>
              <a:gd name="T9" fmla="*/ 2147483647 h 760"/>
              <a:gd name="T10" fmla="*/ 2147483647 w 794"/>
              <a:gd name="T11" fmla="*/ 2147483647 h 760"/>
              <a:gd name="T12" fmla="*/ 2147483647 w 794"/>
              <a:gd name="T13" fmla="*/ 2147483647 h 760"/>
              <a:gd name="T14" fmla="*/ 2147483647 w 794"/>
              <a:gd name="T15" fmla="*/ 2147483647 h 760"/>
              <a:gd name="T16" fmla="*/ 2147483647 w 794"/>
              <a:gd name="T17" fmla="*/ 2147483647 h 760"/>
              <a:gd name="T18" fmla="*/ 2147483647 w 794"/>
              <a:gd name="T19" fmla="*/ 2147483647 h 760"/>
              <a:gd name="T20" fmla="*/ 2147483647 w 794"/>
              <a:gd name="T21" fmla="*/ 2147483647 h 760"/>
              <a:gd name="T22" fmla="*/ 2147483647 w 794"/>
              <a:gd name="T23" fmla="*/ 2147483647 h 760"/>
              <a:gd name="T24" fmla="*/ 2147483647 w 794"/>
              <a:gd name="T25" fmla="*/ 2147483647 h 760"/>
              <a:gd name="T26" fmla="*/ 2147483647 w 794"/>
              <a:gd name="T27" fmla="*/ 2147483647 h 760"/>
              <a:gd name="T28" fmla="*/ 2147483647 w 794"/>
              <a:gd name="T29" fmla="*/ 2147483647 h 760"/>
              <a:gd name="T30" fmla="*/ 2147483647 w 794"/>
              <a:gd name="T31" fmla="*/ 2147483647 h 760"/>
              <a:gd name="T32" fmla="*/ 2147483647 w 794"/>
              <a:gd name="T33" fmla="*/ 2147483647 h 760"/>
              <a:gd name="T34" fmla="*/ 2147483647 w 794"/>
              <a:gd name="T35" fmla="*/ 2147483647 h 760"/>
              <a:gd name="T36" fmla="*/ 2147483647 w 794"/>
              <a:gd name="T37" fmla="*/ 2147483647 h 760"/>
              <a:gd name="T38" fmla="*/ 2147483647 w 794"/>
              <a:gd name="T39" fmla="*/ 2147483647 h 760"/>
              <a:gd name="T40" fmla="*/ 2147483647 w 794"/>
              <a:gd name="T41" fmla="*/ 2147483647 h 760"/>
              <a:gd name="T42" fmla="*/ 2147483647 w 794"/>
              <a:gd name="T43" fmla="*/ 2147483647 h 760"/>
              <a:gd name="T44" fmla="*/ 2147483647 w 794"/>
              <a:gd name="T45" fmla="*/ 2147483647 h 760"/>
              <a:gd name="T46" fmla="*/ 2147483647 w 794"/>
              <a:gd name="T47" fmla="*/ 2147483647 h 760"/>
              <a:gd name="T48" fmla="*/ 2147483647 w 794"/>
              <a:gd name="T49" fmla="*/ 2147483647 h 760"/>
              <a:gd name="T50" fmla="*/ 2147483647 w 794"/>
              <a:gd name="T51" fmla="*/ 2147483647 h 760"/>
              <a:gd name="T52" fmla="*/ 2147483647 w 794"/>
              <a:gd name="T53" fmla="*/ 2147483647 h 760"/>
              <a:gd name="T54" fmla="*/ 2147483647 w 794"/>
              <a:gd name="T55" fmla="*/ 2147483647 h 760"/>
              <a:gd name="T56" fmla="*/ 2147483647 w 794"/>
              <a:gd name="T57" fmla="*/ 2147483647 h 760"/>
              <a:gd name="T58" fmla="*/ 2147483647 w 794"/>
              <a:gd name="T59" fmla="*/ 2147483647 h 760"/>
              <a:gd name="T60" fmla="*/ 2147483647 w 794"/>
              <a:gd name="T61" fmla="*/ 2147483647 h 760"/>
              <a:gd name="T62" fmla="*/ 2147483647 w 794"/>
              <a:gd name="T63" fmla="*/ 2147483647 h 760"/>
              <a:gd name="T64" fmla="*/ 2147483647 w 794"/>
              <a:gd name="T65" fmla="*/ 2147483647 h 760"/>
              <a:gd name="T66" fmla="*/ 2147483647 w 794"/>
              <a:gd name="T67" fmla="*/ 2147483647 h 760"/>
              <a:gd name="T68" fmla="*/ 2147483647 w 794"/>
              <a:gd name="T69" fmla="*/ 2147483647 h 760"/>
              <a:gd name="T70" fmla="*/ 2147483647 w 794"/>
              <a:gd name="T71" fmla="*/ 2147483647 h 760"/>
              <a:gd name="T72" fmla="*/ 2147483647 w 794"/>
              <a:gd name="T73" fmla="*/ 2147483647 h 760"/>
              <a:gd name="T74" fmla="*/ 2147483647 w 794"/>
              <a:gd name="T75" fmla="*/ 2147483647 h 760"/>
              <a:gd name="T76" fmla="*/ 2147483647 w 794"/>
              <a:gd name="T77" fmla="*/ 2147483647 h 760"/>
              <a:gd name="T78" fmla="*/ 2147483647 w 794"/>
              <a:gd name="T79" fmla="*/ 2147483647 h 760"/>
              <a:gd name="T80" fmla="*/ 2147483647 w 794"/>
              <a:gd name="T81" fmla="*/ 2147483647 h 760"/>
              <a:gd name="T82" fmla="*/ 2147483647 w 794"/>
              <a:gd name="T83" fmla="*/ 2147483647 h 760"/>
              <a:gd name="T84" fmla="*/ 2147483647 w 794"/>
              <a:gd name="T85" fmla="*/ 2147483647 h 760"/>
              <a:gd name="T86" fmla="*/ 2147483647 w 794"/>
              <a:gd name="T87" fmla="*/ 2147483647 h 760"/>
              <a:gd name="T88" fmla="*/ 2147483647 w 794"/>
              <a:gd name="T89" fmla="*/ 2147483647 h 760"/>
              <a:gd name="T90" fmla="*/ 2147483647 w 794"/>
              <a:gd name="T91" fmla="*/ 2147483647 h 760"/>
              <a:gd name="T92" fmla="*/ 2147483647 w 794"/>
              <a:gd name="T93" fmla="*/ 2147483647 h 760"/>
              <a:gd name="T94" fmla="*/ 0 w 794"/>
              <a:gd name="T95" fmla="*/ 2147483647 h 760"/>
              <a:gd name="T96" fmla="*/ 2147483647 w 794"/>
              <a:gd name="T97" fmla="*/ 2147483647 h 760"/>
              <a:gd name="T98" fmla="*/ 2147483647 w 794"/>
              <a:gd name="T99" fmla="*/ 2147483647 h 760"/>
              <a:gd name="T100" fmla="*/ 2147483647 w 794"/>
              <a:gd name="T101" fmla="*/ 2147483647 h 760"/>
              <a:gd name="T102" fmla="*/ 2147483647 w 794"/>
              <a:gd name="T103" fmla="*/ 2147483647 h 76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94"/>
              <a:gd name="T157" fmla="*/ 0 h 760"/>
              <a:gd name="T158" fmla="*/ 794 w 794"/>
              <a:gd name="T159" fmla="*/ 760 h 76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94" h="760">
                <a:moveTo>
                  <a:pt x="96" y="0"/>
                </a:moveTo>
                <a:lnTo>
                  <a:pt x="107" y="15"/>
                </a:lnTo>
                <a:lnTo>
                  <a:pt x="122" y="35"/>
                </a:lnTo>
                <a:lnTo>
                  <a:pt x="135" y="48"/>
                </a:lnTo>
                <a:lnTo>
                  <a:pt x="150" y="62"/>
                </a:lnTo>
                <a:lnTo>
                  <a:pt x="159" y="76"/>
                </a:lnTo>
                <a:lnTo>
                  <a:pt x="159" y="96"/>
                </a:lnTo>
                <a:lnTo>
                  <a:pt x="156" y="112"/>
                </a:lnTo>
                <a:lnTo>
                  <a:pt x="147" y="129"/>
                </a:lnTo>
                <a:lnTo>
                  <a:pt x="145" y="142"/>
                </a:lnTo>
                <a:lnTo>
                  <a:pt x="141" y="158"/>
                </a:lnTo>
                <a:lnTo>
                  <a:pt x="147" y="164"/>
                </a:lnTo>
                <a:lnTo>
                  <a:pt x="161" y="163"/>
                </a:lnTo>
                <a:lnTo>
                  <a:pt x="173" y="160"/>
                </a:lnTo>
                <a:lnTo>
                  <a:pt x="186" y="154"/>
                </a:lnTo>
                <a:lnTo>
                  <a:pt x="196" y="149"/>
                </a:lnTo>
                <a:lnTo>
                  <a:pt x="217" y="149"/>
                </a:lnTo>
                <a:lnTo>
                  <a:pt x="237" y="158"/>
                </a:lnTo>
                <a:lnTo>
                  <a:pt x="253" y="168"/>
                </a:lnTo>
                <a:lnTo>
                  <a:pt x="267" y="179"/>
                </a:lnTo>
                <a:lnTo>
                  <a:pt x="278" y="185"/>
                </a:lnTo>
                <a:lnTo>
                  <a:pt x="285" y="188"/>
                </a:lnTo>
                <a:lnTo>
                  <a:pt x="296" y="199"/>
                </a:lnTo>
                <a:lnTo>
                  <a:pt x="308" y="213"/>
                </a:lnTo>
                <a:lnTo>
                  <a:pt x="324" y="218"/>
                </a:lnTo>
                <a:lnTo>
                  <a:pt x="341" y="218"/>
                </a:lnTo>
                <a:lnTo>
                  <a:pt x="352" y="218"/>
                </a:lnTo>
                <a:lnTo>
                  <a:pt x="359" y="214"/>
                </a:lnTo>
                <a:lnTo>
                  <a:pt x="359" y="204"/>
                </a:lnTo>
                <a:lnTo>
                  <a:pt x="376" y="199"/>
                </a:lnTo>
                <a:lnTo>
                  <a:pt x="381" y="213"/>
                </a:lnTo>
                <a:lnTo>
                  <a:pt x="395" y="225"/>
                </a:lnTo>
                <a:lnTo>
                  <a:pt x="406" y="236"/>
                </a:lnTo>
                <a:lnTo>
                  <a:pt x="423" y="241"/>
                </a:lnTo>
                <a:lnTo>
                  <a:pt x="434" y="248"/>
                </a:lnTo>
                <a:lnTo>
                  <a:pt x="445" y="260"/>
                </a:lnTo>
                <a:lnTo>
                  <a:pt x="457" y="270"/>
                </a:lnTo>
                <a:lnTo>
                  <a:pt x="462" y="270"/>
                </a:lnTo>
                <a:lnTo>
                  <a:pt x="479" y="280"/>
                </a:lnTo>
                <a:lnTo>
                  <a:pt x="496" y="288"/>
                </a:lnTo>
                <a:lnTo>
                  <a:pt x="510" y="299"/>
                </a:lnTo>
                <a:lnTo>
                  <a:pt x="525" y="303"/>
                </a:lnTo>
                <a:lnTo>
                  <a:pt x="546" y="303"/>
                </a:lnTo>
                <a:lnTo>
                  <a:pt x="553" y="319"/>
                </a:lnTo>
                <a:lnTo>
                  <a:pt x="575" y="327"/>
                </a:lnTo>
                <a:lnTo>
                  <a:pt x="582" y="332"/>
                </a:lnTo>
                <a:lnTo>
                  <a:pt x="593" y="342"/>
                </a:lnTo>
                <a:lnTo>
                  <a:pt x="608" y="355"/>
                </a:lnTo>
                <a:lnTo>
                  <a:pt x="626" y="366"/>
                </a:lnTo>
                <a:lnTo>
                  <a:pt x="652" y="370"/>
                </a:lnTo>
                <a:lnTo>
                  <a:pt x="668" y="380"/>
                </a:lnTo>
                <a:lnTo>
                  <a:pt x="699" y="383"/>
                </a:lnTo>
                <a:lnTo>
                  <a:pt x="718" y="383"/>
                </a:lnTo>
                <a:lnTo>
                  <a:pt x="738" y="381"/>
                </a:lnTo>
                <a:lnTo>
                  <a:pt x="738" y="392"/>
                </a:lnTo>
                <a:lnTo>
                  <a:pt x="738" y="405"/>
                </a:lnTo>
                <a:lnTo>
                  <a:pt x="753" y="416"/>
                </a:lnTo>
                <a:lnTo>
                  <a:pt x="766" y="422"/>
                </a:lnTo>
                <a:lnTo>
                  <a:pt x="780" y="431"/>
                </a:lnTo>
                <a:lnTo>
                  <a:pt x="792" y="441"/>
                </a:lnTo>
                <a:lnTo>
                  <a:pt x="788" y="449"/>
                </a:lnTo>
                <a:lnTo>
                  <a:pt x="774" y="461"/>
                </a:lnTo>
                <a:lnTo>
                  <a:pt x="763" y="472"/>
                </a:lnTo>
                <a:lnTo>
                  <a:pt x="749" y="488"/>
                </a:lnTo>
                <a:lnTo>
                  <a:pt x="749" y="516"/>
                </a:lnTo>
                <a:lnTo>
                  <a:pt x="763" y="532"/>
                </a:lnTo>
                <a:lnTo>
                  <a:pt x="780" y="548"/>
                </a:lnTo>
                <a:lnTo>
                  <a:pt x="792" y="564"/>
                </a:lnTo>
                <a:lnTo>
                  <a:pt x="794" y="580"/>
                </a:lnTo>
                <a:lnTo>
                  <a:pt x="782" y="589"/>
                </a:lnTo>
                <a:lnTo>
                  <a:pt x="770" y="591"/>
                </a:lnTo>
                <a:lnTo>
                  <a:pt x="757" y="591"/>
                </a:lnTo>
                <a:lnTo>
                  <a:pt x="748" y="582"/>
                </a:lnTo>
                <a:lnTo>
                  <a:pt x="731" y="580"/>
                </a:lnTo>
                <a:lnTo>
                  <a:pt x="724" y="587"/>
                </a:lnTo>
                <a:lnTo>
                  <a:pt x="721" y="600"/>
                </a:lnTo>
                <a:lnTo>
                  <a:pt x="714" y="614"/>
                </a:lnTo>
                <a:lnTo>
                  <a:pt x="697" y="614"/>
                </a:lnTo>
                <a:lnTo>
                  <a:pt x="691" y="626"/>
                </a:lnTo>
                <a:lnTo>
                  <a:pt x="686" y="639"/>
                </a:lnTo>
                <a:lnTo>
                  <a:pt x="686" y="661"/>
                </a:lnTo>
                <a:lnTo>
                  <a:pt x="686" y="688"/>
                </a:lnTo>
                <a:lnTo>
                  <a:pt x="682" y="708"/>
                </a:lnTo>
                <a:lnTo>
                  <a:pt x="670" y="728"/>
                </a:lnTo>
                <a:lnTo>
                  <a:pt x="654" y="736"/>
                </a:lnTo>
                <a:lnTo>
                  <a:pt x="646" y="745"/>
                </a:lnTo>
                <a:lnTo>
                  <a:pt x="638" y="759"/>
                </a:lnTo>
                <a:lnTo>
                  <a:pt x="624" y="760"/>
                </a:lnTo>
                <a:lnTo>
                  <a:pt x="608" y="760"/>
                </a:lnTo>
                <a:lnTo>
                  <a:pt x="610" y="738"/>
                </a:lnTo>
                <a:lnTo>
                  <a:pt x="610" y="720"/>
                </a:lnTo>
                <a:lnTo>
                  <a:pt x="607" y="693"/>
                </a:lnTo>
                <a:lnTo>
                  <a:pt x="596" y="681"/>
                </a:lnTo>
                <a:lnTo>
                  <a:pt x="579" y="675"/>
                </a:lnTo>
                <a:lnTo>
                  <a:pt x="562" y="675"/>
                </a:lnTo>
                <a:lnTo>
                  <a:pt x="532" y="676"/>
                </a:lnTo>
                <a:lnTo>
                  <a:pt x="530" y="656"/>
                </a:lnTo>
                <a:lnTo>
                  <a:pt x="525" y="642"/>
                </a:lnTo>
                <a:lnTo>
                  <a:pt x="510" y="642"/>
                </a:lnTo>
                <a:lnTo>
                  <a:pt x="490" y="642"/>
                </a:lnTo>
                <a:lnTo>
                  <a:pt x="484" y="637"/>
                </a:lnTo>
                <a:lnTo>
                  <a:pt x="473" y="628"/>
                </a:lnTo>
                <a:lnTo>
                  <a:pt x="462" y="615"/>
                </a:lnTo>
                <a:lnTo>
                  <a:pt x="448" y="617"/>
                </a:lnTo>
                <a:lnTo>
                  <a:pt x="437" y="630"/>
                </a:lnTo>
                <a:lnTo>
                  <a:pt x="425" y="643"/>
                </a:lnTo>
                <a:lnTo>
                  <a:pt x="412" y="644"/>
                </a:lnTo>
                <a:lnTo>
                  <a:pt x="402" y="633"/>
                </a:lnTo>
                <a:lnTo>
                  <a:pt x="398" y="619"/>
                </a:lnTo>
                <a:lnTo>
                  <a:pt x="386" y="619"/>
                </a:lnTo>
                <a:lnTo>
                  <a:pt x="373" y="619"/>
                </a:lnTo>
                <a:lnTo>
                  <a:pt x="365" y="611"/>
                </a:lnTo>
                <a:lnTo>
                  <a:pt x="348" y="611"/>
                </a:lnTo>
                <a:lnTo>
                  <a:pt x="345" y="603"/>
                </a:lnTo>
                <a:lnTo>
                  <a:pt x="340" y="597"/>
                </a:lnTo>
                <a:lnTo>
                  <a:pt x="323" y="597"/>
                </a:lnTo>
                <a:lnTo>
                  <a:pt x="315" y="604"/>
                </a:lnTo>
                <a:lnTo>
                  <a:pt x="290" y="600"/>
                </a:lnTo>
                <a:lnTo>
                  <a:pt x="263" y="600"/>
                </a:lnTo>
                <a:lnTo>
                  <a:pt x="252" y="594"/>
                </a:lnTo>
                <a:lnTo>
                  <a:pt x="241" y="594"/>
                </a:lnTo>
                <a:lnTo>
                  <a:pt x="225" y="600"/>
                </a:lnTo>
                <a:lnTo>
                  <a:pt x="217" y="610"/>
                </a:lnTo>
                <a:lnTo>
                  <a:pt x="209" y="608"/>
                </a:lnTo>
                <a:lnTo>
                  <a:pt x="206" y="598"/>
                </a:lnTo>
                <a:lnTo>
                  <a:pt x="200" y="593"/>
                </a:lnTo>
                <a:lnTo>
                  <a:pt x="195" y="591"/>
                </a:lnTo>
                <a:lnTo>
                  <a:pt x="189" y="572"/>
                </a:lnTo>
                <a:lnTo>
                  <a:pt x="184" y="569"/>
                </a:lnTo>
                <a:lnTo>
                  <a:pt x="164" y="575"/>
                </a:lnTo>
                <a:lnTo>
                  <a:pt x="159" y="583"/>
                </a:lnTo>
                <a:lnTo>
                  <a:pt x="150" y="594"/>
                </a:lnTo>
                <a:lnTo>
                  <a:pt x="147" y="610"/>
                </a:lnTo>
                <a:lnTo>
                  <a:pt x="150" y="622"/>
                </a:lnTo>
                <a:lnTo>
                  <a:pt x="157" y="637"/>
                </a:lnTo>
                <a:lnTo>
                  <a:pt x="152" y="665"/>
                </a:lnTo>
                <a:lnTo>
                  <a:pt x="159" y="678"/>
                </a:lnTo>
                <a:lnTo>
                  <a:pt x="167" y="682"/>
                </a:lnTo>
                <a:lnTo>
                  <a:pt x="178" y="682"/>
                </a:lnTo>
                <a:lnTo>
                  <a:pt x="184" y="692"/>
                </a:lnTo>
                <a:lnTo>
                  <a:pt x="175" y="714"/>
                </a:lnTo>
                <a:lnTo>
                  <a:pt x="159" y="715"/>
                </a:lnTo>
                <a:lnTo>
                  <a:pt x="147" y="708"/>
                </a:lnTo>
                <a:lnTo>
                  <a:pt x="145" y="697"/>
                </a:lnTo>
                <a:lnTo>
                  <a:pt x="141" y="686"/>
                </a:lnTo>
                <a:lnTo>
                  <a:pt x="124" y="675"/>
                </a:lnTo>
                <a:lnTo>
                  <a:pt x="103" y="675"/>
                </a:lnTo>
                <a:lnTo>
                  <a:pt x="106" y="658"/>
                </a:lnTo>
                <a:lnTo>
                  <a:pt x="114" y="642"/>
                </a:lnTo>
                <a:lnTo>
                  <a:pt x="124" y="625"/>
                </a:lnTo>
                <a:lnTo>
                  <a:pt x="128" y="605"/>
                </a:lnTo>
                <a:lnTo>
                  <a:pt x="139" y="576"/>
                </a:lnTo>
                <a:lnTo>
                  <a:pt x="152" y="555"/>
                </a:lnTo>
                <a:lnTo>
                  <a:pt x="167" y="543"/>
                </a:lnTo>
                <a:lnTo>
                  <a:pt x="185" y="522"/>
                </a:lnTo>
                <a:lnTo>
                  <a:pt x="202" y="509"/>
                </a:lnTo>
                <a:lnTo>
                  <a:pt x="219" y="493"/>
                </a:lnTo>
                <a:lnTo>
                  <a:pt x="224" y="475"/>
                </a:lnTo>
                <a:lnTo>
                  <a:pt x="224" y="459"/>
                </a:lnTo>
                <a:lnTo>
                  <a:pt x="203" y="449"/>
                </a:lnTo>
                <a:lnTo>
                  <a:pt x="185" y="444"/>
                </a:lnTo>
                <a:lnTo>
                  <a:pt x="170" y="433"/>
                </a:lnTo>
                <a:lnTo>
                  <a:pt x="156" y="427"/>
                </a:lnTo>
                <a:lnTo>
                  <a:pt x="134" y="427"/>
                </a:lnTo>
                <a:lnTo>
                  <a:pt x="122" y="422"/>
                </a:lnTo>
                <a:lnTo>
                  <a:pt x="111" y="415"/>
                </a:lnTo>
                <a:lnTo>
                  <a:pt x="102" y="413"/>
                </a:lnTo>
                <a:lnTo>
                  <a:pt x="100" y="424"/>
                </a:lnTo>
                <a:lnTo>
                  <a:pt x="85" y="436"/>
                </a:lnTo>
                <a:lnTo>
                  <a:pt x="78" y="420"/>
                </a:lnTo>
                <a:lnTo>
                  <a:pt x="70" y="399"/>
                </a:lnTo>
                <a:lnTo>
                  <a:pt x="68" y="383"/>
                </a:lnTo>
                <a:lnTo>
                  <a:pt x="57" y="365"/>
                </a:lnTo>
                <a:lnTo>
                  <a:pt x="42" y="346"/>
                </a:lnTo>
                <a:lnTo>
                  <a:pt x="33" y="335"/>
                </a:lnTo>
                <a:lnTo>
                  <a:pt x="19" y="324"/>
                </a:lnTo>
                <a:lnTo>
                  <a:pt x="11" y="319"/>
                </a:lnTo>
                <a:lnTo>
                  <a:pt x="7" y="305"/>
                </a:lnTo>
                <a:lnTo>
                  <a:pt x="5" y="292"/>
                </a:lnTo>
                <a:lnTo>
                  <a:pt x="7" y="282"/>
                </a:lnTo>
                <a:lnTo>
                  <a:pt x="17" y="277"/>
                </a:lnTo>
                <a:lnTo>
                  <a:pt x="32" y="270"/>
                </a:lnTo>
                <a:lnTo>
                  <a:pt x="47" y="257"/>
                </a:lnTo>
                <a:lnTo>
                  <a:pt x="56" y="245"/>
                </a:lnTo>
                <a:lnTo>
                  <a:pt x="64" y="231"/>
                </a:lnTo>
                <a:lnTo>
                  <a:pt x="64" y="220"/>
                </a:lnTo>
                <a:lnTo>
                  <a:pt x="57" y="207"/>
                </a:lnTo>
                <a:lnTo>
                  <a:pt x="47" y="211"/>
                </a:lnTo>
                <a:lnTo>
                  <a:pt x="31" y="214"/>
                </a:lnTo>
                <a:lnTo>
                  <a:pt x="11" y="207"/>
                </a:lnTo>
                <a:lnTo>
                  <a:pt x="1" y="196"/>
                </a:lnTo>
                <a:lnTo>
                  <a:pt x="0" y="179"/>
                </a:lnTo>
                <a:lnTo>
                  <a:pt x="1" y="167"/>
                </a:lnTo>
                <a:lnTo>
                  <a:pt x="8" y="157"/>
                </a:lnTo>
                <a:lnTo>
                  <a:pt x="26" y="157"/>
                </a:lnTo>
                <a:lnTo>
                  <a:pt x="40" y="153"/>
                </a:lnTo>
                <a:lnTo>
                  <a:pt x="53" y="147"/>
                </a:lnTo>
                <a:lnTo>
                  <a:pt x="61" y="140"/>
                </a:lnTo>
                <a:lnTo>
                  <a:pt x="67" y="133"/>
                </a:lnTo>
                <a:lnTo>
                  <a:pt x="70" y="126"/>
                </a:lnTo>
                <a:lnTo>
                  <a:pt x="63" y="112"/>
                </a:lnTo>
                <a:lnTo>
                  <a:pt x="54" y="106"/>
                </a:lnTo>
                <a:lnTo>
                  <a:pt x="49" y="97"/>
                </a:lnTo>
                <a:lnTo>
                  <a:pt x="51" y="83"/>
                </a:lnTo>
                <a:lnTo>
                  <a:pt x="57" y="76"/>
                </a:lnTo>
                <a:lnTo>
                  <a:pt x="57" y="53"/>
                </a:lnTo>
                <a:lnTo>
                  <a:pt x="61" y="37"/>
                </a:lnTo>
                <a:lnTo>
                  <a:pt x="67" y="25"/>
                </a:lnTo>
                <a:lnTo>
                  <a:pt x="78" y="14"/>
                </a:lnTo>
                <a:lnTo>
                  <a:pt x="96" y="0"/>
                </a:lnTo>
                <a:close/>
              </a:path>
            </a:pathLst>
          </a:custGeom>
          <a:solidFill>
            <a:srgbClr val="FFC000"/>
          </a:solidFill>
          <a:ln w="9525">
            <a:noFill/>
            <a:miter lim="800000"/>
            <a:headEnd/>
            <a:tailEnd/>
          </a:ln>
        </p:spPr>
        <p:txBody>
          <a:bodyPr/>
          <a:lstStyle/>
          <a:p>
            <a:endParaRPr lang="en-US" altLang="en-US" dirty="0">
              <a:ea typeface="SimSun" pitchFamily="2" charset="-122"/>
            </a:endParaRPr>
          </a:p>
        </p:txBody>
      </p:sp>
      <p:sp>
        <p:nvSpPr>
          <p:cNvPr id="8203" name="Freeform 15"/>
          <p:cNvSpPr>
            <a:spLocks/>
          </p:cNvSpPr>
          <p:nvPr/>
        </p:nvSpPr>
        <p:spPr bwMode="gray">
          <a:xfrm rot="-151246">
            <a:off x="2312988" y="3716338"/>
            <a:ext cx="857250" cy="736600"/>
          </a:xfrm>
          <a:custGeom>
            <a:avLst/>
            <a:gdLst>
              <a:gd name="T0" fmla="*/ 623 w 628"/>
              <a:gd name="T1" fmla="*/ 251 h 539"/>
              <a:gd name="T2" fmla="*/ 584 w 628"/>
              <a:gd name="T3" fmla="*/ 266 h 539"/>
              <a:gd name="T4" fmla="*/ 584 w 628"/>
              <a:gd name="T5" fmla="*/ 297 h 539"/>
              <a:gd name="T6" fmla="*/ 598 w 628"/>
              <a:gd name="T7" fmla="*/ 328 h 539"/>
              <a:gd name="T8" fmla="*/ 579 w 628"/>
              <a:gd name="T9" fmla="*/ 344 h 539"/>
              <a:gd name="T10" fmla="*/ 557 w 628"/>
              <a:gd name="T11" fmla="*/ 367 h 539"/>
              <a:gd name="T12" fmla="*/ 555 w 628"/>
              <a:gd name="T13" fmla="*/ 397 h 539"/>
              <a:gd name="T14" fmla="*/ 584 w 628"/>
              <a:gd name="T15" fmla="*/ 412 h 539"/>
              <a:gd name="T16" fmla="*/ 551 w 628"/>
              <a:gd name="T17" fmla="*/ 439 h 539"/>
              <a:gd name="T18" fmla="*/ 516 w 628"/>
              <a:gd name="T19" fmla="*/ 472 h 539"/>
              <a:gd name="T20" fmla="*/ 492 w 628"/>
              <a:gd name="T21" fmla="*/ 509 h 539"/>
              <a:gd name="T22" fmla="*/ 472 w 628"/>
              <a:gd name="T23" fmla="*/ 539 h 539"/>
              <a:gd name="T24" fmla="*/ 417 w 628"/>
              <a:gd name="T25" fmla="*/ 535 h 539"/>
              <a:gd name="T26" fmla="*/ 412 w 628"/>
              <a:gd name="T27" fmla="*/ 503 h 539"/>
              <a:gd name="T28" fmla="*/ 415 w 628"/>
              <a:gd name="T29" fmla="*/ 439 h 539"/>
              <a:gd name="T30" fmla="*/ 433 w 628"/>
              <a:gd name="T31" fmla="*/ 390 h 539"/>
              <a:gd name="T32" fmla="*/ 415 w 628"/>
              <a:gd name="T33" fmla="*/ 362 h 539"/>
              <a:gd name="T34" fmla="*/ 417 w 628"/>
              <a:gd name="T35" fmla="*/ 308 h 539"/>
              <a:gd name="T36" fmla="*/ 388 w 628"/>
              <a:gd name="T37" fmla="*/ 302 h 539"/>
              <a:gd name="T38" fmla="*/ 389 w 628"/>
              <a:gd name="T39" fmla="*/ 341 h 539"/>
              <a:gd name="T40" fmla="*/ 377 w 628"/>
              <a:gd name="T41" fmla="*/ 383 h 539"/>
              <a:gd name="T42" fmla="*/ 373 w 628"/>
              <a:gd name="T43" fmla="*/ 411 h 539"/>
              <a:gd name="T44" fmla="*/ 353 w 628"/>
              <a:gd name="T45" fmla="*/ 431 h 539"/>
              <a:gd name="T46" fmla="*/ 320 w 628"/>
              <a:gd name="T47" fmla="*/ 446 h 539"/>
              <a:gd name="T48" fmla="*/ 278 w 628"/>
              <a:gd name="T49" fmla="*/ 464 h 539"/>
              <a:gd name="T50" fmla="*/ 245 w 628"/>
              <a:gd name="T51" fmla="*/ 447 h 539"/>
              <a:gd name="T52" fmla="*/ 232 w 628"/>
              <a:gd name="T53" fmla="*/ 475 h 539"/>
              <a:gd name="T54" fmla="*/ 197 w 628"/>
              <a:gd name="T55" fmla="*/ 481 h 539"/>
              <a:gd name="T56" fmla="*/ 175 w 628"/>
              <a:gd name="T57" fmla="*/ 436 h 539"/>
              <a:gd name="T58" fmla="*/ 144 w 628"/>
              <a:gd name="T59" fmla="*/ 424 h 539"/>
              <a:gd name="T60" fmla="*/ 125 w 628"/>
              <a:gd name="T61" fmla="*/ 401 h 539"/>
              <a:gd name="T62" fmla="*/ 114 w 628"/>
              <a:gd name="T63" fmla="*/ 361 h 539"/>
              <a:gd name="T64" fmla="*/ 80 w 628"/>
              <a:gd name="T65" fmla="*/ 328 h 539"/>
              <a:gd name="T66" fmla="*/ 52 w 628"/>
              <a:gd name="T67" fmla="*/ 291 h 539"/>
              <a:gd name="T68" fmla="*/ 61 w 628"/>
              <a:gd name="T69" fmla="*/ 245 h 539"/>
              <a:gd name="T70" fmla="*/ 83 w 628"/>
              <a:gd name="T71" fmla="*/ 238 h 539"/>
              <a:gd name="T72" fmla="*/ 108 w 628"/>
              <a:gd name="T73" fmla="*/ 268 h 539"/>
              <a:gd name="T74" fmla="*/ 158 w 628"/>
              <a:gd name="T75" fmla="*/ 263 h 539"/>
              <a:gd name="T76" fmla="*/ 203 w 628"/>
              <a:gd name="T77" fmla="*/ 230 h 539"/>
              <a:gd name="T78" fmla="*/ 203 w 628"/>
              <a:gd name="T79" fmla="*/ 184 h 539"/>
              <a:gd name="T80" fmla="*/ 169 w 628"/>
              <a:gd name="T81" fmla="*/ 201 h 539"/>
              <a:gd name="T82" fmla="*/ 121 w 628"/>
              <a:gd name="T83" fmla="*/ 212 h 539"/>
              <a:gd name="T84" fmla="*/ 75 w 628"/>
              <a:gd name="T85" fmla="*/ 195 h 539"/>
              <a:gd name="T86" fmla="*/ 41 w 628"/>
              <a:gd name="T87" fmla="*/ 147 h 539"/>
              <a:gd name="T88" fmla="*/ 9 w 628"/>
              <a:gd name="T89" fmla="*/ 112 h 539"/>
              <a:gd name="T90" fmla="*/ 11 w 628"/>
              <a:gd name="T91" fmla="*/ 69 h 539"/>
              <a:gd name="T92" fmla="*/ 47 w 628"/>
              <a:gd name="T93" fmla="*/ 46 h 539"/>
              <a:gd name="T94" fmla="*/ 87 w 628"/>
              <a:gd name="T95" fmla="*/ 30 h 539"/>
              <a:gd name="T96" fmla="*/ 144 w 628"/>
              <a:gd name="T97" fmla="*/ 35 h 539"/>
              <a:gd name="T98" fmla="*/ 181 w 628"/>
              <a:gd name="T99" fmla="*/ 60 h 539"/>
              <a:gd name="T100" fmla="*/ 227 w 628"/>
              <a:gd name="T101" fmla="*/ 38 h 539"/>
              <a:gd name="T102" fmla="*/ 267 w 628"/>
              <a:gd name="T103" fmla="*/ 46 h 539"/>
              <a:gd name="T104" fmla="*/ 299 w 628"/>
              <a:gd name="T105" fmla="*/ 27 h 539"/>
              <a:gd name="T106" fmla="*/ 323 w 628"/>
              <a:gd name="T107" fmla="*/ 2 h 539"/>
              <a:gd name="T108" fmla="*/ 392 w 628"/>
              <a:gd name="T109" fmla="*/ 11 h 539"/>
              <a:gd name="T110" fmla="*/ 434 w 628"/>
              <a:gd name="T111" fmla="*/ 38 h 539"/>
              <a:gd name="T112" fmla="*/ 490 w 628"/>
              <a:gd name="T113" fmla="*/ 67 h 539"/>
              <a:gd name="T114" fmla="*/ 520 w 628"/>
              <a:gd name="T115" fmla="*/ 117 h 539"/>
              <a:gd name="T116" fmla="*/ 545 w 628"/>
              <a:gd name="T117" fmla="*/ 134 h 539"/>
              <a:gd name="T118" fmla="*/ 557 w 628"/>
              <a:gd name="T119" fmla="*/ 180 h 539"/>
              <a:gd name="T120" fmla="*/ 589 w 628"/>
              <a:gd name="T121" fmla="*/ 213 h 539"/>
              <a:gd name="T122" fmla="*/ 628 w 628"/>
              <a:gd name="T123" fmla="*/ 230 h 5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628" h="539">
                <a:moveTo>
                  <a:pt x="628" y="230"/>
                </a:moveTo>
                <a:lnTo>
                  <a:pt x="628" y="245"/>
                </a:lnTo>
                <a:lnTo>
                  <a:pt x="623" y="251"/>
                </a:lnTo>
                <a:lnTo>
                  <a:pt x="609" y="257"/>
                </a:lnTo>
                <a:lnTo>
                  <a:pt x="594" y="262"/>
                </a:lnTo>
                <a:lnTo>
                  <a:pt x="584" y="266"/>
                </a:lnTo>
                <a:lnTo>
                  <a:pt x="579" y="273"/>
                </a:lnTo>
                <a:lnTo>
                  <a:pt x="582" y="286"/>
                </a:lnTo>
                <a:lnTo>
                  <a:pt x="584" y="297"/>
                </a:lnTo>
                <a:lnTo>
                  <a:pt x="590" y="308"/>
                </a:lnTo>
                <a:lnTo>
                  <a:pt x="590" y="316"/>
                </a:lnTo>
                <a:lnTo>
                  <a:pt x="598" y="328"/>
                </a:lnTo>
                <a:lnTo>
                  <a:pt x="600" y="339"/>
                </a:lnTo>
                <a:lnTo>
                  <a:pt x="590" y="339"/>
                </a:lnTo>
                <a:lnTo>
                  <a:pt x="579" y="344"/>
                </a:lnTo>
                <a:lnTo>
                  <a:pt x="579" y="355"/>
                </a:lnTo>
                <a:lnTo>
                  <a:pt x="568" y="361"/>
                </a:lnTo>
                <a:lnTo>
                  <a:pt x="557" y="367"/>
                </a:lnTo>
                <a:lnTo>
                  <a:pt x="548" y="372"/>
                </a:lnTo>
                <a:lnTo>
                  <a:pt x="545" y="386"/>
                </a:lnTo>
                <a:lnTo>
                  <a:pt x="555" y="397"/>
                </a:lnTo>
                <a:lnTo>
                  <a:pt x="566" y="406"/>
                </a:lnTo>
                <a:lnTo>
                  <a:pt x="579" y="406"/>
                </a:lnTo>
                <a:lnTo>
                  <a:pt x="584" y="412"/>
                </a:lnTo>
                <a:lnTo>
                  <a:pt x="584" y="428"/>
                </a:lnTo>
                <a:lnTo>
                  <a:pt x="570" y="435"/>
                </a:lnTo>
                <a:lnTo>
                  <a:pt x="551" y="439"/>
                </a:lnTo>
                <a:lnTo>
                  <a:pt x="534" y="453"/>
                </a:lnTo>
                <a:lnTo>
                  <a:pt x="526" y="467"/>
                </a:lnTo>
                <a:lnTo>
                  <a:pt x="516" y="472"/>
                </a:lnTo>
                <a:lnTo>
                  <a:pt x="499" y="479"/>
                </a:lnTo>
                <a:lnTo>
                  <a:pt x="494" y="492"/>
                </a:lnTo>
                <a:lnTo>
                  <a:pt x="492" y="509"/>
                </a:lnTo>
                <a:lnTo>
                  <a:pt x="490" y="522"/>
                </a:lnTo>
                <a:lnTo>
                  <a:pt x="483" y="534"/>
                </a:lnTo>
                <a:lnTo>
                  <a:pt x="472" y="539"/>
                </a:lnTo>
                <a:lnTo>
                  <a:pt x="455" y="539"/>
                </a:lnTo>
                <a:lnTo>
                  <a:pt x="433" y="535"/>
                </a:lnTo>
                <a:lnTo>
                  <a:pt x="417" y="535"/>
                </a:lnTo>
                <a:lnTo>
                  <a:pt x="399" y="528"/>
                </a:lnTo>
                <a:lnTo>
                  <a:pt x="405" y="511"/>
                </a:lnTo>
                <a:lnTo>
                  <a:pt x="412" y="503"/>
                </a:lnTo>
                <a:lnTo>
                  <a:pt x="412" y="484"/>
                </a:lnTo>
                <a:lnTo>
                  <a:pt x="412" y="463"/>
                </a:lnTo>
                <a:lnTo>
                  <a:pt x="415" y="439"/>
                </a:lnTo>
                <a:lnTo>
                  <a:pt x="421" y="424"/>
                </a:lnTo>
                <a:lnTo>
                  <a:pt x="431" y="412"/>
                </a:lnTo>
                <a:lnTo>
                  <a:pt x="433" y="390"/>
                </a:lnTo>
                <a:lnTo>
                  <a:pt x="433" y="373"/>
                </a:lnTo>
                <a:lnTo>
                  <a:pt x="421" y="367"/>
                </a:lnTo>
                <a:lnTo>
                  <a:pt x="415" y="362"/>
                </a:lnTo>
                <a:lnTo>
                  <a:pt x="415" y="346"/>
                </a:lnTo>
                <a:lnTo>
                  <a:pt x="417" y="328"/>
                </a:lnTo>
                <a:lnTo>
                  <a:pt x="417" y="308"/>
                </a:lnTo>
                <a:lnTo>
                  <a:pt x="410" y="300"/>
                </a:lnTo>
                <a:lnTo>
                  <a:pt x="398" y="300"/>
                </a:lnTo>
                <a:lnTo>
                  <a:pt x="388" y="302"/>
                </a:lnTo>
                <a:lnTo>
                  <a:pt x="382" y="311"/>
                </a:lnTo>
                <a:lnTo>
                  <a:pt x="387" y="323"/>
                </a:lnTo>
                <a:lnTo>
                  <a:pt x="389" y="341"/>
                </a:lnTo>
                <a:lnTo>
                  <a:pt x="388" y="355"/>
                </a:lnTo>
                <a:lnTo>
                  <a:pt x="378" y="361"/>
                </a:lnTo>
                <a:lnTo>
                  <a:pt x="377" y="383"/>
                </a:lnTo>
                <a:lnTo>
                  <a:pt x="377" y="396"/>
                </a:lnTo>
                <a:lnTo>
                  <a:pt x="377" y="403"/>
                </a:lnTo>
                <a:lnTo>
                  <a:pt x="373" y="411"/>
                </a:lnTo>
                <a:lnTo>
                  <a:pt x="371" y="418"/>
                </a:lnTo>
                <a:lnTo>
                  <a:pt x="364" y="428"/>
                </a:lnTo>
                <a:lnTo>
                  <a:pt x="353" y="431"/>
                </a:lnTo>
                <a:lnTo>
                  <a:pt x="339" y="433"/>
                </a:lnTo>
                <a:lnTo>
                  <a:pt x="331" y="433"/>
                </a:lnTo>
                <a:lnTo>
                  <a:pt x="320" y="446"/>
                </a:lnTo>
                <a:lnTo>
                  <a:pt x="306" y="457"/>
                </a:lnTo>
                <a:lnTo>
                  <a:pt x="298" y="464"/>
                </a:lnTo>
                <a:lnTo>
                  <a:pt x="278" y="464"/>
                </a:lnTo>
                <a:lnTo>
                  <a:pt x="271" y="456"/>
                </a:lnTo>
                <a:lnTo>
                  <a:pt x="259" y="447"/>
                </a:lnTo>
                <a:lnTo>
                  <a:pt x="245" y="447"/>
                </a:lnTo>
                <a:lnTo>
                  <a:pt x="236" y="453"/>
                </a:lnTo>
                <a:lnTo>
                  <a:pt x="232" y="464"/>
                </a:lnTo>
                <a:lnTo>
                  <a:pt x="232" y="475"/>
                </a:lnTo>
                <a:lnTo>
                  <a:pt x="231" y="481"/>
                </a:lnTo>
                <a:lnTo>
                  <a:pt x="215" y="484"/>
                </a:lnTo>
                <a:lnTo>
                  <a:pt x="197" y="481"/>
                </a:lnTo>
                <a:lnTo>
                  <a:pt x="193" y="468"/>
                </a:lnTo>
                <a:lnTo>
                  <a:pt x="182" y="456"/>
                </a:lnTo>
                <a:lnTo>
                  <a:pt x="175" y="436"/>
                </a:lnTo>
                <a:lnTo>
                  <a:pt x="165" y="435"/>
                </a:lnTo>
                <a:lnTo>
                  <a:pt x="160" y="429"/>
                </a:lnTo>
                <a:lnTo>
                  <a:pt x="144" y="424"/>
                </a:lnTo>
                <a:lnTo>
                  <a:pt x="136" y="418"/>
                </a:lnTo>
                <a:lnTo>
                  <a:pt x="125" y="414"/>
                </a:lnTo>
                <a:lnTo>
                  <a:pt x="125" y="401"/>
                </a:lnTo>
                <a:lnTo>
                  <a:pt x="125" y="385"/>
                </a:lnTo>
                <a:lnTo>
                  <a:pt x="121" y="369"/>
                </a:lnTo>
                <a:lnTo>
                  <a:pt x="114" y="361"/>
                </a:lnTo>
                <a:lnTo>
                  <a:pt x="100" y="351"/>
                </a:lnTo>
                <a:lnTo>
                  <a:pt x="89" y="339"/>
                </a:lnTo>
                <a:lnTo>
                  <a:pt x="80" y="328"/>
                </a:lnTo>
                <a:lnTo>
                  <a:pt x="72" y="319"/>
                </a:lnTo>
                <a:lnTo>
                  <a:pt x="59" y="307"/>
                </a:lnTo>
                <a:lnTo>
                  <a:pt x="52" y="291"/>
                </a:lnTo>
                <a:lnTo>
                  <a:pt x="48" y="277"/>
                </a:lnTo>
                <a:lnTo>
                  <a:pt x="50" y="258"/>
                </a:lnTo>
                <a:lnTo>
                  <a:pt x="61" y="245"/>
                </a:lnTo>
                <a:lnTo>
                  <a:pt x="66" y="238"/>
                </a:lnTo>
                <a:lnTo>
                  <a:pt x="76" y="236"/>
                </a:lnTo>
                <a:lnTo>
                  <a:pt x="83" y="238"/>
                </a:lnTo>
                <a:lnTo>
                  <a:pt x="87" y="247"/>
                </a:lnTo>
                <a:lnTo>
                  <a:pt x="94" y="261"/>
                </a:lnTo>
                <a:lnTo>
                  <a:pt x="108" y="268"/>
                </a:lnTo>
                <a:lnTo>
                  <a:pt x="122" y="266"/>
                </a:lnTo>
                <a:lnTo>
                  <a:pt x="142" y="266"/>
                </a:lnTo>
                <a:lnTo>
                  <a:pt x="158" y="263"/>
                </a:lnTo>
                <a:lnTo>
                  <a:pt x="175" y="258"/>
                </a:lnTo>
                <a:lnTo>
                  <a:pt x="189" y="247"/>
                </a:lnTo>
                <a:lnTo>
                  <a:pt x="203" y="230"/>
                </a:lnTo>
                <a:lnTo>
                  <a:pt x="210" y="211"/>
                </a:lnTo>
                <a:lnTo>
                  <a:pt x="211" y="191"/>
                </a:lnTo>
                <a:lnTo>
                  <a:pt x="203" y="184"/>
                </a:lnTo>
                <a:lnTo>
                  <a:pt x="189" y="184"/>
                </a:lnTo>
                <a:lnTo>
                  <a:pt x="181" y="194"/>
                </a:lnTo>
                <a:lnTo>
                  <a:pt x="169" y="201"/>
                </a:lnTo>
                <a:lnTo>
                  <a:pt x="154" y="208"/>
                </a:lnTo>
                <a:lnTo>
                  <a:pt x="137" y="208"/>
                </a:lnTo>
                <a:lnTo>
                  <a:pt x="121" y="212"/>
                </a:lnTo>
                <a:lnTo>
                  <a:pt x="100" y="211"/>
                </a:lnTo>
                <a:lnTo>
                  <a:pt x="87" y="201"/>
                </a:lnTo>
                <a:lnTo>
                  <a:pt x="75" y="195"/>
                </a:lnTo>
                <a:lnTo>
                  <a:pt x="61" y="184"/>
                </a:lnTo>
                <a:lnTo>
                  <a:pt x="48" y="166"/>
                </a:lnTo>
                <a:lnTo>
                  <a:pt x="41" y="147"/>
                </a:lnTo>
                <a:lnTo>
                  <a:pt x="32" y="133"/>
                </a:lnTo>
                <a:lnTo>
                  <a:pt x="20" y="117"/>
                </a:lnTo>
                <a:lnTo>
                  <a:pt x="9" y="112"/>
                </a:lnTo>
                <a:lnTo>
                  <a:pt x="0" y="94"/>
                </a:lnTo>
                <a:lnTo>
                  <a:pt x="2" y="78"/>
                </a:lnTo>
                <a:lnTo>
                  <a:pt x="11" y="69"/>
                </a:lnTo>
                <a:lnTo>
                  <a:pt x="25" y="63"/>
                </a:lnTo>
                <a:lnTo>
                  <a:pt x="36" y="56"/>
                </a:lnTo>
                <a:lnTo>
                  <a:pt x="47" y="46"/>
                </a:lnTo>
                <a:lnTo>
                  <a:pt x="61" y="38"/>
                </a:lnTo>
                <a:lnTo>
                  <a:pt x="75" y="30"/>
                </a:lnTo>
                <a:lnTo>
                  <a:pt x="87" y="30"/>
                </a:lnTo>
                <a:lnTo>
                  <a:pt x="104" y="35"/>
                </a:lnTo>
                <a:lnTo>
                  <a:pt x="126" y="39"/>
                </a:lnTo>
                <a:lnTo>
                  <a:pt x="144" y="35"/>
                </a:lnTo>
                <a:lnTo>
                  <a:pt x="153" y="39"/>
                </a:lnTo>
                <a:lnTo>
                  <a:pt x="167" y="52"/>
                </a:lnTo>
                <a:lnTo>
                  <a:pt x="181" y="60"/>
                </a:lnTo>
                <a:lnTo>
                  <a:pt x="195" y="46"/>
                </a:lnTo>
                <a:lnTo>
                  <a:pt x="210" y="41"/>
                </a:lnTo>
                <a:lnTo>
                  <a:pt x="227" y="38"/>
                </a:lnTo>
                <a:lnTo>
                  <a:pt x="247" y="41"/>
                </a:lnTo>
                <a:lnTo>
                  <a:pt x="261" y="41"/>
                </a:lnTo>
                <a:lnTo>
                  <a:pt x="267" y="46"/>
                </a:lnTo>
                <a:lnTo>
                  <a:pt x="284" y="49"/>
                </a:lnTo>
                <a:lnTo>
                  <a:pt x="298" y="43"/>
                </a:lnTo>
                <a:lnTo>
                  <a:pt x="299" y="27"/>
                </a:lnTo>
                <a:lnTo>
                  <a:pt x="300" y="10"/>
                </a:lnTo>
                <a:lnTo>
                  <a:pt x="303" y="0"/>
                </a:lnTo>
                <a:lnTo>
                  <a:pt x="323" y="2"/>
                </a:lnTo>
                <a:lnTo>
                  <a:pt x="349" y="2"/>
                </a:lnTo>
                <a:lnTo>
                  <a:pt x="371" y="4"/>
                </a:lnTo>
                <a:lnTo>
                  <a:pt x="392" y="11"/>
                </a:lnTo>
                <a:lnTo>
                  <a:pt x="409" y="17"/>
                </a:lnTo>
                <a:lnTo>
                  <a:pt x="423" y="28"/>
                </a:lnTo>
                <a:lnTo>
                  <a:pt x="434" y="38"/>
                </a:lnTo>
                <a:lnTo>
                  <a:pt x="449" y="45"/>
                </a:lnTo>
                <a:lnTo>
                  <a:pt x="466" y="50"/>
                </a:lnTo>
                <a:lnTo>
                  <a:pt x="490" y="67"/>
                </a:lnTo>
                <a:lnTo>
                  <a:pt x="504" y="82"/>
                </a:lnTo>
                <a:lnTo>
                  <a:pt x="512" y="101"/>
                </a:lnTo>
                <a:lnTo>
                  <a:pt x="520" y="117"/>
                </a:lnTo>
                <a:lnTo>
                  <a:pt x="529" y="123"/>
                </a:lnTo>
                <a:lnTo>
                  <a:pt x="537" y="127"/>
                </a:lnTo>
                <a:lnTo>
                  <a:pt x="545" y="134"/>
                </a:lnTo>
                <a:lnTo>
                  <a:pt x="548" y="149"/>
                </a:lnTo>
                <a:lnTo>
                  <a:pt x="550" y="166"/>
                </a:lnTo>
                <a:lnTo>
                  <a:pt x="557" y="180"/>
                </a:lnTo>
                <a:lnTo>
                  <a:pt x="568" y="194"/>
                </a:lnTo>
                <a:lnTo>
                  <a:pt x="579" y="205"/>
                </a:lnTo>
                <a:lnTo>
                  <a:pt x="589" y="213"/>
                </a:lnTo>
                <a:lnTo>
                  <a:pt x="605" y="223"/>
                </a:lnTo>
                <a:lnTo>
                  <a:pt x="618" y="229"/>
                </a:lnTo>
                <a:lnTo>
                  <a:pt x="628" y="230"/>
                </a:lnTo>
                <a:close/>
              </a:path>
            </a:pathLst>
          </a:custGeom>
          <a:solidFill>
            <a:srgbClr val="00C782"/>
          </a:solidFill>
          <a:ln>
            <a:noFill/>
          </a:ln>
        </p:spPr>
        <p:txBody>
          <a:bodyPr/>
          <a:lstStyle/>
          <a:p>
            <a:pPr>
              <a:defRPr/>
            </a:pPr>
            <a:endParaRPr lang="en-US" dirty="0"/>
          </a:p>
        </p:txBody>
      </p:sp>
      <p:sp>
        <p:nvSpPr>
          <p:cNvPr id="8204" name="Freeform 16"/>
          <p:cNvSpPr>
            <a:spLocks/>
          </p:cNvSpPr>
          <p:nvPr/>
        </p:nvSpPr>
        <p:spPr bwMode="gray">
          <a:xfrm rot="-151246">
            <a:off x="3094038" y="3440113"/>
            <a:ext cx="1400175" cy="873125"/>
          </a:xfrm>
          <a:custGeom>
            <a:avLst/>
            <a:gdLst>
              <a:gd name="T0" fmla="*/ 984 w 1025"/>
              <a:gd name="T1" fmla="*/ 380 h 638"/>
              <a:gd name="T2" fmla="*/ 919 w 1025"/>
              <a:gd name="T3" fmla="*/ 403 h 638"/>
              <a:gd name="T4" fmla="*/ 867 w 1025"/>
              <a:gd name="T5" fmla="*/ 419 h 638"/>
              <a:gd name="T6" fmla="*/ 839 w 1025"/>
              <a:gd name="T7" fmla="*/ 449 h 638"/>
              <a:gd name="T8" fmla="*/ 796 w 1025"/>
              <a:gd name="T9" fmla="*/ 525 h 638"/>
              <a:gd name="T10" fmla="*/ 732 w 1025"/>
              <a:gd name="T11" fmla="*/ 574 h 638"/>
              <a:gd name="T12" fmla="*/ 679 w 1025"/>
              <a:gd name="T13" fmla="*/ 620 h 638"/>
              <a:gd name="T14" fmla="*/ 596 w 1025"/>
              <a:gd name="T15" fmla="*/ 591 h 638"/>
              <a:gd name="T16" fmla="*/ 540 w 1025"/>
              <a:gd name="T17" fmla="*/ 621 h 638"/>
              <a:gd name="T18" fmla="*/ 472 w 1025"/>
              <a:gd name="T19" fmla="*/ 599 h 638"/>
              <a:gd name="T20" fmla="*/ 387 w 1025"/>
              <a:gd name="T21" fmla="*/ 625 h 638"/>
              <a:gd name="T22" fmla="*/ 342 w 1025"/>
              <a:gd name="T23" fmla="*/ 560 h 638"/>
              <a:gd name="T24" fmla="*/ 276 w 1025"/>
              <a:gd name="T25" fmla="*/ 593 h 638"/>
              <a:gd name="T26" fmla="*/ 210 w 1025"/>
              <a:gd name="T27" fmla="*/ 631 h 638"/>
              <a:gd name="T28" fmla="*/ 160 w 1025"/>
              <a:gd name="T29" fmla="*/ 607 h 638"/>
              <a:gd name="T30" fmla="*/ 111 w 1025"/>
              <a:gd name="T31" fmla="*/ 581 h 638"/>
              <a:gd name="T32" fmla="*/ 76 w 1025"/>
              <a:gd name="T33" fmla="*/ 527 h 638"/>
              <a:gd name="T34" fmla="*/ 19 w 1025"/>
              <a:gd name="T35" fmla="*/ 502 h 638"/>
              <a:gd name="T36" fmla="*/ 15 w 1025"/>
              <a:gd name="T37" fmla="*/ 436 h 638"/>
              <a:gd name="T38" fmla="*/ 65 w 1025"/>
              <a:gd name="T39" fmla="*/ 401 h 638"/>
              <a:gd name="T40" fmla="*/ 103 w 1025"/>
              <a:gd name="T41" fmla="*/ 358 h 638"/>
              <a:gd name="T42" fmla="*/ 121 w 1025"/>
              <a:gd name="T43" fmla="*/ 282 h 638"/>
              <a:gd name="T44" fmla="*/ 117 w 1025"/>
              <a:gd name="T45" fmla="*/ 209 h 638"/>
              <a:gd name="T46" fmla="*/ 177 w 1025"/>
              <a:gd name="T47" fmla="*/ 217 h 638"/>
              <a:gd name="T48" fmla="*/ 221 w 1025"/>
              <a:gd name="T49" fmla="*/ 237 h 638"/>
              <a:gd name="T50" fmla="*/ 214 w 1025"/>
              <a:gd name="T51" fmla="*/ 312 h 638"/>
              <a:gd name="T52" fmla="*/ 266 w 1025"/>
              <a:gd name="T53" fmla="*/ 282 h 638"/>
              <a:gd name="T54" fmla="*/ 334 w 1025"/>
              <a:gd name="T55" fmla="*/ 286 h 638"/>
              <a:gd name="T56" fmla="*/ 360 w 1025"/>
              <a:gd name="T57" fmla="*/ 198 h 638"/>
              <a:gd name="T58" fmla="*/ 353 w 1025"/>
              <a:gd name="T59" fmla="*/ 153 h 638"/>
              <a:gd name="T60" fmla="*/ 316 w 1025"/>
              <a:gd name="T61" fmla="*/ 107 h 638"/>
              <a:gd name="T62" fmla="*/ 390 w 1025"/>
              <a:gd name="T63" fmla="*/ 75 h 638"/>
              <a:gd name="T64" fmla="*/ 451 w 1025"/>
              <a:gd name="T65" fmla="*/ 36 h 638"/>
              <a:gd name="T66" fmla="*/ 489 w 1025"/>
              <a:gd name="T67" fmla="*/ 0 h 638"/>
              <a:gd name="T68" fmla="*/ 551 w 1025"/>
              <a:gd name="T69" fmla="*/ 18 h 638"/>
              <a:gd name="T70" fmla="*/ 611 w 1025"/>
              <a:gd name="T71" fmla="*/ 46 h 638"/>
              <a:gd name="T72" fmla="*/ 601 w 1025"/>
              <a:gd name="T73" fmla="*/ 82 h 638"/>
              <a:gd name="T74" fmla="*/ 571 w 1025"/>
              <a:gd name="T75" fmla="*/ 112 h 638"/>
              <a:gd name="T76" fmla="*/ 534 w 1025"/>
              <a:gd name="T77" fmla="*/ 146 h 638"/>
              <a:gd name="T78" fmla="*/ 514 w 1025"/>
              <a:gd name="T79" fmla="*/ 199 h 638"/>
              <a:gd name="T80" fmla="*/ 493 w 1025"/>
              <a:gd name="T81" fmla="*/ 245 h 638"/>
              <a:gd name="T82" fmla="*/ 518 w 1025"/>
              <a:gd name="T83" fmla="*/ 265 h 638"/>
              <a:gd name="T84" fmla="*/ 540 w 1025"/>
              <a:gd name="T85" fmla="*/ 298 h 638"/>
              <a:gd name="T86" fmla="*/ 569 w 1025"/>
              <a:gd name="T87" fmla="*/ 282 h 638"/>
              <a:gd name="T88" fmla="*/ 543 w 1025"/>
              <a:gd name="T89" fmla="*/ 259 h 638"/>
              <a:gd name="T90" fmla="*/ 543 w 1025"/>
              <a:gd name="T91" fmla="*/ 217 h 638"/>
              <a:gd name="T92" fmla="*/ 546 w 1025"/>
              <a:gd name="T93" fmla="*/ 170 h 638"/>
              <a:gd name="T94" fmla="*/ 576 w 1025"/>
              <a:gd name="T95" fmla="*/ 159 h 638"/>
              <a:gd name="T96" fmla="*/ 596 w 1025"/>
              <a:gd name="T97" fmla="*/ 192 h 638"/>
              <a:gd name="T98" fmla="*/ 624 w 1025"/>
              <a:gd name="T99" fmla="*/ 183 h 638"/>
              <a:gd name="T100" fmla="*/ 667 w 1025"/>
              <a:gd name="T101" fmla="*/ 188 h 638"/>
              <a:gd name="T102" fmla="*/ 707 w 1025"/>
              <a:gd name="T103" fmla="*/ 185 h 638"/>
              <a:gd name="T104" fmla="*/ 735 w 1025"/>
              <a:gd name="T105" fmla="*/ 198 h 638"/>
              <a:gd name="T106" fmla="*/ 780 w 1025"/>
              <a:gd name="T107" fmla="*/ 205 h 638"/>
              <a:gd name="T108" fmla="*/ 798 w 1025"/>
              <a:gd name="T109" fmla="*/ 229 h 638"/>
              <a:gd name="T110" fmla="*/ 824 w 1025"/>
              <a:gd name="T111" fmla="*/ 217 h 638"/>
              <a:gd name="T112" fmla="*/ 858 w 1025"/>
              <a:gd name="T113" fmla="*/ 213 h 638"/>
              <a:gd name="T114" fmla="*/ 905 w 1025"/>
              <a:gd name="T115" fmla="*/ 227 h 638"/>
              <a:gd name="T116" fmla="*/ 919 w 1025"/>
              <a:gd name="T117" fmla="*/ 263 h 638"/>
              <a:gd name="T118" fmla="*/ 969 w 1025"/>
              <a:gd name="T119" fmla="*/ 262 h 638"/>
              <a:gd name="T120" fmla="*/ 997 w 1025"/>
              <a:gd name="T121" fmla="*/ 295 h 638"/>
              <a:gd name="T122" fmla="*/ 1001 w 1025"/>
              <a:gd name="T123" fmla="*/ 347 h 6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025" h="638">
                <a:moveTo>
                  <a:pt x="1025" y="346"/>
                </a:moveTo>
                <a:lnTo>
                  <a:pt x="1016" y="351"/>
                </a:lnTo>
                <a:lnTo>
                  <a:pt x="1012" y="358"/>
                </a:lnTo>
                <a:lnTo>
                  <a:pt x="1001" y="368"/>
                </a:lnTo>
                <a:lnTo>
                  <a:pt x="991" y="375"/>
                </a:lnTo>
                <a:lnTo>
                  <a:pt x="984" y="380"/>
                </a:lnTo>
                <a:lnTo>
                  <a:pt x="974" y="382"/>
                </a:lnTo>
                <a:lnTo>
                  <a:pt x="963" y="386"/>
                </a:lnTo>
                <a:lnTo>
                  <a:pt x="955" y="387"/>
                </a:lnTo>
                <a:lnTo>
                  <a:pt x="944" y="392"/>
                </a:lnTo>
                <a:lnTo>
                  <a:pt x="930" y="397"/>
                </a:lnTo>
                <a:lnTo>
                  <a:pt x="919" y="403"/>
                </a:lnTo>
                <a:lnTo>
                  <a:pt x="908" y="408"/>
                </a:lnTo>
                <a:lnTo>
                  <a:pt x="897" y="418"/>
                </a:lnTo>
                <a:lnTo>
                  <a:pt x="891" y="425"/>
                </a:lnTo>
                <a:lnTo>
                  <a:pt x="884" y="425"/>
                </a:lnTo>
                <a:lnTo>
                  <a:pt x="877" y="425"/>
                </a:lnTo>
                <a:lnTo>
                  <a:pt x="867" y="419"/>
                </a:lnTo>
                <a:lnTo>
                  <a:pt x="839" y="418"/>
                </a:lnTo>
                <a:lnTo>
                  <a:pt x="810" y="418"/>
                </a:lnTo>
                <a:lnTo>
                  <a:pt x="810" y="425"/>
                </a:lnTo>
                <a:lnTo>
                  <a:pt x="816" y="435"/>
                </a:lnTo>
                <a:lnTo>
                  <a:pt x="830" y="442"/>
                </a:lnTo>
                <a:lnTo>
                  <a:pt x="839" y="449"/>
                </a:lnTo>
                <a:lnTo>
                  <a:pt x="855" y="460"/>
                </a:lnTo>
                <a:lnTo>
                  <a:pt x="856" y="470"/>
                </a:lnTo>
                <a:lnTo>
                  <a:pt x="844" y="482"/>
                </a:lnTo>
                <a:lnTo>
                  <a:pt x="828" y="493"/>
                </a:lnTo>
                <a:lnTo>
                  <a:pt x="816" y="507"/>
                </a:lnTo>
                <a:lnTo>
                  <a:pt x="796" y="525"/>
                </a:lnTo>
                <a:lnTo>
                  <a:pt x="788" y="538"/>
                </a:lnTo>
                <a:lnTo>
                  <a:pt x="778" y="538"/>
                </a:lnTo>
                <a:lnTo>
                  <a:pt x="767" y="531"/>
                </a:lnTo>
                <a:lnTo>
                  <a:pt x="754" y="543"/>
                </a:lnTo>
                <a:lnTo>
                  <a:pt x="739" y="563"/>
                </a:lnTo>
                <a:lnTo>
                  <a:pt x="732" y="574"/>
                </a:lnTo>
                <a:lnTo>
                  <a:pt x="727" y="581"/>
                </a:lnTo>
                <a:lnTo>
                  <a:pt x="717" y="592"/>
                </a:lnTo>
                <a:lnTo>
                  <a:pt x="710" y="607"/>
                </a:lnTo>
                <a:lnTo>
                  <a:pt x="702" y="620"/>
                </a:lnTo>
                <a:lnTo>
                  <a:pt x="693" y="620"/>
                </a:lnTo>
                <a:lnTo>
                  <a:pt x="679" y="620"/>
                </a:lnTo>
                <a:lnTo>
                  <a:pt x="674" y="614"/>
                </a:lnTo>
                <a:lnTo>
                  <a:pt x="651" y="613"/>
                </a:lnTo>
                <a:lnTo>
                  <a:pt x="624" y="613"/>
                </a:lnTo>
                <a:lnTo>
                  <a:pt x="615" y="609"/>
                </a:lnTo>
                <a:lnTo>
                  <a:pt x="606" y="602"/>
                </a:lnTo>
                <a:lnTo>
                  <a:pt x="596" y="591"/>
                </a:lnTo>
                <a:lnTo>
                  <a:pt x="583" y="591"/>
                </a:lnTo>
                <a:lnTo>
                  <a:pt x="562" y="591"/>
                </a:lnTo>
                <a:lnTo>
                  <a:pt x="554" y="592"/>
                </a:lnTo>
                <a:lnTo>
                  <a:pt x="546" y="599"/>
                </a:lnTo>
                <a:lnTo>
                  <a:pt x="543" y="610"/>
                </a:lnTo>
                <a:lnTo>
                  <a:pt x="540" y="621"/>
                </a:lnTo>
                <a:lnTo>
                  <a:pt x="532" y="627"/>
                </a:lnTo>
                <a:lnTo>
                  <a:pt x="515" y="631"/>
                </a:lnTo>
                <a:lnTo>
                  <a:pt x="501" y="619"/>
                </a:lnTo>
                <a:lnTo>
                  <a:pt x="494" y="605"/>
                </a:lnTo>
                <a:lnTo>
                  <a:pt x="484" y="599"/>
                </a:lnTo>
                <a:lnTo>
                  <a:pt x="472" y="599"/>
                </a:lnTo>
                <a:lnTo>
                  <a:pt x="462" y="605"/>
                </a:lnTo>
                <a:lnTo>
                  <a:pt x="445" y="609"/>
                </a:lnTo>
                <a:lnTo>
                  <a:pt x="434" y="614"/>
                </a:lnTo>
                <a:lnTo>
                  <a:pt x="420" y="621"/>
                </a:lnTo>
                <a:lnTo>
                  <a:pt x="409" y="625"/>
                </a:lnTo>
                <a:lnTo>
                  <a:pt x="387" y="625"/>
                </a:lnTo>
                <a:lnTo>
                  <a:pt x="360" y="624"/>
                </a:lnTo>
                <a:lnTo>
                  <a:pt x="360" y="603"/>
                </a:lnTo>
                <a:lnTo>
                  <a:pt x="365" y="581"/>
                </a:lnTo>
                <a:lnTo>
                  <a:pt x="362" y="570"/>
                </a:lnTo>
                <a:lnTo>
                  <a:pt x="353" y="566"/>
                </a:lnTo>
                <a:lnTo>
                  <a:pt x="342" y="560"/>
                </a:lnTo>
                <a:lnTo>
                  <a:pt x="327" y="560"/>
                </a:lnTo>
                <a:lnTo>
                  <a:pt x="316" y="568"/>
                </a:lnTo>
                <a:lnTo>
                  <a:pt x="301" y="574"/>
                </a:lnTo>
                <a:lnTo>
                  <a:pt x="289" y="581"/>
                </a:lnTo>
                <a:lnTo>
                  <a:pt x="282" y="588"/>
                </a:lnTo>
                <a:lnTo>
                  <a:pt x="276" y="593"/>
                </a:lnTo>
                <a:lnTo>
                  <a:pt x="267" y="605"/>
                </a:lnTo>
                <a:lnTo>
                  <a:pt x="264" y="616"/>
                </a:lnTo>
                <a:lnTo>
                  <a:pt x="260" y="630"/>
                </a:lnTo>
                <a:lnTo>
                  <a:pt x="253" y="638"/>
                </a:lnTo>
                <a:lnTo>
                  <a:pt x="223" y="637"/>
                </a:lnTo>
                <a:lnTo>
                  <a:pt x="210" y="631"/>
                </a:lnTo>
                <a:lnTo>
                  <a:pt x="206" y="621"/>
                </a:lnTo>
                <a:lnTo>
                  <a:pt x="200" y="607"/>
                </a:lnTo>
                <a:lnTo>
                  <a:pt x="193" y="602"/>
                </a:lnTo>
                <a:lnTo>
                  <a:pt x="178" y="596"/>
                </a:lnTo>
                <a:lnTo>
                  <a:pt x="171" y="599"/>
                </a:lnTo>
                <a:lnTo>
                  <a:pt x="160" y="607"/>
                </a:lnTo>
                <a:lnTo>
                  <a:pt x="147" y="609"/>
                </a:lnTo>
                <a:lnTo>
                  <a:pt x="142" y="614"/>
                </a:lnTo>
                <a:lnTo>
                  <a:pt x="131" y="613"/>
                </a:lnTo>
                <a:lnTo>
                  <a:pt x="127" y="598"/>
                </a:lnTo>
                <a:lnTo>
                  <a:pt x="121" y="591"/>
                </a:lnTo>
                <a:lnTo>
                  <a:pt x="111" y="581"/>
                </a:lnTo>
                <a:lnTo>
                  <a:pt x="103" y="580"/>
                </a:lnTo>
                <a:lnTo>
                  <a:pt x="92" y="577"/>
                </a:lnTo>
                <a:lnTo>
                  <a:pt x="81" y="575"/>
                </a:lnTo>
                <a:lnTo>
                  <a:pt x="78" y="554"/>
                </a:lnTo>
                <a:lnTo>
                  <a:pt x="76" y="536"/>
                </a:lnTo>
                <a:lnTo>
                  <a:pt x="76" y="527"/>
                </a:lnTo>
                <a:lnTo>
                  <a:pt x="64" y="525"/>
                </a:lnTo>
                <a:lnTo>
                  <a:pt x="53" y="518"/>
                </a:lnTo>
                <a:lnTo>
                  <a:pt x="37" y="518"/>
                </a:lnTo>
                <a:lnTo>
                  <a:pt x="25" y="518"/>
                </a:lnTo>
                <a:lnTo>
                  <a:pt x="21" y="513"/>
                </a:lnTo>
                <a:lnTo>
                  <a:pt x="19" y="502"/>
                </a:lnTo>
                <a:lnTo>
                  <a:pt x="11" y="490"/>
                </a:lnTo>
                <a:lnTo>
                  <a:pt x="11" y="482"/>
                </a:lnTo>
                <a:lnTo>
                  <a:pt x="5" y="471"/>
                </a:lnTo>
                <a:lnTo>
                  <a:pt x="0" y="457"/>
                </a:lnTo>
                <a:lnTo>
                  <a:pt x="0" y="447"/>
                </a:lnTo>
                <a:lnTo>
                  <a:pt x="15" y="436"/>
                </a:lnTo>
                <a:lnTo>
                  <a:pt x="25" y="432"/>
                </a:lnTo>
                <a:lnTo>
                  <a:pt x="36" y="426"/>
                </a:lnTo>
                <a:lnTo>
                  <a:pt x="49" y="419"/>
                </a:lnTo>
                <a:lnTo>
                  <a:pt x="49" y="404"/>
                </a:lnTo>
                <a:lnTo>
                  <a:pt x="54" y="404"/>
                </a:lnTo>
                <a:lnTo>
                  <a:pt x="65" y="401"/>
                </a:lnTo>
                <a:lnTo>
                  <a:pt x="71" y="401"/>
                </a:lnTo>
                <a:lnTo>
                  <a:pt x="82" y="399"/>
                </a:lnTo>
                <a:lnTo>
                  <a:pt x="83" y="387"/>
                </a:lnTo>
                <a:lnTo>
                  <a:pt x="88" y="373"/>
                </a:lnTo>
                <a:lnTo>
                  <a:pt x="93" y="364"/>
                </a:lnTo>
                <a:lnTo>
                  <a:pt x="103" y="358"/>
                </a:lnTo>
                <a:lnTo>
                  <a:pt x="106" y="346"/>
                </a:lnTo>
                <a:lnTo>
                  <a:pt x="106" y="332"/>
                </a:lnTo>
                <a:lnTo>
                  <a:pt x="108" y="318"/>
                </a:lnTo>
                <a:lnTo>
                  <a:pt x="121" y="308"/>
                </a:lnTo>
                <a:lnTo>
                  <a:pt x="122" y="293"/>
                </a:lnTo>
                <a:lnTo>
                  <a:pt x="121" y="282"/>
                </a:lnTo>
                <a:lnTo>
                  <a:pt x="110" y="265"/>
                </a:lnTo>
                <a:lnTo>
                  <a:pt x="103" y="254"/>
                </a:lnTo>
                <a:lnTo>
                  <a:pt x="94" y="247"/>
                </a:lnTo>
                <a:lnTo>
                  <a:pt x="97" y="229"/>
                </a:lnTo>
                <a:lnTo>
                  <a:pt x="106" y="217"/>
                </a:lnTo>
                <a:lnTo>
                  <a:pt x="117" y="209"/>
                </a:lnTo>
                <a:lnTo>
                  <a:pt x="127" y="198"/>
                </a:lnTo>
                <a:lnTo>
                  <a:pt x="131" y="197"/>
                </a:lnTo>
                <a:lnTo>
                  <a:pt x="145" y="192"/>
                </a:lnTo>
                <a:lnTo>
                  <a:pt x="154" y="202"/>
                </a:lnTo>
                <a:lnTo>
                  <a:pt x="166" y="209"/>
                </a:lnTo>
                <a:lnTo>
                  <a:pt x="177" y="217"/>
                </a:lnTo>
                <a:lnTo>
                  <a:pt x="192" y="219"/>
                </a:lnTo>
                <a:lnTo>
                  <a:pt x="203" y="219"/>
                </a:lnTo>
                <a:lnTo>
                  <a:pt x="217" y="219"/>
                </a:lnTo>
                <a:lnTo>
                  <a:pt x="225" y="219"/>
                </a:lnTo>
                <a:lnTo>
                  <a:pt x="221" y="230"/>
                </a:lnTo>
                <a:lnTo>
                  <a:pt x="221" y="237"/>
                </a:lnTo>
                <a:lnTo>
                  <a:pt x="211" y="247"/>
                </a:lnTo>
                <a:lnTo>
                  <a:pt x="203" y="259"/>
                </a:lnTo>
                <a:lnTo>
                  <a:pt x="199" y="275"/>
                </a:lnTo>
                <a:lnTo>
                  <a:pt x="204" y="287"/>
                </a:lnTo>
                <a:lnTo>
                  <a:pt x="211" y="295"/>
                </a:lnTo>
                <a:lnTo>
                  <a:pt x="214" y="312"/>
                </a:lnTo>
                <a:lnTo>
                  <a:pt x="228" y="312"/>
                </a:lnTo>
                <a:lnTo>
                  <a:pt x="237" y="312"/>
                </a:lnTo>
                <a:lnTo>
                  <a:pt x="248" y="298"/>
                </a:lnTo>
                <a:lnTo>
                  <a:pt x="248" y="287"/>
                </a:lnTo>
                <a:lnTo>
                  <a:pt x="253" y="282"/>
                </a:lnTo>
                <a:lnTo>
                  <a:pt x="266" y="282"/>
                </a:lnTo>
                <a:lnTo>
                  <a:pt x="281" y="282"/>
                </a:lnTo>
                <a:lnTo>
                  <a:pt x="292" y="287"/>
                </a:lnTo>
                <a:lnTo>
                  <a:pt x="299" y="297"/>
                </a:lnTo>
                <a:lnTo>
                  <a:pt x="306" y="302"/>
                </a:lnTo>
                <a:lnTo>
                  <a:pt x="331" y="302"/>
                </a:lnTo>
                <a:lnTo>
                  <a:pt x="334" y="286"/>
                </a:lnTo>
                <a:lnTo>
                  <a:pt x="338" y="269"/>
                </a:lnTo>
                <a:lnTo>
                  <a:pt x="342" y="254"/>
                </a:lnTo>
                <a:lnTo>
                  <a:pt x="353" y="241"/>
                </a:lnTo>
                <a:lnTo>
                  <a:pt x="359" y="234"/>
                </a:lnTo>
                <a:lnTo>
                  <a:pt x="359" y="213"/>
                </a:lnTo>
                <a:lnTo>
                  <a:pt x="360" y="198"/>
                </a:lnTo>
                <a:lnTo>
                  <a:pt x="367" y="195"/>
                </a:lnTo>
                <a:lnTo>
                  <a:pt x="379" y="195"/>
                </a:lnTo>
                <a:lnTo>
                  <a:pt x="381" y="181"/>
                </a:lnTo>
                <a:lnTo>
                  <a:pt x="372" y="173"/>
                </a:lnTo>
                <a:lnTo>
                  <a:pt x="362" y="159"/>
                </a:lnTo>
                <a:lnTo>
                  <a:pt x="353" y="153"/>
                </a:lnTo>
                <a:lnTo>
                  <a:pt x="337" y="145"/>
                </a:lnTo>
                <a:lnTo>
                  <a:pt x="327" y="142"/>
                </a:lnTo>
                <a:lnTo>
                  <a:pt x="320" y="141"/>
                </a:lnTo>
                <a:lnTo>
                  <a:pt x="309" y="130"/>
                </a:lnTo>
                <a:lnTo>
                  <a:pt x="309" y="117"/>
                </a:lnTo>
                <a:lnTo>
                  <a:pt x="316" y="107"/>
                </a:lnTo>
                <a:lnTo>
                  <a:pt x="328" y="98"/>
                </a:lnTo>
                <a:lnTo>
                  <a:pt x="340" y="89"/>
                </a:lnTo>
                <a:lnTo>
                  <a:pt x="351" y="80"/>
                </a:lnTo>
                <a:lnTo>
                  <a:pt x="360" y="75"/>
                </a:lnTo>
                <a:lnTo>
                  <a:pt x="376" y="75"/>
                </a:lnTo>
                <a:lnTo>
                  <a:pt x="390" y="75"/>
                </a:lnTo>
                <a:lnTo>
                  <a:pt x="401" y="73"/>
                </a:lnTo>
                <a:lnTo>
                  <a:pt x="409" y="62"/>
                </a:lnTo>
                <a:lnTo>
                  <a:pt x="420" y="57"/>
                </a:lnTo>
                <a:lnTo>
                  <a:pt x="426" y="52"/>
                </a:lnTo>
                <a:lnTo>
                  <a:pt x="438" y="41"/>
                </a:lnTo>
                <a:lnTo>
                  <a:pt x="451" y="36"/>
                </a:lnTo>
                <a:lnTo>
                  <a:pt x="462" y="36"/>
                </a:lnTo>
                <a:lnTo>
                  <a:pt x="470" y="30"/>
                </a:lnTo>
                <a:lnTo>
                  <a:pt x="472" y="23"/>
                </a:lnTo>
                <a:lnTo>
                  <a:pt x="477" y="17"/>
                </a:lnTo>
                <a:lnTo>
                  <a:pt x="487" y="11"/>
                </a:lnTo>
                <a:lnTo>
                  <a:pt x="489" y="0"/>
                </a:lnTo>
                <a:lnTo>
                  <a:pt x="498" y="2"/>
                </a:lnTo>
                <a:lnTo>
                  <a:pt x="509" y="9"/>
                </a:lnTo>
                <a:lnTo>
                  <a:pt x="521" y="14"/>
                </a:lnTo>
                <a:lnTo>
                  <a:pt x="529" y="14"/>
                </a:lnTo>
                <a:lnTo>
                  <a:pt x="543" y="14"/>
                </a:lnTo>
                <a:lnTo>
                  <a:pt x="551" y="18"/>
                </a:lnTo>
                <a:lnTo>
                  <a:pt x="562" y="24"/>
                </a:lnTo>
                <a:lnTo>
                  <a:pt x="572" y="31"/>
                </a:lnTo>
                <a:lnTo>
                  <a:pt x="585" y="36"/>
                </a:lnTo>
                <a:lnTo>
                  <a:pt x="596" y="39"/>
                </a:lnTo>
                <a:lnTo>
                  <a:pt x="604" y="45"/>
                </a:lnTo>
                <a:lnTo>
                  <a:pt x="611" y="46"/>
                </a:lnTo>
                <a:lnTo>
                  <a:pt x="611" y="56"/>
                </a:lnTo>
                <a:lnTo>
                  <a:pt x="610" y="66"/>
                </a:lnTo>
                <a:lnTo>
                  <a:pt x="608" y="70"/>
                </a:lnTo>
                <a:lnTo>
                  <a:pt x="607" y="75"/>
                </a:lnTo>
                <a:lnTo>
                  <a:pt x="606" y="80"/>
                </a:lnTo>
                <a:lnTo>
                  <a:pt x="601" y="82"/>
                </a:lnTo>
                <a:lnTo>
                  <a:pt x="597" y="87"/>
                </a:lnTo>
                <a:lnTo>
                  <a:pt x="593" y="92"/>
                </a:lnTo>
                <a:lnTo>
                  <a:pt x="589" y="96"/>
                </a:lnTo>
                <a:lnTo>
                  <a:pt x="582" y="101"/>
                </a:lnTo>
                <a:lnTo>
                  <a:pt x="576" y="106"/>
                </a:lnTo>
                <a:lnTo>
                  <a:pt x="571" y="112"/>
                </a:lnTo>
                <a:lnTo>
                  <a:pt x="565" y="117"/>
                </a:lnTo>
                <a:lnTo>
                  <a:pt x="557" y="124"/>
                </a:lnTo>
                <a:lnTo>
                  <a:pt x="554" y="130"/>
                </a:lnTo>
                <a:lnTo>
                  <a:pt x="546" y="137"/>
                </a:lnTo>
                <a:lnTo>
                  <a:pt x="541" y="141"/>
                </a:lnTo>
                <a:lnTo>
                  <a:pt x="534" y="146"/>
                </a:lnTo>
                <a:lnTo>
                  <a:pt x="532" y="153"/>
                </a:lnTo>
                <a:lnTo>
                  <a:pt x="528" y="159"/>
                </a:lnTo>
                <a:lnTo>
                  <a:pt x="523" y="169"/>
                </a:lnTo>
                <a:lnTo>
                  <a:pt x="521" y="178"/>
                </a:lnTo>
                <a:lnTo>
                  <a:pt x="516" y="188"/>
                </a:lnTo>
                <a:lnTo>
                  <a:pt x="514" y="199"/>
                </a:lnTo>
                <a:lnTo>
                  <a:pt x="512" y="206"/>
                </a:lnTo>
                <a:lnTo>
                  <a:pt x="509" y="215"/>
                </a:lnTo>
                <a:lnTo>
                  <a:pt x="502" y="226"/>
                </a:lnTo>
                <a:lnTo>
                  <a:pt x="500" y="231"/>
                </a:lnTo>
                <a:lnTo>
                  <a:pt x="496" y="238"/>
                </a:lnTo>
                <a:lnTo>
                  <a:pt x="493" y="245"/>
                </a:lnTo>
                <a:lnTo>
                  <a:pt x="491" y="255"/>
                </a:lnTo>
                <a:lnTo>
                  <a:pt x="490" y="262"/>
                </a:lnTo>
                <a:lnTo>
                  <a:pt x="496" y="262"/>
                </a:lnTo>
                <a:lnTo>
                  <a:pt x="504" y="262"/>
                </a:lnTo>
                <a:lnTo>
                  <a:pt x="511" y="262"/>
                </a:lnTo>
                <a:lnTo>
                  <a:pt x="518" y="265"/>
                </a:lnTo>
                <a:lnTo>
                  <a:pt x="522" y="269"/>
                </a:lnTo>
                <a:lnTo>
                  <a:pt x="528" y="273"/>
                </a:lnTo>
                <a:lnTo>
                  <a:pt x="530" y="280"/>
                </a:lnTo>
                <a:lnTo>
                  <a:pt x="533" y="290"/>
                </a:lnTo>
                <a:lnTo>
                  <a:pt x="534" y="295"/>
                </a:lnTo>
                <a:lnTo>
                  <a:pt x="540" y="298"/>
                </a:lnTo>
                <a:lnTo>
                  <a:pt x="546" y="302"/>
                </a:lnTo>
                <a:lnTo>
                  <a:pt x="554" y="301"/>
                </a:lnTo>
                <a:lnTo>
                  <a:pt x="560" y="300"/>
                </a:lnTo>
                <a:lnTo>
                  <a:pt x="564" y="297"/>
                </a:lnTo>
                <a:lnTo>
                  <a:pt x="567" y="288"/>
                </a:lnTo>
                <a:lnTo>
                  <a:pt x="569" y="282"/>
                </a:lnTo>
                <a:lnTo>
                  <a:pt x="571" y="276"/>
                </a:lnTo>
                <a:lnTo>
                  <a:pt x="565" y="269"/>
                </a:lnTo>
                <a:lnTo>
                  <a:pt x="560" y="268"/>
                </a:lnTo>
                <a:lnTo>
                  <a:pt x="554" y="269"/>
                </a:lnTo>
                <a:lnTo>
                  <a:pt x="547" y="262"/>
                </a:lnTo>
                <a:lnTo>
                  <a:pt x="543" y="259"/>
                </a:lnTo>
                <a:lnTo>
                  <a:pt x="539" y="252"/>
                </a:lnTo>
                <a:lnTo>
                  <a:pt x="540" y="244"/>
                </a:lnTo>
                <a:lnTo>
                  <a:pt x="543" y="237"/>
                </a:lnTo>
                <a:lnTo>
                  <a:pt x="543" y="229"/>
                </a:lnTo>
                <a:lnTo>
                  <a:pt x="544" y="224"/>
                </a:lnTo>
                <a:lnTo>
                  <a:pt x="543" y="217"/>
                </a:lnTo>
                <a:lnTo>
                  <a:pt x="537" y="209"/>
                </a:lnTo>
                <a:lnTo>
                  <a:pt x="536" y="199"/>
                </a:lnTo>
                <a:lnTo>
                  <a:pt x="536" y="191"/>
                </a:lnTo>
                <a:lnTo>
                  <a:pt x="537" y="181"/>
                </a:lnTo>
                <a:lnTo>
                  <a:pt x="540" y="176"/>
                </a:lnTo>
                <a:lnTo>
                  <a:pt x="546" y="170"/>
                </a:lnTo>
                <a:lnTo>
                  <a:pt x="548" y="165"/>
                </a:lnTo>
                <a:lnTo>
                  <a:pt x="551" y="162"/>
                </a:lnTo>
                <a:lnTo>
                  <a:pt x="557" y="159"/>
                </a:lnTo>
                <a:lnTo>
                  <a:pt x="562" y="156"/>
                </a:lnTo>
                <a:lnTo>
                  <a:pt x="571" y="156"/>
                </a:lnTo>
                <a:lnTo>
                  <a:pt x="576" y="159"/>
                </a:lnTo>
                <a:lnTo>
                  <a:pt x="578" y="167"/>
                </a:lnTo>
                <a:lnTo>
                  <a:pt x="579" y="173"/>
                </a:lnTo>
                <a:lnTo>
                  <a:pt x="582" y="178"/>
                </a:lnTo>
                <a:lnTo>
                  <a:pt x="587" y="180"/>
                </a:lnTo>
                <a:lnTo>
                  <a:pt x="593" y="185"/>
                </a:lnTo>
                <a:lnTo>
                  <a:pt x="596" y="192"/>
                </a:lnTo>
                <a:lnTo>
                  <a:pt x="599" y="195"/>
                </a:lnTo>
                <a:lnTo>
                  <a:pt x="604" y="197"/>
                </a:lnTo>
                <a:lnTo>
                  <a:pt x="608" y="190"/>
                </a:lnTo>
                <a:lnTo>
                  <a:pt x="612" y="187"/>
                </a:lnTo>
                <a:lnTo>
                  <a:pt x="618" y="185"/>
                </a:lnTo>
                <a:lnTo>
                  <a:pt x="624" y="183"/>
                </a:lnTo>
                <a:lnTo>
                  <a:pt x="628" y="181"/>
                </a:lnTo>
                <a:lnTo>
                  <a:pt x="635" y="181"/>
                </a:lnTo>
                <a:lnTo>
                  <a:pt x="639" y="181"/>
                </a:lnTo>
                <a:lnTo>
                  <a:pt x="647" y="187"/>
                </a:lnTo>
                <a:lnTo>
                  <a:pt x="656" y="187"/>
                </a:lnTo>
                <a:lnTo>
                  <a:pt x="667" y="188"/>
                </a:lnTo>
                <a:lnTo>
                  <a:pt x="677" y="187"/>
                </a:lnTo>
                <a:lnTo>
                  <a:pt x="685" y="188"/>
                </a:lnTo>
                <a:lnTo>
                  <a:pt x="692" y="188"/>
                </a:lnTo>
                <a:lnTo>
                  <a:pt x="696" y="190"/>
                </a:lnTo>
                <a:lnTo>
                  <a:pt x="702" y="191"/>
                </a:lnTo>
                <a:lnTo>
                  <a:pt x="707" y="185"/>
                </a:lnTo>
                <a:lnTo>
                  <a:pt x="710" y="184"/>
                </a:lnTo>
                <a:lnTo>
                  <a:pt x="721" y="181"/>
                </a:lnTo>
                <a:lnTo>
                  <a:pt x="727" y="184"/>
                </a:lnTo>
                <a:lnTo>
                  <a:pt x="732" y="190"/>
                </a:lnTo>
                <a:lnTo>
                  <a:pt x="735" y="195"/>
                </a:lnTo>
                <a:lnTo>
                  <a:pt x="735" y="198"/>
                </a:lnTo>
                <a:lnTo>
                  <a:pt x="749" y="197"/>
                </a:lnTo>
                <a:lnTo>
                  <a:pt x="752" y="198"/>
                </a:lnTo>
                <a:lnTo>
                  <a:pt x="757" y="204"/>
                </a:lnTo>
                <a:lnTo>
                  <a:pt x="763" y="205"/>
                </a:lnTo>
                <a:lnTo>
                  <a:pt x="773" y="206"/>
                </a:lnTo>
                <a:lnTo>
                  <a:pt x="780" y="205"/>
                </a:lnTo>
                <a:lnTo>
                  <a:pt x="785" y="206"/>
                </a:lnTo>
                <a:lnTo>
                  <a:pt x="788" y="211"/>
                </a:lnTo>
                <a:lnTo>
                  <a:pt x="788" y="216"/>
                </a:lnTo>
                <a:lnTo>
                  <a:pt x="789" y="220"/>
                </a:lnTo>
                <a:lnTo>
                  <a:pt x="793" y="226"/>
                </a:lnTo>
                <a:lnTo>
                  <a:pt x="798" y="229"/>
                </a:lnTo>
                <a:lnTo>
                  <a:pt x="799" y="231"/>
                </a:lnTo>
                <a:lnTo>
                  <a:pt x="805" y="231"/>
                </a:lnTo>
                <a:lnTo>
                  <a:pt x="812" y="230"/>
                </a:lnTo>
                <a:lnTo>
                  <a:pt x="816" y="224"/>
                </a:lnTo>
                <a:lnTo>
                  <a:pt x="821" y="220"/>
                </a:lnTo>
                <a:lnTo>
                  <a:pt x="824" y="217"/>
                </a:lnTo>
                <a:lnTo>
                  <a:pt x="830" y="209"/>
                </a:lnTo>
                <a:lnTo>
                  <a:pt x="835" y="204"/>
                </a:lnTo>
                <a:lnTo>
                  <a:pt x="841" y="202"/>
                </a:lnTo>
                <a:lnTo>
                  <a:pt x="849" y="202"/>
                </a:lnTo>
                <a:lnTo>
                  <a:pt x="853" y="206"/>
                </a:lnTo>
                <a:lnTo>
                  <a:pt x="858" y="213"/>
                </a:lnTo>
                <a:lnTo>
                  <a:pt x="864" y="219"/>
                </a:lnTo>
                <a:lnTo>
                  <a:pt x="871" y="224"/>
                </a:lnTo>
                <a:lnTo>
                  <a:pt x="877" y="229"/>
                </a:lnTo>
                <a:lnTo>
                  <a:pt x="888" y="227"/>
                </a:lnTo>
                <a:lnTo>
                  <a:pt x="897" y="229"/>
                </a:lnTo>
                <a:lnTo>
                  <a:pt x="905" y="227"/>
                </a:lnTo>
                <a:lnTo>
                  <a:pt x="912" y="229"/>
                </a:lnTo>
                <a:lnTo>
                  <a:pt x="915" y="234"/>
                </a:lnTo>
                <a:lnTo>
                  <a:pt x="916" y="240"/>
                </a:lnTo>
                <a:lnTo>
                  <a:pt x="919" y="248"/>
                </a:lnTo>
                <a:lnTo>
                  <a:pt x="919" y="256"/>
                </a:lnTo>
                <a:lnTo>
                  <a:pt x="919" y="263"/>
                </a:lnTo>
                <a:lnTo>
                  <a:pt x="924" y="262"/>
                </a:lnTo>
                <a:lnTo>
                  <a:pt x="936" y="262"/>
                </a:lnTo>
                <a:lnTo>
                  <a:pt x="942" y="262"/>
                </a:lnTo>
                <a:lnTo>
                  <a:pt x="949" y="262"/>
                </a:lnTo>
                <a:lnTo>
                  <a:pt x="959" y="262"/>
                </a:lnTo>
                <a:lnTo>
                  <a:pt x="969" y="262"/>
                </a:lnTo>
                <a:lnTo>
                  <a:pt x="974" y="262"/>
                </a:lnTo>
                <a:lnTo>
                  <a:pt x="983" y="268"/>
                </a:lnTo>
                <a:lnTo>
                  <a:pt x="990" y="273"/>
                </a:lnTo>
                <a:lnTo>
                  <a:pt x="994" y="280"/>
                </a:lnTo>
                <a:lnTo>
                  <a:pt x="997" y="287"/>
                </a:lnTo>
                <a:lnTo>
                  <a:pt x="997" y="295"/>
                </a:lnTo>
                <a:lnTo>
                  <a:pt x="997" y="307"/>
                </a:lnTo>
                <a:lnTo>
                  <a:pt x="997" y="315"/>
                </a:lnTo>
                <a:lnTo>
                  <a:pt x="997" y="325"/>
                </a:lnTo>
                <a:lnTo>
                  <a:pt x="997" y="333"/>
                </a:lnTo>
                <a:lnTo>
                  <a:pt x="995" y="347"/>
                </a:lnTo>
                <a:lnTo>
                  <a:pt x="1001" y="347"/>
                </a:lnTo>
                <a:lnTo>
                  <a:pt x="1011" y="347"/>
                </a:lnTo>
                <a:lnTo>
                  <a:pt x="1019" y="347"/>
                </a:lnTo>
                <a:lnTo>
                  <a:pt x="1025" y="346"/>
                </a:lnTo>
                <a:close/>
              </a:path>
            </a:pathLst>
          </a:custGeom>
          <a:solidFill>
            <a:srgbClr val="00C782"/>
          </a:solidFill>
          <a:ln>
            <a:noFill/>
          </a:ln>
        </p:spPr>
        <p:txBody>
          <a:bodyPr/>
          <a:lstStyle/>
          <a:p>
            <a:pPr>
              <a:defRPr/>
            </a:pPr>
            <a:endParaRPr lang="en-US" dirty="0"/>
          </a:p>
        </p:txBody>
      </p:sp>
      <p:sp>
        <p:nvSpPr>
          <p:cNvPr id="8205" name="Freeform 17"/>
          <p:cNvSpPr>
            <a:spLocks/>
          </p:cNvSpPr>
          <p:nvPr/>
        </p:nvSpPr>
        <p:spPr bwMode="gray">
          <a:xfrm rot="-151246">
            <a:off x="4540250" y="3321050"/>
            <a:ext cx="674688" cy="498475"/>
          </a:xfrm>
          <a:custGeom>
            <a:avLst/>
            <a:gdLst>
              <a:gd name="T0" fmla="*/ 56 w 494"/>
              <a:gd name="T1" fmla="*/ 43 h 366"/>
              <a:gd name="T2" fmla="*/ 71 w 494"/>
              <a:gd name="T3" fmla="*/ 60 h 366"/>
              <a:gd name="T4" fmla="*/ 92 w 494"/>
              <a:gd name="T5" fmla="*/ 74 h 366"/>
              <a:gd name="T6" fmla="*/ 109 w 494"/>
              <a:gd name="T7" fmla="*/ 88 h 366"/>
              <a:gd name="T8" fmla="*/ 89 w 494"/>
              <a:gd name="T9" fmla="*/ 107 h 366"/>
              <a:gd name="T10" fmla="*/ 70 w 494"/>
              <a:gd name="T11" fmla="*/ 131 h 366"/>
              <a:gd name="T12" fmla="*/ 67 w 494"/>
              <a:gd name="T13" fmla="*/ 160 h 366"/>
              <a:gd name="T14" fmla="*/ 92 w 494"/>
              <a:gd name="T15" fmla="*/ 187 h 366"/>
              <a:gd name="T16" fmla="*/ 110 w 494"/>
              <a:gd name="T17" fmla="*/ 208 h 366"/>
              <a:gd name="T18" fmla="*/ 106 w 494"/>
              <a:gd name="T19" fmla="*/ 230 h 366"/>
              <a:gd name="T20" fmla="*/ 84 w 494"/>
              <a:gd name="T21" fmla="*/ 235 h 366"/>
              <a:gd name="T22" fmla="*/ 66 w 494"/>
              <a:gd name="T23" fmla="*/ 226 h 366"/>
              <a:gd name="T24" fmla="*/ 45 w 494"/>
              <a:gd name="T25" fmla="*/ 229 h 366"/>
              <a:gd name="T26" fmla="*/ 39 w 494"/>
              <a:gd name="T27" fmla="*/ 244 h 366"/>
              <a:gd name="T28" fmla="*/ 25 w 494"/>
              <a:gd name="T29" fmla="*/ 258 h 366"/>
              <a:gd name="T30" fmla="*/ 6 w 494"/>
              <a:gd name="T31" fmla="*/ 279 h 366"/>
              <a:gd name="T32" fmla="*/ 3 w 494"/>
              <a:gd name="T33" fmla="*/ 312 h 366"/>
              <a:gd name="T34" fmla="*/ 0 w 494"/>
              <a:gd name="T35" fmla="*/ 352 h 366"/>
              <a:gd name="T36" fmla="*/ 28 w 494"/>
              <a:gd name="T37" fmla="*/ 351 h 366"/>
              <a:gd name="T38" fmla="*/ 61 w 494"/>
              <a:gd name="T39" fmla="*/ 357 h 366"/>
              <a:gd name="T40" fmla="*/ 92 w 494"/>
              <a:gd name="T41" fmla="*/ 364 h 366"/>
              <a:gd name="T42" fmla="*/ 120 w 494"/>
              <a:gd name="T43" fmla="*/ 358 h 366"/>
              <a:gd name="T44" fmla="*/ 156 w 494"/>
              <a:gd name="T45" fmla="*/ 364 h 366"/>
              <a:gd name="T46" fmla="*/ 190 w 494"/>
              <a:gd name="T47" fmla="*/ 350 h 366"/>
              <a:gd name="T48" fmla="*/ 234 w 494"/>
              <a:gd name="T49" fmla="*/ 344 h 366"/>
              <a:gd name="T50" fmla="*/ 258 w 494"/>
              <a:gd name="T51" fmla="*/ 327 h 366"/>
              <a:gd name="T52" fmla="*/ 290 w 494"/>
              <a:gd name="T53" fmla="*/ 336 h 366"/>
              <a:gd name="T54" fmla="*/ 318 w 494"/>
              <a:gd name="T55" fmla="*/ 350 h 366"/>
              <a:gd name="T56" fmla="*/ 345 w 494"/>
              <a:gd name="T57" fmla="*/ 340 h 366"/>
              <a:gd name="T58" fmla="*/ 379 w 494"/>
              <a:gd name="T59" fmla="*/ 333 h 366"/>
              <a:gd name="T60" fmla="*/ 387 w 494"/>
              <a:gd name="T61" fmla="*/ 308 h 366"/>
              <a:gd name="T62" fmla="*/ 396 w 494"/>
              <a:gd name="T63" fmla="*/ 274 h 366"/>
              <a:gd name="T64" fmla="*/ 429 w 494"/>
              <a:gd name="T65" fmla="*/ 252 h 366"/>
              <a:gd name="T66" fmla="*/ 464 w 494"/>
              <a:gd name="T67" fmla="*/ 234 h 366"/>
              <a:gd name="T68" fmla="*/ 493 w 494"/>
              <a:gd name="T69" fmla="*/ 217 h 366"/>
              <a:gd name="T70" fmla="*/ 485 w 494"/>
              <a:gd name="T71" fmla="*/ 197 h 366"/>
              <a:gd name="T72" fmla="*/ 464 w 494"/>
              <a:gd name="T73" fmla="*/ 178 h 366"/>
              <a:gd name="T74" fmla="*/ 488 w 494"/>
              <a:gd name="T75" fmla="*/ 155 h 366"/>
              <a:gd name="T76" fmla="*/ 486 w 494"/>
              <a:gd name="T77" fmla="*/ 120 h 366"/>
              <a:gd name="T78" fmla="*/ 464 w 494"/>
              <a:gd name="T79" fmla="*/ 124 h 366"/>
              <a:gd name="T80" fmla="*/ 440 w 494"/>
              <a:gd name="T81" fmla="*/ 130 h 366"/>
              <a:gd name="T82" fmla="*/ 404 w 494"/>
              <a:gd name="T83" fmla="*/ 130 h 366"/>
              <a:gd name="T84" fmla="*/ 382 w 494"/>
              <a:gd name="T85" fmla="*/ 120 h 366"/>
              <a:gd name="T86" fmla="*/ 352 w 494"/>
              <a:gd name="T87" fmla="*/ 124 h 366"/>
              <a:gd name="T88" fmla="*/ 327 w 494"/>
              <a:gd name="T89" fmla="*/ 123 h 366"/>
              <a:gd name="T90" fmla="*/ 301 w 494"/>
              <a:gd name="T91" fmla="*/ 119 h 366"/>
              <a:gd name="T92" fmla="*/ 276 w 494"/>
              <a:gd name="T93" fmla="*/ 113 h 366"/>
              <a:gd name="T94" fmla="*/ 251 w 494"/>
              <a:gd name="T95" fmla="*/ 96 h 366"/>
              <a:gd name="T96" fmla="*/ 237 w 494"/>
              <a:gd name="T97" fmla="*/ 77 h 366"/>
              <a:gd name="T98" fmla="*/ 212 w 494"/>
              <a:gd name="T99" fmla="*/ 85 h 366"/>
              <a:gd name="T100" fmla="*/ 180 w 494"/>
              <a:gd name="T101" fmla="*/ 85 h 366"/>
              <a:gd name="T102" fmla="*/ 173 w 494"/>
              <a:gd name="T103" fmla="*/ 66 h 366"/>
              <a:gd name="T104" fmla="*/ 148 w 494"/>
              <a:gd name="T105" fmla="*/ 45 h 366"/>
              <a:gd name="T106" fmla="*/ 128 w 494"/>
              <a:gd name="T107" fmla="*/ 27 h 366"/>
              <a:gd name="T108" fmla="*/ 112 w 494"/>
              <a:gd name="T109" fmla="*/ 4 h 366"/>
              <a:gd name="T110" fmla="*/ 81 w 494"/>
              <a:gd name="T111" fmla="*/ 0 h 366"/>
              <a:gd name="T112" fmla="*/ 67 w 494"/>
              <a:gd name="T113" fmla="*/ 9 h 366"/>
              <a:gd name="T114" fmla="*/ 56 w 494"/>
              <a:gd name="T115" fmla="*/ 25 h 36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94" h="366">
                <a:moveTo>
                  <a:pt x="56" y="25"/>
                </a:moveTo>
                <a:lnTo>
                  <a:pt x="56" y="36"/>
                </a:lnTo>
                <a:lnTo>
                  <a:pt x="56" y="43"/>
                </a:lnTo>
                <a:lnTo>
                  <a:pt x="56" y="49"/>
                </a:lnTo>
                <a:lnTo>
                  <a:pt x="64" y="57"/>
                </a:lnTo>
                <a:lnTo>
                  <a:pt x="71" y="60"/>
                </a:lnTo>
                <a:lnTo>
                  <a:pt x="78" y="64"/>
                </a:lnTo>
                <a:lnTo>
                  <a:pt x="84" y="66"/>
                </a:lnTo>
                <a:lnTo>
                  <a:pt x="92" y="74"/>
                </a:lnTo>
                <a:lnTo>
                  <a:pt x="102" y="80"/>
                </a:lnTo>
                <a:lnTo>
                  <a:pt x="110" y="85"/>
                </a:lnTo>
                <a:lnTo>
                  <a:pt x="109" y="88"/>
                </a:lnTo>
                <a:lnTo>
                  <a:pt x="103" y="93"/>
                </a:lnTo>
                <a:lnTo>
                  <a:pt x="96" y="100"/>
                </a:lnTo>
                <a:lnTo>
                  <a:pt x="89" y="107"/>
                </a:lnTo>
                <a:lnTo>
                  <a:pt x="81" y="116"/>
                </a:lnTo>
                <a:lnTo>
                  <a:pt x="74" y="124"/>
                </a:lnTo>
                <a:lnTo>
                  <a:pt x="70" y="131"/>
                </a:lnTo>
                <a:lnTo>
                  <a:pt x="67" y="144"/>
                </a:lnTo>
                <a:lnTo>
                  <a:pt x="67" y="155"/>
                </a:lnTo>
                <a:lnTo>
                  <a:pt x="67" y="160"/>
                </a:lnTo>
                <a:lnTo>
                  <a:pt x="73" y="166"/>
                </a:lnTo>
                <a:lnTo>
                  <a:pt x="84" y="180"/>
                </a:lnTo>
                <a:lnTo>
                  <a:pt x="92" y="187"/>
                </a:lnTo>
                <a:lnTo>
                  <a:pt x="100" y="195"/>
                </a:lnTo>
                <a:lnTo>
                  <a:pt x="106" y="202"/>
                </a:lnTo>
                <a:lnTo>
                  <a:pt x="110" y="208"/>
                </a:lnTo>
                <a:lnTo>
                  <a:pt x="112" y="220"/>
                </a:lnTo>
                <a:lnTo>
                  <a:pt x="110" y="227"/>
                </a:lnTo>
                <a:lnTo>
                  <a:pt x="106" y="230"/>
                </a:lnTo>
                <a:lnTo>
                  <a:pt x="98" y="235"/>
                </a:lnTo>
                <a:lnTo>
                  <a:pt x="91" y="235"/>
                </a:lnTo>
                <a:lnTo>
                  <a:pt x="84" y="235"/>
                </a:lnTo>
                <a:lnTo>
                  <a:pt x="75" y="235"/>
                </a:lnTo>
                <a:lnTo>
                  <a:pt x="71" y="230"/>
                </a:lnTo>
                <a:lnTo>
                  <a:pt x="66" y="226"/>
                </a:lnTo>
                <a:lnTo>
                  <a:pt x="54" y="224"/>
                </a:lnTo>
                <a:lnTo>
                  <a:pt x="49" y="224"/>
                </a:lnTo>
                <a:lnTo>
                  <a:pt x="45" y="229"/>
                </a:lnTo>
                <a:lnTo>
                  <a:pt x="42" y="231"/>
                </a:lnTo>
                <a:lnTo>
                  <a:pt x="41" y="238"/>
                </a:lnTo>
                <a:lnTo>
                  <a:pt x="39" y="244"/>
                </a:lnTo>
                <a:lnTo>
                  <a:pt x="35" y="252"/>
                </a:lnTo>
                <a:lnTo>
                  <a:pt x="32" y="258"/>
                </a:lnTo>
                <a:lnTo>
                  <a:pt x="25" y="258"/>
                </a:lnTo>
                <a:lnTo>
                  <a:pt x="15" y="258"/>
                </a:lnTo>
                <a:lnTo>
                  <a:pt x="9" y="270"/>
                </a:lnTo>
                <a:lnTo>
                  <a:pt x="6" y="279"/>
                </a:lnTo>
                <a:lnTo>
                  <a:pt x="4" y="290"/>
                </a:lnTo>
                <a:lnTo>
                  <a:pt x="4" y="301"/>
                </a:lnTo>
                <a:lnTo>
                  <a:pt x="3" y="312"/>
                </a:lnTo>
                <a:lnTo>
                  <a:pt x="3" y="326"/>
                </a:lnTo>
                <a:lnTo>
                  <a:pt x="3" y="341"/>
                </a:lnTo>
                <a:lnTo>
                  <a:pt x="0" y="352"/>
                </a:lnTo>
                <a:lnTo>
                  <a:pt x="10" y="352"/>
                </a:lnTo>
                <a:lnTo>
                  <a:pt x="18" y="351"/>
                </a:lnTo>
                <a:lnTo>
                  <a:pt x="28" y="351"/>
                </a:lnTo>
                <a:lnTo>
                  <a:pt x="41" y="351"/>
                </a:lnTo>
                <a:lnTo>
                  <a:pt x="53" y="354"/>
                </a:lnTo>
                <a:lnTo>
                  <a:pt x="61" y="357"/>
                </a:lnTo>
                <a:lnTo>
                  <a:pt x="73" y="358"/>
                </a:lnTo>
                <a:lnTo>
                  <a:pt x="87" y="359"/>
                </a:lnTo>
                <a:lnTo>
                  <a:pt x="92" y="364"/>
                </a:lnTo>
                <a:lnTo>
                  <a:pt x="103" y="364"/>
                </a:lnTo>
                <a:lnTo>
                  <a:pt x="113" y="364"/>
                </a:lnTo>
                <a:lnTo>
                  <a:pt x="120" y="358"/>
                </a:lnTo>
                <a:lnTo>
                  <a:pt x="135" y="357"/>
                </a:lnTo>
                <a:lnTo>
                  <a:pt x="148" y="358"/>
                </a:lnTo>
                <a:lnTo>
                  <a:pt x="156" y="364"/>
                </a:lnTo>
                <a:lnTo>
                  <a:pt x="173" y="366"/>
                </a:lnTo>
                <a:lnTo>
                  <a:pt x="184" y="362"/>
                </a:lnTo>
                <a:lnTo>
                  <a:pt x="190" y="350"/>
                </a:lnTo>
                <a:lnTo>
                  <a:pt x="201" y="343"/>
                </a:lnTo>
                <a:lnTo>
                  <a:pt x="224" y="344"/>
                </a:lnTo>
                <a:lnTo>
                  <a:pt x="234" y="344"/>
                </a:lnTo>
                <a:lnTo>
                  <a:pt x="241" y="336"/>
                </a:lnTo>
                <a:lnTo>
                  <a:pt x="247" y="330"/>
                </a:lnTo>
                <a:lnTo>
                  <a:pt x="258" y="327"/>
                </a:lnTo>
                <a:lnTo>
                  <a:pt x="270" y="330"/>
                </a:lnTo>
                <a:lnTo>
                  <a:pt x="280" y="333"/>
                </a:lnTo>
                <a:lnTo>
                  <a:pt x="290" y="336"/>
                </a:lnTo>
                <a:lnTo>
                  <a:pt x="301" y="341"/>
                </a:lnTo>
                <a:lnTo>
                  <a:pt x="309" y="343"/>
                </a:lnTo>
                <a:lnTo>
                  <a:pt x="318" y="350"/>
                </a:lnTo>
                <a:lnTo>
                  <a:pt x="327" y="354"/>
                </a:lnTo>
                <a:lnTo>
                  <a:pt x="337" y="347"/>
                </a:lnTo>
                <a:lnTo>
                  <a:pt x="345" y="340"/>
                </a:lnTo>
                <a:lnTo>
                  <a:pt x="354" y="337"/>
                </a:lnTo>
                <a:lnTo>
                  <a:pt x="366" y="336"/>
                </a:lnTo>
                <a:lnTo>
                  <a:pt x="379" y="333"/>
                </a:lnTo>
                <a:lnTo>
                  <a:pt x="384" y="327"/>
                </a:lnTo>
                <a:lnTo>
                  <a:pt x="384" y="319"/>
                </a:lnTo>
                <a:lnTo>
                  <a:pt x="387" y="308"/>
                </a:lnTo>
                <a:lnTo>
                  <a:pt x="387" y="300"/>
                </a:lnTo>
                <a:lnTo>
                  <a:pt x="391" y="286"/>
                </a:lnTo>
                <a:lnTo>
                  <a:pt x="396" y="274"/>
                </a:lnTo>
                <a:lnTo>
                  <a:pt x="407" y="266"/>
                </a:lnTo>
                <a:lnTo>
                  <a:pt x="418" y="256"/>
                </a:lnTo>
                <a:lnTo>
                  <a:pt x="429" y="252"/>
                </a:lnTo>
                <a:lnTo>
                  <a:pt x="446" y="251"/>
                </a:lnTo>
                <a:lnTo>
                  <a:pt x="453" y="241"/>
                </a:lnTo>
                <a:lnTo>
                  <a:pt x="464" y="234"/>
                </a:lnTo>
                <a:lnTo>
                  <a:pt x="478" y="233"/>
                </a:lnTo>
                <a:lnTo>
                  <a:pt x="490" y="227"/>
                </a:lnTo>
                <a:lnTo>
                  <a:pt x="493" y="217"/>
                </a:lnTo>
                <a:lnTo>
                  <a:pt x="492" y="208"/>
                </a:lnTo>
                <a:lnTo>
                  <a:pt x="490" y="202"/>
                </a:lnTo>
                <a:lnTo>
                  <a:pt x="485" y="197"/>
                </a:lnTo>
                <a:lnTo>
                  <a:pt x="476" y="190"/>
                </a:lnTo>
                <a:lnTo>
                  <a:pt x="469" y="185"/>
                </a:lnTo>
                <a:lnTo>
                  <a:pt x="464" y="178"/>
                </a:lnTo>
                <a:lnTo>
                  <a:pt x="464" y="171"/>
                </a:lnTo>
                <a:lnTo>
                  <a:pt x="474" y="162"/>
                </a:lnTo>
                <a:lnTo>
                  <a:pt x="488" y="155"/>
                </a:lnTo>
                <a:lnTo>
                  <a:pt x="494" y="145"/>
                </a:lnTo>
                <a:lnTo>
                  <a:pt x="488" y="135"/>
                </a:lnTo>
                <a:lnTo>
                  <a:pt x="486" y="120"/>
                </a:lnTo>
                <a:lnTo>
                  <a:pt x="478" y="119"/>
                </a:lnTo>
                <a:lnTo>
                  <a:pt x="468" y="119"/>
                </a:lnTo>
                <a:lnTo>
                  <a:pt x="464" y="124"/>
                </a:lnTo>
                <a:lnTo>
                  <a:pt x="453" y="124"/>
                </a:lnTo>
                <a:lnTo>
                  <a:pt x="449" y="128"/>
                </a:lnTo>
                <a:lnTo>
                  <a:pt x="440" y="130"/>
                </a:lnTo>
                <a:lnTo>
                  <a:pt x="428" y="130"/>
                </a:lnTo>
                <a:lnTo>
                  <a:pt x="412" y="130"/>
                </a:lnTo>
                <a:lnTo>
                  <a:pt x="404" y="130"/>
                </a:lnTo>
                <a:lnTo>
                  <a:pt x="400" y="124"/>
                </a:lnTo>
                <a:lnTo>
                  <a:pt x="393" y="120"/>
                </a:lnTo>
                <a:lnTo>
                  <a:pt x="382" y="120"/>
                </a:lnTo>
                <a:lnTo>
                  <a:pt x="368" y="119"/>
                </a:lnTo>
                <a:lnTo>
                  <a:pt x="354" y="119"/>
                </a:lnTo>
                <a:lnTo>
                  <a:pt x="352" y="124"/>
                </a:lnTo>
                <a:lnTo>
                  <a:pt x="340" y="124"/>
                </a:lnTo>
                <a:lnTo>
                  <a:pt x="333" y="124"/>
                </a:lnTo>
                <a:lnTo>
                  <a:pt x="327" y="123"/>
                </a:lnTo>
                <a:lnTo>
                  <a:pt x="320" y="119"/>
                </a:lnTo>
                <a:lnTo>
                  <a:pt x="311" y="119"/>
                </a:lnTo>
                <a:lnTo>
                  <a:pt x="301" y="119"/>
                </a:lnTo>
                <a:lnTo>
                  <a:pt x="290" y="117"/>
                </a:lnTo>
                <a:lnTo>
                  <a:pt x="280" y="116"/>
                </a:lnTo>
                <a:lnTo>
                  <a:pt x="276" y="113"/>
                </a:lnTo>
                <a:lnTo>
                  <a:pt x="268" y="107"/>
                </a:lnTo>
                <a:lnTo>
                  <a:pt x="259" y="102"/>
                </a:lnTo>
                <a:lnTo>
                  <a:pt x="251" y="96"/>
                </a:lnTo>
                <a:lnTo>
                  <a:pt x="249" y="91"/>
                </a:lnTo>
                <a:lnTo>
                  <a:pt x="244" y="85"/>
                </a:lnTo>
                <a:lnTo>
                  <a:pt x="237" y="77"/>
                </a:lnTo>
                <a:lnTo>
                  <a:pt x="224" y="77"/>
                </a:lnTo>
                <a:lnTo>
                  <a:pt x="217" y="77"/>
                </a:lnTo>
                <a:lnTo>
                  <a:pt x="212" y="85"/>
                </a:lnTo>
                <a:lnTo>
                  <a:pt x="199" y="88"/>
                </a:lnTo>
                <a:lnTo>
                  <a:pt x="187" y="89"/>
                </a:lnTo>
                <a:lnTo>
                  <a:pt x="180" y="85"/>
                </a:lnTo>
                <a:lnTo>
                  <a:pt x="178" y="80"/>
                </a:lnTo>
                <a:lnTo>
                  <a:pt x="176" y="71"/>
                </a:lnTo>
                <a:lnTo>
                  <a:pt x="173" y="66"/>
                </a:lnTo>
                <a:lnTo>
                  <a:pt x="167" y="59"/>
                </a:lnTo>
                <a:lnTo>
                  <a:pt x="156" y="52"/>
                </a:lnTo>
                <a:lnTo>
                  <a:pt x="148" y="45"/>
                </a:lnTo>
                <a:lnTo>
                  <a:pt x="141" y="39"/>
                </a:lnTo>
                <a:lnTo>
                  <a:pt x="134" y="32"/>
                </a:lnTo>
                <a:lnTo>
                  <a:pt x="128" y="27"/>
                </a:lnTo>
                <a:lnTo>
                  <a:pt x="120" y="20"/>
                </a:lnTo>
                <a:lnTo>
                  <a:pt x="116" y="11"/>
                </a:lnTo>
                <a:lnTo>
                  <a:pt x="112" y="4"/>
                </a:lnTo>
                <a:lnTo>
                  <a:pt x="106" y="0"/>
                </a:lnTo>
                <a:lnTo>
                  <a:pt x="99" y="0"/>
                </a:lnTo>
                <a:lnTo>
                  <a:pt x="81" y="0"/>
                </a:lnTo>
                <a:lnTo>
                  <a:pt x="78" y="0"/>
                </a:lnTo>
                <a:lnTo>
                  <a:pt x="74" y="3"/>
                </a:lnTo>
                <a:lnTo>
                  <a:pt x="67" y="9"/>
                </a:lnTo>
                <a:lnTo>
                  <a:pt x="61" y="14"/>
                </a:lnTo>
                <a:lnTo>
                  <a:pt x="57" y="22"/>
                </a:lnTo>
                <a:lnTo>
                  <a:pt x="56" y="25"/>
                </a:lnTo>
                <a:close/>
              </a:path>
            </a:pathLst>
          </a:custGeom>
          <a:solidFill>
            <a:schemeClr val="accent3"/>
          </a:solidFill>
          <a:ln>
            <a:noFill/>
          </a:ln>
        </p:spPr>
        <p:txBody>
          <a:bodyPr/>
          <a:lstStyle/>
          <a:p>
            <a:pPr>
              <a:defRPr/>
            </a:pPr>
            <a:endParaRPr lang="en-US" altLang="en-US" dirty="0">
              <a:solidFill>
                <a:srgbClr val="FF0000"/>
              </a:solidFill>
              <a:ea typeface="SimSun" pitchFamily="2" charset="-122"/>
            </a:endParaRPr>
          </a:p>
        </p:txBody>
      </p:sp>
      <p:sp>
        <p:nvSpPr>
          <p:cNvPr id="8206" name="Freeform 18"/>
          <p:cNvSpPr>
            <a:spLocks/>
          </p:cNvSpPr>
          <p:nvPr/>
        </p:nvSpPr>
        <p:spPr bwMode="gray">
          <a:xfrm rot="-151246">
            <a:off x="4878388" y="3325813"/>
            <a:ext cx="677862" cy="919162"/>
          </a:xfrm>
          <a:custGeom>
            <a:avLst/>
            <a:gdLst>
              <a:gd name="T0" fmla="*/ 273 w 496"/>
              <a:gd name="T1" fmla="*/ 89 h 671"/>
              <a:gd name="T2" fmla="*/ 268 w 496"/>
              <a:gd name="T3" fmla="*/ 34 h 671"/>
              <a:gd name="T4" fmla="*/ 315 w 496"/>
              <a:gd name="T5" fmla="*/ 34 h 671"/>
              <a:gd name="T6" fmla="*/ 362 w 496"/>
              <a:gd name="T7" fmla="*/ 6 h 671"/>
              <a:gd name="T8" fmla="*/ 404 w 496"/>
              <a:gd name="T9" fmla="*/ 56 h 671"/>
              <a:gd name="T10" fmla="*/ 451 w 496"/>
              <a:gd name="T11" fmla="*/ 59 h 671"/>
              <a:gd name="T12" fmla="*/ 496 w 496"/>
              <a:gd name="T13" fmla="*/ 53 h 671"/>
              <a:gd name="T14" fmla="*/ 474 w 496"/>
              <a:gd name="T15" fmla="*/ 75 h 671"/>
              <a:gd name="T16" fmla="*/ 457 w 496"/>
              <a:gd name="T17" fmla="*/ 109 h 671"/>
              <a:gd name="T18" fmla="*/ 426 w 496"/>
              <a:gd name="T19" fmla="*/ 148 h 671"/>
              <a:gd name="T20" fmla="*/ 393 w 496"/>
              <a:gd name="T21" fmla="*/ 156 h 671"/>
              <a:gd name="T22" fmla="*/ 368 w 496"/>
              <a:gd name="T23" fmla="*/ 137 h 671"/>
              <a:gd name="T24" fmla="*/ 321 w 496"/>
              <a:gd name="T25" fmla="*/ 117 h 671"/>
              <a:gd name="T26" fmla="*/ 290 w 496"/>
              <a:gd name="T27" fmla="*/ 142 h 671"/>
              <a:gd name="T28" fmla="*/ 287 w 496"/>
              <a:gd name="T29" fmla="*/ 187 h 671"/>
              <a:gd name="T30" fmla="*/ 332 w 496"/>
              <a:gd name="T31" fmla="*/ 203 h 671"/>
              <a:gd name="T32" fmla="*/ 362 w 496"/>
              <a:gd name="T33" fmla="*/ 237 h 671"/>
              <a:gd name="T34" fmla="*/ 334 w 496"/>
              <a:gd name="T35" fmla="*/ 262 h 671"/>
              <a:gd name="T36" fmla="*/ 298 w 496"/>
              <a:gd name="T37" fmla="*/ 290 h 671"/>
              <a:gd name="T38" fmla="*/ 309 w 496"/>
              <a:gd name="T39" fmla="*/ 365 h 671"/>
              <a:gd name="T40" fmla="*/ 354 w 496"/>
              <a:gd name="T41" fmla="*/ 407 h 671"/>
              <a:gd name="T42" fmla="*/ 343 w 496"/>
              <a:gd name="T43" fmla="*/ 446 h 671"/>
              <a:gd name="T44" fmla="*/ 365 w 496"/>
              <a:gd name="T45" fmla="*/ 493 h 671"/>
              <a:gd name="T46" fmla="*/ 382 w 496"/>
              <a:gd name="T47" fmla="*/ 552 h 671"/>
              <a:gd name="T48" fmla="*/ 376 w 496"/>
              <a:gd name="T49" fmla="*/ 604 h 671"/>
              <a:gd name="T50" fmla="*/ 343 w 496"/>
              <a:gd name="T51" fmla="*/ 627 h 671"/>
              <a:gd name="T52" fmla="*/ 301 w 496"/>
              <a:gd name="T53" fmla="*/ 660 h 671"/>
              <a:gd name="T54" fmla="*/ 276 w 496"/>
              <a:gd name="T55" fmla="*/ 638 h 671"/>
              <a:gd name="T56" fmla="*/ 223 w 496"/>
              <a:gd name="T57" fmla="*/ 652 h 671"/>
              <a:gd name="T58" fmla="*/ 187 w 496"/>
              <a:gd name="T59" fmla="*/ 666 h 671"/>
              <a:gd name="T60" fmla="*/ 165 w 496"/>
              <a:gd name="T61" fmla="*/ 627 h 671"/>
              <a:gd name="T62" fmla="*/ 128 w 496"/>
              <a:gd name="T63" fmla="*/ 607 h 671"/>
              <a:gd name="T64" fmla="*/ 109 w 496"/>
              <a:gd name="T65" fmla="*/ 568 h 671"/>
              <a:gd name="T66" fmla="*/ 89 w 496"/>
              <a:gd name="T67" fmla="*/ 529 h 671"/>
              <a:gd name="T68" fmla="*/ 59 w 496"/>
              <a:gd name="T69" fmla="*/ 507 h 671"/>
              <a:gd name="T70" fmla="*/ 34 w 496"/>
              <a:gd name="T71" fmla="*/ 482 h 671"/>
              <a:gd name="T72" fmla="*/ 0 w 496"/>
              <a:gd name="T73" fmla="*/ 457 h 671"/>
              <a:gd name="T74" fmla="*/ 31 w 496"/>
              <a:gd name="T75" fmla="*/ 423 h 671"/>
              <a:gd name="T76" fmla="*/ 70 w 496"/>
              <a:gd name="T77" fmla="*/ 451 h 671"/>
              <a:gd name="T78" fmla="*/ 98 w 496"/>
              <a:gd name="T79" fmla="*/ 423 h 671"/>
              <a:gd name="T80" fmla="*/ 151 w 496"/>
              <a:gd name="T81" fmla="*/ 415 h 671"/>
              <a:gd name="T82" fmla="*/ 176 w 496"/>
              <a:gd name="T83" fmla="*/ 368 h 671"/>
              <a:gd name="T84" fmla="*/ 215 w 496"/>
              <a:gd name="T85" fmla="*/ 326 h 671"/>
              <a:gd name="T86" fmla="*/ 223 w 496"/>
              <a:gd name="T87" fmla="*/ 267 h 671"/>
              <a:gd name="T88" fmla="*/ 211 w 496"/>
              <a:gd name="T89" fmla="*/ 247 h 671"/>
              <a:gd name="T90" fmla="*/ 212 w 496"/>
              <a:gd name="T91" fmla="*/ 231 h 671"/>
              <a:gd name="T92" fmla="*/ 226 w 496"/>
              <a:gd name="T93" fmla="*/ 220 h 671"/>
              <a:gd name="T94" fmla="*/ 244 w 496"/>
              <a:gd name="T95" fmla="*/ 216 h 671"/>
              <a:gd name="T96" fmla="*/ 255 w 496"/>
              <a:gd name="T97" fmla="*/ 206 h 671"/>
              <a:gd name="T98" fmla="*/ 254 w 496"/>
              <a:gd name="T99" fmla="*/ 191 h 671"/>
              <a:gd name="T100" fmla="*/ 243 w 496"/>
              <a:gd name="T101" fmla="*/ 178 h 671"/>
              <a:gd name="T102" fmla="*/ 231 w 496"/>
              <a:gd name="T103" fmla="*/ 171 h 671"/>
              <a:gd name="T104" fmla="*/ 226 w 496"/>
              <a:gd name="T105" fmla="*/ 159 h 671"/>
              <a:gd name="T106" fmla="*/ 238 w 496"/>
              <a:gd name="T107" fmla="*/ 146 h 671"/>
              <a:gd name="T108" fmla="*/ 252 w 496"/>
              <a:gd name="T109" fmla="*/ 138 h 671"/>
              <a:gd name="T110" fmla="*/ 251 w 496"/>
              <a:gd name="T111" fmla="*/ 123 h 671"/>
              <a:gd name="T112" fmla="*/ 248 w 496"/>
              <a:gd name="T113" fmla="*/ 106 h 67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96" h="671">
                <a:moveTo>
                  <a:pt x="248" y="106"/>
                </a:moveTo>
                <a:lnTo>
                  <a:pt x="262" y="100"/>
                </a:lnTo>
                <a:lnTo>
                  <a:pt x="273" y="89"/>
                </a:lnTo>
                <a:lnTo>
                  <a:pt x="268" y="70"/>
                </a:lnTo>
                <a:lnTo>
                  <a:pt x="268" y="50"/>
                </a:lnTo>
                <a:lnTo>
                  <a:pt x="268" y="34"/>
                </a:lnTo>
                <a:lnTo>
                  <a:pt x="284" y="36"/>
                </a:lnTo>
                <a:lnTo>
                  <a:pt x="298" y="42"/>
                </a:lnTo>
                <a:lnTo>
                  <a:pt x="315" y="34"/>
                </a:lnTo>
                <a:lnTo>
                  <a:pt x="332" y="14"/>
                </a:lnTo>
                <a:lnTo>
                  <a:pt x="351" y="0"/>
                </a:lnTo>
                <a:lnTo>
                  <a:pt x="362" y="6"/>
                </a:lnTo>
                <a:lnTo>
                  <a:pt x="371" y="31"/>
                </a:lnTo>
                <a:lnTo>
                  <a:pt x="387" y="50"/>
                </a:lnTo>
                <a:lnTo>
                  <a:pt x="404" y="56"/>
                </a:lnTo>
                <a:lnTo>
                  <a:pt x="418" y="64"/>
                </a:lnTo>
                <a:lnTo>
                  <a:pt x="437" y="67"/>
                </a:lnTo>
                <a:lnTo>
                  <a:pt x="451" y="59"/>
                </a:lnTo>
                <a:lnTo>
                  <a:pt x="465" y="50"/>
                </a:lnTo>
                <a:lnTo>
                  <a:pt x="485" y="53"/>
                </a:lnTo>
                <a:lnTo>
                  <a:pt x="496" y="53"/>
                </a:lnTo>
                <a:lnTo>
                  <a:pt x="496" y="64"/>
                </a:lnTo>
                <a:lnTo>
                  <a:pt x="490" y="73"/>
                </a:lnTo>
                <a:lnTo>
                  <a:pt x="474" y="75"/>
                </a:lnTo>
                <a:lnTo>
                  <a:pt x="465" y="78"/>
                </a:lnTo>
                <a:lnTo>
                  <a:pt x="457" y="89"/>
                </a:lnTo>
                <a:lnTo>
                  <a:pt x="457" y="109"/>
                </a:lnTo>
                <a:lnTo>
                  <a:pt x="454" y="125"/>
                </a:lnTo>
                <a:lnTo>
                  <a:pt x="440" y="142"/>
                </a:lnTo>
                <a:lnTo>
                  <a:pt x="426" y="148"/>
                </a:lnTo>
                <a:lnTo>
                  <a:pt x="415" y="159"/>
                </a:lnTo>
                <a:lnTo>
                  <a:pt x="401" y="159"/>
                </a:lnTo>
                <a:lnTo>
                  <a:pt x="393" y="156"/>
                </a:lnTo>
                <a:lnTo>
                  <a:pt x="385" y="145"/>
                </a:lnTo>
                <a:lnTo>
                  <a:pt x="376" y="139"/>
                </a:lnTo>
                <a:lnTo>
                  <a:pt x="368" y="137"/>
                </a:lnTo>
                <a:lnTo>
                  <a:pt x="357" y="128"/>
                </a:lnTo>
                <a:lnTo>
                  <a:pt x="332" y="120"/>
                </a:lnTo>
                <a:lnTo>
                  <a:pt x="321" y="117"/>
                </a:lnTo>
                <a:lnTo>
                  <a:pt x="304" y="117"/>
                </a:lnTo>
                <a:lnTo>
                  <a:pt x="295" y="125"/>
                </a:lnTo>
                <a:lnTo>
                  <a:pt x="290" y="142"/>
                </a:lnTo>
                <a:lnTo>
                  <a:pt x="287" y="153"/>
                </a:lnTo>
                <a:lnTo>
                  <a:pt x="287" y="170"/>
                </a:lnTo>
                <a:lnTo>
                  <a:pt x="287" y="187"/>
                </a:lnTo>
                <a:lnTo>
                  <a:pt x="301" y="195"/>
                </a:lnTo>
                <a:lnTo>
                  <a:pt x="318" y="195"/>
                </a:lnTo>
                <a:lnTo>
                  <a:pt x="332" y="203"/>
                </a:lnTo>
                <a:lnTo>
                  <a:pt x="348" y="220"/>
                </a:lnTo>
                <a:lnTo>
                  <a:pt x="360" y="228"/>
                </a:lnTo>
                <a:lnTo>
                  <a:pt x="362" y="237"/>
                </a:lnTo>
                <a:lnTo>
                  <a:pt x="362" y="251"/>
                </a:lnTo>
                <a:lnTo>
                  <a:pt x="357" y="262"/>
                </a:lnTo>
                <a:lnTo>
                  <a:pt x="334" y="262"/>
                </a:lnTo>
                <a:lnTo>
                  <a:pt x="312" y="267"/>
                </a:lnTo>
                <a:lnTo>
                  <a:pt x="309" y="281"/>
                </a:lnTo>
                <a:lnTo>
                  <a:pt x="298" y="290"/>
                </a:lnTo>
                <a:lnTo>
                  <a:pt x="290" y="309"/>
                </a:lnTo>
                <a:lnTo>
                  <a:pt x="295" y="337"/>
                </a:lnTo>
                <a:lnTo>
                  <a:pt x="309" y="365"/>
                </a:lnTo>
                <a:lnTo>
                  <a:pt x="329" y="368"/>
                </a:lnTo>
                <a:lnTo>
                  <a:pt x="348" y="390"/>
                </a:lnTo>
                <a:lnTo>
                  <a:pt x="354" y="407"/>
                </a:lnTo>
                <a:lnTo>
                  <a:pt x="343" y="418"/>
                </a:lnTo>
                <a:lnTo>
                  <a:pt x="334" y="435"/>
                </a:lnTo>
                <a:lnTo>
                  <a:pt x="343" y="446"/>
                </a:lnTo>
                <a:lnTo>
                  <a:pt x="348" y="462"/>
                </a:lnTo>
                <a:lnTo>
                  <a:pt x="354" y="479"/>
                </a:lnTo>
                <a:lnTo>
                  <a:pt x="365" y="493"/>
                </a:lnTo>
                <a:lnTo>
                  <a:pt x="373" y="513"/>
                </a:lnTo>
                <a:lnTo>
                  <a:pt x="382" y="532"/>
                </a:lnTo>
                <a:lnTo>
                  <a:pt x="382" y="552"/>
                </a:lnTo>
                <a:lnTo>
                  <a:pt x="382" y="565"/>
                </a:lnTo>
                <a:lnTo>
                  <a:pt x="379" y="588"/>
                </a:lnTo>
                <a:lnTo>
                  <a:pt x="376" y="604"/>
                </a:lnTo>
                <a:lnTo>
                  <a:pt x="368" y="618"/>
                </a:lnTo>
                <a:lnTo>
                  <a:pt x="360" y="627"/>
                </a:lnTo>
                <a:lnTo>
                  <a:pt x="343" y="627"/>
                </a:lnTo>
                <a:lnTo>
                  <a:pt x="323" y="635"/>
                </a:lnTo>
                <a:lnTo>
                  <a:pt x="309" y="652"/>
                </a:lnTo>
                <a:lnTo>
                  <a:pt x="301" y="660"/>
                </a:lnTo>
                <a:lnTo>
                  <a:pt x="290" y="655"/>
                </a:lnTo>
                <a:lnTo>
                  <a:pt x="287" y="643"/>
                </a:lnTo>
                <a:lnTo>
                  <a:pt x="276" y="638"/>
                </a:lnTo>
                <a:lnTo>
                  <a:pt x="254" y="629"/>
                </a:lnTo>
                <a:lnTo>
                  <a:pt x="237" y="635"/>
                </a:lnTo>
                <a:lnTo>
                  <a:pt x="223" y="652"/>
                </a:lnTo>
                <a:lnTo>
                  <a:pt x="215" y="666"/>
                </a:lnTo>
                <a:lnTo>
                  <a:pt x="201" y="671"/>
                </a:lnTo>
                <a:lnTo>
                  <a:pt x="187" y="666"/>
                </a:lnTo>
                <a:lnTo>
                  <a:pt x="187" y="646"/>
                </a:lnTo>
                <a:lnTo>
                  <a:pt x="179" y="632"/>
                </a:lnTo>
                <a:lnTo>
                  <a:pt x="165" y="627"/>
                </a:lnTo>
                <a:lnTo>
                  <a:pt x="151" y="621"/>
                </a:lnTo>
                <a:lnTo>
                  <a:pt x="145" y="613"/>
                </a:lnTo>
                <a:lnTo>
                  <a:pt x="128" y="607"/>
                </a:lnTo>
                <a:lnTo>
                  <a:pt x="120" y="596"/>
                </a:lnTo>
                <a:lnTo>
                  <a:pt x="109" y="582"/>
                </a:lnTo>
                <a:lnTo>
                  <a:pt x="109" y="568"/>
                </a:lnTo>
                <a:lnTo>
                  <a:pt x="103" y="560"/>
                </a:lnTo>
                <a:lnTo>
                  <a:pt x="95" y="554"/>
                </a:lnTo>
                <a:lnTo>
                  <a:pt x="89" y="529"/>
                </a:lnTo>
                <a:lnTo>
                  <a:pt x="89" y="499"/>
                </a:lnTo>
                <a:lnTo>
                  <a:pt x="70" y="499"/>
                </a:lnTo>
                <a:lnTo>
                  <a:pt x="59" y="507"/>
                </a:lnTo>
                <a:lnTo>
                  <a:pt x="45" y="507"/>
                </a:lnTo>
                <a:lnTo>
                  <a:pt x="36" y="496"/>
                </a:lnTo>
                <a:lnTo>
                  <a:pt x="34" y="482"/>
                </a:lnTo>
                <a:lnTo>
                  <a:pt x="31" y="474"/>
                </a:lnTo>
                <a:lnTo>
                  <a:pt x="14" y="474"/>
                </a:lnTo>
                <a:lnTo>
                  <a:pt x="0" y="457"/>
                </a:lnTo>
                <a:lnTo>
                  <a:pt x="0" y="440"/>
                </a:lnTo>
                <a:lnTo>
                  <a:pt x="9" y="426"/>
                </a:lnTo>
                <a:lnTo>
                  <a:pt x="31" y="423"/>
                </a:lnTo>
                <a:lnTo>
                  <a:pt x="50" y="432"/>
                </a:lnTo>
                <a:lnTo>
                  <a:pt x="62" y="440"/>
                </a:lnTo>
                <a:lnTo>
                  <a:pt x="70" y="451"/>
                </a:lnTo>
                <a:lnTo>
                  <a:pt x="81" y="443"/>
                </a:lnTo>
                <a:lnTo>
                  <a:pt x="81" y="429"/>
                </a:lnTo>
                <a:lnTo>
                  <a:pt x="98" y="423"/>
                </a:lnTo>
                <a:lnTo>
                  <a:pt x="114" y="423"/>
                </a:lnTo>
                <a:lnTo>
                  <a:pt x="131" y="423"/>
                </a:lnTo>
                <a:lnTo>
                  <a:pt x="151" y="415"/>
                </a:lnTo>
                <a:lnTo>
                  <a:pt x="162" y="404"/>
                </a:lnTo>
                <a:lnTo>
                  <a:pt x="162" y="379"/>
                </a:lnTo>
                <a:lnTo>
                  <a:pt x="176" y="368"/>
                </a:lnTo>
                <a:lnTo>
                  <a:pt x="192" y="357"/>
                </a:lnTo>
                <a:lnTo>
                  <a:pt x="212" y="340"/>
                </a:lnTo>
                <a:lnTo>
                  <a:pt x="215" y="326"/>
                </a:lnTo>
                <a:lnTo>
                  <a:pt x="217" y="309"/>
                </a:lnTo>
                <a:lnTo>
                  <a:pt x="223" y="293"/>
                </a:lnTo>
                <a:lnTo>
                  <a:pt x="223" y="267"/>
                </a:lnTo>
                <a:lnTo>
                  <a:pt x="212" y="256"/>
                </a:lnTo>
                <a:lnTo>
                  <a:pt x="212" y="252"/>
                </a:lnTo>
                <a:lnTo>
                  <a:pt x="211" y="247"/>
                </a:lnTo>
                <a:lnTo>
                  <a:pt x="209" y="241"/>
                </a:lnTo>
                <a:lnTo>
                  <a:pt x="209" y="235"/>
                </a:lnTo>
                <a:lnTo>
                  <a:pt x="212" y="231"/>
                </a:lnTo>
                <a:lnTo>
                  <a:pt x="216" y="227"/>
                </a:lnTo>
                <a:lnTo>
                  <a:pt x="222" y="223"/>
                </a:lnTo>
                <a:lnTo>
                  <a:pt x="226" y="220"/>
                </a:lnTo>
                <a:lnTo>
                  <a:pt x="231" y="219"/>
                </a:lnTo>
                <a:lnTo>
                  <a:pt x="237" y="219"/>
                </a:lnTo>
                <a:lnTo>
                  <a:pt x="244" y="216"/>
                </a:lnTo>
                <a:lnTo>
                  <a:pt x="248" y="215"/>
                </a:lnTo>
                <a:lnTo>
                  <a:pt x="252" y="210"/>
                </a:lnTo>
                <a:lnTo>
                  <a:pt x="255" y="206"/>
                </a:lnTo>
                <a:lnTo>
                  <a:pt x="255" y="201"/>
                </a:lnTo>
                <a:lnTo>
                  <a:pt x="254" y="195"/>
                </a:lnTo>
                <a:lnTo>
                  <a:pt x="254" y="191"/>
                </a:lnTo>
                <a:lnTo>
                  <a:pt x="250" y="187"/>
                </a:lnTo>
                <a:lnTo>
                  <a:pt x="247" y="183"/>
                </a:lnTo>
                <a:lnTo>
                  <a:pt x="243" y="178"/>
                </a:lnTo>
                <a:lnTo>
                  <a:pt x="238" y="176"/>
                </a:lnTo>
                <a:lnTo>
                  <a:pt x="234" y="173"/>
                </a:lnTo>
                <a:lnTo>
                  <a:pt x="231" y="171"/>
                </a:lnTo>
                <a:lnTo>
                  <a:pt x="229" y="166"/>
                </a:lnTo>
                <a:lnTo>
                  <a:pt x="226" y="164"/>
                </a:lnTo>
                <a:lnTo>
                  <a:pt x="226" y="159"/>
                </a:lnTo>
                <a:lnTo>
                  <a:pt x="229" y="153"/>
                </a:lnTo>
                <a:lnTo>
                  <a:pt x="233" y="149"/>
                </a:lnTo>
                <a:lnTo>
                  <a:pt x="238" y="146"/>
                </a:lnTo>
                <a:lnTo>
                  <a:pt x="243" y="144"/>
                </a:lnTo>
                <a:lnTo>
                  <a:pt x="248" y="141"/>
                </a:lnTo>
                <a:lnTo>
                  <a:pt x="252" y="138"/>
                </a:lnTo>
                <a:lnTo>
                  <a:pt x="255" y="132"/>
                </a:lnTo>
                <a:lnTo>
                  <a:pt x="255" y="130"/>
                </a:lnTo>
                <a:lnTo>
                  <a:pt x="251" y="123"/>
                </a:lnTo>
                <a:lnTo>
                  <a:pt x="250" y="118"/>
                </a:lnTo>
                <a:lnTo>
                  <a:pt x="250" y="111"/>
                </a:lnTo>
                <a:lnTo>
                  <a:pt x="248" y="106"/>
                </a:lnTo>
                <a:close/>
              </a:path>
            </a:pathLst>
          </a:custGeom>
          <a:solidFill>
            <a:schemeClr val="bg2"/>
          </a:solidFill>
          <a:ln>
            <a:noFill/>
          </a:ln>
        </p:spPr>
        <p:txBody>
          <a:bodyPr/>
          <a:lstStyle/>
          <a:p>
            <a:pPr>
              <a:defRPr/>
            </a:pPr>
            <a:endParaRPr lang="en-US" dirty="0"/>
          </a:p>
        </p:txBody>
      </p:sp>
      <p:sp>
        <p:nvSpPr>
          <p:cNvPr id="8207" name="Freeform 19"/>
          <p:cNvSpPr>
            <a:spLocks/>
          </p:cNvSpPr>
          <p:nvPr/>
        </p:nvSpPr>
        <p:spPr bwMode="gray">
          <a:xfrm rot="-151246">
            <a:off x="5219700" y="3222625"/>
            <a:ext cx="115888" cy="157163"/>
          </a:xfrm>
          <a:custGeom>
            <a:avLst/>
            <a:gdLst>
              <a:gd name="T0" fmla="*/ 1 w 85"/>
              <a:gd name="T1" fmla="*/ 103 h 117"/>
              <a:gd name="T2" fmla="*/ 5 w 85"/>
              <a:gd name="T3" fmla="*/ 89 h 117"/>
              <a:gd name="T4" fmla="*/ 5 w 85"/>
              <a:gd name="T5" fmla="*/ 74 h 117"/>
              <a:gd name="T6" fmla="*/ 5 w 85"/>
              <a:gd name="T7" fmla="*/ 61 h 117"/>
              <a:gd name="T8" fmla="*/ 9 w 85"/>
              <a:gd name="T9" fmla="*/ 50 h 117"/>
              <a:gd name="T10" fmla="*/ 9 w 85"/>
              <a:gd name="T11" fmla="*/ 37 h 117"/>
              <a:gd name="T12" fmla="*/ 1 w 85"/>
              <a:gd name="T13" fmla="*/ 26 h 117"/>
              <a:gd name="T14" fmla="*/ 1 w 85"/>
              <a:gd name="T15" fmla="*/ 11 h 117"/>
              <a:gd name="T16" fmla="*/ 12 w 85"/>
              <a:gd name="T17" fmla="*/ 8 h 117"/>
              <a:gd name="T18" fmla="*/ 29 w 85"/>
              <a:gd name="T19" fmla="*/ 3 h 117"/>
              <a:gd name="T20" fmla="*/ 43 w 85"/>
              <a:gd name="T21" fmla="*/ 0 h 117"/>
              <a:gd name="T22" fmla="*/ 51 w 85"/>
              <a:gd name="T23" fmla="*/ 0 h 117"/>
              <a:gd name="T24" fmla="*/ 64 w 85"/>
              <a:gd name="T25" fmla="*/ 8 h 117"/>
              <a:gd name="T26" fmla="*/ 73 w 85"/>
              <a:gd name="T27" fmla="*/ 18 h 117"/>
              <a:gd name="T28" fmla="*/ 79 w 85"/>
              <a:gd name="T29" fmla="*/ 28 h 117"/>
              <a:gd name="T30" fmla="*/ 79 w 85"/>
              <a:gd name="T31" fmla="*/ 37 h 117"/>
              <a:gd name="T32" fmla="*/ 82 w 85"/>
              <a:gd name="T33" fmla="*/ 49 h 117"/>
              <a:gd name="T34" fmla="*/ 85 w 85"/>
              <a:gd name="T35" fmla="*/ 65 h 117"/>
              <a:gd name="T36" fmla="*/ 83 w 85"/>
              <a:gd name="T37" fmla="*/ 75 h 117"/>
              <a:gd name="T38" fmla="*/ 78 w 85"/>
              <a:gd name="T39" fmla="*/ 79 h 117"/>
              <a:gd name="T40" fmla="*/ 69 w 85"/>
              <a:gd name="T41" fmla="*/ 83 h 117"/>
              <a:gd name="T42" fmla="*/ 64 w 85"/>
              <a:gd name="T43" fmla="*/ 89 h 117"/>
              <a:gd name="T44" fmla="*/ 55 w 85"/>
              <a:gd name="T45" fmla="*/ 96 h 117"/>
              <a:gd name="T46" fmla="*/ 51 w 85"/>
              <a:gd name="T47" fmla="*/ 103 h 117"/>
              <a:gd name="T48" fmla="*/ 43 w 85"/>
              <a:gd name="T49" fmla="*/ 110 h 117"/>
              <a:gd name="T50" fmla="*/ 36 w 85"/>
              <a:gd name="T51" fmla="*/ 114 h 117"/>
              <a:gd name="T52" fmla="*/ 30 w 85"/>
              <a:gd name="T53" fmla="*/ 117 h 117"/>
              <a:gd name="T54" fmla="*/ 16 w 85"/>
              <a:gd name="T55" fmla="*/ 111 h 117"/>
              <a:gd name="T56" fmla="*/ 0 w 85"/>
              <a:gd name="T57" fmla="*/ 109 h 117"/>
              <a:gd name="T58" fmla="*/ 1 w 85"/>
              <a:gd name="T59" fmla="*/ 103 h 11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5" h="117">
                <a:moveTo>
                  <a:pt x="1" y="103"/>
                </a:moveTo>
                <a:lnTo>
                  <a:pt x="5" y="89"/>
                </a:lnTo>
                <a:lnTo>
                  <a:pt x="5" y="74"/>
                </a:lnTo>
                <a:lnTo>
                  <a:pt x="5" y="61"/>
                </a:lnTo>
                <a:lnTo>
                  <a:pt x="9" y="50"/>
                </a:lnTo>
                <a:lnTo>
                  <a:pt x="9" y="37"/>
                </a:lnTo>
                <a:lnTo>
                  <a:pt x="1" y="26"/>
                </a:lnTo>
                <a:lnTo>
                  <a:pt x="1" y="11"/>
                </a:lnTo>
                <a:lnTo>
                  <a:pt x="12" y="8"/>
                </a:lnTo>
                <a:lnTo>
                  <a:pt x="29" y="3"/>
                </a:lnTo>
                <a:lnTo>
                  <a:pt x="43" y="0"/>
                </a:lnTo>
                <a:lnTo>
                  <a:pt x="51" y="0"/>
                </a:lnTo>
                <a:lnTo>
                  <a:pt x="64" y="8"/>
                </a:lnTo>
                <a:lnTo>
                  <a:pt x="73" y="18"/>
                </a:lnTo>
                <a:lnTo>
                  <a:pt x="79" y="28"/>
                </a:lnTo>
                <a:lnTo>
                  <a:pt x="79" y="37"/>
                </a:lnTo>
                <a:lnTo>
                  <a:pt x="82" y="49"/>
                </a:lnTo>
                <a:lnTo>
                  <a:pt x="85" y="65"/>
                </a:lnTo>
                <a:lnTo>
                  <a:pt x="83" y="75"/>
                </a:lnTo>
                <a:lnTo>
                  <a:pt x="78" y="79"/>
                </a:lnTo>
                <a:lnTo>
                  <a:pt x="69" y="83"/>
                </a:lnTo>
                <a:lnTo>
                  <a:pt x="64" y="89"/>
                </a:lnTo>
                <a:lnTo>
                  <a:pt x="55" y="96"/>
                </a:lnTo>
                <a:lnTo>
                  <a:pt x="51" y="103"/>
                </a:lnTo>
                <a:lnTo>
                  <a:pt x="43" y="110"/>
                </a:lnTo>
                <a:lnTo>
                  <a:pt x="36" y="114"/>
                </a:lnTo>
                <a:lnTo>
                  <a:pt x="30" y="117"/>
                </a:lnTo>
                <a:lnTo>
                  <a:pt x="16" y="111"/>
                </a:lnTo>
                <a:lnTo>
                  <a:pt x="0" y="109"/>
                </a:lnTo>
                <a:lnTo>
                  <a:pt x="1" y="103"/>
                </a:lnTo>
                <a:close/>
              </a:path>
            </a:pathLst>
          </a:custGeom>
          <a:solidFill>
            <a:schemeClr val="tx2">
              <a:lumMod val="65000"/>
              <a:lumOff val="35000"/>
            </a:schemeClr>
          </a:solidFill>
          <a:ln>
            <a:noFill/>
          </a:ln>
        </p:spPr>
        <p:txBody>
          <a:bodyPr/>
          <a:lstStyle/>
          <a:p>
            <a:pPr>
              <a:defRPr/>
            </a:pPr>
            <a:endParaRPr lang="en-US" dirty="0"/>
          </a:p>
        </p:txBody>
      </p:sp>
      <p:sp>
        <p:nvSpPr>
          <p:cNvPr id="11280" name="Freeform 20"/>
          <p:cNvSpPr>
            <a:spLocks/>
          </p:cNvSpPr>
          <p:nvPr/>
        </p:nvSpPr>
        <p:spPr bwMode="gray">
          <a:xfrm rot="-151246">
            <a:off x="5408613" y="3151188"/>
            <a:ext cx="979487" cy="622300"/>
          </a:xfrm>
          <a:custGeom>
            <a:avLst/>
            <a:gdLst>
              <a:gd name="T0" fmla="*/ 2147483647 w 718"/>
              <a:gd name="T1" fmla="*/ 2147483647 h 454"/>
              <a:gd name="T2" fmla="*/ 2147483647 w 718"/>
              <a:gd name="T3" fmla="*/ 2147483647 h 454"/>
              <a:gd name="T4" fmla="*/ 2147483647 w 718"/>
              <a:gd name="T5" fmla="*/ 2147483647 h 454"/>
              <a:gd name="T6" fmla="*/ 2147483647 w 718"/>
              <a:gd name="T7" fmla="*/ 2147483647 h 454"/>
              <a:gd name="T8" fmla="*/ 2147483647 w 718"/>
              <a:gd name="T9" fmla="*/ 2147483647 h 454"/>
              <a:gd name="T10" fmla="*/ 2147483647 w 718"/>
              <a:gd name="T11" fmla="*/ 2147483647 h 454"/>
              <a:gd name="T12" fmla="*/ 2147483647 w 718"/>
              <a:gd name="T13" fmla="*/ 2147483647 h 454"/>
              <a:gd name="T14" fmla="*/ 2147483647 w 718"/>
              <a:gd name="T15" fmla="*/ 2147483647 h 454"/>
              <a:gd name="T16" fmla="*/ 2147483647 w 718"/>
              <a:gd name="T17" fmla="*/ 2147483647 h 454"/>
              <a:gd name="T18" fmla="*/ 2147483647 w 718"/>
              <a:gd name="T19" fmla="*/ 2147483647 h 454"/>
              <a:gd name="T20" fmla="*/ 2147483647 w 718"/>
              <a:gd name="T21" fmla="*/ 2147483647 h 454"/>
              <a:gd name="T22" fmla="*/ 2147483647 w 718"/>
              <a:gd name="T23" fmla="*/ 2147483647 h 454"/>
              <a:gd name="T24" fmla="*/ 2147483647 w 718"/>
              <a:gd name="T25" fmla="*/ 2147483647 h 454"/>
              <a:gd name="T26" fmla="*/ 2147483647 w 718"/>
              <a:gd name="T27" fmla="*/ 2147483647 h 454"/>
              <a:gd name="T28" fmla="*/ 2147483647 w 718"/>
              <a:gd name="T29" fmla="*/ 2147483647 h 454"/>
              <a:gd name="T30" fmla="*/ 2147483647 w 718"/>
              <a:gd name="T31" fmla="*/ 2147483647 h 454"/>
              <a:gd name="T32" fmla="*/ 2147483647 w 718"/>
              <a:gd name="T33" fmla="*/ 2147483647 h 454"/>
              <a:gd name="T34" fmla="*/ 2147483647 w 718"/>
              <a:gd name="T35" fmla="*/ 2147483647 h 454"/>
              <a:gd name="T36" fmla="*/ 2147483647 w 718"/>
              <a:gd name="T37" fmla="*/ 2147483647 h 454"/>
              <a:gd name="T38" fmla="*/ 2147483647 w 718"/>
              <a:gd name="T39" fmla="*/ 2147483647 h 454"/>
              <a:gd name="T40" fmla="*/ 2147483647 w 718"/>
              <a:gd name="T41" fmla="*/ 2147483647 h 454"/>
              <a:gd name="T42" fmla="*/ 2147483647 w 718"/>
              <a:gd name="T43" fmla="*/ 2147483647 h 454"/>
              <a:gd name="T44" fmla="*/ 2147483647 w 718"/>
              <a:gd name="T45" fmla="*/ 2147483647 h 454"/>
              <a:gd name="T46" fmla="*/ 2147483647 w 718"/>
              <a:gd name="T47" fmla="*/ 2147483647 h 454"/>
              <a:gd name="T48" fmla="*/ 2147483647 w 718"/>
              <a:gd name="T49" fmla="*/ 2147483647 h 454"/>
              <a:gd name="T50" fmla="*/ 2147483647 w 718"/>
              <a:gd name="T51" fmla="*/ 2147483647 h 454"/>
              <a:gd name="T52" fmla="*/ 2147483647 w 718"/>
              <a:gd name="T53" fmla="*/ 2147483647 h 454"/>
              <a:gd name="T54" fmla="*/ 2147483647 w 718"/>
              <a:gd name="T55" fmla="*/ 2147483647 h 454"/>
              <a:gd name="T56" fmla="*/ 2147483647 w 718"/>
              <a:gd name="T57" fmla="*/ 2147483647 h 454"/>
              <a:gd name="T58" fmla="*/ 2147483647 w 718"/>
              <a:gd name="T59" fmla="*/ 2147483647 h 454"/>
              <a:gd name="T60" fmla="*/ 2147483647 w 718"/>
              <a:gd name="T61" fmla="*/ 2147483647 h 454"/>
              <a:gd name="T62" fmla="*/ 2147483647 w 718"/>
              <a:gd name="T63" fmla="*/ 2147483647 h 454"/>
              <a:gd name="T64" fmla="*/ 2147483647 w 718"/>
              <a:gd name="T65" fmla="*/ 2147483647 h 454"/>
              <a:gd name="T66" fmla="*/ 2147483647 w 718"/>
              <a:gd name="T67" fmla="*/ 2147483647 h 454"/>
              <a:gd name="T68" fmla="*/ 2147483647 w 718"/>
              <a:gd name="T69" fmla="*/ 2147483647 h 454"/>
              <a:gd name="T70" fmla="*/ 2147483647 w 718"/>
              <a:gd name="T71" fmla="*/ 2147483647 h 454"/>
              <a:gd name="T72" fmla="*/ 2147483647 w 718"/>
              <a:gd name="T73" fmla="*/ 2147483647 h 454"/>
              <a:gd name="T74" fmla="*/ 2147483647 w 718"/>
              <a:gd name="T75" fmla="*/ 2147483647 h 454"/>
              <a:gd name="T76" fmla="*/ 2147483647 w 718"/>
              <a:gd name="T77" fmla="*/ 2147483647 h 454"/>
              <a:gd name="T78" fmla="*/ 2147483647 w 718"/>
              <a:gd name="T79" fmla="*/ 2147483647 h 454"/>
              <a:gd name="T80" fmla="*/ 2147483647 w 718"/>
              <a:gd name="T81" fmla="*/ 2147483647 h 454"/>
              <a:gd name="T82" fmla="*/ 2147483647 w 718"/>
              <a:gd name="T83" fmla="*/ 2147483647 h 454"/>
              <a:gd name="T84" fmla="*/ 2147483647 w 718"/>
              <a:gd name="T85" fmla="*/ 2147483647 h 454"/>
              <a:gd name="T86" fmla="*/ 2147483647 w 718"/>
              <a:gd name="T87" fmla="*/ 2147483647 h 454"/>
              <a:gd name="T88" fmla="*/ 2147483647 w 718"/>
              <a:gd name="T89" fmla="*/ 2147483647 h 454"/>
              <a:gd name="T90" fmla="*/ 2147483647 w 718"/>
              <a:gd name="T91" fmla="*/ 2147483647 h 454"/>
              <a:gd name="T92" fmla="*/ 2147483647 w 718"/>
              <a:gd name="T93" fmla="*/ 2147483647 h 454"/>
              <a:gd name="T94" fmla="*/ 2147483647 w 718"/>
              <a:gd name="T95" fmla="*/ 2147483647 h 454"/>
              <a:gd name="T96" fmla="*/ 2147483647 w 718"/>
              <a:gd name="T97" fmla="*/ 2147483647 h 454"/>
              <a:gd name="T98" fmla="*/ 2147483647 w 718"/>
              <a:gd name="T99" fmla="*/ 2147483647 h 454"/>
              <a:gd name="T100" fmla="*/ 2147483647 w 718"/>
              <a:gd name="T101" fmla="*/ 2147483647 h 454"/>
              <a:gd name="T102" fmla="*/ 2147483647 w 718"/>
              <a:gd name="T103" fmla="*/ 2147483647 h 45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18"/>
              <a:gd name="T157" fmla="*/ 0 h 454"/>
              <a:gd name="T158" fmla="*/ 718 w 718"/>
              <a:gd name="T159" fmla="*/ 454 h 45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18" h="454">
                <a:moveTo>
                  <a:pt x="5" y="160"/>
                </a:moveTo>
                <a:lnTo>
                  <a:pt x="19" y="157"/>
                </a:lnTo>
                <a:lnTo>
                  <a:pt x="34" y="150"/>
                </a:lnTo>
                <a:lnTo>
                  <a:pt x="50" y="142"/>
                </a:lnTo>
                <a:lnTo>
                  <a:pt x="66" y="135"/>
                </a:lnTo>
                <a:lnTo>
                  <a:pt x="84" y="130"/>
                </a:lnTo>
                <a:lnTo>
                  <a:pt x="97" y="130"/>
                </a:lnTo>
                <a:lnTo>
                  <a:pt x="110" y="131"/>
                </a:lnTo>
                <a:lnTo>
                  <a:pt x="125" y="139"/>
                </a:lnTo>
                <a:lnTo>
                  <a:pt x="139" y="149"/>
                </a:lnTo>
                <a:lnTo>
                  <a:pt x="155" y="155"/>
                </a:lnTo>
                <a:lnTo>
                  <a:pt x="176" y="153"/>
                </a:lnTo>
                <a:lnTo>
                  <a:pt x="200" y="153"/>
                </a:lnTo>
                <a:lnTo>
                  <a:pt x="222" y="150"/>
                </a:lnTo>
                <a:lnTo>
                  <a:pt x="232" y="166"/>
                </a:lnTo>
                <a:lnTo>
                  <a:pt x="254" y="173"/>
                </a:lnTo>
                <a:lnTo>
                  <a:pt x="274" y="170"/>
                </a:lnTo>
                <a:lnTo>
                  <a:pt x="289" y="153"/>
                </a:lnTo>
                <a:lnTo>
                  <a:pt x="304" y="146"/>
                </a:lnTo>
                <a:lnTo>
                  <a:pt x="323" y="134"/>
                </a:lnTo>
                <a:lnTo>
                  <a:pt x="353" y="134"/>
                </a:lnTo>
                <a:lnTo>
                  <a:pt x="374" y="134"/>
                </a:lnTo>
                <a:lnTo>
                  <a:pt x="394" y="131"/>
                </a:lnTo>
                <a:lnTo>
                  <a:pt x="407" y="120"/>
                </a:lnTo>
                <a:lnTo>
                  <a:pt x="427" y="120"/>
                </a:lnTo>
                <a:lnTo>
                  <a:pt x="449" y="118"/>
                </a:lnTo>
                <a:lnTo>
                  <a:pt x="465" y="96"/>
                </a:lnTo>
                <a:lnTo>
                  <a:pt x="480" y="84"/>
                </a:lnTo>
                <a:lnTo>
                  <a:pt x="497" y="70"/>
                </a:lnTo>
                <a:lnTo>
                  <a:pt x="511" y="59"/>
                </a:lnTo>
                <a:lnTo>
                  <a:pt x="530" y="53"/>
                </a:lnTo>
                <a:lnTo>
                  <a:pt x="550" y="46"/>
                </a:lnTo>
                <a:lnTo>
                  <a:pt x="565" y="38"/>
                </a:lnTo>
                <a:lnTo>
                  <a:pt x="587" y="31"/>
                </a:lnTo>
                <a:lnTo>
                  <a:pt x="608" y="20"/>
                </a:lnTo>
                <a:lnTo>
                  <a:pt x="626" y="13"/>
                </a:lnTo>
                <a:lnTo>
                  <a:pt x="646" y="7"/>
                </a:lnTo>
                <a:lnTo>
                  <a:pt x="661" y="7"/>
                </a:lnTo>
                <a:lnTo>
                  <a:pt x="680" y="3"/>
                </a:lnTo>
                <a:lnTo>
                  <a:pt x="696" y="0"/>
                </a:lnTo>
                <a:lnTo>
                  <a:pt x="711" y="0"/>
                </a:lnTo>
                <a:lnTo>
                  <a:pt x="718" y="8"/>
                </a:lnTo>
                <a:lnTo>
                  <a:pt x="718" y="28"/>
                </a:lnTo>
                <a:lnTo>
                  <a:pt x="714" y="42"/>
                </a:lnTo>
                <a:lnTo>
                  <a:pt x="708" y="53"/>
                </a:lnTo>
                <a:lnTo>
                  <a:pt x="708" y="70"/>
                </a:lnTo>
                <a:lnTo>
                  <a:pt x="708" y="88"/>
                </a:lnTo>
                <a:lnTo>
                  <a:pt x="707" y="96"/>
                </a:lnTo>
                <a:lnTo>
                  <a:pt x="696" y="99"/>
                </a:lnTo>
                <a:lnTo>
                  <a:pt x="680" y="103"/>
                </a:lnTo>
                <a:lnTo>
                  <a:pt x="661" y="107"/>
                </a:lnTo>
                <a:lnTo>
                  <a:pt x="653" y="116"/>
                </a:lnTo>
                <a:lnTo>
                  <a:pt x="643" y="124"/>
                </a:lnTo>
                <a:lnTo>
                  <a:pt x="637" y="134"/>
                </a:lnTo>
                <a:lnTo>
                  <a:pt x="630" y="139"/>
                </a:lnTo>
                <a:lnTo>
                  <a:pt x="626" y="146"/>
                </a:lnTo>
                <a:lnTo>
                  <a:pt x="622" y="153"/>
                </a:lnTo>
                <a:lnTo>
                  <a:pt x="608" y="160"/>
                </a:lnTo>
                <a:lnTo>
                  <a:pt x="600" y="160"/>
                </a:lnTo>
                <a:lnTo>
                  <a:pt x="588" y="160"/>
                </a:lnTo>
                <a:lnTo>
                  <a:pt x="587" y="169"/>
                </a:lnTo>
                <a:lnTo>
                  <a:pt x="580" y="184"/>
                </a:lnTo>
                <a:lnTo>
                  <a:pt x="572" y="196"/>
                </a:lnTo>
                <a:lnTo>
                  <a:pt x="561" y="196"/>
                </a:lnTo>
                <a:lnTo>
                  <a:pt x="547" y="188"/>
                </a:lnTo>
                <a:lnTo>
                  <a:pt x="541" y="173"/>
                </a:lnTo>
                <a:lnTo>
                  <a:pt x="527" y="170"/>
                </a:lnTo>
                <a:lnTo>
                  <a:pt x="516" y="173"/>
                </a:lnTo>
                <a:lnTo>
                  <a:pt x="516" y="192"/>
                </a:lnTo>
                <a:lnTo>
                  <a:pt x="516" y="216"/>
                </a:lnTo>
                <a:lnTo>
                  <a:pt x="519" y="231"/>
                </a:lnTo>
                <a:lnTo>
                  <a:pt x="515" y="245"/>
                </a:lnTo>
                <a:lnTo>
                  <a:pt x="508" y="247"/>
                </a:lnTo>
                <a:lnTo>
                  <a:pt x="497" y="254"/>
                </a:lnTo>
                <a:lnTo>
                  <a:pt x="488" y="258"/>
                </a:lnTo>
                <a:lnTo>
                  <a:pt x="484" y="266"/>
                </a:lnTo>
                <a:lnTo>
                  <a:pt x="484" y="281"/>
                </a:lnTo>
                <a:lnTo>
                  <a:pt x="480" y="288"/>
                </a:lnTo>
                <a:lnTo>
                  <a:pt x="458" y="288"/>
                </a:lnTo>
                <a:lnTo>
                  <a:pt x="453" y="288"/>
                </a:lnTo>
                <a:lnTo>
                  <a:pt x="451" y="302"/>
                </a:lnTo>
                <a:lnTo>
                  <a:pt x="453" y="323"/>
                </a:lnTo>
                <a:lnTo>
                  <a:pt x="458" y="334"/>
                </a:lnTo>
                <a:lnTo>
                  <a:pt x="458" y="343"/>
                </a:lnTo>
                <a:lnTo>
                  <a:pt x="453" y="354"/>
                </a:lnTo>
                <a:lnTo>
                  <a:pt x="442" y="365"/>
                </a:lnTo>
                <a:lnTo>
                  <a:pt x="431" y="369"/>
                </a:lnTo>
                <a:lnTo>
                  <a:pt x="427" y="384"/>
                </a:lnTo>
                <a:lnTo>
                  <a:pt x="427" y="403"/>
                </a:lnTo>
                <a:lnTo>
                  <a:pt x="427" y="422"/>
                </a:lnTo>
                <a:lnTo>
                  <a:pt x="419" y="435"/>
                </a:lnTo>
                <a:lnTo>
                  <a:pt x="405" y="446"/>
                </a:lnTo>
                <a:lnTo>
                  <a:pt x="389" y="454"/>
                </a:lnTo>
                <a:lnTo>
                  <a:pt x="374" y="454"/>
                </a:lnTo>
                <a:lnTo>
                  <a:pt x="359" y="454"/>
                </a:lnTo>
                <a:lnTo>
                  <a:pt x="343" y="454"/>
                </a:lnTo>
                <a:lnTo>
                  <a:pt x="334" y="453"/>
                </a:lnTo>
                <a:lnTo>
                  <a:pt x="324" y="446"/>
                </a:lnTo>
                <a:lnTo>
                  <a:pt x="320" y="433"/>
                </a:lnTo>
                <a:lnTo>
                  <a:pt x="320" y="414"/>
                </a:lnTo>
                <a:lnTo>
                  <a:pt x="334" y="404"/>
                </a:lnTo>
                <a:lnTo>
                  <a:pt x="343" y="389"/>
                </a:lnTo>
                <a:lnTo>
                  <a:pt x="349" y="377"/>
                </a:lnTo>
                <a:lnTo>
                  <a:pt x="355" y="365"/>
                </a:lnTo>
                <a:lnTo>
                  <a:pt x="359" y="347"/>
                </a:lnTo>
                <a:lnTo>
                  <a:pt x="355" y="333"/>
                </a:lnTo>
                <a:lnTo>
                  <a:pt x="343" y="323"/>
                </a:lnTo>
                <a:lnTo>
                  <a:pt x="334" y="312"/>
                </a:lnTo>
                <a:lnTo>
                  <a:pt x="318" y="302"/>
                </a:lnTo>
                <a:lnTo>
                  <a:pt x="303" y="293"/>
                </a:lnTo>
                <a:lnTo>
                  <a:pt x="292" y="287"/>
                </a:lnTo>
                <a:lnTo>
                  <a:pt x="281" y="281"/>
                </a:lnTo>
                <a:lnTo>
                  <a:pt x="254" y="280"/>
                </a:lnTo>
                <a:lnTo>
                  <a:pt x="243" y="281"/>
                </a:lnTo>
                <a:lnTo>
                  <a:pt x="235" y="288"/>
                </a:lnTo>
                <a:lnTo>
                  <a:pt x="217" y="293"/>
                </a:lnTo>
                <a:lnTo>
                  <a:pt x="196" y="297"/>
                </a:lnTo>
                <a:lnTo>
                  <a:pt x="165" y="299"/>
                </a:lnTo>
                <a:lnTo>
                  <a:pt x="139" y="288"/>
                </a:lnTo>
                <a:lnTo>
                  <a:pt x="115" y="287"/>
                </a:lnTo>
                <a:lnTo>
                  <a:pt x="89" y="287"/>
                </a:lnTo>
                <a:lnTo>
                  <a:pt x="59" y="281"/>
                </a:lnTo>
                <a:lnTo>
                  <a:pt x="58" y="269"/>
                </a:lnTo>
                <a:lnTo>
                  <a:pt x="58" y="249"/>
                </a:lnTo>
                <a:lnTo>
                  <a:pt x="54" y="248"/>
                </a:lnTo>
                <a:lnTo>
                  <a:pt x="54" y="241"/>
                </a:lnTo>
                <a:lnTo>
                  <a:pt x="54" y="235"/>
                </a:lnTo>
                <a:lnTo>
                  <a:pt x="57" y="230"/>
                </a:lnTo>
                <a:lnTo>
                  <a:pt x="57" y="223"/>
                </a:lnTo>
                <a:lnTo>
                  <a:pt x="58" y="215"/>
                </a:lnTo>
                <a:lnTo>
                  <a:pt x="58" y="209"/>
                </a:lnTo>
                <a:lnTo>
                  <a:pt x="58" y="201"/>
                </a:lnTo>
                <a:lnTo>
                  <a:pt x="62" y="195"/>
                </a:lnTo>
                <a:lnTo>
                  <a:pt x="66" y="189"/>
                </a:lnTo>
                <a:lnTo>
                  <a:pt x="71" y="187"/>
                </a:lnTo>
                <a:lnTo>
                  <a:pt x="79" y="185"/>
                </a:lnTo>
                <a:lnTo>
                  <a:pt x="86" y="183"/>
                </a:lnTo>
                <a:lnTo>
                  <a:pt x="91" y="183"/>
                </a:lnTo>
                <a:lnTo>
                  <a:pt x="97" y="174"/>
                </a:lnTo>
                <a:lnTo>
                  <a:pt x="97" y="169"/>
                </a:lnTo>
                <a:lnTo>
                  <a:pt x="97" y="163"/>
                </a:lnTo>
                <a:lnTo>
                  <a:pt x="91" y="162"/>
                </a:lnTo>
                <a:lnTo>
                  <a:pt x="86" y="163"/>
                </a:lnTo>
                <a:lnTo>
                  <a:pt x="80" y="162"/>
                </a:lnTo>
                <a:lnTo>
                  <a:pt x="73" y="160"/>
                </a:lnTo>
                <a:lnTo>
                  <a:pt x="66" y="160"/>
                </a:lnTo>
                <a:lnTo>
                  <a:pt x="61" y="163"/>
                </a:lnTo>
                <a:lnTo>
                  <a:pt x="54" y="167"/>
                </a:lnTo>
                <a:lnTo>
                  <a:pt x="50" y="170"/>
                </a:lnTo>
                <a:lnTo>
                  <a:pt x="47" y="173"/>
                </a:lnTo>
                <a:lnTo>
                  <a:pt x="43" y="174"/>
                </a:lnTo>
                <a:lnTo>
                  <a:pt x="38" y="177"/>
                </a:lnTo>
                <a:lnTo>
                  <a:pt x="29" y="176"/>
                </a:lnTo>
                <a:lnTo>
                  <a:pt x="22" y="174"/>
                </a:lnTo>
                <a:lnTo>
                  <a:pt x="15" y="171"/>
                </a:lnTo>
                <a:lnTo>
                  <a:pt x="8" y="166"/>
                </a:lnTo>
                <a:lnTo>
                  <a:pt x="0" y="164"/>
                </a:lnTo>
                <a:lnTo>
                  <a:pt x="5" y="160"/>
                </a:lnTo>
                <a:close/>
              </a:path>
            </a:pathLst>
          </a:custGeom>
          <a:solidFill>
            <a:schemeClr val="accent2"/>
          </a:solidFill>
          <a:ln w="9525">
            <a:noFill/>
            <a:miter lim="800000"/>
            <a:headEnd/>
            <a:tailEnd/>
          </a:ln>
        </p:spPr>
        <p:txBody>
          <a:bodyPr wrap="none" lIns="0" tIns="0" rIns="0" bIns="0" anchor="ctr"/>
          <a:lstStyle/>
          <a:p>
            <a:pPr algn="ctr"/>
            <a:endParaRPr lang="en-US" altLang="en-US" dirty="0">
              <a:ea typeface="SimSun" pitchFamily="2" charset="-122"/>
            </a:endParaRPr>
          </a:p>
        </p:txBody>
      </p:sp>
      <p:sp>
        <p:nvSpPr>
          <p:cNvPr id="8209" name="Freeform 21"/>
          <p:cNvSpPr>
            <a:spLocks/>
          </p:cNvSpPr>
          <p:nvPr/>
        </p:nvSpPr>
        <p:spPr bwMode="gray">
          <a:xfrm rot="-151246">
            <a:off x="5694363" y="2901950"/>
            <a:ext cx="914400" cy="485775"/>
          </a:xfrm>
          <a:custGeom>
            <a:avLst/>
            <a:gdLst>
              <a:gd name="T0" fmla="*/ 45 w 671"/>
              <a:gd name="T1" fmla="*/ 298 h 354"/>
              <a:gd name="T2" fmla="*/ 103 w 671"/>
              <a:gd name="T3" fmla="*/ 281 h 354"/>
              <a:gd name="T4" fmla="*/ 98 w 671"/>
              <a:gd name="T5" fmla="*/ 242 h 354"/>
              <a:gd name="T6" fmla="*/ 73 w 671"/>
              <a:gd name="T7" fmla="*/ 184 h 354"/>
              <a:gd name="T8" fmla="*/ 156 w 671"/>
              <a:gd name="T9" fmla="*/ 178 h 354"/>
              <a:gd name="T10" fmla="*/ 209 w 671"/>
              <a:gd name="T11" fmla="*/ 131 h 354"/>
              <a:gd name="T12" fmla="*/ 268 w 671"/>
              <a:gd name="T13" fmla="*/ 111 h 354"/>
              <a:gd name="T14" fmla="*/ 312 w 671"/>
              <a:gd name="T15" fmla="*/ 47 h 354"/>
              <a:gd name="T16" fmla="*/ 368 w 671"/>
              <a:gd name="T17" fmla="*/ 47 h 354"/>
              <a:gd name="T18" fmla="*/ 432 w 671"/>
              <a:gd name="T19" fmla="*/ 67 h 354"/>
              <a:gd name="T20" fmla="*/ 463 w 671"/>
              <a:gd name="T21" fmla="*/ 22 h 354"/>
              <a:gd name="T22" fmla="*/ 510 w 671"/>
              <a:gd name="T23" fmla="*/ 3 h 354"/>
              <a:gd name="T24" fmla="*/ 541 w 671"/>
              <a:gd name="T25" fmla="*/ 17 h 354"/>
              <a:gd name="T26" fmla="*/ 554 w 671"/>
              <a:gd name="T27" fmla="*/ 75 h 354"/>
              <a:gd name="T28" fmla="*/ 554 w 671"/>
              <a:gd name="T29" fmla="*/ 123 h 354"/>
              <a:gd name="T30" fmla="*/ 574 w 671"/>
              <a:gd name="T31" fmla="*/ 162 h 354"/>
              <a:gd name="T32" fmla="*/ 630 w 671"/>
              <a:gd name="T33" fmla="*/ 145 h 354"/>
              <a:gd name="T34" fmla="*/ 669 w 671"/>
              <a:gd name="T35" fmla="*/ 167 h 354"/>
              <a:gd name="T36" fmla="*/ 644 w 671"/>
              <a:gd name="T37" fmla="*/ 201 h 354"/>
              <a:gd name="T38" fmla="*/ 624 w 671"/>
              <a:gd name="T39" fmla="*/ 253 h 354"/>
              <a:gd name="T40" fmla="*/ 632 w 671"/>
              <a:gd name="T41" fmla="*/ 298 h 354"/>
              <a:gd name="T42" fmla="*/ 582 w 671"/>
              <a:gd name="T43" fmla="*/ 287 h 354"/>
              <a:gd name="T44" fmla="*/ 513 w 671"/>
              <a:gd name="T45" fmla="*/ 301 h 354"/>
              <a:gd name="T46" fmla="*/ 465 w 671"/>
              <a:gd name="T47" fmla="*/ 334 h 354"/>
              <a:gd name="T48" fmla="*/ 426 w 671"/>
              <a:gd name="T49" fmla="*/ 348 h 354"/>
              <a:gd name="T50" fmla="*/ 417 w 671"/>
              <a:gd name="T51" fmla="*/ 334 h 354"/>
              <a:gd name="T52" fmla="*/ 400 w 671"/>
              <a:gd name="T53" fmla="*/ 327 h 354"/>
              <a:gd name="T54" fmla="*/ 415 w 671"/>
              <a:gd name="T55" fmla="*/ 308 h 354"/>
              <a:gd name="T56" fmla="*/ 431 w 671"/>
              <a:gd name="T57" fmla="*/ 290 h 354"/>
              <a:gd name="T58" fmla="*/ 450 w 671"/>
              <a:gd name="T59" fmla="*/ 277 h 354"/>
              <a:gd name="T60" fmla="*/ 481 w 671"/>
              <a:gd name="T61" fmla="*/ 272 h 354"/>
              <a:gd name="T62" fmla="*/ 488 w 671"/>
              <a:gd name="T63" fmla="*/ 249 h 354"/>
              <a:gd name="T64" fmla="*/ 489 w 671"/>
              <a:gd name="T65" fmla="*/ 220 h 354"/>
              <a:gd name="T66" fmla="*/ 496 w 671"/>
              <a:gd name="T67" fmla="*/ 187 h 354"/>
              <a:gd name="T68" fmla="*/ 486 w 671"/>
              <a:gd name="T69" fmla="*/ 174 h 354"/>
              <a:gd name="T70" fmla="*/ 461 w 671"/>
              <a:gd name="T71" fmla="*/ 174 h 354"/>
              <a:gd name="T72" fmla="*/ 439 w 671"/>
              <a:gd name="T73" fmla="*/ 181 h 354"/>
              <a:gd name="T74" fmla="*/ 404 w 671"/>
              <a:gd name="T75" fmla="*/ 187 h 354"/>
              <a:gd name="T76" fmla="*/ 365 w 671"/>
              <a:gd name="T77" fmla="*/ 205 h 354"/>
              <a:gd name="T78" fmla="*/ 332 w 671"/>
              <a:gd name="T79" fmla="*/ 217 h 354"/>
              <a:gd name="T80" fmla="*/ 289 w 671"/>
              <a:gd name="T81" fmla="*/ 233 h 354"/>
              <a:gd name="T82" fmla="*/ 258 w 671"/>
              <a:gd name="T83" fmla="*/ 258 h 354"/>
              <a:gd name="T84" fmla="*/ 227 w 671"/>
              <a:gd name="T85" fmla="*/ 292 h 354"/>
              <a:gd name="T86" fmla="*/ 185 w 671"/>
              <a:gd name="T87" fmla="*/ 294 h 354"/>
              <a:gd name="T88" fmla="*/ 134 w 671"/>
              <a:gd name="T89" fmla="*/ 306 h 354"/>
              <a:gd name="T90" fmla="*/ 96 w 671"/>
              <a:gd name="T91" fmla="*/ 311 h 354"/>
              <a:gd name="T92" fmla="*/ 71 w 671"/>
              <a:gd name="T93" fmla="*/ 324 h 354"/>
              <a:gd name="T94" fmla="*/ 52 w 671"/>
              <a:gd name="T95" fmla="*/ 344 h 354"/>
              <a:gd name="T96" fmla="*/ 20 w 671"/>
              <a:gd name="T97" fmla="*/ 344 h 354"/>
              <a:gd name="T98" fmla="*/ 0 w 671"/>
              <a:gd name="T99" fmla="*/ 324 h 35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71" h="354">
                <a:moveTo>
                  <a:pt x="6" y="320"/>
                </a:moveTo>
                <a:lnTo>
                  <a:pt x="28" y="301"/>
                </a:lnTo>
                <a:lnTo>
                  <a:pt x="45" y="298"/>
                </a:lnTo>
                <a:lnTo>
                  <a:pt x="64" y="292"/>
                </a:lnTo>
                <a:lnTo>
                  <a:pt x="87" y="292"/>
                </a:lnTo>
                <a:lnTo>
                  <a:pt x="103" y="281"/>
                </a:lnTo>
                <a:lnTo>
                  <a:pt x="109" y="262"/>
                </a:lnTo>
                <a:lnTo>
                  <a:pt x="106" y="248"/>
                </a:lnTo>
                <a:lnTo>
                  <a:pt x="98" y="242"/>
                </a:lnTo>
                <a:lnTo>
                  <a:pt x="75" y="231"/>
                </a:lnTo>
                <a:lnTo>
                  <a:pt x="75" y="209"/>
                </a:lnTo>
                <a:lnTo>
                  <a:pt x="73" y="184"/>
                </a:lnTo>
                <a:lnTo>
                  <a:pt x="98" y="189"/>
                </a:lnTo>
                <a:lnTo>
                  <a:pt x="128" y="189"/>
                </a:lnTo>
                <a:lnTo>
                  <a:pt x="156" y="178"/>
                </a:lnTo>
                <a:lnTo>
                  <a:pt x="181" y="164"/>
                </a:lnTo>
                <a:lnTo>
                  <a:pt x="198" y="148"/>
                </a:lnTo>
                <a:lnTo>
                  <a:pt x="209" y="131"/>
                </a:lnTo>
                <a:lnTo>
                  <a:pt x="231" y="123"/>
                </a:lnTo>
                <a:lnTo>
                  <a:pt x="248" y="120"/>
                </a:lnTo>
                <a:lnTo>
                  <a:pt x="268" y="111"/>
                </a:lnTo>
                <a:lnTo>
                  <a:pt x="279" y="95"/>
                </a:lnTo>
                <a:lnTo>
                  <a:pt x="290" y="67"/>
                </a:lnTo>
                <a:lnTo>
                  <a:pt x="312" y="47"/>
                </a:lnTo>
                <a:lnTo>
                  <a:pt x="329" y="36"/>
                </a:lnTo>
                <a:lnTo>
                  <a:pt x="348" y="39"/>
                </a:lnTo>
                <a:lnTo>
                  <a:pt x="368" y="47"/>
                </a:lnTo>
                <a:lnTo>
                  <a:pt x="390" y="64"/>
                </a:lnTo>
                <a:lnTo>
                  <a:pt x="410" y="70"/>
                </a:lnTo>
                <a:lnTo>
                  <a:pt x="432" y="67"/>
                </a:lnTo>
                <a:lnTo>
                  <a:pt x="449" y="56"/>
                </a:lnTo>
                <a:lnTo>
                  <a:pt x="454" y="36"/>
                </a:lnTo>
                <a:lnTo>
                  <a:pt x="463" y="22"/>
                </a:lnTo>
                <a:lnTo>
                  <a:pt x="488" y="28"/>
                </a:lnTo>
                <a:lnTo>
                  <a:pt x="507" y="25"/>
                </a:lnTo>
                <a:lnTo>
                  <a:pt x="510" y="3"/>
                </a:lnTo>
                <a:lnTo>
                  <a:pt x="521" y="0"/>
                </a:lnTo>
                <a:lnTo>
                  <a:pt x="535" y="6"/>
                </a:lnTo>
                <a:lnTo>
                  <a:pt x="541" y="17"/>
                </a:lnTo>
                <a:lnTo>
                  <a:pt x="541" y="42"/>
                </a:lnTo>
                <a:lnTo>
                  <a:pt x="541" y="61"/>
                </a:lnTo>
                <a:lnTo>
                  <a:pt x="554" y="75"/>
                </a:lnTo>
                <a:lnTo>
                  <a:pt x="557" y="95"/>
                </a:lnTo>
                <a:lnTo>
                  <a:pt x="557" y="109"/>
                </a:lnTo>
                <a:lnTo>
                  <a:pt x="554" y="123"/>
                </a:lnTo>
                <a:lnTo>
                  <a:pt x="554" y="142"/>
                </a:lnTo>
                <a:lnTo>
                  <a:pt x="557" y="156"/>
                </a:lnTo>
                <a:lnTo>
                  <a:pt x="574" y="162"/>
                </a:lnTo>
                <a:lnTo>
                  <a:pt x="593" y="159"/>
                </a:lnTo>
                <a:lnTo>
                  <a:pt x="607" y="150"/>
                </a:lnTo>
                <a:lnTo>
                  <a:pt x="630" y="145"/>
                </a:lnTo>
                <a:lnTo>
                  <a:pt x="644" y="142"/>
                </a:lnTo>
                <a:lnTo>
                  <a:pt x="663" y="142"/>
                </a:lnTo>
                <a:lnTo>
                  <a:pt x="669" y="167"/>
                </a:lnTo>
                <a:lnTo>
                  <a:pt x="671" y="181"/>
                </a:lnTo>
                <a:lnTo>
                  <a:pt x="663" y="189"/>
                </a:lnTo>
                <a:lnTo>
                  <a:pt x="644" y="201"/>
                </a:lnTo>
                <a:lnTo>
                  <a:pt x="635" y="212"/>
                </a:lnTo>
                <a:lnTo>
                  <a:pt x="624" y="228"/>
                </a:lnTo>
                <a:lnTo>
                  <a:pt x="624" y="253"/>
                </a:lnTo>
                <a:lnTo>
                  <a:pt x="635" y="267"/>
                </a:lnTo>
                <a:lnTo>
                  <a:pt x="644" y="284"/>
                </a:lnTo>
                <a:lnTo>
                  <a:pt x="632" y="298"/>
                </a:lnTo>
                <a:lnTo>
                  <a:pt x="613" y="301"/>
                </a:lnTo>
                <a:lnTo>
                  <a:pt x="599" y="287"/>
                </a:lnTo>
                <a:lnTo>
                  <a:pt x="582" y="287"/>
                </a:lnTo>
                <a:lnTo>
                  <a:pt x="554" y="290"/>
                </a:lnTo>
                <a:lnTo>
                  <a:pt x="532" y="290"/>
                </a:lnTo>
                <a:lnTo>
                  <a:pt x="513" y="301"/>
                </a:lnTo>
                <a:lnTo>
                  <a:pt x="493" y="309"/>
                </a:lnTo>
                <a:lnTo>
                  <a:pt x="479" y="323"/>
                </a:lnTo>
                <a:lnTo>
                  <a:pt x="465" y="334"/>
                </a:lnTo>
                <a:lnTo>
                  <a:pt x="449" y="351"/>
                </a:lnTo>
                <a:lnTo>
                  <a:pt x="426" y="354"/>
                </a:lnTo>
                <a:lnTo>
                  <a:pt x="426" y="348"/>
                </a:lnTo>
                <a:lnTo>
                  <a:pt x="426" y="340"/>
                </a:lnTo>
                <a:lnTo>
                  <a:pt x="422" y="336"/>
                </a:lnTo>
                <a:lnTo>
                  <a:pt x="417" y="334"/>
                </a:lnTo>
                <a:lnTo>
                  <a:pt x="411" y="334"/>
                </a:lnTo>
                <a:lnTo>
                  <a:pt x="403" y="333"/>
                </a:lnTo>
                <a:lnTo>
                  <a:pt x="400" y="327"/>
                </a:lnTo>
                <a:lnTo>
                  <a:pt x="404" y="320"/>
                </a:lnTo>
                <a:lnTo>
                  <a:pt x="408" y="313"/>
                </a:lnTo>
                <a:lnTo>
                  <a:pt x="415" y="308"/>
                </a:lnTo>
                <a:lnTo>
                  <a:pt x="421" y="301"/>
                </a:lnTo>
                <a:lnTo>
                  <a:pt x="426" y="294"/>
                </a:lnTo>
                <a:lnTo>
                  <a:pt x="431" y="290"/>
                </a:lnTo>
                <a:lnTo>
                  <a:pt x="436" y="284"/>
                </a:lnTo>
                <a:lnTo>
                  <a:pt x="442" y="280"/>
                </a:lnTo>
                <a:lnTo>
                  <a:pt x="450" y="277"/>
                </a:lnTo>
                <a:lnTo>
                  <a:pt x="461" y="277"/>
                </a:lnTo>
                <a:lnTo>
                  <a:pt x="470" y="274"/>
                </a:lnTo>
                <a:lnTo>
                  <a:pt x="481" y="272"/>
                </a:lnTo>
                <a:lnTo>
                  <a:pt x="485" y="267"/>
                </a:lnTo>
                <a:lnTo>
                  <a:pt x="486" y="262"/>
                </a:lnTo>
                <a:lnTo>
                  <a:pt x="488" y="249"/>
                </a:lnTo>
                <a:lnTo>
                  <a:pt x="488" y="241"/>
                </a:lnTo>
                <a:lnTo>
                  <a:pt x="488" y="230"/>
                </a:lnTo>
                <a:lnTo>
                  <a:pt x="489" y="220"/>
                </a:lnTo>
                <a:lnTo>
                  <a:pt x="493" y="210"/>
                </a:lnTo>
                <a:lnTo>
                  <a:pt x="496" y="199"/>
                </a:lnTo>
                <a:lnTo>
                  <a:pt x="496" y="187"/>
                </a:lnTo>
                <a:lnTo>
                  <a:pt x="496" y="182"/>
                </a:lnTo>
                <a:lnTo>
                  <a:pt x="492" y="175"/>
                </a:lnTo>
                <a:lnTo>
                  <a:pt x="486" y="174"/>
                </a:lnTo>
                <a:lnTo>
                  <a:pt x="479" y="174"/>
                </a:lnTo>
                <a:lnTo>
                  <a:pt x="470" y="174"/>
                </a:lnTo>
                <a:lnTo>
                  <a:pt x="461" y="174"/>
                </a:lnTo>
                <a:lnTo>
                  <a:pt x="453" y="177"/>
                </a:lnTo>
                <a:lnTo>
                  <a:pt x="444" y="180"/>
                </a:lnTo>
                <a:lnTo>
                  <a:pt x="439" y="181"/>
                </a:lnTo>
                <a:lnTo>
                  <a:pt x="424" y="181"/>
                </a:lnTo>
                <a:lnTo>
                  <a:pt x="417" y="182"/>
                </a:lnTo>
                <a:lnTo>
                  <a:pt x="404" y="187"/>
                </a:lnTo>
                <a:lnTo>
                  <a:pt x="390" y="194"/>
                </a:lnTo>
                <a:lnTo>
                  <a:pt x="378" y="198"/>
                </a:lnTo>
                <a:lnTo>
                  <a:pt x="365" y="205"/>
                </a:lnTo>
                <a:lnTo>
                  <a:pt x="353" y="206"/>
                </a:lnTo>
                <a:lnTo>
                  <a:pt x="343" y="212"/>
                </a:lnTo>
                <a:lnTo>
                  <a:pt x="332" y="217"/>
                </a:lnTo>
                <a:lnTo>
                  <a:pt x="314" y="223"/>
                </a:lnTo>
                <a:lnTo>
                  <a:pt x="297" y="230"/>
                </a:lnTo>
                <a:lnTo>
                  <a:pt x="289" y="233"/>
                </a:lnTo>
                <a:lnTo>
                  <a:pt x="277" y="241"/>
                </a:lnTo>
                <a:lnTo>
                  <a:pt x="268" y="249"/>
                </a:lnTo>
                <a:lnTo>
                  <a:pt x="258" y="258"/>
                </a:lnTo>
                <a:lnTo>
                  <a:pt x="244" y="269"/>
                </a:lnTo>
                <a:lnTo>
                  <a:pt x="231" y="284"/>
                </a:lnTo>
                <a:lnTo>
                  <a:pt x="227" y="292"/>
                </a:lnTo>
                <a:lnTo>
                  <a:pt x="205" y="294"/>
                </a:lnTo>
                <a:lnTo>
                  <a:pt x="190" y="295"/>
                </a:lnTo>
                <a:lnTo>
                  <a:pt x="185" y="294"/>
                </a:lnTo>
                <a:lnTo>
                  <a:pt x="172" y="305"/>
                </a:lnTo>
                <a:lnTo>
                  <a:pt x="158" y="306"/>
                </a:lnTo>
                <a:lnTo>
                  <a:pt x="134" y="306"/>
                </a:lnTo>
                <a:lnTo>
                  <a:pt x="116" y="308"/>
                </a:lnTo>
                <a:lnTo>
                  <a:pt x="101" y="308"/>
                </a:lnTo>
                <a:lnTo>
                  <a:pt x="96" y="311"/>
                </a:lnTo>
                <a:lnTo>
                  <a:pt x="88" y="318"/>
                </a:lnTo>
                <a:lnTo>
                  <a:pt x="82" y="320"/>
                </a:lnTo>
                <a:lnTo>
                  <a:pt x="71" y="324"/>
                </a:lnTo>
                <a:lnTo>
                  <a:pt x="67" y="327"/>
                </a:lnTo>
                <a:lnTo>
                  <a:pt x="60" y="336"/>
                </a:lnTo>
                <a:lnTo>
                  <a:pt x="52" y="344"/>
                </a:lnTo>
                <a:lnTo>
                  <a:pt x="43" y="347"/>
                </a:lnTo>
                <a:lnTo>
                  <a:pt x="32" y="347"/>
                </a:lnTo>
                <a:lnTo>
                  <a:pt x="20" y="344"/>
                </a:lnTo>
                <a:lnTo>
                  <a:pt x="10" y="340"/>
                </a:lnTo>
                <a:lnTo>
                  <a:pt x="6" y="336"/>
                </a:lnTo>
                <a:lnTo>
                  <a:pt x="0" y="324"/>
                </a:lnTo>
                <a:lnTo>
                  <a:pt x="6" y="320"/>
                </a:lnTo>
                <a:close/>
              </a:path>
            </a:pathLst>
          </a:custGeom>
          <a:solidFill>
            <a:schemeClr val="accent3"/>
          </a:solidFill>
          <a:ln>
            <a:noFill/>
          </a:ln>
        </p:spPr>
        <p:txBody>
          <a:bodyPr/>
          <a:lstStyle/>
          <a:p>
            <a:pPr>
              <a:defRPr/>
            </a:pPr>
            <a:endParaRPr lang="en-US" altLang="en-US" dirty="0">
              <a:solidFill>
                <a:srgbClr val="FF0000"/>
              </a:solidFill>
              <a:ea typeface="SimSun" pitchFamily="2" charset="-122"/>
            </a:endParaRPr>
          </a:p>
        </p:txBody>
      </p:sp>
      <p:sp>
        <p:nvSpPr>
          <p:cNvPr id="11282" name="Freeform 23"/>
          <p:cNvSpPr>
            <a:spLocks/>
          </p:cNvSpPr>
          <p:nvPr/>
        </p:nvSpPr>
        <p:spPr bwMode="gray">
          <a:xfrm rot="-151246">
            <a:off x="5951538" y="3571875"/>
            <a:ext cx="284162" cy="265113"/>
          </a:xfrm>
          <a:custGeom>
            <a:avLst/>
            <a:gdLst>
              <a:gd name="T0" fmla="*/ 2147483647 w 209"/>
              <a:gd name="T1" fmla="*/ 2147483647 h 194"/>
              <a:gd name="T2" fmla="*/ 2147483647 w 209"/>
              <a:gd name="T3" fmla="*/ 2147483647 h 194"/>
              <a:gd name="T4" fmla="*/ 2147483647 w 209"/>
              <a:gd name="T5" fmla="*/ 2147483647 h 194"/>
              <a:gd name="T6" fmla="*/ 2147483647 w 209"/>
              <a:gd name="T7" fmla="*/ 2147483647 h 194"/>
              <a:gd name="T8" fmla="*/ 2147483647 w 209"/>
              <a:gd name="T9" fmla="*/ 2147483647 h 194"/>
              <a:gd name="T10" fmla="*/ 2147483647 w 209"/>
              <a:gd name="T11" fmla="*/ 2147483647 h 194"/>
              <a:gd name="T12" fmla="*/ 2147483647 w 209"/>
              <a:gd name="T13" fmla="*/ 2147483647 h 194"/>
              <a:gd name="T14" fmla="*/ 2147483647 w 209"/>
              <a:gd name="T15" fmla="*/ 2147483647 h 194"/>
              <a:gd name="T16" fmla="*/ 2147483647 w 209"/>
              <a:gd name="T17" fmla="*/ 2147483647 h 194"/>
              <a:gd name="T18" fmla="*/ 2147483647 w 209"/>
              <a:gd name="T19" fmla="*/ 2147483647 h 194"/>
              <a:gd name="T20" fmla="*/ 2147483647 w 209"/>
              <a:gd name="T21" fmla="*/ 2147483647 h 194"/>
              <a:gd name="T22" fmla="*/ 2147483647 w 209"/>
              <a:gd name="T23" fmla="*/ 2147483647 h 194"/>
              <a:gd name="T24" fmla="*/ 2147483647 w 209"/>
              <a:gd name="T25" fmla="*/ 2147483647 h 194"/>
              <a:gd name="T26" fmla="*/ 2147483647 w 209"/>
              <a:gd name="T27" fmla="*/ 2147483647 h 194"/>
              <a:gd name="T28" fmla="*/ 0 w 209"/>
              <a:gd name="T29" fmla="*/ 2147483647 h 194"/>
              <a:gd name="T30" fmla="*/ 2147483647 w 209"/>
              <a:gd name="T31" fmla="*/ 2147483647 h 194"/>
              <a:gd name="T32" fmla="*/ 2147483647 w 209"/>
              <a:gd name="T33" fmla="*/ 2147483647 h 194"/>
              <a:gd name="T34" fmla="*/ 2147483647 w 209"/>
              <a:gd name="T35" fmla="*/ 2147483647 h 194"/>
              <a:gd name="T36" fmla="*/ 2147483647 w 209"/>
              <a:gd name="T37" fmla="*/ 2147483647 h 194"/>
              <a:gd name="T38" fmla="*/ 2147483647 w 209"/>
              <a:gd name="T39" fmla="*/ 2147483647 h 194"/>
              <a:gd name="T40" fmla="*/ 2147483647 w 209"/>
              <a:gd name="T41" fmla="*/ 2147483647 h 194"/>
              <a:gd name="T42" fmla="*/ 2147483647 w 209"/>
              <a:gd name="T43" fmla="*/ 2147483647 h 194"/>
              <a:gd name="T44" fmla="*/ 2147483647 w 209"/>
              <a:gd name="T45" fmla="*/ 2147483647 h 194"/>
              <a:gd name="T46" fmla="*/ 2147483647 w 209"/>
              <a:gd name="T47" fmla="*/ 2147483647 h 194"/>
              <a:gd name="T48" fmla="*/ 2147483647 w 209"/>
              <a:gd name="T49" fmla="*/ 2147483647 h 194"/>
              <a:gd name="T50" fmla="*/ 2147483647 w 209"/>
              <a:gd name="T51" fmla="*/ 2147483647 h 194"/>
              <a:gd name="T52" fmla="*/ 2147483647 w 209"/>
              <a:gd name="T53" fmla="*/ 2147483647 h 194"/>
              <a:gd name="T54" fmla="*/ 2147483647 w 209"/>
              <a:gd name="T55" fmla="*/ 2147483647 h 194"/>
              <a:gd name="T56" fmla="*/ 2147483647 w 209"/>
              <a:gd name="T57" fmla="*/ 2147483647 h 194"/>
              <a:gd name="T58" fmla="*/ 2147483647 w 209"/>
              <a:gd name="T59" fmla="*/ 2147483647 h 194"/>
              <a:gd name="T60" fmla="*/ 2147483647 w 209"/>
              <a:gd name="T61" fmla="*/ 0 h 194"/>
              <a:gd name="T62" fmla="*/ 2147483647 w 209"/>
              <a:gd name="T63" fmla="*/ 0 h 194"/>
              <a:gd name="T64" fmla="*/ 2147483647 w 209"/>
              <a:gd name="T65" fmla="*/ 2147483647 h 194"/>
              <a:gd name="T66" fmla="*/ 2147483647 w 209"/>
              <a:gd name="T67" fmla="*/ 2147483647 h 194"/>
              <a:gd name="T68" fmla="*/ 2147483647 w 209"/>
              <a:gd name="T69" fmla="*/ 2147483647 h 194"/>
              <a:gd name="T70" fmla="*/ 2147483647 w 209"/>
              <a:gd name="T71" fmla="*/ 2147483647 h 194"/>
              <a:gd name="T72" fmla="*/ 2147483647 w 209"/>
              <a:gd name="T73" fmla="*/ 2147483647 h 19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09"/>
              <a:gd name="T112" fmla="*/ 0 h 194"/>
              <a:gd name="T113" fmla="*/ 209 w 209"/>
              <a:gd name="T114" fmla="*/ 194 h 19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09" h="194">
                <a:moveTo>
                  <a:pt x="190" y="20"/>
                </a:moveTo>
                <a:lnTo>
                  <a:pt x="190" y="34"/>
                </a:lnTo>
                <a:lnTo>
                  <a:pt x="191" y="45"/>
                </a:lnTo>
                <a:lnTo>
                  <a:pt x="195" y="52"/>
                </a:lnTo>
                <a:lnTo>
                  <a:pt x="202" y="59"/>
                </a:lnTo>
                <a:lnTo>
                  <a:pt x="209" y="71"/>
                </a:lnTo>
                <a:lnTo>
                  <a:pt x="209" y="76"/>
                </a:lnTo>
                <a:lnTo>
                  <a:pt x="206" y="84"/>
                </a:lnTo>
                <a:lnTo>
                  <a:pt x="198" y="98"/>
                </a:lnTo>
                <a:lnTo>
                  <a:pt x="198" y="102"/>
                </a:lnTo>
                <a:lnTo>
                  <a:pt x="188" y="120"/>
                </a:lnTo>
                <a:lnTo>
                  <a:pt x="184" y="128"/>
                </a:lnTo>
                <a:lnTo>
                  <a:pt x="177" y="141"/>
                </a:lnTo>
                <a:lnTo>
                  <a:pt x="170" y="148"/>
                </a:lnTo>
                <a:lnTo>
                  <a:pt x="161" y="159"/>
                </a:lnTo>
                <a:lnTo>
                  <a:pt x="152" y="170"/>
                </a:lnTo>
                <a:lnTo>
                  <a:pt x="141" y="179"/>
                </a:lnTo>
                <a:lnTo>
                  <a:pt x="126" y="184"/>
                </a:lnTo>
                <a:lnTo>
                  <a:pt x="115" y="186"/>
                </a:lnTo>
                <a:lnTo>
                  <a:pt x="105" y="190"/>
                </a:lnTo>
                <a:lnTo>
                  <a:pt x="85" y="193"/>
                </a:lnTo>
                <a:lnTo>
                  <a:pt x="70" y="194"/>
                </a:lnTo>
                <a:lnTo>
                  <a:pt x="56" y="194"/>
                </a:lnTo>
                <a:lnTo>
                  <a:pt x="49" y="191"/>
                </a:lnTo>
                <a:lnTo>
                  <a:pt x="42" y="184"/>
                </a:lnTo>
                <a:lnTo>
                  <a:pt x="34" y="177"/>
                </a:lnTo>
                <a:lnTo>
                  <a:pt x="24" y="170"/>
                </a:lnTo>
                <a:lnTo>
                  <a:pt x="17" y="161"/>
                </a:lnTo>
                <a:lnTo>
                  <a:pt x="9" y="155"/>
                </a:lnTo>
                <a:lnTo>
                  <a:pt x="0" y="141"/>
                </a:lnTo>
                <a:lnTo>
                  <a:pt x="6" y="140"/>
                </a:lnTo>
                <a:lnTo>
                  <a:pt x="12" y="135"/>
                </a:lnTo>
                <a:lnTo>
                  <a:pt x="17" y="133"/>
                </a:lnTo>
                <a:lnTo>
                  <a:pt x="23" y="128"/>
                </a:lnTo>
                <a:lnTo>
                  <a:pt x="27" y="124"/>
                </a:lnTo>
                <a:lnTo>
                  <a:pt x="31" y="119"/>
                </a:lnTo>
                <a:lnTo>
                  <a:pt x="37" y="112"/>
                </a:lnTo>
                <a:lnTo>
                  <a:pt x="38" y="106"/>
                </a:lnTo>
                <a:lnTo>
                  <a:pt x="38" y="99"/>
                </a:lnTo>
                <a:lnTo>
                  <a:pt x="38" y="90"/>
                </a:lnTo>
                <a:lnTo>
                  <a:pt x="38" y="80"/>
                </a:lnTo>
                <a:lnTo>
                  <a:pt x="38" y="73"/>
                </a:lnTo>
                <a:lnTo>
                  <a:pt x="39" y="69"/>
                </a:lnTo>
                <a:lnTo>
                  <a:pt x="41" y="62"/>
                </a:lnTo>
                <a:lnTo>
                  <a:pt x="44" y="56"/>
                </a:lnTo>
                <a:lnTo>
                  <a:pt x="49" y="53"/>
                </a:lnTo>
                <a:lnTo>
                  <a:pt x="55" y="51"/>
                </a:lnTo>
                <a:lnTo>
                  <a:pt x="59" y="46"/>
                </a:lnTo>
                <a:lnTo>
                  <a:pt x="63" y="44"/>
                </a:lnTo>
                <a:lnTo>
                  <a:pt x="66" y="38"/>
                </a:lnTo>
                <a:lnTo>
                  <a:pt x="67" y="34"/>
                </a:lnTo>
                <a:lnTo>
                  <a:pt x="70" y="28"/>
                </a:lnTo>
                <a:lnTo>
                  <a:pt x="76" y="27"/>
                </a:lnTo>
                <a:lnTo>
                  <a:pt x="80" y="24"/>
                </a:lnTo>
                <a:lnTo>
                  <a:pt x="87" y="21"/>
                </a:lnTo>
                <a:lnTo>
                  <a:pt x="92" y="17"/>
                </a:lnTo>
                <a:lnTo>
                  <a:pt x="98" y="13"/>
                </a:lnTo>
                <a:lnTo>
                  <a:pt x="103" y="10"/>
                </a:lnTo>
                <a:lnTo>
                  <a:pt x="109" y="7"/>
                </a:lnTo>
                <a:lnTo>
                  <a:pt x="115" y="5"/>
                </a:lnTo>
                <a:lnTo>
                  <a:pt x="119" y="2"/>
                </a:lnTo>
                <a:lnTo>
                  <a:pt x="123" y="0"/>
                </a:lnTo>
                <a:lnTo>
                  <a:pt x="128" y="0"/>
                </a:lnTo>
                <a:lnTo>
                  <a:pt x="133" y="0"/>
                </a:lnTo>
                <a:lnTo>
                  <a:pt x="140" y="2"/>
                </a:lnTo>
                <a:lnTo>
                  <a:pt x="145" y="6"/>
                </a:lnTo>
                <a:lnTo>
                  <a:pt x="152" y="9"/>
                </a:lnTo>
                <a:lnTo>
                  <a:pt x="159" y="10"/>
                </a:lnTo>
                <a:lnTo>
                  <a:pt x="163" y="10"/>
                </a:lnTo>
                <a:lnTo>
                  <a:pt x="167" y="12"/>
                </a:lnTo>
                <a:lnTo>
                  <a:pt x="172" y="14"/>
                </a:lnTo>
                <a:lnTo>
                  <a:pt x="179" y="16"/>
                </a:lnTo>
                <a:lnTo>
                  <a:pt x="186" y="17"/>
                </a:lnTo>
                <a:lnTo>
                  <a:pt x="190" y="20"/>
                </a:lnTo>
                <a:close/>
              </a:path>
            </a:pathLst>
          </a:custGeom>
          <a:solidFill>
            <a:srgbClr val="FFC000"/>
          </a:solidFill>
          <a:ln w="9525">
            <a:noFill/>
            <a:miter lim="800000"/>
            <a:headEnd/>
            <a:tailEnd/>
          </a:ln>
        </p:spPr>
        <p:txBody>
          <a:bodyPr/>
          <a:lstStyle/>
          <a:p>
            <a:endParaRPr lang="en-US" altLang="en-US" dirty="0">
              <a:ea typeface="SimSun" pitchFamily="2" charset="-122"/>
            </a:endParaRPr>
          </a:p>
        </p:txBody>
      </p:sp>
      <p:sp>
        <p:nvSpPr>
          <p:cNvPr id="11283" name="Freeform 24"/>
          <p:cNvSpPr>
            <a:spLocks/>
          </p:cNvSpPr>
          <p:nvPr/>
        </p:nvSpPr>
        <p:spPr bwMode="gray">
          <a:xfrm rot="-151246">
            <a:off x="5848350" y="3770313"/>
            <a:ext cx="204788" cy="350837"/>
          </a:xfrm>
          <a:custGeom>
            <a:avLst/>
            <a:gdLst>
              <a:gd name="T0" fmla="*/ 2147483647 w 149"/>
              <a:gd name="T1" fmla="*/ 2147483647 h 257"/>
              <a:gd name="T2" fmla="*/ 2147483647 w 149"/>
              <a:gd name="T3" fmla="*/ 2147483647 h 257"/>
              <a:gd name="T4" fmla="*/ 2147483647 w 149"/>
              <a:gd name="T5" fmla="*/ 2147483647 h 257"/>
              <a:gd name="T6" fmla="*/ 2147483647 w 149"/>
              <a:gd name="T7" fmla="*/ 2147483647 h 257"/>
              <a:gd name="T8" fmla="*/ 2147483647 w 149"/>
              <a:gd name="T9" fmla="*/ 2147483647 h 257"/>
              <a:gd name="T10" fmla="*/ 2147483647 w 149"/>
              <a:gd name="T11" fmla="*/ 2147483647 h 257"/>
              <a:gd name="T12" fmla="*/ 2147483647 w 149"/>
              <a:gd name="T13" fmla="*/ 2147483647 h 257"/>
              <a:gd name="T14" fmla="*/ 2147483647 w 149"/>
              <a:gd name="T15" fmla="*/ 2147483647 h 257"/>
              <a:gd name="T16" fmla="*/ 2147483647 w 149"/>
              <a:gd name="T17" fmla="*/ 2147483647 h 257"/>
              <a:gd name="T18" fmla="*/ 2147483647 w 149"/>
              <a:gd name="T19" fmla="*/ 2147483647 h 257"/>
              <a:gd name="T20" fmla="*/ 2147483647 w 149"/>
              <a:gd name="T21" fmla="*/ 2147483647 h 257"/>
              <a:gd name="T22" fmla="*/ 2147483647 w 149"/>
              <a:gd name="T23" fmla="*/ 2147483647 h 257"/>
              <a:gd name="T24" fmla="*/ 2147483647 w 149"/>
              <a:gd name="T25" fmla="*/ 2147483647 h 257"/>
              <a:gd name="T26" fmla="*/ 2147483647 w 149"/>
              <a:gd name="T27" fmla="*/ 2147483647 h 257"/>
              <a:gd name="T28" fmla="*/ 2147483647 w 149"/>
              <a:gd name="T29" fmla="*/ 2147483647 h 257"/>
              <a:gd name="T30" fmla="*/ 2147483647 w 149"/>
              <a:gd name="T31" fmla="*/ 2147483647 h 257"/>
              <a:gd name="T32" fmla="*/ 2147483647 w 149"/>
              <a:gd name="T33" fmla="*/ 2147483647 h 257"/>
              <a:gd name="T34" fmla="*/ 2147483647 w 149"/>
              <a:gd name="T35" fmla="*/ 2147483647 h 257"/>
              <a:gd name="T36" fmla="*/ 2147483647 w 149"/>
              <a:gd name="T37" fmla="*/ 2147483647 h 257"/>
              <a:gd name="T38" fmla="*/ 2147483647 w 149"/>
              <a:gd name="T39" fmla="*/ 2147483647 h 257"/>
              <a:gd name="T40" fmla="*/ 2147483647 w 149"/>
              <a:gd name="T41" fmla="*/ 2147483647 h 257"/>
              <a:gd name="T42" fmla="*/ 2147483647 w 149"/>
              <a:gd name="T43" fmla="*/ 2147483647 h 257"/>
              <a:gd name="T44" fmla="*/ 2147483647 w 149"/>
              <a:gd name="T45" fmla="*/ 2147483647 h 257"/>
              <a:gd name="T46" fmla="*/ 2147483647 w 149"/>
              <a:gd name="T47" fmla="*/ 2147483647 h 257"/>
              <a:gd name="T48" fmla="*/ 2147483647 w 149"/>
              <a:gd name="T49" fmla="*/ 2147483647 h 257"/>
              <a:gd name="T50" fmla="*/ 2147483647 w 149"/>
              <a:gd name="T51" fmla="*/ 2147483647 h 257"/>
              <a:gd name="T52" fmla="*/ 2147483647 w 149"/>
              <a:gd name="T53" fmla="*/ 2147483647 h 257"/>
              <a:gd name="T54" fmla="*/ 2147483647 w 149"/>
              <a:gd name="T55" fmla="*/ 2147483647 h 257"/>
              <a:gd name="T56" fmla="*/ 2147483647 w 149"/>
              <a:gd name="T57" fmla="*/ 2147483647 h 257"/>
              <a:gd name="T58" fmla="*/ 2147483647 w 149"/>
              <a:gd name="T59" fmla="*/ 2147483647 h 257"/>
              <a:gd name="T60" fmla="*/ 2147483647 w 149"/>
              <a:gd name="T61" fmla="*/ 2147483647 h 257"/>
              <a:gd name="T62" fmla="*/ 2147483647 w 149"/>
              <a:gd name="T63" fmla="*/ 2147483647 h 257"/>
              <a:gd name="T64" fmla="*/ 2147483647 w 149"/>
              <a:gd name="T65" fmla="*/ 2147483647 h 257"/>
              <a:gd name="T66" fmla="*/ 2147483647 w 149"/>
              <a:gd name="T67" fmla="*/ 2147483647 h 257"/>
              <a:gd name="T68" fmla="*/ 0 w 149"/>
              <a:gd name="T69" fmla="*/ 2147483647 h 257"/>
              <a:gd name="T70" fmla="*/ 0 w 149"/>
              <a:gd name="T71" fmla="*/ 2147483647 h 257"/>
              <a:gd name="T72" fmla="*/ 2147483647 w 149"/>
              <a:gd name="T73" fmla="*/ 2147483647 h 257"/>
              <a:gd name="T74" fmla="*/ 2147483647 w 149"/>
              <a:gd name="T75" fmla="*/ 2147483647 h 257"/>
              <a:gd name="T76" fmla="*/ 2147483647 w 149"/>
              <a:gd name="T77" fmla="*/ 2147483647 h 257"/>
              <a:gd name="T78" fmla="*/ 2147483647 w 149"/>
              <a:gd name="T79" fmla="*/ 2147483647 h 257"/>
              <a:gd name="T80" fmla="*/ 2147483647 w 149"/>
              <a:gd name="T81" fmla="*/ 2147483647 h 257"/>
              <a:gd name="T82" fmla="*/ 2147483647 w 149"/>
              <a:gd name="T83" fmla="*/ 2147483647 h 257"/>
              <a:gd name="T84" fmla="*/ 2147483647 w 149"/>
              <a:gd name="T85" fmla="*/ 2147483647 h 257"/>
              <a:gd name="T86" fmla="*/ 2147483647 w 149"/>
              <a:gd name="T87" fmla="*/ 2147483647 h 257"/>
              <a:gd name="T88" fmla="*/ 2147483647 w 149"/>
              <a:gd name="T89" fmla="*/ 2147483647 h 257"/>
              <a:gd name="T90" fmla="*/ 2147483647 w 149"/>
              <a:gd name="T91" fmla="*/ 2147483647 h 257"/>
              <a:gd name="T92" fmla="*/ 2147483647 w 149"/>
              <a:gd name="T93" fmla="*/ 0 h 257"/>
              <a:gd name="T94" fmla="*/ 2147483647 w 149"/>
              <a:gd name="T95" fmla="*/ 2147483647 h 257"/>
              <a:gd name="T96" fmla="*/ 2147483647 w 149"/>
              <a:gd name="T97" fmla="*/ 2147483647 h 257"/>
              <a:gd name="T98" fmla="*/ 2147483647 w 149"/>
              <a:gd name="T99" fmla="*/ 2147483647 h 257"/>
              <a:gd name="T100" fmla="*/ 2147483647 w 149"/>
              <a:gd name="T101" fmla="*/ 2147483647 h 257"/>
              <a:gd name="T102" fmla="*/ 2147483647 w 149"/>
              <a:gd name="T103" fmla="*/ 2147483647 h 257"/>
              <a:gd name="T104" fmla="*/ 2147483647 w 149"/>
              <a:gd name="T105" fmla="*/ 2147483647 h 257"/>
              <a:gd name="T106" fmla="*/ 2147483647 w 149"/>
              <a:gd name="T107" fmla="*/ 2147483647 h 257"/>
              <a:gd name="T108" fmla="*/ 2147483647 w 149"/>
              <a:gd name="T109" fmla="*/ 2147483647 h 257"/>
              <a:gd name="T110" fmla="*/ 2147483647 w 149"/>
              <a:gd name="T111" fmla="*/ 2147483647 h 257"/>
              <a:gd name="T112" fmla="*/ 2147483647 w 149"/>
              <a:gd name="T113" fmla="*/ 2147483647 h 257"/>
              <a:gd name="T114" fmla="*/ 2147483647 w 149"/>
              <a:gd name="T115" fmla="*/ 2147483647 h 257"/>
              <a:gd name="T116" fmla="*/ 2147483647 w 149"/>
              <a:gd name="T117" fmla="*/ 2147483647 h 2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49"/>
              <a:gd name="T178" fmla="*/ 0 h 257"/>
              <a:gd name="T179" fmla="*/ 149 w 149"/>
              <a:gd name="T180" fmla="*/ 257 h 2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49" h="257">
                <a:moveTo>
                  <a:pt x="139" y="54"/>
                </a:moveTo>
                <a:lnTo>
                  <a:pt x="140" y="69"/>
                </a:lnTo>
                <a:lnTo>
                  <a:pt x="142" y="89"/>
                </a:lnTo>
                <a:lnTo>
                  <a:pt x="142" y="99"/>
                </a:lnTo>
                <a:lnTo>
                  <a:pt x="142" y="108"/>
                </a:lnTo>
                <a:lnTo>
                  <a:pt x="143" y="124"/>
                </a:lnTo>
                <a:lnTo>
                  <a:pt x="149" y="136"/>
                </a:lnTo>
                <a:lnTo>
                  <a:pt x="149" y="147"/>
                </a:lnTo>
                <a:lnTo>
                  <a:pt x="149" y="160"/>
                </a:lnTo>
                <a:lnTo>
                  <a:pt x="143" y="165"/>
                </a:lnTo>
                <a:lnTo>
                  <a:pt x="138" y="171"/>
                </a:lnTo>
                <a:lnTo>
                  <a:pt x="134" y="182"/>
                </a:lnTo>
                <a:lnTo>
                  <a:pt x="129" y="193"/>
                </a:lnTo>
                <a:lnTo>
                  <a:pt x="129" y="206"/>
                </a:lnTo>
                <a:lnTo>
                  <a:pt x="127" y="220"/>
                </a:lnTo>
                <a:lnTo>
                  <a:pt x="127" y="235"/>
                </a:lnTo>
                <a:lnTo>
                  <a:pt x="127" y="253"/>
                </a:lnTo>
                <a:lnTo>
                  <a:pt x="120" y="257"/>
                </a:lnTo>
                <a:lnTo>
                  <a:pt x="111" y="257"/>
                </a:lnTo>
                <a:lnTo>
                  <a:pt x="101" y="257"/>
                </a:lnTo>
                <a:lnTo>
                  <a:pt x="93" y="253"/>
                </a:lnTo>
                <a:lnTo>
                  <a:pt x="83" y="247"/>
                </a:lnTo>
                <a:lnTo>
                  <a:pt x="74" y="243"/>
                </a:lnTo>
                <a:lnTo>
                  <a:pt x="65" y="238"/>
                </a:lnTo>
                <a:lnTo>
                  <a:pt x="57" y="227"/>
                </a:lnTo>
                <a:lnTo>
                  <a:pt x="50" y="217"/>
                </a:lnTo>
                <a:lnTo>
                  <a:pt x="49" y="203"/>
                </a:lnTo>
                <a:lnTo>
                  <a:pt x="43" y="182"/>
                </a:lnTo>
                <a:lnTo>
                  <a:pt x="35" y="171"/>
                </a:lnTo>
                <a:lnTo>
                  <a:pt x="32" y="163"/>
                </a:lnTo>
                <a:lnTo>
                  <a:pt x="28" y="149"/>
                </a:lnTo>
                <a:lnTo>
                  <a:pt x="25" y="136"/>
                </a:lnTo>
                <a:lnTo>
                  <a:pt x="19" y="126"/>
                </a:lnTo>
                <a:lnTo>
                  <a:pt x="7" y="118"/>
                </a:lnTo>
                <a:lnTo>
                  <a:pt x="0" y="112"/>
                </a:lnTo>
                <a:lnTo>
                  <a:pt x="0" y="105"/>
                </a:lnTo>
                <a:lnTo>
                  <a:pt x="8" y="90"/>
                </a:lnTo>
                <a:lnTo>
                  <a:pt x="12" y="78"/>
                </a:lnTo>
                <a:lnTo>
                  <a:pt x="17" y="65"/>
                </a:lnTo>
                <a:lnTo>
                  <a:pt x="24" y="58"/>
                </a:lnTo>
                <a:lnTo>
                  <a:pt x="32" y="54"/>
                </a:lnTo>
                <a:lnTo>
                  <a:pt x="33" y="41"/>
                </a:lnTo>
                <a:lnTo>
                  <a:pt x="33" y="32"/>
                </a:lnTo>
                <a:lnTo>
                  <a:pt x="32" y="22"/>
                </a:lnTo>
                <a:lnTo>
                  <a:pt x="25" y="16"/>
                </a:lnTo>
                <a:lnTo>
                  <a:pt x="25" y="7"/>
                </a:lnTo>
                <a:lnTo>
                  <a:pt x="28" y="0"/>
                </a:lnTo>
                <a:lnTo>
                  <a:pt x="37" y="1"/>
                </a:lnTo>
                <a:lnTo>
                  <a:pt x="50" y="1"/>
                </a:lnTo>
                <a:lnTo>
                  <a:pt x="60" y="1"/>
                </a:lnTo>
                <a:lnTo>
                  <a:pt x="68" y="1"/>
                </a:lnTo>
                <a:lnTo>
                  <a:pt x="78" y="1"/>
                </a:lnTo>
                <a:lnTo>
                  <a:pt x="83" y="1"/>
                </a:lnTo>
                <a:lnTo>
                  <a:pt x="92" y="15"/>
                </a:lnTo>
                <a:lnTo>
                  <a:pt x="103" y="26"/>
                </a:lnTo>
                <a:lnTo>
                  <a:pt x="110" y="33"/>
                </a:lnTo>
                <a:lnTo>
                  <a:pt x="118" y="41"/>
                </a:lnTo>
                <a:lnTo>
                  <a:pt x="125" y="44"/>
                </a:lnTo>
                <a:lnTo>
                  <a:pt x="139" y="54"/>
                </a:lnTo>
                <a:close/>
              </a:path>
            </a:pathLst>
          </a:custGeom>
          <a:solidFill>
            <a:srgbClr val="FFC000"/>
          </a:solidFill>
          <a:ln w="9525">
            <a:noFill/>
            <a:miter lim="800000"/>
            <a:headEnd/>
            <a:tailEnd/>
          </a:ln>
        </p:spPr>
        <p:txBody>
          <a:bodyPr/>
          <a:lstStyle/>
          <a:p>
            <a:endParaRPr lang="en-US" altLang="en-US" dirty="0">
              <a:ea typeface="SimSun" pitchFamily="2" charset="-122"/>
            </a:endParaRPr>
          </a:p>
        </p:txBody>
      </p:sp>
      <p:sp>
        <p:nvSpPr>
          <p:cNvPr id="8213" name="Freeform 25"/>
          <p:cNvSpPr>
            <a:spLocks/>
          </p:cNvSpPr>
          <p:nvPr/>
        </p:nvSpPr>
        <p:spPr bwMode="gray">
          <a:xfrm rot="-151246">
            <a:off x="5707063" y="3773488"/>
            <a:ext cx="184150" cy="266700"/>
          </a:xfrm>
          <a:custGeom>
            <a:avLst/>
            <a:gdLst>
              <a:gd name="T0" fmla="*/ 103 w 136"/>
              <a:gd name="T1" fmla="*/ 112 h 195"/>
              <a:gd name="T2" fmla="*/ 99 w 136"/>
              <a:gd name="T3" fmla="*/ 119 h 195"/>
              <a:gd name="T4" fmla="*/ 93 w 136"/>
              <a:gd name="T5" fmla="*/ 126 h 195"/>
              <a:gd name="T6" fmla="*/ 82 w 136"/>
              <a:gd name="T7" fmla="*/ 135 h 195"/>
              <a:gd name="T8" fmla="*/ 75 w 136"/>
              <a:gd name="T9" fmla="*/ 143 h 195"/>
              <a:gd name="T10" fmla="*/ 72 w 136"/>
              <a:gd name="T11" fmla="*/ 147 h 195"/>
              <a:gd name="T12" fmla="*/ 61 w 136"/>
              <a:gd name="T13" fmla="*/ 153 h 195"/>
              <a:gd name="T14" fmla="*/ 50 w 136"/>
              <a:gd name="T15" fmla="*/ 156 h 195"/>
              <a:gd name="T16" fmla="*/ 40 w 136"/>
              <a:gd name="T17" fmla="*/ 160 h 195"/>
              <a:gd name="T18" fmla="*/ 40 w 136"/>
              <a:gd name="T19" fmla="*/ 168 h 195"/>
              <a:gd name="T20" fmla="*/ 40 w 136"/>
              <a:gd name="T21" fmla="*/ 185 h 195"/>
              <a:gd name="T22" fmla="*/ 39 w 136"/>
              <a:gd name="T23" fmla="*/ 195 h 195"/>
              <a:gd name="T24" fmla="*/ 25 w 136"/>
              <a:gd name="T25" fmla="*/ 195 h 195"/>
              <a:gd name="T26" fmla="*/ 23 w 136"/>
              <a:gd name="T27" fmla="*/ 179 h 195"/>
              <a:gd name="T28" fmla="*/ 18 w 136"/>
              <a:gd name="T29" fmla="*/ 164 h 195"/>
              <a:gd name="T30" fmla="*/ 10 w 136"/>
              <a:gd name="T31" fmla="*/ 161 h 195"/>
              <a:gd name="T32" fmla="*/ 5 w 136"/>
              <a:gd name="T33" fmla="*/ 154 h 195"/>
              <a:gd name="T34" fmla="*/ 1 w 136"/>
              <a:gd name="T35" fmla="*/ 147 h 195"/>
              <a:gd name="T36" fmla="*/ 0 w 136"/>
              <a:gd name="T37" fmla="*/ 135 h 195"/>
              <a:gd name="T38" fmla="*/ 5 w 136"/>
              <a:gd name="T39" fmla="*/ 124 h 195"/>
              <a:gd name="T40" fmla="*/ 18 w 136"/>
              <a:gd name="T41" fmla="*/ 119 h 195"/>
              <a:gd name="T42" fmla="*/ 28 w 136"/>
              <a:gd name="T43" fmla="*/ 108 h 195"/>
              <a:gd name="T44" fmla="*/ 33 w 136"/>
              <a:gd name="T45" fmla="*/ 105 h 195"/>
              <a:gd name="T46" fmla="*/ 39 w 136"/>
              <a:gd name="T47" fmla="*/ 97 h 195"/>
              <a:gd name="T48" fmla="*/ 44 w 136"/>
              <a:gd name="T49" fmla="*/ 86 h 195"/>
              <a:gd name="T50" fmla="*/ 47 w 136"/>
              <a:gd name="T51" fmla="*/ 69 h 195"/>
              <a:gd name="T52" fmla="*/ 47 w 136"/>
              <a:gd name="T53" fmla="*/ 54 h 195"/>
              <a:gd name="T54" fmla="*/ 53 w 136"/>
              <a:gd name="T55" fmla="*/ 43 h 195"/>
              <a:gd name="T56" fmla="*/ 58 w 136"/>
              <a:gd name="T57" fmla="*/ 34 h 195"/>
              <a:gd name="T58" fmla="*/ 65 w 136"/>
              <a:gd name="T59" fmla="*/ 29 h 195"/>
              <a:gd name="T60" fmla="*/ 83 w 136"/>
              <a:gd name="T61" fmla="*/ 23 h 195"/>
              <a:gd name="T62" fmla="*/ 93 w 136"/>
              <a:gd name="T63" fmla="*/ 18 h 195"/>
              <a:gd name="T64" fmla="*/ 101 w 136"/>
              <a:gd name="T65" fmla="*/ 14 h 195"/>
              <a:gd name="T66" fmla="*/ 113 w 136"/>
              <a:gd name="T67" fmla="*/ 9 h 195"/>
              <a:gd name="T68" fmla="*/ 121 w 136"/>
              <a:gd name="T69" fmla="*/ 7 h 195"/>
              <a:gd name="T70" fmla="*/ 131 w 136"/>
              <a:gd name="T71" fmla="*/ 0 h 195"/>
              <a:gd name="T72" fmla="*/ 127 w 136"/>
              <a:gd name="T73" fmla="*/ 12 h 195"/>
              <a:gd name="T74" fmla="*/ 135 w 136"/>
              <a:gd name="T75" fmla="*/ 22 h 195"/>
              <a:gd name="T76" fmla="*/ 136 w 136"/>
              <a:gd name="T77" fmla="*/ 32 h 195"/>
              <a:gd name="T78" fmla="*/ 136 w 136"/>
              <a:gd name="T79" fmla="*/ 41 h 195"/>
              <a:gd name="T80" fmla="*/ 135 w 136"/>
              <a:gd name="T81" fmla="*/ 54 h 195"/>
              <a:gd name="T82" fmla="*/ 127 w 136"/>
              <a:gd name="T83" fmla="*/ 58 h 195"/>
              <a:gd name="T84" fmla="*/ 120 w 136"/>
              <a:gd name="T85" fmla="*/ 65 h 195"/>
              <a:gd name="T86" fmla="*/ 115 w 136"/>
              <a:gd name="T87" fmla="*/ 78 h 195"/>
              <a:gd name="T88" fmla="*/ 111 w 136"/>
              <a:gd name="T89" fmla="*/ 90 h 195"/>
              <a:gd name="T90" fmla="*/ 107 w 136"/>
              <a:gd name="T91" fmla="*/ 99 h 195"/>
              <a:gd name="T92" fmla="*/ 103 w 136"/>
              <a:gd name="T93" fmla="*/ 112 h 19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36" h="195">
                <a:moveTo>
                  <a:pt x="103" y="112"/>
                </a:moveTo>
                <a:lnTo>
                  <a:pt x="99" y="119"/>
                </a:lnTo>
                <a:lnTo>
                  <a:pt x="93" y="126"/>
                </a:lnTo>
                <a:lnTo>
                  <a:pt x="82" y="135"/>
                </a:lnTo>
                <a:lnTo>
                  <a:pt x="75" y="143"/>
                </a:lnTo>
                <a:lnTo>
                  <a:pt x="72" y="147"/>
                </a:lnTo>
                <a:lnTo>
                  <a:pt x="61" y="153"/>
                </a:lnTo>
                <a:lnTo>
                  <a:pt x="50" y="156"/>
                </a:lnTo>
                <a:lnTo>
                  <a:pt x="40" y="160"/>
                </a:lnTo>
                <a:lnTo>
                  <a:pt x="40" y="168"/>
                </a:lnTo>
                <a:lnTo>
                  <a:pt x="40" y="185"/>
                </a:lnTo>
                <a:lnTo>
                  <a:pt x="39" y="195"/>
                </a:lnTo>
                <a:lnTo>
                  <a:pt x="25" y="195"/>
                </a:lnTo>
                <a:lnTo>
                  <a:pt x="23" y="179"/>
                </a:lnTo>
                <a:lnTo>
                  <a:pt x="18" y="164"/>
                </a:lnTo>
                <a:lnTo>
                  <a:pt x="10" y="161"/>
                </a:lnTo>
                <a:lnTo>
                  <a:pt x="5" y="154"/>
                </a:lnTo>
                <a:lnTo>
                  <a:pt x="1" y="147"/>
                </a:lnTo>
                <a:lnTo>
                  <a:pt x="0" y="135"/>
                </a:lnTo>
                <a:lnTo>
                  <a:pt x="5" y="124"/>
                </a:lnTo>
                <a:lnTo>
                  <a:pt x="18" y="119"/>
                </a:lnTo>
                <a:lnTo>
                  <a:pt x="28" y="108"/>
                </a:lnTo>
                <a:lnTo>
                  <a:pt x="33" y="105"/>
                </a:lnTo>
                <a:lnTo>
                  <a:pt x="39" y="97"/>
                </a:lnTo>
                <a:lnTo>
                  <a:pt x="44" y="86"/>
                </a:lnTo>
                <a:lnTo>
                  <a:pt x="47" y="69"/>
                </a:lnTo>
                <a:lnTo>
                  <a:pt x="47" y="54"/>
                </a:lnTo>
                <a:lnTo>
                  <a:pt x="53" y="43"/>
                </a:lnTo>
                <a:lnTo>
                  <a:pt x="58" y="34"/>
                </a:lnTo>
                <a:lnTo>
                  <a:pt x="65" y="29"/>
                </a:lnTo>
                <a:lnTo>
                  <a:pt x="83" y="23"/>
                </a:lnTo>
                <a:lnTo>
                  <a:pt x="93" y="18"/>
                </a:lnTo>
                <a:lnTo>
                  <a:pt x="101" y="14"/>
                </a:lnTo>
                <a:lnTo>
                  <a:pt x="113" y="9"/>
                </a:lnTo>
                <a:lnTo>
                  <a:pt x="121" y="7"/>
                </a:lnTo>
                <a:lnTo>
                  <a:pt x="131" y="0"/>
                </a:lnTo>
                <a:lnTo>
                  <a:pt x="127" y="12"/>
                </a:lnTo>
                <a:lnTo>
                  <a:pt x="135" y="22"/>
                </a:lnTo>
                <a:lnTo>
                  <a:pt x="136" y="32"/>
                </a:lnTo>
                <a:lnTo>
                  <a:pt x="136" y="41"/>
                </a:lnTo>
                <a:lnTo>
                  <a:pt x="135" y="54"/>
                </a:lnTo>
                <a:lnTo>
                  <a:pt x="127" y="58"/>
                </a:lnTo>
                <a:lnTo>
                  <a:pt x="120" y="65"/>
                </a:lnTo>
                <a:lnTo>
                  <a:pt x="115" y="78"/>
                </a:lnTo>
                <a:lnTo>
                  <a:pt x="111" y="90"/>
                </a:lnTo>
                <a:lnTo>
                  <a:pt x="107" y="99"/>
                </a:lnTo>
                <a:lnTo>
                  <a:pt x="103" y="112"/>
                </a:lnTo>
                <a:close/>
              </a:path>
            </a:pathLst>
          </a:custGeom>
          <a:solidFill>
            <a:schemeClr val="bg2"/>
          </a:solidFill>
          <a:ln>
            <a:noFill/>
          </a:ln>
        </p:spPr>
        <p:txBody>
          <a:bodyPr/>
          <a:lstStyle/>
          <a:p>
            <a:pPr>
              <a:defRPr/>
            </a:pPr>
            <a:endParaRPr lang="en-US" altLang="en-US" dirty="0">
              <a:solidFill>
                <a:srgbClr val="FF0000"/>
              </a:solidFill>
              <a:ea typeface="SimSun" pitchFamily="2" charset="-122"/>
            </a:endParaRPr>
          </a:p>
        </p:txBody>
      </p:sp>
      <p:sp>
        <p:nvSpPr>
          <p:cNvPr id="8214" name="Freeform 26"/>
          <p:cNvSpPr>
            <a:spLocks/>
          </p:cNvSpPr>
          <p:nvPr/>
        </p:nvSpPr>
        <p:spPr bwMode="gray">
          <a:xfrm rot="-151246">
            <a:off x="5497513" y="3541713"/>
            <a:ext cx="407987" cy="168275"/>
          </a:xfrm>
          <a:custGeom>
            <a:avLst/>
            <a:gdLst>
              <a:gd name="T0" fmla="*/ 0 w 300"/>
              <a:gd name="T1" fmla="*/ 1 h 124"/>
              <a:gd name="T2" fmla="*/ 0 w 300"/>
              <a:gd name="T3" fmla="*/ 17 h 124"/>
              <a:gd name="T4" fmla="*/ 3 w 300"/>
              <a:gd name="T5" fmla="*/ 26 h 124"/>
              <a:gd name="T6" fmla="*/ 3 w 300"/>
              <a:gd name="T7" fmla="*/ 49 h 124"/>
              <a:gd name="T8" fmla="*/ 3 w 300"/>
              <a:gd name="T9" fmla="*/ 57 h 124"/>
              <a:gd name="T10" fmla="*/ 6 w 300"/>
              <a:gd name="T11" fmla="*/ 65 h 124"/>
              <a:gd name="T12" fmla="*/ 17 w 300"/>
              <a:gd name="T13" fmla="*/ 68 h 124"/>
              <a:gd name="T14" fmla="*/ 21 w 300"/>
              <a:gd name="T15" fmla="*/ 72 h 124"/>
              <a:gd name="T16" fmla="*/ 21 w 300"/>
              <a:gd name="T17" fmla="*/ 90 h 124"/>
              <a:gd name="T18" fmla="*/ 21 w 300"/>
              <a:gd name="T19" fmla="*/ 107 h 124"/>
              <a:gd name="T20" fmla="*/ 27 w 300"/>
              <a:gd name="T21" fmla="*/ 116 h 124"/>
              <a:gd name="T22" fmla="*/ 38 w 300"/>
              <a:gd name="T23" fmla="*/ 117 h 124"/>
              <a:gd name="T24" fmla="*/ 52 w 300"/>
              <a:gd name="T25" fmla="*/ 120 h 124"/>
              <a:gd name="T26" fmla="*/ 69 w 300"/>
              <a:gd name="T27" fmla="*/ 121 h 124"/>
              <a:gd name="T28" fmla="*/ 80 w 300"/>
              <a:gd name="T29" fmla="*/ 124 h 124"/>
              <a:gd name="T30" fmla="*/ 94 w 300"/>
              <a:gd name="T31" fmla="*/ 124 h 124"/>
              <a:gd name="T32" fmla="*/ 108 w 300"/>
              <a:gd name="T33" fmla="*/ 124 h 124"/>
              <a:gd name="T34" fmla="*/ 117 w 300"/>
              <a:gd name="T35" fmla="*/ 120 h 124"/>
              <a:gd name="T36" fmla="*/ 133 w 300"/>
              <a:gd name="T37" fmla="*/ 120 h 124"/>
              <a:gd name="T38" fmla="*/ 158 w 300"/>
              <a:gd name="T39" fmla="*/ 121 h 124"/>
              <a:gd name="T40" fmla="*/ 169 w 300"/>
              <a:gd name="T41" fmla="*/ 120 h 124"/>
              <a:gd name="T42" fmla="*/ 181 w 300"/>
              <a:gd name="T43" fmla="*/ 113 h 124"/>
              <a:gd name="T44" fmla="*/ 198 w 300"/>
              <a:gd name="T45" fmla="*/ 104 h 124"/>
              <a:gd name="T46" fmla="*/ 209 w 300"/>
              <a:gd name="T47" fmla="*/ 103 h 124"/>
              <a:gd name="T48" fmla="*/ 226 w 300"/>
              <a:gd name="T49" fmla="*/ 107 h 124"/>
              <a:gd name="T50" fmla="*/ 243 w 300"/>
              <a:gd name="T51" fmla="*/ 107 h 124"/>
              <a:gd name="T52" fmla="*/ 255 w 300"/>
              <a:gd name="T53" fmla="*/ 100 h 124"/>
              <a:gd name="T54" fmla="*/ 268 w 300"/>
              <a:gd name="T55" fmla="*/ 97 h 124"/>
              <a:gd name="T56" fmla="*/ 279 w 300"/>
              <a:gd name="T57" fmla="*/ 97 h 124"/>
              <a:gd name="T58" fmla="*/ 290 w 300"/>
              <a:gd name="T59" fmla="*/ 97 h 124"/>
              <a:gd name="T60" fmla="*/ 296 w 300"/>
              <a:gd name="T61" fmla="*/ 85 h 124"/>
              <a:gd name="T62" fmla="*/ 300 w 300"/>
              <a:gd name="T63" fmla="*/ 67 h 124"/>
              <a:gd name="T64" fmla="*/ 297 w 300"/>
              <a:gd name="T65" fmla="*/ 57 h 124"/>
              <a:gd name="T66" fmla="*/ 291 w 300"/>
              <a:gd name="T67" fmla="*/ 49 h 124"/>
              <a:gd name="T68" fmla="*/ 279 w 300"/>
              <a:gd name="T69" fmla="*/ 35 h 124"/>
              <a:gd name="T70" fmla="*/ 259 w 300"/>
              <a:gd name="T71" fmla="*/ 22 h 124"/>
              <a:gd name="T72" fmla="*/ 248 w 300"/>
              <a:gd name="T73" fmla="*/ 15 h 124"/>
              <a:gd name="T74" fmla="*/ 233 w 300"/>
              <a:gd name="T75" fmla="*/ 7 h 124"/>
              <a:gd name="T76" fmla="*/ 222 w 300"/>
              <a:gd name="T77" fmla="*/ 1 h 124"/>
              <a:gd name="T78" fmla="*/ 206 w 300"/>
              <a:gd name="T79" fmla="*/ 0 h 124"/>
              <a:gd name="T80" fmla="*/ 195 w 300"/>
              <a:gd name="T81" fmla="*/ 0 h 124"/>
              <a:gd name="T82" fmla="*/ 184 w 300"/>
              <a:gd name="T83" fmla="*/ 1 h 124"/>
              <a:gd name="T84" fmla="*/ 176 w 300"/>
              <a:gd name="T85" fmla="*/ 8 h 124"/>
              <a:gd name="T86" fmla="*/ 158 w 300"/>
              <a:gd name="T87" fmla="*/ 13 h 124"/>
              <a:gd name="T88" fmla="*/ 144 w 300"/>
              <a:gd name="T89" fmla="*/ 15 h 124"/>
              <a:gd name="T90" fmla="*/ 126 w 300"/>
              <a:gd name="T91" fmla="*/ 18 h 124"/>
              <a:gd name="T92" fmla="*/ 115 w 300"/>
              <a:gd name="T93" fmla="*/ 18 h 124"/>
              <a:gd name="T94" fmla="*/ 102 w 300"/>
              <a:gd name="T95" fmla="*/ 17 h 124"/>
              <a:gd name="T96" fmla="*/ 91 w 300"/>
              <a:gd name="T97" fmla="*/ 14 h 124"/>
              <a:gd name="T98" fmla="*/ 80 w 300"/>
              <a:gd name="T99" fmla="*/ 8 h 124"/>
              <a:gd name="T100" fmla="*/ 69 w 300"/>
              <a:gd name="T101" fmla="*/ 8 h 124"/>
              <a:gd name="T102" fmla="*/ 46 w 300"/>
              <a:gd name="T103" fmla="*/ 6 h 124"/>
              <a:gd name="T104" fmla="*/ 30 w 300"/>
              <a:gd name="T105" fmla="*/ 7 h 124"/>
              <a:gd name="T106" fmla="*/ 14 w 300"/>
              <a:gd name="T107" fmla="*/ 3 h 124"/>
              <a:gd name="T108" fmla="*/ 0 w 300"/>
              <a:gd name="T109" fmla="*/ 1 h 12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00" h="124">
                <a:moveTo>
                  <a:pt x="0" y="1"/>
                </a:moveTo>
                <a:lnTo>
                  <a:pt x="0" y="17"/>
                </a:lnTo>
                <a:lnTo>
                  <a:pt x="3" y="26"/>
                </a:lnTo>
                <a:lnTo>
                  <a:pt x="3" y="49"/>
                </a:lnTo>
                <a:lnTo>
                  <a:pt x="3" y="57"/>
                </a:lnTo>
                <a:lnTo>
                  <a:pt x="6" y="65"/>
                </a:lnTo>
                <a:lnTo>
                  <a:pt x="17" y="68"/>
                </a:lnTo>
                <a:lnTo>
                  <a:pt x="21" y="72"/>
                </a:lnTo>
                <a:lnTo>
                  <a:pt x="21" y="90"/>
                </a:lnTo>
                <a:lnTo>
                  <a:pt x="21" y="107"/>
                </a:lnTo>
                <a:lnTo>
                  <a:pt x="27" y="116"/>
                </a:lnTo>
                <a:lnTo>
                  <a:pt x="38" y="117"/>
                </a:lnTo>
                <a:lnTo>
                  <a:pt x="52" y="120"/>
                </a:lnTo>
                <a:lnTo>
                  <a:pt x="69" y="121"/>
                </a:lnTo>
                <a:lnTo>
                  <a:pt x="80" y="124"/>
                </a:lnTo>
                <a:lnTo>
                  <a:pt x="94" y="124"/>
                </a:lnTo>
                <a:lnTo>
                  <a:pt x="108" y="124"/>
                </a:lnTo>
                <a:lnTo>
                  <a:pt x="117" y="120"/>
                </a:lnTo>
                <a:lnTo>
                  <a:pt x="133" y="120"/>
                </a:lnTo>
                <a:lnTo>
                  <a:pt x="158" y="121"/>
                </a:lnTo>
                <a:lnTo>
                  <a:pt x="169" y="120"/>
                </a:lnTo>
                <a:lnTo>
                  <a:pt x="181" y="113"/>
                </a:lnTo>
                <a:lnTo>
                  <a:pt x="198" y="104"/>
                </a:lnTo>
                <a:lnTo>
                  <a:pt x="209" y="103"/>
                </a:lnTo>
                <a:lnTo>
                  <a:pt x="226" y="107"/>
                </a:lnTo>
                <a:lnTo>
                  <a:pt x="243" y="107"/>
                </a:lnTo>
                <a:lnTo>
                  <a:pt x="255" y="100"/>
                </a:lnTo>
                <a:lnTo>
                  <a:pt x="268" y="97"/>
                </a:lnTo>
                <a:lnTo>
                  <a:pt x="279" y="97"/>
                </a:lnTo>
                <a:lnTo>
                  <a:pt x="290" y="97"/>
                </a:lnTo>
                <a:lnTo>
                  <a:pt x="296" y="85"/>
                </a:lnTo>
                <a:lnTo>
                  <a:pt x="300" y="67"/>
                </a:lnTo>
                <a:lnTo>
                  <a:pt x="297" y="57"/>
                </a:lnTo>
                <a:lnTo>
                  <a:pt x="291" y="49"/>
                </a:lnTo>
                <a:lnTo>
                  <a:pt x="279" y="35"/>
                </a:lnTo>
                <a:lnTo>
                  <a:pt x="259" y="22"/>
                </a:lnTo>
                <a:lnTo>
                  <a:pt x="248" y="15"/>
                </a:lnTo>
                <a:lnTo>
                  <a:pt x="233" y="7"/>
                </a:lnTo>
                <a:lnTo>
                  <a:pt x="222" y="1"/>
                </a:lnTo>
                <a:lnTo>
                  <a:pt x="206" y="0"/>
                </a:lnTo>
                <a:lnTo>
                  <a:pt x="195" y="0"/>
                </a:lnTo>
                <a:lnTo>
                  <a:pt x="184" y="1"/>
                </a:lnTo>
                <a:lnTo>
                  <a:pt x="176" y="8"/>
                </a:lnTo>
                <a:lnTo>
                  <a:pt x="158" y="13"/>
                </a:lnTo>
                <a:lnTo>
                  <a:pt x="144" y="15"/>
                </a:lnTo>
                <a:lnTo>
                  <a:pt x="126" y="18"/>
                </a:lnTo>
                <a:lnTo>
                  <a:pt x="115" y="18"/>
                </a:lnTo>
                <a:lnTo>
                  <a:pt x="102" y="17"/>
                </a:lnTo>
                <a:lnTo>
                  <a:pt x="91" y="14"/>
                </a:lnTo>
                <a:lnTo>
                  <a:pt x="80" y="8"/>
                </a:lnTo>
                <a:lnTo>
                  <a:pt x="69" y="8"/>
                </a:lnTo>
                <a:lnTo>
                  <a:pt x="46" y="6"/>
                </a:lnTo>
                <a:lnTo>
                  <a:pt x="30" y="7"/>
                </a:lnTo>
                <a:lnTo>
                  <a:pt x="14" y="3"/>
                </a:lnTo>
                <a:lnTo>
                  <a:pt x="0" y="1"/>
                </a:lnTo>
                <a:close/>
              </a:path>
            </a:pathLst>
          </a:custGeom>
          <a:solidFill>
            <a:schemeClr val="bg2"/>
          </a:solidFill>
          <a:ln>
            <a:noFill/>
          </a:ln>
        </p:spPr>
        <p:txBody>
          <a:bodyPr/>
          <a:lstStyle/>
          <a:p>
            <a:pPr>
              <a:defRPr/>
            </a:pPr>
            <a:endParaRPr lang="en-US" altLang="en-US" dirty="0">
              <a:solidFill>
                <a:srgbClr val="FF0000"/>
              </a:solidFill>
              <a:ea typeface="SimSun" pitchFamily="2" charset="-122"/>
            </a:endParaRPr>
          </a:p>
        </p:txBody>
      </p:sp>
      <p:sp>
        <p:nvSpPr>
          <p:cNvPr id="8215" name="Freeform 27"/>
          <p:cNvSpPr>
            <a:spLocks/>
          </p:cNvSpPr>
          <p:nvPr/>
        </p:nvSpPr>
        <p:spPr bwMode="gray">
          <a:xfrm rot="-151246">
            <a:off x="4546600" y="3662363"/>
            <a:ext cx="641350" cy="536575"/>
          </a:xfrm>
          <a:custGeom>
            <a:avLst/>
            <a:gdLst>
              <a:gd name="T0" fmla="*/ 49 w 469"/>
              <a:gd name="T1" fmla="*/ 102 h 392"/>
              <a:gd name="T2" fmla="*/ 111 w 469"/>
              <a:gd name="T3" fmla="*/ 115 h 392"/>
              <a:gd name="T4" fmla="*/ 164 w 469"/>
              <a:gd name="T5" fmla="*/ 115 h 392"/>
              <a:gd name="T6" fmla="*/ 209 w 469"/>
              <a:gd name="T7" fmla="*/ 94 h 392"/>
              <a:gd name="T8" fmla="*/ 260 w 469"/>
              <a:gd name="T9" fmla="*/ 81 h 392"/>
              <a:gd name="T10" fmla="*/ 306 w 469"/>
              <a:gd name="T11" fmla="*/ 90 h 392"/>
              <a:gd name="T12" fmla="*/ 328 w 469"/>
              <a:gd name="T13" fmla="*/ 102 h 392"/>
              <a:gd name="T14" fmla="*/ 356 w 469"/>
              <a:gd name="T15" fmla="*/ 90 h 392"/>
              <a:gd name="T16" fmla="*/ 388 w 469"/>
              <a:gd name="T17" fmla="*/ 81 h 392"/>
              <a:gd name="T18" fmla="*/ 398 w 469"/>
              <a:gd name="T19" fmla="*/ 41 h 392"/>
              <a:gd name="T20" fmla="*/ 418 w 469"/>
              <a:gd name="T21" fmla="*/ 13 h 392"/>
              <a:gd name="T22" fmla="*/ 445 w 469"/>
              <a:gd name="T23" fmla="*/ 2 h 392"/>
              <a:gd name="T24" fmla="*/ 458 w 469"/>
              <a:gd name="T25" fmla="*/ 21 h 392"/>
              <a:gd name="T26" fmla="*/ 469 w 469"/>
              <a:gd name="T27" fmla="*/ 58 h 392"/>
              <a:gd name="T28" fmla="*/ 461 w 469"/>
              <a:gd name="T29" fmla="*/ 94 h 392"/>
              <a:gd name="T30" fmla="*/ 438 w 469"/>
              <a:gd name="T31" fmla="*/ 122 h 392"/>
              <a:gd name="T32" fmla="*/ 406 w 469"/>
              <a:gd name="T33" fmla="*/ 158 h 392"/>
              <a:gd name="T34" fmla="*/ 387 w 469"/>
              <a:gd name="T35" fmla="*/ 186 h 392"/>
              <a:gd name="T36" fmla="*/ 355 w 469"/>
              <a:gd name="T37" fmla="*/ 188 h 392"/>
              <a:gd name="T38" fmla="*/ 327 w 469"/>
              <a:gd name="T39" fmla="*/ 194 h 392"/>
              <a:gd name="T40" fmla="*/ 316 w 469"/>
              <a:gd name="T41" fmla="*/ 216 h 392"/>
              <a:gd name="T42" fmla="*/ 291 w 469"/>
              <a:gd name="T43" fmla="*/ 194 h 392"/>
              <a:gd name="T44" fmla="*/ 259 w 469"/>
              <a:gd name="T45" fmla="*/ 190 h 392"/>
              <a:gd name="T46" fmla="*/ 245 w 469"/>
              <a:gd name="T47" fmla="*/ 209 h 392"/>
              <a:gd name="T48" fmla="*/ 257 w 469"/>
              <a:gd name="T49" fmla="*/ 237 h 392"/>
              <a:gd name="T50" fmla="*/ 280 w 469"/>
              <a:gd name="T51" fmla="*/ 245 h 392"/>
              <a:gd name="T52" fmla="*/ 291 w 469"/>
              <a:gd name="T53" fmla="*/ 272 h 392"/>
              <a:gd name="T54" fmla="*/ 316 w 469"/>
              <a:gd name="T55" fmla="*/ 264 h 392"/>
              <a:gd name="T56" fmla="*/ 335 w 469"/>
              <a:gd name="T57" fmla="*/ 273 h 392"/>
              <a:gd name="T58" fmla="*/ 340 w 469"/>
              <a:gd name="T59" fmla="*/ 314 h 392"/>
              <a:gd name="T60" fmla="*/ 355 w 469"/>
              <a:gd name="T61" fmla="*/ 344 h 392"/>
              <a:gd name="T62" fmla="*/ 374 w 469"/>
              <a:gd name="T63" fmla="*/ 372 h 392"/>
              <a:gd name="T64" fmla="*/ 397 w 469"/>
              <a:gd name="T65" fmla="*/ 386 h 392"/>
              <a:gd name="T66" fmla="*/ 367 w 469"/>
              <a:gd name="T67" fmla="*/ 392 h 392"/>
              <a:gd name="T68" fmla="*/ 356 w 469"/>
              <a:gd name="T69" fmla="*/ 374 h 392"/>
              <a:gd name="T70" fmla="*/ 335 w 469"/>
              <a:gd name="T71" fmla="*/ 355 h 392"/>
              <a:gd name="T72" fmla="*/ 310 w 469"/>
              <a:gd name="T73" fmla="*/ 339 h 392"/>
              <a:gd name="T74" fmla="*/ 288 w 469"/>
              <a:gd name="T75" fmla="*/ 319 h 392"/>
              <a:gd name="T76" fmla="*/ 274 w 469"/>
              <a:gd name="T77" fmla="*/ 342 h 392"/>
              <a:gd name="T78" fmla="*/ 269 w 469"/>
              <a:gd name="T79" fmla="*/ 371 h 392"/>
              <a:gd name="T80" fmla="*/ 243 w 469"/>
              <a:gd name="T81" fmla="*/ 364 h 392"/>
              <a:gd name="T82" fmla="*/ 216 w 469"/>
              <a:gd name="T83" fmla="*/ 350 h 392"/>
              <a:gd name="T84" fmla="*/ 203 w 469"/>
              <a:gd name="T85" fmla="*/ 375 h 392"/>
              <a:gd name="T86" fmla="*/ 172 w 469"/>
              <a:gd name="T87" fmla="*/ 375 h 392"/>
              <a:gd name="T88" fmla="*/ 171 w 469"/>
              <a:gd name="T89" fmla="*/ 337 h 392"/>
              <a:gd name="T90" fmla="*/ 143 w 469"/>
              <a:gd name="T91" fmla="*/ 326 h 392"/>
              <a:gd name="T92" fmla="*/ 107 w 469"/>
              <a:gd name="T93" fmla="*/ 318 h 392"/>
              <a:gd name="T94" fmla="*/ 78 w 469"/>
              <a:gd name="T95" fmla="*/ 305 h 392"/>
              <a:gd name="T96" fmla="*/ 67 w 469"/>
              <a:gd name="T97" fmla="*/ 283 h 392"/>
              <a:gd name="T98" fmla="*/ 79 w 469"/>
              <a:gd name="T99" fmla="*/ 257 h 392"/>
              <a:gd name="T100" fmla="*/ 69 w 469"/>
              <a:gd name="T101" fmla="*/ 226 h 392"/>
              <a:gd name="T102" fmla="*/ 53 w 469"/>
              <a:gd name="T103" fmla="*/ 197 h 392"/>
              <a:gd name="T104" fmla="*/ 17 w 469"/>
              <a:gd name="T105" fmla="*/ 173 h 392"/>
              <a:gd name="T106" fmla="*/ 1 w 469"/>
              <a:gd name="T107" fmla="*/ 129 h 3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9" h="392">
                <a:moveTo>
                  <a:pt x="8" y="103"/>
                </a:moveTo>
                <a:lnTo>
                  <a:pt x="18" y="103"/>
                </a:lnTo>
                <a:lnTo>
                  <a:pt x="36" y="102"/>
                </a:lnTo>
                <a:lnTo>
                  <a:pt x="49" y="102"/>
                </a:lnTo>
                <a:lnTo>
                  <a:pt x="69" y="108"/>
                </a:lnTo>
                <a:lnTo>
                  <a:pt x="81" y="109"/>
                </a:lnTo>
                <a:lnTo>
                  <a:pt x="95" y="110"/>
                </a:lnTo>
                <a:lnTo>
                  <a:pt x="111" y="115"/>
                </a:lnTo>
                <a:lnTo>
                  <a:pt x="128" y="109"/>
                </a:lnTo>
                <a:lnTo>
                  <a:pt x="143" y="108"/>
                </a:lnTo>
                <a:lnTo>
                  <a:pt x="156" y="109"/>
                </a:lnTo>
                <a:lnTo>
                  <a:pt x="164" y="115"/>
                </a:lnTo>
                <a:lnTo>
                  <a:pt x="181" y="117"/>
                </a:lnTo>
                <a:lnTo>
                  <a:pt x="192" y="113"/>
                </a:lnTo>
                <a:lnTo>
                  <a:pt x="198" y="101"/>
                </a:lnTo>
                <a:lnTo>
                  <a:pt x="209" y="94"/>
                </a:lnTo>
                <a:lnTo>
                  <a:pt x="232" y="95"/>
                </a:lnTo>
                <a:lnTo>
                  <a:pt x="242" y="95"/>
                </a:lnTo>
                <a:lnTo>
                  <a:pt x="249" y="87"/>
                </a:lnTo>
                <a:lnTo>
                  <a:pt x="260" y="81"/>
                </a:lnTo>
                <a:lnTo>
                  <a:pt x="270" y="78"/>
                </a:lnTo>
                <a:lnTo>
                  <a:pt x="278" y="81"/>
                </a:lnTo>
                <a:lnTo>
                  <a:pt x="298" y="87"/>
                </a:lnTo>
                <a:lnTo>
                  <a:pt x="306" y="90"/>
                </a:lnTo>
                <a:lnTo>
                  <a:pt x="312" y="94"/>
                </a:lnTo>
                <a:lnTo>
                  <a:pt x="317" y="94"/>
                </a:lnTo>
                <a:lnTo>
                  <a:pt x="321" y="98"/>
                </a:lnTo>
                <a:lnTo>
                  <a:pt x="328" y="102"/>
                </a:lnTo>
                <a:lnTo>
                  <a:pt x="335" y="105"/>
                </a:lnTo>
                <a:lnTo>
                  <a:pt x="341" y="102"/>
                </a:lnTo>
                <a:lnTo>
                  <a:pt x="351" y="94"/>
                </a:lnTo>
                <a:lnTo>
                  <a:pt x="356" y="90"/>
                </a:lnTo>
                <a:lnTo>
                  <a:pt x="365" y="88"/>
                </a:lnTo>
                <a:lnTo>
                  <a:pt x="374" y="87"/>
                </a:lnTo>
                <a:lnTo>
                  <a:pt x="381" y="84"/>
                </a:lnTo>
                <a:lnTo>
                  <a:pt x="388" y="81"/>
                </a:lnTo>
                <a:lnTo>
                  <a:pt x="392" y="76"/>
                </a:lnTo>
                <a:lnTo>
                  <a:pt x="394" y="62"/>
                </a:lnTo>
                <a:lnTo>
                  <a:pt x="395" y="51"/>
                </a:lnTo>
                <a:lnTo>
                  <a:pt x="398" y="41"/>
                </a:lnTo>
                <a:lnTo>
                  <a:pt x="401" y="31"/>
                </a:lnTo>
                <a:lnTo>
                  <a:pt x="404" y="25"/>
                </a:lnTo>
                <a:lnTo>
                  <a:pt x="411" y="20"/>
                </a:lnTo>
                <a:lnTo>
                  <a:pt x="418" y="13"/>
                </a:lnTo>
                <a:lnTo>
                  <a:pt x="426" y="7"/>
                </a:lnTo>
                <a:lnTo>
                  <a:pt x="433" y="3"/>
                </a:lnTo>
                <a:lnTo>
                  <a:pt x="440" y="2"/>
                </a:lnTo>
                <a:lnTo>
                  <a:pt x="445" y="2"/>
                </a:lnTo>
                <a:lnTo>
                  <a:pt x="455" y="0"/>
                </a:lnTo>
                <a:lnTo>
                  <a:pt x="455" y="6"/>
                </a:lnTo>
                <a:lnTo>
                  <a:pt x="457" y="14"/>
                </a:lnTo>
                <a:lnTo>
                  <a:pt x="458" y="21"/>
                </a:lnTo>
                <a:lnTo>
                  <a:pt x="463" y="27"/>
                </a:lnTo>
                <a:lnTo>
                  <a:pt x="469" y="32"/>
                </a:lnTo>
                <a:lnTo>
                  <a:pt x="469" y="41"/>
                </a:lnTo>
                <a:lnTo>
                  <a:pt x="469" y="58"/>
                </a:lnTo>
                <a:lnTo>
                  <a:pt x="468" y="62"/>
                </a:lnTo>
                <a:lnTo>
                  <a:pt x="463" y="74"/>
                </a:lnTo>
                <a:lnTo>
                  <a:pt x="462" y="84"/>
                </a:lnTo>
                <a:lnTo>
                  <a:pt x="461" y="94"/>
                </a:lnTo>
                <a:lnTo>
                  <a:pt x="458" y="102"/>
                </a:lnTo>
                <a:lnTo>
                  <a:pt x="454" y="109"/>
                </a:lnTo>
                <a:lnTo>
                  <a:pt x="447" y="115"/>
                </a:lnTo>
                <a:lnTo>
                  <a:pt x="438" y="122"/>
                </a:lnTo>
                <a:lnTo>
                  <a:pt x="427" y="129"/>
                </a:lnTo>
                <a:lnTo>
                  <a:pt x="416" y="138"/>
                </a:lnTo>
                <a:lnTo>
                  <a:pt x="408" y="144"/>
                </a:lnTo>
                <a:lnTo>
                  <a:pt x="406" y="158"/>
                </a:lnTo>
                <a:lnTo>
                  <a:pt x="408" y="169"/>
                </a:lnTo>
                <a:lnTo>
                  <a:pt x="402" y="174"/>
                </a:lnTo>
                <a:lnTo>
                  <a:pt x="397" y="180"/>
                </a:lnTo>
                <a:lnTo>
                  <a:pt x="387" y="186"/>
                </a:lnTo>
                <a:lnTo>
                  <a:pt x="377" y="188"/>
                </a:lnTo>
                <a:lnTo>
                  <a:pt x="370" y="188"/>
                </a:lnTo>
                <a:lnTo>
                  <a:pt x="363" y="188"/>
                </a:lnTo>
                <a:lnTo>
                  <a:pt x="355" y="188"/>
                </a:lnTo>
                <a:lnTo>
                  <a:pt x="348" y="188"/>
                </a:lnTo>
                <a:lnTo>
                  <a:pt x="340" y="190"/>
                </a:lnTo>
                <a:lnTo>
                  <a:pt x="333" y="191"/>
                </a:lnTo>
                <a:lnTo>
                  <a:pt x="327" y="194"/>
                </a:lnTo>
                <a:lnTo>
                  <a:pt x="327" y="198"/>
                </a:lnTo>
                <a:lnTo>
                  <a:pt x="327" y="208"/>
                </a:lnTo>
                <a:lnTo>
                  <a:pt x="321" y="212"/>
                </a:lnTo>
                <a:lnTo>
                  <a:pt x="316" y="216"/>
                </a:lnTo>
                <a:lnTo>
                  <a:pt x="310" y="209"/>
                </a:lnTo>
                <a:lnTo>
                  <a:pt x="305" y="204"/>
                </a:lnTo>
                <a:lnTo>
                  <a:pt x="296" y="197"/>
                </a:lnTo>
                <a:lnTo>
                  <a:pt x="291" y="194"/>
                </a:lnTo>
                <a:lnTo>
                  <a:pt x="282" y="191"/>
                </a:lnTo>
                <a:lnTo>
                  <a:pt x="277" y="188"/>
                </a:lnTo>
                <a:lnTo>
                  <a:pt x="270" y="188"/>
                </a:lnTo>
                <a:lnTo>
                  <a:pt x="259" y="190"/>
                </a:lnTo>
                <a:lnTo>
                  <a:pt x="255" y="191"/>
                </a:lnTo>
                <a:lnTo>
                  <a:pt x="252" y="195"/>
                </a:lnTo>
                <a:lnTo>
                  <a:pt x="248" y="204"/>
                </a:lnTo>
                <a:lnTo>
                  <a:pt x="245" y="209"/>
                </a:lnTo>
                <a:lnTo>
                  <a:pt x="246" y="216"/>
                </a:lnTo>
                <a:lnTo>
                  <a:pt x="246" y="222"/>
                </a:lnTo>
                <a:lnTo>
                  <a:pt x="252" y="230"/>
                </a:lnTo>
                <a:lnTo>
                  <a:pt x="257" y="237"/>
                </a:lnTo>
                <a:lnTo>
                  <a:pt x="260" y="239"/>
                </a:lnTo>
                <a:lnTo>
                  <a:pt x="269" y="239"/>
                </a:lnTo>
                <a:lnTo>
                  <a:pt x="277" y="239"/>
                </a:lnTo>
                <a:lnTo>
                  <a:pt x="280" y="245"/>
                </a:lnTo>
                <a:lnTo>
                  <a:pt x="281" y="252"/>
                </a:lnTo>
                <a:lnTo>
                  <a:pt x="282" y="258"/>
                </a:lnTo>
                <a:lnTo>
                  <a:pt x="285" y="266"/>
                </a:lnTo>
                <a:lnTo>
                  <a:pt x="291" y="272"/>
                </a:lnTo>
                <a:lnTo>
                  <a:pt x="296" y="272"/>
                </a:lnTo>
                <a:lnTo>
                  <a:pt x="305" y="272"/>
                </a:lnTo>
                <a:lnTo>
                  <a:pt x="310" y="268"/>
                </a:lnTo>
                <a:lnTo>
                  <a:pt x="316" y="264"/>
                </a:lnTo>
                <a:lnTo>
                  <a:pt x="323" y="262"/>
                </a:lnTo>
                <a:lnTo>
                  <a:pt x="330" y="264"/>
                </a:lnTo>
                <a:lnTo>
                  <a:pt x="335" y="266"/>
                </a:lnTo>
                <a:lnTo>
                  <a:pt x="335" y="273"/>
                </a:lnTo>
                <a:lnTo>
                  <a:pt x="335" y="283"/>
                </a:lnTo>
                <a:lnTo>
                  <a:pt x="335" y="294"/>
                </a:lnTo>
                <a:lnTo>
                  <a:pt x="338" y="304"/>
                </a:lnTo>
                <a:lnTo>
                  <a:pt x="340" y="314"/>
                </a:lnTo>
                <a:lnTo>
                  <a:pt x="342" y="322"/>
                </a:lnTo>
                <a:lnTo>
                  <a:pt x="351" y="329"/>
                </a:lnTo>
                <a:lnTo>
                  <a:pt x="355" y="335"/>
                </a:lnTo>
                <a:lnTo>
                  <a:pt x="355" y="344"/>
                </a:lnTo>
                <a:lnTo>
                  <a:pt x="358" y="353"/>
                </a:lnTo>
                <a:lnTo>
                  <a:pt x="363" y="358"/>
                </a:lnTo>
                <a:lnTo>
                  <a:pt x="369" y="364"/>
                </a:lnTo>
                <a:lnTo>
                  <a:pt x="374" y="372"/>
                </a:lnTo>
                <a:lnTo>
                  <a:pt x="380" y="375"/>
                </a:lnTo>
                <a:lnTo>
                  <a:pt x="390" y="378"/>
                </a:lnTo>
                <a:lnTo>
                  <a:pt x="394" y="382"/>
                </a:lnTo>
                <a:lnTo>
                  <a:pt x="397" y="386"/>
                </a:lnTo>
                <a:lnTo>
                  <a:pt x="390" y="386"/>
                </a:lnTo>
                <a:lnTo>
                  <a:pt x="383" y="392"/>
                </a:lnTo>
                <a:lnTo>
                  <a:pt x="376" y="392"/>
                </a:lnTo>
                <a:lnTo>
                  <a:pt x="367" y="392"/>
                </a:lnTo>
                <a:lnTo>
                  <a:pt x="363" y="389"/>
                </a:lnTo>
                <a:lnTo>
                  <a:pt x="360" y="386"/>
                </a:lnTo>
                <a:lnTo>
                  <a:pt x="358" y="381"/>
                </a:lnTo>
                <a:lnTo>
                  <a:pt x="356" y="374"/>
                </a:lnTo>
                <a:lnTo>
                  <a:pt x="355" y="368"/>
                </a:lnTo>
                <a:lnTo>
                  <a:pt x="352" y="362"/>
                </a:lnTo>
                <a:lnTo>
                  <a:pt x="344" y="357"/>
                </a:lnTo>
                <a:lnTo>
                  <a:pt x="335" y="355"/>
                </a:lnTo>
                <a:lnTo>
                  <a:pt x="327" y="354"/>
                </a:lnTo>
                <a:lnTo>
                  <a:pt x="323" y="349"/>
                </a:lnTo>
                <a:lnTo>
                  <a:pt x="317" y="344"/>
                </a:lnTo>
                <a:lnTo>
                  <a:pt x="310" y="339"/>
                </a:lnTo>
                <a:lnTo>
                  <a:pt x="306" y="335"/>
                </a:lnTo>
                <a:lnTo>
                  <a:pt x="303" y="329"/>
                </a:lnTo>
                <a:lnTo>
                  <a:pt x="296" y="322"/>
                </a:lnTo>
                <a:lnTo>
                  <a:pt x="288" y="319"/>
                </a:lnTo>
                <a:lnTo>
                  <a:pt x="281" y="319"/>
                </a:lnTo>
                <a:lnTo>
                  <a:pt x="278" y="328"/>
                </a:lnTo>
                <a:lnTo>
                  <a:pt x="277" y="333"/>
                </a:lnTo>
                <a:lnTo>
                  <a:pt x="274" y="342"/>
                </a:lnTo>
                <a:lnTo>
                  <a:pt x="274" y="351"/>
                </a:lnTo>
                <a:lnTo>
                  <a:pt x="274" y="358"/>
                </a:lnTo>
                <a:lnTo>
                  <a:pt x="274" y="365"/>
                </a:lnTo>
                <a:lnTo>
                  <a:pt x="269" y="371"/>
                </a:lnTo>
                <a:lnTo>
                  <a:pt x="260" y="375"/>
                </a:lnTo>
                <a:lnTo>
                  <a:pt x="253" y="375"/>
                </a:lnTo>
                <a:lnTo>
                  <a:pt x="248" y="369"/>
                </a:lnTo>
                <a:lnTo>
                  <a:pt x="243" y="364"/>
                </a:lnTo>
                <a:lnTo>
                  <a:pt x="239" y="358"/>
                </a:lnTo>
                <a:lnTo>
                  <a:pt x="231" y="351"/>
                </a:lnTo>
                <a:lnTo>
                  <a:pt x="225" y="349"/>
                </a:lnTo>
                <a:lnTo>
                  <a:pt x="216" y="350"/>
                </a:lnTo>
                <a:lnTo>
                  <a:pt x="211" y="355"/>
                </a:lnTo>
                <a:lnTo>
                  <a:pt x="211" y="358"/>
                </a:lnTo>
                <a:lnTo>
                  <a:pt x="207" y="367"/>
                </a:lnTo>
                <a:lnTo>
                  <a:pt x="203" y="375"/>
                </a:lnTo>
                <a:lnTo>
                  <a:pt x="200" y="382"/>
                </a:lnTo>
                <a:lnTo>
                  <a:pt x="188" y="382"/>
                </a:lnTo>
                <a:lnTo>
                  <a:pt x="178" y="379"/>
                </a:lnTo>
                <a:lnTo>
                  <a:pt x="172" y="375"/>
                </a:lnTo>
                <a:lnTo>
                  <a:pt x="171" y="367"/>
                </a:lnTo>
                <a:lnTo>
                  <a:pt x="171" y="358"/>
                </a:lnTo>
                <a:lnTo>
                  <a:pt x="171" y="347"/>
                </a:lnTo>
                <a:lnTo>
                  <a:pt x="171" y="337"/>
                </a:lnTo>
                <a:lnTo>
                  <a:pt x="168" y="333"/>
                </a:lnTo>
                <a:lnTo>
                  <a:pt x="159" y="332"/>
                </a:lnTo>
                <a:lnTo>
                  <a:pt x="145" y="330"/>
                </a:lnTo>
                <a:lnTo>
                  <a:pt x="143" y="326"/>
                </a:lnTo>
                <a:lnTo>
                  <a:pt x="138" y="323"/>
                </a:lnTo>
                <a:lnTo>
                  <a:pt x="128" y="319"/>
                </a:lnTo>
                <a:lnTo>
                  <a:pt x="118" y="318"/>
                </a:lnTo>
                <a:lnTo>
                  <a:pt x="107" y="318"/>
                </a:lnTo>
                <a:lnTo>
                  <a:pt x="96" y="318"/>
                </a:lnTo>
                <a:lnTo>
                  <a:pt x="85" y="315"/>
                </a:lnTo>
                <a:lnTo>
                  <a:pt x="79" y="312"/>
                </a:lnTo>
                <a:lnTo>
                  <a:pt x="78" y="305"/>
                </a:lnTo>
                <a:lnTo>
                  <a:pt x="75" y="300"/>
                </a:lnTo>
                <a:lnTo>
                  <a:pt x="69" y="293"/>
                </a:lnTo>
                <a:lnTo>
                  <a:pt x="67" y="289"/>
                </a:lnTo>
                <a:lnTo>
                  <a:pt x="67" y="283"/>
                </a:lnTo>
                <a:lnTo>
                  <a:pt x="69" y="275"/>
                </a:lnTo>
                <a:lnTo>
                  <a:pt x="74" y="268"/>
                </a:lnTo>
                <a:lnTo>
                  <a:pt x="79" y="262"/>
                </a:lnTo>
                <a:lnTo>
                  <a:pt x="79" y="257"/>
                </a:lnTo>
                <a:lnTo>
                  <a:pt x="79" y="248"/>
                </a:lnTo>
                <a:lnTo>
                  <a:pt x="75" y="241"/>
                </a:lnTo>
                <a:lnTo>
                  <a:pt x="74" y="233"/>
                </a:lnTo>
                <a:lnTo>
                  <a:pt x="69" y="226"/>
                </a:lnTo>
                <a:lnTo>
                  <a:pt x="62" y="219"/>
                </a:lnTo>
                <a:lnTo>
                  <a:pt x="62" y="208"/>
                </a:lnTo>
                <a:lnTo>
                  <a:pt x="60" y="204"/>
                </a:lnTo>
                <a:lnTo>
                  <a:pt x="53" y="197"/>
                </a:lnTo>
                <a:lnTo>
                  <a:pt x="44" y="190"/>
                </a:lnTo>
                <a:lnTo>
                  <a:pt x="33" y="181"/>
                </a:lnTo>
                <a:lnTo>
                  <a:pt x="25" y="179"/>
                </a:lnTo>
                <a:lnTo>
                  <a:pt x="17" y="173"/>
                </a:lnTo>
                <a:lnTo>
                  <a:pt x="8" y="169"/>
                </a:lnTo>
                <a:lnTo>
                  <a:pt x="8" y="156"/>
                </a:lnTo>
                <a:lnTo>
                  <a:pt x="4" y="142"/>
                </a:lnTo>
                <a:lnTo>
                  <a:pt x="1" y="129"/>
                </a:lnTo>
                <a:lnTo>
                  <a:pt x="0" y="117"/>
                </a:lnTo>
                <a:lnTo>
                  <a:pt x="3" y="112"/>
                </a:lnTo>
                <a:lnTo>
                  <a:pt x="8" y="103"/>
                </a:lnTo>
                <a:close/>
              </a:path>
            </a:pathLst>
          </a:custGeom>
          <a:solidFill>
            <a:schemeClr val="accent3"/>
          </a:solidFill>
          <a:ln>
            <a:noFill/>
          </a:ln>
        </p:spPr>
        <p:txBody>
          <a:bodyPr/>
          <a:lstStyle/>
          <a:p>
            <a:pPr>
              <a:defRPr/>
            </a:pPr>
            <a:endParaRPr lang="en-US" altLang="en-US" dirty="0">
              <a:solidFill>
                <a:srgbClr val="FF0000"/>
              </a:solidFill>
              <a:ea typeface="SimSun" pitchFamily="2" charset="-122"/>
            </a:endParaRPr>
          </a:p>
        </p:txBody>
      </p:sp>
      <p:sp>
        <p:nvSpPr>
          <p:cNvPr id="8216" name="Freeform 28"/>
          <p:cNvSpPr>
            <a:spLocks/>
          </p:cNvSpPr>
          <p:nvPr/>
        </p:nvSpPr>
        <p:spPr bwMode="gray">
          <a:xfrm rot="-151246">
            <a:off x="4005263" y="3843338"/>
            <a:ext cx="676275" cy="1025525"/>
          </a:xfrm>
          <a:custGeom>
            <a:avLst/>
            <a:gdLst>
              <a:gd name="T0" fmla="*/ 415 w 493"/>
              <a:gd name="T1" fmla="*/ 21 h 750"/>
              <a:gd name="T2" fmla="*/ 420 w 493"/>
              <a:gd name="T3" fmla="*/ 52 h 750"/>
              <a:gd name="T4" fmla="*/ 454 w 493"/>
              <a:gd name="T5" fmla="*/ 70 h 750"/>
              <a:gd name="T6" fmla="*/ 476 w 493"/>
              <a:gd name="T7" fmla="*/ 94 h 750"/>
              <a:gd name="T8" fmla="*/ 487 w 493"/>
              <a:gd name="T9" fmla="*/ 124 h 750"/>
              <a:gd name="T10" fmla="*/ 484 w 493"/>
              <a:gd name="T11" fmla="*/ 154 h 750"/>
              <a:gd name="T12" fmla="*/ 490 w 493"/>
              <a:gd name="T13" fmla="*/ 188 h 750"/>
              <a:gd name="T14" fmla="*/ 479 w 493"/>
              <a:gd name="T15" fmla="*/ 209 h 750"/>
              <a:gd name="T16" fmla="*/ 444 w 493"/>
              <a:gd name="T17" fmla="*/ 223 h 750"/>
              <a:gd name="T18" fmla="*/ 413 w 493"/>
              <a:gd name="T19" fmla="*/ 243 h 750"/>
              <a:gd name="T20" fmla="*/ 398 w 493"/>
              <a:gd name="T21" fmla="*/ 275 h 750"/>
              <a:gd name="T22" fmla="*/ 384 w 493"/>
              <a:gd name="T23" fmla="*/ 314 h 750"/>
              <a:gd name="T24" fmla="*/ 348 w 493"/>
              <a:gd name="T25" fmla="*/ 330 h 750"/>
              <a:gd name="T26" fmla="*/ 323 w 493"/>
              <a:gd name="T27" fmla="*/ 355 h 750"/>
              <a:gd name="T28" fmla="*/ 287 w 493"/>
              <a:gd name="T29" fmla="*/ 379 h 750"/>
              <a:gd name="T30" fmla="*/ 267 w 493"/>
              <a:gd name="T31" fmla="*/ 432 h 750"/>
              <a:gd name="T32" fmla="*/ 273 w 493"/>
              <a:gd name="T33" fmla="*/ 493 h 750"/>
              <a:gd name="T34" fmla="*/ 250 w 493"/>
              <a:gd name="T35" fmla="*/ 513 h 750"/>
              <a:gd name="T36" fmla="*/ 241 w 493"/>
              <a:gd name="T37" fmla="*/ 485 h 750"/>
              <a:gd name="T38" fmla="*/ 217 w 493"/>
              <a:gd name="T39" fmla="*/ 463 h 750"/>
              <a:gd name="T40" fmla="*/ 197 w 493"/>
              <a:gd name="T41" fmla="*/ 447 h 750"/>
              <a:gd name="T42" fmla="*/ 183 w 493"/>
              <a:gd name="T43" fmla="*/ 468 h 750"/>
              <a:gd name="T44" fmla="*/ 197 w 493"/>
              <a:gd name="T45" fmla="*/ 499 h 750"/>
              <a:gd name="T46" fmla="*/ 210 w 493"/>
              <a:gd name="T47" fmla="*/ 535 h 750"/>
              <a:gd name="T48" fmla="*/ 222 w 493"/>
              <a:gd name="T49" fmla="*/ 573 h 750"/>
              <a:gd name="T50" fmla="*/ 227 w 493"/>
              <a:gd name="T51" fmla="*/ 606 h 750"/>
              <a:gd name="T52" fmla="*/ 203 w 493"/>
              <a:gd name="T53" fmla="*/ 628 h 750"/>
              <a:gd name="T54" fmla="*/ 171 w 493"/>
              <a:gd name="T55" fmla="*/ 649 h 750"/>
              <a:gd name="T56" fmla="*/ 154 w 493"/>
              <a:gd name="T57" fmla="*/ 677 h 750"/>
              <a:gd name="T58" fmla="*/ 136 w 493"/>
              <a:gd name="T59" fmla="*/ 706 h 750"/>
              <a:gd name="T60" fmla="*/ 131 w 493"/>
              <a:gd name="T61" fmla="*/ 737 h 750"/>
              <a:gd name="T62" fmla="*/ 97 w 493"/>
              <a:gd name="T63" fmla="*/ 747 h 750"/>
              <a:gd name="T64" fmla="*/ 83 w 493"/>
              <a:gd name="T65" fmla="*/ 720 h 750"/>
              <a:gd name="T66" fmla="*/ 62 w 493"/>
              <a:gd name="T67" fmla="*/ 697 h 750"/>
              <a:gd name="T68" fmla="*/ 40 w 493"/>
              <a:gd name="T69" fmla="*/ 669 h 750"/>
              <a:gd name="T70" fmla="*/ 0 w 493"/>
              <a:gd name="T71" fmla="*/ 652 h 750"/>
              <a:gd name="T72" fmla="*/ 28 w 493"/>
              <a:gd name="T73" fmla="*/ 627 h 750"/>
              <a:gd name="T74" fmla="*/ 43 w 493"/>
              <a:gd name="T75" fmla="*/ 580 h 750"/>
              <a:gd name="T76" fmla="*/ 89 w 493"/>
              <a:gd name="T77" fmla="*/ 557 h 750"/>
              <a:gd name="T78" fmla="*/ 78 w 493"/>
              <a:gd name="T79" fmla="*/ 521 h 750"/>
              <a:gd name="T80" fmla="*/ 47 w 493"/>
              <a:gd name="T81" fmla="*/ 489 h 750"/>
              <a:gd name="T82" fmla="*/ 61 w 493"/>
              <a:gd name="T83" fmla="*/ 435 h 750"/>
              <a:gd name="T84" fmla="*/ 68 w 493"/>
              <a:gd name="T85" fmla="*/ 376 h 750"/>
              <a:gd name="T86" fmla="*/ 71 w 493"/>
              <a:gd name="T87" fmla="*/ 323 h 750"/>
              <a:gd name="T88" fmla="*/ 67 w 493"/>
              <a:gd name="T89" fmla="*/ 286 h 750"/>
              <a:gd name="T90" fmla="*/ 90 w 493"/>
              <a:gd name="T91" fmla="*/ 254 h 750"/>
              <a:gd name="T92" fmla="*/ 114 w 493"/>
              <a:gd name="T93" fmla="*/ 226 h 750"/>
              <a:gd name="T94" fmla="*/ 135 w 493"/>
              <a:gd name="T95" fmla="*/ 232 h 750"/>
              <a:gd name="T96" fmla="*/ 168 w 493"/>
              <a:gd name="T97" fmla="*/ 195 h 750"/>
              <a:gd name="T98" fmla="*/ 199 w 493"/>
              <a:gd name="T99" fmla="*/ 167 h 750"/>
              <a:gd name="T100" fmla="*/ 199 w 493"/>
              <a:gd name="T101" fmla="*/ 145 h 750"/>
              <a:gd name="T102" fmla="*/ 174 w 493"/>
              <a:gd name="T103" fmla="*/ 128 h 750"/>
              <a:gd name="T104" fmla="*/ 168 w 493"/>
              <a:gd name="T105" fmla="*/ 109 h 750"/>
              <a:gd name="T106" fmla="*/ 200 w 493"/>
              <a:gd name="T107" fmla="*/ 109 h 750"/>
              <a:gd name="T108" fmla="*/ 235 w 493"/>
              <a:gd name="T109" fmla="*/ 116 h 750"/>
              <a:gd name="T110" fmla="*/ 261 w 493"/>
              <a:gd name="T111" fmla="*/ 96 h 750"/>
              <a:gd name="T112" fmla="*/ 292 w 493"/>
              <a:gd name="T113" fmla="*/ 84 h 750"/>
              <a:gd name="T114" fmla="*/ 325 w 493"/>
              <a:gd name="T115" fmla="*/ 73 h 750"/>
              <a:gd name="T116" fmla="*/ 359 w 493"/>
              <a:gd name="T117" fmla="*/ 53 h 750"/>
              <a:gd name="T118" fmla="*/ 384 w 493"/>
              <a:gd name="T119" fmla="*/ 23 h 75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93" h="750">
                <a:moveTo>
                  <a:pt x="412" y="0"/>
                </a:moveTo>
                <a:lnTo>
                  <a:pt x="413" y="12"/>
                </a:lnTo>
                <a:lnTo>
                  <a:pt x="413" y="16"/>
                </a:lnTo>
                <a:lnTo>
                  <a:pt x="415" y="21"/>
                </a:lnTo>
                <a:lnTo>
                  <a:pt x="417" y="30"/>
                </a:lnTo>
                <a:lnTo>
                  <a:pt x="420" y="37"/>
                </a:lnTo>
                <a:lnTo>
                  <a:pt x="420" y="46"/>
                </a:lnTo>
                <a:lnTo>
                  <a:pt x="420" y="52"/>
                </a:lnTo>
                <a:lnTo>
                  <a:pt x="429" y="56"/>
                </a:lnTo>
                <a:lnTo>
                  <a:pt x="437" y="62"/>
                </a:lnTo>
                <a:lnTo>
                  <a:pt x="442" y="64"/>
                </a:lnTo>
                <a:lnTo>
                  <a:pt x="454" y="70"/>
                </a:lnTo>
                <a:lnTo>
                  <a:pt x="461" y="76"/>
                </a:lnTo>
                <a:lnTo>
                  <a:pt x="468" y="81"/>
                </a:lnTo>
                <a:lnTo>
                  <a:pt x="472" y="87"/>
                </a:lnTo>
                <a:lnTo>
                  <a:pt x="476" y="94"/>
                </a:lnTo>
                <a:lnTo>
                  <a:pt x="474" y="102"/>
                </a:lnTo>
                <a:lnTo>
                  <a:pt x="479" y="106"/>
                </a:lnTo>
                <a:lnTo>
                  <a:pt x="484" y="113"/>
                </a:lnTo>
                <a:lnTo>
                  <a:pt x="487" y="124"/>
                </a:lnTo>
                <a:lnTo>
                  <a:pt x="491" y="131"/>
                </a:lnTo>
                <a:lnTo>
                  <a:pt x="491" y="140"/>
                </a:lnTo>
                <a:lnTo>
                  <a:pt x="491" y="145"/>
                </a:lnTo>
                <a:lnTo>
                  <a:pt x="484" y="154"/>
                </a:lnTo>
                <a:lnTo>
                  <a:pt x="479" y="166"/>
                </a:lnTo>
                <a:lnTo>
                  <a:pt x="479" y="176"/>
                </a:lnTo>
                <a:lnTo>
                  <a:pt x="486" y="180"/>
                </a:lnTo>
                <a:lnTo>
                  <a:pt x="490" y="188"/>
                </a:lnTo>
                <a:lnTo>
                  <a:pt x="491" y="195"/>
                </a:lnTo>
                <a:lnTo>
                  <a:pt x="493" y="201"/>
                </a:lnTo>
                <a:lnTo>
                  <a:pt x="484" y="206"/>
                </a:lnTo>
                <a:lnTo>
                  <a:pt x="479" y="209"/>
                </a:lnTo>
                <a:lnTo>
                  <a:pt x="473" y="213"/>
                </a:lnTo>
                <a:lnTo>
                  <a:pt x="463" y="218"/>
                </a:lnTo>
                <a:lnTo>
                  <a:pt x="456" y="222"/>
                </a:lnTo>
                <a:lnTo>
                  <a:pt x="444" y="223"/>
                </a:lnTo>
                <a:lnTo>
                  <a:pt x="433" y="229"/>
                </a:lnTo>
                <a:lnTo>
                  <a:pt x="427" y="234"/>
                </a:lnTo>
                <a:lnTo>
                  <a:pt x="419" y="237"/>
                </a:lnTo>
                <a:lnTo>
                  <a:pt x="413" y="243"/>
                </a:lnTo>
                <a:lnTo>
                  <a:pt x="409" y="248"/>
                </a:lnTo>
                <a:lnTo>
                  <a:pt x="405" y="254"/>
                </a:lnTo>
                <a:lnTo>
                  <a:pt x="402" y="262"/>
                </a:lnTo>
                <a:lnTo>
                  <a:pt x="398" y="275"/>
                </a:lnTo>
                <a:lnTo>
                  <a:pt x="395" y="286"/>
                </a:lnTo>
                <a:lnTo>
                  <a:pt x="395" y="303"/>
                </a:lnTo>
                <a:lnTo>
                  <a:pt x="390" y="308"/>
                </a:lnTo>
                <a:lnTo>
                  <a:pt x="384" y="314"/>
                </a:lnTo>
                <a:lnTo>
                  <a:pt x="373" y="318"/>
                </a:lnTo>
                <a:lnTo>
                  <a:pt x="364" y="323"/>
                </a:lnTo>
                <a:lnTo>
                  <a:pt x="358" y="328"/>
                </a:lnTo>
                <a:lnTo>
                  <a:pt x="348" y="330"/>
                </a:lnTo>
                <a:lnTo>
                  <a:pt x="338" y="335"/>
                </a:lnTo>
                <a:lnTo>
                  <a:pt x="332" y="340"/>
                </a:lnTo>
                <a:lnTo>
                  <a:pt x="325" y="346"/>
                </a:lnTo>
                <a:lnTo>
                  <a:pt x="323" y="355"/>
                </a:lnTo>
                <a:lnTo>
                  <a:pt x="317" y="365"/>
                </a:lnTo>
                <a:lnTo>
                  <a:pt x="312" y="375"/>
                </a:lnTo>
                <a:lnTo>
                  <a:pt x="300" y="379"/>
                </a:lnTo>
                <a:lnTo>
                  <a:pt x="287" y="379"/>
                </a:lnTo>
                <a:lnTo>
                  <a:pt x="273" y="382"/>
                </a:lnTo>
                <a:lnTo>
                  <a:pt x="267" y="390"/>
                </a:lnTo>
                <a:lnTo>
                  <a:pt x="264" y="418"/>
                </a:lnTo>
                <a:lnTo>
                  <a:pt x="267" y="432"/>
                </a:lnTo>
                <a:lnTo>
                  <a:pt x="273" y="447"/>
                </a:lnTo>
                <a:lnTo>
                  <a:pt x="273" y="460"/>
                </a:lnTo>
                <a:lnTo>
                  <a:pt x="273" y="477"/>
                </a:lnTo>
                <a:lnTo>
                  <a:pt x="273" y="493"/>
                </a:lnTo>
                <a:lnTo>
                  <a:pt x="273" y="507"/>
                </a:lnTo>
                <a:lnTo>
                  <a:pt x="271" y="516"/>
                </a:lnTo>
                <a:lnTo>
                  <a:pt x="260" y="517"/>
                </a:lnTo>
                <a:lnTo>
                  <a:pt x="250" y="513"/>
                </a:lnTo>
                <a:lnTo>
                  <a:pt x="245" y="507"/>
                </a:lnTo>
                <a:lnTo>
                  <a:pt x="243" y="503"/>
                </a:lnTo>
                <a:lnTo>
                  <a:pt x="242" y="496"/>
                </a:lnTo>
                <a:lnTo>
                  <a:pt x="241" y="485"/>
                </a:lnTo>
                <a:lnTo>
                  <a:pt x="236" y="479"/>
                </a:lnTo>
                <a:lnTo>
                  <a:pt x="228" y="475"/>
                </a:lnTo>
                <a:lnTo>
                  <a:pt x="222" y="468"/>
                </a:lnTo>
                <a:lnTo>
                  <a:pt x="217" y="463"/>
                </a:lnTo>
                <a:lnTo>
                  <a:pt x="214" y="457"/>
                </a:lnTo>
                <a:lnTo>
                  <a:pt x="209" y="450"/>
                </a:lnTo>
                <a:lnTo>
                  <a:pt x="203" y="447"/>
                </a:lnTo>
                <a:lnTo>
                  <a:pt x="197" y="447"/>
                </a:lnTo>
                <a:lnTo>
                  <a:pt x="195" y="452"/>
                </a:lnTo>
                <a:lnTo>
                  <a:pt x="189" y="454"/>
                </a:lnTo>
                <a:lnTo>
                  <a:pt x="186" y="460"/>
                </a:lnTo>
                <a:lnTo>
                  <a:pt x="183" y="468"/>
                </a:lnTo>
                <a:lnTo>
                  <a:pt x="183" y="479"/>
                </a:lnTo>
                <a:lnTo>
                  <a:pt x="189" y="485"/>
                </a:lnTo>
                <a:lnTo>
                  <a:pt x="196" y="493"/>
                </a:lnTo>
                <a:lnTo>
                  <a:pt x="197" y="499"/>
                </a:lnTo>
                <a:lnTo>
                  <a:pt x="203" y="504"/>
                </a:lnTo>
                <a:lnTo>
                  <a:pt x="207" y="510"/>
                </a:lnTo>
                <a:lnTo>
                  <a:pt x="209" y="520"/>
                </a:lnTo>
                <a:lnTo>
                  <a:pt x="210" y="535"/>
                </a:lnTo>
                <a:lnTo>
                  <a:pt x="210" y="548"/>
                </a:lnTo>
                <a:lnTo>
                  <a:pt x="211" y="559"/>
                </a:lnTo>
                <a:lnTo>
                  <a:pt x="217" y="564"/>
                </a:lnTo>
                <a:lnTo>
                  <a:pt x="222" y="573"/>
                </a:lnTo>
                <a:lnTo>
                  <a:pt x="228" y="582"/>
                </a:lnTo>
                <a:lnTo>
                  <a:pt x="228" y="594"/>
                </a:lnTo>
                <a:lnTo>
                  <a:pt x="228" y="602"/>
                </a:lnTo>
                <a:lnTo>
                  <a:pt x="227" y="606"/>
                </a:lnTo>
                <a:lnTo>
                  <a:pt x="220" y="613"/>
                </a:lnTo>
                <a:lnTo>
                  <a:pt x="217" y="619"/>
                </a:lnTo>
                <a:lnTo>
                  <a:pt x="209" y="624"/>
                </a:lnTo>
                <a:lnTo>
                  <a:pt x="203" y="628"/>
                </a:lnTo>
                <a:lnTo>
                  <a:pt x="192" y="633"/>
                </a:lnTo>
                <a:lnTo>
                  <a:pt x="186" y="638"/>
                </a:lnTo>
                <a:lnTo>
                  <a:pt x="179" y="644"/>
                </a:lnTo>
                <a:lnTo>
                  <a:pt x="171" y="649"/>
                </a:lnTo>
                <a:lnTo>
                  <a:pt x="163" y="655"/>
                </a:lnTo>
                <a:lnTo>
                  <a:pt x="158" y="662"/>
                </a:lnTo>
                <a:lnTo>
                  <a:pt x="156" y="669"/>
                </a:lnTo>
                <a:lnTo>
                  <a:pt x="154" y="677"/>
                </a:lnTo>
                <a:lnTo>
                  <a:pt x="150" y="685"/>
                </a:lnTo>
                <a:lnTo>
                  <a:pt x="143" y="694"/>
                </a:lnTo>
                <a:lnTo>
                  <a:pt x="139" y="699"/>
                </a:lnTo>
                <a:lnTo>
                  <a:pt x="136" y="706"/>
                </a:lnTo>
                <a:lnTo>
                  <a:pt x="135" y="713"/>
                </a:lnTo>
                <a:lnTo>
                  <a:pt x="133" y="723"/>
                </a:lnTo>
                <a:lnTo>
                  <a:pt x="133" y="730"/>
                </a:lnTo>
                <a:lnTo>
                  <a:pt x="131" y="737"/>
                </a:lnTo>
                <a:lnTo>
                  <a:pt x="129" y="743"/>
                </a:lnTo>
                <a:lnTo>
                  <a:pt x="121" y="748"/>
                </a:lnTo>
                <a:lnTo>
                  <a:pt x="108" y="750"/>
                </a:lnTo>
                <a:lnTo>
                  <a:pt x="97" y="747"/>
                </a:lnTo>
                <a:lnTo>
                  <a:pt x="92" y="738"/>
                </a:lnTo>
                <a:lnTo>
                  <a:pt x="89" y="733"/>
                </a:lnTo>
                <a:lnTo>
                  <a:pt x="87" y="726"/>
                </a:lnTo>
                <a:lnTo>
                  <a:pt x="83" y="720"/>
                </a:lnTo>
                <a:lnTo>
                  <a:pt x="76" y="716"/>
                </a:lnTo>
                <a:lnTo>
                  <a:pt x="67" y="712"/>
                </a:lnTo>
                <a:lnTo>
                  <a:pt x="64" y="709"/>
                </a:lnTo>
                <a:lnTo>
                  <a:pt x="62" y="697"/>
                </a:lnTo>
                <a:lnTo>
                  <a:pt x="62" y="685"/>
                </a:lnTo>
                <a:lnTo>
                  <a:pt x="55" y="677"/>
                </a:lnTo>
                <a:lnTo>
                  <a:pt x="48" y="672"/>
                </a:lnTo>
                <a:lnTo>
                  <a:pt x="40" y="669"/>
                </a:lnTo>
                <a:lnTo>
                  <a:pt x="30" y="665"/>
                </a:lnTo>
                <a:lnTo>
                  <a:pt x="16" y="660"/>
                </a:lnTo>
                <a:lnTo>
                  <a:pt x="7" y="658"/>
                </a:lnTo>
                <a:lnTo>
                  <a:pt x="0" y="652"/>
                </a:lnTo>
                <a:lnTo>
                  <a:pt x="5" y="644"/>
                </a:lnTo>
                <a:lnTo>
                  <a:pt x="8" y="637"/>
                </a:lnTo>
                <a:lnTo>
                  <a:pt x="18" y="630"/>
                </a:lnTo>
                <a:lnTo>
                  <a:pt x="28" y="627"/>
                </a:lnTo>
                <a:lnTo>
                  <a:pt x="34" y="619"/>
                </a:lnTo>
                <a:lnTo>
                  <a:pt x="34" y="605"/>
                </a:lnTo>
                <a:lnTo>
                  <a:pt x="39" y="596"/>
                </a:lnTo>
                <a:lnTo>
                  <a:pt x="43" y="580"/>
                </a:lnTo>
                <a:lnTo>
                  <a:pt x="48" y="571"/>
                </a:lnTo>
                <a:lnTo>
                  <a:pt x="55" y="567"/>
                </a:lnTo>
                <a:lnTo>
                  <a:pt x="71" y="562"/>
                </a:lnTo>
                <a:lnTo>
                  <a:pt x="89" y="557"/>
                </a:lnTo>
                <a:lnTo>
                  <a:pt x="92" y="549"/>
                </a:lnTo>
                <a:lnTo>
                  <a:pt x="89" y="538"/>
                </a:lnTo>
                <a:lnTo>
                  <a:pt x="85" y="531"/>
                </a:lnTo>
                <a:lnTo>
                  <a:pt x="78" y="521"/>
                </a:lnTo>
                <a:lnTo>
                  <a:pt x="71" y="513"/>
                </a:lnTo>
                <a:lnTo>
                  <a:pt x="61" y="504"/>
                </a:lnTo>
                <a:lnTo>
                  <a:pt x="55" y="497"/>
                </a:lnTo>
                <a:lnTo>
                  <a:pt x="47" y="489"/>
                </a:lnTo>
                <a:lnTo>
                  <a:pt x="46" y="478"/>
                </a:lnTo>
                <a:lnTo>
                  <a:pt x="50" y="463"/>
                </a:lnTo>
                <a:lnTo>
                  <a:pt x="54" y="446"/>
                </a:lnTo>
                <a:lnTo>
                  <a:pt x="61" y="435"/>
                </a:lnTo>
                <a:lnTo>
                  <a:pt x="64" y="424"/>
                </a:lnTo>
                <a:lnTo>
                  <a:pt x="68" y="408"/>
                </a:lnTo>
                <a:lnTo>
                  <a:pt x="68" y="393"/>
                </a:lnTo>
                <a:lnTo>
                  <a:pt x="68" y="376"/>
                </a:lnTo>
                <a:lnTo>
                  <a:pt x="71" y="362"/>
                </a:lnTo>
                <a:lnTo>
                  <a:pt x="76" y="346"/>
                </a:lnTo>
                <a:lnTo>
                  <a:pt x="73" y="335"/>
                </a:lnTo>
                <a:lnTo>
                  <a:pt x="71" y="323"/>
                </a:lnTo>
                <a:lnTo>
                  <a:pt x="64" y="315"/>
                </a:lnTo>
                <a:lnTo>
                  <a:pt x="55" y="307"/>
                </a:lnTo>
                <a:lnTo>
                  <a:pt x="61" y="298"/>
                </a:lnTo>
                <a:lnTo>
                  <a:pt x="67" y="286"/>
                </a:lnTo>
                <a:lnTo>
                  <a:pt x="69" y="279"/>
                </a:lnTo>
                <a:lnTo>
                  <a:pt x="78" y="272"/>
                </a:lnTo>
                <a:lnTo>
                  <a:pt x="83" y="265"/>
                </a:lnTo>
                <a:lnTo>
                  <a:pt x="90" y="254"/>
                </a:lnTo>
                <a:lnTo>
                  <a:pt x="96" y="244"/>
                </a:lnTo>
                <a:lnTo>
                  <a:pt x="103" y="240"/>
                </a:lnTo>
                <a:lnTo>
                  <a:pt x="108" y="232"/>
                </a:lnTo>
                <a:lnTo>
                  <a:pt x="114" y="226"/>
                </a:lnTo>
                <a:lnTo>
                  <a:pt x="118" y="222"/>
                </a:lnTo>
                <a:lnTo>
                  <a:pt x="122" y="223"/>
                </a:lnTo>
                <a:lnTo>
                  <a:pt x="129" y="229"/>
                </a:lnTo>
                <a:lnTo>
                  <a:pt x="135" y="232"/>
                </a:lnTo>
                <a:lnTo>
                  <a:pt x="139" y="229"/>
                </a:lnTo>
                <a:lnTo>
                  <a:pt x="147" y="216"/>
                </a:lnTo>
                <a:lnTo>
                  <a:pt x="157" y="208"/>
                </a:lnTo>
                <a:lnTo>
                  <a:pt x="168" y="195"/>
                </a:lnTo>
                <a:lnTo>
                  <a:pt x="175" y="188"/>
                </a:lnTo>
                <a:lnTo>
                  <a:pt x="183" y="181"/>
                </a:lnTo>
                <a:lnTo>
                  <a:pt x="192" y="176"/>
                </a:lnTo>
                <a:lnTo>
                  <a:pt x="199" y="167"/>
                </a:lnTo>
                <a:lnTo>
                  <a:pt x="204" y="162"/>
                </a:lnTo>
                <a:lnTo>
                  <a:pt x="206" y="156"/>
                </a:lnTo>
                <a:lnTo>
                  <a:pt x="206" y="151"/>
                </a:lnTo>
                <a:lnTo>
                  <a:pt x="199" y="145"/>
                </a:lnTo>
                <a:lnTo>
                  <a:pt x="193" y="142"/>
                </a:lnTo>
                <a:lnTo>
                  <a:pt x="188" y="137"/>
                </a:lnTo>
                <a:lnTo>
                  <a:pt x="181" y="133"/>
                </a:lnTo>
                <a:lnTo>
                  <a:pt x="174" y="128"/>
                </a:lnTo>
                <a:lnTo>
                  <a:pt x="167" y="126"/>
                </a:lnTo>
                <a:lnTo>
                  <a:pt x="161" y="116"/>
                </a:lnTo>
                <a:lnTo>
                  <a:pt x="161" y="109"/>
                </a:lnTo>
                <a:lnTo>
                  <a:pt x="168" y="109"/>
                </a:lnTo>
                <a:lnTo>
                  <a:pt x="177" y="109"/>
                </a:lnTo>
                <a:lnTo>
                  <a:pt x="185" y="109"/>
                </a:lnTo>
                <a:lnTo>
                  <a:pt x="192" y="109"/>
                </a:lnTo>
                <a:lnTo>
                  <a:pt x="200" y="109"/>
                </a:lnTo>
                <a:lnTo>
                  <a:pt x="211" y="110"/>
                </a:lnTo>
                <a:lnTo>
                  <a:pt x="218" y="110"/>
                </a:lnTo>
                <a:lnTo>
                  <a:pt x="228" y="116"/>
                </a:lnTo>
                <a:lnTo>
                  <a:pt x="235" y="116"/>
                </a:lnTo>
                <a:lnTo>
                  <a:pt x="242" y="116"/>
                </a:lnTo>
                <a:lnTo>
                  <a:pt x="248" y="109"/>
                </a:lnTo>
                <a:lnTo>
                  <a:pt x="254" y="103"/>
                </a:lnTo>
                <a:lnTo>
                  <a:pt x="261" y="96"/>
                </a:lnTo>
                <a:lnTo>
                  <a:pt x="270" y="94"/>
                </a:lnTo>
                <a:lnTo>
                  <a:pt x="277" y="90"/>
                </a:lnTo>
                <a:lnTo>
                  <a:pt x="285" y="87"/>
                </a:lnTo>
                <a:lnTo>
                  <a:pt x="292" y="84"/>
                </a:lnTo>
                <a:lnTo>
                  <a:pt x="300" y="81"/>
                </a:lnTo>
                <a:lnTo>
                  <a:pt x="307" y="78"/>
                </a:lnTo>
                <a:lnTo>
                  <a:pt x="314" y="77"/>
                </a:lnTo>
                <a:lnTo>
                  <a:pt x="325" y="73"/>
                </a:lnTo>
                <a:lnTo>
                  <a:pt x="335" y="71"/>
                </a:lnTo>
                <a:lnTo>
                  <a:pt x="342" y="66"/>
                </a:lnTo>
                <a:lnTo>
                  <a:pt x="352" y="59"/>
                </a:lnTo>
                <a:lnTo>
                  <a:pt x="359" y="53"/>
                </a:lnTo>
                <a:lnTo>
                  <a:pt x="367" y="42"/>
                </a:lnTo>
                <a:lnTo>
                  <a:pt x="373" y="37"/>
                </a:lnTo>
                <a:lnTo>
                  <a:pt x="380" y="28"/>
                </a:lnTo>
                <a:lnTo>
                  <a:pt x="384" y="23"/>
                </a:lnTo>
                <a:lnTo>
                  <a:pt x="392" y="14"/>
                </a:lnTo>
                <a:lnTo>
                  <a:pt x="401" y="9"/>
                </a:lnTo>
                <a:lnTo>
                  <a:pt x="412" y="0"/>
                </a:lnTo>
                <a:close/>
              </a:path>
            </a:pathLst>
          </a:custGeom>
          <a:solidFill>
            <a:srgbClr val="00C782"/>
          </a:solidFill>
          <a:ln>
            <a:noFill/>
          </a:ln>
        </p:spPr>
        <p:txBody>
          <a:bodyPr/>
          <a:lstStyle/>
          <a:p>
            <a:pPr>
              <a:defRPr/>
            </a:pPr>
            <a:endParaRPr lang="en-US" dirty="0"/>
          </a:p>
        </p:txBody>
      </p:sp>
      <p:sp>
        <p:nvSpPr>
          <p:cNvPr id="8217" name="Freeform 29"/>
          <p:cNvSpPr>
            <a:spLocks/>
          </p:cNvSpPr>
          <p:nvPr/>
        </p:nvSpPr>
        <p:spPr bwMode="gray">
          <a:xfrm rot="-151246">
            <a:off x="4195763" y="4103688"/>
            <a:ext cx="973137" cy="723900"/>
          </a:xfrm>
          <a:custGeom>
            <a:avLst/>
            <a:gdLst>
              <a:gd name="T0" fmla="*/ 704 w 713"/>
              <a:gd name="T1" fmla="*/ 124 h 529"/>
              <a:gd name="T2" fmla="*/ 659 w 713"/>
              <a:gd name="T3" fmla="*/ 131 h 529"/>
              <a:gd name="T4" fmla="*/ 641 w 713"/>
              <a:gd name="T5" fmla="*/ 166 h 529"/>
              <a:gd name="T6" fmla="*/ 641 w 713"/>
              <a:gd name="T7" fmla="*/ 206 h 529"/>
              <a:gd name="T8" fmla="*/ 628 w 713"/>
              <a:gd name="T9" fmla="*/ 252 h 529"/>
              <a:gd name="T10" fmla="*/ 589 w 713"/>
              <a:gd name="T11" fmla="*/ 274 h 529"/>
              <a:gd name="T12" fmla="*/ 559 w 713"/>
              <a:gd name="T13" fmla="*/ 306 h 529"/>
              <a:gd name="T14" fmla="*/ 509 w 713"/>
              <a:gd name="T15" fmla="*/ 334 h 529"/>
              <a:gd name="T16" fmla="*/ 465 w 713"/>
              <a:gd name="T17" fmla="*/ 351 h 529"/>
              <a:gd name="T18" fmla="*/ 421 w 713"/>
              <a:gd name="T19" fmla="*/ 381 h 529"/>
              <a:gd name="T20" fmla="*/ 353 w 713"/>
              <a:gd name="T21" fmla="*/ 408 h 529"/>
              <a:gd name="T22" fmla="*/ 312 w 713"/>
              <a:gd name="T23" fmla="*/ 434 h 529"/>
              <a:gd name="T24" fmla="*/ 251 w 713"/>
              <a:gd name="T25" fmla="*/ 411 h 529"/>
              <a:gd name="T26" fmla="*/ 195 w 713"/>
              <a:gd name="T27" fmla="*/ 420 h 529"/>
              <a:gd name="T28" fmla="*/ 180 w 713"/>
              <a:gd name="T29" fmla="*/ 465 h 529"/>
              <a:gd name="T30" fmla="*/ 138 w 713"/>
              <a:gd name="T31" fmla="*/ 473 h 529"/>
              <a:gd name="T32" fmla="*/ 102 w 713"/>
              <a:gd name="T33" fmla="*/ 464 h 529"/>
              <a:gd name="T34" fmla="*/ 98 w 713"/>
              <a:gd name="T35" fmla="*/ 501 h 529"/>
              <a:gd name="T36" fmla="*/ 57 w 713"/>
              <a:gd name="T37" fmla="*/ 519 h 529"/>
              <a:gd name="T38" fmla="*/ 6 w 713"/>
              <a:gd name="T39" fmla="*/ 529 h 529"/>
              <a:gd name="T40" fmla="*/ 10 w 713"/>
              <a:gd name="T41" fmla="*/ 493 h 529"/>
              <a:gd name="T42" fmla="*/ 35 w 713"/>
              <a:gd name="T43" fmla="*/ 452 h 529"/>
              <a:gd name="T44" fmla="*/ 84 w 713"/>
              <a:gd name="T45" fmla="*/ 418 h 529"/>
              <a:gd name="T46" fmla="*/ 89 w 713"/>
              <a:gd name="T47" fmla="*/ 372 h 529"/>
              <a:gd name="T48" fmla="*/ 77 w 713"/>
              <a:gd name="T49" fmla="*/ 334 h 529"/>
              <a:gd name="T50" fmla="*/ 63 w 713"/>
              <a:gd name="T51" fmla="*/ 292 h 529"/>
              <a:gd name="T52" fmla="*/ 55 w 713"/>
              <a:gd name="T53" fmla="*/ 256 h 529"/>
              <a:gd name="T54" fmla="*/ 81 w 713"/>
              <a:gd name="T55" fmla="*/ 256 h 529"/>
              <a:gd name="T56" fmla="*/ 109 w 713"/>
              <a:gd name="T57" fmla="*/ 287 h 529"/>
              <a:gd name="T58" fmla="*/ 127 w 713"/>
              <a:gd name="T59" fmla="*/ 316 h 529"/>
              <a:gd name="T60" fmla="*/ 138 w 713"/>
              <a:gd name="T61" fmla="*/ 264 h 529"/>
              <a:gd name="T62" fmla="*/ 131 w 713"/>
              <a:gd name="T63" fmla="*/ 209 h 529"/>
              <a:gd name="T64" fmla="*/ 149 w 713"/>
              <a:gd name="T65" fmla="*/ 180 h 529"/>
              <a:gd name="T66" fmla="*/ 184 w 713"/>
              <a:gd name="T67" fmla="*/ 164 h 529"/>
              <a:gd name="T68" fmla="*/ 215 w 713"/>
              <a:gd name="T69" fmla="*/ 129 h 529"/>
              <a:gd name="T70" fmla="*/ 257 w 713"/>
              <a:gd name="T71" fmla="*/ 107 h 529"/>
              <a:gd name="T72" fmla="*/ 276 w 713"/>
              <a:gd name="T73" fmla="*/ 47 h 529"/>
              <a:gd name="T74" fmla="*/ 307 w 713"/>
              <a:gd name="T75" fmla="*/ 22 h 529"/>
              <a:gd name="T76" fmla="*/ 346 w 713"/>
              <a:gd name="T77" fmla="*/ 8 h 529"/>
              <a:gd name="T78" fmla="*/ 389 w 713"/>
              <a:gd name="T79" fmla="*/ 0 h 529"/>
              <a:gd name="T80" fmla="*/ 424 w 713"/>
              <a:gd name="T81" fmla="*/ 12 h 529"/>
              <a:gd name="T82" fmla="*/ 450 w 713"/>
              <a:gd name="T83" fmla="*/ 29 h 529"/>
              <a:gd name="T84" fmla="*/ 467 w 713"/>
              <a:gd name="T85" fmla="*/ 64 h 529"/>
              <a:gd name="T86" fmla="*/ 490 w 713"/>
              <a:gd name="T87" fmla="*/ 40 h 529"/>
              <a:gd name="T88" fmla="*/ 518 w 713"/>
              <a:gd name="T89" fmla="*/ 40 h 529"/>
              <a:gd name="T90" fmla="*/ 553 w 713"/>
              <a:gd name="T91" fmla="*/ 44 h 529"/>
              <a:gd name="T92" fmla="*/ 567 w 713"/>
              <a:gd name="T93" fmla="*/ 1 h 529"/>
              <a:gd name="T94" fmla="*/ 602 w 713"/>
              <a:gd name="T95" fmla="*/ 31 h 529"/>
              <a:gd name="T96" fmla="*/ 634 w 713"/>
              <a:gd name="T97" fmla="*/ 50 h 529"/>
              <a:gd name="T98" fmla="*/ 662 w 713"/>
              <a:gd name="T99" fmla="*/ 74 h 529"/>
              <a:gd name="T100" fmla="*/ 699 w 713"/>
              <a:gd name="T101" fmla="*/ 78 h 529"/>
              <a:gd name="T102" fmla="*/ 712 w 713"/>
              <a:gd name="T103" fmla="*/ 113 h 52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713" h="529">
                <a:moveTo>
                  <a:pt x="712" y="113"/>
                </a:moveTo>
                <a:lnTo>
                  <a:pt x="712" y="117"/>
                </a:lnTo>
                <a:lnTo>
                  <a:pt x="709" y="121"/>
                </a:lnTo>
                <a:lnTo>
                  <a:pt x="704" y="124"/>
                </a:lnTo>
                <a:lnTo>
                  <a:pt x="695" y="128"/>
                </a:lnTo>
                <a:lnTo>
                  <a:pt x="683" y="128"/>
                </a:lnTo>
                <a:lnTo>
                  <a:pt x="671" y="129"/>
                </a:lnTo>
                <a:lnTo>
                  <a:pt x="659" y="131"/>
                </a:lnTo>
                <a:lnTo>
                  <a:pt x="659" y="138"/>
                </a:lnTo>
                <a:lnTo>
                  <a:pt x="652" y="146"/>
                </a:lnTo>
                <a:lnTo>
                  <a:pt x="644" y="157"/>
                </a:lnTo>
                <a:lnTo>
                  <a:pt x="641" y="166"/>
                </a:lnTo>
                <a:lnTo>
                  <a:pt x="637" y="174"/>
                </a:lnTo>
                <a:lnTo>
                  <a:pt x="631" y="185"/>
                </a:lnTo>
                <a:lnTo>
                  <a:pt x="635" y="199"/>
                </a:lnTo>
                <a:lnTo>
                  <a:pt x="641" y="206"/>
                </a:lnTo>
                <a:lnTo>
                  <a:pt x="641" y="219"/>
                </a:lnTo>
                <a:lnTo>
                  <a:pt x="641" y="232"/>
                </a:lnTo>
                <a:lnTo>
                  <a:pt x="638" y="242"/>
                </a:lnTo>
                <a:lnTo>
                  <a:pt x="628" y="252"/>
                </a:lnTo>
                <a:lnTo>
                  <a:pt x="616" y="258"/>
                </a:lnTo>
                <a:lnTo>
                  <a:pt x="609" y="260"/>
                </a:lnTo>
                <a:lnTo>
                  <a:pt x="596" y="266"/>
                </a:lnTo>
                <a:lnTo>
                  <a:pt x="589" y="274"/>
                </a:lnTo>
                <a:lnTo>
                  <a:pt x="587" y="287"/>
                </a:lnTo>
                <a:lnTo>
                  <a:pt x="582" y="295"/>
                </a:lnTo>
                <a:lnTo>
                  <a:pt x="571" y="299"/>
                </a:lnTo>
                <a:lnTo>
                  <a:pt x="559" y="306"/>
                </a:lnTo>
                <a:lnTo>
                  <a:pt x="546" y="312"/>
                </a:lnTo>
                <a:lnTo>
                  <a:pt x="531" y="319"/>
                </a:lnTo>
                <a:lnTo>
                  <a:pt x="516" y="326"/>
                </a:lnTo>
                <a:lnTo>
                  <a:pt x="509" y="334"/>
                </a:lnTo>
                <a:lnTo>
                  <a:pt x="497" y="338"/>
                </a:lnTo>
                <a:lnTo>
                  <a:pt x="486" y="345"/>
                </a:lnTo>
                <a:lnTo>
                  <a:pt x="477" y="349"/>
                </a:lnTo>
                <a:lnTo>
                  <a:pt x="465" y="351"/>
                </a:lnTo>
                <a:lnTo>
                  <a:pt x="456" y="354"/>
                </a:lnTo>
                <a:lnTo>
                  <a:pt x="442" y="361"/>
                </a:lnTo>
                <a:lnTo>
                  <a:pt x="433" y="369"/>
                </a:lnTo>
                <a:lnTo>
                  <a:pt x="421" y="381"/>
                </a:lnTo>
                <a:lnTo>
                  <a:pt x="407" y="394"/>
                </a:lnTo>
                <a:lnTo>
                  <a:pt x="393" y="400"/>
                </a:lnTo>
                <a:lnTo>
                  <a:pt x="375" y="406"/>
                </a:lnTo>
                <a:lnTo>
                  <a:pt x="353" y="408"/>
                </a:lnTo>
                <a:lnTo>
                  <a:pt x="340" y="415"/>
                </a:lnTo>
                <a:lnTo>
                  <a:pt x="330" y="426"/>
                </a:lnTo>
                <a:lnTo>
                  <a:pt x="322" y="434"/>
                </a:lnTo>
                <a:lnTo>
                  <a:pt x="312" y="434"/>
                </a:lnTo>
                <a:lnTo>
                  <a:pt x="298" y="427"/>
                </a:lnTo>
                <a:lnTo>
                  <a:pt x="289" y="419"/>
                </a:lnTo>
                <a:lnTo>
                  <a:pt x="269" y="411"/>
                </a:lnTo>
                <a:lnTo>
                  <a:pt x="251" y="411"/>
                </a:lnTo>
                <a:lnTo>
                  <a:pt x="237" y="411"/>
                </a:lnTo>
                <a:lnTo>
                  <a:pt x="226" y="413"/>
                </a:lnTo>
                <a:lnTo>
                  <a:pt x="211" y="420"/>
                </a:lnTo>
                <a:lnTo>
                  <a:pt x="195" y="420"/>
                </a:lnTo>
                <a:lnTo>
                  <a:pt x="191" y="432"/>
                </a:lnTo>
                <a:lnTo>
                  <a:pt x="184" y="441"/>
                </a:lnTo>
                <a:lnTo>
                  <a:pt x="184" y="452"/>
                </a:lnTo>
                <a:lnTo>
                  <a:pt x="180" y="465"/>
                </a:lnTo>
                <a:lnTo>
                  <a:pt x="176" y="475"/>
                </a:lnTo>
                <a:lnTo>
                  <a:pt x="162" y="482"/>
                </a:lnTo>
                <a:lnTo>
                  <a:pt x="149" y="482"/>
                </a:lnTo>
                <a:lnTo>
                  <a:pt x="138" y="473"/>
                </a:lnTo>
                <a:lnTo>
                  <a:pt x="133" y="469"/>
                </a:lnTo>
                <a:lnTo>
                  <a:pt x="128" y="462"/>
                </a:lnTo>
                <a:lnTo>
                  <a:pt x="112" y="462"/>
                </a:lnTo>
                <a:lnTo>
                  <a:pt x="102" y="464"/>
                </a:lnTo>
                <a:lnTo>
                  <a:pt x="103" y="472"/>
                </a:lnTo>
                <a:lnTo>
                  <a:pt x="102" y="483"/>
                </a:lnTo>
                <a:lnTo>
                  <a:pt x="102" y="491"/>
                </a:lnTo>
                <a:lnTo>
                  <a:pt x="98" y="501"/>
                </a:lnTo>
                <a:lnTo>
                  <a:pt x="91" y="507"/>
                </a:lnTo>
                <a:lnTo>
                  <a:pt x="80" y="512"/>
                </a:lnTo>
                <a:lnTo>
                  <a:pt x="71" y="512"/>
                </a:lnTo>
                <a:lnTo>
                  <a:pt x="57" y="519"/>
                </a:lnTo>
                <a:lnTo>
                  <a:pt x="48" y="523"/>
                </a:lnTo>
                <a:lnTo>
                  <a:pt x="30" y="525"/>
                </a:lnTo>
                <a:lnTo>
                  <a:pt x="17" y="528"/>
                </a:lnTo>
                <a:lnTo>
                  <a:pt x="6" y="529"/>
                </a:lnTo>
                <a:lnTo>
                  <a:pt x="0" y="529"/>
                </a:lnTo>
                <a:lnTo>
                  <a:pt x="2" y="518"/>
                </a:lnTo>
                <a:lnTo>
                  <a:pt x="3" y="505"/>
                </a:lnTo>
                <a:lnTo>
                  <a:pt x="10" y="493"/>
                </a:lnTo>
                <a:lnTo>
                  <a:pt x="17" y="484"/>
                </a:lnTo>
                <a:lnTo>
                  <a:pt x="23" y="473"/>
                </a:lnTo>
                <a:lnTo>
                  <a:pt x="27" y="458"/>
                </a:lnTo>
                <a:lnTo>
                  <a:pt x="35" y="452"/>
                </a:lnTo>
                <a:lnTo>
                  <a:pt x="46" y="443"/>
                </a:lnTo>
                <a:lnTo>
                  <a:pt x="59" y="433"/>
                </a:lnTo>
                <a:lnTo>
                  <a:pt x="70" y="427"/>
                </a:lnTo>
                <a:lnTo>
                  <a:pt x="84" y="418"/>
                </a:lnTo>
                <a:lnTo>
                  <a:pt x="89" y="408"/>
                </a:lnTo>
                <a:lnTo>
                  <a:pt x="95" y="398"/>
                </a:lnTo>
                <a:lnTo>
                  <a:pt x="95" y="381"/>
                </a:lnTo>
                <a:lnTo>
                  <a:pt x="89" y="372"/>
                </a:lnTo>
                <a:lnTo>
                  <a:pt x="84" y="363"/>
                </a:lnTo>
                <a:lnTo>
                  <a:pt x="78" y="358"/>
                </a:lnTo>
                <a:lnTo>
                  <a:pt x="77" y="347"/>
                </a:lnTo>
                <a:lnTo>
                  <a:pt x="77" y="334"/>
                </a:lnTo>
                <a:lnTo>
                  <a:pt x="76" y="319"/>
                </a:lnTo>
                <a:lnTo>
                  <a:pt x="74" y="309"/>
                </a:lnTo>
                <a:lnTo>
                  <a:pt x="70" y="303"/>
                </a:lnTo>
                <a:lnTo>
                  <a:pt x="63" y="292"/>
                </a:lnTo>
                <a:lnTo>
                  <a:pt x="56" y="284"/>
                </a:lnTo>
                <a:lnTo>
                  <a:pt x="50" y="278"/>
                </a:lnTo>
                <a:lnTo>
                  <a:pt x="50" y="267"/>
                </a:lnTo>
                <a:lnTo>
                  <a:pt x="55" y="256"/>
                </a:lnTo>
                <a:lnTo>
                  <a:pt x="62" y="251"/>
                </a:lnTo>
                <a:lnTo>
                  <a:pt x="70" y="244"/>
                </a:lnTo>
                <a:lnTo>
                  <a:pt x="76" y="249"/>
                </a:lnTo>
                <a:lnTo>
                  <a:pt x="81" y="256"/>
                </a:lnTo>
                <a:lnTo>
                  <a:pt x="89" y="267"/>
                </a:lnTo>
                <a:lnTo>
                  <a:pt x="95" y="274"/>
                </a:lnTo>
                <a:lnTo>
                  <a:pt x="103" y="278"/>
                </a:lnTo>
                <a:lnTo>
                  <a:pt x="109" y="287"/>
                </a:lnTo>
                <a:lnTo>
                  <a:pt x="109" y="295"/>
                </a:lnTo>
                <a:lnTo>
                  <a:pt x="112" y="306"/>
                </a:lnTo>
                <a:lnTo>
                  <a:pt x="117" y="312"/>
                </a:lnTo>
                <a:lnTo>
                  <a:pt x="127" y="316"/>
                </a:lnTo>
                <a:lnTo>
                  <a:pt x="138" y="315"/>
                </a:lnTo>
                <a:lnTo>
                  <a:pt x="140" y="306"/>
                </a:lnTo>
                <a:lnTo>
                  <a:pt x="140" y="287"/>
                </a:lnTo>
                <a:lnTo>
                  <a:pt x="138" y="264"/>
                </a:lnTo>
                <a:lnTo>
                  <a:pt x="140" y="246"/>
                </a:lnTo>
                <a:lnTo>
                  <a:pt x="137" y="238"/>
                </a:lnTo>
                <a:lnTo>
                  <a:pt x="133" y="224"/>
                </a:lnTo>
                <a:lnTo>
                  <a:pt x="131" y="209"/>
                </a:lnTo>
                <a:lnTo>
                  <a:pt x="133" y="195"/>
                </a:lnTo>
                <a:lnTo>
                  <a:pt x="135" y="185"/>
                </a:lnTo>
                <a:lnTo>
                  <a:pt x="140" y="181"/>
                </a:lnTo>
                <a:lnTo>
                  <a:pt x="149" y="180"/>
                </a:lnTo>
                <a:lnTo>
                  <a:pt x="160" y="178"/>
                </a:lnTo>
                <a:lnTo>
                  <a:pt x="167" y="178"/>
                </a:lnTo>
                <a:lnTo>
                  <a:pt x="179" y="174"/>
                </a:lnTo>
                <a:lnTo>
                  <a:pt x="184" y="164"/>
                </a:lnTo>
                <a:lnTo>
                  <a:pt x="190" y="154"/>
                </a:lnTo>
                <a:lnTo>
                  <a:pt x="192" y="145"/>
                </a:lnTo>
                <a:lnTo>
                  <a:pt x="205" y="134"/>
                </a:lnTo>
                <a:lnTo>
                  <a:pt x="215" y="129"/>
                </a:lnTo>
                <a:lnTo>
                  <a:pt x="227" y="122"/>
                </a:lnTo>
                <a:lnTo>
                  <a:pt x="240" y="117"/>
                </a:lnTo>
                <a:lnTo>
                  <a:pt x="248" y="113"/>
                </a:lnTo>
                <a:lnTo>
                  <a:pt x="257" y="107"/>
                </a:lnTo>
                <a:lnTo>
                  <a:pt x="262" y="97"/>
                </a:lnTo>
                <a:lnTo>
                  <a:pt x="265" y="74"/>
                </a:lnTo>
                <a:lnTo>
                  <a:pt x="269" y="61"/>
                </a:lnTo>
                <a:lnTo>
                  <a:pt x="276" y="47"/>
                </a:lnTo>
                <a:lnTo>
                  <a:pt x="283" y="37"/>
                </a:lnTo>
                <a:lnTo>
                  <a:pt x="294" y="33"/>
                </a:lnTo>
                <a:lnTo>
                  <a:pt x="300" y="28"/>
                </a:lnTo>
                <a:lnTo>
                  <a:pt x="307" y="22"/>
                </a:lnTo>
                <a:lnTo>
                  <a:pt x="314" y="21"/>
                </a:lnTo>
                <a:lnTo>
                  <a:pt x="323" y="21"/>
                </a:lnTo>
                <a:lnTo>
                  <a:pt x="333" y="12"/>
                </a:lnTo>
                <a:lnTo>
                  <a:pt x="346" y="8"/>
                </a:lnTo>
                <a:lnTo>
                  <a:pt x="355" y="3"/>
                </a:lnTo>
                <a:lnTo>
                  <a:pt x="360" y="0"/>
                </a:lnTo>
                <a:lnTo>
                  <a:pt x="375" y="0"/>
                </a:lnTo>
                <a:lnTo>
                  <a:pt x="389" y="0"/>
                </a:lnTo>
                <a:lnTo>
                  <a:pt x="397" y="0"/>
                </a:lnTo>
                <a:lnTo>
                  <a:pt x="411" y="3"/>
                </a:lnTo>
                <a:lnTo>
                  <a:pt x="417" y="5"/>
                </a:lnTo>
                <a:lnTo>
                  <a:pt x="424" y="12"/>
                </a:lnTo>
                <a:lnTo>
                  <a:pt x="438" y="14"/>
                </a:lnTo>
                <a:lnTo>
                  <a:pt x="447" y="15"/>
                </a:lnTo>
                <a:lnTo>
                  <a:pt x="450" y="22"/>
                </a:lnTo>
                <a:lnTo>
                  <a:pt x="450" y="29"/>
                </a:lnTo>
                <a:lnTo>
                  <a:pt x="450" y="40"/>
                </a:lnTo>
                <a:lnTo>
                  <a:pt x="450" y="51"/>
                </a:lnTo>
                <a:lnTo>
                  <a:pt x="457" y="61"/>
                </a:lnTo>
                <a:lnTo>
                  <a:pt x="467" y="64"/>
                </a:lnTo>
                <a:lnTo>
                  <a:pt x="475" y="64"/>
                </a:lnTo>
                <a:lnTo>
                  <a:pt x="481" y="61"/>
                </a:lnTo>
                <a:lnTo>
                  <a:pt x="485" y="51"/>
                </a:lnTo>
                <a:lnTo>
                  <a:pt x="490" y="40"/>
                </a:lnTo>
                <a:lnTo>
                  <a:pt x="495" y="32"/>
                </a:lnTo>
                <a:lnTo>
                  <a:pt x="504" y="31"/>
                </a:lnTo>
                <a:lnTo>
                  <a:pt x="510" y="33"/>
                </a:lnTo>
                <a:lnTo>
                  <a:pt x="518" y="40"/>
                </a:lnTo>
                <a:lnTo>
                  <a:pt x="529" y="53"/>
                </a:lnTo>
                <a:lnTo>
                  <a:pt x="536" y="58"/>
                </a:lnTo>
                <a:lnTo>
                  <a:pt x="548" y="53"/>
                </a:lnTo>
                <a:lnTo>
                  <a:pt x="553" y="44"/>
                </a:lnTo>
                <a:lnTo>
                  <a:pt x="553" y="29"/>
                </a:lnTo>
                <a:lnTo>
                  <a:pt x="556" y="12"/>
                </a:lnTo>
                <a:lnTo>
                  <a:pt x="560" y="1"/>
                </a:lnTo>
                <a:lnTo>
                  <a:pt x="567" y="1"/>
                </a:lnTo>
                <a:lnTo>
                  <a:pt x="575" y="4"/>
                </a:lnTo>
                <a:lnTo>
                  <a:pt x="582" y="11"/>
                </a:lnTo>
                <a:lnTo>
                  <a:pt x="589" y="21"/>
                </a:lnTo>
                <a:lnTo>
                  <a:pt x="602" y="31"/>
                </a:lnTo>
                <a:lnTo>
                  <a:pt x="610" y="36"/>
                </a:lnTo>
                <a:lnTo>
                  <a:pt x="619" y="37"/>
                </a:lnTo>
                <a:lnTo>
                  <a:pt x="628" y="42"/>
                </a:lnTo>
                <a:lnTo>
                  <a:pt x="634" y="50"/>
                </a:lnTo>
                <a:lnTo>
                  <a:pt x="637" y="58"/>
                </a:lnTo>
                <a:lnTo>
                  <a:pt x="642" y="71"/>
                </a:lnTo>
                <a:lnTo>
                  <a:pt x="651" y="74"/>
                </a:lnTo>
                <a:lnTo>
                  <a:pt x="662" y="74"/>
                </a:lnTo>
                <a:lnTo>
                  <a:pt x="671" y="68"/>
                </a:lnTo>
                <a:lnTo>
                  <a:pt x="680" y="70"/>
                </a:lnTo>
                <a:lnTo>
                  <a:pt x="690" y="74"/>
                </a:lnTo>
                <a:lnTo>
                  <a:pt x="699" y="78"/>
                </a:lnTo>
                <a:lnTo>
                  <a:pt x="708" y="82"/>
                </a:lnTo>
                <a:lnTo>
                  <a:pt x="712" y="93"/>
                </a:lnTo>
                <a:lnTo>
                  <a:pt x="713" y="103"/>
                </a:lnTo>
                <a:lnTo>
                  <a:pt x="712" y="113"/>
                </a:lnTo>
                <a:close/>
              </a:path>
            </a:pathLst>
          </a:custGeom>
          <a:solidFill>
            <a:schemeClr val="accent3"/>
          </a:solidFill>
          <a:ln>
            <a:noFill/>
          </a:ln>
        </p:spPr>
        <p:txBody>
          <a:bodyPr/>
          <a:lstStyle/>
          <a:p>
            <a:pPr>
              <a:defRPr/>
            </a:pPr>
            <a:endParaRPr lang="en-US" altLang="en-US" dirty="0">
              <a:solidFill>
                <a:srgbClr val="FF0000"/>
              </a:solidFill>
              <a:ea typeface="SimSun" pitchFamily="2" charset="-122"/>
            </a:endParaRPr>
          </a:p>
        </p:txBody>
      </p:sp>
      <p:sp>
        <p:nvSpPr>
          <p:cNvPr id="11289" name="Freeform 30"/>
          <p:cNvSpPr>
            <a:spLocks/>
          </p:cNvSpPr>
          <p:nvPr/>
        </p:nvSpPr>
        <p:spPr bwMode="gray">
          <a:xfrm rot="-151246">
            <a:off x="2865438" y="4152900"/>
            <a:ext cx="1281112" cy="1030288"/>
          </a:xfrm>
          <a:custGeom>
            <a:avLst/>
            <a:gdLst>
              <a:gd name="T0" fmla="*/ 2147483647 w 937"/>
              <a:gd name="T1" fmla="*/ 2147483647 h 753"/>
              <a:gd name="T2" fmla="*/ 2147483647 w 937"/>
              <a:gd name="T3" fmla="*/ 2147483647 h 753"/>
              <a:gd name="T4" fmla="*/ 2147483647 w 937"/>
              <a:gd name="T5" fmla="*/ 2147483647 h 753"/>
              <a:gd name="T6" fmla="*/ 2147483647 w 937"/>
              <a:gd name="T7" fmla="*/ 2147483647 h 753"/>
              <a:gd name="T8" fmla="*/ 2147483647 w 937"/>
              <a:gd name="T9" fmla="*/ 2147483647 h 753"/>
              <a:gd name="T10" fmla="*/ 2147483647 w 937"/>
              <a:gd name="T11" fmla="*/ 2147483647 h 753"/>
              <a:gd name="T12" fmla="*/ 2147483647 w 937"/>
              <a:gd name="T13" fmla="*/ 2147483647 h 753"/>
              <a:gd name="T14" fmla="*/ 2147483647 w 937"/>
              <a:gd name="T15" fmla="*/ 2147483647 h 753"/>
              <a:gd name="T16" fmla="*/ 2147483647 w 937"/>
              <a:gd name="T17" fmla="*/ 2147483647 h 753"/>
              <a:gd name="T18" fmla="*/ 2147483647 w 937"/>
              <a:gd name="T19" fmla="*/ 2147483647 h 753"/>
              <a:gd name="T20" fmla="*/ 2147483647 w 937"/>
              <a:gd name="T21" fmla="*/ 2147483647 h 753"/>
              <a:gd name="T22" fmla="*/ 2147483647 w 937"/>
              <a:gd name="T23" fmla="*/ 2147483647 h 753"/>
              <a:gd name="T24" fmla="*/ 2147483647 w 937"/>
              <a:gd name="T25" fmla="*/ 2147483647 h 753"/>
              <a:gd name="T26" fmla="*/ 2147483647 w 937"/>
              <a:gd name="T27" fmla="*/ 2147483647 h 753"/>
              <a:gd name="T28" fmla="*/ 2147483647 w 937"/>
              <a:gd name="T29" fmla="*/ 2147483647 h 753"/>
              <a:gd name="T30" fmla="*/ 2147483647 w 937"/>
              <a:gd name="T31" fmla="*/ 2147483647 h 753"/>
              <a:gd name="T32" fmla="*/ 2147483647 w 937"/>
              <a:gd name="T33" fmla="*/ 2147483647 h 753"/>
              <a:gd name="T34" fmla="*/ 2147483647 w 937"/>
              <a:gd name="T35" fmla="*/ 2147483647 h 753"/>
              <a:gd name="T36" fmla="*/ 2147483647 w 937"/>
              <a:gd name="T37" fmla="*/ 2147483647 h 753"/>
              <a:gd name="T38" fmla="*/ 2147483647 w 937"/>
              <a:gd name="T39" fmla="*/ 2147483647 h 753"/>
              <a:gd name="T40" fmla="*/ 2147483647 w 937"/>
              <a:gd name="T41" fmla="*/ 2147483647 h 753"/>
              <a:gd name="T42" fmla="*/ 2147483647 w 937"/>
              <a:gd name="T43" fmla="*/ 2147483647 h 753"/>
              <a:gd name="T44" fmla="*/ 2147483647 w 937"/>
              <a:gd name="T45" fmla="*/ 2147483647 h 753"/>
              <a:gd name="T46" fmla="*/ 2147483647 w 937"/>
              <a:gd name="T47" fmla="*/ 2147483647 h 753"/>
              <a:gd name="T48" fmla="*/ 2147483647 w 937"/>
              <a:gd name="T49" fmla="*/ 2147483647 h 753"/>
              <a:gd name="T50" fmla="*/ 2147483647 w 937"/>
              <a:gd name="T51" fmla="*/ 2147483647 h 753"/>
              <a:gd name="T52" fmla="*/ 2147483647 w 937"/>
              <a:gd name="T53" fmla="*/ 2147483647 h 753"/>
              <a:gd name="T54" fmla="*/ 2147483647 w 937"/>
              <a:gd name="T55" fmla="*/ 2147483647 h 753"/>
              <a:gd name="T56" fmla="*/ 2147483647 w 937"/>
              <a:gd name="T57" fmla="*/ 2147483647 h 753"/>
              <a:gd name="T58" fmla="*/ 2147483647 w 937"/>
              <a:gd name="T59" fmla="*/ 2147483647 h 753"/>
              <a:gd name="T60" fmla="*/ 2147483647 w 937"/>
              <a:gd name="T61" fmla="*/ 2147483647 h 753"/>
              <a:gd name="T62" fmla="*/ 2147483647 w 937"/>
              <a:gd name="T63" fmla="*/ 2147483647 h 753"/>
              <a:gd name="T64" fmla="*/ 2147483647 w 937"/>
              <a:gd name="T65" fmla="*/ 2147483647 h 753"/>
              <a:gd name="T66" fmla="*/ 2147483647 w 937"/>
              <a:gd name="T67" fmla="*/ 2147483647 h 753"/>
              <a:gd name="T68" fmla="*/ 2147483647 w 937"/>
              <a:gd name="T69" fmla="*/ 2147483647 h 753"/>
              <a:gd name="T70" fmla="*/ 2147483647 w 937"/>
              <a:gd name="T71" fmla="*/ 2147483647 h 753"/>
              <a:gd name="T72" fmla="*/ 2147483647 w 937"/>
              <a:gd name="T73" fmla="*/ 2147483647 h 753"/>
              <a:gd name="T74" fmla="*/ 2147483647 w 937"/>
              <a:gd name="T75" fmla="*/ 2147483647 h 753"/>
              <a:gd name="T76" fmla="*/ 2147483647 w 937"/>
              <a:gd name="T77" fmla="*/ 2147483647 h 753"/>
              <a:gd name="T78" fmla="*/ 2147483647 w 937"/>
              <a:gd name="T79" fmla="*/ 2147483647 h 753"/>
              <a:gd name="T80" fmla="*/ 2147483647 w 937"/>
              <a:gd name="T81" fmla="*/ 2147483647 h 753"/>
              <a:gd name="T82" fmla="*/ 2147483647 w 937"/>
              <a:gd name="T83" fmla="*/ 2147483647 h 753"/>
              <a:gd name="T84" fmla="*/ 2147483647 w 937"/>
              <a:gd name="T85" fmla="*/ 2147483647 h 753"/>
              <a:gd name="T86" fmla="*/ 2147483647 w 937"/>
              <a:gd name="T87" fmla="*/ 2147483647 h 753"/>
              <a:gd name="T88" fmla="*/ 2147483647 w 937"/>
              <a:gd name="T89" fmla="*/ 2147483647 h 753"/>
              <a:gd name="T90" fmla="*/ 2147483647 w 937"/>
              <a:gd name="T91" fmla="*/ 2147483647 h 753"/>
              <a:gd name="T92" fmla="*/ 2147483647 w 937"/>
              <a:gd name="T93" fmla="*/ 2147483647 h 753"/>
              <a:gd name="T94" fmla="*/ 2147483647 w 937"/>
              <a:gd name="T95" fmla="*/ 2147483647 h 753"/>
              <a:gd name="T96" fmla="*/ 2147483647 w 937"/>
              <a:gd name="T97" fmla="*/ 2147483647 h 753"/>
              <a:gd name="T98" fmla="*/ 2147483647 w 937"/>
              <a:gd name="T99" fmla="*/ 2147483647 h 753"/>
              <a:gd name="T100" fmla="*/ 2147483647 w 937"/>
              <a:gd name="T101" fmla="*/ 2147483647 h 753"/>
              <a:gd name="T102" fmla="*/ 2147483647 w 937"/>
              <a:gd name="T103" fmla="*/ 2147483647 h 753"/>
              <a:gd name="T104" fmla="*/ 2147483647 w 937"/>
              <a:gd name="T105" fmla="*/ 2147483647 h 753"/>
              <a:gd name="T106" fmla="*/ 2147483647 w 937"/>
              <a:gd name="T107" fmla="*/ 2147483647 h 7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37"/>
              <a:gd name="T163" fmla="*/ 0 h 753"/>
              <a:gd name="T164" fmla="*/ 937 w 937"/>
              <a:gd name="T165" fmla="*/ 753 h 75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37" h="753">
                <a:moveTo>
                  <a:pt x="18" y="189"/>
                </a:moveTo>
                <a:lnTo>
                  <a:pt x="25" y="190"/>
                </a:lnTo>
                <a:lnTo>
                  <a:pt x="36" y="196"/>
                </a:lnTo>
                <a:lnTo>
                  <a:pt x="52" y="196"/>
                </a:lnTo>
                <a:lnTo>
                  <a:pt x="60" y="199"/>
                </a:lnTo>
                <a:lnTo>
                  <a:pt x="74" y="200"/>
                </a:lnTo>
                <a:lnTo>
                  <a:pt x="91" y="200"/>
                </a:lnTo>
                <a:lnTo>
                  <a:pt x="103" y="190"/>
                </a:lnTo>
                <a:lnTo>
                  <a:pt x="110" y="175"/>
                </a:lnTo>
                <a:lnTo>
                  <a:pt x="110" y="165"/>
                </a:lnTo>
                <a:lnTo>
                  <a:pt x="113" y="153"/>
                </a:lnTo>
                <a:lnTo>
                  <a:pt x="118" y="140"/>
                </a:lnTo>
                <a:lnTo>
                  <a:pt x="131" y="133"/>
                </a:lnTo>
                <a:lnTo>
                  <a:pt x="145" y="128"/>
                </a:lnTo>
                <a:lnTo>
                  <a:pt x="153" y="114"/>
                </a:lnTo>
                <a:lnTo>
                  <a:pt x="164" y="103"/>
                </a:lnTo>
                <a:lnTo>
                  <a:pt x="177" y="97"/>
                </a:lnTo>
                <a:lnTo>
                  <a:pt x="189" y="96"/>
                </a:lnTo>
                <a:lnTo>
                  <a:pt x="199" y="92"/>
                </a:lnTo>
                <a:lnTo>
                  <a:pt x="205" y="79"/>
                </a:lnTo>
                <a:lnTo>
                  <a:pt x="198" y="67"/>
                </a:lnTo>
                <a:lnTo>
                  <a:pt x="189" y="65"/>
                </a:lnTo>
                <a:lnTo>
                  <a:pt x="181" y="64"/>
                </a:lnTo>
                <a:lnTo>
                  <a:pt x="174" y="58"/>
                </a:lnTo>
                <a:lnTo>
                  <a:pt x="164" y="47"/>
                </a:lnTo>
                <a:lnTo>
                  <a:pt x="167" y="33"/>
                </a:lnTo>
                <a:lnTo>
                  <a:pt x="176" y="28"/>
                </a:lnTo>
                <a:lnTo>
                  <a:pt x="187" y="22"/>
                </a:lnTo>
                <a:lnTo>
                  <a:pt x="198" y="16"/>
                </a:lnTo>
                <a:lnTo>
                  <a:pt x="198" y="5"/>
                </a:lnTo>
                <a:lnTo>
                  <a:pt x="206" y="0"/>
                </a:lnTo>
                <a:lnTo>
                  <a:pt x="219" y="0"/>
                </a:lnTo>
                <a:lnTo>
                  <a:pt x="223" y="5"/>
                </a:lnTo>
                <a:lnTo>
                  <a:pt x="235" y="5"/>
                </a:lnTo>
                <a:lnTo>
                  <a:pt x="244" y="4"/>
                </a:lnTo>
                <a:lnTo>
                  <a:pt x="251" y="5"/>
                </a:lnTo>
                <a:lnTo>
                  <a:pt x="262" y="12"/>
                </a:lnTo>
                <a:lnTo>
                  <a:pt x="274" y="14"/>
                </a:lnTo>
                <a:lnTo>
                  <a:pt x="276" y="32"/>
                </a:lnTo>
                <a:lnTo>
                  <a:pt x="277" y="50"/>
                </a:lnTo>
                <a:lnTo>
                  <a:pt x="279" y="62"/>
                </a:lnTo>
                <a:lnTo>
                  <a:pt x="290" y="64"/>
                </a:lnTo>
                <a:lnTo>
                  <a:pt x="301" y="67"/>
                </a:lnTo>
                <a:lnTo>
                  <a:pt x="315" y="71"/>
                </a:lnTo>
                <a:lnTo>
                  <a:pt x="325" y="85"/>
                </a:lnTo>
                <a:lnTo>
                  <a:pt x="329" y="96"/>
                </a:lnTo>
                <a:lnTo>
                  <a:pt x="340" y="101"/>
                </a:lnTo>
                <a:lnTo>
                  <a:pt x="347" y="92"/>
                </a:lnTo>
                <a:lnTo>
                  <a:pt x="358" y="94"/>
                </a:lnTo>
                <a:lnTo>
                  <a:pt x="369" y="86"/>
                </a:lnTo>
                <a:lnTo>
                  <a:pt x="376" y="83"/>
                </a:lnTo>
                <a:lnTo>
                  <a:pt x="396" y="87"/>
                </a:lnTo>
                <a:lnTo>
                  <a:pt x="402" y="100"/>
                </a:lnTo>
                <a:lnTo>
                  <a:pt x="411" y="114"/>
                </a:lnTo>
                <a:lnTo>
                  <a:pt x="416" y="122"/>
                </a:lnTo>
                <a:lnTo>
                  <a:pt x="433" y="125"/>
                </a:lnTo>
                <a:lnTo>
                  <a:pt x="447" y="126"/>
                </a:lnTo>
                <a:lnTo>
                  <a:pt x="455" y="121"/>
                </a:lnTo>
                <a:lnTo>
                  <a:pt x="458" y="112"/>
                </a:lnTo>
                <a:lnTo>
                  <a:pt x="462" y="103"/>
                </a:lnTo>
                <a:lnTo>
                  <a:pt x="465" y="92"/>
                </a:lnTo>
                <a:lnTo>
                  <a:pt x="474" y="80"/>
                </a:lnTo>
                <a:lnTo>
                  <a:pt x="480" y="75"/>
                </a:lnTo>
                <a:lnTo>
                  <a:pt x="492" y="64"/>
                </a:lnTo>
                <a:lnTo>
                  <a:pt x="499" y="61"/>
                </a:lnTo>
                <a:lnTo>
                  <a:pt x="514" y="55"/>
                </a:lnTo>
                <a:lnTo>
                  <a:pt x="521" y="48"/>
                </a:lnTo>
                <a:lnTo>
                  <a:pt x="533" y="47"/>
                </a:lnTo>
                <a:lnTo>
                  <a:pt x="540" y="47"/>
                </a:lnTo>
                <a:lnTo>
                  <a:pt x="551" y="53"/>
                </a:lnTo>
                <a:lnTo>
                  <a:pt x="560" y="57"/>
                </a:lnTo>
                <a:lnTo>
                  <a:pt x="563" y="68"/>
                </a:lnTo>
                <a:lnTo>
                  <a:pt x="560" y="79"/>
                </a:lnTo>
                <a:lnTo>
                  <a:pt x="558" y="90"/>
                </a:lnTo>
                <a:lnTo>
                  <a:pt x="558" y="100"/>
                </a:lnTo>
                <a:lnTo>
                  <a:pt x="558" y="107"/>
                </a:lnTo>
                <a:lnTo>
                  <a:pt x="563" y="111"/>
                </a:lnTo>
                <a:lnTo>
                  <a:pt x="574" y="111"/>
                </a:lnTo>
                <a:lnTo>
                  <a:pt x="585" y="112"/>
                </a:lnTo>
                <a:lnTo>
                  <a:pt x="595" y="112"/>
                </a:lnTo>
                <a:lnTo>
                  <a:pt x="607" y="112"/>
                </a:lnTo>
                <a:lnTo>
                  <a:pt x="618" y="108"/>
                </a:lnTo>
                <a:lnTo>
                  <a:pt x="627" y="101"/>
                </a:lnTo>
                <a:lnTo>
                  <a:pt x="636" y="96"/>
                </a:lnTo>
                <a:lnTo>
                  <a:pt x="643" y="96"/>
                </a:lnTo>
                <a:lnTo>
                  <a:pt x="655" y="93"/>
                </a:lnTo>
                <a:lnTo>
                  <a:pt x="664" y="92"/>
                </a:lnTo>
                <a:lnTo>
                  <a:pt x="670" y="86"/>
                </a:lnTo>
                <a:lnTo>
                  <a:pt x="680" y="86"/>
                </a:lnTo>
                <a:lnTo>
                  <a:pt x="692" y="92"/>
                </a:lnTo>
                <a:lnTo>
                  <a:pt x="698" y="99"/>
                </a:lnTo>
                <a:lnTo>
                  <a:pt x="705" y="108"/>
                </a:lnTo>
                <a:lnTo>
                  <a:pt x="709" y="117"/>
                </a:lnTo>
                <a:lnTo>
                  <a:pt x="723" y="115"/>
                </a:lnTo>
                <a:lnTo>
                  <a:pt x="731" y="111"/>
                </a:lnTo>
                <a:lnTo>
                  <a:pt x="739" y="104"/>
                </a:lnTo>
                <a:lnTo>
                  <a:pt x="742" y="94"/>
                </a:lnTo>
                <a:lnTo>
                  <a:pt x="746" y="82"/>
                </a:lnTo>
                <a:lnTo>
                  <a:pt x="752" y="79"/>
                </a:lnTo>
                <a:lnTo>
                  <a:pt x="765" y="78"/>
                </a:lnTo>
                <a:lnTo>
                  <a:pt x="781" y="78"/>
                </a:lnTo>
                <a:lnTo>
                  <a:pt x="794" y="78"/>
                </a:lnTo>
                <a:lnTo>
                  <a:pt x="804" y="89"/>
                </a:lnTo>
                <a:lnTo>
                  <a:pt x="813" y="96"/>
                </a:lnTo>
                <a:lnTo>
                  <a:pt x="827" y="99"/>
                </a:lnTo>
                <a:lnTo>
                  <a:pt x="842" y="100"/>
                </a:lnTo>
                <a:lnTo>
                  <a:pt x="858" y="100"/>
                </a:lnTo>
                <a:lnTo>
                  <a:pt x="868" y="100"/>
                </a:lnTo>
                <a:lnTo>
                  <a:pt x="877" y="107"/>
                </a:lnTo>
                <a:lnTo>
                  <a:pt x="891" y="107"/>
                </a:lnTo>
                <a:lnTo>
                  <a:pt x="902" y="103"/>
                </a:lnTo>
                <a:lnTo>
                  <a:pt x="918" y="119"/>
                </a:lnTo>
                <a:lnTo>
                  <a:pt x="920" y="131"/>
                </a:lnTo>
                <a:lnTo>
                  <a:pt x="923" y="142"/>
                </a:lnTo>
                <a:lnTo>
                  <a:pt x="920" y="151"/>
                </a:lnTo>
                <a:lnTo>
                  <a:pt x="916" y="163"/>
                </a:lnTo>
                <a:lnTo>
                  <a:pt x="915" y="178"/>
                </a:lnTo>
                <a:lnTo>
                  <a:pt x="915" y="196"/>
                </a:lnTo>
                <a:lnTo>
                  <a:pt x="915" y="210"/>
                </a:lnTo>
                <a:lnTo>
                  <a:pt x="911" y="220"/>
                </a:lnTo>
                <a:lnTo>
                  <a:pt x="908" y="231"/>
                </a:lnTo>
                <a:lnTo>
                  <a:pt x="901" y="245"/>
                </a:lnTo>
                <a:lnTo>
                  <a:pt x="894" y="267"/>
                </a:lnTo>
                <a:lnTo>
                  <a:pt x="894" y="285"/>
                </a:lnTo>
                <a:lnTo>
                  <a:pt x="902" y="293"/>
                </a:lnTo>
                <a:lnTo>
                  <a:pt x="912" y="306"/>
                </a:lnTo>
                <a:lnTo>
                  <a:pt x="925" y="317"/>
                </a:lnTo>
                <a:lnTo>
                  <a:pt x="932" y="327"/>
                </a:lnTo>
                <a:lnTo>
                  <a:pt x="937" y="338"/>
                </a:lnTo>
                <a:lnTo>
                  <a:pt x="936" y="353"/>
                </a:lnTo>
                <a:lnTo>
                  <a:pt x="927" y="353"/>
                </a:lnTo>
                <a:lnTo>
                  <a:pt x="918" y="358"/>
                </a:lnTo>
                <a:lnTo>
                  <a:pt x="907" y="362"/>
                </a:lnTo>
                <a:lnTo>
                  <a:pt x="895" y="367"/>
                </a:lnTo>
                <a:lnTo>
                  <a:pt x="890" y="376"/>
                </a:lnTo>
                <a:lnTo>
                  <a:pt x="886" y="392"/>
                </a:lnTo>
                <a:lnTo>
                  <a:pt x="881" y="401"/>
                </a:lnTo>
                <a:lnTo>
                  <a:pt x="881" y="415"/>
                </a:lnTo>
                <a:lnTo>
                  <a:pt x="875" y="423"/>
                </a:lnTo>
                <a:lnTo>
                  <a:pt x="865" y="426"/>
                </a:lnTo>
                <a:lnTo>
                  <a:pt x="854" y="426"/>
                </a:lnTo>
                <a:lnTo>
                  <a:pt x="847" y="422"/>
                </a:lnTo>
                <a:lnTo>
                  <a:pt x="842" y="413"/>
                </a:lnTo>
                <a:lnTo>
                  <a:pt x="837" y="408"/>
                </a:lnTo>
                <a:lnTo>
                  <a:pt x="836" y="399"/>
                </a:lnTo>
                <a:lnTo>
                  <a:pt x="829" y="394"/>
                </a:lnTo>
                <a:lnTo>
                  <a:pt x="819" y="385"/>
                </a:lnTo>
                <a:lnTo>
                  <a:pt x="816" y="377"/>
                </a:lnTo>
                <a:lnTo>
                  <a:pt x="813" y="363"/>
                </a:lnTo>
                <a:lnTo>
                  <a:pt x="817" y="353"/>
                </a:lnTo>
                <a:lnTo>
                  <a:pt x="823" y="341"/>
                </a:lnTo>
                <a:lnTo>
                  <a:pt x="826" y="324"/>
                </a:lnTo>
                <a:lnTo>
                  <a:pt x="817" y="316"/>
                </a:lnTo>
                <a:lnTo>
                  <a:pt x="805" y="312"/>
                </a:lnTo>
                <a:lnTo>
                  <a:pt x="792" y="314"/>
                </a:lnTo>
                <a:lnTo>
                  <a:pt x="783" y="320"/>
                </a:lnTo>
                <a:lnTo>
                  <a:pt x="774" y="324"/>
                </a:lnTo>
                <a:lnTo>
                  <a:pt x="763" y="331"/>
                </a:lnTo>
                <a:lnTo>
                  <a:pt x="758" y="337"/>
                </a:lnTo>
                <a:lnTo>
                  <a:pt x="744" y="337"/>
                </a:lnTo>
                <a:lnTo>
                  <a:pt x="730" y="337"/>
                </a:lnTo>
                <a:lnTo>
                  <a:pt x="720" y="327"/>
                </a:lnTo>
                <a:lnTo>
                  <a:pt x="705" y="321"/>
                </a:lnTo>
                <a:lnTo>
                  <a:pt x="698" y="316"/>
                </a:lnTo>
                <a:lnTo>
                  <a:pt x="694" y="306"/>
                </a:lnTo>
                <a:lnTo>
                  <a:pt x="685" y="300"/>
                </a:lnTo>
                <a:lnTo>
                  <a:pt x="678" y="292"/>
                </a:lnTo>
                <a:lnTo>
                  <a:pt x="668" y="278"/>
                </a:lnTo>
                <a:lnTo>
                  <a:pt x="659" y="278"/>
                </a:lnTo>
                <a:lnTo>
                  <a:pt x="648" y="285"/>
                </a:lnTo>
                <a:lnTo>
                  <a:pt x="643" y="292"/>
                </a:lnTo>
                <a:lnTo>
                  <a:pt x="641" y="300"/>
                </a:lnTo>
                <a:lnTo>
                  <a:pt x="636" y="307"/>
                </a:lnTo>
                <a:lnTo>
                  <a:pt x="628" y="314"/>
                </a:lnTo>
                <a:lnTo>
                  <a:pt x="625" y="320"/>
                </a:lnTo>
                <a:lnTo>
                  <a:pt x="622" y="330"/>
                </a:lnTo>
                <a:lnTo>
                  <a:pt x="618" y="335"/>
                </a:lnTo>
                <a:lnTo>
                  <a:pt x="607" y="335"/>
                </a:lnTo>
                <a:lnTo>
                  <a:pt x="595" y="339"/>
                </a:lnTo>
                <a:lnTo>
                  <a:pt x="585" y="341"/>
                </a:lnTo>
                <a:lnTo>
                  <a:pt x="585" y="351"/>
                </a:lnTo>
                <a:lnTo>
                  <a:pt x="585" y="360"/>
                </a:lnTo>
                <a:lnTo>
                  <a:pt x="588" y="370"/>
                </a:lnTo>
                <a:lnTo>
                  <a:pt x="588" y="385"/>
                </a:lnTo>
                <a:lnTo>
                  <a:pt x="584" y="397"/>
                </a:lnTo>
                <a:lnTo>
                  <a:pt x="578" y="406"/>
                </a:lnTo>
                <a:lnTo>
                  <a:pt x="574" y="412"/>
                </a:lnTo>
                <a:lnTo>
                  <a:pt x="570" y="422"/>
                </a:lnTo>
                <a:lnTo>
                  <a:pt x="568" y="442"/>
                </a:lnTo>
                <a:lnTo>
                  <a:pt x="564" y="449"/>
                </a:lnTo>
                <a:lnTo>
                  <a:pt x="551" y="449"/>
                </a:lnTo>
                <a:lnTo>
                  <a:pt x="535" y="449"/>
                </a:lnTo>
                <a:lnTo>
                  <a:pt x="517" y="451"/>
                </a:lnTo>
                <a:lnTo>
                  <a:pt x="508" y="452"/>
                </a:lnTo>
                <a:lnTo>
                  <a:pt x="501" y="461"/>
                </a:lnTo>
                <a:lnTo>
                  <a:pt x="490" y="470"/>
                </a:lnTo>
                <a:lnTo>
                  <a:pt x="480" y="473"/>
                </a:lnTo>
                <a:lnTo>
                  <a:pt x="469" y="479"/>
                </a:lnTo>
                <a:lnTo>
                  <a:pt x="464" y="484"/>
                </a:lnTo>
                <a:lnTo>
                  <a:pt x="462" y="494"/>
                </a:lnTo>
                <a:lnTo>
                  <a:pt x="457" y="504"/>
                </a:lnTo>
                <a:lnTo>
                  <a:pt x="443" y="511"/>
                </a:lnTo>
                <a:lnTo>
                  <a:pt x="432" y="518"/>
                </a:lnTo>
                <a:lnTo>
                  <a:pt x="421" y="519"/>
                </a:lnTo>
                <a:lnTo>
                  <a:pt x="405" y="526"/>
                </a:lnTo>
                <a:lnTo>
                  <a:pt x="389" y="539"/>
                </a:lnTo>
                <a:lnTo>
                  <a:pt x="375" y="546"/>
                </a:lnTo>
                <a:lnTo>
                  <a:pt x="361" y="557"/>
                </a:lnTo>
                <a:lnTo>
                  <a:pt x="351" y="564"/>
                </a:lnTo>
                <a:lnTo>
                  <a:pt x="344" y="564"/>
                </a:lnTo>
                <a:lnTo>
                  <a:pt x="338" y="552"/>
                </a:lnTo>
                <a:lnTo>
                  <a:pt x="333" y="539"/>
                </a:lnTo>
                <a:lnTo>
                  <a:pt x="312" y="533"/>
                </a:lnTo>
                <a:lnTo>
                  <a:pt x="301" y="540"/>
                </a:lnTo>
                <a:lnTo>
                  <a:pt x="301" y="552"/>
                </a:lnTo>
                <a:lnTo>
                  <a:pt x="298" y="568"/>
                </a:lnTo>
                <a:lnTo>
                  <a:pt x="297" y="583"/>
                </a:lnTo>
                <a:lnTo>
                  <a:pt x="292" y="591"/>
                </a:lnTo>
                <a:lnTo>
                  <a:pt x="270" y="591"/>
                </a:lnTo>
                <a:lnTo>
                  <a:pt x="247" y="590"/>
                </a:lnTo>
                <a:lnTo>
                  <a:pt x="219" y="591"/>
                </a:lnTo>
                <a:lnTo>
                  <a:pt x="206" y="591"/>
                </a:lnTo>
                <a:lnTo>
                  <a:pt x="198" y="601"/>
                </a:lnTo>
                <a:lnTo>
                  <a:pt x="195" y="614"/>
                </a:lnTo>
                <a:lnTo>
                  <a:pt x="195" y="619"/>
                </a:lnTo>
                <a:lnTo>
                  <a:pt x="187" y="626"/>
                </a:lnTo>
                <a:lnTo>
                  <a:pt x="173" y="626"/>
                </a:lnTo>
                <a:lnTo>
                  <a:pt x="159" y="632"/>
                </a:lnTo>
                <a:lnTo>
                  <a:pt x="146" y="636"/>
                </a:lnTo>
                <a:lnTo>
                  <a:pt x="146" y="646"/>
                </a:lnTo>
                <a:lnTo>
                  <a:pt x="148" y="654"/>
                </a:lnTo>
                <a:lnTo>
                  <a:pt x="155" y="661"/>
                </a:lnTo>
                <a:lnTo>
                  <a:pt x="155" y="675"/>
                </a:lnTo>
                <a:lnTo>
                  <a:pt x="155" y="686"/>
                </a:lnTo>
                <a:lnTo>
                  <a:pt x="153" y="693"/>
                </a:lnTo>
                <a:lnTo>
                  <a:pt x="144" y="697"/>
                </a:lnTo>
                <a:lnTo>
                  <a:pt x="135" y="704"/>
                </a:lnTo>
                <a:lnTo>
                  <a:pt x="127" y="713"/>
                </a:lnTo>
                <a:lnTo>
                  <a:pt x="127" y="727"/>
                </a:lnTo>
                <a:lnTo>
                  <a:pt x="124" y="740"/>
                </a:lnTo>
                <a:lnTo>
                  <a:pt x="118" y="753"/>
                </a:lnTo>
                <a:lnTo>
                  <a:pt x="107" y="753"/>
                </a:lnTo>
                <a:lnTo>
                  <a:pt x="102" y="749"/>
                </a:lnTo>
                <a:lnTo>
                  <a:pt x="89" y="739"/>
                </a:lnTo>
                <a:lnTo>
                  <a:pt x="82" y="736"/>
                </a:lnTo>
                <a:lnTo>
                  <a:pt x="71" y="728"/>
                </a:lnTo>
                <a:lnTo>
                  <a:pt x="59" y="724"/>
                </a:lnTo>
                <a:lnTo>
                  <a:pt x="49" y="713"/>
                </a:lnTo>
                <a:lnTo>
                  <a:pt x="43" y="697"/>
                </a:lnTo>
                <a:lnTo>
                  <a:pt x="43" y="678"/>
                </a:lnTo>
                <a:lnTo>
                  <a:pt x="47" y="654"/>
                </a:lnTo>
                <a:lnTo>
                  <a:pt x="47" y="632"/>
                </a:lnTo>
                <a:lnTo>
                  <a:pt x="43" y="618"/>
                </a:lnTo>
                <a:lnTo>
                  <a:pt x="39" y="604"/>
                </a:lnTo>
                <a:lnTo>
                  <a:pt x="32" y="579"/>
                </a:lnTo>
                <a:lnTo>
                  <a:pt x="31" y="557"/>
                </a:lnTo>
                <a:lnTo>
                  <a:pt x="29" y="530"/>
                </a:lnTo>
                <a:lnTo>
                  <a:pt x="29" y="505"/>
                </a:lnTo>
                <a:lnTo>
                  <a:pt x="25" y="476"/>
                </a:lnTo>
                <a:lnTo>
                  <a:pt x="24" y="451"/>
                </a:lnTo>
                <a:lnTo>
                  <a:pt x="17" y="423"/>
                </a:lnTo>
                <a:lnTo>
                  <a:pt x="14" y="401"/>
                </a:lnTo>
                <a:lnTo>
                  <a:pt x="15" y="378"/>
                </a:lnTo>
                <a:lnTo>
                  <a:pt x="11" y="355"/>
                </a:lnTo>
                <a:lnTo>
                  <a:pt x="1" y="332"/>
                </a:lnTo>
                <a:lnTo>
                  <a:pt x="0" y="302"/>
                </a:lnTo>
                <a:lnTo>
                  <a:pt x="0" y="275"/>
                </a:lnTo>
                <a:lnTo>
                  <a:pt x="10" y="260"/>
                </a:lnTo>
                <a:lnTo>
                  <a:pt x="15" y="246"/>
                </a:lnTo>
                <a:lnTo>
                  <a:pt x="17" y="227"/>
                </a:lnTo>
                <a:lnTo>
                  <a:pt x="17" y="204"/>
                </a:lnTo>
                <a:lnTo>
                  <a:pt x="18" y="189"/>
                </a:lnTo>
                <a:close/>
              </a:path>
            </a:pathLst>
          </a:custGeom>
          <a:solidFill>
            <a:srgbClr val="FFC000"/>
          </a:solidFill>
          <a:ln w="9525">
            <a:noFill/>
            <a:miter lim="800000"/>
            <a:headEnd/>
            <a:tailEnd/>
          </a:ln>
        </p:spPr>
        <p:txBody>
          <a:bodyPr/>
          <a:lstStyle/>
          <a:p>
            <a:endParaRPr lang="en-US" altLang="en-US" dirty="0">
              <a:ea typeface="SimSun" pitchFamily="2" charset="-122"/>
            </a:endParaRPr>
          </a:p>
        </p:txBody>
      </p:sp>
      <p:sp>
        <p:nvSpPr>
          <p:cNvPr id="8219" name="Freeform 31"/>
          <p:cNvSpPr>
            <a:spLocks/>
          </p:cNvSpPr>
          <p:nvPr/>
        </p:nvSpPr>
        <p:spPr bwMode="gray">
          <a:xfrm rot="-151246">
            <a:off x="3416300" y="4511675"/>
            <a:ext cx="1358900" cy="1109663"/>
          </a:xfrm>
          <a:custGeom>
            <a:avLst/>
            <a:gdLst>
              <a:gd name="T0" fmla="*/ 181 w 994"/>
              <a:gd name="T1" fmla="*/ 144 h 811"/>
              <a:gd name="T2" fmla="*/ 197 w 994"/>
              <a:gd name="T3" fmla="*/ 96 h 811"/>
              <a:gd name="T4" fmla="*/ 214 w 994"/>
              <a:gd name="T5" fmla="*/ 59 h 811"/>
              <a:gd name="T6" fmla="*/ 247 w 994"/>
              <a:gd name="T7" fmla="*/ 29 h 811"/>
              <a:gd name="T8" fmla="*/ 277 w 994"/>
              <a:gd name="T9" fmla="*/ 0 h 811"/>
              <a:gd name="T10" fmla="*/ 316 w 994"/>
              <a:gd name="T11" fmla="*/ 43 h 811"/>
              <a:gd name="T12" fmla="*/ 374 w 994"/>
              <a:gd name="T13" fmla="*/ 53 h 811"/>
              <a:gd name="T14" fmla="*/ 424 w 994"/>
              <a:gd name="T15" fmla="*/ 36 h 811"/>
              <a:gd name="T16" fmla="*/ 424 w 994"/>
              <a:gd name="T17" fmla="*/ 85 h 811"/>
              <a:gd name="T18" fmla="*/ 453 w 994"/>
              <a:gd name="T19" fmla="*/ 135 h 811"/>
              <a:gd name="T20" fmla="*/ 463 w 994"/>
              <a:gd name="T21" fmla="*/ 162 h 811"/>
              <a:gd name="T22" fmla="*/ 491 w 994"/>
              <a:gd name="T23" fmla="*/ 184 h 811"/>
              <a:gd name="T24" fmla="*/ 520 w 994"/>
              <a:gd name="T25" fmla="*/ 215 h 811"/>
              <a:gd name="T26" fmla="*/ 547 w 994"/>
              <a:gd name="T27" fmla="*/ 251 h 811"/>
              <a:gd name="T28" fmla="*/ 587 w 994"/>
              <a:gd name="T29" fmla="*/ 261 h 811"/>
              <a:gd name="T30" fmla="*/ 633 w 994"/>
              <a:gd name="T31" fmla="*/ 242 h 811"/>
              <a:gd name="T32" fmla="*/ 682 w 994"/>
              <a:gd name="T33" fmla="*/ 226 h 811"/>
              <a:gd name="T34" fmla="*/ 706 w 994"/>
              <a:gd name="T35" fmla="*/ 181 h 811"/>
              <a:gd name="T36" fmla="*/ 753 w 994"/>
              <a:gd name="T37" fmla="*/ 201 h 811"/>
              <a:gd name="T38" fmla="*/ 782 w 994"/>
              <a:gd name="T39" fmla="*/ 151 h 811"/>
              <a:gd name="T40" fmla="*/ 842 w 994"/>
              <a:gd name="T41" fmla="*/ 130 h 811"/>
              <a:gd name="T42" fmla="*/ 895 w 994"/>
              <a:gd name="T43" fmla="*/ 148 h 811"/>
              <a:gd name="T44" fmla="*/ 944 w 994"/>
              <a:gd name="T45" fmla="*/ 127 h 811"/>
              <a:gd name="T46" fmla="*/ 994 w 994"/>
              <a:gd name="T47" fmla="*/ 116 h 811"/>
              <a:gd name="T48" fmla="*/ 969 w 994"/>
              <a:gd name="T49" fmla="*/ 158 h 811"/>
              <a:gd name="T50" fmla="*/ 912 w 994"/>
              <a:gd name="T51" fmla="*/ 199 h 811"/>
              <a:gd name="T52" fmla="*/ 860 w 994"/>
              <a:gd name="T53" fmla="*/ 238 h 811"/>
              <a:gd name="T54" fmla="*/ 814 w 994"/>
              <a:gd name="T55" fmla="*/ 266 h 811"/>
              <a:gd name="T56" fmla="*/ 768 w 994"/>
              <a:gd name="T57" fmla="*/ 309 h 811"/>
              <a:gd name="T58" fmla="*/ 718 w 994"/>
              <a:gd name="T59" fmla="*/ 341 h 811"/>
              <a:gd name="T60" fmla="*/ 668 w 994"/>
              <a:gd name="T61" fmla="*/ 410 h 811"/>
              <a:gd name="T62" fmla="*/ 593 w 994"/>
              <a:gd name="T63" fmla="*/ 432 h 811"/>
              <a:gd name="T64" fmla="*/ 537 w 994"/>
              <a:gd name="T65" fmla="*/ 464 h 811"/>
              <a:gd name="T66" fmla="*/ 472 w 994"/>
              <a:gd name="T67" fmla="*/ 482 h 811"/>
              <a:gd name="T68" fmla="*/ 437 w 994"/>
              <a:gd name="T69" fmla="*/ 532 h 811"/>
              <a:gd name="T70" fmla="*/ 427 w 994"/>
              <a:gd name="T71" fmla="*/ 609 h 811"/>
              <a:gd name="T72" fmla="*/ 431 w 994"/>
              <a:gd name="T73" fmla="*/ 676 h 811"/>
              <a:gd name="T74" fmla="*/ 434 w 994"/>
              <a:gd name="T75" fmla="*/ 738 h 811"/>
              <a:gd name="T76" fmla="*/ 381 w 994"/>
              <a:gd name="T77" fmla="*/ 709 h 811"/>
              <a:gd name="T78" fmla="*/ 359 w 994"/>
              <a:gd name="T79" fmla="*/ 755 h 811"/>
              <a:gd name="T80" fmla="*/ 307 w 994"/>
              <a:gd name="T81" fmla="*/ 783 h 811"/>
              <a:gd name="T82" fmla="*/ 256 w 994"/>
              <a:gd name="T83" fmla="*/ 799 h 811"/>
              <a:gd name="T84" fmla="*/ 193 w 994"/>
              <a:gd name="T85" fmla="*/ 811 h 811"/>
              <a:gd name="T86" fmla="*/ 217 w 994"/>
              <a:gd name="T87" fmla="*/ 758 h 811"/>
              <a:gd name="T88" fmla="*/ 206 w 994"/>
              <a:gd name="T89" fmla="*/ 705 h 811"/>
              <a:gd name="T90" fmla="*/ 176 w 994"/>
              <a:gd name="T91" fmla="*/ 666 h 811"/>
              <a:gd name="T92" fmla="*/ 137 w 994"/>
              <a:gd name="T93" fmla="*/ 695 h 811"/>
              <a:gd name="T94" fmla="*/ 85 w 994"/>
              <a:gd name="T95" fmla="*/ 681 h 811"/>
              <a:gd name="T96" fmla="*/ 79 w 994"/>
              <a:gd name="T97" fmla="*/ 642 h 811"/>
              <a:gd name="T98" fmla="*/ 26 w 994"/>
              <a:gd name="T99" fmla="*/ 613 h 811"/>
              <a:gd name="T100" fmla="*/ 0 w 994"/>
              <a:gd name="T101" fmla="*/ 564 h 811"/>
              <a:gd name="T102" fmla="*/ 16 w 994"/>
              <a:gd name="T103" fmla="*/ 496 h 811"/>
              <a:gd name="T104" fmla="*/ 41 w 994"/>
              <a:gd name="T105" fmla="*/ 532 h 811"/>
              <a:gd name="T106" fmla="*/ 80 w 994"/>
              <a:gd name="T107" fmla="*/ 503 h 811"/>
              <a:gd name="T108" fmla="*/ 114 w 994"/>
              <a:gd name="T109" fmla="*/ 436 h 811"/>
              <a:gd name="T110" fmla="*/ 107 w 994"/>
              <a:gd name="T111" fmla="*/ 396 h 811"/>
              <a:gd name="T112" fmla="*/ 158 w 994"/>
              <a:gd name="T113" fmla="*/ 329 h 811"/>
              <a:gd name="T114" fmla="*/ 147 w 994"/>
              <a:gd name="T115" fmla="*/ 281 h 811"/>
              <a:gd name="T116" fmla="*/ 161 w 994"/>
              <a:gd name="T117" fmla="*/ 237 h 811"/>
              <a:gd name="T118" fmla="*/ 160 w 994"/>
              <a:gd name="T119" fmla="*/ 199 h 8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94" h="811">
                <a:moveTo>
                  <a:pt x="162" y="171"/>
                </a:moveTo>
                <a:lnTo>
                  <a:pt x="171" y="171"/>
                </a:lnTo>
                <a:lnTo>
                  <a:pt x="178" y="169"/>
                </a:lnTo>
                <a:lnTo>
                  <a:pt x="179" y="160"/>
                </a:lnTo>
                <a:lnTo>
                  <a:pt x="181" y="144"/>
                </a:lnTo>
                <a:lnTo>
                  <a:pt x="185" y="134"/>
                </a:lnTo>
                <a:lnTo>
                  <a:pt x="189" y="128"/>
                </a:lnTo>
                <a:lnTo>
                  <a:pt x="195" y="119"/>
                </a:lnTo>
                <a:lnTo>
                  <a:pt x="199" y="107"/>
                </a:lnTo>
                <a:lnTo>
                  <a:pt x="197" y="96"/>
                </a:lnTo>
                <a:lnTo>
                  <a:pt x="197" y="88"/>
                </a:lnTo>
                <a:lnTo>
                  <a:pt x="196" y="73"/>
                </a:lnTo>
                <a:lnTo>
                  <a:pt x="196" y="63"/>
                </a:lnTo>
                <a:lnTo>
                  <a:pt x="206" y="61"/>
                </a:lnTo>
                <a:lnTo>
                  <a:pt x="214" y="59"/>
                </a:lnTo>
                <a:lnTo>
                  <a:pt x="224" y="59"/>
                </a:lnTo>
                <a:lnTo>
                  <a:pt x="229" y="57"/>
                </a:lnTo>
                <a:lnTo>
                  <a:pt x="233" y="48"/>
                </a:lnTo>
                <a:lnTo>
                  <a:pt x="239" y="36"/>
                </a:lnTo>
                <a:lnTo>
                  <a:pt x="247" y="29"/>
                </a:lnTo>
                <a:lnTo>
                  <a:pt x="252" y="22"/>
                </a:lnTo>
                <a:lnTo>
                  <a:pt x="254" y="14"/>
                </a:lnTo>
                <a:lnTo>
                  <a:pt x="259" y="7"/>
                </a:lnTo>
                <a:lnTo>
                  <a:pt x="264" y="2"/>
                </a:lnTo>
                <a:lnTo>
                  <a:pt x="277" y="0"/>
                </a:lnTo>
                <a:lnTo>
                  <a:pt x="284" y="10"/>
                </a:lnTo>
                <a:lnTo>
                  <a:pt x="296" y="22"/>
                </a:lnTo>
                <a:lnTo>
                  <a:pt x="305" y="28"/>
                </a:lnTo>
                <a:lnTo>
                  <a:pt x="309" y="38"/>
                </a:lnTo>
                <a:lnTo>
                  <a:pt x="316" y="43"/>
                </a:lnTo>
                <a:lnTo>
                  <a:pt x="325" y="46"/>
                </a:lnTo>
                <a:lnTo>
                  <a:pt x="337" y="53"/>
                </a:lnTo>
                <a:lnTo>
                  <a:pt x="341" y="59"/>
                </a:lnTo>
                <a:lnTo>
                  <a:pt x="369" y="59"/>
                </a:lnTo>
                <a:lnTo>
                  <a:pt x="374" y="53"/>
                </a:lnTo>
                <a:lnTo>
                  <a:pt x="385" y="46"/>
                </a:lnTo>
                <a:lnTo>
                  <a:pt x="394" y="42"/>
                </a:lnTo>
                <a:lnTo>
                  <a:pt x="403" y="36"/>
                </a:lnTo>
                <a:lnTo>
                  <a:pt x="416" y="34"/>
                </a:lnTo>
                <a:lnTo>
                  <a:pt x="424" y="36"/>
                </a:lnTo>
                <a:lnTo>
                  <a:pt x="433" y="41"/>
                </a:lnTo>
                <a:lnTo>
                  <a:pt x="435" y="53"/>
                </a:lnTo>
                <a:lnTo>
                  <a:pt x="434" y="63"/>
                </a:lnTo>
                <a:lnTo>
                  <a:pt x="428" y="75"/>
                </a:lnTo>
                <a:lnTo>
                  <a:pt x="424" y="85"/>
                </a:lnTo>
                <a:lnTo>
                  <a:pt x="427" y="99"/>
                </a:lnTo>
                <a:lnTo>
                  <a:pt x="430" y="107"/>
                </a:lnTo>
                <a:lnTo>
                  <a:pt x="440" y="116"/>
                </a:lnTo>
                <a:lnTo>
                  <a:pt x="447" y="121"/>
                </a:lnTo>
                <a:lnTo>
                  <a:pt x="453" y="135"/>
                </a:lnTo>
                <a:lnTo>
                  <a:pt x="458" y="144"/>
                </a:lnTo>
                <a:lnTo>
                  <a:pt x="462" y="146"/>
                </a:lnTo>
                <a:lnTo>
                  <a:pt x="470" y="148"/>
                </a:lnTo>
                <a:lnTo>
                  <a:pt x="466" y="155"/>
                </a:lnTo>
                <a:lnTo>
                  <a:pt x="463" y="162"/>
                </a:lnTo>
                <a:lnTo>
                  <a:pt x="458" y="170"/>
                </a:lnTo>
                <a:lnTo>
                  <a:pt x="465" y="176"/>
                </a:lnTo>
                <a:lnTo>
                  <a:pt x="474" y="178"/>
                </a:lnTo>
                <a:lnTo>
                  <a:pt x="483" y="180"/>
                </a:lnTo>
                <a:lnTo>
                  <a:pt x="491" y="184"/>
                </a:lnTo>
                <a:lnTo>
                  <a:pt x="501" y="187"/>
                </a:lnTo>
                <a:lnTo>
                  <a:pt x="506" y="190"/>
                </a:lnTo>
                <a:lnTo>
                  <a:pt x="516" y="199"/>
                </a:lnTo>
                <a:lnTo>
                  <a:pt x="520" y="203"/>
                </a:lnTo>
                <a:lnTo>
                  <a:pt x="520" y="215"/>
                </a:lnTo>
                <a:lnTo>
                  <a:pt x="522" y="227"/>
                </a:lnTo>
                <a:lnTo>
                  <a:pt x="525" y="230"/>
                </a:lnTo>
                <a:lnTo>
                  <a:pt x="534" y="234"/>
                </a:lnTo>
                <a:lnTo>
                  <a:pt x="541" y="238"/>
                </a:lnTo>
                <a:lnTo>
                  <a:pt x="547" y="251"/>
                </a:lnTo>
                <a:lnTo>
                  <a:pt x="551" y="259"/>
                </a:lnTo>
                <a:lnTo>
                  <a:pt x="555" y="265"/>
                </a:lnTo>
                <a:lnTo>
                  <a:pt x="566" y="268"/>
                </a:lnTo>
                <a:lnTo>
                  <a:pt x="579" y="266"/>
                </a:lnTo>
                <a:lnTo>
                  <a:pt x="587" y="261"/>
                </a:lnTo>
                <a:lnTo>
                  <a:pt x="591" y="248"/>
                </a:lnTo>
                <a:lnTo>
                  <a:pt x="601" y="248"/>
                </a:lnTo>
                <a:lnTo>
                  <a:pt x="612" y="245"/>
                </a:lnTo>
                <a:lnTo>
                  <a:pt x="621" y="244"/>
                </a:lnTo>
                <a:lnTo>
                  <a:pt x="633" y="242"/>
                </a:lnTo>
                <a:lnTo>
                  <a:pt x="643" y="241"/>
                </a:lnTo>
                <a:lnTo>
                  <a:pt x="655" y="234"/>
                </a:lnTo>
                <a:lnTo>
                  <a:pt x="665" y="231"/>
                </a:lnTo>
                <a:lnTo>
                  <a:pt x="671" y="231"/>
                </a:lnTo>
                <a:lnTo>
                  <a:pt x="682" y="226"/>
                </a:lnTo>
                <a:lnTo>
                  <a:pt x="690" y="217"/>
                </a:lnTo>
                <a:lnTo>
                  <a:pt x="693" y="202"/>
                </a:lnTo>
                <a:lnTo>
                  <a:pt x="694" y="188"/>
                </a:lnTo>
                <a:lnTo>
                  <a:pt x="696" y="181"/>
                </a:lnTo>
                <a:lnTo>
                  <a:pt x="706" y="181"/>
                </a:lnTo>
                <a:lnTo>
                  <a:pt x="719" y="181"/>
                </a:lnTo>
                <a:lnTo>
                  <a:pt x="724" y="188"/>
                </a:lnTo>
                <a:lnTo>
                  <a:pt x="732" y="197"/>
                </a:lnTo>
                <a:lnTo>
                  <a:pt x="745" y="203"/>
                </a:lnTo>
                <a:lnTo>
                  <a:pt x="753" y="201"/>
                </a:lnTo>
                <a:lnTo>
                  <a:pt x="764" y="195"/>
                </a:lnTo>
                <a:lnTo>
                  <a:pt x="772" y="181"/>
                </a:lnTo>
                <a:lnTo>
                  <a:pt x="777" y="169"/>
                </a:lnTo>
                <a:lnTo>
                  <a:pt x="775" y="160"/>
                </a:lnTo>
                <a:lnTo>
                  <a:pt x="782" y="151"/>
                </a:lnTo>
                <a:lnTo>
                  <a:pt x="786" y="139"/>
                </a:lnTo>
                <a:lnTo>
                  <a:pt x="802" y="139"/>
                </a:lnTo>
                <a:lnTo>
                  <a:pt x="817" y="132"/>
                </a:lnTo>
                <a:lnTo>
                  <a:pt x="825" y="130"/>
                </a:lnTo>
                <a:lnTo>
                  <a:pt x="842" y="130"/>
                </a:lnTo>
                <a:lnTo>
                  <a:pt x="860" y="130"/>
                </a:lnTo>
                <a:lnTo>
                  <a:pt x="867" y="132"/>
                </a:lnTo>
                <a:lnTo>
                  <a:pt x="877" y="137"/>
                </a:lnTo>
                <a:lnTo>
                  <a:pt x="887" y="142"/>
                </a:lnTo>
                <a:lnTo>
                  <a:pt x="895" y="148"/>
                </a:lnTo>
                <a:lnTo>
                  <a:pt x="903" y="153"/>
                </a:lnTo>
                <a:lnTo>
                  <a:pt x="913" y="153"/>
                </a:lnTo>
                <a:lnTo>
                  <a:pt x="927" y="139"/>
                </a:lnTo>
                <a:lnTo>
                  <a:pt x="935" y="131"/>
                </a:lnTo>
                <a:lnTo>
                  <a:pt x="944" y="127"/>
                </a:lnTo>
                <a:lnTo>
                  <a:pt x="958" y="125"/>
                </a:lnTo>
                <a:lnTo>
                  <a:pt x="969" y="125"/>
                </a:lnTo>
                <a:lnTo>
                  <a:pt x="984" y="119"/>
                </a:lnTo>
                <a:lnTo>
                  <a:pt x="992" y="116"/>
                </a:lnTo>
                <a:lnTo>
                  <a:pt x="994" y="116"/>
                </a:lnTo>
                <a:lnTo>
                  <a:pt x="987" y="123"/>
                </a:lnTo>
                <a:lnTo>
                  <a:pt x="983" y="134"/>
                </a:lnTo>
                <a:lnTo>
                  <a:pt x="978" y="142"/>
                </a:lnTo>
                <a:lnTo>
                  <a:pt x="973" y="151"/>
                </a:lnTo>
                <a:lnTo>
                  <a:pt x="969" y="158"/>
                </a:lnTo>
                <a:lnTo>
                  <a:pt x="958" y="171"/>
                </a:lnTo>
                <a:lnTo>
                  <a:pt x="948" y="178"/>
                </a:lnTo>
                <a:lnTo>
                  <a:pt x="937" y="185"/>
                </a:lnTo>
                <a:lnTo>
                  <a:pt x="926" y="191"/>
                </a:lnTo>
                <a:lnTo>
                  <a:pt x="912" y="199"/>
                </a:lnTo>
                <a:lnTo>
                  <a:pt x="899" y="203"/>
                </a:lnTo>
                <a:lnTo>
                  <a:pt x="892" y="212"/>
                </a:lnTo>
                <a:lnTo>
                  <a:pt x="884" y="222"/>
                </a:lnTo>
                <a:lnTo>
                  <a:pt x="871" y="230"/>
                </a:lnTo>
                <a:lnTo>
                  <a:pt x="860" y="238"/>
                </a:lnTo>
                <a:lnTo>
                  <a:pt x="848" y="248"/>
                </a:lnTo>
                <a:lnTo>
                  <a:pt x="839" y="252"/>
                </a:lnTo>
                <a:lnTo>
                  <a:pt x="834" y="259"/>
                </a:lnTo>
                <a:lnTo>
                  <a:pt x="824" y="263"/>
                </a:lnTo>
                <a:lnTo>
                  <a:pt x="814" y="266"/>
                </a:lnTo>
                <a:lnTo>
                  <a:pt x="807" y="273"/>
                </a:lnTo>
                <a:lnTo>
                  <a:pt x="800" y="281"/>
                </a:lnTo>
                <a:lnTo>
                  <a:pt x="793" y="290"/>
                </a:lnTo>
                <a:lnTo>
                  <a:pt x="781" y="300"/>
                </a:lnTo>
                <a:lnTo>
                  <a:pt x="768" y="309"/>
                </a:lnTo>
                <a:lnTo>
                  <a:pt x="757" y="315"/>
                </a:lnTo>
                <a:lnTo>
                  <a:pt x="740" y="320"/>
                </a:lnTo>
                <a:lnTo>
                  <a:pt x="731" y="320"/>
                </a:lnTo>
                <a:lnTo>
                  <a:pt x="721" y="330"/>
                </a:lnTo>
                <a:lnTo>
                  <a:pt x="718" y="341"/>
                </a:lnTo>
                <a:lnTo>
                  <a:pt x="712" y="355"/>
                </a:lnTo>
                <a:lnTo>
                  <a:pt x="701" y="375"/>
                </a:lnTo>
                <a:lnTo>
                  <a:pt x="692" y="380"/>
                </a:lnTo>
                <a:lnTo>
                  <a:pt x="683" y="394"/>
                </a:lnTo>
                <a:lnTo>
                  <a:pt x="668" y="410"/>
                </a:lnTo>
                <a:lnTo>
                  <a:pt x="662" y="417"/>
                </a:lnTo>
                <a:lnTo>
                  <a:pt x="650" y="423"/>
                </a:lnTo>
                <a:lnTo>
                  <a:pt x="641" y="429"/>
                </a:lnTo>
                <a:lnTo>
                  <a:pt x="616" y="432"/>
                </a:lnTo>
                <a:lnTo>
                  <a:pt x="593" y="432"/>
                </a:lnTo>
                <a:lnTo>
                  <a:pt x="580" y="432"/>
                </a:lnTo>
                <a:lnTo>
                  <a:pt x="562" y="436"/>
                </a:lnTo>
                <a:lnTo>
                  <a:pt x="552" y="440"/>
                </a:lnTo>
                <a:lnTo>
                  <a:pt x="545" y="453"/>
                </a:lnTo>
                <a:lnTo>
                  <a:pt x="537" y="464"/>
                </a:lnTo>
                <a:lnTo>
                  <a:pt x="526" y="468"/>
                </a:lnTo>
                <a:lnTo>
                  <a:pt x="516" y="475"/>
                </a:lnTo>
                <a:lnTo>
                  <a:pt x="498" y="476"/>
                </a:lnTo>
                <a:lnTo>
                  <a:pt x="483" y="478"/>
                </a:lnTo>
                <a:lnTo>
                  <a:pt x="472" y="482"/>
                </a:lnTo>
                <a:lnTo>
                  <a:pt x="459" y="485"/>
                </a:lnTo>
                <a:lnTo>
                  <a:pt x="458" y="497"/>
                </a:lnTo>
                <a:lnTo>
                  <a:pt x="448" y="508"/>
                </a:lnTo>
                <a:lnTo>
                  <a:pt x="447" y="522"/>
                </a:lnTo>
                <a:lnTo>
                  <a:pt x="437" y="532"/>
                </a:lnTo>
                <a:lnTo>
                  <a:pt x="430" y="547"/>
                </a:lnTo>
                <a:lnTo>
                  <a:pt x="428" y="559"/>
                </a:lnTo>
                <a:lnTo>
                  <a:pt x="427" y="574"/>
                </a:lnTo>
                <a:lnTo>
                  <a:pt x="427" y="589"/>
                </a:lnTo>
                <a:lnTo>
                  <a:pt x="427" y="609"/>
                </a:lnTo>
                <a:lnTo>
                  <a:pt x="437" y="623"/>
                </a:lnTo>
                <a:lnTo>
                  <a:pt x="437" y="642"/>
                </a:lnTo>
                <a:lnTo>
                  <a:pt x="435" y="650"/>
                </a:lnTo>
                <a:lnTo>
                  <a:pt x="433" y="662"/>
                </a:lnTo>
                <a:lnTo>
                  <a:pt x="431" y="676"/>
                </a:lnTo>
                <a:lnTo>
                  <a:pt x="434" y="691"/>
                </a:lnTo>
                <a:lnTo>
                  <a:pt x="437" y="701"/>
                </a:lnTo>
                <a:lnTo>
                  <a:pt x="437" y="720"/>
                </a:lnTo>
                <a:lnTo>
                  <a:pt x="435" y="731"/>
                </a:lnTo>
                <a:lnTo>
                  <a:pt x="434" y="738"/>
                </a:lnTo>
                <a:lnTo>
                  <a:pt x="426" y="728"/>
                </a:lnTo>
                <a:lnTo>
                  <a:pt x="413" y="721"/>
                </a:lnTo>
                <a:lnTo>
                  <a:pt x="399" y="719"/>
                </a:lnTo>
                <a:lnTo>
                  <a:pt x="392" y="713"/>
                </a:lnTo>
                <a:lnTo>
                  <a:pt x="381" y="709"/>
                </a:lnTo>
                <a:lnTo>
                  <a:pt x="371" y="713"/>
                </a:lnTo>
                <a:lnTo>
                  <a:pt x="371" y="723"/>
                </a:lnTo>
                <a:lnTo>
                  <a:pt x="367" y="733"/>
                </a:lnTo>
                <a:lnTo>
                  <a:pt x="362" y="747"/>
                </a:lnTo>
                <a:lnTo>
                  <a:pt x="359" y="755"/>
                </a:lnTo>
                <a:lnTo>
                  <a:pt x="353" y="762"/>
                </a:lnTo>
                <a:lnTo>
                  <a:pt x="343" y="763"/>
                </a:lnTo>
                <a:lnTo>
                  <a:pt x="324" y="765"/>
                </a:lnTo>
                <a:lnTo>
                  <a:pt x="314" y="770"/>
                </a:lnTo>
                <a:lnTo>
                  <a:pt x="307" y="783"/>
                </a:lnTo>
                <a:lnTo>
                  <a:pt x="299" y="787"/>
                </a:lnTo>
                <a:lnTo>
                  <a:pt x="292" y="788"/>
                </a:lnTo>
                <a:lnTo>
                  <a:pt x="288" y="797"/>
                </a:lnTo>
                <a:lnTo>
                  <a:pt x="282" y="799"/>
                </a:lnTo>
                <a:lnTo>
                  <a:pt x="256" y="799"/>
                </a:lnTo>
                <a:lnTo>
                  <a:pt x="245" y="799"/>
                </a:lnTo>
                <a:lnTo>
                  <a:pt x="235" y="805"/>
                </a:lnTo>
                <a:lnTo>
                  <a:pt x="228" y="808"/>
                </a:lnTo>
                <a:lnTo>
                  <a:pt x="210" y="811"/>
                </a:lnTo>
                <a:lnTo>
                  <a:pt x="193" y="811"/>
                </a:lnTo>
                <a:lnTo>
                  <a:pt x="179" y="808"/>
                </a:lnTo>
                <a:lnTo>
                  <a:pt x="179" y="792"/>
                </a:lnTo>
                <a:lnTo>
                  <a:pt x="189" y="786"/>
                </a:lnTo>
                <a:lnTo>
                  <a:pt x="203" y="772"/>
                </a:lnTo>
                <a:lnTo>
                  <a:pt x="217" y="758"/>
                </a:lnTo>
                <a:lnTo>
                  <a:pt x="224" y="744"/>
                </a:lnTo>
                <a:lnTo>
                  <a:pt x="222" y="734"/>
                </a:lnTo>
                <a:lnTo>
                  <a:pt x="211" y="728"/>
                </a:lnTo>
                <a:lnTo>
                  <a:pt x="204" y="721"/>
                </a:lnTo>
                <a:lnTo>
                  <a:pt x="206" y="705"/>
                </a:lnTo>
                <a:lnTo>
                  <a:pt x="195" y="701"/>
                </a:lnTo>
                <a:lnTo>
                  <a:pt x="188" y="694"/>
                </a:lnTo>
                <a:lnTo>
                  <a:pt x="185" y="685"/>
                </a:lnTo>
                <a:lnTo>
                  <a:pt x="181" y="678"/>
                </a:lnTo>
                <a:lnTo>
                  <a:pt x="176" y="666"/>
                </a:lnTo>
                <a:lnTo>
                  <a:pt x="165" y="669"/>
                </a:lnTo>
                <a:lnTo>
                  <a:pt x="160" y="676"/>
                </a:lnTo>
                <a:lnTo>
                  <a:pt x="140" y="677"/>
                </a:lnTo>
                <a:lnTo>
                  <a:pt x="139" y="685"/>
                </a:lnTo>
                <a:lnTo>
                  <a:pt x="137" y="695"/>
                </a:lnTo>
                <a:lnTo>
                  <a:pt x="130" y="698"/>
                </a:lnTo>
                <a:lnTo>
                  <a:pt x="117" y="698"/>
                </a:lnTo>
                <a:lnTo>
                  <a:pt x="103" y="689"/>
                </a:lnTo>
                <a:lnTo>
                  <a:pt x="90" y="684"/>
                </a:lnTo>
                <a:lnTo>
                  <a:pt x="85" y="681"/>
                </a:lnTo>
                <a:lnTo>
                  <a:pt x="79" y="674"/>
                </a:lnTo>
                <a:lnTo>
                  <a:pt x="75" y="671"/>
                </a:lnTo>
                <a:lnTo>
                  <a:pt x="73" y="659"/>
                </a:lnTo>
                <a:lnTo>
                  <a:pt x="73" y="648"/>
                </a:lnTo>
                <a:lnTo>
                  <a:pt x="79" y="642"/>
                </a:lnTo>
                <a:lnTo>
                  <a:pt x="76" y="635"/>
                </a:lnTo>
                <a:lnTo>
                  <a:pt x="69" y="627"/>
                </a:lnTo>
                <a:lnTo>
                  <a:pt x="61" y="620"/>
                </a:lnTo>
                <a:lnTo>
                  <a:pt x="52" y="614"/>
                </a:lnTo>
                <a:lnTo>
                  <a:pt x="26" y="613"/>
                </a:lnTo>
                <a:lnTo>
                  <a:pt x="1" y="613"/>
                </a:lnTo>
                <a:lnTo>
                  <a:pt x="1" y="599"/>
                </a:lnTo>
                <a:lnTo>
                  <a:pt x="2" y="584"/>
                </a:lnTo>
                <a:lnTo>
                  <a:pt x="1" y="575"/>
                </a:lnTo>
                <a:lnTo>
                  <a:pt x="0" y="564"/>
                </a:lnTo>
                <a:lnTo>
                  <a:pt x="2" y="546"/>
                </a:lnTo>
                <a:lnTo>
                  <a:pt x="2" y="528"/>
                </a:lnTo>
                <a:lnTo>
                  <a:pt x="7" y="515"/>
                </a:lnTo>
                <a:lnTo>
                  <a:pt x="12" y="504"/>
                </a:lnTo>
                <a:lnTo>
                  <a:pt x="16" y="496"/>
                </a:lnTo>
                <a:lnTo>
                  <a:pt x="23" y="492"/>
                </a:lnTo>
                <a:lnTo>
                  <a:pt x="30" y="501"/>
                </a:lnTo>
                <a:lnTo>
                  <a:pt x="32" y="510"/>
                </a:lnTo>
                <a:lnTo>
                  <a:pt x="37" y="521"/>
                </a:lnTo>
                <a:lnTo>
                  <a:pt x="41" y="532"/>
                </a:lnTo>
                <a:lnTo>
                  <a:pt x="50" y="536"/>
                </a:lnTo>
                <a:lnTo>
                  <a:pt x="61" y="536"/>
                </a:lnTo>
                <a:lnTo>
                  <a:pt x="73" y="531"/>
                </a:lnTo>
                <a:lnTo>
                  <a:pt x="80" y="522"/>
                </a:lnTo>
                <a:lnTo>
                  <a:pt x="80" y="503"/>
                </a:lnTo>
                <a:lnTo>
                  <a:pt x="79" y="490"/>
                </a:lnTo>
                <a:lnTo>
                  <a:pt x="75" y="471"/>
                </a:lnTo>
                <a:lnTo>
                  <a:pt x="83" y="458"/>
                </a:lnTo>
                <a:lnTo>
                  <a:pt x="98" y="444"/>
                </a:lnTo>
                <a:lnTo>
                  <a:pt x="114" y="436"/>
                </a:lnTo>
                <a:lnTo>
                  <a:pt x="132" y="430"/>
                </a:lnTo>
                <a:lnTo>
                  <a:pt x="132" y="415"/>
                </a:lnTo>
                <a:lnTo>
                  <a:pt x="129" y="407"/>
                </a:lnTo>
                <a:lnTo>
                  <a:pt x="118" y="401"/>
                </a:lnTo>
                <a:lnTo>
                  <a:pt x="107" y="396"/>
                </a:lnTo>
                <a:lnTo>
                  <a:pt x="115" y="383"/>
                </a:lnTo>
                <a:lnTo>
                  <a:pt x="132" y="376"/>
                </a:lnTo>
                <a:lnTo>
                  <a:pt x="142" y="364"/>
                </a:lnTo>
                <a:lnTo>
                  <a:pt x="156" y="346"/>
                </a:lnTo>
                <a:lnTo>
                  <a:pt x="158" y="329"/>
                </a:lnTo>
                <a:lnTo>
                  <a:pt x="150" y="319"/>
                </a:lnTo>
                <a:lnTo>
                  <a:pt x="137" y="309"/>
                </a:lnTo>
                <a:lnTo>
                  <a:pt x="132" y="301"/>
                </a:lnTo>
                <a:lnTo>
                  <a:pt x="135" y="291"/>
                </a:lnTo>
                <a:lnTo>
                  <a:pt x="147" y="281"/>
                </a:lnTo>
                <a:lnTo>
                  <a:pt x="157" y="276"/>
                </a:lnTo>
                <a:lnTo>
                  <a:pt x="165" y="265"/>
                </a:lnTo>
                <a:lnTo>
                  <a:pt x="171" y="254"/>
                </a:lnTo>
                <a:lnTo>
                  <a:pt x="168" y="242"/>
                </a:lnTo>
                <a:lnTo>
                  <a:pt x="161" y="237"/>
                </a:lnTo>
                <a:lnTo>
                  <a:pt x="143" y="237"/>
                </a:lnTo>
                <a:lnTo>
                  <a:pt x="136" y="230"/>
                </a:lnTo>
                <a:lnTo>
                  <a:pt x="146" y="219"/>
                </a:lnTo>
                <a:lnTo>
                  <a:pt x="158" y="210"/>
                </a:lnTo>
                <a:lnTo>
                  <a:pt x="160" y="199"/>
                </a:lnTo>
                <a:lnTo>
                  <a:pt x="161" y="183"/>
                </a:lnTo>
                <a:lnTo>
                  <a:pt x="162" y="171"/>
                </a:lnTo>
                <a:close/>
              </a:path>
            </a:pathLst>
          </a:custGeom>
          <a:solidFill>
            <a:srgbClr val="00C782"/>
          </a:solidFill>
          <a:ln>
            <a:noFill/>
          </a:ln>
        </p:spPr>
        <p:txBody>
          <a:bodyPr/>
          <a:lstStyle/>
          <a:p>
            <a:pPr>
              <a:defRPr/>
            </a:pPr>
            <a:endParaRPr lang="en-US" dirty="0"/>
          </a:p>
        </p:txBody>
      </p:sp>
      <p:sp>
        <p:nvSpPr>
          <p:cNvPr id="8220" name="Freeform 32"/>
          <p:cNvSpPr>
            <a:spLocks/>
          </p:cNvSpPr>
          <p:nvPr/>
        </p:nvSpPr>
        <p:spPr bwMode="gray">
          <a:xfrm rot="-151246">
            <a:off x="3057525" y="4772025"/>
            <a:ext cx="679450" cy="1089025"/>
          </a:xfrm>
          <a:custGeom>
            <a:avLst/>
            <a:gdLst>
              <a:gd name="T0" fmla="*/ 432 w 496"/>
              <a:gd name="T1" fmla="*/ 28 h 796"/>
              <a:gd name="T2" fmla="*/ 408 w 496"/>
              <a:gd name="T3" fmla="*/ 59 h 796"/>
              <a:gd name="T4" fmla="*/ 440 w 496"/>
              <a:gd name="T5" fmla="*/ 71 h 796"/>
              <a:gd name="T6" fmla="*/ 423 w 496"/>
              <a:gd name="T7" fmla="*/ 108 h 796"/>
              <a:gd name="T8" fmla="*/ 409 w 496"/>
              <a:gd name="T9" fmla="*/ 138 h 796"/>
              <a:gd name="T10" fmla="*/ 428 w 496"/>
              <a:gd name="T11" fmla="*/ 175 h 796"/>
              <a:gd name="T12" fmla="*/ 387 w 496"/>
              <a:gd name="T13" fmla="*/ 212 h 796"/>
              <a:gd name="T14" fmla="*/ 402 w 496"/>
              <a:gd name="T15" fmla="*/ 240 h 796"/>
              <a:gd name="T16" fmla="*/ 370 w 496"/>
              <a:gd name="T17" fmla="*/ 273 h 796"/>
              <a:gd name="T18" fmla="*/ 351 w 496"/>
              <a:gd name="T19" fmla="*/ 319 h 796"/>
              <a:gd name="T20" fmla="*/ 333 w 496"/>
              <a:gd name="T21" fmla="*/ 365 h 796"/>
              <a:gd name="T22" fmla="*/ 304 w 496"/>
              <a:gd name="T23" fmla="*/ 339 h 796"/>
              <a:gd name="T24" fmla="*/ 279 w 496"/>
              <a:gd name="T25" fmla="*/ 344 h 796"/>
              <a:gd name="T26" fmla="*/ 274 w 496"/>
              <a:gd name="T27" fmla="*/ 413 h 796"/>
              <a:gd name="T28" fmla="*/ 291 w 496"/>
              <a:gd name="T29" fmla="*/ 442 h 796"/>
              <a:gd name="T30" fmla="*/ 333 w 496"/>
              <a:gd name="T31" fmla="*/ 449 h 796"/>
              <a:gd name="T32" fmla="*/ 345 w 496"/>
              <a:gd name="T33" fmla="*/ 477 h 796"/>
              <a:gd name="T34" fmla="*/ 375 w 496"/>
              <a:gd name="T35" fmla="*/ 518 h 796"/>
              <a:gd name="T36" fmla="*/ 411 w 496"/>
              <a:gd name="T37" fmla="*/ 514 h 796"/>
              <a:gd name="T38" fmla="*/ 437 w 496"/>
              <a:gd name="T39" fmla="*/ 498 h 796"/>
              <a:gd name="T40" fmla="*/ 467 w 496"/>
              <a:gd name="T41" fmla="*/ 530 h 796"/>
              <a:gd name="T42" fmla="*/ 483 w 496"/>
              <a:gd name="T43" fmla="*/ 557 h 796"/>
              <a:gd name="T44" fmla="*/ 479 w 496"/>
              <a:gd name="T45" fmla="*/ 595 h 796"/>
              <a:gd name="T46" fmla="*/ 443 w 496"/>
              <a:gd name="T47" fmla="*/ 620 h 796"/>
              <a:gd name="T48" fmla="*/ 404 w 496"/>
              <a:gd name="T49" fmla="*/ 634 h 796"/>
              <a:gd name="T50" fmla="*/ 363 w 496"/>
              <a:gd name="T51" fmla="*/ 654 h 796"/>
              <a:gd name="T52" fmla="*/ 377 w 496"/>
              <a:gd name="T53" fmla="*/ 695 h 796"/>
              <a:gd name="T54" fmla="*/ 358 w 496"/>
              <a:gd name="T55" fmla="*/ 738 h 796"/>
              <a:gd name="T56" fmla="*/ 287 w 496"/>
              <a:gd name="T57" fmla="*/ 745 h 796"/>
              <a:gd name="T58" fmla="*/ 251 w 496"/>
              <a:gd name="T59" fmla="*/ 794 h 796"/>
              <a:gd name="T60" fmla="*/ 235 w 496"/>
              <a:gd name="T61" fmla="*/ 748 h 796"/>
              <a:gd name="T62" fmla="*/ 194 w 496"/>
              <a:gd name="T63" fmla="*/ 727 h 796"/>
              <a:gd name="T64" fmla="*/ 145 w 496"/>
              <a:gd name="T65" fmla="*/ 683 h 796"/>
              <a:gd name="T66" fmla="*/ 100 w 496"/>
              <a:gd name="T67" fmla="*/ 651 h 796"/>
              <a:gd name="T68" fmla="*/ 65 w 496"/>
              <a:gd name="T69" fmla="*/ 587 h 796"/>
              <a:gd name="T70" fmla="*/ 40 w 496"/>
              <a:gd name="T71" fmla="*/ 511 h 796"/>
              <a:gd name="T72" fmla="*/ 13 w 496"/>
              <a:gd name="T73" fmla="*/ 445 h 796"/>
              <a:gd name="T74" fmla="*/ 7 w 496"/>
              <a:gd name="T75" fmla="*/ 360 h 796"/>
              <a:gd name="T76" fmla="*/ 8 w 496"/>
              <a:gd name="T77" fmla="*/ 300 h 796"/>
              <a:gd name="T78" fmla="*/ 36 w 496"/>
              <a:gd name="T79" fmla="*/ 244 h 796"/>
              <a:gd name="T80" fmla="*/ 42 w 496"/>
              <a:gd name="T81" fmla="*/ 183 h 796"/>
              <a:gd name="T82" fmla="*/ 79 w 496"/>
              <a:gd name="T83" fmla="*/ 155 h 796"/>
              <a:gd name="T84" fmla="*/ 142 w 496"/>
              <a:gd name="T85" fmla="*/ 141 h 796"/>
              <a:gd name="T86" fmla="*/ 181 w 496"/>
              <a:gd name="T87" fmla="*/ 119 h 796"/>
              <a:gd name="T88" fmla="*/ 216 w 496"/>
              <a:gd name="T89" fmla="*/ 90 h 796"/>
              <a:gd name="T90" fmla="*/ 252 w 496"/>
              <a:gd name="T91" fmla="*/ 99 h 796"/>
              <a:gd name="T92" fmla="*/ 315 w 496"/>
              <a:gd name="T93" fmla="*/ 69 h 796"/>
              <a:gd name="T94" fmla="*/ 352 w 496"/>
              <a:gd name="T95" fmla="*/ 30 h 796"/>
              <a:gd name="T96" fmla="*/ 391 w 496"/>
              <a:gd name="T97" fmla="*/ 3 h 79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96" h="796">
                <a:moveTo>
                  <a:pt x="434" y="0"/>
                </a:moveTo>
                <a:lnTo>
                  <a:pt x="433" y="12"/>
                </a:lnTo>
                <a:lnTo>
                  <a:pt x="432" y="21"/>
                </a:lnTo>
                <a:lnTo>
                  <a:pt x="432" y="28"/>
                </a:lnTo>
                <a:lnTo>
                  <a:pt x="429" y="34"/>
                </a:lnTo>
                <a:lnTo>
                  <a:pt x="430" y="39"/>
                </a:lnTo>
                <a:lnTo>
                  <a:pt x="418" y="48"/>
                </a:lnTo>
                <a:lnTo>
                  <a:pt x="408" y="59"/>
                </a:lnTo>
                <a:lnTo>
                  <a:pt x="415" y="66"/>
                </a:lnTo>
                <a:lnTo>
                  <a:pt x="426" y="66"/>
                </a:lnTo>
                <a:lnTo>
                  <a:pt x="433" y="66"/>
                </a:lnTo>
                <a:lnTo>
                  <a:pt x="440" y="71"/>
                </a:lnTo>
                <a:lnTo>
                  <a:pt x="443" y="83"/>
                </a:lnTo>
                <a:lnTo>
                  <a:pt x="439" y="91"/>
                </a:lnTo>
                <a:lnTo>
                  <a:pt x="430" y="101"/>
                </a:lnTo>
                <a:lnTo>
                  <a:pt x="423" y="108"/>
                </a:lnTo>
                <a:lnTo>
                  <a:pt x="412" y="113"/>
                </a:lnTo>
                <a:lnTo>
                  <a:pt x="407" y="120"/>
                </a:lnTo>
                <a:lnTo>
                  <a:pt x="404" y="130"/>
                </a:lnTo>
                <a:lnTo>
                  <a:pt x="409" y="138"/>
                </a:lnTo>
                <a:lnTo>
                  <a:pt x="418" y="144"/>
                </a:lnTo>
                <a:lnTo>
                  <a:pt x="430" y="158"/>
                </a:lnTo>
                <a:lnTo>
                  <a:pt x="430" y="166"/>
                </a:lnTo>
                <a:lnTo>
                  <a:pt x="428" y="175"/>
                </a:lnTo>
                <a:lnTo>
                  <a:pt x="418" y="187"/>
                </a:lnTo>
                <a:lnTo>
                  <a:pt x="409" y="200"/>
                </a:lnTo>
                <a:lnTo>
                  <a:pt x="398" y="208"/>
                </a:lnTo>
                <a:lnTo>
                  <a:pt x="387" y="212"/>
                </a:lnTo>
                <a:lnTo>
                  <a:pt x="379" y="220"/>
                </a:lnTo>
                <a:lnTo>
                  <a:pt x="386" y="227"/>
                </a:lnTo>
                <a:lnTo>
                  <a:pt x="397" y="232"/>
                </a:lnTo>
                <a:lnTo>
                  <a:pt x="402" y="240"/>
                </a:lnTo>
                <a:lnTo>
                  <a:pt x="404" y="254"/>
                </a:lnTo>
                <a:lnTo>
                  <a:pt x="397" y="261"/>
                </a:lnTo>
                <a:lnTo>
                  <a:pt x="383" y="266"/>
                </a:lnTo>
                <a:lnTo>
                  <a:pt x="370" y="273"/>
                </a:lnTo>
                <a:lnTo>
                  <a:pt x="361" y="280"/>
                </a:lnTo>
                <a:lnTo>
                  <a:pt x="352" y="293"/>
                </a:lnTo>
                <a:lnTo>
                  <a:pt x="347" y="300"/>
                </a:lnTo>
                <a:lnTo>
                  <a:pt x="351" y="319"/>
                </a:lnTo>
                <a:lnTo>
                  <a:pt x="352" y="332"/>
                </a:lnTo>
                <a:lnTo>
                  <a:pt x="352" y="351"/>
                </a:lnTo>
                <a:lnTo>
                  <a:pt x="345" y="360"/>
                </a:lnTo>
                <a:lnTo>
                  <a:pt x="333" y="365"/>
                </a:lnTo>
                <a:lnTo>
                  <a:pt x="322" y="365"/>
                </a:lnTo>
                <a:lnTo>
                  <a:pt x="312" y="356"/>
                </a:lnTo>
                <a:lnTo>
                  <a:pt x="309" y="350"/>
                </a:lnTo>
                <a:lnTo>
                  <a:pt x="304" y="339"/>
                </a:lnTo>
                <a:lnTo>
                  <a:pt x="299" y="325"/>
                </a:lnTo>
                <a:lnTo>
                  <a:pt x="295" y="321"/>
                </a:lnTo>
                <a:lnTo>
                  <a:pt x="285" y="329"/>
                </a:lnTo>
                <a:lnTo>
                  <a:pt x="279" y="344"/>
                </a:lnTo>
                <a:lnTo>
                  <a:pt x="274" y="357"/>
                </a:lnTo>
                <a:lnTo>
                  <a:pt x="274" y="375"/>
                </a:lnTo>
                <a:lnTo>
                  <a:pt x="272" y="393"/>
                </a:lnTo>
                <a:lnTo>
                  <a:pt x="274" y="413"/>
                </a:lnTo>
                <a:lnTo>
                  <a:pt x="273" y="428"/>
                </a:lnTo>
                <a:lnTo>
                  <a:pt x="273" y="442"/>
                </a:lnTo>
                <a:lnTo>
                  <a:pt x="281" y="442"/>
                </a:lnTo>
                <a:lnTo>
                  <a:pt x="291" y="442"/>
                </a:lnTo>
                <a:lnTo>
                  <a:pt x="298" y="442"/>
                </a:lnTo>
                <a:lnTo>
                  <a:pt x="306" y="442"/>
                </a:lnTo>
                <a:lnTo>
                  <a:pt x="318" y="443"/>
                </a:lnTo>
                <a:lnTo>
                  <a:pt x="333" y="449"/>
                </a:lnTo>
                <a:lnTo>
                  <a:pt x="341" y="456"/>
                </a:lnTo>
                <a:lnTo>
                  <a:pt x="348" y="464"/>
                </a:lnTo>
                <a:lnTo>
                  <a:pt x="351" y="471"/>
                </a:lnTo>
                <a:lnTo>
                  <a:pt x="345" y="477"/>
                </a:lnTo>
                <a:lnTo>
                  <a:pt x="347" y="500"/>
                </a:lnTo>
                <a:lnTo>
                  <a:pt x="351" y="503"/>
                </a:lnTo>
                <a:lnTo>
                  <a:pt x="362" y="513"/>
                </a:lnTo>
                <a:lnTo>
                  <a:pt x="375" y="518"/>
                </a:lnTo>
                <a:lnTo>
                  <a:pt x="389" y="527"/>
                </a:lnTo>
                <a:lnTo>
                  <a:pt x="398" y="528"/>
                </a:lnTo>
                <a:lnTo>
                  <a:pt x="409" y="524"/>
                </a:lnTo>
                <a:lnTo>
                  <a:pt x="411" y="514"/>
                </a:lnTo>
                <a:lnTo>
                  <a:pt x="412" y="506"/>
                </a:lnTo>
                <a:lnTo>
                  <a:pt x="419" y="505"/>
                </a:lnTo>
                <a:lnTo>
                  <a:pt x="432" y="505"/>
                </a:lnTo>
                <a:lnTo>
                  <a:pt x="437" y="498"/>
                </a:lnTo>
                <a:lnTo>
                  <a:pt x="448" y="495"/>
                </a:lnTo>
                <a:lnTo>
                  <a:pt x="453" y="507"/>
                </a:lnTo>
                <a:lnTo>
                  <a:pt x="460" y="523"/>
                </a:lnTo>
                <a:lnTo>
                  <a:pt x="467" y="530"/>
                </a:lnTo>
                <a:lnTo>
                  <a:pt x="478" y="534"/>
                </a:lnTo>
                <a:lnTo>
                  <a:pt x="478" y="545"/>
                </a:lnTo>
                <a:lnTo>
                  <a:pt x="476" y="550"/>
                </a:lnTo>
                <a:lnTo>
                  <a:pt x="483" y="557"/>
                </a:lnTo>
                <a:lnTo>
                  <a:pt x="494" y="563"/>
                </a:lnTo>
                <a:lnTo>
                  <a:pt x="496" y="573"/>
                </a:lnTo>
                <a:lnTo>
                  <a:pt x="489" y="587"/>
                </a:lnTo>
                <a:lnTo>
                  <a:pt x="479" y="595"/>
                </a:lnTo>
                <a:lnTo>
                  <a:pt x="469" y="608"/>
                </a:lnTo>
                <a:lnTo>
                  <a:pt x="461" y="615"/>
                </a:lnTo>
                <a:lnTo>
                  <a:pt x="451" y="621"/>
                </a:lnTo>
                <a:lnTo>
                  <a:pt x="443" y="620"/>
                </a:lnTo>
                <a:lnTo>
                  <a:pt x="426" y="620"/>
                </a:lnTo>
                <a:lnTo>
                  <a:pt x="422" y="623"/>
                </a:lnTo>
                <a:lnTo>
                  <a:pt x="412" y="630"/>
                </a:lnTo>
                <a:lnTo>
                  <a:pt x="404" y="634"/>
                </a:lnTo>
                <a:lnTo>
                  <a:pt x="383" y="634"/>
                </a:lnTo>
                <a:lnTo>
                  <a:pt x="372" y="634"/>
                </a:lnTo>
                <a:lnTo>
                  <a:pt x="363" y="642"/>
                </a:lnTo>
                <a:lnTo>
                  <a:pt x="363" y="654"/>
                </a:lnTo>
                <a:lnTo>
                  <a:pt x="369" y="663"/>
                </a:lnTo>
                <a:lnTo>
                  <a:pt x="377" y="667"/>
                </a:lnTo>
                <a:lnTo>
                  <a:pt x="377" y="676"/>
                </a:lnTo>
                <a:lnTo>
                  <a:pt x="377" y="695"/>
                </a:lnTo>
                <a:lnTo>
                  <a:pt x="373" y="706"/>
                </a:lnTo>
                <a:lnTo>
                  <a:pt x="370" y="719"/>
                </a:lnTo>
                <a:lnTo>
                  <a:pt x="365" y="729"/>
                </a:lnTo>
                <a:lnTo>
                  <a:pt x="358" y="738"/>
                </a:lnTo>
                <a:lnTo>
                  <a:pt x="341" y="750"/>
                </a:lnTo>
                <a:lnTo>
                  <a:pt x="323" y="745"/>
                </a:lnTo>
                <a:lnTo>
                  <a:pt x="301" y="745"/>
                </a:lnTo>
                <a:lnTo>
                  <a:pt x="287" y="745"/>
                </a:lnTo>
                <a:lnTo>
                  <a:pt x="279" y="752"/>
                </a:lnTo>
                <a:lnTo>
                  <a:pt x="270" y="762"/>
                </a:lnTo>
                <a:lnTo>
                  <a:pt x="258" y="773"/>
                </a:lnTo>
                <a:lnTo>
                  <a:pt x="251" y="794"/>
                </a:lnTo>
                <a:lnTo>
                  <a:pt x="245" y="796"/>
                </a:lnTo>
                <a:lnTo>
                  <a:pt x="245" y="772"/>
                </a:lnTo>
                <a:lnTo>
                  <a:pt x="245" y="758"/>
                </a:lnTo>
                <a:lnTo>
                  <a:pt x="235" y="748"/>
                </a:lnTo>
                <a:lnTo>
                  <a:pt x="224" y="741"/>
                </a:lnTo>
                <a:lnTo>
                  <a:pt x="214" y="736"/>
                </a:lnTo>
                <a:lnTo>
                  <a:pt x="205" y="731"/>
                </a:lnTo>
                <a:lnTo>
                  <a:pt x="194" y="727"/>
                </a:lnTo>
                <a:lnTo>
                  <a:pt x="180" y="723"/>
                </a:lnTo>
                <a:lnTo>
                  <a:pt x="167" y="713"/>
                </a:lnTo>
                <a:lnTo>
                  <a:pt x="159" y="699"/>
                </a:lnTo>
                <a:lnTo>
                  <a:pt x="145" y="683"/>
                </a:lnTo>
                <a:lnTo>
                  <a:pt x="132" y="676"/>
                </a:lnTo>
                <a:lnTo>
                  <a:pt x="120" y="667"/>
                </a:lnTo>
                <a:lnTo>
                  <a:pt x="110" y="662"/>
                </a:lnTo>
                <a:lnTo>
                  <a:pt x="100" y="651"/>
                </a:lnTo>
                <a:lnTo>
                  <a:pt x="86" y="640"/>
                </a:lnTo>
                <a:lnTo>
                  <a:pt x="70" y="624"/>
                </a:lnTo>
                <a:lnTo>
                  <a:pt x="68" y="610"/>
                </a:lnTo>
                <a:lnTo>
                  <a:pt x="65" y="587"/>
                </a:lnTo>
                <a:lnTo>
                  <a:pt x="65" y="571"/>
                </a:lnTo>
                <a:lnTo>
                  <a:pt x="54" y="553"/>
                </a:lnTo>
                <a:lnTo>
                  <a:pt x="46" y="531"/>
                </a:lnTo>
                <a:lnTo>
                  <a:pt x="40" y="511"/>
                </a:lnTo>
                <a:lnTo>
                  <a:pt x="31" y="495"/>
                </a:lnTo>
                <a:lnTo>
                  <a:pt x="24" y="478"/>
                </a:lnTo>
                <a:lnTo>
                  <a:pt x="20" y="461"/>
                </a:lnTo>
                <a:lnTo>
                  <a:pt x="13" y="445"/>
                </a:lnTo>
                <a:lnTo>
                  <a:pt x="8" y="425"/>
                </a:lnTo>
                <a:lnTo>
                  <a:pt x="0" y="397"/>
                </a:lnTo>
                <a:lnTo>
                  <a:pt x="0" y="375"/>
                </a:lnTo>
                <a:lnTo>
                  <a:pt x="7" y="360"/>
                </a:lnTo>
                <a:lnTo>
                  <a:pt x="17" y="346"/>
                </a:lnTo>
                <a:lnTo>
                  <a:pt x="17" y="329"/>
                </a:lnTo>
                <a:lnTo>
                  <a:pt x="14" y="314"/>
                </a:lnTo>
                <a:lnTo>
                  <a:pt x="8" y="300"/>
                </a:lnTo>
                <a:lnTo>
                  <a:pt x="8" y="287"/>
                </a:lnTo>
                <a:lnTo>
                  <a:pt x="10" y="264"/>
                </a:lnTo>
                <a:lnTo>
                  <a:pt x="21" y="251"/>
                </a:lnTo>
                <a:lnTo>
                  <a:pt x="36" y="244"/>
                </a:lnTo>
                <a:lnTo>
                  <a:pt x="38" y="212"/>
                </a:lnTo>
                <a:lnTo>
                  <a:pt x="31" y="205"/>
                </a:lnTo>
                <a:lnTo>
                  <a:pt x="29" y="187"/>
                </a:lnTo>
                <a:lnTo>
                  <a:pt x="42" y="183"/>
                </a:lnTo>
                <a:lnTo>
                  <a:pt x="56" y="177"/>
                </a:lnTo>
                <a:lnTo>
                  <a:pt x="70" y="177"/>
                </a:lnTo>
                <a:lnTo>
                  <a:pt x="78" y="170"/>
                </a:lnTo>
                <a:lnTo>
                  <a:pt x="79" y="155"/>
                </a:lnTo>
                <a:lnTo>
                  <a:pt x="89" y="142"/>
                </a:lnTo>
                <a:lnTo>
                  <a:pt x="102" y="142"/>
                </a:lnTo>
                <a:lnTo>
                  <a:pt x="120" y="141"/>
                </a:lnTo>
                <a:lnTo>
                  <a:pt x="142" y="141"/>
                </a:lnTo>
                <a:lnTo>
                  <a:pt x="153" y="142"/>
                </a:lnTo>
                <a:lnTo>
                  <a:pt x="175" y="142"/>
                </a:lnTo>
                <a:lnTo>
                  <a:pt x="180" y="134"/>
                </a:lnTo>
                <a:lnTo>
                  <a:pt x="181" y="119"/>
                </a:lnTo>
                <a:lnTo>
                  <a:pt x="182" y="99"/>
                </a:lnTo>
                <a:lnTo>
                  <a:pt x="184" y="91"/>
                </a:lnTo>
                <a:lnTo>
                  <a:pt x="199" y="85"/>
                </a:lnTo>
                <a:lnTo>
                  <a:pt x="216" y="90"/>
                </a:lnTo>
                <a:lnTo>
                  <a:pt x="221" y="103"/>
                </a:lnTo>
                <a:lnTo>
                  <a:pt x="227" y="115"/>
                </a:lnTo>
                <a:lnTo>
                  <a:pt x="238" y="109"/>
                </a:lnTo>
                <a:lnTo>
                  <a:pt x="252" y="99"/>
                </a:lnTo>
                <a:lnTo>
                  <a:pt x="267" y="91"/>
                </a:lnTo>
                <a:lnTo>
                  <a:pt x="284" y="81"/>
                </a:lnTo>
                <a:lnTo>
                  <a:pt x="298" y="73"/>
                </a:lnTo>
                <a:lnTo>
                  <a:pt x="315" y="69"/>
                </a:lnTo>
                <a:lnTo>
                  <a:pt x="326" y="62"/>
                </a:lnTo>
                <a:lnTo>
                  <a:pt x="340" y="52"/>
                </a:lnTo>
                <a:lnTo>
                  <a:pt x="345" y="39"/>
                </a:lnTo>
                <a:lnTo>
                  <a:pt x="352" y="30"/>
                </a:lnTo>
                <a:lnTo>
                  <a:pt x="363" y="24"/>
                </a:lnTo>
                <a:lnTo>
                  <a:pt x="377" y="20"/>
                </a:lnTo>
                <a:lnTo>
                  <a:pt x="384" y="12"/>
                </a:lnTo>
                <a:lnTo>
                  <a:pt x="391" y="3"/>
                </a:lnTo>
                <a:lnTo>
                  <a:pt x="400" y="2"/>
                </a:lnTo>
                <a:lnTo>
                  <a:pt x="418" y="0"/>
                </a:lnTo>
                <a:lnTo>
                  <a:pt x="434" y="0"/>
                </a:lnTo>
                <a:close/>
              </a:path>
            </a:pathLst>
          </a:custGeom>
          <a:solidFill>
            <a:srgbClr val="00C782"/>
          </a:solidFill>
          <a:ln>
            <a:noFill/>
          </a:ln>
        </p:spPr>
        <p:txBody>
          <a:bodyPr/>
          <a:lstStyle/>
          <a:p>
            <a:pPr>
              <a:defRPr/>
            </a:pPr>
            <a:endParaRPr lang="en-US" dirty="0"/>
          </a:p>
        </p:txBody>
      </p:sp>
      <p:sp>
        <p:nvSpPr>
          <p:cNvPr id="8221" name="Freeform 33"/>
          <p:cNvSpPr>
            <a:spLocks/>
          </p:cNvSpPr>
          <p:nvPr/>
        </p:nvSpPr>
        <p:spPr bwMode="gray">
          <a:xfrm rot="-151246">
            <a:off x="2970213" y="5162550"/>
            <a:ext cx="106362" cy="136525"/>
          </a:xfrm>
          <a:custGeom>
            <a:avLst/>
            <a:gdLst>
              <a:gd name="T0" fmla="*/ 2 w 77"/>
              <a:gd name="T1" fmla="*/ 0 h 100"/>
              <a:gd name="T2" fmla="*/ 9 w 77"/>
              <a:gd name="T3" fmla="*/ 3 h 100"/>
              <a:gd name="T4" fmla="*/ 14 w 77"/>
              <a:gd name="T5" fmla="*/ 4 h 100"/>
              <a:gd name="T6" fmla="*/ 21 w 77"/>
              <a:gd name="T7" fmla="*/ 11 h 100"/>
              <a:gd name="T8" fmla="*/ 32 w 77"/>
              <a:gd name="T9" fmla="*/ 15 h 100"/>
              <a:gd name="T10" fmla="*/ 41 w 77"/>
              <a:gd name="T11" fmla="*/ 23 h 100"/>
              <a:gd name="T12" fmla="*/ 50 w 77"/>
              <a:gd name="T13" fmla="*/ 29 h 100"/>
              <a:gd name="T14" fmla="*/ 57 w 77"/>
              <a:gd name="T15" fmla="*/ 30 h 100"/>
              <a:gd name="T16" fmla="*/ 64 w 77"/>
              <a:gd name="T17" fmla="*/ 22 h 100"/>
              <a:gd name="T18" fmla="*/ 67 w 77"/>
              <a:gd name="T19" fmla="*/ 16 h 100"/>
              <a:gd name="T20" fmla="*/ 73 w 77"/>
              <a:gd name="T21" fmla="*/ 35 h 100"/>
              <a:gd name="T22" fmla="*/ 77 w 77"/>
              <a:gd name="T23" fmla="*/ 48 h 100"/>
              <a:gd name="T24" fmla="*/ 77 w 77"/>
              <a:gd name="T25" fmla="*/ 62 h 100"/>
              <a:gd name="T26" fmla="*/ 77 w 77"/>
              <a:gd name="T27" fmla="*/ 71 h 100"/>
              <a:gd name="T28" fmla="*/ 73 w 77"/>
              <a:gd name="T29" fmla="*/ 81 h 100"/>
              <a:gd name="T30" fmla="*/ 64 w 77"/>
              <a:gd name="T31" fmla="*/ 90 h 100"/>
              <a:gd name="T32" fmla="*/ 60 w 77"/>
              <a:gd name="T33" fmla="*/ 100 h 100"/>
              <a:gd name="T34" fmla="*/ 50 w 77"/>
              <a:gd name="T35" fmla="*/ 94 h 100"/>
              <a:gd name="T36" fmla="*/ 43 w 77"/>
              <a:gd name="T37" fmla="*/ 82 h 100"/>
              <a:gd name="T38" fmla="*/ 36 w 77"/>
              <a:gd name="T39" fmla="*/ 75 h 100"/>
              <a:gd name="T40" fmla="*/ 29 w 77"/>
              <a:gd name="T41" fmla="*/ 68 h 100"/>
              <a:gd name="T42" fmla="*/ 22 w 77"/>
              <a:gd name="T43" fmla="*/ 57 h 100"/>
              <a:gd name="T44" fmla="*/ 15 w 77"/>
              <a:gd name="T45" fmla="*/ 47 h 100"/>
              <a:gd name="T46" fmla="*/ 10 w 77"/>
              <a:gd name="T47" fmla="*/ 37 h 100"/>
              <a:gd name="T48" fmla="*/ 4 w 77"/>
              <a:gd name="T49" fmla="*/ 28 h 100"/>
              <a:gd name="T50" fmla="*/ 0 w 77"/>
              <a:gd name="T51" fmla="*/ 16 h 100"/>
              <a:gd name="T52" fmla="*/ 2 w 77"/>
              <a:gd name="T53" fmla="*/ 0 h 1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77" h="100">
                <a:moveTo>
                  <a:pt x="2" y="0"/>
                </a:moveTo>
                <a:lnTo>
                  <a:pt x="9" y="3"/>
                </a:lnTo>
                <a:lnTo>
                  <a:pt x="14" y="4"/>
                </a:lnTo>
                <a:lnTo>
                  <a:pt x="21" y="11"/>
                </a:lnTo>
                <a:lnTo>
                  <a:pt x="32" y="15"/>
                </a:lnTo>
                <a:lnTo>
                  <a:pt x="41" y="23"/>
                </a:lnTo>
                <a:lnTo>
                  <a:pt x="50" y="29"/>
                </a:lnTo>
                <a:lnTo>
                  <a:pt x="57" y="30"/>
                </a:lnTo>
                <a:lnTo>
                  <a:pt x="64" y="22"/>
                </a:lnTo>
                <a:lnTo>
                  <a:pt x="67" y="16"/>
                </a:lnTo>
                <a:lnTo>
                  <a:pt x="73" y="35"/>
                </a:lnTo>
                <a:lnTo>
                  <a:pt x="77" y="48"/>
                </a:lnTo>
                <a:lnTo>
                  <a:pt x="77" y="62"/>
                </a:lnTo>
                <a:lnTo>
                  <a:pt x="77" y="71"/>
                </a:lnTo>
                <a:lnTo>
                  <a:pt x="73" y="81"/>
                </a:lnTo>
                <a:lnTo>
                  <a:pt x="64" y="90"/>
                </a:lnTo>
                <a:lnTo>
                  <a:pt x="60" y="100"/>
                </a:lnTo>
                <a:lnTo>
                  <a:pt x="50" y="94"/>
                </a:lnTo>
                <a:lnTo>
                  <a:pt x="43" y="82"/>
                </a:lnTo>
                <a:lnTo>
                  <a:pt x="36" y="75"/>
                </a:lnTo>
                <a:lnTo>
                  <a:pt x="29" y="68"/>
                </a:lnTo>
                <a:lnTo>
                  <a:pt x="22" y="57"/>
                </a:lnTo>
                <a:lnTo>
                  <a:pt x="15" y="47"/>
                </a:lnTo>
                <a:lnTo>
                  <a:pt x="10" y="37"/>
                </a:lnTo>
                <a:lnTo>
                  <a:pt x="4" y="28"/>
                </a:lnTo>
                <a:lnTo>
                  <a:pt x="0" y="16"/>
                </a:lnTo>
                <a:lnTo>
                  <a:pt x="2" y="0"/>
                </a:lnTo>
                <a:close/>
              </a:path>
            </a:pathLst>
          </a:custGeom>
          <a:solidFill>
            <a:srgbClr val="00C782"/>
          </a:solidFill>
          <a:ln>
            <a:noFill/>
          </a:ln>
        </p:spPr>
        <p:txBody>
          <a:bodyPr/>
          <a:lstStyle/>
          <a:p>
            <a:pPr>
              <a:defRPr/>
            </a:pPr>
            <a:endParaRPr lang="en-US" dirty="0"/>
          </a:p>
        </p:txBody>
      </p:sp>
      <p:sp>
        <p:nvSpPr>
          <p:cNvPr id="8222" name="Freeform 34"/>
          <p:cNvSpPr>
            <a:spLocks/>
          </p:cNvSpPr>
          <p:nvPr/>
        </p:nvSpPr>
        <p:spPr bwMode="gray">
          <a:xfrm rot="-151246">
            <a:off x="3186113" y="5629275"/>
            <a:ext cx="352425" cy="760413"/>
          </a:xfrm>
          <a:custGeom>
            <a:avLst/>
            <a:gdLst>
              <a:gd name="T0" fmla="*/ 184 w 259"/>
              <a:gd name="T1" fmla="*/ 179 h 557"/>
              <a:gd name="T2" fmla="*/ 195 w 259"/>
              <a:gd name="T3" fmla="*/ 204 h 557"/>
              <a:gd name="T4" fmla="*/ 192 w 259"/>
              <a:gd name="T5" fmla="*/ 229 h 557"/>
              <a:gd name="T6" fmla="*/ 191 w 259"/>
              <a:gd name="T7" fmla="*/ 263 h 557"/>
              <a:gd name="T8" fmla="*/ 217 w 259"/>
              <a:gd name="T9" fmla="*/ 280 h 557"/>
              <a:gd name="T10" fmla="*/ 244 w 259"/>
              <a:gd name="T11" fmla="*/ 287 h 557"/>
              <a:gd name="T12" fmla="*/ 259 w 259"/>
              <a:gd name="T13" fmla="*/ 308 h 557"/>
              <a:gd name="T14" fmla="*/ 257 w 259"/>
              <a:gd name="T15" fmla="*/ 333 h 557"/>
              <a:gd name="T16" fmla="*/ 241 w 259"/>
              <a:gd name="T17" fmla="*/ 362 h 557"/>
              <a:gd name="T18" fmla="*/ 244 w 259"/>
              <a:gd name="T19" fmla="*/ 396 h 557"/>
              <a:gd name="T20" fmla="*/ 256 w 259"/>
              <a:gd name="T21" fmla="*/ 421 h 557"/>
              <a:gd name="T22" fmla="*/ 256 w 259"/>
              <a:gd name="T23" fmla="*/ 449 h 557"/>
              <a:gd name="T24" fmla="*/ 241 w 259"/>
              <a:gd name="T25" fmla="*/ 461 h 557"/>
              <a:gd name="T26" fmla="*/ 239 w 259"/>
              <a:gd name="T27" fmla="*/ 499 h 557"/>
              <a:gd name="T28" fmla="*/ 239 w 259"/>
              <a:gd name="T29" fmla="*/ 532 h 557"/>
              <a:gd name="T30" fmla="*/ 237 w 259"/>
              <a:gd name="T31" fmla="*/ 557 h 557"/>
              <a:gd name="T32" fmla="*/ 218 w 259"/>
              <a:gd name="T33" fmla="*/ 538 h 557"/>
              <a:gd name="T34" fmla="*/ 203 w 259"/>
              <a:gd name="T35" fmla="*/ 521 h 557"/>
              <a:gd name="T36" fmla="*/ 185 w 259"/>
              <a:gd name="T37" fmla="*/ 500 h 557"/>
              <a:gd name="T38" fmla="*/ 160 w 259"/>
              <a:gd name="T39" fmla="*/ 472 h 557"/>
              <a:gd name="T40" fmla="*/ 138 w 259"/>
              <a:gd name="T41" fmla="*/ 449 h 557"/>
              <a:gd name="T42" fmla="*/ 127 w 259"/>
              <a:gd name="T43" fmla="*/ 412 h 557"/>
              <a:gd name="T44" fmla="*/ 120 w 259"/>
              <a:gd name="T45" fmla="*/ 372 h 557"/>
              <a:gd name="T46" fmla="*/ 111 w 259"/>
              <a:gd name="T47" fmla="*/ 346 h 557"/>
              <a:gd name="T48" fmla="*/ 106 w 259"/>
              <a:gd name="T49" fmla="*/ 294 h 557"/>
              <a:gd name="T50" fmla="*/ 99 w 259"/>
              <a:gd name="T51" fmla="*/ 255 h 557"/>
              <a:gd name="T52" fmla="*/ 78 w 259"/>
              <a:gd name="T53" fmla="*/ 227 h 557"/>
              <a:gd name="T54" fmla="*/ 67 w 259"/>
              <a:gd name="T55" fmla="*/ 194 h 557"/>
              <a:gd name="T56" fmla="*/ 53 w 259"/>
              <a:gd name="T57" fmla="*/ 152 h 557"/>
              <a:gd name="T58" fmla="*/ 36 w 259"/>
              <a:gd name="T59" fmla="*/ 117 h 557"/>
              <a:gd name="T60" fmla="*/ 14 w 259"/>
              <a:gd name="T61" fmla="*/ 89 h 557"/>
              <a:gd name="T62" fmla="*/ 7 w 259"/>
              <a:gd name="T63" fmla="*/ 59 h 557"/>
              <a:gd name="T64" fmla="*/ 0 w 259"/>
              <a:gd name="T65" fmla="*/ 35 h 557"/>
              <a:gd name="T66" fmla="*/ 3 w 259"/>
              <a:gd name="T67" fmla="*/ 0 h 557"/>
              <a:gd name="T68" fmla="*/ 19 w 259"/>
              <a:gd name="T69" fmla="*/ 16 h 557"/>
              <a:gd name="T70" fmla="*/ 43 w 259"/>
              <a:gd name="T71" fmla="*/ 38 h 557"/>
              <a:gd name="T72" fmla="*/ 72 w 259"/>
              <a:gd name="T73" fmla="*/ 56 h 557"/>
              <a:gd name="T74" fmla="*/ 92 w 259"/>
              <a:gd name="T75" fmla="*/ 75 h 557"/>
              <a:gd name="T76" fmla="*/ 113 w 259"/>
              <a:gd name="T77" fmla="*/ 99 h 557"/>
              <a:gd name="T78" fmla="*/ 147 w 259"/>
              <a:gd name="T79" fmla="*/ 112 h 557"/>
              <a:gd name="T80" fmla="*/ 168 w 259"/>
              <a:gd name="T81" fmla="*/ 124 h 557"/>
              <a:gd name="T82" fmla="*/ 178 w 259"/>
              <a:gd name="T83" fmla="*/ 148 h 557"/>
              <a:gd name="T84" fmla="*/ 184 w 259"/>
              <a:gd name="T85" fmla="*/ 170 h 55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59" h="557">
                <a:moveTo>
                  <a:pt x="184" y="170"/>
                </a:moveTo>
                <a:lnTo>
                  <a:pt x="184" y="179"/>
                </a:lnTo>
                <a:lnTo>
                  <a:pt x="192" y="190"/>
                </a:lnTo>
                <a:lnTo>
                  <a:pt x="195" y="204"/>
                </a:lnTo>
                <a:lnTo>
                  <a:pt x="195" y="216"/>
                </a:lnTo>
                <a:lnTo>
                  <a:pt x="192" y="229"/>
                </a:lnTo>
                <a:lnTo>
                  <a:pt x="191" y="250"/>
                </a:lnTo>
                <a:lnTo>
                  <a:pt x="191" y="263"/>
                </a:lnTo>
                <a:lnTo>
                  <a:pt x="200" y="275"/>
                </a:lnTo>
                <a:lnTo>
                  <a:pt x="217" y="280"/>
                </a:lnTo>
                <a:lnTo>
                  <a:pt x="234" y="282"/>
                </a:lnTo>
                <a:lnTo>
                  <a:pt x="244" y="287"/>
                </a:lnTo>
                <a:lnTo>
                  <a:pt x="256" y="297"/>
                </a:lnTo>
                <a:lnTo>
                  <a:pt x="259" y="308"/>
                </a:lnTo>
                <a:lnTo>
                  <a:pt x="259" y="322"/>
                </a:lnTo>
                <a:lnTo>
                  <a:pt x="257" y="333"/>
                </a:lnTo>
                <a:lnTo>
                  <a:pt x="248" y="348"/>
                </a:lnTo>
                <a:lnTo>
                  <a:pt x="241" y="362"/>
                </a:lnTo>
                <a:lnTo>
                  <a:pt x="238" y="379"/>
                </a:lnTo>
                <a:lnTo>
                  <a:pt x="244" y="396"/>
                </a:lnTo>
                <a:lnTo>
                  <a:pt x="248" y="407"/>
                </a:lnTo>
                <a:lnTo>
                  <a:pt x="256" y="421"/>
                </a:lnTo>
                <a:lnTo>
                  <a:pt x="256" y="436"/>
                </a:lnTo>
                <a:lnTo>
                  <a:pt x="256" y="449"/>
                </a:lnTo>
                <a:lnTo>
                  <a:pt x="248" y="456"/>
                </a:lnTo>
                <a:lnTo>
                  <a:pt x="241" y="461"/>
                </a:lnTo>
                <a:lnTo>
                  <a:pt x="238" y="474"/>
                </a:lnTo>
                <a:lnTo>
                  <a:pt x="239" y="499"/>
                </a:lnTo>
                <a:lnTo>
                  <a:pt x="239" y="514"/>
                </a:lnTo>
                <a:lnTo>
                  <a:pt x="239" y="532"/>
                </a:lnTo>
                <a:lnTo>
                  <a:pt x="239" y="548"/>
                </a:lnTo>
                <a:lnTo>
                  <a:pt x="237" y="557"/>
                </a:lnTo>
                <a:lnTo>
                  <a:pt x="225" y="546"/>
                </a:lnTo>
                <a:lnTo>
                  <a:pt x="218" y="538"/>
                </a:lnTo>
                <a:lnTo>
                  <a:pt x="207" y="527"/>
                </a:lnTo>
                <a:lnTo>
                  <a:pt x="203" y="521"/>
                </a:lnTo>
                <a:lnTo>
                  <a:pt x="195" y="513"/>
                </a:lnTo>
                <a:lnTo>
                  <a:pt x="185" y="500"/>
                </a:lnTo>
                <a:lnTo>
                  <a:pt x="173" y="486"/>
                </a:lnTo>
                <a:lnTo>
                  <a:pt x="160" y="472"/>
                </a:lnTo>
                <a:lnTo>
                  <a:pt x="146" y="461"/>
                </a:lnTo>
                <a:lnTo>
                  <a:pt x="138" y="449"/>
                </a:lnTo>
                <a:lnTo>
                  <a:pt x="132" y="436"/>
                </a:lnTo>
                <a:lnTo>
                  <a:pt x="127" y="412"/>
                </a:lnTo>
                <a:lnTo>
                  <a:pt x="125" y="387"/>
                </a:lnTo>
                <a:lnTo>
                  <a:pt x="120" y="372"/>
                </a:lnTo>
                <a:lnTo>
                  <a:pt x="114" y="362"/>
                </a:lnTo>
                <a:lnTo>
                  <a:pt x="111" y="346"/>
                </a:lnTo>
                <a:lnTo>
                  <a:pt x="106" y="321"/>
                </a:lnTo>
                <a:lnTo>
                  <a:pt x="106" y="294"/>
                </a:lnTo>
                <a:lnTo>
                  <a:pt x="106" y="273"/>
                </a:lnTo>
                <a:lnTo>
                  <a:pt x="99" y="255"/>
                </a:lnTo>
                <a:lnTo>
                  <a:pt x="92" y="240"/>
                </a:lnTo>
                <a:lnTo>
                  <a:pt x="78" y="227"/>
                </a:lnTo>
                <a:lnTo>
                  <a:pt x="68" y="211"/>
                </a:lnTo>
                <a:lnTo>
                  <a:pt x="67" y="194"/>
                </a:lnTo>
                <a:lnTo>
                  <a:pt x="60" y="172"/>
                </a:lnTo>
                <a:lnTo>
                  <a:pt x="53" y="152"/>
                </a:lnTo>
                <a:lnTo>
                  <a:pt x="46" y="135"/>
                </a:lnTo>
                <a:lnTo>
                  <a:pt x="36" y="117"/>
                </a:lnTo>
                <a:lnTo>
                  <a:pt x="28" y="103"/>
                </a:lnTo>
                <a:lnTo>
                  <a:pt x="14" y="89"/>
                </a:lnTo>
                <a:lnTo>
                  <a:pt x="8" y="73"/>
                </a:lnTo>
                <a:lnTo>
                  <a:pt x="7" y="59"/>
                </a:lnTo>
                <a:lnTo>
                  <a:pt x="0" y="50"/>
                </a:lnTo>
                <a:lnTo>
                  <a:pt x="0" y="35"/>
                </a:lnTo>
                <a:lnTo>
                  <a:pt x="0" y="18"/>
                </a:lnTo>
                <a:lnTo>
                  <a:pt x="3" y="0"/>
                </a:lnTo>
                <a:lnTo>
                  <a:pt x="8" y="4"/>
                </a:lnTo>
                <a:lnTo>
                  <a:pt x="19" y="16"/>
                </a:lnTo>
                <a:lnTo>
                  <a:pt x="33" y="27"/>
                </a:lnTo>
                <a:lnTo>
                  <a:pt x="43" y="38"/>
                </a:lnTo>
                <a:lnTo>
                  <a:pt x="60" y="46"/>
                </a:lnTo>
                <a:lnTo>
                  <a:pt x="72" y="56"/>
                </a:lnTo>
                <a:lnTo>
                  <a:pt x="81" y="64"/>
                </a:lnTo>
                <a:lnTo>
                  <a:pt x="92" y="75"/>
                </a:lnTo>
                <a:lnTo>
                  <a:pt x="100" y="89"/>
                </a:lnTo>
                <a:lnTo>
                  <a:pt x="113" y="99"/>
                </a:lnTo>
                <a:lnTo>
                  <a:pt x="127" y="103"/>
                </a:lnTo>
                <a:lnTo>
                  <a:pt x="147" y="112"/>
                </a:lnTo>
                <a:lnTo>
                  <a:pt x="157" y="117"/>
                </a:lnTo>
                <a:lnTo>
                  <a:pt x="168" y="124"/>
                </a:lnTo>
                <a:lnTo>
                  <a:pt x="178" y="134"/>
                </a:lnTo>
                <a:lnTo>
                  <a:pt x="178" y="148"/>
                </a:lnTo>
                <a:lnTo>
                  <a:pt x="178" y="165"/>
                </a:lnTo>
                <a:lnTo>
                  <a:pt x="184" y="170"/>
                </a:lnTo>
                <a:close/>
              </a:path>
            </a:pathLst>
          </a:custGeom>
          <a:solidFill>
            <a:srgbClr val="00C782"/>
          </a:solidFill>
          <a:ln>
            <a:noFill/>
          </a:ln>
        </p:spPr>
        <p:txBody>
          <a:bodyPr/>
          <a:lstStyle/>
          <a:p>
            <a:pPr>
              <a:defRPr/>
            </a:pPr>
            <a:endParaRPr lang="en-US" dirty="0"/>
          </a:p>
        </p:txBody>
      </p:sp>
      <p:sp>
        <p:nvSpPr>
          <p:cNvPr id="8223" name="Freeform 35"/>
          <p:cNvSpPr>
            <a:spLocks/>
          </p:cNvSpPr>
          <p:nvPr/>
        </p:nvSpPr>
        <p:spPr bwMode="gray">
          <a:xfrm rot="-151246">
            <a:off x="3432175" y="5494338"/>
            <a:ext cx="627063" cy="885825"/>
          </a:xfrm>
          <a:custGeom>
            <a:avLst/>
            <a:gdLst>
              <a:gd name="T0" fmla="*/ 455 w 459"/>
              <a:gd name="T1" fmla="*/ 42 h 647"/>
              <a:gd name="T2" fmla="*/ 458 w 459"/>
              <a:gd name="T3" fmla="*/ 65 h 647"/>
              <a:gd name="T4" fmla="*/ 459 w 459"/>
              <a:gd name="T5" fmla="*/ 92 h 647"/>
              <a:gd name="T6" fmla="*/ 452 w 459"/>
              <a:gd name="T7" fmla="*/ 111 h 647"/>
              <a:gd name="T8" fmla="*/ 433 w 459"/>
              <a:gd name="T9" fmla="*/ 131 h 647"/>
              <a:gd name="T10" fmla="*/ 420 w 459"/>
              <a:gd name="T11" fmla="*/ 152 h 647"/>
              <a:gd name="T12" fmla="*/ 403 w 459"/>
              <a:gd name="T13" fmla="*/ 177 h 647"/>
              <a:gd name="T14" fmla="*/ 394 w 459"/>
              <a:gd name="T15" fmla="*/ 200 h 647"/>
              <a:gd name="T16" fmla="*/ 390 w 459"/>
              <a:gd name="T17" fmla="*/ 224 h 647"/>
              <a:gd name="T18" fmla="*/ 390 w 459"/>
              <a:gd name="T19" fmla="*/ 255 h 647"/>
              <a:gd name="T20" fmla="*/ 387 w 459"/>
              <a:gd name="T21" fmla="*/ 280 h 647"/>
              <a:gd name="T22" fmla="*/ 385 w 459"/>
              <a:gd name="T23" fmla="*/ 315 h 647"/>
              <a:gd name="T24" fmla="*/ 384 w 459"/>
              <a:gd name="T25" fmla="*/ 341 h 647"/>
              <a:gd name="T26" fmla="*/ 378 w 459"/>
              <a:gd name="T27" fmla="*/ 373 h 647"/>
              <a:gd name="T28" fmla="*/ 358 w 459"/>
              <a:gd name="T29" fmla="*/ 395 h 647"/>
              <a:gd name="T30" fmla="*/ 327 w 459"/>
              <a:gd name="T31" fmla="*/ 405 h 647"/>
              <a:gd name="T32" fmla="*/ 298 w 459"/>
              <a:gd name="T33" fmla="*/ 422 h 647"/>
              <a:gd name="T34" fmla="*/ 280 w 459"/>
              <a:gd name="T35" fmla="*/ 452 h 647"/>
              <a:gd name="T36" fmla="*/ 273 w 459"/>
              <a:gd name="T37" fmla="*/ 478 h 647"/>
              <a:gd name="T38" fmla="*/ 267 w 459"/>
              <a:gd name="T39" fmla="*/ 511 h 647"/>
              <a:gd name="T40" fmla="*/ 241 w 459"/>
              <a:gd name="T41" fmla="*/ 528 h 647"/>
              <a:gd name="T42" fmla="*/ 213 w 459"/>
              <a:gd name="T43" fmla="*/ 546 h 647"/>
              <a:gd name="T44" fmla="*/ 179 w 459"/>
              <a:gd name="T45" fmla="*/ 571 h 647"/>
              <a:gd name="T46" fmla="*/ 147 w 459"/>
              <a:gd name="T47" fmla="*/ 610 h 647"/>
              <a:gd name="T48" fmla="*/ 119 w 459"/>
              <a:gd name="T49" fmla="*/ 632 h 647"/>
              <a:gd name="T50" fmla="*/ 89 w 459"/>
              <a:gd name="T51" fmla="*/ 645 h 647"/>
              <a:gd name="T52" fmla="*/ 64 w 459"/>
              <a:gd name="T53" fmla="*/ 647 h 647"/>
              <a:gd name="T54" fmla="*/ 55 w 459"/>
              <a:gd name="T55" fmla="*/ 627 h 647"/>
              <a:gd name="T56" fmla="*/ 55 w 459"/>
              <a:gd name="T57" fmla="*/ 585 h 647"/>
              <a:gd name="T58" fmla="*/ 57 w 459"/>
              <a:gd name="T59" fmla="*/ 547 h 647"/>
              <a:gd name="T60" fmla="*/ 72 w 459"/>
              <a:gd name="T61" fmla="*/ 522 h 647"/>
              <a:gd name="T62" fmla="*/ 64 w 459"/>
              <a:gd name="T63" fmla="*/ 493 h 647"/>
              <a:gd name="T64" fmla="*/ 54 w 459"/>
              <a:gd name="T65" fmla="*/ 465 h 647"/>
              <a:gd name="T66" fmla="*/ 68 w 459"/>
              <a:gd name="T67" fmla="*/ 427 h 647"/>
              <a:gd name="T68" fmla="*/ 75 w 459"/>
              <a:gd name="T69" fmla="*/ 394 h 647"/>
              <a:gd name="T70" fmla="*/ 60 w 459"/>
              <a:gd name="T71" fmla="*/ 373 h 647"/>
              <a:gd name="T72" fmla="*/ 33 w 459"/>
              <a:gd name="T73" fmla="*/ 366 h 647"/>
              <a:gd name="T74" fmla="*/ 7 w 459"/>
              <a:gd name="T75" fmla="*/ 349 h 647"/>
              <a:gd name="T76" fmla="*/ 8 w 459"/>
              <a:gd name="T77" fmla="*/ 315 h 647"/>
              <a:gd name="T78" fmla="*/ 8 w 459"/>
              <a:gd name="T79" fmla="*/ 276 h 647"/>
              <a:gd name="T80" fmla="*/ 0 w 459"/>
              <a:gd name="T81" fmla="*/ 256 h 647"/>
              <a:gd name="T82" fmla="*/ 11 w 459"/>
              <a:gd name="T83" fmla="*/ 230 h 647"/>
              <a:gd name="T84" fmla="*/ 30 w 459"/>
              <a:gd name="T85" fmla="*/ 209 h 647"/>
              <a:gd name="T86" fmla="*/ 55 w 459"/>
              <a:gd name="T87" fmla="*/ 205 h 647"/>
              <a:gd name="T88" fmla="*/ 90 w 459"/>
              <a:gd name="T89" fmla="*/ 212 h 647"/>
              <a:gd name="T90" fmla="*/ 114 w 459"/>
              <a:gd name="T91" fmla="*/ 191 h 647"/>
              <a:gd name="T92" fmla="*/ 126 w 459"/>
              <a:gd name="T93" fmla="*/ 157 h 647"/>
              <a:gd name="T94" fmla="*/ 118 w 459"/>
              <a:gd name="T95" fmla="*/ 125 h 647"/>
              <a:gd name="T96" fmla="*/ 115 w 459"/>
              <a:gd name="T97" fmla="*/ 99 h 647"/>
              <a:gd name="T98" fmla="*/ 144 w 459"/>
              <a:gd name="T99" fmla="*/ 95 h 647"/>
              <a:gd name="T100" fmla="*/ 171 w 459"/>
              <a:gd name="T101" fmla="*/ 85 h 647"/>
              <a:gd name="T102" fmla="*/ 200 w 459"/>
              <a:gd name="T103" fmla="*/ 83 h 647"/>
              <a:gd name="T104" fmla="*/ 214 w 459"/>
              <a:gd name="T105" fmla="*/ 102 h 647"/>
              <a:gd name="T106" fmla="*/ 242 w 459"/>
              <a:gd name="T107" fmla="*/ 99 h 647"/>
              <a:gd name="T108" fmla="*/ 268 w 459"/>
              <a:gd name="T109" fmla="*/ 90 h 647"/>
              <a:gd name="T110" fmla="*/ 309 w 459"/>
              <a:gd name="T111" fmla="*/ 88 h 647"/>
              <a:gd name="T112" fmla="*/ 328 w 459"/>
              <a:gd name="T113" fmla="*/ 74 h 647"/>
              <a:gd name="T114" fmla="*/ 345 w 459"/>
              <a:gd name="T115" fmla="*/ 56 h 647"/>
              <a:gd name="T116" fmla="*/ 374 w 459"/>
              <a:gd name="T117" fmla="*/ 53 h 647"/>
              <a:gd name="T118" fmla="*/ 391 w 459"/>
              <a:gd name="T119" fmla="*/ 18 h 647"/>
              <a:gd name="T120" fmla="*/ 402 w 459"/>
              <a:gd name="T121" fmla="*/ 0 h 647"/>
              <a:gd name="T122" fmla="*/ 420 w 459"/>
              <a:gd name="T123" fmla="*/ 10 h 647"/>
              <a:gd name="T124" fmla="*/ 447 w 459"/>
              <a:gd name="T125" fmla="*/ 19 h 64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59" h="647">
                <a:moveTo>
                  <a:pt x="455" y="29"/>
                </a:moveTo>
                <a:lnTo>
                  <a:pt x="455" y="42"/>
                </a:lnTo>
                <a:lnTo>
                  <a:pt x="456" y="56"/>
                </a:lnTo>
                <a:lnTo>
                  <a:pt x="458" y="65"/>
                </a:lnTo>
                <a:lnTo>
                  <a:pt x="459" y="78"/>
                </a:lnTo>
                <a:lnTo>
                  <a:pt x="459" y="92"/>
                </a:lnTo>
                <a:lnTo>
                  <a:pt x="459" y="102"/>
                </a:lnTo>
                <a:lnTo>
                  <a:pt x="452" y="111"/>
                </a:lnTo>
                <a:lnTo>
                  <a:pt x="442" y="122"/>
                </a:lnTo>
                <a:lnTo>
                  <a:pt x="433" y="131"/>
                </a:lnTo>
                <a:lnTo>
                  <a:pt x="426" y="141"/>
                </a:lnTo>
                <a:lnTo>
                  <a:pt x="420" y="152"/>
                </a:lnTo>
                <a:lnTo>
                  <a:pt x="412" y="164"/>
                </a:lnTo>
                <a:lnTo>
                  <a:pt x="403" y="177"/>
                </a:lnTo>
                <a:lnTo>
                  <a:pt x="399" y="188"/>
                </a:lnTo>
                <a:lnTo>
                  <a:pt x="394" y="200"/>
                </a:lnTo>
                <a:lnTo>
                  <a:pt x="392" y="210"/>
                </a:lnTo>
                <a:lnTo>
                  <a:pt x="390" y="224"/>
                </a:lnTo>
                <a:lnTo>
                  <a:pt x="390" y="238"/>
                </a:lnTo>
                <a:lnTo>
                  <a:pt x="390" y="255"/>
                </a:lnTo>
                <a:lnTo>
                  <a:pt x="387" y="267"/>
                </a:lnTo>
                <a:lnTo>
                  <a:pt x="387" y="280"/>
                </a:lnTo>
                <a:lnTo>
                  <a:pt x="385" y="299"/>
                </a:lnTo>
                <a:lnTo>
                  <a:pt x="385" y="315"/>
                </a:lnTo>
                <a:lnTo>
                  <a:pt x="385" y="330"/>
                </a:lnTo>
                <a:lnTo>
                  <a:pt x="384" y="341"/>
                </a:lnTo>
                <a:lnTo>
                  <a:pt x="383" y="355"/>
                </a:lnTo>
                <a:lnTo>
                  <a:pt x="378" y="373"/>
                </a:lnTo>
                <a:lnTo>
                  <a:pt x="367" y="386"/>
                </a:lnTo>
                <a:lnTo>
                  <a:pt x="358" y="395"/>
                </a:lnTo>
                <a:lnTo>
                  <a:pt x="344" y="405"/>
                </a:lnTo>
                <a:lnTo>
                  <a:pt x="327" y="405"/>
                </a:lnTo>
                <a:lnTo>
                  <a:pt x="305" y="409"/>
                </a:lnTo>
                <a:lnTo>
                  <a:pt x="298" y="422"/>
                </a:lnTo>
                <a:lnTo>
                  <a:pt x="288" y="439"/>
                </a:lnTo>
                <a:lnTo>
                  <a:pt x="280" y="452"/>
                </a:lnTo>
                <a:lnTo>
                  <a:pt x="274" y="465"/>
                </a:lnTo>
                <a:lnTo>
                  <a:pt x="273" y="478"/>
                </a:lnTo>
                <a:lnTo>
                  <a:pt x="267" y="496"/>
                </a:lnTo>
                <a:lnTo>
                  <a:pt x="267" y="511"/>
                </a:lnTo>
                <a:lnTo>
                  <a:pt x="253" y="518"/>
                </a:lnTo>
                <a:lnTo>
                  <a:pt x="241" y="528"/>
                </a:lnTo>
                <a:lnTo>
                  <a:pt x="231" y="537"/>
                </a:lnTo>
                <a:lnTo>
                  <a:pt x="213" y="546"/>
                </a:lnTo>
                <a:lnTo>
                  <a:pt x="195" y="561"/>
                </a:lnTo>
                <a:lnTo>
                  <a:pt x="179" y="571"/>
                </a:lnTo>
                <a:lnTo>
                  <a:pt x="161" y="592"/>
                </a:lnTo>
                <a:lnTo>
                  <a:pt x="147" y="610"/>
                </a:lnTo>
                <a:lnTo>
                  <a:pt x="136" y="620"/>
                </a:lnTo>
                <a:lnTo>
                  <a:pt x="119" y="632"/>
                </a:lnTo>
                <a:lnTo>
                  <a:pt x="106" y="643"/>
                </a:lnTo>
                <a:lnTo>
                  <a:pt x="89" y="645"/>
                </a:lnTo>
                <a:lnTo>
                  <a:pt x="79" y="647"/>
                </a:lnTo>
                <a:lnTo>
                  <a:pt x="64" y="647"/>
                </a:lnTo>
                <a:lnTo>
                  <a:pt x="53" y="643"/>
                </a:lnTo>
                <a:lnTo>
                  <a:pt x="55" y="627"/>
                </a:lnTo>
                <a:lnTo>
                  <a:pt x="55" y="600"/>
                </a:lnTo>
                <a:lnTo>
                  <a:pt x="55" y="585"/>
                </a:lnTo>
                <a:lnTo>
                  <a:pt x="54" y="560"/>
                </a:lnTo>
                <a:lnTo>
                  <a:pt x="57" y="547"/>
                </a:lnTo>
                <a:lnTo>
                  <a:pt x="72" y="535"/>
                </a:lnTo>
                <a:lnTo>
                  <a:pt x="72" y="522"/>
                </a:lnTo>
                <a:lnTo>
                  <a:pt x="72" y="507"/>
                </a:lnTo>
                <a:lnTo>
                  <a:pt x="64" y="493"/>
                </a:lnTo>
                <a:lnTo>
                  <a:pt x="60" y="482"/>
                </a:lnTo>
                <a:lnTo>
                  <a:pt x="54" y="465"/>
                </a:lnTo>
                <a:lnTo>
                  <a:pt x="57" y="448"/>
                </a:lnTo>
                <a:lnTo>
                  <a:pt x="68" y="427"/>
                </a:lnTo>
                <a:lnTo>
                  <a:pt x="75" y="408"/>
                </a:lnTo>
                <a:lnTo>
                  <a:pt x="75" y="394"/>
                </a:lnTo>
                <a:lnTo>
                  <a:pt x="72" y="383"/>
                </a:lnTo>
                <a:lnTo>
                  <a:pt x="60" y="373"/>
                </a:lnTo>
                <a:lnTo>
                  <a:pt x="50" y="368"/>
                </a:lnTo>
                <a:lnTo>
                  <a:pt x="33" y="366"/>
                </a:lnTo>
                <a:lnTo>
                  <a:pt x="16" y="361"/>
                </a:lnTo>
                <a:lnTo>
                  <a:pt x="7" y="349"/>
                </a:lnTo>
                <a:lnTo>
                  <a:pt x="7" y="336"/>
                </a:lnTo>
                <a:lnTo>
                  <a:pt x="8" y="315"/>
                </a:lnTo>
                <a:lnTo>
                  <a:pt x="11" y="290"/>
                </a:lnTo>
                <a:lnTo>
                  <a:pt x="8" y="276"/>
                </a:lnTo>
                <a:lnTo>
                  <a:pt x="0" y="265"/>
                </a:lnTo>
                <a:lnTo>
                  <a:pt x="0" y="256"/>
                </a:lnTo>
                <a:lnTo>
                  <a:pt x="4" y="241"/>
                </a:lnTo>
                <a:lnTo>
                  <a:pt x="11" y="230"/>
                </a:lnTo>
                <a:lnTo>
                  <a:pt x="21" y="220"/>
                </a:lnTo>
                <a:lnTo>
                  <a:pt x="30" y="209"/>
                </a:lnTo>
                <a:lnTo>
                  <a:pt x="43" y="205"/>
                </a:lnTo>
                <a:lnTo>
                  <a:pt x="55" y="205"/>
                </a:lnTo>
                <a:lnTo>
                  <a:pt x="72" y="207"/>
                </a:lnTo>
                <a:lnTo>
                  <a:pt x="90" y="212"/>
                </a:lnTo>
                <a:lnTo>
                  <a:pt x="101" y="205"/>
                </a:lnTo>
                <a:lnTo>
                  <a:pt x="114" y="191"/>
                </a:lnTo>
                <a:lnTo>
                  <a:pt x="119" y="174"/>
                </a:lnTo>
                <a:lnTo>
                  <a:pt x="126" y="157"/>
                </a:lnTo>
                <a:lnTo>
                  <a:pt x="126" y="138"/>
                </a:lnTo>
                <a:lnTo>
                  <a:pt x="118" y="125"/>
                </a:lnTo>
                <a:lnTo>
                  <a:pt x="112" y="116"/>
                </a:lnTo>
                <a:lnTo>
                  <a:pt x="115" y="99"/>
                </a:lnTo>
                <a:lnTo>
                  <a:pt x="132" y="96"/>
                </a:lnTo>
                <a:lnTo>
                  <a:pt x="144" y="95"/>
                </a:lnTo>
                <a:lnTo>
                  <a:pt x="153" y="96"/>
                </a:lnTo>
                <a:lnTo>
                  <a:pt x="171" y="85"/>
                </a:lnTo>
                <a:lnTo>
                  <a:pt x="185" y="79"/>
                </a:lnTo>
                <a:lnTo>
                  <a:pt x="200" y="83"/>
                </a:lnTo>
                <a:lnTo>
                  <a:pt x="200" y="99"/>
                </a:lnTo>
                <a:lnTo>
                  <a:pt x="214" y="102"/>
                </a:lnTo>
                <a:lnTo>
                  <a:pt x="231" y="102"/>
                </a:lnTo>
                <a:lnTo>
                  <a:pt x="242" y="99"/>
                </a:lnTo>
                <a:lnTo>
                  <a:pt x="256" y="96"/>
                </a:lnTo>
                <a:lnTo>
                  <a:pt x="268" y="90"/>
                </a:lnTo>
                <a:lnTo>
                  <a:pt x="295" y="90"/>
                </a:lnTo>
                <a:lnTo>
                  <a:pt x="309" y="88"/>
                </a:lnTo>
                <a:lnTo>
                  <a:pt x="313" y="79"/>
                </a:lnTo>
                <a:lnTo>
                  <a:pt x="328" y="74"/>
                </a:lnTo>
                <a:lnTo>
                  <a:pt x="335" y="61"/>
                </a:lnTo>
                <a:lnTo>
                  <a:pt x="345" y="56"/>
                </a:lnTo>
                <a:lnTo>
                  <a:pt x="360" y="53"/>
                </a:lnTo>
                <a:lnTo>
                  <a:pt x="374" y="53"/>
                </a:lnTo>
                <a:lnTo>
                  <a:pt x="383" y="38"/>
                </a:lnTo>
                <a:lnTo>
                  <a:pt x="391" y="18"/>
                </a:lnTo>
                <a:lnTo>
                  <a:pt x="392" y="0"/>
                </a:lnTo>
                <a:lnTo>
                  <a:pt x="402" y="0"/>
                </a:lnTo>
                <a:lnTo>
                  <a:pt x="413" y="4"/>
                </a:lnTo>
                <a:lnTo>
                  <a:pt x="420" y="10"/>
                </a:lnTo>
                <a:lnTo>
                  <a:pt x="438" y="11"/>
                </a:lnTo>
                <a:lnTo>
                  <a:pt x="447" y="19"/>
                </a:lnTo>
                <a:lnTo>
                  <a:pt x="455" y="29"/>
                </a:lnTo>
                <a:close/>
              </a:path>
            </a:pathLst>
          </a:custGeom>
          <a:solidFill>
            <a:srgbClr val="00C782"/>
          </a:solidFill>
          <a:ln>
            <a:noFill/>
          </a:ln>
        </p:spPr>
        <p:txBody>
          <a:bodyPr/>
          <a:lstStyle/>
          <a:p>
            <a:pPr>
              <a:defRPr/>
            </a:pPr>
            <a:endParaRPr lang="en-US" dirty="0"/>
          </a:p>
        </p:txBody>
      </p:sp>
      <p:sp>
        <p:nvSpPr>
          <p:cNvPr id="11295" name="Freeform 36"/>
          <p:cNvSpPr>
            <a:spLocks/>
          </p:cNvSpPr>
          <p:nvPr/>
        </p:nvSpPr>
        <p:spPr bwMode="gray">
          <a:xfrm rot="-151246">
            <a:off x="6018213" y="5302250"/>
            <a:ext cx="36512" cy="42863"/>
          </a:xfrm>
          <a:custGeom>
            <a:avLst/>
            <a:gdLst>
              <a:gd name="T0" fmla="*/ 2147483647 w 27"/>
              <a:gd name="T1" fmla="*/ 2147483647 h 31"/>
              <a:gd name="T2" fmla="*/ 2147483647 w 27"/>
              <a:gd name="T3" fmla="*/ 2147483647 h 31"/>
              <a:gd name="T4" fmla="*/ 2147483647 w 27"/>
              <a:gd name="T5" fmla="*/ 2147483647 h 31"/>
              <a:gd name="T6" fmla="*/ 2147483647 w 27"/>
              <a:gd name="T7" fmla="*/ 2147483647 h 31"/>
              <a:gd name="T8" fmla="*/ 2147483647 w 27"/>
              <a:gd name="T9" fmla="*/ 0 h 31"/>
              <a:gd name="T10" fmla="*/ 2147483647 w 27"/>
              <a:gd name="T11" fmla="*/ 0 h 31"/>
              <a:gd name="T12" fmla="*/ 0 w 27"/>
              <a:gd name="T13" fmla="*/ 2147483647 h 31"/>
              <a:gd name="T14" fmla="*/ 0 w 27"/>
              <a:gd name="T15" fmla="*/ 2147483647 h 31"/>
              <a:gd name="T16" fmla="*/ 0 w 27"/>
              <a:gd name="T17" fmla="*/ 2147483647 h 31"/>
              <a:gd name="T18" fmla="*/ 2147483647 w 27"/>
              <a:gd name="T19" fmla="*/ 2147483647 h 31"/>
              <a:gd name="T20" fmla="*/ 2147483647 w 27"/>
              <a:gd name="T21" fmla="*/ 214748364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31"/>
              <a:gd name="T35" fmla="*/ 27 w 27"/>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31">
                <a:moveTo>
                  <a:pt x="16" y="31"/>
                </a:moveTo>
                <a:lnTo>
                  <a:pt x="23" y="27"/>
                </a:lnTo>
                <a:lnTo>
                  <a:pt x="27" y="18"/>
                </a:lnTo>
                <a:lnTo>
                  <a:pt x="27" y="10"/>
                </a:lnTo>
                <a:lnTo>
                  <a:pt x="21" y="0"/>
                </a:lnTo>
                <a:lnTo>
                  <a:pt x="7" y="0"/>
                </a:lnTo>
                <a:lnTo>
                  <a:pt x="0" y="6"/>
                </a:lnTo>
                <a:lnTo>
                  <a:pt x="0" y="17"/>
                </a:lnTo>
                <a:lnTo>
                  <a:pt x="0" y="27"/>
                </a:lnTo>
                <a:lnTo>
                  <a:pt x="4" y="31"/>
                </a:lnTo>
                <a:lnTo>
                  <a:pt x="16" y="31"/>
                </a:lnTo>
                <a:close/>
              </a:path>
            </a:pathLst>
          </a:custGeom>
          <a:solidFill>
            <a:srgbClr val="B5EB07"/>
          </a:solidFill>
          <a:ln w="9525">
            <a:noFill/>
            <a:round/>
            <a:headEnd/>
            <a:tailEnd/>
          </a:ln>
        </p:spPr>
        <p:txBody>
          <a:bodyPr/>
          <a:lstStyle/>
          <a:p>
            <a:endParaRPr lang="en-US" dirty="0"/>
          </a:p>
        </p:txBody>
      </p:sp>
      <p:sp>
        <p:nvSpPr>
          <p:cNvPr id="11296" name="Freeform 37"/>
          <p:cNvSpPr>
            <a:spLocks/>
          </p:cNvSpPr>
          <p:nvPr/>
        </p:nvSpPr>
        <p:spPr bwMode="gray">
          <a:xfrm rot="-151246">
            <a:off x="5832475" y="5292725"/>
            <a:ext cx="46038" cy="84138"/>
          </a:xfrm>
          <a:custGeom>
            <a:avLst/>
            <a:gdLst>
              <a:gd name="T0" fmla="*/ 2147483647 w 32"/>
              <a:gd name="T1" fmla="*/ 0 h 61"/>
              <a:gd name="T2" fmla="*/ 2147483647 w 32"/>
              <a:gd name="T3" fmla="*/ 2147483647 h 61"/>
              <a:gd name="T4" fmla="*/ 2147483647 w 32"/>
              <a:gd name="T5" fmla="*/ 2147483647 h 61"/>
              <a:gd name="T6" fmla="*/ 2147483647 w 32"/>
              <a:gd name="T7" fmla="*/ 2147483647 h 61"/>
              <a:gd name="T8" fmla="*/ 2147483647 w 32"/>
              <a:gd name="T9" fmla="*/ 2147483647 h 61"/>
              <a:gd name="T10" fmla="*/ 2147483647 w 32"/>
              <a:gd name="T11" fmla="*/ 2147483647 h 61"/>
              <a:gd name="T12" fmla="*/ 2147483647 w 32"/>
              <a:gd name="T13" fmla="*/ 2147483647 h 61"/>
              <a:gd name="T14" fmla="*/ 2147483647 w 32"/>
              <a:gd name="T15" fmla="*/ 2147483647 h 61"/>
              <a:gd name="T16" fmla="*/ 0 w 32"/>
              <a:gd name="T17" fmla="*/ 2147483647 h 61"/>
              <a:gd name="T18" fmla="*/ 0 w 32"/>
              <a:gd name="T19" fmla="*/ 2147483647 h 61"/>
              <a:gd name="T20" fmla="*/ 0 w 32"/>
              <a:gd name="T21" fmla="*/ 2147483647 h 61"/>
              <a:gd name="T22" fmla="*/ 2147483647 w 32"/>
              <a:gd name="T23" fmla="*/ 2147483647 h 61"/>
              <a:gd name="T24" fmla="*/ 2147483647 w 32"/>
              <a:gd name="T25" fmla="*/ 2147483647 h 61"/>
              <a:gd name="T26" fmla="*/ 2147483647 w 32"/>
              <a:gd name="T27" fmla="*/ 0 h 61"/>
              <a:gd name="T28" fmla="*/ 2147483647 w 32"/>
              <a:gd name="T29" fmla="*/ 0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61"/>
              <a:gd name="T47" fmla="*/ 32 w 32"/>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61">
                <a:moveTo>
                  <a:pt x="32" y="0"/>
                </a:moveTo>
                <a:lnTo>
                  <a:pt x="32" y="11"/>
                </a:lnTo>
                <a:lnTo>
                  <a:pt x="32" y="25"/>
                </a:lnTo>
                <a:lnTo>
                  <a:pt x="32" y="36"/>
                </a:lnTo>
                <a:lnTo>
                  <a:pt x="28" y="43"/>
                </a:lnTo>
                <a:lnTo>
                  <a:pt x="27" y="49"/>
                </a:lnTo>
                <a:lnTo>
                  <a:pt x="22" y="54"/>
                </a:lnTo>
                <a:lnTo>
                  <a:pt x="14" y="61"/>
                </a:lnTo>
                <a:lnTo>
                  <a:pt x="0" y="57"/>
                </a:lnTo>
                <a:lnTo>
                  <a:pt x="0" y="42"/>
                </a:lnTo>
                <a:lnTo>
                  <a:pt x="0" y="29"/>
                </a:lnTo>
                <a:lnTo>
                  <a:pt x="3" y="17"/>
                </a:lnTo>
                <a:lnTo>
                  <a:pt x="13" y="5"/>
                </a:lnTo>
                <a:lnTo>
                  <a:pt x="21" y="0"/>
                </a:lnTo>
                <a:lnTo>
                  <a:pt x="32" y="0"/>
                </a:lnTo>
                <a:close/>
              </a:path>
            </a:pathLst>
          </a:custGeom>
          <a:solidFill>
            <a:srgbClr val="B5EB07"/>
          </a:solidFill>
          <a:ln w="9525">
            <a:noFill/>
            <a:round/>
            <a:headEnd/>
            <a:tailEnd/>
          </a:ln>
        </p:spPr>
        <p:txBody>
          <a:bodyPr/>
          <a:lstStyle/>
          <a:p>
            <a:endParaRPr lang="en-US" dirty="0"/>
          </a:p>
        </p:txBody>
      </p:sp>
      <p:sp>
        <p:nvSpPr>
          <p:cNvPr id="11297" name="Freeform 38"/>
          <p:cNvSpPr>
            <a:spLocks/>
          </p:cNvSpPr>
          <p:nvPr/>
        </p:nvSpPr>
        <p:spPr bwMode="gray">
          <a:xfrm rot="-151246">
            <a:off x="5830888" y="5394325"/>
            <a:ext cx="42862" cy="109538"/>
          </a:xfrm>
          <a:custGeom>
            <a:avLst/>
            <a:gdLst>
              <a:gd name="T0" fmla="*/ 2147483647 w 32"/>
              <a:gd name="T1" fmla="*/ 2147483647 h 79"/>
              <a:gd name="T2" fmla="*/ 2147483647 w 32"/>
              <a:gd name="T3" fmla="*/ 2147483647 h 79"/>
              <a:gd name="T4" fmla="*/ 2147483647 w 32"/>
              <a:gd name="T5" fmla="*/ 2147483647 h 79"/>
              <a:gd name="T6" fmla="*/ 2147483647 w 32"/>
              <a:gd name="T7" fmla="*/ 2147483647 h 79"/>
              <a:gd name="T8" fmla="*/ 2147483647 w 32"/>
              <a:gd name="T9" fmla="*/ 2147483647 h 79"/>
              <a:gd name="T10" fmla="*/ 2147483647 w 32"/>
              <a:gd name="T11" fmla="*/ 2147483647 h 79"/>
              <a:gd name="T12" fmla="*/ 2147483647 w 32"/>
              <a:gd name="T13" fmla="*/ 2147483647 h 79"/>
              <a:gd name="T14" fmla="*/ 2147483647 w 32"/>
              <a:gd name="T15" fmla="*/ 2147483647 h 79"/>
              <a:gd name="T16" fmla="*/ 2147483647 w 32"/>
              <a:gd name="T17" fmla="*/ 2147483647 h 79"/>
              <a:gd name="T18" fmla="*/ 2147483647 w 32"/>
              <a:gd name="T19" fmla="*/ 2147483647 h 79"/>
              <a:gd name="T20" fmla="*/ 2147483647 w 32"/>
              <a:gd name="T21" fmla="*/ 2147483647 h 79"/>
              <a:gd name="T22" fmla="*/ 2147483647 w 32"/>
              <a:gd name="T23" fmla="*/ 2147483647 h 79"/>
              <a:gd name="T24" fmla="*/ 2147483647 w 32"/>
              <a:gd name="T25" fmla="*/ 2147483647 h 79"/>
              <a:gd name="T26" fmla="*/ 2147483647 w 32"/>
              <a:gd name="T27" fmla="*/ 2147483647 h 79"/>
              <a:gd name="T28" fmla="*/ 2147483647 w 32"/>
              <a:gd name="T29" fmla="*/ 2147483647 h 79"/>
              <a:gd name="T30" fmla="*/ 0 w 32"/>
              <a:gd name="T31" fmla="*/ 2147483647 h 79"/>
              <a:gd name="T32" fmla="*/ 2147483647 w 32"/>
              <a:gd name="T33" fmla="*/ 0 h 79"/>
              <a:gd name="T34" fmla="*/ 2147483647 w 32"/>
              <a:gd name="T35" fmla="*/ 2147483647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79"/>
              <a:gd name="T56" fmla="*/ 32 w 32"/>
              <a:gd name="T57" fmla="*/ 79 h 7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79">
                <a:moveTo>
                  <a:pt x="14" y="1"/>
                </a:moveTo>
                <a:lnTo>
                  <a:pt x="20" y="9"/>
                </a:lnTo>
                <a:lnTo>
                  <a:pt x="24" y="14"/>
                </a:lnTo>
                <a:lnTo>
                  <a:pt x="27" y="21"/>
                </a:lnTo>
                <a:lnTo>
                  <a:pt x="29" y="27"/>
                </a:lnTo>
                <a:lnTo>
                  <a:pt x="32" y="36"/>
                </a:lnTo>
                <a:lnTo>
                  <a:pt x="32" y="46"/>
                </a:lnTo>
                <a:lnTo>
                  <a:pt x="32" y="58"/>
                </a:lnTo>
                <a:lnTo>
                  <a:pt x="32" y="66"/>
                </a:lnTo>
                <a:lnTo>
                  <a:pt x="28" y="75"/>
                </a:lnTo>
                <a:lnTo>
                  <a:pt x="16" y="79"/>
                </a:lnTo>
                <a:lnTo>
                  <a:pt x="7" y="78"/>
                </a:lnTo>
                <a:lnTo>
                  <a:pt x="9" y="62"/>
                </a:lnTo>
                <a:lnTo>
                  <a:pt x="9" y="53"/>
                </a:lnTo>
                <a:lnTo>
                  <a:pt x="3" y="43"/>
                </a:lnTo>
                <a:lnTo>
                  <a:pt x="0" y="19"/>
                </a:lnTo>
                <a:lnTo>
                  <a:pt x="2" y="0"/>
                </a:lnTo>
                <a:lnTo>
                  <a:pt x="14" y="1"/>
                </a:lnTo>
                <a:close/>
              </a:path>
            </a:pathLst>
          </a:custGeom>
          <a:solidFill>
            <a:srgbClr val="B5EB07"/>
          </a:solidFill>
          <a:ln w="9525">
            <a:noFill/>
            <a:round/>
            <a:headEnd/>
            <a:tailEnd/>
          </a:ln>
        </p:spPr>
        <p:txBody>
          <a:bodyPr/>
          <a:lstStyle/>
          <a:p>
            <a:endParaRPr lang="en-US" dirty="0"/>
          </a:p>
        </p:txBody>
      </p:sp>
      <p:sp>
        <p:nvSpPr>
          <p:cNvPr id="11298" name="Freeform 39"/>
          <p:cNvSpPr>
            <a:spLocks/>
          </p:cNvSpPr>
          <p:nvPr/>
        </p:nvSpPr>
        <p:spPr bwMode="gray">
          <a:xfrm rot="-151246">
            <a:off x="5818188" y="5514975"/>
            <a:ext cx="53975" cy="93663"/>
          </a:xfrm>
          <a:custGeom>
            <a:avLst/>
            <a:gdLst>
              <a:gd name="T0" fmla="*/ 2147483647 w 39"/>
              <a:gd name="T1" fmla="*/ 0 h 69"/>
              <a:gd name="T2" fmla="*/ 2147483647 w 39"/>
              <a:gd name="T3" fmla="*/ 2147483647 h 69"/>
              <a:gd name="T4" fmla="*/ 2147483647 w 39"/>
              <a:gd name="T5" fmla="*/ 2147483647 h 69"/>
              <a:gd name="T6" fmla="*/ 2147483647 w 39"/>
              <a:gd name="T7" fmla="*/ 2147483647 h 69"/>
              <a:gd name="T8" fmla="*/ 2147483647 w 39"/>
              <a:gd name="T9" fmla="*/ 2147483647 h 69"/>
              <a:gd name="T10" fmla="*/ 2147483647 w 39"/>
              <a:gd name="T11" fmla="*/ 2147483647 h 69"/>
              <a:gd name="T12" fmla="*/ 2147483647 w 39"/>
              <a:gd name="T13" fmla="*/ 2147483647 h 69"/>
              <a:gd name="T14" fmla="*/ 2147483647 w 39"/>
              <a:gd name="T15" fmla="*/ 2147483647 h 69"/>
              <a:gd name="T16" fmla="*/ 2147483647 w 39"/>
              <a:gd name="T17" fmla="*/ 2147483647 h 69"/>
              <a:gd name="T18" fmla="*/ 2147483647 w 39"/>
              <a:gd name="T19" fmla="*/ 2147483647 h 69"/>
              <a:gd name="T20" fmla="*/ 0 w 39"/>
              <a:gd name="T21" fmla="*/ 2147483647 h 69"/>
              <a:gd name="T22" fmla="*/ 2147483647 w 39"/>
              <a:gd name="T23" fmla="*/ 2147483647 h 69"/>
              <a:gd name="T24" fmla="*/ 2147483647 w 39"/>
              <a:gd name="T25" fmla="*/ 2147483647 h 69"/>
              <a:gd name="T26" fmla="*/ 2147483647 w 39"/>
              <a:gd name="T27" fmla="*/ 0 h 69"/>
              <a:gd name="T28" fmla="*/ 2147483647 w 39"/>
              <a:gd name="T29" fmla="*/ 0 h 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69"/>
              <a:gd name="T47" fmla="*/ 39 w 39"/>
              <a:gd name="T48" fmla="*/ 69 h 6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69">
                <a:moveTo>
                  <a:pt x="32" y="0"/>
                </a:moveTo>
                <a:lnTo>
                  <a:pt x="39" y="7"/>
                </a:lnTo>
                <a:lnTo>
                  <a:pt x="39" y="17"/>
                </a:lnTo>
                <a:lnTo>
                  <a:pt x="39" y="25"/>
                </a:lnTo>
                <a:lnTo>
                  <a:pt x="39" y="37"/>
                </a:lnTo>
                <a:lnTo>
                  <a:pt x="36" y="52"/>
                </a:lnTo>
                <a:lnTo>
                  <a:pt x="33" y="62"/>
                </a:lnTo>
                <a:lnTo>
                  <a:pt x="25" y="69"/>
                </a:lnTo>
                <a:lnTo>
                  <a:pt x="15" y="62"/>
                </a:lnTo>
                <a:lnTo>
                  <a:pt x="7" y="45"/>
                </a:lnTo>
                <a:lnTo>
                  <a:pt x="0" y="32"/>
                </a:lnTo>
                <a:lnTo>
                  <a:pt x="8" y="18"/>
                </a:lnTo>
                <a:lnTo>
                  <a:pt x="12" y="6"/>
                </a:lnTo>
                <a:lnTo>
                  <a:pt x="16" y="0"/>
                </a:lnTo>
                <a:lnTo>
                  <a:pt x="32" y="0"/>
                </a:lnTo>
                <a:close/>
              </a:path>
            </a:pathLst>
          </a:custGeom>
          <a:solidFill>
            <a:srgbClr val="B5EB07"/>
          </a:solidFill>
          <a:ln w="9525">
            <a:noFill/>
            <a:round/>
            <a:headEnd/>
            <a:tailEnd/>
          </a:ln>
        </p:spPr>
        <p:txBody>
          <a:bodyPr/>
          <a:lstStyle/>
          <a:p>
            <a:endParaRPr lang="en-US" dirty="0"/>
          </a:p>
        </p:txBody>
      </p:sp>
      <p:sp>
        <p:nvSpPr>
          <p:cNvPr id="11299" name="Freeform 40"/>
          <p:cNvSpPr>
            <a:spLocks/>
          </p:cNvSpPr>
          <p:nvPr/>
        </p:nvSpPr>
        <p:spPr bwMode="gray">
          <a:xfrm rot="-151246" flipH="1" flipV="1">
            <a:off x="5918200" y="5421313"/>
            <a:ext cx="46038" cy="46037"/>
          </a:xfrm>
          <a:custGeom>
            <a:avLst/>
            <a:gdLst>
              <a:gd name="T0" fmla="*/ 2147483647 w 31"/>
              <a:gd name="T1" fmla="*/ 0 h 35"/>
              <a:gd name="T2" fmla="*/ 2147483647 w 31"/>
              <a:gd name="T3" fmla="*/ 2147483647 h 35"/>
              <a:gd name="T4" fmla="*/ 2147483647 w 31"/>
              <a:gd name="T5" fmla="*/ 2147483647 h 35"/>
              <a:gd name="T6" fmla="*/ 2147483647 w 31"/>
              <a:gd name="T7" fmla="*/ 2147483647 h 35"/>
              <a:gd name="T8" fmla="*/ 2147483647 w 31"/>
              <a:gd name="T9" fmla="*/ 2147483647 h 35"/>
              <a:gd name="T10" fmla="*/ 2147483647 w 31"/>
              <a:gd name="T11" fmla="*/ 2147483647 h 35"/>
              <a:gd name="T12" fmla="*/ 2147483647 w 31"/>
              <a:gd name="T13" fmla="*/ 2147483647 h 35"/>
              <a:gd name="T14" fmla="*/ 2147483647 w 31"/>
              <a:gd name="T15" fmla="*/ 2147483647 h 35"/>
              <a:gd name="T16" fmla="*/ 2147483647 w 31"/>
              <a:gd name="T17" fmla="*/ 2147483647 h 35"/>
              <a:gd name="T18" fmla="*/ 0 w 31"/>
              <a:gd name="T19" fmla="*/ 2147483647 h 35"/>
              <a:gd name="T20" fmla="*/ 0 w 31"/>
              <a:gd name="T21" fmla="*/ 2147483647 h 35"/>
              <a:gd name="T22" fmla="*/ 2147483647 w 31"/>
              <a:gd name="T23" fmla="*/ 0 h 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
              <a:gd name="T37" fmla="*/ 0 h 35"/>
              <a:gd name="T38" fmla="*/ 31 w 31"/>
              <a:gd name="T39" fmla="*/ 35 h 3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 h="35">
                <a:moveTo>
                  <a:pt x="11" y="0"/>
                </a:moveTo>
                <a:lnTo>
                  <a:pt x="17" y="6"/>
                </a:lnTo>
                <a:lnTo>
                  <a:pt x="24" y="7"/>
                </a:lnTo>
                <a:lnTo>
                  <a:pt x="31" y="13"/>
                </a:lnTo>
                <a:lnTo>
                  <a:pt x="31" y="20"/>
                </a:lnTo>
                <a:lnTo>
                  <a:pt x="31" y="31"/>
                </a:lnTo>
                <a:lnTo>
                  <a:pt x="24" y="35"/>
                </a:lnTo>
                <a:lnTo>
                  <a:pt x="13" y="32"/>
                </a:lnTo>
                <a:lnTo>
                  <a:pt x="6" y="25"/>
                </a:lnTo>
                <a:lnTo>
                  <a:pt x="0" y="16"/>
                </a:lnTo>
                <a:lnTo>
                  <a:pt x="0" y="4"/>
                </a:lnTo>
                <a:lnTo>
                  <a:pt x="11" y="0"/>
                </a:lnTo>
                <a:close/>
              </a:path>
            </a:pathLst>
          </a:custGeom>
          <a:solidFill>
            <a:srgbClr val="B5EB07"/>
          </a:solidFill>
          <a:ln w="9525">
            <a:noFill/>
            <a:round/>
            <a:headEnd/>
            <a:tailEnd/>
          </a:ln>
        </p:spPr>
        <p:txBody>
          <a:bodyPr/>
          <a:lstStyle/>
          <a:p>
            <a:endParaRPr lang="en-US" dirty="0"/>
          </a:p>
        </p:txBody>
      </p:sp>
      <p:sp>
        <p:nvSpPr>
          <p:cNvPr id="11300" name="Freeform 41"/>
          <p:cNvSpPr>
            <a:spLocks/>
          </p:cNvSpPr>
          <p:nvPr/>
        </p:nvSpPr>
        <p:spPr bwMode="gray">
          <a:xfrm rot="-151246">
            <a:off x="5803900" y="5699125"/>
            <a:ext cx="49213" cy="44450"/>
          </a:xfrm>
          <a:custGeom>
            <a:avLst/>
            <a:gdLst>
              <a:gd name="T0" fmla="*/ 2147483647 w 37"/>
              <a:gd name="T1" fmla="*/ 0 h 34"/>
              <a:gd name="T2" fmla="*/ 2147483647 w 37"/>
              <a:gd name="T3" fmla="*/ 2147483647 h 34"/>
              <a:gd name="T4" fmla="*/ 2147483647 w 37"/>
              <a:gd name="T5" fmla="*/ 2147483647 h 34"/>
              <a:gd name="T6" fmla="*/ 2147483647 w 37"/>
              <a:gd name="T7" fmla="*/ 2147483647 h 34"/>
              <a:gd name="T8" fmla="*/ 2147483647 w 37"/>
              <a:gd name="T9" fmla="*/ 2147483647 h 34"/>
              <a:gd name="T10" fmla="*/ 2147483647 w 37"/>
              <a:gd name="T11" fmla="*/ 2147483647 h 34"/>
              <a:gd name="T12" fmla="*/ 2147483647 w 37"/>
              <a:gd name="T13" fmla="*/ 2147483647 h 34"/>
              <a:gd name="T14" fmla="*/ 2147483647 w 37"/>
              <a:gd name="T15" fmla="*/ 2147483647 h 34"/>
              <a:gd name="T16" fmla="*/ 0 w 37"/>
              <a:gd name="T17" fmla="*/ 2147483647 h 34"/>
              <a:gd name="T18" fmla="*/ 2147483647 w 37"/>
              <a:gd name="T19" fmla="*/ 0 h 34"/>
              <a:gd name="T20" fmla="*/ 2147483647 w 37"/>
              <a:gd name="T21" fmla="*/ 0 h 34"/>
              <a:gd name="T22" fmla="*/ 2147483647 w 37"/>
              <a:gd name="T23" fmla="*/ 0 h 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
              <a:gd name="T37" fmla="*/ 0 h 34"/>
              <a:gd name="T38" fmla="*/ 37 w 37"/>
              <a:gd name="T39" fmla="*/ 34 h 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 h="34">
                <a:moveTo>
                  <a:pt x="27" y="0"/>
                </a:moveTo>
                <a:lnTo>
                  <a:pt x="32" y="13"/>
                </a:lnTo>
                <a:lnTo>
                  <a:pt x="37" y="20"/>
                </a:lnTo>
                <a:lnTo>
                  <a:pt x="37" y="30"/>
                </a:lnTo>
                <a:lnTo>
                  <a:pt x="34" y="34"/>
                </a:lnTo>
                <a:lnTo>
                  <a:pt x="25" y="32"/>
                </a:lnTo>
                <a:lnTo>
                  <a:pt x="15" y="25"/>
                </a:lnTo>
                <a:lnTo>
                  <a:pt x="5" y="20"/>
                </a:lnTo>
                <a:lnTo>
                  <a:pt x="0" y="6"/>
                </a:lnTo>
                <a:lnTo>
                  <a:pt x="7" y="0"/>
                </a:lnTo>
                <a:lnTo>
                  <a:pt x="14" y="0"/>
                </a:lnTo>
                <a:lnTo>
                  <a:pt x="27" y="0"/>
                </a:lnTo>
                <a:close/>
              </a:path>
            </a:pathLst>
          </a:custGeom>
          <a:solidFill>
            <a:srgbClr val="B5EB07"/>
          </a:solidFill>
          <a:ln w="9525">
            <a:noFill/>
            <a:round/>
            <a:headEnd/>
            <a:tailEnd/>
          </a:ln>
        </p:spPr>
        <p:txBody>
          <a:bodyPr/>
          <a:lstStyle/>
          <a:p>
            <a:endParaRPr lang="en-US" dirty="0"/>
          </a:p>
        </p:txBody>
      </p:sp>
      <p:sp>
        <p:nvSpPr>
          <p:cNvPr id="11301" name="Freeform 42"/>
          <p:cNvSpPr>
            <a:spLocks/>
          </p:cNvSpPr>
          <p:nvPr/>
        </p:nvSpPr>
        <p:spPr bwMode="gray">
          <a:xfrm rot="-151246">
            <a:off x="6024563" y="6018213"/>
            <a:ext cx="34925" cy="46037"/>
          </a:xfrm>
          <a:custGeom>
            <a:avLst/>
            <a:gdLst>
              <a:gd name="T0" fmla="*/ 2147483647 w 25"/>
              <a:gd name="T1" fmla="*/ 2147483647 h 33"/>
              <a:gd name="T2" fmla="*/ 2147483647 w 25"/>
              <a:gd name="T3" fmla="*/ 2147483647 h 33"/>
              <a:gd name="T4" fmla="*/ 2147483647 w 25"/>
              <a:gd name="T5" fmla="*/ 2147483647 h 33"/>
              <a:gd name="T6" fmla="*/ 2147483647 w 25"/>
              <a:gd name="T7" fmla="*/ 2147483647 h 33"/>
              <a:gd name="T8" fmla="*/ 2147483647 w 25"/>
              <a:gd name="T9" fmla="*/ 2147483647 h 33"/>
              <a:gd name="T10" fmla="*/ 2147483647 w 25"/>
              <a:gd name="T11" fmla="*/ 2147483647 h 33"/>
              <a:gd name="T12" fmla="*/ 2147483647 w 25"/>
              <a:gd name="T13" fmla="*/ 2147483647 h 33"/>
              <a:gd name="T14" fmla="*/ 0 w 25"/>
              <a:gd name="T15" fmla="*/ 2147483647 h 33"/>
              <a:gd name="T16" fmla="*/ 2147483647 w 25"/>
              <a:gd name="T17" fmla="*/ 0 h 33"/>
              <a:gd name="T18" fmla="*/ 2147483647 w 25"/>
              <a:gd name="T19" fmla="*/ 2147483647 h 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33"/>
              <a:gd name="T32" fmla="*/ 25 w 25"/>
              <a:gd name="T33" fmla="*/ 33 h 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33">
                <a:moveTo>
                  <a:pt x="12" y="4"/>
                </a:moveTo>
                <a:lnTo>
                  <a:pt x="20" y="9"/>
                </a:lnTo>
                <a:lnTo>
                  <a:pt x="25" y="16"/>
                </a:lnTo>
                <a:lnTo>
                  <a:pt x="23" y="25"/>
                </a:lnTo>
                <a:lnTo>
                  <a:pt x="18" y="30"/>
                </a:lnTo>
                <a:lnTo>
                  <a:pt x="8" y="33"/>
                </a:lnTo>
                <a:lnTo>
                  <a:pt x="1" y="29"/>
                </a:lnTo>
                <a:lnTo>
                  <a:pt x="0" y="13"/>
                </a:lnTo>
                <a:lnTo>
                  <a:pt x="1" y="0"/>
                </a:lnTo>
                <a:lnTo>
                  <a:pt x="12" y="4"/>
                </a:lnTo>
                <a:close/>
              </a:path>
            </a:pathLst>
          </a:custGeom>
          <a:solidFill>
            <a:srgbClr val="B5EB07"/>
          </a:solidFill>
          <a:ln w="9525">
            <a:noFill/>
            <a:round/>
            <a:headEnd/>
            <a:tailEnd/>
          </a:ln>
        </p:spPr>
        <p:txBody>
          <a:bodyPr/>
          <a:lstStyle/>
          <a:p>
            <a:endParaRPr lang="en-US" dirty="0"/>
          </a:p>
        </p:txBody>
      </p:sp>
      <p:sp>
        <p:nvSpPr>
          <p:cNvPr id="11302" name="Freeform 43"/>
          <p:cNvSpPr>
            <a:spLocks/>
          </p:cNvSpPr>
          <p:nvPr/>
        </p:nvSpPr>
        <p:spPr bwMode="gray">
          <a:xfrm rot="-151246">
            <a:off x="6008688" y="6062663"/>
            <a:ext cx="41275" cy="44450"/>
          </a:xfrm>
          <a:custGeom>
            <a:avLst/>
            <a:gdLst>
              <a:gd name="T0" fmla="*/ 2147483647 w 31"/>
              <a:gd name="T1" fmla="*/ 2147483647 h 32"/>
              <a:gd name="T2" fmla="*/ 2147483647 w 31"/>
              <a:gd name="T3" fmla="*/ 2147483647 h 32"/>
              <a:gd name="T4" fmla="*/ 2147483647 w 31"/>
              <a:gd name="T5" fmla="*/ 2147483647 h 32"/>
              <a:gd name="T6" fmla="*/ 2147483647 w 31"/>
              <a:gd name="T7" fmla="*/ 2147483647 h 32"/>
              <a:gd name="T8" fmla="*/ 2147483647 w 31"/>
              <a:gd name="T9" fmla="*/ 2147483647 h 32"/>
              <a:gd name="T10" fmla="*/ 2147483647 w 31"/>
              <a:gd name="T11" fmla="*/ 2147483647 h 32"/>
              <a:gd name="T12" fmla="*/ 2147483647 w 31"/>
              <a:gd name="T13" fmla="*/ 2147483647 h 32"/>
              <a:gd name="T14" fmla="*/ 0 w 31"/>
              <a:gd name="T15" fmla="*/ 2147483647 h 32"/>
              <a:gd name="T16" fmla="*/ 2147483647 w 31"/>
              <a:gd name="T17" fmla="*/ 2147483647 h 32"/>
              <a:gd name="T18" fmla="*/ 2147483647 w 31"/>
              <a:gd name="T19" fmla="*/ 0 h 32"/>
              <a:gd name="T20" fmla="*/ 2147483647 w 31"/>
              <a:gd name="T21" fmla="*/ 2147483647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1"/>
              <a:gd name="T34" fmla="*/ 0 h 32"/>
              <a:gd name="T35" fmla="*/ 31 w 31"/>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1" h="32">
                <a:moveTo>
                  <a:pt x="21" y="1"/>
                </a:moveTo>
                <a:lnTo>
                  <a:pt x="26" y="9"/>
                </a:lnTo>
                <a:lnTo>
                  <a:pt x="29" y="18"/>
                </a:lnTo>
                <a:lnTo>
                  <a:pt x="31" y="29"/>
                </a:lnTo>
                <a:lnTo>
                  <a:pt x="25" y="32"/>
                </a:lnTo>
                <a:lnTo>
                  <a:pt x="14" y="32"/>
                </a:lnTo>
                <a:lnTo>
                  <a:pt x="6" y="29"/>
                </a:lnTo>
                <a:lnTo>
                  <a:pt x="0" y="20"/>
                </a:lnTo>
                <a:lnTo>
                  <a:pt x="1" y="5"/>
                </a:lnTo>
                <a:lnTo>
                  <a:pt x="10" y="0"/>
                </a:lnTo>
                <a:lnTo>
                  <a:pt x="21" y="1"/>
                </a:lnTo>
                <a:close/>
              </a:path>
            </a:pathLst>
          </a:custGeom>
          <a:solidFill>
            <a:srgbClr val="B5EB07"/>
          </a:solidFill>
          <a:ln w="9525">
            <a:noFill/>
            <a:round/>
            <a:headEnd/>
            <a:tailEnd/>
          </a:ln>
        </p:spPr>
        <p:txBody>
          <a:bodyPr/>
          <a:lstStyle/>
          <a:p>
            <a:endParaRPr lang="en-US" dirty="0"/>
          </a:p>
        </p:txBody>
      </p:sp>
      <p:sp>
        <p:nvSpPr>
          <p:cNvPr id="11303" name="矩形 164"/>
          <p:cNvSpPr>
            <a:spLocks noChangeArrowheads="1"/>
          </p:cNvSpPr>
          <p:nvPr/>
        </p:nvSpPr>
        <p:spPr bwMode="auto">
          <a:xfrm>
            <a:off x="7124700" y="5795963"/>
            <a:ext cx="360363" cy="179387"/>
          </a:xfrm>
          <a:prstGeom prst="rect">
            <a:avLst/>
          </a:prstGeom>
          <a:solidFill>
            <a:schemeClr val="tx2"/>
          </a:solidFill>
          <a:ln w="9525">
            <a:noFill/>
            <a:miter lim="800000"/>
            <a:headEnd/>
            <a:tailEnd/>
          </a:ln>
        </p:spPr>
        <p:txBody>
          <a:bodyPr wrap="none" lIns="0" tIns="0" rIns="0" bIns="0" anchor="ctr"/>
          <a:lstStyle/>
          <a:p>
            <a:pPr algn="ctr"/>
            <a:endParaRPr lang="zh-CN" altLang="en-US">
              <a:ea typeface="SimSun" pitchFamily="2" charset="-122"/>
            </a:endParaRPr>
          </a:p>
        </p:txBody>
      </p:sp>
      <p:sp>
        <p:nvSpPr>
          <p:cNvPr id="8233" name="矩形 165"/>
          <p:cNvSpPr>
            <a:spLocks noChangeArrowheads="1"/>
          </p:cNvSpPr>
          <p:nvPr/>
        </p:nvSpPr>
        <p:spPr bwMode="auto">
          <a:xfrm>
            <a:off x="7124700" y="6216650"/>
            <a:ext cx="360363" cy="179388"/>
          </a:xfrm>
          <a:prstGeom prst="rect">
            <a:avLst/>
          </a:prstGeom>
          <a:solidFill>
            <a:schemeClr val="accent3"/>
          </a:solidFill>
          <a:ln>
            <a:noFill/>
          </a:ln>
        </p:spPr>
        <p:txBody>
          <a:bodyPr/>
          <a:lstStyle/>
          <a:p>
            <a:pPr>
              <a:defRPr/>
            </a:pPr>
            <a:endParaRPr lang="zh-CN" altLang="en-US">
              <a:solidFill>
                <a:srgbClr val="FF0000"/>
              </a:solidFill>
              <a:ea typeface="SimSun" pitchFamily="2" charset="-122"/>
            </a:endParaRPr>
          </a:p>
        </p:txBody>
      </p:sp>
      <p:sp>
        <p:nvSpPr>
          <p:cNvPr id="11305" name="矩形 166"/>
          <p:cNvSpPr>
            <a:spLocks noChangeArrowheads="1"/>
          </p:cNvSpPr>
          <p:nvPr/>
        </p:nvSpPr>
        <p:spPr bwMode="auto">
          <a:xfrm>
            <a:off x="7124700" y="5373688"/>
            <a:ext cx="360363" cy="180975"/>
          </a:xfrm>
          <a:prstGeom prst="rect">
            <a:avLst/>
          </a:prstGeom>
          <a:solidFill>
            <a:srgbClr val="FFC000"/>
          </a:solidFill>
          <a:ln w="9525">
            <a:noFill/>
            <a:miter lim="800000"/>
            <a:headEnd/>
            <a:tailEnd/>
          </a:ln>
        </p:spPr>
        <p:txBody>
          <a:bodyPr/>
          <a:lstStyle/>
          <a:p>
            <a:endParaRPr lang="zh-CN" altLang="en-US">
              <a:ea typeface="SimSun" pitchFamily="2" charset="-122"/>
            </a:endParaRPr>
          </a:p>
        </p:txBody>
      </p:sp>
      <p:sp>
        <p:nvSpPr>
          <p:cNvPr id="8235" name="矩形 167"/>
          <p:cNvSpPr>
            <a:spLocks noChangeArrowheads="1"/>
          </p:cNvSpPr>
          <p:nvPr/>
        </p:nvSpPr>
        <p:spPr bwMode="auto">
          <a:xfrm>
            <a:off x="7124700" y="4997450"/>
            <a:ext cx="360363" cy="179388"/>
          </a:xfrm>
          <a:prstGeom prst="rect">
            <a:avLst/>
          </a:prstGeom>
          <a:solidFill>
            <a:schemeClr val="bg2"/>
          </a:solidFill>
          <a:ln>
            <a:noFill/>
          </a:ln>
        </p:spPr>
        <p:txBody>
          <a:bodyPr/>
          <a:lstStyle/>
          <a:p>
            <a:pPr>
              <a:defRPr/>
            </a:pPr>
            <a:endParaRPr lang="zh-CN" altLang="en-US">
              <a:solidFill>
                <a:srgbClr val="7F7F7F"/>
              </a:solidFill>
              <a:ea typeface="SimSun" pitchFamily="2" charset="-122"/>
            </a:endParaRPr>
          </a:p>
        </p:txBody>
      </p:sp>
      <p:sp>
        <p:nvSpPr>
          <p:cNvPr id="11307" name="TextBox 18"/>
          <p:cNvSpPr txBox="1">
            <a:spLocks noChangeArrowheads="1"/>
          </p:cNvSpPr>
          <p:nvPr/>
        </p:nvSpPr>
        <p:spPr bwMode="auto">
          <a:xfrm>
            <a:off x="7707313" y="5753100"/>
            <a:ext cx="782637" cy="246063"/>
          </a:xfrm>
          <a:prstGeom prst="rect">
            <a:avLst/>
          </a:prstGeom>
          <a:noFill/>
          <a:ln w="9525">
            <a:noFill/>
            <a:miter lim="800000"/>
            <a:headEnd/>
            <a:tailEnd/>
          </a:ln>
        </p:spPr>
        <p:txBody>
          <a:bodyPr>
            <a:spAutoFit/>
          </a:bodyPr>
          <a:lstStyle/>
          <a:p>
            <a:r>
              <a:rPr lang="en-US" altLang="zh-CN" sz="1000" b="1" dirty="0">
                <a:ea typeface="SimSun" pitchFamily="2" charset="-122"/>
              </a:rPr>
              <a:t>60-80%</a:t>
            </a:r>
          </a:p>
        </p:txBody>
      </p:sp>
      <p:sp>
        <p:nvSpPr>
          <p:cNvPr id="11308" name="TextBox 18"/>
          <p:cNvSpPr txBox="1">
            <a:spLocks noChangeArrowheads="1"/>
          </p:cNvSpPr>
          <p:nvPr/>
        </p:nvSpPr>
        <p:spPr bwMode="auto">
          <a:xfrm>
            <a:off x="7707313" y="6203950"/>
            <a:ext cx="782637" cy="246063"/>
          </a:xfrm>
          <a:prstGeom prst="rect">
            <a:avLst/>
          </a:prstGeom>
          <a:noFill/>
          <a:ln w="9525">
            <a:noFill/>
            <a:miter lim="800000"/>
            <a:headEnd/>
            <a:tailEnd/>
          </a:ln>
        </p:spPr>
        <p:txBody>
          <a:bodyPr>
            <a:spAutoFit/>
          </a:bodyPr>
          <a:lstStyle/>
          <a:p>
            <a:r>
              <a:rPr lang="en-US" altLang="zh-CN" sz="1000" b="1" dirty="0">
                <a:ea typeface="SimSun" pitchFamily="2" charset="-122"/>
              </a:rPr>
              <a:t>30-60%</a:t>
            </a:r>
          </a:p>
        </p:txBody>
      </p:sp>
      <p:sp>
        <p:nvSpPr>
          <p:cNvPr id="11309" name="TextBox 18"/>
          <p:cNvSpPr txBox="1">
            <a:spLocks noChangeArrowheads="1"/>
          </p:cNvSpPr>
          <p:nvPr/>
        </p:nvSpPr>
        <p:spPr bwMode="auto">
          <a:xfrm>
            <a:off x="7707313" y="5376863"/>
            <a:ext cx="782637" cy="246062"/>
          </a:xfrm>
          <a:prstGeom prst="rect">
            <a:avLst/>
          </a:prstGeom>
          <a:noFill/>
          <a:ln w="9525">
            <a:noFill/>
            <a:miter lim="800000"/>
            <a:headEnd/>
            <a:tailEnd/>
          </a:ln>
        </p:spPr>
        <p:txBody>
          <a:bodyPr>
            <a:spAutoFit/>
          </a:bodyPr>
          <a:lstStyle/>
          <a:p>
            <a:r>
              <a:rPr lang="en-US" altLang="zh-CN" sz="1000" b="1" dirty="0">
                <a:ea typeface="SimSun" pitchFamily="2" charset="-122"/>
              </a:rPr>
              <a:t>80-90%</a:t>
            </a:r>
          </a:p>
        </p:txBody>
      </p:sp>
      <p:sp>
        <p:nvSpPr>
          <p:cNvPr id="11310" name="TextBox 18"/>
          <p:cNvSpPr txBox="1">
            <a:spLocks noChangeArrowheads="1"/>
          </p:cNvSpPr>
          <p:nvPr/>
        </p:nvSpPr>
        <p:spPr bwMode="auto">
          <a:xfrm>
            <a:off x="7707313" y="4999038"/>
            <a:ext cx="606425" cy="246062"/>
          </a:xfrm>
          <a:prstGeom prst="rect">
            <a:avLst/>
          </a:prstGeom>
          <a:noFill/>
          <a:ln w="9525">
            <a:noFill/>
            <a:miter lim="800000"/>
            <a:headEnd/>
            <a:tailEnd/>
          </a:ln>
        </p:spPr>
        <p:txBody>
          <a:bodyPr>
            <a:spAutoFit/>
          </a:bodyPr>
          <a:lstStyle/>
          <a:p>
            <a:r>
              <a:rPr lang="en-US" altLang="zh-CN" sz="1000" b="1" dirty="0">
                <a:ea typeface="SimSun" pitchFamily="2" charset="-122"/>
              </a:rPr>
              <a:t>&gt;90 %</a:t>
            </a:r>
          </a:p>
        </p:txBody>
      </p:sp>
      <p:sp>
        <p:nvSpPr>
          <p:cNvPr id="11311" name="TextBox 144"/>
          <p:cNvSpPr txBox="1">
            <a:spLocks noChangeArrowheads="1"/>
          </p:cNvSpPr>
          <p:nvPr/>
        </p:nvSpPr>
        <p:spPr bwMode="auto">
          <a:xfrm>
            <a:off x="5149850" y="2625725"/>
            <a:ext cx="2062163" cy="277813"/>
          </a:xfrm>
          <a:prstGeom prst="rect">
            <a:avLst/>
          </a:prstGeom>
          <a:solidFill>
            <a:schemeClr val="bg1"/>
          </a:solidFill>
          <a:ln w="9525">
            <a:noFill/>
            <a:miter lim="800000"/>
            <a:headEnd/>
            <a:tailEnd/>
          </a:ln>
        </p:spPr>
        <p:txBody>
          <a:bodyPr>
            <a:spAutoFit/>
          </a:bodyPr>
          <a:lstStyle/>
          <a:p>
            <a:r>
              <a:rPr lang="en-US" altLang="zh-CN" sz="1200" b="1" dirty="0">
                <a:ea typeface="SimSun" pitchFamily="2" charset="-122"/>
              </a:rPr>
              <a:t>Jharkhand = 31.1%</a:t>
            </a:r>
            <a:endParaRPr lang="zh-CN" altLang="en-US" sz="1200" b="1">
              <a:ea typeface="SimSun" pitchFamily="2" charset="-122"/>
            </a:endParaRPr>
          </a:p>
        </p:txBody>
      </p:sp>
      <p:cxnSp>
        <p:nvCxnSpPr>
          <p:cNvPr id="60" name="直接箭头连接符 146"/>
          <p:cNvCxnSpPr/>
          <p:nvPr/>
        </p:nvCxnSpPr>
        <p:spPr>
          <a:xfrm rot="5400000" flipH="1" flipV="1">
            <a:off x="4526756" y="3201194"/>
            <a:ext cx="995363" cy="5429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42" name="Freeform 1098"/>
          <p:cNvSpPr>
            <a:spLocks/>
          </p:cNvSpPr>
          <p:nvPr/>
        </p:nvSpPr>
        <p:spPr bwMode="auto">
          <a:xfrm>
            <a:off x="2941638" y="6154738"/>
            <a:ext cx="46037" cy="46037"/>
          </a:xfrm>
          <a:custGeom>
            <a:avLst/>
            <a:gdLst>
              <a:gd name="T0" fmla="*/ 2147483647 w 42"/>
              <a:gd name="T1" fmla="*/ 0 h 54"/>
              <a:gd name="T2" fmla="*/ 2147483647 w 42"/>
              <a:gd name="T3" fmla="*/ 2147483647 h 54"/>
              <a:gd name="T4" fmla="*/ 2147483647 w 42"/>
              <a:gd name="T5" fmla="*/ 2147483647 h 54"/>
              <a:gd name="T6" fmla="*/ 2147483647 w 42"/>
              <a:gd name="T7" fmla="*/ 2147483647 h 54"/>
              <a:gd name="T8" fmla="*/ 2147483647 w 42"/>
              <a:gd name="T9" fmla="*/ 2147483647 h 54"/>
              <a:gd name="T10" fmla="*/ 0 w 42"/>
              <a:gd name="T11" fmla="*/ 2147483647 h 54"/>
              <a:gd name="T12" fmla="*/ 2147483647 w 42"/>
              <a:gd name="T13" fmla="*/ 0 h 54"/>
              <a:gd name="T14" fmla="*/ 2147483647 w 42"/>
              <a:gd name="T15" fmla="*/ 0 h 54"/>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54"/>
              <a:gd name="T26" fmla="*/ 42 w 42"/>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54">
                <a:moveTo>
                  <a:pt x="41" y="0"/>
                </a:moveTo>
                <a:lnTo>
                  <a:pt x="33" y="26"/>
                </a:lnTo>
                <a:lnTo>
                  <a:pt x="38" y="39"/>
                </a:lnTo>
                <a:lnTo>
                  <a:pt x="9" y="53"/>
                </a:lnTo>
                <a:lnTo>
                  <a:pt x="7" y="31"/>
                </a:lnTo>
                <a:lnTo>
                  <a:pt x="0" y="14"/>
                </a:lnTo>
                <a:lnTo>
                  <a:pt x="41" y="0"/>
                </a:lnTo>
              </a:path>
            </a:pathLst>
          </a:custGeom>
          <a:solidFill>
            <a:srgbClr val="00C782"/>
          </a:solidFill>
          <a:ln>
            <a:noFill/>
          </a:ln>
        </p:spPr>
        <p:txBody>
          <a:bodyPr/>
          <a:lstStyle/>
          <a:p>
            <a:pPr>
              <a:defRPr/>
            </a:pPr>
            <a:endParaRPr lang="en-US" dirty="0"/>
          </a:p>
        </p:txBody>
      </p:sp>
      <p:sp>
        <p:nvSpPr>
          <p:cNvPr id="11314" name="Freeform 1098"/>
          <p:cNvSpPr>
            <a:spLocks/>
          </p:cNvSpPr>
          <p:nvPr/>
        </p:nvSpPr>
        <p:spPr bwMode="auto">
          <a:xfrm>
            <a:off x="5867400" y="6442075"/>
            <a:ext cx="33338" cy="44450"/>
          </a:xfrm>
          <a:custGeom>
            <a:avLst/>
            <a:gdLst>
              <a:gd name="T0" fmla="*/ 2147483647 w 42"/>
              <a:gd name="T1" fmla="*/ 0 h 54"/>
              <a:gd name="T2" fmla="*/ 2147483647 w 42"/>
              <a:gd name="T3" fmla="*/ 2147483647 h 54"/>
              <a:gd name="T4" fmla="*/ 2147483647 w 42"/>
              <a:gd name="T5" fmla="*/ 2147483647 h 54"/>
              <a:gd name="T6" fmla="*/ 2147483647 w 42"/>
              <a:gd name="T7" fmla="*/ 2147483647 h 54"/>
              <a:gd name="T8" fmla="*/ 2147483647 w 42"/>
              <a:gd name="T9" fmla="*/ 2147483647 h 54"/>
              <a:gd name="T10" fmla="*/ 0 w 42"/>
              <a:gd name="T11" fmla="*/ 2147483647 h 54"/>
              <a:gd name="T12" fmla="*/ 2147483647 w 42"/>
              <a:gd name="T13" fmla="*/ 0 h 54"/>
              <a:gd name="T14" fmla="*/ 2147483647 w 42"/>
              <a:gd name="T15" fmla="*/ 0 h 54"/>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54"/>
              <a:gd name="T26" fmla="*/ 42 w 42"/>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54">
                <a:moveTo>
                  <a:pt x="41" y="0"/>
                </a:moveTo>
                <a:lnTo>
                  <a:pt x="33" y="26"/>
                </a:lnTo>
                <a:lnTo>
                  <a:pt x="38" y="39"/>
                </a:lnTo>
                <a:lnTo>
                  <a:pt x="9" y="53"/>
                </a:lnTo>
                <a:lnTo>
                  <a:pt x="7" y="31"/>
                </a:lnTo>
                <a:lnTo>
                  <a:pt x="0" y="14"/>
                </a:lnTo>
                <a:lnTo>
                  <a:pt x="41" y="0"/>
                </a:lnTo>
              </a:path>
            </a:pathLst>
          </a:custGeom>
          <a:solidFill>
            <a:srgbClr val="B5EB07"/>
          </a:solidFill>
          <a:ln w="9525">
            <a:noFill/>
            <a:round/>
            <a:headEnd/>
            <a:tailEnd/>
          </a:ln>
        </p:spPr>
        <p:txBody>
          <a:bodyPr/>
          <a:lstStyle/>
          <a:p>
            <a:endParaRPr lang="en-US" dirty="0"/>
          </a:p>
        </p:txBody>
      </p:sp>
      <p:sp>
        <p:nvSpPr>
          <p:cNvPr id="11315" name="Freeform 1098"/>
          <p:cNvSpPr>
            <a:spLocks/>
          </p:cNvSpPr>
          <p:nvPr/>
        </p:nvSpPr>
        <p:spPr bwMode="auto">
          <a:xfrm>
            <a:off x="4945063" y="3440113"/>
            <a:ext cx="46037" cy="60325"/>
          </a:xfrm>
          <a:custGeom>
            <a:avLst/>
            <a:gdLst>
              <a:gd name="T0" fmla="*/ 2147483647 w 42"/>
              <a:gd name="T1" fmla="*/ 0 h 54"/>
              <a:gd name="T2" fmla="*/ 2147483647 w 42"/>
              <a:gd name="T3" fmla="*/ 2147483647 h 54"/>
              <a:gd name="T4" fmla="*/ 2147483647 w 42"/>
              <a:gd name="T5" fmla="*/ 2147483647 h 54"/>
              <a:gd name="T6" fmla="*/ 2147483647 w 42"/>
              <a:gd name="T7" fmla="*/ 2147483647 h 54"/>
              <a:gd name="T8" fmla="*/ 2147483647 w 42"/>
              <a:gd name="T9" fmla="*/ 2147483647 h 54"/>
              <a:gd name="T10" fmla="*/ 0 w 42"/>
              <a:gd name="T11" fmla="*/ 2147483647 h 54"/>
              <a:gd name="T12" fmla="*/ 2147483647 w 42"/>
              <a:gd name="T13" fmla="*/ 0 h 54"/>
              <a:gd name="T14" fmla="*/ 2147483647 w 42"/>
              <a:gd name="T15" fmla="*/ 0 h 54"/>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54"/>
              <a:gd name="T26" fmla="*/ 42 w 42"/>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54">
                <a:moveTo>
                  <a:pt x="41" y="0"/>
                </a:moveTo>
                <a:lnTo>
                  <a:pt x="33" y="26"/>
                </a:lnTo>
                <a:lnTo>
                  <a:pt x="38" y="39"/>
                </a:lnTo>
                <a:lnTo>
                  <a:pt x="9" y="53"/>
                </a:lnTo>
                <a:lnTo>
                  <a:pt x="7" y="31"/>
                </a:lnTo>
                <a:lnTo>
                  <a:pt x="0" y="14"/>
                </a:lnTo>
                <a:lnTo>
                  <a:pt x="41" y="0"/>
                </a:lnTo>
              </a:path>
            </a:pathLst>
          </a:custGeom>
          <a:solidFill>
            <a:srgbClr val="AFE10D"/>
          </a:solidFill>
          <a:ln w="12700" cap="rnd">
            <a:noFill/>
            <a:round/>
            <a:headEnd type="none" w="sm" len="sm"/>
            <a:tailEnd type="none" w="sm" len="sm"/>
          </a:ln>
        </p:spPr>
        <p:txBody>
          <a:bodyPr/>
          <a:lstStyle/>
          <a:p>
            <a:endParaRPr lang="en-US" dirty="0"/>
          </a:p>
        </p:txBody>
      </p:sp>
      <p:sp>
        <p:nvSpPr>
          <p:cNvPr id="11316" name="TextBox 144"/>
          <p:cNvSpPr txBox="1">
            <a:spLocks noChangeArrowheads="1"/>
          </p:cNvSpPr>
          <p:nvPr/>
        </p:nvSpPr>
        <p:spPr bwMode="auto">
          <a:xfrm>
            <a:off x="4043363" y="2343150"/>
            <a:ext cx="1357312" cy="276225"/>
          </a:xfrm>
          <a:prstGeom prst="rect">
            <a:avLst/>
          </a:prstGeom>
          <a:solidFill>
            <a:schemeClr val="bg1"/>
          </a:solidFill>
          <a:ln w="9525">
            <a:noFill/>
            <a:miter lim="800000"/>
            <a:headEnd/>
            <a:tailEnd/>
          </a:ln>
        </p:spPr>
        <p:txBody>
          <a:bodyPr>
            <a:spAutoFit/>
          </a:bodyPr>
          <a:lstStyle/>
          <a:p>
            <a:r>
              <a:rPr lang="en-US" altLang="zh-CN" sz="1200" b="1" dirty="0">
                <a:ea typeface="SimSun" pitchFamily="2" charset="-122"/>
              </a:rPr>
              <a:t>Bihar = 52.9%</a:t>
            </a:r>
            <a:endParaRPr lang="zh-CN" altLang="en-US" sz="1200" b="1">
              <a:ea typeface="SimSun" pitchFamily="2" charset="-122"/>
            </a:endParaRPr>
          </a:p>
        </p:txBody>
      </p:sp>
      <p:cxnSp>
        <p:nvCxnSpPr>
          <p:cNvPr id="83" name="直接箭头连接符 146"/>
          <p:cNvCxnSpPr/>
          <p:nvPr/>
        </p:nvCxnSpPr>
        <p:spPr>
          <a:xfrm rot="16200000" flipV="1">
            <a:off x="4287840" y="2874963"/>
            <a:ext cx="801688" cy="4111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18" name="TextBox 6"/>
          <p:cNvSpPr txBox="1">
            <a:spLocks noChangeArrowheads="1"/>
          </p:cNvSpPr>
          <p:nvPr/>
        </p:nvSpPr>
        <p:spPr bwMode="auto">
          <a:xfrm>
            <a:off x="1954213" y="1316038"/>
            <a:ext cx="4811712" cy="309562"/>
          </a:xfrm>
          <a:prstGeom prst="rect">
            <a:avLst/>
          </a:prstGeom>
          <a:noFill/>
          <a:ln w="9525">
            <a:noFill/>
            <a:miter lim="800000"/>
            <a:headEnd/>
            <a:tailEnd/>
          </a:ln>
        </p:spPr>
        <p:txBody>
          <a:bodyPr>
            <a:spAutoFit/>
          </a:bodyPr>
          <a:lstStyle/>
          <a:p>
            <a:pPr algn="ctr"/>
            <a:r>
              <a:rPr lang="en-IN" altLang="zh-CN" sz="1400" b="1" dirty="0">
                <a:ea typeface="SimSun" pitchFamily="2" charset="-122"/>
              </a:rPr>
              <a:t>Xx in India</a:t>
            </a:r>
            <a:endParaRPr lang="en-US" altLang="zh-CN" sz="1400" dirty="0">
              <a:ea typeface="SimSun" pitchFamily="2" charset="-122"/>
            </a:endParaRPr>
          </a:p>
        </p:txBody>
      </p:sp>
      <p:sp>
        <p:nvSpPr>
          <p:cNvPr id="11319" name="TextBox 7"/>
          <p:cNvSpPr txBox="1">
            <a:spLocks noChangeArrowheads="1"/>
          </p:cNvSpPr>
          <p:nvPr/>
        </p:nvSpPr>
        <p:spPr bwMode="auto">
          <a:xfrm>
            <a:off x="131763" y="6523038"/>
            <a:ext cx="2541587" cy="215900"/>
          </a:xfrm>
          <a:prstGeom prst="rect">
            <a:avLst/>
          </a:prstGeom>
          <a:noFill/>
          <a:ln w="9525">
            <a:noFill/>
            <a:miter lim="800000"/>
            <a:headEnd/>
            <a:tailEnd/>
          </a:ln>
        </p:spPr>
        <p:txBody>
          <a:bodyPr>
            <a:spAutoFit/>
          </a:bodyPr>
          <a:lstStyle/>
          <a:p>
            <a:r>
              <a:rPr lang="en-IN" sz="800" b="0" dirty="0"/>
              <a:t>Source :Ministry Of Power, Government Of India </a:t>
            </a:r>
            <a:endParaRPr lang="en-US" sz="800" b="0" dirty="0"/>
          </a:p>
        </p:txBody>
      </p:sp>
      <p:cxnSp>
        <p:nvCxnSpPr>
          <p:cNvPr id="62" name="直接箭头连接符 146"/>
          <p:cNvCxnSpPr/>
          <p:nvPr/>
        </p:nvCxnSpPr>
        <p:spPr>
          <a:xfrm flipV="1">
            <a:off x="4868863" y="4530725"/>
            <a:ext cx="427037" cy="47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21" name="TextBox 144"/>
          <p:cNvSpPr txBox="1">
            <a:spLocks noChangeArrowheads="1"/>
          </p:cNvSpPr>
          <p:nvPr/>
        </p:nvSpPr>
        <p:spPr bwMode="auto">
          <a:xfrm>
            <a:off x="5273675" y="4406900"/>
            <a:ext cx="1357313" cy="276225"/>
          </a:xfrm>
          <a:prstGeom prst="rect">
            <a:avLst/>
          </a:prstGeom>
          <a:solidFill>
            <a:schemeClr val="bg1"/>
          </a:solidFill>
          <a:ln w="9525">
            <a:noFill/>
            <a:miter lim="800000"/>
            <a:headEnd/>
            <a:tailEnd/>
          </a:ln>
        </p:spPr>
        <p:txBody>
          <a:bodyPr>
            <a:spAutoFit/>
          </a:bodyPr>
          <a:lstStyle/>
          <a:p>
            <a:r>
              <a:rPr lang="en-US" altLang="zh-CN" sz="1200" b="1" dirty="0">
                <a:ea typeface="SimSun" pitchFamily="2" charset="-122"/>
              </a:rPr>
              <a:t>Orissa = 55.8%</a:t>
            </a:r>
            <a:endParaRPr lang="zh-CN" altLang="en-US" sz="1200" b="1">
              <a:ea typeface="SimSun" pitchFamily="2" charset="-122"/>
            </a:endParaRPr>
          </a:p>
        </p:txBody>
      </p:sp>
      <p:sp>
        <p:nvSpPr>
          <p:cNvPr id="11322" name="Freeform 22"/>
          <p:cNvSpPr>
            <a:spLocks/>
          </p:cNvSpPr>
          <p:nvPr/>
        </p:nvSpPr>
        <p:spPr bwMode="gray">
          <a:xfrm rot="-151246">
            <a:off x="6011863" y="3354388"/>
            <a:ext cx="268287" cy="258762"/>
          </a:xfrm>
          <a:custGeom>
            <a:avLst/>
            <a:gdLst>
              <a:gd name="T0" fmla="*/ 2147483647 w 196"/>
              <a:gd name="T1" fmla="*/ 2147483647 h 190"/>
              <a:gd name="T2" fmla="*/ 2147483647 w 196"/>
              <a:gd name="T3" fmla="*/ 2147483647 h 190"/>
              <a:gd name="T4" fmla="*/ 2147483647 w 196"/>
              <a:gd name="T5" fmla="*/ 2147483647 h 190"/>
              <a:gd name="T6" fmla="*/ 2147483647 w 196"/>
              <a:gd name="T7" fmla="*/ 2147483647 h 190"/>
              <a:gd name="T8" fmla="*/ 2147483647 w 196"/>
              <a:gd name="T9" fmla="*/ 2147483647 h 190"/>
              <a:gd name="T10" fmla="*/ 2147483647 w 196"/>
              <a:gd name="T11" fmla="*/ 2147483647 h 190"/>
              <a:gd name="T12" fmla="*/ 2147483647 w 196"/>
              <a:gd name="T13" fmla="*/ 2147483647 h 190"/>
              <a:gd name="T14" fmla="*/ 2147483647 w 196"/>
              <a:gd name="T15" fmla="*/ 2147483647 h 190"/>
              <a:gd name="T16" fmla="*/ 2147483647 w 196"/>
              <a:gd name="T17" fmla="*/ 2147483647 h 190"/>
              <a:gd name="T18" fmla="*/ 2147483647 w 196"/>
              <a:gd name="T19" fmla="*/ 2147483647 h 190"/>
              <a:gd name="T20" fmla="*/ 0 w 196"/>
              <a:gd name="T21" fmla="*/ 2147483647 h 190"/>
              <a:gd name="T22" fmla="*/ 0 w 196"/>
              <a:gd name="T23" fmla="*/ 2147483647 h 190"/>
              <a:gd name="T24" fmla="*/ 2147483647 w 196"/>
              <a:gd name="T25" fmla="*/ 2147483647 h 190"/>
              <a:gd name="T26" fmla="*/ 2147483647 w 196"/>
              <a:gd name="T27" fmla="*/ 2147483647 h 190"/>
              <a:gd name="T28" fmla="*/ 2147483647 w 196"/>
              <a:gd name="T29" fmla="*/ 2147483647 h 190"/>
              <a:gd name="T30" fmla="*/ 2147483647 w 196"/>
              <a:gd name="T31" fmla="*/ 2147483647 h 190"/>
              <a:gd name="T32" fmla="*/ 2147483647 w 196"/>
              <a:gd name="T33" fmla="*/ 2147483647 h 190"/>
              <a:gd name="T34" fmla="*/ 2147483647 w 196"/>
              <a:gd name="T35" fmla="*/ 2147483647 h 190"/>
              <a:gd name="T36" fmla="*/ 2147483647 w 196"/>
              <a:gd name="T37" fmla="*/ 2147483647 h 190"/>
              <a:gd name="T38" fmla="*/ 2147483647 w 196"/>
              <a:gd name="T39" fmla="*/ 2147483647 h 190"/>
              <a:gd name="T40" fmla="*/ 2147483647 w 196"/>
              <a:gd name="T41" fmla="*/ 2147483647 h 190"/>
              <a:gd name="T42" fmla="*/ 2147483647 w 196"/>
              <a:gd name="T43" fmla="*/ 2147483647 h 190"/>
              <a:gd name="T44" fmla="*/ 2147483647 w 196"/>
              <a:gd name="T45" fmla="*/ 2147483647 h 190"/>
              <a:gd name="T46" fmla="*/ 2147483647 w 196"/>
              <a:gd name="T47" fmla="*/ 2147483647 h 190"/>
              <a:gd name="T48" fmla="*/ 2147483647 w 196"/>
              <a:gd name="T49" fmla="*/ 2147483647 h 190"/>
              <a:gd name="T50" fmla="*/ 2147483647 w 196"/>
              <a:gd name="T51" fmla="*/ 2147483647 h 190"/>
              <a:gd name="T52" fmla="*/ 2147483647 w 196"/>
              <a:gd name="T53" fmla="*/ 2147483647 h 190"/>
              <a:gd name="T54" fmla="*/ 2147483647 w 196"/>
              <a:gd name="T55" fmla="*/ 2147483647 h 190"/>
              <a:gd name="T56" fmla="*/ 2147483647 w 196"/>
              <a:gd name="T57" fmla="*/ 2147483647 h 190"/>
              <a:gd name="T58" fmla="*/ 2147483647 w 196"/>
              <a:gd name="T59" fmla="*/ 2147483647 h 190"/>
              <a:gd name="T60" fmla="*/ 2147483647 w 196"/>
              <a:gd name="T61" fmla="*/ 2147483647 h 190"/>
              <a:gd name="T62" fmla="*/ 2147483647 w 196"/>
              <a:gd name="T63" fmla="*/ 2147483647 h 190"/>
              <a:gd name="T64" fmla="*/ 2147483647 w 196"/>
              <a:gd name="T65" fmla="*/ 2147483647 h 190"/>
              <a:gd name="T66" fmla="*/ 2147483647 w 196"/>
              <a:gd name="T67" fmla="*/ 2147483647 h 190"/>
              <a:gd name="T68" fmla="*/ 2147483647 w 196"/>
              <a:gd name="T69" fmla="*/ 2147483647 h 190"/>
              <a:gd name="T70" fmla="*/ 2147483647 w 196"/>
              <a:gd name="T71" fmla="*/ 2147483647 h 190"/>
              <a:gd name="T72" fmla="*/ 2147483647 w 196"/>
              <a:gd name="T73" fmla="*/ 2147483647 h 190"/>
              <a:gd name="T74" fmla="*/ 2147483647 w 196"/>
              <a:gd name="T75" fmla="*/ 2147483647 h 190"/>
              <a:gd name="T76" fmla="*/ 2147483647 w 196"/>
              <a:gd name="T77" fmla="*/ 0 h 190"/>
              <a:gd name="T78" fmla="*/ 2147483647 w 196"/>
              <a:gd name="T79" fmla="*/ 2147483647 h 190"/>
              <a:gd name="T80" fmla="*/ 2147483647 w 196"/>
              <a:gd name="T81" fmla="*/ 2147483647 h 190"/>
              <a:gd name="T82" fmla="*/ 2147483647 w 196"/>
              <a:gd name="T83" fmla="*/ 2147483647 h 190"/>
              <a:gd name="T84" fmla="*/ 2147483647 w 196"/>
              <a:gd name="T85" fmla="*/ 2147483647 h 1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6"/>
              <a:gd name="T130" fmla="*/ 0 h 190"/>
              <a:gd name="T131" fmla="*/ 196 w 196"/>
              <a:gd name="T132" fmla="*/ 190 h 1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6" h="190">
                <a:moveTo>
                  <a:pt x="196" y="27"/>
                </a:moveTo>
                <a:lnTo>
                  <a:pt x="185" y="38"/>
                </a:lnTo>
                <a:lnTo>
                  <a:pt x="180" y="52"/>
                </a:lnTo>
                <a:lnTo>
                  <a:pt x="171" y="80"/>
                </a:lnTo>
                <a:lnTo>
                  <a:pt x="171" y="91"/>
                </a:lnTo>
                <a:lnTo>
                  <a:pt x="166" y="105"/>
                </a:lnTo>
                <a:lnTo>
                  <a:pt x="163" y="121"/>
                </a:lnTo>
                <a:lnTo>
                  <a:pt x="149" y="138"/>
                </a:lnTo>
                <a:lnTo>
                  <a:pt x="141" y="152"/>
                </a:lnTo>
                <a:lnTo>
                  <a:pt x="132" y="169"/>
                </a:lnTo>
                <a:lnTo>
                  <a:pt x="127" y="180"/>
                </a:lnTo>
                <a:lnTo>
                  <a:pt x="113" y="174"/>
                </a:lnTo>
                <a:lnTo>
                  <a:pt x="91" y="169"/>
                </a:lnTo>
                <a:lnTo>
                  <a:pt x="71" y="160"/>
                </a:lnTo>
                <a:lnTo>
                  <a:pt x="60" y="160"/>
                </a:lnTo>
                <a:lnTo>
                  <a:pt x="38" y="172"/>
                </a:lnTo>
                <a:lnTo>
                  <a:pt x="26" y="180"/>
                </a:lnTo>
                <a:lnTo>
                  <a:pt x="6" y="190"/>
                </a:lnTo>
                <a:lnTo>
                  <a:pt x="7" y="185"/>
                </a:lnTo>
                <a:lnTo>
                  <a:pt x="6" y="181"/>
                </a:lnTo>
                <a:lnTo>
                  <a:pt x="3" y="174"/>
                </a:lnTo>
                <a:lnTo>
                  <a:pt x="0" y="169"/>
                </a:lnTo>
                <a:lnTo>
                  <a:pt x="0" y="160"/>
                </a:lnTo>
                <a:lnTo>
                  <a:pt x="0" y="153"/>
                </a:lnTo>
                <a:lnTo>
                  <a:pt x="0" y="148"/>
                </a:lnTo>
                <a:lnTo>
                  <a:pt x="1" y="141"/>
                </a:lnTo>
                <a:lnTo>
                  <a:pt x="1" y="135"/>
                </a:lnTo>
                <a:lnTo>
                  <a:pt x="7" y="135"/>
                </a:lnTo>
                <a:lnTo>
                  <a:pt x="13" y="135"/>
                </a:lnTo>
                <a:lnTo>
                  <a:pt x="20" y="135"/>
                </a:lnTo>
                <a:lnTo>
                  <a:pt x="24" y="137"/>
                </a:lnTo>
                <a:lnTo>
                  <a:pt x="28" y="135"/>
                </a:lnTo>
                <a:lnTo>
                  <a:pt x="32" y="128"/>
                </a:lnTo>
                <a:lnTo>
                  <a:pt x="32" y="121"/>
                </a:lnTo>
                <a:lnTo>
                  <a:pt x="32" y="113"/>
                </a:lnTo>
                <a:lnTo>
                  <a:pt x="35" y="107"/>
                </a:lnTo>
                <a:lnTo>
                  <a:pt x="39" y="103"/>
                </a:lnTo>
                <a:lnTo>
                  <a:pt x="45" y="101"/>
                </a:lnTo>
                <a:lnTo>
                  <a:pt x="50" y="98"/>
                </a:lnTo>
                <a:lnTo>
                  <a:pt x="54" y="96"/>
                </a:lnTo>
                <a:lnTo>
                  <a:pt x="60" y="92"/>
                </a:lnTo>
                <a:lnTo>
                  <a:pt x="64" y="88"/>
                </a:lnTo>
                <a:lnTo>
                  <a:pt x="67" y="81"/>
                </a:lnTo>
                <a:lnTo>
                  <a:pt x="67" y="75"/>
                </a:lnTo>
                <a:lnTo>
                  <a:pt x="65" y="66"/>
                </a:lnTo>
                <a:lnTo>
                  <a:pt x="64" y="57"/>
                </a:lnTo>
                <a:lnTo>
                  <a:pt x="64" y="50"/>
                </a:lnTo>
                <a:lnTo>
                  <a:pt x="64" y="42"/>
                </a:lnTo>
                <a:lnTo>
                  <a:pt x="64" y="34"/>
                </a:lnTo>
                <a:lnTo>
                  <a:pt x="64" y="27"/>
                </a:lnTo>
                <a:lnTo>
                  <a:pt x="64" y="20"/>
                </a:lnTo>
                <a:lnTo>
                  <a:pt x="68" y="17"/>
                </a:lnTo>
                <a:lnTo>
                  <a:pt x="74" y="17"/>
                </a:lnTo>
                <a:lnTo>
                  <a:pt x="78" y="17"/>
                </a:lnTo>
                <a:lnTo>
                  <a:pt x="82" y="18"/>
                </a:lnTo>
                <a:lnTo>
                  <a:pt x="86" y="21"/>
                </a:lnTo>
                <a:lnTo>
                  <a:pt x="91" y="23"/>
                </a:lnTo>
                <a:lnTo>
                  <a:pt x="95" y="31"/>
                </a:lnTo>
                <a:lnTo>
                  <a:pt x="98" y="36"/>
                </a:lnTo>
                <a:lnTo>
                  <a:pt x="102" y="39"/>
                </a:lnTo>
                <a:lnTo>
                  <a:pt x="104" y="42"/>
                </a:lnTo>
                <a:lnTo>
                  <a:pt x="109" y="43"/>
                </a:lnTo>
                <a:lnTo>
                  <a:pt x="114" y="43"/>
                </a:lnTo>
                <a:lnTo>
                  <a:pt x="118" y="43"/>
                </a:lnTo>
                <a:lnTo>
                  <a:pt x="121" y="42"/>
                </a:lnTo>
                <a:lnTo>
                  <a:pt x="124" y="35"/>
                </a:lnTo>
                <a:lnTo>
                  <a:pt x="128" y="31"/>
                </a:lnTo>
                <a:lnTo>
                  <a:pt x="132" y="23"/>
                </a:lnTo>
                <a:lnTo>
                  <a:pt x="134" y="17"/>
                </a:lnTo>
                <a:lnTo>
                  <a:pt x="135" y="10"/>
                </a:lnTo>
                <a:lnTo>
                  <a:pt x="136" y="7"/>
                </a:lnTo>
                <a:lnTo>
                  <a:pt x="143" y="7"/>
                </a:lnTo>
                <a:lnTo>
                  <a:pt x="149" y="6"/>
                </a:lnTo>
                <a:lnTo>
                  <a:pt x="153" y="6"/>
                </a:lnTo>
                <a:lnTo>
                  <a:pt x="157" y="6"/>
                </a:lnTo>
                <a:lnTo>
                  <a:pt x="162" y="3"/>
                </a:lnTo>
                <a:lnTo>
                  <a:pt x="169" y="0"/>
                </a:lnTo>
                <a:lnTo>
                  <a:pt x="170" y="0"/>
                </a:lnTo>
                <a:lnTo>
                  <a:pt x="173" y="6"/>
                </a:lnTo>
                <a:lnTo>
                  <a:pt x="178" y="9"/>
                </a:lnTo>
                <a:lnTo>
                  <a:pt x="184" y="9"/>
                </a:lnTo>
                <a:lnTo>
                  <a:pt x="189" y="9"/>
                </a:lnTo>
                <a:lnTo>
                  <a:pt x="194" y="9"/>
                </a:lnTo>
                <a:lnTo>
                  <a:pt x="195" y="11"/>
                </a:lnTo>
                <a:lnTo>
                  <a:pt x="196" y="17"/>
                </a:lnTo>
                <a:lnTo>
                  <a:pt x="196" y="27"/>
                </a:lnTo>
                <a:close/>
              </a:path>
            </a:pathLst>
          </a:custGeom>
          <a:solidFill>
            <a:srgbClr val="D6A300"/>
          </a:solidFill>
          <a:ln w="9525">
            <a:noFill/>
            <a:miter lim="800000"/>
            <a:headEnd/>
            <a:tailEnd/>
          </a:ln>
        </p:spPr>
        <p:txBody>
          <a:bodyPr wrap="none" lIns="0" tIns="0" rIns="0" bIns="0" anchor="ctr"/>
          <a:lstStyle/>
          <a:p>
            <a:pPr algn="ctr"/>
            <a:endParaRPr lang="en-US" altLang="en-US" dirty="0">
              <a:ea typeface="SimSun" pitchFamily="2" charset="-122"/>
            </a:endParaRPr>
          </a:p>
        </p:txBody>
      </p:sp>
      <p:sp>
        <p:nvSpPr>
          <p:cNvPr id="11323" name="TextBox 60"/>
          <p:cNvSpPr txBox="1">
            <a:spLocks noChangeArrowheads="1"/>
          </p:cNvSpPr>
          <p:nvPr/>
        </p:nvSpPr>
        <p:spPr bwMode="auto">
          <a:xfrm>
            <a:off x="7035800" y="4614863"/>
            <a:ext cx="695325" cy="277812"/>
          </a:xfrm>
          <a:prstGeom prst="rect">
            <a:avLst/>
          </a:prstGeom>
          <a:noFill/>
          <a:ln w="9525">
            <a:noFill/>
            <a:miter lim="800000"/>
            <a:headEnd/>
            <a:tailEnd/>
          </a:ln>
        </p:spPr>
        <p:txBody>
          <a:bodyPr wrap="none">
            <a:spAutoFit/>
          </a:bodyPr>
          <a:lstStyle/>
          <a:p>
            <a:r>
              <a:rPr lang="en-US" sz="1200" dirty="0"/>
              <a:t>Legend</a:t>
            </a:r>
          </a:p>
        </p:txBody>
      </p:sp>
    </p:spTree>
    <p:extLst>
      <p:ext uri="{BB962C8B-B14F-4D97-AF65-F5344CB8AC3E}">
        <p14:creationId xmlns:p14="http://schemas.microsoft.com/office/powerpoint/2010/main" val="2589593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1"/>
            </p:custDataLst>
          </p:nvPr>
        </p:nvSpPr>
        <p:spPr>
          <a:xfrm>
            <a:off x="2046288" y="1328738"/>
            <a:ext cx="2908300" cy="153888"/>
          </a:xfrm>
          <a:prstGeom prst="rect">
            <a:avLst/>
          </a:prstGeom>
          <a:noFill/>
          <a:ln w="9525">
            <a:noFill/>
          </a:ln>
        </p:spPr>
        <p:txBody>
          <a:bodyPr lIns="0" tIns="0" rIns="0" bIns="0">
            <a:spAutoFit/>
          </a:bodyPr>
          <a:lstStyle/>
          <a:p>
            <a:pPr>
              <a:defRPr/>
            </a:pPr>
            <a:r>
              <a:rPr lang="en-US" dirty="0">
                <a:latin typeface="+mn-lt"/>
                <a:ea typeface="宋体" pitchFamily="2" charset="-122"/>
              </a:rPr>
              <a:t>Xx industry structure</a:t>
            </a:r>
          </a:p>
        </p:txBody>
      </p:sp>
      <p:cxnSp>
        <p:nvCxnSpPr>
          <p:cNvPr id="6" name="Straight Connector 12"/>
          <p:cNvCxnSpPr/>
          <p:nvPr/>
        </p:nvCxnSpPr>
        <p:spPr>
          <a:xfrm>
            <a:off x="6307138" y="2408238"/>
            <a:ext cx="2684462" cy="0"/>
          </a:xfrm>
          <a:prstGeom prst="line">
            <a:avLst/>
          </a:prstGeom>
          <a:ln w="22225" cmpd="sng">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7" name="Textframe 16439198"/>
          <p:cNvSpPr txBox="1"/>
          <p:nvPr/>
        </p:nvSpPr>
        <p:spPr>
          <a:xfrm>
            <a:off x="6704013" y="2157413"/>
            <a:ext cx="1876425" cy="215444"/>
          </a:xfrm>
          <a:prstGeom prst="rect">
            <a:avLst/>
          </a:prstGeom>
          <a:noFill/>
          <a:ln w="9525">
            <a:noFill/>
          </a:ln>
        </p:spPr>
        <p:txBody>
          <a:bodyPr lIns="0" tIns="0" rIns="0" bIns="0">
            <a:spAutoFit/>
          </a:bodyPr>
          <a:lstStyle/>
          <a:p>
            <a:pPr>
              <a:buClr>
                <a:schemeClr val="tx1"/>
              </a:buClr>
              <a:buSzPct val="100000"/>
              <a:defRPr/>
            </a:pPr>
            <a:r>
              <a:rPr lang="en-US" sz="1100" b="1" dirty="0">
                <a:latin typeface="+mn-lt"/>
                <a:ea typeface="宋体" pitchFamily="2" charset="-122"/>
              </a:rPr>
              <a:t>      </a:t>
            </a:r>
            <a:r>
              <a:rPr lang="en-US" sz="1400" b="1" dirty="0">
                <a:latin typeface="+mn-lt"/>
                <a:ea typeface="宋体" pitchFamily="2" charset="-122"/>
              </a:rPr>
              <a:t>Characteristics:</a:t>
            </a:r>
          </a:p>
        </p:txBody>
      </p:sp>
      <p:sp>
        <p:nvSpPr>
          <p:cNvPr id="47110" name="Textframe 9"/>
          <p:cNvSpPr>
            <a:spLocks noChangeArrowheads="1"/>
          </p:cNvSpPr>
          <p:nvPr>
            <p:custDataLst>
              <p:tags r:id="rId2"/>
            </p:custDataLst>
          </p:nvPr>
        </p:nvSpPr>
        <p:spPr bwMode="auto">
          <a:xfrm>
            <a:off x="6286500" y="2544763"/>
            <a:ext cx="2743200" cy="2416046"/>
          </a:xfrm>
          <a:prstGeom prst="rect">
            <a:avLst/>
          </a:prstGeom>
          <a:noFill/>
          <a:ln w="6350">
            <a:noFill/>
            <a:miter lim="800000"/>
            <a:headEnd/>
            <a:tailEnd/>
          </a:ln>
        </p:spPr>
        <p:txBody>
          <a:bodyPr lIns="0" tIns="0" rIns="0" bIns="0">
            <a:spAutoFit/>
          </a:bodyPr>
          <a:lstStyle/>
          <a:p>
            <a:pPr marL="171450" lvl="1" indent="-171450" defTabSz="330200">
              <a:buClr>
                <a:srgbClr val="86E02D"/>
              </a:buClr>
              <a:buSzPct val="100000"/>
              <a:buFont typeface="Arial" panose="020B0604020202020204" pitchFamily="34" charset="0"/>
              <a:buChar char="•"/>
            </a:pPr>
            <a:r>
              <a:rPr lang="en-US" altLang="zh-CN" sz="1200" b="0" dirty="0"/>
              <a:t>Globally, the major xx market is in Taiwan and Japan, while Japan ranks first with the market share of ~40% in xxproduction value.</a:t>
            </a:r>
          </a:p>
          <a:p>
            <a:pPr marL="171450" lvl="1" indent="-171450" defTabSz="330200">
              <a:buClr>
                <a:srgbClr val="86E02D"/>
              </a:buClr>
              <a:buSzPct val="100000"/>
              <a:buFont typeface="Arial" panose="020B0604020202020204" pitchFamily="34" charset="0"/>
              <a:buChar char="•"/>
            </a:pPr>
            <a:endParaRPr lang="en-US" altLang="zh-CN" sz="1200" b="0" dirty="0"/>
          </a:p>
          <a:p>
            <a:pPr marL="171450" lvl="1" indent="-171450" defTabSz="330200">
              <a:buClr>
                <a:srgbClr val="86E02D"/>
              </a:buClr>
              <a:buSzPct val="100000"/>
              <a:buFont typeface="Arial" panose="020B0604020202020204" pitchFamily="34" charset="0"/>
              <a:buChar char="•"/>
            </a:pPr>
            <a:r>
              <a:rPr lang="en-US" altLang="zh-CN" sz="1200" b="0" dirty="0"/>
              <a:t>xx,xx, xx, GelCore, Orsam all represent the highest LED production technology. Japan and US are mainly  doing high value-added production,</a:t>
            </a:r>
          </a:p>
          <a:p>
            <a:pPr marL="171450" lvl="1" indent="-171450" defTabSz="330200">
              <a:buClr>
                <a:srgbClr val="86E02D"/>
              </a:buClr>
              <a:buSzPct val="100000"/>
              <a:buFont typeface="Arial" panose="020B0604020202020204" pitchFamily="34" charset="0"/>
              <a:buChar char="•"/>
            </a:pPr>
            <a:endParaRPr lang="en-US" altLang="zh-CN" sz="1200" b="0" dirty="0"/>
          </a:p>
          <a:p>
            <a:pPr marL="171450" lvl="1" indent="-171450" defTabSz="330200">
              <a:buClr>
                <a:srgbClr val="86E02D"/>
              </a:buClr>
              <a:buSzPct val="100000"/>
              <a:buFont typeface="Arial" panose="020B0604020202020204" pitchFamily="34" charset="0"/>
              <a:buChar char="•"/>
            </a:pPr>
            <a:r>
              <a:rPr lang="en-US" altLang="de-DE" sz="1200" b="0" dirty="0"/>
              <a:t>China mainland is becoming a major  production base for packaging</a:t>
            </a:r>
          </a:p>
          <a:p>
            <a:pPr marL="166688" lvl="1" indent="-166688" defTabSz="330200">
              <a:buClr>
                <a:srgbClr val="86E02D"/>
              </a:buClr>
              <a:buSzPct val="100000"/>
              <a:buFont typeface="Arial" pitchFamily="34" charset="0"/>
              <a:buChar char="•"/>
            </a:pPr>
            <a:endParaRPr lang="en-US" altLang="de-DE" sz="1300" b="0" dirty="0"/>
          </a:p>
        </p:txBody>
      </p:sp>
      <p:sp>
        <p:nvSpPr>
          <p:cNvPr id="47111" name="Source"/>
          <p:cNvSpPr txBox="1">
            <a:spLocks noChangeArrowheads="1"/>
          </p:cNvSpPr>
          <p:nvPr>
            <p:custDataLst>
              <p:tags r:id="rId3"/>
            </p:custDataLst>
          </p:nvPr>
        </p:nvSpPr>
        <p:spPr bwMode="auto">
          <a:xfrm>
            <a:off x="201613" y="6623050"/>
            <a:ext cx="3517900" cy="123825"/>
          </a:xfrm>
          <a:prstGeom prst="rect">
            <a:avLst/>
          </a:prstGeom>
          <a:noFill/>
          <a:ln w="9525">
            <a:noFill/>
            <a:miter lim="800000"/>
            <a:headEnd/>
            <a:tailEnd/>
          </a:ln>
        </p:spPr>
        <p:txBody>
          <a:bodyPr lIns="0" tIns="0" rIns="0" bIns="0" anchor="b">
            <a:spAutoFit/>
          </a:bodyPr>
          <a:lstStyle/>
          <a:p>
            <a:pPr marL="419100" indent="-419100"/>
            <a:r>
              <a:rPr lang="en-US" altLang="zh-CN" sz="800" b="0" dirty="0"/>
              <a:t>Source</a:t>
            </a:r>
            <a:r>
              <a:rPr lang="zh-CN" altLang="en-US" sz="800" b="0" dirty="0"/>
              <a:t>：</a:t>
            </a:r>
            <a:r>
              <a:rPr lang="en-US" altLang="zh-CN" sz="800" b="0" dirty="0"/>
              <a:t>xxx</a:t>
            </a:r>
            <a:endParaRPr lang="zh-CN" altLang="en-US" sz="800" b="0" dirty="0"/>
          </a:p>
        </p:txBody>
      </p:sp>
      <p:grpSp>
        <p:nvGrpSpPr>
          <p:cNvPr id="2" name="Group 75"/>
          <p:cNvGrpSpPr>
            <a:grpSpLocks/>
          </p:cNvGrpSpPr>
          <p:nvPr/>
        </p:nvGrpSpPr>
        <p:grpSpPr bwMode="auto">
          <a:xfrm>
            <a:off x="1443038" y="2722563"/>
            <a:ext cx="3625850" cy="2327275"/>
            <a:chOff x="2440" y="1301"/>
            <a:chExt cx="1984" cy="1029"/>
          </a:xfrm>
        </p:grpSpPr>
        <p:sp>
          <p:nvSpPr>
            <p:cNvPr id="47117" name="Freeform 98"/>
            <p:cNvSpPr>
              <a:spLocks/>
            </p:cNvSpPr>
            <p:nvPr/>
          </p:nvSpPr>
          <p:spPr bwMode="auto">
            <a:xfrm>
              <a:off x="4132" y="1943"/>
              <a:ext cx="292" cy="251"/>
            </a:xfrm>
            <a:custGeom>
              <a:avLst/>
              <a:gdLst>
                <a:gd name="T0" fmla="*/ 0 w 2685"/>
                <a:gd name="T1" fmla="*/ 0 h 2603"/>
                <a:gd name="T2" fmla="*/ 0 w 2685"/>
                <a:gd name="T3" fmla="*/ 0 h 2603"/>
                <a:gd name="T4" fmla="*/ 0 w 2685"/>
                <a:gd name="T5" fmla="*/ 0 h 2603"/>
                <a:gd name="T6" fmla="*/ 0 w 2685"/>
                <a:gd name="T7" fmla="*/ 0 h 2603"/>
                <a:gd name="T8" fmla="*/ 0 w 2685"/>
                <a:gd name="T9" fmla="*/ 0 h 2603"/>
                <a:gd name="T10" fmla="*/ 0 w 2685"/>
                <a:gd name="T11" fmla="*/ 0 h 2603"/>
                <a:gd name="T12" fmla="*/ 0 w 2685"/>
                <a:gd name="T13" fmla="*/ 0 h 2603"/>
                <a:gd name="T14" fmla="*/ 0 w 2685"/>
                <a:gd name="T15" fmla="*/ 0 h 2603"/>
                <a:gd name="T16" fmla="*/ 0 w 2685"/>
                <a:gd name="T17" fmla="*/ 0 h 2603"/>
                <a:gd name="T18" fmla="*/ 0 w 2685"/>
                <a:gd name="T19" fmla="*/ 0 h 2603"/>
                <a:gd name="T20" fmla="*/ 0 w 2685"/>
                <a:gd name="T21" fmla="*/ 0 h 2603"/>
                <a:gd name="T22" fmla="*/ 0 w 2685"/>
                <a:gd name="T23" fmla="*/ 0 h 2603"/>
                <a:gd name="T24" fmla="*/ 0 w 2685"/>
                <a:gd name="T25" fmla="*/ 0 h 2603"/>
                <a:gd name="T26" fmla="*/ 0 w 2685"/>
                <a:gd name="T27" fmla="*/ 0 h 2603"/>
                <a:gd name="T28" fmla="*/ 0 w 2685"/>
                <a:gd name="T29" fmla="*/ 0 h 2603"/>
                <a:gd name="T30" fmla="*/ 0 w 2685"/>
                <a:gd name="T31" fmla="*/ 0 h 2603"/>
                <a:gd name="T32" fmla="*/ 0 w 2685"/>
                <a:gd name="T33" fmla="*/ 0 h 2603"/>
                <a:gd name="T34" fmla="*/ 0 w 2685"/>
                <a:gd name="T35" fmla="*/ 0 h 2603"/>
                <a:gd name="T36" fmla="*/ 0 w 2685"/>
                <a:gd name="T37" fmla="*/ 0 h 2603"/>
                <a:gd name="T38" fmla="*/ 0 w 2685"/>
                <a:gd name="T39" fmla="*/ 0 h 2603"/>
                <a:gd name="T40" fmla="*/ 0 w 2685"/>
                <a:gd name="T41" fmla="*/ 0 h 2603"/>
                <a:gd name="T42" fmla="*/ 0 w 2685"/>
                <a:gd name="T43" fmla="*/ 0 h 2603"/>
                <a:gd name="T44" fmla="*/ 0 w 2685"/>
                <a:gd name="T45" fmla="*/ 0 h 2603"/>
                <a:gd name="T46" fmla="*/ 0 w 2685"/>
                <a:gd name="T47" fmla="*/ 0 h 2603"/>
                <a:gd name="T48" fmla="*/ 0 w 2685"/>
                <a:gd name="T49" fmla="*/ 0 h 2603"/>
                <a:gd name="T50" fmla="*/ 0 w 2685"/>
                <a:gd name="T51" fmla="*/ 0 h 2603"/>
                <a:gd name="T52" fmla="*/ 0 w 2685"/>
                <a:gd name="T53" fmla="*/ 0 h 2603"/>
                <a:gd name="T54" fmla="*/ 0 w 2685"/>
                <a:gd name="T55" fmla="*/ 0 h 2603"/>
                <a:gd name="T56" fmla="*/ 0 w 2685"/>
                <a:gd name="T57" fmla="*/ 0 h 2603"/>
                <a:gd name="T58" fmla="*/ 0 w 2685"/>
                <a:gd name="T59" fmla="*/ 0 h 2603"/>
                <a:gd name="T60" fmla="*/ 0 w 2685"/>
                <a:gd name="T61" fmla="*/ 0 h 2603"/>
                <a:gd name="T62" fmla="*/ 0 w 2685"/>
                <a:gd name="T63" fmla="*/ 0 h 2603"/>
                <a:gd name="T64" fmla="*/ 0 w 2685"/>
                <a:gd name="T65" fmla="*/ 0 h 2603"/>
                <a:gd name="T66" fmla="*/ 0 w 2685"/>
                <a:gd name="T67" fmla="*/ 0 h 2603"/>
                <a:gd name="T68" fmla="*/ 0 w 2685"/>
                <a:gd name="T69" fmla="*/ 0 h 2603"/>
                <a:gd name="T70" fmla="*/ 0 w 2685"/>
                <a:gd name="T71" fmla="*/ 0 h 2603"/>
                <a:gd name="T72" fmla="*/ 0 w 2685"/>
                <a:gd name="T73" fmla="*/ 0 h 2603"/>
                <a:gd name="T74" fmla="*/ 0 w 2685"/>
                <a:gd name="T75" fmla="*/ 0 h 2603"/>
                <a:gd name="T76" fmla="*/ 0 w 2685"/>
                <a:gd name="T77" fmla="*/ 0 h 2603"/>
                <a:gd name="T78" fmla="*/ 0 w 2685"/>
                <a:gd name="T79" fmla="*/ 0 h 2603"/>
                <a:gd name="T80" fmla="*/ 0 w 2685"/>
                <a:gd name="T81" fmla="*/ 0 h 2603"/>
                <a:gd name="T82" fmla="*/ 0 w 2685"/>
                <a:gd name="T83" fmla="*/ 0 h 2603"/>
                <a:gd name="T84" fmla="*/ 0 w 2685"/>
                <a:gd name="T85" fmla="*/ 0 h 2603"/>
                <a:gd name="T86" fmla="*/ 0 w 2685"/>
                <a:gd name="T87" fmla="*/ 0 h 2603"/>
                <a:gd name="T88" fmla="*/ 0 w 2685"/>
                <a:gd name="T89" fmla="*/ 0 h 2603"/>
                <a:gd name="T90" fmla="*/ 0 w 2685"/>
                <a:gd name="T91" fmla="*/ 0 h 2603"/>
                <a:gd name="T92" fmla="*/ 0 w 2685"/>
                <a:gd name="T93" fmla="*/ 0 h 2603"/>
                <a:gd name="T94" fmla="*/ 0 w 2685"/>
                <a:gd name="T95" fmla="*/ 0 h 2603"/>
                <a:gd name="T96" fmla="*/ 0 w 2685"/>
                <a:gd name="T97" fmla="*/ 0 h 2603"/>
                <a:gd name="T98" fmla="*/ 0 w 2685"/>
                <a:gd name="T99" fmla="*/ 0 h 2603"/>
                <a:gd name="T100" fmla="*/ 0 w 2685"/>
                <a:gd name="T101" fmla="*/ 0 h 2603"/>
                <a:gd name="T102" fmla="*/ 0 w 2685"/>
                <a:gd name="T103" fmla="*/ 0 h 2603"/>
                <a:gd name="T104" fmla="*/ 0 w 2685"/>
                <a:gd name="T105" fmla="*/ 0 h 2603"/>
                <a:gd name="T106" fmla="*/ 0 w 2685"/>
                <a:gd name="T107" fmla="*/ 0 h 2603"/>
                <a:gd name="T108" fmla="*/ 0 w 2685"/>
                <a:gd name="T109" fmla="*/ 0 h 2603"/>
                <a:gd name="T110" fmla="*/ 0 w 2685"/>
                <a:gd name="T111" fmla="*/ 0 h 2603"/>
                <a:gd name="T112" fmla="*/ 0 w 2685"/>
                <a:gd name="T113" fmla="*/ 0 h 2603"/>
                <a:gd name="T114" fmla="*/ 0 w 2685"/>
                <a:gd name="T115" fmla="*/ 0 h 2603"/>
                <a:gd name="T116" fmla="*/ 0 w 2685"/>
                <a:gd name="T117" fmla="*/ 0 h 2603"/>
                <a:gd name="T118" fmla="*/ 0 w 2685"/>
                <a:gd name="T119" fmla="*/ 0 h 2603"/>
                <a:gd name="T120" fmla="*/ 0 w 2685"/>
                <a:gd name="T121" fmla="*/ 0 h 260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685"/>
                <a:gd name="T184" fmla="*/ 0 h 2603"/>
                <a:gd name="T185" fmla="*/ 2685 w 2685"/>
                <a:gd name="T186" fmla="*/ 2603 h 260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685" h="2603">
                  <a:moveTo>
                    <a:pt x="1633" y="163"/>
                  </a:moveTo>
                  <a:lnTo>
                    <a:pt x="1662" y="192"/>
                  </a:lnTo>
                  <a:lnTo>
                    <a:pt x="1715" y="308"/>
                  </a:lnTo>
                  <a:lnTo>
                    <a:pt x="1760" y="343"/>
                  </a:lnTo>
                  <a:lnTo>
                    <a:pt x="1580" y="523"/>
                  </a:lnTo>
                  <a:lnTo>
                    <a:pt x="1673" y="512"/>
                  </a:lnTo>
                  <a:lnTo>
                    <a:pt x="1737" y="477"/>
                  </a:lnTo>
                  <a:lnTo>
                    <a:pt x="1790" y="488"/>
                  </a:lnTo>
                  <a:lnTo>
                    <a:pt x="1772" y="535"/>
                  </a:lnTo>
                  <a:lnTo>
                    <a:pt x="1703" y="540"/>
                  </a:lnTo>
                  <a:lnTo>
                    <a:pt x="1778" y="582"/>
                  </a:lnTo>
                  <a:lnTo>
                    <a:pt x="1854" y="523"/>
                  </a:lnTo>
                  <a:lnTo>
                    <a:pt x="2022" y="535"/>
                  </a:lnTo>
                  <a:lnTo>
                    <a:pt x="2028" y="570"/>
                  </a:lnTo>
                  <a:lnTo>
                    <a:pt x="2057" y="570"/>
                  </a:lnTo>
                  <a:lnTo>
                    <a:pt x="2046" y="622"/>
                  </a:lnTo>
                  <a:lnTo>
                    <a:pt x="2086" y="640"/>
                  </a:lnTo>
                  <a:lnTo>
                    <a:pt x="2069" y="662"/>
                  </a:lnTo>
                  <a:lnTo>
                    <a:pt x="2191" y="669"/>
                  </a:lnTo>
                  <a:lnTo>
                    <a:pt x="2284" y="721"/>
                  </a:lnTo>
                  <a:lnTo>
                    <a:pt x="2348" y="680"/>
                  </a:lnTo>
                  <a:lnTo>
                    <a:pt x="2395" y="704"/>
                  </a:lnTo>
                  <a:lnTo>
                    <a:pt x="2545" y="872"/>
                  </a:lnTo>
                  <a:lnTo>
                    <a:pt x="2587" y="884"/>
                  </a:lnTo>
                  <a:lnTo>
                    <a:pt x="2644" y="860"/>
                  </a:lnTo>
                  <a:lnTo>
                    <a:pt x="2679" y="894"/>
                  </a:lnTo>
                  <a:lnTo>
                    <a:pt x="2685" y="1081"/>
                  </a:lnTo>
                  <a:lnTo>
                    <a:pt x="2644" y="1156"/>
                  </a:lnTo>
                  <a:lnTo>
                    <a:pt x="2580" y="1180"/>
                  </a:lnTo>
                  <a:lnTo>
                    <a:pt x="2400" y="1342"/>
                  </a:lnTo>
                  <a:lnTo>
                    <a:pt x="2348" y="1372"/>
                  </a:lnTo>
                  <a:lnTo>
                    <a:pt x="2336" y="1494"/>
                  </a:lnTo>
                  <a:lnTo>
                    <a:pt x="2290" y="1592"/>
                  </a:lnTo>
                  <a:lnTo>
                    <a:pt x="2266" y="1703"/>
                  </a:lnTo>
                  <a:lnTo>
                    <a:pt x="2051" y="1975"/>
                  </a:lnTo>
                  <a:lnTo>
                    <a:pt x="2004" y="1993"/>
                  </a:lnTo>
                  <a:lnTo>
                    <a:pt x="1917" y="1982"/>
                  </a:lnTo>
                  <a:lnTo>
                    <a:pt x="1795" y="2045"/>
                  </a:lnTo>
                  <a:lnTo>
                    <a:pt x="1743" y="2034"/>
                  </a:lnTo>
                  <a:lnTo>
                    <a:pt x="1558" y="2127"/>
                  </a:lnTo>
                  <a:lnTo>
                    <a:pt x="1516" y="2306"/>
                  </a:lnTo>
                  <a:lnTo>
                    <a:pt x="1319" y="2521"/>
                  </a:lnTo>
                  <a:lnTo>
                    <a:pt x="1279" y="2521"/>
                  </a:lnTo>
                  <a:lnTo>
                    <a:pt x="1342" y="2382"/>
                  </a:lnTo>
                  <a:lnTo>
                    <a:pt x="1313" y="2394"/>
                  </a:lnTo>
                  <a:lnTo>
                    <a:pt x="1203" y="2603"/>
                  </a:lnTo>
                  <a:lnTo>
                    <a:pt x="1144" y="2528"/>
                  </a:lnTo>
                  <a:lnTo>
                    <a:pt x="1151" y="2486"/>
                  </a:lnTo>
                  <a:lnTo>
                    <a:pt x="1081" y="2423"/>
                  </a:lnTo>
                  <a:lnTo>
                    <a:pt x="1034" y="2417"/>
                  </a:lnTo>
                  <a:lnTo>
                    <a:pt x="1029" y="2359"/>
                  </a:lnTo>
                  <a:lnTo>
                    <a:pt x="977" y="2324"/>
                  </a:lnTo>
                  <a:lnTo>
                    <a:pt x="1226" y="2196"/>
                  </a:lnTo>
                  <a:lnTo>
                    <a:pt x="1226" y="2104"/>
                  </a:lnTo>
                  <a:lnTo>
                    <a:pt x="1214" y="2097"/>
                  </a:lnTo>
                  <a:lnTo>
                    <a:pt x="1226" y="2017"/>
                  </a:lnTo>
                  <a:lnTo>
                    <a:pt x="1174" y="1982"/>
                  </a:lnTo>
                  <a:lnTo>
                    <a:pt x="1186" y="1918"/>
                  </a:lnTo>
                  <a:lnTo>
                    <a:pt x="1075" y="1842"/>
                  </a:lnTo>
                  <a:lnTo>
                    <a:pt x="1034" y="1853"/>
                  </a:lnTo>
                  <a:lnTo>
                    <a:pt x="1000" y="1825"/>
                  </a:lnTo>
                  <a:lnTo>
                    <a:pt x="1022" y="1668"/>
                  </a:lnTo>
                  <a:lnTo>
                    <a:pt x="1052" y="1633"/>
                  </a:lnTo>
                  <a:lnTo>
                    <a:pt x="1011" y="1476"/>
                  </a:lnTo>
                  <a:lnTo>
                    <a:pt x="918" y="1447"/>
                  </a:lnTo>
                  <a:lnTo>
                    <a:pt x="900" y="1383"/>
                  </a:lnTo>
                  <a:lnTo>
                    <a:pt x="877" y="1360"/>
                  </a:lnTo>
                  <a:lnTo>
                    <a:pt x="877" y="1342"/>
                  </a:lnTo>
                  <a:lnTo>
                    <a:pt x="918" y="1313"/>
                  </a:lnTo>
                  <a:lnTo>
                    <a:pt x="726" y="1156"/>
                  </a:lnTo>
                  <a:lnTo>
                    <a:pt x="639" y="1145"/>
                  </a:lnTo>
                  <a:lnTo>
                    <a:pt x="581" y="1069"/>
                  </a:lnTo>
                  <a:lnTo>
                    <a:pt x="628" y="1051"/>
                  </a:lnTo>
                  <a:lnTo>
                    <a:pt x="639" y="971"/>
                  </a:lnTo>
                  <a:lnTo>
                    <a:pt x="598" y="964"/>
                  </a:lnTo>
                  <a:lnTo>
                    <a:pt x="429" y="994"/>
                  </a:lnTo>
                  <a:lnTo>
                    <a:pt x="424" y="976"/>
                  </a:lnTo>
                  <a:lnTo>
                    <a:pt x="366" y="982"/>
                  </a:lnTo>
                  <a:lnTo>
                    <a:pt x="342" y="1034"/>
                  </a:lnTo>
                  <a:lnTo>
                    <a:pt x="284" y="1023"/>
                  </a:lnTo>
                  <a:lnTo>
                    <a:pt x="215" y="988"/>
                  </a:lnTo>
                  <a:lnTo>
                    <a:pt x="232" y="918"/>
                  </a:lnTo>
                  <a:lnTo>
                    <a:pt x="203" y="889"/>
                  </a:lnTo>
                  <a:lnTo>
                    <a:pt x="122" y="918"/>
                  </a:lnTo>
                  <a:lnTo>
                    <a:pt x="87" y="860"/>
                  </a:lnTo>
                  <a:lnTo>
                    <a:pt x="23" y="901"/>
                  </a:lnTo>
                  <a:lnTo>
                    <a:pt x="0" y="784"/>
                  </a:lnTo>
                  <a:lnTo>
                    <a:pt x="52" y="692"/>
                  </a:lnTo>
                  <a:lnTo>
                    <a:pt x="58" y="640"/>
                  </a:lnTo>
                  <a:lnTo>
                    <a:pt x="262" y="529"/>
                  </a:lnTo>
                  <a:lnTo>
                    <a:pt x="360" y="326"/>
                  </a:lnTo>
                  <a:lnTo>
                    <a:pt x="314" y="285"/>
                  </a:lnTo>
                  <a:lnTo>
                    <a:pt x="319" y="239"/>
                  </a:lnTo>
                  <a:lnTo>
                    <a:pt x="384" y="192"/>
                  </a:lnTo>
                  <a:lnTo>
                    <a:pt x="360" y="186"/>
                  </a:lnTo>
                  <a:lnTo>
                    <a:pt x="342" y="174"/>
                  </a:lnTo>
                  <a:lnTo>
                    <a:pt x="349" y="146"/>
                  </a:lnTo>
                  <a:lnTo>
                    <a:pt x="377" y="151"/>
                  </a:lnTo>
                  <a:lnTo>
                    <a:pt x="429" y="186"/>
                  </a:lnTo>
                  <a:lnTo>
                    <a:pt x="476" y="186"/>
                  </a:lnTo>
                  <a:lnTo>
                    <a:pt x="511" y="239"/>
                  </a:lnTo>
                  <a:lnTo>
                    <a:pt x="656" y="268"/>
                  </a:lnTo>
                  <a:lnTo>
                    <a:pt x="778" y="174"/>
                  </a:lnTo>
                  <a:lnTo>
                    <a:pt x="691" y="52"/>
                  </a:lnTo>
                  <a:lnTo>
                    <a:pt x="720" y="29"/>
                  </a:lnTo>
                  <a:lnTo>
                    <a:pt x="843" y="105"/>
                  </a:lnTo>
                  <a:lnTo>
                    <a:pt x="872" y="87"/>
                  </a:lnTo>
                  <a:lnTo>
                    <a:pt x="965" y="99"/>
                  </a:lnTo>
                  <a:lnTo>
                    <a:pt x="1000" y="24"/>
                  </a:lnTo>
                  <a:lnTo>
                    <a:pt x="1000" y="0"/>
                  </a:lnTo>
                  <a:lnTo>
                    <a:pt x="1057" y="24"/>
                  </a:lnTo>
                  <a:lnTo>
                    <a:pt x="1052" y="59"/>
                  </a:lnTo>
                  <a:lnTo>
                    <a:pt x="1075" y="82"/>
                  </a:lnTo>
                  <a:lnTo>
                    <a:pt x="1075" y="256"/>
                  </a:lnTo>
                  <a:lnTo>
                    <a:pt x="1099" y="303"/>
                  </a:lnTo>
                  <a:lnTo>
                    <a:pt x="1296" y="268"/>
                  </a:lnTo>
                  <a:lnTo>
                    <a:pt x="1342" y="233"/>
                  </a:lnTo>
                  <a:lnTo>
                    <a:pt x="1401" y="268"/>
                  </a:lnTo>
                  <a:lnTo>
                    <a:pt x="1470" y="268"/>
                  </a:lnTo>
                  <a:lnTo>
                    <a:pt x="1499" y="296"/>
                  </a:lnTo>
                  <a:lnTo>
                    <a:pt x="1540" y="291"/>
                  </a:lnTo>
                  <a:lnTo>
                    <a:pt x="1633" y="163"/>
                  </a:lnTo>
                  <a:close/>
                </a:path>
              </a:pathLst>
            </a:custGeom>
            <a:solidFill>
              <a:srgbClr val="EAEAEA"/>
            </a:solidFill>
            <a:ln w="9525">
              <a:noFill/>
              <a:round/>
              <a:headEnd/>
              <a:tailEnd/>
            </a:ln>
          </p:spPr>
          <p:txBody>
            <a:bodyPr/>
            <a:lstStyle/>
            <a:p>
              <a:endParaRPr lang="en-US" dirty="0"/>
            </a:p>
          </p:txBody>
        </p:sp>
        <p:sp>
          <p:nvSpPr>
            <p:cNvPr id="47118" name="Freeform 76"/>
            <p:cNvSpPr>
              <a:spLocks/>
            </p:cNvSpPr>
            <p:nvPr/>
          </p:nvSpPr>
          <p:spPr bwMode="auto">
            <a:xfrm>
              <a:off x="4188" y="2292"/>
              <a:ext cx="7" cy="9"/>
            </a:xfrm>
            <a:custGeom>
              <a:avLst/>
              <a:gdLst>
                <a:gd name="T0" fmla="*/ 0 w 64"/>
                <a:gd name="T1" fmla="*/ 0 h 98"/>
                <a:gd name="T2" fmla="*/ 0 w 64"/>
                <a:gd name="T3" fmla="*/ 0 h 98"/>
                <a:gd name="T4" fmla="*/ 0 w 64"/>
                <a:gd name="T5" fmla="*/ 0 h 98"/>
                <a:gd name="T6" fmla="*/ 0 w 64"/>
                <a:gd name="T7" fmla="*/ 0 h 98"/>
                <a:gd name="T8" fmla="*/ 0 w 64"/>
                <a:gd name="T9" fmla="*/ 0 h 98"/>
                <a:gd name="T10" fmla="*/ 0 w 64"/>
                <a:gd name="T11" fmla="*/ 0 h 98"/>
                <a:gd name="T12" fmla="*/ 0 w 64"/>
                <a:gd name="T13" fmla="*/ 0 h 98"/>
                <a:gd name="T14" fmla="*/ 0 w 64"/>
                <a:gd name="T15" fmla="*/ 0 h 98"/>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98"/>
                <a:gd name="T26" fmla="*/ 64 w 64"/>
                <a:gd name="T27" fmla="*/ 98 h 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98">
                  <a:moveTo>
                    <a:pt x="58" y="28"/>
                  </a:moveTo>
                  <a:lnTo>
                    <a:pt x="64" y="0"/>
                  </a:lnTo>
                  <a:lnTo>
                    <a:pt x="41" y="5"/>
                  </a:lnTo>
                  <a:lnTo>
                    <a:pt x="0" y="70"/>
                  </a:lnTo>
                  <a:lnTo>
                    <a:pt x="24" y="98"/>
                  </a:lnTo>
                  <a:lnTo>
                    <a:pt x="35" y="87"/>
                  </a:lnTo>
                  <a:lnTo>
                    <a:pt x="41" y="63"/>
                  </a:lnTo>
                  <a:lnTo>
                    <a:pt x="58" y="28"/>
                  </a:lnTo>
                  <a:close/>
                </a:path>
              </a:pathLst>
            </a:custGeom>
            <a:solidFill>
              <a:srgbClr val="EAEAEA"/>
            </a:solidFill>
            <a:ln w="9525">
              <a:noFill/>
              <a:round/>
              <a:headEnd/>
              <a:tailEnd/>
            </a:ln>
          </p:spPr>
          <p:txBody>
            <a:bodyPr/>
            <a:lstStyle/>
            <a:p>
              <a:endParaRPr lang="en-US" dirty="0"/>
            </a:p>
          </p:txBody>
        </p:sp>
        <p:sp>
          <p:nvSpPr>
            <p:cNvPr id="47119" name="Freeform 77"/>
            <p:cNvSpPr>
              <a:spLocks/>
            </p:cNvSpPr>
            <p:nvPr/>
          </p:nvSpPr>
          <p:spPr bwMode="auto">
            <a:xfrm>
              <a:off x="4117" y="2276"/>
              <a:ext cx="4" cy="6"/>
            </a:xfrm>
            <a:custGeom>
              <a:avLst/>
              <a:gdLst>
                <a:gd name="T0" fmla="*/ 0 w 29"/>
                <a:gd name="T1" fmla="*/ 0 h 63"/>
                <a:gd name="T2" fmla="*/ 0 w 29"/>
                <a:gd name="T3" fmla="*/ 0 h 63"/>
                <a:gd name="T4" fmla="*/ 0 w 29"/>
                <a:gd name="T5" fmla="*/ 0 h 63"/>
                <a:gd name="T6" fmla="*/ 0 w 29"/>
                <a:gd name="T7" fmla="*/ 0 h 63"/>
                <a:gd name="T8" fmla="*/ 0 w 29"/>
                <a:gd name="T9" fmla="*/ 0 h 63"/>
                <a:gd name="T10" fmla="*/ 0 w 29"/>
                <a:gd name="T11" fmla="*/ 0 h 63"/>
                <a:gd name="T12" fmla="*/ 0 w 29"/>
                <a:gd name="T13" fmla="*/ 0 h 63"/>
                <a:gd name="T14" fmla="*/ 0 60000 65536"/>
                <a:gd name="T15" fmla="*/ 0 60000 65536"/>
                <a:gd name="T16" fmla="*/ 0 60000 65536"/>
                <a:gd name="T17" fmla="*/ 0 60000 65536"/>
                <a:gd name="T18" fmla="*/ 0 60000 65536"/>
                <a:gd name="T19" fmla="*/ 0 60000 65536"/>
                <a:gd name="T20" fmla="*/ 0 60000 65536"/>
                <a:gd name="T21" fmla="*/ 0 w 29"/>
                <a:gd name="T22" fmla="*/ 0 h 63"/>
                <a:gd name="T23" fmla="*/ 29 w 29"/>
                <a:gd name="T24" fmla="*/ 63 h 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 h="63">
                  <a:moveTo>
                    <a:pt x="17" y="0"/>
                  </a:moveTo>
                  <a:lnTo>
                    <a:pt x="0" y="0"/>
                  </a:lnTo>
                  <a:lnTo>
                    <a:pt x="0" y="63"/>
                  </a:lnTo>
                  <a:lnTo>
                    <a:pt x="24" y="40"/>
                  </a:lnTo>
                  <a:lnTo>
                    <a:pt x="24" y="17"/>
                  </a:lnTo>
                  <a:lnTo>
                    <a:pt x="29" y="0"/>
                  </a:lnTo>
                  <a:lnTo>
                    <a:pt x="17" y="0"/>
                  </a:lnTo>
                  <a:close/>
                </a:path>
              </a:pathLst>
            </a:custGeom>
            <a:solidFill>
              <a:srgbClr val="EAEAEA"/>
            </a:solidFill>
            <a:ln w="9525">
              <a:noFill/>
              <a:round/>
              <a:headEnd/>
              <a:tailEnd/>
            </a:ln>
          </p:spPr>
          <p:txBody>
            <a:bodyPr/>
            <a:lstStyle/>
            <a:p>
              <a:endParaRPr lang="en-US" dirty="0"/>
            </a:p>
          </p:txBody>
        </p:sp>
        <p:sp>
          <p:nvSpPr>
            <p:cNvPr id="47120" name="Freeform 78"/>
            <p:cNvSpPr>
              <a:spLocks/>
            </p:cNvSpPr>
            <p:nvPr/>
          </p:nvSpPr>
          <p:spPr bwMode="auto">
            <a:xfrm>
              <a:off x="4123" y="2299"/>
              <a:ext cx="5" cy="5"/>
            </a:xfrm>
            <a:custGeom>
              <a:avLst/>
              <a:gdLst>
                <a:gd name="T0" fmla="*/ 0 w 35"/>
                <a:gd name="T1" fmla="*/ 0 h 46"/>
                <a:gd name="T2" fmla="*/ 0 w 35"/>
                <a:gd name="T3" fmla="*/ 0 h 46"/>
                <a:gd name="T4" fmla="*/ 0 w 35"/>
                <a:gd name="T5" fmla="*/ 0 h 46"/>
                <a:gd name="T6" fmla="*/ 0 w 35"/>
                <a:gd name="T7" fmla="*/ 0 h 46"/>
                <a:gd name="T8" fmla="*/ 0 w 35"/>
                <a:gd name="T9" fmla="*/ 0 h 46"/>
                <a:gd name="T10" fmla="*/ 0 w 35"/>
                <a:gd name="T11" fmla="*/ 0 h 46"/>
                <a:gd name="T12" fmla="*/ 0 60000 65536"/>
                <a:gd name="T13" fmla="*/ 0 60000 65536"/>
                <a:gd name="T14" fmla="*/ 0 60000 65536"/>
                <a:gd name="T15" fmla="*/ 0 60000 65536"/>
                <a:gd name="T16" fmla="*/ 0 60000 65536"/>
                <a:gd name="T17" fmla="*/ 0 60000 65536"/>
                <a:gd name="T18" fmla="*/ 0 w 35"/>
                <a:gd name="T19" fmla="*/ 0 h 46"/>
                <a:gd name="T20" fmla="*/ 35 w 35"/>
                <a:gd name="T21" fmla="*/ 46 h 46"/>
              </a:gdLst>
              <a:ahLst/>
              <a:cxnLst>
                <a:cxn ang="T12">
                  <a:pos x="T0" y="T1"/>
                </a:cxn>
                <a:cxn ang="T13">
                  <a:pos x="T2" y="T3"/>
                </a:cxn>
                <a:cxn ang="T14">
                  <a:pos x="T4" y="T5"/>
                </a:cxn>
                <a:cxn ang="T15">
                  <a:pos x="T6" y="T7"/>
                </a:cxn>
                <a:cxn ang="T16">
                  <a:pos x="T8" y="T9"/>
                </a:cxn>
                <a:cxn ang="T17">
                  <a:pos x="T10" y="T11"/>
                </a:cxn>
              </a:cxnLst>
              <a:rect l="T18" t="T19" r="T20" b="T21"/>
              <a:pathLst>
                <a:path w="35" h="46">
                  <a:moveTo>
                    <a:pt x="29" y="17"/>
                  </a:moveTo>
                  <a:lnTo>
                    <a:pt x="6" y="0"/>
                  </a:lnTo>
                  <a:lnTo>
                    <a:pt x="0" y="29"/>
                  </a:lnTo>
                  <a:lnTo>
                    <a:pt x="24" y="46"/>
                  </a:lnTo>
                  <a:lnTo>
                    <a:pt x="35" y="23"/>
                  </a:lnTo>
                  <a:lnTo>
                    <a:pt x="29" y="17"/>
                  </a:lnTo>
                  <a:close/>
                </a:path>
              </a:pathLst>
            </a:custGeom>
            <a:solidFill>
              <a:srgbClr val="EAEAEA"/>
            </a:solidFill>
            <a:ln w="9525">
              <a:noFill/>
              <a:round/>
              <a:headEnd/>
              <a:tailEnd/>
            </a:ln>
          </p:spPr>
          <p:txBody>
            <a:bodyPr/>
            <a:lstStyle/>
            <a:p>
              <a:endParaRPr lang="en-US" dirty="0"/>
            </a:p>
          </p:txBody>
        </p:sp>
        <p:sp>
          <p:nvSpPr>
            <p:cNvPr id="47121" name="Freeform 79"/>
            <p:cNvSpPr>
              <a:spLocks/>
            </p:cNvSpPr>
            <p:nvPr/>
          </p:nvSpPr>
          <p:spPr bwMode="auto">
            <a:xfrm>
              <a:off x="4133" y="2311"/>
              <a:ext cx="8" cy="5"/>
            </a:xfrm>
            <a:custGeom>
              <a:avLst/>
              <a:gdLst>
                <a:gd name="T0" fmla="*/ 0 w 70"/>
                <a:gd name="T1" fmla="*/ 0 h 34"/>
                <a:gd name="T2" fmla="*/ 0 w 70"/>
                <a:gd name="T3" fmla="*/ 0 h 34"/>
                <a:gd name="T4" fmla="*/ 0 w 70"/>
                <a:gd name="T5" fmla="*/ 0 h 34"/>
                <a:gd name="T6" fmla="*/ 0 w 70"/>
                <a:gd name="T7" fmla="*/ 0 h 34"/>
                <a:gd name="T8" fmla="*/ 0 w 70"/>
                <a:gd name="T9" fmla="*/ 0 h 34"/>
                <a:gd name="T10" fmla="*/ 0 w 70"/>
                <a:gd name="T11" fmla="*/ 0 h 34"/>
                <a:gd name="T12" fmla="*/ 0 w 70"/>
                <a:gd name="T13" fmla="*/ 0 h 34"/>
                <a:gd name="T14" fmla="*/ 0 w 70"/>
                <a:gd name="T15" fmla="*/ 0 h 34"/>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34"/>
                <a:gd name="T26" fmla="*/ 70 w 70"/>
                <a:gd name="T27" fmla="*/ 34 h 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34">
                  <a:moveTo>
                    <a:pt x="41" y="5"/>
                  </a:moveTo>
                  <a:lnTo>
                    <a:pt x="6" y="0"/>
                  </a:lnTo>
                  <a:lnTo>
                    <a:pt x="0" y="12"/>
                  </a:lnTo>
                  <a:lnTo>
                    <a:pt x="17" y="34"/>
                  </a:lnTo>
                  <a:lnTo>
                    <a:pt x="52" y="29"/>
                  </a:lnTo>
                  <a:lnTo>
                    <a:pt x="70" y="29"/>
                  </a:lnTo>
                  <a:lnTo>
                    <a:pt x="70" y="17"/>
                  </a:lnTo>
                  <a:lnTo>
                    <a:pt x="41" y="5"/>
                  </a:lnTo>
                  <a:close/>
                </a:path>
              </a:pathLst>
            </a:custGeom>
            <a:solidFill>
              <a:srgbClr val="EAEAEA"/>
            </a:solidFill>
            <a:ln w="9525">
              <a:noFill/>
              <a:round/>
              <a:headEnd/>
              <a:tailEnd/>
            </a:ln>
          </p:spPr>
          <p:txBody>
            <a:bodyPr/>
            <a:lstStyle/>
            <a:p>
              <a:endParaRPr lang="en-US" dirty="0"/>
            </a:p>
          </p:txBody>
        </p:sp>
        <p:sp>
          <p:nvSpPr>
            <p:cNvPr id="47122" name="Freeform 80"/>
            <p:cNvSpPr>
              <a:spLocks/>
            </p:cNvSpPr>
            <p:nvPr/>
          </p:nvSpPr>
          <p:spPr bwMode="auto">
            <a:xfrm>
              <a:off x="4315" y="1986"/>
              <a:ext cx="3" cy="2"/>
            </a:xfrm>
            <a:custGeom>
              <a:avLst/>
              <a:gdLst>
                <a:gd name="T0" fmla="*/ 0 w 30"/>
                <a:gd name="T1" fmla="*/ 0 h 18"/>
                <a:gd name="T2" fmla="*/ 0 w 30"/>
                <a:gd name="T3" fmla="*/ 0 h 18"/>
                <a:gd name="T4" fmla="*/ 0 w 30"/>
                <a:gd name="T5" fmla="*/ 0 h 18"/>
                <a:gd name="T6" fmla="*/ 0 w 30"/>
                <a:gd name="T7" fmla="*/ 0 h 18"/>
                <a:gd name="T8" fmla="*/ 0 w 30"/>
                <a:gd name="T9" fmla="*/ 0 h 18"/>
                <a:gd name="T10" fmla="*/ 0 w 30"/>
                <a:gd name="T11" fmla="*/ 0 h 18"/>
                <a:gd name="T12" fmla="*/ 0 60000 65536"/>
                <a:gd name="T13" fmla="*/ 0 60000 65536"/>
                <a:gd name="T14" fmla="*/ 0 60000 65536"/>
                <a:gd name="T15" fmla="*/ 0 60000 65536"/>
                <a:gd name="T16" fmla="*/ 0 60000 65536"/>
                <a:gd name="T17" fmla="*/ 0 60000 65536"/>
                <a:gd name="T18" fmla="*/ 0 w 30"/>
                <a:gd name="T19" fmla="*/ 0 h 18"/>
                <a:gd name="T20" fmla="*/ 30 w 3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30" h="18">
                  <a:moveTo>
                    <a:pt x="12" y="0"/>
                  </a:moveTo>
                  <a:lnTo>
                    <a:pt x="6" y="0"/>
                  </a:lnTo>
                  <a:lnTo>
                    <a:pt x="0" y="11"/>
                  </a:lnTo>
                  <a:lnTo>
                    <a:pt x="12" y="18"/>
                  </a:lnTo>
                  <a:lnTo>
                    <a:pt x="30" y="6"/>
                  </a:lnTo>
                  <a:lnTo>
                    <a:pt x="12" y="0"/>
                  </a:lnTo>
                  <a:close/>
                </a:path>
              </a:pathLst>
            </a:custGeom>
            <a:solidFill>
              <a:schemeClr val="hlink"/>
            </a:solidFill>
            <a:ln w="9525">
              <a:noFill/>
              <a:round/>
              <a:headEnd/>
              <a:tailEnd/>
            </a:ln>
          </p:spPr>
          <p:txBody>
            <a:bodyPr/>
            <a:lstStyle/>
            <a:p>
              <a:endParaRPr lang="en-US" dirty="0"/>
            </a:p>
          </p:txBody>
        </p:sp>
        <p:sp>
          <p:nvSpPr>
            <p:cNvPr id="47123" name="Freeform 81"/>
            <p:cNvSpPr>
              <a:spLocks/>
            </p:cNvSpPr>
            <p:nvPr/>
          </p:nvSpPr>
          <p:spPr bwMode="auto">
            <a:xfrm>
              <a:off x="4323" y="1982"/>
              <a:ext cx="6" cy="4"/>
            </a:xfrm>
            <a:custGeom>
              <a:avLst/>
              <a:gdLst>
                <a:gd name="T0" fmla="*/ 0 w 53"/>
                <a:gd name="T1" fmla="*/ 0 h 47"/>
                <a:gd name="T2" fmla="*/ 0 w 53"/>
                <a:gd name="T3" fmla="*/ 0 h 47"/>
                <a:gd name="T4" fmla="*/ 0 w 53"/>
                <a:gd name="T5" fmla="*/ 0 h 47"/>
                <a:gd name="T6" fmla="*/ 0 w 53"/>
                <a:gd name="T7" fmla="*/ 0 h 47"/>
                <a:gd name="T8" fmla="*/ 0 w 53"/>
                <a:gd name="T9" fmla="*/ 0 h 47"/>
                <a:gd name="T10" fmla="*/ 0 w 53"/>
                <a:gd name="T11" fmla="*/ 0 h 47"/>
                <a:gd name="T12" fmla="*/ 0 w 53"/>
                <a:gd name="T13" fmla="*/ 0 h 47"/>
                <a:gd name="T14" fmla="*/ 0 w 53"/>
                <a:gd name="T15" fmla="*/ 0 h 4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47"/>
                <a:gd name="T26" fmla="*/ 53 w 53"/>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47">
                  <a:moveTo>
                    <a:pt x="18" y="0"/>
                  </a:moveTo>
                  <a:lnTo>
                    <a:pt x="0" y="18"/>
                  </a:lnTo>
                  <a:lnTo>
                    <a:pt x="0" y="41"/>
                  </a:lnTo>
                  <a:lnTo>
                    <a:pt x="35" y="47"/>
                  </a:lnTo>
                  <a:lnTo>
                    <a:pt x="35" y="35"/>
                  </a:lnTo>
                  <a:lnTo>
                    <a:pt x="53" y="23"/>
                  </a:lnTo>
                  <a:lnTo>
                    <a:pt x="42" y="6"/>
                  </a:lnTo>
                  <a:lnTo>
                    <a:pt x="18" y="0"/>
                  </a:lnTo>
                  <a:close/>
                </a:path>
              </a:pathLst>
            </a:custGeom>
            <a:solidFill>
              <a:srgbClr val="EAEAEA"/>
            </a:solidFill>
            <a:ln w="9525">
              <a:noFill/>
              <a:round/>
              <a:headEnd/>
              <a:tailEnd/>
            </a:ln>
          </p:spPr>
          <p:txBody>
            <a:bodyPr/>
            <a:lstStyle/>
            <a:p>
              <a:endParaRPr lang="en-US" dirty="0"/>
            </a:p>
          </p:txBody>
        </p:sp>
        <p:sp>
          <p:nvSpPr>
            <p:cNvPr id="47124" name="Freeform 82"/>
            <p:cNvSpPr>
              <a:spLocks/>
            </p:cNvSpPr>
            <p:nvPr/>
          </p:nvSpPr>
          <p:spPr bwMode="auto">
            <a:xfrm>
              <a:off x="4098" y="1887"/>
              <a:ext cx="93" cy="107"/>
            </a:xfrm>
            <a:custGeom>
              <a:avLst/>
              <a:gdLst>
                <a:gd name="T0" fmla="*/ 0 w 860"/>
                <a:gd name="T1" fmla="*/ 0 h 1116"/>
                <a:gd name="T2" fmla="*/ 0 w 860"/>
                <a:gd name="T3" fmla="*/ 0 h 1116"/>
                <a:gd name="T4" fmla="*/ 0 w 860"/>
                <a:gd name="T5" fmla="*/ 0 h 1116"/>
                <a:gd name="T6" fmla="*/ 0 w 860"/>
                <a:gd name="T7" fmla="*/ 0 h 1116"/>
                <a:gd name="T8" fmla="*/ 0 w 860"/>
                <a:gd name="T9" fmla="*/ 0 h 1116"/>
                <a:gd name="T10" fmla="*/ 0 w 860"/>
                <a:gd name="T11" fmla="*/ 0 h 1116"/>
                <a:gd name="T12" fmla="*/ 0 w 860"/>
                <a:gd name="T13" fmla="*/ 0 h 1116"/>
                <a:gd name="T14" fmla="*/ 0 w 860"/>
                <a:gd name="T15" fmla="*/ 0 h 1116"/>
                <a:gd name="T16" fmla="*/ 0 w 860"/>
                <a:gd name="T17" fmla="*/ 0 h 1116"/>
                <a:gd name="T18" fmla="*/ 0 w 860"/>
                <a:gd name="T19" fmla="*/ 0 h 1116"/>
                <a:gd name="T20" fmla="*/ 0 w 860"/>
                <a:gd name="T21" fmla="*/ 0 h 1116"/>
                <a:gd name="T22" fmla="*/ 0 w 860"/>
                <a:gd name="T23" fmla="*/ 0 h 1116"/>
                <a:gd name="T24" fmla="*/ 0 w 860"/>
                <a:gd name="T25" fmla="*/ 0 h 1116"/>
                <a:gd name="T26" fmla="*/ 0 w 860"/>
                <a:gd name="T27" fmla="*/ 0 h 1116"/>
                <a:gd name="T28" fmla="*/ 0 w 860"/>
                <a:gd name="T29" fmla="*/ 0 h 1116"/>
                <a:gd name="T30" fmla="*/ 0 w 860"/>
                <a:gd name="T31" fmla="*/ 0 h 1116"/>
                <a:gd name="T32" fmla="*/ 0 w 860"/>
                <a:gd name="T33" fmla="*/ 0 h 1116"/>
                <a:gd name="T34" fmla="*/ 0 w 860"/>
                <a:gd name="T35" fmla="*/ 0 h 1116"/>
                <a:gd name="T36" fmla="*/ 0 w 860"/>
                <a:gd name="T37" fmla="*/ 0 h 1116"/>
                <a:gd name="T38" fmla="*/ 0 w 860"/>
                <a:gd name="T39" fmla="*/ 0 h 1116"/>
                <a:gd name="T40" fmla="*/ 0 w 860"/>
                <a:gd name="T41" fmla="*/ 0 h 1116"/>
                <a:gd name="T42" fmla="*/ 0 w 860"/>
                <a:gd name="T43" fmla="*/ 0 h 1116"/>
                <a:gd name="T44" fmla="*/ 0 w 860"/>
                <a:gd name="T45" fmla="*/ 0 h 1116"/>
                <a:gd name="T46" fmla="*/ 0 w 860"/>
                <a:gd name="T47" fmla="*/ 0 h 1116"/>
                <a:gd name="T48" fmla="*/ 0 w 860"/>
                <a:gd name="T49" fmla="*/ 0 h 1116"/>
                <a:gd name="T50" fmla="*/ 0 w 860"/>
                <a:gd name="T51" fmla="*/ 0 h 1116"/>
                <a:gd name="T52" fmla="*/ 0 w 860"/>
                <a:gd name="T53" fmla="*/ 0 h 1116"/>
                <a:gd name="T54" fmla="*/ 0 w 860"/>
                <a:gd name="T55" fmla="*/ 0 h 1116"/>
                <a:gd name="T56" fmla="*/ 0 w 860"/>
                <a:gd name="T57" fmla="*/ 0 h 1116"/>
                <a:gd name="T58" fmla="*/ 0 w 860"/>
                <a:gd name="T59" fmla="*/ 0 h 1116"/>
                <a:gd name="T60" fmla="*/ 0 w 860"/>
                <a:gd name="T61" fmla="*/ 0 h 1116"/>
                <a:gd name="T62" fmla="*/ 0 w 860"/>
                <a:gd name="T63" fmla="*/ 0 h 1116"/>
                <a:gd name="T64" fmla="*/ 0 w 860"/>
                <a:gd name="T65" fmla="*/ 0 h 1116"/>
                <a:gd name="T66" fmla="*/ 0 w 860"/>
                <a:gd name="T67" fmla="*/ 0 h 1116"/>
                <a:gd name="T68" fmla="*/ 0 w 860"/>
                <a:gd name="T69" fmla="*/ 0 h 1116"/>
                <a:gd name="T70" fmla="*/ 0 w 860"/>
                <a:gd name="T71" fmla="*/ 0 h 1116"/>
                <a:gd name="T72" fmla="*/ 0 w 860"/>
                <a:gd name="T73" fmla="*/ 0 h 1116"/>
                <a:gd name="T74" fmla="*/ 0 w 860"/>
                <a:gd name="T75" fmla="*/ 0 h 1116"/>
                <a:gd name="T76" fmla="*/ 0 w 860"/>
                <a:gd name="T77" fmla="*/ 0 h 1116"/>
                <a:gd name="T78" fmla="*/ 0 w 860"/>
                <a:gd name="T79" fmla="*/ 0 h 1116"/>
                <a:gd name="T80" fmla="*/ 0 w 860"/>
                <a:gd name="T81" fmla="*/ 0 h 1116"/>
                <a:gd name="T82" fmla="*/ 0 w 860"/>
                <a:gd name="T83" fmla="*/ 0 h 1116"/>
                <a:gd name="T84" fmla="*/ 0 w 860"/>
                <a:gd name="T85" fmla="*/ 0 h 1116"/>
                <a:gd name="T86" fmla="*/ 0 w 860"/>
                <a:gd name="T87" fmla="*/ 0 h 1116"/>
                <a:gd name="T88" fmla="*/ 0 w 860"/>
                <a:gd name="T89" fmla="*/ 0 h 1116"/>
                <a:gd name="T90" fmla="*/ 0 w 860"/>
                <a:gd name="T91" fmla="*/ 0 h 1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60"/>
                <a:gd name="T139" fmla="*/ 0 h 1116"/>
                <a:gd name="T140" fmla="*/ 860 w 860"/>
                <a:gd name="T141" fmla="*/ 1116 h 1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60" h="1116">
                  <a:moveTo>
                    <a:pt x="157" y="570"/>
                  </a:moveTo>
                  <a:lnTo>
                    <a:pt x="0" y="687"/>
                  </a:lnTo>
                  <a:lnTo>
                    <a:pt x="105" y="744"/>
                  </a:lnTo>
                  <a:lnTo>
                    <a:pt x="99" y="785"/>
                  </a:lnTo>
                  <a:lnTo>
                    <a:pt x="244" y="797"/>
                  </a:lnTo>
                  <a:lnTo>
                    <a:pt x="285" y="802"/>
                  </a:lnTo>
                  <a:lnTo>
                    <a:pt x="354" y="936"/>
                  </a:lnTo>
                  <a:lnTo>
                    <a:pt x="482" y="954"/>
                  </a:lnTo>
                  <a:lnTo>
                    <a:pt x="569" y="994"/>
                  </a:lnTo>
                  <a:lnTo>
                    <a:pt x="558" y="1111"/>
                  </a:lnTo>
                  <a:lnTo>
                    <a:pt x="581" y="1116"/>
                  </a:lnTo>
                  <a:lnTo>
                    <a:pt x="674" y="919"/>
                  </a:lnTo>
                  <a:lnTo>
                    <a:pt x="633" y="872"/>
                  </a:lnTo>
                  <a:lnTo>
                    <a:pt x="639" y="832"/>
                  </a:lnTo>
                  <a:lnTo>
                    <a:pt x="698" y="785"/>
                  </a:lnTo>
                  <a:lnTo>
                    <a:pt x="656" y="767"/>
                  </a:lnTo>
                  <a:lnTo>
                    <a:pt x="663" y="739"/>
                  </a:lnTo>
                  <a:lnTo>
                    <a:pt x="698" y="744"/>
                  </a:lnTo>
                  <a:lnTo>
                    <a:pt x="743" y="779"/>
                  </a:lnTo>
                  <a:lnTo>
                    <a:pt x="796" y="779"/>
                  </a:lnTo>
                  <a:lnTo>
                    <a:pt x="825" y="832"/>
                  </a:lnTo>
                  <a:lnTo>
                    <a:pt x="860" y="837"/>
                  </a:lnTo>
                  <a:lnTo>
                    <a:pt x="848" y="797"/>
                  </a:lnTo>
                  <a:lnTo>
                    <a:pt x="855" y="756"/>
                  </a:lnTo>
                  <a:lnTo>
                    <a:pt x="808" y="669"/>
                  </a:lnTo>
                  <a:lnTo>
                    <a:pt x="831" y="605"/>
                  </a:lnTo>
                  <a:lnTo>
                    <a:pt x="813" y="576"/>
                  </a:lnTo>
                  <a:lnTo>
                    <a:pt x="843" y="478"/>
                  </a:lnTo>
                  <a:lnTo>
                    <a:pt x="721" y="471"/>
                  </a:lnTo>
                  <a:lnTo>
                    <a:pt x="541" y="361"/>
                  </a:lnTo>
                  <a:lnTo>
                    <a:pt x="499" y="274"/>
                  </a:lnTo>
                  <a:lnTo>
                    <a:pt x="453" y="279"/>
                  </a:lnTo>
                  <a:lnTo>
                    <a:pt x="511" y="192"/>
                  </a:lnTo>
                  <a:lnTo>
                    <a:pt x="494" y="122"/>
                  </a:lnTo>
                  <a:lnTo>
                    <a:pt x="541" y="105"/>
                  </a:lnTo>
                  <a:lnTo>
                    <a:pt x="593" y="18"/>
                  </a:lnTo>
                  <a:lnTo>
                    <a:pt x="552" y="0"/>
                  </a:lnTo>
                  <a:lnTo>
                    <a:pt x="523" y="24"/>
                  </a:lnTo>
                  <a:lnTo>
                    <a:pt x="302" y="94"/>
                  </a:lnTo>
                  <a:lnTo>
                    <a:pt x="290" y="134"/>
                  </a:lnTo>
                  <a:lnTo>
                    <a:pt x="232" y="244"/>
                  </a:lnTo>
                  <a:lnTo>
                    <a:pt x="180" y="262"/>
                  </a:lnTo>
                  <a:lnTo>
                    <a:pt x="157" y="326"/>
                  </a:lnTo>
                  <a:lnTo>
                    <a:pt x="174" y="478"/>
                  </a:lnTo>
                  <a:lnTo>
                    <a:pt x="140" y="500"/>
                  </a:lnTo>
                  <a:lnTo>
                    <a:pt x="157" y="570"/>
                  </a:lnTo>
                  <a:close/>
                </a:path>
              </a:pathLst>
            </a:custGeom>
            <a:solidFill>
              <a:srgbClr val="EAEAEA"/>
            </a:solidFill>
            <a:ln w="9525">
              <a:noFill/>
              <a:round/>
              <a:headEnd/>
              <a:tailEnd/>
            </a:ln>
          </p:spPr>
          <p:txBody>
            <a:bodyPr/>
            <a:lstStyle/>
            <a:p>
              <a:endParaRPr lang="en-US" dirty="0"/>
            </a:p>
          </p:txBody>
        </p:sp>
        <p:sp>
          <p:nvSpPr>
            <p:cNvPr id="47125" name="Freeform 83"/>
            <p:cNvSpPr>
              <a:spLocks/>
            </p:cNvSpPr>
            <p:nvPr/>
          </p:nvSpPr>
          <p:spPr bwMode="auto">
            <a:xfrm>
              <a:off x="4085" y="1953"/>
              <a:ext cx="39" cy="39"/>
            </a:xfrm>
            <a:custGeom>
              <a:avLst/>
              <a:gdLst>
                <a:gd name="T0" fmla="*/ 0 w 361"/>
                <a:gd name="T1" fmla="*/ 0 h 412"/>
                <a:gd name="T2" fmla="*/ 0 w 361"/>
                <a:gd name="T3" fmla="*/ 0 h 412"/>
                <a:gd name="T4" fmla="*/ 0 w 361"/>
                <a:gd name="T5" fmla="*/ 0 h 412"/>
                <a:gd name="T6" fmla="*/ 0 w 361"/>
                <a:gd name="T7" fmla="*/ 0 h 412"/>
                <a:gd name="T8" fmla="*/ 0 w 361"/>
                <a:gd name="T9" fmla="*/ 0 h 412"/>
                <a:gd name="T10" fmla="*/ 0 w 361"/>
                <a:gd name="T11" fmla="*/ 0 h 412"/>
                <a:gd name="T12" fmla="*/ 0 w 361"/>
                <a:gd name="T13" fmla="*/ 0 h 412"/>
                <a:gd name="T14" fmla="*/ 0 w 361"/>
                <a:gd name="T15" fmla="*/ 0 h 412"/>
                <a:gd name="T16" fmla="*/ 0 w 361"/>
                <a:gd name="T17" fmla="*/ 0 h 412"/>
                <a:gd name="T18" fmla="*/ 0 w 361"/>
                <a:gd name="T19" fmla="*/ 0 h 412"/>
                <a:gd name="T20" fmla="*/ 0 w 361"/>
                <a:gd name="T21" fmla="*/ 0 h 412"/>
                <a:gd name="T22" fmla="*/ 0 w 361"/>
                <a:gd name="T23" fmla="*/ 0 h 412"/>
                <a:gd name="T24" fmla="*/ 0 w 361"/>
                <a:gd name="T25" fmla="*/ 0 h 412"/>
                <a:gd name="T26" fmla="*/ 0 w 361"/>
                <a:gd name="T27" fmla="*/ 0 h 412"/>
                <a:gd name="T28" fmla="*/ 0 w 361"/>
                <a:gd name="T29" fmla="*/ 0 h 412"/>
                <a:gd name="T30" fmla="*/ 0 w 361"/>
                <a:gd name="T31" fmla="*/ 0 h 41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1"/>
                <a:gd name="T49" fmla="*/ 0 h 412"/>
                <a:gd name="T50" fmla="*/ 361 w 361"/>
                <a:gd name="T51" fmla="*/ 412 h 41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1" h="412">
                  <a:moveTo>
                    <a:pt x="123" y="0"/>
                  </a:moveTo>
                  <a:lnTo>
                    <a:pt x="59" y="45"/>
                  </a:lnTo>
                  <a:lnTo>
                    <a:pt x="0" y="197"/>
                  </a:lnTo>
                  <a:lnTo>
                    <a:pt x="0" y="267"/>
                  </a:lnTo>
                  <a:lnTo>
                    <a:pt x="24" y="272"/>
                  </a:lnTo>
                  <a:lnTo>
                    <a:pt x="65" y="220"/>
                  </a:lnTo>
                  <a:lnTo>
                    <a:pt x="70" y="237"/>
                  </a:lnTo>
                  <a:lnTo>
                    <a:pt x="42" y="336"/>
                  </a:lnTo>
                  <a:lnTo>
                    <a:pt x="100" y="412"/>
                  </a:lnTo>
                  <a:lnTo>
                    <a:pt x="216" y="324"/>
                  </a:lnTo>
                  <a:lnTo>
                    <a:pt x="227" y="272"/>
                  </a:lnTo>
                  <a:lnTo>
                    <a:pt x="309" y="249"/>
                  </a:lnTo>
                  <a:lnTo>
                    <a:pt x="361" y="110"/>
                  </a:lnTo>
                  <a:lnTo>
                    <a:pt x="216" y="98"/>
                  </a:lnTo>
                  <a:lnTo>
                    <a:pt x="222" y="57"/>
                  </a:lnTo>
                  <a:lnTo>
                    <a:pt x="123" y="0"/>
                  </a:lnTo>
                  <a:close/>
                </a:path>
              </a:pathLst>
            </a:custGeom>
            <a:solidFill>
              <a:srgbClr val="EAEAEA"/>
            </a:solidFill>
            <a:ln w="9525">
              <a:noFill/>
              <a:round/>
              <a:headEnd/>
              <a:tailEnd/>
            </a:ln>
          </p:spPr>
          <p:txBody>
            <a:bodyPr/>
            <a:lstStyle/>
            <a:p>
              <a:endParaRPr lang="en-US" dirty="0"/>
            </a:p>
          </p:txBody>
        </p:sp>
        <p:sp>
          <p:nvSpPr>
            <p:cNvPr id="47126" name="Freeform 84"/>
            <p:cNvSpPr>
              <a:spLocks/>
            </p:cNvSpPr>
            <p:nvPr/>
          </p:nvSpPr>
          <p:spPr bwMode="auto">
            <a:xfrm>
              <a:off x="4148" y="1891"/>
              <a:ext cx="105" cy="78"/>
            </a:xfrm>
            <a:custGeom>
              <a:avLst/>
              <a:gdLst>
                <a:gd name="T0" fmla="*/ 0 w 977"/>
                <a:gd name="T1" fmla="*/ 0 h 808"/>
                <a:gd name="T2" fmla="*/ 0 w 977"/>
                <a:gd name="T3" fmla="*/ 0 h 808"/>
                <a:gd name="T4" fmla="*/ 0 w 977"/>
                <a:gd name="T5" fmla="*/ 0 h 808"/>
                <a:gd name="T6" fmla="*/ 0 w 977"/>
                <a:gd name="T7" fmla="*/ 0 h 808"/>
                <a:gd name="T8" fmla="*/ 0 w 977"/>
                <a:gd name="T9" fmla="*/ 0 h 808"/>
                <a:gd name="T10" fmla="*/ 0 w 977"/>
                <a:gd name="T11" fmla="*/ 0 h 808"/>
                <a:gd name="T12" fmla="*/ 0 w 977"/>
                <a:gd name="T13" fmla="*/ 0 h 808"/>
                <a:gd name="T14" fmla="*/ 0 w 977"/>
                <a:gd name="T15" fmla="*/ 0 h 808"/>
                <a:gd name="T16" fmla="*/ 0 w 977"/>
                <a:gd name="T17" fmla="*/ 0 h 808"/>
                <a:gd name="T18" fmla="*/ 0 w 977"/>
                <a:gd name="T19" fmla="*/ 0 h 808"/>
                <a:gd name="T20" fmla="*/ 0 w 977"/>
                <a:gd name="T21" fmla="*/ 0 h 808"/>
                <a:gd name="T22" fmla="*/ 0 w 977"/>
                <a:gd name="T23" fmla="*/ 0 h 808"/>
                <a:gd name="T24" fmla="*/ 0 w 977"/>
                <a:gd name="T25" fmla="*/ 0 h 808"/>
                <a:gd name="T26" fmla="*/ 0 w 977"/>
                <a:gd name="T27" fmla="*/ 0 h 808"/>
                <a:gd name="T28" fmla="*/ 0 w 977"/>
                <a:gd name="T29" fmla="*/ 0 h 808"/>
                <a:gd name="T30" fmla="*/ 0 w 977"/>
                <a:gd name="T31" fmla="*/ 0 h 808"/>
                <a:gd name="T32" fmla="*/ 0 w 977"/>
                <a:gd name="T33" fmla="*/ 0 h 808"/>
                <a:gd name="T34" fmla="*/ 0 w 977"/>
                <a:gd name="T35" fmla="*/ 0 h 808"/>
                <a:gd name="T36" fmla="*/ 0 w 977"/>
                <a:gd name="T37" fmla="*/ 0 h 808"/>
                <a:gd name="T38" fmla="*/ 0 w 977"/>
                <a:gd name="T39" fmla="*/ 0 h 808"/>
                <a:gd name="T40" fmla="*/ 0 w 977"/>
                <a:gd name="T41" fmla="*/ 0 h 808"/>
                <a:gd name="T42" fmla="*/ 0 w 977"/>
                <a:gd name="T43" fmla="*/ 0 h 808"/>
                <a:gd name="T44" fmla="*/ 0 w 977"/>
                <a:gd name="T45" fmla="*/ 0 h 808"/>
                <a:gd name="T46" fmla="*/ 0 w 977"/>
                <a:gd name="T47" fmla="*/ 0 h 808"/>
                <a:gd name="T48" fmla="*/ 0 w 977"/>
                <a:gd name="T49" fmla="*/ 0 h 808"/>
                <a:gd name="T50" fmla="*/ 0 w 977"/>
                <a:gd name="T51" fmla="*/ 0 h 808"/>
                <a:gd name="T52" fmla="*/ 0 w 977"/>
                <a:gd name="T53" fmla="*/ 0 h 808"/>
                <a:gd name="T54" fmla="*/ 0 w 977"/>
                <a:gd name="T55" fmla="*/ 0 h 808"/>
                <a:gd name="T56" fmla="*/ 0 w 977"/>
                <a:gd name="T57" fmla="*/ 0 h 808"/>
                <a:gd name="T58" fmla="*/ 0 w 977"/>
                <a:gd name="T59" fmla="*/ 0 h 808"/>
                <a:gd name="T60" fmla="*/ 0 w 977"/>
                <a:gd name="T61" fmla="*/ 0 h 808"/>
                <a:gd name="T62" fmla="*/ 0 w 977"/>
                <a:gd name="T63" fmla="*/ 0 h 808"/>
                <a:gd name="T64" fmla="*/ 0 w 977"/>
                <a:gd name="T65" fmla="*/ 0 h 808"/>
                <a:gd name="T66" fmla="*/ 0 w 977"/>
                <a:gd name="T67" fmla="*/ 0 h 808"/>
                <a:gd name="T68" fmla="*/ 0 w 977"/>
                <a:gd name="T69" fmla="*/ 0 h 808"/>
                <a:gd name="T70" fmla="*/ 0 w 977"/>
                <a:gd name="T71" fmla="*/ 0 h 808"/>
                <a:gd name="T72" fmla="*/ 0 w 977"/>
                <a:gd name="T73" fmla="*/ 0 h 808"/>
                <a:gd name="T74" fmla="*/ 0 w 977"/>
                <a:gd name="T75" fmla="*/ 0 h 808"/>
                <a:gd name="T76" fmla="*/ 0 w 977"/>
                <a:gd name="T77" fmla="*/ 0 h 808"/>
                <a:gd name="T78" fmla="*/ 0 w 977"/>
                <a:gd name="T79" fmla="*/ 0 h 80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977"/>
                <a:gd name="T121" fmla="*/ 0 h 808"/>
                <a:gd name="T122" fmla="*/ 977 w 977"/>
                <a:gd name="T123" fmla="*/ 808 h 80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977" h="808">
                  <a:moveTo>
                    <a:pt x="75" y="52"/>
                  </a:moveTo>
                  <a:lnTo>
                    <a:pt x="93" y="134"/>
                  </a:lnTo>
                  <a:lnTo>
                    <a:pt x="139" y="180"/>
                  </a:lnTo>
                  <a:lnTo>
                    <a:pt x="145" y="146"/>
                  </a:lnTo>
                  <a:lnTo>
                    <a:pt x="127" y="87"/>
                  </a:lnTo>
                  <a:lnTo>
                    <a:pt x="174" y="64"/>
                  </a:lnTo>
                  <a:lnTo>
                    <a:pt x="197" y="0"/>
                  </a:lnTo>
                  <a:lnTo>
                    <a:pt x="319" y="52"/>
                  </a:lnTo>
                  <a:lnTo>
                    <a:pt x="354" y="111"/>
                  </a:lnTo>
                  <a:lnTo>
                    <a:pt x="750" y="146"/>
                  </a:lnTo>
                  <a:lnTo>
                    <a:pt x="750" y="174"/>
                  </a:lnTo>
                  <a:lnTo>
                    <a:pt x="855" y="238"/>
                  </a:lnTo>
                  <a:lnTo>
                    <a:pt x="849" y="290"/>
                  </a:lnTo>
                  <a:lnTo>
                    <a:pt x="977" y="372"/>
                  </a:lnTo>
                  <a:lnTo>
                    <a:pt x="872" y="395"/>
                  </a:lnTo>
                  <a:lnTo>
                    <a:pt x="901" y="442"/>
                  </a:lnTo>
                  <a:lnTo>
                    <a:pt x="872" y="470"/>
                  </a:lnTo>
                  <a:lnTo>
                    <a:pt x="849" y="470"/>
                  </a:lnTo>
                  <a:lnTo>
                    <a:pt x="855" y="564"/>
                  </a:lnTo>
                  <a:lnTo>
                    <a:pt x="820" y="639"/>
                  </a:lnTo>
                  <a:lnTo>
                    <a:pt x="727" y="627"/>
                  </a:lnTo>
                  <a:lnTo>
                    <a:pt x="698" y="645"/>
                  </a:lnTo>
                  <a:lnTo>
                    <a:pt x="570" y="569"/>
                  </a:lnTo>
                  <a:lnTo>
                    <a:pt x="546" y="592"/>
                  </a:lnTo>
                  <a:lnTo>
                    <a:pt x="633" y="714"/>
                  </a:lnTo>
                  <a:lnTo>
                    <a:pt x="511" y="808"/>
                  </a:lnTo>
                  <a:lnTo>
                    <a:pt x="401" y="784"/>
                  </a:lnTo>
                  <a:lnTo>
                    <a:pt x="389" y="744"/>
                  </a:lnTo>
                  <a:lnTo>
                    <a:pt x="396" y="703"/>
                  </a:lnTo>
                  <a:lnTo>
                    <a:pt x="354" y="622"/>
                  </a:lnTo>
                  <a:lnTo>
                    <a:pt x="372" y="552"/>
                  </a:lnTo>
                  <a:lnTo>
                    <a:pt x="354" y="523"/>
                  </a:lnTo>
                  <a:lnTo>
                    <a:pt x="384" y="425"/>
                  </a:lnTo>
                  <a:lnTo>
                    <a:pt x="250" y="413"/>
                  </a:lnTo>
                  <a:lnTo>
                    <a:pt x="70" y="308"/>
                  </a:lnTo>
                  <a:lnTo>
                    <a:pt x="40" y="221"/>
                  </a:lnTo>
                  <a:lnTo>
                    <a:pt x="0" y="226"/>
                  </a:lnTo>
                  <a:lnTo>
                    <a:pt x="52" y="139"/>
                  </a:lnTo>
                  <a:lnTo>
                    <a:pt x="35" y="69"/>
                  </a:lnTo>
                  <a:lnTo>
                    <a:pt x="75" y="52"/>
                  </a:lnTo>
                  <a:close/>
                </a:path>
              </a:pathLst>
            </a:custGeom>
            <a:solidFill>
              <a:srgbClr val="EAEAEA"/>
            </a:solidFill>
            <a:ln w="9525">
              <a:noFill/>
              <a:round/>
              <a:headEnd/>
              <a:tailEnd/>
            </a:ln>
          </p:spPr>
          <p:txBody>
            <a:bodyPr/>
            <a:lstStyle/>
            <a:p>
              <a:endParaRPr lang="en-US" dirty="0"/>
            </a:p>
          </p:txBody>
        </p:sp>
        <p:sp>
          <p:nvSpPr>
            <p:cNvPr id="47127" name="Freeform 85"/>
            <p:cNvSpPr>
              <a:spLocks/>
            </p:cNvSpPr>
            <p:nvPr/>
          </p:nvSpPr>
          <p:spPr bwMode="auto">
            <a:xfrm>
              <a:off x="4080" y="1963"/>
              <a:ext cx="90" cy="124"/>
            </a:xfrm>
            <a:custGeom>
              <a:avLst/>
              <a:gdLst>
                <a:gd name="T0" fmla="*/ 0 w 825"/>
                <a:gd name="T1" fmla="*/ 0 h 1283"/>
                <a:gd name="T2" fmla="*/ 0 w 825"/>
                <a:gd name="T3" fmla="*/ 0 h 1283"/>
                <a:gd name="T4" fmla="*/ 0 w 825"/>
                <a:gd name="T5" fmla="*/ 0 h 1283"/>
                <a:gd name="T6" fmla="*/ 0 w 825"/>
                <a:gd name="T7" fmla="*/ 0 h 1283"/>
                <a:gd name="T8" fmla="*/ 0 w 825"/>
                <a:gd name="T9" fmla="*/ 0 h 1283"/>
                <a:gd name="T10" fmla="*/ 0 w 825"/>
                <a:gd name="T11" fmla="*/ 0 h 1283"/>
                <a:gd name="T12" fmla="*/ 0 w 825"/>
                <a:gd name="T13" fmla="*/ 0 h 1283"/>
                <a:gd name="T14" fmla="*/ 0 w 825"/>
                <a:gd name="T15" fmla="*/ 0 h 1283"/>
                <a:gd name="T16" fmla="*/ 0 w 825"/>
                <a:gd name="T17" fmla="*/ 0 h 1283"/>
                <a:gd name="T18" fmla="*/ 0 w 825"/>
                <a:gd name="T19" fmla="*/ 0 h 1283"/>
                <a:gd name="T20" fmla="*/ 0 w 825"/>
                <a:gd name="T21" fmla="*/ 0 h 1283"/>
                <a:gd name="T22" fmla="*/ 0 w 825"/>
                <a:gd name="T23" fmla="*/ 0 h 1283"/>
                <a:gd name="T24" fmla="*/ 0 w 825"/>
                <a:gd name="T25" fmla="*/ 0 h 1283"/>
                <a:gd name="T26" fmla="*/ 0 w 825"/>
                <a:gd name="T27" fmla="*/ 0 h 1283"/>
                <a:gd name="T28" fmla="*/ 0 w 825"/>
                <a:gd name="T29" fmla="*/ 0 h 1283"/>
                <a:gd name="T30" fmla="*/ 0 w 825"/>
                <a:gd name="T31" fmla="*/ 0 h 1283"/>
                <a:gd name="T32" fmla="*/ 0 w 825"/>
                <a:gd name="T33" fmla="*/ 0 h 1283"/>
                <a:gd name="T34" fmla="*/ 0 w 825"/>
                <a:gd name="T35" fmla="*/ 0 h 1283"/>
                <a:gd name="T36" fmla="*/ 0 w 825"/>
                <a:gd name="T37" fmla="*/ 0 h 1283"/>
                <a:gd name="T38" fmla="*/ 0 w 825"/>
                <a:gd name="T39" fmla="*/ 0 h 1283"/>
                <a:gd name="T40" fmla="*/ 0 w 825"/>
                <a:gd name="T41" fmla="*/ 0 h 1283"/>
                <a:gd name="T42" fmla="*/ 0 w 825"/>
                <a:gd name="T43" fmla="*/ 0 h 1283"/>
                <a:gd name="T44" fmla="*/ 0 w 825"/>
                <a:gd name="T45" fmla="*/ 0 h 1283"/>
                <a:gd name="T46" fmla="*/ 0 w 825"/>
                <a:gd name="T47" fmla="*/ 0 h 1283"/>
                <a:gd name="T48" fmla="*/ 0 w 825"/>
                <a:gd name="T49" fmla="*/ 0 h 1283"/>
                <a:gd name="T50" fmla="*/ 0 w 825"/>
                <a:gd name="T51" fmla="*/ 0 h 1283"/>
                <a:gd name="T52" fmla="*/ 0 w 825"/>
                <a:gd name="T53" fmla="*/ 0 h 1283"/>
                <a:gd name="T54" fmla="*/ 0 w 825"/>
                <a:gd name="T55" fmla="*/ 0 h 1283"/>
                <a:gd name="T56" fmla="*/ 0 w 825"/>
                <a:gd name="T57" fmla="*/ 0 h 1283"/>
                <a:gd name="T58" fmla="*/ 0 w 825"/>
                <a:gd name="T59" fmla="*/ 0 h 1283"/>
                <a:gd name="T60" fmla="*/ 0 w 825"/>
                <a:gd name="T61" fmla="*/ 0 h 1283"/>
                <a:gd name="T62" fmla="*/ 0 w 825"/>
                <a:gd name="T63" fmla="*/ 0 h 1283"/>
                <a:gd name="T64" fmla="*/ 0 w 825"/>
                <a:gd name="T65" fmla="*/ 0 h 1283"/>
                <a:gd name="T66" fmla="*/ 0 w 825"/>
                <a:gd name="T67" fmla="*/ 0 h 1283"/>
                <a:gd name="T68" fmla="*/ 0 w 825"/>
                <a:gd name="T69" fmla="*/ 0 h 1283"/>
                <a:gd name="T70" fmla="*/ 0 w 825"/>
                <a:gd name="T71" fmla="*/ 0 h 1283"/>
                <a:gd name="T72" fmla="*/ 0 w 825"/>
                <a:gd name="T73" fmla="*/ 0 h 128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25"/>
                <a:gd name="T112" fmla="*/ 0 h 1283"/>
                <a:gd name="T113" fmla="*/ 825 w 825"/>
                <a:gd name="T114" fmla="*/ 1283 h 128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25" h="1283">
                  <a:moveTo>
                    <a:pt x="87" y="226"/>
                  </a:moveTo>
                  <a:lnTo>
                    <a:pt x="0" y="291"/>
                  </a:lnTo>
                  <a:lnTo>
                    <a:pt x="5" y="406"/>
                  </a:lnTo>
                  <a:lnTo>
                    <a:pt x="92" y="470"/>
                  </a:lnTo>
                  <a:lnTo>
                    <a:pt x="104" y="551"/>
                  </a:lnTo>
                  <a:lnTo>
                    <a:pt x="157" y="575"/>
                  </a:lnTo>
                  <a:lnTo>
                    <a:pt x="168" y="725"/>
                  </a:lnTo>
                  <a:lnTo>
                    <a:pt x="284" y="854"/>
                  </a:lnTo>
                  <a:lnTo>
                    <a:pt x="284" y="952"/>
                  </a:lnTo>
                  <a:lnTo>
                    <a:pt x="417" y="1115"/>
                  </a:lnTo>
                  <a:lnTo>
                    <a:pt x="604" y="1179"/>
                  </a:lnTo>
                  <a:lnTo>
                    <a:pt x="650" y="1283"/>
                  </a:lnTo>
                  <a:lnTo>
                    <a:pt x="766" y="1168"/>
                  </a:lnTo>
                  <a:lnTo>
                    <a:pt x="772" y="1086"/>
                  </a:lnTo>
                  <a:lnTo>
                    <a:pt x="825" y="976"/>
                  </a:lnTo>
                  <a:lnTo>
                    <a:pt x="755" y="819"/>
                  </a:lnTo>
                  <a:lnTo>
                    <a:pt x="696" y="778"/>
                  </a:lnTo>
                  <a:lnTo>
                    <a:pt x="708" y="714"/>
                  </a:lnTo>
                  <a:lnTo>
                    <a:pt x="673" y="680"/>
                  </a:lnTo>
                  <a:lnTo>
                    <a:pt x="598" y="714"/>
                  </a:lnTo>
                  <a:lnTo>
                    <a:pt x="551" y="650"/>
                  </a:lnTo>
                  <a:lnTo>
                    <a:pt x="493" y="697"/>
                  </a:lnTo>
                  <a:lnTo>
                    <a:pt x="469" y="586"/>
                  </a:lnTo>
                  <a:lnTo>
                    <a:pt x="528" y="488"/>
                  </a:lnTo>
                  <a:lnTo>
                    <a:pt x="534" y="436"/>
                  </a:lnTo>
                  <a:lnTo>
                    <a:pt x="743" y="319"/>
                  </a:lnTo>
                  <a:lnTo>
                    <a:pt x="720" y="314"/>
                  </a:lnTo>
                  <a:lnTo>
                    <a:pt x="731" y="197"/>
                  </a:lnTo>
                  <a:lnTo>
                    <a:pt x="650" y="157"/>
                  </a:lnTo>
                  <a:lnTo>
                    <a:pt x="516" y="139"/>
                  </a:lnTo>
                  <a:lnTo>
                    <a:pt x="447" y="5"/>
                  </a:lnTo>
                  <a:lnTo>
                    <a:pt x="406" y="0"/>
                  </a:lnTo>
                  <a:lnTo>
                    <a:pt x="354" y="139"/>
                  </a:lnTo>
                  <a:lnTo>
                    <a:pt x="272" y="162"/>
                  </a:lnTo>
                  <a:lnTo>
                    <a:pt x="261" y="226"/>
                  </a:lnTo>
                  <a:lnTo>
                    <a:pt x="139" y="308"/>
                  </a:lnTo>
                  <a:lnTo>
                    <a:pt x="87" y="226"/>
                  </a:lnTo>
                  <a:close/>
                </a:path>
              </a:pathLst>
            </a:custGeom>
            <a:solidFill>
              <a:srgbClr val="EAEAEA"/>
            </a:solidFill>
            <a:ln w="9525">
              <a:noFill/>
              <a:round/>
              <a:headEnd/>
              <a:tailEnd/>
            </a:ln>
          </p:spPr>
          <p:txBody>
            <a:bodyPr/>
            <a:lstStyle/>
            <a:p>
              <a:endParaRPr lang="en-US" dirty="0"/>
            </a:p>
          </p:txBody>
        </p:sp>
        <p:sp>
          <p:nvSpPr>
            <p:cNvPr id="47128" name="Freeform 86"/>
            <p:cNvSpPr>
              <a:spLocks/>
            </p:cNvSpPr>
            <p:nvPr/>
          </p:nvSpPr>
          <p:spPr bwMode="auto">
            <a:xfrm>
              <a:off x="4123" y="2081"/>
              <a:ext cx="52" cy="230"/>
            </a:xfrm>
            <a:custGeom>
              <a:avLst/>
              <a:gdLst>
                <a:gd name="T0" fmla="*/ 0 w 471"/>
                <a:gd name="T1" fmla="*/ 0 h 2399"/>
                <a:gd name="T2" fmla="*/ 0 w 471"/>
                <a:gd name="T3" fmla="*/ 0 h 2399"/>
                <a:gd name="T4" fmla="*/ 0 w 471"/>
                <a:gd name="T5" fmla="*/ 0 h 2399"/>
                <a:gd name="T6" fmla="*/ 0 w 471"/>
                <a:gd name="T7" fmla="*/ 0 h 2399"/>
                <a:gd name="T8" fmla="*/ 0 w 471"/>
                <a:gd name="T9" fmla="*/ 0 h 2399"/>
                <a:gd name="T10" fmla="*/ 0 w 471"/>
                <a:gd name="T11" fmla="*/ 0 h 2399"/>
                <a:gd name="T12" fmla="*/ 0 w 471"/>
                <a:gd name="T13" fmla="*/ 0 h 2399"/>
                <a:gd name="T14" fmla="*/ 0 w 471"/>
                <a:gd name="T15" fmla="*/ 0 h 2399"/>
                <a:gd name="T16" fmla="*/ 0 w 471"/>
                <a:gd name="T17" fmla="*/ 0 h 2399"/>
                <a:gd name="T18" fmla="*/ 0 w 471"/>
                <a:gd name="T19" fmla="*/ 0 h 2399"/>
                <a:gd name="T20" fmla="*/ 0 w 471"/>
                <a:gd name="T21" fmla="*/ 0 h 2399"/>
                <a:gd name="T22" fmla="*/ 0 w 471"/>
                <a:gd name="T23" fmla="*/ 0 h 2399"/>
                <a:gd name="T24" fmla="*/ 0 w 471"/>
                <a:gd name="T25" fmla="*/ 0 h 2399"/>
                <a:gd name="T26" fmla="*/ 0 w 471"/>
                <a:gd name="T27" fmla="*/ 0 h 2399"/>
                <a:gd name="T28" fmla="*/ 0 w 471"/>
                <a:gd name="T29" fmla="*/ 0 h 2399"/>
                <a:gd name="T30" fmla="*/ 0 w 471"/>
                <a:gd name="T31" fmla="*/ 0 h 2399"/>
                <a:gd name="T32" fmla="*/ 0 w 471"/>
                <a:gd name="T33" fmla="*/ 0 h 2399"/>
                <a:gd name="T34" fmla="*/ 0 w 471"/>
                <a:gd name="T35" fmla="*/ 0 h 2399"/>
                <a:gd name="T36" fmla="*/ 0 w 471"/>
                <a:gd name="T37" fmla="*/ 0 h 2399"/>
                <a:gd name="T38" fmla="*/ 0 w 471"/>
                <a:gd name="T39" fmla="*/ 0 h 2399"/>
                <a:gd name="T40" fmla="*/ 0 w 471"/>
                <a:gd name="T41" fmla="*/ 0 h 2399"/>
                <a:gd name="T42" fmla="*/ 0 w 471"/>
                <a:gd name="T43" fmla="*/ 0 h 2399"/>
                <a:gd name="T44" fmla="*/ 0 w 471"/>
                <a:gd name="T45" fmla="*/ 0 h 2399"/>
                <a:gd name="T46" fmla="*/ 0 w 471"/>
                <a:gd name="T47" fmla="*/ 0 h 2399"/>
                <a:gd name="T48" fmla="*/ 0 w 471"/>
                <a:gd name="T49" fmla="*/ 0 h 2399"/>
                <a:gd name="T50" fmla="*/ 0 w 471"/>
                <a:gd name="T51" fmla="*/ 0 h 2399"/>
                <a:gd name="T52" fmla="*/ 0 w 471"/>
                <a:gd name="T53" fmla="*/ 0 h 2399"/>
                <a:gd name="T54" fmla="*/ 0 w 471"/>
                <a:gd name="T55" fmla="*/ 0 h 2399"/>
                <a:gd name="T56" fmla="*/ 0 w 471"/>
                <a:gd name="T57" fmla="*/ 0 h 2399"/>
                <a:gd name="T58" fmla="*/ 0 w 471"/>
                <a:gd name="T59" fmla="*/ 0 h 2399"/>
                <a:gd name="T60" fmla="*/ 0 w 471"/>
                <a:gd name="T61" fmla="*/ 0 h 2399"/>
                <a:gd name="T62" fmla="*/ 0 w 471"/>
                <a:gd name="T63" fmla="*/ 0 h 23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71"/>
                <a:gd name="T97" fmla="*/ 0 h 2399"/>
                <a:gd name="T98" fmla="*/ 471 w 471"/>
                <a:gd name="T99" fmla="*/ 2399 h 23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71" h="2399">
                  <a:moveTo>
                    <a:pt x="250" y="63"/>
                  </a:moveTo>
                  <a:lnTo>
                    <a:pt x="285" y="133"/>
                  </a:lnTo>
                  <a:lnTo>
                    <a:pt x="233" y="558"/>
                  </a:lnTo>
                  <a:lnTo>
                    <a:pt x="268" y="586"/>
                  </a:lnTo>
                  <a:lnTo>
                    <a:pt x="204" y="650"/>
                  </a:lnTo>
                  <a:lnTo>
                    <a:pt x="163" y="830"/>
                  </a:lnTo>
                  <a:lnTo>
                    <a:pt x="204" y="929"/>
                  </a:lnTo>
                  <a:lnTo>
                    <a:pt x="128" y="1208"/>
                  </a:lnTo>
                  <a:lnTo>
                    <a:pt x="69" y="1324"/>
                  </a:lnTo>
                  <a:lnTo>
                    <a:pt x="93" y="1417"/>
                  </a:lnTo>
                  <a:lnTo>
                    <a:pt x="87" y="1550"/>
                  </a:lnTo>
                  <a:lnTo>
                    <a:pt x="128" y="1632"/>
                  </a:lnTo>
                  <a:lnTo>
                    <a:pt x="139" y="1679"/>
                  </a:lnTo>
                  <a:lnTo>
                    <a:pt x="93" y="1719"/>
                  </a:lnTo>
                  <a:lnTo>
                    <a:pt x="128" y="1812"/>
                  </a:lnTo>
                  <a:lnTo>
                    <a:pt x="104" y="1864"/>
                  </a:lnTo>
                  <a:lnTo>
                    <a:pt x="6" y="1899"/>
                  </a:lnTo>
                  <a:lnTo>
                    <a:pt x="0" y="1928"/>
                  </a:lnTo>
                  <a:lnTo>
                    <a:pt x="52" y="1946"/>
                  </a:lnTo>
                  <a:lnTo>
                    <a:pt x="41" y="1998"/>
                  </a:lnTo>
                  <a:lnTo>
                    <a:pt x="81" y="2021"/>
                  </a:lnTo>
                  <a:lnTo>
                    <a:pt x="59" y="2068"/>
                  </a:lnTo>
                  <a:lnTo>
                    <a:pt x="41" y="2172"/>
                  </a:lnTo>
                  <a:lnTo>
                    <a:pt x="69" y="2260"/>
                  </a:lnTo>
                  <a:lnTo>
                    <a:pt x="93" y="2282"/>
                  </a:lnTo>
                  <a:lnTo>
                    <a:pt x="104" y="2358"/>
                  </a:lnTo>
                  <a:lnTo>
                    <a:pt x="134" y="2364"/>
                  </a:lnTo>
                  <a:lnTo>
                    <a:pt x="151" y="2352"/>
                  </a:lnTo>
                  <a:lnTo>
                    <a:pt x="163" y="2329"/>
                  </a:lnTo>
                  <a:lnTo>
                    <a:pt x="174" y="2340"/>
                  </a:lnTo>
                  <a:lnTo>
                    <a:pt x="157" y="2382"/>
                  </a:lnTo>
                  <a:lnTo>
                    <a:pt x="192" y="2399"/>
                  </a:lnTo>
                  <a:lnTo>
                    <a:pt x="256" y="2364"/>
                  </a:lnTo>
                  <a:lnTo>
                    <a:pt x="279" y="2329"/>
                  </a:lnTo>
                  <a:lnTo>
                    <a:pt x="238" y="2317"/>
                  </a:lnTo>
                  <a:lnTo>
                    <a:pt x="221" y="2335"/>
                  </a:lnTo>
                  <a:lnTo>
                    <a:pt x="169" y="2312"/>
                  </a:lnTo>
                  <a:lnTo>
                    <a:pt x="157" y="2271"/>
                  </a:lnTo>
                  <a:lnTo>
                    <a:pt x="93" y="2248"/>
                  </a:lnTo>
                  <a:lnTo>
                    <a:pt x="93" y="2166"/>
                  </a:lnTo>
                  <a:lnTo>
                    <a:pt x="146" y="2114"/>
                  </a:lnTo>
                  <a:lnTo>
                    <a:pt x="157" y="2045"/>
                  </a:lnTo>
                  <a:lnTo>
                    <a:pt x="122" y="2010"/>
                  </a:lnTo>
                  <a:lnTo>
                    <a:pt x="122" y="1998"/>
                  </a:lnTo>
                  <a:lnTo>
                    <a:pt x="157" y="1963"/>
                  </a:lnTo>
                  <a:lnTo>
                    <a:pt x="163" y="1911"/>
                  </a:lnTo>
                  <a:lnTo>
                    <a:pt x="181" y="1888"/>
                  </a:lnTo>
                  <a:lnTo>
                    <a:pt x="204" y="1836"/>
                  </a:lnTo>
                  <a:lnTo>
                    <a:pt x="198" y="1801"/>
                  </a:lnTo>
                  <a:lnTo>
                    <a:pt x="221" y="1306"/>
                  </a:lnTo>
                  <a:lnTo>
                    <a:pt x="308" y="1278"/>
                  </a:lnTo>
                  <a:lnTo>
                    <a:pt x="314" y="1243"/>
                  </a:lnTo>
                  <a:lnTo>
                    <a:pt x="261" y="1214"/>
                  </a:lnTo>
                  <a:lnTo>
                    <a:pt x="291" y="1092"/>
                  </a:lnTo>
                  <a:lnTo>
                    <a:pt x="261" y="900"/>
                  </a:lnTo>
                  <a:lnTo>
                    <a:pt x="383" y="621"/>
                  </a:lnTo>
                  <a:lnTo>
                    <a:pt x="383" y="511"/>
                  </a:lnTo>
                  <a:lnTo>
                    <a:pt x="418" y="471"/>
                  </a:lnTo>
                  <a:lnTo>
                    <a:pt x="460" y="488"/>
                  </a:lnTo>
                  <a:lnTo>
                    <a:pt x="471" y="464"/>
                  </a:lnTo>
                  <a:lnTo>
                    <a:pt x="471" y="394"/>
                  </a:lnTo>
                  <a:lnTo>
                    <a:pt x="425" y="354"/>
                  </a:lnTo>
                  <a:lnTo>
                    <a:pt x="372" y="11"/>
                  </a:lnTo>
                  <a:lnTo>
                    <a:pt x="314" y="0"/>
                  </a:lnTo>
                  <a:lnTo>
                    <a:pt x="250" y="63"/>
                  </a:lnTo>
                  <a:close/>
                </a:path>
              </a:pathLst>
            </a:custGeom>
            <a:solidFill>
              <a:srgbClr val="EAEAEA"/>
            </a:solidFill>
            <a:ln w="9525">
              <a:noFill/>
              <a:round/>
              <a:headEnd/>
              <a:tailEnd/>
            </a:ln>
          </p:spPr>
          <p:txBody>
            <a:bodyPr/>
            <a:lstStyle/>
            <a:p>
              <a:endParaRPr lang="en-US" dirty="0"/>
            </a:p>
          </p:txBody>
        </p:sp>
        <p:sp>
          <p:nvSpPr>
            <p:cNvPr id="47129" name="Freeform 87"/>
            <p:cNvSpPr>
              <a:spLocks/>
            </p:cNvSpPr>
            <p:nvPr/>
          </p:nvSpPr>
          <p:spPr bwMode="auto">
            <a:xfrm>
              <a:off x="4123" y="2255"/>
              <a:ext cx="4" cy="3"/>
            </a:xfrm>
            <a:custGeom>
              <a:avLst/>
              <a:gdLst>
                <a:gd name="T0" fmla="*/ 0 w 29"/>
                <a:gd name="T1" fmla="*/ 0 h 29"/>
                <a:gd name="T2" fmla="*/ 0 w 29"/>
                <a:gd name="T3" fmla="*/ 0 h 29"/>
                <a:gd name="T4" fmla="*/ 0 w 29"/>
                <a:gd name="T5" fmla="*/ 0 h 29"/>
                <a:gd name="T6" fmla="*/ 0 w 29"/>
                <a:gd name="T7" fmla="*/ 0 h 29"/>
                <a:gd name="T8" fmla="*/ 0 w 29"/>
                <a:gd name="T9" fmla="*/ 0 h 29"/>
                <a:gd name="T10" fmla="*/ 0 w 29"/>
                <a:gd name="T11" fmla="*/ 0 h 29"/>
                <a:gd name="T12" fmla="*/ 0 60000 65536"/>
                <a:gd name="T13" fmla="*/ 0 60000 65536"/>
                <a:gd name="T14" fmla="*/ 0 60000 65536"/>
                <a:gd name="T15" fmla="*/ 0 60000 65536"/>
                <a:gd name="T16" fmla="*/ 0 60000 65536"/>
                <a:gd name="T17" fmla="*/ 0 60000 65536"/>
                <a:gd name="T18" fmla="*/ 0 w 29"/>
                <a:gd name="T19" fmla="*/ 0 h 29"/>
                <a:gd name="T20" fmla="*/ 29 w 29"/>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29" h="29">
                  <a:moveTo>
                    <a:pt x="6" y="0"/>
                  </a:moveTo>
                  <a:lnTo>
                    <a:pt x="0" y="11"/>
                  </a:lnTo>
                  <a:lnTo>
                    <a:pt x="6" y="29"/>
                  </a:lnTo>
                  <a:lnTo>
                    <a:pt x="29" y="18"/>
                  </a:lnTo>
                  <a:lnTo>
                    <a:pt x="17" y="6"/>
                  </a:lnTo>
                  <a:lnTo>
                    <a:pt x="6" y="0"/>
                  </a:lnTo>
                  <a:close/>
                </a:path>
              </a:pathLst>
            </a:custGeom>
            <a:solidFill>
              <a:srgbClr val="EAEAEA"/>
            </a:solidFill>
            <a:ln w="9525">
              <a:noFill/>
              <a:round/>
              <a:headEnd/>
              <a:tailEnd/>
            </a:ln>
          </p:spPr>
          <p:txBody>
            <a:bodyPr/>
            <a:lstStyle/>
            <a:p>
              <a:endParaRPr lang="en-US" dirty="0"/>
            </a:p>
          </p:txBody>
        </p:sp>
        <p:sp>
          <p:nvSpPr>
            <p:cNvPr id="47130" name="Freeform 88"/>
            <p:cNvSpPr>
              <a:spLocks/>
            </p:cNvSpPr>
            <p:nvPr/>
          </p:nvSpPr>
          <p:spPr bwMode="auto">
            <a:xfrm>
              <a:off x="4127" y="2235"/>
              <a:ext cx="4" cy="10"/>
            </a:xfrm>
            <a:custGeom>
              <a:avLst/>
              <a:gdLst>
                <a:gd name="T0" fmla="*/ 0 w 40"/>
                <a:gd name="T1" fmla="*/ 0 h 111"/>
                <a:gd name="T2" fmla="*/ 0 w 40"/>
                <a:gd name="T3" fmla="*/ 0 h 111"/>
                <a:gd name="T4" fmla="*/ 0 w 40"/>
                <a:gd name="T5" fmla="*/ 0 h 111"/>
                <a:gd name="T6" fmla="*/ 0 w 40"/>
                <a:gd name="T7" fmla="*/ 0 h 111"/>
                <a:gd name="T8" fmla="*/ 0 w 40"/>
                <a:gd name="T9" fmla="*/ 0 h 111"/>
                <a:gd name="T10" fmla="*/ 0 w 40"/>
                <a:gd name="T11" fmla="*/ 0 h 111"/>
                <a:gd name="T12" fmla="*/ 0 w 40"/>
                <a:gd name="T13" fmla="*/ 0 h 111"/>
                <a:gd name="T14" fmla="*/ 0 w 40"/>
                <a:gd name="T15" fmla="*/ 0 h 111"/>
                <a:gd name="T16" fmla="*/ 0 w 40"/>
                <a:gd name="T17" fmla="*/ 0 h 1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111"/>
                <a:gd name="T29" fmla="*/ 40 w 40"/>
                <a:gd name="T30" fmla="*/ 111 h 1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111">
                  <a:moveTo>
                    <a:pt x="23" y="0"/>
                  </a:moveTo>
                  <a:lnTo>
                    <a:pt x="0" y="24"/>
                  </a:lnTo>
                  <a:lnTo>
                    <a:pt x="6" y="52"/>
                  </a:lnTo>
                  <a:lnTo>
                    <a:pt x="0" y="93"/>
                  </a:lnTo>
                  <a:lnTo>
                    <a:pt x="23" y="111"/>
                  </a:lnTo>
                  <a:lnTo>
                    <a:pt x="40" y="99"/>
                  </a:lnTo>
                  <a:lnTo>
                    <a:pt x="30" y="69"/>
                  </a:lnTo>
                  <a:lnTo>
                    <a:pt x="40" y="29"/>
                  </a:lnTo>
                  <a:lnTo>
                    <a:pt x="23" y="0"/>
                  </a:lnTo>
                  <a:close/>
                </a:path>
              </a:pathLst>
            </a:custGeom>
            <a:solidFill>
              <a:srgbClr val="EAEAEA"/>
            </a:solidFill>
            <a:ln w="9525">
              <a:noFill/>
              <a:round/>
              <a:headEnd/>
              <a:tailEnd/>
            </a:ln>
          </p:spPr>
          <p:txBody>
            <a:bodyPr/>
            <a:lstStyle/>
            <a:p>
              <a:endParaRPr lang="en-US" dirty="0"/>
            </a:p>
          </p:txBody>
        </p:sp>
        <p:sp>
          <p:nvSpPr>
            <p:cNvPr id="47131" name="Freeform 89"/>
            <p:cNvSpPr>
              <a:spLocks/>
            </p:cNvSpPr>
            <p:nvPr/>
          </p:nvSpPr>
          <p:spPr bwMode="auto">
            <a:xfrm>
              <a:off x="4142" y="2310"/>
              <a:ext cx="20" cy="20"/>
            </a:xfrm>
            <a:custGeom>
              <a:avLst/>
              <a:gdLst>
                <a:gd name="T0" fmla="*/ 0 w 179"/>
                <a:gd name="T1" fmla="*/ 0 h 198"/>
                <a:gd name="T2" fmla="*/ 0 w 179"/>
                <a:gd name="T3" fmla="*/ 0 h 198"/>
                <a:gd name="T4" fmla="*/ 0 w 179"/>
                <a:gd name="T5" fmla="*/ 0 h 198"/>
                <a:gd name="T6" fmla="*/ 0 w 179"/>
                <a:gd name="T7" fmla="*/ 0 h 198"/>
                <a:gd name="T8" fmla="*/ 0 w 179"/>
                <a:gd name="T9" fmla="*/ 0 h 198"/>
                <a:gd name="T10" fmla="*/ 0 w 179"/>
                <a:gd name="T11" fmla="*/ 0 h 198"/>
                <a:gd name="T12" fmla="*/ 0 w 179"/>
                <a:gd name="T13" fmla="*/ 0 h 198"/>
                <a:gd name="T14" fmla="*/ 0 w 179"/>
                <a:gd name="T15" fmla="*/ 0 h 198"/>
                <a:gd name="T16" fmla="*/ 0 w 179"/>
                <a:gd name="T17" fmla="*/ 0 h 198"/>
                <a:gd name="T18" fmla="*/ 0 w 179"/>
                <a:gd name="T19" fmla="*/ 0 h 198"/>
                <a:gd name="T20" fmla="*/ 0 w 179"/>
                <a:gd name="T21" fmla="*/ 0 h 1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
                <a:gd name="T34" fmla="*/ 0 h 198"/>
                <a:gd name="T35" fmla="*/ 179 w 179"/>
                <a:gd name="T36" fmla="*/ 198 h 1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 h="198">
                  <a:moveTo>
                    <a:pt x="139" y="0"/>
                  </a:moveTo>
                  <a:lnTo>
                    <a:pt x="87" y="29"/>
                  </a:lnTo>
                  <a:lnTo>
                    <a:pt x="92" y="81"/>
                  </a:lnTo>
                  <a:lnTo>
                    <a:pt x="23" y="99"/>
                  </a:lnTo>
                  <a:lnTo>
                    <a:pt x="0" y="134"/>
                  </a:lnTo>
                  <a:lnTo>
                    <a:pt x="81" y="134"/>
                  </a:lnTo>
                  <a:lnTo>
                    <a:pt x="104" y="180"/>
                  </a:lnTo>
                  <a:lnTo>
                    <a:pt x="139" y="198"/>
                  </a:lnTo>
                  <a:lnTo>
                    <a:pt x="179" y="168"/>
                  </a:lnTo>
                  <a:lnTo>
                    <a:pt x="157" y="104"/>
                  </a:lnTo>
                  <a:lnTo>
                    <a:pt x="139" y="0"/>
                  </a:lnTo>
                  <a:close/>
                </a:path>
              </a:pathLst>
            </a:custGeom>
            <a:solidFill>
              <a:srgbClr val="EAEAEA"/>
            </a:solidFill>
            <a:ln w="9525">
              <a:noFill/>
              <a:round/>
              <a:headEnd/>
              <a:tailEnd/>
            </a:ln>
          </p:spPr>
          <p:txBody>
            <a:bodyPr/>
            <a:lstStyle/>
            <a:p>
              <a:endParaRPr lang="en-US" dirty="0"/>
            </a:p>
          </p:txBody>
        </p:sp>
        <p:sp>
          <p:nvSpPr>
            <p:cNvPr id="47132" name="Freeform 90"/>
            <p:cNvSpPr>
              <a:spLocks/>
            </p:cNvSpPr>
            <p:nvPr/>
          </p:nvSpPr>
          <p:spPr bwMode="auto">
            <a:xfrm>
              <a:off x="4157" y="2310"/>
              <a:ext cx="18" cy="19"/>
            </a:xfrm>
            <a:custGeom>
              <a:avLst/>
              <a:gdLst>
                <a:gd name="T0" fmla="*/ 0 w 169"/>
                <a:gd name="T1" fmla="*/ 0 h 186"/>
                <a:gd name="T2" fmla="*/ 0 w 169"/>
                <a:gd name="T3" fmla="*/ 0 h 186"/>
                <a:gd name="T4" fmla="*/ 0 w 169"/>
                <a:gd name="T5" fmla="*/ 0 h 186"/>
                <a:gd name="T6" fmla="*/ 0 w 169"/>
                <a:gd name="T7" fmla="*/ 0 h 186"/>
                <a:gd name="T8" fmla="*/ 0 w 169"/>
                <a:gd name="T9" fmla="*/ 0 h 186"/>
                <a:gd name="T10" fmla="*/ 0 w 169"/>
                <a:gd name="T11" fmla="*/ 0 h 186"/>
                <a:gd name="T12" fmla="*/ 0 w 169"/>
                <a:gd name="T13" fmla="*/ 0 h 186"/>
                <a:gd name="T14" fmla="*/ 0 w 169"/>
                <a:gd name="T15" fmla="*/ 0 h 186"/>
                <a:gd name="T16" fmla="*/ 0 w 169"/>
                <a:gd name="T17" fmla="*/ 0 h 186"/>
                <a:gd name="T18" fmla="*/ 0 w 169"/>
                <a:gd name="T19" fmla="*/ 0 h 1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9"/>
                <a:gd name="T31" fmla="*/ 0 h 186"/>
                <a:gd name="T32" fmla="*/ 169 w 169"/>
                <a:gd name="T33" fmla="*/ 186 h 1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9" h="186">
                  <a:moveTo>
                    <a:pt x="0" y="0"/>
                  </a:moveTo>
                  <a:lnTo>
                    <a:pt x="18" y="104"/>
                  </a:lnTo>
                  <a:lnTo>
                    <a:pt x="40" y="168"/>
                  </a:lnTo>
                  <a:lnTo>
                    <a:pt x="99" y="186"/>
                  </a:lnTo>
                  <a:lnTo>
                    <a:pt x="169" y="174"/>
                  </a:lnTo>
                  <a:lnTo>
                    <a:pt x="134" y="122"/>
                  </a:lnTo>
                  <a:lnTo>
                    <a:pt x="110" y="122"/>
                  </a:lnTo>
                  <a:lnTo>
                    <a:pt x="70" y="99"/>
                  </a:lnTo>
                  <a:lnTo>
                    <a:pt x="30" y="12"/>
                  </a:lnTo>
                  <a:lnTo>
                    <a:pt x="0" y="0"/>
                  </a:lnTo>
                  <a:close/>
                </a:path>
              </a:pathLst>
            </a:custGeom>
            <a:solidFill>
              <a:srgbClr val="EAEAEA"/>
            </a:solidFill>
            <a:ln w="9525">
              <a:noFill/>
              <a:round/>
              <a:headEnd/>
              <a:tailEnd/>
            </a:ln>
          </p:spPr>
          <p:txBody>
            <a:bodyPr/>
            <a:lstStyle/>
            <a:p>
              <a:endParaRPr lang="en-US" dirty="0"/>
            </a:p>
          </p:txBody>
        </p:sp>
        <p:sp>
          <p:nvSpPr>
            <p:cNvPr id="47133" name="Freeform 91"/>
            <p:cNvSpPr>
              <a:spLocks/>
            </p:cNvSpPr>
            <p:nvPr/>
          </p:nvSpPr>
          <p:spPr bwMode="auto">
            <a:xfrm>
              <a:off x="4134" y="2111"/>
              <a:ext cx="131" cy="195"/>
            </a:xfrm>
            <a:custGeom>
              <a:avLst/>
              <a:gdLst>
                <a:gd name="T0" fmla="*/ 0 w 1209"/>
                <a:gd name="T1" fmla="*/ 0 h 2010"/>
                <a:gd name="T2" fmla="*/ 0 w 1209"/>
                <a:gd name="T3" fmla="*/ 0 h 2010"/>
                <a:gd name="T4" fmla="*/ 0 w 1209"/>
                <a:gd name="T5" fmla="*/ 0 h 2010"/>
                <a:gd name="T6" fmla="*/ 0 w 1209"/>
                <a:gd name="T7" fmla="*/ 0 h 2010"/>
                <a:gd name="T8" fmla="*/ 0 w 1209"/>
                <a:gd name="T9" fmla="*/ 0 h 2010"/>
                <a:gd name="T10" fmla="*/ 0 w 1209"/>
                <a:gd name="T11" fmla="*/ 0 h 2010"/>
                <a:gd name="T12" fmla="*/ 0 w 1209"/>
                <a:gd name="T13" fmla="*/ 0 h 2010"/>
                <a:gd name="T14" fmla="*/ 0 w 1209"/>
                <a:gd name="T15" fmla="*/ 0 h 2010"/>
                <a:gd name="T16" fmla="*/ 0 w 1209"/>
                <a:gd name="T17" fmla="*/ 0 h 2010"/>
                <a:gd name="T18" fmla="*/ 0 w 1209"/>
                <a:gd name="T19" fmla="*/ 0 h 2010"/>
                <a:gd name="T20" fmla="*/ 0 w 1209"/>
                <a:gd name="T21" fmla="*/ 0 h 2010"/>
                <a:gd name="T22" fmla="*/ 0 w 1209"/>
                <a:gd name="T23" fmla="*/ 0 h 2010"/>
                <a:gd name="T24" fmla="*/ 0 w 1209"/>
                <a:gd name="T25" fmla="*/ 0 h 2010"/>
                <a:gd name="T26" fmla="*/ 0 w 1209"/>
                <a:gd name="T27" fmla="*/ 0 h 2010"/>
                <a:gd name="T28" fmla="*/ 0 w 1209"/>
                <a:gd name="T29" fmla="*/ 0 h 2010"/>
                <a:gd name="T30" fmla="*/ 0 w 1209"/>
                <a:gd name="T31" fmla="*/ 0 h 2010"/>
                <a:gd name="T32" fmla="*/ 0 w 1209"/>
                <a:gd name="T33" fmla="*/ 0 h 2010"/>
                <a:gd name="T34" fmla="*/ 0 w 1209"/>
                <a:gd name="T35" fmla="*/ 0 h 2010"/>
                <a:gd name="T36" fmla="*/ 0 w 1209"/>
                <a:gd name="T37" fmla="*/ 0 h 2010"/>
                <a:gd name="T38" fmla="*/ 0 w 1209"/>
                <a:gd name="T39" fmla="*/ 0 h 2010"/>
                <a:gd name="T40" fmla="*/ 0 w 1209"/>
                <a:gd name="T41" fmla="*/ 0 h 2010"/>
                <a:gd name="T42" fmla="*/ 0 w 1209"/>
                <a:gd name="T43" fmla="*/ 0 h 2010"/>
                <a:gd name="T44" fmla="*/ 0 w 1209"/>
                <a:gd name="T45" fmla="*/ 0 h 2010"/>
                <a:gd name="T46" fmla="*/ 0 w 1209"/>
                <a:gd name="T47" fmla="*/ 0 h 2010"/>
                <a:gd name="T48" fmla="*/ 0 w 1209"/>
                <a:gd name="T49" fmla="*/ 0 h 2010"/>
                <a:gd name="T50" fmla="*/ 0 w 1209"/>
                <a:gd name="T51" fmla="*/ 0 h 2010"/>
                <a:gd name="T52" fmla="*/ 0 w 1209"/>
                <a:gd name="T53" fmla="*/ 0 h 2010"/>
                <a:gd name="T54" fmla="*/ 0 w 1209"/>
                <a:gd name="T55" fmla="*/ 0 h 2010"/>
                <a:gd name="T56" fmla="*/ 0 w 1209"/>
                <a:gd name="T57" fmla="*/ 0 h 2010"/>
                <a:gd name="T58" fmla="*/ 0 w 1209"/>
                <a:gd name="T59" fmla="*/ 0 h 2010"/>
                <a:gd name="T60" fmla="*/ 0 w 1209"/>
                <a:gd name="T61" fmla="*/ 0 h 2010"/>
                <a:gd name="T62" fmla="*/ 0 w 1209"/>
                <a:gd name="T63" fmla="*/ 0 h 2010"/>
                <a:gd name="T64" fmla="*/ 0 w 1209"/>
                <a:gd name="T65" fmla="*/ 0 h 2010"/>
                <a:gd name="T66" fmla="*/ 0 w 1209"/>
                <a:gd name="T67" fmla="*/ 0 h 2010"/>
                <a:gd name="T68" fmla="*/ 0 w 1209"/>
                <a:gd name="T69" fmla="*/ 0 h 20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9"/>
                <a:gd name="T106" fmla="*/ 0 h 2010"/>
                <a:gd name="T107" fmla="*/ 1209 w 1209"/>
                <a:gd name="T108" fmla="*/ 2010 h 201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9" h="2010">
                  <a:moveTo>
                    <a:pt x="372" y="69"/>
                  </a:moveTo>
                  <a:lnTo>
                    <a:pt x="384" y="134"/>
                  </a:lnTo>
                  <a:lnTo>
                    <a:pt x="367" y="163"/>
                  </a:lnTo>
                  <a:lnTo>
                    <a:pt x="325" y="146"/>
                  </a:lnTo>
                  <a:lnTo>
                    <a:pt x="290" y="186"/>
                  </a:lnTo>
                  <a:lnTo>
                    <a:pt x="290" y="285"/>
                  </a:lnTo>
                  <a:lnTo>
                    <a:pt x="168" y="575"/>
                  </a:lnTo>
                  <a:lnTo>
                    <a:pt x="203" y="767"/>
                  </a:lnTo>
                  <a:lnTo>
                    <a:pt x="168" y="889"/>
                  </a:lnTo>
                  <a:lnTo>
                    <a:pt x="221" y="918"/>
                  </a:lnTo>
                  <a:lnTo>
                    <a:pt x="215" y="953"/>
                  </a:lnTo>
                  <a:lnTo>
                    <a:pt x="128" y="981"/>
                  </a:lnTo>
                  <a:lnTo>
                    <a:pt x="105" y="1476"/>
                  </a:lnTo>
                  <a:lnTo>
                    <a:pt x="111" y="1511"/>
                  </a:lnTo>
                  <a:lnTo>
                    <a:pt x="93" y="1563"/>
                  </a:lnTo>
                  <a:lnTo>
                    <a:pt x="64" y="1598"/>
                  </a:lnTo>
                  <a:lnTo>
                    <a:pt x="64" y="1644"/>
                  </a:lnTo>
                  <a:lnTo>
                    <a:pt x="29" y="1668"/>
                  </a:lnTo>
                  <a:lnTo>
                    <a:pt x="29" y="1685"/>
                  </a:lnTo>
                  <a:lnTo>
                    <a:pt x="64" y="1720"/>
                  </a:lnTo>
                  <a:lnTo>
                    <a:pt x="58" y="1783"/>
                  </a:lnTo>
                  <a:lnTo>
                    <a:pt x="0" y="1841"/>
                  </a:lnTo>
                  <a:lnTo>
                    <a:pt x="6" y="1923"/>
                  </a:lnTo>
                  <a:lnTo>
                    <a:pt x="70" y="1957"/>
                  </a:lnTo>
                  <a:lnTo>
                    <a:pt x="76" y="1987"/>
                  </a:lnTo>
                  <a:lnTo>
                    <a:pt x="128" y="2010"/>
                  </a:lnTo>
                  <a:lnTo>
                    <a:pt x="140" y="1998"/>
                  </a:lnTo>
                  <a:lnTo>
                    <a:pt x="186" y="2004"/>
                  </a:lnTo>
                  <a:lnTo>
                    <a:pt x="198" y="1980"/>
                  </a:lnTo>
                  <a:lnTo>
                    <a:pt x="186" y="1940"/>
                  </a:lnTo>
                  <a:lnTo>
                    <a:pt x="198" y="1905"/>
                  </a:lnTo>
                  <a:lnTo>
                    <a:pt x="349" y="1778"/>
                  </a:lnTo>
                  <a:lnTo>
                    <a:pt x="337" y="1691"/>
                  </a:lnTo>
                  <a:lnTo>
                    <a:pt x="285" y="1673"/>
                  </a:lnTo>
                  <a:lnTo>
                    <a:pt x="302" y="1598"/>
                  </a:lnTo>
                  <a:lnTo>
                    <a:pt x="378" y="1569"/>
                  </a:lnTo>
                  <a:lnTo>
                    <a:pt x="419" y="1435"/>
                  </a:lnTo>
                  <a:lnTo>
                    <a:pt x="500" y="1417"/>
                  </a:lnTo>
                  <a:lnTo>
                    <a:pt x="494" y="1389"/>
                  </a:lnTo>
                  <a:lnTo>
                    <a:pt x="459" y="1377"/>
                  </a:lnTo>
                  <a:lnTo>
                    <a:pt x="482" y="1342"/>
                  </a:lnTo>
                  <a:lnTo>
                    <a:pt x="587" y="1302"/>
                  </a:lnTo>
                  <a:lnTo>
                    <a:pt x="611" y="1232"/>
                  </a:lnTo>
                  <a:lnTo>
                    <a:pt x="604" y="1208"/>
                  </a:lnTo>
                  <a:lnTo>
                    <a:pt x="791" y="1185"/>
                  </a:lnTo>
                  <a:lnTo>
                    <a:pt x="883" y="1127"/>
                  </a:lnTo>
                  <a:lnTo>
                    <a:pt x="907" y="999"/>
                  </a:lnTo>
                  <a:lnTo>
                    <a:pt x="843" y="866"/>
                  </a:lnTo>
                  <a:lnTo>
                    <a:pt x="860" y="709"/>
                  </a:lnTo>
                  <a:lnTo>
                    <a:pt x="960" y="575"/>
                  </a:lnTo>
                  <a:lnTo>
                    <a:pt x="1204" y="453"/>
                  </a:lnTo>
                  <a:lnTo>
                    <a:pt x="1209" y="348"/>
                  </a:lnTo>
                  <a:lnTo>
                    <a:pt x="1169" y="343"/>
                  </a:lnTo>
                  <a:lnTo>
                    <a:pt x="1117" y="401"/>
                  </a:lnTo>
                  <a:lnTo>
                    <a:pt x="1005" y="465"/>
                  </a:lnTo>
                  <a:lnTo>
                    <a:pt x="883" y="441"/>
                  </a:lnTo>
                  <a:lnTo>
                    <a:pt x="872" y="401"/>
                  </a:lnTo>
                  <a:lnTo>
                    <a:pt x="960" y="308"/>
                  </a:lnTo>
                  <a:lnTo>
                    <a:pt x="878" y="226"/>
                  </a:lnTo>
                  <a:lnTo>
                    <a:pt x="826" y="221"/>
                  </a:lnTo>
                  <a:lnTo>
                    <a:pt x="808" y="163"/>
                  </a:lnTo>
                  <a:lnTo>
                    <a:pt x="726" y="151"/>
                  </a:lnTo>
                  <a:lnTo>
                    <a:pt x="674" y="41"/>
                  </a:lnTo>
                  <a:lnTo>
                    <a:pt x="611" y="29"/>
                  </a:lnTo>
                  <a:lnTo>
                    <a:pt x="581" y="76"/>
                  </a:lnTo>
                  <a:lnTo>
                    <a:pt x="564" y="69"/>
                  </a:lnTo>
                  <a:lnTo>
                    <a:pt x="512" y="6"/>
                  </a:lnTo>
                  <a:lnTo>
                    <a:pt x="459" y="0"/>
                  </a:lnTo>
                  <a:lnTo>
                    <a:pt x="407" y="58"/>
                  </a:lnTo>
                  <a:lnTo>
                    <a:pt x="372" y="69"/>
                  </a:lnTo>
                  <a:close/>
                </a:path>
              </a:pathLst>
            </a:custGeom>
            <a:solidFill>
              <a:srgbClr val="EAEAEA"/>
            </a:solidFill>
            <a:ln w="9525">
              <a:noFill/>
              <a:round/>
              <a:headEnd/>
              <a:tailEnd/>
            </a:ln>
          </p:spPr>
          <p:txBody>
            <a:bodyPr/>
            <a:lstStyle/>
            <a:p>
              <a:endParaRPr lang="en-US" dirty="0"/>
            </a:p>
          </p:txBody>
        </p:sp>
        <p:sp>
          <p:nvSpPr>
            <p:cNvPr id="47134" name="Freeform 92"/>
            <p:cNvSpPr>
              <a:spLocks/>
            </p:cNvSpPr>
            <p:nvPr/>
          </p:nvSpPr>
          <p:spPr bwMode="auto">
            <a:xfrm>
              <a:off x="4225" y="2167"/>
              <a:ext cx="38" cy="36"/>
            </a:xfrm>
            <a:custGeom>
              <a:avLst/>
              <a:gdLst>
                <a:gd name="T0" fmla="*/ 0 w 343"/>
                <a:gd name="T1" fmla="*/ 0 h 371"/>
                <a:gd name="T2" fmla="*/ 0 w 343"/>
                <a:gd name="T3" fmla="*/ 0 h 371"/>
                <a:gd name="T4" fmla="*/ 0 w 343"/>
                <a:gd name="T5" fmla="*/ 0 h 371"/>
                <a:gd name="T6" fmla="*/ 0 w 343"/>
                <a:gd name="T7" fmla="*/ 0 h 371"/>
                <a:gd name="T8" fmla="*/ 0 w 343"/>
                <a:gd name="T9" fmla="*/ 0 h 371"/>
                <a:gd name="T10" fmla="*/ 0 w 343"/>
                <a:gd name="T11" fmla="*/ 0 h 371"/>
                <a:gd name="T12" fmla="*/ 0 w 343"/>
                <a:gd name="T13" fmla="*/ 0 h 371"/>
                <a:gd name="T14" fmla="*/ 0 w 343"/>
                <a:gd name="T15" fmla="*/ 0 h 371"/>
                <a:gd name="T16" fmla="*/ 0 w 343"/>
                <a:gd name="T17" fmla="*/ 0 h 371"/>
                <a:gd name="T18" fmla="*/ 0 w 343"/>
                <a:gd name="T19" fmla="*/ 0 h 371"/>
                <a:gd name="T20" fmla="*/ 0 w 343"/>
                <a:gd name="T21" fmla="*/ 0 h 371"/>
                <a:gd name="T22" fmla="*/ 0 w 343"/>
                <a:gd name="T23" fmla="*/ 0 h 3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3"/>
                <a:gd name="T37" fmla="*/ 0 h 371"/>
                <a:gd name="T38" fmla="*/ 343 w 343"/>
                <a:gd name="T39" fmla="*/ 371 h 3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3" h="371">
                  <a:moveTo>
                    <a:pt x="117" y="0"/>
                  </a:moveTo>
                  <a:lnTo>
                    <a:pt x="162" y="35"/>
                  </a:lnTo>
                  <a:lnTo>
                    <a:pt x="169" y="93"/>
                  </a:lnTo>
                  <a:lnTo>
                    <a:pt x="221" y="99"/>
                  </a:lnTo>
                  <a:lnTo>
                    <a:pt x="291" y="162"/>
                  </a:lnTo>
                  <a:lnTo>
                    <a:pt x="284" y="204"/>
                  </a:lnTo>
                  <a:lnTo>
                    <a:pt x="343" y="279"/>
                  </a:lnTo>
                  <a:lnTo>
                    <a:pt x="244" y="371"/>
                  </a:lnTo>
                  <a:lnTo>
                    <a:pt x="87" y="343"/>
                  </a:lnTo>
                  <a:lnTo>
                    <a:pt x="0" y="291"/>
                  </a:lnTo>
                  <a:lnTo>
                    <a:pt x="17" y="134"/>
                  </a:lnTo>
                  <a:lnTo>
                    <a:pt x="117" y="0"/>
                  </a:lnTo>
                  <a:close/>
                </a:path>
              </a:pathLst>
            </a:custGeom>
            <a:solidFill>
              <a:srgbClr val="EAEAEA"/>
            </a:solidFill>
            <a:ln w="9525">
              <a:noFill/>
              <a:round/>
              <a:headEnd/>
              <a:tailEnd/>
            </a:ln>
          </p:spPr>
          <p:txBody>
            <a:bodyPr/>
            <a:lstStyle/>
            <a:p>
              <a:endParaRPr lang="en-US" dirty="0"/>
            </a:p>
          </p:txBody>
        </p:sp>
        <p:sp>
          <p:nvSpPr>
            <p:cNvPr id="47135" name="Freeform 93"/>
            <p:cNvSpPr>
              <a:spLocks/>
            </p:cNvSpPr>
            <p:nvPr/>
          </p:nvSpPr>
          <p:spPr bwMode="auto">
            <a:xfrm>
              <a:off x="4157" y="2036"/>
              <a:ext cx="89" cy="82"/>
            </a:xfrm>
            <a:custGeom>
              <a:avLst/>
              <a:gdLst>
                <a:gd name="T0" fmla="*/ 0 w 820"/>
                <a:gd name="T1" fmla="*/ 0 h 854"/>
                <a:gd name="T2" fmla="*/ 0 w 820"/>
                <a:gd name="T3" fmla="*/ 0 h 854"/>
                <a:gd name="T4" fmla="*/ 0 w 820"/>
                <a:gd name="T5" fmla="*/ 0 h 854"/>
                <a:gd name="T6" fmla="*/ 0 w 820"/>
                <a:gd name="T7" fmla="*/ 0 h 854"/>
                <a:gd name="T8" fmla="*/ 0 w 820"/>
                <a:gd name="T9" fmla="*/ 0 h 854"/>
                <a:gd name="T10" fmla="*/ 0 w 820"/>
                <a:gd name="T11" fmla="*/ 0 h 854"/>
                <a:gd name="T12" fmla="*/ 0 w 820"/>
                <a:gd name="T13" fmla="*/ 0 h 854"/>
                <a:gd name="T14" fmla="*/ 0 w 820"/>
                <a:gd name="T15" fmla="*/ 0 h 854"/>
                <a:gd name="T16" fmla="*/ 0 w 820"/>
                <a:gd name="T17" fmla="*/ 0 h 854"/>
                <a:gd name="T18" fmla="*/ 0 w 820"/>
                <a:gd name="T19" fmla="*/ 0 h 854"/>
                <a:gd name="T20" fmla="*/ 0 w 820"/>
                <a:gd name="T21" fmla="*/ 0 h 854"/>
                <a:gd name="T22" fmla="*/ 0 w 820"/>
                <a:gd name="T23" fmla="*/ 0 h 854"/>
                <a:gd name="T24" fmla="*/ 0 w 820"/>
                <a:gd name="T25" fmla="*/ 0 h 854"/>
                <a:gd name="T26" fmla="*/ 0 w 820"/>
                <a:gd name="T27" fmla="*/ 0 h 854"/>
                <a:gd name="T28" fmla="*/ 0 w 820"/>
                <a:gd name="T29" fmla="*/ 0 h 854"/>
                <a:gd name="T30" fmla="*/ 0 w 820"/>
                <a:gd name="T31" fmla="*/ 0 h 854"/>
                <a:gd name="T32" fmla="*/ 0 w 820"/>
                <a:gd name="T33" fmla="*/ 0 h 854"/>
                <a:gd name="T34" fmla="*/ 0 w 820"/>
                <a:gd name="T35" fmla="*/ 0 h 854"/>
                <a:gd name="T36" fmla="*/ 0 w 820"/>
                <a:gd name="T37" fmla="*/ 0 h 854"/>
                <a:gd name="T38" fmla="*/ 0 w 820"/>
                <a:gd name="T39" fmla="*/ 0 h 854"/>
                <a:gd name="T40" fmla="*/ 0 w 820"/>
                <a:gd name="T41" fmla="*/ 0 h 854"/>
                <a:gd name="T42" fmla="*/ 0 w 820"/>
                <a:gd name="T43" fmla="*/ 0 h 854"/>
                <a:gd name="T44" fmla="*/ 0 w 820"/>
                <a:gd name="T45" fmla="*/ 0 h 854"/>
                <a:gd name="T46" fmla="*/ 0 w 820"/>
                <a:gd name="T47" fmla="*/ 0 h 854"/>
                <a:gd name="T48" fmla="*/ 0 w 820"/>
                <a:gd name="T49" fmla="*/ 0 h 854"/>
                <a:gd name="T50" fmla="*/ 0 w 820"/>
                <a:gd name="T51" fmla="*/ 0 h 854"/>
                <a:gd name="T52" fmla="*/ 0 w 820"/>
                <a:gd name="T53" fmla="*/ 0 h 854"/>
                <a:gd name="T54" fmla="*/ 0 w 820"/>
                <a:gd name="T55" fmla="*/ 0 h 854"/>
                <a:gd name="T56" fmla="*/ 0 w 820"/>
                <a:gd name="T57" fmla="*/ 0 h 854"/>
                <a:gd name="T58" fmla="*/ 0 w 820"/>
                <a:gd name="T59" fmla="*/ 0 h 854"/>
                <a:gd name="T60" fmla="*/ 0 w 820"/>
                <a:gd name="T61" fmla="*/ 0 h 854"/>
                <a:gd name="T62" fmla="*/ 0 w 820"/>
                <a:gd name="T63" fmla="*/ 0 h 854"/>
                <a:gd name="T64" fmla="*/ 0 w 820"/>
                <a:gd name="T65" fmla="*/ 0 h 854"/>
                <a:gd name="T66" fmla="*/ 0 w 820"/>
                <a:gd name="T67" fmla="*/ 0 h 854"/>
                <a:gd name="T68" fmla="*/ 0 w 820"/>
                <a:gd name="T69" fmla="*/ 0 h 854"/>
                <a:gd name="T70" fmla="*/ 0 w 820"/>
                <a:gd name="T71" fmla="*/ 0 h 854"/>
                <a:gd name="T72" fmla="*/ 0 w 820"/>
                <a:gd name="T73" fmla="*/ 0 h 854"/>
                <a:gd name="T74" fmla="*/ 0 w 820"/>
                <a:gd name="T75" fmla="*/ 0 h 854"/>
                <a:gd name="T76" fmla="*/ 0 w 820"/>
                <a:gd name="T77" fmla="*/ 0 h 85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20"/>
                <a:gd name="T118" fmla="*/ 0 h 854"/>
                <a:gd name="T119" fmla="*/ 820 w 820"/>
                <a:gd name="T120" fmla="*/ 854 h 85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20" h="854">
                  <a:moveTo>
                    <a:pt x="0" y="460"/>
                  </a:moveTo>
                  <a:lnTo>
                    <a:pt x="58" y="471"/>
                  </a:lnTo>
                  <a:lnTo>
                    <a:pt x="117" y="809"/>
                  </a:lnTo>
                  <a:lnTo>
                    <a:pt x="157" y="854"/>
                  </a:lnTo>
                  <a:lnTo>
                    <a:pt x="197" y="843"/>
                  </a:lnTo>
                  <a:lnTo>
                    <a:pt x="244" y="779"/>
                  </a:lnTo>
                  <a:lnTo>
                    <a:pt x="297" y="785"/>
                  </a:lnTo>
                  <a:lnTo>
                    <a:pt x="349" y="854"/>
                  </a:lnTo>
                  <a:lnTo>
                    <a:pt x="366" y="854"/>
                  </a:lnTo>
                  <a:lnTo>
                    <a:pt x="396" y="814"/>
                  </a:lnTo>
                  <a:lnTo>
                    <a:pt x="466" y="826"/>
                  </a:lnTo>
                  <a:lnTo>
                    <a:pt x="506" y="727"/>
                  </a:lnTo>
                  <a:lnTo>
                    <a:pt x="611" y="687"/>
                  </a:lnTo>
                  <a:lnTo>
                    <a:pt x="750" y="687"/>
                  </a:lnTo>
                  <a:lnTo>
                    <a:pt x="750" y="727"/>
                  </a:lnTo>
                  <a:lnTo>
                    <a:pt x="785" y="744"/>
                  </a:lnTo>
                  <a:lnTo>
                    <a:pt x="790" y="704"/>
                  </a:lnTo>
                  <a:lnTo>
                    <a:pt x="820" y="669"/>
                  </a:lnTo>
                  <a:lnTo>
                    <a:pt x="779" y="512"/>
                  </a:lnTo>
                  <a:lnTo>
                    <a:pt x="686" y="483"/>
                  </a:lnTo>
                  <a:lnTo>
                    <a:pt x="668" y="413"/>
                  </a:lnTo>
                  <a:lnTo>
                    <a:pt x="640" y="396"/>
                  </a:lnTo>
                  <a:lnTo>
                    <a:pt x="645" y="373"/>
                  </a:lnTo>
                  <a:lnTo>
                    <a:pt x="675" y="349"/>
                  </a:lnTo>
                  <a:lnTo>
                    <a:pt x="500" y="198"/>
                  </a:lnTo>
                  <a:lnTo>
                    <a:pt x="407" y="181"/>
                  </a:lnTo>
                  <a:lnTo>
                    <a:pt x="349" y="111"/>
                  </a:lnTo>
                  <a:lnTo>
                    <a:pt x="396" y="87"/>
                  </a:lnTo>
                  <a:lnTo>
                    <a:pt x="407" y="7"/>
                  </a:lnTo>
                  <a:lnTo>
                    <a:pt x="366" y="0"/>
                  </a:lnTo>
                  <a:lnTo>
                    <a:pt x="197" y="30"/>
                  </a:lnTo>
                  <a:lnTo>
                    <a:pt x="192" y="18"/>
                  </a:lnTo>
                  <a:lnTo>
                    <a:pt x="134" y="18"/>
                  </a:lnTo>
                  <a:lnTo>
                    <a:pt x="110" y="70"/>
                  </a:lnTo>
                  <a:lnTo>
                    <a:pt x="47" y="59"/>
                  </a:lnTo>
                  <a:lnTo>
                    <a:pt x="117" y="221"/>
                  </a:lnTo>
                  <a:lnTo>
                    <a:pt x="58" y="331"/>
                  </a:lnTo>
                  <a:lnTo>
                    <a:pt x="58" y="408"/>
                  </a:lnTo>
                  <a:lnTo>
                    <a:pt x="0" y="460"/>
                  </a:lnTo>
                  <a:close/>
                </a:path>
              </a:pathLst>
            </a:custGeom>
            <a:solidFill>
              <a:srgbClr val="EAEAEA"/>
            </a:solidFill>
            <a:ln w="9525">
              <a:noFill/>
              <a:round/>
              <a:headEnd/>
              <a:tailEnd/>
            </a:ln>
          </p:spPr>
          <p:txBody>
            <a:bodyPr/>
            <a:lstStyle/>
            <a:p>
              <a:endParaRPr lang="en-US" dirty="0"/>
            </a:p>
          </p:txBody>
        </p:sp>
        <p:sp>
          <p:nvSpPr>
            <p:cNvPr id="47136" name="Freeform 94"/>
            <p:cNvSpPr>
              <a:spLocks/>
            </p:cNvSpPr>
            <p:nvPr/>
          </p:nvSpPr>
          <p:spPr bwMode="auto">
            <a:xfrm>
              <a:off x="4207" y="2102"/>
              <a:ext cx="58" cy="55"/>
            </a:xfrm>
            <a:custGeom>
              <a:avLst/>
              <a:gdLst>
                <a:gd name="T0" fmla="*/ 0 w 535"/>
                <a:gd name="T1" fmla="*/ 0 h 563"/>
                <a:gd name="T2" fmla="*/ 0 w 535"/>
                <a:gd name="T3" fmla="*/ 0 h 563"/>
                <a:gd name="T4" fmla="*/ 0 w 535"/>
                <a:gd name="T5" fmla="*/ 0 h 563"/>
                <a:gd name="T6" fmla="*/ 0 w 535"/>
                <a:gd name="T7" fmla="*/ 0 h 563"/>
                <a:gd name="T8" fmla="*/ 0 w 535"/>
                <a:gd name="T9" fmla="*/ 0 h 563"/>
                <a:gd name="T10" fmla="*/ 0 w 535"/>
                <a:gd name="T11" fmla="*/ 0 h 563"/>
                <a:gd name="T12" fmla="*/ 0 w 535"/>
                <a:gd name="T13" fmla="*/ 0 h 563"/>
                <a:gd name="T14" fmla="*/ 0 w 535"/>
                <a:gd name="T15" fmla="*/ 0 h 563"/>
                <a:gd name="T16" fmla="*/ 0 w 535"/>
                <a:gd name="T17" fmla="*/ 0 h 563"/>
                <a:gd name="T18" fmla="*/ 0 w 535"/>
                <a:gd name="T19" fmla="*/ 0 h 563"/>
                <a:gd name="T20" fmla="*/ 0 w 535"/>
                <a:gd name="T21" fmla="*/ 0 h 563"/>
                <a:gd name="T22" fmla="*/ 0 w 535"/>
                <a:gd name="T23" fmla="*/ 0 h 563"/>
                <a:gd name="T24" fmla="*/ 0 w 535"/>
                <a:gd name="T25" fmla="*/ 0 h 563"/>
                <a:gd name="T26" fmla="*/ 0 w 535"/>
                <a:gd name="T27" fmla="*/ 0 h 563"/>
                <a:gd name="T28" fmla="*/ 0 w 535"/>
                <a:gd name="T29" fmla="*/ 0 h 563"/>
                <a:gd name="T30" fmla="*/ 0 w 535"/>
                <a:gd name="T31" fmla="*/ 0 h 563"/>
                <a:gd name="T32" fmla="*/ 0 w 535"/>
                <a:gd name="T33" fmla="*/ 0 h 563"/>
                <a:gd name="T34" fmla="*/ 0 w 535"/>
                <a:gd name="T35" fmla="*/ 0 h 563"/>
                <a:gd name="T36" fmla="*/ 0 w 535"/>
                <a:gd name="T37" fmla="*/ 0 h 563"/>
                <a:gd name="T38" fmla="*/ 0 w 535"/>
                <a:gd name="T39" fmla="*/ 0 h 563"/>
                <a:gd name="T40" fmla="*/ 0 w 535"/>
                <a:gd name="T41" fmla="*/ 0 h 563"/>
                <a:gd name="T42" fmla="*/ 0 w 535"/>
                <a:gd name="T43" fmla="*/ 0 h 563"/>
                <a:gd name="T44" fmla="*/ 0 w 535"/>
                <a:gd name="T45" fmla="*/ 0 h 563"/>
                <a:gd name="T46" fmla="*/ 0 w 535"/>
                <a:gd name="T47" fmla="*/ 0 h 5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35"/>
                <a:gd name="T73" fmla="*/ 0 h 563"/>
                <a:gd name="T74" fmla="*/ 535 w 535"/>
                <a:gd name="T75" fmla="*/ 563 h 56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35" h="563">
                  <a:moveTo>
                    <a:pt x="326" y="57"/>
                  </a:moveTo>
                  <a:lnTo>
                    <a:pt x="309" y="162"/>
                  </a:lnTo>
                  <a:lnTo>
                    <a:pt x="343" y="202"/>
                  </a:lnTo>
                  <a:lnTo>
                    <a:pt x="384" y="191"/>
                  </a:lnTo>
                  <a:lnTo>
                    <a:pt x="495" y="267"/>
                  </a:lnTo>
                  <a:lnTo>
                    <a:pt x="483" y="331"/>
                  </a:lnTo>
                  <a:lnTo>
                    <a:pt x="535" y="366"/>
                  </a:lnTo>
                  <a:lnTo>
                    <a:pt x="523" y="446"/>
                  </a:lnTo>
                  <a:lnTo>
                    <a:pt x="495" y="441"/>
                  </a:lnTo>
                  <a:lnTo>
                    <a:pt x="443" y="499"/>
                  </a:lnTo>
                  <a:lnTo>
                    <a:pt x="331" y="563"/>
                  </a:lnTo>
                  <a:lnTo>
                    <a:pt x="209" y="539"/>
                  </a:lnTo>
                  <a:lnTo>
                    <a:pt x="198" y="499"/>
                  </a:lnTo>
                  <a:lnTo>
                    <a:pt x="286" y="411"/>
                  </a:lnTo>
                  <a:lnTo>
                    <a:pt x="209" y="331"/>
                  </a:lnTo>
                  <a:lnTo>
                    <a:pt x="152" y="319"/>
                  </a:lnTo>
                  <a:lnTo>
                    <a:pt x="134" y="267"/>
                  </a:lnTo>
                  <a:lnTo>
                    <a:pt x="52" y="255"/>
                  </a:lnTo>
                  <a:lnTo>
                    <a:pt x="0" y="139"/>
                  </a:lnTo>
                  <a:lnTo>
                    <a:pt x="47" y="40"/>
                  </a:lnTo>
                  <a:lnTo>
                    <a:pt x="152" y="0"/>
                  </a:lnTo>
                  <a:lnTo>
                    <a:pt x="291" y="0"/>
                  </a:lnTo>
                  <a:lnTo>
                    <a:pt x="291" y="40"/>
                  </a:lnTo>
                  <a:lnTo>
                    <a:pt x="326" y="57"/>
                  </a:lnTo>
                  <a:close/>
                </a:path>
              </a:pathLst>
            </a:custGeom>
            <a:solidFill>
              <a:srgbClr val="EAEAEA"/>
            </a:solidFill>
            <a:ln w="9525">
              <a:noFill/>
              <a:round/>
              <a:headEnd/>
              <a:tailEnd/>
            </a:ln>
          </p:spPr>
          <p:txBody>
            <a:bodyPr/>
            <a:lstStyle/>
            <a:p>
              <a:endParaRPr lang="en-US" dirty="0"/>
            </a:p>
          </p:txBody>
        </p:sp>
        <p:sp>
          <p:nvSpPr>
            <p:cNvPr id="47137" name="Freeform 95"/>
            <p:cNvSpPr>
              <a:spLocks/>
            </p:cNvSpPr>
            <p:nvPr/>
          </p:nvSpPr>
          <p:spPr bwMode="auto">
            <a:xfrm>
              <a:off x="4239" y="1928"/>
              <a:ext cx="39" cy="45"/>
            </a:xfrm>
            <a:custGeom>
              <a:avLst/>
              <a:gdLst>
                <a:gd name="T0" fmla="*/ 0 w 354"/>
                <a:gd name="T1" fmla="*/ 0 h 471"/>
                <a:gd name="T2" fmla="*/ 0 w 354"/>
                <a:gd name="T3" fmla="*/ 0 h 471"/>
                <a:gd name="T4" fmla="*/ 0 w 354"/>
                <a:gd name="T5" fmla="*/ 0 h 471"/>
                <a:gd name="T6" fmla="*/ 0 w 354"/>
                <a:gd name="T7" fmla="*/ 0 h 471"/>
                <a:gd name="T8" fmla="*/ 0 w 354"/>
                <a:gd name="T9" fmla="*/ 0 h 471"/>
                <a:gd name="T10" fmla="*/ 0 w 354"/>
                <a:gd name="T11" fmla="*/ 0 h 471"/>
                <a:gd name="T12" fmla="*/ 0 w 354"/>
                <a:gd name="T13" fmla="*/ 0 h 471"/>
                <a:gd name="T14" fmla="*/ 0 w 354"/>
                <a:gd name="T15" fmla="*/ 0 h 471"/>
                <a:gd name="T16" fmla="*/ 0 w 354"/>
                <a:gd name="T17" fmla="*/ 0 h 471"/>
                <a:gd name="T18" fmla="*/ 0 w 354"/>
                <a:gd name="T19" fmla="*/ 0 h 471"/>
                <a:gd name="T20" fmla="*/ 0 w 354"/>
                <a:gd name="T21" fmla="*/ 0 h 471"/>
                <a:gd name="T22" fmla="*/ 0 w 354"/>
                <a:gd name="T23" fmla="*/ 0 h 471"/>
                <a:gd name="T24" fmla="*/ 0 w 354"/>
                <a:gd name="T25" fmla="*/ 0 h 471"/>
                <a:gd name="T26" fmla="*/ 0 w 354"/>
                <a:gd name="T27" fmla="*/ 0 h 471"/>
                <a:gd name="T28" fmla="*/ 0 w 354"/>
                <a:gd name="T29" fmla="*/ 0 h 471"/>
                <a:gd name="T30" fmla="*/ 0 w 354"/>
                <a:gd name="T31" fmla="*/ 0 h 471"/>
                <a:gd name="T32" fmla="*/ 0 w 354"/>
                <a:gd name="T33" fmla="*/ 0 h 471"/>
                <a:gd name="T34" fmla="*/ 0 w 354"/>
                <a:gd name="T35" fmla="*/ 0 h 471"/>
                <a:gd name="T36" fmla="*/ 0 w 354"/>
                <a:gd name="T37" fmla="*/ 0 h 4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4"/>
                <a:gd name="T58" fmla="*/ 0 h 471"/>
                <a:gd name="T59" fmla="*/ 354 w 354"/>
                <a:gd name="T60" fmla="*/ 471 h 47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4" h="471">
                  <a:moveTo>
                    <a:pt x="134" y="0"/>
                  </a:moveTo>
                  <a:lnTo>
                    <a:pt x="69" y="6"/>
                  </a:lnTo>
                  <a:lnTo>
                    <a:pt x="34" y="23"/>
                  </a:lnTo>
                  <a:lnTo>
                    <a:pt x="58" y="70"/>
                  </a:lnTo>
                  <a:lnTo>
                    <a:pt x="29" y="98"/>
                  </a:lnTo>
                  <a:lnTo>
                    <a:pt x="0" y="98"/>
                  </a:lnTo>
                  <a:lnTo>
                    <a:pt x="12" y="168"/>
                  </a:lnTo>
                  <a:lnTo>
                    <a:pt x="69" y="192"/>
                  </a:lnTo>
                  <a:lnTo>
                    <a:pt x="64" y="232"/>
                  </a:lnTo>
                  <a:lnTo>
                    <a:pt x="87" y="250"/>
                  </a:lnTo>
                  <a:lnTo>
                    <a:pt x="87" y="424"/>
                  </a:lnTo>
                  <a:lnTo>
                    <a:pt x="111" y="471"/>
                  </a:lnTo>
                  <a:lnTo>
                    <a:pt x="308" y="436"/>
                  </a:lnTo>
                  <a:lnTo>
                    <a:pt x="285" y="360"/>
                  </a:lnTo>
                  <a:lnTo>
                    <a:pt x="221" y="325"/>
                  </a:lnTo>
                  <a:lnTo>
                    <a:pt x="233" y="244"/>
                  </a:lnTo>
                  <a:lnTo>
                    <a:pt x="354" y="151"/>
                  </a:lnTo>
                  <a:lnTo>
                    <a:pt x="238" y="145"/>
                  </a:lnTo>
                  <a:lnTo>
                    <a:pt x="134" y="0"/>
                  </a:lnTo>
                  <a:close/>
                </a:path>
              </a:pathLst>
            </a:custGeom>
            <a:solidFill>
              <a:srgbClr val="EAEAEA"/>
            </a:solidFill>
            <a:ln w="9525">
              <a:noFill/>
              <a:round/>
              <a:headEnd/>
              <a:tailEnd/>
            </a:ln>
          </p:spPr>
          <p:txBody>
            <a:bodyPr/>
            <a:lstStyle/>
            <a:p>
              <a:endParaRPr lang="en-US" dirty="0"/>
            </a:p>
          </p:txBody>
        </p:sp>
        <p:sp>
          <p:nvSpPr>
            <p:cNvPr id="47138" name="Freeform 96"/>
            <p:cNvSpPr>
              <a:spLocks/>
            </p:cNvSpPr>
            <p:nvPr/>
          </p:nvSpPr>
          <p:spPr bwMode="auto">
            <a:xfrm>
              <a:off x="4263" y="1942"/>
              <a:ext cx="33" cy="27"/>
            </a:xfrm>
            <a:custGeom>
              <a:avLst/>
              <a:gdLst>
                <a:gd name="T0" fmla="*/ 0 w 302"/>
                <a:gd name="T1" fmla="*/ 0 h 285"/>
                <a:gd name="T2" fmla="*/ 0 w 302"/>
                <a:gd name="T3" fmla="*/ 0 h 285"/>
                <a:gd name="T4" fmla="*/ 0 w 302"/>
                <a:gd name="T5" fmla="*/ 0 h 285"/>
                <a:gd name="T6" fmla="*/ 0 w 302"/>
                <a:gd name="T7" fmla="*/ 0 h 285"/>
                <a:gd name="T8" fmla="*/ 0 w 302"/>
                <a:gd name="T9" fmla="*/ 0 h 285"/>
                <a:gd name="T10" fmla="*/ 0 w 302"/>
                <a:gd name="T11" fmla="*/ 0 h 285"/>
                <a:gd name="T12" fmla="*/ 0 w 302"/>
                <a:gd name="T13" fmla="*/ 0 h 285"/>
                <a:gd name="T14" fmla="*/ 0 w 302"/>
                <a:gd name="T15" fmla="*/ 0 h 285"/>
                <a:gd name="T16" fmla="*/ 0 w 302"/>
                <a:gd name="T17" fmla="*/ 0 h 285"/>
                <a:gd name="T18" fmla="*/ 0 w 302"/>
                <a:gd name="T19" fmla="*/ 0 h 285"/>
                <a:gd name="T20" fmla="*/ 0 w 302"/>
                <a:gd name="T21" fmla="*/ 0 h 285"/>
                <a:gd name="T22" fmla="*/ 0 w 302"/>
                <a:gd name="T23" fmla="*/ 0 h 285"/>
                <a:gd name="T24" fmla="*/ 0 w 302"/>
                <a:gd name="T25" fmla="*/ 0 h 285"/>
                <a:gd name="T26" fmla="*/ 0 w 302"/>
                <a:gd name="T27" fmla="*/ 0 h 2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02"/>
                <a:gd name="T43" fmla="*/ 0 h 285"/>
                <a:gd name="T44" fmla="*/ 302 w 302"/>
                <a:gd name="T45" fmla="*/ 285 h 28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02" h="285">
                  <a:moveTo>
                    <a:pt x="133" y="0"/>
                  </a:moveTo>
                  <a:lnTo>
                    <a:pt x="12" y="93"/>
                  </a:lnTo>
                  <a:lnTo>
                    <a:pt x="0" y="174"/>
                  </a:lnTo>
                  <a:lnTo>
                    <a:pt x="64" y="209"/>
                  </a:lnTo>
                  <a:lnTo>
                    <a:pt x="87" y="285"/>
                  </a:lnTo>
                  <a:lnTo>
                    <a:pt x="133" y="250"/>
                  </a:lnTo>
                  <a:lnTo>
                    <a:pt x="185" y="285"/>
                  </a:lnTo>
                  <a:lnTo>
                    <a:pt x="255" y="285"/>
                  </a:lnTo>
                  <a:lnTo>
                    <a:pt x="296" y="180"/>
                  </a:lnTo>
                  <a:lnTo>
                    <a:pt x="272" y="134"/>
                  </a:lnTo>
                  <a:lnTo>
                    <a:pt x="302" y="87"/>
                  </a:lnTo>
                  <a:lnTo>
                    <a:pt x="244" y="76"/>
                  </a:lnTo>
                  <a:lnTo>
                    <a:pt x="162" y="6"/>
                  </a:lnTo>
                  <a:lnTo>
                    <a:pt x="133" y="0"/>
                  </a:lnTo>
                  <a:close/>
                </a:path>
              </a:pathLst>
            </a:custGeom>
            <a:solidFill>
              <a:srgbClr val="EAEAEA"/>
            </a:solidFill>
            <a:ln w="9525">
              <a:noFill/>
              <a:round/>
              <a:headEnd/>
              <a:tailEnd/>
            </a:ln>
          </p:spPr>
          <p:txBody>
            <a:bodyPr/>
            <a:lstStyle/>
            <a:p>
              <a:endParaRPr lang="en-US" dirty="0"/>
            </a:p>
          </p:txBody>
        </p:sp>
        <p:sp>
          <p:nvSpPr>
            <p:cNvPr id="47139" name="Freeform 97"/>
            <p:cNvSpPr>
              <a:spLocks/>
            </p:cNvSpPr>
            <p:nvPr/>
          </p:nvSpPr>
          <p:spPr bwMode="auto">
            <a:xfrm>
              <a:off x="4291" y="1951"/>
              <a:ext cx="17" cy="21"/>
            </a:xfrm>
            <a:custGeom>
              <a:avLst/>
              <a:gdLst>
                <a:gd name="T0" fmla="*/ 0 w 163"/>
                <a:gd name="T1" fmla="*/ 0 h 226"/>
                <a:gd name="T2" fmla="*/ 0 w 163"/>
                <a:gd name="T3" fmla="*/ 0 h 226"/>
                <a:gd name="T4" fmla="*/ 0 w 163"/>
                <a:gd name="T5" fmla="*/ 0 h 226"/>
                <a:gd name="T6" fmla="*/ 0 w 163"/>
                <a:gd name="T7" fmla="*/ 0 h 226"/>
                <a:gd name="T8" fmla="*/ 0 w 163"/>
                <a:gd name="T9" fmla="*/ 0 h 226"/>
                <a:gd name="T10" fmla="*/ 0 w 163"/>
                <a:gd name="T11" fmla="*/ 0 h 226"/>
                <a:gd name="T12" fmla="*/ 0 w 163"/>
                <a:gd name="T13" fmla="*/ 0 h 226"/>
                <a:gd name="T14" fmla="*/ 0 w 163"/>
                <a:gd name="T15" fmla="*/ 0 h 226"/>
                <a:gd name="T16" fmla="*/ 0 w 163"/>
                <a:gd name="T17" fmla="*/ 0 h 2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3"/>
                <a:gd name="T28" fmla="*/ 0 h 226"/>
                <a:gd name="T29" fmla="*/ 163 w 163"/>
                <a:gd name="T30" fmla="*/ 226 h 2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3" h="226">
                  <a:moveTo>
                    <a:pt x="47" y="0"/>
                  </a:moveTo>
                  <a:lnTo>
                    <a:pt x="17" y="47"/>
                  </a:lnTo>
                  <a:lnTo>
                    <a:pt x="41" y="93"/>
                  </a:lnTo>
                  <a:lnTo>
                    <a:pt x="0" y="198"/>
                  </a:lnTo>
                  <a:lnTo>
                    <a:pt x="35" y="226"/>
                  </a:lnTo>
                  <a:lnTo>
                    <a:pt x="76" y="221"/>
                  </a:lnTo>
                  <a:lnTo>
                    <a:pt x="163" y="93"/>
                  </a:lnTo>
                  <a:lnTo>
                    <a:pt x="82" y="12"/>
                  </a:lnTo>
                  <a:lnTo>
                    <a:pt x="47" y="0"/>
                  </a:lnTo>
                  <a:close/>
                </a:path>
              </a:pathLst>
            </a:custGeom>
            <a:solidFill>
              <a:srgbClr val="EAEAEA"/>
            </a:solidFill>
            <a:ln w="9525">
              <a:noFill/>
              <a:round/>
              <a:headEnd/>
              <a:tailEnd/>
            </a:ln>
          </p:spPr>
          <p:txBody>
            <a:bodyPr/>
            <a:lstStyle/>
            <a:p>
              <a:endParaRPr lang="en-US" dirty="0"/>
            </a:p>
          </p:txBody>
        </p:sp>
        <p:sp>
          <p:nvSpPr>
            <p:cNvPr id="47140" name="Freeform 99"/>
            <p:cNvSpPr>
              <a:spLocks/>
            </p:cNvSpPr>
            <p:nvPr/>
          </p:nvSpPr>
          <p:spPr bwMode="auto">
            <a:xfrm rot="-882543">
              <a:off x="3703" y="1365"/>
              <a:ext cx="11" cy="4"/>
            </a:xfrm>
            <a:custGeom>
              <a:avLst/>
              <a:gdLst>
                <a:gd name="T0" fmla="*/ 0 w 99"/>
                <a:gd name="T1" fmla="*/ 0 h 46"/>
                <a:gd name="T2" fmla="*/ 0 w 99"/>
                <a:gd name="T3" fmla="*/ 0 h 46"/>
                <a:gd name="T4" fmla="*/ 0 w 99"/>
                <a:gd name="T5" fmla="*/ 0 h 46"/>
                <a:gd name="T6" fmla="*/ 0 w 99"/>
                <a:gd name="T7" fmla="*/ 0 h 46"/>
                <a:gd name="T8" fmla="*/ 0 w 99"/>
                <a:gd name="T9" fmla="*/ 0 h 46"/>
                <a:gd name="T10" fmla="*/ 0 w 99"/>
                <a:gd name="T11" fmla="*/ 0 h 46"/>
                <a:gd name="T12" fmla="*/ 0 w 99"/>
                <a:gd name="T13" fmla="*/ 0 h 46"/>
                <a:gd name="T14" fmla="*/ 0 60000 65536"/>
                <a:gd name="T15" fmla="*/ 0 60000 65536"/>
                <a:gd name="T16" fmla="*/ 0 60000 65536"/>
                <a:gd name="T17" fmla="*/ 0 60000 65536"/>
                <a:gd name="T18" fmla="*/ 0 60000 65536"/>
                <a:gd name="T19" fmla="*/ 0 60000 65536"/>
                <a:gd name="T20" fmla="*/ 0 60000 65536"/>
                <a:gd name="T21" fmla="*/ 0 w 99"/>
                <a:gd name="T22" fmla="*/ 0 h 46"/>
                <a:gd name="T23" fmla="*/ 99 w 99"/>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 h="46">
                  <a:moveTo>
                    <a:pt x="64" y="11"/>
                  </a:moveTo>
                  <a:lnTo>
                    <a:pt x="12" y="0"/>
                  </a:lnTo>
                  <a:lnTo>
                    <a:pt x="0" y="11"/>
                  </a:lnTo>
                  <a:lnTo>
                    <a:pt x="12" y="40"/>
                  </a:lnTo>
                  <a:lnTo>
                    <a:pt x="64" y="46"/>
                  </a:lnTo>
                  <a:lnTo>
                    <a:pt x="99" y="17"/>
                  </a:lnTo>
                  <a:lnTo>
                    <a:pt x="64" y="11"/>
                  </a:lnTo>
                  <a:close/>
                </a:path>
              </a:pathLst>
            </a:custGeom>
            <a:solidFill>
              <a:srgbClr val="DDDDDD"/>
            </a:solidFill>
            <a:ln w="9525">
              <a:solidFill>
                <a:srgbClr val="DDDDDD"/>
              </a:solidFill>
              <a:round/>
              <a:headEnd/>
              <a:tailEnd/>
            </a:ln>
          </p:spPr>
          <p:txBody>
            <a:bodyPr/>
            <a:lstStyle/>
            <a:p>
              <a:endParaRPr lang="en-US" dirty="0"/>
            </a:p>
          </p:txBody>
        </p:sp>
        <p:sp>
          <p:nvSpPr>
            <p:cNvPr id="47141" name="Freeform 100"/>
            <p:cNvSpPr>
              <a:spLocks/>
            </p:cNvSpPr>
            <p:nvPr/>
          </p:nvSpPr>
          <p:spPr bwMode="auto">
            <a:xfrm rot="-882543">
              <a:off x="3685" y="1406"/>
              <a:ext cx="12" cy="5"/>
            </a:xfrm>
            <a:custGeom>
              <a:avLst/>
              <a:gdLst>
                <a:gd name="T0" fmla="*/ 0 w 110"/>
                <a:gd name="T1" fmla="*/ 0 h 52"/>
                <a:gd name="T2" fmla="*/ 0 w 110"/>
                <a:gd name="T3" fmla="*/ 0 h 52"/>
                <a:gd name="T4" fmla="*/ 0 w 110"/>
                <a:gd name="T5" fmla="*/ 0 h 52"/>
                <a:gd name="T6" fmla="*/ 0 w 110"/>
                <a:gd name="T7" fmla="*/ 0 h 52"/>
                <a:gd name="T8" fmla="*/ 0 w 110"/>
                <a:gd name="T9" fmla="*/ 0 h 52"/>
                <a:gd name="T10" fmla="*/ 0 w 110"/>
                <a:gd name="T11" fmla="*/ 0 h 52"/>
                <a:gd name="T12" fmla="*/ 0 w 110"/>
                <a:gd name="T13" fmla="*/ 0 h 52"/>
                <a:gd name="T14" fmla="*/ 0 60000 65536"/>
                <a:gd name="T15" fmla="*/ 0 60000 65536"/>
                <a:gd name="T16" fmla="*/ 0 60000 65536"/>
                <a:gd name="T17" fmla="*/ 0 60000 65536"/>
                <a:gd name="T18" fmla="*/ 0 60000 65536"/>
                <a:gd name="T19" fmla="*/ 0 60000 65536"/>
                <a:gd name="T20" fmla="*/ 0 60000 65536"/>
                <a:gd name="T21" fmla="*/ 0 w 110"/>
                <a:gd name="T22" fmla="*/ 0 h 52"/>
                <a:gd name="T23" fmla="*/ 110 w 110"/>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0" h="52">
                  <a:moveTo>
                    <a:pt x="58" y="0"/>
                  </a:moveTo>
                  <a:lnTo>
                    <a:pt x="0" y="24"/>
                  </a:lnTo>
                  <a:lnTo>
                    <a:pt x="23" y="41"/>
                  </a:lnTo>
                  <a:lnTo>
                    <a:pt x="105" y="52"/>
                  </a:lnTo>
                  <a:lnTo>
                    <a:pt x="110" y="17"/>
                  </a:lnTo>
                  <a:lnTo>
                    <a:pt x="81" y="0"/>
                  </a:lnTo>
                  <a:lnTo>
                    <a:pt x="58" y="0"/>
                  </a:lnTo>
                  <a:close/>
                </a:path>
              </a:pathLst>
            </a:custGeom>
            <a:solidFill>
              <a:srgbClr val="DDDDDD"/>
            </a:solidFill>
            <a:ln w="9525">
              <a:solidFill>
                <a:srgbClr val="DDDDDD"/>
              </a:solidFill>
              <a:round/>
              <a:headEnd/>
              <a:tailEnd/>
            </a:ln>
          </p:spPr>
          <p:txBody>
            <a:bodyPr/>
            <a:lstStyle/>
            <a:p>
              <a:endParaRPr lang="en-US" dirty="0"/>
            </a:p>
          </p:txBody>
        </p:sp>
        <p:sp>
          <p:nvSpPr>
            <p:cNvPr id="47142" name="Freeform 101"/>
            <p:cNvSpPr>
              <a:spLocks/>
            </p:cNvSpPr>
            <p:nvPr/>
          </p:nvSpPr>
          <p:spPr bwMode="auto">
            <a:xfrm rot="-882543">
              <a:off x="4210" y="1499"/>
              <a:ext cx="47" cy="39"/>
            </a:xfrm>
            <a:custGeom>
              <a:avLst/>
              <a:gdLst>
                <a:gd name="T0" fmla="*/ 0 w 436"/>
                <a:gd name="T1" fmla="*/ 0 h 424"/>
                <a:gd name="T2" fmla="*/ 0 w 436"/>
                <a:gd name="T3" fmla="*/ 0 h 424"/>
                <a:gd name="T4" fmla="*/ 0 w 436"/>
                <a:gd name="T5" fmla="*/ 0 h 424"/>
                <a:gd name="T6" fmla="*/ 0 w 436"/>
                <a:gd name="T7" fmla="*/ 0 h 424"/>
                <a:gd name="T8" fmla="*/ 0 w 436"/>
                <a:gd name="T9" fmla="*/ 0 h 424"/>
                <a:gd name="T10" fmla="*/ 0 w 436"/>
                <a:gd name="T11" fmla="*/ 0 h 424"/>
                <a:gd name="T12" fmla="*/ 0 w 436"/>
                <a:gd name="T13" fmla="*/ 0 h 424"/>
                <a:gd name="T14" fmla="*/ 0 w 436"/>
                <a:gd name="T15" fmla="*/ 0 h 424"/>
                <a:gd name="T16" fmla="*/ 0 w 436"/>
                <a:gd name="T17" fmla="*/ 0 h 424"/>
                <a:gd name="T18" fmla="*/ 0 w 436"/>
                <a:gd name="T19" fmla="*/ 0 h 424"/>
                <a:gd name="T20" fmla="*/ 0 w 436"/>
                <a:gd name="T21" fmla="*/ 0 h 424"/>
                <a:gd name="T22" fmla="*/ 0 w 436"/>
                <a:gd name="T23" fmla="*/ 0 h 424"/>
                <a:gd name="T24" fmla="*/ 0 w 436"/>
                <a:gd name="T25" fmla="*/ 0 h 424"/>
                <a:gd name="T26" fmla="*/ 0 w 436"/>
                <a:gd name="T27" fmla="*/ 0 h 424"/>
                <a:gd name="T28" fmla="*/ 0 w 436"/>
                <a:gd name="T29" fmla="*/ 0 h 424"/>
                <a:gd name="T30" fmla="*/ 0 w 436"/>
                <a:gd name="T31" fmla="*/ 0 h 424"/>
                <a:gd name="T32" fmla="*/ 0 w 436"/>
                <a:gd name="T33" fmla="*/ 0 h 424"/>
                <a:gd name="T34" fmla="*/ 0 w 436"/>
                <a:gd name="T35" fmla="*/ 0 h 424"/>
                <a:gd name="T36" fmla="*/ 0 w 436"/>
                <a:gd name="T37" fmla="*/ 0 h 424"/>
                <a:gd name="T38" fmla="*/ 0 w 436"/>
                <a:gd name="T39" fmla="*/ 0 h 4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36"/>
                <a:gd name="T61" fmla="*/ 0 h 424"/>
                <a:gd name="T62" fmla="*/ 436 w 436"/>
                <a:gd name="T63" fmla="*/ 424 h 4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36" h="424">
                  <a:moveTo>
                    <a:pt x="180" y="0"/>
                  </a:moveTo>
                  <a:lnTo>
                    <a:pt x="105" y="198"/>
                  </a:lnTo>
                  <a:lnTo>
                    <a:pt x="0" y="250"/>
                  </a:lnTo>
                  <a:lnTo>
                    <a:pt x="81" y="255"/>
                  </a:lnTo>
                  <a:lnTo>
                    <a:pt x="81" y="360"/>
                  </a:lnTo>
                  <a:lnTo>
                    <a:pt x="162" y="389"/>
                  </a:lnTo>
                  <a:lnTo>
                    <a:pt x="255" y="342"/>
                  </a:lnTo>
                  <a:lnTo>
                    <a:pt x="279" y="354"/>
                  </a:lnTo>
                  <a:lnTo>
                    <a:pt x="337" y="401"/>
                  </a:lnTo>
                  <a:lnTo>
                    <a:pt x="394" y="372"/>
                  </a:lnTo>
                  <a:lnTo>
                    <a:pt x="412" y="424"/>
                  </a:lnTo>
                  <a:lnTo>
                    <a:pt x="436" y="255"/>
                  </a:lnTo>
                  <a:lnTo>
                    <a:pt x="384" y="273"/>
                  </a:lnTo>
                  <a:lnTo>
                    <a:pt x="412" y="203"/>
                  </a:lnTo>
                  <a:lnTo>
                    <a:pt x="360" y="163"/>
                  </a:lnTo>
                  <a:lnTo>
                    <a:pt x="366" y="145"/>
                  </a:lnTo>
                  <a:lnTo>
                    <a:pt x="255" y="122"/>
                  </a:lnTo>
                  <a:lnTo>
                    <a:pt x="197" y="151"/>
                  </a:lnTo>
                  <a:lnTo>
                    <a:pt x="227" y="35"/>
                  </a:lnTo>
                  <a:lnTo>
                    <a:pt x="180" y="0"/>
                  </a:lnTo>
                  <a:close/>
                </a:path>
              </a:pathLst>
            </a:custGeom>
            <a:solidFill>
              <a:srgbClr val="DDDDDD"/>
            </a:solidFill>
            <a:ln w="9525">
              <a:solidFill>
                <a:srgbClr val="DDDDDD"/>
              </a:solidFill>
              <a:round/>
              <a:headEnd/>
              <a:tailEnd/>
            </a:ln>
          </p:spPr>
          <p:txBody>
            <a:bodyPr/>
            <a:lstStyle/>
            <a:p>
              <a:endParaRPr lang="en-US" dirty="0"/>
            </a:p>
          </p:txBody>
        </p:sp>
        <p:sp>
          <p:nvSpPr>
            <p:cNvPr id="47143" name="Freeform 102"/>
            <p:cNvSpPr>
              <a:spLocks/>
            </p:cNvSpPr>
            <p:nvPr/>
          </p:nvSpPr>
          <p:spPr bwMode="auto">
            <a:xfrm rot="-882543">
              <a:off x="4187" y="1529"/>
              <a:ext cx="13" cy="5"/>
            </a:xfrm>
            <a:custGeom>
              <a:avLst/>
              <a:gdLst>
                <a:gd name="T0" fmla="*/ 0 w 122"/>
                <a:gd name="T1" fmla="*/ 0 h 53"/>
                <a:gd name="T2" fmla="*/ 0 w 122"/>
                <a:gd name="T3" fmla="*/ 0 h 53"/>
                <a:gd name="T4" fmla="*/ 0 w 122"/>
                <a:gd name="T5" fmla="*/ 0 h 53"/>
                <a:gd name="T6" fmla="*/ 0 w 122"/>
                <a:gd name="T7" fmla="*/ 0 h 53"/>
                <a:gd name="T8" fmla="*/ 0 w 122"/>
                <a:gd name="T9" fmla="*/ 0 h 53"/>
                <a:gd name="T10" fmla="*/ 0 w 122"/>
                <a:gd name="T11" fmla="*/ 0 h 53"/>
                <a:gd name="T12" fmla="*/ 0 w 122"/>
                <a:gd name="T13" fmla="*/ 0 h 53"/>
                <a:gd name="T14" fmla="*/ 0 w 122"/>
                <a:gd name="T15" fmla="*/ 0 h 53"/>
                <a:gd name="T16" fmla="*/ 0 60000 65536"/>
                <a:gd name="T17" fmla="*/ 0 60000 65536"/>
                <a:gd name="T18" fmla="*/ 0 60000 65536"/>
                <a:gd name="T19" fmla="*/ 0 60000 65536"/>
                <a:gd name="T20" fmla="*/ 0 60000 65536"/>
                <a:gd name="T21" fmla="*/ 0 60000 65536"/>
                <a:gd name="T22" fmla="*/ 0 60000 65536"/>
                <a:gd name="T23" fmla="*/ 0 60000 65536"/>
                <a:gd name="T24" fmla="*/ 0 w 122"/>
                <a:gd name="T25" fmla="*/ 0 h 53"/>
                <a:gd name="T26" fmla="*/ 122 w 122"/>
                <a:gd name="T27" fmla="*/ 53 h 5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2" h="53">
                  <a:moveTo>
                    <a:pt x="93" y="0"/>
                  </a:moveTo>
                  <a:lnTo>
                    <a:pt x="30" y="7"/>
                  </a:lnTo>
                  <a:lnTo>
                    <a:pt x="0" y="7"/>
                  </a:lnTo>
                  <a:lnTo>
                    <a:pt x="0" y="24"/>
                  </a:lnTo>
                  <a:lnTo>
                    <a:pt x="82" y="35"/>
                  </a:lnTo>
                  <a:lnTo>
                    <a:pt x="99" y="53"/>
                  </a:lnTo>
                  <a:lnTo>
                    <a:pt x="122" y="30"/>
                  </a:lnTo>
                  <a:lnTo>
                    <a:pt x="93" y="0"/>
                  </a:lnTo>
                  <a:close/>
                </a:path>
              </a:pathLst>
            </a:custGeom>
            <a:solidFill>
              <a:srgbClr val="DDDDDD"/>
            </a:solidFill>
            <a:ln w="9525">
              <a:solidFill>
                <a:srgbClr val="DDDDDD"/>
              </a:solidFill>
              <a:round/>
              <a:headEnd/>
              <a:tailEnd/>
            </a:ln>
          </p:spPr>
          <p:txBody>
            <a:bodyPr/>
            <a:lstStyle/>
            <a:p>
              <a:endParaRPr lang="en-US" dirty="0"/>
            </a:p>
          </p:txBody>
        </p:sp>
        <p:sp>
          <p:nvSpPr>
            <p:cNvPr id="47144" name="Freeform 103"/>
            <p:cNvSpPr>
              <a:spLocks/>
            </p:cNvSpPr>
            <p:nvPr/>
          </p:nvSpPr>
          <p:spPr bwMode="auto">
            <a:xfrm rot="-882543">
              <a:off x="4197" y="1551"/>
              <a:ext cx="7" cy="5"/>
            </a:xfrm>
            <a:custGeom>
              <a:avLst/>
              <a:gdLst>
                <a:gd name="T0" fmla="*/ 0 w 75"/>
                <a:gd name="T1" fmla="*/ 0 h 47"/>
                <a:gd name="T2" fmla="*/ 0 w 75"/>
                <a:gd name="T3" fmla="*/ 0 h 47"/>
                <a:gd name="T4" fmla="*/ 0 w 75"/>
                <a:gd name="T5" fmla="*/ 0 h 47"/>
                <a:gd name="T6" fmla="*/ 0 w 75"/>
                <a:gd name="T7" fmla="*/ 0 h 47"/>
                <a:gd name="T8" fmla="*/ 0 w 75"/>
                <a:gd name="T9" fmla="*/ 0 h 47"/>
                <a:gd name="T10" fmla="*/ 0 w 75"/>
                <a:gd name="T11" fmla="*/ 0 h 47"/>
                <a:gd name="T12" fmla="*/ 0 60000 65536"/>
                <a:gd name="T13" fmla="*/ 0 60000 65536"/>
                <a:gd name="T14" fmla="*/ 0 60000 65536"/>
                <a:gd name="T15" fmla="*/ 0 60000 65536"/>
                <a:gd name="T16" fmla="*/ 0 60000 65536"/>
                <a:gd name="T17" fmla="*/ 0 60000 65536"/>
                <a:gd name="T18" fmla="*/ 0 w 75"/>
                <a:gd name="T19" fmla="*/ 0 h 47"/>
                <a:gd name="T20" fmla="*/ 75 w 75"/>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75" h="47">
                  <a:moveTo>
                    <a:pt x="40" y="0"/>
                  </a:moveTo>
                  <a:lnTo>
                    <a:pt x="0" y="24"/>
                  </a:lnTo>
                  <a:lnTo>
                    <a:pt x="17" y="42"/>
                  </a:lnTo>
                  <a:lnTo>
                    <a:pt x="75" y="47"/>
                  </a:lnTo>
                  <a:lnTo>
                    <a:pt x="69" y="12"/>
                  </a:lnTo>
                  <a:lnTo>
                    <a:pt x="40" y="0"/>
                  </a:lnTo>
                  <a:close/>
                </a:path>
              </a:pathLst>
            </a:custGeom>
            <a:solidFill>
              <a:srgbClr val="DDDDDD"/>
            </a:solidFill>
            <a:ln w="9525">
              <a:solidFill>
                <a:srgbClr val="DDDDDD"/>
              </a:solidFill>
              <a:round/>
              <a:headEnd/>
              <a:tailEnd/>
            </a:ln>
          </p:spPr>
          <p:txBody>
            <a:bodyPr/>
            <a:lstStyle/>
            <a:p>
              <a:endParaRPr lang="en-US" dirty="0"/>
            </a:p>
          </p:txBody>
        </p:sp>
        <p:sp>
          <p:nvSpPr>
            <p:cNvPr id="47145" name="Freeform 104"/>
            <p:cNvSpPr>
              <a:spLocks/>
            </p:cNvSpPr>
            <p:nvPr/>
          </p:nvSpPr>
          <p:spPr bwMode="auto">
            <a:xfrm rot="-882543">
              <a:off x="4214" y="1547"/>
              <a:ext cx="10" cy="10"/>
            </a:xfrm>
            <a:custGeom>
              <a:avLst/>
              <a:gdLst>
                <a:gd name="T0" fmla="*/ 0 w 87"/>
                <a:gd name="T1" fmla="*/ 0 h 105"/>
                <a:gd name="T2" fmla="*/ 0 w 87"/>
                <a:gd name="T3" fmla="*/ 0 h 105"/>
                <a:gd name="T4" fmla="*/ 0 w 87"/>
                <a:gd name="T5" fmla="*/ 0 h 105"/>
                <a:gd name="T6" fmla="*/ 0 w 87"/>
                <a:gd name="T7" fmla="*/ 0 h 105"/>
                <a:gd name="T8" fmla="*/ 0 w 87"/>
                <a:gd name="T9" fmla="*/ 0 h 105"/>
                <a:gd name="T10" fmla="*/ 0 w 87"/>
                <a:gd name="T11" fmla="*/ 0 h 105"/>
                <a:gd name="T12" fmla="*/ 0 w 87"/>
                <a:gd name="T13" fmla="*/ 0 h 105"/>
                <a:gd name="T14" fmla="*/ 0 w 87"/>
                <a:gd name="T15" fmla="*/ 0 h 105"/>
                <a:gd name="T16" fmla="*/ 0 w 87"/>
                <a:gd name="T17" fmla="*/ 0 h 10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105"/>
                <a:gd name="T29" fmla="*/ 87 w 87"/>
                <a:gd name="T30" fmla="*/ 105 h 10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105">
                  <a:moveTo>
                    <a:pt x="17" y="100"/>
                  </a:moveTo>
                  <a:lnTo>
                    <a:pt x="0" y="59"/>
                  </a:lnTo>
                  <a:lnTo>
                    <a:pt x="28" y="0"/>
                  </a:lnTo>
                  <a:lnTo>
                    <a:pt x="52" y="12"/>
                  </a:lnTo>
                  <a:lnTo>
                    <a:pt x="40" y="47"/>
                  </a:lnTo>
                  <a:lnTo>
                    <a:pt x="87" y="70"/>
                  </a:lnTo>
                  <a:lnTo>
                    <a:pt x="75" y="105"/>
                  </a:lnTo>
                  <a:lnTo>
                    <a:pt x="28" y="100"/>
                  </a:lnTo>
                  <a:lnTo>
                    <a:pt x="17" y="100"/>
                  </a:lnTo>
                  <a:close/>
                </a:path>
              </a:pathLst>
            </a:custGeom>
            <a:solidFill>
              <a:srgbClr val="DDDDDD"/>
            </a:solidFill>
            <a:ln w="9525">
              <a:solidFill>
                <a:srgbClr val="DDDDDD"/>
              </a:solidFill>
              <a:round/>
              <a:headEnd/>
              <a:tailEnd/>
            </a:ln>
          </p:spPr>
          <p:txBody>
            <a:bodyPr/>
            <a:lstStyle/>
            <a:p>
              <a:endParaRPr lang="en-US" dirty="0"/>
            </a:p>
          </p:txBody>
        </p:sp>
        <p:sp>
          <p:nvSpPr>
            <p:cNvPr id="47146" name="Freeform 105"/>
            <p:cNvSpPr>
              <a:spLocks/>
            </p:cNvSpPr>
            <p:nvPr/>
          </p:nvSpPr>
          <p:spPr bwMode="auto">
            <a:xfrm rot="-882543">
              <a:off x="3793" y="1527"/>
              <a:ext cx="9" cy="21"/>
            </a:xfrm>
            <a:custGeom>
              <a:avLst/>
              <a:gdLst>
                <a:gd name="T0" fmla="*/ 0 w 76"/>
                <a:gd name="T1" fmla="*/ 0 h 232"/>
                <a:gd name="T2" fmla="*/ 0 w 76"/>
                <a:gd name="T3" fmla="*/ 0 h 232"/>
                <a:gd name="T4" fmla="*/ 0 w 76"/>
                <a:gd name="T5" fmla="*/ 0 h 232"/>
                <a:gd name="T6" fmla="*/ 0 w 76"/>
                <a:gd name="T7" fmla="*/ 0 h 232"/>
                <a:gd name="T8" fmla="*/ 0 w 76"/>
                <a:gd name="T9" fmla="*/ 0 h 232"/>
                <a:gd name="T10" fmla="*/ 0 w 76"/>
                <a:gd name="T11" fmla="*/ 0 h 232"/>
                <a:gd name="T12" fmla="*/ 0 w 76"/>
                <a:gd name="T13" fmla="*/ 0 h 232"/>
                <a:gd name="T14" fmla="*/ 0 w 76"/>
                <a:gd name="T15" fmla="*/ 0 h 232"/>
                <a:gd name="T16" fmla="*/ 0 w 76"/>
                <a:gd name="T17" fmla="*/ 0 h 232"/>
                <a:gd name="T18" fmla="*/ 0 w 76"/>
                <a:gd name="T19" fmla="*/ 0 h 232"/>
                <a:gd name="T20" fmla="*/ 0 w 76"/>
                <a:gd name="T21" fmla="*/ 0 h 2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6"/>
                <a:gd name="T34" fmla="*/ 0 h 232"/>
                <a:gd name="T35" fmla="*/ 76 w 76"/>
                <a:gd name="T36" fmla="*/ 232 h 2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6" h="232">
                  <a:moveTo>
                    <a:pt x="70" y="214"/>
                  </a:moveTo>
                  <a:lnTo>
                    <a:pt x="59" y="157"/>
                  </a:lnTo>
                  <a:lnTo>
                    <a:pt x="76" y="58"/>
                  </a:lnTo>
                  <a:lnTo>
                    <a:pt x="59" y="0"/>
                  </a:lnTo>
                  <a:lnTo>
                    <a:pt x="0" y="0"/>
                  </a:lnTo>
                  <a:lnTo>
                    <a:pt x="47" y="46"/>
                  </a:lnTo>
                  <a:lnTo>
                    <a:pt x="0" y="127"/>
                  </a:lnTo>
                  <a:lnTo>
                    <a:pt x="29" y="174"/>
                  </a:lnTo>
                  <a:lnTo>
                    <a:pt x="41" y="220"/>
                  </a:lnTo>
                  <a:lnTo>
                    <a:pt x="64" y="232"/>
                  </a:lnTo>
                  <a:lnTo>
                    <a:pt x="70" y="214"/>
                  </a:lnTo>
                  <a:close/>
                </a:path>
              </a:pathLst>
            </a:custGeom>
            <a:solidFill>
              <a:srgbClr val="DDDDDD"/>
            </a:solidFill>
            <a:ln w="9525">
              <a:solidFill>
                <a:srgbClr val="DDDDDD"/>
              </a:solidFill>
              <a:round/>
              <a:headEnd/>
              <a:tailEnd/>
            </a:ln>
          </p:spPr>
          <p:txBody>
            <a:bodyPr/>
            <a:lstStyle/>
            <a:p>
              <a:endParaRPr lang="en-US" dirty="0"/>
            </a:p>
          </p:txBody>
        </p:sp>
        <p:sp>
          <p:nvSpPr>
            <p:cNvPr id="47147" name="Freeform 106"/>
            <p:cNvSpPr>
              <a:spLocks/>
            </p:cNvSpPr>
            <p:nvPr/>
          </p:nvSpPr>
          <p:spPr bwMode="auto">
            <a:xfrm rot="-882543">
              <a:off x="4036" y="1436"/>
              <a:ext cx="28" cy="17"/>
            </a:xfrm>
            <a:custGeom>
              <a:avLst/>
              <a:gdLst>
                <a:gd name="T0" fmla="*/ 0 w 256"/>
                <a:gd name="T1" fmla="*/ 0 h 187"/>
                <a:gd name="T2" fmla="*/ 0 w 256"/>
                <a:gd name="T3" fmla="*/ 0 h 187"/>
                <a:gd name="T4" fmla="*/ 0 w 256"/>
                <a:gd name="T5" fmla="*/ 0 h 187"/>
                <a:gd name="T6" fmla="*/ 0 w 256"/>
                <a:gd name="T7" fmla="*/ 0 h 187"/>
                <a:gd name="T8" fmla="*/ 0 w 256"/>
                <a:gd name="T9" fmla="*/ 0 h 187"/>
                <a:gd name="T10" fmla="*/ 0 w 256"/>
                <a:gd name="T11" fmla="*/ 0 h 187"/>
                <a:gd name="T12" fmla="*/ 0 w 256"/>
                <a:gd name="T13" fmla="*/ 0 h 187"/>
                <a:gd name="T14" fmla="*/ 0 w 256"/>
                <a:gd name="T15" fmla="*/ 0 h 187"/>
                <a:gd name="T16" fmla="*/ 0 w 256"/>
                <a:gd name="T17" fmla="*/ 0 h 187"/>
                <a:gd name="T18" fmla="*/ 0 w 256"/>
                <a:gd name="T19" fmla="*/ 0 h 187"/>
                <a:gd name="T20" fmla="*/ 0 w 256"/>
                <a:gd name="T21" fmla="*/ 0 h 187"/>
                <a:gd name="T22" fmla="*/ 0 w 256"/>
                <a:gd name="T23" fmla="*/ 0 h 187"/>
                <a:gd name="T24" fmla="*/ 0 w 256"/>
                <a:gd name="T25" fmla="*/ 0 h 187"/>
                <a:gd name="T26" fmla="*/ 0 w 256"/>
                <a:gd name="T27" fmla="*/ 0 h 1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56"/>
                <a:gd name="T43" fmla="*/ 0 h 187"/>
                <a:gd name="T44" fmla="*/ 256 w 256"/>
                <a:gd name="T45" fmla="*/ 187 h 18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56" h="187">
                  <a:moveTo>
                    <a:pt x="29" y="0"/>
                  </a:moveTo>
                  <a:lnTo>
                    <a:pt x="41" y="30"/>
                  </a:lnTo>
                  <a:lnTo>
                    <a:pt x="0" y="122"/>
                  </a:lnTo>
                  <a:lnTo>
                    <a:pt x="69" y="187"/>
                  </a:lnTo>
                  <a:lnTo>
                    <a:pt x="111" y="169"/>
                  </a:lnTo>
                  <a:lnTo>
                    <a:pt x="104" y="122"/>
                  </a:lnTo>
                  <a:lnTo>
                    <a:pt x="157" y="169"/>
                  </a:lnTo>
                  <a:lnTo>
                    <a:pt x="215" y="187"/>
                  </a:lnTo>
                  <a:lnTo>
                    <a:pt x="256" y="164"/>
                  </a:lnTo>
                  <a:lnTo>
                    <a:pt x="238" y="111"/>
                  </a:lnTo>
                  <a:lnTo>
                    <a:pt x="191" y="117"/>
                  </a:lnTo>
                  <a:lnTo>
                    <a:pt x="157" y="47"/>
                  </a:lnTo>
                  <a:lnTo>
                    <a:pt x="87" y="0"/>
                  </a:lnTo>
                  <a:lnTo>
                    <a:pt x="29" y="0"/>
                  </a:lnTo>
                  <a:close/>
                </a:path>
              </a:pathLst>
            </a:custGeom>
            <a:solidFill>
              <a:srgbClr val="DDDDDD"/>
            </a:solidFill>
            <a:ln w="9525">
              <a:solidFill>
                <a:srgbClr val="DDDDDD"/>
              </a:solidFill>
              <a:round/>
              <a:headEnd/>
              <a:tailEnd/>
            </a:ln>
          </p:spPr>
          <p:txBody>
            <a:bodyPr/>
            <a:lstStyle/>
            <a:p>
              <a:endParaRPr lang="en-US" dirty="0"/>
            </a:p>
          </p:txBody>
        </p:sp>
        <p:sp>
          <p:nvSpPr>
            <p:cNvPr id="47148" name="Freeform 107"/>
            <p:cNvSpPr>
              <a:spLocks/>
            </p:cNvSpPr>
            <p:nvPr/>
          </p:nvSpPr>
          <p:spPr bwMode="auto">
            <a:xfrm rot="-882543">
              <a:off x="4046" y="1459"/>
              <a:ext cx="6" cy="7"/>
            </a:xfrm>
            <a:custGeom>
              <a:avLst/>
              <a:gdLst>
                <a:gd name="T0" fmla="*/ 0 w 52"/>
                <a:gd name="T1" fmla="*/ 0 h 70"/>
                <a:gd name="T2" fmla="*/ 0 w 52"/>
                <a:gd name="T3" fmla="*/ 0 h 70"/>
                <a:gd name="T4" fmla="*/ 0 w 52"/>
                <a:gd name="T5" fmla="*/ 0 h 70"/>
                <a:gd name="T6" fmla="*/ 0 w 52"/>
                <a:gd name="T7" fmla="*/ 0 h 70"/>
                <a:gd name="T8" fmla="*/ 0 w 52"/>
                <a:gd name="T9" fmla="*/ 0 h 70"/>
                <a:gd name="T10" fmla="*/ 0 w 52"/>
                <a:gd name="T11" fmla="*/ 0 h 70"/>
                <a:gd name="T12" fmla="*/ 0 w 52"/>
                <a:gd name="T13" fmla="*/ 0 h 70"/>
                <a:gd name="T14" fmla="*/ 0 60000 65536"/>
                <a:gd name="T15" fmla="*/ 0 60000 65536"/>
                <a:gd name="T16" fmla="*/ 0 60000 65536"/>
                <a:gd name="T17" fmla="*/ 0 60000 65536"/>
                <a:gd name="T18" fmla="*/ 0 60000 65536"/>
                <a:gd name="T19" fmla="*/ 0 60000 65536"/>
                <a:gd name="T20" fmla="*/ 0 60000 65536"/>
                <a:gd name="T21" fmla="*/ 0 w 52"/>
                <a:gd name="T22" fmla="*/ 0 h 70"/>
                <a:gd name="T23" fmla="*/ 52 w 52"/>
                <a:gd name="T24" fmla="*/ 70 h 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70">
                  <a:moveTo>
                    <a:pt x="41" y="0"/>
                  </a:moveTo>
                  <a:lnTo>
                    <a:pt x="0" y="5"/>
                  </a:lnTo>
                  <a:lnTo>
                    <a:pt x="0" y="70"/>
                  </a:lnTo>
                  <a:lnTo>
                    <a:pt x="24" y="52"/>
                  </a:lnTo>
                  <a:lnTo>
                    <a:pt x="47" y="47"/>
                  </a:lnTo>
                  <a:lnTo>
                    <a:pt x="52" y="29"/>
                  </a:lnTo>
                  <a:lnTo>
                    <a:pt x="41" y="0"/>
                  </a:lnTo>
                  <a:close/>
                </a:path>
              </a:pathLst>
            </a:custGeom>
            <a:solidFill>
              <a:srgbClr val="DDDDDD"/>
            </a:solidFill>
            <a:ln w="9525">
              <a:solidFill>
                <a:srgbClr val="DDDDDD"/>
              </a:solidFill>
              <a:round/>
              <a:headEnd/>
              <a:tailEnd/>
            </a:ln>
          </p:spPr>
          <p:txBody>
            <a:bodyPr/>
            <a:lstStyle/>
            <a:p>
              <a:endParaRPr lang="en-US" dirty="0"/>
            </a:p>
          </p:txBody>
        </p:sp>
        <p:sp>
          <p:nvSpPr>
            <p:cNvPr id="47149" name="Freeform 108"/>
            <p:cNvSpPr>
              <a:spLocks/>
            </p:cNvSpPr>
            <p:nvPr/>
          </p:nvSpPr>
          <p:spPr bwMode="auto">
            <a:xfrm rot="-882543">
              <a:off x="3908" y="1360"/>
              <a:ext cx="33" cy="22"/>
            </a:xfrm>
            <a:custGeom>
              <a:avLst/>
              <a:gdLst>
                <a:gd name="T0" fmla="*/ 0 w 309"/>
                <a:gd name="T1" fmla="*/ 0 h 244"/>
                <a:gd name="T2" fmla="*/ 0 w 309"/>
                <a:gd name="T3" fmla="*/ 0 h 244"/>
                <a:gd name="T4" fmla="*/ 0 w 309"/>
                <a:gd name="T5" fmla="*/ 0 h 244"/>
                <a:gd name="T6" fmla="*/ 0 w 309"/>
                <a:gd name="T7" fmla="*/ 0 h 244"/>
                <a:gd name="T8" fmla="*/ 0 w 309"/>
                <a:gd name="T9" fmla="*/ 0 h 244"/>
                <a:gd name="T10" fmla="*/ 0 w 309"/>
                <a:gd name="T11" fmla="*/ 0 h 244"/>
                <a:gd name="T12" fmla="*/ 0 w 309"/>
                <a:gd name="T13" fmla="*/ 0 h 244"/>
                <a:gd name="T14" fmla="*/ 0 w 309"/>
                <a:gd name="T15" fmla="*/ 0 h 244"/>
                <a:gd name="T16" fmla="*/ 0 w 309"/>
                <a:gd name="T17" fmla="*/ 0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9"/>
                <a:gd name="T28" fmla="*/ 0 h 244"/>
                <a:gd name="T29" fmla="*/ 309 w 309"/>
                <a:gd name="T30" fmla="*/ 244 h 2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9" h="244">
                  <a:moveTo>
                    <a:pt x="187" y="0"/>
                  </a:moveTo>
                  <a:lnTo>
                    <a:pt x="88" y="105"/>
                  </a:lnTo>
                  <a:lnTo>
                    <a:pt x="0" y="128"/>
                  </a:lnTo>
                  <a:lnTo>
                    <a:pt x="18" y="232"/>
                  </a:lnTo>
                  <a:lnTo>
                    <a:pt x="100" y="244"/>
                  </a:lnTo>
                  <a:lnTo>
                    <a:pt x="145" y="175"/>
                  </a:lnTo>
                  <a:lnTo>
                    <a:pt x="309" y="180"/>
                  </a:lnTo>
                  <a:lnTo>
                    <a:pt x="245" y="18"/>
                  </a:lnTo>
                  <a:lnTo>
                    <a:pt x="187" y="0"/>
                  </a:lnTo>
                  <a:close/>
                </a:path>
              </a:pathLst>
            </a:custGeom>
            <a:solidFill>
              <a:srgbClr val="DDDDDD"/>
            </a:solidFill>
            <a:ln w="9525">
              <a:solidFill>
                <a:srgbClr val="DDDDDD"/>
              </a:solidFill>
              <a:round/>
              <a:headEnd/>
              <a:tailEnd/>
            </a:ln>
          </p:spPr>
          <p:txBody>
            <a:bodyPr/>
            <a:lstStyle/>
            <a:p>
              <a:endParaRPr lang="en-US" dirty="0"/>
            </a:p>
          </p:txBody>
        </p:sp>
        <p:sp>
          <p:nvSpPr>
            <p:cNvPr id="47150" name="Freeform 109"/>
            <p:cNvSpPr>
              <a:spLocks/>
            </p:cNvSpPr>
            <p:nvPr/>
          </p:nvSpPr>
          <p:spPr bwMode="auto">
            <a:xfrm rot="-882543">
              <a:off x="3928" y="1373"/>
              <a:ext cx="46" cy="45"/>
            </a:xfrm>
            <a:custGeom>
              <a:avLst/>
              <a:gdLst>
                <a:gd name="T0" fmla="*/ 0 w 424"/>
                <a:gd name="T1" fmla="*/ 0 h 476"/>
                <a:gd name="T2" fmla="*/ 0 w 424"/>
                <a:gd name="T3" fmla="*/ 0 h 476"/>
                <a:gd name="T4" fmla="*/ 0 w 424"/>
                <a:gd name="T5" fmla="*/ 0 h 476"/>
                <a:gd name="T6" fmla="*/ 0 w 424"/>
                <a:gd name="T7" fmla="*/ 0 h 476"/>
                <a:gd name="T8" fmla="*/ 0 w 424"/>
                <a:gd name="T9" fmla="*/ 0 h 476"/>
                <a:gd name="T10" fmla="*/ 0 w 424"/>
                <a:gd name="T11" fmla="*/ 0 h 476"/>
                <a:gd name="T12" fmla="*/ 0 w 424"/>
                <a:gd name="T13" fmla="*/ 0 h 476"/>
                <a:gd name="T14" fmla="*/ 0 w 424"/>
                <a:gd name="T15" fmla="*/ 0 h 476"/>
                <a:gd name="T16" fmla="*/ 0 w 424"/>
                <a:gd name="T17" fmla="*/ 0 h 476"/>
                <a:gd name="T18" fmla="*/ 0 w 424"/>
                <a:gd name="T19" fmla="*/ 0 h 476"/>
                <a:gd name="T20" fmla="*/ 0 w 424"/>
                <a:gd name="T21" fmla="*/ 0 h 476"/>
                <a:gd name="T22" fmla="*/ 0 w 424"/>
                <a:gd name="T23" fmla="*/ 0 h 476"/>
                <a:gd name="T24" fmla="*/ 0 w 424"/>
                <a:gd name="T25" fmla="*/ 0 h 476"/>
                <a:gd name="T26" fmla="*/ 0 w 424"/>
                <a:gd name="T27" fmla="*/ 0 h 476"/>
                <a:gd name="T28" fmla="*/ 0 w 424"/>
                <a:gd name="T29" fmla="*/ 0 h 476"/>
                <a:gd name="T30" fmla="*/ 0 w 424"/>
                <a:gd name="T31" fmla="*/ 0 h 476"/>
                <a:gd name="T32" fmla="*/ 0 w 424"/>
                <a:gd name="T33" fmla="*/ 0 h 476"/>
                <a:gd name="T34" fmla="*/ 0 w 424"/>
                <a:gd name="T35" fmla="*/ 0 h 476"/>
                <a:gd name="T36" fmla="*/ 0 w 424"/>
                <a:gd name="T37" fmla="*/ 0 h 476"/>
                <a:gd name="T38" fmla="*/ 0 w 424"/>
                <a:gd name="T39" fmla="*/ 0 h 476"/>
                <a:gd name="T40" fmla="*/ 0 w 424"/>
                <a:gd name="T41" fmla="*/ 0 h 476"/>
                <a:gd name="T42" fmla="*/ 0 w 424"/>
                <a:gd name="T43" fmla="*/ 0 h 47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24"/>
                <a:gd name="T67" fmla="*/ 0 h 476"/>
                <a:gd name="T68" fmla="*/ 424 w 424"/>
                <a:gd name="T69" fmla="*/ 476 h 47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24" h="476">
                  <a:moveTo>
                    <a:pt x="197" y="6"/>
                  </a:moveTo>
                  <a:lnTo>
                    <a:pt x="75" y="0"/>
                  </a:lnTo>
                  <a:lnTo>
                    <a:pt x="70" y="35"/>
                  </a:lnTo>
                  <a:lnTo>
                    <a:pt x="63" y="94"/>
                  </a:lnTo>
                  <a:lnTo>
                    <a:pt x="46" y="146"/>
                  </a:lnTo>
                  <a:lnTo>
                    <a:pt x="105" y="209"/>
                  </a:lnTo>
                  <a:lnTo>
                    <a:pt x="0" y="209"/>
                  </a:lnTo>
                  <a:lnTo>
                    <a:pt x="75" y="279"/>
                  </a:lnTo>
                  <a:lnTo>
                    <a:pt x="105" y="383"/>
                  </a:lnTo>
                  <a:lnTo>
                    <a:pt x="244" y="395"/>
                  </a:lnTo>
                  <a:lnTo>
                    <a:pt x="354" y="476"/>
                  </a:lnTo>
                  <a:lnTo>
                    <a:pt x="407" y="436"/>
                  </a:lnTo>
                  <a:lnTo>
                    <a:pt x="384" y="395"/>
                  </a:lnTo>
                  <a:lnTo>
                    <a:pt x="419" y="401"/>
                  </a:lnTo>
                  <a:lnTo>
                    <a:pt x="372" y="267"/>
                  </a:lnTo>
                  <a:lnTo>
                    <a:pt x="424" y="111"/>
                  </a:lnTo>
                  <a:lnTo>
                    <a:pt x="384" y="76"/>
                  </a:lnTo>
                  <a:lnTo>
                    <a:pt x="342" y="174"/>
                  </a:lnTo>
                  <a:lnTo>
                    <a:pt x="349" y="162"/>
                  </a:lnTo>
                  <a:lnTo>
                    <a:pt x="314" y="87"/>
                  </a:lnTo>
                  <a:lnTo>
                    <a:pt x="238" y="59"/>
                  </a:lnTo>
                  <a:lnTo>
                    <a:pt x="197" y="6"/>
                  </a:lnTo>
                  <a:close/>
                </a:path>
              </a:pathLst>
            </a:custGeom>
            <a:solidFill>
              <a:srgbClr val="DDDDDD"/>
            </a:solidFill>
            <a:ln w="9525">
              <a:solidFill>
                <a:srgbClr val="DDDDDD"/>
              </a:solidFill>
              <a:round/>
              <a:headEnd/>
              <a:tailEnd/>
            </a:ln>
          </p:spPr>
          <p:txBody>
            <a:bodyPr/>
            <a:lstStyle/>
            <a:p>
              <a:endParaRPr lang="en-US" dirty="0"/>
            </a:p>
          </p:txBody>
        </p:sp>
        <p:sp>
          <p:nvSpPr>
            <p:cNvPr id="47151" name="Freeform 110"/>
            <p:cNvSpPr>
              <a:spLocks/>
            </p:cNvSpPr>
            <p:nvPr/>
          </p:nvSpPr>
          <p:spPr bwMode="auto">
            <a:xfrm rot="-882543">
              <a:off x="3978" y="1374"/>
              <a:ext cx="18" cy="21"/>
            </a:xfrm>
            <a:custGeom>
              <a:avLst/>
              <a:gdLst>
                <a:gd name="T0" fmla="*/ 0 w 163"/>
                <a:gd name="T1" fmla="*/ 0 h 233"/>
                <a:gd name="T2" fmla="*/ 0 w 163"/>
                <a:gd name="T3" fmla="*/ 0 h 233"/>
                <a:gd name="T4" fmla="*/ 0 w 163"/>
                <a:gd name="T5" fmla="*/ 0 h 233"/>
                <a:gd name="T6" fmla="*/ 0 w 163"/>
                <a:gd name="T7" fmla="*/ 0 h 233"/>
                <a:gd name="T8" fmla="*/ 0 w 163"/>
                <a:gd name="T9" fmla="*/ 0 h 233"/>
                <a:gd name="T10" fmla="*/ 0 w 163"/>
                <a:gd name="T11" fmla="*/ 0 h 233"/>
                <a:gd name="T12" fmla="*/ 0 w 163"/>
                <a:gd name="T13" fmla="*/ 0 h 233"/>
                <a:gd name="T14" fmla="*/ 0 w 163"/>
                <a:gd name="T15" fmla="*/ 0 h 233"/>
                <a:gd name="T16" fmla="*/ 0 w 163"/>
                <a:gd name="T17" fmla="*/ 0 h 233"/>
                <a:gd name="T18" fmla="*/ 0 w 163"/>
                <a:gd name="T19" fmla="*/ 0 h 233"/>
                <a:gd name="T20" fmla="*/ 0 w 163"/>
                <a:gd name="T21" fmla="*/ 0 h 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233"/>
                <a:gd name="T35" fmla="*/ 163 w 163"/>
                <a:gd name="T36" fmla="*/ 233 h 2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233">
                  <a:moveTo>
                    <a:pt x="0" y="82"/>
                  </a:moveTo>
                  <a:lnTo>
                    <a:pt x="52" y="163"/>
                  </a:lnTo>
                  <a:lnTo>
                    <a:pt x="29" y="233"/>
                  </a:lnTo>
                  <a:lnTo>
                    <a:pt x="70" y="233"/>
                  </a:lnTo>
                  <a:lnTo>
                    <a:pt x="151" y="180"/>
                  </a:lnTo>
                  <a:lnTo>
                    <a:pt x="163" y="145"/>
                  </a:lnTo>
                  <a:lnTo>
                    <a:pt x="146" y="18"/>
                  </a:lnTo>
                  <a:lnTo>
                    <a:pt x="94" y="0"/>
                  </a:lnTo>
                  <a:lnTo>
                    <a:pt x="64" y="70"/>
                  </a:lnTo>
                  <a:lnTo>
                    <a:pt x="29" y="58"/>
                  </a:lnTo>
                  <a:lnTo>
                    <a:pt x="0" y="82"/>
                  </a:lnTo>
                  <a:close/>
                </a:path>
              </a:pathLst>
            </a:custGeom>
            <a:solidFill>
              <a:srgbClr val="DDDDDD"/>
            </a:solidFill>
            <a:ln w="9525">
              <a:solidFill>
                <a:srgbClr val="DDDDDD"/>
              </a:solidFill>
              <a:round/>
              <a:headEnd/>
              <a:tailEnd/>
            </a:ln>
          </p:spPr>
          <p:txBody>
            <a:bodyPr/>
            <a:lstStyle/>
            <a:p>
              <a:endParaRPr lang="en-US" dirty="0"/>
            </a:p>
          </p:txBody>
        </p:sp>
        <p:sp>
          <p:nvSpPr>
            <p:cNvPr id="47152" name="Freeform 111"/>
            <p:cNvSpPr>
              <a:spLocks/>
            </p:cNvSpPr>
            <p:nvPr/>
          </p:nvSpPr>
          <p:spPr bwMode="auto">
            <a:xfrm rot="-882543">
              <a:off x="3999" y="1371"/>
              <a:ext cx="13" cy="14"/>
            </a:xfrm>
            <a:custGeom>
              <a:avLst/>
              <a:gdLst>
                <a:gd name="T0" fmla="*/ 0 w 116"/>
                <a:gd name="T1" fmla="*/ 0 h 150"/>
                <a:gd name="T2" fmla="*/ 0 w 116"/>
                <a:gd name="T3" fmla="*/ 0 h 150"/>
                <a:gd name="T4" fmla="*/ 0 w 116"/>
                <a:gd name="T5" fmla="*/ 0 h 150"/>
                <a:gd name="T6" fmla="*/ 0 w 116"/>
                <a:gd name="T7" fmla="*/ 0 h 150"/>
                <a:gd name="T8" fmla="*/ 0 w 116"/>
                <a:gd name="T9" fmla="*/ 0 h 150"/>
                <a:gd name="T10" fmla="*/ 0 w 116"/>
                <a:gd name="T11" fmla="*/ 0 h 150"/>
                <a:gd name="T12" fmla="*/ 0 w 116"/>
                <a:gd name="T13" fmla="*/ 0 h 150"/>
                <a:gd name="T14" fmla="*/ 0 60000 65536"/>
                <a:gd name="T15" fmla="*/ 0 60000 65536"/>
                <a:gd name="T16" fmla="*/ 0 60000 65536"/>
                <a:gd name="T17" fmla="*/ 0 60000 65536"/>
                <a:gd name="T18" fmla="*/ 0 60000 65536"/>
                <a:gd name="T19" fmla="*/ 0 60000 65536"/>
                <a:gd name="T20" fmla="*/ 0 60000 65536"/>
                <a:gd name="T21" fmla="*/ 0 w 116"/>
                <a:gd name="T22" fmla="*/ 0 h 150"/>
                <a:gd name="T23" fmla="*/ 116 w 116"/>
                <a:gd name="T24" fmla="*/ 150 h 1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6" h="150">
                  <a:moveTo>
                    <a:pt x="11" y="46"/>
                  </a:moveTo>
                  <a:lnTo>
                    <a:pt x="0" y="145"/>
                  </a:lnTo>
                  <a:lnTo>
                    <a:pt x="58" y="150"/>
                  </a:lnTo>
                  <a:lnTo>
                    <a:pt x="116" y="46"/>
                  </a:lnTo>
                  <a:lnTo>
                    <a:pt x="75" y="0"/>
                  </a:lnTo>
                  <a:lnTo>
                    <a:pt x="29" y="0"/>
                  </a:lnTo>
                  <a:lnTo>
                    <a:pt x="11" y="46"/>
                  </a:lnTo>
                  <a:close/>
                </a:path>
              </a:pathLst>
            </a:custGeom>
            <a:solidFill>
              <a:srgbClr val="DDDDDD"/>
            </a:solidFill>
            <a:ln w="9525">
              <a:solidFill>
                <a:srgbClr val="DDDDDD"/>
              </a:solidFill>
              <a:round/>
              <a:headEnd/>
              <a:tailEnd/>
            </a:ln>
          </p:spPr>
          <p:txBody>
            <a:bodyPr/>
            <a:lstStyle/>
            <a:p>
              <a:endParaRPr lang="en-US" dirty="0"/>
            </a:p>
          </p:txBody>
        </p:sp>
        <p:sp>
          <p:nvSpPr>
            <p:cNvPr id="47153" name="Freeform 112"/>
            <p:cNvSpPr>
              <a:spLocks/>
            </p:cNvSpPr>
            <p:nvPr/>
          </p:nvSpPr>
          <p:spPr bwMode="auto">
            <a:xfrm rot="-882543">
              <a:off x="4021" y="1362"/>
              <a:ext cx="108" cy="99"/>
            </a:xfrm>
            <a:custGeom>
              <a:avLst/>
              <a:gdLst>
                <a:gd name="T0" fmla="*/ 0 w 987"/>
                <a:gd name="T1" fmla="*/ 0 h 1074"/>
                <a:gd name="T2" fmla="*/ 0 w 987"/>
                <a:gd name="T3" fmla="*/ 0 h 1074"/>
                <a:gd name="T4" fmla="*/ 0 w 987"/>
                <a:gd name="T5" fmla="*/ 0 h 1074"/>
                <a:gd name="T6" fmla="*/ 0 w 987"/>
                <a:gd name="T7" fmla="*/ 0 h 1074"/>
                <a:gd name="T8" fmla="*/ 0 w 987"/>
                <a:gd name="T9" fmla="*/ 0 h 1074"/>
                <a:gd name="T10" fmla="*/ 0 w 987"/>
                <a:gd name="T11" fmla="*/ 0 h 1074"/>
                <a:gd name="T12" fmla="*/ 0 w 987"/>
                <a:gd name="T13" fmla="*/ 0 h 1074"/>
                <a:gd name="T14" fmla="*/ 0 w 987"/>
                <a:gd name="T15" fmla="*/ 0 h 1074"/>
                <a:gd name="T16" fmla="*/ 0 w 987"/>
                <a:gd name="T17" fmla="*/ 0 h 1074"/>
                <a:gd name="T18" fmla="*/ 0 w 987"/>
                <a:gd name="T19" fmla="*/ 0 h 1074"/>
                <a:gd name="T20" fmla="*/ 0 w 987"/>
                <a:gd name="T21" fmla="*/ 0 h 1074"/>
                <a:gd name="T22" fmla="*/ 0 w 987"/>
                <a:gd name="T23" fmla="*/ 0 h 1074"/>
                <a:gd name="T24" fmla="*/ 0 w 987"/>
                <a:gd name="T25" fmla="*/ 0 h 1074"/>
                <a:gd name="T26" fmla="*/ 0 w 987"/>
                <a:gd name="T27" fmla="*/ 0 h 1074"/>
                <a:gd name="T28" fmla="*/ 0 w 987"/>
                <a:gd name="T29" fmla="*/ 0 h 1074"/>
                <a:gd name="T30" fmla="*/ 0 w 987"/>
                <a:gd name="T31" fmla="*/ 0 h 1074"/>
                <a:gd name="T32" fmla="*/ 0 w 987"/>
                <a:gd name="T33" fmla="*/ 0 h 1074"/>
                <a:gd name="T34" fmla="*/ 0 w 987"/>
                <a:gd name="T35" fmla="*/ 0 h 1074"/>
                <a:gd name="T36" fmla="*/ 0 w 987"/>
                <a:gd name="T37" fmla="*/ 0 h 1074"/>
                <a:gd name="T38" fmla="*/ 0 w 987"/>
                <a:gd name="T39" fmla="*/ 0 h 1074"/>
                <a:gd name="T40" fmla="*/ 0 w 987"/>
                <a:gd name="T41" fmla="*/ 0 h 1074"/>
                <a:gd name="T42" fmla="*/ 0 w 987"/>
                <a:gd name="T43" fmla="*/ 0 h 1074"/>
                <a:gd name="T44" fmla="*/ 0 w 987"/>
                <a:gd name="T45" fmla="*/ 0 h 1074"/>
                <a:gd name="T46" fmla="*/ 0 w 987"/>
                <a:gd name="T47" fmla="*/ 0 h 1074"/>
                <a:gd name="T48" fmla="*/ 0 w 987"/>
                <a:gd name="T49" fmla="*/ 0 h 1074"/>
                <a:gd name="T50" fmla="*/ 0 w 987"/>
                <a:gd name="T51" fmla="*/ 0 h 1074"/>
                <a:gd name="T52" fmla="*/ 0 w 987"/>
                <a:gd name="T53" fmla="*/ 0 h 1074"/>
                <a:gd name="T54" fmla="*/ 0 w 987"/>
                <a:gd name="T55" fmla="*/ 0 h 1074"/>
                <a:gd name="T56" fmla="*/ 0 w 987"/>
                <a:gd name="T57" fmla="*/ 0 h 1074"/>
                <a:gd name="T58" fmla="*/ 0 w 987"/>
                <a:gd name="T59" fmla="*/ 0 h 1074"/>
                <a:gd name="T60" fmla="*/ 0 w 987"/>
                <a:gd name="T61" fmla="*/ 0 h 1074"/>
                <a:gd name="T62" fmla="*/ 0 w 987"/>
                <a:gd name="T63" fmla="*/ 0 h 107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87"/>
                <a:gd name="T97" fmla="*/ 0 h 1074"/>
                <a:gd name="T98" fmla="*/ 987 w 987"/>
                <a:gd name="T99" fmla="*/ 1074 h 107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87" h="1074">
                  <a:moveTo>
                    <a:pt x="110" y="0"/>
                  </a:moveTo>
                  <a:lnTo>
                    <a:pt x="93" y="52"/>
                  </a:lnTo>
                  <a:lnTo>
                    <a:pt x="16" y="80"/>
                  </a:lnTo>
                  <a:lnTo>
                    <a:pt x="0" y="133"/>
                  </a:lnTo>
                  <a:lnTo>
                    <a:pt x="58" y="197"/>
                  </a:lnTo>
                  <a:lnTo>
                    <a:pt x="28" y="226"/>
                  </a:lnTo>
                  <a:lnTo>
                    <a:pt x="86" y="284"/>
                  </a:lnTo>
                  <a:lnTo>
                    <a:pt x="191" y="296"/>
                  </a:lnTo>
                  <a:lnTo>
                    <a:pt x="330" y="377"/>
                  </a:lnTo>
                  <a:lnTo>
                    <a:pt x="342" y="336"/>
                  </a:lnTo>
                  <a:lnTo>
                    <a:pt x="307" y="267"/>
                  </a:lnTo>
                  <a:lnTo>
                    <a:pt x="377" y="296"/>
                  </a:lnTo>
                  <a:lnTo>
                    <a:pt x="394" y="359"/>
                  </a:lnTo>
                  <a:lnTo>
                    <a:pt x="494" y="377"/>
                  </a:lnTo>
                  <a:lnTo>
                    <a:pt x="522" y="418"/>
                  </a:lnTo>
                  <a:lnTo>
                    <a:pt x="482" y="470"/>
                  </a:lnTo>
                  <a:lnTo>
                    <a:pt x="586" y="523"/>
                  </a:lnTo>
                  <a:lnTo>
                    <a:pt x="563" y="592"/>
                  </a:lnTo>
                  <a:lnTo>
                    <a:pt x="539" y="610"/>
                  </a:lnTo>
                  <a:lnTo>
                    <a:pt x="557" y="714"/>
                  </a:lnTo>
                  <a:lnTo>
                    <a:pt x="499" y="755"/>
                  </a:lnTo>
                  <a:lnTo>
                    <a:pt x="435" y="725"/>
                  </a:lnTo>
                  <a:lnTo>
                    <a:pt x="424" y="865"/>
                  </a:lnTo>
                  <a:lnTo>
                    <a:pt x="529" y="859"/>
                  </a:lnTo>
                  <a:lnTo>
                    <a:pt x="557" y="836"/>
                  </a:lnTo>
                  <a:lnTo>
                    <a:pt x="668" y="976"/>
                  </a:lnTo>
                  <a:lnTo>
                    <a:pt x="714" y="976"/>
                  </a:lnTo>
                  <a:lnTo>
                    <a:pt x="738" y="1011"/>
                  </a:lnTo>
                  <a:lnTo>
                    <a:pt x="947" y="1074"/>
                  </a:lnTo>
                  <a:lnTo>
                    <a:pt x="941" y="1028"/>
                  </a:lnTo>
                  <a:lnTo>
                    <a:pt x="842" y="952"/>
                  </a:lnTo>
                  <a:lnTo>
                    <a:pt x="825" y="912"/>
                  </a:lnTo>
                  <a:lnTo>
                    <a:pt x="953" y="993"/>
                  </a:lnTo>
                  <a:lnTo>
                    <a:pt x="970" y="946"/>
                  </a:lnTo>
                  <a:lnTo>
                    <a:pt x="918" y="865"/>
                  </a:lnTo>
                  <a:lnTo>
                    <a:pt x="923" y="847"/>
                  </a:lnTo>
                  <a:lnTo>
                    <a:pt x="825" y="772"/>
                  </a:lnTo>
                  <a:lnTo>
                    <a:pt x="842" y="720"/>
                  </a:lnTo>
                  <a:lnTo>
                    <a:pt x="784" y="673"/>
                  </a:lnTo>
                  <a:lnTo>
                    <a:pt x="930" y="714"/>
                  </a:lnTo>
                  <a:lnTo>
                    <a:pt x="930" y="772"/>
                  </a:lnTo>
                  <a:lnTo>
                    <a:pt x="947" y="778"/>
                  </a:lnTo>
                  <a:lnTo>
                    <a:pt x="965" y="702"/>
                  </a:lnTo>
                  <a:lnTo>
                    <a:pt x="987" y="673"/>
                  </a:lnTo>
                  <a:lnTo>
                    <a:pt x="975" y="586"/>
                  </a:lnTo>
                  <a:lnTo>
                    <a:pt x="895" y="580"/>
                  </a:lnTo>
                  <a:lnTo>
                    <a:pt x="860" y="523"/>
                  </a:lnTo>
                  <a:lnTo>
                    <a:pt x="749" y="488"/>
                  </a:lnTo>
                  <a:lnTo>
                    <a:pt x="714" y="435"/>
                  </a:lnTo>
                  <a:lnTo>
                    <a:pt x="738" y="389"/>
                  </a:lnTo>
                  <a:lnTo>
                    <a:pt x="703" y="313"/>
                  </a:lnTo>
                  <a:lnTo>
                    <a:pt x="633" y="284"/>
                  </a:lnTo>
                  <a:lnTo>
                    <a:pt x="539" y="249"/>
                  </a:lnTo>
                  <a:lnTo>
                    <a:pt x="529" y="174"/>
                  </a:lnTo>
                  <a:lnTo>
                    <a:pt x="435" y="197"/>
                  </a:lnTo>
                  <a:lnTo>
                    <a:pt x="412" y="145"/>
                  </a:lnTo>
                  <a:lnTo>
                    <a:pt x="319" y="174"/>
                  </a:lnTo>
                  <a:lnTo>
                    <a:pt x="302" y="104"/>
                  </a:lnTo>
                  <a:lnTo>
                    <a:pt x="382" y="92"/>
                  </a:lnTo>
                  <a:lnTo>
                    <a:pt x="278" y="57"/>
                  </a:lnTo>
                  <a:lnTo>
                    <a:pt x="191" y="63"/>
                  </a:lnTo>
                  <a:lnTo>
                    <a:pt x="168" y="179"/>
                  </a:lnTo>
                  <a:lnTo>
                    <a:pt x="133" y="122"/>
                  </a:lnTo>
                  <a:lnTo>
                    <a:pt x="150" y="52"/>
                  </a:lnTo>
                  <a:lnTo>
                    <a:pt x="110" y="0"/>
                  </a:lnTo>
                  <a:close/>
                </a:path>
              </a:pathLst>
            </a:custGeom>
            <a:solidFill>
              <a:srgbClr val="DDDDDD"/>
            </a:solidFill>
            <a:ln w="9525">
              <a:solidFill>
                <a:srgbClr val="DDDDDD"/>
              </a:solidFill>
              <a:round/>
              <a:headEnd/>
              <a:tailEnd/>
            </a:ln>
          </p:spPr>
          <p:txBody>
            <a:bodyPr/>
            <a:lstStyle/>
            <a:p>
              <a:endParaRPr lang="en-US" dirty="0"/>
            </a:p>
          </p:txBody>
        </p:sp>
        <p:sp>
          <p:nvSpPr>
            <p:cNvPr id="47154" name="Freeform 113"/>
            <p:cNvSpPr>
              <a:spLocks/>
            </p:cNvSpPr>
            <p:nvPr/>
          </p:nvSpPr>
          <p:spPr bwMode="auto">
            <a:xfrm rot="-882543">
              <a:off x="4000" y="1347"/>
              <a:ext cx="38" cy="20"/>
            </a:xfrm>
            <a:custGeom>
              <a:avLst/>
              <a:gdLst>
                <a:gd name="T0" fmla="*/ 0 w 354"/>
                <a:gd name="T1" fmla="*/ 0 h 227"/>
                <a:gd name="T2" fmla="*/ 0 w 354"/>
                <a:gd name="T3" fmla="*/ 0 h 227"/>
                <a:gd name="T4" fmla="*/ 0 w 354"/>
                <a:gd name="T5" fmla="*/ 0 h 227"/>
                <a:gd name="T6" fmla="*/ 0 w 354"/>
                <a:gd name="T7" fmla="*/ 0 h 227"/>
                <a:gd name="T8" fmla="*/ 0 w 354"/>
                <a:gd name="T9" fmla="*/ 0 h 227"/>
                <a:gd name="T10" fmla="*/ 0 w 354"/>
                <a:gd name="T11" fmla="*/ 0 h 227"/>
                <a:gd name="T12" fmla="*/ 0 w 354"/>
                <a:gd name="T13" fmla="*/ 0 h 227"/>
                <a:gd name="T14" fmla="*/ 0 w 354"/>
                <a:gd name="T15" fmla="*/ 0 h 227"/>
                <a:gd name="T16" fmla="*/ 0 w 354"/>
                <a:gd name="T17" fmla="*/ 0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4"/>
                <a:gd name="T28" fmla="*/ 0 h 227"/>
                <a:gd name="T29" fmla="*/ 354 w 354"/>
                <a:gd name="T30" fmla="*/ 227 h 2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4" h="227">
                  <a:moveTo>
                    <a:pt x="0" y="41"/>
                  </a:moveTo>
                  <a:lnTo>
                    <a:pt x="52" y="82"/>
                  </a:lnTo>
                  <a:lnTo>
                    <a:pt x="52" y="197"/>
                  </a:lnTo>
                  <a:lnTo>
                    <a:pt x="354" y="227"/>
                  </a:lnTo>
                  <a:lnTo>
                    <a:pt x="354" y="169"/>
                  </a:lnTo>
                  <a:lnTo>
                    <a:pt x="162" y="122"/>
                  </a:lnTo>
                  <a:lnTo>
                    <a:pt x="57" y="18"/>
                  </a:lnTo>
                  <a:lnTo>
                    <a:pt x="0" y="0"/>
                  </a:lnTo>
                  <a:lnTo>
                    <a:pt x="0" y="41"/>
                  </a:lnTo>
                  <a:close/>
                </a:path>
              </a:pathLst>
            </a:custGeom>
            <a:solidFill>
              <a:srgbClr val="DDDDDD"/>
            </a:solidFill>
            <a:ln w="9525">
              <a:solidFill>
                <a:srgbClr val="DDDDDD"/>
              </a:solidFill>
              <a:round/>
              <a:headEnd/>
              <a:tailEnd/>
            </a:ln>
          </p:spPr>
          <p:txBody>
            <a:bodyPr/>
            <a:lstStyle/>
            <a:p>
              <a:endParaRPr lang="en-US" dirty="0"/>
            </a:p>
          </p:txBody>
        </p:sp>
        <p:sp>
          <p:nvSpPr>
            <p:cNvPr id="47155" name="Freeform 114"/>
            <p:cNvSpPr>
              <a:spLocks/>
            </p:cNvSpPr>
            <p:nvPr/>
          </p:nvSpPr>
          <p:spPr bwMode="auto">
            <a:xfrm rot="-882543">
              <a:off x="3947" y="1349"/>
              <a:ext cx="30" cy="18"/>
            </a:xfrm>
            <a:custGeom>
              <a:avLst/>
              <a:gdLst>
                <a:gd name="T0" fmla="*/ 0 w 284"/>
                <a:gd name="T1" fmla="*/ 0 h 185"/>
                <a:gd name="T2" fmla="*/ 0 w 284"/>
                <a:gd name="T3" fmla="*/ 0 h 185"/>
                <a:gd name="T4" fmla="*/ 0 w 284"/>
                <a:gd name="T5" fmla="*/ 0 h 185"/>
                <a:gd name="T6" fmla="*/ 0 w 284"/>
                <a:gd name="T7" fmla="*/ 0 h 185"/>
                <a:gd name="T8" fmla="*/ 0 w 284"/>
                <a:gd name="T9" fmla="*/ 0 h 185"/>
                <a:gd name="T10" fmla="*/ 0 w 284"/>
                <a:gd name="T11" fmla="*/ 0 h 185"/>
                <a:gd name="T12" fmla="*/ 0 w 284"/>
                <a:gd name="T13" fmla="*/ 0 h 185"/>
                <a:gd name="T14" fmla="*/ 0 w 284"/>
                <a:gd name="T15" fmla="*/ 0 h 185"/>
                <a:gd name="T16" fmla="*/ 0 w 284"/>
                <a:gd name="T17" fmla="*/ 0 h 1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4"/>
                <a:gd name="T28" fmla="*/ 0 h 185"/>
                <a:gd name="T29" fmla="*/ 284 w 284"/>
                <a:gd name="T30" fmla="*/ 185 h 1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4" h="185">
                  <a:moveTo>
                    <a:pt x="63" y="0"/>
                  </a:moveTo>
                  <a:lnTo>
                    <a:pt x="202" y="52"/>
                  </a:lnTo>
                  <a:lnTo>
                    <a:pt x="284" y="122"/>
                  </a:lnTo>
                  <a:lnTo>
                    <a:pt x="197" y="185"/>
                  </a:lnTo>
                  <a:lnTo>
                    <a:pt x="110" y="162"/>
                  </a:lnTo>
                  <a:lnTo>
                    <a:pt x="52" y="133"/>
                  </a:lnTo>
                  <a:lnTo>
                    <a:pt x="45" y="92"/>
                  </a:lnTo>
                  <a:lnTo>
                    <a:pt x="0" y="52"/>
                  </a:lnTo>
                  <a:lnTo>
                    <a:pt x="63" y="0"/>
                  </a:lnTo>
                  <a:close/>
                </a:path>
              </a:pathLst>
            </a:custGeom>
            <a:solidFill>
              <a:srgbClr val="DDDDDD"/>
            </a:solidFill>
            <a:ln w="9525">
              <a:solidFill>
                <a:srgbClr val="DDDDDD"/>
              </a:solidFill>
              <a:round/>
              <a:headEnd/>
              <a:tailEnd/>
            </a:ln>
          </p:spPr>
          <p:txBody>
            <a:bodyPr/>
            <a:lstStyle/>
            <a:p>
              <a:endParaRPr lang="en-US" dirty="0"/>
            </a:p>
          </p:txBody>
        </p:sp>
        <p:sp>
          <p:nvSpPr>
            <p:cNvPr id="47156" name="Freeform 115"/>
            <p:cNvSpPr>
              <a:spLocks/>
            </p:cNvSpPr>
            <p:nvPr/>
          </p:nvSpPr>
          <p:spPr bwMode="auto">
            <a:xfrm rot="-882543">
              <a:off x="3979" y="1353"/>
              <a:ext cx="13" cy="14"/>
            </a:xfrm>
            <a:custGeom>
              <a:avLst/>
              <a:gdLst>
                <a:gd name="T0" fmla="*/ 0 w 127"/>
                <a:gd name="T1" fmla="*/ 0 h 134"/>
                <a:gd name="T2" fmla="*/ 0 w 127"/>
                <a:gd name="T3" fmla="*/ 0 h 134"/>
                <a:gd name="T4" fmla="*/ 0 w 127"/>
                <a:gd name="T5" fmla="*/ 0 h 134"/>
                <a:gd name="T6" fmla="*/ 0 w 127"/>
                <a:gd name="T7" fmla="*/ 0 h 134"/>
                <a:gd name="T8" fmla="*/ 0 w 127"/>
                <a:gd name="T9" fmla="*/ 0 h 134"/>
                <a:gd name="T10" fmla="*/ 0 w 127"/>
                <a:gd name="T11" fmla="*/ 0 h 134"/>
                <a:gd name="T12" fmla="*/ 0 w 127"/>
                <a:gd name="T13" fmla="*/ 0 h 134"/>
                <a:gd name="T14" fmla="*/ 0 w 127"/>
                <a:gd name="T15" fmla="*/ 0 h 134"/>
                <a:gd name="T16" fmla="*/ 0 w 127"/>
                <a:gd name="T17" fmla="*/ 0 h 134"/>
                <a:gd name="T18" fmla="*/ 0 w 127"/>
                <a:gd name="T19" fmla="*/ 0 h 1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7"/>
                <a:gd name="T31" fmla="*/ 0 h 134"/>
                <a:gd name="T32" fmla="*/ 127 w 127"/>
                <a:gd name="T33" fmla="*/ 134 h 1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7" h="134">
                  <a:moveTo>
                    <a:pt x="92" y="0"/>
                  </a:moveTo>
                  <a:lnTo>
                    <a:pt x="17" y="24"/>
                  </a:lnTo>
                  <a:lnTo>
                    <a:pt x="0" y="65"/>
                  </a:lnTo>
                  <a:lnTo>
                    <a:pt x="40" y="77"/>
                  </a:lnTo>
                  <a:lnTo>
                    <a:pt x="40" y="117"/>
                  </a:lnTo>
                  <a:lnTo>
                    <a:pt x="98" y="134"/>
                  </a:lnTo>
                  <a:lnTo>
                    <a:pt x="127" y="129"/>
                  </a:lnTo>
                  <a:lnTo>
                    <a:pt x="98" y="77"/>
                  </a:lnTo>
                  <a:lnTo>
                    <a:pt x="127" y="65"/>
                  </a:lnTo>
                  <a:lnTo>
                    <a:pt x="92" y="0"/>
                  </a:lnTo>
                  <a:close/>
                </a:path>
              </a:pathLst>
            </a:custGeom>
            <a:solidFill>
              <a:srgbClr val="DDDDDD"/>
            </a:solidFill>
            <a:ln w="9525">
              <a:solidFill>
                <a:srgbClr val="DDDDDD"/>
              </a:solidFill>
              <a:round/>
              <a:headEnd/>
              <a:tailEnd/>
            </a:ln>
          </p:spPr>
          <p:txBody>
            <a:bodyPr/>
            <a:lstStyle/>
            <a:p>
              <a:endParaRPr lang="en-US" dirty="0"/>
            </a:p>
          </p:txBody>
        </p:sp>
        <p:sp>
          <p:nvSpPr>
            <p:cNvPr id="47157" name="Freeform 116"/>
            <p:cNvSpPr>
              <a:spLocks/>
            </p:cNvSpPr>
            <p:nvPr/>
          </p:nvSpPr>
          <p:spPr bwMode="auto">
            <a:xfrm rot="-882543">
              <a:off x="3935" y="1352"/>
              <a:ext cx="5" cy="4"/>
            </a:xfrm>
            <a:custGeom>
              <a:avLst/>
              <a:gdLst>
                <a:gd name="T0" fmla="*/ 0 w 47"/>
                <a:gd name="T1" fmla="*/ 0 h 35"/>
                <a:gd name="T2" fmla="*/ 0 w 47"/>
                <a:gd name="T3" fmla="*/ 0 h 35"/>
                <a:gd name="T4" fmla="*/ 0 w 47"/>
                <a:gd name="T5" fmla="*/ 0 h 35"/>
                <a:gd name="T6" fmla="*/ 0 w 47"/>
                <a:gd name="T7" fmla="*/ 0 h 35"/>
                <a:gd name="T8" fmla="*/ 0 w 47"/>
                <a:gd name="T9" fmla="*/ 0 h 35"/>
                <a:gd name="T10" fmla="*/ 0 60000 65536"/>
                <a:gd name="T11" fmla="*/ 0 60000 65536"/>
                <a:gd name="T12" fmla="*/ 0 60000 65536"/>
                <a:gd name="T13" fmla="*/ 0 60000 65536"/>
                <a:gd name="T14" fmla="*/ 0 60000 65536"/>
                <a:gd name="T15" fmla="*/ 0 w 47"/>
                <a:gd name="T16" fmla="*/ 0 h 35"/>
                <a:gd name="T17" fmla="*/ 47 w 47"/>
                <a:gd name="T18" fmla="*/ 35 h 35"/>
              </a:gdLst>
              <a:ahLst/>
              <a:cxnLst>
                <a:cxn ang="T10">
                  <a:pos x="T0" y="T1"/>
                </a:cxn>
                <a:cxn ang="T11">
                  <a:pos x="T2" y="T3"/>
                </a:cxn>
                <a:cxn ang="T12">
                  <a:pos x="T4" y="T5"/>
                </a:cxn>
                <a:cxn ang="T13">
                  <a:pos x="T6" y="T7"/>
                </a:cxn>
                <a:cxn ang="T14">
                  <a:pos x="T8" y="T9"/>
                </a:cxn>
              </a:cxnLst>
              <a:rect l="T15" t="T16" r="T17" b="T18"/>
              <a:pathLst>
                <a:path w="47" h="35">
                  <a:moveTo>
                    <a:pt x="29" y="0"/>
                  </a:moveTo>
                  <a:lnTo>
                    <a:pt x="0" y="0"/>
                  </a:lnTo>
                  <a:lnTo>
                    <a:pt x="17" y="35"/>
                  </a:lnTo>
                  <a:lnTo>
                    <a:pt x="47" y="23"/>
                  </a:lnTo>
                  <a:lnTo>
                    <a:pt x="29" y="0"/>
                  </a:lnTo>
                  <a:close/>
                </a:path>
              </a:pathLst>
            </a:custGeom>
            <a:solidFill>
              <a:srgbClr val="DDDDDD"/>
            </a:solidFill>
            <a:ln w="9525">
              <a:solidFill>
                <a:srgbClr val="DDDDDD"/>
              </a:solidFill>
              <a:round/>
              <a:headEnd/>
              <a:tailEnd/>
            </a:ln>
          </p:spPr>
          <p:txBody>
            <a:bodyPr/>
            <a:lstStyle/>
            <a:p>
              <a:endParaRPr lang="en-US" dirty="0"/>
            </a:p>
          </p:txBody>
        </p:sp>
        <p:sp>
          <p:nvSpPr>
            <p:cNvPr id="47158" name="Freeform 117"/>
            <p:cNvSpPr>
              <a:spLocks/>
            </p:cNvSpPr>
            <p:nvPr/>
          </p:nvSpPr>
          <p:spPr bwMode="auto">
            <a:xfrm rot="-882543">
              <a:off x="4000" y="1360"/>
              <a:ext cx="2" cy="4"/>
            </a:xfrm>
            <a:custGeom>
              <a:avLst/>
              <a:gdLst>
                <a:gd name="T0" fmla="*/ 0 w 24"/>
                <a:gd name="T1" fmla="*/ 0 h 41"/>
                <a:gd name="T2" fmla="*/ 0 w 24"/>
                <a:gd name="T3" fmla="*/ 0 h 41"/>
                <a:gd name="T4" fmla="*/ 0 w 24"/>
                <a:gd name="T5" fmla="*/ 0 h 41"/>
                <a:gd name="T6" fmla="*/ 0 w 24"/>
                <a:gd name="T7" fmla="*/ 0 h 41"/>
                <a:gd name="T8" fmla="*/ 0 w 24"/>
                <a:gd name="T9" fmla="*/ 0 h 41"/>
                <a:gd name="T10" fmla="*/ 0 60000 65536"/>
                <a:gd name="T11" fmla="*/ 0 60000 65536"/>
                <a:gd name="T12" fmla="*/ 0 60000 65536"/>
                <a:gd name="T13" fmla="*/ 0 60000 65536"/>
                <a:gd name="T14" fmla="*/ 0 60000 65536"/>
                <a:gd name="T15" fmla="*/ 0 w 24"/>
                <a:gd name="T16" fmla="*/ 0 h 41"/>
                <a:gd name="T17" fmla="*/ 24 w 24"/>
                <a:gd name="T18" fmla="*/ 41 h 41"/>
              </a:gdLst>
              <a:ahLst/>
              <a:cxnLst>
                <a:cxn ang="T10">
                  <a:pos x="T0" y="T1"/>
                </a:cxn>
                <a:cxn ang="T11">
                  <a:pos x="T2" y="T3"/>
                </a:cxn>
                <a:cxn ang="T12">
                  <a:pos x="T4" y="T5"/>
                </a:cxn>
                <a:cxn ang="T13">
                  <a:pos x="T6" y="T7"/>
                </a:cxn>
                <a:cxn ang="T14">
                  <a:pos x="T8" y="T9"/>
                </a:cxn>
              </a:cxnLst>
              <a:rect l="T15" t="T16" r="T17" b="T18"/>
              <a:pathLst>
                <a:path w="24" h="41">
                  <a:moveTo>
                    <a:pt x="24" y="18"/>
                  </a:moveTo>
                  <a:lnTo>
                    <a:pt x="12" y="0"/>
                  </a:lnTo>
                  <a:lnTo>
                    <a:pt x="0" y="41"/>
                  </a:lnTo>
                  <a:lnTo>
                    <a:pt x="17" y="41"/>
                  </a:lnTo>
                  <a:lnTo>
                    <a:pt x="24" y="18"/>
                  </a:lnTo>
                  <a:close/>
                </a:path>
              </a:pathLst>
            </a:custGeom>
            <a:solidFill>
              <a:srgbClr val="DDDDDD"/>
            </a:solidFill>
            <a:ln w="9525">
              <a:solidFill>
                <a:srgbClr val="DDDDDD"/>
              </a:solidFill>
              <a:round/>
              <a:headEnd/>
              <a:tailEnd/>
            </a:ln>
          </p:spPr>
          <p:txBody>
            <a:bodyPr/>
            <a:lstStyle/>
            <a:p>
              <a:endParaRPr lang="en-US" dirty="0"/>
            </a:p>
          </p:txBody>
        </p:sp>
        <p:sp>
          <p:nvSpPr>
            <p:cNvPr id="47159" name="Freeform 118"/>
            <p:cNvSpPr>
              <a:spLocks/>
            </p:cNvSpPr>
            <p:nvPr/>
          </p:nvSpPr>
          <p:spPr bwMode="auto">
            <a:xfrm rot="-882543">
              <a:off x="4066" y="1407"/>
              <a:ext cx="7" cy="10"/>
            </a:xfrm>
            <a:custGeom>
              <a:avLst/>
              <a:gdLst>
                <a:gd name="T0" fmla="*/ 0 w 70"/>
                <a:gd name="T1" fmla="*/ 0 h 104"/>
                <a:gd name="T2" fmla="*/ 0 w 70"/>
                <a:gd name="T3" fmla="*/ 0 h 104"/>
                <a:gd name="T4" fmla="*/ 0 w 70"/>
                <a:gd name="T5" fmla="*/ 0 h 104"/>
                <a:gd name="T6" fmla="*/ 0 w 70"/>
                <a:gd name="T7" fmla="*/ 0 h 104"/>
                <a:gd name="T8" fmla="*/ 0 w 70"/>
                <a:gd name="T9" fmla="*/ 0 h 104"/>
                <a:gd name="T10" fmla="*/ 0 w 70"/>
                <a:gd name="T11" fmla="*/ 0 h 104"/>
                <a:gd name="T12" fmla="*/ 0 w 70"/>
                <a:gd name="T13" fmla="*/ 0 h 104"/>
                <a:gd name="T14" fmla="*/ 0 w 70"/>
                <a:gd name="T15" fmla="*/ 0 h 104"/>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104"/>
                <a:gd name="T26" fmla="*/ 70 w 70"/>
                <a:gd name="T27" fmla="*/ 104 h 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104">
                  <a:moveTo>
                    <a:pt x="58" y="92"/>
                  </a:moveTo>
                  <a:lnTo>
                    <a:pt x="70" y="47"/>
                  </a:lnTo>
                  <a:lnTo>
                    <a:pt x="23" y="0"/>
                  </a:lnTo>
                  <a:lnTo>
                    <a:pt x="12" y="12"/>
                  </a:lnTo>
                  <a:lnTo>
                    <a:pt x="17" y="58"/>
                  </a:lnTo>
                  <a:lnTo>
                    <a:pt x="0" y="104"/>
                  </a:lnTo>
                  <a:lnTo>
                    <a:pt x="47" y="104"/>
                  </a:lnTo>
                  <a:lnTo>
                    <a:pt x="58" y="92"/>
                  </a:lnTo>
                  <a:close/>
                </a:path>
              </a:pathLst>
            </a:custGeom>
            <a:solidFill>
              <a:srgbClr val="DDDDDD"/>
            </a:solidFill>
            <a:ln w="9525">
              <a:solidFill>
                <a:srgbClr val="DDDDDD"/>
              </a:solidFill>
              <a:round/>
              <a:headEnd/>
              <a:tailEnd/>
            </a:ln>
          </p:spPr>
          <p:txBody>
            <a:bodyPr/>
            <a:lstStyle/>
            <a:p>
              <a:endParaRPr lang="en-US" dirty="0"/>
            </a:p>
          </p:txBody>
        </p:sp>
        <p:sp>
          <p:nvSpPr>
            <p:cNvPr id="47160" name="Freeform 119"/>
            <p:cNvSpPr>
              <a:spLocks/>
            </p:cNvSpPr>
            <p:nvPr/>
          </p:nvSpPr>
          <p:spPr bwMode="auto">
            <a:xfrm rot="-882543">
              <a:off x="3701" y="1335"/>
              <a:ext cx="164" cy="167"/>
            </a:xfrm>
            <a:custGeom>
              <a:avLst/>
              <a:gdLst>
                <a:gd name="T0" fmla="*/ 0 w 1518"/>
                <a:gd name="T1" fmla="*/ 0 h 1801"/>
                <a:gd name="T2" fmla="*/ 0 w 1518"/>
                <a:gd name="T3" fmla="*/ 0 h 1801"/>
                <a:gd name="T4" fmla="*/ 0 w 1518"/>
                <a:gd name="T5" fmla="*/ 0 h 1801"/>
                <a:gd name="T6" fmla="*/ 0 w 1518"/>
                <a:gd name="T7" fmla="*/ 0 h 1801"/>
                <a:gd name="T8" fmla="*/ 0 w 1518"/>
                <a:gd name="T9" fmla="*/ 0 h 1801"/>
                <a:gd name="T10" fmla="*/ 0 w 1518"/>
                <a:gd name="T11" fmla="*/ 0 h 1801"/>
                <a:gd name="T12" fmla="*/ 0 w 1518"/>
                <a:gd name="T13" fmla="*/ 0 h 1801"/>
                <a:gd name="T14" fmla="*/ 0 w 1518"/>
                <a:gd name="T15" fmla="*/ 0 h 1801"/>
                <a:gd name="T16" fmla="*/ 0 w 1518"/>
                <a:gd name="T17" fmla="*/ 0 h 1801"/>
                <a:gd name="T18" fmla="*/ 0 w 1518"/>
                <a:gd name="T19" fmla="*/ 0 h 1801"/>
                <a:gd name="T20" fmla="*/ 0 w 1518"/>
                <a:gd name="T21" fmla="*/ 0 h 1801"/>
                <a:gd name="T22" fmla="*/ 0 w 1518"/>
                <a:gd name="T23" fmla="*/ 0 h 1801"/>
                <a:gd name="T24" fmla="*/ 0 w 1518"/>
                <a:gd name="T25" fmla="*/ 0 h 1801"/>
                <a:gd name="T26" fmla="*/ 0 w 1518"/>
                <a:gd name="T27" fmla="*/ 0 h 1801"/>
                <a:gd name="T28" fmla="*/ 0 w 1518"/>
                <a:gd name="T29" fmla="*/ 0 h 1801"/>
                <a:gd name="T30" fmla="*/ 0 w 1518"/>
                <a:gd name="T31" fmla="*/ 0 h 1801"/>
                <a:gd name="T32" fmla="*/ 0 w 1518"/>
                <a:gd name="T33" fmla="*/ 0 h 1801"/>
                <a:gd name="T34" fmla="*/ 0 w 1518"/>
                <a:gd name="T35" fmla="*/ 0 h 1801"/>
                <a:gd name="T36" fmla="*/ 0 w 1518"/>
                <a:gd name="T37" fmla="*/ 0 h 1801"/>
                <a:gd name="T38" fmla="*/ 0 w 1518"/>
                <a:gd name="T39" fmla="*/ 0 h 1801"/>
                <a:gd name="T40" fmla="*/ 0 w 1518"/>
                <a:gd name="T41" fmla="*/ 0 h 1801"/>
                <a:gd name="T42" fmla="*/ 0 w 1518"/>
                <a:gd name="T43" fmla="*/ 0 h 1801"/>
                <a:gd name="T44" fmla="*/ 0 w 1518"/>
                <a:gd name="T45" fmla="*/ 0 h 1801"/>
                <a:gd name="T46" fmla="*/ 0 w 1518"/>
                <a:gd name="T47" fmla="*/ 0 h 1801"/>
                <a:gd name="T48" fmla="*/ 0 w 1518"/>
                <a:gd name="T49" fmla="*/ 0 h 1801"/>
                <a:gd name="T50" fmla="*/ 0 w 1518"/>
                <a:gd name="T51" fmla="*/ 0 h 1801"/>
                <a:gd name="T52" fmla="*/ 0 w 1518"/>
                <a:gd name="T53" fmla="*/ 0 h 1801"/>
                <a:gd name="T54" fmla="*/ 0 w 1518"/>
                <a:gd name="T55" fmla="*/ 0 h 1801"/>
                <a:gd name="T56" fmla="*/ 0 w 1518"/>
                <a:gd name="T57" fmla="*/ 0 h 1801"/>
                <a:gd name="T58" fmla="*/ 0 w 1518"/>
                <a:gd name="T59" fmla="*/ 0 h 1801"/>
                <a:gd name="T60" fmla="*/ 0 w 1518"/>
                <a:gd name="T61" fmla="*/ 0 h 1801"/>
                <a:gd name="T62" fmla="*/ 0 w 1518"/>
                <a:gd name="T63" fmla="*/ 0 h 1801"/>
                <a:gd name="T64" fmla="*/ 0 w 1518"/>
                <a:gd name="T65" fmla="*/ 0 h 1801"/>
                <a:gd name="T66" fmla="*/ 0 w 1518"/>
                <a:gd name="T67" fmla="*/ 0 h 1801"/>
                <a:gd name="T68" fmla="*/ 0 w 1518"/>
                <a:gd name="T69" fmla="*/ 0 h 1801"/>
                <a:gd name="T70" fmla="*/ 0 w 1518"/>
                <a:gd name="T71" fmla="*/ 0 h 1801"/>
                <a:gd name="T72" fmla="*/ 0 w 1518"/>
                <a:gd name="T73" fmla="*/ 0 h 1801"/>
                <a:gd name="T74" fmla="*/ 0 w 1518"/>
                <a:gd name="T75" fmla="*/ 0 h 1801"/>
                <a:gd name="T76" fmla="*/ 0 w 1518"/>
                <a:gd name="T77" fmla="*/ 0 h 1801"/>
                <a:gd name="T78" fmla="*/ 0 w 1518"/>
                <a:gd name="T79" fmla="*/ 0 h 1801"/>
                <a:gd name="T80" fmla="*/ 0 w 1518"/>
                <a:gd name="T81" fmla="*/ 0 h 1801"/>
                <a:gd name="T82" fmla="*/ 0 w 1518"/>
                <a:gd name="T83" fmla="*/ 0 h 1801"/>
                <a:gd name="T84" fmla="*/ 0 w 1518"/>
                <a:gd name="T85" fmla="*/ 0 h 1801"/>
                <a:gd name="T86" fmla="*/ 0 w 1518"/>
                <a:gd name="T87" fmla="*/ 0 h 1801"/>
                <a:gd name="T88" fmla="*/ 0 w 1518"/>
                <a:gd name="T89" fmla="*/ 0 h 1801"/>
                <a:gd name="T90" fmla="*/ 0 w 1518"/>
                <a:gd name="T91" fmla="*/ 0 h 1801"/>
                <a:gd name="T92" fmla="*/ 0 w 1518"/>
                <a:gd name="T93" fmla="*/ 0 h 1801"/>
                <a:gd name="T94" fmla="*/ 0 w 1518"/>
                <a:gd name="T95" fmla="*/ 0 h 1801"/>
                <a:gd name="T96" fmla="*/ 0 w 1518"/>
                <a:gd name="T97" fmla="*/ 0 h 1801"/>
                <a:gd name="T98" fmla="*/ 0 w 1518"/>
                <a:gd name="T99" fmla="*/ 0 h 1801"/>
                <a:gd name="T100" fmla="*/ 0 w 1518"/>
                <a:gd name="T101" fmla="*/ 0 h 1801"/>
                <a:gd name="T102" fmla="*/ 0 w 1518"/>
                <a:gd name="T103" fmla="*/ 0 h 1801"/>
                <a:gd name="T104" fmla="*/ 0 w 1518"/>
                <a:gd name="T105" fmla="*/ 0 h 18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518"/>
                <a:gd name="T160" fmla="*/ 0 h 1801"/>
                <a:gd name="T161" fmla="*/ 1518 w 1518"/>
                <a:gd name="T162" fmla="*/ 1801 h 180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518" h="1801">
                  <a:moveTo>
                    <a:pt x="762" y="1801"/>
                  </a:moveTo>
                  <a:lnTo>
                    <a:pt x="907" y="1766"/>
                  </a:lnTo>
                  <a:lnTo>
                    <a:pt x="937" y="1301"/>
                  </a:lnTo>
                  <a:lnTo>
                    <a:pt x="872" y="1254"/>
                  </a:lnTo>
                  <a:lnTo>
                    <a:pt x="855" y="1150"/>
                  </a:lnTo>
                  <a:lnTo>
                    <a:pt x="919" y="1011"/>
                  </a:lnTo>
                  <a:lnTo>
                    <a:pt x="1518" y="604"/>
                  </a:lnTo>
                  <a:lnTo>
                    <a:pt x="1506" y="546"/>
                  </a:lnTo>
                  <a:lnTo>
                    <a:pt x="1436" y="465"/>
                  </a:lnTo>
                  <a:lnTo>
                    <a:pt x="1436" y="407"/>
                  </a:lnTo>
                  <a:lnTo>
                    <a:pt x="1378" y="325"/>
                  </a:lnTo>
                  <a:lnTo>
                    <a:pt x="1395" y="210"/>
                  </a:lnTo>
                  <a:lnTo>
                    <a:pt x="1326" y="122"/>
                  </a:lnTo>
                  <a:lnTo>
                    <a:pt x="1151" y="105"/>
                  </a:lnTo>
                  <a:lnTo>
                    <a:pt x="1047" y="0"/>
                  </a:lnTo>
                  <a:lnTo>
                    <a:pt x="907" y="151"/>
                  </a:lnTo>
                  <a:lnTo>
                    <a:pt x="919" y="180"/>
                  </a:lnTo>
                  <a:lnTo>
                    <a:pt x="867" y="215"/>
                  </a:lnTo>
                  <a:lnTo>
                    <a:pt x="843" y="175"/>
                  </a:lnTo>
                  <a:lnTo>
                    <a:pt x="849" y="110"/>
                  </a:lnTo>
                  <a:lnTo>
                    <a:pt x="803" y="29"/>
                  </a:lnTo>
                  <a:lnTo>
                    <a:pt x="703" y="58"/>
                  </a:lnTo>
                  <a:lnTo>
                    <a:pt x="663" y="180"/>
                  </a:lnTo>
                  <a:lnTo>
                    <a:pt x="698" y="255"/>
                  </a:lnTo>
                  <a:lnTo>
                    <a:pt x="651" y="267"/>
                  </a:lnTo>
                  <a:lnTo>
                    <a:pt x="471" y="163"/>
                  </a:lnTo>
                  <a:lnTo>
                    <a:pt x="267" y="279"/>
                  </a:lnTo>
                  <a:lnTo>
                    <a:pt x="256" y="372"/>
                  </a:lnTo>
                  <a:lnTo>
                    <a:pt x="291" y="384"/>
                  </a:lnTo>
                  <a:lnTo>
                    <a:pt x="198" y="447"/>
                  </a:lnTo>
                  <a:lnTo>
                    <a:pt x="262" y="477"/>
                  </a:lnTo>
                  <a:lnTo>
                    <a:pt x="232" y="541"/>
                  </a:lnTo>
                  <a:lnTo>
                    <a:pt x="297" y="628"/>
                  </a:lnTo>
                  <a:lnTo>
                    <a:pt x="7" y="611"/>
                  </a:lnTo>
                  <a:lnTo>
                    <a:pt x="0" y="639"/>
                  </a:lnTo>
                  <a:lnTo>
                    <a:pt x="344" y="721"/>
                  </a:lnTo>
                  <a:lnTo>
                    <a:pt x="546" y="738"/>
                  </a:lnTo>
                  <a:lnTo>
                    <a:pt x="454" y="802"/>
                  </a:lnTo>
                  <a:lnTo>
                    <a:pt x="511" y="872"/>
                  </a:lnTo>
                  <a:lnTo>
                    <a:pt x="623" y="872"/>
                  </a:lnTo>
                  <a:lnTo>
                    <a:pt x="640" y="808"/>
                  </a:lnTo>
                  <a:lnTo>
                    <a:pt x="686" y="843"/>
                  </a:lnTo>
                  <a:lnTo>
                    <a:pt x="668" y="912"/>
                  </a:lnTo>
                  <a:lnTo>
                    <a:pt x="698" y="924"/>
                  </a:lnTo>
                  <a:lnTo>
                    <a:pt x="698" y="994"/>
                  </a:lnTo>
                  <a:lnTo>
                    <a:pt x="762" y="1075"/>
                  </a:lnTo>
                  <a:lnTo>
                    <a:pt x="780" y="1167"/>
                  </a:lnTo>
                  <a:lnTo>
                    <a:pt x="762" y="1237"/>
                  </a:lnTo>
                  <a:lnTo>
                    <a:pt x="797" y="1336"/>
                  </a:lnTo>
                  <a:lnTo>
                    <a:pt x="843" y="1366"/>
                  </a:lnTo>
                  <a:lnTo>
                    <a:pt x="872" y="1411"/>
                  </a:lnTo>
                  <a:lnTo>
                    <a:pt x="780" y="1603"/>
                  </a:lnTo>
                  <a:lnTo>
                    <a:pt x="762" y="1801"/>
                  </a:lnTo>
                  <a:close/>
                </a:path>
              </a:pathLst>
            </a:custGeom>
            <a:solidFill>
              <a:srgbClr val="DDDDDD"/>
            </a:solidFill>
            <a:ln w="9525">
              <a:noFill/>
              <a:round/>
              <a:headEnd/>
              <a:tailEnd/>
            </a:ln>
          </p:spPr>
          <p:txBody>
            <a:bodyPr/>
            <a:lstStyle/>
            <a:p>
              <a:endParaRPr lang="en-US" dirty="0"/>
            </a:p>
          </p:txBody>
        </p:sp>
        <p:sp>
          <p:nvSpPr>
            <p:cNvPr id="47161" name="Freeform 120"/>
            <p:cNvSpPr>
              <a:spLocks/>
            </p:cNvSpPr>
            <p:nvPr/>
          </p:nvSpPr>
          <p:spPr bwMode="auto">
            <a:xfrm rot="-882543">
              <a:off x="3803" y="1336"/>
              <a:ext cx="404" cy="304"/>
            </a:xfrm>
            <a:custGeom>
              <a:avLst/>
              <a:gdLst>
                <a:gd name="T0" fmla="*/ 0 w 3724"/>
                <a:gd name="T1" fmla="*/ 0 h 3264"/>
                <a:gd name="T2" fmla="*/ 0 w 3724"/>
                <a:gd name="T3" fmla="*/ 0 h 3264"/>
                <a:gd name="T4" fmla="*/ 0 w 3724"/>
                <a:gd name="T5" fmla="*/ 0 h 3264"/>
                <a:gd name="T6" fmla="*/ 0 w 3724"/>
                <a:gd name="T7" fmla="*/ 0 h 3264"/>
                <a:gd name="T8" fmla="*/ 0 w 3724"/>
                <a:gd name="T9" fmla="*/ 0 h 3264"/>
                <a:gd name="T10" fmla="*/ 0 w 3724"/>
                <a:gd name="T11" fmla="*/ 0 h 3264"/>
                <a:gd name="T12" fmla="*/ 0 w 3724"/>
                <a:gd name="T13" fmla="*/ 0 h 3264"/>
                <a:gd name="T14" fmla="*/ 0 w 3724"/>
                <a:gd name="T15" fmla="*/ 0 h 3264"/>
                <a:gd name="T16" fmla="*/ 0 w 3724"/>
                <a:gd name="T17" fmla="*/ 0 h 3264"/>
                <a:gd name="T18" fmla="*/ 0 w 3724"/>
                <a:gd name="T19" fmla="*/ 0 h 3264"/>
                <a:gd name="T20" fmla="*/ 0 w 3724"/>
                <a:gd name="T21" fmla="*/ 0 h 3264"/>
                <a:gd name="T22" fmla="*/ 0 w 3724"/>
                <a:gd name="T23" fmla="*/ 0 h 3264"/>
                <a:gd name="T24" fmla="*/ 0 w 3724"/>
                <a:gd name="T25" fmla="*/ 0 h 3264"/>
                <a:gd name="T26" fmla="*/ 0 w 3724"/>
                <a:gd name="T27" fmla="*/ 0 h 3264"/>
                <a:gd name="T28" fmla="*/ 0 w 3724"/>
                <a:gd name="T29" fmla="*/ 0 h 3264"/>
                <a:gd name="T30" fmla="*/ 0 w 3724"/>
                <a:gd name="T31" fmla="*/ 0 h 3264"/>
                <a:gd name="T32" fmla="*/ 0 w 3724"/>
                <a:gd name="T33" fmla="*/ 0 h 3264"/>
                <a:gd name="T34" fmla="*/ 0 w 3724"/>
                <a:gd name="T35" fmla="*/ 0 h 3264"/>
                <a:gd name="T36" fmla="*/ 0 w 3724"/>
                <a:gd name="T37" fmla="*/ 0 h 3264"/>
                <a:gd name="T38" fmla="*/ 0 w 3724"/>
                <a:gd name="T39" fmla="*/ 0 h 3264"/>
                <a:gd name="T40" fmla="*/ 0 w 3724"/>
                <a:gd name="T41" fmla="*/ 0 h 3264"/>
                <a:gd name="T42" fmla="*/ 0 w 3724"/>
                <a:gd name="T43" fmla="*/ 0 h 3264"/>
                <a:gd name="T44" fmla="*/ 0 w 3724"/>
                <a:gd name="T45" fmla="*/ 0 h 3264"/>
                <a:gd name="T46" fmla="*/ 0 w 3724"/>
                <a:gd name="T47" fmla="*/ 0 h 3264"/>
                <a:gd name="T48" fmla="*/ 0 w 3724"/>
                <a:gd name="T49" fmla="*/ 0 h 3264"/>
                <a:gd name="T50" fmla="*/ 0 w 3724"/>
                <a:gd name="T51" fmla="*/ 0 h 3264"/>
                <a:gd name="T52" fmla="*/ 0 w 3724"/>
                <a:gd name="T53" fmla="*/ 0 h 3264"/>
                <a:gd name="T54" fmla="*/ 0 w 3724"/>
                <a:gd name="T55" fmla="*/ 0 h 3264"/>
                <a:gd name="T56" fmla="*/ 0 w 3724"/>
                <a:gd name="T57" fmla="*/ 0 h 3264"/>
                <a:gd name="T58" fmla="*/ 0 w 3724"/>
                <a:gd name="T59" fmla="*/ 0 h 3264"/>
                <a:gd name="T60" fmla="*/ 0 w 3724"/>
                <a:gd name="T61" fmla="*/ 0 h 3264"/>
                <a:gd name="T62" fmla="*/ 0 w 3724"/>
                <a:gd name="T63" fmla="*/ 0 h 3264"/>
                <a:gd name="T64" fmla="*/ 0 w 3724"/>
                <a:gd name="T65" fmla="*/ 0 h 3264"/>
                <a:gd name="T66" fmla="*/ 0 w 3724"/>
                <a:gd name="T67" fmla="*/ 0 h 3264"/>
                <a:gd name="T68" fmla="*/ 0 w 3724"/>
                <a:gd name="T69" fmla="*/ 0 h 3264"/>
                <a:gd name="T70" fmla="*/ 0 w 3724"/>
                <a:gd name="T71" fmla="*/ 0 h 3264"/>
                <a:gd name="T72" fmla="*/ 0 w 3724"/>
                <a:gd name="T73" fmla="*/ 0 h 3264"/>
                <a:gd name="T74" fmla="*/ 0 w 3724"/>
                <a:gd name="T75" fmla="*/ 0 h 3264"/>
                <a:gd name="T76" fmla="*/ 0 w 3724"/>
                <a:gd name="T77" fmla="*/ 0 h 3264"/>
                <a:gd name="T78" fmla="*/ 0 w 3724"/>
                <a:gd name="T79" fmla="*/ 0 h 3264"/>
                <a:gd name="T80" fmla="*/ 0 w 3724"/>
                <a:gd name="T81" fmla="*/ 0 h 3264"/>
                <a:gd name="T82" fmla="*/ 0 w 3724"/>
                <a:gd name="T83" fmla="*/ 0 h 3264"/>
                <a:gd name="T84" fmla="*/ 0 w 3724"/>
                <a:gd name="T85" fmla="*/ 0 h 3264"/>
                <a:gd name="T86" fmla="*/ 0 w 3724"/>
                <a:gd name="T87" fmla="*/ 0 h 3264"/>
                <a:gd name="T88" fmla="*/ 0 w 3724"/>
                <a:gd name="T89" fmla="*/ 0 h 3264"/>
                <a:gd name="T90" fmla="*/ 0 w 3724"/>
                <a:gd name="T91" fmla="*/ 0 h 3264"/>
                <a:gd name="T92" fmla="*/ 0 w 3724"/>
                <a:gd name="T93" fmla="*/ 0 h 3264"/>
                <a:gd name="T94" fmla="*/ 0 w 3724"/>
                <a:gd name="T95" fmla="*/ 0 h 3264"/>
                <a:gd name="T96" fmla="*/ 0 w 3724"/>
                <a:gd name="T97" fmla="*/ 0 h 3264"/>
                <a:gd name="T98" fmla="*/ 0 w 3724"/>
                <a:gd name="T99" fmla="*/ 0 h 3264"/>
                <a:gd name="T100" fmla="*/ 0 w 3724"/>
                <a:gd name="T101" fmla="*/ 0 h 326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724"/>
                <a:gd name="T154" fmla="*/ 0 h 3264"/>
                <a:gd name="T155" fmla="*/ 3724 w 3724"/>
                <a:gd name="T156" fmla="*/ 3264 h 326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724" h="3264">
                  <a:moveTo>
                    <a:pt x="3248" y="3056"/>
                  </a:moveTo>
                  <a:lnTo>
                    <a:pt x="3196" y="3049"/>
                  </a:lnTo>
                  <a:lnTo>
                    <a:pt x="3150" y="2968"/>
                  </a:lnTo>
                  <a:lnTo>
                    <a:pt x="3185" y="2904"/>
                  </a:lnTo>
                  <a:lnTo>
                    <a:pt x="3190" y="2887"/>
                  </a:lnTo>
                  <a:lnTo>
                    <a:pt x="3115" y="2881"/>
                  </a:lnTo>
                  <a:lnTo>
                    <a:pt x="2981" y="3026"/>
                  </a:lnTo>
                  <a:lnTo>
                    <a:pt x="2795" y="3061"/>
                  </a:lnTo>
                  <a:lnTo>
                    <a:pt x="2662" y="3131"/>
                  </a:lnTo>
                  <a:lnTo>
                    <a:pt x="2574" y="3096"/>
                  </a:lnTo>
                  <a:lnTo>
                    <a:pt x="2470" y="3212"/>
                  </a:lnTo>
                  <a:lnTo>
                    <a:pt x="2278" y="3264"/>
                  </a:lnTo>
                  <a:lnTo>
                    <a:pt x="2237" y="3264"/>
                  </a:lnTo>
                  <a:lnTo>
                    <a:pt x="2266" y="3212"/>
                  </a:lnTo>
                  <a:lnTo>
                    <a:pt x="2359" y="3148"/>
                  </a:lnTo>
                  <a:lnTo>
                    <a:pt x="2365" y="3078"/>
                  </a:lnTo>
                  <a:lnTo>
                    <a:pt x="2400" y="3148"/>
                  </a:lnTo>
                  <a:lnTo>
                    <a:pt x="2435" y="3166"/>
                  </a:lnTo>
                  <a:lnTo>
                    <a:pt x="2428" y="3026"/>
                  </a:lnTo>
                  <a:lnTo>
                    <a:pt x="2226" y="2916"/>
                  </a:lnTo>
                  <a:lnTo>
                    <a:pt x="2168" y="2800"/>
                  </a:lnTo>
                  <a:lnTo>
                    <a:pt x="2104" y="2695"/>
                  </a:lnTo>
                  <a:lnTo>
                    <a:pt x="2004" y="2637"/>
                  </a:lnTo>
                  <a:lnTo>
                    <a:pt x="1894" y="2678"/>
                  </a:lnTo>
                  <a:lnTo>
                    <a:pt x="1069" y="2352"/>
                  </a:lnTo>
                  <a:lnTo>
                    <a:pt x="506" y="2073"/>
                  </a:lnTo>
                  <a:lnTo>
                    <a:pt x="46" y="1823"/>
                  </a:lnTo>
                  <a:lnTo>
                    <a:pt x="17" y="1725"/>
                  </a:lnTo>
                  <a:lnTo>
                    <a:pt x="5" y="1656"/>
                  </a:lnTo>
                  <a:lnTo>
                    <a:pt x="35" y="1586"/>
                  </a:lnTo>
                  <a:lnTo>
                    <a:pt x="0" y="1551"/>
                  </a:lnTo>
                  <a:lnTo>
                    <a:pt x="70" y="1300"/>
                  </a:lnTo>
                  <a:lnTo>
                    <a:pt x="46" y="1260"/>
                  </a:lnTo>
                  <a:lnTo>
                    <a:pt x="58" y="1185"/>
                  </a:lnTo>
                  <a:lnTo>
                    <a:pt x="192" y="1173"/>
                  </a:lnTo>
                  <a:lnTo>
                    <a:pt x="227" y="708"/>
                  </a:lnTo>
                  <a:lnTo>
                    <a:pt x="162" y="650"/>
                  </a:lnTo>
                  <a:lnTo>
                    <a:pt x="145" y="545"/>
                  </a:lnTo>
                  <a:lnTo>
                    <a:pt x="209" y="418"/>
                  </a:lnTo>
                  <a:lnTo>
                    <a:pt x="808" y="0"/>
                  </a:lnTo>
                  <a:lnTo>
                    <a:pt x="848" y="151"/>
                  </a:lnTo>
                  <a:lnTo>
                    <a:pt x="1028" y="197"/>
                  </a:lnTo>
                  <a:lnTo>
                    <a:pt x="1045" y="266"/>
                  </a:lnTo>
                  <a:lnTo>
                    <a:pt x="1139" y="244"/>
                  </a:lnTo>
                  <a:lnTo>
                    <a:pt x="1156" y="273"/>
                  </a:lnTo>
                  <a:lnTo>
                    <a:pt x="1115" y="331"/>
                  </a:lnTo>
                  <a:lnTo>
                    <a:pt x="1174" y="360"/>
                  </a:lnTo>
                  <a:lnTo>
                    <a:pt x="1284" y="446"/>
                  </a:lnTo>
                  <a:lnTo>
                    <a:pt x="1301" y="540"/>
                  </a:lnTo>
                  <a:lnTo>
                    <a:pt x="1394" y="575"/>
                  </a:lnTo>
                  <a:lnTo>
                    <a:pt x="1359" y="621"/>
                  </a:lnTo>
                  <a:lnTo>
                    <a:pt x="1366" y="662"/>
                  </a:lnTo>
                  <a:lnTo>
                    <a:pt x="1534" y="743"/>
                  </a:lnTo>
                  <a:lnTo>
                    <a:pt x="1545" y="807"/>
                  </a:lnTo>
                  <a:lnTo>
                    <a:pt x="1627" y="801"/>
                  </a:lnTo>
                  <a:lnTo>
                    <a:pt x="1603" y="732"/>
                  </a:lnTo>
                  <a:lnTo>
                    <a:pt x="1697" y="767"/>
                  </a:lnTo>
                  <a:lnTo>
                    <a:pt x="1807" y="894"/>
                  </a:lnTo>
                  <a:lnTo>
                    <a:pt x="1859" y="854"/>
                  </a:lnTo>
                  <a:lnTo>
                    <a:pt x="1847" y="801"/>
                  </a:lnTo>
                  <a:lnTo>
                    <a:pt x="1859" y="767"/>
                  </a:lnTo>
                  <a:lnTo>
                    <a:pt x="1935" y="772"/>
                  </a:lnTo>
                  <a:lnTo>
                    <a:pt x="1952" y="801"/>
                  </a:lnTo>
                  <a:lnTo>
                    <a:pt x="1929" y="941"/>
                  </a:lnTo>
                  <a:lnTo>
                    <a:pt x="1947" y="946"/>
                  </a:lnTo>
                  <a:lnTo>
                    <a:pt x="1970" y="911"/>
                  </a:lnTo>
                  <a:lnTo>
                    <a:pt x="2016" y="917"/>
                  </a:lnTo>
                  <a:lnTo>
                    <a:pt x="2011" y="882"/>
                  </a:lnTo>
                  <a:lnTo>
                    <a:pt x="2051" y="836"/>
                  </a:lnTo>
                  <a:lnTo>
                    <a:pt x="1987" y="714"/>
                  </a:lnTo>
                  <a:lnTo>
                    <a:pt x="2039" y="633"/>
                  </a:lnTo>
                  <a:lnTo>
                    <a:pt x="2074" y="645"/>
                  </a:lnTo>
                  <a:lnTo>
                    <a:pt x="2126" y="737"/>
                  </a:lnTo>
                  <a:lnTo>
                    <a:pt x="2109" y="777"/>
                  </a:lnTo>
                  <a:lnTo>
                    <a:pt x="2126" y="894"/>
                  </a:lnTo>
                  <a:lnTo>
                    <a:pt x="2196" y="894"/>
                  </a:lnTo>
                  <a:lnTo>
                    <a:pt x="2226" y="911"/>
                  </a:lnTo>
                  <a:lnTo>
                    <a:pt x="2214" y="952"/>
                  </a:lnTo>
                  <a:lnTo>
                    <a:pt x="2243" y="1028"/>
                  </a:lnTo>
                  <a:lnTo>
                    <a:pt x="2341" y="941"/>
                  </a:lnTo>
                  <a:lnTo>
                    <a:pt x="2330" y="854"/>
                  </a:lnTo>
                  <a:lnTo>
                    <a:pt x="2423" y="882"/>
                  </a:lnTo>
                  <a:lnTo>
                    <a:pt x="2446" y="1045"/>
                  </a:lnTo>
                  <a:lnTo>
                    <a:pt x="2400" y="1138"/>
                  </a:lnTo>
                  <a:lnTo>
                    <a:pt x="2278" y="1121"/>
                  </a:lnTo>
                  <a:lnTo>
                    <a:pt x="2226" y="1178"/>
                  </a:lnTo>
                  <a:lnTo>
                    <a:pt x="2144" y="1178"/>
                  </a:lnTo>
                  <a:lnTo>
                    <a:pt x="2184" y="1225"/>
                  </a:lnTo>
                  <a:lnTo>
                    <a:pt x="2138" y="1300"/>
                  </a:lnTo>
                  <a:lnTo>
                    <a:pt x="2098" y="1290"/>
                  </a:lnTo>
                  <a:lnTo>
                    <a:pt x="2081" y="1318"/>
                  </a:lnTo>
                  <a:lnTo>
                    <a:pt x="2028" y="1324"/>
                  </a:lnTo>
                  <a:lnTo>
                    <a:pt x="2039" y="1370"/>
                  </a:lnTo>
                  <a:lnTo>
                    <a:pt x="1859" y="1499"/>
                  </a:lnTo>
                  <a:lnTo>
                    <a:pt x="1772" y="1644"/>
                  </a:lnTo>
                  <a:lnTo>
                    <a:pt x="1871" y="1748"/>
                  </a:lnTo>
                  <a:lnTo>
                    <a:pt x="1871" y="1858"/>
                  </a:lnTo>
                  <a:lnTo>
                    <a:pt x="2069" y="1933"/>
                  </a:lnTo>
                  <a:lnTo>
                    <a:pt x="2219" y="2085"/>
                  </a:lnTo>
                  <a:lnTo>
                    <a:pt x="2353" y="2114"/>
                  </a:lnTo>
                  <a:lnTo>
                    <a:pt x="2324" y="2195"/>
                  </a:lnTo>
                  <a:lnTo>
                    <a:pt x="2400" y="2219"/>
                  </a:lnTo>
                  <a:lnTo>
                    <a:pt x="2365" y="2306"/>
                  </a:lnTo>
                  <a:lnTo>
                    <a:pt x="2463" y="2445"/>
                  </a:lnTo>
                  <a:lnTo>
                    <a:pt x="2545" y="2434"/>
                  </a:lnTo>
                  <a:lnTo>
                    <a:pt x="2550" y="2311"/>
                  </a:lnTo>
                  <a:lnTo>
                    <a:pt x="2458" y="2230"/>
                  </a:lnTo>
                  <a:lnTo>
                    <a:pt x="2481" y="2149"/>
                  </a:lnTo>
                  <a:lnTo>
                    <a:pt x="2597" y="2055"/>
                  </a:lnTo>
                  <a:lnTo>
                    <a:pt x="2562" y="1858"/>
                  </a:lnTo>
                  <a:lnTo>
                    <a:pt x="2510" y="1841"/>
                  </a:lnTo>
                  <a:lnTo>
                    <a:pt x="2516" y="1783"/>
                  </a:lnTo>
                  <a:lnTo>
                    <a:pt x="2585" y="1713"/>
                  </a:lnTo>
                  <a:lnTo>
                    <a:pt x="2562" y="1661"/>
                  </a:lnTo>
                  <a:lnTo>
                    <a:pt x="2557" y="1510"/>
                  </a:lnTo>
                  <a:lnTo>
                    <a:pt x="2697" y="1527"/>
                  </a:lnTo>
                  <a:lnTo>
                    <a:pt x="2766" y="1504"/>
                  </a:lnTo>
                  <a:lnTo>
                    <a:pt x="2847" y="1562"/>
                  </a:lnTo>
                  <a:lnTo>
                    <a:pt x="2864" y="1603"/>
                  </a:lnTo>
                  <a:lnTo>
                    <a:pt x="2964" y="1684"/>
                  </a:lnTo>
                  <a:lnTo>
                    <a:pt x="2981" y="1812"/>
                  </a:lnTo>
                  <a:lnTo>
                    <a:pt x="3028" y="1841"/>
                  </a:lnTo>
                  <a:lnTo>
                    <a:pt x="3091" y="1853"/>
                  </a:lnTo>
                  <a:lnTo>
                    <a:pt x="3150" y="1708"/>
                  </a:lnTo>
                  <a:lnTo>
                    <a:pt x="3255" y="1864"/>
                  </a:lnTo>
                  <a:lnTo>
                    <a:pt x="3342" y="1899"/>
                  </a:lnTo>
                  <a:lnTo>
                    <a:pt x="3335" y="1975"/>
                  </a:lnTo>
                  <a:lnTo>
                    <a:pt x="3429" y="2090"/>
                  </a:lnTo>
                  <a:lnTo>
                    <a:pt x="3614" y="2090"/>
                  </a:lnTo>
                  <a:lnTo>
                    <a:pt x="3661" y="2132"/>
                  </a:lnTo>
                  <a:lnTo>
                    <a:pt x="3667" y="2224"/>
                  </a:lnTo>
                  <a:lnTo>
                    <a:pt x="3724" y="2299"/>
                  </a:lnTo>
                  <a:lnTo>
                    <a:pt x="3724" y="2352"/>
                  </a:lnTo>
                  <a:lnTo>
                    <a:pt x="3679" y="2376"/>
                  </a:lnTo>
                  <a:lnTo>
                    <a:pt x="3586" y="2498"/>
                  </a:lnTo>
                  <a:lnTo>
                    <a:pt x="3446" y="2544"/>
                  </a:lnTo>
                  <a:lnTo>
                    <a:pt x="3272" y="2550"/>
                  </a:lnTo>
                  <a:lnTo>
                    <a:pt x="3138" y="2695"/>
                  </a:lnTo>
                  <a:lnTo>
                    <a:pt x="3033" y="2753"/>
                  </a:lnTo>
                  <a:lnTo>
                    <a:pt x="2969" y="2834"/>
                  </a:lnTo>
                  <a:lnTo>
                    <a:pt x="3074" y="2829"/>
                  </a:lnTo>
                  <a:lnTo>
                    <a:pt x="3255" y="2678"/>
                  </a:lnTo>
                  <a:lnTo>
                    <a:pt x="3272" y="2666"/>
                  </a:lnTo>
                  <a:lnTo>
                    <a:pt x="3335" y="2707"/>
                  </a:lnTo>
                  <a:lnTo>
                    <a:pt x="3370" y="2759"/>
                  </a:lnTo>
                  <a:lnTo>
                    <a:pt x="3312" y="2800"/>
                  </a:lnTo>
                  <a:lnTo>
                    <a:pt x="3347" y="2805"/>
                  </a:lnTo>
                  <a:lnTo>
                    <a:pt x="3342" y="2881"/>
                  </a:lnTo>
                  <a:lnTo>
                    <a:pt x="3562" y="2956"/>
                  </a:lnTo>
                  <a:lnTo>
                    <a:pt x="3469" y="3014"/>
                  </a:lnTo>
                  <a:lnTo>
                    <a:pt x="3347" y="3160"/>
                  </a:lnTo>
                  <a:lnTo>
                    <a:pt x="3312" y="3108"/>
                  </a:lnTo>
                  <a:lnTo>
                    <a:pt x="3370" y="3009"/>
                  </a:lnTo>
                  <a:lnTo>
                    <a:pt x="3272" y="3044"/>
                  </a:lnTo>
                  <a:lnTo>
                    <a:pt x="3248" y="3056"/>
                  </a:lnTo>
                  <a:close/>
                </a:path>
              </a:pathLst>
            </a:custGeom>
            <a:solidFill>
              <a:srgbClr val="DDDDDD"/>
            </a:solidFill>
            <a:ln w="9525">
              <a:noFill/>
              <a:round/>
              <a:headEnd/>
              <a:tailEnd/>
            </a:ln>
          </p:spPr>
          <p:txBody>
            <a:bodyPr/>
            <a:lstStyle/>
            <a:p>
              <a:endParaRPr lang="en-US" dirty="0"/>
            </a:p>
          </p:txBody>
        </p:sp>
        <p:sp>
          <p:nvSpPr>
            <p:cNvPr id="47162" name="Freeform 121"/>
            <p:cNvSpPr>
              <a:spLocks/>
            </p:cNvSpPr>
            <p:nvPr/>
          </p:nvSpPr>
          <p:spPr bwMode="auto">
            <a:xfrm rot="-882543">
              <a:off x="3787" y="1509"/>
              <a:ext cx="410" cy="278"/>
            </a:xfrm>
            <a:custGeom>
              <a:avLst/>
              <a:gdLst>
                <a:gd name="T0" fmla="*/ 0 w 3767"/>
                <a:gd name="T1" fmla="*/ 0 h 2992"/>
                <a:gd name="T2" fmla="*/ 0 w 3767"/>
                <a:gd name="T3" fmla="*/ 0 h 2992"/>
                <a:gd name="T4" fmla="*/ 0 w 3767"/>
                <a:gd name="T5" fmla="*/ 0 h 2992"/>
                <a:gd name="T6" fmla="*/ 0 w 3767"/>
                <a:gd name="T7" fmla="*/ 0 h 2992"/>
                <a:gd name="T8" fmla="*/ 0 w 3767"/>
                <a:gd name="T9" fmla="*/ 0 h 2992"/>
                <a:gd name="T10" fmla="*/ 0 w 3767"/>
                <a:gd name="T11" fmla="*/ 0 h 2992"/>
                <a:gd name="T12" fmla="*/ 0 w 3767"/>
                <a:gd name="T13" fmla="*/ 0 h 2992"/>
                <a:gd name="T14" fmla="*/ 0 w 3767"/>
                <a:gd name="T15" fmla="*/ 0 h 2992"/>
                <a:gd name="T16" fmla="*/ 0 w 3767"/>
                <a:gd name="T17" fmla="*/ 0 h 2992"/>
                <a:gd name="T18" fmla="*/ 0 w 3767"/>
                <a:gd name="T19" fmla="*/ 0 h 2992"/>
                <a:gd name="T20" fmla="*/ 0 w 3767"/>
                <a:gd name="T21" fmla="*/ 0 h 2992"/>
                <a:gd name="T22" fmla="*/ 0 w 3767"/>
                <a:gd name="T23" fmla="*/ 0 h 2992"/>
                <a:gd name="T24" fmla="*/ 0 w 3767"/>
                <a:gd name="T25" fmla="*/ 0 h 2992"/>
                <a:gd name="T26" fmla="*/ 0 w 3767"/>
                <a:gd name="T27" fmla="*/ 0 h 2992"/>
                <a:gd name="T28" fmla="*/ 0 w 3767"/>
                <a:gd name="T29" fmla="*/ 0 h 2992"/>
                <a:gd name="T30" fmla="*/ 0 w 3767"/>
                <a:gd name="T31" fmla="*/ 0 h 2992"/>
                <a:gd name="T32" fmla="*/ 0 w 3767"/>
                <a:gd name="T33" fmla="*/ 0 h 2992"/>
                <a:gd name="T34" fmla="*/ 0 w 3767"/>
                <a:gd name="T35" fmla="*/ 0 h 2992"/>
                <a:gd name="T36" fmla="*/ 0 w 3767"/>
                <a:gd name="T37" fmla="*/ 0 h 2992"/>
                <a:gd name="T38" fmla="*/ 0 w 3767"/>
                <a:gd name="T39" fmla="*/ 0 h 2992"/>
                <a:gd name="T40" fmla="*/ 0 w 3767"/>
                <a:gd name="T41" fmla="*/ 0 h 2992"/>
                <a:gd name="T42" fmla="*/ 0 w 3767"/>
                <a:gd name="T43" fmla="*/ 0 h 2992"/>
                <a:gd name="T44" fmla="*/ 0 w 3767"/>
                <a:gd name="T45" fmla="*/ 0 h 2992"/>
                <a:gd name="T46" fmla="*/ 0 w 3767"/>
                <a:gd name="T47" fmla="*/ 0 h 2992"/>
                <a:gd name="T48" fmla="*/ 0 w 3767"/>
                <a:gd name="T49" fmla="*/ 0 h 2992"/>
                <a:gd name="T50" fmla="*/ 0 w 3767"/>
                <a:gd name="T51" fmla="*/ 0 h 2992"/>
                <a:gd name="T52" fmla="*/ 0 w 3767"/>
                <a:gd name="T53" fmla="*/ 0 h 2992"/>
                <a:gd name="T54" fmla="*/ 0 w 3767"/>
                <a:gd name="T55" fmla="*/ 0 h 2992"/>
                <a:gd name="T56" fmla="*/ 0 w 3767"/>
                <a:gd name="T57" fmla="*/ 0 h 2992"/>
                <a:gd name="T58" fmla="*/ 0 w 3767"/>
                <a:gd name="T59" fmla="*/ 0 h 2992"/>
                <a:gd name="T60" fmla="*/ 0 w 3767"/>
                <a:gd name="T61" fmla="*/ 0 h 2992"/>
                <a:gd name="T62" fmla="*/ 0 w 3767"/>
                <a:gd name="T63" fmla="*/ 0 h 2992"/>
                <a:gd name="T64" fmla="*/ 0 w 3767"/>
                <a:gd name="T65" fmla="*/ 0 h 2992"/>
                <a:gd name="T66" fmla="*/ 0 w 3767"/>
                <a:gd name="T67" fmla="*/ 0 h 2992"/>
                <a:gd name="T68" fmla="*/ 0 w 3767"/>
                <a:gd name="T69" fmla="*/ 0 h 2992"/>
                <a:gd name="T70" fmla="*/ 0 w 3767"/>
                <a:gd name="T71" fmla="*/ 0 h 2992"/>
                <a:gd name="T72" fmla="*/ 0 w 3767"/>
                <a:gd name="T73" fmla="*/ 0 h 2992"/>
                <a:gd name="T74" fmla="*/ 0 w 3767"/>
                <a:gd name="T75" fmla="*/ 0 h 2992"/>
                <a:gd name="T76" fmla="*/ 0 w 3767"/>
                <a:gd name="T77" fmla="*/ 0 h 2992"/>
                <a:gd name="T78" fmla="*/ 0 w 3767"/>
                <a:gd name="T79" fmla="*/ 0 h 2992"/>
                <a:gd name="T80" fmla="*/ 0 w 3767"/>
                <a:gd name="T81" fmla="*/ 0 h 2992"/>
                <a:gd name="T82" fmla="*/ 0 w 3767"/>
                <a:gd name="T83" fmla="*/ 0 h 2992"/>
                <a:gd name="T84" fmla="*/ 0 w 3767"/>
                <a:gd name="T85" fmla="*/ 0 h 2992"/>
                <a:gd name="T86" fmla="*/ 0 w 3767"/>
                <a:gd name="T87" fmla="*/ 0 h 2992"/>
                <a:gd name="T88" fmla="*/ 0 w 3767"/>
                <a:gd name="T89" fmla="*/ 0 h 2992"/>
                <a:gd name="T90" fmla="*/ 0 w 3767"/>
                <a:gd name="T91" fmla="*/ 0 h 2992"/>
                <a:gd name="T92" fmla="*/ 0 w 3767"/>
                <a:gd name="T93" fmla="*/ 0 h 2992"/>
                <a:gd name="T94" fmla="*/ 0 w 3767"/>
                <a:gd name="T95" fmla="*/ 0 h 2992"/>
                <a:gd name="T96" fmla="*/ 0 w 3767"/>
                <a:gd name="T97" fmla="*/ 0 h 2992"/>
                <a:gd name="T98" fmla="*/ 0 w 3767"/>
                <a:gd name="T99" fmla="*/ 0 h 2992"/>
                <a:gd name="T100" fmla="*/ 0 w 3767"/>
                <a:gd name="T101" fmla="*/ 0 h 2992"/>
                <a:gd name="T102" fmla="*/ 0 w 3767"/>
                <a:gd name="T103" fmla="*/ 0 h 2992"/>
                <a:gd name="T104" fmla="*/ 0 w 3767"/>
                <a:gd name="T105" fmla="*/ 0 h 2992"/>
                <a:gd name="T106" fmla="*/ 0 w 3767"/>
                <a:gd name="T107" fmla="*/ 0 h 2992"/>
                <a:gd name="T108" fmla="*/ 0 w 3767"/>
                <a:gd name="T109" fmla="*/ 0 h 2992"/>
                <a:gd name="T110" fmla="*/ 0 w 3767"/>
                <a:gd name="T111" fmla="*/ 0 h 2992"/>
                <a:gd name="T112" fmla="*/ 0 w 3767"/>
                <a:gd name="T113" fmla="*/ 0 h 2992"/>
                <a:gd name="T114" fmla="*/ 0 w 3767"/>
                <a:gd name="T115" fmla="*/ 0 h 2992"/>
                <a:gd name="T116" fmla="*/ 0 w 3767"/>
                <a:gd name="T117" fmla="*/ 0 h 2992"/>
                <a:gd name="T118" fmla="*/ 0 w 3767"/>
                <a:gd name="T119" fmla="*/ 0 h 29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67"/>
                <a:gd name="T181" fmla="*/ 0 h 2992"/>
                <a:gd name="T182" fmla="*/ 3767 w 3767"/>
                <a:gd name="T183" fmla="*/ 2992 h 299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67" h="2992">
                  <a:moveTo>
                    <a:pt x="570" y="59"/>
                  </a:moveTo>
                  <a:lnTo>
                    <a:pt x="505" y="52"/>
                  </a:lnTo>
                  <a:lnTo>
                    <a:pt x="425" y="0"/>
                  </a:lnTo>
                  <a:lnTo>
                    <a:pt x="413" y="140"/>
                  </a:lnTo>
                  <a:lnTo>
                    <a:pt x="296" y="314"/>
                  </a:lnTo>
                  <a:lnTo>
                    <a:pt x="174" y="361"/>
                  </a:lnTo>
                  <a:lnTo>
                    <a:pt x="157" y="465"/>
                  </a:lnTo>
                  <a:lnTo>
                    <a:pt x="69" y="535"/>
                  </a:lnTo>
                  <a:lnTo>
                    <a:pt x="12" y="802"/>
                  </a:lnTo>
                  <a:lnTo>
                    <a:pt x="0" y="1116"/>
                  </a:lnTo>
                  <a:lnTo>
                    <a:pt x="122" y="1302"/>
                  </a:lnTo>
                  <a:lnTo>
                    <a:pt x="128" y="1360"/>
                  </a:lnTo>
                  <a:lnTo>
                    <a:pt x="320" y="1487"/>
                  </a:lnTo>
                  <a:lnTo>
                    <a:pt x="442" y="1726"/>
                  </a:lnTo>
                  <a:lnTo>
                    <a:pt x="697" y="1830"/>
                  </a:lnTo>
                  <a:lnTo>
                    <a:pt x="709" y="1796"/>
                  </a:lnTo>
                  <a:lnTo>
                    <a:pt x="831" y="1836"/>
                  </a:lnTo>
                  <a:lnTo>
                    <a:pt x="896" y="1946"/>
                  </a:lnTo>
                  <a:lnTo>
                    <a:pt x="906" y="2080"/>
                  </a:lnTo>
                  <a:lnTo>
                    <a:pt x="959" y="2162"/>
                  </a:lnTo>
                  <a:lnTo>
                    <a:pt x="1116" y="2162"/>
                  </a:lnTo>
                  <a:lnTo>
                    <a:pt x="1180" y="2423"/>
                  </a:lnTo>
                  <a:lnTo>
                    <a:pt x="1255" y="2551"/>
                  </a:lnTo>
                  <a:lnTo>
                    <a:pt x="1320" y="2591"/>
                  </a:lnTo>
                  <a:lnTo>
                    <a:pt x="1372" y="2399"/>
                  </a:lnTo>
                  <a:lnTo>
                    <a:pt x="1424" y="2353"/>
                  </a:lnTo>
                  <a:lnTo>
                    <a:pt x="1703" y="2336"/>
                  </a:lnTo>
                  <a:lnTo>
                    <a:pt x="1766" y="2376"/>
                  </a:lnTo>
                  <a:lnTo>
                    <a:pt x="1790" y="2388"/>
                  </a:lnTo>
                  <a:lnTo>
                    <a:pt x="1848" y="2382"/>
                  </a:lnTo>
                  <a:lnTo>
                    <a:pt x="1878" y="2429"/>
                  </a:lnTo>
                  <a:lnTo>
                    <a:pt x="1918" y="2446"/>
                  </a:lnTo>
                  <a:lnTo>
                    <a:pt x="1941" y="2486"/>
                  </a:lnTo>
                  <a:lnTo>
                    <a:pt x="2000" y="2458"/>
                  </a:lnTo>
                  <a:lnTo>
                    <a:pt x="2028" y="2486"/>
                  </a:lnTo>
                  <a:lnTo>
                    <a:pt x="2063" y="2481"/>
                  </a:lnTo>
                  <a:lnTo>
                    <a:pt x="2046" y="2399"/>
                  </a:lnTo>
                  <a:lnTo>
                    <a:pt x="2185" y="2429"/>
                  </a:lnTo>
                  <a:lnTo>
                    <a:pt x="2232" y="2406"/>
                  </a:lnTo>
                  <a:lnTo>
                    <a:pt x="2307" y="2434"/>
                  </a:lnTo>
                  <a:lnTo>
                    <a:pt x="2325" y="2481"/>
                  </a:lnTo>
                  <a:lnTo>
                    <a:pt x="2499" y="2528"/>
                  </a:lnTo>
                  <a:lnTo>
                    <a:pt x="2569" y="2591"/>
                  </a:lnTo>
                  <a:lnTo>
                    <a:pt x="2540" y="2765"/>
                  </a:lnTo>
                  <a:lnTo>
                    <a:pt x="2586" y="2789"/>
                  </a:lnTo>
                  <a:lnTo>
                    <a:pt x="2604" y="2882"/>
                  </a:lnTo>
                  <a:lnTo>
                    <a:pt x="2633" y="2962"/>
                  </a:lnTo>
                  <a:lnTo>
                    <a:pt x="2628" y="2992"/>
                  </a:lnTo>
                  <a:lnTo>
                    <a:pt x="2708" y="2945"/>
                  </a:lnTo>
                  <a:lnTo>
                    <a:pt x="2743" y="2830"/>
                  </a:lnTo>
                  <a:lnTo>
                    <a:pt x="2696" y="2516"/>
                  </a:lnTo>
                  <a:lnTo>
                    <a:pt x="2731" y="2382"/>
                  </a:lnTo>
                  <a:lnTo>
                    <a:pt x="3069" y="2173"/>
                  </a:lnTo>
                  <a:lnTo>
                    <a:pt x="3121" y="2085"/>
                  </a:lnTo>
                  <a:lnTo>
                    <a:pt x="3197" y="2068"/>
                  </a:lnTo>
                  <a:lnTo>
                    <a:pt x="3121" y="1918"/>
                  </a:lnTo>
                  <a:lnTo>
                    <a:pt x="3127" y="1859"/>
                  </a:lnTo>
                  <a:lnTo>
                    <a:pt x="3150" y="1906"/>
                  </a:lnTo>
                  <a:lnTo>
                    <a:pt x="3179" y="1888"/>
                  </a:lnTo>
                  <a:lnTo>
                    <a:pt x="3197" y="1818"/>
                  </a:lnTo>
                  <a:lnTo>
                    <a:pt x="3307" y="1719"/>
                  </a:lnTo>
                  <a:lnTo>
                    <a:pt x="3331" y="1644"/>
                  </a:lnTo>
                  <a:lnTo>
                    <a:pt x="3505" y="1604"/>
                  </a:lnTo>
                  <a:lnTo>
                    <a:pt x="3586" y="1505"/>
                  </a:lnTo>
                  <a:lnTo>
                    <a:pt x="3540" y="1510"/>
                  </a:lnTo>
                  <a:lnTo>
                    <a:pt x="3533" y="1475"/>
                  </a:lnTo>
                  <a:lnTo>
                    <a:pt x="3690" y="1330"/>
                  </a:lnTo>
                  <a:lnTo>
                    <a:pt x="3732" y="1337"/>
                  </a:lnTo>
                  <a:lnTo>
                    <a:pt x="3767" y="1285"/>
                  </a:lnTo>
                  <a:lnTo>
                    <a:pt x="3714" y="1273"/>
                  </a:lnTo>
                  <a:lnTo>
                    <a:pt x="3662" y="1197"/>
                  </a:lnTo>
                  <a:lnTo>
                    <a:pt x="3708" y="1116"/>
                  </a:lnTo>
                  <a:lnTo>
                    <a:pt x="3627" y="1104"/>
                  </a:lnTo>
                  <a:lnTo>
                    <a:pt x="3488" y="1255"/>
                  </a:lnTo>
                  <a:lnTo>
                    <a:pt x="3307" y="1290"/>
                  </a:lnTo>
                  <a:lnTo>
                    <a:pt x="3174" y="1360"/>
                  </a:lnTo>
                  <a:lnTo>
                    <a:pt x="3156" y="1430"/>
                  </a:lnTo>
                  <a:lnTo>
                    <a:pt x="3086" y="1458"/>
                  </a:lnTo>
                  <a:lnTo>
                    <a:pt x="3017" y="1470"/>
                  </a:lnTo>
                  <a:lnTo>
                    <a:pt x="2912" y="1552"/>
                  </a:lnTo>
                  <a:lnTo>
                    <a:pt x="2818" y="1580"/>
                  </a:lnTo>
                  <a:lnTo>
                    <a:pt x="2738" y="1528"/>
                  </a:lnTo>
                  <a:lnTo>
                    <a:pt x="2731" y="1505"/>
                  </a:lnTo>
                  <a:lnTo>
                    <a:pt x="2749" y="1493"/>
                  </a:lnTo>
                  <a:lnTo>
                    <a:pt x="2778" y="1435"/>
                  </a:lnTo>
                  <a:lnTo>
                    <a:pt x="2731" y="1430"/>
                  </a:lnTo>
                  <a:lnTo>
                    <a:pt x="2714" y="1424"/>
                  </a:lnTo>
                  <a:lnTo>
                    <a:pt x="2714" y="1360"/>
                  </a:lnTo>
                  <a:lnTo>
                    <a:pt x="2645" y="1395"/>
                  </a:lnTo>
                  <a:lnTo>
                    <a:pt x="2621" y="1348"/>
                  </a:lnTo>
                  <a:lnTo>
                    <a:pt x="2703" y="1285"/>
                  </a:lnTo>
                  <a:lnTo>
                    <a:pt x="2673" y="1197"/>
                  </a:lnTo>
                  <a:lnTo>
                    <a:pt x="2638" y="1185"/>
                  </a:lnTo>
                  <a:lnTo>
                    <a:pt x="2610" y="1173"/>
                  </a:lnTo>
                  <a:lnTo>
                    <a:pt x="2523" y="1238"/>
                  </a:lnTo>
                  <a:lnTo>
                    <a:pt x="2482" y="1337"/>
                  </a:lnTo>
                  <a:lnTo>
                    <a:pt x="2488" y="1424"/>
                  </a:lnTo>
                  <a:lnTo>
                    <a:pt x="2453" y="1470"/>
                  </a:lnTo>
                  <a:lnTo>
                    <a:pt x="2389" y="1505"/>
                  </a:lnTo>
                  <a:lnTo>
                    <a:pt x="2314" y="1424"/>
                  </a:lnTo>
                  <a:lnTo>
                    <a:pt x="2366" y="1278"/>
                  </a:lnTo>
                  <a:lnTo>
                    <a:pt x="2429" y="1220"/>
                  </a:lnTo>
                  <a:lnTo>
                    <a:pt x="2394" y="1208"/>
                  </a:lnTo>
                  <a:lnTo>
                    <a:pt x="2406" y="1163"/>
                  </a:lnTo>
                  <a:lnTo>
                    <a:pt x="2528" y="1110"/>
                  </a:lnTo>
                  <a:lnTo>
                    <a:pt x="2656" y="1151"/>
                  </a:lnTo>
                  <a:lnTo>
                    <a:pt x="2569" y="1063"/>
                  </a:lnTo>
                  <a:lnTo>
                    <a:pt x="2499" y="1075"/>
                  </a:lnTo>
                  <a:lnTo>
                    <a:pt x="2441" y="1034"/>
                  </a:lnTo>
                  <a:lnTo>
                    <a:pt x="2476" y="1034"/>
                  </a:lnTo>
                  <a:lnTo>
                    <a:pt x="2436" y="976"/>
                  </a:lnTo>
                  <a:lnTo>
                    <a:pt x="2296" y="1046"/>
                  </a:lnTo>
                  <a:lnTo>
                    <a:pt x="2220" y="1017"/>
                  </a:lnTo>
                  <a:lnTo>
                    <a:pt x="2197" y="1034"/>
                  </a:lnTo>
                  <a:lnTo>
                    <a:pt x="2145" y="1017"/>
                  </a:lnTo>
                  <a:lnTo>
                    <a:pt x="2272" y="936"/>
                  </a:lnTo>
                  <a:lnTo>
                    <a:pt x="2406" y="907"/>
                  </a:lnTo>
                  <a:lnTo>
                    <a:pt x="1616" y="587"/>
                  </a:lnTo>
                  <a:lnTo>
                    <a:pt x="1023" y="302"/>
                  </a:lnTo>
                  <a:lnTo>
                    <a:pt x="570" y="59"/>
                  </a:lnTo>
                  <a:close/>
                </a:path>
              </a:pathLst>
            </a:custGeom>
            <a:solidFill>
              <a:schemeClr val="tx2"/>
            </a:solidFill>
            <a:ln w="9525">
              <a:solidFill>
                <a:srgbClr val="DDDDDD"/>
              </a:solidFill>
              <a:round/>
              <a:headEnd/>
              <a:tailEnd/>
            </a:ln>
          </p:spPr>
          <p:txBody>
            <a:bodyPr/>
            <a:lstStyle/>
            <a:p>
              <a:endParaRPr lang="en-US" dirty="0"/>
            </a:p>
          </p:txBody>
        </p:sp>
        <p:sp>
          <p:nvSpPr>
            <p:cNvPr id="47163" name="Freeform 122"/>
            <p:cNvSpPr>
              <a:spLocks/>
            </p:cNvSpPr>
            <p:nvPr/>
          </p:nvSpPr>
          <p:spPr bwMode="auto">
            <a:xfrm rot="-882543">
              <a:off x="3822" y="1655"/>
              <a:ext cx="215" cy="211"/>
            </a:xfrm>
            <a:custGeom>
              <a:avLst/>
              <a:gdLst>
                <a:gd name="T0" fmla="*/ 0 w 1976"/>
                <a:gd name="T1" fmla="*/ 0 h 2259"/>
                <a:gd name="T2" fmla="*/ 0 w 1976"/>
                <a:gd name="T3" fmla="*/ 0 h 2259"/>
                <a:gd name="T4" fmla="*/ 0 w 1976"/>
                <a:gd name="T5" fmla="*/ 0 h 2259"/>
                <a:gd name="T6" fmla="*/ 0 w 1976"/>
                <a:gd name="T7" fmla="*/ 0 h 2259"/>
                <a:gd name="T8" fmla="*/ 0 w 1976"/>
                <a:gd name="T9" fmla="*/ 0 h 2259"/>
                <a:gd name="T10" fmla="*/ 0 w 1976"/>
                <a:gd name="T11" fmla="*/ 0 h 2259"/>
                <a:gd name="T12" fmla="*/ 0 w 1976"/>
                <a:gd name="T13" fmla="*/ 0 h 2259"/>
                <a:gd name="T14" fmla="*/ 0 w 1976"/>
                <a:gd name="T15" fmla="*/ 0 h 2259"/>
                <a:gd name="T16" fmla="*/ 0 w 1976"/>
                <a:gd name="T17" fmla="*/ 0 h 2259"/>
                <a:gd name="T18" fmla="*/ 0 w 1976"/>
                <a:gd name="T19" fmla="*/ 0 h 2259"/>
                <a:gd name="T20" fmla="*/ 0 w 1976"/>
                <a:gd name="T21" fmla="*/ 0 h 2259"/>
                <a:gd name="T22" fmla="*/ 0 w 1976"/>
                <a:gd name="T23" fmla="*/ 0 h 2259"/>
                <a:gd name="T24" fmla="*/ 0 w 1976"/>
                <a:gd name="T25" fmla="*/ 0 h 2259"/>
                <a:gd name="T26" fmla="*/ 0 w 1976"/>
                <a:gd name="T27" fmla="*/ 0 h 2259"/>
                <a:gd name="T28" fmla="*/ 0 w 1976"/>
                <a:gd name="T29" fmla="*/ 0 h 2259"/>
                <a:gd name="T30" fmla="*/ 0 w 1976"/>
                <a:gd name="T31" fmla="*/ 0 h 2259"/>
                <a:gd name="T32" fmla="*/ 0 w 1976"/>
                <a:gd name="T33" fmla="*/ 0 h 2259"/>
                <a:gd name="T34" fmla="*/ 0 w 1976"/>
                <a:gd name="T35" fmla="*/ 0 h 2259"/>
                <a:gd name="T36" fmla="*/ 0 w 1976"/>
                <a:gd name="T37" fmla="*/ 0 h 2259"/>
                <a:gd name="T38" fmla="*/ 0 w 1976"/>
                <a:gd name="T39" fmla="*/ 0 h 2259"/>
                <a:gd name="T40" fmla="*/ 0 w 1976"/>
                <a:gd name="T41" fmla="*/ 0 h 2259"/>
                <a:gd name="T42" fmla="*/ 0 w 1976"/>
                <a:gd name="T43" fmla="*/ 0 h 2259"/>
                <a:gd name="T44" fmla="*/ 0 w 1976"/>
                <a:gd name="T45" fmla="*/ 0 h 2259"/>
                <a:gd name="T46" fmla="*/ 0 w 1976"/>
                <a:gd name="T47" fmla="*/ 0 h 2259"/>
                <a:gd name="T48" fmla="*/ 0 w 1976"/>
                <a:gd name="T49" fmla="*/ 0 h 2259"/>
                <a:gd name="T50" fmla="*/ 0 w 1976"/>
                <a:gd name="T51" fmla="*/ 0 h 2259"/>
                <a:gd name="T52" fmla="*/ 0 w 1976"/>
                <a:gd name="T53" fmla="*/ 0 h 2259"/>
                <a:gd name="T54" fmla="*/ 0 w 1976"/>
                <a:gd name="T55" fmla="*/ 0 h 2259"/>
                <a:gd name="T56" fmla="*/ 0 w 1976"/>
                <a:gd name="T57" fmla="*/ 0 h 2259"/>
                <a:gd name="T58" fmla="*/ 0 w 1976"/>
                <a:gd name="T59" fmla="*/ 0 h 2259"/>
                <a:gd name="T60" fmla="*/ 0 w 1976"/>
                <a:gd name="T61" fmla="*/ 0 h 2259"/>
                <a:gd name="T62" fmla="*/ 0 w 1976"/>
                <a:gd name="T63" fmla="*/ 0 h 2259"/>
                <a:gd name="T64" fmla="*/ 0 w 1976"/>
                <a:gd name="T65" fmla="*/ 0 h 2259"/>
                <a:gd name="T66" fmla="*/ 0 w 1976"/>
                <a:gd name="T67" fmla="*/ 0 h 2259"/>
                <a:gd name="T68" fmla="*/ 0 w 1976"/>
                <a:gd name="T69" fmla="*/ 0 h 2259"/>
                <a:gd name="T70" fmla="*/ 0 w 1976"/>
                <a:gd name="T71" fmla="*/ 0 h 225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76"/>
                <a:gd name="T109" fmla="*/ 0 h 2259"/>
                <a:gd name="T110" fmla="*/ 1976 w 1976"/>
                <a:gd name="T111" fmla="*/ 2259 h 225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76" h="2259">
                  <a:moveTo>
                    <a:pt x="47" y="0"/>
                  </a:moveTo>
                  <a:lnTo>
                    <a:pt x="47" y="40"/>
                  </a:lnTo>
                  <a:lnTo>
                    <a:pt x="18" y="122"/>
                  </a:lnTo>
                  <a:lnTo>
                    <a:pt x="105" y="453"/>
                  </a:lnTo>
                  <a:lnTo>
                    <a:pt x="65" y="499"/>
                  </a:lnTo>
                  <a:lnTo>
                    <a:pt x="0" y="453"/>
                  </a:lnTo>
                  <a:lnTo>
                    <a:pt x="47" y="633"/>
                  </a:lnTo>
                  <a:lnTo>
                    <a:pt x="82" y="645"/>
                  </a:lnTo>
                  <a:lnTo>
                    <a:pt x="128" y="720"/>
                  </a:lnTo>
                  <a:lnTo>
                    <a:pt x="76" y="847"/>
                  </a:lnTo>
                  <a:lnTo>
                    <a:pt x="198" y="1063"/>
                  </a:lnTo>
                  <a:lnTo>
                    <a:pt x="222" y="959"/>
                  </a:lnTo>
                  <a:lnTo>
                    <a:pt x="180" y="900"/>
                  </a:lnTo>
                  <a:lnTo>
                    <a:pt x="187" y="802"/>
                  </a:lnTo>
                  <a:lnTo>
                    <a:pt x="140" y="580"/>
                  </a:lnTo>
                  <a:lnTo>
                    <a:pt x="180" y="488"/>
                  </a:lnTo>
                  <a:lnTo>
                    <a:pt x="117" y="359"/>
                  </a:lnTo>
                  <a:lnTo>
                    <a:pt x="152" y="214"/>
                  </a:lnTo>
                  <a:lnTo>
                    <a:pt x="187" y="232"/>
                  </a:lnTo>
                  <a:lnTo>
                    <a:pt x="250" y="307"/>
                  </a:lnTo>
                  <a:lnTo>
                    <a:pt x="285" y="603"/>
                  </a:lnTo>
                  <a:lnTo>
                    <a:pt x="326" y="627"/>
                  </a:lnTo>
                  <a:lnTo>
                    <a:pt x="302" y="703"/>
                  </a:lnTo>
                  <a:lnTo>
                    <a:pt x="332" y="795"/>
                  </a:lnTo>
                  <a:lnTo>
                    <a:pt x="372" y="807"/>
                  </a:lnTo>
                  <a:lnTo>
                    <a:pt x="332" y="859"/>
                  </a:lnTo>
                  <a:lnTo>
                    <a:pt x="407" y="935"/>
                  </a:lnTo>
                  <a:lnTo>
                    <a:pt x="506" y="1290"/>
                  </a:lnTo>
                  <a:lnTo>
                    <a:pt x="396" y="1423"/>
                  </a:lnTo>
                  <a:lnTo>
                    <a:pt x="524" y="1667"/>
                  </a:lnTo>
                  <a:lnTo>
                    <a:pt x="634" y="1731"/>
                  </a:lnTo>
                  <a:lnTo>
                    <a:pt x="762" y="1853"/>
                  </a:lnTo>
                  <a:lnTo>
                    <a:pt x="1070" y="2050"/>
                  </a:lnTo>
                  <a:lnTo>
                    <a:pt x="1244" y="2073"/>
                  </a:lnTo>
                  <a:lnTo>
                    <a:pt x="1343" y="2143"/>
                  </a:lnTo>
                  <a:lnTo>
                    <a:pt x="1378" y="2259"/>
                  </a:lnTo>
                  <a:lnTo>
                    <a:pt x="1406" y="2213"/>
                  </a:lnTo>
                  <a:lnTo>
                    <a:pt x="1605" y="2167"/>
                  </a:lnTo>
                  <a:lnTo>
                    <a:pt x="1558" y="2091"/>
                  </a:lnTo>
                  <a:lnTo>
                    <a:pt x="1616" y="2033"/>
                  </a:lnTo>
                  <a:lnTo>
                    <a:pt x="1709" y="2068"/>
                  </a:lnTo>
                  <a:lnTo>
                    <a:pt x="1779" y="2062"/>
                  </a:lnTo>
                  <a:lnTo>
                    <a:pt x="1837" y="2085"/>
                  </a:lnTo>
                  <a:lnTo>
                    <a:pt x="1866" y="2033"/>
                  </a:lnTo>
                  <a:lnTo>
                    <a:pt x="1912" y="1998"/>
                  </a:lnTo>
                  <a:lnTo>
                    <a:pt x="1912" y="1923"/>
                  </a:lnTo>
                  <a:lnTo>
                    <a:pt x="1976" y="1864"/>
                  </a:lnTo>
                  <a:lnTo>
                    <a:pt x="1971" y="1783"/>
                  </a:lnTo>
                  <a:lnTo>
                    <a:pt x="1895" y="1754"/>
                  </a:lnTo>
                  <a:lnTo>
                    <a:pt x="1720" y="1783"/>
                  </a:lnTo>
                  <a:lnTo>
                    <a:pt x="1663" y="1905"/>
                  </a:lnTo>
                  <a:lnTo>
                    <a:pt x="1598" y="1958"/>
                  </a:lnTo>
                  <a:lnTo>
                    <a:pt x="1465" y="1911"/>
                  </a:lnTo>
                  <a:lnTo>
                    <a:pt x="1372" y="1916"/>
                  </a:lnTo>
                  <a:lnTo>
                    <a:pt x="1181" y="1812"/>
                  </a:lnTo>
                  <a:lnTo>
                    <a:pt x="1128" y="1748"/>
                  </a:lnTo>
                  <a:lnTo>
                    <a:pt x="1169" y="1602"/>
                  </a:lnTo>
                  <a:lnTo>
                    <a:pt x="1099" y="1498"/>
                  </a:lnTo>
                  <a:lnTo>
                    <a:pt x="1139" y="1365"/>
                  </a:lnTo>
                  <a:lnTo>
                    <a:pt x="1215" y="1307"/>
                  </a:lnTo>
                  <a:lnTo>
                    <a:pt x="1244" y="1225"/>
                  </a:lnTo>
                  <a:lnTo>
                    <a:pt x="1128" y="1103"/>
                  </a:lnTo>
                  <a:lnTo>
                    <a:pt x="1029" y="795"/>
                  </a:lnTo>
                  <a:lnTo>
                    <a:pt x="884" y="802"/>
                  </a:lnTo>
                  <a:lnTo>
                    <a:pt x="825" y="725"/>
                  </a:lnTo>
                  <a:lnTo>
                    <a:pt x="815" y="586"/>
                  </a:lnTo>
                  <a:lnTo>
                    <a:pt x="750" y="476"/>
                  </a:lnTo>
                  <a:lnTo>
                    <a:pt x="628" y="436"/>
                  </a:lnTo>
                  <a:lnTo>
                    <a:pt x="616" y="470"/>
                  </a:lnTo>
                  <a:lnTo>
                    <a:pt x="367" y="366"/>
                  </a:lnTo>
                  <a:lnTo>
                    <a:pt x="239" y="127"/>
                  </a:lnTo>
                  <a:lnTo>
                    <a:pt x="47" y="0"/>
                  </a:lnTo>
                  <a:close/>
                </a:path>
              </a:pathLst>
            </a:custGeom>
            <a:solidFill>
              <a:srgbClr val="EAEAEA"/>
            </a:solidFill>
            <a:ln w="9525">
              <a:noFill/>
              <a:round/>
              <a:headEnd/>
              <a:tailEnd/>
            </a:ln>
          </p:spPr>
          <p:txBody>
            <a:bodyPr/>
            <a:lstStyle/>
            <a:p>
              <a:endParaRPr lang="en-US" dirty="0"/>
            </a:p>
          </p:txBody>
        </p:sp>
        <p:sp>
          <p:nvSpPr>
            <p:cNvPr id="47164" name="Freeform 123"/>
            <p:cNvSpPr>
              <a:spLocks/>
            </p:cNvSpPr>
            <p:nvPr/>
          </p:nvSpPr>
          <p:spPr bwMode="auto">
            <a:xfrm rot="-882543">
              <a:off x="4030" y="1822"/>
              <a:ext cx="14" cy="16"/>
            </a:xfrm>
            <a:custGeom>
              <a:avLst/>
              <a:gdLst>
                <a:gd name="T0" fmla="*/ 0 w 128"/>
                <a:gd name="T1" fmla="*/ 0 h 175"/>
                <a:gd name="T2" fmla="*/ 0 w 128"/>
                <a:gd name="T3" fmla="*/ 0 h 175"/>
                <a:gd name="T4" fmla="*/ 0 w 128"/>
                <a:gd name="T5" fmla="*/ 0 h 175"/>
                <a:gd name="T6" fmla="*/ 0 w 128"/>
                <a:gd name="T7" fmla="*/ 0 h 175"/>
                <a:gd name="T8" fmla="*/ 0 w 128"/>
                <a:gd name="T9" fmla="*/ 0 h 175"/>
                <a:gd name="T10" fmla="*/ 0 w 128"/>
                <a:gd name="T11" fmla="*/ 0 h 175"/>
                <a:gd name="T12" fmla="*/ 0 w 128"/>
                <a:gd name="T13" fmla="*/ 0 h 175"/>
                <a:gd name="T14" fmla="*/ 0 w 128"/>
                <a:gd name="T15" fmla="*/ 0 h 175"/>
                <a:gd name="T16" fmla="*/ 0 60000 65536"/>
                <a:gd name="T17" fmla="*/ 0 60000 65536"/>
                <a:gd name="T18" fmla="*/ 0 60000 65536"/>
                <a:gd name="T19" fmla="*/ 0 60000 65536"/>
                <a:gd name="T20" fmla="*/ 0 60000 65536"/>
                <a:gd name="T21" fmla="*/ 0 60000 65536"/>
                <a:gd name="T22" fmla="*/ 0 60000 65536"/>
                <a:gd name="T23" fmla="*/ 0 60000 65536"/>
                <a:gd name="T24" fmla="*/ 0 w 128"/>
                <a:gd name="T25" fmla="*/ 0 h 175"/>
                <a:gd name="T26" fmla="*/ 128 w 128"/>
                <a:gd name="T27" fmla="*/ 175 h 17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 h="175">
                  <a:moveTo>
                    <a:pt x="128" y="23"/>
                  </a:moveTo>
                  <a:lnTo>
                    <a:pt x="99" y="116"/>
                  </a:lnTo>
                  <a:lnTo>
                    <a:pt x="58" y="175"/>
                  </a:lnTo>
                  <a:lnTo>
                    <a:pt x="0" y="151"/>
                  </a:lnTo>
                  <a:lnTo>
                    <a:pt x="35" y="87"/>
                  </a:lnTo>
                  <a:lnTo>
                    <a:pt x="41" y="0"/>
                  </a:lnTo>
                  <a:lnTo>
                    <a:pt x="76" y="0"/>
                  </a:lnTo>
                  <a:lnTo>
                    <a:pt x="128" y="23"/>
                  </a:lnTo>
                  <a:close/>
                </a:path>
              </a:pathLst>
            </a:custGeom>
            <a:solidFill>
              <a:srgbClr val="EAEAEA"/>
            </a:solidFill>
            <a:ln w="9525">
              <a:noFill/>
              <a:round/>
              <a:headEnd/>
              <a:tailEnd/>
            </a:ln>
          </p:spPr>
          <p:txBody>
            <a:bodyPr/>
            <a:lstStyle/>
            <a:p>
              <a:endParaRPr lang="en-US" dirty="0"/>
            </a:p>
          </p:txBody>
        </p:sp>
        <p:sp>
          <p:nvSpPr>
            <p:cNvPr id="47165" name="Freeform 124"/>
            <p:cNvSpPr>
              <a:spLocks/>
            </p:cNvSpPr>
            <p:nvPr/>
          </p:nvSpPr>
          <p:spPr bwMode="auto">
            <a:xfrm rot="-882543">
              <a:off x="3996" y="1824"/>
              <a:ext cx="43" cy="33"/>
            </a:xfrm>
            <a:custGeom>
              <a:avLst/>
              <a:gdLst>
                <a:gd name="T0" fmla="*/ 0 w 395"/>
                <a:gd name="T1" fmla="*/ 0 h 348"/>
                <a:gd name="T2" fmla="*/ 0 w 395"/>
                <a:gd name="T3" fmla="*/ 0 h 348"/>
                <a:gd name="T4" fmla="*/ 0 w 395"/>
                <a:gd name="T5" fmla="*/ 0 h 348"/>
                <a:gd name="T6" fmla="*/ 0 w 395"/>
                <a:gd name="T7" fmla="*/ 0 h 348"/>
                <a:gd name="T8" fmla="*/ 0 w 395"/>
                <a:gd name="T9" fmla="*/ 0 h 348"/>
                <a:gd name="T10" fmla="*/ 0 w 395"/>
                <a:gd name="T11" fmla="*/ 0 h 348"/>
                <a:gd name="T12" fmla="*/ 0 w 395"/>
                <a:gd name="T13" fmla="*/ 0 h 348"/>
                <a:gd name="T14" fmla="*/ 0 w 395"/>
                <a:gd name="T15" fmla="*/ 0 h 348"/>
                <a:gd name="T16" fmla="*/ 0 w 395"/>
                <a:gd name="T17" fmla="*/ 0 h 348"/>
                <a:gd name="T18" fmla="*/ 0 w 395"/>
                <a:gd name="T19" fmla="*/ 0 h 348"/>
                <a:gd name="T20" fmla="*/ 0 w 395"/>
                <a:gd name="T21" fmla="*/ 0 h 348"/>
                <a:gd name="T22" fmla="*/ 0 w 395"/>
                <a:gd name="T23" fmla="*/ 0 h 348"/>
                <a:gd name="T24" fmla="*/ 0 w 395"/>
                <a:gd name="T25" fmla="*/ 0 h 348"/>
                <a:gd name="T26" fmla="*/ 0 w 395"/>
                <a:gd name="T27" fmla="*/ 0 h 348"/>
                <a:gd name="T28" fmla="*/ 0 w 395"/>
                <a:gd name="T29" fmla="*/ 0 h 348"/>
                <a:gd name="T30" fmla="*/ 0 w 395"/>
                <a:gd name="T31" fmla="*/ 0 h 3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5"/>
                <a:gd name="T49" fmla="*/ 0 h 348"/>
                <a:gd name="T50" fmla="*/ 395 w 395"/>
                <a:gd name="T51" fmla="*/ 348 h 3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5" h="348">
                  <a:moveTo>
                    <a:pt x="383" y="204"/>
                  </a:moveTo>
                  <a:lnTo>
                    <a:pt x="395" y="221"/>
                  </a:lnTo>
                  <a:lnTo>
                    <a:pt x="319" y="249"/>
                  </a:lnTo>
                  <a:lnTo>
                    <a:pt x="291" y="302"/>
                  </a:lnTo>
                  <a:lnTo>
                    <a:pt x="226" y="348"/>
                  </a:lnTo>
                  <a:lnTo>
                    <a:pt x="92" y="319"/>
                  </a:lnTo>
                  <a:lnTo>
                    <a:pt x="0" y="226"/>
                  </a:lnTo>
                  <a:lnTo>
                    <a:pt x="22" y="180"/>
                  </a:lnTo>
                  <a:lnTo>
                    <a:pt x="221" y="127"/>
                  </a:lnTo>
                  <a:lnTo>
                    <a:pt x="174" y="58"/>
                  </a:lnTo>
                  <a:lnTo>
                    <a:pt x="226" y="0"/>
                  </a:lnTo>
                  <a:lnTo>
                    <a:pt x="325" y="35"/>
                  </a:lnTo>
                  <a:lnTo>
                    <a:pt x="366" y="29"/>
                  </a:lnTo>
                  <a:lnTo>
                    <a:pt x="360" y="122"/>
                  </a:lnTo>
                  <a:lnTo>
                    <a:pt x="325" y="174"/>
                  </a:lnTo>
                  <a:lnTo>
                    <a:pt x="383" y="204"/>
                  </a:lnTo>
                  <a:close/>
                </a:path>
              </a:pathLst>
            </a:custGeom>
            <a:solidFill>
              <a:srgbClr val="EAEAEA"/>
            </a:solidFill>
            <a:ln w="9525">
              <a:noFill/>
              <a:round/>
              <a:headEnd/>
              <a:tailEnd/>
            </a:ln>
          </p:spPr>
          <p:txBody>
            <a:bodyPr/>
            <a:lstStyle/>
            <a:p>
              <a:endParaRPr lang="en-US" dirty="0"/>
            </a:p>
          </p:txBody>
        </p:sp>
        <p:sp>
          <p:nvSpPr>
            <p:cNvPr id="47166" name="Freeform 125"/>
            <p:cNvSpPr>
              <a:spLocks/>
            </p:cNvSpPr>
            <p:nvPr/>
          </p:nvSpPr>
          <p:spPr bwMode="auto">
            <a:xfrm rot="-882543">
              <a:off x="4031" y="1836"/>
              <a:ext cx="49" cy="23"/>
            </a:xfrm>
            <a:custGeom>
              <a:avLst/>
              <a:gdLst>
                <a:gd name="T0" fmla="*/ 0 w 458"/>
                <a:gd name="T1" fmla="*/ 0 h 249"/>
                <a:gd name="T2" fmla="*/ 0 w 458"/>
                <a:gd name="T3" fmla="*/ 0 h 249"/>
                <a:gd name="T4" fmla="*/ 0 w 458"/>
                <a:gd name="T5" fmla="*/ 0 h 249"/>
                <a:gd name="T6" fmla="*/ 0 w 458"/>
                <a:gd name="T7" fmla="*/ 0 h 249"/>
                <a:gd name="T8" fmla="*/ 0 w 458"/>
                <a:gd name="T9" fmla="*/ 0 h 249"/>
                <a:gd name="T10" fmla="*/ 0 w 458"/>
                <a:gd name="T11" fmla="*/ 0 h 249"/>
                <a:gd name="T12" fmla="*/ 0 w 458"/>
                <a:gd name="T13" fmla="*/ 0 h 249"/>
                <a:gd name="T14" fmla="*/ 0 w 458"/>
                <a:gd name="T15" fmla="*/ 0 h 249"/>
                <a:gd name="T16" fmla="*/ 0 w 458"/>
                <a:gd name="T17" fmla="*/ 0 h 249"/>
                <a:gd name="T18" fmla="*/ 0 w 458"/>
                <a:gd name="T19" fmla="*/ 0 h 249"/>
                <a:gd name="T20" fmla="*/ 0 w 458"/>
                <a:gd name="T21" fmla="*/ 0 h 249"/>
                <a:gd name="T22" fmla="*/ 0 w 458"/>
                <a:gd name="T23" fmla="*/ 0 h 2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58"/>
                <a:gd name="T37" fmla="*/ 0 h 249"/>
                <a:gd name="T38" fmla="*/ 458 w 458"/>
                <a:gd name="T39" fmla="*/ 249 h 24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58" h="249">
                  <a:moveTo>
                    <a:pt x="104" y="0"/>
                  </a:moveTo>
                  <a:lnTo>
                    <a:pt x="28" y="23"/>
                  </a:lnTo>
                  <a:lnTo>
                    <a:pt x="0" y="87"/>
                  </a:lnTo>
                  <a:lnTo>
                    <a:pt x="122" y="127"/>
                  </a:lnTo>
                  <a:lnTo>
                    <a:pt x="122" y="232"/>
                  </a:lnTo>
                  <a:lnTo>
                    <a:pt x="133" y="249"/>
                  </a:lnTo>
                  <a:lnTo>
                    <a:pt x="249" y="220"/>
                  </a:lnTo>
                  <a:lnTo>
                    <a:pt x="290" y="227"/>
                  </a:lnTo>
                  <a:lnTo>
                    <a:pt x="458" y="115"/>
                  </a:lnTo>
                  <a:lnTo>
                    <a:pt x="441" y="93"/>
                  </a:lnTo>
                  <a:lnTo>
                    <a:pt x="127" y="46"/>
                  </a:lnTo>
                  <a:lnTo>
                    <a:pt x="104" y="0"/>
                  </a:lnTo>
                  <a:close/>
                </a:path>
              </a:pathLst>
            </a:custGeom>
            <a:solidFill>
              <a:srgbClr val="EAEAEA"/>
            </a:solidFill>
            <a:ln w="9525">
              <a:solidFill>
                <a:srgbClr val="EAEAEA"/>
              </a:solidFill>
              <a:round/>
              <a:headEnd/>
              <a:tailEnd/>
            </a:ln>
          </p:spPr>
          <p:txBody>
            <a:bodyPr/>
            <a:lstStyle/>
            <a:p>
              <a:endParaRPr lang="en-US" dirty="0"/>
            </a:p>
          </p:txBody>
        </p:sp>
        <p:sp>
          <p:nvSpPr>
            <p:cNvPr id="47167" name="Freeform 126"/>
            <p:cNvSpPr>
              <a:spLocks/>
            </p:cNvSpPr>
            <p:nvPr/>
          </p:nvSpPr>
          <p:spPr bwMode="auto">
            <a:xfrm rot="-882543">
              <a:off x="4026" y="1848"/>
              <a:ext cx="20" cy="15"/>
            </a:xfrm>
            <a:custGeom>
              <a:avLst/>
              <a:gdLst>
                <a:gd name="T0" fmla="*/ 0 w 187"/>
                <a:gd name="T1" fmla="*/ 0 h 151"/>
                <a:gd name="T2" fmla="*/ 0 w 187"/>
                <a:gd name="T3" fmla="*/ 0 h 151"/>
                <a:gd name="T4" fmla="*/ 0 w 187"/>
                <a:gd name="T5" fmla="*/ 0 h 151"/>
                <a:gd name="T6" fmla="*/ 0 w 187"/>
                <a:gd name="T7" fmla="*/ 0 h 151"/>
                <a:gd name="T8" fmla="*/ 0 w 187"/>
                <a:gd name="T9" fmla="*/ 0 h 151"/>
                <a:gd name="T10" fmla="*/ 0 w 187"/>
                <a:gd name="T11" fmla="*/ 0 h 151"/>
                <a:gd name="T12" fmla="*/ 0 60000 65536"/>
                <a:gd name="T13" fmla="*/ 0 60000 65536"/>
                <a:gd name="T14" fmla="*/ 0 60000 65536"/>
                <a:gd name="T15" fmla="*/ 0 60000 65536"/>
                <a:gd name="T16" fmla="*/ 0 60000 65536"/>
                <a:gd name="T17" fmla="*/ 0 60000 65536"/>
                <a:gd name="T18" fmla="*/ 0 w 187"/>
                <a:gd name="T19" fmla="*/ 0 h 151"/>
                <a:gd name="T20" fmla="*/ 187 w 187"/>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187" h="151">
                  <a:moveTo>
                    <a:pt x="65" y="0"/>
                  </a:moveTo>
                  <a:lnTo>
                    <a:pt x="187" y="46"/>
                  </a:lnTo>
                  <a:lnTo>
                    <a:pt x="187" y="151"/>
                  </a:lnTo>
                  <a:lnTo>
                    <a:pt x="75" y="111"/>
                  </a:lnTo>
                  <a:lnTo>
                    <a:pt x="0" y="46"/>
                  </a:lnTo>
                  <a:lnTo>
                    <a:pt x="65" y="0"/>
                  </a:lnTo>
                  <a:close/>
                </a:path>
              </a:pathLst>
            </a:custGeom>
            <a:solidFill>
              <a:srgbClr val="EAEAEA"/>
            </a:solidFill>
            <a:ln w="9525">
              <a:noFill/>
              <a:round/>
              <a:headEnd/>
              <a:tailEnd/>
            </a:ln>
          </p:spPr>
          <p:txBody>
            <a:bodyPr/>
            <a:lstStyle/>
            <a:p>
              <a:endParaRPr lang="en-US" dirty="0"/>
            </a:p>
          </p:txBody>
        </p:sp>
        <p:sp>
          <p:nvSpPr>
            <p:cNvPr id="47168" name="Freeform 127"/>
            <p:cNvSpPr>
              <a:spLocks/>
            </p:cNvSpPr>
            <p:nvPr/>
          </p:nvSpPr>
          <p:spPr bwMode="auto">
            <a:xfrm rot="-882543">
              <a:off x="4049" y="1843"/>
              <a:ext cx="46" cy="35"/>
            </a:xfrm>
            <a:custGeom>
              <a:avLst/>
              <a:gdLst>
                <a:gd name="T0" fmla="*/ 0 w 425"/>
                <a:gd name="T1" fmla="*/ 0 h 377"/>
                <a:gd name="T2" fmla="*/ 0 w 425"/>
                <a:gd name="T3" fmla="*/ 0 h 377"/>
                <a:gd name="T4" fmla="*/ 0 w 425"/>
                <a:gd name="T5" fmla="*/ 0 h 377"/>
                <a:gd name="T6" fmla="*/ 0 w 425"/>
                <a:gd name="T7" fmla="*/ 0 h 377"/>
                <a:gd name="T8" fmla="*/ 0 w 425"/>
                <a:gd name="T9" fmla="*/ 0 h 377"/>
                <a:gd name="T10" fmla="*/ 0 w 425"/>
                <a:gd name="T11" fmla="*/ 0 h 377"/>
                <a:gd name="T12" fmla="*/ 0 w 425"/>
                <a:gd name="T13" fmla="*/ 0 h 377"/>
                <a:gd name="T14" fmla="*/ 0 w 425"/>
                <a:gd name="T15" fmla="*/ 0 h 377"/>
                <a:gd name="T16" fmla="*/ 0 w 425"/>
                <a:gd name="T17" fmla="*/ 0 h 377"/>
                <a:gd name="T18" fmla="*/ 0 w 425"/>
                <a:gd name="T19" fmla="*/ 0 h 377"/>
                <a:gd name="T20" fmla="*/ 0 w 425"/>
                <a:gd name="T21" fmla="*/ 0 h 377"/>
                <a:gd name="T22" fmla="*/ 0 w 425"/>
                <a:gd name="T23" fmla="*/ 0 h 377"/>
                <a:gd name="T24" fmla="*/ 0 w 425"/>
                <a:gd name="T25" fmla="*/ 0 h 377"/>
                <a:gd name="T26" fmla="*/ 0 w 425"/>
                <a:gd name="T27" fmla="*/ 0 h 3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5"/>
                <a:gd name="T43" fmla="*/ 0 h 377"/>
                <a:gd name="T44" fmla="*/ 425 w 425"/>
                <a:gd name="T45" fmla="*/ 377 h 37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5" h="377">
                  <a:moveTo>
                    <a:pt x="116" y="349"/>
                  </a:moveTo>
                  <a:lnTo>
                    <a:pt x="203" y="377"/>
                  </a:lnTo>
                  <a:lnTo>
                    <a:pt x="226" y="342"/>
                  </a:lnTo>
                  <a:lnTo>
                    <a:pt x="268" y="354"/>
                  </a:lnTo>
                  <a:lnTo>
                    <a:pt x="279" y="279"/>
                  </a:lnTo>
                  <a:lnTo>
                    <a:pt x="425" y="110"/>
                  </a:lnTo>
                  <a:lnTo>
                    <a:pt x="425" y="58"/>
                  </a:lnTo>
                  <a:lnTo>
                    <a:pt x="325" y="0"/>
                  </a:lnTo>
                  <a:lnTo>
                    <a:pt x="157" y="105"/>
                  </a:lnTo>
                  <a:lnTo>
                    <a:pt x="111" y="98"/>
                  </a:lnTo>
                  <a:lnTo>
                    <a:pt x="0" y="127"/>
                  </a:lnTo>
                  <a:lnTo>
                    <a:pt x="87" y="284"/>
                  </a:lnTo>
                  <a:lnTo>
                    <a:pt x="116" y="319"/>
                  </a:lnTo>
                  <a:lnTo>
                    <a:pt x="116" y="349"/>
                  </a:lnTo>
                  <a:close/>
                </a:path>
              </a:pathLst>
            </a:custGeom>
            <a:solidFill>
              <a:srgbClr val="EAEAEA"/>
            </a:solidFill>
            <a:ln w="9525">
              <a:noFill/>
              <a:round/>
              <a:headEnd/>
              <a:tailEnd/>
            </a:ln>
          </p:spPr>
          <p:txBody>
            <a:bodyPr/>
            <a:lstStyle/>
            <a:p>
              <a:endParaRPr lang="en-US" dirty="0"/>
            </a:p>
          </p:txBody>
        </p:sp>
        <p:sp>
          <p:nvSpPr>
            <p:cNvPr id="47169" name="Freeform 128"/>
            <p:cNvSpPr>
              <a:spLocks/>
            </p:cNvSpPr>
            <p:nvPr/>
          </p:nvSpPr>
          <p:spPr bwMode="auto">
            <a:xfrm rot="-882543">
              <a:off x="4068" y="1874"/>
              <a:ext cx="25" cy="25"/>
            </a:xfrm>
            <a:custGeom>
              <a:avLst/>
              <a:gdLst>
                <a:gd name="T0" fmla="*/ 0 w 226"/>
                <a:gd name="T1" fmla="*/ 0 h 274"/>
                <a:gd name="T2" fmla="*/ 0 w 226"/>
                <a:gd name="T3" fmla="*/ 0 h 274"/>
                <a:gd name="T4" fmla="*/ 0 w 226"/>
                <a:gd name="T5" fmla="*/ 0 h 274"/>
                <a:gd name="T6" fmla="*/ 0 w 226"/>
                <a:gd name="T7" fmla="*/ 0 h 274"/>
                <a:gd name="T8" fmla="*/ 0 w 226"/>
                <a:gd name="T9" fmla="*/ 0 h 274"/>
                <a:gd name="T10" fmla="*/ 0 w 226"/>
                <a:gd name="T11" fmla="*/ 0 h 274"/>
                <a:gd name="T12" fmla="*/ 0 w 226"/>
                <a:gd name="T13" fmla="*/ 0 h 274"/>
                <a:gd name="T14" fmla="*/ 0 w 226"/>
                <a:gd name="T15" fmla="*/ 0 h 274"/>
                <a:gd name="T16" fmla="*/ 0 w 226"/>
                <a:gd name="T17" fmla="*/ 0 h 274"/>
                <a:gd name="T18" fmla="*/ 0 w 226"/>
                <a:gd name="T19" fmla="*/ 0 h 274"/>
                <a:gd name="T20" fmla="*/ 0 w 226"/>
                <a:gd name="T21" fmla="*/ 0 h 2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6"/>
                <a:gd name="T34" fmla="*/ 0 h 274"/>
                <a:gd name="T35" fmla="*/ 226 w 226"/>
                <a:gd name="T36" fmla="*/ 274 h 2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6" h="274">
                  <a:moveTo>
                    <a:pt x="5" y="12"/>
                  </a:moveTo>
                  <a:lnTo>
                    <a:pt x="92" y="35"/>
                  </a:lnTo>
                  <a:lnTo>
                    <a:pt x="115" y="0"/>
                  </a:lnTo>
                  <a:lnTo>
                    <a:pt x="157" y="12"/>
                  </a:lnTo>
                  <a:lnTo>
                    <a:pt x="139" y="122"/>
                  </a:lnTo>
                  <a:lnTo>
                    <a:pt x="220" y="180"/>
                  </a:lnTo>
                  <a:lnTo>
                    <a:pt x="226" y="209"/>
                  </a:lnTo>
                  <a:lnTo>
                    <a:pt x="214" y="274"/>
                  </a:lnTo>
                  <a:lnTo>
                    <a:pt x="197" y="262"/>
                  </a:lnTo>
                  <a:lnTo>
                    <a:pt x="0" y="52"/>
                  </a:lnTo>
                  <a:lnTo>
                    <a:pt x="5" y="12"/>
                  </a:lnTo>
                  <a:close/>
                </a:path>
              </a:pathLst>
            </a:custGeom>
            <a:solidFill>
              <a:srgbClr val="EAEAEA"/>
            </a:solidFill>
            <a:ln w="9525">
              <a:noFill/>
              <a:round/>
              <a:headEnd/>
              <a:tailEnd/>
            </a:ln>
          </p:spPr>
          <p:txBody>
            <a:bodyPr/>
            <a:lstStyle/>
            <a:p>
              <a:endParaRPr lang="en-US" dirty="0"/>
            </a:p>
          </p:txBody>
        </p:sp>
        <p:sp>
          <p:nvSpPr>
            <p:cNvPr id="47170" name="Freeform 129"/>
            <p:cNvSpPr>
              <a:spLocks/>
            </p:cNvSpPr>
            <p:nvPr/>
          </p:nvSpPr>
          <p:spPr bwMode="auto">
            <a:xfrm rot="-882543">
              <a:off x="4095" y="1880"/>
              <a:ext cx="54" cy="27"/>
            </a:xfrm>
            <a:custGeom>
              <a:avLst/>
              <a:gdLst>
                <a:gd name="T0" fmla="*/ 0 w 506"/>
                <a:gd name="T1" fmla="*/ 0 h 285"/>
                <a:gd name="T2" fmla="*/ 0 w 506"/>
                <a:gd name="T3" fmla="*/ 0 h 285"/>
                <a:gd name="T4" fmla="*/ 0 w 506"/>
                <a:gd name="T5" fmla="*/ 0 h 285"/>
                <a:gd name="T6" fmla="*/ 0 w 506"/>
                <a:gd name="T7" fmla="*/ 0 h 285"/>
                <a:gd name="T8" fmla="*/ 0 w 506"/>
                <a:gd name="T9" fmla="*/ 0 h 285"/>
                <a:gd name="T10" fmla="*/ 0 w 506"/>
                <a:gd name="T11" fmla="*/ 0 h 285"/>
                <a:gd name="T12" fmla="*/ 0 w 506"/>
                <a:gd name="T13" fmla="*/ 0 h 285"/>
                <a:gd name="T14" fmla="*/ 0 w 506"/>
                <a:gd name="T15" fmla="*/ 0 h 285"/>
                <a:gd name="T16" fmla="*/ 0 w 506"/>
                <a:gd name="T17" fmla="*/ 0 h 285"/>
                <a:gd name="T18" fmla="*/ 0 w 506"/>
                <a:gd name="T19" fmla="*/ 0 h 285"/>
                <a:gd name="T20" fmla="*/ 0 w 506"/>
                <a:gd name="T21" fmla="*/ 0 h 285"/>
                <a:gd name="T22" fmla="*/ 0 w 506"/>
                <a:gd name="T23" fmla="*/ 0 h 285"/>
                <a:gd name="T24" fmla="*/ 0 w 506"/>
                <a:gd name="T25" fmla="*/ 0 h 285"/>
                <a:gd name="T26" fmla="*/ 0 w 506"/>
                <a:gd name="T27" fmla="*/ 0 h 285"/>
                <a:gd name="T28" fmla="*/ 0 w 506"/>
                <a:gd name="T29" fmla="*/ 0 h 285"/>
                <a:gd name="T30" fmla="*/ 0 w 506"/>
                <a:gd name="T31" fmla="*/ 0 h 285"/>
                <a:gd name="T32" fmla="*/ 0 w 506"/>
                <a:gd name="T33" fmla="*/ 0 h 28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6"/>
                <a:gd name="T52" fmla="*/ 0 h 285"/>
                <a:gd name="T53" fmla="*/ 506 w 506"/>
                <a:gd name="T54" fmla="*/ 285 h 28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6" h="285">
                  <a:moveTo>
                    <a:pt x="12" y="0"/>
                  </a:moveTo>
                  <a:lnTo>
                    <a:pt x="111" y="64"/>
                  </a:lnTo>
                  <a:lnTo>
                    <a:pt x="326" y="6"/>
                  </a:lnTo>
                  <a:lnTo>
                    <a:pt x="477" y="104"/>
                  </a:lnTo>
                  <a:lnTo>
                    <a:pt x="506" y="250"/>
                  </a:lnTo>
                  <a:lnTo>
                    <a:pt x="448" y="285"/>
                  </a:lnTo>
                  <a:lnTo>
                    <a:pt x="355" y="198"/>
                  </a:lnTo>
                  <a:lnTo>
                    <a:pt x="390" y="169"/>
                  </a:lnTo>
                  <a:lnTo>
                    <a:pt x="396" y="151"/>
                  </a:lnTo>
                  <a:lnTo>
                    <a:pt x="314" y="87"/>
                  </a:lnTo>
                  <a:lnTo>
                    <a:pt x="268" y="104"/>
                  </a:lnTo>
                  <a:lnTo>
                    <a:pt x="180" y="111"/>
                  </a:lnTo>
                  <a:lnTo>
                    <a:pt x="262" y="181"/>
                  </a:lnTo>
                  <a:lnTo>
                    <a:pt x="204" y="198"/>
                  </a:lnTo>
                  <a:lnTo>
                    <a:pt x="0" y="94"/>
                  </a:lnTo>
                  <a:lnTo>
                    <a:pt x="18" y="29"/>
                  </a:lnTo>
                  <a:lnTo>
                    <a:pt x="12" y="0"/>
                  </a:lnTo>
                  <a:close/>
                </a:path>
              </a:pathLst>
            </a:custGeom>
            <a:solidFill>
              <a:srgbClr val="EAEAEA"/>
            </a:solidFill>
            <a:ln w="9525">
              <a:noFill/>
              <a:round/>
              <a:headEnd/>
              <a:tailEnd/>
            </a:ln>
          </p:spPr>
          <p:txBody>
            <a:bodyPr/>
            <a:lstStyle/>
            <a:p>
              <a:endParaRPr lang="en-US" dirty="0"/>
            </a:p>
          </p:txBody>
        </p:sp>
        <p:sp>
          <p:nvSpPr>
            <p:cNvPr id="47171" name="Freeform 130"/>
            <p:cNvSpPr>
              <a:spLocks/>
            </p:cNvSpPr>
            <p:nvPr/>
          </p:nvSpPr>
          <p:spPr bwMode="auto">
            <a:xfrm rot="-882543">
              <a:off x="3968" y="1319"/>
              <a:ext cx="45" cy="25"/>
            </a:xfrm>
            <a:custGeom>
              <a:avLst/>
              <a:gdLst>
                <a:gd name="T0" fmla="*/ 0 w 412"/>
                <a:gd name="T1" fmla="*/ 0 h 268"/>
                <a:gd name="T2" fmla="*/ 0 w 412"/>
                <a:gd name="T3" fmla="*/ 0 h 268"/>
                <a:gd name="T4" fmla="*/ 0 w 412"/>
                <a:gd name="T5" fmla="*/ 0 h 268"/>
                <a:gd name="T6" fmla="*/ 0 w 412"/>
                <a:gd name="T7" fmla="*/ 0 h 268"/>
                <a:gd name="T8" fmla="*/ 0 w 412"/>
                <a:gd name="T9" fmla="*/ 0 h 268"/>
                <a:gd name="T10" fmla="*/ 0 w 412"/>
                <a:gd name="T11" fmla="*/ 0 h 268"/>
                <a:gd name="T12" fmla="*/ 0 w 412"/>
                <a:gd name="T13" fmla="*/ 0 h 268"/>
                <a:gd name="T14" fmla="*/ 0 w 412"/>
                <a:gd name="T15" fmla="*/ 0 h 268"/>
                <a:gd name="T16" fmla="*/ 0 w 412"/>
                <a:gd name="T17" fmla="*/ 0 h 268"/>
                <a:gd name="T18" fmla="*/ 0 w 412"/>
                <a:gd name="T19" fmla="*/ 0 h 268"/>
                <a:gd name="T20" fmla="*/ 0 w 412"/>
                <a:gd name="T21" fmla="*/ 0 h 268"/>
                <a:gd name="T22" fmla="*/ 0 w 412"/>
                <a:gd name="T23" fmla="*/ 0 h 268"/>
                <a:gd name="T24" fmla="*/ 0 w 412"/>
                <a:gd name="T25" fmla="*/ 0 h 268"/>
                <a:gd name="T26" fmla="*/ 0 w 412"/>
                <a:gd name="T27" fmla="*/ 0 h 268"/>
                <a:gd name="T28" fmla="*/ 0 w 412"/>
                <a:gd name="T29" fmla="*/ 0 h 268"/>
                <a:gd name="T30" fmla="*/ 0 w 412"/>
                <a:gd name="T31" fmla="*/ 0 h 268"/>
                <a:gd name="T32" fmla="*/ 0 w 412"/>
                <a:gd name="T33" fmla="*/ 0 h 268"/>
                <a:gd name="T34" fmla="*/ 0 w 412"/>
                <a:gd name="T35" fmla="*/ 0 h 268"/>
                <a:gd name="T36" fmla="*/ 0 w 412"/>
                <a:gd name="T37" fmla="*/ 0 h 268"/>
                <a:gd name="T38" fmla="*/ 0 w 412"/>
                <a:gd name="T39" fmla="*/ 0 h 268"/>
                <a:gd name="T40" fmla="*/ 0 w 412"/>
                <a:gd name="T41" fmla="*/ 0 h 268"/>
                <a:gd name="T42" fmla="*/ 0 w 412"/>
                <a:gd name="T43" fmla="*/ 0 h 268"/>
                <a:gd name="T44" fmla="*/ 0 w 412"/>
                <a:gd name="T45" fmla="*/ 0 h 268"/>
                <a:gd name="T46" fmla="*/ 0 w 412"/>
                <a:gd name="T47" fmla="*/ 0 h 268"/>
                <a:gd name="T48" fmla="*/ 0 w 412"/>
                <a:gd name="T49" fmla="*/ 0 h 268"/>
                <a:gd name="T50" fmla="*/ 0 w 412"/>
                <a:gd name="T51" fmla="*/ 0 h 268"/>
                <a:gd name="T52" fmla="*/ 0 w 412"/>
                <a:gd name="T53" fmla="*/ 0 h 268"/>
                <a:gd name="T54" fmla="*/ 0 w 412"/>
                <a:gd name="T55" fmla="*/ 0 h 26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12"/>
                <a:gd name="T85" fmla="*/ 0 h 268"/>
                <a:gd name="T86" fmla="*/ 412 w 412"/>
                <a:gd name="T87" fmla="*/ 268 h 26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12" h="268">
                  <a:moveTo>
                    <a:pt x="365" y="0"/>
                  </a:moveTo>
                  <a:lnTo>
                    <a:pt x="302" y="12"/>
                  </a:lnTo>
                  <a:lnTo>
                    <a:pt x="290" y="87"/>
                  </a:lnTo>
                  <a:lnTo>
                    <a:pt x="261" y="104"/>
                  </a:lnTo>
                  <a:lnTo>
                    <a:pt x="220" y="87"/>
                  </a:lnTo>
                  <a:lnTo>
                    <a:pt x="185" y="81"/>
                  </a:lnTo>
                  <a:lnTo>
                    <a:pt x="157" y="81"/>
                  </a:lnTo>
                  <a:lnTo>
                    <a:pt x="150" y="6"/>
                  </a:lnTo>
                  <a:lnTo>
                    <a:pt x="110" y="0"/>
                  </a:lnTo>
                  <a:lnTo>
                    <a:pt x="46" y="17"/>
                  </a:lnTo>
                  <a:lnTo>
                    <a:pt x="70" y="69"/>
                  </a:lnTo>
                  <a:lnTo>
                    <a:pt x="58" y="87"/>
                  </a:lnTo>
                  <a:lnTo>
                    <a:pt x="5" y="104"/>
                  </a:lnTo>
                  <a:lnTo>
                    <a:pt x="5" y="139"/>
                  </a:lnTo>
                  <a:lnTo>
                    <a:pt x="58" y="163"/>
                  </a:lnTo>
                  <a:lnTo>
                    <a:pt x="70" y="191"/>
                  </a:lnTo>
                  <a:lnTo>
                    <a:pt x="0" y="221"/>
                  </a:lnTo>
                  <a:lnTo>
                    <a:pt x="23" y="268"/>
                  </a:lnTo>
                  <a:lnTo>
                    <a:pt x="139" y="268"/>
                  </a:lnTo>
                  <a:lnTo>
                    <a:pt x="192" y="226"/>
                  </a:lnTo>
                  <a:lnTo>
                    <a:pt x="261" y="250"/>
                  </a:lnTo>
                  <a:lnTo>
                    <a:pt x="302" y="250"/>
                  </a:lnTo>
                  <a:lnTo>
                    <a:pt x="337" y="203"/>
                  </a:lnTo>
                  <a:lnTo>
                    <a:pt x="319" y="151"/>
                  </a:lnTo>
                  <a:lnTo>
                    <a:pt x="372" y="104"/>
                  </a:lnTo>
                  <a:lnTo>
                    <a:pt x="412" y="17"/>
                  </a:lnTo>
                  <a:lnTo>
                    <a:pt x="372" y="0"/>
                  </a:lnTo>
                  <a:lnTo>
                    <a:pt x="365" y="0"/>
                  </a:lnTo>
                  <a:close/>
                </a:path>
              </a:pathLst>
            </a:custGeom>
            <a:solidFill>
              <a:srgbClr val="DDDDDD"/>
            </a:solidFill>
            <a:ln w="9525">
              <a:solidFill>
                <a:srgbClr val="DDDDDD"/>
              </a:solidFill>
              <a:round/>
              <a:headEnd/>
              <a:tailEnd/>
            </a:ln>
          </p:spPr>
          <p:txBody>
            <a:bodyPr/>
            <a:lstStyle/>
            <a:p>
              <a:endParaRPr lang="en-US" dirty="0"/>
            </a:p>
          </p:txBody>
        </p:sp>
        <p:sp>
          <p:nvSpPr>
            <p:cNvPr id="47172" name="Freeform 131"/>
            <p:cNvSpPr>
              <a:spLocks/>
            </p:cNvSpPr>
            <p:nvPr/>
          </p:nvSpPr>
          <p:spPr bwMode="auto">
            <a:xfrm>
              <a:off x="2450" y="1774"/>
              <a:ext cx="66" cy="40"/>
            </a:xfrm>
            <a:custGeom>
              <a:avLst/>
              <a:gdLst>
                <a:gd name="T0" fmla="*/ 0 w 605"/>
                <a:gd name="T1" fmla="*/ 0 h 430"/>
                <a:gd name="T2" fmla="*/ 0 w 605"/>
                <a:gd name="T3" fmla="*/ 0 h 430"/>
                <a:gd name="T4" fmla="*/ 0 w 605"/>
                <a:gd name="T5" fmla="*/ 0 h 430"/>
                <a:gd name="T6" fmla="*/ 0 w 605"/>
                <a:gd name="T7" fmla="*/ 0 h 430"/>
                <a:gd name="T8" fmla="*/ 0 w 605"/>
                <a:gd name="T9" fmla="*/ 0 h 430"/>
                <a:gd name="T10" fmla="*/ 0 w 605"/>
                <a:gd name="T11" fmla="*/ 0 h 430"/>
                <a:gd name="T12" fmla="*/ 0 w 605"/>
                <a:gd name="T13" fmla="*/ 0 h 430"/>
                <a:gd name="T14" fmla="*/ 0 w 605"/>
                <a:gd name="T15" fmla="*/ 0 h 430"/>
                <a:gd name="T16" fmla="*/ 0 w 605"/>
                <a:gd name="T17" fmla="*/ 0 h 430"/>
                <a:gd name="T18" fmla="*/ 0 w 605"/>
                <a:gd name="T19" fmla="*/ 0 h 430"/>
                <a:gd name="T20" fmla="*/ 0 w 605"/>
                <a:gd name="T21" fmla="*/ 0 h 4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5"/>
                <a:gd name="T34" fmla="*/ 0 h 430"/>
                <a:gd name="T35" fmla="*/ 605 w 605"/>
                <a:gd name="T36" fmla="*/ 430 h 4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5" h="430">
                  <a:moveTo>
                    <a:pt x="331" y="18"/>
                  </a:moveTo>
                  <a:lnTo>
                    <a:pt x="605" y="0"/>
                  </a:lnTo>
                  <a:lnTo>
                    <a:pt x="582" y="70"/>
                  </a:lnTo>
                  <a:lnTo>
                    <a:pt x="384" y="81"/>
                  </a:lnTo>
                  <a:lnTo>
                    <a:pt x="343" y="255"/>
                  </a:lnTo>
                  <a:lnTo>
                    <a:pt x="256" y="273"/>
                  </a:lnTo>
                  <a:lnTo>
                    <a:pt x="233" y="401"/>
                  </a:lnTo>
                  <a:lnTo>
                    <a:pt x="12" y="430"/>
                  </a:lnTo>
                  <a:lnTo>
                    <a:pt x="0" y="389"/>
                  </a:lnTo>
                  <a:lnTo>
                    <a:pt x="227" y="93"/>
                  </a:lnTo>
                  <a:lnTo>
                    <a:pt x="331" y="18"/>
                  </a:lnTo>
                  <a:close/>
                </a:path>
              </a:pathLst>
            </a:custGeom>
            <a:solidFill>
              <a:srgbClr val="EAEAEA"/>
            </a:solidFill>
            <a:ln w="9525">
              <a:noFill/>
              <a:round/>
              <a:headEnd/>
              <a:tailEnd/>
            </a:ln>
          </p:spPr>
          <p:txBody>
            <a:bodyPr/>
            <a:lstStyle/>
            <a:p>
              <a:endParaRPr lang="en-US" dirty="0"/>
            </a:p>
          </p:txBody>
        </p:sp>
        <p:sp>
          <p:nvSpPr>
            <p:cNvPr id="47173" name="Freeform 132"/>
            <p:cNvSpPr>
              <a:spLocks/>
            </p:cNvSpPr>
            <p:nvPr/>
          </p:nvSpPr>
          <p:spPr bwMode="auto">
            <a:xfrm>
              <a:off x="2486" y="1718"/>
              <a:ext cx="88" cy="58"/>
            </a:xfrm>
            <a:custGeom>
              <a:avLst/>
              <a:gdLst>
                <a:gd name="T0" fmla="*/ 0 w 814"/>
                <a:gd name="T1" fmla="*/ 0 h 616"/>
                <a:gd name="T2" fmla="*/ 0 w 814"/>
                <a:gd name="T3" fmla="*/ 0 h 616"/>
                <a:gd name="T4" fmla="*/ 0 w 814"/>
                <a:gd name="T5" fmla="*/ 0 h 616"/>
                <a:gd name="T6" fmla="*/ 0 w 814"/>
                <a:gd name="T7" fmla="*/ 0 h 616"/>
                <a:gd name="T8" fmla="*/ 0 w 814"/>
                <a:gd name="T9" fmla="*/ 0 h 616"/>
                <a:gd name="T10" fmla="*/ 0 w 814"/>
                <a:gd name="T11" fmla="*/ 0 h 616"/>
                <a:gd name="T12" fmla="*/ 0 w 814"/>
                <a:gd name="T13" fmla="*/ 0 h 616"/>
                <a:gd name="T14" fmla="*/ 0 w 814"/>
                <a:gd name="T15" fmla="*/ 0 h 616"/>
                <a:gd name="T16" fmla="*/ 0 w 814"/>
                <a:gd name="T17" fmla="*/ 0 h 616"/>
                <a:gd name="T18" fmla="*/ 0 w 814"/>
                <a:gd name="T19" fmla="*/ 0 h 616"/>
                <a:gd name="T20" fmla="*/ 0 w 814"/>
                <a:gd name="T21" fmla="*/ 0 h 616"/>
                <a:gd name="T22" fmla="*/ 0 w 814"/>
                <a:gd name="T23" fmla="*/ 0 h 616"/>
                <a:gd name="T24" fmla="*/ 0 w 814"/>
                <a:gd name="T25" fmla="*/ 0 h 616"/>
                <a:gd name="T26" fmla="*/ 0 w 814"/>
                <a:gd name="T27" fmla="*/ 0 h 616"/>
                <a:gd name="T28" fmla="*/ 0 w 814"/>
                <a:gd name="T29" fmla="*/ 0 h 6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4"/>
                <a:gd name="T46" fmla="*/ 0 h 616"/>
                <a:gd name="T47" fmla="*/ 814 w 814"/>
                <a:gd name="T48" fmla="*/ 616 h 6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4" h="616">
                  <a:moveTo>
                    <a:pt x="0" y="616"/>
                  </a:moveTo>
                  <a:lnTo>
                    <a:pt x="262" y="418"/>
                  </a:lnTo>
                  <a:lnTo>
                    <a:pt x="274" y="337"/>
                  </a:lnTo>
                  <a:lnTo>
                    <a:pt x="378" y="203"/>
                  </a:lnTo>
                  <a:lnTo>
                    <a:pt x="535" y="105"/>
                  </a:lnTo>
                  <a:lnTo>
                    <a:pt x="587" y="0"/>
                  </a:lnTo>
                  <a:lnTo>
                    <a:pt x="720" y="70"/>
                  </a:lnTo>
                  <a:lnTo>
                    <a:pt x="814" y="58"/>
                  </a:lnTo>
                  <a:lnTo>
                    <a:pt x="802" y="238"/>
                  </a:lnTo>
                  <a:lnTo>
                    <a:pt x="715" y="262"/>
                  </a:lnTo>
                  <a:lnTo>
                    <a:pt x="529" y="429"/>
                  </a:lnTo>
                  <a:lnTo>
                    <a:pt x="354" y="464"/>
                  </a:lnTo>
                  <a:lnTo>
                    <a:pt x="279" y="598"/>
                  </a:lnTo>
                  <a:lnTo>
                    <a:pt x="12" y="616"/>
                  </a:lnTo>
                  <a:lnTo>
                    <a:pt x="0" y="616"/>
                  </a:lnTo>
                  <a:close/>
                </a:path>
              </a:pathLst>
            </a:custGeom>
            <a:solidFill>
              <a:srgbClr val="EAEAEA"/>
            </a:solidFill>
            <a:ln w="9525">
              <a:noFill/>
              <a:round/>
              <a:headEnd/>
              <a:tailEnd/>
            </a:ln>
          </p:spPr>
          <p:txBody>
            <a:bodyPr/>
            <a:lstStyle/>
            <a:p>
              <a:endParaRPr lang="en-US" dirty="0"/>
            </a:p>
          </p:txBody>
        </p:sp>
        <p:sp>
          <p:nvSpPr>
            <p:cNvPr id="47174" name="Freeform 133"/>
            <p:cNvSpPr>
              <a:spLocks/>
            </p:cNvSpPr>
            <p:nvPr/>
          </p:nvSpPr>
          <p:spPr bwMode="auto">
            <a:xfrm>
              <a:off x="2448" y="1774"/>
              <a:ext cx="89" cy="80"/>
            </a:xfrm>
            <a:custGeom>
              <a:avLst/>
              <a:gdLst>
                <a:gd name="T0" fmla="*/ 0 w 825"/>
                <a:gd name="T1" fmla="*/ 0 h 860"/>
                <a:gd name="T2" fmla="*/ 0 w 825"/>
                <a:gd name="T3" fmla="*/ 0 h 860"/>
                <a:gd name="T4" fmla="*/ 0 w 825"/>
                <a:gd name="T5" fmla="*/ 0 h 860"/>
                <a:gd name="T6" fmla="*/ 0 w 825"/>
                <a:gd name="T7" fmla="*/ 0 h 860"/>
                <a:gd name="T8" fmla="*/ 0 w 825"/>
                <a:gd name="T9" fmla="*/ 0 h 860"/>
                <a:gd name="T10" fmla="*/ 0 w 825"/>
                <a:gd name="T11" fmla="*/ 0 h 860"/>
                <a:gd name="T12" fmla="*/ 0 w 825"/>
                <a:gd name="T13" fmla="*/ 0 h 860"/>
                <a:gd name="T14" fmla="*/ 0 w 825"/>
                <a:gd name="T15" fmla="*/ 0 h 860"/>
                <a:gd name="T16" fmla="*/ 0 w 825"/>
                <a:gd name="T17" fmla="*/ 0 h 860"/>
                <a:gd name="T18" fmla="*/ 0 w 825"/>
                <a:gd name="T19" fmla="*/ 0 h 860"/>
                <a:gd name="T20" fmla="*/ 0 w 825"/>
                <a:gd name="T21" fmla="*/ 0 h 860"/>
                <a:gd name="T22" fmla="*/ 0 w 825"/>
                <a:gd name="T23" fmla="*/ 0 h 860"/>
                <a:gd name="T24" fmla="*/ 0 w 825"/>
                <a:gd name="T25" fmla="*/ 0 h 860"/>
                <a:gd name="T26" fmla="*/ 0 w 825"/>
                <a:gd name="T27" fmla="*/ 0 h 860"/>
                <a:gd name="T28" fmla="*/ 0 w 825"/>
                <a:gd name="T29" fmla="*/ 0 h 860"/>
                <a:gd name="T30" fmla="*/ 0 w 825"/>
                <a:gd name="T31" fmla="*/ 0 h 860"/>
                <a:gd name="T32" fmla="*/ 0 w 825"/>
                <a:gd name="T33" fmla="*/ 0 h 860"/>
                <a:gd name="T34" fmla="*/ 0 w 825"/>
                <a:gd name="T35" fmla="*/ 0 h 860"/>
                <a:gd name="T36" fmla="*/ 0 w 825"/>
                <a:gd name="T37" fmla="*/ 0 h 860"/>
                <a:gd name="T38" fmla="*/ 0 w 825"/>
                <a:gd name="T39" fmla="*/ 0 h 860"/>
                <a:gd name="T40" fmla="*/ 0 w 825"/>
                <a:gd name="T41" fmla="*/ 0 h 860"/>
                <a:gd name="T42" fmla="*/ 0 w 825"/>
                <a:gd name="T43" fmla="*/ 0 h 860"/>
                <a:gd name="T44" fmla="*/ 0 w 825"/>
                <a:gd name="T45" fmla="*/ 0 h 860"/>
                <a:gd name="T46" fmla="*/ 0 w 825"/>
                <a:gd name="T47" fmla="*/ 0 h 860"/>
                <a:gd name="T48" fmla="*/ 0 w 825"/>
                <a:gd name="T49" fmla="*/ 0 h 860"/>
                <a:gd name="T50" fmla="*/ 0 w 825"/>
                <a:gd name="T51" fmla="*/ 0 h 8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25"/>
                <a:gd name="T79" fmla="*/ 0 h 860"/>
                <a:gd name="T80" fmla="*/ 825 w 825"/>
                <a:gd name="T81" fmla="*/ 860 h 86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25" h="860">
                  <a:moveTo>
                    <a:pt x="628" y="0"/>
                  </a:moveTo>
                  <a:lnTo>
                    <a:pt x="825" y="151"/>
                  </a:lnTo>
                  <a:lnTo>
                    <a:pt x="721" y="145"/>
                  </a:lnTo>
                  <a:lnTo>
                    <a:pt x="675" y="708"/>
                  </a:lnTo>
                  <a:lnTo>
                    <a:pt x="745" y="708"/>
                  </a:lnTo>
                  <a:lnTo>
                    <a:pt x="738" y="790"/>
                  </a:lnTo>
                  <a:lnTo>
                    <a:pt x="506" y="790"/>
                  </a:lnTo>
                  <a:lnTo>
                    <a:pt x="476" y="750"/>
                  </a:lnTo>
                  <a:lnTo>
                    <a:pt x="442" y="825"/>
                  </a:lnTo>
                  <a:lnTo>
                    <a:pt x="361" y="825"/>
                  </a:lnTo>
                  <a:lnTo>
                    <a:pt x="344" y="790"/>
                  </a:lnTo>
                  <a:lnTo>
                    <a:pt x="320" y="860"/>
                  </a:lnTo>
                  <a:lnTo>
                    <a:pt x="274" y="860"/>
                  </a:lnTo>
                  <a:lnTo>
                    <a:pt x="128" y="732"/>
                  </a:lnTo>
                  <a:lnTo>
                    <a:pt x="75" y="778"/>
                  </a:lnTo>
                  <a:lnTo>
                    <a:pt x="0" y="773"/>
                  </a:lnTo>
                  <a:lnTo>
                    <a:pt x="40" y="708"/>
                  </a:lnTo>
                  <a:lnTo>
                    <a:pt x="30" y="529"/>
                  </a:lnTo>
                  <a:lnTo>
                    <a:pt x="58" y="482"/>
                  </a:lnTo>
                  <a:lnTo>
                    <a:pt x="35" y="430"/>
                  </a:lnTo>
                  <a:lnTo>
                    <a:pt x="256" y="401"/>
                  </a:lnTo>
                  <a:lnTo>
                    <a:pt x="279" y="273"/>
                  </a:lnTo>
                  <a:lnTo>
                    <a:pt x="366" y="255"/>
                  </a:lnTo>
                  <a:lnTo>
                    <a:pt x="407" y="81"/>
                  </a:lnTo>
                  <a:lnTo>
                    <a:pt x="605" y="70"/>
                  </a:lnTo>
                  <a:lnTo>
                    <a:pt x="628" y="0"/>
                  </a:lnTo>
                  <a:close/>
                </a:path>
              </a:pathLst>
            </a:custGeom>
            <a:solidFill>
              <a:srgbClr val="EAEAEA"/>
            </a:solidFill>
            <a:ln w="9525">
              <a:noFill/>
              <a:round/>
              <a:headEnd/>
              <a:tailEnd/>
            </a:ln>
          </p:spPr>
          <p:txBody>
            <a:bodyPr/>
            <a:lstStyle/>
            <a:p>
              <a:endParaRPr lang="en-US" dirty="0"/>
            </a:p>
          </p:txBody>
        </p:sp>
        <p:sp>
          <p:nvSpPr>
            <p:cNvPr id="47175" name="Freeform 134"/>
            <p:cNvSpPr>
              <a:spLocks/>
            </p:cNvSpPr>
            <p:nvPr/>
          </p:nvSpPr>
          <p:spPr bwMode="auto">
            <a:xfrm>
              <a:off x="2516" y="1711"/>
              <a:ext cx="129" cy="114"/>
            </a:xfrm>
            <a:custGeom>
              <a:avLst/>
              <a:gdLst>
                <a:gd name="T0" fmla="*/ 0 w 1191"/>
                <a:gd name="T1" fmla="*/ 0 h 1226"/>
                <a:gd name="T2" fmla="*/ 0 w 1191"/>
                <a:gd name="T3" fmla="*/ 0 h 1226"/>
                <a:gd name="T4" fmla="*/ 0 w 1191"/>
                <a:gd name="T5" fmla="*/ 0 h 1226"/>
                <a:gd name="T6" fmla="*/ 0 w 1191"/>
                <a:gd name="T7" fmla="*/ 0 h 1226"/>
                <a:gd name="T8" fmla="*/ 0 w 1191"/>
                <a:gd name="T9" fmla="*/ 0 h 1226"/>
                <a:gd name="T10" fmla="*/ 0 w 1191"/>
                <a:gd name="T11" fmla="*/ 0 h 1226"/>
                <a:gd name="T12" fmla="*/ 0 w 1191"/>
                <a:gd name="T13" fmla="*/ 0 h 1226"/>
                <a:gd name="T14" fmla="*/ 0 w 1191"/>
                <a:gd name="T15" fmla="*/ 0 h 1226"/>
                <a:gd name="T16" fmla="*/ 0 w 1191"/>
                <a:gd name="T17" fmla="*/ 0 h 1226"/>
                <a:gd name="T18" fmla="*/ 0 w 1191"/>
                <a:gd name="T19" fmla="*/ 0 h 1226"/>
                <a:gd name="T20" fmla="*/ 0 w 1191"/>
                <a:gd name="T21" fmla="*/ 0 h 1226"/>
                <a:gd name="T22" fmla="*/ 0 w 1191"/>
                <a:gd name="T23" fmla="*/ 0 h 1226"/>
                <a:gd name="T24" fmla="*/ 0 w 1191"/>
                <a:gd name="T25" fmla="*/ 0 h 1226"/>
                <a:gd name="T26" fmla="*/ 0 w 1191"/>
                <a:gd name="T27" fmla="*/ 0 h 1226"/>
                <a:gd name="T28" fmla="*/ 0 w 1191"/>
                <a:gd name="T29" fmla="*/ 0 h 1226"/>
                <a:gd name="T30" fmla="*/ 0 w 1191"/>
                <a:gd name="T31" fmla="*/ 0 h 1226"/>
                <a:gd name="T32" fmla="*/ 0 w 1191"/>
                <a:gd name="T33" fmla="*/ 0 h 1226"/>
                <a:gd name="T34" fmla="*/ 0 w 1191"/>
                <a:gd name="T35" fmla="*/ 0 h 1226"/>
                <a:gd name="T36" fmla="*/ 0 w 1191"/>
                <a:gd name="T37" fmla="*/ 0 h 1226"/>
                <a:gd name="T38" fmla="*/ 0 w 1191"/>
                <a:gd name="T39" fmla="*/ 0 h 1226"/>
                <a:gd name="T40" fmla="*/ 0 w 1191"/>
                <a:gd name="T41" fmla="*/ 0 h 1226"/>
                <a:gd name="T42" fmla="*/ 0 w 1191"/>
                <a:gd name="T43" fmla="*/ 0 h 12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91"/>
                <a:gd name="T67" fmla="*/ 0 h 1226"/>
                <a:gd name="T68" fmla="*/ 1191 w 1191"/>
                <a:gd name="T69" fmla="*/ 1226 h 12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91" h="1226">
                  <a:moveTo>
                    <a:pt x="0" y="674"/>
                  </a:moveTo>
                  <a:lnTo>
                    <a:pt x="610" y="1138"/>
                  </a:lnTo>
                  <a:lnTo>
                    <a:pt x="645" y="1145"/>
                  </a:lnTo>
                  <a:lnTo>
                    <a:pt x="651" y="1203"/>
                  </a:lnTo>
                  <a:lnTo>
                    <a:pt x="698" y="1226"/>
                  </a:lnTo>
                  <a:lnTo>
                    <a:pt x="1191" y="941"/>
                  </a:lnTo>
                  <a:lnTo>
                    <a:pt x="1122" y="889"/>
                  </a:lnTo>
                  <a:lnTo>
                    <a:pt x="1052" y="737"/>
                  </a:lnTo>
                  <a:lnTo>
                    <a:pt x="1099" y="639"/>
                  </a:lnTo>
                  <a:lnTo>
                    <a:pt x="1092" y="471"/>
                  </a:lnTo>
                  <a:lnTo>
                    <a:pt x="1122" y="442"/>
                  </a:lnTo>
                  <a:lnTo>
                    <a:pt x="1005" y="198"/>
                  </a:lnTo>
                  <a:lnTo>
                    <a:pt x="1052" y="151"/>
                  </a:lnTo>
                  <a:lnTo>
                    <a:pt x="1075" y="0"/>
                  </a:lnTo>
                  <a:lnTo>
                    <a:pt x="912" y="17"/>
                  </a:lnTo>
                  <a:lnTo>
                    <a:pt x="796" y="6"/>
                  </a:lnTo>
                  <a:lnTo>
                    <a:pt x="529" y="128"/>
                  </a:lnTo>
                  <a:lnTo>
                    <a:pt x="523" y="314"/>
                  </a:lnTo>
                  <a:lnTo>
                    <a:pt x="436" y="338"/>
                  </a:lnTo>
                  <a:lnTo>
                    <a:pt x="250" y="505"/>
                  </a:lnTo>
                  <a:lnTo>
                    <a:pt x="75" y="540"/>
                  </a:lnTo>
                  <a:lnTo>
                    <a:pt x="0" y="674"/>
                  </a:lnTo>
                  <a:close/>
                </a:path>
              </a:pathLst>
            </a:custGeom>
            <a:solidFill>
              <a:srgbClr val="EAEAEA"/>
            </a:solidFill>
            <a:ln w="9525">
              <a:noFill/>
              <a:round/>
              <a:headEnd/>
              <a:tailEnd/>
            </a:ln>
          </p:spPr>
          <p:txBody>
            <a:bodyPr/>
            <a:lstStyle/>
            <a:p>
              <a:endParaRPr lang="en-US" dirty="0"/>
            </a:p>
          </p:txBody>
        </p:sp>
        <p:sp>
          <p:nvSpPr>
            <p:cNvPr id="47176" name="Freeform 135"/>
            <p:cNvSpPr>
              <a:spLocks/>
            </p:cNvSpPr>
            <p:nvPr/>
          </p:nvSpPr>
          <p:spPr bwMode="auto">
            <a:xfrm>
              <a:off x="2441" y="1868"/>
              <a:ext cx="24" cy="11"/>
            </a:xfrm>
            <a:custGeom>
              <a:avLst/>
              <a:gdLst>
                <a:gd name="T0" fmla="*/ 0 w 221"/>
                <a:gd name="T1" fmla="*/ 0 h 116"/>
                <a:gd name="T2" fmla="*/ 0 w 221"/>
                <a:gd name="T3" fmla="*/ 0 h 116"/>
                <a:gd name="T4" fmla="*/ 0 w 221"/>
                <a:gd name="T5" fmla="*/ 0 h 116"/>
                <a:gd name="T6" fmla="*/ 0 w 221"/>
                <a:gd name="T7" fmla="*/ 0 h 116"/>
                <a:gd name="T8" fmla="*/ 0 w 221"/>
                <a:gd name="T9" fmla="*/ 0 h 116"/>
                <a:gd name="T10" fmla="*/ 0 w 221"/>
                <a:gd name="T11" fmla="*/ 0 h 116"/>
                <a:gd name="T12" fmla="*/ 0 60000 65536"/>
                <a:gd name="T13" fmla="*/ 0 60000 65536"/>
                <a:gd name="T14" fmla="*/ 0 60000 65536"/>
                <a:gd name="T15" fmla="*/ 0 60000 65536"/>
                <a:gd name="T16" fmla="*/ 0 60000 65536"/>
                <a:gd name="T17" fmla="*/ 0 60000 65536"/>
                <a:gd name="T18" fmla="*/ 0 w 221"/>
                <a:gd name="T19" fmla="*/ 0 h 116"/>
                <a:gd name="T20" fmla="*/ 221 w 221"/>
                <a:gd name="T21" fmla="*/ 116 h 116"/>
              </a:gdLst>
              <a:ahLst/>
              <a:cxnLst>
                <a:cxn ang="T12">
                  <a:pos x="T0" y="T1"/>
                </a:cxn>
                <a:cxn ang="T13">
                  <a:pos x="T2" y="T3"/>
                </a:cxn>
                <a:cxn ang="T14">
                  <a:pos x="T4" y="T5"/>
                </a:cxn>
                <a:cxn ang="T15">
                  <a:pos x="T6" y="T7"/>
                </a:cxn>
                <a:cxn ang="T16">
                  <a:pos x="T8" y="T9"/>
                </a:cxn>
                <a:cxn ang="T17">
                  <a:pos x="T10" y="T11"/>
                </a:cxn>
              </a:cxnLst>
              <a:rect l="T18" t="T19" r="T20" b="T21"/>
              <a:pathLst>
                <a:path w="221" h="116">
                  <a:moveTo>
                    <a:pt x="216" y="0"/>
                  </a:moveTo>
                  <a:lnTo>
                    <a:pt x="221" y="46"/>
                  </a:lnTo>
                  <a:lnTo>
                    <a:pt x="134" y="53"/>
                  </a:lnTo>
                  <a:lnTo>
                    <a:pt x="111" y="116"/>
                  </a:lnTo>
                  <a:lnTo>
                    <a:pt x="0" y="18"/>
                  </a:lnTo>
                  <a:lnTo>
                    <a:pt x="216" y="0"/>
                  </a:lnTo>
                  <a:close/>
                </a:path>
              </a:pathLst>
            </a:custGeom>
            <a:solidFill>
              <a:srgbClr val="EAEAEA"/>
            </a:solidFill>
            <a:ln w="9525">
              <a:noFill/>
              <a:round/>
              <a:headEnd/>
              <a:tailEnd/>
            </a:ln>
          </p:spPr>
          <p:txBody>
            <a:bodyPr/>
            <a:lstStyle/>
            <a:p>
              <a:endParaRPr lang="en-US" dirty="0"/>
            </a:p>
          </p:txBody>
        </p:sp>
        <p:sp>
          <p:nvSpPr>
            <p:cNvPr id="47177" name="Freeform 136"/>
            <p:cNvSpPr>
              <a:spLocks/>
            </p:cNvSpPr>
            <p:nvPr/>
          </p:nvSpPr>
          <p:spPr bwMode="auto">
            <a:xfrm>
              <a:off x="2440" y="1842"/>
              <a:ext cx="37" cy="27"/>
            </a:xfrm>
            <a:custGeom>
              <a:avLst/>
              <a:gdLst>
                <a:gd name="T0" fmla="*/ 0 w 344"/>
                <a:gd name="T1" fmla="*/ 0 h 297"/>
                <a:gd name="T2" fmla="*/ 0 w 344"/>
                <a:gd name="T3" fmla="*/ 0 h 297"/>
                <a:gd name="T4" fmla="*/ 0 w 344"/>
                <a:gd name="T5" fmla="*/ 0 h 297"/>
                <a:gd name="T6" fmla="*/ 0 w 344"/>
                <a:gd name="T7" fmla="*/ 0 h 297"/>
                <a:gd name="T8" fmla="*/ 0 w 344"/>
                <a:gd name="T9" fmla="*/ 0 h 297"/>
                <a:gd name="T10" fmla="*/ 0 w 344"/>
                <a:gd name="T11" fmla="*/ 0 h 297"/>
                <a:gd name="T12" fmla="*/ 0 w 344"/>
                <a:gd name="T13" fmla="*/ 0 h 297"/>
                <a:gd name="T14" fmla="*/ 0 w 344"/>
                <a:gd name="T15" fmla="*/ 0 h 297"/>
                <a:gd name="T16" fmla="*/ 0 w 344"/>
                <a:gd name="T17" fmla="*/ 0 h 297"/>
                <a:gd name="T18" fmla="*/ 0 w 344"/>
                <a:gd name="T19" fmla="*/ 0 h 297"/>
                <a:gd name="T20" fmla="*/ 0 w 344"/>
                <a:gd name="T21" fmla="*/ 0 h 2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4"/>
                <a:gd name="T34" fmla="*/ 0 h 297"/>
                <a:gd name="T35" fmla="*/ 344 w 344"/>
                <a:gd name="T36" fmla="*/ 297 h 29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4" h="297">
                  <a:moveTo>
                    <a:pt x="0" y="168"/>
                  </a:moveTo>
                  <a:lnTo>
                    <a:pt x="0" y="128"/>
                  </a:lnTo>
                  <a:lnTo>
                    <a:pt x="76" y="23"/>
                  </a:lnTo>
                  <a:lnTo>
                    <a:pt x="134" y="46"/>
                  </a:lnTo>
                  <a:lnTo>
                    <a:pt x="198" y="0"/>
                  </a:lnTo>
                  <a:lnTo>
                    <a:pt x="344" y="128"/>
                  </a:lnTo>
                  <a:lnTo>
                    <a:pt x="320" y="273"/>
                  </a:lnTo>
                  <a:lnTo>
                    <a:pt x="12" y="297"/>
                  </a:lnTo>
                  <a:lnTo>
                    <a:pt x="6" y="255"/>
                  </a:lnTo>
                  <a:lnTo>
                    <a:pt x="250" y="180"/>
                  </a:lnTo>
                  <a:lnTo>
                    <a:pt x="0" y="168"/>
                  </a:lnTo>
                  <a:close/>
                </a:path>
              </a:pathLst>
            </a:custGeom>
            <a:solidFill>
              <a:srgbClr val="EAEAEA"/>
            </a:solidFill>
            <a:ln w="9525">
              <a:noFill/>
              <a:round/>
              <a:headEnd/>
              <a:tailEnd/>
            </a:ln>
          </p:spPr>
          <p:txBody>
            <a:bodyPr/>
            <a:lstStyle/>
            <a:p>
              <a:endParaRPr lang="en-US" dirty="0"/>
            </a:p>
          </p:txBody>
        </p:sp>
        <p:sp>
          <p:nvSpPr>
            <p:cNvPr id="47178" name="Freeform 137"/>
            <p:cNvSpPr>
              <a:spLocks/>
            </p:cNvSpPr>
            <p:nvPr/>
          </p:nvSpPr>
          <p:spPr bwMode="auto">
            <a:xfrm>
              <a:off x="2440" y="1857"/>
              <a:ext cx="28" cy="8"/>
            </a:xfrm>
            <a:custGeom>
              <a:avLst/>
              <a:gdLst>
                <a:gd name="T0" fmla="*/ 0 w 250"/>
                <a:gd name="T1" fmla="*/ 0 h 87"/>
                <a:gd name="T2" fmla="*/ 0 w 250"/>
                <a:gd name="T3" fmla="*/ 0 h 87"/>
                <a:gd name="T4" fmla="*/ 0 w 250"/>
                <a:gd name="T5" fmla="*/ 0 h 87"/>
                <a:gd name="T6" fmla="*/ 0 w 250"/>
                <a:gd name="T7" fmla="*/ 0 h 87"/>
                <a:gd name="T8" fmla="*/ 0 60000 65536"/>
                <a:gd name="T9" fmla="*/ 0 60000 65536"/>
                <a:gd name="T10" fmla="*/ 0 60000 65536"/>
                <a:gd name="T11" fmla="*/ 0 60000 65536"/>
                <a:gd name="T12" fmla="*/ 0 w 250"/>
                <a:gd name="T13" fmla="*/ 0 h 87"/>
                <a:gd name="T14" fmla="*/ 250 w 250"/>
                <a:gd name="T15" fmla="*/ 87 h 87"/>
              </a:gdLst>
              <a:ahLst/>
              <a:cxnLst>
                <a:cxn ang="T8">
                  <a:pos x="T0" y="T1"/>
                </a:cxn>
                <a:cxn ang="T9">
                  <a:pos x="T2" y="T3"/>
                </a:cxn>
                <a:cxn ang="T10">
                  <a:pos x="T4" y="T5"/>
                </a:cxn>
                <a:cxn ang="T11">
                  <a:pos x="T6" y="T7"/>
                </a:cxn>
              </a:cxnLst>
              <a:rect l="T12" t="T13" r="T14" b="T15"/>
              <a:pathLst>
                <a:path w="250" h="87">
                  <a:moveTo>
                    <a:pt x="0" y="0"/>
                  </a:moveTo>
                  <a:lnTo>
                    <a:pt x="250" y="12"/>
                  </a:lnTo>
                  <a:lnTo>
                    <a:pt x="6" y="87"/>
                  </a:lnTo>
                  <a:lnTo>
                    <a:pt x="0" y="0"/>
                  </a:lnTo>
                  <a:close/>
                </a:path>
              </a:pathLst>
            </a:custGeom>
            <a:solidFill>
              <a:srgbClr val="DDDDDD"/>
            </a:solidFill>
            <a:ln w="9525">
              <a:noFill/>
              <a:round/>
              <a:headEnd/>
              <a:tailEnd/>
            </a:ln>
          </p:spPr>
          <p:txBody>
            <a:bodyPr/>
            <a:lstStyle/>
            <a:p>
              <a:endParaRPr lang="en-US" dirty="0"/>
            </a:p>
          </p:txBody>
        </p:sp>
        <p:sp>
          <p:nvSpPr>
            <p:cNvPr id="47179" name="Freeform 138"/>
            <p:cNvSpPr>
              <a:spLocks/>
            </p:cNvSpPr>
            <p:nvPr/>
          </p:nvSpPr>
          <p:spPr bwMode="auto">
            <a:xfrm>
              <a:off x="2475" y="1787"/>
              <a:ext cx="118" cy="93"/>
            </a:xfrm>
            <a:custGeom>
              <a:avLst/>
              <a:gdLst>
                <a:gd name="T0" fmla="*/ 0 w 1093"/>
                <a:gd name="T1" fmla="*/ 0 h 994"/>
                <a:gd name="T2" fmla="*/ 0 w 1093"/>
                <a:gd name="T3" fmla="*/ 0 h 994"/>
                <a:gd name="T4" fmla="*/ 0 w 1093"/>
                <a:gd name="T5" fmla="*/ 0 h 994"/>
                <a:gd name="T6" fmla="*/ 0 w 1093"/>
                <a:gd name="T7" fmla="*/ 0 h 994"/>
                <a:gd name="T8" fmla="*/ 0 w 1093"/>
                <a:gd name="T9" fmla="*/ 0 h 994"/>
                <a:gd name="T10" fmla="*/ 0 w 1093"/>
                <a:gd name="T11" fmla="*/ 0 h 994"/>
                <a:gd name="T12" fmla="*/ 0 w 1093"/>
                <a:gd name="T13" fmla="*/ 0 h 994"/>
                <a:gd name="T14" fmla="*/ 0 w 1093"/>
                <a:gd name="T15" fmla="*/ 0 h 994"/>
                <a:gd name="T16" fmla="*/ 0 w 1093"/>
                <a:gd name="T17" fmla="*/ 0 h 994"/>
                <a:gd name="T18" fmla="*/ 0 w 1093"/>
                <a:gd name="T19" fmla="*/ 0 h 994"/>
                <a:gd name="T20" fmla="*/ 0 w 1093"/>
                <a:gd name="T21" fmla="*/ 0 h 994"/>
                <a:gd name="T22" fmla="*/ 0 w 1093"/>
                <a:gd name="T23" fmla="*/ 0 h 994"/>
                <a:gd name="T24" fmla="*/ 0 w 1093"/>
                <a:gd name="T25" fmla="*/ 0 h 994"/>
                <a:gd name="T26" fmla="*/ 0 w 1093"/>
                <a:gd name="T27" fmla="*/ 0 h 994"/>
                <a:gd name="T28" fmla="*/ 0 w 1093"/>
                <a:gd name="T29" fmla="*/ 0 h 994"/>
                <a:gd name="T30" fmla="*/ 0 w 1093"/>
                <a:gd name="T31" fmla="*/ 0 h 994"/>
                <a:gd name="T32" fmla="*/ 0 w 1093"/>
                <a:gd name="T33" fmla="*/ 0 h 994"/>
                <a:gd name="T34" fmla="*/ 0 w 1093"/>
                <a:gd name="T35" fmla="*/ 0 h 994"/>
                <a:gd name="T36" fmla="*/ 0 w 1093"/>
                <a:gd name="T37" fmla="*/ 0 h 994"/>
                <a:gd name="T38" fmla="*/ 0 w 1093"/>
                <a:gd name="T39" fmla="*/ 0 h 994"/>
                <a:gd name="T40" fmla="*/ 0 w 1093"/>
                <a:gd name="T41" fmla="*/ 0 h 994"/>
                <a:gd name="T42" fmla="*/ 0 w 1093"/>
                <a:gd name="T43" fmla="*/ 0 h 994"/>
                <a:gd name="T44" fmla="*/ 0 w 1093"/>
                <a:gd name="T45" fmla="*/ 0 h 994"/>
                <a:gd name="T46" fmla="*/ 0 w 1093"/>
                <a:gd name="T47" fmla="*/ 0 h 994"/>
                <a:gd name="T48" fmla="*/ 0 w 1093"/>
                <a:gd name="T49" fmla="*/ 0 h 994"/>
                <a:gd name="T50" fmla="*/ 0 w 1093"/>
                <a:gd name="T51" fmla="*/ 0 h 994"/>
                <a:gd name="T52" fmla="*/ 0 w 1093"/>
                <a:gd name="T53" fmla="*/ 0 h 994"/>
                <a:gd name="T54" fmla="*/ 0 w 1093"/>
                <a:gd name="T55" fmla="*/ 0 h 99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93"/>
                <a:gd name="T85" fmla="*/ 0 h 994"/>
                <a:gd name="T86" fmla="*/ 1093 w 1093"/>
                <a:gd name="T87" fmla="*/ 994 h 99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93" h="994">
                  <a:moveTo>
                    <a:pt x="0" y="860"/>
                  </a:moveTo>
                  <a:lnTo>
                    <a:pt x="6" y="889"/>
                  </a:lnTo>
                  <a:lnTo>
                    <a:pt x="204" y="907"/>
                  </a:lnTo>
                  <a:lnTo>
                    <a:pt x="250" y="971"/>
                  </a:lnTo>
                  <a:lnTo>
                    <a:pt x="279" y="971"/>
                  </a:lnTo>
                  <a:lnTo>
                    <a:pt x="291" y="994"/>
                  </a:lnTo>
                  <a:lnTo>
                    <a:pt x="407" y="988"/>
                  </a:lnTo>
                  <a:lnTo>
                    <a:pt x="524" y="842"/>
                  </a:lnTo>
                  <a:lnTo>
                    <a:pt x="616" y="819"/>
                  </a:lnTo>
                  <a:lnTo>
                    <a:pt x="628" y="773"/>
                  </a:lnTo>
                  <a:lnTo>
                    <a:pt x="849" y="692"/>
                  </a:lnTo>
                  <a:lnTo>
                    <a:pt x="1024" y="616"/>
                  </a:lnTo>
                  <a:lnTo>
                    <a:pt x="1093" y="407"/>
                  </a:lnTo>
                  <a:lnTo>
                    <a:pt x="1035" y="372"/>
                  </a:lnTo>
                  <a:lnTo>
                    <a:pt x="1029" y="326"/>
                  </a:lnTo>
                  <a:lnTo>
                    <a:pt x="576" y="0"/>
                  </a:lnTo>
                  <a:lnTo>
                    <a:pt x="477" y="0"/>
                  </a:lnTo>
                  <a:lnTo>
                    <a:pt x="419" y="563"/>
                  </a:lnTo>
                  <a:lnTo>
                    <a:pt x="501" y="563"/>
                  </a:lnTo>
                  <a:lnTo>
                    <a:pt x="494" y="645"/>
                  </a:lnTo>
                  <a:lnTo>
                    <a:pt x="262" y="645"/>
                  </a:lnTo>
                  <a:lnTo>
                    <a:pt x="232" y="605"/>
                  </a:lnTo>
                  <a:lnTo>
                    <a:pt x="210" y="663"/>
                  </a:lnTo>
                  <a:lnTo>
                    <a:pt x="117" y="680"/>
                  </a:lnTo>
                  <a:lnTo>
                    <a:pt x="100" y="645"/>
                  </a:lnTo>
                  <a:lnTo>
                    <a:pt x="76" y="715"/>
                  </a:lnTo>
                  <a:lnTo>
                    <a:pt x="30" y="715"/>
                  </a:lnTo>
                  <a:lnTo>
                    <a:pt x="0" y="860"/>
                  </a:lnTo>
                  <a:close/>
                </a:path>
              </a:pathLst>
            </a:custGeom>
            <a:solidFill>
              <a:srgbClr val="EAEAEA"/>
            </a:solidFill>
            <a:ln w="9525">
              <a:noFill/>
              <a:round/>
              <a:headEnd/>
              <a:tailEnd/>
            </a:ln>
          </p:spPr>
          <p:txBody>
            <a:bodyPr/>
            <a:lstStyle/>
            <a:p>
              <a:endParaRPr lang="en-US" dirty="0"/>
            </a:p>
          </p:txBody>
        </p:sp>
        <p:sp>
          <p:nvSpPr>
            <p:cNvPr id="47180" name="Freeform 139"/>
            <p:cNvSpPr>
              <a:spLocks/>
            </p:cNvSpPr>
            <p:nvPr/>
          </p:nvSpPr>
          <p:spPr bwMode="auto">
            <a:xfrm>
              <a:off x="2625" y="1709"/>
              <a:ext cx="29" cy="43"/>
            </a:xfrm>
            <a:custGeom>
              <a:avLst/>
              <a:gdLst>
                <a:gd name="T0" fmla="*/ 0 w 262"/>
                <a:gd name="T1" fmla="*/ 0 h 470"/>
                <a:gd name="T2" fmla="*/ 0 w 262"/>
                <a:gd name="T3" fmla="*/ 0 h 470"/>
                <a:gd name="T4" fmla="*/ 0 w 262"/>
                <a:gd name="T5" fmla="*/ 0 h 470"/>
                <a:gd name="T6" fmla="*/ 0 w 262"/>
                <a:gd name="T7" fmla="*/ 0 h 470"/>
                <a:gd name="T8" fmla="*/ 0 w 262"/>
                <a:gd name="T9" fmla="*/ 0 h 470"/>
                <a:gd name="T10" fmla="*/ 0 w 262"/>
                <a:gd name="T11" fmla="*/ 0 h 470"/>
                <a:gd name="T12" fmla="*/ 0 w 262"/>
                <a:gd name="T13" fmla="*/ 0 h 470"/>
                <a:gd name="T14" fmla="*/ 0 w 262"/>
                <a:gd name="T15" fmla="*/ 0 h 470"/>
                <a:gd name="T16" fmla="*/ 0 w 262"/>
                <a:gd name="T17" fmla="*/ 0 h 4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2"/>
                <a:gd name="T28" fmla="*/ 0 h 470"/>
                <a:gd name="T29" fmla="*/ 262 w 262"/>
                <a:gd name="T30" fmla="*/ 470 h 4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2" h="470">
                  <a:moveTo>
                    <a:pt x="70" y="28"/>
                  </a:moveTo>
                  <a:lnTo>
                    <a:pt x="47" y="179"/>
                  </a:lnTo>
                  <a:lnTo>
                    <a:pt x="0" y="226"/>
                  </a:lnTo>
                  <a:lnTo>
                    <a:pt x="117" y="470"/>
                  </a:lnTo>
                  <a:lnTo>
                    <a:pt x="251" y="278"/>
                  </a:lnTo>
                  <a:lnTo>
                    <a:pt x="181" y="226"/>
                  </a:lnTo>
                  <a:lnTo>
                    <a:pt x="262" y="110"/>
                  </a:lnTo>
                  <a:lnTo>
                    <a:pt x="192" y="0"/>
                  </a:lnTo>
                  <a:lnTo>
                    <a:pt x="70" y="28"/>
                  </a:lnTo>
                  <a:close/>
                </a:path>
              </a:pathLst>
            </a:custGeom>
            <a:solidFill>
              <a:srgbClr val="EAEAEA"/>
            </a:solidFill>
            <a:ln w="9525">
              <a:noFill/>
              <a:round/>
              <a:headEnd/>
              <a:tailEnd/>
            </a:ln>
          </p:spPr>
          <p:txBody>
            <a:bodyPr/>
            <a:lstStyle/>
            <a:p>
              <a:endParaRPr lang="en-US" dirty="0"/>
            </a:p>
          </p:txBody>
        </p:sp>
        <p:sp>
          <p:nvSpPr>
            <p:cNvPr id="47181" name="Freeform 140"/>
            <p:cNvSpPr>
              <a:spLocks/>
            </p:cNvSpPr>
            <p:nvPr/>
          </p:nvSpPr>
          <p:spPr bwMode="auto">
            <a:xfrm>
              <a:off x="2453" y="1867"/>
              <a:ext cx="55" cy="31"/>
            </a:xfrm>
            <a:custGeom>
              <a:avLst/>
              <a:gdLst>
                <a:gd name="T0" fmla="*/ 0 w 506"/>
                <a:gd name="T1" fmla="*/ 0 h 331"/>
                <a:gd name="T2" fmla="*/ 0 w 506"/>
                <a:gd name="T3" fmla="*/ 0 h 331"/>
                <a:gd name="T4" fmla="*/ 0 w 506"/>
                <a:gd name="T5" fmla="*/ 0 h 331"/>
                <a:gd name="T6" fmla="*/ 0 w 506"/>
                <a:gd name="T7" fmla="*/ 0 h 331"/>
                <a:gd name="T8" fmla="*/ 0 w 506"/>
                <a:gd name="T9" fmla="*/ 0 h 331"/>
                <a:gd name="T10" fmla="*/ 0 w 506"/>
                <a:gd name="T11" fmla="*/ 0 h 331"/>
                <a:gd name="T12" fmla="*/ 0 w 506"/>
                <a:gd name="T13" fmla="*/ 0 h 331"/>
                <a:gd name="T14" fmla="*/ 0 w 506"/>
                <a:gd name="T15" fmla="*/ 0 h 331"/>
                <a:gd name="T16" fmla="*/ 0 w 506"/>
                <a:gd name="T17" fmla="*/ 0 h 331"/>
                <a:gd name="T18" fmla="*/ 0 w 506"/>
                <a:gd name="T19" fmla="*/ 0 h 331"/>
                <a:gd name="T20" fmla="*/ 0 w 506"/>
                <a:gd name="T21" fmla="*/ 0 h 331"/>
                <a:gd name="T22" fmla="*/ 0 w 506"/>
                <a:gd name="T23" fmla="*/ 0 h 331"/>
                <a:gd name="T24" fmla="*/ 0 w 506"/>
                <a:gd name="T25" fmla="*/ 0 h 331"/>
                <a:gd name="T26" fmla="*/ 0 w 506"/>
                <a:gd name="T27" fmla="*/ 0 h 331"/>
                <a:gd name="T28" fmla="*/ 0 w 506"/>
                <a:gd name="T29" fmla="*/ 0 h 331"/>
                <a:gd name="T30" fmla="*/ 0 w 506"/>
                <a:gd name="T31" fmla="*/ 0 h 331"/>
                <a:gd name="T32" fmla="*/ 0 w 506"/>
                <a:gd name="T33" fmla="*/ 0 h 331"/>
                <a:gd name="T34" fmla="*/ 0 w 506"/>
                <a:gd name="T35" fmla="*/ 0 h 331"/>
                <a:gd name="T36" fmla="*/ 0 w 506"/>
                <a:gd name="T37" fmla="*/ 0 h 331"/>
                <a:gd name="T38" fmla="*/ 0 w 506"/>
                <a:gd name="T39" fmla="*/ 0 h 331"/>
                <a:gd name="T40" fmla="*/ 0 w 506"/>
                <a:gd name="T41" fmla="*/ 0 h 3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6"/>
                <a:gd name="T64" fmla="*/ 0 h 331"/>
                <a:gd name="T65" fmla="*/ 506 w 506"/>
                <a:gd name="T66" fmla="*/ 331 h 33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6" h="331">
                  <a:moveTo>
                    <a:pt x="0" y="128"/>
                  </a:moveTo>
                  <a:lnTo>
                    <a:pt x="23" y="59"/>
                  </a:lnTo>
                  <a:lnTo>
                    <a:pt x="110" y="52"/>
                  </a:lnTo>
                  <a:lnTo>
                    <a:pt x="105" y="6"/>
                  </a:lnTo>
                  <a:lnTo>
                    <a:pt x="197" y="0"/>
                  </a:lnTo>
                  <a:lnTo>
                    <a:pt x="203" y="29"/>
                  </a:lnTo>
                  <a:lnTo>
                    <a:pt x="401" y="47"/>
                  </a:lnTo>
                  <a:lnTo>
                    <a:pt x="447" y="111"/>
                  </a:lnTo>
                  <a:lnTo>
                    <a:pt x="476" y="111"/>
                  </a:lnTo>
                  <a:lnTo>
                    <a:pt x="506" y="163"/>
                  </a:lnTo>
                  <a:lnTo>
                    <a:pt x="436" y="169"/>
                  </a:lnTo>
                  <a:lnTo>
                    <a:pt x="476" y="291"/>
                  </a:lnTo>
                  <a:lnTo>
                    <a:pt x="389" y="279"/>
                  </a:lnTo>
                  <a:lnTo>
                    <a:pt x="401" y="303"/>
                  </a:lnTo>
                  <a:lnTo>
                    <a:pt x="366" y="331"/>
                  </a:lnTo>
                  <a:lnTo>
                    <a:pt x="331" y="273"/>
                  </a:lnTo>
                  <a:lnTo>
                    <a:pt x="302" y="279"/>
                  </a:lnTo>
                  <a:lnTo>
                    <a:pt x="227" y="139"/>
                  </a:lnTo>
                  <a:lnTo>
                    <a:pt x="105" y="244"/>
                  </a:lnTo>
                  <a:lnTo>
                    <a:pt x="81" y="204"/>
                  </a:lnTo>
                  <a:lnTo>
                    <a:pt x="0" y="128"/>
                  </a:lnTo>
                  <a:close/>
                </a:path>
              </a:pathLst>
            </a:custGeom>
            <a:solidFill>
              <a:srgbClr val="EAEAEA"/>
            </a:solidFill>
            <a:ln w="9525">
              <a:noFill/>
              <a:round/>
              <a:headEnd/>
              <a:tailEnd/>
            </a:ln>
          </p:spPr>
          <p:txBody>
            <a:bodyPr/>
            <a:lstStyle/>
            <a:p>
              <a:endParaRPr lang="en-US" dirty="0"/>
            </a:p>
          </p:txBody>
        </p:sp>
        <p:sp>
          <p:nvSpPr>
            <p:cNvPr id="47182" name="Freeform 141"/>
            <p:cNvSpPr>
              <a:spLocks/>
            </p:cNvSpPr>
            <p:nvPr/>
          </p:nvSpPr>
          <p:spPr bwMode="auto">
            <a:xfrm>
              <a:off x="2464" y="1880"/>
              <a:ext cx="22" cy="24"/>
            </a:xfrm>
            <a:custGeom>
              <a:avLst/>
              <a:gdLst>
                <a:gd name="T0" fmla="*/ 0 w 197"/>
                <a:gd name="T1" fmla="*/ 0 h 256"/>
                <a:gd name="T2" fmla="*/ 0 w 197"/>
                <a:gd name="T3" fmla="*/ 0 h 256"/>
                <a:gd name="T4" fmla="*/ 0 w 197"/>
                <a:gd name="T5" fmla="*/ 0 h 256"/>
                <a:gd name="T6" fmla="*/ 0 w 197"/>
                <a:gd name="T7" fmla="*/ 0 h 256"/>
                <a:gd name="T8" fmla="*/ 0 w 197"/>
                <a:gd name="T9" fmla="*/ 0 h 256"/>
                <a:gd name="T10" fmla="*/ 0 w 197"/>
                <a:gd name="T11" fmla="*/ 0 h 256"/>
                <a:gd name="T12" fmla="*/ 0 60000 65536"/>
                <a:gd name="T13" fmla="*/ 0 60000 65536"/>
                <a:gd name="T14" fmla="*/ 0 60000 65536"/>
                <a:gd name="T15" fmla="*/ 0 60000 65536"/>
                <a:gd name="T16" fmla="*/ 0 60000 65536"/>
                <a:gd name="T17" fmla="*/ 0 60000 65536"/>
                <a:gd name="T18" fmla="*/ 0 w 197"/>
                <a:gd name="T19" fmla="*/ 0 h 256"/>
                <a:gd name="T20" fmla="*/ 197 w 197"/>
                <a:gd name="T21" fmla="*/ 256 h 256"/>
              </a:gdLst>
              <a:ahLst/>
              <a:cxnLst>
                <a:cxn ang="T12">
                  <a:pos x="T0" y="T1"/>
                </a:cxn>
                <a:cxn ang="T13">
                  <a:pos x="T2" y="T3"/>
                </a:cxn>
                <a:cxn ang="T14">
                  <a:pos x="T4" y="T5"/>
                </a:cxn>
                <a:cxn ang="T15">
                  <a:pos x="T6" y="T7"/>
                </a:cxn>
                <a:cxn ang="T16">
                  <a:pos x="T8" y="T9"/>
                </a:cxn>
                <a:cxn ang="T17">
                  <a:pos x="T10" y="T11"/>
                </a:cxn>
              </a:cxnLst>
              <a:rect l="T18" t="T19" r="T20" b="T21"/>
              <a:pathLst>
                <a:path w="197" h="256">
                  <a:moveTo>
                    <a:pt x="0" y="105"/>
                  </a:moveTo>
                  <a:lnTo>
                    <a:pt x="52" y="215"/>
                  </a:lnTo>
                  <a:lnTo>
                    <a:pt x="104" y="256"/>
                  </a:lnTo>
                  <a:lnTo>
                    <a:pt x="197" y="140"/>
                  </a:lnTo>
                  <a:lnTo>
                    <a:pt x="122" y="0"/>
                  </a:lnTo>
                  <a:lnTo>
                    <a:pt x="0" y="105"/>
                  </a:lnTo>
                  <a:close/>
                </a:path>
              </a:pathLst>
            </a:custGeom>
            <a:solidFill>
              <a:srgbClr val="EAEAEA"/>
            </a:solidFill>
            <a:ln w="9525">
              <a:noFill/>
              <a:round/>
              <a:headEnd/>
              <a:tailEnd/>
            </a:ln>
          </p:spPr>
          <p:txBody>
            <a:bodyPr/>
            <a:lstStyle/>
            <a:p>
              <a:endParaRPr lang="en-US" dirty="0"/>
            </a:p>
          </p:txBody>
        </p:sp>
        <p:sp>
          <p:nvSpPr>
            <p:cNvPr id="47183" name="Freeform 142"/>
            <p:cNvSpPr>
              <a:spLocks/>
            </p:cNvSpPr>
            <p:nvPr/>
          </p:nvSpPr>
          <p:spPr bwMode="auto">
            <a:xfrm>
              <a:off x="2476" y="1893"/>
              <a:ext cx="28" cy="25"/>
            </a:xfrm>
            <a:custGeom>
              <a:avLst/>
              <a:gdLst>
                <a:gd name="T0" fmla="*/ 0 w 262"/>
                <a:gd name="T1" fmla="*/ 0 h 273"/>
                <a:gd name="T2" fmla="*/ 0 w 262"/>
                <a:gd name="T3" fmla="*/ 0 h 273"/>
                <a:gd name="T4" fmla="*/ 0 w 262"/>
                <a:gd name="T5" fmla="*/ 0 h 273"/>
                <a:gd name="T6" fmla="*/ 0 w 262"/>
                <a:gd name="T7" fmla="*/ 0 h 273"/>
                <a:gd name="T8" fmla="*/ 0 w 262"/>
                <a:gd name="T9" fmla="*/ 0 h 273"/>
                <a:gd name="T10" fmla="*/ 0 w 262"/>
                <a:gd name="T11" fmla="*/ 0 h 273"/>
                <a:gd name="T12" fmla="*/ 0 w 262"/>
                <a:gd name="T13" fmla="*/ 0 h 273"/>
                <a:gd name="T14" fmla="*/ 0 w 262"/>
                <a:gd name="T15" fmla="*/ 0 h 273"/>
                <a:gd name="T16" fmla="*/ 0 w 262"/>
                <a:gd name="T17" fmla="*/ 0 h 273"/>
                <a:gd name="T18" fmla="*/ 0 w 262"/>
                <a:gd name="T19" fmla="*/ 0 h 2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2"/>
                <a:gd name="T31" fmla="*/ 0 h 273"/>
                <a:gd name="T32" fmla="*/ 262 w 262"/>
                <a:gd name="T33" fmla="*/ 273 h 2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2" h="273">
                  <a:moveTo>
                    <a:pt x="0" y="122"/>
                  </a:moveTo>
                  <a:lnTo>
                    <a:pt x="255" y="273"/>
                  </a:lnTo>
                  <a:lnTo>
                    <a:pt x="262" y="185"/>
                  </a:lnTo>
                  <a:lnTo>
                    <a:pt x="215" y="133"/>
                  </a:lnTo>
                  <a:lnTo>
                    <a:pt x="244" y="93"/>
                  </a:lnTo>
                  <a:lnTo>
                    <a:pt x="192" y="35"/>
                  </a:lnTo>
                  <a:lnTo>
                    <a:pt x="157" y="58"/>
                  </a:lnTo>
                  <a:lnTo>
                    <a:pt x="122" y="0"/>
                  </a:lnTo>
                  <a:lnTo>
                    <a:pt x="93" y="6"/>
                  </a:lnTo>
                  <a:lnTo>
                    <a:pt x="0" y="122"/>
                  </a:lnTo>
                  <a:close/>
                </a:path>
              </a:pathLst>
            </a:custGeom>
            <a:solidFill>
              <a:srgbClr val="EAEAEA"/>
            </a:solidFill>
            <a:ln w="9525">
              <a:noFill/>
              <a:round/>
              <a:headEnd/>
              <a:tailEnd/>
            </a:ln>
          </p:spPr>
          <p:txBody>
            <a:bodyPr/>
            <a:lstStyle/>
            <a:p>
              <a:endParaRPr lang="en-US" dirty="0"/>
            </a:p>
          </p:txBody>
        </p:sp>
        <p:sp>
          <p:nvSpPr>
            <p:cNvPr id="47184" name="Freeform 143"/>
            <p:cNvSpPr>
              <a:spLocks/>
            </p:cNvSpPr>
            <p:nvPr/>
          </p:nvSpPr>
          <p:spPr bwMode="auto">
            <a:xfrm>
              <a:off x="2496" y="1879"/>
              <a:ext cx="48" cy="39"/>
            </a:xfrm>
            <a:custGeom>
              <a:avLst/>
              <a:gdLst>
                <a:gd name="T0" fmla="*/ 0 w 454"/>
                <a:gd name="T1" fmla="*/ 0 h 418"/>
                <a:gd name="T2" fmla="*/ 0 w 454"/>
                <a:gd name="T3" fmla="*/ 0 h 418"/>
                <a:gd name="T4" fmla="*/ 0 w 454"/>
                <a:gd name="T5" fmla="*/ 0 h 418"/>
                <a:gd name="T6" fmla="*/ 0 w 454"/>
                <a:gd name="T7" fmla="*/ 0 h 418"/>
                <a:gd name="T8" fmla="*/ 0 w 454"/>
                <a:gd name="T9" fmla="*/ 0 h 418"/>
                <a:gd name="T10" fmla="*/ 0 w 454"/>
                <a:gd name="T11" fmla="*/ 0 h 418"/>
                <a:gd name="T12" fmla="*/ 0 w 454"/>
                <a:gd name="T13" fmla="*/ 0 h 418"/>
                <a:gd name="T14" fmla="*/ 0 w 454"/>
                <a:gd name="T15" fmla="*/ 0 h 418"/>
                <a:gd name="T16" fmla="*/ 0 w 454"/>
                <a:gd name="T17" fmla="*/ 0 h 418"/>
                <a:gd name="T18" fmla="*/ 0 w 454"/>
                <a:gd name="T19" fmla="*/ 0 h 418"/>
                <a:gd name="T20" fmla="*/ 0 w 454"/>
                <a:gd name="T21" fmla="*/ 0 h 418"/>
                <a:gd name="T22" fmla="*/ 0 w 454"/>
                <a:gd name="T23" fmla="*/ 0 h 418"/>
                <a:gd name="T24" fmla="*/ 0 w 454"/>
                <a:gd name="T25" fmla="*/ 0 h 418"/>
                <a:gd name="T26" fmla="*/ 0 w 454"/>
                <a:gd name="T27" fmla="*/ 0 h 418"/>
                <a:gd name="T28" fmla="*/ 0 w 454"/>
                <a:gd name="T29" fmla="*/ 0 h 418"/>
                <a:gd name="T30" fmla="*/ 0 w 454"/>
                <a:gd name="T31" fmla="*/ 0 h 418"/>
                <a:gd name="T32" fmla="*/ 0 w 454"/>
                <a:gd name="T33" fmla="*/ 0 h 418"/>
                <a:gd name="T34" fmla="*/ 0 w 454"/>
                <a:gd name="T35" fmla="*/ 0 h 418"/>
                <a:gd name="T36" fmla="*/ 0 w 454"/>
                <a:gd name="T37" fmla="*/ 0 h 418"/>
                <a:gd name="T38" fmla="*/ 0 w 454"/>
                <a:gd name="T39" fmla="*/ 0 h 4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4"/>
                <a:gd name="T61" fmla="*/ 0 h 418"/>
                <a:gd name="T62" fmla="*/ 454 w 454"/>
                <a:gd name="T63" fmla="*/ 418 h 4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4" h="418">
                  <a:moveTo>
                    <a:pt x="75" y="418"/>
                  </a:moveTo>
                  <a:lnTo>
                    <a:pt x="267" y="377"/>
                  </a:lnTo>
                  <a:lnTo>
                    <a:pt x="454" y="407"/>
                  </a:lnTo>
                  <a:lnTo>
                    <a:pt x="378" y="226"/>
                  </a:lnTo>
                  <a:lnTo>
                    <a:pt x="436" y="151"/>
                  </a:lnTo>
                  <a:lnTo>
                    <a:pt x="431" y="110"/>
                  </a:lnTo>
                  <a:lnTo>
                    <a:pt x="384" y="58"/>
                  </a:lnTo>
                  <a:lnTo>
                    <a:pt x="274" y="64"/>
                  </a:lnTo>
                  <a:lnTo>
                    <a:pt x="215" y="0"/>
                  </a:lnTo>
                  <a:lnTo>
                    <a:pt x="99" y="6"/>
                  </a:lnTo>
                  <a:lnTo>
                    <a:pt x="117" y="35"/>
                  </a:lnTo>
                  <a:lnTo>
                    <a:pt x="47" y="41"/>
                  </a:lnTo>
                  <a:lnTo>
                    <a:pt x="82" y="157"/>
                  </a:lnTo>
                  <a:lnTo>
                    <a:pt x="0" y="145"/>
                  </a:lnTo>
                  <a:lnTo>
                    <a:pt x="6" y="180"/>
                  </a:lnTo>
                  <a:lnTo>
                    <a:pt x="64" y="238"/>
                  </a:lnTo>
                  <a:lnTo>
                    <a:pt x="35" y="278"/>
                  </a:lnTo>
                  <a:lnTo>
                    <a:pt x="82" y="330"/>
                  </a:lnTo>
                  <a:lnTo>
                    <a:pt x="75" y="389"/>
                  </a:lnTo>
                  <a:lnTo>
                    <a:pt x="75" y="418"/>
                  </a:lnTo>
                  <a:close/>
                </a:path>
              </a:pathLst>
            </a:custGeom>
            <a:solidFill>
              <a:srgbClr val="EAEAEA"/>
            </a:solidFill>
            <a:ln w="9525">
              <a:noFill/>
              <a:round/>
              <a:headEnd/>
              <a:tailEnd/>
            </a:ln>
          </p:spPr>
          <p:txBody>
            <a:bodyPr/>
            <a:lstStyle/>
            <a:p>
              <a:endParaRPr lang="en-US" dirty="0"/>
            </a:p>
          </p:txBody>
        </p:sp>
        <p:sp>
          <p:nvSpPr>
            <p:cNvPr id="47185" name="Freeform 144"/>
            <p:cNvSpPr>
              <a:spLocks/>
            </p:cNvSpPr>
            <p:nvPr/>
          </p:nvSpPr>
          <p:spPr bwMode="auto">
            <a:xfrm>
              <a:off x="2518" y="1851"/>
              <a:ext cx="62" cy="41"/>
            </a:xfrm>
            <a:custGeom>
              <a:avLst/>
              <a:gdLst>
                <a:gd name="T0" fmla="*/ 0 w 565"/>
                <a:gd name="T1" fmla="*/ 0 h 436"/>
                <a:gd name="T2" fmla="*/ 0 w 565"/>
                <a:gd name="T3" fmla="*/ 0 h 436"/>
                <a:gd name="T4" fmla="*/ 0 w 565"/>
                <a:gd name="T5" fmla="*/ 0 h 436"/>
                <a:gd name="T6" fmla="*/ 0 w 565"/>
                <a:gd name="T7" fmla="*/ 0 h 436"/>
                <a:gd name="T8" fmla="*/ 0 w 565"/>
                <a:gd name="T9" fmla="*/ 0 h 436"/>
                <a:gd name="T10" fmla="*/ 0 w 565"/>
                <a:gd name="T11" fmla="*/ 0 h 436"/>
                <a:gd name="T12" fmla="*/ 0 w 565"/>
                <a:gd name="T13" fmla="*/ 0 h 436"/>
                <a:gd name="T14" fmla="*/ 0 w 565"/>
                <a:gd name="T15" fmla="*/ 0 h 436"/>
                <a:gd name="T16" fmla="*/ 0 w 565"/>
                <a:gd name="T17" fmla="*/ 0 h 436"/>
                <a:gd name="T18" fmla="*/ 0 w 565"/>
                <a:gd name="T19" fmla="*/ 0 h 436"/>
                <a:gd name="T20" fmla="*/ 0 w 565"/>
                <a:gd name="T21" fmla="*/ 0 h 436"/>
                <a:gd name="T22" fmla="*/ 0 w 565"/>
                <a:gd name="T23" fmla="*/ 0 h 436"/>
                <a:gd name="T24" fmla="*/ 0 w 565"/>
                <a:gd name="T25" fmla="*/ 0 h 436"/>
                <a:gd name="T26" fmla="*/ 0 w 565"/>
                <a:gd name="T27" fmla="*/ 0 h 4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5"/>
                <a:gd name="T43" fmla="*/ 0 h 436"/>
                <a:gd name="T44" fmla="*/ 565 w 565"/>
                <a:gd name="T45" fmla="*/ 436 h 4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5" h="436">
                  <a:moveTo>
                    <a:pt x="442" y="0"/>
                  </a:moveTo>
                  <a:lnTo>
                    <a:pt x="565" y="185"/>
                  </a:lnTo>
                  <a:lnTo>
                    <a:pt x="530" y="244"/>
                  </a:lnTo>
                  <a:lnTo>
                    <a:pt x="291" y="272"/>
                  </a:lnTo>
                  <a:lnTo>
                    <a:pt x="221" y="255"/>
                  </a:lnTo>
                  <a:lnTo>
                    <a:pt x="221" y="436"/>
                  </a:lnTo>
                  <a:lnTo>
                    <a:pt x="198" y="389"/>
                  </a:lnTo>
                  <a:lnTo>
                    <a:pt x="169" y="354"/>
                  </a:lnTo>
                  <a:lnTo>
                    <a:pt x="59" y="360"/>
                  </a:lnTo>
                  <a:lnTo>
                    <a:pt x="0" y="296"/>
                  </a:lnTo>
                  <a:lnTo>
                    <a:pt x="117" y="150"/>
                  </a:lnTo>
                  <a:lnTo>
                    <a:pt x="216" y="127"/>
                  </a:lnTo>
                  <a:lnTo>
                    <a:pt x="221" y="81"/>
                  </a:lnTo>
                  <a:lnTo>
                    <a:pt x="442" y="0"/>
                  </a:lnTo>
                  <a:close/>
                </a:path>
              </a:pathLst>
            </a:custGeom>
            <a:solidFill>
              <a:srgbClr val="EAEAEA"/>
            </a:solidFill>
            <a:ln w="9525">
              <a:noFill/>
              <a:round/>
              <a:headEnd/>
              <a:tailEnd/>
            </a:ln>
          </p:spPr>
          <p:txBody>
            <a:bodyPr/>
            <a:lstStyle/>
            <a:p>
              <a:endParaRPr lang="en-US" dirty="0"/>
            </a:p>
          </p:txBody>
        </p:sp>
        <p:sp>
          <p:nvSpPr>
            <p:cNvPr id="47186" name="Freeform 145"/>
            <p:cNvSpPr>
              <a:spLocks/>
            </p:cNvSpPr>
            <p:nvPr/>
          </p:nvSpPr>
          <p:spPr bwMode="auto">
            <a:xfrm>
              <a:off x="2536" y="1875"/>
              <a:ext cx="24" cy="42"/>
            </a:xfrm>
            <a:custGeom>
              <a:avLst/>
              <a:gdLst>
                <a:gd name="T0" fmla="*/ 0 w 221"/>
                <a:gd name="T1" fmla="*/ 0 h 448"/>
                <a:gd name="T2" fmla="*/ 0 w 221"/>
                <a:gd name="T3" fmla="*/ 0 h 448"/>
                <a:gd name="T4" fmla="*/ 0 w 221"/>
                <a:gd name="T5" fmla="*/ 0 h 448"/>
                <a:gd name="T6" fmla="*/ 0 w 221"/>
                <a:gd name="T7" fmla="*/ 0 h 448"/>
                <a:gd name="T8" fmla="*/ 0 w 221"/>
                <a:gd name="T9" fmla="*/ 0 h 448"/>
                <a:gd name="T10" fmla="*/ 0 w 221"/>
                <a:gd name="T11" fmla="*/ 0 h 448"/>
                <a:gd name="T12" fmla="*/ 0 w 221"/>
                <a:gd name="T13" fmla="*/ 0 h 448"/>
                <a:gd name="T14" fmla="*/ 0 w 221"/>
                <a:gd name="T15" fmla="*/ 0 h 448"/>
                <a:gd name="T16" fmla="*/ 0 60000 65536"/>
                <a:gd name="T17" fmla="*/ 0 60000 65536"/>
                <a:gd name="T18" fmla="*/ 0 60000 65536"/>
                <a:gd name="T19" fmla="*/ 0 60000 65536"/>
                <a:gd name="T20" fmla="*/ 0 60000 65536"/>
                <a:gd name="T21" fmla="*/ 0 60000 65536"/>
                <a:gd name="T22" fmla="*/ 0 60000 65536"/>
                <a:gd name="T23" fmla="*/ 0 60000 65536"/>
                <a:gd name="T24" fmla="*/ 0 w 221"/>
                <a:gd name="T25" fmla="*/ 0 h 448"/>
                <a:gd name="T26" fmla="*/ 221 w 221"/>
                <a:gd name="T27" fmla="*/ 448 h 4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1" h="448">
                  <a:moveTo>
                    <a:pt x="198" y="12"/>
                  </a:moveTo>
                  <a:lnTo>
                    <a:pt x="221" y="378"/>
                  </a:lnTo>
                  <a:lnTo>
                    <a:pt x="76" y="448"/>
                  </a:lnTo>
                  <a:lnTo>
                    <a:pt x="0" y="267"/>
                  </a:lnTo>
                  <a:lnTo>
                    <a:pt x="58" y="192"/>
                  </a:lnTo>
                  <a:lnTo>
                    <a:pt x="58" y="0"/>
                  </a:lnTo>
                  <a:lnTo>
                    <a:pt x="128" y="17"/>
                  </a:lnTo>
                  <a:lnTo>
                    <a:pt x="198" y="12"/>
                  </a:lnTo>
                  <a:close/>
                </a:path>
              </a:pathLst>
            </a:custGeom>
            <a:solidFill>
              <a:srgbClr val="EAEAEA"/>
            </a:solidFill>
            <a:ln w="9525">
              <a:noFill/>
              <a:round/>
              <a:headEnd/>
              <a:tailEnd/>
            </a:ln>
          </p:spPr>
          <p:txBody>
            <a:bodyPr/>
            <a:lstStyle/>
            <a:p>
              <a:endParaRPr lang="en-US" dirty="0"/>
            </a:p>
          </p:txBody>
        </p:sp>
        <p:sp>
          <p:nvSpPr>
            <p:cNvPr id="47187" name="Freeform 146"/>
            <p:cNvSpPr>
              <a:spLocks/>
            </p:cNvSpPr>
            <p:nvPr/>
          </p:nvSpPr>
          <p:spPr bwMode="auto">
            <a:xfrm>
              <a:off x="2557" y="1875"/>
              <a:ext cx="14" cy="35"/>
            </a:xfrm>
            <a:custGeom>
              <a:avLst/>
              <a:gdLst>
                <a:gd name="T0" fmla="*/ 0 w 127"/>
                <a:gd name="T1" fmla="*/ 0 h 384"/>
                <a:gd name="T2" fmla="*/ 0 w 127"/>
                <a:gd name="T3" fmla="*/ 0 h 384"/>
                <a:gd name="T4" fmla="*/ 0 w 127"/>
                <a:gd name="T5" fmla="*/ 0 h 384"/>
                <a:gd name="T6" fmla="*/ 0 w 127"/>
                <a:gd name="T7" fmla="*/ 0 h 384"/>
                <a:gd name="T8" fmla="*/ 0 w 127"/>
                <a:gd name="T9" fmla="*/ 0 h 384"/>
                <a:gd name="T10" fmla="*/ 0 w 127"/>
                <a:gd name="T11" fmla="*/ 0 h 384"/>
                <a:gd name="T12" fmla="*/ 0 w 127"/>
                <a:gd name="T13" fmla="*/ 0 h 384"/>
                <a:gd name="T14" fmla="*/ 0 60000 65536"/>
                <a:gd name="T15" fmla="*/ 0 60000 65536"/>
                <a:gd name="T16" fmla="*/ 0 60000 65536"/>
                <a:gd name="T17" fmla="*/ 0 60000 65536"/>
                <a:gd name="T18" fmla="*/ 0 60000 65536"/>
                <a:gd name="T19" fmla="*/ 0 60000 65536"/>
                <a:gd name="T20" fmla="*/ 0 60000 65536"/>
                <a:gd name="T21" fmla="*/ 0 w 127"/>
                <a:gd name="T22" fmla="*/ 0 h 384"/>
                <a:gd name="T23" fmla="*/ 127 w 127"/>
                <a:gd name="T24" fmla="*/ 384 h 3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384">
                  <a:moveTo>
                    <a:pt x="0" y="18"/>
                  </a:moveTo>
                  <a:lnTo>
                    <a:pt x="23" y="384"/>
                  </a:lnTo>
                  <a:lnTo>
                    <a:pt x="104" y="349"/>
                  </a:lnTo>
                  <a:lnTo>
                    <a:pt x="92" y="152"/>
                  </a:lnTo>
                  <a:lnTo>
                    <a:pt x="127" y="100"/>
                  </a:lnTo>
                  <a:lnTo>
                    <a:pt x="110" y="0"/>
                  </a:lnTo>
                  <a:lnTo>
                    <a:pt x="0" y="18"/>
                  </a:lnTo>
                  <a:close/>
                </a:path>
              </a:pathLst>
            </a:custGeom>
            <a:solidFill>
              <a:srgbClr val="EAEAEA"/>
            </a:solidFill>
            <a:ln w="9525">
              <a:noFill/>
              <a:round/>
              <a:headEnd/>
              <a:tailEnd/>
            </a:ln>
          </p:spPr>
          <p:txBody>
            <a:bodyPr/>
            <a:lstStyle/>
            <a:p>
              <a:endParaRPr lang="en-US" dirty="0"/>
            </a:p>
          </p:txBody>
        </p:sp>
        <p:sp>
          <p:nvSpPr>
            <p:cNvPr id="47188" name="Freeform 147"/>
            <p:cNvSpPr>
              <a:spLocks/>
            </p:cNvSpPr>
            <p:nvPr/>
          </p:nvSpPr>
          <p:spPr bwMode="auto">
            <a:xfrm>
              <a:off x="2567" y="1869"/>
              <a:ext cx="23" cy="38"/>
            </a:xfrm>
            <a:custGeom>
              <a:avLst/>
              <a:gdLst>
                <a:gd name="T0" fmla="*/ 0 w 210"/>
                <a:gd name="T1" fmla="*/ 0 h 418"/>
                <a:gd name="T2" fmla="*/ 0 w 210"/>
                <a:gd name="T3" fmla="*/ 0 h 418"/>
                <a:gd name="T4" fmla="*/ 0 w 210"/>
                <a:gd name="T5" fmla="*/ 0 h 418"/>
                <a:gd name="T6" fmla="*/ 0 w 210"/>
                <a:gd name="T7" fmla="*/ 0 h 418"/>
                <a:gd name="T8" fmla="*/ 0 w 210"/>
                <a:gd name="T9" fmla="*/ 0 h 418"/>
                <a:gd name="T10" fmla="*/ 0 w 210"/>
                <a:gd name="T11" fmla="*/ 0 h 418"/>
                <a:gd name="T12" fmla="*/ 0 w 210"/>
                <a:gd name="T13" fmla="*/ 0 h 418"/>
                <a:gd name="T14" fmla="*/ 0 w 210"/>
                <a:gd name="T15" fmla="*/ 0 h 418"/>
                <a:gd name="T16" fmla="*/ 0 w 210"/>
                <a:gd name="T17" fmla="*/ 0 h 418"/>
                <a:gd name="T18" fmla="*/ 0 w 210"/>
                <a:gd name="T19" fmla="*/ 0 h 418"/>
                <a:gd name="T20" fmla="*/ 0 w 210"/>
                <a:gd name="T21" fmla="*/ 0 h 418"/>
                <a:gd name="T22" fmla="*/ 0 w 210"/>
                <a:gd name="T23" fmla="*/ 0 h 4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0"/>
                <a:gd name="T37" fmla="*/ 0 h 418"/>
                <a:gd name="T38" fmla="*/ 210 w 210"/>
                <a:gd name="T39" fmla="*/ 418 h 4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0" h="418">
                  <a:moveTo>
                    <a:pt x="18" y="69"/>
                  </a:moveTo>
                  <a:lnTo>
                    <a:pt x="30" y="169"/>
                  </a:lnTo>
                  <a:lnTo>
                    <a:pt x="0" y="221"/>
                  </a:lnTo>
                  <a:lnTo>
                    <a:pt x="12" y="418"/>
                  </a:lnTo>
                  <a:lnTo>
                    <a:pt x="122" y="383"/>
                  </a:lnTo>
                  <a:lnTo>
                    <a:pt x="112" y="204"/>
                  </a:lnTo>
                  <a:lnTo>
                    <a:pt x="187" y="139"/>
                  </a:lnTo>
                  <a:lnTo>
                    <a:pt x="210" y="87"/>
                  </a:lnTo>
                  <a:lnTo>
                    <a:pt x="199" y="0"/>
                  </a:lnTo>
                  <a:lnTo>
                    <a:pt x="112" y="5"/>
                  </a:lnTo>
                  <a:lnTo>
                    <a:pt x="88" y="35"/>
                  </a:lnTo>
                  <a:lnTo>
                    <a:pt x="18" y="69"/>
                  </a:lnTo>
                  <a:close/>
                </a:path>
              </a:pathLst>
            </a:custGeom>
            <a:solidFill>
              <a:srgbClr val="EAEAEA"/>
            </a:solidFill>
            <a:ln w="9525">
              <a:noFill/>
              <a:round/>
              <a:headEnd/>
              <a:tailEnd/>
            </a:ln>
          </p:spPr>
          <p:txBody>
            <a:bodyPr/>
            <a:lstStyle/>
            <a:p>
              <a:endParaRPr lang="en-US" dirty="0"/>
            </a:p>
          </p:txBody>
        </p:sp>
        <p:sp>
          <p:nvSpPr>
            <p:cNvPr id="47189" name="Freeform 148"/>
            <p:cNvSpPr>
              <a:spLocks/>
            </p:cNvSpPr>
            <p:nvPr/>
          </p:nvSpPr>
          <p:spPr bwMode="auto">
            <a:xfrm>
              <a:off x="2567" y="1795"/>
              <a:ext cx="110" cy="74"/>
            </a:xfrm>
            <a:custGeom>
              <a:avLst/>
              <a:gdLst>
                <a:gd name="T0" fmla="*/ 0 w 1023"/>
                <a:gd name="T1" fmla="*/ 0 h 790"/>
                <a:gd name="T2" fmla="*/ 0 w 1023"/>
                <a:gd name="T3" fmla="*/ 0 h 790"/>
                <a:gd name="T4" fmla="*/ 0 w 1023"/>
                <a:gd name="T5" fmla="*/ 0 h 790"/>
                <a:gd name="T6" fmla="*/ 0 w 1023"/>
                <a:gd name="T7" fmla="*/ 0 h 790"/>
                <a:gd name="T8" fmla="*/ 0 w 1023"/>
                <a:gd name="T9" fmla="*/ 0 h 790"/>
                <a:gd name="T10" fmla="*/ 0 w 1023"/>
                <a:gd name="T11" fmla="*/ 0 h 790"/>
                <a:gd name="T12" fmla="*/ 0 w 1023"/>
                <a:gd name="T13" fmla="*/ 0 h 790"/>
                <a:gd name="T14" fmla="*/ 0 w 1023"/>
                <a:gd name="T15" fmla="*/ 0 h 790"/>
                <a:gd name="T16" fmla="*/ 0 w 1023"/>
                <a:gd name="T17" fmla="*/ 0 h 790"/>
                <a:gd name="T18" fmla="*/ 0 w 1023"/>
                <a:gd name="T19" fmla="*/ 0 h 790"/>
                <a:gd name="T20" fmla="*/ 0 w 1023"/>
                <a:gd name="T21" fmla="*/ 0 h 790"/>
                <a:gd name="T22" fmla="*/ 0 w 1023"/>
                <a:gd name="T23" fmla="*/ 0 h 790"/>
                <a:gd name="T24" fmla="*/ 0 w 1023"/>
                <a:gd name="T25" fmla="*/ 0 h 790"/>
                <a:gd name="T26" fmla="*/ 0 w 1023"/>
                <a:gd name="T27" fmla="*/ 0 h 790"/>
                <a:gd name="T28" fmla="*/ 0 w 1023"/>
                <a:gd name="T29" fmla="*/ 0 h 790"/>
                <a:gd name="T30" fmla="*/ 0 w 1023"/>
                <a:gd name="T31" fmla="*/ 0 h 790"/>
                <a:gd name="T32" fmla="*/ 0 w 1023"/>
                <a:gd name="T33" fmla="*/ 0 h 790"/>
                <a:gd name="T34" fmla="*/ 0 w 1023"/>
                <a:gd name="T35" fmla="*/ 0 h 790"/>
                <a:gd name="T36" fmla="*/ 0 w 1023"/>
                <a:gd name="T37" fmla="*/ 0 h 790"/>
                <a:gd name="T38" fmla="*/ 0 w 1023"/>
                <a:gd name="T39" fmla="*/ 0 h 790"/>
                <a:gd name="T40" fmla="*/ 0 w 1023"/>
                <a:gd name="T41" fmla="*/ 0 h 7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23"/>
                <a:gd name="T64" fmla="*/ 0 h 790"/>
                <a:gd name="T65" fmla="*/ 1023 w 1023"/>
                <a:gd name="T66" fmla="*/ 790 h 79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23" h="790">
                  <a:moveTo>
                    <a:pt x="0" y="605"/>
                  </a:moveTo>
                  <a:lnTo>
                    <a:pt x="123" y="790"/>
                  </a:lnTo>
                  <a:lnTo>
                    <a:pt x="210" y="785"/>
                  </a:lnTo>
                  <a:lnTo>
                    <a:pt x="255" y="668"/>
                  </a:lnTo>
                  <a:lnTo>
                    <a:pt x="378" y="633"/>
                  </a:lnTo>
                  <a:lnTo>
                    <a:pt x="424" y="698"/>
                  </a:lnTo>
                  <a:lnTo>
                    <a:pt x="488" y="698"/>
                  </a:lnTo>
                  <a:lnTo>
                    <a:pt x="552" y="720"/>
                  </a:lnTo>
                  <a:lnTo>
                    <a:pt x="662" y="668"/>
                  </a:lnTo>
                  <a:lnTo>
                    <a:pt x="738" y="710"/>
                  </a:lnTo>
                  <a:lnTo>
                    <a:pt x="854" y="640"/>
                  </a:lnTo>
                  <a:lnTo>
                    <a:pt x="854" y="588"/>
                  </a:lnTo>
                  <a:lnTo>
                    <a:pt x="1023" y="389"/>
                  </a:lnTo>
                  <a:lnTo>
                    <a:pt x="1023" y="239"/>
                  </a:lnTo>
                  <a:lnTo>
                    <a:pt x="983" y="187"/>
                  </a:lnTo>
                  <a:lnTo>
                    <a:pt x="993" y="0"/>
                  </a:lnTo>
                  <a:lnTo>
                    <a:pt x="913" y="65"/>
                  </a:lnTo>
                  <a:lnTo>
                    <a:pt x="726" y="35"/>
                  </a:lnTo>
                  <a:lnTo>
                    <a:pt x="244" y="314"/>
                  </a:lnTo>
                  <a:lnTo>
                    <a:pt x="175" y="529"/>
                  </a:lnTo>
                  <a:lnTo>
                    <a:pt x="0" y="605"/>
                  </a:lnTo>
                  <a:close/>
                </a:path>
              </a:pathLst>
            </a:custGeom>
            <a:solidFill>
              <a:srgbClr val="EAEAEA"/>
            </a:solidFill>
            <a:ln w="9525">
              <a:noFill/>
              <a:round/>
              <a:headEnd/>
              <a:tailEnd/>
            </a:ln>
          </p:spPr>
          <p:txBody>
            <a:bodyPr/>
            <a:lstStyle/>
            <a:p>
              <a:endParaRPr lang="en-US" dirty="0"/>
            </a:p>
          </p:txBody>
        </p:sp>
        <p:sp>
          <p:nvSpPr>
            <p:cNvPr id="47190" name="Freeform 149"/>
            <p:cNvSpPr>
              <a:spLocks/>
            </p:cNvSpPr>
            <p:nvPr/>
          </p:nvSpPr>
          <p:spPr bwMode="auto">
            <a:xfrm>
              <a:off x="2630" y="1735"/>
              <a:ext cx="107" cy="86"/>
            </a:xfrm>
            <a:custGeom>
              <a:avLst/>
              <a:gdLst>
                <a:gd name="T0" fmla="*/ 0 w 982"/>
                <a:gd name="T1" fmla="*/ 0 h 935"/>
                <a:gd name="T2" fmla="*/ 0 w 982"/>
                <a:gd name="T3" fmla="*/ 0 h 935"/>
                <a:gd name="T4" fmla="*/ 0 w 982"/>
                <a:gd name="T5" fmla="*/ 0 h 935"/>
                <a:gd name="T6" fmla="*/ 0 w 982"/>
                <a:gd name="T7" fmla="*/ 0 h 935"/>
                <a:gd name="T8" fmla="*/ 0 w 982"/>
                <a:gd name="T9" fmla="*/ 0 h 935"/>
                <a:gd name="T10" fmla="*/ 0 w 982"/>
                <a:gd name="T11" fmla="*/ 0 h 935"/>
                <a:gd name="T12" fmla="*/ 0 w 982"/>
                <a:gd name="T13" fmla="*/ 0 h 935"/>
                <a:gd name="T14" fmla="*/ 0 w 982"/>
                <a:gd name="T15" fmla="*/ 0 h 935"/>
                <a:gd name="T16" fmla="*/ 0 w 982"/>
                <a:gd name="T17" fmla="*/ 0 h 935"/>
                <a:gd name="T18" fmla="*/ 0 w 982"/>
                <a:gd name="T19" fmla="*/ 0 h 935"/>
                <a:gd name="T20" fmla="*/ 0 w 982"/>
                <a:gd name="T21" fmla="*/ 0 h 935"/>
                <a:gd name="T22" fmla="*/ 0 w 982"/>
                <a:gd name="T23" fmla="*/ 0 h 935"/>
                <a:gd name="T24" fmla="*/ 0 w 982"/>
                <a:gd name="T25" fmla="*/ 0 h 935"/>
                <a:gd name="T26" fmla="*/ 0 w 982"/>
                <a:gd name="T27" fmla="*/ 0 h 935"/>
                <a:gd name="T28" fmla="*/ 0 w 982"/>
                <a:gd name="T29" fmla="*/ 0 h 935"/>
                <a:gd name="T30" fmla="*/ 0 w 982"/>
                <a:gd name="T31" fmla="*/ 0 h 935"/>
                <a:gd name="T32" fmla="*/ 0 w 982"/>
                <a:gd name="T33" fmla="*/ 0 h 935"/>
                <a:gd name="T34" fmla="*/ 0 w 982"/>
                <a:gd name="T35" fmla="*/ 0 h 935"/>
                <a:gd name="T36" fmla="*/ 0 w 982"/>
                <a:gd name="T37" fmla="*/ 0 h 935"/>
                <a:gd name="T38" fmla="*/ 0 w 982"/>
                <a:gd name="T39" fmla="*/ 0 h 935"/>
                <a:gd name="T40" fmla="*/ 0 w 982"/>
                <a:gd name="T41" fmla="*/ 0 h 9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82"/>
                <a:gd name="T64" fmla="*/ 0 h 935"/>
                <a:gd name="T65" fmla="*/ 982 w 982"/>
                <a:gd name="T66" fmla="*/ 935 h 9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82" h="935">
                  <a:moveTo>
                    <a:pt x="204" y="0"/>
                  </a:moveTo>
                  <a:lnTo>
                    <a:pt x="40" y="221"/>
                  </a:lnTo>
                  <a:lnTo>
                    <a:pt x="47" y="389"/>
                  </a:lnTo>
                  <a:lnTo>
                    <a:pt x="0" y="487"/>
                  </a:lnTo>
                  <a:lnTo>
                    <a:pt x="70" y="633"/>
                  </a:lnTo>
                  <a:lnTo>
                    <a:pt x="151" y="691"/>
                  </a:lnTo>
                  <a:lnTo>
                    <a:pt x="331" y="721"/>
                  </a:lnTo>
                  <a:lnTo>
                    <a:pt x="406" y="656"/>
                  </a:lnTo>
                  <a:lnTo>
                    <a:pt x="901" y="935"/>
                  </a:lnTo>
                  <a:lnTo>
                    <a:pt x="895" y="883"/>
                  </a:lnTo>
                  <a:lnTo>
                    <a:pt x="982" y="883"/>
                  </a:lnTo>
                  <a:lnTo>
                    <a:pt x="930" y="233"/>
                  </a:lnTo>
                  <a:lnTo>
                    <a:pt x="971" y="203"/>
                  </a:lnTo>
                  <a:lnTo>
                    <a:pt x="954" y="105"/>
                  </a:lnTo>
                  <a:lnTo>
                    <a:pt x="808" y="18"/>
                  </a:lnTo>
                  <a:lnTo>
                    <a:pt x="697" y="35"/>
                  </a:lnTo>
                  <a:lnTo>
                    <a:pt x="657" y="180"/>
                  </a:lnTo>
                  <a:lnTo>
                    <a:pt x="616" y="198"/>
                  </a:lnTo>
                  <a:lnTo>
                    <a:pt x="448" y="110"/>
                  </a:lnTo>
                  <a:lnTo>
                    <a:pt x="384" y="29"/>
                  </a:lnTo>
                  <a:lnTo>
                    <a:pt x="204" y="0"/>
                  </a:lnTo>
                  <a:close/>
                </a:path>
              </a:pathLst>
            </a:custGeom>
            <a:solidFill>
              <a:srgbClr val="EAEAEA"/>
            </a:solidFill>
            <a:ln w="9525">
              <a:noFill/>
              <a:round/>
              <a:headEnd/>
              <a:tailEnd/>
            </a:ln>
          </p:spPr>
          <p:txBody>
            <a:bodyPr/>
            <a:lstStyle/>
            <a:p>
              <a:endParaRPr lang="en-US" dirty="0"/>
            </a:p>
          </p:txBody>
        </p:sp>
        <p:sp>
          <p:nvSpPr>
            <p:cNvPr id="47191" name="Freeform 150"/>
            <p:cNvSpPr>
              <a:spLocks/>
            </p:cNvSpPr>
            <p:nvPr/>
          </p:nvSpPr>
          <p:spPr bwMode="auto">
            <a:xfrm>
              <a:off x="2580" y="1854"/>
              <a:ext cx="87" cy="65"/>
            </a:xfrm>
            <a:custGeom>
              <a:avLst/>
              <a:gdLst>
                <a:gd name="T0" fmla="*/ 0 w 801"/>
                <a:gd name="T1" fmla="*/ 0 h 698"/>
                <a:gd name="T2" fmla="*/ 0 w 801"/>
                <a:gd name="T3" fmla="*/ 0 h 698"/>
                <a:gd name="T4" fmla="*/ 0 w 801"/>
                <a:gd name="T5" fmla="*/ 0 h 698"/>
                <a:gd name="T6" fmla="*/ 0 w 801"/>
                <a:gd name="T7" fmla="*/ 0 h 698"/>
                <a:gd name="T8" fmla="*/ 0 w 801"/>
                <a:gd name="T9" fmla="*/ 0 h 698"/>
                <a:gd name="T10" fmla="*/ 0 w 801"/>
                <a:gd name="T11" fmla="*/ 0 h 698"/>
                <a:gd name="T12" fmla="*/ 0 w 801"/>
                <a:gd name="T13" fmla="*/ 0 h 698"/>
                <a:gd name="T14" fmla="*/ 0 w 801"/>
                <a:gd name="T15" fmla="*/ 0 h 698"/>
                <a:gd name="T16" fmla="*/ 0 w 801"/>
                <a:gd name="T17" fmla="*/ 0 h 698"/>
                <a:gd name="T18" fmla="*/ 0 w 801"/>
                <a:gd name="T19" fmla="*/ 0 h 698"/>
                <a:gd name="T20" fmla="*/ 0 w 801"/>
                <a:gd name="T21" fmla="*/ 0 h 698"/>
                <a:gd name="T22" fmla="*/ 0 w 801"/>
                <a:gd name="T23" fmla="*/ 0 h 698"/>
                <a:gd name="T24" fmla="*/ 0 w 801"/>
                <a:gd name="T25" fmla="*/ 0 h 698"/>
                <a:gd name="T26" fmla="*/ 0 w 801"/>
                <a:gd name="T27" fmla="*/ 0 h 698"/>
                <a:gd name="T28" fmla="*/ 0 w 801"/>
                <a:gd name="T29" fmla="*/ 0 h 698"/>
                <a:gd name="T30" fmla="*/ 0 w 801"/>
                <a:gd name="T31" fmla="*/ 0 h 698"/>
                <a:gd name="T32" fmla="*/ 0 w 801"/>
                <a:gd name="T33" fmla="*/ 0 h 698"/>
                <a:gd name="T34" fmla="*/ 0 w 801"/>
                <a:gd name="T35" fmla="*/ 0 h 698"/>
                <a:gd name="T36" fmla="*/ 0 w 801"/>
                <a:gd name="T37" fmla="*/ 0 h 698"/>
                <a:gd name="T38" fmla="*/ 0 w 801"/>
                <a:gd name="T39" fmla="*/ 0 h 698"/>
                <a:gd name="T40" fmla="*/ 0 w 801"/>
                <a:gd name="T41" fmla="*/ 0 h 698"/>
                <a:gd name="T42" fmla="*/ 0 w 801"/>
                <a:gd name="T43" fmla="*/ 0 h 698"/>
                <a:gd name="T44" fmla="*/ 0 w 801"/>
                <a:gd name="T45" fmla="*/ 0 h 698"/>
                <a:gd name="T46" fmla="*/ 0 w 801"/>
                <a:gd name="T47" fmla="*/ 0 h 698"/>
                <a:gd name="T48" fmla="*/ 0 w 801"/>
                <a:gd name="T49" fmla="*/ 0 h 698"/>
                <a:gd name="T50" fmla="*/ 0 w 801"/>
                <a:gd name="T51" fmla="*/ 0 h 698"/>
                <a:gd name="T52" fmla="*/ 0 w 801"/>
                <a:gd name="T53" fmla="*/ 0 h 6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801"/>
                <a:gd name="T82" fmla="*/ 0 h 698"/>
                <a:gd name="T83" fmla="*/ 801 w 801"/>
                <a:gd name="T84" fmla="*/ 698 h 6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801" h="698">
                  <a:moveTo>
                    <a:pt x="731" y="7"/>
                  </a:moveTo>
                  <a:lnTo>
                    <a:pt x="801" y="146"/>
                  </a:lnTo>
                  <a:lnTo>
                    <a:pt x="708" y="251"/>
                  </a:lnTo>
                  <a:lnTo>
                    <a:pt x="725" y="291"/>
                  </a:lnTo>
                  <a:lnTo>
                    <a:pt x="633" y="349"/>
                  </a:lnTo>
                  <a:lnTo>
                    <a:pt x="626" y="471"/>
                  </a:lnTo>
                  <a:lnTo>
                    <a:pt x="574" y="511"/>
                  </a:lnTo>
                  <a:lnTo>
                    <a:pt x="546" y="471"/>
                  </a:lnTo>
                  <a:lnTo>
                    <a:pt x="476" y="476"/>
                  </a:lnTo>
                  <a:lnTo>
                    <a:pt x="382" y="633"/>
                  </a:lnTo>
                  <a:lnTo>
                    <a:pt x="301" y="698"/>
                  </a:lnTo>
                  <a:lnTo>
                    <a:pt x="208" y="680"/>
                  </a:lnTo>
                  <a:lnTo>
                    <a:pt x="127" y="558"/>
                  </a:lnTo>
                  <a:lnTo>
                    <a:pt x="10" y="535"/>
                  </a:lnTo>
                  <a:lnTo>
                    <a:pt x="0" y="356"/>
                  </a:lnTo>
                  <a:lnTo>
                    <a:pt x="75" y="297"/>
                  </a:lnTo>
                  <a:lnTo>
                    <a:pt x="98" y="239"/>
                  </a:lnTo>
                  <a:lnTo>
                    <a:pt x="92" y="192"/>
                  </a:lnTo>
                  <a:lnTo>
                    <a:pt x="87" y="157"/>
                  </a:lnTo>
                  <a:lnTo>
                    <a:pt x="132" y="35"/>
                  </a:lnTo>
                  <a:lnTo>
                    <a:pt x="255" y="0"/>
                  </a:lnTo>
                  <a:lnTo>
                    <a:pt x="301" y="65"/>
                  </a:lnTo>
                  <a:lnTo>
                    <a:pt x="371" y="65"/>
                  </a:lnTo>
                  <a:lnTo>
                    <a:pt x="429" y="87"/>
                  </a:lnTo>
                  <a:lnTo>
                    <a:pt x="539" y="35"/>
                  </a:lnTo>
                  <a:lnTo>
                    <a:pt x="615" y="77"/>
                  </a:lnTo>
                  <a:lnTo>
                    <a:pt x="731" y="7"/>
                  </a:lnTo>
                  <a:close/>
                </a:path>
              </a:pathLst>
            </a:custGeom>
            <a:solidFill>
              <a:srgbClr val="EAEAEA"/>
            </a:solidFill>
            <a:ln w="9525">
              <a:noFill/>
              <a:round/>
              <a:headEnd/>
              <a:tailEnd/>
            </a:ln>
          </p:spPr>
          <p:txBody>
            <a:bodyPr/>
            <a:lstStyle/>
            <a:p>
              <a:endParaRPr lang="en-US" dirty="0"/>
            </a:p>
          </p:txBody>
        </p:sp>
        <p:sp>
          <p:nvSpPr>
            <p:cNvPr id="47192" name="Freeform 151"/>
            <p:cNvSpPr>
              <a:spLocks/>
            </p:cNvSpPr>
            <p:nvPr/>
          </p:nvSpPr>
          <p:spPr bwMode="auto">
            <a:xfrm>
              <a:off x="2659" y="1795"/>
              <a:ext cx="72" cy="107"/>
            </a:xfrm>
            <a:custGeom>
              <a:avLst/>
              <a:gdLst>
                <a:gd name="T0" fmla="*/ 0 w 657"/>
                <a:gd name="T1" fmla="*/ 0 h 1144"/>
                <a:gd name="T2" fmla="*/ 0 w 657"/>
                <a:gd name="T3" fmla="*/ 0 h 1144"/>
                <a:gd name="T4" fmla="*/ 0 w 657"/>
                <a:gd name="T5" fmla="*/ 0 h 1144"/>
                <a:gd name="T6" fmla="*/ 0 w 657"/>
                <a:gd name="T7" fmla="*/ 0 h 1144"/>
                <a:gd name="T8" fmla="*/ 0 w 657"/>
                <a:gd name="T9" fmla="*/ 0 h 1144"/>
                <a:gd name="T10" fmla="*/ 0 w 657"/>
                <a:gd name="T11" fmla="*/ 0 h 1144"/>
                <a:gd name="T12" fmla="*/ 0 w 657"/>
                <a:gd name="T13" fmla="*/ 0 h 1144"/>
                <a:gd name="T14" fmla="*/ 0 w 657"/>
                <a:gd name="T15" fmla="*/ 0 h 1144"/>
                <a:gd name="T16" fmla="*/ 0 w 657"/>
                <a:gd name="T17" fmla="*/ 0 h 1144"/>
                <a:gd name="T18" fmla="*/ 0 w 657"/>
                <a:gd name="T19" fmla="*/ 0 h 1144"/>
                <a:gd name="T20" fmla="*/ 0 w 657"/>
                <a:gd name="T21" fmla="*/ 0 h 1144"/>
                <a:gd name="T22" fmla="*/ 0 w 657"/>
                <a:gd name="T23" fmla="*/ 0 h 1144"/>
                <a:gd name="T24" fmla="*/ 0 w 657"/>
                <a:gd name="T25" fmla="*/ 0 h 1144"/>
                <a:gd name="T26" fmla="*/ 0 w 657"/>
                <a:gd name="T27" fmla="*/ 0 h 1144"/>
                <a:gd name="T28" fmla="*/ 0 w 657"/>
                <a:gd name="T29" fmla="*/ 0 h 1144"/>
                <a:gd name="T30" fmla="*/ 0 w 657"/>
                <a:gd name="T31" fmla="*/ 0 h 1144"/>
                <a:gd name="T32" fmla="*/ 0 w 657"/>
                <a:gd name="T33" fmla="*/ 0 h 1144"/>
                <a:gd name="T34" fmla="*/ 0 w 657"/>
                <a:gd name="T35" fmla="*/ 0 h 1144"/>
                <a:gd name="T36" fmla="*/ 0 w 657"/>
                <a:gd name="T37" fmla="*/ 0 h 1144"/>
                <a:gd name="T38" fmla="*/ 0 w 657"/>
                <a:gd name="T39" fmla="*/ 0 h 1144"/>
                <a:gd name="T40" fmla="*/ 0 w 657"/>
                <a:gd name="T41" fmla="*/ 0 h 1144"/>
                <a:gd name="T42" fmla="*/ 0 w 657"/>
                <a:gd name="T43" fmla="*/ 0 h 11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57"/>
                <a:gd name="T67" fmla="*/ 0 h 1144"/>
                <a:gd name="T68" fmla="*/ 657 w 657"/>
                <a:gd name="T69" fmla="*/ 1144 h 11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57" h="1144">
                  <a:moveTo>
                    <a:pt x="0" y="640"/>
                  </a:moveTo>
                  <a:lnTo>
                    <a:pt x="105" y="732"/>
                  </a:lnTo>
                  <a:lnTo>
                    <a:pt x="122" y="919"/>
                  </a:lnTo>
                  <a:lnTo>
                    <a:pt x="41" y="919"/>
                  </a:lnTo>
                  <a:lnTo>
                    <a:pt x="129" y="1058"/>
                  </a:lnTo>
                  <a:lnTo>
                    <a:pt x="82" y="1144"/>
                  </a:lnTo>
                  <a:lnTo>
                    <a:pt x="320" y="1058"/>
                  </a:lnTo>
                  <a:lnTo>
                    <a:pt x="413" y="994"/>
                  </a:lnTo>
                  <a:lnTo>
                    <a:pt x="495" y="982"/>
                  </a:lnTo>
                  <a:lnTo>
                    <a:pt x="587" y="866"/>
                  </a:lnTo>
                  <a:lnTo>
                    <a:pt x="628" y="866"/>
                  </a:lnTo>
                  <a:lnTo>
                    <a:pt x="547" y="703"/>
                  </a:lnTo>
                  <a:lnTo>
                    <a:pt x="593" y="529"/>
                  </a:lnTo>
                  <a:lnTo>
                    <a:pt x="657" y="511"/>
                  </a:lnTo>
                  <a:lnTo>
                    <a:pt x="634" y="279"/>
                  </a:lnTo>
                  <a:lnTo>
                    <a:pt x="139" y="0"/>
                  </a:lnTo>
                  <a:lnTo>
                    <a:pt x="129" y="187"/>
                  </a:lnTo>
                  <a:lnTo>
                    <a:pt x="169" y="239"/>
                  </a:lnTo>
                  <a:lnTo>
                    <a:pt x="169" y="389"/>
                  </a:lnTo>
                  <a:lnTo>
                    <a:pt x="0" y="588"/>
                  </a:lnTo>
                  <a:lnTo>
                    <a:pt x="0" y="628"/>
                  </a:lnTo>
                  <a:lnTo>
                    <a:pt x="0" y="640"/>
                  </a:lnTo>
                  <a:close/>
                </a:path>
              </a:pathLst>
            </a:custGeom>
            <a:solidFill>
              <a:srgbClr val="EAEAEA"/>
            </a:solidFill>
            <a:ln w="9525">
              <a:noFill/>
              <a:round/>
              <a:headEnd/>
              <a:tailEnd/>
            </a:ln>
          </p:spPr>
          <p:txBody>
            <a:bodyPr/>
            <a:lstStyle/>
            <a:p>
              <a:endParaRPr lang="en-US" dirty="0"/>
            </a:p>
          </p:txBody>
        </p:sp>
        <p:sp>
          <p:nvSpPr>
            <p:cNvPr id="47193" name="Freeform 152"/>
            <p:cNvSpPr>
              <a:spLocks/>
            </p:cNvSpPr>
            <p:nvPr/>
          </p:nvSpPr>
          <p:spPr bwMode="auto">
            <a:xfrm>
              <a:off x="2731" y="1743"/>
              <a:ext cx="79" cy="61"/>
            </a:xfrm>
            <a:custGeom>
              <a:avLst/>
              <a:gdLst>
                <a:gd name="T0" fmla="*/ 0 w 727"/>
                <a:gd name="T1" fmla="*/ 0 h 655"/>
                <a:gd name="T2" fmla="*/ 0 w 727"/>
                <a:gd name="T3" fmla="*/ 0 h 655"/>
                <a:gd name="T4" fmla="*/ 0 w 727"/>
                <a:gd name="T5" fmla="*/ 0 h 655"/>
                <a:gd name="T6" fmla="*/ 0 w 727"/>
                <a:gd name="T7" fmla="*/ 0 h 655"/>
                <a:gd name="T8" fmla="*/ 0 w 727"/>
                <a:gd name="T9" fmla="*/ 0 h 655"/>
                <a:gd name="T10" fmla="*/ 0 w 727"/>
                <a:gd name="T11" fmla="*/ 0 h 655"/>
                <a:gd name="T12" fmla="*/ 0 w 727"/>
                <a:gd name="T13" fmla="*/ 0 h 655"/>
                <a:gd name="T14" fmla="*/ 0 w 727"/>
                <a:gd name="T15" fmla="*/ 0 h 655"/>
                <a:gd name="T16" fmla="*/ 0 w 727"/>
                <a:gd name="T17" fmla="*/ 0 h 655"/>
                <a:gd name="T18" fmla="*/ 0 w 727"/>
                <a:gd name="T19" fmla="*/ 0 h 655"/>
                <a:gd name="T20" fmla="*/ 0 w 727"/>
                <a:gd name="T21" fmla="*/ 0 h 655"/>
                <a:gd name="T22" fmla="*/ 0 w 727"/>
                <a:gd name="T23" fmla="*/ 0 h 655"/>
                <a:gd name="T24" fmla="*/ 0 w 727"/>
                <a:gd name="T25" fmla="*/ 0 h 655"/>
                <a:gd name="T26" fmla="*/ 0 w 727"/>
                <a:gd name="T27" fmla="*/ 0 h 655"/>
                <a:gd name="T28" fmla="*/ 0 w 727"/>
                <a:gd name="T29" fmla="*/ 0 h 6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7"/>
                <a:gd name="T46" fmla="*/ 0 h 655"/>
                <a:gd name="T47" fmla="*/ 727 w 727"/>
                <a:gd name="T48" fmla="*/ 655 h 6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7" h="655">
                  <a:moveTo>
                    <a:pt x="24" y="10"/>
                  </a:moveTo>
                  <a:lnTo>
                    <a:pt x="256" y="80"/>
                  </a:lnTo>
                  <a:lnTo>
                    <a:pt x="366" y="0"/>
                  </a:lnTo>
                  <a:lnTo>
                    <a:pt x="546" y="45"/>
                  </a:lnTo>
                  <a:lnTo>
                    <a:pt x="598" y="115"/>
                  </a:lnTo>
                  <a:lnTo>
                    <a:pt x="605" y="150"/>
                  </a:lnTo>
                  <a:lnTo>
                    <a:pt x="581" y="261"/>
                  </a:lnTo>
                  <a:lnTo>
                    <a:pt x="488" y="162"/>
                  </a:lnTo>
                  <a:lnTo>
                    <a:pt x="430" y="127"/>
                  </a:lnTo>
                  <a:lnTo>
                    <a:pt x="465" y="232"/>
                  </a:lnTo>
                  <a:lnTo>
                    <a:pt x="727" y="609"/>
                  </a:lnTo>
                  <a:lnTo>
                    <a:pt x="41" y="655"/>
                  </a:lnTo>
                  <a:lnTo>
                    <a:pt x="0" y="145"/>
                  </a:lnTo>
                  <a:lnTo>
                    <a:pt x="41" y="115"/>
                  </a:lnTo>
                  <a:lnTo>
                    <a:pt x="24" y="10"/>
                  </a:lnTo>
                  <a:close/>
                </a:path>
              </a:pathLst>
            </a:custGeom>
            <a:solidFill>
              <a:srgbClr val="EAEAEA"/>
            </a:solidFill>
            <a:ln w="9525">
              <a:noFill/>
              <a:round/>
              <a:headEnd/>
              <a:tailEnd/>
            </a:ln>
          </p:spPr>
          <p:txBody>
            <a:bodyPr/>
            <a:lstStyle/>
            <a:p>
              <a:endParaRPr lang="en-US" dirty="0"/>
            </a:p>
          </p:txBody>
        </p:sp>
        <p:sp>
          <p:nvSpPr>
            <p:cNvPr id="47194" name="Freeform 153"/>
            <p:cNvSpPr>
              <a:spLocks/>
            </p:cNvSpPr>
            <p:nvPr/>
          </p:nvSpPr>
          <p:spPr bwMode="auto">
            <a:xfrm>
              <a:off x="2621" y="1855"/>
              <a:ext cx="54" cy="75"/>
            </a:xfrm>
            <a:custGeom>
              <a:avLst/>
              <a:gdLst>
                <a:gd name="T0" fmla="*/ 0 w 495"/>
                <a:gd name="T1" fmla="*/ 0 h 807"/>
                <a:gd name="T2" fmla="*/ 0 w 495"/>
                <a:gd name="T3" fmla="*/ 0 h 807"/>
                <a:gd name="T4" fmla="*/ 0 w 495"/>
                <a:gd name="T5" fmla="*/ 0 h 807"/>
                <a:gd name="T6" fmla="*/ 0 w 495"/>
                <a:gd name="T7" fmla="*/ 0 h 807"/>
                <a:gd name="T8" fmla="*/ 0 w 495"/>
                <a:gd name="T9" fmla="*/ 0 h 807"/>
                <a:gd name="T10" fmla="*/ 0 w 495"/>
                <a:gd name="T11" fmla="*/ 0 h 807"/>
                <a:gd name="T12" fmla="*/ 0 w 495"/>
                <a:gd name="T13" fmla="*/ 0 h 807"/>
                <a:gd name="T14" fmla="*/ 0 w 495"/>
                <a:gd name="T15" fmla="*/ 0 h 807"/>
                <a:gd name="T16" fmla="*/ 0 w 495"/>
                <a:gd name="T17" fmla="*/ 0 h 807"/>
                <a:gd name="T18" fmla="*/ 0 w 495"/>
                <a:gd name="T19" fmla="*/ 0 h 807"/>
                <a:gd name="T20" fmla="*/ 0 w 495"/>
                <a:gd name="T21" fmla="*/ 0 h 807"/>
                <a:gd name="T22" fmla="*/ 0 w 495"/>
                <a:gd name="T23" fmla="*/ 0 h 807"/>
                <a:gd name="T24" fmla="*/ 0 w 495"/>
                <a:gd name="T25" fmla="*/ 0 h 807"/>
                <a:gd name="T26" fmla="*/ 0 w 495"/>
                <a:gd name="T27" fmla="*/ 0 h 807"/>
                <a:gd name="T28" fmla="*/ 0 w 495"/>
                <a:gd name="T29" fmla="*/ 0 h 807"/>
                <a:gd name="T30" fmla="*/ 0 w 495"/>
                <a:gd name="T31" fmla="*/ 0 h 807"/>
                <a:gd name="T32" fmla="*/ 0 w 495"/>
                <a:gd name="T33" fmla="*/ 0 h 807"/>
                <a:gd name="T34" fmla="*/ 0 w 495"/>
                <a:gd name="T35" fmla="*/ 0 h 807"/>
                <a:gd name="T36" fmla="*/ 0 w 495"/>
                <a:gd name="T37" fmla="*/ 0 h 807"/>
                <a:gd name="T38" fmla="*/ 0 w 495"/>
                <a:gd name="T39" fmla="*/ 0 h 8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95"/>
                <a:gd name="T61" fmla="*/ 0 h 807"/>
                <a:gd name="T62" fmla="*/ 495 w 495"/>
                <a:gd name="T63" fmla="*/ 807 h 8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95" h="807">
                  <a:moveTo>
                    <a:pt x="0" y="626"/>
                  </a:moveTo>
                  <a:lnTo>
                    <a:pt x="87" y="679"/>
                  </a:lnTo>
                  <a:lnTo>
                    <a:pt x="82" y="807"/>
                  </a:lnTo>
                  <a:lnTo>
                    <a:pt x="495" y="807"/>
                  </a:lnTo>
                  <a:lnTo>
                    <a:pt x="488" y="720"/>
                  </a:lnTo>
                  <a:lnTo>
                    <a:pt x="408" y="574"/>
                  </a:lnTo>
                  <a:lnTo>
                    <a:pt x="483" y="412"/>
                  </a:lnTo>
                  <a:lnTo>
                    <a:pt x="390" y="279"/>
                  </a:lnTo>
                  <a:lnTo>
                    <a:pt x="471" y="279"/>
                  </a:lnTo>
                  <a:lnTo>
                    <a:pt x="454" y="92"/>
                  </a:lnTo>
                  <a:lnTo>
                    <a:pt x="349" y="0"/>
                  </a:lnTo>
                  <a:lnTo>
                    <a:pt x="419" y="139"/>
                  </a:lnTo>
                  <a:lnTo>
                    <a:pt x="314" y="244"/>
                  </a:lnTo>
                  <a:lnTo>
                    <a:pt x="343" y="284"/>
                  </a:lnTo>
                  <a:lnTo>
                    <a:pt x="251" y="337"/>
                  </a:lnTo>
                  <a:lnTo>
                    <a:pt x="244" y="447"/>
                  </a:lnTo>
                  <a:lnTo>
                    <a:pt x="192" y="504"/>
                  </a:lnTo>
                  <a:lnTo>
                    <a:pt x="164" y="464"/>
                  </a:lnTo>
                  <a:lnTo>
                    <a:pt x="94" y="469"/>
                  </a:lnTo>
                  <a:lnTo>
                    <a:pt x="0" y="626"/>
                  </a:lnTo>
                  <a:close/>
                </a:path>
              </a:pathLst>
            </a:custGeom>
            <a:solidFill>
              <a:srgbClr val="EAEAEA"/>
            </a:solidFill>
            <a:ln w="9525">
              <a:noFill/>
              <a:round/>
              <a:headEnd/>
              <a:tailEnd/>
            </a:ln>
          </p:spPr>
          <p:txBody>
            <a:bodyPr/>
            <a:lstStyle/>
            <a:p>
              <a:endParaRPr lang="en-US" dirty="0"/>
            </a:p>
          </p:txBody>
        </p:sp>
        <p:sp>
          <p:nvSpPr>
            <p:cNvPr id="47195" name="Freeform 154"/>
            <p:cNvSpPr>
              <a:spLocks/>
            </p:cNvSpPr>
            <p:nvPr/>
          </p:nvSpPr>
          <p:spPr bwMode="auto">
            <a:xfrm>
              <a:off x="2719" y="1799"/>
              <a:ext cx="111" cy="119"/>
            </a:xfrm>
            <a:custGeom>
              <a:avLst/>
              <a:gdLst>
                <a:gd name="T0" fmla="*/ 0 w 1028"/>
                <a:gd name="T1" fmla="*/ 0 h 1284"/>
                <a:gd name="T2" fmla="*/ 0 w 1028"/>
                <a:gd name="T3" fmla="*/ 0 h 1284"/>
                <a:gd name="T4" fmla="*/ 0 w 1028"/>
                <a:gd name="T5" fmla="*/ 0 h 1284"/>
                <a:gd name="T6" fmla="*/ 0 w 1028"/>
                <a:gd name="T7" fmla="*/ 0 h 1284"/>
                <a:gd name="T8" fmla="*/ 0 w 1028"/>
                <a:gd name="T9" fmla="*/ 0 h 1284"/>
                <a:gd name="T10" fmla="*/ 0 w 1028"/>
                <a:gd name="T11" fmla="*/ 0 h 1284"/>
                <a:gd name="T12" fmla="*/ 0 w 1028"/>
                <a:gd name="T13" fmla="*/ 0 h 1284"/>
                <a:gd name="T14" fmla="*/ 0 w 1028"/>
                <a:gd name="T15" fmla="*/ 0 h 1284"/>
                <a:gd name="T16" fmla="*/ 0 w 1028"/>
                <a:gd name="T17" fmla="*/ 0 h 1284"/>
                <a:gd name="T18" fmla="*/ 0 w 1028"/>
                <a:gd name="T19" fmla="*/ 0 h 1284"/>
                <a:gd name="T20" fmla="*/ 0 w 1028"/>
                <a:gd name="T21" fmla="*/ 0 h 1284"/>
                <a:gd name="T22" fmla="*/ 0 w 1028"/>
                <a:gd name="T23" fmla="*/ 0 h 1284"/>
                <a:gd name="T24" fmla="*/ 0 w 1028"/>
                <a:gd name="T25" fmla="*/ 0 h 1284"/>
                <a:gd name="T26" fmla="*/ 0 w 1028"/>
                <a:gd name="T27" fmla="*/ 0 h 1284"/>
                <a:gd name="T28" fmla="*/ 0 w 1028"/>
                <a:gd name="T29" fmla="*/ 0 h 1284"/>
                <a:gd name="T30" fmla="*/ 0 w 1028"/>
                <a:gd name="T31" fmla="*/ 0 h 1284"/>
                <a:gd name="T32" fmla="*/ 0 w 1028"/>
                <a:gd name="T33" fmla="*/ 0 h 1284"/>
                <a:gd name="T34" fmla="*/ 0 w 1028"/>
                <a:gd name="T35" fmla="*/ 0 h 1284"/>
                <a:gd name="T36" fmla="*/ 0 w 1028"/>
                <a:gd name="T37" fmla="*/ 0 h 1284"/>
                <a:gd name="T38" fmla="*/ 0 w 1028"/>
                <a:gd name="T39" fmla="*/ 0 h 1284"/>
                <a:gd name="T40" fmla="*/ 0 w 1028"/>
                <a:gd name="T41" fmla="*/ 0 h 1284"/>
                <a:gd name="T42" fmla="*/ 0 w 1028"/>
                <a:gd name="T43" fmla="*/ 0 h 1284"/>
                <a:gd name="T44" fmla="*/ 0 w 1028"/>
                <a:gd name="T45" fmla="*/ 0 h 1284"/>
                <a:gd name="T46" fmla="*/ 0 w 1028"/>
                <a:gd name="T47" fmla="*/ 0 h 1284"/>
                <a:gd name="T48" fmla="*/ 0 w 1028"/>
                <a:gd name="T49" fmla="*/ 0 h 1284"/>
                <a:gd name="T50" fmla="*/ 0 w 1028"/>
                <a:gd name="T51" fmla="*/ 0 h 1284"/>
                <a:gd name="T52" fmla="*/ 0 w 1028"/>
                <a:gd name="T53" fmla="*/ 0 h 1284"/>
                <a:gd name="T54" fmla="*/ 0 w 1028"/>
                <a:gd name="T55" fmla="*/ 0 h 1284"/>
                <a:gd name="T56" fmla="*/ 0 w 1028"/>
                <a:gd name="T57" fmla="*/ 0 h 1284"/>
                <a:gd name="T58" fmla="*/ 0 w 1028"/>
                <a:gd name="T59" fmla="*/ 0 h 1284"/>
                <a:gd name="T60" fmla="*/ 0 w 1028"/>
                <a:gd name="T61" fmla="*/ 0 h 1284"/>
                <a:gd name="T62" fmla="*/ 0 w 1028"/>
                <a:gd name="T63" fmla="*/ 0 h 1284"/>
                <a:gd name="T64" fmla="*/ 0 w 1028"/>
                <a:gd name="T65" fmla="*/ 0 h 1284"/>
                <a:gd name="T66" fmla="*/ 0 w 1028"/>
                <a:gd name="T67" fmla="*/ 0 h 12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28"/>
                <a:gd name="T103" fmla="*/ 0 h 1284"/>
                <a:gd name="T104" fmla="*/ 1028 w 1028"/>
                <a:gd name="T105" fmla="*/ 1284 h 128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28" h="1284">
                  <a:moveTo>
                    <a:pt x="848" y="0"/>
                  </a:moveTo>
                  <a:lnTo>
                    <a:pt x="157" y="46"/>
                  </a:lnTo>
                  <a:lnTo>
                    <a:pt x="168" y="186"/>
                  </a:lnTo>
                  <a:lnTo>
                    <a:pt x="75" y="180"/>
                  </a:lnTo>
                  <a:lnTo>
                    <a:pt x="110" y="470"/>
                  </a:lnTo>
                  <a:lnTo>
                    <a:pt x="46" y="488"/>
                  </a:lnTo>
                  <a:lnTo>
                    <a:pt x="0" y="662"/>
                  </a:lnTo>
                  <a:lnTo>
                    <a:pt x="116" y="918"/>
                  </a:lnTo>
                  <a:lnTo>
                    <a:pt x="220" y="1000"/>
                  </a:lnTo>
                  <a:lnTo>
                    <a:pt x="232" y="1035"/>
                  </a:lnTo>
                  <a:lnTo>
                    <a:pt x="307" y="1075"/>
                  </a:lnTo>
                  <a:lnTo>
                    <a:pt x="354" y="1185"/>
                  </a:lnTo>
                  <a:lnTo>
                    <a:pt x="412" y="1220"/>
                  </a:lnTo>
                  <a:lnTo>
                    <a:pt x="470" y="1220"/>
                  </a:lnTo>
                  <a:lnTo>
                    <a:pt x="499" y="1243"/>
                  </a:lnTo>
                  <a:lnTo>
                    <a:pt x="522" y="1214"/>
                  </a:lnTo>
                  <a:lnTo>
                    <a:pt x="587" y="1284"/>
                  </a:lnTo>
                  <a:lnTo>
                    <a:pt x="726" y="1272"/>
                  </a:lnTo>
                  <a:lnTo>
                    <a:pt x="848" y="1202"/>
                  </a:lnTo>
                  <a:lnTo>
                    <a:pt x="930" y="1197"/>
                  </a:lnTo>
                  <a:lnTo>
                    <a:pt x="912" y="1127"/>
                  </a:lnTo>
                  <a:lnTo>
                    <a:pt x="825" y="1092"/>
                  </a:lnTo>
                  <a:lnTo>
                    <a:pt x="819" y="982"/>
                  </a:lnTo>
                  <a:lnTo>
                    <a:pt x="743" y="988"/>
                  </a:lnTo>
                  <a:lnTo>
                    <a:pt x="743" y="948"/>
                  </a:lnTo>
                  <a:lnTo>
                    <a:pt x="825" y="883"/>
                  </a:lnTo>
                  <a:lnTo>
                    <a:pt x="831" y="773"/>
                  </a:lnTo>
                  <a:lnTo>
                    <a:pt x="941" y="610"/>
                  </a:lnTo>
                  <a:lnTo>
                    <a:pt x="923" y="488"/>
                  </a:lnTo>
                  <a:lnTo>
                    <a:pt x="941" y="390"/>
                  </a:lnTo>
                  <a:lnTo>
                    <a:pt x="1028" y="296"/>
                  </a:lnTo>
                  <a:lnTo>
                    <a:pt x="935" y="244"/>
                  </a:lnTo>
                  <a:lnTo>
                    <a:pt x="923" y="122"/>
                  </a:lnTo>
                  <a:lnTo>
                    <a:pt x="848" y="0"/>
                  </a:lnTo>
                  <a:close/>
                </a:path>
              </a:pathLst>
            </a:custGeom>
            <a:solidFill>
              <a:srgbClr val="EAEAEA"/>
            </a:solidFill>
            <a:ln w="9525">
              <a:noFill/>
              <a:round/>
              <a:headEnd/>
              <a:tailEnd/>
            </a:ln>
          </p:spPr>
          <p:txBody>
            <a:bodyPr/>
            <a:lstStyle/>
            <a:p>
              <a:endParaRPr lang="en-US" dirty="0"/>
            </a:p>
          </p:txBody>
        </p:sp>
        <p:sp>
          <p:nvSpPr>
            <p:cNvPr id="47196" name="Freeform 155"/>
            <p:cNvSpPr>
              <a:spLocks/>
            </p:cNvSpPr>
            <p:nvPr/>
          </p:nvSpPr>
          <p:spPr bwMode="auto">
            <a:xfrm>
              <a:off x="2666" y="1875"/>
              <a:ext cx="91" cy="49"/>
            </a:xfrm>
            <a:custGeom>
              <a:avLst/>
              <a:gdLst>
                <a:gd name="T0" fmla="*/ 0 w 842"/>
                <a:gd name="T1" fmla="*/ 0 h 517"/>
                <a:gd name="T2" fmla="*/ 0 w 842"/>
                <a:gd name="T3" fmla="*/ 0 h 517"/>
                <a:gd name="T4" fmla="*/ 0 w 842"/>
                <a:gd name="T5" fmla="*/ 0 h 517"/>
                <a:gd name="T6" fmla="*/ 0 w 842"/>
                <a:gd name="T7" fmla="*/ 0 h 517"/>
                <a:gd name="T8" fmla="*/ 0 w 842"/>
                <a:gd name="T9" fmla="*/ 0 h 517"/>
                <a:gd name="T10" fmla="*/ 0 w 842"/>
                <a:gd name="T11" fmla="*/ 0 h 517"/>
                <a:gd name="T12" fmla="*/ 0 w 842"/>
                <a:gd name="T13" fmla="*/ 0 h 517"/>
                <a:gd name="T14" fmla="*/ 0 w 842"/>
                <a:gd name="T15" fmla="*/ 0 h 517"/>
                <a:gd name="T16" fmla="*/ 0 w 842"/>
                <a:gd name="T17" fmla="*/ 0 h 517"/>
                <a:gd name="T18" fmla="*/ 0 w 842"/>
                <a:gd name="T19" fmla="*/ 0 h 517"/>
                <a:gd name="T20" fmla="*/ 0 w 842"/>
                <a:gd name="T21" fmla="*/ 0 h 517"/>
                <a:gd name="T22" fmla="*/ 0 w 842"/>
                <a:gd name="T23" fmla="*/ 0 h 517"/>
                <a:gd name="T24" fmla="*/ 0 w 842"/>
                <a:gd name="T25" fmla="*/ 0 h 517"/>
                <a:gd name="T26" fmla="*/ 0 w 842"/>
                <a:gd name="T27" fmla="*/ 0 h 517"/>
                <a:gd name="T28" fmla="*/ 0 w 842"/>
                <a:gd name="T29" fmla="*/ 0 h 517"/>
                <a:gd name="T30" fmla="*/ 0 w 842"/>
                <a:gd name="T31" fmla="*/ 0 h 517"/>
                <a:gd name="T32" fmla="*/ 0 w 842"/>
                <a:gd name="T33" fmla="*/ 0 h 517"/>
                <a:gd name="T34" fmla="*/ 0 w 842"/>
                <a:gd name="T35" fmla="*/ 0 h 517"/>
                <a:gd name="T36" fmla="*/ 0 w 842"/>
                <a:gd name="T37" fmla="*/ 0 h 517"/>
                <a:gd name="T38" fmla="*/ 0 w 842"/>
                <a:gd name="T39" fmla="*/ 0 h 517"/>
                <a:gd name="T40" fmla="*/ 0 w 842"/>
                <a:gd name="T41" fmla="*/ 0 h 517"/>
                <a:gd name="T42" fmla="*/ 0 w 842"/>
                <a:gd name="T43" fmla="*/ 0 h 51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42"/>
                <a:gd name="T67" fmla="*/ 0 h 517"/>
                <a:gd name="T68" fmla="*/ 842 w 842"/>
                <a:gd name="T69" fmla="*/ 517 h 51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42" h="517">
                  <a:moveTo>
                    <a:pt x="35" y="279"/>
                  </a:moveTo>
                  <a:lnTo>
                    <a:pt x="0" y="354"/>
                  </a:lnTo>
                  <a:lnTo>
                    <a:pt x="75" y="500"/>
                  </a:lnTo>
                  <a:lnTo>
                    <a:pt x="145" y="459"/>
                  </a:lnTo>
                  <a:lnTo>
                    <a:pt x="267" y="517"/>
                  </a:lnTo>
                  <a:lnTo>
                    <a:pt x="290" y="418"/>
                  </a:lnTo>
                  <a:lnTo>
                    <a:pt x="359" y="383"/>
                  </a:lnTo>
                  <a:lnTo>
                    <a:pt x="516" y="430"/>
                  </a:lnTo>
                  <a:lnTo>
                    <a:pt x="621" y="366"/>
                  </a:lnTo>
                  <a:lnTo>
                    <a:pt x="691" y="371"/>
                  </a:lnTo>
                  <a:lnTo>
                    <a:pt x="749" y="343"/>
                  </a:lnTo>
                  <a:lnTo>
                    <a:pt x="842" y="361"/>
                  </a:lnTo>
                  <a:lnTo>
                    <a:pt x="795" y="256"/>
                  </a:lnTo>
                  <a:lnTo>
                    <a:pt x="720" y="216"/>
                  </a:lnTo>
                  <a:lnTo>
                    <a:pt x="715" y="181"/>
                  </a:lnTo>
                  <a:lnTo>
                    <a:pt x="621" y="111"/>
                  </a:lnTo>
                  <a:lnTo>
                    <a:pt x="563" y="0"/>
                  </a:lnTo>
                  <a:lnTo>
                    <a:pt x="528" y="6"/>
                  </a:lnTo>
                  <a:lnTo>
                    <a:pt x="436" y="122"/>
                  </a:lnTo>
                  <a:lnTo>
                    <a:pt x="354" y="134"/>
                  </a:lnTo>
                  <a:lnTo>
                    <a:pt x="267" y="192"/>
                  </a:lnTo>
                  <a:lnTo>
                    <a:pt x="35" y="279"/>
                  </a:lnTo>
                  <a:close/>
                </a:path>
              </a:pathLst>
            </a:custGeom>
            <a:solidFill>
              <a:srgbClr val="EAEAEA"/>
            </a:solidFill>
            <a:ln w="9525">
              <a:noFill/>
              <a:round/>
              <a:headEnd/>
              <a:tailEnd/>
            </a:ln>
          </p:spPr>
          <p:txBody>
            <a:bodyPr/>
            <a:lstStyle/>
            <a:p>
              <a:endParaRPr lang="en-US" dirty="0"/>
            </a:p>
          </p:txBody>
        </p:sp>
        <p:sp>
          <p:nvSpPr>
            <p:cNvPr id="47197" name="Freeform 156"/>
            <p:cNvSpPr>
              <a:spLocks/>
            </p:cNvSpPr>
            <p:nvPr/>
          </p:nvSpPr>
          <p:spPr bwMode="auto">
            <a:xfrm>
              <a:off x="2800" y="1827"/>
              <a:ext cx="101" cy="91"/>
            </a:xfrm>
            <a:custGeom>
              <a:avLst/>
              <a:gdLst>
                <a:gd name="T0" fmla="*/ 0 w 942"/>
                <a:gd name="T1" fmla="*/ 0 h 988"/>
                <a:gd name="T2" fmla="*/ 0 w 942"/>
                <a:gd name="T3" fmla="*/ 0 h 988"/>
                <a:gd name="T4" fmla="*/ 0 w 942"/>
                <a:gd name="T5" fmla="*/ 0 h 988"/>
                <a:gd name="T6" fmla="*/ 0 w 942"/>
                <a:gd name="T7" fmla="*/ 0 h 988"/>
                <a:gd name="T8" fmla="*/ 0 w 942"/>
                <a:gd name="T9" fmla="*/ 0 h 988"/>
                <a:gd name="T10" fmla="*/ 0 w 942"/>
                <a:gd name="T11" fmla="*/ 0 h 988"/>
                <a:gd name="T12" fmla="*/ 0 w 942"/>
                <a:gd name="T13" fmla="*/ 0 h 988"/>
                <a:gd name="T14" fmla="*/ 0 w 942"/>
                <a:gd name="T15" fmla="*/ 0 h 988"/>
                <a:gd name="T16" fmla="*/ 0 w 942"/>
                <a:gd name="T17" fmla="*/ 0 h 988"/>
                <a:gd name="T18" fmla="*/ 0 w 942"/>
                <a:gd name="T19" fmla="*/ 0 h 988"/>
                <a:gd name="T20" fmla="*/ 0 w 942"/>
                <a:gd name="T21" fmla="*/ 0 h 988"/>
                <a:gd name="T22" fmla="*/ 0 w 942"/>
                <a:gd name="T23" fmla="*/ 0 h 988"/>
                <a:gd name="T24" fmla="*/ 0 w 942"/>
                <a:gd name="T25" fmla="*/ 0 h 988"/>
                <a:gd name="T26" fmla="*/ 0 w 942"/>
                <a:gd name="T27" fmla="*/ 0 h 988"/>
                <a:gd name="T28" fmla="*/ 0 w 942"/>
                <a:gd name="T29" fmla="*/ 0 h 988"/>
                <a:gd name="T30" fmla="*/ 0 w 942"/>
                <a:gd name="T31" fmla="*/ 0 h 988"/>
                <a:gd name="T32" fmla="*/ 0 w 942"/>
                <a:gd name="T33" fmla="*/ 0 h 988"/>
                <a:gd name="T34" fmla="*/ 0 w 942"/>
                <a:gd name="T35" fmla="*/ 0 h 988"/>
                <a:gd name="T36" fmla="*/ 0 w 942"/>
                <a:gd name="T37" fmla="*/ 0 h 988"/>
                <a:gd name="T38" fmla="*/ 0 w 942"/>
                <a:gd name="T39" fmla="*/ 0 h 988"/>
                <a:gd name="T40" fmla="*/ 0 w 942"/>
                <a:gd name="T41" fmla="*/ 0 h 988"/>
                <a:gd name="T42" fmla="*/ 0 w 942"/>
                <a:gd name="T43" fmla="*/ 0 h 988"/>
                <a:gd name="T44" fmla="*/ 0 w 942"/>
                <a:gd name="T45" fmla="*/ 0 h 988"/>
                <a:gd name="T46" fmla="*/ 0 w 942"/>
                <a:gd name="T47" fmla="*/ 0 h 988"/>
                <a:gd name="T48" fmla="*/ 0 w 942"/>
                <a:gd name="T49" fmla="*/ 0 h 988"/>
                <a:gd name="T50" fmla="*/ 0 w 942"/>
                <a:gd name="T51" fmla="*/ 0 h 988"/>
                <a:gd name="T52" fmla="*/ 0 w 942"/>
                <a:gd name="T53" fmla="*/ 0 h 988"/>
                <a:gd name="T54" fmla="*/ 0 w 942"/>
                <a:gd name="T55" fmla="*/ 0 h 9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2"/>
                <a:gd name="T85" fmla="*/ 0 h 988"/>
                <a:gd name="T86" fmla="*/ 942 w 942"/>
                <a:gd name="T87" fmla="*/ 988 h 98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2" h="988">
                  <a:moveTo>
                    <a:pt x="280" y="0"/>
                  </a:moveTo>
                  <a:lnTo>
                    <a:pt x="361" y="186"/>
                  </a:lnTo>
                  <a:lnTo>
                    <a:pt x="581" y="343"/>
                  </a:lnTo>
                  <a:lnTo>
                    <a:pt x="518" y="407"/>
                  </a:lnTo>
                  <a:lnTo>
                    <a:pt x="506" y="477"/>
                  </a:lnTo>
                  <a:lnTo>
                    <a:pt x="634" y="453"/>
                  </a:lnTo>
                  <a:lnTo>
                    <a:pt x="593" y="500"/>
                  </a:lnTo>
                  <a:lnTo>
                    <a:pt x="658" y="593"/>
                  </a:lnTo>
                  <a:lnTo>
                    <a:pt x="756" y="640"/>
                  </a:lnTo>
                  <a:lnTo>
                    <a:pt x="942" y="640"/>
                  </a:lnTo>
                  <a:lnTo>
                    <a:pt x="797" y="831"/>
                  </a:lnTo>
                  <a:lnTo>
                    <a:pt x="529" y="953"/>
                  </a:lnTo>
                  <a:lnTo>
                    <a:pt x="454" y="924"/>
                  </a:lnTo>
                  <a:lnTo>
                    <a:pt x="402" y="988"/>
                  </a:lnTo>
                  <a:lnTo>
                    <a:pt x="332" y="982"/>
                  </a:lnTo>
                  <a:lnTo>
                    <a:pt x="239" y="894"/>
                  </a:lnTo>
                  <a:lnTo>
                    <a:pt x="187" y="894"/>
                  </a:lnTo>
                  <a:lnTo>
                    <a:pt x="169" y="831"/>
                  </a:lnTo>
                  <a:lnTo>
                    <a:pt x="82" y="796"/>
                  </a:lnTo>
                  <a:lnTo>
                    <a:pt x="76" y="686"/>
                  </a:lnTo>
                  <a:lnTo>
                    <a:pt x="0" y="692"/>
                  </a:lnTo>
                  <a:lnTo>
                    <a:pt x="0" y="652"/>
                  </a:lnTo>
                  <a:lnTo>
                    <a:pt x="82" y="587"/>
                  </a:lnTo>
                  <a:lnTo>
                    <a:pt x="88" y="477"/>
                  </a:lnTo>
                  <a:lnTo>
                    <a:pt x="198" y="314"/>
                  </a:lnTo>
                  <a:lnTo>
                    <a:pt x="180" y="186"/>
                  </a:lnTo>
                  <a:lnTo>
                    <a:pt x="198" y="94"/>
                  </a:lnTo>
                  <a:lnTo>
                    <a:pt x="280" y="0"/>
                  </a:lnTo>
                  <a:close/>
                </a:path>
              </a:pathLst>
            </a:custGeom>
            <a:solidFill>
              <a:srgbClr val="EAEAEA"/>
            </a:solidFill>
            <a:ln w="9525">
              <a:noFill/>
              <a:round/>
              <a:headEnd/>
              <a:tailEnd/>
            </a:ln>
          </p:spPr>
          <p:txBody>
            <a:bodyPr/>
            <a:lstStyle/>
            <a:p>
              <a:endParaRPr lang="en-US" dirty="0"/>
            </a:p>
          </p:txBody>
        </p:sp>
        <p:sp>
          <p:nvSpPr>
            <p:cNvPr id="47198" name="Freeform 157"/>
            <p:cNvSpPr>
              <a:spLocks/>
            </p:cNvSpPr>
            <p:nvPr/>
          </p:nvSpPr>
          <p:spPr bwMode="auto">
            <a:xfrm>
              <a:off x="2855" y="1859"/>
              <a:ext cx="13" cy="12"/>
            </a:xfrm>
            <a:custGeom>
              <a:avLst/>
              <a:gdLst>
                <a:gd name="T0" fmla="*/ 0 w 122"/>
                <a:gd name="T1" fmla="*/ 0 h 134"/>
                <a:gd name="T2" fmla="*/ 0 w 122"/>
                <a:gd name="T3" fmla="*/ 0 h 134"/>
                <a:gd name="T4" fmla="*/ 0 w 122"/>
                <a:gd name="T5" fmla="*/ 0 h 134"/>
                <a:gd name="T6" fmla="*/ 0 w 122"/>
                <a:gd name="T7" fmla="*/ 0 h 134"/>
                <a:gd name="T8" fmla="*/ 0 w 122"/>
                <a:gd name="T9" fmla="*/ 0 h 134"/>
                <a:gd name="T10" fmla="*/ 0 60000 65536"/>
                <a:gd name="T11" fmla="*/ 0 60000 65536"/>
                <a:gd name="T12" fmla="*/ 0 60000 65536"/>
                <a:gd name="T13" fmla="*/ 0 60000 65536"/>
                <a:gd name="T14" fmla="*/ 0 60000 65536"/>
                <a:gd name="T15" fmla="*/ 0 w 122"/>
                <a:gd name="T16" fmla="*/ 0 h 134"/>
                <a:gd name="T17" fmla="*/ 122 w 122"/>
                <a:gd name="T18" fmla="*/ 134 h 134"/>
              </a:gdLst>
              <a:ahLst/>
              <a:cxnLst>
                <a:cxn ang="T10">
                  <a:pos x="T0" y="T1"/>
                </a:cxn>
                <a:cxn ang="T11">
                  <a:pos x="T2" y="T3"/>
                </a:cxn>
                <a:cxn ang="T12">
                  <a:pos x="T4" y="T5"/>
                </a:cxn>
                <a:cxn ang="T13">
                  <a:pos x="T6" y="T7"/>
                </a:cxn>
                <a:cxn ang="T14">
                  <a:pos x="T8" y="T9"/>
                </a:cxn>
              </a:cxnLst>
              <a:rect l="T15" t="T16" r="T17" b="T18"/>
              <a:pathLst>
                <a:path w="122" h="134">
                  <a:moveTo>
                    <a:pt x="64" y="0"/>
                  </a:moveTo>
                  <a:lnTo>
                    <a:pt x="6" y="64"/>
                  </a:lnTo>
                  <a:lnTo>
                    <a:pt x="0" y="134"/>
                  </a:lnTo>
                  <a:lnTo>
                    <a:pt x="122" y="110"/>
                  </a:lnTo>
                  <a:lnTo>
                    <a:pt x="64" y="0"/>
                  </a:lnTo>
                  <a:close/>
                </a:path>
              </a:pathLst>
            </a:custGeom>
            <a:solidFill>
              <a:srgbClr val="EAEAEA"/>
            </a:solidFill>
            <a:ln w="9525">
              <a:noFill/>
              <a:round/>
              <a:headEnd/>
              <a:tailEnd/>
            </a:ln>
          </p:spPr>
          <p:txBody>
            <a:bodyPr/>
            <a:lstStyle/>
            <a:p>
              <a:endParaRPr lang="en-US" dirty="0"/>
            </a:p>
          </p:txBody>
        </p:sp>
        <p:sp>
          <p:nvSpPr>
            <p:cNvPr id="47199" name="Freeform 158"/>
            <p:cNvSpPr>
              <a:spLocks/>
            </p:cNvSpPr>
            <p:nvPr/>
          </p:nvSpPr>
          <p:spPr bwMode="auto">
            <a:xfrm>
              <a:off x="2853" y="1862"/>
              <a:ext cx="71" cy="86"/>
            </a:xfrm>
            <a:custGeom>
              <a:avLst/>
              <a:gdLst>
                <a:gd name="T0" fmla="*/ 0 w 651"/>
                <a:gd name="T1" fmla="*/ 0 h 929"/>
                <a:gd name="T2" fmla="*/ 0 w 651"/>
                <a:gd name="T3" fmla="*/ 0 h 929"/>
                <a:gd name="T4" fmla="*/ 0 w 651"/>
                <a:gd name="T5" fmla="*/ 0 h 929"/>
                <a:gd name="T6" fmla="*/ 0 w 651"/>
                <a:gd name="T7" fmla="*/ 0 h 929"/>
                <a:gd name="T8" fmla="*/ 0 w 651"/>
                <a:gd name="T9" fmla="*/ 0 h 929"/>
                <a:gd name="T10" fmla="*/ 0 w 651"/>
                <a:gd name="T11" fmla="*/ 0 h 929"/>
                <a:gd name="T12" fmla="*/ 0 w 651"/>
                <a:gd name="T13" fmla="*/ 0 h 929"/>
                <a:gd name="T14" fmla="*/ 0 w 651"/>
                <a:gd name="T15" fmla="*/ 0 h 929"/>
                <a:gd name="T16" fmla="*/ 0 w 651"/>
                <a:gd name="T17" fmla="*/ 0 h 929"/>
                <a:gd name="T18" fmla="*/ 0 w 651"/>
                <a:gd name="T19" fmla="*/ 0 h 929"/>
                <a:gd name="T20" fmla="*/ 0 w 651"/>
                <a:gd name="T21" fmla="*/ 0 h 929"/>
                <a:gd name="T22" fmla="*/ 0 w 651"/>
                <a:gd name="T23" fmla="*/ 0 h 929"/>
                <a:gd name="T24" fmla="*/ 0 w 651"/>
                <a:gd name="T25" fmla="*/ 0 h 929"/>
                <a:gd name="T26" fmla="*/ 0 w 651"/>
                <a:gd name="T27" fmla="*/ 0 h 929"/>
                <a:gd name="T28" fmla="*/ 0 w 651"/>
                <a:gd name="T29" fmla="*/ 0 h 929"/>
                <a:gd name="T30" fmla="*/ 0 w 651"/>
                <a:gd name="T31" fmla="*/ 0 h 929"/>
                <a:gd name="T32" fmla="*/ 0 w 651"/>
                <a:gd name="T33" fmla="*/ 0 h 9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51"/>
                <a:gd name="T52" fmla="*/ 0 h 929"/>
                <a:gd name="T53" fmla="*/ 651 w 651"/>
                <a:gd name="T54" fmla="*/ 929 h 9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51" h="929">
                  <a:moveTo>
                    <a:pt x="140" y="75"/>
                  </a:moveTo>
                  <a:lnTo>
                    <a:pt x="157" y="117"/>
                  </a:lnTo>
                  <a:lnTo>
                    <a:pt x="297" y="105"/>
                  </a:lnTo>
                  <a:lnTo>
                    <a:pt x="436" y="87"/>
                  </a:lnTo>
                  <a:lnTo>
                    <a:pt x="535" y="58"/>
                  </a:lnTo>
                  <a:lnTo>
                    <a:pt x="611" y="0"/>
                  </a:lnTo>
                  <a:lnTo>
                    <a:pt x="651" y="82"/>
                  </a:lnTo>
                  <a:lnTo>
                    <a:pt x="448" y="540"/>
                  </a:lnTo>
                  <a:lnTo>
                    <a:pt x="35" y="929"/>
                  </a:lnTo>
                  <a:lnTo>
                    <a:pt x="0" y="848"/>
                  </a:lnTo>
                  <a:lnTo>
                    <a:pt x="30" y="575"/>
                  </a:lnTo>
                  <a:lnTo>
                    <a:pt x="303" y="453"/>
                  </a:lnTo>
                  <a:lnTo>
                    <a:pt x="448" y="262"/>
                  </a:lnTo>
                  <a:lnTo>
                    <a:pt x="262" y="262"/>
                  </a:lnTo>
                  <a:lnTo>
                    <a:pt x="164" y="215"/>
                  </a:lnTo>
                  <a:lnTo>
                    <a:pt x="99" y="122"/>
                  </a:lnTo>
                  <a:lnTo>
                    <a:pt x="140" y="75"/>
                  </a:lnTo>
                  <a:close/>
                </a:path>
              </a:pathLst>
            </a:custGeom>
            <a:solidFill>
              <a:srgbClr val="EAEAEA"/>
            </a:solidFill>
            <a:ln w="9525">
              <a:noFill/>
              <a:round/>
              <a:headEnd/>
              <a:tailEnd/>
            </a:ln>
          </p:spPr>
          <p:txBody>
            <a:bodyPr/>
            <a:lstStyle/>
            <a:p>
              <a:endParaRPr lang="en-US" dirty="0"/>
            </a:p>
          </p:txBody>
        </p:sp>
        <p:sp>
          <p:nvSpPr>
            <p:cNvPr id="47200" name="Freeform 159"/>
            <p:cNvSpPr>
              <a:spLocks/>
            </p:cNvSpPr>
            <p:nvPr/>
          </p:nvSpPr>
          <p:spPr bwMode="auto">
            <a:xfrm>
              <a:off x="2629" y="1929"/>
              <a:ext cx="13" cy="8"/>
            </a:xfrm>
            <a:custGeom>
              <a:avLst/>
              <a:gdLst>
                <a:gd name="T0" fmla="*/ 0 w 122"/>
                <a:gd name="T1" fmla="*/ 0 h 81"/>
                <a:gd name="T2" fmla="*/ 0 w 122"/>
                <a:gd name="T3" fmla="*/ 0 h 81"/>
                <a:gd name="T4" fmla="*/ 0 w 122"/>
                <a:gd name="T5" fmla="*/ 0 h 81"/>
                <a:gd name="T6" fmla="*/ 0 w 122"/>
                <a:gd name="T7" fmla="*/ 0 h 81"/>
                <a:gd name="T8" fmla="*/ 0 w 122"/>
                <a:gd name="T9" fmla="*/ 0 h 81"/>
                <a:gd name="T10" fmla="*/ 0 60000 65536"/>
                <a:gd name="T11" fmla="*/ 0 60000 65536"/>
                <a:gd name="T12" fmla="*/ 0 60000 65536"/>
                <a:gd name="T13" fmla="*/ 0 60000 65536"/>
                <a:gd name="T14" fmla="*/ 0 60000 65536"/>
                <a:gd name="T15" fmla="*/ 0 w 122"/>
                <a:gd name="T16" fmla="*/ 0 h 81"/>
                <a:gd name="T17" fmla="*/ 122 w 122"/>
                <a:gd name="T18" fmla="*/ 81 h 81"/>
              </a:gdLst>
              <a:ahLst/>
              <a:cxnLst>
                <a:cxn ang="T10">
                  <a:pos x="T0" y="T1"/>
                </a:cxn>
                <a:cxn ang="T11">
                  <a:pos x="T2" y="T3"/>
                </a:cxn>
                <a:cxn ang="T12">
                  <a:pos x="T4" y="T5"/>
                </a:cxn>
                <a:cxn ang="T13">
                  <a:pos x="T6" y="T7"/>
                </a:cxn>
                <a:cxn ang="T14">
                  <a:pos x="T8" y="T9"/>
                </a:cxn>
              </a:cxnLst>
              <a:rect l="T15" t="T16" r="T17" b="T18"/>
              <a:pathLst>
                <a:path w="122" h="81">
                  <a:moveTo>
                    <a:pt x="18" y="0"/>
                  </a:moveTo>
                  <a:lnTo>
                    <a:pt x="122" y="6"/>
                  </a:lnTo>
                  <a:lnTo>
                    <a:pt x="111" y="81"/>
                  </a:lnTo>
                  <a:lnTo>
                    <a:pt x="0" y="76"/>
                  </a:lnTo>
                  <a:lnTo>
                    <a:pt x="18" y="0"/>
                  </a:lnTo>
                  <a:close/>
                </a:path>
              </a:pathLst>
            </a:custGeom>
            <a:solidFill>
              <a:srgbClr val="EAEAEA"/>
            </a:solidFill>
            <a:ln w="9525">
              <a:noFill/>
              <a:round/>
              <a:headEnd/>
              <a:tailEnd/>
            </a:ln>
          </p:spPr>
          <p:txBody>
            <a:bodyPr/>
            <a:lstStyle/>
            <a:p>
              <a:endParaRPr lang="en-US" dirty="0"/>
            </a:p>
          </p:txBody>
        </p:sp>
        <p:sp>
          <p:nvSpPr>
            <p:cNvPr id="47201" name="Freeform 160"/>
            <p:cNvSpPr>
              <a:spLocks/>
            </p:cNvSpPr>
            <p:nvPr/>
          </p:nvSpPr>
          <p:spPr bwMode="auto">
            <a:xfrm>
              <a:off x="2624" y="1930"/>
              <a:ext cx="41" cy="44"/>
            </a:xfrm>
            <a:custGeom>
              <a:avLst/>
              <a:gdLst>
                <a:gd name="T0" fmla="*/ 0 w 371"/>
                <a:gd name="T1" fmla="*/ 0 h 476"/>
                <a:gd name="T2" fmla="*/ 0 w 371"/>
                <a:gd name="T3" fmla="*/ 0 h 476"/>
                <a:gd name="T4" fmla="*/ 0 w 371"/>
                <a:gd name="T5" fmla="*/ 0 h 476"/>
                <a:gd name="T6" fmla="*/ 0 w 371"/>
                <a:gd name="T7" fmla="*/ 0 h 476"/>
                <a:gd name="T8" fmla="*/ 0 w 371"/>
                <a:gd name="T9" fmla="*/ 0 h 476"/>
                <a:gd name="T10" fmla="*/ 0 w 371"/>
                <a:gd name="T11" fmla="*/ 0 h 476"/>
                <a:gd name="T12" fmla="*/ 0 w 371"/>
                <a:gd name="T13" fmla="*/ 0 h 476"/>
                <a:gd name="T14" fmla="*/ 0 w 371"/>
                <a:gd name="T15" fmla="*/ 0 h 476"/>
                <a:gd name="T16" fmla="*/ 0 w 371"/>
                <a:gd name="T17" fmla="*/ 0 h 476"/>
                <a:gd name="T18" fmla="*/ 0 w 371"/>
                <a:gd name="T19" fmla="*/ 0 h 476"/>
                <a:gd name="T20" fmla="*/ 0 w 371"/>
                <a:gd name="T21" fmla="*/ 0 h 476"/>
                <a:gd name="T22" fmla="*/ 0 w 371"/>
                <a:gd name="T23" fmla="*/ 0 h 476"/>
                <a:gd name="T24" fmla="*/ 0 w 371"/>
                <a:gd name="T25" fmla="*/ 0 h 4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71"/>
                <a:gd name="T40" fmla="*/ 0 h 476"/>
                <a:gd name="T41" fmla="*/ 371 w 371"/>
                <a:gd name="T42" fmla="*/ 476 h 4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71" h="476">
                  <a:moveTo>
                    <a:pt x="156" y="0"/>
                  </a:moveTo>
                  <a:lnTo>
                    <a:pt x="308" y="0"/>
                  </a:lnTo>
                  <a:lnTo>
                    <a:pt x="313" y="52"/>
                  </a:lnTo>
                  <a:lnTo>
                    <a:pt x="354" y="46"/>
                  </a:lnTo>
                  <a:lnTo>
                    <a:pt x="371" y="307"/>
                  </a:lnTo>
                  <a:lnTo>
                    <a:pt x="191" y="319"/>
                  </a:lnTo>
                  <a:lnTo>
                    <a:pt x="203" y="476"/>
                  </a:lnTo>
                  <a:lnTo>
                    <a:pt x="151" y="389"/>
                  </a:lnTo>
                  <a:lnTo>
                    <a:pt x="46" y="290"/>
                  </a:lnTo>
                  <a:lnTo>
                    <a:pt x="0" y="203"/>
                  </a:lnTo>
                  <a:lnTo>
                    <a:pt x="34" y="70"/>
                  </a:lnTo>
                  <a:lnTo>
                    <a:pt x="145" y="75"/>
                  </a:lnTo>
                  <a:lnTo>
                    <a:pt x="156" y="0"/>
                  </a:lnTo>
                  <a:close/>
                </a:path>
              </a:pathLst>
            </a:custGeom>
            <a:solidFill>
              <a:srgbClr val="EAEAEA"/>
            </a:solidFill>
            <a:ln w="9525">
              <a:noFill/>
              <a:round/>
              <a:headEnd/>
              <a:tailEnd/>
            </a:ln>
          </p:spPr>
          <p:txBody>
            <a:bodyPr/>
            <a:lstStyle/>
            <a:p>
              <a:endParaRPr lang="en-US" dirty="0"/>
            </a:p>
          </p:txBody>
        </p:sp>
        <p:sp>
          <p:nvSpPr>
            <p:cNvPr id="47202" name="Freeform 161"/>
            <p:cNvSpPr>
              <a:spLocks/>
            </p:cNvSpPr>
            <p:nvPr/>
          </p:nvSpPr>
          <p:spPr bwMode="auto">
            <a:xfrm>
              <a:off x="2645" y="1918"/>
              <a:ext cx="50" cy="55"/>
            </a:xfrm>
            <a:custGeom>
              <a:avLst/>
              <a:gdLst>
                <a:gd name="T0" fmla="*/ 0 w 454"/>
                <a:gd name="T1" fmla="*/ 0 h 599"/>
                <a:gd name="T2" fmla="*/ 0 w 454"/>
                <a:gd name="T3" fmla="*/ 0 h 599"/>
                <a:gd name="T4" fmla="*/ 0 w 454"/>
                <a:gd name="T5" fmla="*/ 0 h 599"/>
                <a:gd name="T6" fmla="*/ 0 w 454"/>
                <a:gd name="T7" fmla="*/ 0 h 599"/>
                <a:gd name="T8" fmla="*/ 0 w 454"/>
                <a:gd name="T9" fmla="*/ 0 h 599"/>
                <a:gd name="T10" fmla="*/ 0 w 454"/>
                <a:gd name="T11" fmla="*/ 0 h 599"/>
                <a:gd name="T12" fmla="*/ 0 w 454"/>
                <a:gd name="T13" fmla="*/ 0 h 599"/>
                <a:gd name="T14" fmla="*/ 0 w 454"/>
                <a:gd name="T15" fmla="*/ 0 h 599"/>
                <a:gd name="T16" fmla="*/ 0 w 454"/>
                <a:gd name="T17" fmla="*/ 0 h 599"/>
                <a:gd name="T18" fmla="*/ 0 w 454"/>
                <a:gd name="T19" fmla="*/ 0 h 599"/>
                <a:gd name="T20" fmla="*/ 0 w 454"/>
                <a:gd name="T21" fmla="*/ 0 h 599"/>
                <a:gd name="T22" fmla="*/ 0 w 454"/>
                <a:gd name="T23" fmla="*/ 0 h 599"/>
                <a:gd name="T24" fmla="*/ 0 w 454"/>
                <a:gd name="T25" fmla="*/ 0 h 599"/>
                <a:gd name="T26" fmla="*/ 0 w 454"/>
                <a:gd name="T27" fmla="*/ 0 h 599"/>
                <a:gd name="T28" fmla="*/ 0 w 454"/>
                <a:gd name="T29" fmla="*/ 0 h 599"/>
                <a:gd name="T30" fmla="*/ 0 w 454"/>
                <a:gd name="T31" fmla="*/ 0 h 599"/>
                <a:gd name="T32" fmla="*/ 0 w 454"/>
                <a:gd name="T33" fmla="*/ 0 h 5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4"/>
                <a:gd name="T52" fmla="*/ 0 h 599"/>
                <a:gd name="T53" fmla="*/ 454 w 454"/>
                <a:gd name="T54" fmla="*/ 599 h 59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4" h="599">
                  <a:moveTo>
                    <a:pt x="0" y="447"/>
                  </a:moveTo>
                  <a:lnTo>
                    <a:pt x="12" y="599"/>
                  </a:lnTo>
                  <a:lnTo>
                    <a:pt x="82" y="592"/>
                  </a:lnTo>
                  <a:lnTo>
                    <a:pt x="122" y="552"/>
                  </a:lnTo>
                  <a:lnTo>
                    <a:pt x="204" y="557"/>
                  </a:lnTo>
                  <a:lnTo>
                    <a:pt x="285" y="512"/>
                  </a:lnTo>
                  <a:lnTo>
                    <a:pt x="291" y="395"/>
                  </a:lnTo>
                  <a:lnTo>
                    <a:pt x="413" y="279"/>
                  </a:lnTo>
                  <a:lnTo>
                    <a:pt x="454" y="58"/>
                  </a:lnTo>
                  <a:lnTo>
                    <a:pt x="332" y="0"/>
                  </a:lnTo>
                  <a:lnTo>
                    <a:pt x="267" y="41"/>
                  </a:lnTo>
                  <a:lnTo>
                    <a:pt x="274" y="128"/>
                  </a:lnTo>
                  <a:lnTo>
                    <a:pt x="117" y="128"/>
                  </a:lnTo>
                  <a:lnTo>
                    <a:pt x="122" y="180"/>
                  </a:lnTo>
                  <a:lnTo>
                    <a:pt x="169" y="186"/>
                  </a:lnTo>
                  <a:lnTo>
                    <a:pt x="180" y="435"/>
                  </a:lnTo>
                  <a:lnTo>
                    <a:pt x="0" y="447"/>
                  </a:lnTo>
                  <a:close/>
                </a:path>
              </a:pathLst>
            </a:custGeom>
            <a:solidFill>
              <a:srgbClr val="EAEAEA"/>
            </a:solidFill>
            <a:ln w="9525">
              <a:noFill/>
              <a:round/>
              <a:headEnd/>
              <a:tailEnd/>
            </a:ln>
          </p:spPr>
          <p:txBody>
            <a:bodyPr/>
            <a:lstStyle/>
            <a:p>
              <a:endParaRPr lang="en-US" dirty="0"/>
            </a:p>
          </p:txBody>
        </p:sp>
        <p:sp>
          <p:nvSpPr>
            <p:cNvPr id="47203" name="Freeform 162"/>
            <p:cNvSpPr>
              <a:spLocks/>
            </p:cNvSpPr>
            <p:nvPr/>
          </p:nvSpPr>
          <p:spPr bwMode="auto">
            <a:xfrm>
              <a:off x="2646" y="1972"/>
              <a:ext cx="8" cy="8"/>
            </a:xfrm>
            <a:custGeom>
              <a:avLst/>
              <a:gdLst>
                <a:gd name="T0" fmla="*/ 0 w 76"/>
                <a:gd name="T1" fmla="*/ 0 h 82"/>
                <a:gd name="T2" fmla="*/ 0 w 76"/>
                <a:gd name="T3" fmla="*/ 0 h 82"/>
                <a:gd name="T4" fmla="*/ 0 w 76"/>
                <a:gd name="T5" fmla="*/ 0 h 82"/>
                <a:gd name="T6" fmla="*/ 0 w 76"/>
                <a:gd name="T7" fmla="*/ 0 h 82"/>
                <a:gd name="T8" fmla="*/ 0 60000 65536"/>
                <a:gd name="T9" fmla="*/ 0 60000 65536"/>
                <a:gd name="T10" fmla="*/ 0 60000 65536"/>
                <a:gd name="T11" fmla="*/ 0 60000 65536"/>
                <a:gd name="T12" fmla="*/ 0 w 76"/>
                <a:gd name="T13" fmla="*/ 0 h 82"/>
                <a:gd name="T14" fmla="*/ 76 w 76"/>
                <a:gd name="T15" fmla="*/ 82 h 82"/>
              </a:gdLst>
              <a:ahLst/>
              <a:cxnLst>
                <a:cxn ang="T8">
                  <a:pos x="T0" y="T1"/>
                </a:cxn>
                <a:cxn ang="T9">
                  <a:pos x="T2" y="T3"/>
                </a:cxn>
                <a:cxn ang="T10">
                  <a:pos x="T4" y="T5"/>
                </a:cxn>
                <a:cxn ang="T11">
                  <a:pos x="T6" y="T7"/>
                </a:cxn>
              </a:cxnLst>
              <a:rect l="T12" t="T13" r="T14" b="T15"/>
              <a:pathLst>
                <a:path w="76" h="82">
                  <a:moveTo>
                    <a:pt x="76" y="0"/>
                  </a:moveTo>
                  <a:lnTo>
                    <a:pt x="0" y="5"/>
                  </a:lnTo>
                  <a:lnTo>
                    <a:pt x="41" y="82"/>
                  </a:lnTo>
                  <a:lnTo>
                    <a:pt x="76" y="0"/>
                  </a:lnTo>
                  <a:close/>
                </a:path>
              </a:pathLst>
            </a:custGeom>
            <a:solidFill>
              <a:srgbClr val="EAEAEA"/>
            </a:solidFill>
            <a:ln w="9525">
              <a:noFill/>
              <a:round/>
              <a:headEnd/>
              <a:tailEnd/>
            </a:ln>
          </p:spPr>
          <p:txBody>
            <a:bodyPr/>
            <a:lstStyle/>
            <a:p>
              <a:endParaRPr lang="en-US" dirty="0"/>
            </a:p>
          </p:txBody>
        </p:sp>
        <p:sp>
          <p:nvSpPr>
            <p:cNvPr id="47204" name="Freeform 163"/>
            <p:cNvSpPr>
              <a:spLocks/>
            </p:cNvSpPr>
            <p:nvPr/>
          </p:nvSpPr>
          <p:spPr bwMode="auto">
            <a:xfrm>
              <a:off x="2650" y="1907"/>
              <a:ext cx="136" cy="118"/>
            </a:xfrm>
            <a:custGeom>
              <a:avLst/>
              <a:gdLst>
                <a:gd name="T0" fmla="*/ 0 w 1244"/>
                <a:gd name="T1" fmla="*/ 0 h 1266"/>
                <a:gd name="T2" fmla="*/ 0 w 1244"/>
                <a:gd name="T3" fmla="*/ 0 h 1266"/>
                <a:gd name="T4" fmla="*/ 0 w 1244"/>
                <a:gd name="T5" fmla="*/ 0 h 1266"/>
                <a:gd name="T6" fmla="*/ 0 w 1244"/>
                <a:gd name="T7" fmla="*/ 0 h 1266"/>
                <a:gd name="T8" fmla="*/ 0 w 1244"/>
                <a:gd name="T9" fmla="*/ 0 h 1266"/>
                <a:gd name="T10" fmla="*/ 0 w 1244"/>
                <a:gd name="T11" fmla="*/ 0 h 1266"/>
                <a:gd name="T12" fmla="*/ 0 w 1244"/>
                <a:gd name="T13" fmla="*/ 0 h 1266"/>
                <a:gd name="T14" fmla="*/ 0 w 1244"/>
                <a:gd name="T15" fmla="*/ 0 h 1266"/>
                <a:gd name="T16" fmla="*/ 0 w 1244"/>
                <a:gd name="T17" fmla="*/ 0 h 1266"/>
                <a:gd name="T18" fmla="*/ 0 w 1244"/>
                <a:gd name="T19" fmla="*/ 0 h 1266"/>
                <a:gd name="T20" fmla="*/ 0 w 1244"/>
                <a:gd name="T21" fmla="*/ 0 h 1266"/>
                <a:gd name="T22" fmla="*/ 0 w 1244"/>
                <a:gd name="T23" fmla="*/ 0 h 1266"/>
                <a:gd name="T24" fmla="*/ 0 w 1244"/>
                <a:gd name="T25" fmla="*/ 0 h 1266"/>
                <a:gd name="T26" fmla="*/ 0 w 1244"/>
                <a:gd name="T27" fmla="*/ 0 h 1266"/>
                <a:gd name="T28" fmla="*/ 0 w 1244"/>
                <a:gd name="T29" fmla="*/ 0 h 1266"/>
                <a:gd name="T30" fmla="*/ 0 w 1244"/>
                <a:gd name="T31" fmla="*/ 0 h 1266"/>
                <a:gd name="T32" fmla="*/ 0 w 1244"/>
                <a:gd name="T33" fmla="*/ 0 h 1266"/>
                <a:gd name="T34" fmla="*/ 0 w 1244"/>
                <a:gd name="T35" fmla="*/ 0 h 1266"/>
                <a:gd name="T36" fmla="*/ 0 w 1244"/>
                <a:gd name="T37" fmla="*/ 0 h 1266"/>
                <a:gd name="T38" fmla="*/ 0 w 1244"/>
                <a:gd name="T39" fmla="*/ 0 h 1266"/>
                <a:gd name="T40" fmla="*/ 0 w 1244"/>
                <a:gd name="T41" fmla="*/ 0 h 1266"/>
                <a:gd name="T42" fmla="*/ 0 w 1244"/>
                <a:gd name="T43" fmla="*/ 0 h 1266"/>
                <a:gd name="T44" fmla="*/ 0 w 1244"/>
                <a:gd name="T45" fmla="*/ 0 h 1266"/>
                <a:gd name="T46" fmla="*/ 0 w 1244"/>
                <a:gd name="T47" fmla="*/ 0 h 1266"/>
                <a:gd name="T48" fmla="*/ 0 w 1244"/>
                <a:gd name="T49" fmla="*/ 0 h 1266"/>
                <a:gd name="T50" fmla="*/ 0 w 1244"/>
                <a:gd name="T51" fmla="*/ 0 h 1266"/>
                <a:gd name="T52" fmla="*/ 0 w 1244"/>
                <a:gd name="T53" fmla="*/ 0 h 1266"/>
                <a:gd name="T54" fmla="*/ 0 w 1244"/>
                <a:gd name="T55" fmla="*/ 0 h 1266"/>
                <a:gd name="T56" fmla="*/ 0 w 1244"/>
                <a:gd name="T57" fmla="*/ 0 h 1266"/>
                <a:gd name="T58" fmla="*/ 0 w 1244"/>
                <a:gd name="T59" fmla="*/ 0 h 1266"/>
                <a:gd name="T60" fmla="*/ 0 w 1244"/>
                <a:gd name="T61" fmla="*/ 0 h 1266"/>
                <a:gd name="T62" fmla="*/ 0 w 1244"/>
                <a:gd name="T63" fmla="*/ 0 h 1266"/>
                <a:gd name="T64" fmla="*/ 0 w 1244"/>
                <a:gd name="T65" fmla="*/ 0 h 1266"/>
                <a:gd name="T66" fmla="*/ 0 w 1244"/>
                <a:gd name="T67" fmla="*/ 0 h 1266"/>
                <a:gd name="T68" fmla="*/ 0 w 1244"/>
                <a:gd name="T69" fmla="*/ 0 h 1266"/>
                <a:gd name="T70" fmla="*/ 0 w 1244"/>
                <a:gd name="T71" fmla="*/ 0 h 1266"/>
                <a:gd name="T72" fmla="*/ 0 w 1244"/>
                <a:gd name="T73" fmla="*/ 0 h 1266"/>
                <a:gd name="T74" fmla="*/ 0 w 1244"/>
                <a:gd name="T75" fmla="*/ 0 h 1266"/>
                <a:gd name="T76" fmla="*/ 0 w 1244"/>
                <a:gd name="T77" fmla="*/ 0 h 1266"/>
                <a:gd name="T78" fmla="*/ 0 w 1244"/>
                <a:gd name="T79" fmla="*/ 0 h 1266"/>
                <a:gd name="T80" fmla="*/ 0 w 1244"/>
                <a:gd name="T81" fmla="*/ 0 h 1266"/>
                <a:gd name="T82" fmla="*/ 0 w 1244"/>
                <a:gd name="T83" fmla="*/ 0 h 1266"/>
                <a:gd name="T84" fmla="*/ 0 w 1244"/>
                <a:gd name="T85" fmla="*/ 0 h 1266"/>
                <a:gd name="T86" fmla="*/ 0 w 1244"/>
                <a:gd name="T87" fmla="*/ 0 h 1266"/>
                <a:gd name="T88" fmla="*/ 0 w 1244"/>
                <a:gd name="T89" fmla="*/ 0 h 1266"/>
                <a:gd name="T90" fmla="*/ 0 w 1244"/>
                <a:gd name="T91" fmla="*/ 0 h 1266"/>
                <a:gd name="T92" fmla="*/ 0 w 1244"/>
                <a:gd name="T93" fmla="*/ 0 h 1266"/>
                <a:gd name="T94" fmla="*/ 0 w 1244"/>
                <a:gd name="T95" fmla="*/ 0 h 1266"/>
                <a:gd name="T96" fmla="*/ 0 w 1244"/>
                <a:gd name="T97" fmla="*/ 0 h 1266"/>
                <a:gd name="T98" fmla="*/ 0 w 1244"/>
                <a:gd name="T99" fmla="*/ 0 h 1266"/>
                <a:gd name="T100" fmla="*/ 0 w 1244"/>
                <a:gd name="T101" fmla="*/ 0 h 1266"/>
                <a:gd name="T102" fmla="*/ 0 w 1244"/>
                <a:gd name="T103" fmla="*/ 0 h 1266"/>
                <a:gd name="T104" fmla="*/ 0 w 1244"/>
                <a:gd name="T105" fmla="*/ 0 h 126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44"/>
                <a:gd name="T160" fmla="*/ 0 h 1266"/>
                <a:gd name="T161" fmla="*/ 1244 w 1244"/>
                <a:gd name="T162" fmla="*/ 1266 h 126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44" h="1266">
                  <a:moveTo>
                    <a:pt x="0" y="785"/>
                  </a:moveTo>
                  <a:lnTo>
                    <a:pt x="35" y="703"/>
                  </a:lnTo>
                  <a:lnTo>
                    <a:pt x="75" y="668"/>
                  </a:lnTo>
                  <a:lnTo>
                    <a:pt x="116" y="663"/>
                  </a:lnTo>
                  <a:lnTo>
                    <a:pt x="168" y="673"/>
                  </a:lnTo>
                  <a:lnTo>
                    <a:pt x="238" y="628"/>
                  </a:lnTo>
                  <a:lnTo>
                    <a:pt x="244" y="511"/>
                  </a:lnTo>
                  <a:lnTo>
                    <a:pt x="366" y="395"/>
                  </a:lnTo>
                  <a:lnTo>
                    <a:pt x="430" y="75"/>
                  </a:lnTo>
                  <a:lnTo>
                    <a:pt x="499" y="40"/>
                  </a:lnTo>
                  <a:lnTo>
                    <a:pt x="656" y="87"/>
                  </a:lnTo>
                  <a:lnTo>
                    <a:pt x="773" y="18"/>
                  </a:lnTo>
                  <a:lnTo>
                    <a:pt x="831" y="28"/>
                  </a:lnTo>
                  <a:lnTo>
                    <a:pt x="889" y="0"/>
                  </a:lnTo>
                  <a:lnTo>
                    <a:pt x="976" y="23"/>
                  </a:lnTo>
                  <a:lnTo>
                    <a:pt x="1040" y="58"/>
                  </a:lnTo>
                  <a:lnTo>
                    <a:pt x="1098" y="58"/>
                  </a:lnTo>
                  <a:lnTo>
                    <a:pt x="1127" y="81"/>
                  </a:lnTo>
                  <a:lnTo>
                    <a:pt x="1150" y="52"/>
                  </a:lnTo>
                  <a:lnTo>
                    <a:pt x="1215" y="128"/>
                  </a:lnTo>
                  <a:lnTo>
                    <a:pt x="1220" y="185"/>
                  </a:lnTo>
                  <a:lnTo>
                    <a:pt x="1244" y="227"/>
                  </a:lnTo>
                  <a:lnTo>
                    <a:pt x="1168" y="296"/>
                  </a:lnTo>
                  <a:lnTo>
                    <a:pt x="1139" y="453"/>
                  </a:lnTo>
                  <a:lnTo>
                    <a:pt x="1115" y="511"/>
                  </a:lnTo>
                  <a:lnTo>
                    <a:pt x="1115" y="761"/>
                  </a:lnTo>
                  <a:lnTo>
                    <a:pt x="1197" y="842"/>
                  </a:lnTo>
                  <a:lnTo>
                    <a:pt x="1197" y="883"/>
                  </a:lnTo>
                  <a:lnTo>
                    <a:pt x="1070" y="900"/>
                  </a:lnTo>
                  <a:lnTo>
                    <a:pt x="1035" y="1022"/>
                  </a:lnTo>
                  <a:lnTo>
                    <a:pt x="1092" y="1029"/>
                  </a:lnTo>
                  <a:lnTo>
                    <a:pt x="1058" y="1144"/>
                  </a:lnTo>
                  <a:lnTo>
                    <a:pt x="1133" y="1179"/>
                  </a:lnTo>
                  <a:lnTo>
                    <a:pt x="1162" y="1156"/>
                  </a:lnTo>
                  <a:lnTo>
                    <a:pt x="1168" y="1266"/>
                  </a:lnTo>
                  <a:lnTo>
                    <a:pt x="1110" y="1266"/>
                  </a:lnTo>
                  <a:lnTo>
                    <a:pt x="965" y="1156"/>
                  </a:lnTo>
                  <a:lnTo>
                    <a:pt x="965" y="1179"/>
                  </a:lnTo>
                  <a:lnTo>
                    <a:pt x="923" y="1179"/>
                  </a:lnTo>
                  <a:lnTo>
                    <a:pt x="837" y="1116"/>
                  </a:lnTo>
                  <a:lnTo>
                    <a:pt x="785" y="1121"/>
                  </a:lnTo>
                  <a:lnTo>
                    <a:pt x="779" y="1092"/>
                  </a:lnTo>
                  <a:lnTo>
                    <a:pt x="651" y="1104"/>
                  </a:lnTo>
                  <a:lnTo>
                    <a:pt x="599" y="854"/>
                  </a:lnTo>
                  <a:lnTo>
                    <a:pt x="564" y="854"/>
                  </a:lnTo>
                  <a:lnTo>
                    <a:pt x="552" y="813"/>
                  </a:lnTo>
                  <a:lnTo>
                    <a:pt x="494" y="819"/>
                  </a:lnTo>
                  <a:lnTo>
                    <a:pt x="489" y="889"/>
                  </a:lnTo>
                  <a:lnTo>
                    <a:pt x="343" y="900"/>
                  </a:lnTo>
                  <a:lnTo>
                    <a:pt x="337" y="872"/>
                  </a:lnTo>
                  <a:lnTo>
                    <a:pt x="314" y="872"/>
                  </a:lnTo>
                  <a:lnTo>
                    <a:pt x="273" y="750"/>
                  </a:lnTo>
                  <a:lnTo>
                    <a:pt x="0" y="785"/>
                  </a:lnTo>
                  <a:close/>
                </a:path>
              </a:pathLst>
            </a:custGeom>
            <a:solidFill>
              <a:srgbClr val="EAEAEA"/>
            </a:solidFill>
            <a:ln w="9525">
              <a:noFill/>
              <a:round/>
              <a:headEnd/>
              <a:tailEnd/>
            </a:ln>
          </p:spPr>
          <p:txBody>
            <a:bodyPr/>
            <a:lstStyle/>
            <a:p>
              <a:endParaRPr lang="en-US" dirty="0"/>
            </a:p>
          </p:txBody>
        </p:sp>
        <p:sp>
          <p:nvSpPr>
            <p:cNvPr id="47205" name="Freeform 164"/>
            <p:cNvSpPr>
              <a:spLocks/>
            </p:cNvSpPr>
            <p:nvPr/>
          </p:nvSpPr>
          <p:spPr bwMode="auto">
            <a:xfrm>
              <a:off x="2774" y="1912"/>
              <a:ext cx="38" cy="36"/>
            </a:xfrm>
            <a:custGeom>
              <a:avLst/>
              <a:gdLst>
                <a:gd name="T0" fmla="*/ 0 w 343"/>
                <a:gd name="T1" fmla="*/ 0 h 383"/>
                <a:gd name="T2" fmla="*/ 0 w 343"/>
                <a:gd name="T3" fmla="*/ 0 h 383"/>
                <a:gd name="T4" fmla="*/ 0 w 343"/>
                <a:gd name="T5" fmla="*/ 0 h 383"/>
                <a:gd name="T6" fmla="*/ 0 w 343"/>
                <a:gd name="T7" fmla="*/ 0 h 383"/>
                <a:gd name="T8" fmla="*/ 0 w 343"/>
                <a:gd name="T9" fmla="*/ 0 h 383"/>
                <a:gd name="T10" fmla="*/ 0 w 343"/>
                <a:gd name="T11" fmla="*/ 0 h 383"/>
                <a:gd name="T12" fmla="*/ 0 w 343"/>
                <a:gd name="T13" fmla="*/ 0 h 383"/>
                <a:gd name="T14" fmla="*/ 0 w 343"/>
                <a:gd name="T15" fmla="*/ 0 h 383"/>
                <a:gd name="T16" fmla="*/ 0 w 343"/>
                <a:gd name="T17" fmla="*/ 0 h 383"/>
                <a:gd name="T18" fmla="*/ 0 w 343"/>
                <a:gd name="T19" fmla="*/ 0 h 383"/>
                <a:gd name="T20" fmla="*/ 0 w 343"/>
                <a:gd name="T21" fmla="*/ 0 h 383"/>
                <a:gd name="T22" fmla="*/ 0 w 343"/>
                <a:gd name="T23" fmla="*/ 0 h 38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3"/>
                <a:gd name="T37" fmla="*/ 0 h 383"/>
                <a:gd name="T38" fmla="*/ 343 w 343"/>
                <a:gd name="T39" fmla="*/ 383 h 38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3" h="383">
                  <a:moveTo>
                    <a:pt x="291" y="0"/>
                  </a:moveTo>
                  <a:lnTo>
                    <a:pt x="343" y="169"/>
                  </a:lnTo>
                  <a:lnTo>
                    <a:pt x="291" y="244"/>
                  </a:lnTo>
                  <a:lnTo>
                    <a:pt x="267" y="261"/>
                  </a:lnTo>
                  <a:lnTo>
                    <a:pt x="256" y="343"/>
                  </a:lnTo>
                  <a:lnTo>
                    <a:pt x="0" y="383"/>
                  </a:lnTo>
                  <a:lnTo>
                    <a:pt x="23" y="238"/>
                  </a:lnTo>
                  <a:lnTo>
                    <a:pt x="99" y="169"/>
                  </a:lnTo>
                  <a:lnTo>
                    <a:pt x="75" y="127"/>
                  </a:lnTo>
                  <a:lnTo>
                    <a:pt x="70" y="64"/>
                  </a:lnTo>
                  <a:lnTo>
                    <a:pt x="214" y="52"/>
                  </a:lnTo>
                  <a:lnTo>
                    <a:pt x="291" y="0"/>
                  </a:lnTo>
                  <a:close/>
                </a:path>
              </a:pathLst>
            </a:custGeom>
            <a:solidFill>
              <a:srgbClr val="EAEAEA"/>
            </a:solidFill>
            <a:ln w="9525">
              <a:noFill/>
              <a:round/>
              <a:headEnd/>
              <a:tailEnd/>
            </a:ln>
          </p:spPr>
          <p:txBody>
            <a:bodyPr/>
            <a:lstStyle/>
            <a:p>
              <a:endParaRPr lang="en-US" dirty="0"/>
            </a:p>
          </p:txBody>
        </p:sp>
        <p:sp>
          <p:nvSpPr>
            <p:cNvPr id="47206" name="Freeform 165"/>
            <p:cNvSpPr>
              <a:spLocks/>
            </p:cNvSpPr>
            <p:nvPr/>
          </p:nvSpPr>
          <p:spPr bwMode="auto">
            <a:xfrm>
              <a:off x="2802" y="1910"/>
              <a:ext cx="56" cy="59"/>
            </a:xfrm>
            <a:custGeom>
              <a:avLst/>
              <a:gdLst>
                <a:gd name="T0" fmla="*/ 0 w 506"/>
                <a:gd name="T1" fmla="*/ 0 h 635"/>
                <a:gd name="T2" fmla="*/ 0 w 506"/>
                <a:gd name="T3" fmla="*/ 0 h 635"/>
                <a:gd name="T4" fmla="*/ 0 w 506"/>
                <a:gd name="T5" fmla="*/ 0 h 635"/>
                <a:gd name="T6" fmla="*/ 0 w 506"/>
                <a:gd name="T7" fmla="*/ 0 h 635"/>
                <a:gd name="T8" fmla="*/ 0 w 506"/>
                <a:gd name="T9" fmla="*/ 0 h 635"/>
                <a:gd name="T10" fmla="*/ 0 w 506"/>
                <a:gd name="T11" fmla="*/ 0 h 635"/>
                <a:gd name="T12" fmla="*/ 0 w 506"/>
                <a:gd name="T13" fmla="*/ 0 h 635"/>
                <a:gd name="T14" fmla="*/ 0 w 506"/>
                <a:gd name="T15" fmla="*/ 0 h 635"/>
                <a:gd name="T16" fmla="*/ 0 w 506"/>
                <a:gd name="T17" fmla="*/ 0 h 635"/>
                <a:gd name="T18" fmla="*/ 0 w 506"/>
                <a:gd name="T19" fmla="*/ 0 h 635"/>
                <a:gd name="T20" fmla="*/ 0 w 506"/>
                <a:gd name="T21" fmla="*/ 0 h 635"/>
                <a:gd name="T22" fmla="*/ 0 w 506"/>
                <a:gd name="T23" fmla="*/ 0 h 635"/>
                <a:gd name="T24" fmla="*/ 0 w 506"/>
                <a:gd name="T25" fmla="*/ 0 h 635"/>
                <a:gd name="T26" fmla="*/ 0 w 506"/>
                <a:gd name="T27" fmla="*/ 0 h 635"/>
                <a:gd name="T28" fmla="*/ 0 w 506"/>
                <a:gd name="T29" fmla="*/ 0 h 635"/>
                <a:gd name="T30" fmla="*/ 0 w 506"/>
                <a:gd name="T31" fmla="*/ 0 h 635"/>
                <a:gd name="T32" fmla="*/ 0 w 506"/>
                <a:gd name="T33" fmla="*/ 0 h 635"/>
                <a:gd name="T34" fmla="*/ 0 w 506"/>
                <a:gd name="T35" fmla="*/ 0 h 635"/>
                <a:gd name="T36" fmla="*/ 0 w 506"/>
                <a:gd name="T37" fmla="*/ 0 h 6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06"/>
                <a:gd name="T58" fmla="*/ 0 h 635"/>
                <a:gd name="T59" fmla="*/ 506 w 506"/>
                <a:gd name="T60" fmla="*/ 635 h 6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06" h="635">
                  <a:moveTo>
                    <a:pt x="0" y="373"/>
                  </a:moveTo>
                  <a:lnTo>
                    <a:pt x="145" y="436"/>
                  </a:lnTo>
                  <a:lnTo>
                    <a:pt x="232" y="530"/>
                  </a:lnTo>
                  <a:lnTo>
                    <a:pt x="296" y="553"/>
                  </a:lnTo>
                  <a:lnTo>
                    <a:pt x="337" y="623"/>
                  </a:lnTo>
                  <a:lnTo>
                    <a:pt x="384" y="635"/>
                  </a:lnTo>
                  <a:lnTo>
                    <a:pt x="506" y="413"/>
                  </a:lnTo>
                  <a:lnTo>
                    <a:pt x="459" y="314"/>
                  </a:lnTo>
                  <a:lnTo>
                    <a:pt x="499" y="59"/>
                  </a:lnTo>
                  <a:lnTo>
                    <a:pt x="424" y="30"/>
                  </a:lnTo>
                  <a:lnTo>
                    <a:pt x="372" y="94"/>
                  </a:lnTo>
                  <a:lnTo>
                    <a:pt x="302" y="88"/>
                  </a:lnTo>
                  <a:lnTo>
                    <a:pt x="215" y="0"/>
                  </a:lnTo>
                  <a:lnTo>
                    <a:pt x="70" y="12"/>
                  </a:lnTo>
                  <a:lnTo>
                    <a:pt x="40" y="30"/>
                  </a:lnTo>
                  <a:lnTo>
                    <a:pt x="87" y="199"/>
                  </a:lnTo>
                  <a:lnTo>
                    <a:pt x="35" y="268"/>
                  </a:lnTo>
                  <a:lnTo>
                    <a:pt x="11" y="286"/>
                  </a:lnTo>
                  <a:lnTo>
                    <a:pt x="0" y="373"/>
                  </a:lnTo>
                  <a:close/>
                </a:path>
              </a:pathLst>
            </a:custGeom>
            <a:solidFill>
              <a:srgbClr val="EAEAEA"/>
            </a:solidFill>
            <a:ln w="9525">
              <a:noFill/>
              <a:round/>
              <a:headEnd/>
              <a:tailEnd/>
            </a:ln>
          </p:spPr>
          <p:txBody>
            <a:bodyPr/>
            <a:lstStyle/>
            <a:p>
              <a:endParaRPr lang="en-US" dirty="0"/>
            </a:p>
          </p:txBody>
        </p:sp>
        <p:sp>
          <p:nvSpPr>
            <p:cNvPr id="47207" name="Freeform 166"/>
            <p:cNvSpPr>
              <a:spLocks/>
            </p:cNvSpPr>
            <p:nvPr/>
          </p:nvSpPr>
          <p:spPr bwMode="auto">
            <a:xfrm>
              <a:off x="2772" y="1944"/>
              <a:ext cx="79" cy="69"/>
            </a:xfrm>
            <a:custGeom>
              <a:avLst/>
              <a:gdLst>
                <a:gd name="T0" fmla="*/ 0 w 727"/>
                <a:gd name="T1" fmla="*/ 0 h 743"/>
                <a:gd name="T2" fmla="*/ 0 w 727"/>
                <a:gd name="T3" fmla="*/ 0 h 743"/>
                <a:gd name="T4" fmla="*/ 0 w 727"/>
                <a:gd name="T5" fmla="*/ 0 h 743"/>
                <a:gd name="T6" fmla="*/ 0 w 727"/>
                <a:gd name="T7" fmla="*/ 0 h 743"/>
                <a:gd name="T8" fmla="*/ 0 w 727"/>
                <a:gd name="T9" fmla="*/ 0 h 743"/>
                <a:gd name="T10" fmla="*/ 0 w 727"/>
                <a:gd name="T11" fmla="*/ 0 h 743"/>
                <a:gd name="T12" fmla="*/ 0 w 727"/>
                <a:gd name="T13" fmla="*/ 0 h 743"/>
                <a:gd name="T14" fmla="*/ 0 w 727"/>
                <a:gd name="T15" fmla="*/ 0 h 743"/>
                <a:gd name="T16" fmla="*/ 0 w 727"/>
                <a:gd name="T17" fmla="*/ 0 h 743"/>
                <a:gd name="T18" fmla="*/ 0 w 727"/>
                <a:gd name="T19" fmla="*/ 0 h 743"/>
                <a:gd name="T20" fmla="*/ 0 w 727"/>
                <a:gd name="T21" fmla="*/ 0 h 743"/>
                <a:gd name="T22" fmla="*/ 0 w 727"/>
                <a:gd name="T23" fmla="*/ 0 h 743"/>
                <a:gd name="T24" fmla="*/ 0 w 727"/>
                <a:gd name="T25" fmla="*/ 0 h 743"/>
                <a:gd name="T26" fmla="*/ 0 w 727"/>
                <a:gd name="T27" fmla="*/ 0 h 743"/>
                <a:gd name="T28" fmla="*/ 0 w 727"/>
                <a:gd name="T29" fmla="*/ 0 h 743"/>
                <a:gd name="T30" fmla="*/ 0 w 727"/>
                <a:gd name="T31" fmla="*/ 0 h 743"/>
                <a:gd name="T32" fmla="*/ 0 w 727"/>
                <a:gd name="T33" fmla="*/ 0 h 743"/>
                <a:gd name="T34" fmla="*/ 0 w 727"/>
                <a:gd name="T35" fmla="*/ 0 h 743"/>
                <a:gd name="T36" fmla="*/ 0 w 727"/>
                <a:gd name="T37" fmla="*/ 0 h 743"/>
                <a:gd name="T38" fmla="*/ 0 w 727"/>
                <a:gd name="T39" fmla="*/ 0 h 743"/>
                <a:gd name="T40" fmla="*/ 0 w 727"/>
                <a:gd name="T41" fmla="*/ 0 h 743"/>
                <a:gd name="T42" fmla="*/ 0 w 727"/>
                <a:gd name="T43" fmla="*/ 0 h 743"/>
                <a:gd name="T44" fmla="*/ 0 w 727"/>
                <a:gd name="T45" fmla="*/ 0 h 7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27"/>
                <a:gd name="T70" fmla="*/ 0 h 743"/>
                <a:gd name="T71" fmla="*/ 727 w 727"/>
                <a:gd name="T72" fmla="*/ 743 h 74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27" h="743">
                  <a:moveTo>
                    <a:pt x="122" y="23"/>
                  </a:moveTo>
                  <a:lnTo>
                    <a:pt x="94" y="116"/>
                  </a:lnTo>
                  <a:lnTo>
                    <a:pt x="129" y="168"/>
                  </a:lnTo>
                  <a:lnTo>
                    <a:pt x="0" y="319"/>
                  </a:lnTo>
                  <a:lnTo>
                    <a:pt x="0" y="360"/>
                  </a:lnTo>
                  <a:lnTo>
                    <a:pt x="82" y="441"/>
                  </a:lnTo>
                  <a:lnTo>
                    <a:pt x="82" y="482"/>
                  </a:lnTo>
                  <a:lnTo>
                    <a:pt x="256" y="569"/>
                  </a:lnTo>
                  <a:lnTo>
                    <a:pt x="321" y="743"/>
                  </a:lnTo>
                  <a:lnTo>
                    <a:pt x="367" y="715"/>
                  </a:lnTo>
                  <a:lnTo>
                    <a:pt x="518" y="732"/>
                  </a:lnTo>
                  <a:lnTo>
                    <a:pt x="547" y="685"/>
                  </a:lnTo>
                  <a:lnTo>
                    <a:pt x="727" y="673"/>
                  </a:lnTo>
                  <a:lnTo>
                    <a:pt x="692" y="593"/>
                  </a:lnTo>
                  <a:lnTo>
                    <a:pt x="692" y="394"/>
                  </a:lnTo>
                  <a:lnTo>
                    <a:pt x="663" y="366"/>
                  </a:lnTo>
                  <a:lnTo>
                    <a:pt x="670" y="255"/>
                  </a:lnTo>
                  <a:lnTo>
                    <a:pt x="623" y="250"/>
                  </a:lnTo>
                  <a:lnTo>
                    <a:pt x="582" y="180"/>
                  </a:lnTo>
                  <a:lnTo>
                    <a:pt x="518" y="157"/>
                  </a:lnTo>
                  <a:lnTo>
                    <a:pt x="431" y="63"/>
                  </a:lnTo>
                  <a:lnTo>
                    <a:pt x="286" y="0"/>
                  </a:lnTo>
                  <a:lnTo>
                    <a:pt x="122" y="23"/>
                  </a:lnTo>
                  <a:close/>
                </a:path>
              </a:pathLst>
            </a:custGeom>
            <a:solidFill>
              <a:srgbClr val="EAEAEA"/>
            </a:solidFill>
            <a:ln w="9525">
              <a:noFill/>
              <a:round/>
              <a:headEnd/>
              <a:tailEnd/>
            </a:ln>
          </p:spPr>
          <p:txBody>
            <a:bodyPr/>
            <a:lstStyle/>
            <a:p>
              <a:endParaRPr lang="en-US" dirty="0"/>
            </a:p>
          </p:txBody>
        </p:sp>
        <p:sp>
          <p:nvSpPr>
            <p:cNvPr id="47208" name="Freeform 167"/>
            <p:cNvSpPr>
              <a:spLocks/>
            </p:cNvSpPr>
            <p:nvPr/>
          </p:nvSpPr>
          <p:spPr bwMode="auto">
            <a:xfrm>
              <a:off x="2772" y="1957"/>
              <a:ext cx="14" cy="17"/>
            </a:xfrm>
            <a:custGeom>
              <a:avLst/>
              <a:gdLst>
                <a:gd name="T0" fmla="*/ 0 w 129"/>
                <a:gd name="T1" fmla="*/ 0 h 186"/>
                <a:gd name="T2" fmla="*/ 0 w 129"/>
                <a:gd name="T3" fmla="*/ 0 h 186"/>
                <a:gd name="T4" fmla="*/ 0 w 129"/>
                <a:gd name="T5" fmla="*/ 0 h 186"/>
                <a:gd name="T6" fmla="*/ 0 w 129"/>
                <a:gd name="T7" fmla="*/ 0 h 186"/>
                <a:gd name="T8" fmla="*/ 0 w 129"/>
                <a:gd name="T9" fmla="*/ 0 h 186"/>
                <a:gd name="T10" fmla="*/ 0 w 129"/>
                <a:gd name="T11" fmla="*/ 0 h 186"/>
                <a:gd name="T12" fmla="*/ 0 60000 65536"/>
                <a:gd name="T13" fmla="*/ 0 60000 65536"/>
                <a:gd name="T14" fmla="*/ 0 60000 65536"/>
                <a:gd name="T15" fmla="*/ 0 60000 65536"/>
                <a:gd name="T16" fmla="*/ 0 60000 65536"/>
                <a:gd name="T17" fmla="*/ 0 60000 65536"/>
                <a:gd name="T18" fmla="*/ 0 w 129"/>
                <a:gd name="T19" fmla="*/ 0 h 186"/>
                <a:gd name="T20" fmla="*/ 129 w 129"/>
                <a:gd name="T21" fmla="*/ 186 h 186"/>
              </a:gdLst>
              <a:ahLst/>
              <a:cxnLst>
                <a:cxn ang="T12">
                  <a:pos x="T0" y="T1"/>
                </a:cxn>
                <a:cxn ang="T13">
                  <a:pos x="T2" y="T3"/>
                </a:cxn>
                <a:cxn ang="T14">
                  <a:pos x="T4" y="T5"/>
                </a:cxn>
                <a:cxn ang="T15">
                  <a:pos x="T6" y="T7"/>
                </a:cxn>
                <a:cxn ang="T16">
                  <a:pos x="T8" y="T9"/>
                </a:cxn>
                <a:cxn ang="T17">
                  <a:pos x="T10" y="T11"/>
                </a:cxn>
              </a:cxnLst>
              <a:rect l="T18" t="T19" r="T20" b="T21"/>
              <a:pathLst>
                <a:path w="129" h="186">
                  <a:moveTo>
                    <a:pt x="0" y="186"/>
                  </a:moveTo>
                  <a:lnTo>
                    <a:pt x="129" y="35"/>
                  </a:lnTo>
                  <a:lnTo>
                    <a:pt x="117" y="17"/>
                  </a:lnTo>
                  <a:lnTo>
                    <a:pt x="65" y="0"/>
                  </a:lnTo>
                  <a:lnTo>
                    <a:pt x="0" y="35"/>
                  </a:lnTo>
                  <a:lnTo>
                    <a:pt x="0" y="186"/>
                  </a:lnTo>
                  <a:close/>
                </a:path>
              </a:pathLst>
            </a:custGeom>
            <a:solidFill>
              <a:srgbClr val="EAEAEA"/>
            </a:solidFill>
            <a:ln w="9525">
              <a:noFill/>
              <a:round/>
              <a:headEnd/>
              <a:tailEnd/>
            </a:ln>
          </p:spPr>
          <p:txBody>
            <a:bodyPr/>
            <a:lstStyle/>
            <a:p>
              <a:endParaRPr lang="en-US" dirty="0"/>
            </a:p>
          </p:txBody>
        </p:sp>
        <p:sp>
          <p:nvSpPr>
            <p:cNvPr id="47209" name="Freeform 168"/>
            <p:cNvSpPr>
              <a:spLocks/>
            </p:cNvSpPr>
            <p:nvPr/>
          </p:nvSpPr>
          <p:spPr bwMode="auto">
            <a:xfrm>
              <a:off x="2772" y="1946"/>
              <a:ext cx="13" cy="14"/>
            </a:xfrm>
            <a:custGeom>
              <a:avLst/>
              <a:gdLst>
                <a:gd name="T0" fmla="*/ 0 w 122"/>
                <a:gd name="T1" fmla="*/ 0 h 145"/>
                <a:gd name="T2" fmla="*/ 0 w 122"/>
                <a:gd name="T3" fmla="*/ 0 h 145"/>
                <a:gd name="T4" fmla="*/ 0 w 122"/>
                <a:gd name="T5" fmla="*/ 0 h 145"/>
                <a:gd name="T6" fmla="*/ 0 w 122"/>
                <a:gd name="T7" fmla="*/ 0 h 145"/>
                <a:gd name="T8" fmla="*/ 0 w 122"/>
                <a:gd name="T9" fmla="*/ 0 h 145"/>
                <a:gd name="T10" fmla="*/ 0 w 122"/>
                <a:gd name="T11" fmla="*/ 0 h 145"/>
                <a:gd name="T12" fmla="*/ 0 w 122"/>
                <a:gd name="T13" fmla="*/ 0 h 145"/>
                <a:gd name="T14" fmla="*/ 0 w 122"/>
                <a:gd name="T15" fmla="*/ 0 h 145"/>
                <a:gd name="T16" fmla="*/ 0 60000 65536"/>
                <a:gd name="T17" fmla="*/ 0 60000 65536"/>
                <a:gd name="T18" fmla="*/ 0 60000 65536"/>
                <a:gd name="T19" fmla="*/ 0 60000 65536"/>
                <a:gd name="T20" fmla="*/ 0 60000 65536"/>
                <a:gd name="T21" fmla="*/ 0 60000 65536"/>
                <a:gd name="T22" fmla="*/ 0 60000 65536"/>
                <a:gd name="T23" fmla="*/ 0 60000 65536"/>
                <a:gd name="T24" fmla="*/ 0 w 122"/>
                <a:gd name="T25" fmla="*/ 0 h 145"/>
                <a:gd name="T26" fmla="*/ 122 w 122"/>
                <a:gd name="T27" fmla="*/ 145 h 1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2" h="145">
                  <a:moveTo>
                    <a:pt x="0" y="87"/>
                  </a:moveTo>
                  <a:lnTo>
                    <a:pt x="0" y="145"/>
                  </a:lnTo>
                  <a:lnTo>
                    <a:pt x="65" y="110"/>
                  </a:lnTo>
                  <a:lnTo>
                    <a:pt x="117" y="127"/>
                  </a:lnTo>
                  <a:lnTo>
                    <a:pt x="94" y="87"/>
                  </a:lnTo>
                  <a:lnTo>
                    <a:pt x="122" y="0"/>
                  </a:lnTo>
                  <a:lnTo>
                    <a:pt x="24" y="17"/>
                  </a:lnTo>
                  <a:lnTo>
                    <a:pt x="0" y="87"/>
                  </a:lnTo>
                  <a:close/>
                </a:path>
              </a:pathLst>
            </a:custGeom>
            <a:solidFill>
              <a:srgbClr val="EAEAEA"/>
            </a:solidFill>
            <a:ln w="9525">
              <a:noFill/>
              <a:round/>
              <a:headEnd/>
              <a:tailEnd/>
            </a:ln>
          </p:spPr>
          <p:txBody>
            <a:bodyPr/>
            <a:lstStyle/>
            <a:p>
              <a:endParaRPr lang="en-US" dirty="0"/>
            </a:p>
          </p:txBody>
        </p:sp>
        <p:sp>
          <p:nvSpPr>
            <p:cNvPr id="47210" name="Freeform 169"/>
            <p:cNvSpPr>
              <a:spLocks/>
            </p:cNvSpPr>
            <p:nvPr/>
          </p:nvSpPr>
          <p:spPr bwMode="auto">
            <a:xfrm>
              <a:off x="2648" y="1977"/>
              <a:ext cx="87" cy="79"/>
            </a:xfrm>
            <a:custGeom>
              <a:avLst/>
              <a:gdLst>
                <a:gd name="T0" fmla="*/ 0 w 802"/>
                <a:gd name="T1" fmla="*/ 0 h 859"/>
                <a:gd name="T2" fmla="*/ 0 w 802"/>
                <a:gd name="T3" fmla="*/ 0 h 859"/>
                <a:gd name="T4" fmla="*/ 0 w 802"/>
                <a:gd name="T5" fmla="*/ 0 h 859"/>
                <a:gd name="T6" fmla="*/ 0 w 802"/>
                <a:gd name="T7" fmla="*/ 0 h 859"/>
                <a:gd name="T8" fmla="*/ 0 w 802"/>
                <a:gd name="T9" fmla="*/ 0 h 859"/>
                <a:gd name="T10" fmla="*/ 0 w 802"/>
                <a:gd name="T11" fmla="*/ 0 h 859"/>
                <a:gd name="T12" fmla="*/ 0 w 802"/>
                <a:gd name="T13" fmla="*/ 0 h 859"/>
                <a:gd name="T14" fmla="*/ 0 w 802"/>
                <a:gd name="T15" fmla="*/ 0 h 859"/>
                <a:gd name="T16" fmla="*/ 0 w 802"/>
                <a:gd name="T17" fmla="*/ 0 h 859"/>
                <a:gd name="T18" fmla="*/ 0 w 802"/>
                <a:gd name="T19" fmla="*/ 0 h 859"/>
                <a:gd name="T20" fmla="*/ 0 w 802"/>
                <a:gd name="T21" fmla="*/ 0 h 859"/>
                <a:gd name="T22" fmla="*/ 0 w 802"/>
                <a:gd name="T23" fmla="*/ 0 h 859"/>
                <a:gd name="T24" fmla="*/ 0 w 802"/>
                <a:gd name="T25" fmla="*/ 0 h 859"/>
                <a:gd name="T26" fmla="*/ 0 w 802"/>
                <a:gd name="T27" fmla="*/ 0 h 859"/>
                <a:gd name="T28" fmla="*/ 0 w 802"/>
                <a:gd name="T29" fmla="*/ 0 h 859"/>
                <a:gd name="T30" fmla="*/ 0 w 802"/>
                <a:gd name="T31" fmla="*/ 0 h 859"/>
                <a:gd name="T32" fmla="*/ 0 w 802"/>
                <a:gd name="T33" fmla="*/ 0 h 859"/>
                <a:gd name="T34" fmla="*/ 0 w 802"/>
                <a:gd name="T35" fmla="*/ 0 h 859"/>
                <a:gd name="T36" fmla="*/ 0 w 802"/>
                <a:gd name="T37" fmla="*/ 0 h 859"/>
                <a:gd name="T38" fmla="*/ 0 w 802"/>
                <a:gd name="T39" fmla="*/ 0 h 859"/>
                <a:gd name="T40" fmla="*/ 0 w 802"/>
                <a:gd name="T41" fmla="*/ 0 h 859"/>
                <a:gd name="T42" fmla="*/ 0 w 802"/>
                <a:gd name="T43" fmla="*/ 0 h 859"/>
                <a:gd name="T44" fmla="*/ 0 w 802"/>
                <a:gd name="T45" fmla="*/ 0 h 859"/>
                <a:gd name="T46" fmla="*/ 0 w 802"/>
                <a:gd name="T47" fmla="*/ 0 h 859"/>
                <a:gd name="T48" fmla="*/ 0 w 802"/>
                <a:gd name="T49" fmla="*/ 0 h 859"/>
                <a:gd name="T50" fmla="*/ 0 w 802"/>
                <a:gd name="T51" fmla="*/ 0 h 859"/>
                <a:gd name="T52" fmla="*/ 0 w 802"/>
                <a:gd name="T53" fmla="*/ 0 h 859"/>
                <a:gd name="T54" fmla="*/ 0 w 802"/>
                <a:gd name="T55" fmla="*/ 0 h 859"/>
                <a:gd name="T56" fmla="*/ 0 w 802"/>
                <a:gd name="T57" fmla="*/ 0 h 859"/>
                <a:gd name="T58" fmla="*/ 0 w 802"/>
                <a:gd name="T59" fmla="*/ 0 h 859"/>
                <a:gd name="T60" fmla="*/ 0 w 802"/>
                <a:gd name="T61" fmla="*/ 0 h 85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2"/>
                <a:gd name="T94" fmla="*/ 0 h 859"/>
                <a:gd name="T95" fmla="*/ 802 w 802"/>
                <a:gd name="T96" fmla="*/ 859 h 85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2" h="859">
                  <a:moveTo>
                    <a:pt x="17" y="35"/>
                  </a:moveTo>
                  <a:lnTo>
                    <a:pt x="92" y="157"/>
                  </a:lnTo>
                  <a:lnTo>
                    <a:pt x="52" y="244"/>
                  </a:lnTo>
                  <a:lnTo>
                    <a:pt x="75" y="331"/>
                  </a:lnTo>
                  <a:lnTo>
                    <a:pt x="122" y="354"/>
                  </a:lnTo>
                  <a:lnTo>
                    <a:pt x="110" y="453"/>
                  </a:lnTo>
                  <a:lnTo>
                    <a:pt x="17" y="568"/>
                  </a:lnTo>
                  <a:lnTo>
                    <a:pt x="0" y="696"/>
                  </a:lnTo>
                  <a:lnTo>
                    <a:pt x="0" y="835"/>
                  </a:lnTo>
                  <a:lnTo>
                    <a:pt x="92" y="772"/>
                  </a:lnTo>
                  <a:lnTo>
                    <a:pt x="157" y="824"/>
                  </a:lnTo>
                  <a:lnTo>
                    <a:pt x="429" y="778"/>
                  </a:lnTo>
                  <a:lnTo>
                    <a:pt x="598" y="859"/>
                  </a:lnTo>
                  <a:lnTo>
                    <a:pt x="732" y="824"/>
                  </a:lnTo>
                  <a:lnTo>
                    <a:pt x="656" y="760"/>
                  </a:lnTo>
                  <a:lnTo>
                    <a:pt x="656" y="505"/>
                  </a:lnTo>
                  <a:lnTo>
                    <a:pt x="767" y="493"/>
                  </a:lnTo>
                  <a:lnTo>
                    <a:pt x="755" y="418"/>
                  </a:lnTo>
                  <a:lnTo>
                    <a:pt x="802" y="418"/>
                  </a:lnTo>
                  <a:lnTo>
                    <a:pt x="796" y="342"/>
                  </a:lnTo>
                  <a:lnTo>
                    <a:pt x="668" y="354"/>
                  </a:lnTo>
                  <a:lnTo>
                    <a:pt x="616" y="104"/>
                  </a:lnTo>
                  <a:lnTo>
                    <a:pt x="581" y="104"/>
                  </a:lnTo>
                  <a:lnTo>
                    <a:pt x="569" y="63"/>
                  </a:lnTo>
                  <a:lnTo>
                    <a:pt x="511" y="69"/>
                  </a:lnTo>
                  <a:lnTo>
                    <a:pt x="506" y="139"/>
                  </a:lnTo>
                  <a:lnTo>
                    <a:pt x="360" y="150"/>
                  </a:lnTo>
                  <a:lnTo>
                    <a:pt x="354" y="122"/>
                  </a:lnTo>
                  <a:lnTo>
                    <a:pt x="331" y="122"/>
                  </a:lnTo>
                  <a:lnTo>
                    <a:pt x="290" y="0"/>
                  </a:lnTo>
                  <a:lnTo>
                    <a:pt x="17" y="35"/>
                  </a:lnTo>
                  <a:close/>
                </a:path>
              </a:pathLst>
            </a:custGeom>
            <a:solidFill>
              <a:srgbClr val="EAEAEA"/>
            </a:solidFill>
            <a:ln w="9525">
              <a:noFill/>
              <a:round/>
              <a:headEnd/>
              <a:tailEnd/>
            </a:ln>
          </p:spPr>
          <p:txBody>
            <a:bodyPr/>
            <a:lstStyle/>
            <a:p>
              <a:endParaRPr lang="en-US" dirty="0"/>
            </a:p>
          </p:txBody>
        </p:sp>
        <p:sp>
          <p:nvSpPr>
            <p:cNvPr id="47211" name="Freeform 170"/>
            <p:cNvSpPr>
              <a:spLocks/>
            </p:cNvSpPr>
            <p:nvPr/>
          </p:nvSpPr>
          <p:spPr bwMode="auto">
            <a:xfrm>
              <a:off x="2719" y="1989"/>
              <a:ext cx="86" cy="65"/>
            </a:xfrm>
            <a:custGeom>
              <a:avLst/>
              <a:gdLst>
                <a:gd name="T0" fmla="*/ 0 w 779"/>
                <a:gd name="T1" fmla="*/ 0 h 702"/>
                <a:gd name="T2" fmla="*/ 0 w 779"/>
                <a:gd name="T3" fmla="*/ 0 h 702"/>
                <a:gd name="T4" fmla="*/ 0 w 779"/>
                <a:gd name="T5" fmla="*/ 0 h 702"/>
                <a:gd name="T6" fmla="*/ 0 w 779"/>
                <a:gd name="T7" fmla="*/ 0 h 702"/>
                <a:gd name="T8" fmla="*/ 0 w 779"/>
                <a:gd name="T9" fmla="*/ 0 h 702"/>
                <a:gd name="T10" fmla="*/ 0 w 779"/>
                <a:gd name="T11" fmla="*/ 0 h 702"/>
                <a:gd name="T12" fmla="*/ 0 w 779"/>
                <a:gd name="T13" fmla="*/ 0 h 702"/>
                <a:gd name="T14" fmla="*/ 0 w 779"/>
                <a:gd name="T15" fmla="*/ 0 h 702"/>
                <a:gd name="T16" fmla="*/ 0 w 779"/>
                <a:gd name="T17" fmla="*/ 0 h 702"/>
                <a:gd name="T18" fmla="*/ 0 w 779"/>
                <a:gd name="T19" fmla="*/ 0 h 702"/>
                <a:gd name="T20" fmla="*/ 0 w 779"/>
                <a:gd name="T21" fmla="*/ 0 h 702"/>
                <a:gd name="T22" fmla="*/ 0 w 779"/>
                <a:gd name="T23" fmla="*/ 0 h 702"/>
                <a:gd name="T24" fmla="*/ 0 w 779"/>
                <a:gd name="T25" fmla="*/ 0 h 702"/>
                <a:gd name="T26" fmla="*/ 0 w 779"/>
                <a:gd name="T27" fmla="*/ 0 h 702"/>
                <a:gd name="T28" fmla="*/ 0 w 779"/>
                <a:gd name="T29" fmla="*/ 0 h 702"/>
                <a:gd name="T30" fmla="*/ 0 w 779"/>
                <a:gd name="T31" fmla="*/ 0 h 702"/>
                <a:gd name="T32" fmla="*/ 0 w 779"/>
                <a:gd name="T33" fmla="*/ 0 h 702"/>
                <a:gd name="T34" fmla="*/ 0 w 779"/>
                <a:gd name="T35" fmla="*/ 0 h 702"/>
                <a:gd name="T36" fmla="*/ 0 w 779"/>
                <a:gd name="T37" fmla="*/ 0 h 702"/>
                <a:gd name="T38" fmla="*/ 0 w 779"/>
                <a:gd name="T39" fmla="*/ 0 h 702"/>
                <a:gd name="T40" fmla="*/ 0 w 779"/>
                <a:gd name="T41" fmla="*/ 0 h 702"/>
                <a:gd name="T42" fmla="*/ 0 w 779"/>
                <a:gd name="T43" fmla="*/ 0 h 702"/>
                <a:gd name="T44" fmla="*/ 0 w 779"/>
                <a:gd name="T45" fmla="*/ 0 h 702"/>
                <a:gd name="T46" fmla="*/ 0 w 779"/>
                <a:gd name="T47" fmla="*/ 0 h 702"/>
                <a:gd name="T48" fmla="*/ 0 w 779"/>
                <a:gd name="T49" fmla="*/ 0 h 702"/>
                <a:gd name="T50" fmla="*/ 0 w 779"/>
                <a:gd name="T51" fmla="*/ 0 h 702"/>
                <a:gd name="T52" fmla="*/ 0 w 779"/>
                <a:gd name="T53" fmla="*/ 0 h 702"/>
                <a:gd name="T54" fmla="*/ 0 w 779"/>
                <a:gd name="T55" fmla="*/ 0 h 702"/>
                <a:gd name="T56" fmla="*/ 0 w 779"/>
                <a:gd name="T57" fmla="*/ 0 h 702"/>
                <a:gd name="T58" fmla="*/ 0 w 779"/>
                <a:gd name="T59" fmla="*/ 0 h 702"/>
                <a:gd name="T60" fmla="*/ 0 w 779"/>
                <a:gd name="T61" fmla="*/ 0 h 702"/>
                <a:gd name="T62" fmla="*/ 0 w 779"/>
                <a:gd name="T63" fmla="*/ 0 h 70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79"/>
                <a:gd name="T97" fmla="*/ 0 h 702"/>
                <a:gd name="T98" fmla="*/ 779 w 779"/>
                <a:gd name="T99" fmla="*/ 702 h 70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79" h="702">
                  <a:moveTo>
                    <a:pt x="779" y="203"/>
                  </a:moveTo>
                  <a:lnTo>
                    <a:pt x="720" y="296"/>
                  </a:lnTo>
                  <a:lnTo>
                    <a:pt x="680" y="325"/>
                  </a:lnTo>
                  <a:lnTo>
                    <a:pt x="686" y="413"/>
                  </a:lnTo>
                  <a:lnTo>
                    <a:pt x="523" y="482"/>
                  </a:lnTo>
                  <a:lnTo>
                    <a:pt x="553" y="535"/>
                  </a:lnTo>
                  <a:lnTo>
                    <a:pt x="483" y="540"/>
                  </a:lnTo>
                  <a:lnTo>
                    <a:pt x="337" y="702"/>
                  </a:lnTo>
                  <a:lnTo>
                    <a:pt x="221" y="697"/>
                  </a:lnTo>
                  <a:lnTo>
                    <a:pt x="157" y="662"/>
                  </a:lnTo>
                  <a:lnTo>
                    <a:pt x="76" y="691"/>
                  </a:lnTo>
                  <a:lnTo>
                    <a:pt x="0" y="627"/>
                  </a:lnTo>
                  <a:lnTo>
                    <a:pt x="0" y="372"/>
                  </a:lnTo>
                  <a:lnTo>
                    <a:pt x="105" y="355"/>
                  </a:lnTo>
                  <a:lnTo>
                    <a:pt x="99" y="285"/>
                  </a:lnTo>
                  <a:lnTo>
                    <a:pt x="146" y="285"/>
                  </a:lnTo>
                  <a:lnTo>
                    <a:pt x="146" y="238"/>
                  </a:lnTo>
                  <a:lnTo>
                    <a:pt x="204" y="233"/>
                  </a:lnTo>
                  <a:lnTo>
                    <a:pt x="284" y="303"/>
                  </a:lnTo>
                  <a:lnTo>
                    <a:pt x="326" y="296"/>
                  </a:lnTo>
                  <a:lnTo>
                    <a:pt x="326" y="273"/>
                  </a:lnTo>
                  <a:lnTo>
                    <a:pt x="476" y="383"/>
                  </a:lnTo>
                  <a:lnTo>
                    <a:pt x="529" y="383"/>
                  </a:lnTo>
                  <a:lnTo>
                    <a:pt x="523" y="273"/>
                  </a:lnTo>
                  <a:lnTo>
                    <a:pt x="494" y="296"/>
                  </a:lnTo>
                  <a:lnTo>
                    <a:pt x="419" y="261"/>
                  </a:lnTo>
                  <a:lnTo>
                    <a:pt x="453" y="146"/>
                  </a:lnTo>
                  <a:lnTo>
                    <a:pt x="396" y="139"/>
                  </a:lnTo>
                  <a:lnTo>
                    <a:pt x="431" y="17"/>
                  </a:lnTo>
                  <a:lnTo>
                    <a:pt x="558" y="0"/>
                  </a:lnTo>
                  <a:lnTo>
                    <a:pt x="732" y="87"/>
                  </a:lnTo>
                  <a:lnTo>
                    <a:pt x="779" y="203"/>
                  </a:lnTo>
                  <a:close/>
                </a:path>
              </a:pathLst>
            </a:custGeom>
            <a:solidFill>
              <a:srgbClr val="EAEAEA"/>
            </a:solidFill>
            <a:ln w="9525">
              <a:noFill/>
              <a:round/>
              <a:headEnd/>
              <a:tailEnd/>
            </a:ln>
          </p:spPr>
          <p:txBody>
            <a:bodyPr/>
            <a:lstStyle/>
            <a:p>
              <a:endParaRPr lang="en-US" dirty="0"/>
            </a:p>
          </p:txBody>
        </p:sp>
        <p:sp>
          <p:nvSpPr>
            <p:cNvPr id="47212" name="Freeform 171"/>
            <p:cNvSpPr>
              <a:spLocks/>
            </p:cNvSpPr>
            <p:nvPr/>
          </p:nvSpPr>
          <p:spPr bwMode="auto">
            <a:xfrm>
              <a:off x="2794" y="2008"/>
              <a:ext cx="20" cy="43"/>
            </a:xfrm>
            <a:custGeom>
              <a:avLst/>
              <a:gdLst>
                <a:gd name="T0" fmla="*/ 0 w 192"/>
                <a:gd name="T1" fmla="*/ 0 h 459"/>
                <a:gd name="T2" fmla="*/ 0 w 192"/>
                <a:gd name="T3" fmla="*/ 0 h 459"/>
                <a:gd name="T4" fmla="*/ 0 w 192"/>
                <a:gd name="T5" fmla="*/ 0 h 459"/>
                <a:gd name="T6" fmla="*/ 0 w 192"/>
                <a:gd name="T7" fmla="*/ 0 h 459"/>
                <a:gd name="T8" fmla="*/ 0 w 192"/>
                <a:gd name="T9" fmla="*/ 0 h 459"/>
                <a:gd name="T10" fmla="*/ 0 w 192"/>
                <a:gd name="T11" fmla="*/ 0 h 459"/>
                <a:gd name="T12" fmla="*/ 0 w 192"/>
                <a:gd name="T13" fmla="*/ 0 h 459"/>
                <a:gd name="T14" fmla="*/ 0 w 192"/>
                <a:gd name="T15" fmla="*/ 0 h 459"/>
                <a:gd name="T16" fmla="*/ 0 w 192"/>
                <a:gd name="T17" fmla="*/ 0 h 4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
                <a:gd name="T28" fmla="*/ 0 h 459"/>
                <a:gd name="T29" fmla="*/ 192 w 192"/>
                <a:gd name="T30" fmla="*/ 459 h 4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 h="459">
                  <a:moveTo>
                    <a:pt x="6" y="215"/>
                  </a:moveTo>
                  <a:lnTo>
                    <a:pt x="105" y="249"/>
                  </a:lnTo>
                  <a:lnTo>
                    <a:pt x="145" y="459"/>
                  </a:lnTo>
                  <a:lnTo>
                    <a:pt x="187" y="371"/>
                  </a:lnTo>
                  <a:lnTo>
                    <a:pt x="192" y="225"/>
                  </a:lnTo>
                  <a:lnTo>
                    <a:pt x="99" y="0"/>
                  </a:lnTo>
                  <a:lnTo>
                    <a:pt x="40" y="93"/>
                  </a:lnTo>
                  <a:lnTo>
                    <a:pt x="0" y="127"/>
                  </a:lnTo>
                  <a:lnTo>
                    <a:pt x="6" y="215"/>
                  </a:lnTo>
                  <a:close/>
                </a:path>
              </a:pathLst>
            </a:custGeom>
            <a:solidFill>
              <a:srgbClr val="EAEAEA"/>
            </a:solidFill>
            <a:ln w="9525">
              <a:noFill/>
              <a:round/>
              <a:headEnd/>
              <a:tailEnd/>
            </a:ln>
          </p:spPr>
          <p:txBody>
            <a:bodyPr/>
            <a:lstStyle/>
            <a:p>
              <a:endParaRPr lang="en-US" dirty="0"/>
            </a:p>
          </p:txBody>
        </p:sp>
        <p:sp>
          <p:nvSpPr>
            <p:cNvPr id="47213" name="Freeform 172"/>
            <p:cNvSpPr>
              <a:spLocks/>
            </p:cNvSpPr>
            <p:nvPr/>
          </p:nvSpPr>
          <p:spPr bwMode="auto">
            <a:xfrm>
              <a:off x="2648" y="2048"/>
              <a:ext cx="66" cy="81"/>
            </a:xfrm>
            <a:custGeom>
              <a:avLst/>
              <a:gdLst>
                <a:gd name="T0" fmla="*/ 0 w 610"/>
                <a:gd name="T1" fmla="*/ 0 h 860"/>
                <a:gd name="T2" fmla="*/ 0 w 610"/>
                <a:gd name="T3" fmla="*/ 0 h 860"/>
                <a:gd name="T4" fmla="*/ 0 w 610"/>
                <a:gd name="T5" fmla="*/ 0 h 860"/>
                <a:gd name="T6" fmla="*/ 0 w 610"/>
                <a:gd name="T7" fmla="*/ 0 h 860"/>
                <a:gd name="T8" fmla="*/ 0 w 610"/>
                <a:gd name="T9" fmla="*/ 0 h 860"/>
                <a:gd name="T10" fmla="*/ 0 w 610"/>
                <a:gd name="T11" fmla="*/ 0 h 860"/>
                <a:gd name="T12" fmla="*/ 0 w 610"/>
                <a:gd name="T13" fmla="*/ 0 h 860"/>
                <a:gd name="T14" fmla="*/ 0 w 610"/>
                <a:gd name="T15" fmla="*/ 0 h 860"/>
                <a:gd name="T16" fmla="*/ 0 w 610"/>
                <a:gd name="T17" fmla="*/ 0 h 860"/>
                <a:gd name="T18" fmla="*/ 0 w 610"/>
                <a:gd name="T19" fmla="*/ 0 h 860"/>
                <a:gd name="T20" fmla="*/ 0 w 610"/>
                <a:gd name="T21" fmla="*/ 0 h 860"/>
                <a:gd name="T22" fmla="*/ 0 w 610"/>
                <a:gd name="T23" fmla="*/ 0 h 860"/>
                <a:gd name="T24" fmla="*/ 0 w 610"/>
                <a:gd name="T25" fmla="*/ 0 h 860"/>
                <a:gd name="T26" fmla="*/ 0 w 610"/>
                <a:gd name="T27" fmla="*/ 0 h 860"/>
                <a:gd name="T28" fmla="*/ 0 w 610"/>
                <a:gd name="T29" fmla="*/ 0 h 860"/>
                <a:gd name="T30" fmla="*/ 0 w 610"/>
                <a:gd name="T31" fmla="*/ 0 h 8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10"/>
                <a:gd name="T49" fmla="*/ 0 h 860"/>
                <a:gd name="T50" fmla="*/ 610 w 610"/>
                <a:gd name="T51" fmla="*/ 860 h 8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10" h="860">
                  <a:moveTo>
                    <a:pt x="610" y="87"/>
                  </a:moveTo>
                  <a:lnTo>
                    <a:pt x="598" y="314"/>
                  </a:lnTo>
                  <a:lnTo>
                    <a:pt x="516" y="366"/>
                  </a:lnTo>
                  <a:lnTo>
                    <a:pt x="516" y="796"/>
                  </a:lnTo>
                  <a:lnTo>
                    <a:pt x="464" y="860"/>
                  </a:lnTo>
                  <a:lnTo>
                    <a:pt x="389" y="837"/>
                  </a:lnTo>
                  <a:lnTo>
                    <a:pt x="383" y="755"/>
                  </a:lnTo>
                  <a:lnTo>
                    <a:pt x="337" y="825"/>
                  </a:lnTo>
                  <a:lnTo>
                    <a:pt x="237" y="703"/>
                  </a:lnTo>
                  <a:lnTo>
                    <a:pt x="174" y="349"/>
                  </a:lnTo>
                  <a:lnTo>
                    <a:pt x="110" y="290"/>
                  </a:lnTo>
                  <a:lnTo>
                    <a:pt x="0" y="63"/>
                  </a:lnTo>
                  <a:lnTo>
                    <a:pt x="92" y="0"/>
                  </a:lnTo>
                  <a:lnTo>
                    <a:pt x="157" y="52"/>
                  </a:lnTo>
                  <a:lnTo>
                    <a:pt x="429" y="6"/>
                  </a:lnTo>
                  <a:lnTo>
                    <a:pt x="610" y="87"/>
                  </a:lnTo>
                  <a:close/>
                </a:path>
              </a:pathLst>
            </a:custGeom>
            <a:solidFill>
              <a:srgbClr val="EAEAEA"/>
            </a:solidFill>
            <a:ln w="9525">
              <a:noFill/>
              <a:round/>
              <a:headEnd/>
              <a:tailEnd/>
            </a:ln>
          </p:spPr>
          <p:txBody>
            <a:bodyPr/>
            <a:lstStyle/>
            <a:p>
              <a:endParaRPr lang="en-US" dirty="0"/>
            </a:p>
          </p:txBody>
        </p:sp>
        <p:sp>
          <p:nvSpPr>
            <p:cNvPr id="47214" name="Freeform 173"/>
            <p:cNvSpPr>
              <a:spLocks/>
            </p:cNvSpPr>
            <p:nvPr/>
          </p:nvSpPr>
          <p:spPr bwMode="auto">
            <a:xfrm>
              <a:off x="2777" y="2006"/>
              <a:ext cx="74" cy="106"/>
            </a:xfrm>
            <a:custGeom>
              <a:avLst/>
              <a:gdLst>
                <a:gd name="T0" fmla="*/ 0 w 680"/>
                <a:gd name="T1" fmla="*/ 0 h 1144"/>
                <a:gd name="T2" fmla="*/ 0 w 680"/>
                <a:gd name="T3" fmla="*/ 0 h 1144"/>
                <a:gd name="T4" fmla="*/ 0 w 680"/>
                <a:gd name="T5" fmla="*/ 0 h 1144"/>
                <a:gd name="T6" fmla="*/ 0 w 680"/>
                <a:gd name="T7" fmla="*/ 0 h 1144"/>
                <a:gd name="T8" fmla="*/ 0 w 680"/>
                <a:gd name="T9" fmla="*/ 0 h 1144"/>
                <a:gd name="T10" fmla="*/ 0 w 680"/>
                <a:gd name="T11" fmla="*/ 0 h 1144"/>
                <a:gd name="T12" fmla="*/ 0 w 680"/>
                <a:gd name="T13" fmla="*/ 0 h 1144"/>
                <a:gd name="T14" fmla="*/ 0 w 680"/>
                <a:gd name="T15" fmla="*/ 0 h 1144"/>
                <a:gd name="T16" fmla="*/ 0 w 680"/>
                <a:gd name="T17" fmla="*/ 0 h 1144"/>
                <a:gd name="T18" fmla="*/ 0 w 680"/>
                <a:gd name="T19" fmla="*/ 0 h 1144"/>
                <a:gd name="T20" fmla="*/ 0 w 680"/>
                <a:gd name="T21" fmla="*/ 0 h 1144"/>
                <a:gd name="T22" fmla="*/ 0 w 680"/>
                <a:gd name="T23" fmla="*/ 0 h 1144"/>
                <a:gd name="T24" fmla="*/ 0 w 680"/>
                <a:gd name="T25" fmla="*/ 0 h 1144"/>
                <a:gd name="T26" fmla="*/ 0 w 680"/>
                <a:gd name="T27" fmla="*/ 0 h 1144"/>
                <a:gd name="T28" fmla="*/ 0 w 680"/>
                <a:gd name="T29" fmla="*/ 0 h 1144"/>
                <a:gd name="T30" fmla="*/ 0 w 680"/>
                <a:gd name="T31" fmla="*/ 0 h 1144"/>
                <a:gd name="T32" fmla="*/ 0 w 680"/>
                <a:gd name="T33" fmla="*/ 0 h 1144"/>
                <a:gd name="T34" fmla="*/ 0 w 680"/>
                <a:gd name="T35" fmla="*/ 0 h 1144"/>
                <a:gd name="T36" fmla="*/ 0 w 680"/>
                <a:gd name="T37" fmla="*/ 0 h 1144"/>
                <a:gd name="T38" fmla="*/ 0 w 680"/>
                <a:gd name="T39" fmla="*/ 0 h 1144"/>
                <a:gd name="T40" fmla="*/ 0 w 680"/>
                <a:gd name="T41" fmla="*/ 0 h 1144"/>
                <a:gd name="T42" fmla="*/ 0 w 680"/>
                <a:gd name="T43" fmla="*/ 0 h 1144"/>
                <a:gd name="T44" fmla="*/ 0 w 680"/>
                <a:gd name="T45" fmla="*/ 0 h 1144"/>
                <a:gd name="T46" fmla="*/ 0 w 680"/>
                <a:gd name="T47" fmla="*/ 0 h 1144"/>
                <a:gd name="T48" fmla="*/ 0 w 680"/>
                <a:gd name="T49" fmla="*/ 0 h 1144"/>
                <a:gd name="T50" fmla="*/ 0 w 680"/>
                <a:gd name="T51" fmla="*/ 0 h 1144"/>
                <a:gd name="T52" fmla="*/ 0 w 680"/>
                <a:gd name="T53" fmla="*/ 0 h 1144"/>
                <a:gd name="T54" fmla="*/ 0 w 680"/>
                <a:gd name="T55" fmla="*/ 0 h 1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80"/>
                <a:gd name="T85" fmla="*/ 0 h 1144"/>
                <a:gd name="T86" fmla="*/ 680 w 680"/>
                <a:gd name="T87" fmla="*/ 1144 h 1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80" h="1144">
                  <a:moveTo>
                    <a:pt x="30" y="355"/>
                  </a:moveTo>
                  <a:lnTo>
                    <a:pt x="175" y="453"/>
                  </a:lnTo>
                  <a:lnTo>
                    <a:pt x="187" y="564"/>
                  </a:lnTo>
                  <a:lnTo>
                    <a:pt x="128" y="569"/>
                  </a:lnTo>
                  <a:lnTo>
                    <a:pt x="163" y="662"/>
                  </a:lnTo>
                  <a:lnTo>
                    <a:pt x="47" y="831"/>
                  </a:lnTo>
                  <a:lnTo>
                    <a:pt x="82" y="1132"/>
                  </a:lnTo>
                  <a:lnTo>
                    <a:pt x="145" y="1144"/>
                  </a:lnTo>
                  <a:lnTo>
                    <a:pt x="175" y="1028"/>
                  </a:lnTo>
                  <a:lnTo>
                    <a:pt x="320" y="923"/>
                  </a:lnTo>
                  <a:lnTo>
                    <a:pt x="309" y="709"/>
                  </a:lnTo>
                  <a:lnTo>
                    <a:pt x="267" y="686"/>
                  </a:lnTo>
                  <a:lnTo>
                    <a:pt x="291" y="627"/>
                  </a:lnTo>
                  <a:lnTo>
                    <a:pt x="378" y="569"/>
                  </a:lnTo>
                  <a:lnTo>
                    <a:pt x="407" y="517"/>
                  </a:lnTo>
                  <a:lnTo>
                    <a:pt x="640" y="343"/>
                  </a:lnTo>
                  <a:lnTo>
                    <a:pt x="680" y="0"/>
                  </a:lnTo>
                  <a:lnTo>
                    <a:pt x="500" y="23"/>
                  </a:lnTo>
                  <a:lnTo>
                    <a:pt x="471" y="70"/>
                  </a:lnTo>
                  <a:lnTo>
                    <a:pt x="332" y="53"/>
                  </a:lnTo>
                  <a:lnTo>
                    <a:pt x="274" y="81"/>
                  </a:lnTo>
                  <a:lnTo>
                    <a:pt x="344" y="233"/>
                  </a:lnTo>
                  <a:lnTo>
                    <a:pt x="344" y="400"/>
                  </a:lnTo>
                  <a:lnTo>
                    <a:pt x="302" y="477"/>
                  </a:lnTo>
                  <a:lnTo>
                    <a:pt x="262" y="267"/>
                  </a:lnTo>
                  <a:lnTo>
                    <a:pt x="163" y="233"/>
                  </a:lnTo>
                  <a:lnTo>
                    <a:pt x="0" y="302"/>
                  </a:lnTo>
                  <a:lnTo>
                    <a:pt x="30" y="355"/>
                  </a:lnTo>
                  <a:close/>
                </a:path>
              </a:pathLst>
            </a:custGeom>
            <a:solidFill>
              <a:srgbClr val="DDDDDD"/>
            </a:solidFill>
            <a:ln w="9525">
              <a:noFill/>
              <a:round/>
              <a:headEnd/>
              <a:tailEnd/>
            </a:ln>
          </p:spPr>
          <p:txBody>
            <a:bodyPr/>
            <a:lstStyle/>
            <a:p>
              <a:endParaRPr lang="en-US" dirty="0"/>
            </a:p>
          </p:txBody>
        </p:sp>
        <p:sp>
          <p:nvSpPr>
            <p:cNvPr id="47215" name="Freeform 174"/>
            <p:cNvSpPr>
              <a:spLocks/>
            </p:cNvSpPr>
            <p:nvPr/>
          </p:nvSpPr>
          <p:spPr bwMode="auto">
            <a:xfrm>
              <a:off x="2744" y="2039"/>
              <a:ext cx="53" cy="44"/>
            </a:xfrm>
            <a:custGeom>
              <a:avLst/>
              <a:gdLst>
                <a:gd name="T0" fmla="*/ 0 w 489"/>
                <a:gd name="T1" fmla="*/ 0 h 476"/>
                <a:gd name="T2" fmla="*/ 0 w 489"/>
                <a:gd name="T3" fmla="*/ 0 h 476"/>
                <a:gd name="T4" fmla="*/ 0 w 489"/>
                <a:gd name="T5" fmla="*/ 0 h 476"/>
                <a:gd name="T6" fmla="*/ 0 w 489"/>
                <a:gd name="T7" fmla="*/ 0 h 476"/>
                <a:gd name="T8" fmla="*/ 0 w 489"/>
                <a:gd name="T9" fmla="*/ 0 h 476"/>
                <a:gd name="T10" fmla="*/ 0 w 489"/>
                <a:gd name="T11" fmla="*/ 0 h 476"/>
                <a:gd name="T12" fmla="*/ 0 w 489"/>
                <a:gd name="T13" fmla="*/ 0 h 476"/>
                <a:gd name="T14" fmla="*/ 0 w 489"/>
                <a:gd name="T15" fmla="*/ 0 h 476"/>
                <a:gd name="T16" fmla="*/ 0 w 489"/>
                <a:gd name="T17" fmla="*/ 0 h 476"/>
                <a:gd name="T18" fmla="*/ 0 w 489"/>
                <a:gd name="T19" fmla="*/ 0 h 476"/>
                <a:gd name="T20" fmla="*/ 0 w 489"/>
                <a:gd name="T21" fmla="*/ 0 h 476"/>
                <a:gd name="T22" fmla="*/ 0 w 489"/>
                <a:gd name="T23" fmla="*/ 0 h 476"/>
                <a:gd name="T24" fmla="*/ 0 w 489"/>
                <a:gd name="T25" fmla="*/ 0 h 4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9"/>
                <a:gd name="T40" fmla="*/ 0 h 476"/>
                <a:gd name="T41" fmla="*/ 489 w 489"/>
                <a:gd name="T42" fmla="*/ 476 h 4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9" h="476">
                  <a:moveTo>
                    <a:pt x="0" y="162"/>
                  </a:moveTo>
                  <a:lnTo>
                    <a:pt x="63" y="336"/>
                  </a:lnTo>
                  <a:lnTo>
                    <a:pt x="116" y="336"/>
                  </a:lnTo>
                  <a:lnTo>
                    <a:pt x="133" y="389"/>
                  </a:lnTo>
                  <a:lnTo>
                    <a:pt x="349" y="476"/>
                  </a:lnTo>
                  <a:lnTo>
                    <a:pt x="465" y="307"/>
                  </a:lnTo>
                  <a:lnTo>
                    <a:pt x="430" y="214"/>
                  </a:lnTo>
                  <a:lnTo>
                    <a:pt x="489" y="209"/>
                  </a:lnTo>
                  <a:lnTo>
                    <a:pt x="477" y="98"/>
                  </a:lnTo>
                  <a:lnTo>
                    <a:pt x="332" y="0"/>
                  </a:lnTo>
                  <a:lnTo>
                    <a:pt x="262" y="5"/>
                  </a:lnTo>
                  <a:lnTo>
                    <a:pt x="116" y="167"/>
                  </a:lnTo>
                  <a:lnTo>
                    <a:pt x="0" y="162"/>
                  </a:lnTo>
                  <a:close/>
                </a:path>
              </a:pathLst>
            </a:custGeom>
            <a:solidFill>
              <a:srgbClr val="EAEAEA"/>
            </a:solidFill>
            <a:ln w="9525">
              <a:noFill/>
              <a:round/>
              <a:headEnd/>
              <a:tailEnd/>
            </a:ln>
          </p:spPr>
          <p:txBody>
            <a:bodyPr/>
            <a:lstStyle/>
            <a:p>
              <a:endParaRPr lang="en-US" dirty="0"/>
            </a:p>
          </p:txBody>
        </p:sp>
        <p:sp>
          <p:nvSpPr>
            <p:cNvPr id="47216" name="Freeform 175"/>
            <p:cNvSpPr>
              <a:spLocks/>
            </p:cNvSpPr>
            <p:nvPr/>
          </p:nvSpPr>
          <p:spPr bwMode="auto">
            <a:xfrm>
              <a:off x="2705" y="2051"/>
              <a:ext cx="64" cy="63"/>
            </a:xfrm>
            <a:custGeom>
              <a:avLst/>
              <a:gdLst>
                <a:gd name="T0" fmla="*/ 0 w 593"/>
                <a:gd name="T1" fmla="*/ 0 h 674"/>
                <a:gd name="T2" fmla="*/ 0 w 593"/>
                <a:gd name="T3" fmla="*/ 0 h 674"/>
                <a:gd name="T4" fmla="*/ 0 w 593"/>
                <a:gd name="T5" fmla="*/ 0 h 674"/>
                <a:gd name="T6" fmla="*/ 0 w 593"/>
                <a:gd name="T7" fmla="*/ 0 h 674"/>
                <a:gd name="T8" fmla="*/ 0 w 593"/>
                <a:gd name="T9" fmla="*/ 0 h 674"/>
                <a:gd name="T10" fmla="*/ 0 w 593"/>
                <a:gd name="T11" fmla="*/ 0 h 674"/>
                <a:gd name="T12" fmla="*/ 0 w 593"/>
                <a:gd name="T13" fmla="*/ 0 h 674"/>
                <a:gd name="T14" fmla="*/ 0 w 593"/>
                <a:gd name="T15" fmla="*/ 0 h 674"/>
                <a:gd name="T16" fmla="*/ 0 w 593"/>
                <a:gd name="T17" fmla="*/ 0 h 674"/>
                <a:gd name="T18" fmla="*/ 0 w 593"/>
                <a:gd name="T19" fmla="*/ 0 h 674"/>
                <a:gd name="T20" fmla="*/ 0 w 593"/>
                <a:gd name="T21" fmla="*/ 0 h 674"/>
                <a:gd name="T22" fmla="*/ 0 w 593"/>
                <a:gd name="T23" fmla="*/ 0 h 674"/>
                <a:gd name="T24" fmla="*/ 0 w 593"/>
                <a:gd name="T25" fmla="*/ 0 h 674"/>
                <a:gd name="T26" fmla="*/ 0 w 593"/>
                <a:gd name="T27" fmla="*/ 0 h 674"/>
                <a:gd name="T28" fmla="*/ 0 w 593"/>
                <a:gd name="T29" fmla="*/ 0 h 674"/>
                <a:gd name="T30" fmla="*/ 0 w 593"/>
                <a:gd name="T31" fmla="*/ 0 h 674"/>
                <a:gd name="T32" fmla="*/ 0 w 593"/>
                <a:gd name="T33" fmla="*/ 0 h 67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93"/>
                <a:gd name="T52" fmla="*/ 0 h 674"/>
                <a:gd name="T53" fmla="*/ 593 w 593"/>
                <a:gd name="T54" fmla="*/ 674 h 67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93" h="674">
                  <a:moveTo>
                    <a:pt x="0" y="622"/>
                  </a:moveTo>
                  <a:lnTo>
                    <a:pt x="53" y="674"/>
                  </a:lnTo>
                  <a:lnTo>
                    <a:pt x="135" y="640"/>
                  </a:lnTo>
                  <a:lnTo>
                    <a:pt x="216" y="552"/>
                  </a:lnTo>
                  <a:lnTo>
                    <a:pt x="338" y="581"/>
                  </a:lnTo>
                  <a:lnTo>
                    <a:pt x="379" y="552"/>
                  </a:lnTo>
                  <a:lnTo>
                    <a:pt x="361" y="488"/>
                  </a:lnTo>
                  <a:lnTo>
                    <a:pt x="593" y="296"/>
                  </a:lnTo>
                  <a:lnTo>
                    <a:pt x="501" y="262"/>
                  </a:lnTo>
                  <a:lnTo>
                    <a:pt x="477" y="209"/>
                  </a:lnTo>
                  <a:lnTo>
                    <a:pt x="424" y="209"/>
                  </a:lnTo>
                  <a:lnTo>
                    <a:pt x="361" y="35"/>
                  </a:lnTo>
                  <a:lnTo>
                    <a:pt x="297" y="0"/>
                  </a:lnTo>
                  <a:lnTo>
                    <a:pt x="94" y="64"/>
                  </a:lnTo>
                  <a:lnTo>
                    <a:pt x="82" y="291"/>
                  </a:lnTo>
                  <a:lnTo>
                    <a:pt x="0" y="337"/>
                  </a:lnTo>
                  <a:lnTo>
                    <a:pt x="0" y="622"/>
                  </a:lnTo>
                  <a:close/>
                </a:path>
              </a:pathLst>
            </a:custGeom>
            <a:solidFill>
              <a:srgbClr val="EAEAEA"/>
            </a:solidFill>
            <a:ln w="9525">
              <a:noFill/>
              <a:round/>
              <a:headEnd/>
              <a:tailEnd/>
            </a:ln>
          </p:spPr>
          <p:txBody>
            <a:bodyPr/>
            <a:lstStyle/>
            <a:p>
              <a:endParaRPr lang="en-US" dirty="0"/>
            </a:p>
          </p:txBody>
        </p:sp>
        <p:sp>
          <p:nvSpPr>
            <p:cNvPr id="47217" name="Freeform 176"/>
            <p:cNvSpPr>
              <a:spLocks/>
            </p:cNvSpPr>
            <p:nvPr/>
          </p:nvSpPr>
          <p:spPr bwMode="auto">
            <a:xfrm>
              <a:off x="2685" y="2078"/>
              <a:ext cx="107" cy="91"/>
            </a:xfrm>
            <a:custGeom>
              <a:avLst/>
              <a:gdLst>
                <a:gd name="T0" fmla="*/ 0 w 982"/>
                <a:gd name="T1" fmla="*/ 0 h 970"/>
                <a:gd name="T2" fmla="*/ 0 w 982"/>
                <a:gd name="T3" fmla="*/ 0 h 970"/>
                <a:gd name="T4" fmla="*/ 0 w 982"/>
                <a:gd name="T5" fmla="*/ 0 h 970"/>
                <a:gd name="T6" fmla="*/ 0 w 982"/>
                <a:gd name="T7" fmla="*/ 0 h 970"/>
                <a:gd name="T8" fmla="*/ 0 w 982"/>
                <a:gd name="T9" fmla="*/ 0 h 970"/>
                <a:gd name="T10" fmla="*/ 0 w 982"/>
                <a:gd name="T11" fmla="*/ 0 h 970"/>
                <a:gd name="T12" fmla="*/ 0 w 982"/>
                <a:gd name="T13" fmla="*/ 0 h 970"/>
                <a:gd name="T14" fmla="*/ 0 w 982"/>
                <a:gd name="T15" fmla="*/ 0 h 970"/>
                <a:gd name="T16" fmla="*/ 0 w 982"/>
                <a:gd name="T17" fmla="*/ 0 h 970"/>
                <a:gd name="T18" fmla="*/ 0 w 982"/>
                <a:gd name="T19" fmla="*/ 0 h 970"/>
                <a:gd name="T20" fmla="*/ 0 w 982"/>
                <a:gd name="T21" fmla="*/ 0 h 970"/>
                <a:gd name="T22" fmla="*/ 0 w 982"/>
                <a:gd name="T23" fmla="*/ 0 h 970"/>
                <a:gd name="T24" fmla="*/ 0 w 982"/>
                <a:gd name="T25" fmla="*/ 0 h 970"/>
                <a:gd name="T26" fmla="*/ 0 w 982"/>
                <a:gd name="T27" fmla="*/ 0 h 970"/>
                <a:gd name="T28" fmla="*/ 0 w 982"/>
                <a:gd name="T29" fmla="*/ 0 h 970"/>
                <a:gd name="T30" fmla="*/ 0 w 982"/>
                <a:gd name="T31" fmla="*/ 0 h 970"/>
                <a:gd name="T32" fmla="*/ 0 w 982"/>
                <a:gd name="T33" fmla="*/ 0 h 970"/>
                <a:gd name="T34" fmla="*/ 0 w 982"/>
                <a:gd name="T35" fmla="*/ 0 h 970"/>
                <a:gd name="T36" fmla="*/ 0 w 982"/>
                <a:gd name="T37" fmla="*/ 0 h 970"/>
                <a:gd name="T38" fmla="*/ 0 w 982"/>
                <a:gd name="T39" fmla="*/ 0 h 970"/>
                <a:gd name="T40" fmla="*/ 0 w 982"/>
                <a:gd name="T41" fmla="*/ 0 h 970"/>
                <a:gd name="T42" fmla="*/ 0 w 982"/>
                <a:gd name="T43" fmla="*/ 0 h 970"/>
                <a:gd name="T44" fmla="*/ 0 w 982"/>
                <a:gd name="T45" fmla="*/ 0 h 970"/>
                <a:gd name="T46" fmla="*/ 0 w 982"/>
                <a:gd name="T47" fmla="*/ 0 h 970"/>
                <a:gd name="T48" fmla="*/ 0 w 982"/>
                <a:gd name="T49" fmla="*/ 0 h 970"/>
                <a:gd name="T50" fmla="*/ 0 w 982"/>
                <a:gd name="T51" fmla="*/ 0 h 970"/>
                <a:gd name="T52" fmla="*/ 0 w 982"/>
                <a:gd name="T53" fmla="*/ 0 h 970"/>
                <a:gd name="T54" fmla="*/ 0 w 982"/>
                <a:gd name="T55" fmla="*/ 0 h 970"/>
                <a:gd name="T56" fmla="*/ 0 w 982"/>
                <a:gd name="T57" fmla="*/ 0 h 970"/>
                <a:gd name="T58" fmla="*/ 0 w 982"/>
                <a:gd name="T59" fmla="*/ 0 h 970"/>
                <a:gd name="T60" fmla="*/ 0 w 982"/>
                <a:gd name="T61" fmla="*/ 0 h 97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82"/>
                <a:gd name="T94" fmla="*/ 0 h 970"/>
                <a:gd name="T95" fmla="*/ 982 w 982"/>
                <a:gd name="T96" fmla="*/ 970 h 97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82" h="970">
                  <a:moveTo>
                    <a:pt x="0" y="500"/>
                  </a:moveTo>
                  <a:lnTo>
                    <a:pt x="110" y="710"/>
                  </a:lnTo>
                  <a:lnTo>
                    <a:pt x="87" y="831"/>
                  </a:lnTo>
                  <a:lnTo>
                    <a:pt x="127" y="942"/>
                  </a:lnTo>
                  <a:lnTo>
                    <a:pt x="203" y="970"/>
                  </a:lnTo>
                  <a:lnTo>
                    <a:pt x="296" y="907"/>
                  </a:lnTo>
                  <a:lnTo>
                    <a:pt x="418" y="895"/>
                  </a:lnTo>
                  <a:lnTo>
                    <a:pt x="593" y="814"/>
                  </a:lnTo>
                  <a:lnTo>
                    <a:pt x="755" y="721"/>
                  </a:lnTo>
                  <a:lnTo>
                    <a:pt x="964" y="431"/>
                  </a:lnTo>
                  <a:lnTo>
                    <a:pt x="982" y="366"/>
                  </a:lnTo>
                  <a:lnTo>
                    <a:pt x="924" y="354"/>
                  </a:lnTo>
                  <a:lnTo>
                    <a:pt x="860" y="413"/>
                  </a:lnTo>
                  <a:lnTo>
                    <a:pt x="819" y="407"/>
                  </a:lnTo>
                  <a:lnTo>
                    <a:pt x="842" y="332"/>
                  </a:lnTo>
                  <a:lnTo>
                    <a:pt x="848" y="302"/>
                  </a:lnTo>
                  <a:lnTo>
                    <a:pt x="924" y="302"/>
                  </a:lnTo>
                  <a:lnTo>
                    <a:pt x="889" y="53"/>
                  </a:lnTo>
                  <a:lnTo>
                    <a:pt x="760" y="0"/>
                  </a:lnTo>
                  <a:lnTo>
                    <a:pt x="540" y="175"/>
                  </a:lnTo>
                  <a:lnTo>
                    <a:pt x="558" y="256"/>
                  </a:lnTo>
                  <a:lnTo>
                    <a:pt x="517" y="285"/>
                  </a:lnTo>
                  <a:lnTo>
                    <a:pt x="395" y="256"/>
                  </a:lnTo>
                  <a:lnTo>
                    <a:pt x="326" y="332"/>
                  </a:lnTo>
                  <a:lnTo>
                    <a:pt x="232" y="378"/>
                  </a:lnTo>
                  <a:lnTo>
                    <a:pt x="179" y="326"/>
                  </a:lnTo>
                  <a:lnTo>
                    <a:pt x="179" y="477"/>
                  </a:lnTo>
                  <a:lnTo>
                    <a:pt x="127" y="541"/>
                  </a:lnTo>
                  <a:lnTo>
                    <a:pt x="64" y="518"/>
                  </a:lnTo>
                  <a:lnTo>
                    <a:pt x="46" y="436"/>
                  </a:lnTo>
                  <a:lnTo>
                    <a:pt x="0" y="500"/>
                  </a:lnTo>
                  <a:close/>
                </a:path>
              </a:pathLst>
            </a:custGeom>
            <a:solidFill>
              <a:srgbClr val="EAEAEA"/>
            </a:solidFill>
            <a:ln w="9525">
              <a:noFill/>
              <a:round/>
              <a:headEnd/>
              <a:tailEnd/>
            </a:ln>
          </p:spPr>
          <p:txBody>
            <a:bodyPr/>
            <a:lstStyle/>
            <a:p>
              <a:endParaRPr lang="en-US" dirty="0"/>
            </a:p>
          </p:txBody>
        </p:sp>
        <p:sp>
          <p:nvSpPr>
            <p:cNvPr id="47218" name="Freeform 177"/>
            <p:cNvSpPr>
              <a:spLocks/>
            </p:cNvSpPr>
            <p:nvPr/>
          </p:nvSpPr>
          <p:spPr bwMode="auto">
            <a:xfrm>
              <a:off x="2773" y="2106"/>
              <a:ext cx="13" cy="11"/>
            </a:xfrm>
            <a:custGeom>
              <a:avLst/>
              <a:gdLst>
                <a:gd name="T0" fmla="*/ 0 w 116"/>
                <a:gd name="T1" fmla="*/ 0 h 111"/>
                <a:gd name="T2" fmla="*/ 0 w 116"/>
                <a:gd name="T3" fmla="*/ 0 h 111"/>
                <a:gd name="T4" fmla="*/ 0 w 116"/>
                <a:gd name="T5" fmla="*/ 0 h 111"/>
                <a:gd name="T6" fmla="*/ 0 w 116"/>
                <a:gd name="T7" fmla="*/ 0 h 111"/>
                <a:gd name="T8" fmla="*/ 0 w 116"/>
                <a:gd name="T9" fmla="*/ 0 h 111"/>
                <a:gd name="T10" fmla="*/ 0 w 116"/>
                <a:gd name="T11" fmla="*/ 0 h 111"/>
                <a:gd name="T12" fmla="*/ 0 60000 65536"/>
                <a:gd name="T13" fmla="*/ 0 60000 65536"/>
                <a:gd name="T14" fmla="*/ 0 60000 65536"/>
                <a:gd name="T15" fmla="*/ 0 60000 65536"/>
                <a:gd name="T16" fmla="*/ 0 60000 65536"/>
                <a:gd name="T17" fmla="*/ 0 60000 65536"/>
                <a:gd name="T18" fmla="*/ 0 w 116"/>
                <a:gd name="T19" fmla="*/ 0 h 111"/>
                <a:gd name="T20" fmla="*/ 116 w 116"/>
                <a:gd name="T21" fmla="*/ 111 h 111"/>
              </a:gdLst>
              <a:ahLst/>
              <a:cxnLst>
                <a:cxn ang="T12">
                  <a:pos x="T0" y="T1"/>
                </a:cxn>
                <a:cxn ang="T13">
                  <a:pos x="T2" y="T3"/>
                </a:cxn>
                <a:cxn ang="T14">
                  <a:pos x="T4" y="T5"/>
                </a:cxn>
                <a:cxn ang="T15">
                  <a:pos x="T6" y="T7"/>
                </a:cxn>
                <a:cxn ang="T16">
                  <a:pos x="T8" y="T9"/>
                </a:cxn>
                <a:cxn ang="T17">
                  <a:pos x="T10" y="T11"/>
                </a:cxn>
              </a:cxnLst>
              <a:rect l="T18" t="T19" r="T20" b="T21"/>
              <a:pathLst>
                <a:path w="116" h="111">
                  <a:moveTo>
                    <a:pt x="104" y="0"/>
                  </a:moveTo>
                  <a:lnTo>
                    <a:pt x="41" y="0"/>
                  </a:lnTo>
                  <a:lnTo>
                    <a:pt x="0" y="99"/>
                  </a:lnTo>
                  <a:lnTo>
                    <a:pt x="47" y="111"/>
                  </a:lnTo>
                  <a:lnTo>
                    <a:pt x="116" y="52"/>
                  </a:lnTo>
                  <a:lnTo>
                    <a:pt x="104" y="0"/>
                  </a:lnTo>
                  <a:close/>
                </a:path>
              </a:pathLst>
            </a:custGeom>
            <a:solidFill>
              <a:srgbClr val="EAEAEA"/>
            </a:solidFill>
            <a:ln w="9525">
              <a:noFill/>
              <a:round/>
              <a:headEnd/>
              <a:tailEnd/>
            </a:ln>
          </p:spPr>
          <p:txBody>
            <a:bodyPr/>
            <a:lstStyle/>
            <a:p>
              <a:endParaRPr lang="en-US" dirty="0"/>
            </a:p>
          </p:txBody>
        </p:sp>
        <p:sp>
          <p:nvSpPr>
            <p:cNvPr id="47219" name="Freeform 178"/>
            <p:cNvSpPr>
              <a:spLocks/>
            </p:cNvSpPr>
            <p:nvPr/>
          </p:nvSpPr>
          <p:spPr bwMode="auto">
            <a:xfrm>
              <a:off x="2752" y="2123"/>
              <a:ext cx="14" cy="14"/>
            </a:xfrm>
            <a:custGeom>
              <a:avLst/>
              <a:gdLst>
                <a:gd name="T0" fmla="*/ 0 w 133"/>
                <a:gd name="T1" fmla="*/ 0 h 145"/>
                <a:gd name="T2" fmla="*/ 0 w 133"/>
                <a:gd name="T3" fmla="*/ 0 h 145"/>
                <a:gd name="T4" fmla="*/ 0 w 133"/>
                <a:gd name="T5" fmla="*/ 0 h 145"/>
                <a:gd name="T6" fmla="*/ 0 w 133"/>
                <a:gd name="T7" fmla="*/ 0 h 145"/>
                <a:gd name="T8" fmla="*/ 0 w 133"/>
                <a:gd name="T9" fmla="*/ 0 h 145"/>
                <a:gd name="T10" fmla="*/ 0 w 133"/>
                <a:gd name="T11" fmla="*/ 0 h 145"/>
                <a:gd name="T12" fmla="*/ 0 w 133"/>
                <a:gd name="T13" fmla="*/ 0 h 145"/>
                <a:gd name="T14" fmla="*/ 0 w 133"/>
                <a:gd name="T15" fmla="*/ 0 h 145"/>
                <a:gd name="T16" fmla="*/ 0 w 133"/>
                <a:gd name="T17" fmla="*/ 0 h 1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3"/>
                <a:gd name="T28" fmla="*/ 0 h 145"/>
                <a:gd name="T29" fmla="*/ 133 w 133"/>
                <a:gd name="T30" fmla="*/ 145 h 1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3" h="145">
                  <a:moveTo>
                    <a:pt x="98" y="0"/>
                  </a:moveTo>
                  <a:lnTo>
                    <a:pt x="17" y="23"/>
                  </a:lnTo>
                  <a:lnTo>
                    <a:pt x="0" y="81"/>
                  </a:lnTo>
                  <a:lnTo>
                    <a:pt x="28" y="145"/>
                  </a:lnTo>
                  <a:lnTo>
                    <a:pt x="81" y="145"/>
                  </a:lnTo>
                  <a:lnTo>
                    <a:pt x="133" y="70"/>
                  </a:lnTo>
                  <a:lnTo>
                    <a:pt x="133" y="40"/>
                  </a:lnTo>
                  <a:lnTo>
                    <a:pt x="128" y="17"/>
                  </a:lnTo>
                  <a:lnTo>
                    <a:pt x="98" y="0"/>
                  </a:lnTo>
                  <a:close/>
                </a:path>
              </a:pathLst>
            </a:custGeom>
            <a:solidFill>
              <a:srgbClr val="EAEAEA"/>
            </a:solidFill>
            <a:ln w="9525">
              <a:noFill/>
              <a:round/>
              <a:headEnd/>
              <a:tailEnd/>
            </a:ln>
          </p:spPr>
          <p:txBody>
            <a:bodyPr/>
            <a:lstStyle/>
            <a:p>
              <a:endParaRPr lang="en-US" dirty="0"/>
            </a:p>
          </p:txBody>
        </p:sp>
        <p:sp>
          <p:nvSpPr>
            <p:cNvPr id="47220" name="Freeform 179"/>
            <p:cNvSpPr>
              <a:spLocks/>
            </p:cNvSpPr>
            <p:nvPr/>
          </p:nvSpPr>
          <p:spPr bwMode="auto">
            <a:xfrm>
              <a:off x="2574" y="1530"/>
              <a:ext cx="3" cy="5"/>
            </a:xfrm>
            <a:custGeom>
              <a:avLst/>
              <a:gdLst>
                <a:gd name="T0" fmla="*/ 0 w 24"/>
                <a:gd name="T1" fmla="*/ 0 h 58"/>
                <a:gd name="T2" fmla="*/ 0 w 24"/>
                <a:gd name="T3" fmla="*/ 0 h 58"/>
                <a:gd name="T4" fmla="*/ 0 w 24"/>
                <a:gd name="T5" fmla="*/ 0 h 58"/>
                <a:gd name="T6" fmla="*/ 0 w 24"/>
                <a:gd name="T7" fmla="*/ 0 h 58"/>
                <a:gd name="T8" fmla="*/ 0 w 24"/>
                <a:gd name="T9" fmla="*/ 0 h 58"/>
                <a:gd name="T10" fmla="*/ 0 w 24"/>
                <a:gd name="T11" fmla="*/ 0 h 58"/>
                <a:gd name="T12" fmla="*/ 0 w 24"/>
                <a:gd name="T13" fmla="*/ 0 h 58"/>
                <a:gd name="T14" fmla="*/ 0 60000 65536"/>
                <a:gd name="T15" fmla="*/ 0 60000 65536"/>
                <a:gd name="T16" fmla="*/ 0 60000 65536"/>
                <a:gd name="T17" fmla="*/ 0 60000 65536"/>
                <a:gd name="T18" fmla="*/ 0 60000 65536"/>
                <a:gd name="T19" fmla="*/ 0 60000 65536"/>
                <a:gd name="T20" fmla="*/ 0 60000 65536"/>
                <a:gd name="T21" fmla="*/ 0 w 24"/>
                <a:gd name="T22" fmla="*/ 0 h 58"/>
                <a:gd name="T23" fmla="*/ 24 w 24"/>
                <a:gd name="T24" fmla="*/ 58 h 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58">
                  <a:moveTo>
                    <a:pt x="12" y="0"/>
                  </a:moveTo>
                  <a:lnTo>
                    <a:pt x="24" y="35"/>
                  </a:lnTo>
                  <a:lnTo>
                    <a:pt x="6" y="58"/>
                  </a:lnTo>
                  <a:lnTo>
                    <a:pt x="6" y="52"/>
                  </a:lnTo>
                  <a:lnTo>
                    <a:pt x="6" y="40"/>
                  </a:lnTo>
                  <a:lnTo>
                    <a:pt x="0" y="12"/>
                  </a:lnTo>
                  <a:lnTo>
                    <a:pt x="12" y="0"/>
                  </a:lnTo>
                  <a:close/>
                </a:path>
              </a:pathLst>
            </a:custGeom>
            <a:solidFill>
              <a:srgbClr val="D7F68A"/>
            </a:solidFill>
            <a:ln w="9525">
              <a:solidFill>
                <a:srgbClr val="ABE634"/>
              </a:solidFill>
              <a:round/>
              <a:headEnd/>
              <a:tailEnd/>
            </a:ln>
          </p:spPr>
          <p:txBody>
            <a:bodyPr/>
            <a:lstStyle/>
            <a:p>
              <a:endParaRPr lang="en-US" dirty="0"/>
            </a:p>
          </p:txBody>
        </p:sp>
        <p:sp>
          <p:nvSpPr>
            <p:cNvPr id="47221" name="Freeform 180"/>
            <p:cNvSpPr>
              <a:spLocks/>
            </p:cNvSpPr>
            <p:nvPr/>
          </p:nvSpPr>
          <p:spPr bwMode="auto">
            <a:xfrm>
              <a:off x="2570" y="1531"/>
              <a:ext cx="2" cy="3"/>
            </a:xfrm>
            <a:custGeom>
              <a:avLst/>
              <a:gdLst>
                <a:gd name="T0" fmla="*/ 0 w 18"/>
                <a:gd name="T1" fmla="*/ 0 h 35"/>
                <a:gd name="T2" fmla="*/ 0 w 18"/>
                <a:gd name="T3" fmla="*/ 0 h 35"/>
                <a:gd name="T4" fmla="*/ 0 w 18"/>
                <a:gd name="T5" fmla="*/ 0 h 35"/>
                <a:gd name="T6" fmla="*/ 0 w 18"/>
                <a:gd name="T7" fmla="*/ 0 h 35"/>
                <a:gd name="T8" fmla="*/ 0 w 18"/>
                <a:gd name="T9" fmla="*/ 0 h 35"/>
                <a:gd name="T10" fmla="*/ 0 w 18"/>
                <a:gd name="T11" fmla="*/ 0 h 35"/>
                <a:gd name="T12" fmla="*/ 0 60000 65536"/>
                <a:gd name="T13" fmla="*/ 0 60000 65536"/>
                <a:gd name="T14" fmla="*/ 0 60000 65536"/>
                <a:gd name="T15" fmla="*/ 0 60000 65536"/>
                <a:gd name="T16" fmla="*/ 0 60000 65536"/>
                <a:gd name="T17" fmla="*/ 0 60000 65536"/>
                <a:gd name="T18" fmla="*/ 0 w 18"/>
                <a:gd name="T19" fmla="*/ 0 h 35"/>
                <a:gd name="T20" fmla="*/ 18 w 18"/>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18" h="35">
                  <a:moveTo>
                    <a:pt x="6" y="0"/>
                  </a:moveTo>
                  <a:lnTo>
                    <a:pt x="0" y="24"/>
                  </a:lnTo>
                  <a:lnTo>
                    <a:pt x="11" y="35"/>
                  </a:lnTo>
                  <a:lnTo>
                    <a:pt x="18" y="18"/>
                  </a:lnTo>
                  <a:lnTo>
                    <a:pt x="18" y="7"/>
                  </a:lnTo>
                  <a:lnTo>
                    <a:pt x="6" y="0"/>
                  </a:lnTo>
                  <a:close/>
                </a:path>
              </a:pathLst>
            </a:custGeom>
            <a:solidFill>
              <a:srgbClr val="DDDDDD"/>
            </a:solidFill>
            <a:ln w="9525">
              <a:solidFill>
                <a:srgbClr val="DDDDDD"/>
              </a:solidFill>
              <a:round/>
              <a:headEnd/>
              <a:tailEnd/>
            </a:ln>
          </p:spPr>
          <p:txBody>
            <a:bodyPr/>
            <a:lstStyle/>
            <a:p>
              <a:endParaRPr lang="en-US" dirty="0"/>
            </a:p>
          </p:txBody>
        </p:sp>
        <p:sp>
          <p:nvSpPr>
            <p:cNvPr id="47222" name="Freeform 181"/>
            <p:cNvSpPr>
              <a:spLocks/>
            </p:cNvSpPr>
            <p:nvPr/>
          </p:nvSpPr>
          <p:spPr bwMode="auto">
            <a:xfrm>
              <a:off x="2571" y="1524"/>
              <a:ext cx="6" cy="4"/>
            </a:xfrm>
            <a:custGeom>
              <a:avLst/>
              <a:gdLst>
                <a:gd name="T0" fmla="*/ 0 w 53"/>
                <a:gd name="T1" fmla="*/ 0 h 47"/>
                <a:gd name="T2" fmla="*/ 0 w 53"/>
                <a:gd name="T3" fmla="*/ 0 h 47"/>
                <a:gd name="T4" fmla="*/ 0 w 53"/>
                <a:gd name="T5" fmla="*/ 0 h 47"/>
                <a:gd name="T6" fmla="*/ 0 w 53"/>
                <a:gd name="T7" fmla="*/ 0 h 47"/>
                <a:gd name="T8" fmla="*/ 0 w 53"/>
                <a:gd name="T9" fmla="*/ 0 h 47"/>
                <a:gd name="T10" fmla="*/ 0 w 53"/>
                <a:gd name="T11" fmla="*/ 0 h 47"/>
                <a:gd name="T12" fmla="*/ 0 w 53"/>
                <a:gd name="T13" fmla="*/ 0 h 47"/>
                <a:gd name="T14" fmla="*/ 0 w 53"/>
                <a:gd name="T15" fmla="*/ 0 h 47"/>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47"/>
                <a:gd name="T26" fmla="*/ 53 w 53"/>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47">
                  <a:moveTo>
                    <a:pt x="7" y="18"/>
                  </a:moveTo>
                  <a:lnTo>
                    <a:pt x="0" y="30"/>
                  </a:lnTo>
                  <a:lnTo>
                    <a:pt x="18" y="47"/>
                  </a:lnTo>
                  <a:lnTo>
                    <a:pt x="42" y="41"/>
                  </a:lnTo>
                  <a:lnTo>
                    <a:pt x="53" y="18"/>
                  </a:lnTo>
                  <a:lnTo>
                    <a:pt x="30" y="0"/>
                  </a:lnTo>
                  <a:lnTo>
                    <a:pt x="7" y="0"/>
                  </a:lnTo>
                  <a:lnTo>
                    <a:pt x="7" y="18"/>
                  </a:lnTo>
                  <a:close/>
                </a:path>
              </a:pathLst>
            </a:custGeom>
            <a:solidFill>
              <a:srgbClr val="DDDDDD"/>
            </a:solidFill>
            <a:ln w="9525">
              <a:solidFill>
                <a:srgbClr val="DDDDDD"/>
              </a:solidFill>
              <a:round/>
              <a:headEnd/>
              <a:tailEnd/>
            </a:ln>
          </p:spPr>
          <p:txBody>
            <a:bodyPr/>
            <a:lstStyle/>
            <a:p>
              <a:endParaRPr lang="en-US" dirty="0"/>
            </a:p>
          </p:txBody>
        </p:sp>
        <p:sp>
          <p:nvSpPr>
            <p:cNvPr id="47223" name="Freeform 182"/>
            <p:cNvSpPr>
              <a:spLocks/>
            </p:cNvSpPr>
            <p:nvPr/>
          </p:nvSpPr>
          <p:spPr bwMode="auto">
            <a:xfrm>
              <a:off x="2591" y="1522"/>
              <a:ext cx="4" cy="2"/>
            </a:xfrm>
            <a:custGeom>
              <a:avLst/>
              <a:gdLst>
                <a:gd name="T0" fmla="*/ 0 w 28"/>
                <a:gd name="T1" fmla="*/ 0 h 23"/>
                <a:gd name="T2" fmla="*/ 0 w 28"/>
                <a:gd name="T3" fmla="*/ 0 h 23"/>
                <a:gd name="T4" fmla="*/ 0 w 28"/>
                <a:gd name="T5" fmla="*/ 0 h 23"/>
                <a:gd name="T6" fmla="*/ 0 w 28"/>
                <a:gd name="T7" fmla="*/ 0 h 23"/>
                <a:gd name="T8" fmla="*/ 0 w 28"/>
                <a:gd name="T9" fmla="*/ 0 h 23"/>
                <a:gd name="T10" fmla="*/ 0 w 28"/>
                <a:gd name="T11" fmla="*/ 0 h 23"/>
                <a:gd name="T12" fmla="*/ 0 w 28"/>
                <a:gd name="T13" fmla="*/ 0 h 23"/>
                <a:gd name="T14" fmla="*/ 0 60000 65536"/>
                <a:gd name="T15" fmla="*/ 0 60000 65536"/>
                <a:gd name="T16" fmla="*/ 0 60000 65536"/>
                <a:gd name="T17" fmla="*/ 0 60000 65536"/>
                <a:gd name="T18" fmla="*/ 0 60000 65536"/>
                <a:gd name="T19" fmla="*/ 0 60000 65536"/>
                <a:gd name="T20" fmla="*/ 0 60000 65536"/>
                <a:gd name="T21" fmla="*/ 0 w 28"/>
                <a:gd name="T22" fmla="*/ 0 h 23"/>
                <a:gd name="T23" fmla="*/ 28 w 28"/>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8" h="23">
                  <a:moveTo>
                    <a:pt x="11" y="6"/>
                  </a:moveTo>
                  <a:lnTo>
                    <a:pt x="0" y="18"/>
                  </a:lnTo>
                  <a:lnTo>
                    <a:pt x="11" y="23"/>
                  </a:lnTo>
                  <a:lnTo>
                    <a:pt x="28" y="23"/>
                  </a:lnTo>
                  <a:lnTo>
                    <a:pt x="23" y="6"/>
                  </a:lnTo>
                  <a:lnTo>
                    <a:pt x="17" y="0"/>
                  </a:lnTo>
                  <a:lnTo>
                    <a:pt x="11" y="6"/>
                  </a:lnTo>
                  <a:close/>
                </a:path>
              </a:pathLst>
            </a:custGeom>
            <a:solidFill>
              <a:srgbClr val="DDDDDD"/>
            </a:solidFill>
            <a:ln w="9525">
              <a:solidFill>
                <a:srgbClr val="DDDDDD"/>
              </a:solidFill>
              <a:round/>
              <a:headEnd/>
              <a:tailEnd/>
            </a:ln>
          </p:spPr>
          <p:txBody>
            <a:bodyPr/>
            <a:lstStyle/>
            <a:p>
              <a:endParaRPr lang="en-US" dirty="0"/>
            </a:p>
          </p:txBody>
        </p:sp>
        <p:sp>
          <p:nvSpPr>
            <p:cNvPr id="47224" name="Freeform 183"/>
            <p:cNvSpPr>
              <a:spLocks/>
            </p:cNvSpPr>
            <p:nvPr/>
          </p:nvSpPr>
          <p:spPr bwMode="auto">
            <a:xfrm>
              <a:off x="2565" y="1549"/>
              <a:ext cx="13" cy="12"/>
            </a:xfrm>
            <a:custGeom>
              <a:avLst/>
              <a:gdLst>
                <a:gd name="T0" fmla="*/ 0 w 123"/>
                <a:gd name="T1" fmla="*/ 0 h 127"/>
                <a:gd name="T2" fmla="*/ 0 w 123"/>
                <a:gd name="T3" fmla="*/ 0 h 127"/>
                <a:gd name="T4" fmla="*/ 0 w 123"/>
                <a:gd name="T5" fmla="*/ 0 h 127"/>
                <a:gd name="T6" fmla="*/ 0 w 123"/>
                <a:gd name="T7" fmla="*/ 0 h 127"/>
                <a:gd name="T8" fmla="*/ 0 w 123"/>
                <a:gd name="T9" fmla="*/ 0 h 127"/>
                <a:gd name="T10" fmla="*/ 0 w 123"/>
                <a:gd name="T11" fmla="*/ 0 h 127"/>
                <a:gd name="T12" fmla="*/ 0 w 123"/>
                <a:gd name="T13" fmla="*/ 0 h 127"/>
                <a:gd name="T14" fmla="*/ 0 w 123"/>
                <a:gd name="T15" fmla="*/ 0 h 127"/>
                <a:gd name="T16" fmla="*/ 0 w 123"/>
                <a:gd name="T17" fmla="*/ 0 h 127"/>
                <a:gd name="T18" fmla="*/ 0 w 123"/>
                <a:gd name="T19" fmla="*/ 0 h 127"/>
                <a:gd name="T20" fmla="*/ 0 w 123"/>
                <a:gd name="T21" fmla="*/ 0 h 1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27"/>
                <a:gd name="T35" fmla="*/ 123 w 123"/>
                <a:gd name="T36" fmla="*/ 127 h 1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27">
                  <a:moveTo>
                    <a:pt x="53" y="0"/>
                  </a:moveTo>
                  <a:lnTo>
                    <a:pt x="12" y="35"/>
                  </a:lnTo>
                  <a:lnTo>
                    <a:pt x="0" y="80"/>
                  </a:lnTo>
                  <a:lnTo>
                    <a:pt x="12" y="104"/>
                  </a:lnTo>
                  <a:lnTo>
                    <a:pt x="30" y="98"/>
                  </a:lnTo>
                  <a:lnTo>
                    <a:pt x="82" y="127"/>
                  </a:lnTo>
                  <a:lnTo>
                    <a:pt x="88" y="122"/>
                  </a:lnTo>
                  <a:lnTo>
                    <a:pt x="123" y="80"/>
                  </a:lnTo>
                  <a:lnTo>
                    <a:pt x="111" y="23"/>
                  </a:lnTo>
                  <a:lnTo>
                    <a:pt x="70" y="11"/>
                  </a:lnTo>
                  <a:lnTo>
                    <a:pt x="53" y="0"/>
                  </a:lnTo>
                  <a:close/>
                </a:path>
              </a:pathLst>
            </a:custGeom>
            <a:solidFill>
              <a:srgbClr val="DDDDDD"/>
            </a:solidFill>
            <a:ln w="9525">
              <a:solidFill>
                <a:srgbClr val="DDDDDD"/>
              </a:solidFill>
              <a:round/>
              <a:headEnd/>
              <a:tailEnd/>
            </a:ln>
          </p:spPr>
          <p:txBody>
            <a:bodyPr/>
            <a:lstStyle/>
            <a:p>
              <a:endParaRPr lang="en-US" dirty="0"/>
            </a:p>
          </p:txBody>
        </p:sp>
        <p:sp>
          <p:nvSpPr>
            <p:cNvPr id="47225" name="Freeform 184"/>
            <p:cNvSpPr>
              <a:spLocks/>
            </p:cNvSpPr>
            <p:nvPr/>
          </p:nvSpPr>
          <p:spPr bwMode="auto">
            <a:xfrm>
              <a:off x="2549" y="1548"/>
              <a:ext cx="26" cy="28"/>
            </a:xfrm>
            <a:custGeom>
              <a:avLst/>
              <a:gdLst>
                <a:gd name="T0" fmla="*/ 0 w 233"/>
                <a:gd name="T1" fmla="*/ 0 h 308"/>
                <a:gd name="T2" fmla="*/ 0 w 233"/>
                <a:gd name="T3" fmla="*/ 0 h 308"/>
                <a:gd name="T4" fmla="*/ 0 w 233"/>
                <a:gd name="T5" fmla="*/ 0 h 308"/>
                <a:gd name="T6" fmla="*/ 0 w 233"/>
                <a:gd name="T7" fmla="*/ 0 h 308"/>
                <a:gd name="T8" fmla="*/ 0 w 233"/>
                <a:gd name="T9" fmla="*/ 0 h 308"/>
                <a:gd name="T10" fmla="*/ 0 w 233"/>
                <a:gd name="T11" fmla="*/ 0 h 308"/>
                <a:gd name="T12" fmla="*/ 0 w 233"/>
                <a:gd name="T13" fmla="*/ 0 h 308"/>
                <a:gd name="T14" fmla="*/ 0 w 233"/>
                <a:gd name="T15" fmla="*/ 0 h 308"/>
                <a:gd name="T16" fmla="*/ 0 w 233"/>
                <a:gd name="T17" fmla="*/ 0 h 308"/>
                <a:gd name="T18" fmla="*/ 0 w 233"/>
                <a:gd name="T19" fmla="*/ 0 h 308"/>
                <a:gd name="T20" fmla="*/ 0 w 233"/>
                <a:gd name="T21" fmla="*/ 0 h 308"/>
                <a:gd name="T22" fmla="*/ 0 w 233"/>
                <a:gd name="T23" fmla="*/ 0 h 308"/>
                <a:gd name="T24" fmla="*/ 0 w 233"/>
                <a:gd name="T25" fmla="*/ 0 h 308"/>
                <a:gd name="T26" fmla="*/ 0 w 233"/>
                <a:gd name="T27" fmla="*/ 0 h 308"/>
                <a:gd name="T28" fmla="*/ 0 w 233"/>
                <a:gd name="T29" fmla="*/ 0 h 308"/>
                <a:gd name="T30" fmla="*/ 0 w 233"/>
                <a:gd name="T31" fmla="*/ 0 h 308"/>
                <a:gd name="T32" fmla="*/ 0 w 233"/>
                <a:gd name="T33" fmla="*/ 0 h 308"/>
                <a:gd name="T34" fmla="*/ 0 w 233"/>
                <a:gd name="T35" fmla="*/ 0 h 308"/>
                <a:gd name="T36" fmla="*/ 0 w 233"/>
                <a:gd name="T37" fmla="*/ 0 h 308"/>
                <a:gd name="T38" fmla="*/ 0 w 233"/>
                <a:gd name="T39" fmla="*/ 0 h 308"/>
                <a:gd name="T40" fmla="*/ 0 w 233"/>
                <a:gd name="T41" fmla="*/ 0 h 308"/>
                <a:gd name="T42" fmla="*/ 0 w 233"/>
                <a:gd name="T43" fmla="*/ 0 h 308"/>
                <a:gd name="T44" fmla="*/ 0 w 233"/>
                <a:gd name="T45" fmla="*/ 0 h 308"/>
                <a:gd name="T46" fmla="*/ 0 w 233"/>
                <a:gd name="T47" fmla="*/ 0 h 308"/>
                <a:gd name="T48" fmla="*/ 0 w 233"/>
                <a:gd name="T49" fmla="*/ 0 h 308"/>
                <a:gd name="T50" fmla="*/ 0 w 233"/>
                <a:gd name="T51" fmla="*/ 0 h 308"/>
                <a:gd name="T52" fmla="*/ 0 w 233"/>
                <a:gd name="T53" fmla="*/ 0 h 30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33"/>
                <a:gd name="T82" fmla="*/ 0 h 308"/>
                <a:gd name="T83" fmla="*/ 233 w 233"/>
                <a:gd name="T84" fmla="*/ 308 h 30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33" h="308">
                  <a:moveTo>
                    <a:pt x="198" y="18"/>
                  </a:moveTo>
                  <a:lnTo>
                    <a:pt x="192" y="0"/>
                  </a:lnTo>
                  <a:lnTo>
                    <a:pt x="157" y="29"/>
                  </a:lnTo>
                  <a:lnTo>
                    <a:pt x="123" y="35"/>
                  </a:lnTo>
                  <a:lnTo>
                    <a:pt x="88" y="46"/>
                  </a:lnTo>
                  <a:lnTo>
                    <a:pt x="116" y="81"/>
                  </a:lnTo>
                  <a:lnTo>
                    <a:pt x="70" y="70"/>
                  </a:lnTo>
                  <a:lnTo>
                    <a:pt x="53" y="87"/>
                  </a:lnTo>
                  <a:lnTo>
                    <a:pt x="64" y="133"/>
                  </a:lnTo>
                  <a:lnTo>
                    <a:pt x="41" y="140"/>
                  </a:lnTo>
                  <a:lnTo>
                    <a:pt x="41" y="151"/>
                  </a:lnTo>
                  <a:lnTo>
                    <a:pt x="64" y="180"/>
                  </a:lnTo>
                  <a:lnTo>
                    <a:pt x="0" y="244"/>
                  </a:lnTo>
                  <a:lnTo>
                    <a:pt x="46" y="290"/>
                  </a:lnTo>
                  <a:lnTo>
                    <a:pt x="116" y="308"/>
                  </a:lnTo>
                  <a:lnTo>
                    <a:pt x="163" y="255"/>
                  </a:lnTo>
                  <a:lnTo>
                    <a:pt x="198" y="297"/>
                  </a:lnTo>
                  <a:lnTo>
                    <a:pt x="221" y="273"/>
                  </a:lnTo>
                  <a:lnTo>
                    <a:pt x="210" y="209"/>
                  </a:lnTo>
                  <a:lnTo>
                    <a:pt x="227" y="186"/>
                  </a:lnTo>
                  <a:lnTo>
                    <a:pt x="233" y="140"/>
                  </a:lnTo>
                  <a:lnTo>
                    <a:pt x="227" y="145"/>
                  </a:lnTo>
                  <a:lnTo>
                    <a:pt x="175" y="116"/>
                  </a:lnTo>
                  <a:lnTo>
                    <a:pt x="157" y="122"/>
                  </a:lnTo>
                  <a:lnTo>
                    <a:pt x="145" y="98"/>
                  </a:lnTo>
                  <a:lnTo>
                    <a:pt x="157" y="53"/>
                  </a:lnTo>
                  <a:lnTo>
                    <a:pt x="198" y="18"/>
                  </a:lnTo>
                  <a:close/>
                </a:path>
              </a:pathLst>
            </a:custGeom>
            <a:solidFill>
              <a:srgbClr val="D7F68A"/>
            </a:solidFill>
            <a:ln w="9525">
              <a:solidFill>
                <a:srgbClr val="ABE634"/>
              </a:solidFill>
              <a:round/>
              <a:headEnd/>
              <a:tailEnd/>
            </a:ln>
          </p:spPr>
          <p:txBody>
            <a:bodyPr/>
            <a:lstStyle/>
            <a:p>
              <a:endParaRPr lang="en-US" dirty="0"/>
            </a:p>
          </p:txBody>
        </p:sp>
        <p:sp>
          <p:nvSpPr>
            <p:cNvPr id="47226" name="Freeform 185"/>
            <p:cNvSpPr>
              <a:spLocks/>
            </p:cNvSpPr>
            <p:nvPr/>
          </p:nvSpPr>
          <p:spPr bwMode="auto">
            <a:xfrm>
              <a:off x="2578" y="1565"/>
              <a:ext cx="13" cy="15"/>
            </a:xfrm>
            <a:custGeom>
              <a:avLst/>
              <a:gdLst>
                <a:gd name="T0" fmla="*/ 0 w 122"/>
                <a:gd name="T1" fmla="*/ 0 h 163"/>
                <a:gd name="T2" fmla="*/ 0 w 122"/>
                <a:gd name="T3" fmla="*/ 0 h 163"/>
                <a:gd name="T4" fmla="*/ 0 w 122"/>
                <a:gd name="T5" fmla="*/ 0 h 163"/>
                <a:gd name="T6" fmla="*/ 0 w 122"/>
                <a:gd name="T7" fmla="*/ 0 h 163"/>
                <a:gd name="T8" fmla="*/ 0 w 122"/>
                <a:gd name="T9" fmla="*/ 0 h 163"/>
                <a:gd name="T10" fmla="*/ 0 w 122"/>
                <a:gd name="T11" fmla="*/ 0 h 163"/>
                <a:gd name="T12" fmla="*/ 0 w 122"/>
                <a:gd name="T13" fmla="*/ 0 h 163"/>
                <a:gd name="T14" fmla="*/ 0 w 122"/>
                <a:gd name="T15" fmla="*/ 0 h 163"/>
                <a:gd name="T16" fmla="*/ 0 w 122"/>
                <a:gd name="T17" fmla="*/ 0 h 163"/>
                <a:gd name="T18" fmla="*/ 0 w 122"/>
                <a:gd name="T19" fmla="*/ 0 h 163"/>
                <a:gd name="T20" fmla="*/ 0 w 122"/>
                <a:gd name="T21" fmla="*/ 0 h 163"/>
                <a:gd name="T22" fmla="*/ 0 w 122"/>
                <a:gd name="T23" fmla="*/ 0 h 163"/>
                <a:gd name="T24" fmla="*/ 0 w 122"/>
                <a:gd name="T25" fmla="*/ 0 h 163"/>
                <a:gd name="T26" fmla="*/ 0 w 122"/>
                <a:gd name="T27" fmla="*/ 0 h 163"/>
                <a:gd name="T28" fmla="*/ 0 w 122"/>
                <a:gd name="T29" fmla="*/ 0 h 1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163"/>
                <a:gd name="T47" fmla="*/ 122 w 122"/>
                <a:gd name="T48" fmla="*/ 163 h 16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163">
                  <a:moveTo>
                    <a:pt x="98" y="6"/>
                  </a:moveTo>
                  <a:lnTo>
                    <a:pt x="122" y="46"/>
                  </a:lnTo>
                  <a:lnTo>
                    <a:pt x="98" y="52"/>
                  </a:lnTo>
                  <a:lnTo>
                    <a:pt x="110" y="76"/>
                  </a:lnTo>
                  <a:lnTo>
                    <a:pt x="93" y="111"/>
                  </a:lnTo>
                  <a:lnTo>
                    <a:pt x="98" y="122"/>
                  </a:lnTo>
                  <a:lnTo>
                    <a:pt x="63" y="163"/>
                  </a:lnTo>
                  <a:lnTo>
                    <a:pt x="0" y="146"/>
                  </a:lnTo>
                  <a:lnTo>
                    <a:pt x="6" y="104"/>
                  </a:lnTo>
                  <a:lnTo>
                    <a:pt x="35" y="99"/>
                  </a:lnTo>
                  <a:lnTo>
                    <a:pt x="40" y="34"/>
                  </a:lnTo>
                  <a:lnTo>
                    <a:pt x="35" y="6"/>
                  </a:lnTo>
                  <a:lnTo>
                    <a:pt x="46" y="0"/>
                  </a:lnTo>
                  <a:lnTo>
                    <a:pt x="70" y="12"/>
                  </a:lnTo>
                  <a:lnTo>
                    <a:pt x="98" y="6"/>
                  </a:lnTo>
                  <a:close/>
                </a:path>
              </a:pathLst>
            </a:custGeom>
            <a:solidFill>
              <a:srgbClr val="D7F68A"/>
            </a:solidFill>
            <a:ln w="9525">
              <a:solidFill>
                <a:srgbClr val="ABE634"/>
              </a:solidFill>
              <a:round/>
              <a:headEnd/>
              <a:tailEnd/>
            </a:ln>
          </p:spPr>
          <p:txBody>
            <a:bodyPr/>
            <a:lstStyle/>
            <a:p>
              <a:endParaRPr lang="en-US" dirty="0"/>
            </a:p>
          </p:txBody>
        </p:sp>
        <p:sp>
          <p:nvSpPr>
            <p:cNvPr id="47227" name="Freeform 186"/>
            <p:cNvSpPr>
              <a:spLocks/>
            </p:cNvSpPr>
            <p:nvPr/>
          </p:nvSpPr>
          <p:spPr bwMode="auto">
            <a:xfrm>
              <a:off x="2574" y="1550"/>
              <a:ext cx="39" cy="39"/>
            </a:xfrm>
            <a:custGeom>
              <a:avLst/>
              <a:gdLst>
                <a:gd name="T0" fmla="*/ 0 w 360"/>
                <a:gd name="T1" fmla="*/ 0 h 413"/>
                <a:gd name="T2" fmla="*/ 0 w 360"/>
                <a:gd name="T3" fmla="*/ 0 h 413"/>
                <a:gd name="T4" fmla="*/ 0 w 360"/>
                <a:gd name="T5" fmla="*/ 0 h 413"/>
                <a:gd name="T6" fmla="*/ 0 w 360"/>
                <a:gd name="T7" fmla="*/ 0 h 413"/>
                <a:gd name="T8" fmla="*/ 0 w 360"/>
                <a:gd name="T9" fmla="*/ 0 h 413"/>
                <a:gd name="T10" fmla="*/ 0 w 360"/>
                <a:gd name="T11" fmla="*/ 0 h 413"/>
                <a:gd name="T12" fmla="*/ 0 w 360"/>
                <a:gd name="T13" fmla="*/ 0 h 413"/>
                <a:gd name="T14" fmla="*/ 0 w 360"/>
                <a:gd name="T15" fmla="*/ 0 h 413"/>
                <a:gd name="T16" fmla="*/ 0 w 360"/>
                <a:gd name="T17" fmla="*/ 0 h 413"/>
                <a:gd name="T18" fmla="*/ 0 w 360"/>
                <a:gd name="T19" fmla="*/ 0 h 413"/>
                <a:gd name="T20" fmla="*/ 0 w 360"/>
                <a:gd name="T21" fmla="*/ 0 h 413"/>
                <a:gd name="T22" fmla="*/ 0 w 360"/>
                <a:gd name="T23" fmla="*/ 0 h 413"/>
                <a:gd name="T24" fmla="*/ 0 w 360"/>
                <a:gd name="T25" fmla="*/ 0 h 413"/>
                <a:gd name="T26" fmla="*/ 0 w 360"/>
                <a:gd name="T27" fmla="*/ 0 h 413"/>
                <a:gd name="T28" fmla="*/ 0 w 360"/>
                <a:gd name="T29" fmla="*/ 0 h 413"/>
                <a:gd name="T30" fmla="*/ 0 w 360"/>
                <a:gd name="T31" fmla="*/ 0 h 413"/>
                <a:gd name="T32" fmla="*/ 0 w 360"/>
                <a:gd name="T33" fmla="*/ 0 h 413"/>
                <a:gd name="T34" fmla="*/ 0 w 360"/>
                <a:gd name="T35" fmla="*/ 0 h 413"/>
                <a:gd name="T36" fmla="*/ 0 w 360"/>
                <a:gd name="T37" fmla="*/ 0 h 413"/>
                <a:gd name="T38" fmla="*/ 0 w 360"/>
                <a:gd name="T39" fmla="*/ 0 h 413"/>
                <a:gd name="T40" fmla="*/ 0 w 360"/>
                <a:gd name="T41" fmla="*/ 0 h 413"/>
                <a:gd name="T42" fmla="*/ 0 w 360"/>
                <a:gd name="T43" fmla="*/ 0 h 413"/>
                <a:gd name="T44" fmla="*/ 0 w 360"/>
                <a:gd name="T45" fmla="*/ 0 h 413"/>
                <a:gd name="T46" fmla="*/ 0 w 360"/>
                <a:gd name="T47" fmla="*/ 0 h 413"/>
                <a:gd name="T48" fmla="*/ 0 w 360"/>
                <a:gd name="T49" fmla="*/ 0 h 413"/>
                <a:gd name="T50" fmla="*/ 0 w 360"/>
                <a:gd name="T51" fmla="*/ 0 h 413"/>
                <a:gd name="T52" fmla="*/ 0 w 360"/>
                <a:gd name="T53" fmla="*/ 0 h 413"/>
                <a:gd name="T54" fmla="*/ 0 w 360"/>
                <a:gd name="T55" fmla="*/ 0 h 413"/>
                <a:gd name="T56" fmla="*/ 0 w 360"/>
                <a:gd name="T57" fmla="*/ 0 h 413"/>
                <a:gd name="T58" fmla="*/ 0 w 360"/>
                <a:gd name="T59" fmla="*/ 0 h 413"/>
                <a:gd name="T60" fmla="*/ 0 w 360"/>
                <a:gd name="T61" fmla="*/ 0 h 413"/>
                <a:gd name="T62" fmla="*/ 0 w 360"/>
                <a:gd name="T63" fmla="*/ 0 h 413"/>
                <a:gd name="T64" fmla="*/ 0 w 360"/>
                <a:gd name="T65" fmla="*/ 0 h 413"/>
                <a:gd name="T66" fmla="*/ 0 w 360"/>
                <a:gd name="T67" fmla="*/ 0 h 413"/>
                <a:gd name="T68" fmla="*/ 0 w 360"/>
                <a:gd name="T69" fmla="*/ 0 h 413"/>
                <a:gd name="T70" fmla="*/ 0 w 360"/>
                <a:gd name="T71" fmla="*/ 0 h 4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0"/>
                <a:gd name="T109" fmla="*/ 0 h 413"/>
                <a:gd name="T110" fmla="*/ 360 w 360"/>
                <a:gd name="T111" fmla="*/ 413 h 41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0" h="413">
                  <a:moveTo>
                    <a:pt x="128" y="116"/>
                  </a:moveTo>
                  <a:lnTo>
                    <a:pt x="157" y="104"/>
                  </a:lnTo>
                  <a:lnTo>
                    <a:pt x="163" y="69"/>
                  </a:lnTo>
                  <a:lnTo>
                    <a:pt x="203" y="29"/>
                  </a:lnTo>
                  <a:lnTo>
                    <a:pt x="208" y="6"/>
                  </a:lnTo>
                  <a:lnTo>
                    <a:pt x="215" y="0"/>
                  </a:lnTo>
                  <a:lnTo>
                    <a:pt x="226" y="24"/>
                  </a:lnTo>
                  <a:lnTo>
                    <a:pt x="215" y="69"/>
                  </a:lnTo>
                  <a:lnTo>
                    <a:pt x="243" y="69"/>
                  </a:lnTo>
                  <a:lnTo>
                    <a:pt x="267" y="93"/>
                  </a:lnTo>
                  <a:lnTo>
                    <a:pt x="261" y="139"/>
                  </a:lnTo>
                  <a:lnTo>
                    <a:pt x="278" y="191"/>
                  </a:lnTo>
                  <a:lnTo>
                    <a:pt x="313" y="198"/>
                  </a:lnTo>
                  <a:lnTo>
                    <a:pt x="360" y="256"/>
                  </a:lnTo>
                  <a:lnTo>
                    <a:pt x="348" y="296"/>
                  </a:lnTo>
                  <a:lnTo>
                    <a:pt x="296" y="325"/>
                  </a:lnTo>
                  <a:lnTo>
                    <a:pt x="337" y="366"/>
                  </a:lnTo>
                  <a:lnTo>
                    <a:pt x="313" y="383"/>
                  </a:lnTo>
                  <a:lnTo>
                    <a:pt x="267" y="390"/>
                  </a:lnTo>
                  <a:lnTo>
                    <a:pt x="250" y="383"/>
                  </a:lnTo>
                  <a:lnTo>
                    <a:pt x="232" y="395"/>
                  </a:lnTo>
                  <a:lnTo>
                    <a:pt x="163" y="401"/>
                  </a:lnTo>
                  <a:lnTo>
                    <a:pt x="133" y="383"/>
                  </a:lnTo>
                  <a:lnTo>
                    <a:pt x="58" y="413"/>
                  </a:lnTo>
                  <a:lnTo>
                    <a:pt x="6" y="395"/>
                  </a:lnTo>
                  <a:lnTo>
                    <a:pt x="0" y="383"/>
                  </a:lnTo>
                  <a:lnTo>
                    <a:pt x="29" y="378"/>
                  </a:lnTo>
                  <a:lnTo>
                    <a:pt x="53" y="337"/>
                  </a:lnTo>
                  <a:lnTo>
                    <a:pt x="98" y="320"/>
                  </a:lnTo>
                  <a:lnTo>
                    <a:pt x="128" y="279"/>
                  </a:lnTo>
                  <a:lnTo>
                    <a:pt x="128" y="268"/>
                  </a:lnTo>
                  <a:lnTo>
                    <a:pt x="145" y="233"/>
                  </a:lnTo>
                  <a:lnTo>
                    <a:pt x="140" y="203"/>
                  </a:lnTo>
                  <a:lnTo>
                    <a:pt x="157" y="198"/>
                  </a:lnTo>
                  <a:lnTo>
                    <a:pt x="133" y="163"/>
                  </a:lnTo>
                  <a:lnTo>
                    <a:pt x="128" y="116"/>
                  </a:lnTo>
                  <a:close/>
                </a:path>
              </a:pathLst>
            </a:custGeom>
            <a:solidFill>
              <a:srgbClr val="D7F68A"/>
            </a:solidFill>
            <a:ln w="9525">
              <a:solidFill>
                <a:srgbClr val="ABE634"/>
              </a:solidFill>
              <a:round/>
              <a:headEnd/>
              <a:tailEnd/>
            </a:ln>
          </p:spPr>
          <p:txBody>
            <a:bodyPr/>
            <a:lstStyle/>
            <a:p>
              <a:endParaRPr lang="en-US" dirty="0"/>
            </a:p>
          </p:txBody>
        </p:sp>
        <p:sp>
          <p:nvSpPr>
            <p:cNvPr id="47228" name="Freeform 187"/>
            <p:cNvSpPr>
              <a:spLocks/>
            </p:cNvSpPr>
            <p:nvPr/>
          </p:nvSpPr>
          <p:spPr bwMode="auto">
            <a:xfrm>
              <a:off x="2577" y="1524"/>
              <a:ext cx="20" cy="37"/>
            </a:xfrm>
            <a:custGeom>
              <a:avLst/>
              <a:gdLst>
                <a:gd name="T0" fmla="*/ 0 w 197"/>
                <a:gd name="T1" fmla="*/ 0 h 401"/>
                <a:gd name="T2" fmla="*/ 0 w 197"/>
                <a:gd name="T3" fmla="*/ 0 h 401"/>
                <a:gd name="T4" fmla="*/ 0 w 197"/>
                <a:gd name="T5" fmla="*/ 0 h 401"/>
                <a:gd name="T6" fmla="*/ 0 w 197"/>
                <a:gd name="T7" fmla="*/ 0 h 401"/>
                <a:gd name="T8" fmla="*/ 0 w 197"/>
                <a:gd name="T9" fmla="*/ 0 h 401"/>
                <a:gd name="T10" fmla="*/ 0 w 197"/>
                <a:gd name="T11" fmla="*/ 0 h 401"/>
                <a:gd name="T12" fmla="*/ 0 w 197"/>
                <a:gd name="T13" fmla="*/ 0 h 401"/>
                <a:gd name="T14" fmla="*/ 0 w 197"/>
                <a:gd name="T15" fmla="*/ 0 h 401"/>
                <a:gd name="T16" fmla="*/ 0 w 197"/>
                <a:gd name="T17" fmla="*/ 0 h 401"/>
                <a:gd name="T18" fmla="*/ 0 w 197"/>
                <a:gd name="T19" fmla="*/ 0 h 401"/>
                <a:gd name="T20" fmla="*/ 0 w 197"/>
                <a:gd name="T21" fmla="*/ 0 h 401"/>
                <a:gd name="T22" fmla="*/ 0 w 197"/>
                <a:gd name="T23" fmla="*/ 0 h 401"/>
                <a:gd name="T24" fmla="*/ 0 w 197"/>
                <a:gd name="T25" fmla="*/ 0 h 401"/>
                <a:gd name="T26" fmla="*/ 0 w 197"/>
                <a:gd name="T27" fmla="*/ 0 h 401"/>
                <a:gd name="T28" fmla="*/ 0 w 197"/>
                <a:gd name="T29" fmla="*/ 0 h 401"/>
                <a:gd name="T30" fmla="*/ 0 w 197"/>
                <a:gd name="T31" fmla="*/ 0 h 401"/>
                <a:gd name="T32" fmla="*/ 0 w 197"/>
                <a:gd name="T33" fmla="*/ 0 h 401"/>
                <a:gd name="T34" fmla="*/ 0 w 197"/>
                <a:gd name="T35" fmla="*/ 0 h 401"/>
                <a:gd name="T36" fmla="*/ 0 w 197"/>
                <a:gd name="T37" fmla="*/ 0 h 401"/>
                <a:gd name="T38" fmla="*/ 0 w 197"/>
                <a:gd name="T39" fmla="*/ 0 h 401"/>
                <a:gd name="T40" fmla="*/ 0 w 197"/>
                <a:gd name="T41" fmla="*/ 0 h 401"/>
                <a:gd name="T42" fmla="*/ 0 w 197"/>
                <a:gd name="T43" fmla="*/ 0 h 401"/>
                <a:gd name="T44" fmla="*/ 0 w 197"/>
                <a:gd name="T45" fmla="*/ 0 h 401"/>
                <a:gd name="T46" fmla="*/ 0 w 197"/>
                <a:gd name="T47" fmla="*/ 0 h 401"/>
                <a:gd name="T48" fmla="*/ 0 w 197"/>
                <a:gd name="T49" fmla="*/ 0 h 401"/>
                <a:gd name="T50" fmla="*/ 0 w 197"/>
                <a:gd name="T51" fmla="*/ 0 h 401"/>
                <a:gd name="T52" fmla="*/ 0 w 197"/>
                <a:gd name="T53" fmla="*/ 0 h 401"/>
                <a:gd name="T54" fmla="*/ 0 w 197"/>
                <a:gd name="T55" fmla="*/ 0 h 401"/>
                <a:gd name="T56" fmla="*/ 0 w 197"/>
                <a:gd name="T57" fmla="*/ 0 h 401"/>
                <a:gd name="T58" fmla="*/ 0 w 197"/>
                <a:gd name="T59" fmla="*/ 0 h 401"/>
                <a:gd name="T60" fmla="*/ 0 w 197"/>
                <a:gd name="T61" fmla="*/ 0 h 401"/>
                <a:gd name="T62" fmla="*/ 0 w 197"/>
                <a:gd name="T63" fmla="*/ 0 h 4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97"/>
                <a:gd name="T97" fmla="*/ 0 h 401"/>
                <a:gd name="T98" fmla="*/ 197 w 197"/>
                <a:gd name="T99" fmla="*/ 401 h 4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97" h="401">
                  <a:moveTo>
                    <a:pt x="115" y="401"/>
                  </a:moveTo>
                  <a:lnTo>
                    <a:pt x="98" y="354"/>
                  </a:lnTo>
                  <a:lnTo>
                    <a:pt x="104" y="314"/>
                  </a:lnTo>
                  <a:lnTo>
                    <a:pt x="69" y="337"/>
                  </a:lnTo>
                  <a:lnTo>
                    <a:pt x="40" y="309"/>
                  </a:lnTo>
                  <a:lnTo>
                    <a:pt x="35" y="250"/>
                  </a:lnTo>
                  <a:lnTo>
                    <a:pt x="17" y="204"/>
                  </a:lnTo>
                  <a:lnTo>
                    <a:pt x="0" y="209"/>
                  </a:lnTo>
                  <a:lnTo>
                    <a:pt x="0" y="175"/>
                  </a:lnTo>
                  <a:lnTo>
                    <a:pt x="23" y="140"/>
                  </a:lnTo>
                  <a:lnTo>
                    <a:pt x="17" y="122"/>
                  </a:lnTo>
                  <a:lnTo>
                    <a:pt x="23" y="75"/>
                  </a:lnTo>
                  <a:lnTo>
                    <a:pt x="40" y="65"/>
                  </a:lnTo>
                  <a:lnTo>
                    <a:pt x="28" y="47"/>
                  </a:lnTo>
                  <a:lnTo>
                    <a:pt x="40" y="6"/>
                  </a:lnTo>
                  <a:lnTo>
                    <a:pt x="45" y="0"/>
                  </a:lnTo>
                  <a:lnTo>
                    <a:pt x="127" y="18"/>
                  </a:lnTo>
                  <a:lnTo>
                    <a:pt x="127" y="41"/>
                  </a:lnTo>
                  <a:lnTo>
                    <a:pt x="98" y="47"/>
                  </a:lnTo>
                  <a:lnTo>
                    <a:pt x="87" y="87"/>
                  </a:lnTo>
                  <a:lnTo>
                    <a:pt x="110" y="82"/>
                  </a:lnTo>
                  <a:lnTo>
                    <a:pt x="115" y="99"/>
                  </a:lnTo>
                  <a:lnTo>
                    <a:pt x="145" y="99"/>
                  </a:lnTo>
                  <a:lnTo>
                    <a:pt x="173" y="128"/>
                  </a:lnTo>
                  <a:lnTo>
                    <a:pt x="127" y="232"/>
                  </a:lnTo>
                  <a:lnTo>
                    <a:pt x="179" y="244"/>
                  </a:lnTo>
                  <a:lnTo>
                    <a:pt x="197" y="285"/>
                  </a:lnTo>
                  <a:lnTo>
                    <a:pt x="190" y="291"/>
                  </a:lnTo>
                  <a:lnTo>
                    <a:pt x="185" y="314"/>
                  </a:lnTo>
                  <a:lnTo>
                    <a:pt x="145" y="354"/>
                  </a:lnTo>
                  <a:lnTo>
                    <a:pt x="139" y="389"/>
                  </a:lnTo>
                  <a:lnTo>
                    <a:pt x="115" y="401"/>
                  </a:lnTo>
                  <a:close/>
                </a:path>
              </a:pathLst>
            </a:custGeom>
            <a:solidFill>
              <a:srgbClr val="D7F68A"/>
            </a:solidFill>
            <a:ln w="9525">
              <a:solidFill>
                <a:srgbClr val="ABE634"/>
              </a:solidFill>
              <a:round/>
              <a:headEnd/>
              <a:tailEnd/>
            </a:ln>
          </p:spPr>
          <p:txBody>
            <a:bodyPr/>
            <a:lstStyle/>
            <a:p>
              <a:endParaRPr lang="en-US" dirty="0"/>
            </a:p>
          </p:txBody>
        </p:sp>
        <p:sp>
          <p:nvSpPr>
            <p:cNvPr id="47229" name="Freeform 188"/>
            <p:cNvSpPr>
              <a:spLocks/>
            </p:cNvSpPr>
            <p:nvPr/>
          </p:nvSpPr>
          <p:spPr bwMode="auto">
            <a:xfrm>
              <a:off x="3036" y="1567"/>
              <a:ext cx="351" cy="245"/>
            </a:xfrm>
            <a:custGeom>
              <a:avLst/>
              <a:gdLst>
                <a:gd name="T0" fmla="*/ 0 w 3231"/>
                <a:gd name="T1" fmla="*/ 0 h 2637"/>
                <a:gd name="T2" fmla="*/ 0 w 3231"/>
                <a:gd name="T3" fmla="*/ 0 h 2637"/>
                <a:gd name="T4" fmla="*/ 0 w 3231"/>
                <a:gd name="T5" fmla="*/ 0 h 2637"/>
                <a:gd name="T6" fmla="*/ 0 w 3231"/>
                <a:gd name="T7" fmla="*/ 0 h 2637"/>
                <a:gd name="T8" fmla="*/ 0 w 3231"/>
                <a:gd name="T9" fmla="*/ 0 h 2637"/>
                <a:gd name="T10" fmla="*/ 0 w 3231"/>
                <a:gd name="T11" fmla="*/ 0 h 2637"/>
                <a:gd name="T12" fmla="*/ 0 w 3231"/>
                <a:gd name="T13" fmla="*/ 0 h 2637"/>
                <a:gd name="T14" fmla="*/ 0 w 3231"/>
                <a:gd name="T15" fmla="*/ 0 h 2637"/>
                <a:gd name="T16" fmla="*/ 0 w 3231"/>
                <a:gd name="T17" fmla="*/ 0 h 2637"/>
                <a:gd name="T18" fmla="*/ 0 w 3231"/>
                <a:gd name="T19" fmla="*/ 0 h 2637"/>
                <a:gd name="T20" fmla="*/ 0 w 3231"/>
                <a:gd name="T21" fmla="*/ 0 h 2637"/>
                <a:gd name="T22" fmla="*/ 0 w 3231"/>
                <a:gd name="T23" fmla="*/ 0 h 2637"/>
                <a:gd name="T24" fmla="*/ 0 w 3231"/>
                <a:gd name="T25" fmla="*/ 0 h 2637"/>
                <a:gd name="T26" fmla="*/ 0 w 3231"/>
                <a:gd name="T27" fmla="*/ 0 h 2637"/>
                <a:gd name="T28" fmla="*/ 0 w 3231"/>
                <a:gd name="T29" fmla="*/ 0 h 2637"/>
                <a:gd name="T30" fmla="*/ 0 w 3231"/>
                <a:gd name="T31" fmla="*/ 0 h 2637"/>
                <a:gd name="T32" fmla="*/ 0 w 3231"/>
                <a:gd name="T33" fmla="*/ 0 h 2637"/>
                <a:gd name="T34" fmla="*/ 0 w 3231"/>
                <a:gd name="T35" fmla="*/ 0 h 2637"/>
                <a:gd name="T36" fmla="*/ 0 w 3231"/>
                <a:gd name="T37" fmla="*/ 0 h 2637"/>
                <a:gd name="T38" fmla="*/ 0 w 3231"/>
                <a:gd name="T39" fmla="*/ 0 h 2637"/>
                <a:gd name="T40" fmla="*/ 0 w 3231"/>
                <a:gd name="T41" fmla="*/ 0 h 2637"/>
                <a:gd name="T42" fmla="*/ 0 w 3231"/>
                <a:gd name="T43" fmla="*/ 0 h 2637"/>
                <a:gd name="T44" fmla="*/ 0 w 3231"/>
                <a:gd name="T45" fmla="*/ 0 h 2637"/>
                <a:gd name="T46" fmla="*/ 0 w 3231"/>
                <a:gd name="T47" fmla="*/ 0 h 2637"/>
                <a:gd name="T48" fmla="*/ 0 w 3231"/>
                <a:gd name="T49" fmla="*/ 0 h 2637"/>
                <a:gd name="T50" fmla="*/ 0 w 3231"/>
                <a:gd name="T51" fmla="*/ 0 h 2637"/>
                <a:gd name="T52" fmla="*/ 0 w 3231"/>
                <a:gd name="T53" fmla="*/ 0 h 2637"/>
                <a:gd name="T54" fmla="*/ 0 w 3231"/>
                <a:gd name="T55" fmla="*/ 0 h 2637"/>
                <a:gd name="T56" fmla="*/ 0 w 3231"/>
                <a:gd name="T57" fmla="*/ 0 h 2637"/>
                <a:gd name="T58" fmla="*/ 0 w 3231"/>
                <a:gd name="T59" fmla="*/ 0 h 2637"/>
                <a:gd name="T60" fmla="*/ 0 w 3231"/>
                <a:gd name="T61" fmla="*/ 0 h 2637"/>
                <a:gd name="T62" fmla="*/ 0 w 3231"/>
                <a:gd name="T63" fmla="*/ 0 h 2637"/>
                <a:gd name="T64" fmla="*/ 0 w 3231"/>
                <a:gd name="T65" fmla="*/ 0 h 2637"/>
                <a:gd name="T66" fmla="*/ 0 w 3231"/>
                <a:gd name="T67" fmla="*/ 0 h 2637"/>
                <a:gd name="T68" fmla="*/ 0 w 3231"/>
                <a:gd name="T69" fmla="*/ 0 h 2637"/>
                <a:gd name="T70" fmla="*/ 0 w 3231"/>
                <a:gd name="T71" fmla="*/ 0 h 2637"/>
                <a:gd name="T72" fmla="*/ 0 w 3231"/>
                <a:gd name="T73" fmla="*/ 0 h 2637"/>
                <a:gd name="T74" fmla="*/ 0 w 3231"/>
                <a:gd name="T75" fmla="*/ 0 h 2637"/>
                <a:gd name="T76" fmla="*/ 0 w 3231"/>
                <a:gd name="T77" fmla="*/ 0 h 2637"/>
                <a:gd name="T78" fmla="*/ 0 w 3231"/>
                <a:gd name="T79" fmla="*/ 0 h 2637"/>
                <a:gd name="T80" fmla="*/ 0 w 3231"/>
                <a:gd name="T81" fmla="*/ 0 h 2637"/>
                <a:gd name="T82" fmla="*/ 0 w 3231"/>
                <a:gd name="T83" fmla="*/ 0 h 26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231"/>
                <a:gd name="T127" fmla="*/ 0 h 2637"/>
                <a:gd name="T128" fmla="*/ 3231 w 3231"/>
                <a:gd name="T129" fmla="*/ 2637 h 263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231" h="2637">
                  <a:moveTo>
                    <a:pt x="81" y="1458"/>
                  </a:moveTo>
                  <a:lnTo>
                    <a:pt x="133" y="1580"/>
                  </a:lnTo>
                  <a:lnTo>
                    <a:pt x="256" y="1598"/>
                  </a:lnTo>
                  <a:lnTo>
                    <a:pt x="337" y="1545"/>
                  </a:lnTo>
                  <a:lnTo>
                    <a:pt x="337" y="1638"/>
                  </a:lnTo>
                  <a:lnTo>
                    <a:pt x="273" y="1767"/>
                  </a:lnTo>
                  <a:lnTo>
                    <a:pt x="261" y="1807"/>
                  </a:lnTo>
                  <a:lnTo>
                    <a:pt x="302" y="1911"/>
                  </a:lnTo>
                  <a:lnTo>
                    <a:pt x="343" y="1946"/>
                  </a:lnTo>
                  <a:lnTo>
                    <a:pt x="400" y="1958"/>
                  </a:lnTo>
                  <a:lnTo>
                    <a:pt x="540" y="2011"/>
                  </a:lnTo>
                  <a:lnTo>
                    <a:pt x="651" y="2103"/>
                  </a:lnTo>
                  <a:lnTo>
                    <a:pt x="767" y="2080"/>
                  </a:lnTo>
                  <a:lnTo>
                    <a:pt x="791" y="2150"/>
                  </a:lnTo>
                  <a:lnTo>
                    <a:pt x="901" y="2150"/>
                  </a:lnTo>
                  <a:lnTo>
                    <a:pt x="1017" y="2150"/>
                  </a:lnTo>
                  <a:lnTo>
                    <a:pt x="1133" y="2126"/>
                  </a:lnTo>
                  <a:lnTo>
                    <a:pt x="1220" y="2056"/>
                  </a:lnTo>
                  <a:lnTo>
                    <a:pt x="1307" y="2056"/>
                  </a:lnTo>
                  <a:lnTo>
                    <a:pt x="1307" y="2103"/>
                  </a:lnTo>
                  <a:lnTo>
                    <a:pt x="1471" y="2150"/>
                  </a:lnTo>
                  <a:lnTo>
                    <a:pt x="1517" y="2260"/>
                  </a:lnTo>
                  <a:lnTo>
                    <a:pt x="1517" y="2341"/>
                  </a:lnTo>
                  <a:lnTo>
                    <a:pt x="1581" y="2405"/>
                  </a:lnTo>
                  <a:lnTo>
                    <a:pt x="1668" y="2422"/>
                  </a:lnTo>
                  <a:lnTo>
                    <a:pt x="1691" y="2527"/>
                  </a:lnTo>
                  <a:lnTo>
                    <a:pt x="1743" y="2544"/>
                  </a:lnTo>
                  <a:lnTo>
                    <a:pt x="1865" y="2475"/>
                  </a:lnTo>
                  <a:lnTo>
                    <a:pt x="1935" y="2480"/>
                  </a:lnTo>
                  <a:lnTo>
                    <a:pt x="1941" y="2527"/>
                  </a:lnTo>
                  <a:lnTo>
                    <a:pt x="1988" y="2567"/>
                  </a:lnTo>
                  <a:lnTo>
                    <a:pt x="2075" y="2550"/>
                  </a:lnTo>
                  <a:lnTo>
                    <a:pt x="2104" y="2637"/>
                  </a:lnTo>
                  <a:lnTo>
                    <a:pt x="2167" y="2637"/>
                  </a:lnTo>
                  <a:lnTo>
                    <a:pt x="2167" y="2567"/>
                  </a:lnTo>
                  <a:lnTo>
                    <a:pt x="2279" y="2550"/>
                  </a:lnTo>
                  <a:lnTo>
                    <a:pt x="2324" y="2480"/>
                  </a:lnTo>
                  <a:lnTo>
                    <a:pt x="2394" y="2504"/>
                  </a:lnTo>
                  <a:lnTo>
                    <a:pt x="2505" y="2434"/>
                  </a:lnTo>
                  <a:lnTo>
                    <a:pt x="2638" y="2283"/>
                  </a:lnTo>
                  <a:lnTo>
                    <a:pt x="2638" y="2236"/>
                  </a:lnTo>
                  <a:lnTo>
                    <a:pt x="2685" y="2213"/>
                  </a:lnTo>
                  <a:lnTo>
                    <a:pt x="2715" y="2126"/>
                  </a:lnTo>
                  <a:lnTo>
                    <a:pt x="2755" y="2011"/>
                  </a:lnTo>
                  <a:lnTo>
                    <a:pt x="2755" y="1987"/>
                  </a:lnTo>
                  <a:lnTo>
                    <a:pt x="2685" y="2011"/>
                  </a:lnTo>
                  <a:lnTo>
                    <a:pt x="2638" y="1946"/>
                  </a:lnTo>
                  <a:lnTo>
                    <a:pt x="2668" y="1899"/>
                  </a:lnTo>
                  <a:lnTo>
                    <a:pt x="2621" y="1830"/>
                  </a:lnTo>
                  <a:lnTo>
                    <a:pt x="2715" y="1830"/>
                  </a:lnTo>
                  <a:lnTo>
                    <a:pt x="2685" y="1767"/>
                  </a:lnTo>
                  <a:lnTo>
                    <a:pt x="2621" y="1650"/>
                  </a:lnTo>
                  <a:lnTo>
                    <a:pt x="2551" y="1603"/>
                  </a:lnTo>
                  <a:lnTo>
                    <a:pt x="2551" y="1563"/>
                  </a:lnTo>
                  <a:lnTo>
                    <a:pt x="2668" y="1446"/>
                  </a:lnTo>
                  <a:lnTo>
                    <a:pt x="2598" y="1401"/>
                  </a:lnTo>
                  <a:lnTo>
                    <a:pt x="2575" y="1383"/>
                  </a:lnTo>
                  <a:lnTo>
                    <a:pt x="2528" y="1446"/>
                  </a:lnTo>
                  <a:lnTo>
                    <a:pt x="2464" y="1401"/>
                  </a:lnTo>
                  <a:lnTo>
                    <a:pt x="2418" y="1359"/>
                  </a:lnTo>
                  <a:lnTo>
                    <a:pt x="2418" y="1289"/>
                  </a:lnTo>
                  <a:lnTo>
                    <a:pt x="2528" y="1226"/>
                  </a:lnTo>
                  <a:lnTo>
                    <a:pt x="2598" y="1132"/>
                  </a:lnTo>
                  <a:lnTo>
                    <a:pt x="2621" y="1156"/>
                  </a:lnTo>
                  <a:lnTo>
                    <a:pt x="2621" y="1226"/>
                  </a:lnTo>
                  <a:lnTo>
                    <a:pt x="2621" y="1266"/>
                  </a:lnTo>
                  <a:lnTo>
                    <a:pt x="2715" y="1226"/>
                  </a:lnTo>
                  <a:lnTo>
                    <a:pt x="2778" y="1202"/>
                  </a:lnTo>
                  <a:lnTo>
                    <a:pt x="2848" y="1110"/>
                  </a:lnTo>
                  <a:lnTo>
                    <a:pt x="2889" y="1063"/>
                  </a:lnTo>
                  <a:lnTo>
                    <a:pt x="2959" y="1017"/>
                  </a:lnTo>
                  <a:lnTo>
                    <a:pt x="2982" y="953"/>
                  </a:lnTo>
                  <a:lnTo>
                    <a:pt x="3045" y="883"/>
                  </a:lnTo>
                  <a:lnTo>
                    <a:pt x="3045" y="836"/>
                  </a:lnTo>
                  <a:lnTo>
                    <a:pt x="3069" y="796"/>
                  </a:lnTo>
                  <a:lnTo>
                    <a:pt x="3092" y="703"/>
                  </a:lnTo>
                  <a:lnTo>
                    <a:pt x="3161" y="726"/>
                  </a:lnTo>
                  <a:lnTo>
                    <a:pt x="3231" y="546"/>
                  </a:lnTo>
                  <a:lnTo>
                    <a:pt x="3184" y="436"/>
                  </a:lnTo>
                  <a:lnTo>
                    <a:pt x="3080" y="494"/>
                  </a:lnTo>
                  <a:lnTo>
                    <a:pt x="2959" y="454"/>
                  </a:lnTo>
                  <a:lnTo>
                    <a:pt x="2959" y="407"/>
                  </a:lnTo>
                  <a:lnTo>
                    <a:pt x="2889" y="360"/>
                  </a:lnTo>
                  <a:lnTo>
                    <a:pt x="2778" y="360"/>
                  </a:lnTo>
                  <a:lnTo>
                    <a:pt x="2638" y="203"/>
                  </a:lnTo>
                  <a:lnTo>
                    <a:pt x="2621" y="70"/>
                  </a:lnTo>
                  <a:lnTo>
                    <a:pt x="2528" y="0"/>
                  </a:lnTo>
                  <a:lnTo>
                    <a:pt x="2279" y="93"/>
                  </a:lnTo>
                  <a:lnTo>
                    <a:pt x="2348" y="116"/>
                  </a:lnTo>
                  <a:lnTo>
                    <a:pt x="2324" y="163"/>
                  </a:lnTo>
                  <a:lnTo>
                    <a:pt x="2324" y="320"/>
                  </a:lnTo>
                  <a:lnTo>
                    <a:pt x="2214" y="389"/>
                  </a:lnTo>
                  <a:lnTo>
                    <a:pt x="2167" y="436"/>
                  </a:lnTo>
                  <a:lnTo>
                    <a:pt x="2167" y="546"/>
                  </a:lnTo>
                  <a:lnTo>
                    <a:pt x="2279" y="546"/>
                  </a:lnTo>
                  <a:lnTo>
                    <a:pt x="2324" y="523"/>
                  </a:lnTo>
                  <a:lnTo>
                    <a:pt x="2371" y="593"/>
                  </a:lnTo>
                  <a:lnTo>
                    <a:pt x="2371" y="639"/>
                  </a:lnTo>
                  <a:lnTo>
                    <a:pt x="2371" y="680"/>
                  </a:lnTo>
                  <a:lnTo>
                    <a:pt x="2301" y="680"/>
                  </a:lnTo>
                  <a:lnTo>
                    <a:pt x="2167" y="813"/>
                  </a:lnTo>
                  <a:lnTo>
                    <a:pt x="2010" y="860"/>
                  </a:lnTo>
                  <a:lnTo>
                    <a:pt x="2010" y="953"/>
                  </a:lnTo>
                  <a:lnTo>
                    <a:pt x="1900" y="1045"/>
                  </a:lnTo>
                  <a:lnTo>
                    <a:pt x="1674" y="1110"/>
                  </a:lnTo>
                  <a:lnTo>
                    <a:pt x="1627" y="1132"/>
                  </a:lnTo>
                  <a:lnTo>
                    <a:pt x="1424" y="1063"/>
                  </a:lnTo>
                  <a:lnTo>
                    <a:pt x="1377" y="1045"/>
                  </a:lnTo>
                  <a:lnTo>
                    <a:pt x="1220" y="1045"/>
                  </a:lnTo>
                  <a:lnTo>
                    <a:pt x="1063" y="906"/>
                  </a:lnTo>
                  <a:lnTo>
                    <a:pt x="948" y="906"/>
                  </a:lnTo>
                  <a:lnTo>
                    <a:pt x="836" y="860"/>
                  </a:lnTo>
                  <a:lnTo>
                    <a:pt x="836" y="726"/>
                  </a:lnTo>
                  <a:lnTo>
                    <a:pt x="791" y="656"/>
                  </a:lnTo>
                  <a:lnTo>
                    <a:pt x="680" y="639"/>
                  </a:lnTo>
                  <a:lnTo>
                    <a:pt x="634" y="593"/>
                  </a:lnTo>
                  <a:lnTo>
                    <a:pt x="587" y="680"/>
                  </a:lnTo>
                  <a:lnTo>
                    <a:pt x="447" y="726"/>
                  </a:lnTo>
                  <a:lnTo>
                    <a:pt x="383" y="813"/>
                  </a:lnTo>
                  <a:lnTo>
                    <a:pt x="430" y="883"/>
                  </a:lnTo>
                  <a:lnTo>
                    <a:pt x="290" y="906"/>
                  </a:lnTo>
                  <a:lnTo>
                    <a:pt x="360" y="1000"/>
                  </a:lnTo>
                  <a:lnTo>
                    <a:pt x="360" y="1063"/>
                  </a:lnTo>
                  <a:lnTo>
                    <a:pt x="273" y="1156"/>
                  </a:lnTo>
                  <a:lnTo>
                    <a:pt x="203" y="1226"/>
                  </a:lnTo>
                  <a:lnTo>
                    <a:pt x="116" y="1226"/>
                  </a:lnTo>
                  <a:lnTo>
                    <a:pt x="0" y="1313"/>
                  </a:lnTo>
                  <a:lnTo>
                    <a:pt x="81" y="1458"/>
                  </a:lnTo>
                  <a:close/>
                </a:path>
              </a:pathLst>
            </a:custGeom>
            <a:solidFill>
              <a:schemeClr val="tx2"/>
            </a:solidFill>
            <a:ln w="9525">
              <a:solidFill>
                <a:srgbClr val="EAEAEA"/>
              </a:solidFill>
              <a:round/>
              <a:headEnd/>
              <a:tailEnd/>
            </a:ln>
          </p:spPr>
          <p:txBody>
            <a:bodyPr/>
            <a:lstStyle/>
            <a:p>
              <a:endParaRPr lang="en-US" dirty="0"/>
            </a:p>
          </p:txBody>
        </p:sp>
        <p:sp>
          <p:nvSpPr>
            <p:cNvPr id="47230" name="Freeform 189"/>
            <p:cNvSpPr>
              <a:spLocks/>
            </p:cNvSpPr>
            <p:nvPr/>
          </p:nvSpPr>
          <p:spPr bwMode="auto">
            <a:xfrm>
              <a:off x="3104" y="1595"/>
              <a:ext cx="190" cy="77"/>
            </a:xfrm>
            <a:custGeom>
              <a:avLst/>
              <a:gdLst>
                <a:gd name="T0" fmla="*/ 0 w 1744"/>
                <a:gd name="T1" fmla="*/ 0 h 835"/>
                <a:gd name="T2" fmla="*/ 0 w 1744"/>
                <a:gd name="T3" fmla="*/ 0 h 835"/>
                <a:gd name="T4" fmla="*/ 0 w 1744"/>
                <a:gd name="T5" fmla="*/ 0 h 835"/>
                <a:gd name="T6" fmla="*/ 0 w 1744"/>
                <a:gd name="T7" fmla="*/ 0 h 835"/>
                <a:gd name="T8" fmla="*/ 0 w 1744"/>
                <a:gd name="T9" fmla="*/ 0 h 835"/>
                <a:gd name="T10" fmla="*/ 0 w 1744"/>
                <a:gd name="T11" fmla="*/ 0 h 835"/>
                <a:gd name="T12" fmla="*/ 0 w 1744"/>
                <a:gd name="T13" fmla="*/ 0 h 835"/>
                <a:gd name="T14" fmla="*/ 0 w 1744"/>
                <a:gd name="T15" fmla="*/ 0 h 835"/>
                <a:gd name="T16" fmla="*/ 0 w 1744"/>
                <a:gd name="T17" fmla="*/ 0 h 835"/>
                <a:gd name="T18" fmla="*/ 0 w 1744"/>
                <a:gd name="T19" fmla="*/ 0 h 835"/>
                <a:gd name="T20" fmla="*/ 0 w 1744"/>
                <a:gd name="T21" fmla="*/ 0 h 835"/>
                <a:gd name="T22" fmla="*/ 0 w 1744"/>
                <a:gd name="T23" fmla="*/ 0 h 835"/>
                <a:gd name="T24" fmla="*/ 0 w 1744"/>
                <a:gd name="T25" fmla="*/ 0 h 835"/>
                <a:gd name="T26" fmla="*/ 0 w 1744"/>
                <a:gd name="T27" fmla="*/ 0 h 835"/>
                <a:gd name="T28" fmla="*/ 0 w 1744"/>
                <a:gd name="T29" fmla="*/ 0 h 835"/>
                <a:gd name="T30" fmla="*/ 0 w 1744"/>
                <a:gd name="T31" fmla="*/ 0 h 835"/>
                <a:gd name="T32" fmla="*/ 0 w 1744"/>
                <a:gd name="T33" fmla="*/ 0 h 835"/>
                <a:gd name="T34" fmla="*/ 0 w 1744"/>
                <a:gd name="T35" fmla="*/ 0 h 835"/>
                <a:gd name="T36" fmla="*/ 0 w 1744"/>
                <a:gd name="T37" fmla="*/ 0 h 835"/>
                <a:gd name="T38" fmla="*/ 0 w 1744"/>
                <a:gd name="T39" fmla="*/ 0 h 835"/>
                <a:gd name="T40" fmla="*/ 0 w 1744"/>
                <a:gd name="T41" fmla="*/ 0 h 835"/>
                <a:gd name="T42" fmla="*/ 0 w 1744"/>
                <a:gd name="T43" fmla="*/ 0 h 835"/>
                <a:gd name="T44" fmla="*/ 0 w 1744"/>
                <a:gd name="T45" fmla="*/ 0 h 835"/>
                <a:gd name="T46" fmla="*/ 0 w 1744"/>
                <a:gd name="T47" fmla="*/ 0 h 835"/>
                <a:gd name="T48" fmla="*/ 0 w 1744"/>
                <a:gd name="T49" fmla="*/ 0 h 835"/>
                <a:gd name="T50" fmla="*/ 0 w 1744"/>
                <a:gd name="T51" fmla="*/ 0 h 835"/>
                <a:gd name="T52" fmla="*/ 0 w 1744"/>
                <a:gd name="T53" fmla="*/ 0 h 835"/>
                <a:gd name="T54" fmla="*/ 0 w 1744"/>
                <a:gd name="T55" fmla="*/ 0 h 835"/>
                <a:gd name="T56" fmla="*/ 0 w 1744"/>
                <a:gd name="T57" fmla="*/ 0 h 835"/>
                <a:gd name="T58" fmla="*/ 0 w 1744"/>
                <a:gd name="T59" fmla="*/ 0 h 835"/>
                <a:gd name="T60" fmla="*/ 0 w 1744"/>
                <a:gd name="T61" fmla="*/ 0 h 835"/>
                <a:gd name="T62" fmla="*/ 0 w 1744"/>
                <a:gd name="T63" fmla="*/ 0 h 835"/>
                <a:gd name="T64" fmla="*/ 0 w 1744"/>
                <a:gd name="T65" fmla="*/ 0 h 835"/>
                <a:gd name="T66" fmla="*/ 0 w 1744"/>
                <a:gd name="T67" fmla="*/ 0 h 835"/>
                <a:gd name="T68" fmla="*/ 0 w 1744"/>
                <a:gd name="T69" fmla="*/ 0 h 835"/>
                <a:gd name="T70" fmla="*/ 0 w 1744"/>
                <a:gd name="T71" fmla="*/ 0 h 835"/>
                <a:gd name="T72" fmla="*/ 0 w 1744"/>
                <a:gd name="T73" fmla="*/ 0 h 835"/>
                <a:gd name="T74" fmla="*/ 0 w 1744"/>
                <a:gd name="T75" fmla="*/ 0 h 835"/>
                <a:gd name="T76" fmla="*/ 0 w 1744"/>
                <a:gd name="T77" fmla="*/ 0 h 83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744"/>
                <a:gd name="T118" fmla="*/ 0 h 835"/>
                <a:gd name="T119" fmla="*/ 1744 w 1744"/>
                <a:gd name="T120" fmla="*/ 835 h 83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744" h="835">
                  <a:moveTo>
                    <a:pt x="0" y="267"/>
                  </a:moveTo>
                  <a:lnTo>
                    <a:pt x="99" y="202"/>
                  </a:lnTo>
                  <a:lnTo>
                    <a:pt x="268" y="98"/>
                  </a:lnTo>
                  <a:lnTo>
                    <a:pt x="326" y="92"/>
                  </a:lnTo>
                  <a:lnTo>
                    <a:pt x="454" y="174"/>
                  </a:lnTo>
                  <a:lnTo>
                    <a:pt x="530" y="157"/>
                  </a:lnTo>
                  <a:lnTo>
                    <a:pt x="617" y="0"/>
                  </a:lnTo>
                  <a:lnTo>
                    <a:pt x="710" y="0"/>
                  </a:lnTo>
                  <a:lnTo>
                    <a:pt x="797" y="139"/>
                  </a:lnTo>
                  <a:lnTo>
                    <a:pt x="867" y="139"/>
                  </a:lnTo>
                  <a:lnTo>
                    <a:pt x="994" y="75"/>
                  </a:lnTo>
                  <a:lnTo>
                    <a:pt x="1111" y="157"/>
                  </a:lnTo>
                  <a:lnTo>
                    <a:pt x="1338" y="139"/>
                  </a:lnTo>
                  <a:lnTo>
                    <a:pt x="1407" y="46"/>
                  </a:lnTo>
                  <a:lnTo>
                    <a:pt x="1488" y="87"/>
                  </a:lnTo>
                  <a:lnTo>
                    <a:pt x="1582" y="92"/>
                  </a:lnTo>
                  <a:lnTo>
                    <a:pt x="1540" y="127"/>
                  </a:lnTo>
                  <a:lnTo>
                    <a:pt x="1540" y="249"/>
                  </a:lnTo>
                  <a:lnTo>
                    <a:pt x="1652" y="244"/>
                  </a:lnTo>
                  <a:lnTo>
                    <a:pt x="1704" y="232"/>
                  </a:lnTo>
                  <a:lnTo>
                    <a:pt x="1744" y="302"/>
                  </a:lnTo>
                  <a:lnTo>
                    <a:pt x="1744" y="383"/>
                  </a:lnTo>
                  <a:lnTo>
                    <a:pt x="1674" y="383"/>
                  </a:lnTo>
                  <a:lnTo>
                    <a:pt x="1535" y="528"/>
                  </a:lnTo>
                  <a:lnTo>
                    <a:pt x="1383" y="557"/>
                  </a:lnTo>
                  <a:lnTo>
                    <a:pt x="1383" y="650"/>
                  </a:lnTo>
                  <a:lnTo>
                    <a:pt x="1268" y="743"/>
                  </a:lnTo>
                  <a:lnTo>
                    <a:pt x="1000" y="835"/>
                  </a:lnTo>
                  <a:lnTo>
                    <a:pt x="785" y="766"/>
                  </a:lnTo>
                  <a:lnTo>
                    <a:pt x="750" y="748"/>
                  </a:lnTo>
                  <a:lnTo>
                    <a:pt x="593" y="748"/>
                  </a:lnTo>
                  <a:lnTo>
                    <a:pt x="436" y="609"/>
                  </a:lnTo>
                  <a:lnTo>
                    <a:pt x="303" y="609"/>
                  </a:lnTo>
                  <a:lnTo>
                    <a:pt x="209" y="563"/>
                  </a:lnTo>
                  <a:lnTo>
                    <a:pt x="209" y="429"/>
                  </a:lnTo>
                  <a:lnTo>
                    <a:pt x="140" y="359"/>
                  </a:lnTo>
                  <a:lnTo>
                    <a:pt x="59" y="342"/>
                  </a:lnTo>
                  <a:lnTo>
                    <a:pt x="0" y="307"/>
                  </a:lnTo>
                  <a:lnTo>
                    <a:pt x="0" y="267"/>
                  </a:lnTo>
                  <a:close/>
                </a:path>
              </a:pathLst>
            </a:custGeom>
            <a:solidFill>
              <a:srgbClr val="EAEAEA"/>
            </a:solidFill>
            <a:ln w="9525">
              <a:solidFill>
                <a:srgbClr val="EAEAEA"/>
              </a:solidFill>
              <a:round/>
              <a:headEnd/>
              <a:tailEnd/>
            </a:ln>
          </p:spPr>
          <p:txBody>
            <a:bodyPr/>
            <a:lstStyle/>
            <a:p>
              <a:endParaRPr lang="en-US" dirty="0"/>
            </a:p>
          </p:txBody>
        </p:sp>
        <p:sp>
          <p:nvSpPr>
            <p:cNvPr id="47231" name="Freeform 190"/>
            <p:cNvSpPr>
              <a:spLocks/>
            </p:cNvSpPr>
            <p:nvPr/>
          </p:nvSpPr>
          <p:spPr bwMode="auto">
            <a:xfrm>
              <a:off x="3340" y="1641"/>
              <a:ext cx="36" cy="53"/>
            </a:xfrm>
            <a:custGeom>
              <a:avLst/>
              <a:gdLst>
                <a:gd name="T0" fmla="*/ 0 w 337"/>
                <a:gd name="T1" fmla="*/ 0 h 563"/>
                <a:gd name="T2" fmla="*/ 0 w 337"/>
                <a:gd name="T3" fmla="*/ 0 h 563"/>
                <a:gd name="T4" fmla="*/ 0 w 337"/>
                <a:gd name="T5" fmla="*/ 0 h 563"/>
                <a:gd name="T6" fmla="*/ 0 w 337"/>
                <a:gd name="T7" fmla="*/ 0 h 563"/>
                <a:gd name="T8" fmla="*/ 0 w 337"/>
                <a:gd name="T9" fmla="*/ 0 h 563"/>
                <a:gd name="T10" fmla="*/ 0 w 337"/>
                <a:gd name="T11" fmla="*/ 0 h 563"/>
                <a:gd name="T12" fmla="*/ 0 w 337"/>
                <a:gd name="T13" fmla="*/ 0 h 563"/>
                <a:gd name="T14" fmla="*/ 0 w 337"/>
                <a:gd name="T15" fmla="*/ 0 h 563"/>
                <a:gd name="T16" fmla="*/ 0 w 337"/>
                <a:gd name="T17" fmla="*/ 0 h 563"/>
                <a:gd name="T18" fmla="*/ 0 w 337"/>
                <a:gd name="T19" fmla="*/ 0 h 563"/>
                <a:gd name="T20" fmla="*/ 0 w 337"/>
                <a:gd name="T21" fmla="*/ 0 h 563"/>
                <a:gd name="T22" fmla="*/ 0 w 337"/>
                <a:gd name="T23" fmla="*/ 0 h 563"/>
                <a:gd name="T24" fmla="*/ 0 w 337"/>
                <a:gd name="T25" fmla="*/ 0 h 563"/>
                <a:gd name="T26" fmla="*/ 0 w 337"/>
                <a:gd name="T27" fmla="*/ 0 h 563"/>
                <a:gd name="T28" fmla="*/ 0 w 337"/>
                <a:gd name="T29" fmla="*/ 0 h 563"/>
                <a:gd name="T30" fmla="*/ 0 w 337"/>
                <a:gd name="T31" fmla="*/ 0 h 563"/>
                <a:gd name="T32" fmla="*/ 0 w 337"/>
                <a:gd name="T33" fmla="*/ 0 h 563"/>
                <a:gd name="T34" fmla="*/ 0 w 337"/>
                <a:gd name="T35" fmla="*/ 0 h 563"/>
                <a:gd name="T36" fmla="*/ 0 w 337"/>
                <a:gd name="T37" fmla="*/ 0 h 563"/>
                <a:gd name="T38" fmla="*/ 0 w 337"/>
                <a:gd name="T39" fmla="*/ 0 h 56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7"/>
                <a:gd name="T61" fmla="*/ 0 h 563"/>
                <a:gd name="T62" fmla="*/ 337 w 337"/>
                <a:gd name="T63" fmla="*/ 563 h 5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7" h="563">
                  <a:moveTo>
                    <a:pt x="267" y="0"/>
                  </a:moveTo>
                  <a:lnTo>
                    <a:pt x="337" y="64"/>
                  </a:lnTo>
                  <a:lnTo>
                    <a:pt x="290" y="134"/>
                  </a:lnTo>
                  <a:lnTo>
                    <a:pt x="267" y="221"/>
                  </a:lnTo>
                  <a:lnTo>
                    <a:pt x="267" y="291"/>
                  </a:lnTo>
                  <a:lnTo>
                    <a:pt x="180" y="383"/>
                  </a:lnTo>
                  <a:lnTo>
                    <a:pt x="157" y="448"/>
                  </a:lnTo>
                  <a:lnTo>
                    <a:pt x="225" y="517"/>
                  </a:lnTo>
                  <a:lnTo>
                    <a:pt x="203" y="540"/>
                  </a:lnTo>
                  <a:lnTo>
                    <a:pt x="133" y="563"/>
                  </a:lnTo>
                  <a:lnTo>
                    <a:pt x="70" y="563"/>
                  </a:lnTo>
                  <a:lnTo>
                    <a:pt x="70" y="470"/>
                  </a:lnTo>
                  <a:lnTo>
                    <a:pt x="46" y="430"/>
                  </a:lnTo>
                  <a:lnTo>
                    <a:pt x="0" y="383"/>
                  </a:lnTo>
                  <a:lnTo>
                    <a:pt x="80" y="273"/>
                  </a:lnTo>
                  <a:lnTo>
                    <a:pt x="133" y="249"/>
                  </a:lnTo>
                  <a:lnTo>
                    <a:pt x="180" y="157"/>
                  </a:lnTo>
                  <a:lnTo>
                    <a:pt x="243" y="87"/>
                  </a:lnTo>
                  <a:lnTo>
                    <a:pt x="243" y="17"/>
                  </a:lnTo>
                  <a:lnTo>
                    <a:pt x="267" y="0"/>
                  </a:lnTo>
                  <a:close/>
                </a:path>
              </a:pathLst>
            </a:custGeom>
            <a:solidFill>
              <a:srgbClr val="EAEAEA"/>
            </a:solidFill>
            <a:ln w="9525">
              <a:noFill/>
              <a:round/>
              <a:headEnd/>
              <a:tailEnd/>
            </a:ln>
          </p:spPr>
          <p:txBody>
            <a:bodyPr/>
            <a:lstStyle/>
            <a:p>
              <a:endParaRPr lang="en-US" dirty="0"/>
            </a:p>
          </p:txBody>
        </p:sp>
        <p:sp>
          <p:nvSpPr>
            <p:cNvPr id="47232" name="Freeform 191"/>
            <p:cNvSpPr>
              <a:spLocks/>
            </p:cNvSpPr>
            <p:nvPr/>
          </p:nvSpPr>
          <p:spPr bwMode="auto">
            <a:xfrm>
              <a:off x="3352" y="1689"/>
              <a:ext cx="22" cy="25"/>
            </a:xfrm>
            <a:custGeom>
              <a:avLst/>
              <a:gdLst>
                <a:gd name="T0" fmla="*/ 0 w 203"/>
                <a:gd name="T1" fmla="*/ 0 h 267"/>
                <a:gd name="T2" fmla="*/ 0 w 203"/>
                <a:gd name="T3" fmla="*/ 0 h 267"/>
                <a:gd name="T4" fmla="*/ 0 w 203"/>
                <a:gd name="T5" fmla="*/ 0 h 267"/>
                <a:gd name="T6" fmla="*/ 0 w 203"/>
                <a:gd name="T7" fmla="*/ 0 h 267"/>
                <a:gd name="T8" fmla="*/ 0 w 203"/>
                <a:gd name="T9" fmla="*/ 0 h 267"/>
                <a:gd name="T10" fmla="*/ 0 w 203"/>
                <a:gd name="T11" fmla="*/ 0 h 267"/>
                <a:gd name="T12" fmla="*/ 0 w 203"/>
                <a:gd name="T13" fmla="*/ 0 h 267"/>
                <a:gd name="T14" fmla="*/ 0 w 203"/>
                <a:gd name="T15" fmla="*/ 0 h 267"/>
                <a:gd name="T16" fmla="*/ 0 w 203"/>
                <a:gd name="T17" fmla="*/ 0 h 267"/>
                <a:gd name="T18" fmla="*/ 0 w 203"/>
                <a:gd name="T19" fmla="*/ 0 h 267"/>
                <a:gd name="T20" fmla="*/ 0 w 203"/>
                <a:gd name="T21" fmla="*/ 0 h 2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3"/>
                <a:gd name="T34" fmla="*/ 0 h 267"/>
                <a:gd name="T35" fmla="*/ 203 w 203"/>
                <a:gd name="T36" fmla="*/ 267 h 26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3" h="267">
                  <a:moveTo>
                    <a:pt x="0" y="46"/>
                  </a:moveTo>
                  <a:lnTo>
                    <a:pt x="47" y="88"/>
                  </a:lnTo>
                  <a:lnTo>
                    <a:pt x="70" y="180"/>
                  </a:lnTo>
                  <a:lnTo>
                    <a:pt x="70" y="267"/>
                  </a:lnTo>
                  <a:lnTo>
                    <a:pt x="115" y="267"/>
                  </a:lnTo>
                  <a:lnTo>
                    <a:pt x="203" y="250"/>
                  </a:lnTo>
                  <a:lnTo>
                    <a:pt x="203" y="180"/>
                  </a:lnTo>
                  <a:lnTo>
                    <a:pt x="157" y="88"/>
                  </a:lnTo>
                  <a:lnTo>
                    <a:pt x="115" y="0"/>
                  </a:lnTo>
                  <a:lnTo>
                    <a:pt x="70" y="23"/>
                  </a:lnTo>
                  <a:lnTo>
                    <a:pt x="0" y="46"/>
                  </a:lnTo>
                  <a:close/>
                </a:path>
              </a:pathLst>
            </a:custGeom>
            <a:solidFill>
              <a:srgbClr val="ABE634"/>
            </a:solidFill>
            <a:ln w="9525">
              <a:noFill/>
              <a:round/>
              <a:headEnd/>
              <a:tailEnd/>
            </a:ln>
          </p:spPr>
          <p:txBody>
            <a:bodyPr/>
            <a:lstStyle/>
            <a:p>
              <a:endParaRPr lang="en-US" dirty="0"/>
            </a:p>
          </p:txBody>
        </p:sp>
        <p:sp>
          <p:nvSpPr>
            <p:cNvPr id="47233" name="Freeform 192"/>
            <p:cNvSpPr>
              <a:spLocks/>
            </p:cNvSpPr>
            <p:nvPr/>
          </p:nvSpPr>
          <p:spPr bwMode="auto">
            <a:xfrm>
              <a:off x="3408" y="1549"/>
              <a:ext cx="30" cy="73"/>
            </a:xfrm>
            <a:custGeom>
              <a:avLst/>
              <a:gdLst>
                <a:gd name="T0" fmla="*/ 0 w 273"/>
                <a:gd name="T1" fmla="*/ 0 h 791"/>
                <a:gd name="T2" fmla="*/ 0 w 273"/>
                <a:gd name="T3" fmla="*/ 0 h 791"/>
                <a:gd name="T4" fmla="*/ 0 w 273"/>
                <a:gd name="T5" fmla="*/ 0 h 791"/>
                <a:gd name="T6" fmla="*/ 0 w 273"/>
                <a:gd name="T7" fmla="*/ 0 h 791"/>
                <a:gd name="T8" fmla="*/ 0 w 273"/>
                <a:gd name="T9" fmla="*/ 0 h 791"/>
                <a:gd name="T10" fmla="*/ 0 w 273"/>
                <a:gd name="T11" fmla="*/ 0 h 791"/>
                <a:gd name="T12" fmla="*/ 0 w 273"/>
                <a:gd name="T13" fmla="*/ 0 h 791"/>
                <a:gd name="T14" fmla="*/ 0 w 273"/>
                <a:gd name="T15" fmla="*/ 0 h 791"/>
                <a:gd name="T16" fmla="*/ 0 w 273"/>
                <a:gd name="T17" fmla="*/ 0 h 791"/>
                <a:gd name="T18" fmla="*/ 0 w 273"/>
                <a:gd name="T19" fmla="*/ 0 h 791"/>
                <a:gd name="T20" fmla="*/ 0 w 273"/>
                <a:gd name="T21" fmla="*/ 0 h 791"/>
                <a:gd name="T22" fmla="*/ 0 w 273"/>
                <a:gd name="T23" fmla="*/ 0 h 791"/>
                <a:gd name="T24" fmla="*/ 0 w 273"/>
                <a:gd name="T25" fmla="*/ 0 h 791"/>
                <a:gd name="T26" fmla="*/ 0 w 273"/>
                <a:gd name="T27" fmla="*/ 0 h 791"/>
                <a:gd name="T28" fmla="*/ 0 w 273"/>
                <a:gd name="T29" fmla="*/ 0 h 791"/>
                <a:gd name="T30" fmla="*/ 0 w 273"/>
                <a:gd name="T31" fmla="*/ 0 h 791"/>
                <a:gd name="T32" fmla="*/ 0 w 273"/>
                <a:gd name="T33" fmla="*/ 0 h 791"/>
                <a:gd name="T34" fmla="*/ 0 w 273"/>
                <a:gd name="T35" fmla="*/ 0 h 7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3"/>
                <a:gd name="T55" fmla="*/ 0 h 791"/>
                <a:gd name="T56" fmla="*/ 273 w 273"/>
                <a:gd name="T57" fmla="*/ 791 h 7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3" h="791">
                  <a:moveTo>
                    <a:pt x="0" y="0"/>
                  </a:moveTo>
                  <a:lnTo>
                    <a:pt x="46" y="87"/>
                  </a:lnTo>
                  <a:lnTo>
                    <a:pt x="69" y="251"/>
                  </a:lnTo>
                  <a:lnTo>
                    <a:pt x="116" y="587"/>
                  </a:lnTo>
                  <a:lnTo>
                    <a:pt x="139" y="767"/>
                  </a:lnTo>
                  <a:lnTo>
                    <a:pt x="139" y="791"/>
                  </a:lnTo>
                  <a:lnTo>
                    <a:pt x="203" y="744"/>
                  </a:lnTo>
                  <a:lnTo>
                    <a:pt x="250" y="791"/>
                  </a:lnTo>
                  <a:lnTo>
                    <a:pt x="273" y="744"/>
                  </a:lnTo>
                  <a:lnTo>
                    <a:pt x="203" y="697"/>
                  </a:lnTo>
                  <a:lnTo>
                    <a:pt x="163" y="495"/>
                  </a:lnTo>
                  <a:lnTo>
                    <a:pt x="203" y="495"/>
                  </a:lnTo>
                  <a:lnTo>
                    <a:pt x="203" y="425"/>
                  </a:lnTo>
                  <a:lnTo>
                    <a:pt x="116" y="314"/>
                  </a:lnTo>
                  <a:lnTo>
                    <a:pt x="116" y="157"/>
                  </a:lnTo>
                  <a:lnTo>
                    <a:pt x="69" y="24"/>
                  </a:lnTo>
                  <a:lnTo>
                    <a:pt x="23" y="0"/>
                  </a:lnTo>
                  <a:lnTo>
                    <a:pt x="0" y="0"/>
                  </a:lnTo>
                  <a:close/>
                </a:path>
              </a:pathLst>
            </a:custGeom>
            <a:solidFill>
              <a:srgbClr val="EAEAEA"/>
            </a:solidFill>
            <a:ln w="9525">
              <a:noFill/>
              <a:round/>
              <a:headEnd/>
              <a:tailEnd/>
            </a:ln>
          </p:spPr>
          <p:txBody>
            <a:bodyPr/>
            <a:lstStyle/>
            <a:p>
              <a:endParaRPr lang="en-US" dirty="0"/>
            </a:p>
          </p:txBody>
        </p:sp>
        <p:sp>
          <p:nvSpPr>
            <p:cNvPr id="47234" name="Freeform 193"/>
            <p:cNvSpPr>
              <a:spLocks/>
            </p:cNvSpPr>
            <p:nvPr/>
          </p:nvSpPr>
          <p:spPr bwMode="auto">
            <a:xfrm>
              <a:off x="3428" y="1626"/>
              <a:ext cx="31" cy="31"/>
            </a:xfrm>
            <a:custGeom>
              <a:avLst/>
              <a:gdLst>
                <a:gd name="T0" fmla="*/ 0 w 291"/>
                <a:gd name="T1" fmla="*/ 0 h 331"/>
                <a:gd name="T2" fmla="*/ 0 w 291"/>
                <a:gd name="T3" fmla="*/ 0 h 331"/>
                <a:gd name="T4" fmla="*/ 0 w 291"/>
                <a:gd name="T5" fmla="*/ 0 h 331"/>
                <a:gd name="T6" fmla="*/ 0 w 291"/>
                <a:gd name="T7" fmla="*/ 0 h 331"/>
                <a:gd name="T8" fmla="*/ 0 w 291"/>
                <a:gd name="T9" fmla="*/ 0 h 331"/>
                <a:gd name="T10" fmla="*/ 0 w 291"/>
                <a:gd name="T11" fmla="*/ 0 h 331"/>
                <a:gd name="T12" fmla="*/ 0 w 291"/>
                <a:gd name="T13" fmla="*/ 0 h 331"/>
                <a:gd name="T14" fmla="*/ 0 w 291"/>
                <a:gd name="T15" fmla="*/ 0 h 331"/>
                <a:gd name="T16" fmla="*/ 0 w 291"/>
                <a:gd name="T17" fmla="*/ 0 h 331"/>
                <a:gd name="T18" fmla="*/ 0 w 291"/>
                <a:gd name="T19" fmla="*/ 0 h 331"/>
                <a:gd name="T20" fmla="*/ 0 w 291"/>
                <a:gd name="T21" fmla="*/ 0 h 331"/>
                <a:gd name="T22" fmla="*/ 0 w 291"/>
                <a:gd name="T23" fmla="*/ 0 h 3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1"/>
                <a:gd name="T37" fmla="*/ 0 h 331"/>
                <a:gd name="T38" fmla="*/ 291 w 291"/>
                <a:gd name="T39" fmla="*/ 331 h 3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1" h="331">
                  <a:moveTo>
                    <a:pt x="0" y="0"/>
                  </a:moveTo>
                  <a:lnTo>
                    <a:pt x="17" y="134"/>
                  </a:lnTo>
                  <a:lnTo>
                    <a:pt x="0" y="314"/>
                  </a:lnTo>
                  <a:lnTo>
                    <a:pt x="87" y="291"/>
                  </a:lnTo>
                  <a:lnTo>
                    <a:pt x="151" y="331"/>
                  </a:lnTo>
                  <a:lnTo>
                    <a:pt x="180" y="314"/>
                  </a:lnTo>
                  <a:lnTo>
                    <a:pt x="180" y="267"/>
                  </a:lnTo>
                  <a:lnTo>
                    <a:pt x="291" y="174"/>
                  </a:lnTo>
                  <a:lnTo>
                    <a:pt x="244" y="134"/>
                  </a:lnTo>
                  <a:lnTo>
                    <a:pt x="151" y="111"/>
                  </a:lnTo>
                  <a:lnTo>
                    <a:pt x="40" y="17"/>
                  </a:lnTo>
                  <a:lnTo>
                    <a:pt x="0" y="0"/>
                  </a:lnTo>
                  <a:close/>
                </a:path>
              </a:pathLst>
            </a:custGeom>
            <a:solidFill>
              <a:srgbClr val="ABE634"/>
            </a:solidFill>
            <a:ln w="9525">
              <a:noFill/>
              <a:round/>
              <a:headEnd/>
              <a:tailEnd/>
            </a:ln>
          </p:spPr>
          <p:txBody>
            <a:bodyPr/>
            <a:lstStyle/>
            <a:p>
              <a:endParaRPr lang="en-US" dirty="0"/>
            </a:p>
          </p:txBody>
        </p:sp>
        <p:sp>
          <p:nvSpPr>
            <p:cNvPr id="47235" name="Freeform 194"/>
            <p:cNvSpPr>
              <a:spLocks/>
            </p:cNvSpPr>
            <p:nvPr/>
          </p:nvSpPr>
          <p:spPr bwMode="auto">
            <a:xfrm>
              <a:off x="3387" y="1662"/>
              <a:ext cx="56" cy="58"/>
            </a:xfrm>
            <a:custGeom>
              <a:avLst/>
              <a:gdLst>
                <a:gd name="T0" fmla="*/ 0 w 518"/>
                <a:gd name="T1" fmla="*/ 0 h 633"/>
                <a:gd name="T2" fmla="*/ 0 w 518"/>
                <a:gd name="T3" fmla="*/ 0 h 633"/>
                <a:gd name="T4" fmla="*/ 0 w 518"/>
                <a:gd name="T5" fmla="*/ 0 h 633"/>
                <a:gd name="T6" fmla="*/ 0 w 518"/>
                <a:gd name="T7" fmla="*/ 0 h 633"/>
                <a:gd name="T8" fmla="*/ 0 w 518"/>
                <a:gd name="T9" fmla="*/ 0 h 633"/>
                <a:gd name="T10" fmla="*/ 0 w 518"/>
                <a:gd name="T11" fmla="*/ 0 h 633"/>
                <a:gd name="T12" fmla="*/ 0 w 518"/>
                <a:gd name="T13" fmla="*/ 0 h 633"/>
                <a:gd name="T14" fmla="*/ 0 w 518"/>
                <a:gd name="T15" fmla="*/ 0 h 633"/>
                <a:gd name="T16" fmla="*/ 0 w 518"/>
                <a:gd name="T17" fmla="*/ 0 h 633"/>
                <a:gd name="T18" fmla="*/ 0 w 518"/>
                <a:gd name="T19" fmla="*/ 0 h 633"/>
                <a:gd name="T20" fmla="*/ 0 w 518"/>
                <a:gd name="T21" fmla="*/ 0 h 633"/>
                <a:gd name="T22" fmla="*/ 0 w 518"/>
                <a:gd name="T23" fmla="*/ 0 h 633"/>
                <a:gd name="T24" fmla="*/ 0 w 518"/>
                <a:gd name="T25" fmla="*/ 0 h 633"/>
                <a:gd name="T26" fmla="*/ 0 w 518"/>
                <a:gd name="T27" fmla="*/ 0 h 633"/>
                <a:gd name="T28" fmla="*/ 0 w 518"/>
                <a:gd name="T29" fmla="*/ 0 h 633"/>
                <a:gd name="T30" fmla="*/ 0 w 518"/>
                <a:gd name="T31" fmla="*/ 0 h 633"/>
                <a:gd name="T32" fmla="*/ 0 w 518"/>
                <a:gd name="T33" fmla="*/ 0 h 633"/>
                <a:gd name="T34" fmla="*/ 0 w 518"/>
                <a:gd name="T35" fmla="*/ 0 h 633"/>
                <a:gd name="T36" fmla="*/ 0 w 518"/>
                <a:gd name="T37" fmla="*/ 0 h 633"/>
                <a:gd name="T38" fmla="*/ 0 w 518"/>
                <a:gd name="T39" fmla="*/ 0 h 633"/>
                <a:gd name="T40" fmla="*/ 0 w 518"/>
                <a:gd name="T41" fmla="*/ 0 h 633"/>
                <a:gd name="T42" fmla="*/ 0 w 518"/>
                <a:gd name="T43" fmla="*/ 0 h 633"/>
                <a:gd name="T44" fmla="*/ 0 w 518"/>
                <a:gd name="T45" fmla="*/ 0 h 633"/>
                <a:gd name="T46" fmla="*/ 0 w 518"/>
                <a:gd name="T47" fmla="*/ 0 h 633"/>
                <a:gd name="T48" fmla="*/ 0 w 518"/>
                <a:gd name="T49" fmla="*/ 0 h 633"/>
                <a:gd name="T50" fmla="*/ 0 w 518"/>
                <a:gd name="T51" fmla="*/ 0 h 633"/>
                <a:gd name="T52" fmla="*/ 0 w 518"/>
                <a:gd name="T53" fmla="*/ 0 h 63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18"/>
                <a:gd name="T82" fmla="*/ 0 h 633"/>
                <a:gd name="T83" fmla="*/ 518 w 518"/>
                <a:gd name="T84" fmla="*/ 633 h 63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18" h="633">
                  <a:moveTo>
                    <a:pt x="384" y="0"/>
                  </a:moveTo>
                  <a:lnTo>
                    <a:pt x="361" y="209"/>
                  </a:lnTo>
                  <a:lnTo>
                    <a:pt x="361" y="296"/>
                  </a:lnTo>
                  <a:lnTo>
                    <a:pt x="198" y="429"/>
                  </a:lnTo>
                  <a:lnTo>
                    <a:pt x="198" y="476"/>
                  </a:lnTo>
                  <a:lnTo>
                    <a:pt x="47" y="523"/>
                  </a:lnTo>
                  <a:lnTo>
                    <a:pt x="0" y="586"/>
                  </a:lnTo>
                  <a:lnTo>
                    <a:pt x="65" y="610"/>
                  </a:lnTo>
                  <a:lnTo>
                    <a:pt x="110" y="586"/>
                  </a:lnTo>
                  <a:lnTo>
                    <a:pt x="157" y="586"/>
                  </a:lnTo>
                  <a:lnTo>
                    <a:pt x="221" y="563"/>
                  </a:lnTo>
                  <a:lnTo>
                    <a:pt x="244" y="633"/>
                  </a:lnTo>
                  <a:lnTo>
                    <a:pt x="314" y="610"/>
                  </a:lnTo>
                  <a:lnTo>
                    <a:pt x="314" y="546"/>
                  </a:lnTo>
                  <a:lnTo>
                    <a:pt x="337" y="546"/>
                  </a:lnTo>
                  <a:lnTo>
                    <a:pt x="361" y="523"/>
                  </a:lnTo>
                  <a:lnTo>
                    <a:pt x="448" y="523"/>
                  </a:lnTo>
                  <a:lnTo>
                    <a:pt x="448" y="476"/>
                  </a:lnTo>
                  <a:lnTo>
                    <a:pt x="518" y="499"/>
                  </a:lnTo>
                  <a:lnTo>
                    <a:pt x="494" y="366"/>
                  </a:lnTo>
                  <a:lnTo>
                    <a:pt x="471" y="296"/>
                  </a:lnTo>
                  <a:lnTo>
                    <a:pt x="494" y="227"/>
                  </a:lnTo>
                  <a:lnTo>
                    <a:pt x="494" y="185"/>
                  </a:lnTo>
                  <a:lnTo>
                    <a:pt x="518" y="115"/>
                  </a:lnTo>
                  <a:lnTo>
                    <a:pt x="471" y="28"/>
                  </a:lnTo>
                  <a:lnTo>
                    <a:pt x="448" y="28"/>
                  </a:lnTo>
                  <a:lnTo>
                    <a:pt x="384" y="0"/>
                  </a:lnTo>
                  <a:close/>
                </a:path>
              </a:pathLst>
            </a:custGeom>
            <a:solidFill>
              <a:srgbClr val="ABE634"/>
            </a:solidFill>
            <a:ln w="9525">
              <a:noFill/>
              <a:round/>
              <a:headEnd/>
              <a:tailEnd/>
            </a:ln>
          </p:spPr>
          <p:txBody>
            <a:bodyPr/>
            <a:lstStyle/>
            <a:p>
              <a:endParaRPr lang="en-US" dirty="0"/>
            </a:p>
          </p:txBody>
        </p:sp>
        <p:sp>
          <p:nvSpPr>
            <p:cNvPr id="47236" name="Freeform 195"/>
            <p:cNvSpPr>
              <a:spLocks/>
            </p:cNvSpPr>
            <p:nvPr/>
          </p:nvSpPr>
          <p:spPr bwMode="auto">
            <a:xfrm>
              <a:off x="3399" y="1720"/>
              <a:ext cx="9" cy="7"/>
            </a:xfrm>
            <a:custGeom>
              <a:avLst/>
              <a:gdLst>
                <a:gd name="T0" fmla="*/ 0 w 88"/>
                <a:gd name="T1" fmla="*/ 0 h 70"/>
                <a:gd name="T2" fmla="*/ 0 w 88"/>
                <a:gd name="T3" fmla="*/ 0 h 70"/>
                <a:gd name="T4" fmla="*/ 0 w 88"/>
                <a:gd name="T5" fmla="*/ 0 h 70"/>
                <a:gd name="T6" fmla="*/ 0 w 88"/>
                <a:gd name="T7" fmla="*/ 0 h 70"/>
                <a:gd name="T8" fmla="*/ 0 w 88"/>
                <a:gd name="T9" fmla="*/ 0 h 70"/>
                <a:gd name="T10" fmla="*/ 0 w 88"/>
                <a:gd name="T11" fmla="*/ 0 h 70"/>
                <a:gd name="T12" fmla="*/ 0 60000 65536"/>
                <a:gd name="T13" fmla="*/ 0 60000 65536"/>
                <a:gd name="T14" fmla="*/ 0 60000 65536"/>
                <a:gd name="T15" fmla="*/ 0 60000 65536"/>
                <a:gd name="T16" fmla="*/ 0 60000 65536"/>
                <a:gd name="T17" fmla="*/ 0 60000 65536"/>
                <a:gd name="T18" fmla="*/ 0 w 88"/>
                <a:gd name="T19" fmla="*/ 0 h 70"/>
                <a:gd name="T20" fmla="*/ 88 w 88"/>
                <a:gd name="T21" fmla="*/ 70 h 70"/>
              </a:gdLst>
              <a:ahLst/>
              <a:cxnLst>
                <a:cxn ang="T12">
                  <a:pos x="T0" y="T1"/>
                </a:cxn>
                <a:cxn ang="T13">
                  <a:pos x="T2" y="T3"/>
                </a:cxn>
                <a:cxn ang="T14">
                  <a:pos x="T4" y="T5"/>
                </a:cxn>
                <a:cxn ang="T15">
                  <a:pos x="T6" y="T7"/>
                </a:cxn>
                <a:cxn ang="T16">
                  <a:pos x="T8" y="T9"/>
                </a:cxn>
                <a:cxn ang="T17">
                  <a:pos x="T10" y="T11"/>
                </a:cxn>
              </a:cxnLst>
              <a:rect l="T18" t="T19" r="T20" b="T21"/>
              <a:pathLst>
                <a:path w="88" h="70">
                  <a:moveTo>
                    <a:pt x="47" y="0"/>
                  </a:moveTo>
                  <a:lnTo>
                    <a:pt x="0" y="23"/>
                  </a:lnTo>
                  <a:lnTo>
                    <a:pt x="0" y="70"/>
                  </a:lnTo>
                  <a:lnTo>
                    <a:pt x="88" y="70"/>
                  </a:lnTo>
                  <a:lnTo>
                    <a:pt x="88" y="23"/>
                  </a:lnTo>
                  <a:lnTo>
                    <a:pt x="47" y="0"/>
                  </a:lnTo>
                  <a:close/>
                </a:path>
              </a:pathLst>
            </a:custGeom>
            <a:solidFill>
              <a:srgbClr val="4D4D4D"/>
            </a:solidFill>
            <a:ln w="9525">
              <a:noFill/>
              <a:round/>
              <a:headEnd/>
              <a:tailEnd/>
            </a:ln>
          </p:spPr>
          <p:txBody>
            <a:bodyPr/>
            <a:lstStyle/>
            <a:p>
              <a:endParaRPr lang="en-US" dirty="0"/>
            </a:p>
          </p:txBody>
        </p:sp>
        <p:sp>
          <p:nvSpPr>
            <p:cNvPr id="47237" name="Freeform 196"/>
            <p:cNvSpPr>
              <a:spLocks/>
            </p:cNvSpPr>
            <p:nvPr/>
          </p:nvSpPr>
          <p:spPr bwMode="auto">
            <a:xfrm>
              <a:off x="3384" y="1723"/>
              <a:ext cx="9" cy="18"/>
            </a:xfrm>
            <a:custGeom>
              <a:avLst/>
              <a:gdLst>
                <a:gd name="T0" fmla="*/ 0 w 88"/>
                <a:gd name="T1" fmla="*/ 0 h 204"/>
                <a:gd name="T2" fmla="*/ 0 w 88"/>
                <a:gd name="T3" fmla="*/ 0 h 204"/>
                <a:gd name="T4" fmla="*/ 0 w 88"/>
                <a:gd name="T5" fmla="*/ 0 h 204"/>
                <a:gd name="T6" fmla="*/ 0 w 88"/>
                <a:gd name="T7" fmla="*/ 0 h 204"/>
                <a:gd name="T8" fmla="*/ 0 w 88"/>
                <a:gd name="T9" fmla="*/ 0 h 204"/>
                <a:gd name="T10" fmla="*/ 0 w 88"/>
                <a:gd name="T11" fmla="*/ 0 h 204"/>
                <a:gd name="T12" fmla="*/ 0 w 88"/>
                <a:gd name="T13" fmla="*/ 0 h 204"/>
                <a:gd name="T14" fmla="*/ 0 w 88"/>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88"/>
                <a:gd name="T25" fmla="*/ 0 h 204"/>
                <a:gd name="T26" fmla="*/ 88 w 88"/>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 h="204">
                  <a:moveTo>
                    <a:pt x="88" y="47"/>
                  </a:moveTo>
                  <a:lnTo>
                    <a:pt x="41" y="0"/>
                  </a:lnTo>
                  <a:lnTo>
                    <a:pt x="0" y="47"/>
                  </a:lnTo>
                  <a:lnTo>
                    <a:pt x="0" y="157"/>
                  </a:lnTo>
                  <a:lnTo>
                    <a:pt x="41" y="204"/>
                  </a:lnTo>
                  <a:lnTo>
                    <a:pt x="70" y="157"/>
                  </a:lnTo>
                  <a:lnTo>
                    <a:pt x="70" y="94"/>
                  </a:lnTo>
                  <a:lnTo>
                    <a:pt x="88" y="47"/>
                  </a:lnTo>
                  <a:close/>
                </a:path>
              </a:pathLst>
            </a:custGeom>
            <a:solidFill>
              <a:srgbClr val="ABE634"/>
            </a:solidFill>
            <a:ln w="9525">
              <a:noFill/>
              <a:round/>
              <a:headEnd/>
              <a:tailEnd/>
            </a:ln>
          </p:spPr>
          <p:txBody>
            <a:bodyPr/>
            <a:lstStyle/>
            <a:p>
              <a:endParaRPr lang="en-US" dirty="0"/>
            </a:p>
          </p:txBody>
        </p:sp>
        <p:sp>
          <p:nvSpPr>
            <p:cNvPr id="47238" name="Freeform 197"/>
            <p:cNvSpPr>
              <a:spLocks/>
            </p:cNvSpPr>
            <p:nvPr/>
          </p:nvSpPr>
          <p:spPr bwMode="auto">
            <a:xfrm>
              <a:off x="3259" y="1816"/>
              <a:ext cx="15" cy="9"/>
            </a:xfrm>
            <a:custGeom>
              <a:avLst/>
              <a:gdLst>
                <a:gd name="T0" fmla="*/ 0 w 134"/>
                <a:gd name="T1" fmla="*/ 0 h 93"/>
                <a:gd name="T2" fmla="*/ 0 w 134"/>
                <a:gd name="T3" fmla="*/ 0 h 93"/>
                <a:gd name="T4" fmla="*/ 0 w 134"/>
                <a:gd name="T5" fmla="*/ 0 h 93"/>
                <a:gd name="T6" fmla="*/ 0 w 134"/>
                <a:gd name="T7" fmla="*/ 0 h 93"/>
                <a:gd name="T8" fmla="*/ 0 w 134"/>
                <a:gd name="T9" fmla="*/ 0 h 93"/>
                <a:gd name="T10" fmla="*/ 0 w 134"/>
                <a:gd name="T11" fmla="*/ 0 h 93"/>
                <a:gd name="T12" fmla="*/ 0 60000 65536"/>
                <a:gd name="T13" fmla="*/ 0 60000 65536"/>
                <a:gd name="T14" fmla="*/ 0 60000 65536"/>
                <a:gd name="T15" fmla="*/ 0 60000 65536"/>
                <a:gd name="T16" fmla="*/ 0 60000 65536"/>
                <a:gd name="T17" fmla="*/ 0 60000 65536"/>
                <a:gd name="T18" fmla="*/ 0 w 134"/>
                <a:gd name="T19" fmla="*/ 0 h 93"/>
                <a:gd name="T20" fmla="*/ 134 w 134"/>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34" h="93">
                  <a:moveTo>
                    <a:pt x="110" y="0"/>
                  </a:moveTo>
                  <a:lnTo>
                    <a:pt x="47" y="0"/>
                  </a:lnTo>
                  <a:lnTo>
                    <a:pt x="0" y="47"/>
                  </a:lnTo>
                  <a:lnTo>
                    <a:pt x="47" y="93"/>
                  </a:lnTo>
                  <a:lnTo>
                    <a:pt x="134" y="47"/>
                  </a:lnTo>
                  <a:lnTo>
                    <a:pt x="110" y="0"/>
                  </a:lnTo>
                  <a:close/>
                </a:path>
              </a:pathLst>
            </a:custGeom>
            <a:solidFill>
              <a:srgbClr val="ABE634"/>
            </a:solidFill>
            <a:ln w="9525">
              <a:noFill/>
              <a:round/>
              <a:headEnd/>
              <a:tailEnd/>
            </a:ln>
          </p:spPr>
          <p:txBody>
            <a:bodyPr/>
            <a:lstStyle/>
            <a:p>
              <a:endParaRPr lang="en-US" dirty="0"/>
            </a:p>
          </p:txBody>
        </p:sp>
        <p:sp>
          <p:nvSpPr>
            <p:cNvPr id="47239" name="Freeform 198"/>
            <p:cNvSpPr>
              <a:spLocks/>
            </p:cNvSpPr>
            <p:nvPr/>
          </p:nvSpPr>
          <p:spPr bwMode="auto">
            <a:xfrm>
              <a:off x="3222" y="1798"/>
              <a:ext cx="47" cy="83"/>
            </a:xfrm>
            <a:custGeom>
              <a:avLst/>
              <a:gdLst>
                <a:gd name="T0" fmla="*/ 0 w 424"/>
                <a:gd name="T1" fmla="*/ 0 h 901"/>
                <a:gd name="T2" fmla="*/ 0 w 424"/>
                <a:gd name="T3" fmla="*/ 0 h 901"/>
                <a:gd name="T4" fmla="*/ 0 w 424"/>
                <a:gd name="T5" fmla="*/ 0 h 901"/>
                <a:gd name="T6" fmla="*/ 0 w 424"/>
                <a:gd name="T7" fmla="*/ 0 h 901"/>
                <a:gd name="T8" fmla="*/ 0 w 424"/>
                <a:gd name="T9" fmla="*/ 0 h 901"/>
                <a:gd name="T10" fmla="*/ 0 w 424"/>
                <a:gd name="T11" fmla="*/ 0 h 901"/>
                <a:gd name="T12" fmla="*/ 0 w 424"/>
                <a:gd name="T13" fmla="*/ 0 h 901"/>
                <a:gd name="T14" fmla="*/ 0 w 424"/>
                <a:gd name="T15" fmla="*/ 0 h 901"/>
                <a:gd name="T16" fmla="*/ 0 w 424"/>
                <a:gd name="T17" fmla="*/ 0 h 901"/>
                <a:gd name="T18" fmla="*/ 0 w 424"/>
                <a:gd name="T19" fmla="*/ 0 h 901"/>
                <a:gd name="T20" fmla="*/ 0 w 424"/>
                <a:gd name="T21" fmla="*/ 0 h 901"/>
                <a:gd name="T22" fmla="*/ 0 w 424"/>
                <a:gd name="T23" fmla="*/ 0 h 901"/>
                <a:gd name="T24" fmla="*/ 0 w 424"/>
                <a:gd name="T25" fmla="*/ 0 h 901"/>
                <a:gd name="T26" fmla="*/ 0 w 424"/>
                <a:gd name="T27" fmla="*/ 0 h 901"/>
                <a:gd name="T28" fmla="*/ 0 w 424"/>
                <a:gd name="T29" fmla="*/ 0 h 901"/>
                <a:gd name="T30" fmla="*/ 0 w 424"/>
                <a:gd name="T31" fmla="*/ 0 h 901"/>
                <a:gd name="T32" fmla="*/ 0 w 424"/>
                <a:gd name="T33" fmla="*/ 0 h 901"/>
                <a:gd name="T34" fmla="*/ 0 w 424"/>
                <a:gd name="T35" fmla="*/ 0 h 901"/>
                <a:gd name="T36" fmla="*/ 0 w 424"/>
                <a:gd name="T37" fmla="*/ 0 h 901"/>
                <a:gd name="T38" fmla="*/ 0 w 424"/>
                <a:gd name="T39" fmla="*/ 0 h 901"/>
                <a:gd name="T40" fmla="*/ 0 w 424"/>
                <a:gd name="T41" fmla="*/ 0 h 901"/>
                <a:gd name="T42" fmla="*/ 0 w 424"/>
                <a:gd name="T43" fmla="*/ 0 h 901"/>
                <a:gd name="T44" fmla="*/ 0 w 424"/>
                <a:gd name="T45" fmla="*/ 0 h 901"/>
                <a:gd name="T46" fmla="*/ 0 w 424"/>
                <a:gd name="T47" fmla="*/ 0 h 901"/>
                <a:gd name="T48" fmla="*/ 0 w 424"/>
                <a:gd name="T49" fmla="*/ 0 h 901"/>
                <a:gd name="T50" fmla="*/ 0 w 424"/>
                <a:gd name="T51" fmla="*/ 0 h 901"/>
                <a:gd name="T52" fmla="*/ 0 w 424"/>
                <a:gd name="T53" fmla="*/ 0 h 901"/>
                <a:gd name="T54" fmla="*/ 0 w 424"/>
                <a:gd name="T55" fmla="*/ 0 h 901"/>
                <a:gd name="T56" fmla="*/ 0 w 424"/>
                <a:gd name="T57" fmla="*/ 0 h 901"/>
                <a:gd name="T58" fmla="*/ 0 w 424"/>
                <a:gd name="T59" fmla="*/ 0 h 901"/>
                <a:gd name="T60" fmla="*/ 0 w 424"/>
                <a:gd name="T61" fmla="*/ 0 h 901"/>
                <a:gd name="T62" fmla="*/ 0 w 424"/>
                <a:gd name="T63" fmla="*/ 0 h 901"/>
                <a:gd name="T64" fmla="*/ 0 w 424"/>
                <a:gd name="T65" fmla="*/ 0 h 901"/>
                <a:gd name="T66" fmla="*/ 0 w 424"/>
                <a:gd name="T67" fmla="*/ 0 h 9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4"/>
                <a:gd name="T103" fmla="*/ 0 h 901"/>
                <a:gd name="T104" fmla="*/ 424 w 424"/>
                <a:gd name="T105" fmla="*/ 901 h 9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4" h="901">
                  <a:moveTo>
                    <a:pt x="0" y="47"/>
                  </a:moveTo>
                  <a:lnTo>
                    <a:pt x="18" y="111"/>
                  </a:lnTo>
                  <a:lnTo>
                    <a:pt x="88" y="111"/>
                  </a:lnTo>
                  <a:lnTo>
                    <a:pt x="133" y="181"/>
                  </a:lnTo>
                  <a:lnTo>
                    <a:pt x="111" y="251"/>
                  </a:lnTo>
                  <a:lnTo>
                    <a:pt x="221" y="384"/>
                  </a:lnTo>
                  <a:lnTo>
                    <a:pt x="314" y="518"/>
                  </a:lnTo>
                  <a:lnTo>
                    <a:pt x="268" y="587"/>
                  </a:lnTo>
                  <a:lnTo>
                    <a:pt x="314" y="704"/>
                  </a:lnTo>
                  <a:lnTo>
                    <a:pt x="221" y="744"/>
                  </a:lnTo>
                  <a:lnTo>
                    <a:pt x="221" y="791"/>
                  </a:lnTo>
                  <a:lnTo>
                    <a:pt x="157" y="814"/>
                  </a:lnTo>
                  <a:lnTo>
                    <a:pt x="157" y="861"/>
                  </a:lnTo>
                  <a:lnTo>
                    <a:pt x="180" y="901"/>
                  </a:lnTo>
                  <a:lnTo>
                    <a:pt x="221" y="878"/>
                  </a:lnTo>
                  <a:lnTo>
                    <a:pt x="355" y="767"/>
                  </a:lnTo>
                  <a:lnTo>
                    <a:pt x="402" y="721"/>
                  </a:lnTo>
                  <a:lnTo>
                    <a:pt x="424" y="634"/>
                  </a:lnTo>
                  <a:lnTo>
                    <a:pt x="402" y="518"/>
                  </a:lnTo>
                  <a:lnTo>
                    <a:pt x="355" y="453"/>
                  </a:lnTo>
                  <a:lnTo>
                    <a:pt x="355" y="408"/>
                  </a:lnTo>
                  <a:lnTo>
                    <a:pt x="290" y="408"/>
                  </a:lnTo>
                  <a:lnTo>
                    <a:pt x="245" y="338"/>
                  </a:lnTo>
                  <a:lnTo>
                    <a:pt x="198" y="251"/>
                  </a:lnTo>
                  <a:lnTo>
                    <a:pt x="198" y="181"/>
                  </a:lnTo>
                  <a:lnTo>
                    <a:pt x="268" y="111"/>
                  </a:lnTo>
                  <a:lnTo>
                    <a:pt x="290" y="87"/>
                  </a:lnTo>
                  <a:lnTo>
                    <a:pt x="268" y="87"/>
                  </a:lnTo>
                  <a:lnTo>
                    <a:pt x="221" y="47"/>
                  </a:lnTo>
                  <a:lnTo>
                    <a:pt x="221" y="0"/>
                  </a:lnTo>
                  <a:lnTo>
                    <a:pt x="198" y="0"/>
                  </a:lnTo>
                  <a:lnTo>
                    <a:pt x="133" y="0"/>
                  </a:lnTo>
                  <a:lnTo>
                    <a:pt x="18" y="70"/>
                  </a:lnTo>
                  <a:lnTo>
                    <a:pt x="0" y="47"/>
                  </a:lnTo>
                  <a:close/>
                </a:path>
              </a:pathLst>
            </a:custGeom>
            <a:solidFill>
              <a:srgbClr val="EAEAEA"/>
            </a:solidFill>
            <a:ln w="9525">
              <a:noFill/>
              <a:round/>
              <a:headEnd/>
              <a:tailEnd/>
            </a:ln>
          </p:spPr>
          <p:txBody>
            <a:bodyPr/>
            <a:lstStyle/>
            <a:p>
              <a:endParaRPr lang="en-US" dirty="0"/>
            </a:p>
          </p:txBody>
        </p:sp>
        <p:sp>
          <p:nvSpPr>
            <p:cNvPr id="47240" name="Freeform 199"/>
            <p:cNvSpPr>
              <a:spLocks/>
            </p:cNvSpPr>
            <p:nvPr/>
          </p:nvSpPr>
          <p:spPr bwMode="auto">
            <a:xfrm>
              <a:off x="3208" y="1802"/>
              <a:ext cx="49" cy="75"/>
            </a:xfrm>
            <a:custGeom>
              <a:avLst/>
              <a:gdLst>
                <a:gd name="T0" fmla="*/ 0 w 453"/>
                <a:gd name="T1" fmla="*/ 0 h 814"/>
                <a:gd name="T2" fmla="*/ 0 w 453"/>
                <a:gd name="T3" fmla="*/ 0 h 814"/>
                <a:gd name="T4" fmla="*/ 0 w 453"/>
                <a:gd name="T5" fmla="*/ 0 h 814"/>
                <a:gd name="T6" fmla="*/ 0 w 453"/>
                <a:gd name="T7" fmla="*/ 0 h 814"/>
                <a:gd name="T8" fmla="*/ 0 w 453"/>
                <a:gd name="T9" fmla="*/ 0 h 814"/>
                <a:gd name="T10" fmla="*/ 0 w 453"/>
                <a:gd name="T11" fmla="*/ 0 h 814"/>
                <a:gd name="T12" fmla="*/ 0 w 453"/>
                <a:gd name="T13" fmla="*/ 0 h 814"/>
                <a:gd name="T14" fmla="*/ 0 w 453"/>
                <a:gd name="T15" fmla="*/ 0 h 814"/>
                <a:gd name="T16" fmla="*/ 0 w 453"/>
                <a:gd name="T17" fmla="*/ 0 h 814"/>
                <a:gd name="T18" fmla="*/ 0 w 453"/>
                <a:gd name="T19" fmla="*/ 0 h 814"/>
                <a:gd name="T20" fmla="*/ 0 w 453"/>
                <a:gd name="T21" fmla="*/ 0 h 814"/>
                <a:gd name="T22" fmla="*/ 0 w 453"/>
                <a:gd name="T23" fmla="*/ 0 h 814"/>
                <a:gd name="T24" fmla="*/ 0 w 453"/>
                <a:gd name="T25" fmla="*/ 0 h 814"/>
                <a:gd name="T26" fmla="*/ 0 w 453"/>
                <a:gd name="T27" fmla="*/ 0 h 814"/>
                <a:gd name="T28" fmla="*/ 0 w 453"/>
                <a:gd name="T29" fmla="*/ 0 h 814"/>
                <a:gd name="T30" fmla="*/ 0 w 453"/>
                <a:gd name="T31" fmla="*/ 0 h 814"/>
                <a:gd name="T32" fmla="*/ 0 w 453"/>
                <a:gd name="T33" fmla="*/ 0 h 814"/>
                <a:gd name="T34" fmla="*/ 0 w 453"/>
                <a:gd name="T35" fmla="*/ 0 h 814"/>
                <a:gd name="T36" fmla="*/ 0 w 453"/>
                <a:gd name="T37" fmla="*/ 0 h 814"/>
                <a:gd name="T38" fmla="*/ 0 w 453"/>
                <a:gd name="T39" fmla="*/ 0 h 814"/>
                <a:gd name="T40" fmla="*/ 0 w 453"/>
                <a:gd name="T41" fmla="*/ 0 h 814"/>
                <a:gd name="T42" fmla="*/ 0 w 453"/>
                <a:gd name="T43" fmla="*/ 0 h 814"/>
                <a:gd name="T44" fmla="*/ 0 w 453"/>
                <a:gd name="T45" fmla="*/ 0 h 814"/>
                <a:gd name="T46" fmla="*/ 0 w 453"/>
                <a:gd name="T47" fmla="*/ 0 h 814"/>
                <a:gd name="T48" fmla="*/ 0 w 453"/>
                <a:gd name="T49" fmla="*/ 0 h 814"/>
                <a:gd name="T50" fmla="*/ 0 w 453"/>
                <a:gd name="T51" fmla="*/ 0 h 814"/>
                <a:gd name="T52" fmla="*/ 0 w 453"/>
                <a:gd name="T53" fmla="*/ 0 h 814"/>
                <a:gd name="T54" fmla="*/ 0 w 453"/>
                <a:gd name="T55" fmla="*/ 0 h 814"/>
                <a:gd name="T56" fmla="*/ 0 w 453"/>
                <a:gd name="T57" fmla="*/ 0 h 814"/>
                <a:gd name="T58" fmla="*/ 0 w 453"/>
                <a:gd name="T59" fmla="*/ 0 h 814"/>
                <a:gd name="T60" fmla="*/ 0 w 453"/>
                <a:gd name="T61" fmla="*/ 0 h 814"/>
                <a:gd name="T62" fmla="*/ 0 w 453"/>
                <a:gd name="T63" fmla="*/ 0 h 814"/>
                <a:gd name="T64" fmla="*/ 0 w 453"/>
                <a:gd name="T65" fmla="*/ 0 h 814"/>
                <a:gd name="T66" fmla="*/ 0 w 453"/>
                <a:gd name="T67" fmla="*/ 0 h 814"/>
                <a:gd name="T68" fmla="*/ 0 w 453"/>
                <a:gd name="T69" fmla="*/ 0 h 814"/>
                <a:gd name="T70" fmla="*/ 0 w 453"/>
                <a:gd name="T71" fmla="*/ 0 h 814"/>
                <a:gd name="T72" fmla="*/ 0 w 453"/>
                <a:gd name="T73" fmla="*/ 0 h 814"/>
                <a:gd name="T74" fmla="*/ 0 w 453"/>
                <a:gd name="T75" fmla="*/ 0 h 81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53"/>
                <a:gd name="T115" fmla="*/ 0 h 814"/>
                <a:gd name="T116" fmla="*/ 453 w 453"/>
                <a:gd name="T117" fmla="*/ 814 h 81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53" h="814">
                  <a:moveTo>
                    <a:pt x="110" y="0"/>
                  </a:moveTo>
                  <a:lnTo>
                    <a:pt x="52" y="52"/>
                  </a:lnTo>
                  <a:lnTo>
                    <a:pt x="0" y="134"/>
                  </a:lnTo>
                  <a:lnTo>
                    <a:pt x="70" y="180"/>
                  </a:lnTo>
                  <a:lnTo>
                    <a:pt x="70" y="291"/>
                  </a:lnTo>
                  <a:lnTo>
                    <a:pt x="110" y="314"/>
                  </a:lnTo>
                  <a:lnTo>
                    <a:pt x="180" y="267"/>
                  </a:lnTo>
                  <a:lnTo>
                    <a:pt x="227" y="267"/>
                  </a:lnTo>
                  <a:lnTo>
                    <a:pt x="337" y="406"/>
                  </a:lnTo>
                  <a:lnTo>
                    <a:pt x="337" y="453"/>
                  </a:lnTo>
                  <a:lnTo>
                    <a:pt x="360" y="494"/>
                  </a:lnTo>
                  <a:lnTo>
                    <a:pt x="360" y="563"/>
                  </a:lnTo>
                  <a:lnTo>
                    <a:pt x="337" y="587"/>
                  </a:lnTo>
                  <a:lnTo>
                    <a:pt x="272" y="563"/>
                  </a:lnTo>
                  <a:lnTo>
                    <a:pt x="227" y="518"/>
                  </a:lnTo>
                  <a:lnTo>
                    <a:pt x="174" y="570"/>
                  </a:lnTo>
                  <a:lnTo>
                    <a:pt x="157" y="610"/>
                  </a:lnTo>
                  <a:lnTo>
                    <a:pt x="180" y="697"/>
                  </a:lnTo>
                  <a:lnTo>
                    <a:pt x="227" y="744"/>
                  </a:lnTo>
                  <a:lnTo>
                    <a:pt x="296" y="814"/>
                  </a:lnTo>
                  <a:lnTo>
                    <a:pt x="319" y="790"/>
                  </a:lnTo>
                  <a:lnTo>
                    <a:pt x="360" y="744"/>
                  </a:lnTo>
                  <a:lnTo>
                    <a:pt x="360" y="697"/>
                  </a:lnTo>
                  <a:lnTo>
                    <a:pt x="407" y="674"/>
                  </a:lnTo>
                  <a:lnTo>
                    <a:pt x="447" y="650"/>
                  </a:lnTo>
                  <a:lnTo>
                    <a:pt x="453" y="610"/>
                  </a:lnTo>
                  <a:lnTo>
                    <a:pt x="407" y="563"/>
                  </a:lnTo>
                  <a:lnTo>
                    <a:pt x="436" y="494"/>
                  </a:lnTo>
                  <a:lnTo>
                    <a:pt x="447" y="471"/>
                  </a:lnTo>
                  <a:lnTo>
                    <a:pt x="424" y="424"/>
                  </a:lnTo>
                  <a:lnTo>
                    <a:pt x="319" y="267"/>
                  </a:lnTo>
                  <a:lnTo>
                    <a:pt x="250" y="204"/>
                  </a:lnTo>
                  <a:lnTo>
                    <a:pt x="272" y="134"/>
                  </a:lnTo>
                  <a:lnTo>
                    <a:pt x="250" y="87"/>
                  </a:lnTo>
                  <a:lnTo>
                    <a:pt x="227" y="64"/>
                  </a:lnTo>
                  <a:lnTo>
                    <a:pt x="157" y="64"/>
                  </a:lnTo>
                  <a:lnTo>
                    <a:pt x="157" y="23"/>
                  </a:lnTo>
                  <a:lnTo>
                    <a:pt x="110" y="0"/>
                  </a:lnTo>
                  <a:close/>
                </a:path>
              </a:pathLst>
            </a:custGeom>
            <a:solidFill>
              <a:srgbClr val="EAEAEA"/>
            </a:solidFill>
            <a:ln w="9525">
              <a:noFill/>
              <a:round/>
              <a:headEnd/>
              <a:tailEnd/>
            </a:ln>
          </p:spPr>
          <p:txBody>
            <a:bodyPr/>
            <a:lstStyle/>
            <a:p>
              <a:endParaRPr lang="en-US" dirty="0"/>
            </a:p>
          </p:txBody>
        </p:sp>
        <p:sp>
          <p:nvSpPr>
            <p:cNvPr id="47241" name="Freeform 200"/>
            <p:cNvSpPr>
              <a:spLocks/>
            </p:cNvSpPr>
            <p:nvPr/>
          </p:nvSpPr>
          <p:spPr bwMode="auto">
            <a:xfrm>
              <a:off x="3194" y="1814"/>
              <a:ext cx="53" cy="80"/>
            </a:xfrm>
            <a:custGeom>
              <a:avLst/>
              <a:gdLst>
                <a:gd name="T0" fmla="*/ 0 w 482"/>
                <a:gd name="T1" fmla="*/ 0 h 854"/>
                <a:gd name="T2" fmla="*/ 0 w 482"/>
                <a:gd name="T3" fmla="*/ 0 h 854"/>
                <a:gd name="T4" fmla="*/ 0 w 482"/>
                <a:gd name="T5" fmla="*/ 0 h 854"/>
                <a:gd name="T6" fmla="*/ 0 w 482"/>
                <a:gd name="T7" fmla="*/ 0 h 854"/>
                <a:gd name="T8" fmla="*/ 0 w 482"/>
                <a:gd name="T9" fmla="*/ 0 h 854"/>
                <a:gd name="T10" fmla="*/ 0 w 482"/>
                <a:gd name="T11" fmla="*/ 0 h 854"/>
                <a:gd name="T12" fmla="*/ 0 w 482"/>
                <a:gd name="T13" fmla="*/ 0 h 854"/>
                <a:gd name="T14" fmla="*/ 0 w 482"/>
                <a:gd name="T15" fmla="*/ 0 h 854"/>
                <a:gd name="T16" fmla="*/ 0 w 482"/>
                <a:gd name="T17" fmla="*/ 0 h 854"/>
                <a:gd name="T18" fmla="*/ 0 w 482"/>
                <a:gd name="T19" fmla="*/ 0 h 854"/>
                <a:gd name="T20" fmla="*/ 0 w 482"/>
                <a:gd name="T21" fmla="*/ 0 h 854"/>
                <a:gd name="T22" fmla="*/ 0 w 482"/>
                <a:gd name="T23" fmla="*/ 0 h 854"/>
                <a:gd name="T24" fmla="*/ 0 w 482"/>
                <a:gd name="T25" fmla="*/ 0 h 854"/>
                <a:gd name="T26" fmla="*/ 0 w 482"/>
                <a:gd name="T27" fmla="*/ 0 h 854"/>
                <a:gd name="T28" fmla="*/ 0 w 482"/>
                <a:gd name="T29" fmla="*/ 0 h 854"/>
                <a:gd name="T30" fmla="*/ 0 w 482"/>
                <a:gd name="T31" fmla="*/ 0 h 854"/>
                <a:gd name="T32" fmla="*/ 0 w 482"/>
                <a:gd name="T33" fmla="*/ 0 h 854"/>
                <a:gd name="T34" fmla="*/ 0 w 482"/>
                <a:gd name="T35" fmla="*/ 0 h 854"/>
                <a:gd name="T36" fmla="*/ 0 w 482"/>
                <a:gd name="T37" fmla="*/ 0 h 854"/>
                <a:gd name="T38" fmla="*/ 0 w 482"/>
                <a:gd name="T39" fmla="*/ 0 h 854"/>
                <a:gd name="T40" fmla="*/ 0 w 482"/>
                <a:gd name="T41" fmla="*/ 0 h 854"/>
                <a:gd name="T42" fmla="*/ 0 w 482"/>
                <a:gd name="T43" fmla="*/ 0 h 854"/>
                <a:gd name="T44" fmla="*/ 0 w 482"/>
                <a:gd name="T45" fmla="*/ 0 h 854"/>
                <a:gd name="T46" fmla="*/ 0 w 482"/>
                <a:gd name="T47" fmla="*/ 0 h 854"/>
                <a:gd name="T48" fmla="*/ 0 w 482"/>
                <a:gd name="T49" fmla="*/ 0 h 854"/>
                <a:gd name="T50" fmla="*/ 0 w 482"/>
                <a:gd name="T51" fmla="*/ 0 h 854"/>
                <a:gd name="T52" fmla="*/ 0 w 482"/>
                <a:gd name="T53" fmla="*/ 0 h 854"/>
                <a:gd name="T54" fmla="*/ 0 w 482"/>
                <a:gd name="T55" fmla="*/ 0 h 854"/>
                <a:gd name="T56" fmla="*/ 0 w 482"/>
                <a:gd name="T57" fmla="*/ 0 h 854"/>
                <a:gd name="T58" fmla="*/ 0 w 482"/>
                <a:gd name="T59" fmla="*/ 0 h 854"/>
                <a:gd name="T60" fmla="*/ 0 w 482"/>
                <a:gd name="T61" fmla="*/ 0 h 854"/>
                <a:gd name="T62" fmla="*/ 0 w 482"/>
                <a:gd name="T63" fmla="*/ 0 h 854"/>
                <a:gd name="T64" fmla="*/ 0 w 482"/>
                <a:gd name="T65" fmla="*/ 0 h 854"/>
                <a:gd name="T66" fmla="*/ 0 w 482"/>
                <a:gd name="T67" fmla="*/ 0 h 85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82"/>
                <a:gd name="T103" fmla="*/ 0 h 854"/>
                <a:gd name="T104" fmla="*/ 482 w 482"/>
                <a:gd name="T105" fmla="*/ 854 h 85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82" h="854">
                  <a:moveTo>
                    <a:pt x="122" y="0"/>
                  </a:moveTo>
                  <a:lnTo>
                    <a:pt x="99" y="28"/>
                  </a:lnTo>
                  <a:lnTo>
                    <a:pt x="58" y="75"/>
                  </a:lnTo>
                  <a:lnTo>
                    <a:pt x="0" y="140"/>
                  </a:lnTo>
                  <a:lnTo>
                    <a:pt x="75" y="272"/>
                  </a:lnTo>
                  <a:lnTo>
                    <a:pt x="75" y="360"/>
                  </a:lnTo>
                  <a:lnTo>
                    <a:pt x="75" y="406"/>
                  </a:lnTo>
                  <a:lnTo>
                    <a:pt x="99" y="476"/>
                  </a:lnTo>
                  <a:lnTo>
                    <a:pt x="75" y="656"/>
                  </a:lnTo>
                  <a:lnTo>
                    <a:pt x="75" y="720"/>
                  </a:lnTo>
                  <a:lnTo>
                    <a:pt x="145" y="767"/>
                  </a:lnTo>
                  <a:lnTo>
                    <a:pt x="168" y="848"/>
                  </a:lnTo>
                  <a:lnTo>
                    <a:pt x="232" y="854"/>
                  </a:lnTo>
                  <a:lnTo>
                    <a:pt x="192" y="743"/>
                  </a:lnTo>
                  <a:lnTo>
                    <a:pt x="145" y="697"/>
                  </a:lnTo>
                  <a:lnTo>
                    <a:pt x="168" y="540"/>
                  </a:lnTo>
                  <a:lnTo>
                    <a:pt x="168" y="453"/>
                  </a:lnTo>
                  <a:lnTo>
                    <a:pt x="232" y="476"/>
                  </a:lnTo>
                  <a:lnTo>
                    <a:pt x="279" y="476"/>
                  </a:lnTo>
                  <a:lnTo>
                    <a:pt x="302" y="429"/>
                  </a:lnTo>
                  <a:lnTo>
                    <a:pt x="349" y="384"/>
                  </a:lnTo>
                  <a:lnTo>
                    <a:pt x="394" y="429"/>
                  </a:lnTo>
                  <a:lnTo>
                    <a:pt x="476" y="453"/>
                  </a:lnTo>
                  <a:lnTo>
                    <a:pt x="482" y="406"/>
                  </a:lnTo>
                  <a:lnTo>
                    <a:pt x="482" y="337"/>
                  </a:lnTo>
                  <a:lnTo>
                    <a:pt x="459" y="272"/>
                  </a:lnTo>
                  <a:lnTo>
                    <a:pt x="394" y="180"/>
                  </a:lnTo>
                  <a:lnTo>
                    <a:pt x="349" y="133"/>
                  </a:lnTo>
                  <a:lnTo>
                    <a:pt x="296" y="140"/>
                  </a:lnTo>
                  <a:lnTo>
                    <a:pt x="232" y="180"/>
                  </a:lnTo>
                  <a:lnTo>
                    <a:pt x="192" y="133"/>
                  </a:lnTo>
                  <a:lnTo>
                    <a:pt x="185" y="58"/>
                  </a:lnTo>
                  <a:lnTo>
                    <a:pt x="168" y="23"/>
                  </a:lnTo>
                  <a:lnTo>
                    <a:pt x="122" y="0"/>
                  </a:lnTo>
                  <a:close/>
                </a:path>
              </a:pathLst>
            </a:custGeom>
            <a:solidFill>
              <a:srgbClr val="EAEAEA"/>
            </a:solidFill>
            <a:ln w="9525">
              <a:noFill/>
              <a:round/>
              <a:headEnd/>
              <a:tailEnd/>
            </a:ln>
          </p:spPr>
          <p:txBody>
            <a:bodyPr/>
            <a:lstStyle/>
            <a:p>
              <a:endParaRPr lang="en-US" dirty="0"/>
            </a:p>
          </p:txBody>
        </p:sp>
        <p:sp>
          <p:nvSpPr>
            <p:cNvPr id="47242" name="Freeform 201"/>
            <p:cNvSpPr>
              <a:spLocks/>
            </p:cNvSpPr>
            <p:nvPr/>
          </p:nvSpPr>
          <p:spPr bwMode="auto">
            <a:xfrm>
              <a:off x="3162" y="1764"/>
              <a:ext cx="58" cy="101"/>
            </a:xfrm>
            <a:custGeom>
              <a:avLst/>
              <a:gdLst>
                <a:gd name="T0" fmla="*/ 0 w 534"/>
                <a:gd name="T1" fmla="*/ 0 h 1075"/>
                <a:gd name="T2" fmla="*/ 0 w 534"/>
                <a:gd name="T3" fmla="*/ 0 h 1075"/>
                <a:gd name="T4" fmla="*/ 0 w 534"/>
                <a:gd name="T5" fmla="*/ 0 h 1075"/>
                <a:gd name="T6" fmla="*/ 0 w 534"/>
                <a:gd name="T7" fmla="*/ 0 h 1075"/>
                <a:gd name="T8" fmla="*/ 0 w 534"/>
                <a:gd name="T9" fmla="*/ 0 h 1075"/>
                <a:gd name="T10" fmla="*/ 0 w 534"/>
                <a:gd name="T11" fmla="*/ 0 h 1075"/>
                <a:gd name="T12" fmla="*/ 0 w 534"/>
                <a:gd name="T13" fmla="*/ 0 h 1075"/>
                <a:gd name="T14" fmla="*/ 0 w 534"/>
                <a:gd name="T15" fmla="*/ 0 h 1075"/>
                <a:gd name="T16" fmla="*/ 0 w 534"/>
                <a:gd name="T17" fmla="*/ 0 h 1075"/>
                <a:gd name="T18" fmla="*/ 0 w 534"/>
                <a:gd name="T19" fmla="*/ 0 h 1075"/>
                <a:gd name="T20" fmla="*/ 0 w 534"/>
                <a:gd name="T21" fmla="*/ 0 h 1075"/>
                <a:gd name="T22" fmla="*/ 0 w 534"/>
                <a:gd name="T23" fmla="*/ 0 h 1075"/>
                <a:gd name="T24" fmla="*/ 0 w 534"/>
                <a:gd name="T25" fmla="*/ 0 h 1075"/>
                <a:gd name="T26" fmla="*/ 0 w 534"/>
                <a:gd name="T27" fmla="*/ 0 h 1075"/>
                <a:gd name="T28" fmla="*/ 0 w 534"/>
                <a:gd name="T29" fmla="*/ 0 h 1075"/>
                <a:gd name="T30" fmla="*/ 0 w 534"/>
                <a:gd name="T31" fmla="*/ 0 h 1075"/>
                <a:gd name="T32" fmla="*/ 0 w 534"/>
                <a:gd name="T33" fmla="*/ 0 h 1075"/>
                <a:gd name="T34" fmla="*/ 0 w 534"/>
                <a:gd name="T35" fmla="*/ 0 h 1075"/>
                <a:gd name="T36" fmla="*/ 0 w 534"/>
                <a:gd name="T37" fmla="*/ 0 h 1075"/>
                <a:gd name="T38" fmla="*/ 0 w 534"/>
                <a:gd name="T39" fmla="*/ 0 h 1075"/>
                <a:gd name="T40" fmla="*/ 0 w 534"/>
                <a:gd name="T41" fmla="*/ 0 h 1075"/>
                <a:gd name="T42" fmla="*/ 0 w 534"/>
                <a:gd name="T43" fmla="*/ 0 h 1075"/>
                <a:gd name="T44" fmla="*/ 0 w 534"/>
                <a:gd name="T45" fmla="*/ 0 h 1075"/>
                <a:gd name="T46" fmla="*/ 0 w 534"/>
                <a:gd name="T47" fmla="*/ 0 h 1075"/>
                <a:gd name="T48" fmla="*/ 0 w 534"/>
                <a:gd name="T49" fmla="*/ 0 h 1075"/>
                <a:gd name="T50" fmla="*/ 0 w 534"/>
                <a:gd name="T51" fmla="*/ 0 h 1075"/>
                <a:gd name="T52" fmla="*/ 0 w 534"/>
                <a:gd name="T53" fmla="*/ 0 h 1075"/>
                <a:gd name="T54" fmla="*/ 0 w 534"/>
                <a:gd name="T55" fmla="*/ 0 h 1075"/>
                <a:gd name="T56" fmla="*/ 0 w 534"/>
                <a:gd name="T57" fmla="*/ 0 h 1075"/>
                <a:gd name="T58" fmla="*/ 0 w 534"/>
                <a:gd name="T59" fmla="*/ 0 h 1075"/>
                <a:gd name="T60" fmla="*/ 0 w 534"/>
                <a:gd name="T61" fmla="*/ 0 h 1075"/>
                <a:gd name="T62" fmla="*/ 0 w 534"/>
                <a:gd name="T63" fmla="*/ 0 h 1075"/>
                <a:gd name="T64" fmla="*/ 0 w 534"/>
                <a:gd name="T65" fmla="*/ 0 h 1075"/>
                <a:gd name="T66" fmla="*/ 0 w 534"/>
                <a:gd name="T67" fmla="*/ 0 h 1075"/>
                <a:gd name="T68" fmla="*/ 0 w 534"/>
                <a:gd name="T69" fmla="*/ 0 h 1075"/>
                <a:gd name="T70" fmla="*/ 0 w 534"/>
                <a:gd name="T71" fmla="*/ 0 h 1075"/>
                <a:gd name="T72" fmla="*/ 0 w 534"/>
                <a:gd name="T73" fmla="*/ 0 h 1075"/>
                <a:gd name="T74" fmla="*/ 0 w 534"/>
                <a:gd name="T75" fmla="*/ 0 h 107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34"/>
                <a:gd name="T115" fmla="*/ 0 h 1075"/>
                <a:gd name="T116" fmla="*/ 534 w 534"/>
                <a:gd name="T117" fmla="*/ 1075 h 107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34" h="1075">
                  <a:moveTo>
                    <a:pt x="244" y="0"/>
                  </a:moveTo>
                  <a:lnTo>
                    <a:pt x="203" y="47"/>
                  </a:lnTo>
                  <a:lnTo>
                    <a:pt x="133" y="110"/>
                  </a:lnTo>
                  <a:lnTo>
                    <a:pt x="93" y="204"/>
                  </a:lnTo>
                  <a:lnTo>
                    <a:pt x="93" y="308"/>
                  </a:lnTo>
                  <a:lnTo>
                    <a:pt x="35" y="308"/>
                  </a:lnTo>
                  <a:lnTo>
                    <a:pt x="23" y="354"/>
                  </a:lnTo>
                  <a:lnTo>
                    <a:pt x="17" y="459"/>
                  </a:lnTo>
                  <a:lnTo>
                    <a:pt x="0" y="511"/>
                  </a:lnTo>
                  <a:lnTo>
                    <a:pt x="63" y="558"/>
                  </a:lnTo>
                  <a:lnTo>
                    <a:pt x="110" y="715"/>
                  </a:lnTo>
                  <a:lnTo>
                    <a:pt x="150" y="785"/>
                  </a:lnTo>
                  <a:lnTo>
                    <a:pt x="180" y="807"/>
                  </a:lnTo>
                  <a:lnTo>
                    <a:pt x="220" y="807"/>
                  </a:lnTo>
                  <a:lnTo>
                    <a:pt x="244" y="715"/>
                  </a:lnTo>
                  <a:lnTo>
                    <a:pt x="290" y="762"/>
                  </a:lnTo>
                  <a:lnTo>
                    <a:pt x="290" y="825"/>
                  </a:lnTo>
                  <a:lnTo>
                    <a:pt x="337" y="895"/>
                  </a:lnTo>
                  <a:lnTo>
                    <a:pt x="354" y="919"/>
                  </a:lnTo>
                  <a:lnTo>
                    <a:pt x="354" y="1011"/>
                  </a:lnTo>
                  <a:lnTo>
                    <a:pt x="401" y="1075"/>
                  </a:lnTo>
                  <a:lnTo>
                    <a:pt x="401" y="988"/>
                  </a:lnTo>
                  <a:lnTo>
                    <a:pt x="377" y="941"/>
                  </a:lnTo>
                  <a:lnTo>
                    <a:pt x="377" y="825"/>
                  </a:lnTo>
                  <a:lnTo>
                    <a:pt x="337" y="738"/>
                  </a:lnTo>
                  <a:lnTo>
                    <a:pt x="302" y="663"/>
                  </a:lnTo>
                  <a:lnTo>
                    <a:pt x="349" y="610"/>
                  </a:lnTo>
                  <a:lnTo>
                    <a:pt x="384" y="575"/>
                  </a:lnTo>
                  <a:lnTo>
                    <a:pt x="424" y="535"/>
                  </a:lnTo>
                  <a:lnTo>
                    <a:pt x="470" y="465"/>
                  </a:lnTo>
                  <a:lnTo>
                    <a:pt x="534" y="406"/>
                  </a:lnTo>
                  <a:lnTo>
                    <a:pt x="505" y="291"/>
                  </a:lnTo>
                  <a:lnTo>
                    <a:pt x="424" y="284"/>
                  </a:lnTo>
                  <a:lnTo>
                    <a:pt x="354" y="221"/>
                  </a:lnTo>
                  <a:lnTo>
                    <a:pt x="354" y="134"/>
                  </a:lnTo>
                  <a:lnTo>
                    <a:pt x="314" y="30"/>
                  </a:lnTo>
                  <a:lnTo>
                    <a:pt x="290" y="24"/>
                  </a:lnTo>
                  <a:lnTo>
                    <a:pt x="244" y="0"/>
                  </a:lnTo>
                  <a:close/>
                </a:path>
              </a:pathLst>
            </a:custGeom>
            <a:solidFill>
              <a:srgbClr val="EAEAEA"/>
            </a:solidFill>
            <a:ln w="9525">
              <a:noFill/>
              <a:round/>
              <a:headEnd/>
              <a:tailEnd/>
            </a:ln>
          </p:spPr>
          <p:txBody>
            <a:bodyPr/>
            <a:lstStyle/>
            <a:p>
              <a:endParaRPr lang="en-US" dirty="0"/>
            </a:p>
          </p:txBody>
        </p:sp>
        <p:sp>
          <p:nvSpPr>
            <p:cNvPr id="47243" name="Freeform 202"/>
            <p:cNvSpPr>
              <a:spLocks/>
            </p:cNvSpPr>
            <p:nvPr/>
          </p:nvSpPr>
          <p:spPr bwMode="auto">
            <a:xfrm>
              <a:off x="3132" y="1778"/>
              <a:ext cx="31" cy="35"/>
            </a:xfrm>
            <a:custGeom>
              <a:avLst/>
              <a:gdLst>
                <a:gd name="T0" fmla="*/ 0 w 291"/>
                <a:gd name="T1" fmla="*/ 0 h 366"/>
                <a:gd name="T2" fmla="*/ 0 w 291"/>
                <a:gd name="T3" fmla="*/ 0 h 366"/>
                <a:gd name="T4" fmla="*/ 0 w 291"/>
                <a:gd name="T5" fmla="*/ 0 h 366"/>
                <a:gd name="T6" fmla="*/ 0 w 291"/>
                <a:gd name="T7" fmla="*/ 0 h 366"/>
                <a:gd name="T8" fmla="*/ 0 w 291"/>
                <a:gd name="T9" fmla="*/ 0 h 366"/>
                <a:gd name="T10" fmla="*/ 0 w 291"/>
                <a:gd name="T11" fmla="*/ 0 h 366"/>
                <a:gd name="T12" fmla="*/ 0 w 291"/>
                <a:gd name="T13" fmla="*/ 0 h 366"/>
                <a:gd name="T14" fmla="*/ 0 w 291"/>
                <a:gd name="T15" fmla="*/ 0 h 366"/>
                <a:gd name="T16" fmla="*/ 0 w 291"/>
                <a:gd name="T17" fmla="*/ 0 h 366"/>
                <a:gd name="T18" fmla="*/ 0 w 291"/>
                <a:gd name="T19" fmla="*/ 0 h 366"/>
                <a:gd name="T20" fmla="*/ 0 w 291"/>
                <a:gd name="T21" fmla="*/ 0 h 366"/>
                <a:gd name="T22" fmla="*/ 0 w 291"/>
                <a:gd name="T23" fmla="*/ 0 h 366"/>
                <a:gd name="T24" fmla="*/ 0 w 291"/>
                <a:gd name="T25" fmla="*/ 0 h 366"/>
                <a:gd name="T26" fmla="*/ 0 w 291"/>
                <a:gd name="T27" fmla="*/ 0 h 366"/>
                <a:gd name="T28" fmla="*/ 0 w 291"/>
                <a:gd name="T29" fmla="*/ 0 h 366"/>
                <a:gd name="T30" fmla="*/ 0 w 291"/>
                <a:gd name="T31" fmla="*/ 0 h 366"/>
                <a:gd name="T32" fmla="*/ 0 w 291"/>
                <a:gd name="T33" fmla="*/ 0 h 366"/>
                <a:gd name="T34" fmla="*/ 0 w 291"/>
                <a:gd name="T35" fmla="*/ 0 h 366"/>
                <a:gd name="T36" fmla="*/ 0 w 291"/>
                <a:gd name="T37" fmla="*/ 0 h 366"/>
                <a:gd name="T38" fmla="*/ 0 w 291"/>
                <a:gd name="T39" fmla="*/ 0 h 366"/>
                <a:gd name="T40" fmla="*/ 0 w 291"/>
                <a:gd name="T41" fmla="*/ 0 h 366"/>
                <a:gd name="T42" fmla="*/ 0 w 291"/>
                <a:gd name="T43" fmla="*/ 0 h 36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91"/>
                <a:gd name="T67" fmla="*/ 0 h 366"/>
                <a:gd name="T68" fmla="*/ 291 w 291"/>
                <a:gd name="T69" fmla="*/ 366 h 36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91" h="366">
                  <a:moveTo>
                    <a:pt x="274" y="366"/>
                  </a:moveTo>
                  <a:lnTo>
                    <a:pt x="245" y="289"/>
                  </a:lnTo>
                  <a:lnTo>
                    <a:pt x="175" y="202"/>
                  </a:lnTo>
                  <a:lnTo>
                    <a:pt x="134" y="156"/>
                  </a:lnTo>
                  <a:lnTo>
                    <a:pt x="88" y="92"/>
                  </a:lnTo>
                  <a:lnTo>
                    <a:pt x="65" y="110"/>
                  </a:lnTo>
                  <a:lnTo>
                    <a:pt x="65" y="179"/>
                  </a:lnTo>
                  <a:lnTo>
                    <a:pt x="18" y="249"/>
                  </a:lnTo>
                  <a:lnTo>
                    <a:pt x="18" y="179"/>
                  </a:lnTo>
                  <a:lnTo>
                    <a:pt x="18" y="69"/>
                  </a:lnTo>
                  <a:lnTo>
                    <a:pt x="0" y="45"/>
                  </a:lnTo>
                  <a:lnTo>
                    <a:pt x="0" y="5"/>
                  </a:lnTo>
                  <a:lnTo>
                    <a:pt x="30" y="0"/>
                  </a:lnTo>
                  <a:lnTo>
                    <a:pt x="140" y="22"/>
                  </a:lnTo>
                  <a:lnTo>
                    <a:pt x="152" y="63"/>
                  </a:lnTo>
                  <a:lnTo>
                    <a:pt x="204" y="57"/>
                  </a:lnTo>
                  <a:lnTo>
                    <a:pt x="227" y="98"/>
                  </a:lnTo>
                  <a:lnTo>
                    <a:pt x="233" y="162"/>
                  </a:lnTo>
                  <a:lnTo>
                    <a:pt x="279" y="226"/>
                  </a:lnTo>
                  <a:lnTo>
                    <a:pt x="291" y="249"/>
                  </a:lnTo>
                  <a:lnTo>
                    <a:pt x="285" y="313"/>
                  </a:lnTo>
                  <a:lnTo>
                    <a:pt x="274" y="366"/>
                  </a:lnTo>
                  <a:close/>
                </a:path>
              </a:pathLst>
            </a:custGeom>
            <a:solidFill>
              <a:srgbClr val="EAEAEA"/>
            </a:solidFill>
            <a:ln w="9525">
              <a:noFill/>
              <a:round/>
              <a:headEnd/>
              <a:tailEnd/>
            </a:ln>
          </p:spPr>
          <p:txBody>
            <a:bodyPr/>
            <a:lstStyle/>
            <a:p>
              <a:endParaRPr lang="en-US" dirty="0"/>
            </a:p>
          </p:txBody>
        </p:sp>
        <p:sp>
          <p:nvSpPr>
            <p:cNvPr id="47244" name="Freeform 203"/>
            <p:cNvSpPr>
              <a:spLocks/>
            </p:cNvSpPr>
            <p:nvPr/>
          </p:nvSpPr>
          <p:spPr bwMode="auto">
            <a:xfrm>
              <a:off x="3129" y="1758"/>
              <a:ext cx="58" cy="50"/>
            </a:xfrm>
            <a:custGeom>
              <a:avLst/>
              <a:gdLst>
                <a:gd name="T0" fmla="*/ 0 w 535"/>
                <a:gd name="T1" fmla="*/ 0 h 535"/>
                <a:gd name="T2" fmla="*/ 0 w 535"/>
                <a:gd name="T3" fmla="*/ 0 h 535"/>
                <a:gd name="T4" fmla="*/ 0 w 535"/>
                <a:gd name="T5" fmla="*/ 0 h 535"/>
                <a:gd name="T6" fmla="*/ 0 w 535"/>
                <a:gd name="T7" fmla="*/ 0 h 535"/>
                <a:gd name="T8" fmla="*/ 0 w 535"/>
                <a:gd name="T9" fmla="*/ 0 h 535"/>
                <a:gd name="T10" fmla="*/ 0 w 535"/>
                <a:gd name="T11" fmla="*/ 0 h 535"/>
                <a:gd name="T12" fmla="*/ 0 w 535"/>
                <a:gd name="T13" fmla="*/ 0 h 535"/>
                <a:gd name="T14" fmla="*/ 0 w 535"/>
                <a:gd name="T15" fmla="*/ 0 h 535"/>
                <a:gd name="T16" fmla="*/ 0 w 535"/>
                <a:gd name="T17" fmla="*/ 0 h 535"/>
                <a:gd name="T18" fmla="*/ 0 w 535"/>
                <a:gd name="T19" fmla="*/ 0 h 535"/>
                <a:gd name="T20" fmla="*/ 0 w 535"/>
                <a:gd name="T21" fmla="*/ 0 h 535"/>
                <a:gd name="T22" fmla="*/ 0 w 535"/>
                <a:gd name="T23" fmla="*/ 0 h 535"/>
                <a:gd name="T24" fmla="*/ 0 w 535"/>
                <a:gd name="T25" fmla="*/ 0 h 535"/>
                <a:gd name="T26" fmla="*/ 0 w 535"/>
                <a:gd name="T27" fmla="*/ 0 h 535"/>
                <a:gd name="T28" fmla="*/ 0 w 535"/>
                <a:gd name="T29" fmla="*/ 0 h 535"/>
                <a:gd name="T30" fmla="*/ 0 w 535"/>
                <a:gd name="T31" fmla="*/ 0 h 535"/>
                <a:gd name="T32" fmla="*/ 0 w 535"/>
                <a:gd name="T33" fmla="*/ 0 h 535"/>
                <a:gd name="T34" fmla="*/ 0 w 535"/>
                <a:gd name="T35" fmla="*/ 0 h 535"/>
                <a:gd name="T36" fmla="*/ 0 w 535"/>
                <a:gd name="T37" fmla="*/ 0 h 535"/>
                <a:gd name="T38" fmla="*/ 0 w 535"/>
                <a:gd name="T39" fmla="*/ 0 h 535"/>
                <a:gd name="T40" fmla="*/ 0 w 535"/>
                <a:gd name="T41" fmla="*/ 0 h 535"/>
                <a:gd name="T42" fmla="*/ 0 w 535"/>
                <a:gd name="T43" fmla="*/ 0 h 535"/>
                <a:gd name="T44" fmla="*/ 0 w 535"/>
                <a:gd name="T45" fmla="*/ 0 h 535"/>
                <a:gd name="T46" fmla="*/ 0 w 535"/>
                <a:gd name="T47" fmla="*/ 0 h 535"/>
                <a:gd name="T48" fmla="*/ 0 w 535"/>
                <a:gd name="T49" fmla="*/ 0 h 535"/>
                <a:gd name="T50" fmla="*/ 0 w 535"/>
                <a:gd name="T51" fmla="*/ 0 h 535"/>
                <a:gd name="T52" fmla="*/ 0 w 535"/>
                <a:gd name="T53" fmla="*/ 0 h 535"/>
                <a:gd name="T54" fmla="*/ 0 w 535"/>
                <a:gd name="T55" fmla="*/ 0 h 535"/>
                <a:gd name="T56" fmla="*/ 0 w 535"/>
                <a:gd name="T57" fmla="*/ 0 h 535"/>
                <a:gd name="T58" fmla="*/ 0 w 535"/>
                <a:gd name="T59" fmla="*/ 0 h 535"/>
                <a:gd name="T60" fmla="*/ 0 w 535"/>
                <a:gd name="T61" fmla="*/ 0 h 535"/>
                <a:gd name="T62" fmla="*/ 0 w 535"/>
                <a:gd name="T63" fmla="*/ 0 h 5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35"/>
                <a:gd name="T97" fmla="*/ 0 h 535"/>
                <a:gd name="T98" fmla="*/ 535 w 535"/>
                <a:gd name="T99" fmla="*/ 535 h 53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35" h="535">
                  <a:moveTo>
                    <a:pt x="314" y="535"/>
                  </a:moveTo>
                  <a:lnTo>
                    <a:pt x="314" y="471"/>
                  </a:lnTo>
                  <a:lnTo>
                    <a:pt x="250" y="378"/>
                  </a:lnTo>
                  <a:lnTo>
                    <a:pt x="250" y="332"/>
                  </a:lnTo>
                  <a:lnTo>
                    <a:pt x="250" y="309"/>
                  </a:lnTo>
                  <a:lnTo>
                    <a:pt x="238" y="285"/>
                  </a:lnTo>
                  <a:lnTo>
                    <a:pt x="175" y="291"/>
                  </a:lnTo>
                  <a:lnTo>
                    <a:pt x="163" y="250"/>
                  </a:lnTo>
                  <a:lnTo>
                    <a:pt x="41" y="222"/>
                  </a:lnTo>
                  <a:lnTo>
                    <a:pt x="6" y="222"/>
                  </a:lnTo>
                  <a:lnTo>
                    <a:pt x="0" y="198"/>
                  </a:lnTo>
                  <a:lnTo>
                    <a:pt x="35" y="94"/>
                  </a:lnTo>
                  <a:lnTo>
                    <a:pt x="70" y="94"/>
                  </a:lnTo>
                  <a:lnTo>
                    <a:pt x="70" y="157"/>
                  </a:lnTo>
                  <a:lnTo>
                    <a:pt x="111" y="204"/>
                  </a:lnTo>
                  <a:lnTo>
                    <a:pt x="227" y="180"/>
                  </a:lnTo>
                  <a:lnTo>
                    <a:pt x="227" y="77"/>
                  </a:lnTo>
                  <a:lnTo>
                    <a:pt x="273" y="65"/>
                  </a:lnTo>
                  <a:lnTo>
                    <a:pt x="325" y="30"/>
                  </a:lnTo>
                  <a:lnTo>
                    <a:pt x="367" y="0"/>
                  </a:lnTo>
                  <a:lnTo>
                    <a:pt x="424" y="0"/>
                  </a:lnTo>
                  <a:lnTo>
                    <a:pt x="442" y="0"/>
                  </a:lnTo>
                  <a:lnTo>
                    <a:pt x="459" y="42"/>
                  </a:lnTo>
                  <a:lnTo>
                    <a:pt x="535" y="70"/>
                  </a:lnTo>
                  <a:lnTo>
                    <a:pt x="506" y="105"/>
                  </a:lnTo>
                  <a:lnTo>
                    <a:pt x="424" y="192"/>
                  </a:lnTo>
                  <a:lnTo>
                    <a:pt x="395" y="250"/>
                  </a:lnTo>
                  <a:lnTo>
                    <a:pt x="384" y="332"/>
                  </a:lnTo>
                  <a:lnTo>
                    <a:pt x="384" y="378"/>
                  </a:lnTo>
                  <a:lnTo>
                    <a:pt x="337" y="378"/>
                  </a:lnTo>
                  <a:lnTo>
                    <a:pt x="314" y="448"/>
                  </a:lnTo>
                  <a:lnTo>
                    <a:pt x="314" y="535"/>
                  </a:lnTo>
                  <a:close/>
                </a:path>
              </a:pathLst>
            </a:custGeom>
            <a:solidFill>
              <a:srgbClr val="EAEAEA"/>
            </a:solidFill>
            <a:ln w="9525">
              <a:noFill/>
              <a:round/>
              <a:headEnd/>
              <a:tailEnd/>
            </a:ln>
          </p:spPr>
          <p:txBody>
            <a:bodyPr/>
            <a:lstStyle/>
            <a:p>
              <a:endParaRPr lang="en-US" dirty="0"/>
            </a:p>
          </p:txBody>
        </p:sp>
        <p:sp>
          <p:nvSpPr>
            <p:cNvPr id="47245" name="Freeform 204"/>
            <p:cNvSpPr>
              <a:spLocks/>
            </p:cNvSpPr>
            <p:nvPr/>
          </p:nvSpPr>
          <p:spPr bwMode="auto">
            <a:xfrm>
              <a:off x="3136" y="1765"/>
              <a:ext cx="19" cy="12"/>
            </a:xfrm>
            <a:custGeom>
              <a:avLst/>
              <a:gdLst>
                <a:gd name="T0" fmla="*/ 0 w 168"/>
                <a:gd name="T1" fmla="*/ 0 h 127"/>
                <a:gd name="T2" fmla="*/ 0 w 168"/>
                <a:gd name="T3" fmla="*/ 0 h 127"/>
                <a:gd name="T4" fmla="*/ 0 w 168"/>
                <a:gd name="T5" fmla="*/ 0 h 127"/>
                <a:gd name="T6" fmla="*/ 0 w 168"/>
                <a:gd name="T7" fmla="*/ 0 h 127"/>
                <a:gd name="T8" fmla="*/ 0 w 168"/>
                <a:gd name="T9" fmla="*/ 0 h 127"/>
                <a:gd name="T10" fmla="*/ 0 w 168"/>
                <a:gd name="T11" fmla="*/ 0 h 127"/>
                <a:gd name="T12" fmla="*/ 0 w 168"/>
                <a:gd name="T13" fmla="*/ 0 h 127"/>
                <a:gd name="T14" fmla="*/ 0 w 168"/>
                <a:gd name="T15" fmla="*/ 0 h 127"/>
                <a:gd name="T16" fmla="*/ 0 w 168"/>
                <a:gd name="T17" fmla="*/ 0 h 127"/>
                <a:gd name="T18" fmla="*/ 0 w 168"/>
                <a:gd name="T19" fmla="*/ 0 h 127"/>
                <a:gd name="T20" fmla="*/ 0 w 168"/>
                <a:gd name="T21" fmla="*/ 0 h 1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8"/>
                <a:gd name="T34" fmla="*/ 0 h 127"/>
                <a:gd name="T35" fmla="*/ 168 w 168"/>
                <a:gd name="T36" fmla="*/ 127 h 1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8" h="127">
                  <a:moveTo>
                    <a:pt x="0" y="17"/>
                  </a:moveTo>
                  <a:lnTo>
                    <a:pt x="0" y="75"/>
                  </a:lnTo>
                  <a:lnTo>
                    <a:pt x="18" y="103"/>
                  </a:lnTo>
                  <a:lnTo>
                    <a:pt x="46" y="127"/>
                  </a:lnTo>
                  <a:lnTo>
                    <a:pt x="116" y="110"/>
                  </a:lnTo>
                  <a:lnTo>
                    <a:pt x="168" y="98"/>
                  </a:lnTo>
                  <a:lnTo>
                    <a:pt x="163" y="33"/>
                  </a:lnTo>
                  <a:lnTo>
                    <a:pt x="168" y="0"/>
                  </a:lnTo>
                  <a:lnTo>
                    <a:pt x="98" y="17"/>
                  </a:lnTo>
                  <a:lnTo>
                    <a:pt x="29" y="17"/>
                  </a:lnTo>
                  <a:lnTo>
                    <a:pt x="0" y="17"/>
                  </a:lnTo>
                  <a:close/>
                </a:path>
              </a:pathLst>
            </a:custGeom>
            <a:solidFill>
              <a:srgbClr val="EAEAEA"/>
            </a:solidFill>
            <a:ln w="9525">
              <a:noFill/>
              <a:round/>
              <a:headEnd/>
              <a:tailEnd/>
            </a:ln>
          </p:spPr>
          <p:txBody>
            <a:bodyPr/>
            <a:lstStyle/>
            <a:p>
              <a:endParaRPr lang="en-US" dirty="0"/>
            </a:p>
          </p:txBody>
        </p:sp>
        <p:sp>
          <p:nvSpPr>
            <p:cNvPr id="47246" name="Freeform 205"/>
            <p:cNvSpPr>
              <a:spLocks/>
            </p:cNvSpPr>
            <p:nvPr/>
          </p:nvSpPr>
          <p:spPr bwMode="auto">
            <a:xfrm>
              <a:off x="3007" y="1706"/>
              <a:ext cx="127" cy="171"/>
            </a:xfrm>
            <a:custGeom>
              <a:avLst/>
              <a:gdLst>
                <a:gd name="T0" fmla="*/ 0 w 1169"/>
                <a:gd name="T1" fmla="*/ 0 h 1848"/>
                <a:gd name="T2" fmla="*/ 0 w 1169"/>
                <a:gd name="T3" fmla="*/ 0 h 1848"/>
                <a:gd name="T4" fmla="*/ 0 w 1169"/>
                <a:gd name="T5" fmla="*/ 0 h 1848"/>
                <a:gd name="T6" fmla="*/ 0 w 1169"/>
                <a:gd name="T7" fmla="*/ 0 h 1848"/>
                <a:gd name="T8" fmla="*/ 0 w 1169"/>
                <a:gd name="T9" fmla="*/ 0 h 1848"/>
                <a:gd name="T10" fmla="*/ 0 w 1169"/>
                <a:gd name="T11" fmla="*/ 0 h 1848"/>
                <a:gd name="T12" fmla="*/ 0 w 1169"/>
                <a:gd name="T13" fmla="*/ 0 h 1848"/>
                <a:gd name="T14" fmla="*/ 0 w 1169"/>
                <a:gd name="T15" fmla="*/ 0 h 1848"/>
                <a:gd name="T16" fmla="*/ 0 w 1169"/>
                <a:gd name="T17" fmla="*/ 0 h 1848"/>
                <a:gd name="T18" fmla="*/ 0 w 1169"/>
                <a:gd name="T19" fmla="*/ 0 h 1848"/>
                <a:gd name="T20" fmla="*/ 0 w 1169"/>
                <a:gd name="T21" fmla="*/ 0 h 1848"/>
                <a:gd name="T22" fmla="*/ 0 w 1169"/>
                <a:gd name="T23" fmla="*/ 0 h 1848"/>
                <a:gd name="T24" fmla="*/ 0 w 1169"/>
                <a:gd name="T25" fmla="*/ 0 h 1848"/>
                <a:gd name="T26" fmla="*/ 0 w 1169"/>
                <a:gd name="T27" fmla="*/ 0 h 1848"/>
                <a:gd name="T28" fmla="*/ 0 w 1169"/>
                <a:gd name="T29" fmla="*/ 0 h 1848"/>
                <a:gd name="T30" fmla="*/ 0 w 1169"/>
                <a:gd name="T31" fmla="*/ 0 h 1848"/>
                <a:gd name="T32" fmla="*/ 0 w 1169"/>
                <a:gd name="T33" fmla="*/ 0 h 1848"/>
                <a:gd name="T34" fmla="*/ 0 w 1169"/>
                <a:gd name="T35" fmla="*/ 0 h 1848"/>
                <a:gd name="T36" fmla="*/ 0 w 1169"/>
                <a:gd name="T37" fmla="*/ 0 h 1848"/>
                <a:gd name="T38" fmla="*/ 0 w 1169"/>
                <a:gd name="T39" fmla="*/ 0 h 1848"/>
                <a:gd name="T40" fmla="*/ 0 w 1169"/>
                <a:gd name="T41" fmla="*/ 0 h 1848"/>
                <a:gd name="T42" fmla="*/ 0 w 1169"/>
                <a:gd name="T43" fmla="*/ 0 h 1848"/>
                <a:gd name="T44" fmla="*/ 0 w 1169"/>
                <a:gd name="T45" fmla="*/ 0 h 1848"/>
                <a:gd name="T46" fmla="*/ 0 w 1169"/>
                <a:gd name="T47" fmla="*/ 0 h 1848"/>
                <a:gd name="T48" fmla="*/ 0 w 1169"/>
                <a:gd name="T49" fmla="*/ 0 h 1848"/>
                <a:gd name="T50" fmla="*/ 0 w 1169"/>
                <a:gd name="T51" fmla="*/ 0 h 1848"/>
                <a:gd name="T52" fmla="*/ 0 w 1169"/>
                <a:gd name="T53" fmla="*/ 0 h 1848"/>
                <a:gd name="T54" fmla="*/ 0 w 1169"/>
                <a:gd name="T55" fmla="*/ 0 h 1848"/>
                <a:gd name="T56" fmla="*/ 0 w 1169"/>
                <a:gd name="T57" fmla="*/ 0 h 1848"/>
                <a:gd name="T58" fmla="*/ 0 w 1169"/>
                <a:gd name="T59" fmla="*/ 0 h 1848"/>
                <a:gd name="T60" fmla="*/ 0 w 1169"/>
                <a:gd name="T61" fmla="*/ 0 h 1848"/>
                <a:gd name="T62" fmla="*/ 0 w 1169"/>
                <a:gd name="T63" fmla="*/ 0 h 1848"/>
                <a:gd name="T64" fmla="*/ 0 w 1169"/>
                <a:gd name="T65" fmla="*/ 0 h 1848"/>
                <a:gd name="T66" fmla="*/ 0 w 1169"/>
                <a:gd name="T67" fmla="*/ 0 h 1848"/>
                <a:gd name="T68" fmla="*/ 0 w 1169"/>
                <a:gd name="T69" fmla="*/ 0 h 1848"/>
                <a:gd name="T70" fmla="*/ 0 w 1169"/>
                <a:gd name="T71" fmla="*/ 0 h 1848"/>
                <a:gd name="T72" fmla="*/ 0 w 1169"/>
                <a:gd name="T73" fmla="*/ 0 h 1848"/>
                <a:gd name="T74" fmla="*/ 0 w 1169"/>
                <a:gd name="T75" fmla="*/ 0 h 1848"/>
                <a:gd name="T76" fmla="*/ 0 w 1169"/>
                <a:gd name="T77" fmla="*/ 0 h 1848"/>
                <a:gd name="T78" fmla="*/ 0 w 1169"/>
                <a:gd name="T79" fmla="*/ 0 h 1848"/>
                <a:gd name="T80" fmla="*/ 0 w 1169"/>
                <a:gd name="T81" fmla="*/ 0 h 1848"/>
                <a:gd name="T82" fmla="*/ 0 w 1169"/>
                <a:gd name="T83" fmla="*/ 0 h 1848"/>
                <a:gd name="T84" fmla="*/ 0 w 1169"/>
                <a:gd name="T85" fmla="*/ 0 h 1848"/>
                <a:gd name="T86" fmla="*/ 0 w 1169"/>
                <a:gd name="T87" fmla="*/ 0 h 1848"/>
                <a:gd name="T88" fmla="*/ 0 w 1169"/>
                <a:gd name="T89" fmla="*/ 0 h 1848"/>
                <a:gd name="T90" fmla="*/ 0 w 1169"/>
                <a:gd name="T91" fmla="*/ 0 h 1848"/>
                <a:gd name="T92" fmla="*/ 0 w 1169"/>
                <a:gd name="T93" fmla="*/ 0 h 1848"/>
                <a:gd name="T94" fmla="*/ 0 w 1169"/>
                <a:gd name="T95" fmla="*/ 0 h 1848"/>
                <a:gd name="T96" fmla="*/ 0 w 1169"/>
                <a:gd name="T97" fmla="*/ 0 h 1848"/>
                <a:gd name="T98" fmla="*/ 0 w 1169"/>
                <a:gd name="T99" fmla="*/ 0 h 1848"/>
                <a:gd name="T100" fmla="*/ 0 w 1169"/>
                <a:gd name="T101" fmla="*/ 0 h 1848"/>
                <a:gd name="T102" fmla="*/ 0 w 1169"/>
                <a:gd name="T103" fmla="*/ 0 h 1848"/>
                <a:gd name="T104" fmla="*/ 0 w 1169"/>
                <a:gd name="T105" fmla="*/ 0 h 1848"/>
                <a:gd name="T106" fmla="*/ 0 w 1169"/>
                <a:gd name="T107" fmla="*/ 0 h 1848"/>
                <a:gd name="T108" fmla="*/ 0 w 1169"/>
                <a:gd name="T109" fmla="*/ 0 h 1848"/>
                <a:gd name="T110" fmla="*/ 0 w 1169"/>
                <a:gd name="T111" fmla="*/ 0 h 1848"/>
                <a:gd name="T112" fmla="*/ 0 w 1169"/>
                <a:gd name="T113" fmla="*/ 0 h 1848"/>
                <a:gd name="T114" fmla="*/ 0 w 1169"/>
                <a:gd name="T115" fmla="*/ 0 h 1848"/>
                <a:gd name="T116" fmla="*/ 0 w 1169"/>
                <a:gd name="T117" fmla="*/ 0 h 1848"/>
                <a:gd name="T118" fmla="*/ 0 w 1169"/>
                <a:gd name="T119" fmla="*/ 0 h 1848"/>
                <a:gd name="T120" fmla="*/ 0 w 1169"/>
                <a:gd name="T121" fmla="*/ 0 h 1848"/>
                <a:gd name="T122" fmla="*/ 0 w 1169"/>
                <a:gd name="T123" fmla="*/ 0 h 18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69"/>
                <a:gd name="T187" fmla="*/ 0 h 1848"/>
                <a:gd name="T188" fmla="*/ 1169 w 1169"/>
                <a:gd name="T189" fmla="*/ 1848 h 18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69" h="1848">
                  <a:moveTo>
                    <a:pt x="356" y="0"/>
                  </a:moveTo>
                  <a:lnTo>
                    <a:pt x="222" y="47"/>
                  </a:lnTo>
                  <a:lnTo>
                    <a:pt x="199" y="70"/>
                  </a:lnTo>
                  <a:lnTo>
                    <a:pt x="199" y="110"/>
                  </a:lnTo>
                  <a:lnTo>
                    <a:pt x="268" y="180"/>
                  </a:lnTo>
                  <a:lnTo>
                    <a:pt x="222" y="250"/>
                  </a:lnTo>
                  <a:lnTo>
                    <a:pt x="244" y="314"/>
                  </a:lnTo>
                  <a:lnTo>
                    <a:pt x="384" y="337"/>
                  </a:lnTo>
                  <a:lnTo>
                    <a:pt x="384" y="361"/>
                  </a:lnTo>
                  <a:lnTo>
                    <a:pt x="338" y="406"/>
                  </a:lnTo>
                  <a:lnTo>
                    <a:pt x="268" y="587"/>
                  </a:lnTo>
                  <a:lnTo>
                    <a:pt x="222" y="657"/>
                  </a:lnTo>
                  <a:lnTo>
                    <a:pt x="88" y="697"/>
                  </a:lnTo>
                  <a:lnTo>
                    <a:pt x="112" y="767"/>
                  </a:lnTo>
                  <a:lnTo>
                    <a:pt x="175" y="854"/>
                  </a:lnTo>
                  <a:lnTo>
                    <a:pt x="112" y="895"/>
                  </a:lnTo>
                  <a:lnTo>
                    <a:pt x="65" y="872"/>
                  </a:lnTo>
                  <a:lnTo>
                    <a:pt x="0" y="854"/>
                  </a:lnTo>
                  <a:lnTo>
                    <a:pt x="0" y="895"/>
                  </a:lnTo>
                  <a:lnTo>
                    <a:pt x="24" y="941"/>
                  </a:lnTo>
                  <a:lnTo>
                    <a:pt x="134" y="941"/>
                  </a:lnTo>
                  <a:lnTo>
                    <a:pt x="134" y="964"/>
                  </a:lnTo>
                  <a:lnTo>
                    <a:pt x="65" y="987"/>
                  </a:lnTo>
                  <a:lnTo>
                    <a:pt x="134" y="1074"/>
                  </a:lnTo>
                  <a:lnTo>
                    <a:pt x="199" y="1074"/>
                  </a:lnTo>
                  <a:lnTo>
                    <a:pt x="244" y="964"/>
                  </a:lnTo>
                  <a:lnTo>
                    <a:pt x="268" y="1034"/>
                  </a:lnTo>
                  <a:lnTo>
                    <a:pt x="291" y="1261"/>
                  </a:lnTo>
                  <a:lnTo>
                    <a:pt x="401" y="1552"/>
                  </a:lnTo>
                  <a:lnTo>
                    <a:pt x="471" y="1708"/>
                  </a:lnTo>
                  <a:lnTo>
                    <a:pt x="541" y="1824"/>
                  </a:lnTo>
                  <a:lnTo>
                    <a:pt x="558" y="1848"/>
                  </a:lnTo>
                  <a:lnTo>
                    <a:pt x="675" y="1778"/>
                  </a:lnTo>
                  <a:lnTo>
                    <a:pt x="785" y="1552"/>
                  </a:lnTo>
                  <a:lnTo>
                    <a:pt x="832" y="1325"/>
                  </a:lnTo>
                  <a:lnTo>
                    <a:pt x="902" y="1284"/>
                  </a:lnTo>
                  <a:lnTo>
                    <a:pt x="1082" y="1168"/>
                  </a:lnTo>
                  <a:lnTo>
                    <a:pt x="1151" y="1057"/>
                  </a:lnTo>
                  <a:lnTo>
                    <a:pt x="1169" y="1034"/>
                  </a:lnTo>
                  <a:lnTo>
                    <a:pt x="1169" y="854"/>
                  </a:lnTo>
                  <a:lnTo>
                    <a:pt x="1151" y="807"/>
                  </a:lnTo>
                  <a:lnTo>
                    <a:pt x="1128" y="767"/>
                  </a:lnTo>
                  <a:lnTo>
                    <a:pt x="1128" y="743"/>
                  </a:lnTo>
                  <a:lnTo>
                    <a:pt x="994" y="743"/>
                  </a:lnTo>
                  <a:lnTo>
                    <a:pt x="948" y="720"/>
                  </a:lnTo>
                  <a:lnTo>
                    <a:pt x="878" y="680"/>
                  </a:lnTo>
                  <a:lnTo>
                    <a:pt x="785" y="680"/>
                  </a:lnTo>
                  <a:lnTo>
                    <a:pt x="675" y="563"/>
                  </a:lnTo>
                  <a:lnTo>
                    <a:pt x="675" y="541"/>
                  </a:lnTo>
                  <a:lnTo>
                    <a:pt x="675" y="471"/>
                  </a:lnTo>
                  <a:lnTo>
                    <a:pt x="605" y="453"/>
                  </a:lnTo>
                  <a:lnTo>
                    <a:pt x="558" y="406"/>
                  </a:lnTo>
                  <a:lnTo>
                    <a:pt x="541" y="314"/>
                  </a:lnTo>
                  <a:lnTo>
                    <a:pt x="541" y="274"/>
                  </a:lnTo>
                  <a:lnTo>
                    <a:pt x="581" y="180"/>
                  </a:lnTo>
                  <a:lnTo>
                    <a:pt x="605" y="134"/>
                  </a:lnTo>
                  <a:lnTo>
                    <a:pt x="605" y="47"/>
                  </a:lnTo>
                  <a:lnTo>
                    <a:pt x="541" y="99"/>
                  </a:lnTo>
                  <a:lnTo>
                    <a:pt x="506" y="105"/>
                  </a:lnTo>
                  <a:lnTo>
                    <a:pt x="401" y="93"/>
                  </a:lnTo>
                  <a:lnTo>
                    <a:pt x="373" y="23"/>
                  </a:lnTo>
                  <a:lnTo>
                    <a:pt x="356" y="0"/>
                  </a:lnTo>
                  <a:close/>
                </a:path>
              </a:pathLst>
            </a:custGeom>
            <a:solidFill>
              <a:srgbClr val="EAEAEA"/>
            </a:solidFill>
            <a:ln w="9525">
              <a:noFill/>
              <a:round/>
              <a:headEnd/>
              <a:tailEnd/>
            </a:ln>
          </p:spPr>
          <p:txBody>
            <a:bodyPr/>
            <a:lstStyle/>
            <a:p>
              <a:endParaRPr lang="en-US" dirty="0"/>
            </a:p>
          </p:txBody>
        </p:sp>
        <p:sp>
          <p:nvSpPr>
            <p:cNvPr id="47247" name="Freeform 206"/>
            <p:cNvSpPr>
              <a:spLocks/>
            </p:cNvSpPr>
            <p:nvPr/>
          </p:nvSpPr>
          <p:spPr bwMode="auto">
            <a:xfrm>
              <a:off x="3080" y="1749"/>
              <a:ext cx="53" cy="26"/>
            </a:xfrm>
            <a:custGeom>
              <a:avLst/>
              <a:gdLst>
                <a:gd name="T0" fmla="*/ 0 w 488"/>
                <a:gd name="T1" fmla="*/ 0 h 272"/>
                <a:gd name="T2" fmla="*/ 0 w 488"/>
                <a:gd name="T3" fmla="*/ 0 h 272"/>
                <a:gd name="T4" fmla="*/ 0 w 488"/>
                <a:gd name="T5" fmla="*/ 0 h 272"/>
                <a:gd name="T6" fmla="*/ 0 w 488"/>
                <a:gd name="T7" fmla="*/ 0 h 272"/>
                <a:gd name="T8" fmla="*/ 0 w 488"/>
                <a:gd name="T9" fmla="*/ 0 h 272"/>
                <a:gd name="T10" fmla="*/ 0 w 488"/>
                <a:gd name="T11" fmla="*/ 0 h 272"/>
                <a:gd name="T12" fmla="*/ 0 w 488"/>
                <a:gd name="T13" fmla="*/ 0 h 272"/>
                <a:gd name="T14" fmla="*/ 0 w 488"/>
                <a:gd name="T15" fmla="*/ 0 h 272"/>
                <a:gd name="T16" fmla="*/ 0 w 488"/>
                <a:gd name="T17" fmla="*/ 0 h 272"/>
                <a:gd name="T18" fmla="*/ 0 w 488"/>
                <a:gd name="T19" fmla="*/ 0 h 272"/>
                <a:gd name="T20" fmla="*/ 0 w 488"/>
                <a:gd name="T21" fmla="*/ 0 h 272"/>
                <a:gd name="T22" fmla="*/ 0 w 488"/>
                <a:gd name="T23" fmla="*/ 0 h 272"/>
                <a:gd name="T24" fmla="*/ 0 w 488"/>
                <a:gd name="T25" fmla="*/ 0 h 272"/>
                <a:gd name="T26" fmla="*/ 0 w 488"/>
                <a:gd name="T27" fmla="*/ 0 h 272"/>
                <a:gd name="T28" fmla="*/ 0 w 488"/>
                <a:gd name="T29" fmla="*/ 0 h 272"/>
                <a:gd name="T30" fmla="*/ 0 w 488"/>
                <a:gd name="T31" fmla="*/ 0 h 272"/>
                <a:gd name="T32" fmla="*/ 0 w 488"/>
                <a:gd name="T33" fmla="*/ 0 h 272"/>
                <a:gd name="T34" fmla="*/ 0 w 488"/>
                <a:gd name="T35" fmla="*/ 0 h 272"/>
                <a:gd name="T36" fmla="*/ 0 w 488"/>
                <a:gd name="T37" fmla="*/ 0 h 272"/>
                <a:gd name="T38" fmla="*/ 0 w 488"/>
                <a:gd name="T39" fmla="*/ 0 h 272"/>
                <a:gd name="T40" fmla="*/ 0 w 488"/>
                <a:gd name="T41" fmla="*/ 0 h 272"/>
                <a:gd name="T42" fmla="*/ 0 w 488"/>
                <a:gd name="T43" fmla="*/ 0 h 27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88"/>
                <a:gd name="T67" fmla="*/ 0 h 272"/>
                <a:gd name="T68" fmla="*/ 488 w 488"/>
                <a:gd name="T69" fmla="*/ 272 h 27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88" h="272">
                  <a:moveTo>
                    <a:pt x="0" y="0"/>
                  </a:moveTo>
                  <a:lnTo>
                    <a:pt x="0" y="47"/>
                  </a:lnTo>
                  <a:lnTo>
                    <a:pt x="0" y="92"/>
                  </a:lnTo>
                  <a:lnTo>
                    <a:pt x="93" y="186"/>
                  </a:lnTo>
                  <a:lnTo>
                    <a:pt x="116" y="209"/>
                  </a:lnTo>
                  <a:lnTo>
                    <a:pt x="203" y="209"/>
                  </a:lnTo>
                  <a:lnTo>
                    <a:pt x="273" y="249"/>
                  </a:lnTo>
                  <a:lnTo>
                    <a:pt x="314" y="272"/>
                  </a:lnTo>
                  <a:lnTo>
                    <a:pt x="337" y="272"/>
                  </a:lnTo>
                  <a:lnTo>
                    <a:pt x="429" y="272"/>
                  </a:lnTo>
                  <a:lnTo>
                    <a:pt x="459" y="272"/>
                  </a:lnTo>
                  <a:lnTo>
                    <a:pt x="488" y="226"/>
                  </a:lnTo>
                  <a:lnTo>
                    <a:pt x="488" y="186"/>
                  </a:lnTo>
                  <a:lnTo>
                    <a:pt x="407" y="186"/>
                  </a:lnTo>
                  <a:lnTo>
                    <a:pt x="384" y="162"/>
                  </a:lnTo>
                  <a:lnTo>
                    <a:pt x="360" y="122"/>
                  </a:lnTo>
                  <a:lnTo>
                    <a:pt x="319" y="122"/>
                  </a:lnTo>
                  <a:lnTo>
                    <a:pt x="279" y="134"/>
                  </a:lnTo>
                  <a:lnTo>
                    <a:pt x="192" y="92"/>
                  </a:lnTo>
                  <a:lnTo>
                    <a:pt x="128" y="47"/>
                  </a:lnTo>
                  <a:lnTo>
                    <a:pt x="63" y="23"/>
                  </a:lnTo>
                  <a:lnTo>
                    <a:pt x="0" y="0"/>
                  </a:lnTo>
                  <a:close/>
                </a:path>
              </a:pathLst>
            </a:custGeom>
            <a:solidFill>
              <a:srgbClr val="EAEAEA"/>
            </a:solidFill>
            <a:ln w="9525">
              <a:noFill/>
              <a:round/>
              <a:headEnd/>
              <a:tailEnd/>
            </a:ln>
          </p:spPr>
          <p:txBody>
            <a:bodyPr/>
            <a:lstStyle/>
            <a:p>
              <a:endParaRPr lang="en-US" dirty="0"/>
            </a:p>
          </p:txBody>
        </p:sp>
        <p:sp>
          <p:nvSpPr>
            <p:cNvPr id="47248" name="Freeform 207"/>
            <p:cNvSpPr>
              <a:spLocks/>
            </p:cNvSpPr>
            <p:nvPr/>
          </p:nvSpPr>
          <p:spPr bwMode="auto">
            <a:xfrm>
              <a:off x="2962" y="1712"/>
              <a:ext cx="87" cy="77"/>
            </a:xfrm>
            <a:custGeom>
              <a:avLst/>
              <a:gdLst>
                <a:gd name="T0" fmla="*/ 0 w 796"/>
                <a:gd name="T1" fmla="*/ 0 h 825"/>
                <a:gd name="T2" fmla="*/ 0 w 796"/>
                <a:gd name="T3" fmla="*/ 0 h 825"/>
                <a:gd name="T4" fmla="*/ 0 w 796"/>
                <a:gd name="T5" fmla="*/ 0 h 825"/>
                <a:gd name="T6" fmla="*/ 0 w 796"/>
                <a:gd name="T7" fmla="*/ 0 h 825"/>
                <a:gd name="T8" fmla="*/ 0 w 796"/>
                <a:gd name="T9" fmla="*/ 0 h 825"/>
                <a:gd name="T10" fmla="*/ 0 w 796"/>
                <a:gd name="T11" fmla="*/ 0 h 825"/>
                <a:gd name="T12" fmla="*/ 0 w 796"/>
                <a:gd name="T13" fmla="*/ 0 h 825"/>
                <a:gd name="T14" fmla="*/ 0 w 796"/>
                <a:gd name="T15" fmla="*/ 0 h 825"/>
                <a:gd name="T16" fmla="*/ 0 w 796"/>
                <a:gd name="T17" fmla="*/ 0 h 825"/>
                <a:gd name="T18" fmla="*/ 0 w 796"/>
                <a:gd name="T19" fmla="*/ 0 h 825"/>
                <a:gd name="T20" fmla="*/ 0 w 796"/>
                <a:gd name="T21" fmla="*/ 0 h 825"/>
                <a:gd name="T22" fmla="*/ 0 w 796"/>
                <a:gd name="T23" fmla="*/ 0 h 825"/>
                <a:gd name="T24" fmla="*/ 0 w 796"/>
                <a:gd name="T25" fmla="*/ 0 h 825"/>
                <a:gd name="T26" fmla="*/ 0 w 796"/>
                <a:gd name="T27" fmla="*/ 0 h 825"/>
                <a:gd name="T28" fmla="*/ 0 w 796"/>
                <a:gd name="T29" fmla="*/ 0 h 825"/>
                <a:gd name="T30" fmla="*/ 0 w 796"/>
                <a:gd name="T31" fmla="*/ 0 h 825"/>
                <a:gd name="T32" fmla="*/ 0 w 796"/>
                <a:gd name="T33" fmla="*/ 0 h 825"/>
                <a:gd name="T34" fmla="*/ 0 w 796"/>
                <a:gd name="T35" fmla="*/ 0 h 825"/>
                <a:gd name="T36" fmla="*/ 0 w 796"/>
                <a:gd name="T37" fmla="*/ 0 h 825"/>
                <a:gd name="T38" fmla="*/ 0 w 796"/>
                <a:gd name="T39" fmla="*/ 0 h 825"/>
                <a:gd name="T40" fmla="*/ 0 w 796"/>
                <a:gd name="T41" fmla="*/ 0 h 825"/>
                <a:gd name="T42" fmla="*/ 0 w 796"/>
                <a:gd name="T43" fmla="*/ 0 h 825"/>
                <a:gd name="T44" fmla="*/ 0 w 796"/>
                <a:gd name="T45" fmla="*/ 0 h 825"/>
                <a:gd name="T46" fmla="*/ 0 w 796"/>
                <a:gd name="T47" fmla="*/ 0 h 825"/>
                <a:gd name="T48" fmla="*/ 0 w 796"/>
                <a:gd name="T49" fmla="*/ 0 h 825"/>
                <a:gd name="T50" fmla="*/ 0 w 796"/>
                <a:gd name="T51" fmla="*/ 0 h 825"/>
                <a:gd name="T52" fmla="*/ 0 w 796"/>
                <a:gd name="T53" fmla="*/ 0 h 825"/>
                <a:gd name="T54" fmla="*/ 0 w 796"/>
                <a:gd name="T55" fmla="*/ 0 h 825"/>
                <a:gd name="T56" fmla="*/ 0 w 796"/>
                <a:gd name="T57" fmla="*/ 0 h 825"/>
                <a:gd name="T58" fmla="*/ 0 w 796"/>
                <a:gd name="T59" fmla="*/ 0 h 825"/>
                <a:gd name="T60" fmla="*/ 0 w 796"/>
                <a:gd name="T61" fmla="*/ 0 h 825"/>
                <a:gd name="T62" fmla="*/ 0 w 796"/>
                <a:gd name="T63" fmla="*/ 0 h 825"/>
                <a:gd name="T64" fmla="*/ 0 w 796"/>
                <a:gd name="T65" fmla="*/ 0 h 825"/>
                <a:gd name="T66" fmla="*/ 0 w 796"/>
                <a:gd name="T67" fmla="*/ 0 h 825"/>
                <a:gd name="T68" fmla="*/ 0 w 796"/>
                <a:gd name="T69" fmla="*/ 0 h 825"/>
                <a:gd name="T70" fmla="*/ 0 w 796"/>
                <a:gd name="T71" fmla="*/ 0 h 825"/>
                <a:gd name="T72" fmla="*/ 0 w 796"/>
                <a:gd name="T73" fmla="*/ 0 h 825"/>
                <a:gd name="T74" fmla="*/ 0 w 796"/>
                <a:gd name="T75" fmla="*/ 0 h 825"/>
                <a:gd name="T76" fmla="*/ 0 w 796"/>
                <a:gd name="T77" fmla="*/ 0 h 825"/>
                <a:gd name="T78" fmla="*/ 0 w 796"/>
                <a:gd name="T79" fmla="*/ 0 h 8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6"/>
                <a:gd name="T121" fmla="*/ 0 h 825"/>
                <a:gd name="T122" fmla="*/ 796 w 796"/>
                <a:gd name="T123" fmla="*/ 825 h 82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6" h="825">
                  <a:moveTo>
                    <a:pt x="611" y="0"/>
                  </a:moveTo>
                  <a:lnTo>
                    <a:pt x="546" y="17"/>
                  </a:lnTo>
                  <a:lnTo>
                    <a:pt x="524" y="17"/>
                  </a:lnTo>
                  <a:lnTo>
                    <a:pt x="517" y="92"/>
                  </a:lnTo>
                  <a:lnTo>
                    <a:pt x="500" y="157"/>
                  </a:lnTo>
                  <a:lnTo>
                    <a:pt x="477" y="157"/>
                  </a:lnTo>
                  <a:lnTo>
                    <a:pt x="436" y="267"/>
                  </a:lnTo>
                  <a:lnTo>
                    <a:pt x="389" y="296"/>
                  </a:lnTo>
                  <a:lnTo>
                    <a:pt x="360" y="354"/>
                  </a:lnTo>
                  <a:lnTo>
                    <a:pt x="250" y="360"/>
                  </a:lnTo>
                  <a:lnTo>
                    <a:pt x="250" y="448"/>
                  </a:lnTo>
                  <a:lnTo>
                    <a:pt x="163" y="471"/>
                  </a:lnTo>
                  <a:lnTo>
                    <a:pt x="93" y="448"/>
                  </a:lnTo>
                  <a:lnTo>
                    <a:pt x="0" y="424"/>
                  </a:lnTo>
                  <a:lnTo>
                    <a:pt x="0" y="493"/>
                  </a:lnTo>
                  <a:lnTo>
                    <a:pt x="93" y="563"/>
                  </a:lnTo>
                  <a:lnTo>
                    <a:pt x="93" y="627"/>
                  </a:lnTo>
                  <a:lnTo>
                    <a:pt x="46" y="627"/>
                  </a:lnTo>
                  <a:lnTo>
                    <a:pt x="23" y="720"/>
                  </a:lnTo>
                  <a:lnTo>
                    <a:pt x="116" y="720"/>
                  </a:lnTo>
                  <a:lnTo>
                    <a:pt x="297" y="720"/>
                  </a:lnTo>
                  <a:lnTo>
                    <a:pt x="343" y="760"/>
                  </a:lnTo>
                  <a:lnTo>
                    <a:pt x="412" y="825"/>
                  </a:lnTo>
                  <a:lnTo>
                    <a:pt x="412" y="784"/>
                  </a:lnTo>
                  <a:lnTo>
                    <a:pt x="454" y="802"/>
                  </a:lnTo>
                  <a:lnTo>
                    <a:pt x="517" y="825"/>
                  </a:lnTo>
                  <a:lnTo>
                    <a:pt x="587" y="784"/>
                  </a:lnTo>
                  <a:lnTo>
                    <a:pt x="500" y="627"/>
                  </a:lnTo>
                  <a:lnTo>
                    <a:pt x="564" y="610"/>
                  </a:lnTo>
                  <a:lnTo>
                    <a:pt x="634" y="587"/>
                  </a:lnTo>
                  <a:lnTo>
                    <a:pt x="750" y="401"/>
                  </a:lnTo>
                  <a:lnTo>
                    <a:pt x="750" y="360"/>
                  </a:lnTo>
                  <a:lnTo>
                    <a:pt x="796" y="267"/>
                  </a:lnTo>
                  <a:lnTo>
                    <a:pt x="703" y="244"/>
                  </a:lnTo>
                  <a:lnTo>
                    <a:pt x="663" y="244"/>
                  </a:lnTo>
                  <a:lnTo>
                    <a:pt x="634" y="169"/>
                  </a:lnTo>
                  <a:lnTo>
                    <a:pt x="680" y="110"/>
                  </a:lnTo>
                  <a:lnTo>
                    <a:pt x="622" y="52"/>
                  </a:lnTo>
                  <a:lnTo>
                    <a:pt x="611" y="17"/>
                  </a:lnTo>
                  <a:lnTo>
                    <a:pt x="611" y="0"/>
                  </a:lnTo>
                  <a:close/>
                </a:path>
              </a:pathLst>
            </a:custGeom>
            <a:solidFill>
              <a:srgbClr val="DDDDDD"/>
            </a:solidFill>
            <a:ln w="9525">
              <a:noFill/>
              <a:round/>
              <a:headEnd/>
              <a:tailEnd/>
            </a:ln>
          </p:spPr>
          <p:txBody>
            <a:bodyPr/>
            <a:lstStyle/>
            <a:p>
              <a:endParaRPr lang="en-US" dirty="0"/>
            </a:p>
          </p:txBody>
        </p:sp>
        <p:sp>
          <p:nvSpPr>
            <p:cNvPr id="47249" name="Freeform 208"/>
            <p:cNvSpPr>
              <a:spLocks/>
            </p:cNvSpPr>
            <p:nvPr/>
          </p:nvSpPr>
          <p:spPr bwMode="auto">
            <a:xfrm>
              <a:off x="2952" y="1699"/>
              <a:ext cx="93" cy="57"/>
            </a:xfrm>
            <a:custGeom>
              <a:avLst/>
              <a:gdLst>
                <a:gd name="T0" fmla="*/ 0 w 855"/>
                <a:gd name="T1" fmla="*/ 0 h 611"/>
                <a:gd name="T2" fmla="*/ 0 w 855"/>
                <a:gd name="T3" fmla="*/ 0 h 611"/>
                <a:gd name="T4" fmla="*/ 0 w 855"/>
                <a:gd name="T5" fmla="*/ 0 h 611"/>
                <a:gd name="T6" fmla="*/ 0 w 855"/>
                <a:gd name="T7" fmla="*/ 0 h 611"/>
                <a:gd name="T8" fmla="*/ 0 w 855"/>
                <a:gd name="T9" fmla="*/ 0 h 611"/>
                <a:gd name="T10" fmla="*/ 0 w 855"/>
                <a:gd name="T11" fmla="*/ 0 h 611"/>
                <a:gd name="T12" fmla="*/ 0 w 855"/>
                <a:gd name="T13" fmla="*/ 0 h 611"/>
                <a:gd name="T14" fmla="*/ 0 w 855"/>
                <a:gd name="T15" fmla="*/ 0 h 611"/>
                <a:gd name="T16" fmla="*/ 0 w 855"/>
                <a:gd name="T17" fmla="*/ 0 h 611"/>
                <a:gd name="T18" fmla="*/ 0 w 855"/>
                <a:gd name="T19" fmla="*/ 0 h 611"/>
                <a:gd name="T20" fmla="*/ 0 w 855"/>
                <a:gd name="T21" fmla="*/ 0 h 611"/>
                <a:gd name="T22" fmla="*/ 0 w 855"/>
                <a:gd name="T23" fmla="*/ 0 h 611"/>
                <a:gd name="T24" fmla="*/ 0 w 855"/>
                <a:gd name="T25" fmla="*/ 0 h 611"/>
                <a:gd name="T26" fmla="*/ 0 w 855"/>
                <a:gd name="T27" fmla="*/ 0 h 611"/>
                <a:gd name="T28" fmla="*/ 0 w 855"/>
                <a:gd name="T29" fmla="*/ 0 h 611"/>
                <a:gd name="T30" fmla="*/ 0 w 855"/>
                <a:gd name="T31" fmla="*/ 0 h 611"/>
                <a:gd name="T32" fmla="*/ 0 w 855"/>
                <a:gd name="T33" fmla="*/ 0 h 611"/>
                <a:gd name="T34" fmla="*/ 0 w 855"/>
                <a:gd name="T35" fmla="*/ 0 h 611"/>
                <a:gd name="T36" fmla="*/ 0 w 855"/>
                <a:gd name="T37" fmla="*/ 0 h 611"/>
                <a:gd name="T38" fmla="*/ 0 w 855"/>
                <a:gd name="T39" fmla="*/ 0 h 611"/>
                <a:gd name="T40" fmla="*/ 0 w 855"/>
                <a:gd name="T41" fmla="*/ 0 h 611"/>
                <a:gd name="T42" fmla="*/ 0 w 855"/>
                <a:gd name="T43" fmla="*/ 0 h 611"/>
                <a:gd name="T44" fmla="*/ 0 w 855"/>
                <a:gd name="T45" fmla="*/ 0 h 611"/>
                <a:gd name="T46" fmla="*/ 0 w 855"/>
                <a:gd name="T47" fmla="*/ 0 h 611"/>
                <a:gd name="T48" fmla="*/ 0 w 855"/>
                <a:gd name="T49" fmla="*/ 0 h 611"/>
                <a:gd name="T50" fmla="*/ 0 w 855"/>
                <a:gd name="T51" fmla="*/ 0 h 611"/>
                <a:gd name="T52" fmla="*/ 0 w 855"/>
                <a:gd name="T53" fmla="*/ 0 h 611"/>
                <a:gd name="T54" fmla="*/ 0 w 855"/>
                <a:gd name="T55" fmla="*/ 0 h 611"/>
                <a:gd name="T56" fmla="*/ 0 w 855"/>
                <a:gd name="T57" fmla="*/ 0 h 611"/>
                <a:gd name="T58" fmla="*/ 0 w 855"/>
                <a:gd name="T59" fmla="*/ 0 h 611"/>
                <a:gd name="T60" fmla="*/ 0 w 855"/>
                <a:gd name="T61" fmla="*/ 0 h 611"/>
                <a:gd name="T62" fmla="*/ 0 w 855"/>
                <a:gd name="T63" fmla="*/ 0 h 611"/>
                <a:gd name="T64" fmla="*/ 0 w 855"/>
                <a:gd name="T65" fmla="*/ 0 h 6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5"/>
                <a:gd name="T100" fmla="*/ 0 h 611"/>
                <a:gd name="T101" fmla="*/ 855 w 855"/>
                <a:gd name="T102" fmla="*/ 611 h 6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5" h="611">
                  <a:moveTo>
                    <a:pt x="63" y="169"/>
                  </a:moveTo>
                  <a:lnTo>
                    <a:pt x="18" y="274"/>
                  </a:lnTo>
                  <a:lnTo>
                    <a:pt x="46" y="344"/>
                  </a:lnTo>
                  <a:lnTo>
                    <a:pt x="0" y="431"/>
                  </a:lnTo>
                  <a:lnTo>
                    <a:pt x="46" y="476"/>
                  </a:lnTo>
                  <a:lnTo>
                    <a:pt x="110" y="476"/>
                  </a:lnTo>
                  <a:lnTo>
                    <a:pt x="110" y="541"/>
                  </a:lnTo>
                  <a:lnTo>
                    <a:pt x="87" y="564"/>
                  </a:lnTo>
                  <a:lnTo>
                    <a:pt x="250" y="611"/>
                  </a:lnTo>
                  <a:lnTo>
                    <a:pt x="337" y="588"/>
                  </a:lnTo>
                  <a:lnTo>
                    <a:pt x="337" y="500"/>
                  </a:lnTo>
                  <a:lnTo>
                    <a:pt x="454" y="500"/>
                  </a:lnTo>
                  <a:lnTo>
                    <a:pt x="476" y="431"/>
                  </a:lnTo>
                  <a:lnTo>
                    <a:pt x="523" y="407"/>
                  </a:lnTo>
                  <a:lnTo>
                    <a:pt x="564" y="297"/>
                  </a:lnTo>
                  <a:lnTo>
                    <a:pt x="587" y="297"/>
                  </a:lnTo>
                  <a:lnTo>
                    <a:pt x="611" y="227"/>
                  </a:lnTo>
                  <a:lnTo>
                    <a:pt x="611" y="157"/>
                  </a:lnTo>
                  <a:lnTo>
                    <a:pt x="633" y="157"/>
                  </a:lnTo>
                  <a:lnTo>
                    <a:pt x="698" y="140"/>
                  </a:lnTo>
                  <a:lnTo>
                    <a:pt x="721" y="117"/>
                  </a:lnTo>
                  <a:lnTo>
                    <a:pt x="855" y="70"/>
                  </a:lnTo>
                  <a:lnTo>
                    <a:pt x="825" y="0"/>
                  </a:lnTo>
                  <a:lnTo>
                    <a:pt x="715" y="30"/>
                  </a:lnTo>
                  <a:lnTo>
                    <a:pt x="651" y="41"/>
                  </a:lnTo>
                  <a:lnTo>
                    <a:pt x="611" y="6"/>
                  </a:lnTo>
                  <a:lnTo>
                    <a:pt x="499" y="47"/>
                  </a:lnTo>
                  <a:lnTo>
                    <a:pt x="389" y="30"/>
                  </a:lnTo>
                  <a:lnTo>
                    <a:pt x="279" y="105"/>
                  </a:lnTo>
                  <a:lnTo>
                    <a:pt x="227" y="145"/>
                  </a:lnTo>
                  <a:lnTo>
                    <a:pt x="140" y="204"/>
                  </a:lnTo>
                  <a:lnTo>
                    <a:pt x="93" y="180"/>
                  </a:lnTo>
                  <a:lnTo>
                    <a:pt x="63" y="169"/>
                  </a:lnTo>
                  <a:close/>
                </a:path>
              </a:pathLst>
            </a:custGeom>
            <a:solidFill>
              <a:srgbClr val="EAEAEA"/>
            </a:solidFill>
            <a:ln w="9525">
              <a:noFill/>
              <a:round/>
              <a:headEnd/>
              <a:tailEnd/>
            </a:ln>
          </p:spPr>
          <p:txBody>
            <a:bodyPr/>
            <a:lstStyle/>
            <a:p>
              <a:endParaRPr lang="en-US" dirty="0"/>
            </a:p>
          </p:txBody>
        </p:sp>
        <p:sp>
          <p:nvSpPr>
            <p:cNvPr id="47250" name="Freeform 209"/>
            <p:cNvSpPr>
              <a:spLocks/>
            </p:cNvSpPr>
            <p:nvPr/>
          </p:nvSpPr>
          <p:spPr bwMode="auto">
            <a:xfrm>
              <a:off x="2853" y="1688"/>
              <a:ext cx="119" cy="91"/>
            </a:xfrm>
            <a:custGeom>
              <a:avLst/>
              <a:gdLst>
                <a:gd name="T0" fmla="*/ 0 w 1104"/>
                <a:gd name="T1" fmla="*/ 0 h 982"/>
                <a:gd name="T2" fmla="*/ 0 w 1104"/>
                <a:gd name="T3" fmla="*/ 0 h 982"/>
                <a:gd name="T4" fmla="*/ 0 w 1104"/>
                <a:gd name="T5" fmla="*/ 0 h 982"/>
                <a:gd name="T6" fmla="*/ 0 w 1104"/>
                <a:gd name="T7" fmla="*/ 0 h 982"/>
                <a:gd name="T8" fmla="*/ 0 w 1104"/>
                <a:gd name="T9" fmla="*/ 0 h 982"/>
                <a:gd name="T10" fmla="*/ 0 w 1104"/>
                <a:gd name="T11" fmla="*/ 0 h 982"/>
                <a:gd name="T12" fmla="*/ 0 w 1104"/>
                <a:gd name="T13" fmla="*/ 0 h 982"/>
                <a:gd name="T14" fmla="*/ 0 w 1104"/>
                <a:gd name="T15" fmla="*/ 0 h 982"/>
                <a:gd name="T16" fmla="*/ 0 w 1104"/>
                <a:gd name="T17" fmla="*/ 0 h 982"/>
                <a:gd name="T18" fmla="*/ 0 w 1104"/>
                <a:gd name="T19" fmla="*/ 0 h 982"/>
                <a:gd name="T20" fmla="*/ 0 w 1104"/>
                <a:gd name="T21" fmla="*/ 0 h 982"/>
                <a:gd name="T22" fmla="*/ 0 w 1104"/>
                <a:gd name="T23" fmla="*/ 0 h 982"/>
                <a:gd name="T24" fmla="*/ 0 w 1104"/>
                <a:gd name="T25" fmla="*/ 0 h 982"/>
                <a:gd name="T26" fmla="*/ 0 w 1104"/>
                <a:gd name="T27" fmla="*/ 0 h 982"/>
                <a:gd name="T28" fmla="*/ 0 w 1104"/>
                <a:gd name="T29" fmla="*/ 0 h 982"/>
                <a:gd name="T30" fmla="*/ 0 w 1104"/>
                <a:gd name="T31" fmla="*/ 0 h 982"/>
                <a:gd name="T32" fmla="*/ 0 w 1104"/>
                <a:gd name="T33" fmla="*/ 0 h 982"/>
                <a:gd name="T34" fmla="*/ 0 w 1104"/>
                <a:gd name="T35" fmla="*/ 0 h 982"/>
                <a:gd name="T36" fmla="*/ 0 w 1104"/>
                <a:gd name="T37" fmla="*/ 0 h 982"/>
                <a:gd name="T38" fmla="*/ 0 w 1104"/>
                <a:gd name="T39" fmla="*/ 0 h 982"/>
                <a:gd name="T40" fmla="*/ 0 w 1104"/>
                <a:gd name="T41" fmla="*/ 0 h 982"/>
                <a:gd name="T42" fmla="*/ 0 w 1104"/>
                <a:gd name="T43" fmla="*/ 0 h 982"/>
                <a:gd name="T44" fmla="*/ 0 w 1104"/>
                <a:gd name="T45" fmla="*/ 0 h 982"/>
                <a:gd name="T46" fmla="*/ 0 w 1104"/>
                <a:gd name="T47" fmla="*/ 0 h 982"/>
                <a:gd name="T48" fmla="*/ 0 w 1104"/>
                <a:gd name="T49" fmla="*/ 0 h 982"/>
                <a:gd name="T50" fmla="*/ 0 w 1104"/>
                <a:gd name="T51" fmla="*/ 0 h 982"/>
                <a:gd name="T52" fmla="*/ 0 w 1104"/>
                <a:gd name="T53" fmla="*/ 0 h 982"/>
                <a:gd name="T54" fmla="*/ 0 w 1104"/>
                <a:gd name="T55" fmla="*/ 0 h 982"/>
                <a:gd name="T56" fmla="*/ 0 w 1104"/>
                <a:gd name="T57" fmla="*/ 0 h 982"/>
                <a:gd name="T58" fmla="*/ 0 w 1104"/>
                <a:gd name="T59" fmla="*/ 0 h 982"/>
                <a:gd name="T60" fmla="*/ 0 w 1104"/>
                <a:gd name="T61" fmla="*/ 0 h 982"/>
                <a:gd name="T62" fmla="*/ 0 w 1104"/>
                <a:gd name="T63" fmla="*/ 0 h 982"/>
                <a:gd name="T64" fmla="*/ 0 w 1104"/>
                <a:gd name="T65" fmla="*/ 0 h 982"/>
                <a:gd name="T66" fmla="*/ 0 w 1104"/>
                <a:gd name="T67" fmla="*/ 0 h 982"/>
                <a:gd name="T68" fmla="*/ 0 w 1104"/>
                <a:gd name="T69" fmla="*/ 0 h 982"/>
                <a:gd name="T70" fmla="*/ 0 w 1104"/>
                <a:gd name="T71" fmla="*/ 0 h 982"/>
                <a:gd name="T72" fmla="*/ 0 w 1104"/>
                <a:gd name="T73" fmla="*/ 0 h 982"/>
                <a:gd name="T74" fmla="*/ 0 w 1104"/>
                <a:gd name="T75" fmla="*/ 0 h 982"/>
                <a:gd name="T76" fmla="*/ 0 w 1104"/>
                <a:gd name="T77" fmla="*/ 0 h 982"/>
                <a:gd name="T78" fmla="*/ 0 w 1104"/>
                <a:gd name="T79" fmla="*/ 0 h 982"/>
                <a:gd name="T80" fmla="*/ 0 w 1104"/>
                <a:gd name="T81" fmla="*/ 0 h 982"/>
                <a:gd name="T82" fmla="*/ 0 w 1104"/>
                <a:gd name="T83" fmla="*/ 0 h 982"/>
                <a:gd name="T84" fmla="*/ 0 w 1104"/>
                <a:gd name="T85" fmla="*/ 0 h 982"/>
                <a:gd name="T86" fmla="*/ 0 w 1104"/>
                <a:gd name="T87" fmla="*/ 0 h 982"/>
                <a:gd name="T88" fmla="*/ 0 w 1104"/>
                <a:gd name="T89" fmla="*/ 0 h 982"/>
                <a:gd name="T90" fmla="*/ 0 w 1104"/>
                <a:gd name="T91" fmla="*/ 0 h 98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04"/>
                <a:gd name="T139" fmla="*/ 0 h 982"/>
                <a:gd name="T140" fmla="*/ 1104 w 1104"/>
                <a:gd name="T141" fmla="*/ 982 h 98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04" h="982">
                  <a:moveTo>
                    <a:pt x="17" y="0"/>
                  </a:moveTo>
                  <a:lnTo>
                    <a:pt x="0" y="100"/>
                  </a:lnTo>
                  <a:lnTo>
                    <a:pt x="0" y="145"/>
                  </a:lnTo>
                  <a:lnTo>
                    <a:pt x="70" y="262"/>
                  </a:lnTo>
                  <a:lnTo>
                    <a:pt x="157" y="279"/>
                  </a:lnTo>
                  <a:lnTo>
                    <a:pt x="110" y="372"/>
                  </a:lnTo>
                  <a:lnTo>
                    <a:pt x="134" y="442"/>
                  </a:lnTo>
                  <a:lnTo>
                    <a:pt x="227" y="466"/>
                  </a:lnTo>
                  <a:lnTo>
                    <a:pt x="249" y="576"/>
                  </a:lnTo>
                  <a:lnTo>
                    <a:pt x="314" y="663"/>
                  </a:lnTo>
                  <a:lnTo>
                    <a:pt x="383" y="686"/>
                  </a:lnTo>
                  <a:lnTo>
                    <a:pt x="430" y="779"/>
                  </a:lnTo>
                  <a:lnTo>
                    <a:pt x="471" y="802"/>
                  </a:lnTo>
                  <a:lnTo>
                    <a:pt x="586" y="872"/>
                  </a:lnTo>
                  <a:lnTo>
                    <a:pt x="651" y="889"/>
                  </a:lnTo>
                  <a:lnTo>
                    <a:pt x="767" y="872"/>
                  </a:lnTo>
                  <a:lnTo>
                    <a:pt x="790" y="935"/>
                  </a:lnTo>
                  <a:lnTo>
                    <a:pt x="947" y="959"/>
                  </a:lnTo>
                  <a:lnTo>
                    <a:pt x="1052" y="982"/>
                  </a:lnTo>
                  <a:lnTo>
                    <a:pt x="1057" y="907"/>
                  </a:lnTo>
                  <a:lnTo>
                    <a:pt x="1104" y="883"/>
                  </a:lnTo>
                  <a:lnTo>
                    <a:pt x="1104" y="825"/>
                  </a:lnTo>
                  <a:lnTo>
                    <a:pt x="1011" y="755"/>
                  </a:lnTo>
                  <a:lnTo>
                    <a:pt x="1011" y="686"/>
                  </a:lnTo>
                  <a:lnTo>
                    <a:pt x="1034" y="663"/>
                  </a:lnTo>
                  <a:lnTo>
                    <a:pt x="1034" y="598"/>
                  </a:lnTo>
                  <a:lnTo>
                    <a:pt x="970" y="598"/>
                  </a:lnTo>
                  <a:lnTo>
                    <a:pt x="924" y="553"/>
                  </a:lnTo>
                  <a:lnTo>
                    <a:pt x="970" y="471"/>
                  </a:lnTo>
                  <a:lnTo>
                    <a:pt x="947" y="396"/>
                  </a:lnTo>
                  <a:lnTo>
                    <a:pt x="987" y="279"/>
                  </a:lnTo>
                  <a:lnTo>
                    <a:pt x="970" y="215"/>
                  </a:lnTo>
                  <a:lnTo>
                    <a:pt x="900" y="145"/>
                  </a:lnTo>
                  <a:lnTo>
                    <a:pt x="767" y="128"/>
                  </a:lnTo>
                  <a:lnTo>
                    <a:pt x="685" y="122"/>
                  </a:lnTo>
                  <a:lnTo>
                    <a:pt x="639" y="128"/>
                  </a:lnTo>
                  <a:lnTo>
                    <a:pt x="586" y="145"/>
                  </a:lnTo>
                  <a:lnTo>
                    <a:pt x="581" y="192"/>
                  </a:lnTo>
                  <a:lnTo>
                    <a:pt x="453" y="215"/>
                  </a:lnTo>
                  <a:lnTo>
                    <a:pt x="361" y="169"/>
                  </a:lnTo>
                  <a:lnTo>
                    <a:pt x="267" y="58"/>
                  </a:lnTo>
                  <a:lnTo>
                    <a:pt x="244" y="35"/>
                  </a:lnTo>
                  <a:lnTo>
                    <a:pt x="122" y="82"/>
                  </a:lnTo>
                  <a:lnTo>
                    <a:pt x="64" y="0"/>
                  </a:lnTo>
                  <a:lnTo>
                    <a:pt x="40" y="0"/>
                  </a:lnTo>
                  <a:lnTo>
                    <a:pt x="17" y="0"/>
                  </a:lnTo>
                  <a:close/>
                </a:path>
              </a:pathLst>
            </a:custGeom>
            <a:solidFill>
              <a:srgbClr val="DDDDDD"/>
            </a:solidFill>
            <a:ln w="9525">
              <a:noFill/>
              <a:round/>
              <a:headEnd/>
              <a:tailEnd/>
            </a:ln>
          </p:spPr>
          <p:txBody>
            <a:bodyPr/>
            <a:lstStyle/>
            <a:p>
              <a:endParaRPr lang="en-US" dirty="0"/>
            </a:p>
          </p:txBody>
        </p:sp>
        <p:sp>
          <p:nvSpPr>
            <p:cNvPr id="47251" name="Freeform 210"/>
            <p:cNvSpPr>
              <a:spLocks/>
            </p:cNvSpPr>
            <p:nvPr/>
          </p:nvSpPr>
          <p:spPr bwMode="auto">
            <a:xfrm>
              <a:off x="2900" y="1769"/>
              <a:ext cx="4" cy="6"/>
            </a:xfrm>
            <a:custGeom>
              <a:avLst/>
              <a:gdLst>
                <a:gd name="T0" fmla="*/ 0 w 41"/>
                <a:gd name="T1" fmla="*/ 0 h 63"/>
                <a:gd name="T2" fmla="*/ 0 w 41"/>
                <a:gd name="T3" fmla="*/ 0 h 63"/>
                <a:gd name="T4" fmla="*/ 0 w 41"/>
                <a:gd name="T5" fmla="*/ 0 h 63"/>
                <a:gd name="T6" fmla="*/ 0 w 41"/>
                <a:gd name="T7" fmla="*/ 0 h 63"/>
                <a:gd name="T8" fmla="*/ 0 w 41"/>
                <a:gd name="T9" fmla="*/ 0 h 63"/>
                <a:gd name="T10" fmla="*/ 0 w 41"/>
                <a:gd name="T11" fmla="*/ 0 h 63"/>
                <a:gd name="T12" fmla="*/ 0 60000 65536"/>
                <a:gd name="T13" fmla="*/ 0 60000 65536"/>
                <a:gd name="T14" fmla="*/ 0 60000 65536"/>
                <a:gd name="T15" fmla="*/ 0 60000 65536"/>
                <a:gd name="T16" fmla="*/ 0 60000 65536"/>
                <a:gd name="T17" fmla="*/ 0 60000 65536"/>
                <a:gd name="T18" fmla="*/ 0 w 41"/>
                <a:gd name="T19" fmla="*/ 0 h 63"/>
                <a:gd name="T20" fmla="*/ 41 w 41"/>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41" h="63">
                  <a:moveTo>
                    <a:pt x="41" y="40"/>
                  </a:moveTo>
                  <a:lnTo>
                    <a:pt x="23" y="0"/>
                  </a:lnTo>
                  <a:lnTo>
                    <a:pt x="0" y="0"/>
                  </a:lnTo>
                  <a:lnTo>
                    <a:pt x="0" y="40"/>
                  </a:lnTo>
                  <a:lnTo>
                    <a:pt x="41" y="63"/>
                  </a:lnTo>
                  <a:lnTo>
                    <a:pt x="41" y="40"/>
                  </a:lnTo>
                  <a:close/>
                </a:path>
              </a:pathLst>
            </a:custGeom>
            <a:solidFill>
              <a:srgbClr val="DDDDDD"/>
            </a:solidFill>
            <a:ln w="9525">
              <a:noFill/>
              <a:round/>
              <a:headEnd/>
              <a:tailEnd/>
            </a:ln>
          </p:spPr>
          <p:txBody>
            <a:bodyPr/>
            <a:lstStyle/>
            <a:p>
              <a:endParaRPr lang="en-US" dirty="0"/>
            </a:p>
          </p:txBody>
        </p:sp>
        <p:sp>
          <p:nvSpPr>
            <p:cNvPr id="47252" name="Freeform 211"/>
            <p:cNvSpPr>
              <a:spLocks/>
            </p:cNvSpPr>
            <p:nvPr/>
          </p:nvSpPr>
          <p:spPr bwMode="auto">
            <a:xfrm>
              <a:off x="2795" y="1739"/>
              <a:ext cx="130" cy="94"/>
            </a:xfrm>
            <a:custGeom>
              <a:avLst/>
              <a:gdLst>
                <a:gd name="T0" fmla="*/ 0 w 1196"/>
                <a:gd name="T1" fmla="*/ 0 h 1010"/>
                <a:gd name="T2" fmla="*/ 0 w 1196"/>
                <a:gd name="T3" fmla="*/ 0 h 1010"/>
                <a:gd name="T4" fmla="*/ 0 w 1196"/>
                <a:gd name="T5" fmla="*/ 0 h 1010"/>
                <a:gd name="T6" fmla="*/ 0 w 1196"/>
                <a:gd name="T7" fmla="*/ 0 h 1010"/>
                <a:gd name="T8" fmla="*/ 0 w 1196"/>
                <a:gd name="T9" fmla="*/ 0 h 1010"/>
                <a:gd name="T10" fmla="*/ 0 w 1196"/>
                <a:gd name="T11" fmla="*/ 0 h 1010"/>
                <a:gd name="T12" fmla="*/ 0 w 1196"/>
                <a:gd name="T13" fmla="*/ 0 h 1010"/>
                <a:gd name="T14" fmla="*/ 0 w 1196"/>
                <a:gd name="T15" fmla="*/ 0 h 1010"/>
                <a:gd name="T16" fmla="*/ 0 w 1196"/>
                <a:gd name="T17" fmla="*/ 0 h 1010"/>
                <a:gd name="T18" fmla="*/ 0 w 1196"/>
                <a:gd name="T19" fmla="*/ 0 h 1010"/>
                <a:gd name="T20" fmla="*/ 0 w 1196"/>
                <a:gd name="T21" fmla="*/ 0 h 1010"/>
                <a:gd name="T22" fmla="*/ 0 w 1196"/>
                <a:gd name="T23" fmla="*/ 0 h 1010"/>
                <a:gd name="T24" fmla="*/ 0 w 1196"/>
                <a:gd name="T25" fmla="*/ 0 h 1010"/>
                <a:gd name="T26" fmla="*/ 0 w 1196"/>
                <a:gd name="T27" fmla="*/ 0 h 1010"/>
                <a:gd name="T28" fmla="*/ 0 w 1196"/>
                <a:gd name="T29" fmla="*/ 0 h 1010"/>
                <a:gd name="T30" fmla="*/ 0 w 1196"/>
                <a:gd name="T31" fmla="*/ 0 h 1010"/>
                <a:gd name="T32" fmla="*/ 0 w 1196"/>
                <a:gd name="T33" fmla="*/ 0 h 1010"/>
                <a:gd name="T34" fmla="*/ 0 w 1196"/>
                <a:gd name="T35" fmla="*/ 0 h 1010"/>
                <a:gd name="T36" fmla="*/ 0 w 1196"/>
                <a:gd name="T37" fmla="*/ 0 h 1010"/>
                <a:gd name="T38" fmla="*/ 0 w 1196"/>
                <a:gd name="T39" fmla="*/ 0 h 1010"/>
                <a:gd name="T40" fmla="*/ 0 w 1196"/>
                <a:gd name="T41" fmla="*/ 0 h 1010"/>
                <a:gd name="T42" fmla="*/ 0 w 1196"/>
                <a:gd name="T43" fmla="*/ 0 h 1010"/>
                <a:gd name="T44" fmla="*/ 0 w 1196"/>
                <a:gd name="T45" fmla="*/ 0 h 1010"/>
                <a:gd name="T46" fmla="*/ 0 w 1196"/>
                <a:gd name="T47" fmla="*/ 0 h 1010"/>
                <a:gd name="T48" fmla="*/ 0 w 1196"/>
                <a:gd name="T49" fmla="*/ 0 h 1010"/>
                <a:gd name="T50" fmla="*/ 0 w 1196"/>
                <a:gd name="T51" fmla="*/ 0 h 1010"/>
                <a:gd name="T52" fmla="*/ 0 w 1196"/>
                <a:gd name="T53" fmla="*/ 0 h 1010"/>
                <a:gd name="T54" fmla="*/ 0 w 1196"/>
                <a:gd name="T55" fmla="*/ 0 h 1010"/>
                <a:gd name="T56" fmla="*/ 0 w 1196"/>
                <a:gd name="T57" fmla="*/ 0 h 1010"/>
                <a:gd name="T58" fmla="*/ 0 w 1196"/>
                <a:gd name="T59" fmla="*/ 0 h 1010"/>
                <a:gd name="T60" fmla="*/ 0 w 1196"/>
                <a:gd name="T61" fmla="*/ 0 h 1010"/>
                <a:gd name="T62" fmla="*/ 0 w 1196"/>
                <a:gd name="T63" fmla="*/ 0 h 1010"/>
                <a:gd name="T64" fmla="*/ 0 w 1196"/>
                <a:gd name="T65" fmla="*/ 0 h 1010"/>
                <a:gd name="T66" fmla="*/ 0 w 1196"/>
                <a:gd name="T67" fmla="*/ 0 h 1010"/>
                <a:gd name="T68" fmla="*/ 0 w 1196"/>
                <a:gd name="T69" fmla="*/ 0 h 1010"/>
                <a:gd name="T70" fmla="*/ 0 w 1196"/>
                <a:gd name="T71" fmla="*/ 0 h 1010"/>
                <a:gd name="T72" fmla="*/ 0 w 1196"/>
                <a:gd name="T73" fmla="*/ 0 h 1010"/>
                <a:gd name="T74" fmla="*/ 0 w 1196"/>
                <a:gd name="T75" fmla="*/ 0 h 1010"/>
                <a:gd name="T76" fmla="*/ 0 w 1196"/>
                <a:gd name="T77" fmla="*/ 0 h 10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96"/>
                <a:gd name="T118" fmla="*/ 0 h 1010"/>
                <a:gd name="T119" fmla="*/ 1196 w 1196"/>
                <a:gd name="T120" fmla="*/ 1010 h 10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96" h="1010">
                  <a:moveTo>
                    <a:pt x="0" y="157"/>
                  </a:moveTo>
                  <a:lnTo>
                    <a:pt x="0" y="226"/>
                  </a:lnTo>
                  <a:lnTo>
                    <a:pt x="46" y="272"/>
                  </a:lnTo>
                  <a:lnTo>
                    <a:pt x="162" y="406"/>
                  </a:lnTo>
                  <a:lnTo>
                    <a:pt x="186" y="446"/>
                  </a:lnTo>
                  <a:lnTo>
                    <a:pt x="226" y="626"/>
                  </a:lnTo>
                  <a:lnTo>
                    <a:pt x="366" y="807"/>
                  </a:lnTo>
                  <a:lnTo>
                    <a:pt x="453" y="1010"/>
                  </a:lnTo>
                  <a:lnTo>
                    <a:pt x="500" y="975"/>
                  </a:lnTo>
                  <a:lnTo>
                    <a:pt x="500" y="923"/>
                  </a:lnTo>
                  <a:lnTo>
                    <a:pt x="587" y="917"/>
                  </a:lnTo>
                  <a:lnTo>
                    <a:pt x="639" y="940"/>
                  </a:lnTo>
                  <a:lnTo>
                    <a:pt x="668" y="957"/>
                  </a:lnTo>
                  <a:lnTo>
                    <a:pt x="727" y="987"/>
                  </a:lnTo>
                  <a:lnTo>
                    <a:pt x="744" y="987"/>
                  </a:lnTo>
                  <a:lnTo>
                    <a:pt x="790" y="877"/>
                  </a:lnTo>
                  <a:lnTo>
                    <a:pt x="1133" y="783"/>
                  </a:lnTo>
                  <a:lnTo>
                    <a:pt x="1174" y="783"/>
                  </a:lnTo>
                  <a:lnTo>
                    <a:pt x="1196" y="673"/>
                  </a:lnTo>
                  <a:lnTo>
                    <a:pt x="1174" y="603"/>
                  </a:lnTo>
                  <a:lnTo>
                    <a:pt x="953" y="580"/>
                  </a:lnTo>
                  <a:lnTo>
                    <a:pt x="884" y="446"/>
                  </a:lnTo>
                  <a:lnTo>
                    <a:pt x="906" y="296"/>
                  </a:lnTo>
                  <a:lnTo>
                    <a:pt x="837" y="226"/>
                  </a:lnTo>
                  <a:lnTo>
                    <a:pt x="772" y="226"/>
                  </a:lnTo>
                  <a:lnTo>
                    <a:pt x="680" y="180"/>
                  </a:lnTo>
                  <a:lnTo>
                    <a:pt x="570" y="226"/>
                  </a:lnTo>
                  <a:lnTo>
                    <a:pt x="500" y="133"/>
                  </a:lnTo>
                  <a:lnTo>
                    <a:pt x="500" y="110"/>
                  </a:lnTo>
                  <a:lnTo>
                    <a:pt x="383" y="0"/>
                  </a:lnTo>
                  <a:lnTo>
                    <a:pt x="343" y="0"/>
                  </a:lnTo>
                  <a:lnTo>
                    <a:pt x="162" y="23"/>
                  </a:lnTo>
                  <a:lnTo>
                    <a:pt x="162" y="69"/>
                  </a:lnTo>
                  <a:lnTo>
                    <a:pt x="249" y="92"/>
                  </a:lnTo>
                  <a:lnTo>
                    <a:pt x="226" y="157"/>
                  </a:lnTo>
                  <a:lnTo>
                    <a:pt x="157" y="157"/>
                  </a:lnTo>
                  <a:lnTo>
                    <a:pt x="116" y="180"/>
                  </a:lnTo>
                  <a:lnTo>
                    <a:pt x="46" y="168"/>
                  </a:lnTo>
                  <a:lnTo>
                    <a:pt x="0" y="157"/>
                  </a:lnTo>
                  <a:close/>
                </a:path>
              </a:pathLst>
            </a:custGeom>
            <a:solidFill>
              <a:srgbClr val="DDDDDD"/>
            </a:solidFill>
            <a:ln w="9525">
              <a:noFill/>
              <a:round/>
              <a:headEnd/>
              <a:tailEnd/>
            </a:ln>
          </p:spPr>
          <p:txBody>
            <a:bodyPr/>
            <a:lstStyle/>
            <a:p>
              <a:endParaRPr lang="en-US" dirty="0"/>
            </a:p>
          </p:txBody>
        </p:sp>
        <p:sp>
          <p:nvSpPr>
            <p:cNvPr id="47253" name="Freeform 212"/>
            <p:cNvSpPr>
              <a:spLocks/>
            </p:cNvSpPr>
            <p:nvPr/>
          </p:nvSpPr>
          <p:spPr bwMode="auto">
            <a:xfrm>
              <a:off x="2845" y="1825"/>
              <a:ext cx="31" cy="23"/>
            </a:xfrm>
            <a:custGeom>
              <a:avLst/>
              <a:gdLst>
                <a:gd name="T0" fmla="*/ 0 w 291"/>
                <a:gd name="T1" fmla="*/ 0 h 244"/>
                <a:gd name="T2" fmla="*/ 0 w 291"/>
                <a:gd name="T3" fmla="*/ 0 h 244"/>
                <a:gd name="T4" fmla="*/ 0 w 291"/>
                <a:gd name="T5" fmla="*/ 0 h 244"/>
                <a:gd name="T6" fmla="*/ 0 w 291"/>
                <a:gd name="T7" fmla="*/ 0 h 244"/>
                <a:gd name="T8" fmla="*/ 0 w 291"/>
                <a:gd name="T9" fmla="*/ 0 h 244"/>
                <a:gd name="T10" fmla="*/ 0 w 291"/>
                <a:gd name="T11" fmla="*/ 0 h 244"/>
                <a:gd name="T12" fmla="*/ 0 w 291"/>
                <a:gd name="T13" fmla="*/ 0 h 244"/>
                <a:gd name="T14" fmla="*/ 0 w 291"/>
                <a:gd name="T15" fmla="*/ 0 h 244"/>
                <a:gd name="T16" fmla="*/ 0 w 291"/>
                <a:gd name="T17" fmla="*/ 0 h 244"/>
                <a:gd name="T18" fmla="*/ 0 w 291"/>
                <a:gd name="T19" fmla="*/ 0 h 244"/>
                <a:gd name="T20" fmla="*/ 0 w 291"/>
                <a:gd name="T21" fmla="*/ 0 h 244"/>
                <a:gd name="T22" fmla="*/ 0 w 291"/>
                <a:gd name="T23" fmla="*/ 0 h 2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91"/>
                <a:gd name="T37" fmla="*/ 0 h 244"/>
                <a:gd name="T38" fmla="*/ 291 w 291"/>
                <a:gd name="T39" fmla="*/ 244 h 2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91" h="244">
                  <a:moveTo>
                    <a:pt x="0" y="87"/>
                  </a:moveTo>
                  <a:lnTo>
                    <a:pt x="47" y="203"/>
                  </a:lnTo>
                  <a:lnTo>
                    <a:pt x="122" y="244"/>
                  </a:lnTo>
                  <a:lnTo>
                    <a:pt x="162" y="191"/>
                  </a:lnTo>
                  <a:lnTo>
                    <a:pt x="209" y="168"/>
                  </a:lnTo>
                  <a:lnTo>
                    <a:pt x="227" y="128"/>
                  </a:lnTo>
                  <a:lnTo>
                    <a:pt x="291" y="69"/>
                  </a:lnTo>
                  <a:lnTo>
                    <a:pt x="197" y="17"/>
                  </a:lnTo>
                  <a:lnTo>
                    <a:pt x="140" y="0"/>
                  </a:lnTo>
                  <a:lnTo>
                    <a:pt x="47" y="0"/>
                  </a:lnTo>
                  <a:lnTo>
                    <a:pt x="47" y="52"/>
                  </a:lnTo>
                  <a:lnTo>
                    <a:pt x="0" y="87"/>
                  </a:lnTo>
                  <a:close/>
                </a:path>
              </a:pathLst>
            </a:custGeom>
            <a:solidFill>
              <a:srgbClr val="DDDDDD"/>
            </a:solidFill>
            <a:ln w="9525">
              <a:noFill/>
              <a:round/>
              <a:headEnd/>
              <a:tailEnd/>
            </a:ln>
          </p:spPr>
          <p:txBody>
            <a:bodyPr/>
            <a:lstStyle/>
            <a:p>
              <a:endParaRPr lang="en-US" dirty="0"/>
            </a:p>
          </p:txBody>
        </p:sp>
        <p:sp>
          <p:nvSpPr>
            <p:cNvPr id="47254" name="Freeform 213"/>
            <p:cNvSpPr>
              <a:spLocks/>
            </p:cNvSpPr>
            <p:nvPr/>
          </p:nvSpPr>
          <p:spPr bwMode="auto">
            <a:xfrm>
              <a:off x="2859" y="1814"/>
              <a:ext cx="53" cy="34"/>
            </a:xfrm>
            <a:custGeom>
              <a:avLst/>
              <a:gdLst>
                <a:gd name="T0" fmla="*/ 0 w 493"/>
                <a:gd name="T1" fmla="*/ 0 h 360"/>
                <a:gd name="T2" fmla="*/ 0 w 493"/>
                <a:gd name="T3" fmla="*/ 0 h 360"/>
                <a:gd name="T4" fmla="*/ 0 w 493"/>
                <a:gd name="T5" fmla="*/ 0 h 360"/>
                <a:gd name="T6" fmla="*/ 0 w 493"/>
                <a:gd name="T7" fmla="*/ 0 h 360"/>
                <a:gd name="T8" fmla="*/ 0 w 493"/>
                <a:gd name="T9" fmla="*/ 0 h 360"/>
                <a:gd name="T10" fmla="*/ 0 w 493"/>
                <a:gd name="T11" fmla="*/ 0 h 360"/>
                <a:gd name="T12" fmla="*/ 0 w 493"/>
                <a:gd name="T13" fmla="*/ 0 h 360"/>
                <a:gd name="T14" fmla="*/ 0 w 493"/>
                <a:gd name="T15" fmla="*/ 0 h 360"/>
                <a:gd name="T16" fmla="*/ 0 w 493"/>
                <a:gd name="T17" fmla="*/ 0 h 360"/>
                <a:gd name="T18" fmla="*/ 0 w 493"/>
                <a:gd name="T19" fmla="*/ 0 h 360"/>
                <a:gd name="T20" fmla="*/ 0 w 493"/>
                <a:gd name="T21" fmla="*/ 0 h 360"/>
                <a:gd name="T22" fmla="*/ 0 w 493"/>
                <a:gd name="T23" fmla="*/ 0 h 360"/>
                <a:gd name="T24" fmla="*/ 0 w 493"/>
                <a:gd name="T25" fmla="*/ 0 h 360"/>
                <a:gd name="T26" fmla="*/ 0 w 493"/>
                <a:gd name="T27" fmla="*/ 0 h 360"/>
                <a:gd name="T28" fmla="*/ 0 w 493"/>
                <a:gd name="T29" fmla="*/ 0 h 360"/>
                <a:gd name="T30" fmla="*/ 0 w 493"/>
                <a:gd name="T31" fmla="*/ 0 h 360"/>
                <a:gd name="T32" fmla="*/ 0 w 493"/>
                <a:gd name="T33" fmla="*/ 0 h 3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3"/>
                <a:gd name="T52" fmla="*/ 0 h 360"/>
                <a:gd name="T53" fmla="*/ 493 w 493"/>
                <a:gd name="T54" fmla="*/ 360 h 36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3" h="360">
                  <a:moveTo>
                    <a:pt x="0" y="360"/>
                  </a:moveTo>
                  <a:lnTo>
                    <a:pt x="99" y="337"/>
                  </a:lnTo>
                  <a:lnTo>
                    <a:pt x="191" y="290"/>
                  </a:lnTo>
                  <a:lnTo>
                    <a:pt x="256" y="272"/>
                  </a:lnTo>
                  <a:lnTo>
                    <a:pt x="413" y="227"/>
                  </a:lnTo>
                  <a:lnTo>
                    <a:pt x="493" y="168"/>
                  </a:lnTo>
                  <a:lnTo>
                    <a:pt x="476" y="122"/>
                  </a:lnTo>
                  <a:lnTo>
                    <a:pt x="476" y="87"/>
                  </a:lnTo>
                  <a:lnTo>
                    <a:pt x="458" y="0"/>
                  </a:lnTo>
                  <a:lnTo>
                    <a:pt x="256" y="46"/>
                  </a:lnTo>
                  <a:lnTo>
                    <a:pt x="209" y="70"/>
                  </a:lnTo>
                  <a:lnTo>
                    <a:pt x="169" y="180"/>
                  </a:lnTo>
                  <a:lnTo>
                    <a:pt x="146" y="203"/>
                  </a:lnTo>
                  <a:lnTo>
                    <a:pt x="99" y="250"/>
                  </a:lnTo>
                  <a:lnTo>
                    <a:pt x="87" y="284"/>
                  </a:lnTo>
                  <a:lnTo>
                    <a:pt x="34" y="314"/>
                  </a:lnTo>
                  <a:lnTo>
                    <a:pt x="0" y="360"/>
                  </a:lnTo>
                  <a:close/>
                </a:path>
              </a:pathLst>
            </a:custGeom>
            <a:solidFill>
              <a:srgbClr val="DDDDDD"/>
            </a:solidFill>
            <a:ln w="9525">
              <a:noFill/>
              <a:round/>
              <a:headEnd/>
              <a:tailEnd/>
            </a:ln>
          </p:spPr>
          <p:txBody>
            <a:bodyPr/>
            <a:lstStyle/>
            <a:p>
              <a:endParaRPr lang="en-US" dirty="0"/>
            </a:p>
          </p:txBody>
        </p:sp>
        <p:sp>
          <p:nvSpPr>
            <p:cNvPr id="47255" name="Freeform 214"/>
            <p:cNvSpPr>
              <a:spLocks/>
            </p:cNvSpPr>
            <p:nvPr/>
          </p:nvSpPr>
          <p:spPr bwMode="auto">
            <a:xfrm>
              <a:off x="2906" y="1781"/>
              <a:ext cx="44" cy="49"/>
            </a:xfrm>
            <a:custGeom>
              <a:avLst/>
              <a:gdLst>
                <a:gd name="T0" fmla="*/ 0 w 406"/>
                <a:gd name="T1" fmla="*/ 0 h 529"/>
                <a:gd name="T2" fmla="*/ 0 w 406"/>
                <a:gd name="T3" fmla="*/ 0 h 529"/>
                <a:gd name="T4" fmla="*/ 0 w 406"/>
                <a:gd name="T5" fmla="*/ 0 h 529"/>
                <a:gd name="T6" fmla="*/ 0 w 406"/>
                <a:gd name="T7" fmla="*/ 0 h 529"/>
                <a:gd name="T8" fmla="*/ 0 w 406"/>
                <a:gd name="T9" fmla="*/ 0 h 529"/>
                <a:gd name="T10" fmla="*/ 0 w 406"/>
                <a:gd name="T11" fmla="*/ 0 h 529"/>
                <a:gd name="T12" fmla="*/ 0 w 406"/>
                <a:gd name="T13" fmla="*/ 0 h 529"/>
                <a:gd name="T14" fmla="*/ 0 w 406"/>
                <a:gd name="T15" fmla="*/ 0 h 529"/>
                <a:gd name="T16" fmla="*/ 0 w 406"/>
                <a:gd name="T17" fmla="*/ 0 h 529"/>
                <a:gd name="T18" fmla="*/ 0 w 406"/>
                <a:gd name="T19" fmla="*/ 0 h 529"/>
                <a:gd name="T20" fmla="*/ 0 w 406"/>
                <a:gd name="T21" fmla="*/ 0 h 529"/>
                <a:gd name="T22" fmla="*/ 0 w 406"/>
                <a:gd name="T23" fmla="*/ 0 h 529"/>
                <a:gd name="T24" fmla="*/ 0 w 406"/>
                <a:gd name="T25" fmla="*/ 0 h 529"/>
                <a:gd name="T26" fmla="*/ 0 w 406"/>
                <a:gd name="T27" fmla="*/ 0 h 529"/>
                <a:gd name="T28" fmla="*/ 0 w 406"/>
                <a:gd name="T29" fmla="*/ 0 h 529"/>
                <a:gd name="T30" fmla="*/ 0 w 406"/>
                <a:gd name="T31" fmla="*/ 0 h 529"/>
                <a:gd name="T32" fmla="*/ 0 w 406"/>
                <a:gd name="T33" fmla="*/ 0 h 529"/>
                <a:gd name="T34" fmla="*/ 0 w 406"/>
                <a:gd name="T35" fmla="*/ 0 h 529"/>
                <a:gd name="T36" fmla="*/ 0 w 406"/>
                <a:gd name="T37" fmla="*/ 0 h 529"/>
                <a:gd name="T38" fmla="*/ 0 w 406"/>
                <a:gd name="T39" fmla="*/ 0 h 529"/>
                <a:gd name="T40" fmla="*/ 0 w 406"/>
                <a:gd name="T41" fmla="*/ 0 h 5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6"/>
                <a:gd name="T64" fmla="*/ 0 h 529"/>
                <a:gd name="T65" fmla="*/ 406 w 406"/>
                <a:gd name="T66" fmla="*/ 529 h 5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6" h="529">
                  <a:moveTo>
                    <a:pt x="0" y="361"/>
                  </a:moveTo>
                  <a:lnTo>
                    <a:pt x="139" y="314"/>
                  </a:lnTo>
                  <a:lnTo>
                    <a:pt x="174" y="267"/>
                  </a:lnTo>
                  <a:lnTo>
                    <a:pt x="162" y="163"/>
                  </a:lnTo>
                  <a:lnTo>
                    <a:pt x="197" y="93"/>
                  </a:lnTo>
                  <a:lnTo>
                    <a:pt x="214" y="41"/>
                  </a:lnTo>
                  <a:lnTo>
                    <a:pt x="209" y="0"/>
                  </a:lnTo>
                  <a:lnTo>
                    <a:pt x="256" y="65"/>
                  </a:lnTo>
                  <a:lnTo>
                    <a:pt x="325" y="122"/>
                  </a:lnTo>
                  <a:lnTo>
                    <a:pt x="383" y="134"/>
                  </a:lnTo>
                  <a:lnTo>
                    <a:pt x="389" y="175"/>
                  </a:lnTo>
                  <a:lnTo>
                    <a:pt x="406" y="204"/>
                  </a:lnTo>
                  <a:lnTo>
                    <a:pt x="406" y="250"/>
                  </a:lnTo>
                  <a:lnTo>
                    <a:pt x="336" y="291"/>
                  </a:lnTo>
                  <a:lnTo>
                    <a:pt x="296" y="384"/>
                  </a:lnTo>
                  <a:lnTo>
                    <a:pt x="226" y="431"/>
                  </a:lnTo>
                  <a:lnTo>
                    <a:pt x="116" y="494"/>
                  </a:lnTo>
                  <a:lnTo>
                    <a:pt x="57" y="529"/>
                  </a:lnTo>
                  <a:lnTo>
                    <a:pt x="40" y="483"/>
                  </a:lnTo>
                  <a:lnTo>
                    <a:pt x="34" y="448"/>
                  </a:lnTo>
                  <a:lnTo>
                    <a:pt x="0" y="361"/>
                  </a:lnTo>
                  <a:close/>
                </a:path>
              </a:pathLst>
            </a:custGeom>
            <a:solidFill>
              <a:srgbClr val="DDDDDD"/>
            </a:solidFill>
            <a:ln w="9525">
              <a:noFill/>
              <a:round/>
              <a:headEnd/>
              <a:tailEnd/>
            </a:ln>
          </p:spPr>
          <p:txBody>
            <a:bodyPr/>
            <a:lstStyle/>
            <a:p>
              <a:endParaRPr lang="en-US" dirty="0"/>
            </a:p>
          </p:txBody>
        </p:sp>
        <p:sp>
          <p:nvSpPr>
            <p:cNvPr id="47256" name="Freeform 215"/>
            <p:cNvSpPr>
              <a:spLocks/>
            </p:cNvSpPr>
            <p:nvPr/>
          </p:nvSpPr>
          <p:spPr bwMode="auto">
            <a:xfrm>
              <a:off x="2892" y="1769"/>
              <a:ext cx="38" cy="26"/>
            </a:xfrm>
            <a:custGeom>
              <a:avLst/>
              <a:gdLst>
                <a:gd name="T0" fmla="*/ 0 w 354"/>
                <a:gd name="T1" fmla="*/ 0 h 284"/>
                <a:gd name="T2" fmla="*/ 0 w 354"/>
                <a:gd name="T3" fmla="*/ 0 h 284"/>
                <a:gd name="T4" fmla="*/ 0 w 354"/>
                <a:gd name="T5" fmla="*/ 0 h 284"/>
                <a:gd name="T6" fmla="*/ 0 w 354"/>
                <a:gd name="T7" fmla="*/ 0 h 284"/>
                <a:gd name="T8" fmla="*/ 0 w 354"/>
                <a:gd name="T9" fmla="*/ 0 h 284"/>
                <a:gd name="T10" fmla="*/ 0 w 354"/>
                <a:gd name="T11" fmla="*/ 0 h 284"/>
                <a:gd name="T12" fmla="*/ 0 w 354"/>
                <a:gd name="T13" fmla="*/ 0 h 284"/>
                <a:gd name="T14" fmla="*/ 0 w 354"/>
                <a:gd name="T15" fmla="*/ 0 h 284"/>
                <a:gd name="T16" fmla="*/ 0 w 354"/>
                <a:gd name="T17" fmla="*/ 0 h 284"/>
                <a:gd name="T18" fmla="*/ 0 w 354"/>
                <a:gd name="T19" fmla="*/ 0 h 284"/>
                <a:gd name="T20" fmla="*/ 0 w 354"/>
                <a:gd name="T21" fmla="*/ 0 h 284"/>
                <a:gd name="T22" fmla="*/ 0 w 354"/>
                <a:gd name="T23" fmla="*/ 0 h 284"/>
                <a:gd name="T24" fmla="*/ 0 w 354"/>
                <a:gd name="T25" fmla="*/ 0 h 284"/>
                <a:gd name="T26" fmla="*/ 0 w 354"/>
                <a:gd name="T27" fmla="*/ 0 h 284"/>
                <a:gd name="T28" fmla="*/ 0 w 354"/>
                <a:gd name="T29" fmla="*/ 0 h 284"/>
                <a:gd name="T30" fmla="*/ 0 w 354"/>
                <a:gd name="T31" fmla="*/ 0 h 284"/>
                <a:gd name="T32" fmla="*/ 0 w 354"/>
                <a:gd name="T33" fmla="*/ 0 h 284"/>
                <a:gd name="T34" fmla="*/ 0 w 354"/>
                <a:gd name="T35" fmla="*/ 0 h 2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4"/>
                <a:gd name="T55" fmla="*/ 0 h 284"/>
                <a:gd name="T56" fmla="*/ 354 w 354"/>
                <a:gd name="T57" fmla="*/ 284 h 2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4" h="284">
                  <a:moveTo>
                    <a:pt x="22" y="0"/>
                  </a:moveTo>
                  <a:lnTo>
                    <a:pt x="0" y="105"/>
                  </a:lnTo>
                  <a:lnTo>
                    <a:pt x="0" y="122"/>
                  </a:lnTo>
                  <a:lnTo>
                    <a:pt x="52" y="232"/>
                  </a:lnTo>
                  <a:lnTo>
                    <a:pt x="69" y="261"/>
                  </a:lnTo>
                  <a:lnTo>
                    <a:pt x="249" y="284"/>
                  </a:lnTo>
                  <a:lnTo>
                    <a:pt x="290" y="284"/>
                  </a:lnTo>
                  <a:lnTo>
                    <a:pt x="354" y="168"/>
                  </a:lnTo>
                  <a:lnTo>
                    <a:pt x="336" y="110"/>
                  </a:lnTo>
                  <a:lnTo>
                    <a:pt x="312" y="110"/>
                  </a:lnTo>
                  <a:lnTo>
                    <a:pt x="249" y="150"/>
                  </a:lnTo>
                  <a:lnTo>
                    <a:pt x="249" y="174"/>
                  </a:lnTo>
                  <a:lnTo>
                    <a:pt x="121" y="157"/>
                  </a:lnTo>
                  <a:lnTo>
                    <a:pt x="110" y="127"/>
                  </a:lnTo>
                  <a:lnTo>
                    <a:pt x="110" y="110"/>
                  </a:lnTo>
                  <a:lnTo>
                    <a:pt x="69" y="127"/>
                  </a:lnTo>
                  <a:lnTo>
                    <a:pt x="22" y="17"/>
                  </a:lnTo>
                  <a:lnTo>
                    <a:pt x="22" y="0"/>
                  </a:lnTo>
                  <a:close/>
                </a:path>
              </a:pathLst>
            </a:custGeom>
            <a:solidFill>
              <a:srgbClr val="DDDDDD"/>
            </a:solidFill>
            <a:ln w="9525">
              <a:noFill/>
              <a:round/>
              <a:headEnd/>
              <a:tailEnd/>
            </a:ln>
          </p:spPr>
          <p:txBody>
            <a:bodyPr/>
            <a:lstStyle/>
            <a:p>
              <a:endParaRPr lang="en-US" dirty="0"/>
            </a:p>
          </p:txBody>
        </p:sp>
        <p:sp>
          <p:nvSpPr>
            <p:cNvPr id="47257" name="Freeform 216"/>
            <p:cNvSpPr>
              <a:spLocks/>
            </p:cNvSpPr>
            <p:nvPr/>
          </p:nvSpPr>
          <p:spPr bwMode="auto">
            <a:xfrm>
              <a:off x="2872" y="1752"/>
              <a:ext cx="12" cy="9"/>
            </a:xfrm>
            <a:custGeom>
              <a:avLst/>
              <a:gdLst>
                <a:gd name="T0" fmla="*/ 0 w 122"/>
                <a:gd name="T1" fmla="*/ 0 h 93"/>
                <a:gd name="T2" fmla="*/ 0 w 122"/>
                <a:gd name="T3" fmla="*/ 0 h 93"/>
                <a:gd name="T4" fmla="*/ 0 w 122"/>
                <a:gd name="T5" fmla="*/ 0 h 93"/>
                <a:gd name="T6" fmla="*/ 0 w 122"/>
                <a:gd name="T7" fmla="*/ 0 h 93"/>
                <a:gd name="T8" fmla="*/ 0 w 122"/>
                <a:gd name="T9" fmla="*/ 0 h 93"/>
                <a:gd name="T10" fmla="*/ 0 w 122"/>
                <a:gd name="T11" fmla="*/ 0 h 93"/>
                <a:gd name="T12" fmla="*/ 0 60000 65536"/>
                <a:gd name="T13" fmla="*/ 0 60000 65536"/>
                <a:gd name="T14" fmla="*/ 0 60000 65536"/>
                <a:gd name="T15" fmla="*/ 0 60000 65536"/>
                <a:gd name="T16" fmla="*/ 0 60000 65536"/>
                <a:gd name="T17" fmla="*/ 0 60000 65536"/>
                <a:gd name="T18" fmla="*/ 0 w 122"/>
                <a:gd name="T19" fmla="*/ 0 h 93"/>
                <a:gd name="T20" fmla="*/ 122 w 122"/>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122" h="93">
                  <a:moveTo>
                    <a:pt x="122" y="93"/>
                  </a:moveTo>
                  <a:lnTo>
                    <a:pt x="93" y="0"/>
                  </a:lnTo>
                  <a:lnTo>
                    <a:pt x="35" y="6"/>
                  </a:lnTo>
                  <a:lnTo>
                    <a:pt x="0" y="52"/>
                  </a:lnTo>
                  <a:lnTo>
                    <a:pt x="75" y="93"/>
                  </a:lnTo>
                  <a:lnTo>
                    <a:pt x="122" y="93"/>
                  </a:lnTo>
                  <a:close/>
                </a:path>
              </a:pathLst>
            </a:custGeom>
            <a:solidFill>
              <a:srgbClr val="DDDDDD"/>
            </a:solidFill>
            <a:ln w="9525">
              <a:noFill/>
              <a:round/>
              <a:headEnd/>
              <a:tailEnd/>
            </a:ln>
          </p:spPr>
          <p:txBody>
            <a:bodyPr/>
            <a:lstStyle/>
            <a:p>
              <a:endParaRPr lang="en-US" dirty="0"/>
            </a:p>
          </p:txBody>
        </p:sp>
        <p:sp>
          <p:nvSpPr>
            <p:cNvPr id="47258" name="Freeform 217"/>
            <p:cNvSpPr>
              <a:spLocks/>
            </p:cNvSpPr>
            <p:nvPr/>
          </p:nvSpPr>
          <p:spPr bwMode="auto">
            <a:xfrm>
              <a:off x="2823" y="1703"/>
              <a:ext cx="61" cy="58"/>
            </a:xfrm>
            <a:custGeom>
              <a:avLst/>
              <a:gdLst>
                <a:gd name="T0" fmla="*/ 0 w 570"/>
                <a:gd name="T1" fmla="*/ 0 h 610"/>
                <a:gd name="T2" fmla="*/ 0 w 570"/>
                <a:gd name="T3" fmla="*/ 0 h 610"/>
                <a:gd name="T4" fmla="*/ 0 w 570"/>
                <a:gd name="T5" fmla="*/ 0 h 610"/>
                <a:gd name="T6" fmla="*/ 0 w 570"/>
                <a:gd name="T7" fmla="*/ 0 h 610"/>
                <a:gd name="T8" fmla="*/ 0 w 570"/>
                <a:gd name="T9" fmla="*/ 0 h 610"/>
                <a:gd name="T10" fmla="*/ 0 w 570"/>
                <a:gd name="T11" fmla="*/ 0 h 610"/>
                <a:gd name="T12" fmla="*/ 0 w 570"/>
                <a:gd name="T13" fmla="*/ 0 h 610"/>
                <a:gd name="T14" fmla="*/ 0 w 570"/>
                <a:gd name="T15" fmla="*/ 0 h 610"/>
                <a:gd name="T16" fmla="*/ 0 w 570"/>
                <a:gd name="T17" fmla="*/ 0 h 610"/>
                <a:gd name="T18" fmla="*/ 0 w 570"/>
                <a:gd name="T19" fmla="*/ 0 h 610"/>
                <a:gd name="T20" fmla="*/ 0 w 570"/>
                <a:gd name="T21" fmla="*/ 0 h 610"/>
                <a:gd name="T22" fmla="*/ 0 w 570"/>
                <a:gd name="T23" fmla="*/ 0 h 610"/>
                <a:gd name="T24" fmla="*/ 0 w 570"/>
                <a:gd name="T25" fmla="*/ 0 h 610"/>
                <a:gd name="T26" fmla="*/ 0 w 570"/>
                <a:gd name="T27" fmla="*/ 0 h 610"/>
                <a:gd name="T28" fmla="*/ 0 w 570"/>
                <a:gd name="T29" fmla="*/ 0 h 610"/>
                <a:gd name="T30" fmla="*/ 0 w 570"/>
                <a:gd name="T31" fmla="*/ 0 h 610"/>
                <a:gd name="T32" fmla="*/ 0 w 570"/>
                <a:gd name="T33" fmla="*/ 0 h 610"/>
                <a:gd name="T34" fmla="*/ 0 w 570"/>
                <a:gd name="T35" fmla="*/ 0 h 610"/>
                <a:gd name="T36" fmla="*/ 0 w 570"/>
                <a:gd name="T37" fmla="*/ 0 h 610"/>
                <a:gd name="T38" fmla="*/ 0 w 570"/>
                <a:gd name="T39" fmla="*/ 0 h 610"/>
                <a:gd name="T40" fmla="*/ 0 w 570"/>
                <a:gd name="T41" fmla="*/ 0 h 610"/>
                <a:gd name="T42" fmla="*/ 0 w 570"/>
                <a:gd name="T43" fmla="*/ 0 h 610"/>
                <a:gd name="T44" fmla="*/ 0 w 570"/>
                <a:gd name="T45" fmla="*/ 0 h 610"/>
                <a:gd name="T46" fmla="*/ 0 w 570"/>
                <a:gd name="T47" fmla="*/ 0 h 610"/>
                <a:gd name="T48" fmla="*/ 0 w 570"/>
                <a:gd name="T49" fmla="*/ 0 h 610"/>
                <a:gd name="T50" fmla="*/ 0 w 570"/>
                <a:gd name="T51" fmla="*/ 0 h 61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70"/>
                <a:gd name="T79" fmla="*/ 0 h 610"/>
                <a:gd name="T80" fmla="*/ 570 w 570"/>
                <a:gd name="T81" fmla="*/ 610 h 61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70" h="610">
                  <a:moveTo>
                    <a:pt x="541" y="517"/>
                  </a:moveTo>
                  <a:lnTo>
                    <a:pt x="570" y="476"/>
                  </a:lnTo>
                  <a:lnTo>
                    <a:pt x="523" y="384"/>
                  </a:lnTo>
                  <a:lnTo>
                    <a:pt x="501" y="297"/>
                  </a:lnTo>
                  <a:lnTo>
                    <a:pt x="408" y="273"/>
                  </a:lnTo>
                  <a:lnTo>
                    <a:pt x="390" y="209"/>
                  </a:lnTo>
                  <a:lnTo>
                    <a:pt x="431" y="110"/>
                  </a:lnTo>
                  <a:lnTo>
                    <a:pt x="361" y="93"/>
                  </a:lnTo>
                  <a:lnTo>
                    <a:pt x="326" y="70"/>
                  </a:lnTo>
                  <a:lnTo>
                    <a:pt x="291" y="0"/>
                  </a:lnTo>
                  <a:lnTo>
                    <a:pt x="233" y="0"/>
                  </a:lnTo>
                  <a:lnTo>
                    <a:pt x="129" y="41"/>
                  </a:lnTo>
                  <a:lnTo>
                    <a:pt x="140" y="87"/>
                  </a:lnTo>
                  <a:lnTo>
                    <a:pt x="105" y="185"/>
                  </a:lnTo>
                  <a:lnTo>
                    <a:pt x="24" y="250"/>
                  </a:lnTo>
                  <a:lnTo>
                    <a:pt x="0" y="314"/>
                  </a:lnTo>
                  <a:lnTo>
                    <a:pt x="30" y="389"/>
                  </a:lnTo>
                  <a:lnTo>
                    <a:pt x="134" y="384"/>
                  </a:lnTo>
                  <a:lnTo>
                    <a:pt x="251" y="494"/>
                  </a:lnTo>
                  <a:lnTo>
                    <a:pt x="251" y="523"/>
                  </a:lnTo>
                  <a:lnTo>
                    <a:pt x="321" y="610"/>
                  </a:lnTo>
                  <a:lnTo>
                    <a:pt x="425" y="564"/>
                  </a:lnTo>
                  <a:lnTo>
                    <a:pt x="454" y="564"/>
                  </a:lnTo>
                  <a:lnTo>
                    <a:pt x="478" y="523"/>
                  </a:lnTo>
                  <a:lnTo>
                    <a:pt x="523" y="517"/>
                  </a:lnTo>
                  <a:lnTo>
                    <a:pt x="541" y="517"/>
                  </a:lnTo>
                  <a:close/>
                </a:path>
              </a:pathLst>
            </a:custGeom>
            <a:solidFill>
              <a:srgbClr val="DDDDDD"/>
            </a:solidFill>
            <a:ln w="9525">
              <a:noFill/>
              <a:round/>
              <a:headEnd/>
              <a:tailEnd/>
            </a:ln>
          </p:spPr>
          <p:txBody>
            <a:bodyPr/>
            <a:lstStyle/>
            <a:p>
              <a:endParaRPr lang="en-US" dirty="0"/>
            </a:p>
          </p:txBody>
        </p:sp>
        <p:sp>
          <p:nvSpPr>
            <p:cNvPr id="47259" name="Freeform 218"/>
            <p:cNvSpPr>
              <a:spLocks/>
            </p:cNvSpPr>
            <p:nvPr/>
          </p:nvSpPr>
          <p:spPr bwMode="auto">
            <a:xfrm>
              <a:off x="2794" y="1732"/>
              <a:ext cx="32" cy="24"/>
            </a:xfrm>
            <a:custGeom>
              <a:avLst/>
              <a:gdLst>
                <a:gd name="T0" fmla="*/ 0 w 302"/>
                <a:gd name="T1" fmla="*/ 0 h 257"/>
                <a:gd name="T2" fmla="*/ 0 w 302"/>
                <a:gd name="T3" fmla="*/ 0 h 257"/>
                <a:gd name="T4" fmla="*/ 0 w 302"/>
                <a:gd name="T5" fmla="*/ 0 h 257"/>
                <a:gd name="T6" fmla="*/ 0 w 302"/>
                <a:gd name="T7" fmla="*/ 0 h 257"/>
                <a:gd name="T8" fmla="*/ 0 w 302"/>
                <a:gd name="T9" fmla="*/ 0 h 257"/>
                <a:gd name="T10" fmla="*/ 0 w 302"/>
                <a:gd name="T11" fmla="*/ 0 h 257"/>
                <a:gd name="T12" fmla="*/ 0 w 302"/>
                <a:gd name="T13" fmla="*/ 0 h 257"/>
                <a:gd name="T14" fmla="*/ 0 w 302"/>
                <a:gd name="T15" fmla="*/ 0 h 257"/>
                <a:gd name="T16" fmla="*/ 0 w 302"/>
                <a:gd name="T17" fmla="*/ 0 h 257"/>
                <a:gd name="T18" fmla="*/ 0 w 302"/>
                <a:gd name="T19" fmla="*/ 0 h 257"/>
                <a:gd name="T20" fmla="*/ 0 w 302"/>
                <a:gd name="T21" fmla="*/ 0 h 257"/>
                <a:gd name="T22" fmla="*/ 0 w 302"/>
                <a:gd name="T23" fmla="*/ 0 h 257"/>
                <a:gd name="T24" fmla="*/ 0 w 302"/>
                <a:gd name="T25" fmla="*/ 0 h 257"/>
                <a:gd name="T26" fmla="*/ 0 w 302"/>
                <a:gd name="T27" fmla="*/ 0 h 257"/>
                <a:gd name="T28" fmla="*/ 0 w 302"/>
                <a:gd name="T29" fmla="*/ 0 h 257"/>
                <a:gd name="T30" fmla="*/ 0 w 302"/>
                <a:gd name="T31" fmla="*/ 0 h 257"/>
                <a:gd name="T32" fmla="*/ 0 w 302"/>
                <a:gd name="T33" fmla="*/ 0 h 257"/>
                <a:gd name="T34" fmla="*/ 0 w 302"/>
                <a:gd name="T35" fmla="*/ 0 h 257"/>
                <a:gd name="T36" fmla="*/ 0 w 302"/>
                <a:gd name="T37" fmla="*/ 0 h 257"/>
                <a:gd name="T38" fmla="*/ 0 w 302"/>
                <a:gd name="T39" fmla="*/ 0 h 2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2"/>
                <a:gd name="T61" fmla="*/ 0 h 257"/>
                <a:gd name="T62" fmla="*/ 302 w 302"/>
                <a:gd name="T63" fmla="*/ 257 h 25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2" h="257">
                  <a:moveTo>
                    <a:pt x="267" y="12"/>
                  </a:moveTo>
                  <a:lnTo>
                    <a:pt x="215" y="12"/>
                  </a:lnTo>
                  <a:lnTo>
                    <a:pt x="187" y="30"/>
                  </a:lnTo>
                  <a:lnTo>
                    <a:pt x="117" y="30"/>
                  </a:lnTo>
                  <a:lnTo>
                    <a:pt x="35" y="0"/>
                  </a:lnTo>
                  <a:lnTo>
                    <a:pt x="23" y="59"/>
                  </a:lnTo>
                  <a:lnTo>
                    <a:pt x="47" y="140"/>
                  </a:lnTo>
                  <a:lnTo>
                    <a:pt x="18" y="169"/>
                  </a:lnTo>
                  <a:lnTo>
                    <a:pt x="0" y="187"/>
                  </a:lnTo>
                  <a:lnTo>
                    <a:pt x="18" y="234"/>
                  </a:lnTo>
                  <a:lnTo>
                    <a:pt x="75" y="251"/>
                  </a:lnTo>
                  <a:lnTo>
                    <a:pt x="134" y="257"/>
                  </a:lnTo>
                  <a:lnTo>
                    <a:pt x="175" y="234"/>
                  </a:lnTo>
                  <a:lnTo>
                    <a:pt x="244" y="234"/>
                  </a:lnTo>
                  <a:lnTo>
                    <a:pt x="267" y="169"/>
                  </a:lnTo>
                  <a:lnTo>
                    <a:pt x="180" y="146"/>
                  </a:lnTo>
                  <a:lnTo>
                    <a:pt x="180" y="100"/>
                  </a:lnTo>
                  <a:lnTo>
                    <a:pt x="250" y="88"/>
                  </a:lnTo>
                  <a:lnTo>
                    <a:pt x="302" y="82"/>
                  </a:lnTo>
                  <a:lnTo>
                    <a:pt x="267" y="12"/>
                  </a:lnTo>
                  <a:close/>
                </a:path>
              </a:pathLst>
            </a:custGeom>
            <a:solidFill>
              <a:srgbClr val="DDDDDD"/>
            </a:solidFill>
            <a:ln w="9525">
              <a:noFill/>
              <a:round/>
              <a:headEnd/>
              <a:tailEnd/>
            </a:ln>
          </p:spPr>
          <p:txBody>
            <a:bodyPr/>
            <a:lstStyle/>
            <a:p>
              <a:endParaRPr lang="en-US" dirty="0"/>
            </a:p>
          </p:txBody>
        </p:sp>
        <p:sp>
          <p:nvSpPr>
            <p:cNvPr id="47260" name="Freeform 219"/>
            <p:cNvSpPr>
              <a:spLocks/>
            </p:cNvSpPr>
            <p:nvPr/>
          </p:nvSpPr>
          <p:spPr bwMode="auto">
            <a:xfrm>
              <a:off x="2790" y="1730"/>
              <a:ext cx="10" cy="19"/>
            </a:xfrm>
            <a:custGeom>
              <a:avLst/>
              <a:gdLst>
                <a:gd name="T0" fmla="*/ 0 w 87"/>
                <a:gd name="T1" fmla="*/ 0 h 209"/>
                <a:gd name="T2" fmla="*/ 0 w 87"/>
                <a:gd name="T3" fmla="*/ 0 h 209"/>
                <a:gd name="T4" fmla="*/ 0 w 87"/>
                <a:gd name="T5" fmla="*/ 0 h 209"/>
                <a:gd name="T6" fmla="*/ 0 w 87"/>
                <a:gd name="T7" fmla="*/ 0 h 209"/>
                <a:gd name="T8" fmla="*/ 0 w 87"/>
                <a:gd name="T9" fmla="*/ 0 h 209"/>
                <a:gd name="T10" fmla="*/ 0 w 87"/>
                <a:gd name="T11" fmla="*/ 0 h 209"/>
                <a:gd name="T12" fmla="*/ 0 w 87"/>
                <a:gd name="T13" fmla="*/ 0 h 209"/>
                <a:gd name="T14" fmla="*/ 0 w 87"/>
                <a:gd name="T15" fmla="*/ 0 h 209"/>
                <a:gd name="T16" fmla="*/ 0 w 87"/>
                <a:gd name="T17" fmla="*/ 0 h 209"/>
                <a:gd name="T18" fmla="*/ 0 w 87"/>
                <a:gd name="T19" fmla="*/ 0 h 209"/>
                <a:gd name="T20" fmla="*/ 0 w 87"/>
                <a:gd name="T21" fmla="*/ 0 h 2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209"/>
                <a:gd name="T35" fmla="*/ 87 w 87"/>
                <a:gd name="T36" fmla="*/ 209 h 2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209">
                  <a:moveTo>
                    <a:pt x="87" y="29"/>
                  </a:moveTo>
                  <a:lnTo>
                    <a:pt x="47" y="0"/>
                  </a:lnTo>
                  <a:lnTo>
                    <a:pt x="17" y="104"/>
                  </a:lnTo>
                  <a:lnTo>
                    <a:pt x="24" y="144"/>
                  </a:lnTo>
                  <a:lnTo>
                    <a:pt x="0" y="174"/>
                  </a:lnTo>
                  <a:lnTo>
                    <a:pt x="29" y="209"/>
                  </a:lnTo>
                  <a:lnTo>
                    <a:pt x="76" y="168"/>
                  </a:lnTo>
                  <a:lnTo>
                    <a:pt x="76" y="144"/>
                  </a:lnTo>
                  <a:lnTo>
                    <a:pt x="59" y="81"/>
                  </a:lnTo>
                  <a:lnTo>
                    <a:pt x="69" y="40"/>
                  </a:lnTo>
                  <a:lnTo>
                    <a:pt x="87" y="29"/>
                  </a:lnTo>
                  <a:close/>
                </a:path>
              </a:pathLst>
            </a:custGeom>
            <a:solidFill>
              <a:srgbClr val="DDDDDD"/>
            </a:solidFill>
            <a:ln w="9525">
              <a:noFill/>
              <a:round/>
              <a:headEnd/>
              <a:tailEnd/>
            </a:ln>
          </p:spPr>
          <p:txBody>
            <a:bodyPr/>
            <a:lstStyle/>
            <a:p>
              <a:endParaRPr lang="en-US" dirty="0"/>
            </a:p>
          </p:txBody>
        </p:sp>
        <p:sp>
          <p:nvSpPr>
            <p:cNvPr id="47261" name="Freeform 220"/>
            <p:cNvSpPr>
              <a:spLocks/>
            </p:cNvSpPr>
            <p:nvPr/>
          </p:nvSpPr>
          <p:spPr bwMode="auto">
            <a:xfrm>
              <a:off x="2795" y="1720"/>
              <a:ext cx="11" cy="13"/>
            </a:xfrm>
            <a:custGeom>
              <a:avLst/>
              <a:gdLst>
                <a:gd name="T0" fmla="*/ 0 w 92"/>
                <a:gd name="T1" fmla="*/ 0 h 139"/>
                <a:gd name="T2" fmla="*/ 0 w 92"/>
                <a:gd name="T3" fmla="*/ 0 h 139"/>
                <a:gd name="T4" fmla="*/ 0 w 92"/>
                <a:gd name="T5" fmla="*/ 0 h 139"/>
                <a:gd name="T6" fmla="*/ 0 w 92"/>
                <a:gd name="T7" fmla="*/ 0 h 139"/>
                <a:gd name="T8" fmla="*/ 0 w 92"/>
                <a:gd name="T9" fmla="*/ 0 h 139"/>
                <a:gd name="T10" fmla="*/ 0 w 92"/>
                <a:gd name="T11" fmla="*/ 0 h 139"/>
                <a:gd name="T12" fmla="*/ 0 w 92"/>
                <a:gd name="T13" fmla="*/ 0 h 139"/>
                <a:gd name="T14" fmla="*/ 0 60000 65536"/>
                <a:gd name="T15" fmla="*/ 0 60000 65536"/>
                <a:gd name="T16" fmla="*/ 0 60000 65536"/>
                <a:gd name="T17" fmla="*/ 0 60000 65536"/>
                <a:gd name="T18" fmla="*/ 0 60000 65536"/>
                <a:gd name="T19" fmla="*/ 0 60000 65536"/>
                <a:gd name="T20" fmla="*/ 0 60000 65536"/>
                <a:gd name="T21" fmla="*/ 0 w 92"/>
                <a:gd name="T22" fmla="*/ 0 h 139"/>
                <a:gd name="T23" fmla="*/ 92 w 92"/>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39">
                  <a:moveTo>
                    <a:pt x="0" y="117"/>
                  </a:moveTo>
                  <a:lnTo>
                    <a:pt x="29" y="70"/>
                  </a:lnTo>
                  <a:lnTo>
                    <a:pt x="46" y="0"/>
                  </a:lnTo>
                  <a:lnTo>
                    <a:pt x="92" y="23"/>
                  </a:lnTo>
                  <a:lnTo>
                    <a:pt x="69" y="70"/>
                  </a:lnTo>
                  <a:lnTo>
                    <a:pt x="46" y="139"/>
                  </a:lnTo>
                  <a:lnTo>
                    <a:pt x="0" y="117"/>
                  </a:lnTo>
                  <a:close/>
                </a:path>
              </a:pathLst>
            </a:custGeom>
            <a:solidFill>
              <a:srgbClr val="DDDDDD"/>
            </a:solidFill>
            <a:ln w="9525">
              <a:noFill/>
              <a:round/>
              <a:headEnd/>
              <a:tailEnd/>
            </a:ln>
          </p:spPr>
          <p:txBody>
            <a:bodyPr/>
            <a:lstStyle/>
            <a:p>
              <a:endParaRPr lang="en-US" dirty="0"/>
            </a:p>
          </p:txBody>
        </p:sp>
        <p:sp>
          <p:nvSpPr>
            <p:cNvPr id="47262" name="Freeform 221"/>
            <p:cNvSpPr>
              <a:spLocks/>
            </p:cNvSpPr>
            <p:nvPr/>
          </p:nvSpPr>
          <p:spPr bwMode="auto">
            <a:xfrm>
              <a:off x="2799" y="1704"/>
              <a:ext cx="22" cy="22"/>
            </a:xfrm>
            <a:custGeom>
              <a:avLst/>
              <a:gdLst>
                <a:gd name="T0" fmla="*/ 0 w 354"/>
                <a:gd name="T1" fmla="*/ 0 h 314"/>
                <a:gd name="T2" fmla="*/ 0 w 354"/>
                <a:gd name="T3" fmla="*/ 0 h 314"/>
                <a:gd name="T4" fmla="*/ 0 w 354"/>
                <a:gd name="T5" fmla="*/ 0 h 314"/>
                <a:gd name="T6" fmla="*/ 0 w 354"/>
                <a:gd name="T7" fmla="*/ 0 h 314"/>
                <a:gd name="T8" fmla="*/ 0 w 354"/>
                <a:gd name="T9" fmla="*/ 0 h 314"/>
                <a:gd name="T10" fmla="*/ 0 w 354"/>
                <a:gd name="T11" fmla="*/ 0 h 314"/>
                <a:gd name="T12" fmla="*/ 0 w 354"/>
                <a:gd name="T13" fmla="*/ 0 h 314"/>
                <a:gd name="T14" fmla="*/ 0 w 354"/>
                <a:gd name="T15" fmla="*/ 0 h 314"/>
                <a:gd name="T16" fmla="*/ 0 w 354"/>
                <a:gd name="T17" fmla="*/ 0 h 314"/>
                <a:gd name="T18" fmla="*/ 0 w 354"/>
                <a:gd name="T19" fmla="*/ 0 h 314"/>
                <a:gd name="T20" fmla="*/ 0 w 354"/>
                <a:gd name="T21" fmla="*/ 0 h 314"/>
                <a:gd name="T22" fmla="*/ 0 w 354"/>
                <a:gd name="T23" fmla="*/ 0 h 314"/>
                <a:gd name="T24" fmla="*/ 0 w 354"/>
                <a:gd name="T25" fmla="*/ 0 h 314"/>
                <a:gd name="T26" fmla="*/ 0 w 354"/>
                <a:gd name="T27" fmla="*/ 0 h 314"/>
                <a:gd name="T28" fmla="*/ 0 w 354"/>
                <a:gd name="T29" fmla="*/ 0 h 314"/>
                <a:gd name="T30" fmla="*/ 0 w 354"/>
                <a:gd name="T31" fmla="*/ 0 h 314"/>
                <a:gd name="T32" fmla="*/ 0 w 354"/>
                <a:gd name="T33" fmla="*/ 0 h 314"/>
                <a:gd name="T34" fmla="*/ 0 w 354"/>
                <a:gd name="T35" fmla="*/ 0 h 314"/>
                <a:gd name="T36" fmla="*/ 0 w 354"/>
                <a:gd name="T37" fmla="*/ 0 h 314"/>
                <a:gd name="T38" fmla="*/ 0 w 354"/>
                <a:gd name="T39" fmla="*/ 0 h 314"/>
                <a:gd name="T40" fmla="*/ 0 w 354"/>
                <a:gd name="T41" fmla="*/ 0 h 314"/>
                <a:gd name="T42" fmla="*/ 0 w 354"/>
                <a:gd name="T43" fmla="*/ 0 h 3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54"/>
                <a:gd name="T67" fmla="*/ 0 h 314"/>
                <a:gd name="T68" fmla="*/ 354 w 354"/>
                <a:gd name="T69" fmla="*/ 314 h 31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54" h="314">
                  <a:moveTo>
                    <a:pt x="0" y="291"/>
                  </a:moveTo>
                  <a:lnTo>
                    <a:pt x="63" y="314"/>
                  </a:lnTo>
                  <a:lnTo>
                    <a:pt x="133" y="314"/>
                  </a:lnTo>
                  <a:lnTo>
                    <a:pt x="168" y="302"/>
                  </a:lnTo>
                  <a:lnTo>
                    <a:pt x="220" y="296"/>
                  </a:lnTo>
                  <a:lnTo>
                    <a:pt x="244" y="227"/>
                  </a:lnTo>
                  <a:lnTo>
                    <a:pt x="337" y="157"/>
                  </a:lnTo>
                  <a:lnTo>
                    <a:pt x="354" y="70"/>
                  </a:lnTo>
                  <a:lnTo>
                    <a:pt x="354" y="23"/>
                  </a:lnTo>
                  <a:lnTo>
                    <a:pt x="337" y="18"/>
                  </a:lnTo>
                  <a:lnTo>
                    <a:pt x="290" y="6"/>
                  </a:lnTo>
                  <a:lnTo>
                    <a:pt x="255" y="23"/>
                  </a:lnTo>
                  <a:lnTo>
                    <a:pt x="203" y="18"/>
                  </a:lnTo>
                  <a:lnTo>
                    <a:pt x="174" y="0"/>
                  </a:lnTo>
                  <a:lnTo>
                    <a:pt x="133" y="6"/>
                  </a:lnTo>
                  <a:lnTo>
                    <a:pt x="81" y="23"/>
                  </a:lnTo>
                  <a:lnTo>
                    <a:pt x="40" y="70"/>
                  </a:lnTo>
                  <a:lnTo>
                    <a:pt x="17" y="157"/>
                  </a:lnTo>
                  <a:lnTo>
                    <a:pt x="46" y="169"/>
                  </a:lnTo>
                  <a:lnTo>
                    <a:pt x="63" y="186"/>
                  </a:lnTo>
                  <a:lnTo>
                    <a:pt x="40" y="221"/>
                  </a:lnTo>
                  <a:lnTo>
                    <a:pt x="0" y="291"/>
                  </a:lnTo>
                  <a:close/>
                </a:path>
              </a:pathLst>
            </a:custGeom>
            <a:solidFill>
              <a:srgbClr val="DDDDDD"/>
            </a:solidFill>
            <a:ln w="9525">
              <a:noFill/>
              <a:round/>
              <a:headEnd/>
              <a:tailEnd/>
            </a:ln>
          </p:spPr>
          <p:txBody>
            <a:bodyPr/>
            <a:lstStyle/>
            <a:p>
              <a:endParaRPr lang="en-US" dirty="0"/>
            </a:p>
          </p:txBody>
        </p:sp>
        <p:sp>
          <p:nvSpPr>
            <p:cNvPr id="47263" name="Freeform 222"/>
            <p:cNvSpPr>
              <a:spLocks/>
            </p:cNvSpPr>
            <p:nvPr/>
          </p:nvSpPr>
          <p:spPr bwMode="auto">
            <a:xfrm>
              <a:off x="2742" y="1670"/>
              <a:ext cx="113" cy="42"/>
            </a:xfrm>
            <a:custGeom>
              <a:avLst/>
              <a:gdLst>
                <a:gd name="T0" fmla="*/ 0 w 1035"/>
                <a:gd name="T1" fmla="*/ 0 h 453"/>
                <a:gd name="T2" fmla="*/ 0 w 1035"/>
                <a:gd name="T3" fmla="*/ 0 h 453"/>
                <a:gd name="T4" fmla="*/ 0 w 1035"/>
                <a:gd name="T5" fmla="*/ 0 h 453"/>
                <a:gd name="T6" fmla="*/ 0 w 1035"/>
                <a:gd name="T7" fmla="*/ 0 h 453"/>
                <a:gd name="T8" fmla="*/ 0 w 1035"/>
                <a:gd name="T9" fmla="*/ 0 h 453"/>
                <a:gd name="T10" fmla="*/ 0 w 1035"/>
                <a:gd name="T11" fmla="*/ 0 h 453"/>
                <a:gd name="T12" fmla="*/ 0 w 1035"/>
                <a:gd name="T13" fmla="*/ 0 h 453"/>
                <a:gd name="T14" fmla="*/ 0 w 1035"/>
                <a:gd name="T15" fmla="*/ 0 h 453"/>
                <a:gd name="T16" fmla="*/ 0 w 1035"/>
                <a:gd name="T17" fmla="*/ 0 h 453"/>
                <a:gd name="T18" fmla="*/ 0 w 1035"/>
                <a:gd name="T19" fmla="*/ 0 h 453"/>
                <a:gd name="T20" fmla="*/ 0 w 1035"/>
                <a:gd name="T21" fmla="*/ 0 h 453"/>
                <a:gd name="T22" fmla="*/ 0 w 1035"/>
                <a:gd name="T23" fmla="*/ 0 h 453"/>
                <a:gd name="T24" fmla="*/ 0 w 1035"/>
                <a:gd name="T25" fmla="*/ 0 h 453"/>
                <a:gd name="T26" fmla="*/ 0 w 1035"/>
                <a:gd name="T27" fmla="*/ 0 h 453"/>
                <a:gd name="T28" fmla="*/ 0 w 1035"/>
                <a:gd name="T29" fmla="*/ 0 h 453"/>
                <a:gd name="T30" fmla="*/ 0 w 1035"/>
                <a:gd name="T31" fmla="*/ 0 h 453"/>
                <a:gd name="T32" fmla="*/ 0 w 1035"/>
                <a:gd name="T33" fmla="*/ 0 h 453"/>
                <a:gd name="T34" fmla="*/ 0 w 1035"/>
                <a:gd name="T35" fmla="*/ 0 h 453"/>
                <a:gd name="T36" fmla="*/ 0 w 1035"/>
                <a:gd name="T37" fmla="*/ 0 h 453"/>
                <a:gd name="T38" fmla="*/ 0 w 1035"/>
                <a:gd name="T39" fmla="*/ 0 h 453"/>
                <a:gd name="T40" fmla="*/ 0 w 1035"/>
                <a:gd name="T41" fmla="*/ 0 h 453"/>
                <a:gd name="T42" fmla="*/ 0 w 1035"/>
                <a:gd name="T43" fmla="*/ 0 h 453"/>
                <a:gd name="T44" fmla="*/ 0 w 1035"/>
                <a:gd name="T45" fmla="*/ 0 h 453"/>
                <a:gd name="T46" fmla="*/ 0 w 1035"/>
                <a:gd name="T47" fmla="*/ 0 h 453"/>
                <a:gd name="T48" fmla="*/ 0 w 1035"/>
                <a:gd name="T49" fmla="*/ 0 h 453"/>
                <a:gd name="T50" fmla="*/ 0 w 1035"/>
                <a:gd name="T51" fmla="*/ 0 h 453"/>
                <a:gd name="T52" fmla="*/ 0 w 1035"/>
                <a:gd name="T53" fmla="*/ 0 h 453"/>
                <a:gd name="T54" fmla="*/ 0 w 1035"/>
                <a:gd name="T55" fmla="*/ 0 h 453"/>
                <a:gd name="T56" fmla="*/ 0 w 1035"/>
                <a:gd name="T57" fmla="*/ 0 h 453"/>
                <a:gd name="T58" fmla="*/ 0 w 1035"/>
                <a:gd name="T59" fmla="*/ 0 h 453"/>
                <a:gd name="T60" fmla="*/ 0 w 1035"/>
                <a:gd name="T61" fmla="*/ 0 h 453"/>
                <a:gd name="T62" fmla="*/ 0 w 1035"/>
                <a:gd name="T63" fmla="*/ 0 h 453"/>
                <a:gd name="T64" fmla="*/ 0 w 1035"/>
                <a:gd name="T65" fmla="*/ 0 h 453"/>
                <a:gd name="T66" fmla="*/ 0 w 1035"/>
                <a:gd name="T67" fmla="*/ 0 h 453"/>
                <a:gd name="T68" fmla="*/ 0 w 1035"/>
                <a:gd name="T69" fmla="*/ 0 h 453"/>
                <a:gd name="T70" fmla="*/ 0 w 1035"/>
                <a:gd name="T71" fmla="*/ 0 h 453"/>
                <a:gd name="T72" fmla="*/ 0 w 1035"/>
                <a:gd name="T73" fmla="*/ 0 h 453"/>
                <a:gd name="T74" fmla="*/ 0 w 1035"/>
                <a:gd name="T75" fmla="*/ 0 h 453"/>
                <a:gd name="T76" fmla="*/ 0 w 1035"/>
                <a:gd name="T77" fmla="*/ 0 h 453"/>
                <a:gd name="T78" fmla="*/ 0 w 1035"/>
                <a:gd name="T79" fmla="*/ 0 h 453"/>
                <a:gd name="T80" fmla="*/ 0 w 1035"/>
                <a:gd name="T81" fmla="*/ 0 h 45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5"/>
                <a:gd name="T124" fmla="*/ 0 h 453"/>
                <a:gd name="T125" fmla="*/ 1035 w 1035"/>
                <a:gd name="T126" fmla="*/ 453 h 45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5" h="453">
                  <a:moveTo>
                    <a:pt x="24" y="116"/>
                  </a:moveTo>
                  <a:lnTo>
                    <a:pt x="24" y="179"/>
                  </a:lnTo>
                  <a:lnTo>
                    <a:pt x="0" y="273"/>
                  </a:lnTo>
                  <a:lnTo>
                    <a:pt x="47" y="291"/>
                  </a:lnTo>
                  <a:lnTo>
                    <a:pt x="93" y="336"/>
                  </a:lnTo>
                  <a:lnTo>
                    <a:pt x="128" y="383"/>
                  </a:lnTo>
                  <a:lnTo>
                    <a:pt x="198" y="406"/>
                  </a:lnTo>
                  <a:lnTo>
                    <a:pt x="314" y="383"/>
                  </a:lnTo>
                  <a:lnTo>
                    <a:pt x="355" y="430"/>
                  </a:lnTo>
                  <a:lnTo>
                    <a:pt x="378" y="430"/>
                  </a:lnTo>
                  <a:lnTo>
                    <a:pt x="471" y="406"/>
                  </a:lnTo>
                  <a:lnTo>
                    <a:pt x="518" y="406"/>
                  </a:lnTo>
                  <a:lnTo>
                    <a:pt x="535" y="406"/>
                  </a:lnTo>
                  <a:lnTo>
                    <a:pt x="558" y="453"/>
                  </a:lnTo>
                  <a:lnTo>
                    <a:pt x="605" y="406"/>
                  </a:lnTo>
                  <a:lnTo>
                    <a:pt x="675" y="383"/>
                  </a:lnTo>
                  <a:lnTo>
                    <a:pt x="698" y="383"/>
                  </a:lnTo>
                  <a:lnTo>
                    <a:pt x="715" y="406"/>
                  </a:lnTo>
                  <a:lnTo>
                    <a:pt x="762" y="406"/>
                  </a:lnTo>
                  <a:lnTo>
                    <a:pt x="808" y="383"/>
                  </a:lnTo>
                  <a:lnTo>
                    <a:pt x="855" y="406"/>
                  </a:lnTo>
                  <a:lnTo>
                    <a:pt x="895" y="383"/>
                  </a:lnTo>
                  <a:lnTo>
                    <a:pt x="965" y="360"/>
                  </a:lnTo>
                  <a:lnTo>
                    <a:pt x="1012" y="360"/>
                  </a:lnTo>
                  <a:lnTo>
                    <a:pt x="1012" y="291"/>
                  </a:lnTo>
                  <a:lnTo>
                    <a:pt x="1035" y="203"/>
                  </a:lnTo>
                  <a:lnTo>
                    <a:pt x="1012" y="156"/>
                  </a:lnTo>
                  <a:lnTo>
                    <a:pt x="965" y="46"/>
                  </a:lnTo>
                  <a:lnTo>
                    <a:pt x="919" y="22"/>
                  </a:lnTo>
                  <a:lnTo>
                    <a:pt x="855" y="22"/>
                  </a:lnTo>
                  <a:lnTo>
                    <a:pt x="762" y="46"/>
                  </a:lnTo>
                  <a:lnTo>
                    <a:pt x="715" y="92"/>
                  </a:lnTo>
                  <a:lnTo>
                    <a:pt x="651" y="69"/>
                  </a:lnTo>
                  <a:lnTo>
                    <a:pt x="448" y="0"/>
                  </a:lnTo>
                  <a:lnTo>
                    <a:pt x="332" y="0"/>
                  </a:lnTo>
                  <a:lnTo>
                    <a:pt x="222" y="46"/>
                  </a:lnTo>
                  <a:lnTo>
                    <a:pt x="128" y="69"/>
                  </a:lnTo>
                  <a:lnTo>
                    <a:pt x="117" y="87"/>
                  </a:lnTo>
                  <a:lnTo>
                    <a:pt x="122" y="116"/>
                  </a:lnTo>
                  <a:lnTo>
                    <a:pt x="58" y="104"/>
                  </a:lnTo>
                  <a:lnTo>
                    <a:pt x="24" y="116"/>
                  </a:lnTo>
                  <a:close/>
                </a:path>
              </a:pathLst>
            </a:custGeom>
            <a:solidFill>
              <a:srgbClr val="DDDDDD"/>
            </a:solidFill>
            <a:ln w="9525">
              <a:noFill/>
              <a:round/>
              <a:headEnd/>
              <a:tailEnd/>
            </a:ln>
          </p:spPr>
          <p:txBody>
            <a:bodyPr/>
            <a:lstStyle/>
            <a:p>
              <a:endParaRPr lang="en-US" dirty="0"/>
            </a:p>
          </p:txBody>
        </p:sp>
        <p:sp>
          <p:nvSpPr>
            <p:cNvPr id="47264" name="Freeform 223"/>
            <p:cNvSpPr>
              <a:spLocks/>
            </p:cNvSpPr>
            <p:nvPr/>
          </p:nvSpPr>
          <p:spPr bwMode="auto">
            <a:xfrm>
              <a:off x="2778" y="1716"/>
              <a:ext cx="10" cy="7"/>
            </a:xfrm>
            <a:custGeom>
              <a:avLst/>
              <a:gdLst>
                <a:gd name="T0" fmla="*/ 0 w 92"/>
                <a:gd name="T1" fmla="*/ 0 h 70"/>
                <a:gd name="T2" fmla="*/ 0 w 92"/>
                <a:gd name="T3" fmla="*/ 0 h 70"/>
                <a:gd name="T4" fmla="*/ 0 w 92"/>
                <a:gd name="T5" fmla="*/ 0 h 70"/>
                <a:gd name="T6" fmla="*/ 0 w 92"/>
                <a:gd name="T7" fmla="*/ 0 h 70"/>
                <a:gd name="T8" fmla="*/ 0 w 92"/>
                <a:gd name="T9" fmla="*/ 0 h 70"/>
                <a:gd name="T10" fmla="*/ 0 w 92"/>
                <a:gd name="T11" fmla="*/ 0 h 70"/>
                <a:gd name="T12" fmla="*/ 0 w 92"/>
                <a:gd name="T13" fmla="*/ 0 h 70"/>
                <a:gd name="T14" fmla="*/ 0 w 92"/>
                <a:gd name="T15" fmla="*/ 0 h 70"/>
                <a:gd name="T16" fmla="*/ 0 w 92"/>
                <a:gd name="T17" fmla="*/ 0 h 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2"/>
                <a:gd name="T28" fmla="*/ 0 h 70"/>
                <a:gd name="T29" fmla="*/ 92 w 92"/>
                <a:gd name="T30" fmla="*/ 70 h 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2" h="70">
                  <a:moveTo>
                    <a:pt x="92" y="0"/>
                  </a:moveTo>
                  <a:lnTo>
                    <a:pt x="46" y="0"/>
                  </a:lnTo>
                  <a:lnTo>
                    <a:pt x="0" y="24"/>
                  </a:lnTo>
                  <a:lnTo>
                    <a:pt x="0" y="70"/>
                  </a:lnTo>
                  <a:lnTo>
                    <a:pt x="23" y="70"/>
                  </a:lnTo>
                  <a:lnTo>
                    <a:pt x="46" y="47"/>
                  </a:lnTo>
                  <a:lnTo>
                    <a:pt x="69" y="47"/>
                  </a:lnTo>
                  <a:lnTo>
                    <a:pt x="92" y="24"/>
                  </a:lnTo>
                  <a:lnTo>
                    <a:pt x="92" y="0"/>
                  </a:lnTo>
                  <a:close/>
                </a:path>
              </a:pathLst>
            </a:custGeom>
            <a:solidFill>
              <a:srgbClr val="DDDDDD"/>
            </a:solidFill>
            <a:ln w="9525">
              <a:noFill/>
              <a:round/>
              <a:headEnd/>
              <a:tailEnd/>
            </a:ln>
          </p:spPr>
          <p:txBody>
            <a:bodyPr/>
            <a:lstStyle/>
            <a:p>
              <a:endParaRPr lang="en-US" dirty="0"/>
            </a:p>
          </p:txBody>
        </p:sp>
        <p:sp>
          <p:nvSpPr>
            <p:cNvPr id="47265" name="Freeform 224"/>
            <p:cNvSpPr>
              <a:spLocks/>
            </p:cNvSpPr>
            <p:nvPr/>
          </p:nvSpPr>
          <p:spPr bwMode="auto">
            <a:xfrm>
              <a:off x="2715" y="1597"/>
              <a:ext cx="101" cy="51"/>
            </a:xfrm>
            <a:custGeom>
              <a:avLst/>
              <a:gdLst>
                <a:gd name="T0" fmla="*/ 0 w 924"/>
                <a:gd name="T1" fmla="*/ 0 h 558"/>
                <a:gd name="T2" fmla="*/ 0 w 924"/>
                <a:gd name="T3" fmla="*/ 0 h 558"/>
                <a:gd name="T4" fmla="*/ 0 w 924"/>
                <a:gd name="T5" fmla="*/ 0 h 558"/>
                <a:gd name="T6" fmla="*/ 0 w 924"/>
                <a:gd name="T7" fmla="*/ 0 h 558"/>
                <a:gd name="T8" fmla="*/ 0 w 924"/>
                <a:gd name="T9" fmla="*/ 0 h 558"/>
                <a:gd name="T10" fmla="*/ 0 w 924"/>
                <a:gd name="T11" fmla="*/ 0 h 558"/>
                <a:gd name="T12" fmla="*/ 0 w 924"/>
                <a:gd name="T13" fmla="*/ 0 h 558"/>
                <a:gd name="T14" fmla="*/ 0 w 924"/>
                <a:gd name="T15" fmla="*/ 0 h 558"/>
                <a:gd name="T16" fmla="*/ 0 w 924"/>
                <a:gd name="T17" fmla="*/ 0 h 558"/>
                <a:gd name="T18" fmla="*/ 0 w 924"/>
                <a:gd name="T19" fmla="*/ 0 h 558"/>
                <a:gd name="T20" fmla="*/ 0 w 924"/>
                <a:gd name="T21" fmla="*/ 0 h 558"/>
                <a:gd name="T22" fmla="*/ 0 w 924"/>
                <a:gd name="T23" fmla="*/ 0 h 558"/>
                <a:gd name="T24" fmla="*/ 0 w 924"/>
                <a:gd name="T25" fmla="*/ 0 h 558"/>
                <a:gd name="T26" fmla="*/ 0 w 924"/>
                <a:gd name="T27" fmla="*/ 0 h 558"/>
                <a:gd name="T28" fmla="*/ 0 w 924"/>
                <a:gd name="T29" fmla="*/ 0 h 558"/>
                <a:gd name="T30" fmla="*/ 0 w 924"/>
                <a:gd name="T31" fmla="*/ 0 h 558"/>
                <a:gd name="T32" fmla="*/ 0 w 924"/>
                <a:gd name="T33" fmla="*/ 0 h 558"/>
                <a:gd name="T34" fmla="*/ 0 w 924"/>
                <a:gd name="T35" fmla="*/ 0 h 558"/>
                <a:gd name="T36" fmla="*/ 0 w 924"/>
                <a:gd name="T37" fmla="*/ 0 h 558"/>
                <a:gd name="T38" fmla="*/ 0 w 924"/>
                <a:gd name="T39" fmla="*/ 0 h 558"/>
                <a:gd name="T40" fmla="*/ 0 w 924"/>
                <a:gd name="T41" fmla="*/ 0 h 558"/>
                <a:gd name="T42" fmla="*/ 0 w 924"/>
                <a:gd name="T43" fmla="*/ 0 h 558"/>
                <a:gd name="T44" fmla="*/ 0 w 924"/>
                <a:gd name="T45" fmla="*/ 0 h 558"/>
                <a:gd name="T46" fmla="*/ 0 w 924"/>
                <a:gd name="T47" fmla="*/ 0 h 558"/>
                <a:gd name="T48" fmla="*/ 0 w 924"/>
                <a:gd name="T49" fmla="*/ 0 h 558"/>
                <a:gd name="T50" fmla="*/ 0 w 924"/>
                <a:gd name="T51" fmla="*/ 0 h 558"/>
                <a:gd name="T52" fmla="*/ 0 w 924"/>
                <a:gd name="T53" fmla="*/ 0 h 558"/>
                <a:gd name="T54" fmla="*/ 0 w 924"/>
                <a:gd name="T55" fmla="*/ 0 h 558"/>
                <a:gd name="T56" fmla="*/ 0 w 924"/>
                <a:gd name="T57" fmla="*/ 0 h 558"/>
                <a:gd name="T58" fmla="*/ 0 w 924"/>
                <a:gd name="T59" fmla="*/ 0 h 558"/>
                <a:gd name="T60" fmla="*/ 0 w 924"/>
                <a:gd name="T61" fmla="*/ 0 h 558"/>
                <a:gd name="T62" fmla="*/ 0 w 924"/>
                <a:gd name="T63" fmla="*/ 0 h 558"/>
                <a:gd name="T64" fmla="*/ 0 w 924"/>
                <a:gd name="T65" fmla="*/ 0 h 558"/>
                <a:gd name="T66" fmla="*/ 0 w 924"/>
                <a:gd name="T67" fmla="*/ 0 h 558"/>
                <a:gd name="T68" fmla="*/ 0 w 924"/>
                <a:gd name="T69" fmla="*/ 0 h 558"/>
                <a:gd name="T70" fmla="*/ 0 w 924"/>
                <a:gd name="T71" fmla="*/ 0 h 558"/>
                <a:gd name="T72" fmla="*/ 0 w 924"/>
                <a:gd name="T73" fmla="*/ 0 h 558"/>
                <a:gd name="T74" fmla="*/ 0 w 924"/>
                <a:gd name="T75" fmla="*/ 0 h 558"/>
                <a:gd name="T76" fmla="*/ 0 w 924"/>
                <a:gd name="T77" fmla="*/ 0 h 558"/>
                <a:gd name="T78" fmla="*/ 0 w 924"/>
                <a:gd name="T79" fmla="*/ 0 h 558"/>
                <a:gd name="T80" fmla="*/ 0 w 924"/>
                <a:gd name="T81" fmla="*/ 0 h 558"/>
                <a:gd name="T82" fmla="*/ 0 w 924"/>
                <a:gd name="T83" fmla="*/ 0 h 558"/>
                <a:gd name="T84" fmla="*/ 0 w 924"/>
                <a:gd name="T85" fmla="*/ 0 h 558"/>
                <a:gd name="T86" fmla="*/ 0 w 924"/>
                <a:gd name="T87" fmla="*/ 0 h 558"/>
                <a:gd name="T88" fmla="*/ 0 w 924"/>
                <a:gd name="T89" fmla="*/ 0 h 558"/>
                <a:gd name="T90" fmla="*/ 0 w 924"/>
                <a:gd name="T91" fmla="*/ 0 h 558"/>
                <a:gd name="T92" fmla="*/ 0 w 924"/>
                <a:gd name="T93" fmla="*/ 0 h 558"/>
                <a:gd name="T94" fmla="*/ 0 w 924"/>
                <a:gd name="T95" fmla="*/ 0 h 558"/>
                <a:gd name="T96" fmla="*/ 0 w 924"/>
                <a:gd name="T97" fmla="*/ 0 h 558"/>
                <a:gd name="T98" fmla="*/ 0 w 924"/>
                <a:gd name="T99" fmla="*/ 0 h 55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924"/>
                <a:gd name="T151" fmla="*/ 0 h 558"/>
                <a:gd name="T152" fmla="*/ 924 w 924"/>
                <a:gd name="T153" fmla="*/ 558 h 55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924" h="558">
                  <a:moveTo>
                    <a:pt x="877" y="360"/>
                  </a:moveTo>
                  <a:lnTo>
                    <a:pt x="830" y="383"/>
                  </a:lnTo>
                  <a:lnTo>
                    <a:pt x="784" y="430"/>
                  </a:lnTo>
                  <a:lnTo>
                    <a:pt x="697" y="453"/>
                  </a:lnTo>
                  <a:lnTo>
                    <a:pt x="650" y="453"/>
                  </a:lnTo>
                  <a:lnTo>
                    <a:pt x="650" y="493"/>
                  </a:lnTo>
                  <a:lnTo>
                    <a:pt x="697" y="516"/>
                  </a:lnTo>
                  <a:lnTo>
                    <a:pt x="650" y="540"/>
                  </a:lnTo>
                  <a:lnTo>
                    <a:pt x="627" y="540"/>
                  </a:lnTo>
                  <a:lnTo>
                    <a:pt x="581" y="476"/>
                  </a:lnTo>
                  <a:lnTo>
                    <a:pt x="563" y="453"/>
                  </a:lnTo>
                  <a:lnTo>
                    <a:pt x="516" y="453"/>
                  </a:lnTo>
                  <a:lnTo>
                    <a:pt x="471" y="453"/>
                  </a:lnTo>
                  <a:lnTo>
                    <a:pt x="447" y="516"/>
                  </a:lnTo>
                  <a:lnTo>
                    <a:pt x="401" y="540"/>
                  </a:lnTo>
                  <a:lnTo>
                    <a:pt x="377" y="540"/>
                  </a:lnTo>
                  <a:lnTo>
                    <a:pt x="359" y="558"/>
                  </a:lnTo>
                  <a:lnTo>
                    <a:pt x="359" y="441"/>
                  </a:lnTo>
                  <a:lnTo>
                    <a:pt x="412" y="395"/>
                  </a:lnTo>
                  <a:lnTo>
                    <a:pt x="447" y="383"/>
                  </a:lnTo>
                  <a:lnTo>
                    <a:pt x="424" y="336"/>
                  </a:lnTo>
                  <a:lnTo>
                    <a:pt x="377" y="273"/>
                  </a:lnTo>
                  <a:lnTo>
                    <a:pt x="342" y="273"/>
                  </a:lnTo>
                  <a:lnTo>
                    <a:pt x="273" y="296"/>
                  </a:lnTo>
                  <a:lnTo>
                    <a:pt x="249" y="343"/>
                  </a:lnTo>
                  <a:lnTo>
                    <a:pt x="162" y="336"/>
                  </a:lnTo>
                  <a:lnTo>
                    <a:pt x="57" y="343"/>
                  </a:lnTo>
                  <a:lnTo>
                    <a:pt x="17" y="308"/>
                  </a:lnTo>
                  <a:lnTo>
                    <a:pt x="0" y="249"/>
                  </a:lnTo>
                  <a:lnTo>
                    <a:pt x="92" y="116"/>
                  </a:lnTo>
                  <a:lnTo>
                    <a:pt x="69" y="69"/>
                  </a:lnTo>
                  <a:lnTo>
                    <a:pt x="116" y="40"/>
                  </a:lnTo>
                  <a:lnTo>
                    <a:pt x="162" y="40"/>
                  </a:lnTo>
                  <a:lnTo>
                    <a:pt x="180" y="40"/>
                  </a:lnTo>
                  <a:lnTo>
                    <a:pt x="249" y="87"/>
                  </a:lnTo>
                  <a:lnTo>
                    <a:pt x="359" y="40"/>
                  </a:lnTo>
                  <a:lnTo>
                    <a:pt x="377" y="69"/>
                  </a:lnTo>
                  <a:lnTo>
                    <a:pt x="401" y="40"/>
                  </a:lnTo>
                  <a:lnTo>
                    <a:pt x="447" y="23"/>
                  </a:lnTo>
                  <a:lnTo>
                    <a:pt x="493" y="23"/>
                  </a:lnTo>
                  <a:lnTo>
                    <a:pt x="581" y="0"/>
                  </a:lnTo>
                  <a:lnTo>
                    <a:pt x="697" y="0"/>
                  </a:lnTo>
                  <a:lnTo>
                    <a:pt x="738" y="69"/>
                  </a:lnTo>
                  <a:lnTo>
                    <a:pt x="784" y="116"/>
                  </a:lnTo>
                  <a:lnTo>
                    <a:pt x="854" y="116"/>
                  </a:lnTo>
                  <a:lnTo>
                    <a:pt x="900" y="226"/>
                  </a:lnTo>
                  <a:lnTo>
                    <a:pt x="900" y="249"/>
                  </a:lnTo>
                  <a:lnTo>
                    <a:pt x="924" y="319"/>
                  </a:lnTo>
                  <a:lnTo>
                    <a:pt x="854" y="336"/>
                  </a:lnTo>
                  <a:lnTo>
                    <a:pt x="877" y="360"/>
                  </a:lnTo>
                  <a:close/>
                </a:path>
              </a:pathLst>
            </a:custGeom>
            <a:solidFill>
              <a:srgbClr val="D7F68A"/>
            </a:solidFill>
            <a:ln w="9525">
              <a:solidFill>
                <a:srgbClr val="ABE634"/>
              </a:solidFill>
              <a:round/>
              <a:headEnd/>
              <a:tailEnd/>
            </a:ln>
          </p:spPr>
          <p:txBody>
            <a:bodyPr/>
            <a:lstStyle/>
            <a:p>
              <a:endParaRPr lang="en-US" dirty="0"/>
            </a:p>
          </p:txBody>
        </p:sp>
        <p:sp>
          <p:nvSpPr>
            <p:cNvPr id="47266" name="Freeform 225"/>
            <p:cNvSpPr>
              <a:spLocks/>
            </p:cNvSpPr>
            <p:nvPr/>
          </p:nvSpPr>
          <p:spPr bwMode="auto">
            <a:xfrm>
              <a:off x="2746" y="1622"/>
              <a:ext cx="19" cy="16"/>
            </a:xfrm>
            <a:custGeom>
              <a:avLst/>
              <a:gdLst>
                <a:gd name="T0" fmla="*/ 0 w 174"/>
                <a:gd name="T1" fmla="*/ 0 h 168"/>
                <a:gd name="T2" fmla="*/ 0 w 174"/>
                <a:gd name="T3" fmla="*/ 0 h 168"/>
                <a:gd name="T4" fmla="*/ 0 w 174"/>
                <a:gd name="T5" fmla="*/ 0 h 168"/>
                <a:gd name="T6" fmla="*/ 0 w 174"/>
                <a:gd name="T7" fmla="*/ 0 h 168"/>
                <a:gd name="T8" fmla="*/ 0 w 174"/>
                <a:gd name="T9" fmla="*/ 0 h 168"/>
                <a:gd name="T10" fmla="*/ 0 w 174"/>
                <a:gd name="T11" fmla="*/ 0 h 168"/>
                <a:gd name="T12" fmla="*/ 0 w 174"/>
                <a:gd name="T13" fmla="*/ 0 h 168"/>
                <a:gd name="T14" fmla="*/ 0 w 174"/>
                <a:gd name="T15" fmla="*/ 0 h 168"/>
                <a:gd name="T16" fmla="*/ 0 w 174"/>
                <a:gd name="T17" fmla="*/ 0 h 168"/>
                <a:gd name="T18" fmla="*/ 0 w 174"/>
                <a:gd name="T19" fmla="*/ 0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4"/>
                <a:gd name="T31" fmla="*/ 0 h 168"/>
                <a:gd name="T32" fmla="*/ 174 w 174"/>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4" h="168">
                  <a:moveTo>
                    <a:pt x="0" y="18"/>
                  </a:moveTo>
                  <a:lnTo>
                    <a:pt x="75" y="133"/>
                  </a:lnTo>
                  <a:lnTo>
                    <a:pt x="80" y="168"/>
                  </a:lnTo>
                  <a:lnTo>
                    <a:pt x="133" y="122"/>
                  </a:lnTo>
                  <a:lnTo>
                    <a:pt x="174" y="110"/>
                  </a:lnTo>
                  <a:lnTo>
                    <a:pt x="127" y="35"/>
                  </a:lnTo>
                  <a:lnTo>
                    <a:pt x="98" y="0"/>
                  </a:lnTo>
                  <a:lnTo>
                    <a:pt x="63" y="0"/>
                  </a:lnTo>
                  <a:lnTo>
                    <a:pt x="23" y="11"/>
                  </a:lnTo>
                  <a:lnTo>
                    <a:pt x="0" y="18"/>
                  </a:lnTo>
                  <a:close/>
                </a:path>
              </a:pathLst>
            </a:custGeom>
            <a:solidFill>
              <a:srgbClr val="D7F68A"/>
            </a:solidFill>
            <a:ln w="9525">
              <a:solidFill>
                <a:srgbClr val="DDDDDD"/>
              </a:solidFill>
              <a:round/>
              <a:headEnd/>
              <a:tailEnd/>
            </a:ln>
          </p:spPr>
          <p:txBody>
            <a:bodyPr/>
            <a:lstStyle/>
            <a:p>
              <a:endParaRPr lang="en-US" dirty="0"/>
            </a:p>
          </p:txBody>
        </p:sp>
        <p:sp>
          <p:nvSpPr>
            <p:cNvPr id="47267" name="Freeform 226"/>
            <p:cNvSpPr>
              <a:spLocks/>
            </p:cNvSpPr>
            <p:nvPr/>
          </p:nvSpPr>
          <p:spPr bwMode="auto">
            <a:xfrm>
              <a:off x="2720" y="1566"/>
              <a:ext cx="60" cy="38"/>
            </a:xfrm>
            <a:custGeom>
              <a:avLst/>
              <a:gdLst>
                <a:gd name="T0" fmla="*/ 0 w 551"/>
                <a:gd name="T1" fmla="*/ 0 h 424"/>
                <a:gd name="T2" fmla="*/ 0 w 551"/>
                <a:gd name="T3" fmla="*/ 0 h 424"/>
                <a:gd name="T4" fmla="*/ 0 w 551"/>
                <a:gd name="T5" fmla="*/ 0 h 424"/>
                <a:gd name="T6" fmla="*/ 0 w 551"/>
                <a:gd name="T7" fmla="*/ 0 h 424"/>
                <a:gd name="T8" fmla="*/ 0 w 551"/>
                <a:gd name="T9" fmla="*/ 0 h 424"/>
                <a:gd name="T10" fmla="*/ 0 w 551"/>
                <a:gd name="T11" fmla="*/ 0 h 424"/>
                <a:gd name="T12" fmla="*/ 0 w 551"/>
                <a:gd name="T13" fmla="*/ 0 h 424"/>
                <a:gd name="T14" fmla="*/ 0 w 551"/>
                <a:gd name="T15" fmla="*/ 0 h 424"/>
                <a:gd name="T16" fmla="*/ 0 w 551"/>
                <a:gd name="T17" fmla="*/ 0 h 424"/>
                <a:gd name="T18" fmla="*/ 0 w 551"/>
                <a:gd name="T19" fmla="*/ 0 h 424"/>
                <a:gd name="T20" fmla="*/ 0 w 551"/>
                <a:gd name="T21" fmla="*/ 0 h 424"/>
                <a:gd name="T22" fmla="*/ 0 w 551"/>
                <a:gd name="T23" fmla="*/ 0 h 424"/>
                <a:gd name="T24" fmla="*/ 0 w 551"/>
                <a:gd name="T25" fmla="*/ 0 h 424"/>
                <a:gd name="T26" fmla="*/ 0 w 551"/>
                <a:gd name="T27" fmla="*/ 0 h 424"/>
                <a:gd name="T28" fmla="*/ 0 w 551"/>
                <a:gd name="T29" fmla="*/ 0 h 424"/>
                <a:gd name="T30" fmla="*/ 0 w 551"/>
                <a:gd name="T31" fmla="*/ 0 h 424"/>
                <a:gd name="T32" fmla="*/ 0 w 551"/>
                <a:gd name="T33" fmla="*/ 0 h 424"/>
                <a:gd name="T34" fmla="*/ 0 w 551"/>
                <a:gd name="T35" fmla="*/ 0 h 424"/>
                <a:gd name="T36" fmla="*/ 0 w 551"/>
                <a:gd name="T37" fmla="*/ 0 h 424"/>
                <a:gd name="T38" fmla="*/ 0 w 551"/>
                <a:gd name="T39" fmla="*/ 0 h 424"/>
                <a:gd name="T40" fmla="*/ 0 w 551"/>
                <a:gd name="T41" fmla="*/ 0 h 424"/>
                <a:gd name="T42" fmla="*/ 0 w 551"/>
                <a:gd name="T43" fmla="*/ 0 h 424"/>
                <a:gd name="T44" fmla="*/ 0 w 551"/>
                <a:gd name="T45" fmla="*/ 0 h 424"/>
                <a:gd name="T46" fmla="*/ 0 w 551"/>
                <a:gd name="T47" fmla="*/ 0 h 4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51"/>
                <a:gd name="T73" fmla="*/ 0 h 424"/>
                <a:gd name="T74" fmla="*/ 551 w 551"/>
                <a:gd name="T75" fmla="*/ 424 h 42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51" h="424">
                  <a:moveTo>
                    <a:pt x="40" y="401"/>
                  </a:moveTo>
                  <a:lnTo>
                    <a:pt x="0" y="337"/>
                  </a:lnTo>
                  <a:lnTo>
                    <a:pt x="22" y="290"/>
                  </a:lnTo>
                  <a:lnTo>
                    <a:pt x="22" y="232"/>
                  </a:lnTo>
                  <a:lnTo>
                    <a:pt x="87" y="209"/>
                  </a:lnTo>
                  <a:lnTo>
                    <a:pt x="133" y="157"/>
                  </a:lnTo>
                  <a:lnTo>
                    <a:pt x="162" y="87"/>
                  </a:lnTo>
                  <a:lnTo>
                    <a:pt x="272" y="0"/>
                  </a:lnTo>
                  <a:lnTo>
                    <a:pt x="371" y="46"/>
                  </a:lnTo>
                  <a:lnTo>
                    <a:pt x="458" y="58"/>
                  </a:lnTo>
                  <a:lnTo>
                    <a:pt x="476" y="105"/>
                  </a:lnTo>
                  <a:lnTo>
                    <a:pt x="528" y="140"/>
                  </a:lnTo>
                  <a:lnTo>
                    <a:pt x="551" y="197"/>
                  </a:lnTo>
                  <a:lnTo>
                    <a:pt x="516" y="284"/>
                  </a:lnTo>
                  <a:lnTo>
                    <a:pt x="528" y="342"/>
                  </a:lnTo>
                  <a:lnTo>
                    <a:pt x="464" y="366"/>
                  </a:lnTo>
                  <a:lnTo>
                    <a:pt x="400" y="360"/>
                  </a:lnTo>
                  <a:lnTo>
                    <a:pt x="330" y="406"/>
                  </a:lnTo>
                  <a:lnTo>
                    <a:pt x="312" y="377"/>
                  </a:lnTo>
                  <a:lnTo>
                    <a:pt x="272" y="394"/>
                  </a:lnTo>
                  <a:lnTo>
                    <a:pt x="202" y="424"/>
                  </a:lnTo>
                  <a:lnTo>
                    <a:pt x="133" y="377"/>
                  </a:lnTo>
                  <a:lnTo>
                    <a:pt x="69" y="377"/>
                  </a:lnTo>
                  <a:lnTo>
                    <a:pt x="40" y="401"/>
                  </a:lnTo>
                  <a:close/>
                </a:path>
              </a:pathLst>
            </a:custGeom>
            <a:solidFill>
              <a:srgbClr val="D7F68A"/>
            </a:solidFill>
            <a:ln w="9525">
              <a:solidFill>
                <a:srgbClr val="ABE634"/>
              </a:solidFill>
              <a:round/>
              <a:headEnd/>
              <a:tailEnd/>
            </a:ln>
          </p:spPr>
          <p:txBody>
            <a:bodyPr/>
            <a:lstStyle/>
            <a:p>
              <a:endParaRPr lang="en-US" dirty="0"/>
            </a:p>
          </p:txBody>
        </p:sp>
        <p:sp>
          <p:nvSpPr>
            <p:cNvPr id="47268" name="Freeform 227"/>
            <p:cNvSpPr>
              <a:spLocks/>
            </p:cNvSpPr>
            <p:nvPr/>
          </p:nvSpPr>
          <p:spPr bwMode="auto">
            <a:xfrm>
              <a:off x="2706" y="1624"/>
              <a:ext cx="48" cy="33"/>
            </a:xfrm>
            <a:custGeom>
              <a:avLst/>
              <a:gdLst>
                <a:gd name="T0" fmla="*/ 0 w 447"/>
                <a:gd name="T1" fmla="*/ 0 h 359"/>
                <a:gd name="T2" fmla="*/ 0 w 447"/>
                <a:gd name="T3" fmla="*/ 0 h 359"/>
                <a:gd name="T4" fmla="*/ 0 w 447"/>
                <a:gd name="T5" fmla="*/ 0 h 359"/>
                <a:gd name="T6" fmla="*/ 0 w 447"/>
                <a:gd name="T7" fmla="*/ 0 h 359"/>
                <a:gd name="T8" fmla="*/ 0 w 447"/>
                <a:gd name="T9" fmla="*/ 0 h 359"/>
                <a:gd name="T10" fmla="*/ 0 w 447"/>
                <a:gd name="T11" fmla="*/ 0 h 359"/>
                <a:gd name="T12" fmla="*/ 0 w 447"/>
                <a:gd name="T13" fmla="*/ 0 h 359"/>
                <a:gd name="T14" fmla="*/ 0 w 447"/>
                <a:gd name="T15" fmla="*/ 0 h 359"/>
                <a:gd name="T16" fmla="*/ 0 w 447"/>
                <a:gd name="T17" fmla="*/ 0 h 359"/>
                <a:gd name="T18" fmla="*/ 0 w 447"/>
                <a:gd name="T19" fmla="*/ 0 h 359"/>
                <a:gd name="T20" fmla="*/ 0 w 447"/>
                <a:gd name="T21" fmla="*/ 0 h 359"/>
                <a:gd name="T22" fmla="*/ 0 w 447"/>
                <a:gd name="T23" fmla="*/ 0 h 359"/>
                <a:gd name="T24" fmla="*/ 0 w 447"/>
                <a:gd name="T25" fmla="*/ 0 h 359"/>
                <a:gd name="T26" fmla="*/ 0 w 447"/>
                <a:gd name="T27" fmla="*/ 0 h 359"/>
                <a:gd name="T28" fmla="*/ 0 w 447"/>
                <a:gd name="T29" fmla="*/ 0 h 359"/>
                <a:gd name="T30" fmla="*/ 0 w 447"/>
                <a:gd name="T31" fmla="*/ 0 h 359"/>
                <a:gd name="T32" fmla="*/ 0 w 447"/>
                <a:gd name="T33" fmla="*/ 0 h 359"/>
                <a:gd name="T34" fmla="*/ 0 w 447"/>
                <a:gd name="T35" fmla="*/ 0 h 359"/>
                <a:gd name="T36" fmla="*/ 0 w 447"/>
                <a:gd name="T37" fmla="*/ 0 h 359"/>
                <a:gd name="T38" fmla="*/ 0 w 447"/>
                <a:gd name="T39" fmla="*/ 0 h 35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47"/>
                <a:gd name="T61" fmla="*/ 0 h 359"/>
                <a:gd name="T62" fmla="*/ 447 w 447"/>
                <a:gd name="T63" fmla="*/ 359 h 35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47" h="359">
                  <a:moveTo>
                    <a:pt x="111" y="28"/>
                  </a:moveTo>
                  <a:lnTo>
                    <a:pt x="65" y="115"/>
                  </a:lnTo>
                  <a:lnTo>
                    <a:pt x="0" y="185"/>
                  </a:lnTo>
                  <a:lnTo>
                    <a:pt x="0" y="225"/>
                  </a:lnTo>
                  <a:lnTo>
                    <a:pt x="41" y="272"/>
                  </a:lnTo>
                  <a:lnTo>
                    <a:pt x="111" y="295"/>
                  </a:lnTo>
                  <a:lnTo>
                    <a:pt x="135" y="312"/>
                  </a:lnTo>
                  <a:lnTo>
                    <a:pt x="227" y="359"/>
                  </a:lnTo>
                  <a:lnTo>
                    <a:pt x="314" y="295"/>
                  </a:lnTo>
                  <a:lnTo>
                    <a:pt x="361" y="336"/>
                  </a:lnTo>
                  <a:lnTo>
                    <a:pt x="430" y="312"/>
                  </a:lnTo>
                  <a:lnTo>
                    <a:pt x="436" y="295"/>
                  </a:lnTo>
                  <a:lnTo>
                    <a:pt x="442" y="272"/>
                  </a:lnTo>
                  <a:lnTo>
                    <a:pt x="447" y="202"/>
                  </a:lnTo>
                  <a:lnTo>
                    <a:pt x="447" y="115"/>
                  </a:lnTo>
                  <a:lnTo>
                    <a:pt x="407" y="45"/>
                  </a:lnTo>
                  <a:lnTo>
                    <a:pt x="361" y="0"/>
                  </a:lnTo>
                  <a:lnTo>
                    <a:pt x="337" y="45"/>
                  </a:lnTo>
                  <a:lnTo>
                    <a:pt x="157" y="45"/>
                  </a:lnTo>
                  <a:lnTo>
                    <a:pt x="111" y="28"/>
                  </a:lnTo>
                  <a:close/>
                </a:path>
              </a:pathLst>
            </a:custGeom>
            <a:solidFill>
              <a:srgbClr val="D7F68A"/>
            </a:solidFill>
            <a:ln w="9525">
              <a:solidFill>
                <a:srgbClr val="ABE634"/>
              </a:solidFill>
              <a:round/>
              <a:headEnd/>
              <a:tailEnd/>
            </a:ln>
          </p:spPr>
          <p:txBody>
            <a:bodyPr/>
            <a:lstStyle/>
            <a:p>
              <a:endParaRPr lang="en-US" dirty="0"/>
            </a:p>
          </p:txBody>
        </p:sp>
        <p:sp>
          <p:nvSpPr>
            <p:cNvPr id="47269" name="Freeform 228"/>
            <p:cNvSpPr>
              <a:spLocks/>
            </p:cNvSpPr>
            <p:nvPr/>
          </p:nvSpPr>
          <p:spPr bwMode="auto">
            <a:xfrm>
              <a:off x="2659" y="1604"/>
              <a:ext cx="58" cy="24"/>
            </a:xfrm>
            <a:custGeom>
              <a:avLst/>
              <a:gdLst>
                <a:gd name="T0" fmla="*/ 0 w 535"/>
                <a:gd name="T1" fmla="*/ 0 h 249"/>
                <a:gd name="T2" fmla="*/ 0 w 535"/>
                <a:gd name="T3" fmla="*/ 0 h 249"/>
                <a:gd name="T4" fmla="*/ 0 w 535"/>
                <a:gd name="T5" fmla="*/ 0 h 249"/>
                <a:gd name="T6" fmla="*/ 0 w 535"/>
                <a:gd name="T7" fmla="*/ 0 h 249"/>
                <a:gd name="T8" fmla="*/ 0 w 535"/>
                <a:gd name="T9" fmla="*/ 0 h 249"/>
                <a:gd name="T10" fmla="*/ 0 w 535"/>
                <a:gd name="T11" fmla="*/ 0 h 249"/>
                <a:gd name="T12" fmla="*/ 0 w 535"/>
                <a:gd name="T13" fmla="*/ 0 h 249"/>
                <a:gd name="T14" fmla="*/ 0 w 535"/>
                <a:gd name="T15" fmla="*/ 0 h 249"/>
                <a:gd name="T16" fmla="*/ 0 w 535"/>
                <a:gd name="T17" fmla="*/ 0 h 249"/>
                <a:gd name="T18" fmla="*/ 0 w 535"/>
                <a:gd name="T19" fmla="*/ 0 h 249"/>
                <a:gd name="T20" fmla="*/ 0 w 535"/>
                <a:gd name="T21" fmla="*/ 0 h 249"/>
                <a:gd name="T22" fmla="*/ 0 w 535"/>
                <a:gd name="T23" fmla="*/ 0 h 249"/>
                <a:gd name="T24" fmla="*/ 0 w 535"/>
                <a:gd name="T25" fmla="*/ 0 h 249"/>
                <a:gd name="T26" fmla="*/ 0 w 535"/>
                <a:gd name="T27" fmla="*/ 0 h 249"/>
                <a:gd name="T28" fmla="*/ 0 w 535"/>
                <a:gd name="T29" fmla="*/ 0 h 249"/>
                <a:gd name="T30" fmla="*/ 0 w 535"/>
                <a:gd name="T31" fmla="*/ 0 h 249"/>
                <a:gd name="T32" fmla="*/ 0 w 535"/>
                <a:gd name="T33" fmla="*/ 0 h 249"/>
                <a:gd name="T34" fmla="*/ 0 w 535"/>
                <a:gd name="T35" fmla="*/ 0 h 249"/>
                <a:gd name="T36" fmla="*/ 0 w 535"/>
                <a:gd name="T37" fmla="*/ 0 h 2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5"/>
                <a:gd name="T58" fmla="*/ 0 h 249"/>
                <a:gd name="T59" fmla="*/ 535 w 535"/>
                <a:gd name="T60" fmla="*/ 249 h 2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5" h="249">
                  <a:moveTo>
                    <a:pt x="518" y="174"/>
                  </a:moveTo>
                  <a:lnTo>
                    <a:pt x="453" y="139"/>
                  </a:lnTo>
                  <a:lnTo>
                    <a:pt x="384" y="139"/>
                  </a:lnTo>
                  <a:lnTo>
                    <a:pt x="343" y="139"/>
                  </a:lnTo>
                  <a:lnTo>
                    <a:pt x="273" y="70"/>
                  </a:lnTo>
                  <a:lnTo>
                    <a:pt x="117" y="0"/>
                  </a:lnTo>
                  <a:lnTo>
                    <a:pt x="0" y="92"/>
                  </a:lnTo>
                  <a:lnTo>
                    <a:pt x="47" y="139"/>
                  </a:lnTo>
                  <a:lnTo>
                    <a:pt x="47" y="186"/>
                  </a:lnTo>
                  <a:lnTo>
                    <a:pt x="117" y="186"/>
                  </a:lnTo>
                  <a:lnTo>
                    <a:pt x="157" y="162"/>
                  </a:lnTo>
                  <a:lnTo>
                    <a:pt x="181" y="186"/>
                  </a:lnTo>
                  <a:lnTo>
                    <a:pt x="227" y="186"/>
                  </a:lnTo>
                  <a:lnTo>
                    <a:pt x="251" y="249"/>
                  </a:lnTo>
                  <a:lnTo>
                    <a:pt x="366" y="249"/>
                  </a:lnTo>
                  <a:lnTo>
                    <a:pt x="408" y="232"/>
                  </a:lnTo>
                  <a:lnTo>
                    <a:pt x="477" y="232"/>
                  </a:lnTo>
                  <a:lnTo>
                    <a:pt x="535" y="221"/>
                  </a:lnTo>
                  <a:lnTo>
                    <a:pt x="518" y="174"/>
                  </a:lnTo>
                  <a:close/>
                </a:path>
              </a:pathLst>
            </a:custGeom>
            <a:solidFill>
              <a:srgbClr val="D7F68A"/>
            </a:solidFill>
            <a:ln w="9525">
              <a:solidFill>
                <a:srgbClr val="ABE634"/>
              </a:solidFill>
              <a:round/>
              <a:headEnd/>
              <a:tailEnd/>
            </a:ln>
          </p:spPr>
          <p:txBody>
            <a:bodyPr/>
            <a:lstStyle/>
            <a:p>
              <a:endParaRPr lang="en-US" dirty="0"/>
            </a:p>
          </p:txBody>
        </p:sp>
        <p:sp>
          <p:nvSpPr>
            <p:cNvPr id="47270" name="Freeform 229"/>
            <p:cNvSpPr>
              <a:spLocks/>
            </p:cNvSpPr>
            <p:nvPr/>
          </p:nvSpPr>
          <p:spPr bwMode="auto">
            <a:xfrm>
              <a:off x="2667" y="1578"/>
              <a:ext cx="59" cy="43"/>
            </a:xfrm>
            <a:custGeom>
              <a:avLst/>
              <a:gdLst>
                <a:gd name="T0" fmla="*/ 0 w 540"/>
                <a:gd name="T1" fmla="*/ 0 h 465"/>
                <a:gd name="T2" fmla="*/ 0 w 540"/>
                <a:gd name="T3" fmla="*/ 0 h 465"/>
                <a:gd name="T4" fmla="*/ 0 w 540"/>
                <a:gd name="T5" fmla="*/ 0 h 465"/>
                <a:gd name="T6" fmla="*/ 0 w 540"/>
                <a:gd name="T7" fmla="*/ 0 h 465"/>
                <a:gd name="T8" fmla="*/ 0 w 540"/>
                <a:gd name="T9" fmla="*/ 0 h 465"/>
                <a:gd name="T10" fmla="*/ 0 w 540"/>
                <a:gd name="T11" fmla="*/ 0 h 465"/>
                <a:gd name="T12" fmla="*/ 0 w 540"/>
                <a:gd name="T13" fmla="*/ 0 h 465"/>
                <a:gd name="T14" fmla="*/ 0 w 540"/>
                <a:gd name="T15" fmla="*/ 0 h 465"/>
                <a:gd name="T16" fmla="*/ 0 w 540"/>
                <a:gd name="T17" fmla="*/ 0 h 465"/>
                <a:gd name="T18" fmla="*/ 0 w 540"/>
                <a:gd name="T19" fmla="*/ 0 h 465"/>
                <a:gd name="T20" fmla="*/ 0 w 540"/>
                <a:gd name="T21" fmla="*/ 0 h 465"/>
                <a:gd name="T22" fmla="*/ 0 w 540"/>
                <a:gd name="T23" fmla="*/ 0 h 465"/>
                <a:gd name="T24" fmla="*/ 0 w 540"/>
                <a:gd name="T25" fmla="*/ 0 h 465"/>
                <a:gd name="T26" fmla="*/ 0 w 540"/>
                <a:gd name="T27" fmla="*/ 0 h 465"/>
                <a:gd name="T28" fmla="*/ 0 w 540"/>
                <a:gd name="T29" fmla="*/ 0 h 465"/>
                <a:gd name="T30" fmla="*/ 0 w 540"/>
                <a:gd name="T31" fmla="*/ 0 h 465"/>
                <a:gd name="T32" fmla="*/ 0 w 540"/>
                <a:gd name="T33" fmla="*/ 0 h 465"/>
                <a:gd name="T34" fmla="*/ 0 w 540"/>
                <a:gd name="T35" fmla="*/ 0 h 465"/>
                <a:gd name="T36" fmla="*/ 0 w 540"/>
                <a:gd name="T37" fmla="*/ 0 h 465"/>
                <a:gd name="T38" fmla="*/ 0 w 540"/>
                <a:gd name="T39" fmla="*/ 0 h 465"/>
                <a:gd name="T40" fmla="*/ 0 w 540"/>
                <a:gd name="T41" fmla="*/ 0 h 465"/>
                <a:gd name="T42" fmla="*/ 0 w 540"/>
                <a:gd name="T43" fmla="*/ 0 h 465"/>
                <a:gd name="T44" fmla="*/ 0 w 540"/>
                <a:gd name="T45" fmla="*/ 0 h 465"/>
                <a:gd name="T46" fmla="*/ 0 w 540"/>
                <a:gd name="T47" fmla="*/ 0 h 4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40"/>
                <a:gd name="T73" fmla="*/ 0 h 465"/>
                <a:gd name="T74" fmla="*/ 540 w 540"/>
                <a:gd name="T75" fmla="*/ 465 h 4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40" h="465">
                  <a:moveTo>
                    <a:pt x="47" y="296"/>
                  </a:moveTo>
                  <a:lnTo>
                    <a:pt x="47" y="244"/>
                  </a:lnTo>
                  <a:lnTo>
                    <a:pt x="47" y="204"/>
                  </a:lnTo>
                  <a:lnTo>
                    <a:pt x="0" y="181"/>
                  </a:lnTo>
                  <a:lnTo>
                    <a:pt x="17" y="111"/>
                  </a:lnTo>
                  <a:lnTo>
                    <a:pt x="17" y="70"/>
                  </a:lnTo>
                  <a:lnTo>
                    <a:pt x="157" y="0"/>
                  </a:lnTo>
                  <a:lnTo>
                    <a:pt x="273" y="0"/>
                  </a:lnTo>
                  <a:lnTo>
                    <a:pt x="296" y="0"/>
                  </a:lnTo>
                  <a:lnTo>
                    <a:pt x="407" y="47"/>
                  </a:lnTo>
                  <a:lnTo>
                    <a:pt x="448" y="70"/>
                  </a:lnTo>
                  <a:lnTo>
                    <a:pt x="517" y="87"/>
                  </a:lnTo>
                  <a:lnTo>
                    <a:pt x="517" y="157"/>
                  </a:lnTo>
                  <a:lnTo>
                    <a:pt x="495" y="204"/>
                  </a:lnTo>
                  <a:lnTo>
                    <a:pt x="517" y="244"/>
                  </a:lnTo>
                  <a:lnTo>
                    <a:pt x="540" y="291"/>
                  </a:lnTo>
                  <a:lnTo>
                    <a:pt x="523" y="355"/>
                  </a:lnTo>
                  <a:lnTo>
                    <a:pt x="465" y="430"/>
                  </a:lnTo>
                  <a:lnTo>
                    <a:pt x="448" y="465"/>
                  </a:lnTo>
                  <a:lnTo>
                    <a:pt x="366" y="430"/>
                  </a:lnTo>
                  <a:lnTo>
                    <a:pt x="268" y="430"/>
                  </a:lnTo>
                  <a:lnTo>
                    <a:pt x="198" y="355"/>
                  </a:lnTo>
                  <a:lnTo>
                    <a:pt x="139" y="326"/>
                  </a:lnTo>
                  <a:lnTo>
                    <a:pt x="47" y="296"/>
                  </a:lnTo>
                  <a:close/>
                </a:path>
              </a:pathLst>
            </a:custGeom>
            <a:solidFill>
              <a:srgbClr val="D7F68A"/>
            </a:solidFill>
            <a:ln w="9525">
              <a:solidFill>
                <a:srgbClr val="ABE634"/>
              </a:solidFill>
              <a:round/>
              <a:headEnd/>
              <a:tailEnd/>
            </a:ln>
          </p:spPr>
          <p:txBody>
            <a:bodyPr/>
            <a:lstStyle/>
            <a:p>
              <a:endParaRPr lang="en-US" dirty="0"/>
            </a:p>
          </p:txBody>
        </p:sp>
        <p:sp>
          <p:nvSpPr>
            <p:cNvPr id="47271" name="Freeform 230"/>
            <p:cNvSpPr>
              <a:spLocks/>
            </p:cNvSpPr>
            <p:nvPr/>
          </p:nvSpPr>
          <p:spPr bwMode="auto">
            <a:xfrm>
              <a:off x="2699" y="1564"/>
              <a:ext cx="39" cy="23"/>
            </a:xfrm>
            <a:custGeom>
              <a:avLst/>
              <a:gdLst>
                <a:gd name="T0" fmla="*/ 0 w 361"/>
                <a:gd name="T1" fmla="*/ 0 h 239"/>
                <a:gd name="T2" fmla="*/ 0 w 361"/>
                <a:gd name="T3" fmla="*/ 0 h 239"/>
                <a:gd name="T4" fmla="*/ 0 w 361"/>
                <a:gd name="T5" fmla="*/ 0 h 239"/>
                <a:gd name="T6" fmla="*/ 0 w 361"/>
                <a:gd name="T7" fmla="*/ 0 h 239"/>
                <a:gd name="T8" fmla="*/ 0 w 361"/>
                <a:gd name="T9" fmla="*/ 0 h 239"/>
                <a:gd name="T10" fmla="*/ 0 w 361"/>
                <a:gd name="T11" fmla="*/ 0 h 239"/>
                <a:gd name="T12" fmla="*/ 0 w 361"/>
                <a:gd name="T13" fmla="*/ 0 h 239"/>
                <a:gd name="T14" fmla="*/ 0 w 361"/>
                <a:gd name="T15" fmla="*/ 0 h 239"/>
                <a:gd name="T16" fmla="*/ 0 w 361"/>
                <a:gd name="T17" fmla="*/ 0 h 239"/>
                <a:gd name="T18" fmla="*/ 0 w 361"/>
                <a:gd name="T19" fmla="*/ 0 h 239"/>
                <a:gd name="T20" fmla="*/ 0 w 361"/>
                <a:gd name="T21" fmla="*/ 0 h 239"/>
                <a:gd name="T22" fmla="*/ 0 w 361"/>
                <a:gd name="T23" fmla="*/ 0 h 239"/>
                <a:gd name="T24" fmla="*/ 0 w 361"/>
                <a:gd name="T25" fmla="*/ 0 h 239"/>
                <a:gd name="T26" fmla="*/ 0 w 361"/>
                <a:gd name="T27" fmla="*/ 0 h 239"/>
                <a:gd name="T28" fmla="*/ 0 w 361"/>
                <a:gd name="T29" fmla="*/ 0 h 239"/>
                <a:gd name="T30" fmla="*/ 0 w 361"/>
                <a:gd name="T31" fmla="*/ 0 h 239"/>
                <a:gd name="T32" fmla="*/ 0 w 361"/>
                <a:gd name="T33" fmla="*/ 0 h 239"/>
                <a:gd name="T34" fmla="*/ 0 w 361"/>
                <a:gd name="T35" fmla="*/ 0 h 2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1"/>
                <a:gd name="T55" fmla="*/ 0 h 239"/>
                <a:gd name="T56" fmla="*/ 361 w 361"/>
                <a:gd name="T57" fmla="*/ 239 h 23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1" h="239">
                  <a:moveTo>
                    <a:pt x="0" y="145"/>
                  </a:moveTo>
                  <a:lnTo>
                    <a:pt x="42" y="117"/>
                  </a:lnTo>
                  <a:lnTo>
                    <a:pt x="42" y="87"/>
                  </a:lnTo>
                  <a:lnTo>
                    <a:pt x="52" y="29"/>
                  </a:lnTo>
                  <a:lnTo>
                    <a:pt x="87" y="18"/>
                  </a:lnTo>
                  <a:lnTo>
                    <a:pt x="111" y="0"/>
                  </a:lnTo>
                  <a:lnTo>
                    <a:pt x="129" y="29"/>
                  </a:lnTo>
                  <a:lnTo>
                    <a:pt x="152" y="58"/>
                  </a:lnTo>
                  <a:lnTo>
                    <a:pt x="221" y="75"/>
                  </a:lnTo>
                  <a:lnTo>
                    <a:pt x="286" y="58"/>
                  </a:lnTo>
                  <a:lnTo>
                    <a:pt x="314" y="75"/>
                  </a:lnTo>
                  <a:lnTo>
                    <a:pt x="361" y="105"/>
                  </a:lnTo>
                  <a:lnTo>
                    <a:pt x="332" y="169"/>
                  </a:lnTo>
                  <a:lnTo>
                    <a:pt x="279" y="221"/>
                  </a:lnTo>
                  <a:lnTo>
                    <a:pt x="221" y="239"/>
                  </a:lnTo>
                  <a:lnTo>
                    <a:pt x="152" y="215"/>
                  </a:lnTo>
                  <a:lnTo>
                    <a:pt x="42" y="169"/>
                  </a:lnTo>
                  <a:lnTo>
                    <a:pt x="0" y="145"/>
                  </a:lnTo>
                  <a:close/>
                </a:path>
              </a:pathLst>
            </a:custGeom>
            <a:solidFill>
              <a:srgbClr val="D7F68A"/>
            </a:solidFill>
            <a:ln w="9525">
              <a:solidFill>
                <a:srgbClr val="ABE634"/>
              </a:solidFill>
              <a:round/>
              <a:headEnd/>
              <a:tailEnd/>
            </a:ln>
          </p:spPr>
          <p:txBody>
            <a:bodyPr/>
            <a:lstStyle/>
            <a:p>
              <a:endParaRPr lang="en-US" dirty="0"/>
            </a:p>
          </p:txBody>
        </p:sp>
        <p:sp>
          <p:nvSpPr>
            <p:cNvPr id="47272" name="Freeform 231"/>
            <p:cNvSpPr>
              <a:spLocks/>
            </p:cNvSpPr>
            <p:nvPr/>
          </p:nvSpPr>
          <p:spPr bwMode="auto">
            <a:xfrm>
              <a:off x="2706" y="1551"/>
              <a:ext cx="44" cy="22"/>
            </a:xfrm>
            <a:custGeom>
              <a:avLst/>
              <a:gdLst>
                <a:gd name="T0" fmla="*/ 0 w 407"/>
                <a:gd name="T1" fmla="*/ 0 h 244"/>
                <a:gd name="T2" fmla="*/ 0 w 407"/>
                <a:gd name="T3" fmla="*/ 0 h 244"/>
                <a:gd name="T4" fmla="*/ 0 w 407"/>
                <a:gd name="T5" fmla="*/ 0 h 244"/>
                <a:gd name="T6" fmla="*/ 0 w 407"/>
                <a:gd name="T7" fmla="*/ 0 h 244"/>
                <a:gd name="T8" fmla="*/ 0 w 407"/>
                <a:gd name="T9" fmla="*/ 0 h 244"/>
                <a:gd name="T10" fmla="*/ 0 w 407"/>
                <a:gd name="T11" fmla="*/ 0 h 244"/>
                <a:gd name="T12" fmla="*/ 0 w 407"/>
                <a:gd name="T13" fmla="*/ 0 h 244"/>
                <a:gd name="T14" fmla="*/ 0 w 407"/>
                <a:gd name="T15" fmla="*/ 0 h 244"/>
                <a:gd name="T16" fmla="*/ 0 w 407"/>
                <a:gd name="T17" fmla="*/ 0 h 244"/>
                <a:gd name="T18" fmla="*/ 0 w 407"/>
                <a:gd name="T19" fmla="*/ 0 h 244"/>
                <a:gd name="T20" fmla="*/ 0 w 407"/>
                <a:gd name="T21" fmla="*/ 0 h 244"/>
                <a:gd name="T22" fmla="*/ 0 w 407"/>
                <a:gd name="T23" fmla="*/ 0 h 244"/>
                <a:gd name="T24" fmla="*/ 0 w 407"/>
                <a:gd name="T25" fmla="*/ 0 h 244"/>
                <a:gd name="T26" fmla="*/ 0 w 407"/>
                <a:gd name="T27" fmla="*/ 0 h 244"/>
                <a:gd name="T28" fmla="*/ 0 w 407"/>
                <a:gd name="T29" fmla="*/ 0 h 244"/>
                <a:gd name="T30" fmla="*/ 0 w 407"/>
                <a:gd name="T31" fmla="*/ 0 h 244"/>
                <a:gd name="T32" fmla="*/ 0 w 407"/>
                <a:gd name="T33" fmla="*/ 0 h 244"/>
                <a:gd name="T34" fmla="*/ 0 w 407"/>
                <a:gd name="T35" fmla="*/ 0 h 244"/>
                <a:gd name="T36" fmla="*/ 0 w 407"/>
                <a:gd name="T37" fmla="*/ 0 h 24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7"/>
                <a:gd name="T58" fmla="*/ 0 h 244"/>
                <a:gd name="T59" fmla="*/ 407 w 407"/>
                <a:gd name="T60" fmla="*/ 244 h 24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7" h="244">
                  <a:moveTo>
                    <a:pt x="0" y="174"/>
                  </a:moveTo>
                  <a:lnTo>
                    <a:pt x="0" y="110"/>
                  </a:lnTo>
                  <a:lnTo>
                    <a:pt x="47" y="63"/>
                  </a:lnTo>
                  <a:lnTo>
                    <a:pt x="135" y="87"/>
                  </a:lnTo>
                  <a:lnTo>
                    <a:pt x="157" y="87"/>
                  </a:lnTo>
                  <a:lnTo>
                    <a:pt x="135" y="0"/>
                  </a:lnTo>
                  <a:lnTo>
                    <a:pt x="204" y="63"/>
                  </a:lnTo>
                  <a:lnTo>
                    <a:pt x="250" y="63"/>
                  </a:lnTo>
                  <a:lnTo>
                    <a:pt x="297" y="70"/>
                  </a:lnTo>
                  <a:lnTo>
                    <a:pt x="407" y="151"/>
                  </a:lnTo>
                  <a:lnTo>
                    <a:pt x="378" y="180"/>
                  </a:lnTo>
                  <a:lnTo>
                    <a:pt x="297" y="244"/>
                  </a:lnTo>
                  <a:lnTo>
                    <a:pt x="222" y="203"/>
                  </a:lnTo>
                  <a:lnTo>
                    <a:pt x="145" y="220"/>
                  </a:lnTo>
                  <a:lnTo>
                    <a:pt x="88" y="203"/>
                  </a:lnTo>
                  <a:lnTo>
                    <a:pt x="65" y="174"/>
                  </a:lnTo>
                  <a:lnTo>
                    <a:pt x="47" y="133"/>
                  </a:lnTo>
                  <a:lnTo>
                    <a:pt x="23" y="163"/>
                  </a:lnTo>
                  <a:lnTo>
                    <a:pt x="0" y="174"/>
                  </a:lnTo>
                  <a:close/>
                </a:path>
              </a:pathLst>
            </a:custGeom>
            <a:solidFill>
              <a:srgbClr val="D7F68A"/>
            </a:solidFill>
            <a:ln w="9525">
              <a:solidFill>
                <a:srgbClr val="ABE634"/>
              </a:solidFill>
              <a:round/>
              <a:headEnd/>
              <a:tailEnd/>
            </a:ln>
          </p:spPr>
          <p:txBody>
            <a:bodyPr/>
            <a:lstStyle/>
            <a:p>
              <a:endParaRPr lang="en-US" dirty="0"/>
            </a:p>
          </p:txBody>
        </p:sp>
        <p:sp>
          <p:nvSpPr>
            <p:cNvPr id="47273" name="Freeform 232"/>
            <p:cNvSpPr>
              <a:spLocks/>
            </p:cNvSpPr>
            <p:nvPr/>
          </p:nvSpPr>
          <p:spPr bwMode="auto">
            <a:xfrm>
              <a:off x="2720" y="1538"/>
              <a:ext cx="33" cy="25"/>
            </a:xfrm>
            <a:custGeom>
              <a:avLst/>
              <a:gdLst>
                <a:gd name="T0" fmla="*/ 0 w 295"/>
                <a:gd name="T1" fmla="*/ 0 h 272"/>
                <a:gd name="T2" fmla="*/ 0 w 295"/>
                <a:gd name="T3" fmla="*/ 0 h 272"/>
                <a:gd name="T4" fmla="*/ 0 w 295"/>
                <a:gd name="T5" fmla="*/ 0 h 272"/>
                <a:gd name="T6" fmla="*/ 0 w 295"/>
                <a:gd name="T7" fmla="*/ 0 h 272"/>
                <a:gd name="T8" fmla="*/ 0 w 295"/>
                <a:gd name="T9" fmla="*/ 0 h 272"/>
                <a:gd name="T10" fmla="*/ 0 w 295"/>
                <a:gd name="T11" fmla="*/ 0 h 272"/>
                <a:gd name="T12" fmla="*/ 0 w 295"/>
                <a:gd name="T13" fmla="*/ 0 h 272"/>
                <a:gd name="T14" fmla="*/ 0 w 295"/>
                <a:gd name="T15" fmla="*/ 0 h 272"/>
                <a:gd name="T16" fmla="*/ 0 w 295"/>
                <a:gd name="T17" fmla="*/ 0 h 272"/>
                <a:gd name="T18" fmla="*/ 0 w 295"/>
                <a:gd name="T19" fmla="*/ 0 h 272"/>
                <a:gd name="T20" fmla="*/ 0 w 295"/>
                <a:gd name="T21" fmla="*/ 0 h 272"/>
                <a:gd name="T22" fmla="*/ 0 w 295"/>
                <a:gd name="T23" fmla="*/ 0 h 272"/>
                <a:gd name="T24" fmla="*/ 0 w 295"/>
                <a:gd name="T25" fmla="*/ 0 h 272"/>
                <a:gd name="T26" fmla="*/ 0 w 295"/>
                <a:gd name="T27" fmla="*/ 0 h 272"/>
                <a:gd name="T28" fmla="*/ 0 w 295"/>
                <a:gd name="T29" fmla="*/ 0 h 272"/>
                <a:gd name="T30" fmla="*/ 0 w 295"/>
                <a:gd name="T31" fmla="*/ 0 h 27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95"/>
                <a:gd name="T49" fmla="*/ 0 h 272"/>
                <a:gd name="T50" fmla="*/ 295 w 295"/>
                <a:gd name="T51" fmla="*/ 272 h 27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95" h="272">
                  <a:moveTo>
                    <a:pt x="0" y="139"/>
                  </a:moveTo>
                  <a:lnTo>
                    <a:pt x="0" y="69"/>
                  </a:lnTo>
                  <a:lnTo>
                    <a:pt x="45" y="45"/>
                  </a:lnTo>
                  <a:lnTo>
                    <a:pt x="133" y="23"/>
                  </a:lnTo>
                  <a:lnTo>
                    <a:pt x="162" y="0"/>
                  </a:lnTo>
                  <a:lnTo>
                    <a:pt x="202" y="0"/>
                  </a:lnTo>
                  <a:lnTo>
                    <a:pt x="295" y="23"/>
                  </a:lnTo>
                  <a:lnTo>
                    <a:pt x="249" y="45"/>
                  </a:lnTo>
                  <a:lnTo>
                    <a:pt x="272" y="115"/>
                  </a:lnTo>
                  <a:lnTo>
                    <a:pt x="295" y="157"/>
                  </a:lnTo>
                  <a:lnTo>
                    <a:pt x="272" y="220"/>
                  </a:lnTo>
                  <a:lnTo>
                    <a:pt x="249" y="272"/>
                  </a:lnTo>
                  <a:lnTo>
                    <a:pt x="162" y="202"/>
                  </a:lnTo>
                  <a:lnTo>
                    <a:pt x="69" y="202"/>
                  </a:lnTo>
                  <a:lnTo>
                    <a:pt x="22" y="157"/>
                  </a:lnTo>
                  <a:lnTo>
                    <a:pt x="0" y="139"/>
                  </a:lnTo>
                  <a:close/>
                </a:path>
              </a:pathLst>
            </a:custGeom>
            <a:solidFill>
              <a:srgbClr val="D7F68A"/>
            </a:solidFill>
            <a:ln w="9525">
              <a:solidFill>
                <a:srgbClr val="ABE634"/>
              </a:solidFill>
              <a:round/>
              <a:headEnd/>
              <a:tailEnd/>
            </a:ln>
          </p:spPr>
          <p:txBody>
            <a:bodyPr/>
            <a:lstStyle/>
            <a:p>
              <a:endParaRPr lang="en-US" dirty="0"/>
            </a:p>
          </p:txBody>
        </p:sp>
        <p:sp>
          <p:nvSpPr>
            <p:cNvPr id="47274" name="Freeform 233"/>
            <p:cNvSpPr>
              <a:spLocks/>
            </p:cNvSpPr>
            <p:nvPr/>
          </p:nvSpPr>
          <p:spPr bwMode="auto">
            <a:xfrm>
              <a:off x="2694" y="1443"/>
              <a:ext cx="70" cy="89"/>
            </a:xfrm>
            <a:custGeom>
              <a:avLst/>
              <a:gdLst>
                <a:gd name="T0" fmla="*/ 0 w 651"/>
                <a:gd name="T1" fmla="*/ 0 h 959"/>
                <a:gd name="T2" fmla="*/ 0 w 651"/>
                <a:gd name="T3" fmla="*/ 0 h 959"/>
                <a:gd name="T4" fmla="*/ 0 w 651"/>
                <a:gd name="T5" fmla="*/ 0 h 959"/>
                <a:gd name="T6" fmla="*/ 0 w 651"/>
                <a:gd name="T7" fmla="*/ 0 h 959"/>
                <a:gd name="T8" fmla="*/ 0 w 651"/>
                <a:gd name="T9" fmla="*/ 0 h 959"/>
                <a:gd name="T10" fmla="*/ 0 w 651"/>
                <a:gd name="T11" fmla="*/ 0 h 959"/>
                <a:gd name="T12" fmla="*/ 0 w 651"/>
                <a:gd name="T13" fmla="*/ 0 h 959"/>
                <a:gd name="T14" fmla="*/ 0 w 651"/>
                <a:gd name="T15" fmla="*/ 0 h 959"/>
                <a:gd name="T16" fmla="*/ 0 w 651"/>
                <a:gd name="T17" fmla="*/ 0 h 959"/>
                <a:gd name="T18" fmla="*/ 0 w 651"/>
                <a:gd name="T19" fmla="*/ 0 h 959"/>
                <a:gd name="T20" fmla="*/ 0 w 651"/>
                <a:gd name="T21" fmla="*/ 0 h 959"/>
                <a:gd name="T22" fmla="*/ 0 w 651"/>
                <a:gd name="T23" fmla="*/ 0 h 959"/>
                <a:gd name="T24" fmla="*/ 0 w 651"/>
                <a:gd name="T25" fmla="*/ 0 h 959"/>
                <a:gd name="T26" fmla="*/ 0 w 651"/>
                <a:gd name="T27" fmla="*/ 0 h 959"/>
                <a:gd name="T28" fmla="*/ 0 w 651"/>
                <a:gd name="T29" fmla="*/ 0 h 959"/>
                <a:gd name="T30" fmla="*/ 0 w 651"/>
                <a:gd name="T31" fmla="*/ 0 h 959"/>
                <a:gd name="T32" fmla="*/ 0 w 651"/>
                <a:gd name="T33" fmla="*/ 0 h 959"/>
                <a:gd name="T34" fmla="*/ 0 w 651"/>
                <a:gd name="T35" fmla="*/ 0 h 959"/>
                <a:gd name="T36" fmla="*/ 0 w 651"/>
                <a:gd name="T37" fmla="*/ 0 h 959"/>
                <a:gd name="T38" fmla="*/ 0 w 651"/>
                <a:gd name="T39" fmla="*/ 0 h 959"/>
                <a:gd name="T40" fmla="*/ 0 w 651"/>
                <a:gd name="T41" fmla="*/ 0 h 959"/>
                <a:gd name="T42" fmla="*/ 0 w 651"/>
                <a:gd name="T43" fmla="*/ 0 h 959"/>
                <a:gd name="T44" fmla="*/ 0 w 651"/>
                <a:gd name="T45" fmla="*/ 0 h 959"/>
                <a:gd name="T46" fmla="*/ 0 w 651"/>
                <a:gd name="T47" fmla="*/ 0 h 959"/>
                <a:gd name="T48" fmla="*/ 0 w 651"/>
                <a:gd name="T49" fmla="*/ 0 h 959"/>
                <a:gd name="T50" fmla="*/ 0 w 651"/>
                <a:gd name="T51" fmla="*/ 0 h 959"/>
                <a:gd name="T52" fmla="*/ 0 w 651"/>
                <a:gd name="T53" fmla="*/ 0 h 959"/>
                <a:gd name="T54" fmla="*/ 0 w 651"/>
                <a:gd name="T55" fmla="*/ 0 h 959"/>
                <a:gd name="T56" fmla="*/ 0 w 651"/>
                <a:gd name="T57" fmla="*/ 0 h 959"/>
                <a:gd name="T58" fmla="*/ 0 w 651"/>
                <a:gd name="T59" fmla="*/ 0 h 959"/>
                <a:gd name="T60" fmla="*/ 0 w 651"/>
                <a:gd name="T61" fmla="*/ 0 h 959"/>
                <a:gd name="T62" fmla="*/ 0 w 651"/>
                <a:gd name="T63" fmla="*/ 0 h 959"/>
                <a:gd name="T64" fmla="*/ 0 w 651"/>
                <a:gd name="T65" fmla="*/ 0 h 959"/>
                <a:gd name="T66" fmla="*/ 0 w 651"/>
                <a:gd name="T67" fmla="*/ 0 h 959"/>
                <a:gd name="T68" fmla="*/ 0 w 651"/>
                <a:gd name="T69" fmla="*/ 0 h 959"/>
                <a:gd name="T70" fmla="*/ 0 w 651"/>
                <a:gd name="T71" fmla="*/ 0 h 959"/>
                <a:gd name="T72" fmla="*/ 0 w 651"/>
                <a:gd name="T73" fmla="*/ 0 h 959"/>
                <a:gd name="T74" fmla="*/ 0 w 651"/>
                <a:gd name="T75" fmla="*/ 0 h 959"/>
                <a:gd name="T76" fmla="*/ 0 w 651"/>
                <a:gd name="T77" fmla="*/ 0 h 959"/>
                <a:gd name="T78" fmla="*/ 0 w 651"/>
                <a:gd name="T79" fmla="*/ 0 h 959"/>
                <a:gd name="T80" fmla="*/ 0 w 651"/>
                <a:gd name="T81" fmla="*/ 0 h 959"/>
                <a:gd name="T82" fmla="*/ 0 w 651"/>
                <a:gd name="T83" fmla="*/ 0 h 9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51"/>
                <a:gd name="T127" fmla="*/ 0 h 959"/>
                <a:gd name="T128" fmla="*/ 651 w 651"/>
                <a:gd name="T129" fmla="*/ 959 h 9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51" h="959">
                  <a:moveTo>
                    <a:pt x="546" y="942"/>
                  </a:moveTo>
                  <a:lnTo>
                    <a:pt x="523" y="942"/>
                  </a:lnTo>
                  <a:lnTo>
                    <a:pt x="477" y="918"/>
                  </a:lnTo>
                  <a:lnTo>
                    <a:pt x="477" y="872"/>
                  </a:lnTo>
                  <a:lnTo>
                    <a:pt x="453" y="872"/>
                  </a:lnTo>
                  <a:lnTo>
                    <a:pt x="430" y="918"/>
                  </a:lnTo>
                  <a:lnTo>
                    <a:pt x="273" y="959"/>
                  </a:lnTo>
                  <a:lnTo>
                    <a:pt x="181" y="942"/>
                  </a:lnTo>
                  <a:lnTo>
                    <a:pt x="116" y="942"/>
                  </a:lnTo>
                  <a:lnTo>
                    <a:pt x="116" y="895"/>
                  </a:lnTo>
                  <a:lnTo>
                    <a:pt x="139" y="848"/>
                  </a:lnTo>
                  <a:lnTo>
                    <a:pt x="94" y="802"/>
                  </a:lnTo>
                  <a:lnTo>
                    <a:pt x="94" y="738"/>
                  </a:lnTo>
                  <a:lnTo>
                    <a:pt x="116" y="692"/>
                  </a:lnTo>
                  <a:lnTo>
                    <a:pt x="163" y="692"/>
                  </a:lnTo>
                  <a:lnTo>
                    <a:pt x="163" y="645"/>
                  </a:lnTo>
                  <a:lnTo>
                    <a:pt x="273" y="558"/>
                  </a:lnTo>
                  <a:lnTo>
                    <a:pt x="296" y="511"/>
                  </a:lnTo>
                  <a:lnTo>
                    <a:pt x="273" y="465"/>
                  </a:lnTo>
                  <a:lnTo>
                    <a:pt x="227" y="424"/>
                  </a:lnTo>
                  <a:lnTo>
                    <a:pt x="181" y="424"/>
                  </a:lnTo>
                  <a:lnTo>
                    <a:pt x="181" y="331"/>
                  </a:lnTo>
                  <a:lnTo>
                    <a:pt x="139" y="215"/>
                  </a:lnTo>
                  <a:lnTo>
                    <a:pt x="0" y="75"/>
                  </a:lnTo>
                  <a:lnTo>
                    <a:pt x="41" y="64"/>
                  </a:lnTo>
                  <a:lnTo>
                    <a:pt x="163" y="117"/>
                  </a:lnTo>
                  <a:lnTo>
                    <a:pt x="227" y="99"/>
                  </a:lnTo>
                  <a:lnTo>
                    <a:pt x="320" y="18"/>
                  </a:lnTo>
                  <a:lnTo>
                    <a:pt x="401" y="0"/>
                  </a:lnTo>
                  <a:lnTo>
                    <a:pt x="390" y="41"/>
                  </a:lnTo>
                  <a:lnTo>
                    <a:pt x="430" y="128"/>
                  </a:lnTo>
                  <a:lnTo>
                    <a:pt x="430" y="221"/>
                  </a:lnTo>
                  <a:lnTo>
                    <a:pt x="453" y="267"/>
                  </a:lnTo>
                  <a:lnTo>
                    <a:pt x="500" y="331"/>
                  </a:lnTo>
                  <a:lnTo>
                    <a:pt x="500" y="424"/>
                  </a:lnTo>
                  <a:lnTo>
                    <a:pt x="546" y="488"/>
                  </a:lnTo>
                  <a:lnTo>
                    <a:pt x="546" y="581"/>
                  </a:lnTo>
                  <a:lnTo>
                    <a:pt x="605" y="692"/>
                  </a:lnTo>
                  <a:lnTo>
                    <a:pt x="651" y="761"/>
                  </a:lnTo>
                  <a:lnTo>
                    <a:pt x="605" y="872"/>
                  </a:lnTo>
                  <a:lnTo>
                    <a:pt x="523" y="895"/>
                  </a:lnTo>
                  <a:lnTo>
                    <a:pt x="546" y="942"/>
                  </a:lnTo>
                  <a:close/>
                </a:path>
              </a:pathLst>
            </a:custGeom>
            <a:solidFill>
              <a:srgbClr val="D7F68A"/>
            </a:solidFill>
            <a:ln w="9525">
              <a:solidFill>
                <a:srgbClr val="ABE634"/>
              </a:solidFill>
              <a:round/>
              <a:headEnd/>
              <a:tailEnd/>
            </a:ln>
          </p:spPr>
          <p:txBody>
            <a:bodyPr/>
            <a:lstStyle/>
            <a:p>
              <a:endParaRPr lang="en-US" dirty="0"/>
            </a:p>
          </p:txBody>
        </p:sp>
        <p:sp>
          <p:nvSpPr>
            <p:cNvPr id="47275" name="Freeform 234"/>
            <p:cNvSpPr>
              <a:spLocks/>
            </p:cNvSpPr>
            <p:nvPr/>
          </p:nvSpPr>
          <p:spPr bwMode="auto">
            <a:xfrm>
              <a:off x="2652" y="1457"/>
              <a:ext cx="62" cy="113"/>
            </a:xfrm>
            <a:custGeom>
              <a:avLst/>
              <a:gdLst>
                <a:gd name="T0" fmla="*/ 0 w 576"/>
                <a:gd name="T1" fmla="*/ 0 h 1219"/>
                <a:gd name="T2" fmla="*/ 0 w 576"/>
                <a:gd name="T3" fmla="*/ 0 h 1219"/>
                <a:gd name="T4" fmla="*/ 0 w 576"/>
                <a:gd name="T5" fmla="*/ 0 h 1219"/>
                <a:gd name="T6" fmla="*/ 0 w 576"/>
                <a:gd name="T7" fmla="*/ 0 h 1219"/>
                <a:gd name="T8" fmla="*/ 0 w 576"/>
                <a:gd name="T9" fmla="*/ 0 h 1219"/>
                <a:gd name="T10" fmla="*/ 0 w 576"/>
                <a:gd name="T11" fmla="*/ 0 h 1219"/>
                <a:gd name="T12" fmla="*/ 0 w 576"/>
                <a:gd name="T13" fmla="*/ 0 h 1219"/>
                <a:gd name="T14" fmla="*/ 0 w 576"/>
                <a:gd name="T15" fmla="*/ 0 h 1219"/>
                <a:gd name="T16" fmla="*/ 0 w 576"/>
                <a:gd name="T17" fmla="*/ 0 h 1219"/>
                <a:gd name="T18" fmla="*/ 0 w 576"/>
                <a:gd name="T19" fmla="*/ 0 h 1219"/>
                <a:gd name="T20" fmla="*/ 0 w 576"/>
                <a:gd name="T21" fmla="*/ 0 h 1219"/>
                <a:gd name="T22" fmla="*/ 0 w 576"/>
                <a:gd name="T23" fmla="*/ 0 h 1219"/>
                <a:gd name="T24" fmla="*/ 0 w 576"/>
                <a:gd name="T25" fmla="*/ 0 h 1219"/>
                <a:gd name="T26" fmla="*/ 0 w 576"/>
                <a:gd name="T27" fmla="*/ 0 h 1219"/>
                <a:gd name="T28" fmla="*/ 0 w 576"/>
                <a:gd name="T29" fmla="*/ 0 h 1219"/>
                <a:gd name="T30" fmla="*/ 0 w 576"/>
                <a:gd name="T31" fmla="*/ 0 h 1219"/>
                <a:gd name="T32" fmla="*/ 0 w 576"/>
                <a:gd name="T33" fmla="*/ 0 h 1219"/>
                <a:gd name="T34" fmla="*/ 0 w 576"/>
                <a:gd name="T35" fmla="*/ 0 h 1219"/>
                <a:gd name="T36" fmla="*/ 0 w 576"/>
                <a:gd name="T37" fmla="*/ 0 h 1219"/>
                <a:gd name="T38" fmla="*/ 0 w 576"/>
                <a:gd name="T39" fmla="*/ 0 h 1219"/>
                <a:gd name="T40" fmla="*/ 0 w 576"/>
                <a:gd name="T41" fmla="*/ 0 h 1219"/>
                <a:gd name="T42" fmla="*/ 0 w 576"/>
                <a:gd name="T43" fmla="*/ 0 h 1219"/>
                <a:gd name="T44" fmla="*/ 0 w 576"/>
                <a:gd name="T45" fmla="*/ 0 h 1219"/>
                <a:gd name="T46" fmla="*/ 0 w 576"/>
                <a:gd name="T47" fmla="*/ 0 h 1219"/>
                <a:gd name="T48" fmla="*/ 0 w 576"/>
                <a:gd name="T49" fmla="*/ 0 h 1219"/>
                <a:gd name="T50" fmla="*/ 0 w 576"/>
                <a:gd name="T51" fmla="*/ 0 h 1219"/>
                <a:gd name="T52" fmla="*/ 0 w 576"/>
                <a:gd name="T53" fmla="*/ 0 h 1219"/>
                <a:gd name="T54" fmla="*/ 0 w 576"/>
                <a:gd name="T55" fmla="*/ 0 h 1219"/>
                <a:gd name="T56" fmla="*/ 0 w 576"/>
                <a:gd name="T57" fmla="*/ 0 h 1219"/>
                <a:gd name="T58" fmla="*/ 0 w 576"/>
                <a:gd name="T59" fmla="*/ 0 h 1219"/>
                <a:gd name="T60" fmla="*/ 0 w 576"/>
                <a:gd name="T61" fmla="*/ 0 h 1219"/>
                <a:gd name="T62" fmla="*/ 0 w 576"/>
                <a:gd name="T63" fmla="*/ 0 h 1219"/>
                <a:gd name="T64" fmla="*/ 0 w 576"/>
                <a:gd name="T65" fmla="*/ 0 h 1219"/>
                <a:gd name="T66" fmla="*/ 0 w 576"/>
                <a:gd name="T67" fmla="*/ 0 h 1219"/>
                <a:gd name="T68" fmla="*/ 0 w 576"/>
                <a:gd name="T69" fmla="*/ 0 h 1219"/>
                <a:gd name="T70" fmla="*/ 0 w 576"/>
                <a:gd name="T71" fmla="*/ 0 h 1219"/>
                <a:gd name="T72" fmla="*/ 0 w 576"/>
                <a:gd name="T73" fmla="*/ 0 h 1219"/>
                <a:gd name="T74" fmla="*/ 0 w 576"/>
                <a:gd name="T75" fmla="*/ 0 h 1219"/>
                <a:gd name="T76" fmla="*/ 0 w 576"/>
                <a:gd name="T77" fmla="*/ 0 h 1219"/>
                <a:gd name="T78" fmla="*/ 0 w 576"/>
                <a:gd name="T79" fmla="*/ 0 h 1219"/>
                <a:gd name="T80" fmla="*/ 0 w 576"/>
                <a:gd name="T81" fmla="*/ 0 h 1219"/>
                <a:gd name="T82" fmla="*/ 0 w 576"/>
                <a:gd name="T83" fmla="*/ 0 h 12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6"/>
                <a:gd name="T127" fmla="*/ 0 h 1219"/>
                <a:gd name="T128" fmla="*/ 576 w 576"/>
                <a:gd name="T129" fmla="*/ 1219 h 121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6" h="1219">
                  <a:moveTo>
                    <a:pt x="576" y="272"/>
                  </a:moveTo>
                  <a:lnTo>
                    <a:pt x="500" y="336"/>
                  </a:lnTo>
                  <a:lnTo>
                    <a:pt x="478" y="446"/>
                  </a:lnTo>
                  <a:lnTo>
                    <a:pt x="454" y="516"/>
                  </a:lnTo>
                  <a:lnTo>
                    <a:pt x="390" y="586"/>
                  </a:lnTo>
                  <a:lnTo>
                    <a:pt x="321" y="609"/>
                  </a:lnTo>
                  <a:lnTo>
                    <a:pt x="274" y="720"/>
                  </a:lnTo>
                  <a:lnTo>
                    <a:pt x="274" y="766"/>
                  </a:lnTo>
                  <a:lnTo>
                    <a:pt x="343" y="853"/>
                  </a:lnTo>
                  <a:lnTo>
                    <a:pt x="343" y="877"/>
                  </a:lnTo>
                  <a:lnTo>
                    <a:pt x="297" y="900"/>
                  </a:lnTo>
                  <a:lnTo>
                    <a:pt x="274" y="877"/>
                  </a:lnTo>
                  <a:lnTo>
                    <a:pt x="251" y="900"/>
                  </a:lnTo>
                  <a:lnTo>
                    <a:pt x="274" y="922"/>
                  </a:lnTo>
                  <a:lnTo>
                    <a:pt x="274" y="969"/>
                  </a:lnTo>
                  <a:lnTo>
                    <a:pt x="274" y="992"/>
                  </a:lnTo>
                  <a:lnTo>
                    <a:pt x="274" y="1079"/>
                  </a:lnTo>
                  <a:lnTo>
                    <a:pt x="227" y="1126"/>
                  </a:lnTo>
                  <a:lnTo>
                    <a:pt x="157" y="1149"/>
                  </a:lnTo>
                  <a:lnTo>
                    <a:pt x="140" y="1219"/>
                  </a:lnTo>
                  <a:lnTo>
                    <a:pt x="94" y="1219"/>
                  </a:lnTo>
                  <a:lnTo>
                    <a:pt x="70" y="1149"/>
                  </a:lnTo>
                  <a:lnTo>
                    <a:pt x="47" y="1079"/>
                  </a:lnTo>
                  <a:lnTo>
                    <a:pt x="7" y="1044"/>
                  </a:lnTo>
                  <a:lnTo>
                    <a:pt x="0" y="969"/>
                  </a:lnTo>
                  <a:lnTo>
                    <a:pt x="0" y="900"/>
                  </a:lnTo>
                  <a:lnTo>
                    <a:pt x="0" y="877"/>
                  </a:lnTo>
                  <a:lnTo>
                    <a:pt x="47" y="807"/>
                  </a:lnTo>
                  <a:lnTo>
                    <a:pt x="70" y="673"/>
                  </a:lnTo>
                  <a:lnTo>
                    <a:pt x="47" y="540"/>
                  </a:lnTo>
                  <a:lnTo>
                    <a:pt x="70" y="476"/>
                  </a:lnTo>
                  <a:lnTo>
                    <a:pt x="175" y="366"/>
                  </a:lnTo>
                  <a:lnTo>
                    <a:pt x="187" y="296"/>
                  </a:lnTo>
                  <a:lnTo>
                    <a:pt x="274" y="139"/>
                  </a:lnTo>
                  <a:lnTo>
                    <a:pt x="303" y="57"/>
                  </a:lnTo>
                  <a:lnTo>
                    <a:pt x="378" y="35"/>
                  </a:lnTo>
                  <a:lnTo>
                    <a:pt x="413" y="0"/>
                  </a:lnTo>
                  <a:lnTo>
                    <a:pt x="483" y="0"/>
                  </a:lnTo>
                  <a:lnTo>
                    <a:pt x="518" y="57"/>
                  </a:lnTo>
                  <a:lnTo>
                    <a:pt x="565" y="157"/>
                  </a:lnTo>
                  <a:lnTo>
                    <a:pt x="565" y="202"/>
                  </a:lnTo>
                  <a:lnTo>
                    <a:pt x="576" y="272"/>
                  </a:lnTo>
                  <a:close/>
                </a:path>
              </a:pathLst>
            </a:custGeom>
            <a:solidFill>
              <a:srgbClr val="D7F68A"/>
            </a:solidFill>
            <a:ln w="9525">
              <a:solidFill>
                <a:srgbClr val="ABE634"/>
              </a:solidFill>
              <a:round/>
              <a:headEnd/>
              <a:tailEnd/>
            </a:ln>
          </p:spPr>
          <p:txBody>
            <a:bodyPr/>
            <a:lstStyle/>
            <a:p>
              <a:endParaRPr lang="en-US" dirty="0"/>
            </a:p>
          </p:txBody>
        </p:sp>
        <p:sp>
          <p:nvSpPr>
            <p:cNvPr id="47276" name="Freeform 235"/>
            <p:cNvSpPr>
              <a:spLocks/>
            </p:cNvSpPr>
            <p:nvPr/>
          </p:nvSpPr>
          <p:spPr bwMode="auto">
            <a:xfrm>
              <a:off x="2620" y="1433"/>
              <a:ext cx="125" cy="118"/>
            </a:xfrm>
            <a:custGeom>
              <a:avLst/>
              <a:gdLst>
                <a:gd name="T0" fmla="*/ 0 w 1151"/>
                <a:gd name="T1" fmla="*/ 0 h 1267"/>
                <a:gd name="T2" fmla="*/ 0 w 1151"/>
                <a:gd name="T3" fmla="*/ 0 h 1267"/>
                <a:gd name="T4" fmla="*/ 0 w 1151"/>
                <a:gd name="T5" fmla="*/ 0 h 1267"/>
                <a:gd name="T6" fmla="*/ 0 w 1151"/>
                <a:gd name="T7" fmla="*/ 0 h 1267"/>
                <a:gd name="T8" fmla="*/ 0 w 1151"/>
                <a:gd name="T9" fmla="*/ 0 h 1267"/>
                <a:gd name="T10" fmla="*/ 0 w 1151"/>
                <a:gd name="T11" fmla="*/ 0 h 1267"/>
                <a:gd name="T12" fmla="*/ 0 w 1151"/>
                <a:gd name="T13" fmla="*/ 0 h 1267"/>
                <a:gd name="T14" fmla="*/ 0 w 1151"/>
                <a:gd name="T15" fmla="*/ 0 h 1267"/>
                <a:gd name="T16" fmla="*/ 0 w 1151"/>
                <a:gd name="T17" fmla="*/ 0 h 1267"/>
                <a:gd name="T18" fmla="*/ 0 w 1151"/>
                <a:gd name="T19" fmla="*/ 0 h 1267"/>
                <a:gd name="T20" fmla="*/ 0 w 1151"/>
                <a:gd name="T21" fmla="*/ 0 h 1267"/>
                <a:gd name="T22" fmla="*/ 0 w 1151"/>
                <a:gd name="T23" fmla="*/ 0 h 1267"/>
                <a:gd name="T24" fmla="*/ 0 w 1151"/>
                <a:gd name="T25" fmla="*/ 0 h 1267"/>
                <a:gd name="T26" fmla="*/ 0 w 1151"/>
                <a:gd name="T27" fmla="*/ 0 h 1267"/>
                <a:gd name="T28" fmla="*/ 0 w 1151"/>
                <a:gd name="T29" fmla="*/ 0 h 1267"/>
                <a:gd name="T30" fmla="*/ 0 w 1151"/>
                <a:gd name="T31" fmla="*/ 0 h 1267"/>
                <a:gd name="T32" fmla="*/ 0 w 1151"/>
                <a:gd name="T33" fmla="*/ 0 h 1267"/>
                <a:gd name="T34" fmla="*/ 0 w 1151"/>
                <a:gd name="T35" fmla="*/ 0 h 1267"/>
                <a:gd name="T36" fmla="*/ 0 w 1151"/>
                <a:gd name="T37" fmla="*/ 0 h 1267"/>
                <a:gd name="T38" fmla="*/ 0 w 1151"/>
                <a:gd name="T39" fmla="*/ 0 h 1267"/>
                <a:gd name="T40" fmla="*/ 0 w 1151"/>
                <a:gd name="T41" fmla="*/ 0 h 1267"/>
                <a:gd name="T42" fmla="*/ 0 w 1151"/>
                <a:gd name="T43" fmla="*/ 0 h 1267"/>
                <a:gd name="T44" fmla="*/ 0 w 1151"/>
                <a:gd name="T45" fmla="*/ 0 h 1267"/>
                <a:gd name="T46" fmla="*/ 0 w 1151"/>
                <a:gd name="T47" fmla="*/ 0 h 1267"/>
                <a:gd name="T48" fmla="*/ 0 w 1151"/>
                <a:gd name="T49" fmla="*/ 0 h 1267"/>
                <a:gd name="T50" fmla="*/ 0 w 1151"/>
                <a:gd name="T51" fmla="*/ 0 h 1267"/>
                <a:gd name="T52" fmla="*/ 0 w 1151"/>
                <a:gd name="T53" fmla="*/ 0 h 1267"/>
                <a:gd name="T54" fmla="*/ 0 w 1151"/>
                <a:gd name="T55" fmla="*/ 0 h 1267"/>
                <a:gd name="T56" fmla="*/ 0 w 1151"/>
                <a:gd name="T57" fmla="*/ 0 h 1267"/>
                <a:gd name="T58" fmla="*/ 0 w 1151"/>
                <a:gd name="T59" fmla="*/ 0 h 1267"/>
                <a:gd name="T60" fmla="*/ 0 w 1151"/>
                <a:gd name="T61" fmla="*/ 0 h 1267"/>
                <a:gd name="T62" fmla="*/ 0 w 1151"/>
                <a:gd name="T63" fmla="*/ 0 h 12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51"/>
                <a:gd name="T97" fmla="*/ 0 h 1267"/>
                <a:gd name="T98" fmla="*/ 1151 w 1151"/>
                <a:gd name="T99" fmla="*/ 1267 h 12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51" h="1267">
                  <a:moveTo>
                    <a:pt x="1127" y="0"/>
                  </a:moveTo>
                  <a:lnTo>
                    <a:pt x="1012" y="0"/>
                  </a:lnTo>
                  <a:lnTo>
                    <a:pt x="970" y="47"/>
                  </a:lnTo>
                  <a:lnTo>
                    <a:pt x="947" y="0"/>
                  </a:lnTo>
                  <a:lnTo>
                    <a:pt x="878" y="0"/>
                  </a:lnTo>
                  <a:lnTo>
                    <a:pt x="878" y="24"/>
                  </a:lnTo>
                  <a:lnTo>
                    <a:pt x="837" y="24"/>
                  </a:lnTo>
                  <a:lnTo>
                    <a:pt x="768" y="47"/>
                  </a:lnTo>
                  <a:lnTo>
                    <a:pt x="761" y="117"/>
                  </a:lnTo>
                  <a:lnTo>
                    <a:pt x="680" y="117"/>
                  </a:lnTo>
                  <a:lnTo>
                    <a:pt x="611" y="140"/>
                  </a:lnTo>
                  <a:lnTo>
                    <a:pt x="517" y="251"/>
                  </a:lnTo>
                  <a:lnTo>
                    <a:pt x="564" y="274"/>
                  </a:lnTo>
                  <a:lnTo>
                    <a:pt x="494" y="296"/>
                  </a:lnTo>
                  <a:lnTo>
                    <a:pt x="494" y="338"/>
                  </a:lnTo>
                  <a:lnTo>
                    <a:pt x="477" y="366"/>
                  </a:lnTo>
                  <a:lnTo>
                    <a:pt x="430" y="338"/>
                  </a:lnTo>
                  <a:lnTo>
                    <a:pt x="384" y="430"/>
                  </a:lnTo>
                  <a:lnTo>
                    <a:pt x="384" y="477"/>
                  </a:lnTo>
                  <a:lnTo>
                    <a:pt x="290" y="610"/>
                  </a:lnTo>
                  <a:lnTo>
                    <a:pt x="203" y="727"/>
                  </a:lnTo>
                  <a:lnTo>
                    <a:pt x="203" y="744"/>
                  </a:lnTo>
                  <a:lnTo>
                    <a:pt x="267" y="744"/>
                  </a:lnTo>
                  <a:lnTo>
                    <a:pt x="244" y="767"/>
                  </a:lnTo>
                  <a:lnTo>
                    <a:pt x="180" y="767"/>
                  </a:lnTo>
                  <a:lnTo>
                    <a:pt x="157" y="814"/>
                  </a:lnTo>
                  <a:lnTo>
                    <a:pt x="46" y="884"/>
                  </a:lnTo>
                  <a:lnTo>
                    <a:pt x="0" y="924"/>
                  </a:lnTo>
                  <a:lnTo>
                    <a:pt x="0" y="994"/>
                  </a:lnTo>
                  <a:lnTo>
                    <a:pt x="63" y="971"/>
                  </a:lnTo>
                  <a:lnTo>
                    <a:pt x="93" y="971"/>
                  </a:lnTo>
                  <a:lnTo>
                    <a:pt x="63" y="1017"/>
                  </a:lnTo>
                  <a:lnTo>
                    <a:pt x="23" y="1017"/>
                  </a:lnTo>
                  <a:lnTo>
                    <a:pt x="23" y="1058"/>
                  </a:lnTo>
                  <a:lnTo>
                    <a:pt x="6" y="1104"/>
                  </a:lnTo>
                  <a:lnTo>
                    <a:pt x="23" y="1128"/>
                  </a:lnTo>
                  <a:lnTo>
                    <a:pt x="6" y="1145"/>
                  </a:lnTo>
                  <a:lnTo>
                    <a:pt x="23" y="1197"/>
                  </a:lnTo>
                  <a:lnTo>
                    <a:pt x="0" y="1220"/>
                  </a:lnTo>
                  <a:lnTo>
                    <a:pt x="46" y="1267"/>
                  </a:lnTo>
                  <a:lnTo>
                    <a:pt x="157" y="1243"/>
                  </a:lnTo>
                  <a:lnTo>
                    <a:pt x="227" y="1197"/>
                  </a:lnTo>
                  <a:lnTo>
                    <a:pt x="290" y="1151"/>
                  </a:lnTo>
                  <a:lnTo>
                    <a:pt x="337" y="1058"/>
                  </a:lnTo>
                  <a:lnTo>
                    <a:pt x="360" y="924"/>
                  </a:lnTo>
                  <a:lnTo>
                    <a:pt x="360" y="884"/>
                  </a:lnTo>
                  <a:lnTo>
                    <a:pt x="337" y="791"/>
                  </a:lnTo>
                  <a:lnTo>
                    <a:pt x="384" y="697"/>
                  </a:lnTo>
                  <a:lnTo>
                    <a:pt x="430" y="657"/>
                  </a:lnTo>
                  <a:lnTo>
                    <a:pt x="477" y="610"/>
                  </a:lnTo>
                  <a:lnTo>
                    <a:pt x="477" y="564"/>
                  </a:lnTo>
                  <a:lnTo>
                    <a:pt x="517" y="477"/>
                  </a:lnTo>
                  <a:lnTo>
                    <a:pt x="587" y="320"/>
                  </a:lnTo>
                  <a:lnTo>
                    <a:pt x="656" y="296"/>
                  </a:lnTo>
                  <a:lnTo>
                    <a:pt x="778" y="256"/>
                  </a:lnTo>
                  <a:lnTo>
                    <a:pt x="680" y="163"/>
                  </a:lnTo>
                  <a:lnTo>
                    <a:pt x="715" y="157"/>
                  </a:lnTo>
                  <a:lnTo>
                    <a:pt x="831" y="221"/>
                  </a:lnTo>
                  <a:lnTo>
                    <a:pt x="883" y="216"/>
                  </a:lnTo>
                  <a:lnTo>
                    <a:pt x="965" y="140"/>
                  </a:lnTo>
                  <a:lnTo>
                    <a:pt x="994" y="117"/>
                  </a:lnTo>
                  <a:lnTo>
                    <a:pt x="1087" y="94"/>
                  </a:lnTo>
                  <a:lnTo>
                    <a:pt x="1087" y="70"/>
                  </a:lnTo>
                  <a:lnTo>
                    <a:pt x="1151" y="47"/>
                  </a:lnTo>
                  <a:lnTo>
                    <a:pt x="1127" y="0"/>
                  </a:lnTo>
                  <a:close/>
                </a:path>
              </a:pathLst>
            </a:custGeom>
            <a:solidFill>
              <a:srgbClr val="D7F68A"/>
            </a:solidFill>
            <a:ln w="9525">
              <a:solidFill>
                <a:srgbClr val="ABE634"/>
              </a:solidFill>
              <a:round/>
              <a:headEnd/>
              <a:tailEnd/>
            </a:ln>
          </p:spPr>
          <p:txBody>
            <a:bodyPr/>
            <a:lstStyle/>
            <a:p>
              <a:endParaRPr lang="en-US" dirty="0"/>
            </a:p>
          </p:txBody>
        </p:sp>
        <p:sp>
          <p:nvSpPr>
            <p:cNvPr id="47277" name="Freeform 236"/>
            <p:cNvSpPr>
              <a:spLocks/>
            </p:cNvSpPr>
            <p:nvPr/>
          </p:nvSpPr>
          <p:spPr bwMode="auto">
            <a:xfrm>
              <a:off x="2684" y="1551"/>
              <a:ext cx="7" cy="8"/>
            </a:xfrm>
            <a:custGeom>
              <a:avLst/>
              <a:gdLst>
                <a:gd name="T0" fmla="*/ 0 w 69"/>
                <a:gd name="T1" fmla="*/ 0 h 87"/>
                <a:gd name="T2" fmla="*/ 0 w 69"/>
                <a:gd name="T3" fmla="*/ 0 h 87"/>
                <a:gd name="T4" fmla="*/ 0 w 69"/>
                <a:gd name="T5" fmla="*/ 0 h 87"/>
                <a:gd name="T6" fmla="*/ 0 w 69"/>
                <a:gd name="T7" fmla="*/ 0 h 87"/>
                <a:gd name="T8" fmla="*/ 0 w 69"/>
                <a:gd name="T9" fmla="*/ 0 h 87"/>
                <a:gd name="T10" fmla="*/ 0 w 69"/>
                <a:gd name="T11" fmla="*/ 0 h 87"/>
                <a:gd name="T12" fmla="*/ 0 60000 65536"/>
                <a:gd name="T13" fmla="*/ 0 60000 65536"/>
                <a:gd name="T14" fmla="*/ 0 60000 65536"/>
                <a:gd name="T15" fmla="*/ 0 60000 65536"/>
                <a:gd name="T16" fmla="*/ 0 60000 65536"/>
                <a:gd name="T17" fmla="*/ 0 60000 65536"/>
                <a:gd name="T18" fmla="*/ 0 w 69"/>
                <a:gd name="T19" fmla="*/ 0 h 87"/>
                <a:gd name="T20" fmla="*/ 69 w 69"/>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69" h="87">
                  <a:moveTo>
                    <a:pt x="46" y="0"/>
                  </a:moveTo>
                  <a:lnTo>
                    <a:pt x="0" y="18"/>
                  </a:lnTo>
                  <a:lnTo>
                    <a:pt x="24" y="87"/>
                  </a:lnTo>
                  <a:lnTo>
                    <a:pt x="46" y="63"/>
                  </a:lnTo>
                  <a:lnTo>
                    <a:pt x="69" y="40"/>
                  </a:lnTo>
                  <a:lnTo>
                    <a:pt x="46" y="0"/>
                  </a:lnTo>
                  <a:close/>
                </a:path>
              </a:pathLst>
            </a:custGeom>
            <a:solidFill>
              <a:srgbClr val="DDDDDD"/>
            </a:solidFill>
            <a:ln w="9525">
              <a:solidFill>
                <a:srgbClr val="DDDDDD"/>
              </a:solidFill>
              <a:round/>
              <a:headEnd/>
              <a:tailEnd/>
            </a:ln>
          </p:spPr>
          <p:txBody>
            <a:bodyPr/>
            <a:lstStyle/>
            <a:p>
              <a:endParaRPr lang="en-US" dirty="0"/>
            </a:p>
          </p:txBody>
        </p:sp>
        <p:sp>
          <p:nvSpPr>
            <p:cNvPr id="47278" name="Freeform 237"/>
            <p:cNvSpPr>
              <a:spLocks/>
            </p:cNvSpPr>
            <p:nvPr/>
          </p:nvSpPr>
          <p:spPr bwMode="auto">
            <a:xfrm>
              <a:off x="2649" y="1572"/>
              <a:ext cx="8" cy="6"/>
            </a:xfrm>
            <a:custGeom>
              <a:avLst/>
              <a:gdLst>
                <a:gd name="T0" fmla="*/ 0 w 70"/>
                <a:gd name="T1" fmla="*/ 0 h 63"/>
                <a:gd name="T2" fmla="*/ 0 w 70"/>
                <a:gd name="T3" fmla="*/ 0 h 63"/>
                <a:gd name="T4" fmla="*/ 0 w 70"/>
                <a:gd name="T5" fmla="*/ 0 h 63"/>
                <a:gd name="T6" fmla="*/ 0 w 70"/>
                <a:gd name="T7" fmla="*/ 0 h 63"/>
                <a:gd name="T8" fmla="*/ 0 w 70"/>
                <a:gd name="T9" fmla="*/ 0 h 63"/>
                <a:gd name="T10" fmla="*/ 0 60000 65536"/>
                <a:gd name="T11" fmla="*/ 0 60000 65536"/>
                <a:gd name="T12" fmla="*/ 0 60000 65536"/>
                <a:gd name="T13" fmla="*/ 0 60000 65536"/>
                <a:gd name="T14" fmla="*/ 0 60000 65536"/>
                <a:gd name="T15" fmla="*/ 0 w 70"/>
                <a:gd name="T16" fmla="*/ 0 h 63"/>
                <a:gd name="T17" fmla="*/ 70 w 70"/>
                <a:gd name="T18" fmla="*/ 63 h 63"/>
              </a:gdLst>
              <a:ahLst/>
              <a:cxnLst>
                <a:cxn ang="T10">
                  <a:pos x="T0" y="T1"/>
                </a:cxn>
                <a:cxn ang="T11">
                  <a:pos x="T2" y="T3"/>
                </a:cxn>
                <a:cxn ang="T12">
                  <a:pos x="T4" y="T5"/>
                </a:cxn>
                <a:cxn ang="T13">
                  <a:pos x="T6" y="T7"/>
                </a:cxn>
                <a:cxn ang="T14">
                  <a:pos x="T8" y="T9"/>
                </a:cxn>
              </a:cxnLst>
              <a:rect l="T15" t="T16" r="T17" b="T18"/>
              <a:pathLst>
                <a:path w="70" h="63">
                  <a:moveTo>
                    <a:pt x="47" y="0"/>
                  </a:moveTo>
                  <a:lnTo>
                    <a:pt x="0" y="40"/>
                  </a:lnTo>
                  <a:lnTo>
                    <a:pt x="23" y="63"/>
                  </a:lnTo>
                  <a:lnTo>
                    <a:pt x="70" y="40"/>
                  </a:lnTo>
                  <a:lnTo>
                    <a:pt x="47" y="0"/>
                  </a:lnTo>
                  <a:close/>
                </a:path>
              </a:pathLst>
            </a:custGeom>
            <a:solidFill>
              <a:srgbClr val="DDDDDD"/>
            </a:solidFill>
            <a:ln w="9525">
              <a:solidFill>
                <a:srgbClr val="DDDDDD"/>
              </a:solidFill>
              <a:round/>
              <a:headEnd/>
              <a:tailEnd/>
            </a:ln>
          </p:spPr>
          <p:txBody>
            <a:bodyPr/>
            <a:lstStyle/>
            <a:p>
              <a:endParaRPr lang="en-US" dirty="0"/>
            </a:p>
          </p:txBody>
        </p:sp>
        <p:sp>
          <p:nvSpPr>
            <p:cNvPr id="47279" name="Freeform 238"/>
            <p:cNvSpPr>
              <a:spLocks/>
            </p:cNvSpPr>
            <p:nvPr/>
          </p:nvSpPr>
          <p:spPr bwMode="auto">
            <a:xfrm>
              <a:off x="2716" y="1651"/>
              <a:ext cx="37" cy="20"/>
            </a:xfrm>
            <a:custGeom>
              <a:avLst/>
              <a:gdLst>
                <a:gd name="T0" fmla="*/ 0 w 337"/>
                <a:gd name="T1" fmla="*/ 0 h 216"/>
                <a:gd name="T2" fmla="*/ 0 w 337"/>
                <a:gd name="T3" fmla="*/ 0 h 216"/>
                <a:gd name="T4" fmla="*/ 0 w 337"/>
                <a:gd name="T5" fmla="*/ 0 h 216"/>
                <a:gd name="T6" fmla="*/ 0 w 337"/>
                <a:gd name="T7" fmla="*/ 0 h 216"/>
                <a:gd name="T8" fmla="*/ 0 w 337"/>
                <a:gd name="T9" fmla="*/ 0 h 216"/>
                <a:gd name="T10" fmla="*/ 0 w 337"/>
                <a:gd name="T11" fmla="*/ 0 h 216"/>
                <a:gd name="T12" fmla="*/ 0 w 337"/>
                <a:gd name="T13" fmla="*/ 0 h 216"/>
                <a:gd name="T14" fmla="*/ 0 w 337"/>
                <a:gd name="T15" fmla="*/ 0 h 216"/>
                <a:gd name="T16" fmla="*/ 0 w 337"/>
                <a:gd name="T17" fmla="*/ 0 h 216"/>
                <a:gd name="T18" fmla="*/ 0 w 337"/>
                <a:gd name="T19" fmla="*/ 0 h 216"/>
                <a:gd name="T20" fmla="*/ 0 w 337"/>
                <a:gd name="T21" fmla="*/ 0 h 216"/>
                <a:gd name="T22" fmla="*/ 0 w 337"/>
                <a:gd name="T23" fmla="*/ 0 h 216"/>
                <a:gd name="T24" fmla="*/ 0 w 337"/>
                <a:gd name="T25" fmla="*/ 0 h 216"/>
                <a:gd name="T26" fmla="*/ 0 w 337"/>
                <a:gd name="T27" fmla="*/ 0 h 216"/>
                <a:gd name="T28" fmla="*/ 0 w 337"/>
                <a:gd name="T29" fmla="*/ 0 h 216"/>
                <a:gd name="T30" fmla="*/ 0 w 337"/>
                <a:gd name="T31" fmla="*/ 0 h 216"/>
                <a:gd name="T32" fmla="*/ 0 w 337"/>
                <a:gd name="T33" fmla="*/ 0 h 216"/>
                <a:gd name="T34" fmla="*/ 0 w 337"/>
                <a:gd name="T35" fmla="*/ 0 h 2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7"/>
                <a:gd name="T55" fmla="*/ 0 h 216"/>
                <a:gd name="T56" fmla="*/ 337 w 337"/>
                <a:gd name="T57" fmla="*/ 216 h 2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7" h="216">
                  <a:moveTo>
                    <a:pt x="337" y="24"/>
                  </a:moveTo>
                  <a:lnTo>
                    <a:pt x="314" y="64"/>
                  </a:lnTo>
                  <a:lnTo>
                    <a:pt x="268" y="111"/>
                  </a:lnTo>
                  <a:lnTo>
                    <a:pt x="314" y="157"/>
                  </a:lnTo>
                  <a:lnTo>
                    <a:pt x="268" y="204"/>
                  </a:lnTo>
                  <a:lnTo>
                    <a:pt x="221" y="204"/>
                  </a:lnTo>
                  <a:lnTo>
                    <a:pt x="111" y="204"/>
                  </a:lnTo>
                  <a:lnTo>
                    <a:pt x="42" y="216"/>
                  </a:lnTo>
                  <a:lnTo>
                    <a:pt x="18" y="181"/>
                  </a:lnTo>
                  <a:lnTo>
                    <a:pt x="35" y="157"/>
                  </a:lnTo>
                  <a:lnTo>
                    <a:pt x="0" y="99"/>
                  </a:lnTo>
                  <a:lnTo>
                    <a:pt x="18" y="87"/>
                  </a:lnTo>
                  <a:lnTo>
                    <a:pt x="24" y="35"/>
                  </a:lnTo>
                  <a:lnTo>
                    <a:pt x="42" y="24"/>
                  </a:lnTo>
                  <a:lnTo>
                    <a:pt x="129" y="64"/>
                  </a:lnTo>
                  <a:lnTo>
                    <a:pt x="221" y="0"/>
                  </a:lnTo>
                  <a:lnTo>
                    <a:pt x="268" y="47"/>
                  </a:lnTo>
                  <a:lnTo>
                    <a:pt x="337" y="24"/>
                  </a:lnTo>
                  <a:close/>
                </a:path>
              </a:pathLst>
            </a:custGeom>
            <a:solidFill>
              <a:srgbClr val="D7F68A"/>
            </a:solidFill>
            <a:ln w="9525">
              <a:solidFill>
                <a:srgbClr val="ABE634"/>
              </a:solidFill>
              <a:round/>
              <a:headEnd/>
              <a:tailEnd/>
            </a:ln>
          </p:spPr>
          <p:txBody>
            <a:bodyPr/>
            <a:lstStyle/>
            <a:p>
              <a:endParaRPr lang="en-US" dirty="0"/>
            </a:p>
          </p:txBody>
        </p:sp>
        <p:sp>
          <p:nvSpPr>
            <p:cNvPr id="47280" name="Freeform 239"/>
            <p:cNvSpPr>
              <a:spLocks/>
            </p:cNvSpPr>
            <p:nvPr/>
          </p:nvSpPr>
          <p:spPr bwMode="auto">
            <a:xfrm>
              <a:off x="2738" y="1667"/>
              <a:ext cx="16" cy="13"/>
            </a:xfrm>
            <a:custGeom>
              <a:avLst/>
              <a:gdLst>
                <a:gd name="T0" fmla="*/ 0 w 139"/>
                <a:gd name="T1" fmla="*/ 0 h 145"/>
                <a:gd name="T2" fmla="*/ 0 w 139"/>
                <a:gd name="T3" fmla="*/ 0 h 145"/>
                <a:gd name="T4" fmla="*/ 0 w 139"/>
                <a:gd name="T5" fmla="*/ 0 h 145"/>
                <a:gd name="T6" fmla="*/ 0 w 139"/>
                <a:gd name="T7" fmla="*/ 0 h 145"/>
                <a:gd name="T8" fmla="*/ 0 w 139"/>
                <a:gd name="T9" fmla="*/ 0 h 145"/>
                <a:gd name="T10" fmla="*/ 0 w 139"/>
                <a:gd name="T11" fmla="*/ 0 h 145"/>
                <a:gd name="T12" fmla="*/ 0 w 139"/>
                <a:gd name="T13" fmla="*/ 0 h 145"/>
                <a:gd name="T14" fmla="*/ 0 w 139"/>
                <a:gd name="T15" fmla="*/ 0 h 145"/>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145"/>
                <a:gd name="T26" fmla="*/ 139 w 139"/>
                <a:gd name="T27" fmla="*/ 145 h 1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145">
                  <a:moveTo>
                    <a:pt x="110" y="0"/>
                  </a:moveTo>
                  <a:lnTo>
                    <a:pt x="35" y="64"/>
                  </a:lnTo>
                  <a:lnTo>
                    <a:pt x="0" y="104"/>
                  </a:lnTo>
                  <a:lnTo>
                    <a:pt x="52" y="145"/>
                  </a:lnTo>
                  <a:lnTo>
                    <a:pt x="93" y="104"/>
                  </a:lnTo>
                  <a:lnTo>
                    <a:pt x="139" y="64"/>
                  </a:lnTo>
                  <a:lnTo>
                    <a:pt x="127" y="5"/>
                  </a:lnTo>
                  <a:lnTo>
                    <a:pt x="110" y="0"/>
                  </a:lnTo>
                  <a:close/>
                </a:path>
              </a:pathLst>
            </a:custGeom>
            <a:solidFill>
              <a:srgbClr val="DDDDDD"/>
            </a:solidFill>
            <a:ln w="9525">
              <a:solidFill>
                <a:srgbClr val="DDDDDD"/>
              </a:solidFill>
              <a:round/>
              <a:headEnd/>
              <a:tailEnd/>
            </a:ln>
          </p:spPr>
          <p:txBody>
            <a:bodyPr/>
            <a:lstStyle/>
            <a:p>
              <a:endParaRPr lang="en-US" dirty="0"/>
            </a:p>
          </p:txBody>
        </p:sp>
        <p:sp>
          <p:nvSpPr>
            <p:cNvPr id="47281" name="Freeform 240"/>
            <p:cNvSpPr>
              <a:spLocks/>
            </p:cNvSpPr>
            <p:nvPr/>
          </p:nvSpPr>
          <p:spPr bwMode="auto">
            <a:xfrm>
              <a:off x="2708" y="1670"/>
              <a:ext cx="34" cy="33"/>
            </a:xfrm>
            <a:custGeom>
              <a:avLst/>
              <a:gdLst>
                <a:gd name="T0" fmla="*/ 0 w 314"/>
                <a:gd name="T1" fmla="*/ 0 h 360"/>
                <a:gd name="T2" fmla="*/ 0 w 314"/>
                <a:gd name="T3" fmla="*/ 0 h 360"/>
                <a:gd name="T4" fmla="*/ 0 w 314"/>
                <a:gd name="T5" fmla="*/ 0 h 360"/>
                <a:gd name="T6" fmla="*/ 0 w 314"/>
                <a:gd name="T7" fmla="*/ 0 h 360"/>
                <a:gd name="T8" fmla="*/ 0 w 314"/>
                <a:gd name="T9" fmla="*/ 0 h 360"/>
                <a:gd name="T10" fmla="*/ 0 w 314"/>
                <a:gd name="T11" fmla="*/ 0 h 360"/>
                <a:gd name="T12" fmla="*/ 0 w 314"/>
                <a:gd name="T13" fmla="*/ 0 h 360"/>
                <a:gd name="T14" fmla="*/ 0 w 314"/>
                <a:gd name="T15" fmla="*/ 0 h 360"/>
                <a:gd name="T16" fmla="*/ 0 w 314"/>
                <a:gd name="T17" fmla="*/ 0 h 360"/>
                <a:gd name="T18" fmla="*/ 0 w 314"/>
                <a:gd name="T19" fmla="*/ 0 h 360"/>
                <a:gd name="T20" fmla="*/ 0 w 314"/>
                <a:gd name="T21" fmla="*/ 0 h 360"/>
                <a:gd name="T22" fmla="*/ 0 w 314"/>
                <a:gd name="T23" fmla="*/ 0 h 360"/>
                <a:gd name="T24" fmla="*/ 0 w 314"/>
                <a:gd name="T25" fmla="*/ 0 h 360"/>
                <a:gd name="T26" fmla="*/ 0 w 314"/>
                <a:gd name="T27" fmla="*/ 0 h 360"/>
                <a:gd name="T28" fmla="*/ 0 w 314"/>
                <a:gd name="T29" fmla="*/ 0 h 360"/>
                <a:gd name="T30" fmla="*/ 0 w 314"/>
                <a:gd name="T31" fmla="*/ 0 h 360"/>
                <a:gd name="T32" fmla="*/ 0 w 314"/>
                <a:gd name="T33" fmla="*/ 0 h 360"/>
                <a:gd name="T34" fmla="*/ 0 w 314"/>
                <a:gd name="T35" fmla="*/ 0 h 360"/>
                <a:gd name="T36" fmla="*/ 0 w 314"/>
                <a:gd name="T37" fmla="*/ 0 h 360"/>
                <a:gd name="T38" fmla="*/ 0 w 314"/>
                <a:gd name="T39" fmla="*/ 0 h 360"/>
                <a:gd name="T40" fmla="*/ 0 w 314"/>
                <a:gd name="T41" fmla="*/ 0 h 360"/>
                <a:gd name="T42" fmla="*/ 0 w 314"/>
                <a:gd name="T43" fmla="*/ 0 h 360"/>
                <a:gd name="T44" fmla="*/ 0 w 314"/>
                <a:gd name="T45" fmla="*/ 0 h 360"/>
                <a:gd name="T46" fmla="*/ 0 w 314"/>
                <a:gd name="T47" fmla="*/ 0 h 360"/>
                <a:gd name="T48" fmla="*/ 0 w 314"/>
                <a:gd name="T49" fmla="*/ 0 h 360"/>
                <a:gd name="T50" fmla="*/ 0 w 314"/>
                <a:gd name="T51" fmla="*/ 0 h 360"/>
                <a:gd name="T52" fmla="*/ 0 w 314"/>
                <a:gd name="T53" fmla="*/ 0 h 360"/>
                <a:gd name="T54" fmla="*/ 0 w 314"/>
                <a:gd name="T55" fmla="*/ 0 h 360"/>
                <a:gd name="T56" fmla="*/ 0 w 314"/>
                <a:gd name="T57" fmla="*/ 0 h 360"/>
                <a:gd name="T58" fmla="*/ 0 w 314"/>
                <a:gd name="T59" fmla="*/ 0 h 360"/>
                <a:gd name="T60" fmla="*/ 0 w 314"/>
                <a:gd name="T61" fmla="*/ 0 h 360"/>
                <a:gd name="T62" fmla="*/ 0 w 314"/>
                <a:gd name="T63" fmla="*/ 0 h 360"/>
                <a:gd name="T64" fmla="*/ 0 w 314"/>
                <a:gd name="T65" fmla="*/ 0 h 3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4"/>
                <a:gd name="T100" fmla="*/ 0 h 360"/>
                <a:gd name="T101" fmla="*/ 314 w 314"/>
                <a:gd name="T102" fmla="*/ 360 h 3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4" h="360">
                  <a:moveTo>
                    <a:pt x="274" y="69"/>
                  </a:moveTo>
                  <a:lnTo>
                    <a:pt x="245" y="69"/>
                  </a:lnTo>
                  <a:lnTo>
                    <a:pt x="199" y="92"/>
                  </a:lnTo>
                  <a:lnTo>
                    <a:pt x="157" y="69"/>
                  </a:lnTo>
                  <a:lnTo>
                    <a:pt x="157" y="116"/>
                  </a:lnTo>
                  <a:lnTo>
                    <a:pt x="112" y="92"/>
                  </a:lnTo>
                  <a:lnTo>
                    <a:pt x="77" y="87"/>
                  </a:lnTo>
                  <a:lnTo>
                    <a:pt x="157" y="156"/>
                  </a:lnTo>
                  <a:lnTo>
                    <a:pt x="88" y="134"/>
                  </a:lnTo>
                  <a:lnTo>
                    <a:pt x="88" y="179"/>
                  </a:lnTo>
                  <a:lnTo>
                    <a:pt x="134" y="226"/>
                  </a:lnTo>
                  <a:lnTo>
                    <a:pt x="157" y="273"/>
                  </a:lnTo>
                  <a:lnTo>
                    <a:pt x="122" y="256"/>
                  </a:lnTo>
                  <a:lnTo>
                    <a:pt x="181" y="319"/>
                  </a:lnTo>
                  <a:lnTo>
                    <a:pt x="134" y="291"/>
                  </a:lnTo>
                  <a:lnTo>
                    <a:pt x="100" y="279"/>
                  </a:lnTo>
                  <a:lnTo>
                    <a:pt x="152" y="331"/>
                  </a:lnTo>
                  <a:lnTo>
                    <a:pt x="157" y="360"/>
                  </a:lnTo>
                  <a:lnTo>
                    <a:pt x="88" y="354"/>
                  </a:lnTo>
                  <a:lnTo>
                    <a:pt x="42" y="336"/>
                  </a:lnTo>
                  <a:lnTo>
                    <a:pt x="24" y="249"/>
                  </a:lnTo>
                  <a:lnTo>
                    <a:pt x="12" y="209"/>
                  </a:lnTo>
                  <a:lnTo>
                    <a:pt x="100" y="267"/>
                  </a:lnTo>
                  <a:lnTo>
                    <a:pt x="42" y="191"/>
                  </a:lnTo>
                  <a:lnTo>
                    <a:pt x="12" y="156"/>
                  </a:lnTo>
                  <a:lnTo>
                    <a:pt x="0" y="87"/>
                  </a:lnTo>
                  <a:lnTo>
                    <a:pt x="42" y="69"/>
                  </a:lnTo>
                  <a:lnTo>
                    <a:pt x="88" y="22"/>
                  </a:lnTo>
                  <a:lnTo>
                    <a:pt x="157" y="0"/>
                  </a:lnTo>
                  <a:lnTo>
                    <a:pt x="274" y="0"/>
                  </a:lnTo>
                  <a:lnTo>
                    <a:pt x="314" y="0"/>
                  </a:lnTo>
                  <a:lnTo>
                    <a:pt x="314" y="22"/>
                  </a:lnTo>
                  <a:lnTo>
                    <a:pt x="274" y="69"/>
                  </a:lnTo>
                  <a:close/>
                </a:path>
              </a:pathLst>
            </a:custGeom>
            <a:solidFill>
              <a:srgbClr val="D7F68A"/>
            </a:solidFill>
            <a:ln w="9525">
              <a:solidFill>
                <a:srgbClr val="ABE634"/>
              </a:solidFill>
              <a:round/>
              <a:headEnd/>
              <a:tailEnd/>
            </a:ln>
          </p:spPr>
          <p:txBody>
            <a:bodyPr/>
            <a:lstStyle/>
            <a:p>
              <a:endParaRPr lang="en-US" dirty="0"/>
            </a:p>
          </p:txBody>
        </p:sp>
        <p:sp>
          <p:nvSpPr>
            <p:cNvPr id="47282" name="Freeform 241"/>
            <p:cNvSpPr>
              <a:spLocks/>
            </p:cNvSpPr>
            <p:nvPr/>
          </p:nvSpPr>
          <p:spPr bwMode="auto">
            <a:xfrm>
              <a:off x="2728" y="1692"/>
              <a:ext cx="10" cy="9"/>
            </a:xfrm>
            <a:custGeom>
              <a:avLst/>
              <a:gdLst>
                <a:gd name="T0" fmla="*/ 0 w 93"/>
                <a:gd name="T1" fmla="*/ 0 h 110"/>
                <a:gd name="T2" fmla="*/ 0 w 93"/>
                <a:gd name="T3" fmla="*/ 0 h 110"/>
                <a:gd name="T4" fmla="*/ 0 w 93"/>
                <a:gd name="T5" fmla="*/ 0 h 110"/>
                <a:gd name="T6" fmla="*/ 0 w 93"/>
                <a:gd name="T7" fmla="*/ 0 h 110"/>
                <a:gd name="T8" fmla="*/ 0 w 93"/>
                <a:gd name="T9" fmla="*/ 0 h 110"/>
                <a:gd name="T10" fmla="*/ 0 w 93"/>
                <a:gd name="T11" fmla="*/ 0 h 110"/>
                <a:gd name="T12" fmla="*/ 0 60000 65536"/>
                <a:gd name="T13" fmla="*/ 0 60000 65536"/>
                <a:gd name="T14" fmla="*/ 0 60000 65536"/>
                <a:gd name="T15" fmla="*/ 0 60000 65536"/>
                <a:gd name="T16" fmla="*/ 0 60000 65536"/>
                <a:gd name="T17" fmla="*/ 0 60000 65536"/>
                <a:gd name="T18" fmla="*/ 0 w 93"/>
                <a:gd name="T19" fmla="*/ 0 h 110"/>
                <a:gd name="T20" fmla="*/ 93 w 93"/>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93" h="110">
                  <a:moveTo>
                    <a:pt x="0" y="0"/>
                  </a:moveTo>
                  <a:lnTo>
                    <a:pt x="46" y="47"/>
                  </a:lnTo>
                  <a:lnTo>
                    <a:pt x="93" y="110"/>
                  </a:lnTo>
                  <a:lnTo>
                    <a:pt x="64" y="65"/>
                  </a:lnTo>
                  <a:lnTo>
                    <a:pt x="18" y="23"/>
                  </a:lnTo>
                  <a:lnTo>
                    <a:pt x="0" y="0"/>
                  </a:lnTo>
                  <a:close/>
                </a:path>
              </a:pathLst>
            </a:custGeom>
            <a:solidFill>
              <a:srgbClr val="D7F68A"/>
            </a:solidFill>
            <a:ln w="9525">
              <a:solidFill>
                <a:srgbClr val="ABE634"/>
              </a:solidFill>
              <a:round/>
              <a:headEnd/>
              <a:tailEnd/>
            </a:ln>
          </p:spPr>
          <p:txBody>
            <a:bodyPr/>
            <a:lstStyle/>
            <a:p>
              <a:endParaRPr lang="en-US" dirty="0"/>
            </a:p>
          </p:txBody>
        </p:sp>
        <p:sp>
          <p:nvSpPr>
            <p:cNvPr id="47283" name="Freeform 242"/>
            <p:cNvSpPr>
              <a:spLocks/>
            </p:cNvSpPr>
            <p:nvPr/>
          </p:nvSpPr>
          <p:spPr bwMode="auto">
            <a:xfrm>
              <a:off x="2723" y="1714"/>
              <a:ext cx="15" cy="4"/>
            </a:xfrm>
            <a:custGeom>
              <a:avLst/>
              <a:gdLst>
                <a:gd name="T0" fmla="*/ 0 w 140"/>
                <a:gd name="T1" fmla="*/ 0 h 47"/>
                <a:gd name="T2" fmla="*/ 0 w 140"/>
                <a:gd name="T3" fmla="*/ 0 h 47"/>
                <a:gd name="T4" fmla="*/ 0 w 140"/>
                <a:gd name="T5" fmla="*/ 0 h 47"/>
                <a:gd name="T6" fmla="*/ 0 w 140"/>
                <a:gd name="T7" fmla="*/ 0 h 47"/>
                <a:gd name="T8" fmla="*/ 0 w 140"/>
                <a:gd name="T9" fmla="*/ 0 h 47"/>
                <a:gd name="T10" fmla="*/ 0 w 140"/>
                <a:gd name="T11" fmla="*/ 0 h 47"/>
                <a:gd name="T12" fmla="*/ 0 w 140"/>
                <a:gd name="T13" fmla="*/ 0 h 47"/>
                <a:gd name="T14" fmla="*/ 0 60000 65536"/>
                <a:gd name="T15" fmla="*/ 0 60000 65536"/>
                <a:gd name="T16" fmla="*/ 0 60000 65536"/>
                <a:gd name="T17" fmla="*/ 0 60000 65536"/>
                <a:gd name="T18" fmla="*/ 0 60000 65536"/>
                <a:gd name="T19" fmla="*/ 0 60000 65536"/>
                <a:gd name="T20" fmla="*/ 0 60000 65536"/>
                <a:gd name="T21" fmla="*/ 0 w 140"/>
                <a:gd name="T22" fmla="*/ 0 h 47"/>
                <a:gd name="T23" fmla="*/ 140 w 140"/>
                <a:gd name="T24" fmla="*/ 47 h 4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 h="47">
                  <a:moveTo>
                    <a:pt x="0" y="23"/>
                  </a:moveTo>
                  <a:lnTo>
                    <a:pt x="23" y="47"/>
                  </a:lnTo>
                  <a:lnTo>
                    <a:pt x="65" y="47"/>
                  </a:lnTo>
                  <a:lnTo>
                    <a:pt x="140" y="23"/>
                  </a:lnTo>
                  <a:lnTo>
                    <a:pt x="93" y="23"/>
                  </a:lnTo>
                  <a:lnTo>
                    <a:pt x="0" y="0"/>
                  </a:lnTo>
                  <a:lnTo>
                    <a:pt x="0" y="23"/>
                  </a:lnTo>
                  <a:close/>
                </a:path>
              </a:pathLst>
            </a:custGeom>
            <a:solidFill>
              <a:srgbClr val="DDDDDD"/>
            </a:solidFill>
            <a:ln w="9525">
              <a:noFill/>
              <a:round/>
              <a:headEnd/>
              <a:tailEnd/>
            </a:ln>
          </p:spPr>
          <p:txBody>
            <a:bodyPr/>
            <a:lstStyle/>
            <a:p>
              <a:endParaRPr lang="en-US" dirty="0"/>
            </a:p>
          </p:txBody>
        </p:sp>
        <p:sp>
          <p:nvSpPr>
            <p:cNvPr id="47284" name="Rectangle 243"/>
            <p:cNvSpPr>
              <a:spLocks noChangeArrowheads="1"/>
            </p:cNvSpPr>
            <p:nvPr/>
          </p:nvSpPr>
          <p:spPr bwMode="auto">
            <a:xfrm>
              <a:off x="2747" y="1710"/>
              <a:ext cx="6" cy="2"/>
            </a:xfrm>
            <a:prstGeom prst="rect">
              <a:avLst/>
            </a:prstGeom>
            <a:solidFill>
              <a:srgbClr val="DDDDDD"/>
            </a:solidFill>
            <a:ln w="9525">
              <a:solidFill>
                <a:srgbClr val="DDDDDD"/>
              </a:solidFill>
              <a:miter lim="800000"/>
              <a:headEnd/>
              <a:tailEnd/>
            </a:ln>
          </p:spPr>
          <p:txBody>
            <a:bodyPr/>
            <a:lstStyle/>
            <a:p>
              <a:endParaRPr lang="zh-CN" altLang="en-US" sz="1800" b="0"/>
            </a:p>
          </p:txBody>
        </p:sp>
        <p:sp>
          <p:nvSpPr>
            <p:cNvPr id="47285" name="Freeform 244"/>
            <p:cNvSpPr>
              <a:spLocks/>
            </p:cNvSpPr>
            <p:nvPr/>
          </p:nvSpPr>
          <p:spPr bwMode="auto">
            <a:xfrm>
              <a:off x="2657" y="1637"/>
              <a:ext cx="63" cy="38"/>
            </a:xfrm>
            <a:custGeom>
              <a:avLst/>
              <a:gdLst>
                <a:gd name="T0" fmla="*/ 0 w 588"/>
                <a:gd name="T1" fmla="*/ 0 h 406"/>
                <a:gd name="T2" fmla="*/ 0 w 588"/>
                <a:gd name="T3" fmla="*/ 0 h 406"/>
                <a:gd name="T4" fmla="*/ 0 w 588"/>
                <a:gd name="T5" fmla="*/ 0 h 406"/>
                <a:gd name="T6" fmla="*/ 0 w 588"/>
                <a:gd name="T7" fmla="*/ 0 h 406"/>
                <a:gd name="T8" fmla="*/ 0 w 588"/>
                <a:gd name="T9" fmla="*/ 0 h 406"/>
                <a:gd name="T10" fmla="*/ 0 w 588"/>
                <a:gd name="T11" fmla="*/ 0 h 406"/>
                <a:gd name="T12" fmla="*/ 0 w 588"/>
                <a:gd name="T13" fmla="*/ 0 h 406"/>
                <a:gd name="T14" fmla="*/ 0 w 588"/>
                <a:gd name="T15" fmla="*/ 0 h 406"/>
                <a:gd name="T16" fmla="*/ 0 w 588"/>
                <a:gd name="T17" fmla="*/ 0 h 406"/>
                <a:gd name="T18" fmla="*/ 0 w 588"/>
                <a:gd name="T19" fmla="*/ 0 h 406"/>
                <a:gd name="T20" fmla="*/ 0 w 588"/>
                <a:gd name="T21" fmla="*/ 0 h 406"/>
                <a:gd name="T22" fmla="*/ 0 w 588"/>
                <a:gd name="T23" fmla="*/ 0 h 406"/>
                <a:gd name="T24" fmla="*/ 0 w 588"/>
                <a:gd name="T25" fmla="*/ 0 h 406"/>
                <a:gd name="T26" fmla="*/ 0 w 588"/>
                <a:gd name="T27" fmla="*/ 0 h 406"/>
                <a:gd name="T28" fmla="*/ 0 w 588"/>
                <a:gd name="T29" fmla="*/ 0 h 406"/>
                <a:gd name="T30" fmla="*/ 0 w 588"/>
                <a:gd name="T31" fmla="*/ 0 h 406"/>
                <a:gd name="T32" fmla="*/ 0 w 588"/>
                <a:gd name="T33" fmla="*/ 0 h 406"/>
                <a:gd name="T34" fmla="*/ 0 w 588"/>
                <a:gd name="T35" fmla="*/ 0 h 406"/>
                <a:gd name="T36" fmla="*/ 0 w 588"/>
                <a:gd name="T37" fmla="*/ 0 h 406"/>
                <a:gd name="T38" fmla="*/ 0 w 588"/>
                <a:gd name="T39" fmla="*/ 0 h 406"/>
                <a:gd name="T40" fmla="*/ 0 w 588"/>
                <a:gd name="T41" fmla="*/ 0 h 406"/>
                <a:gd name="T42" fmla="*/ 0 w 588"/>
                <a:gd name="T43" fmla="*/ 0 h 406"/>
                <a:gd name="T44" fmla="*/ 0 w 588"/>
                <a:gd name="T45" fmla="*/ 0 h 406"/>
                <a:gd name="T46" fmla="*/ 0 w 588"/>
                <a:gd name="T47" fmla="*/ 0 h 406"/>
                <a:gd name="T48" fmla="*/ 0 w 588"/>
                <a:gd name="T49" fmla="*/ 0 h 406"/>
                <a:gd name="T50" fmla="*/ 0 w 588"/>
                <a:gd name="T51" fmla="*/ 0 h 406"/>
                <a:gd name="T52" fmla="*/ 0 w 588"/>
                <a:gd name="T53" fmla="*/ 0 h 406"/>
                <a:gd name="T54" fmla="*/ 0 w 588"/>
                <a:gd name="T55" fmla="*/ 0 h 406"/>
                <a:gd name="T56" fmla="*/ 0 w 588"/>
                <a:gd name="T57" fmla="*/ 0 h 406"/>
                <a:gd name="T58" fmla="*/ 0 w 588"/>
                <a:gd name="T59" fmla="*/ 0 h 406"/>
                <a:gd name="T60" fmla="*/ 0 w 588"/>
                <a:gd name="T61" fmla="*/ 0 h 406"/>
                <a:gd name="T62" fmla="*/ 0 w 588"/>
                <a:gd name="T63" fmla="*/ 0 h 406"/>
                <a:gd name="T64" fmla="*/ 0 w 588"/>
                <a:gd name="T65" fmla="*/ 0 h 40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88"/>
                <a:gd name="T100" fmla="*/ 0 h 406"/>
                <a:gd name="T101" fmla="*/ 588 w 588"/>
                <a:gd name="T102" fmla="*/ 406 h 40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88" h="406">
                  <a:moveTo>
                    <a:pt x="23" y="23"/>
                  </a:moveTo>
                  <a:lnTo>
                    <a:pt x="0" y="63"/>
                  </a:lnTo>
                  <a:lnTo>
                    <a:pt x="47" y="86"/>
                  </a:lnTo>
                  <a:lnTo>
                    <a:pt x="180" y="110"/>
                  </a:lnTo>
                  <a:lnTo>
                    <a:pt x="180" y="133"/>
                  </a:lnTo>
                  <a:lnTo>
                    <a:pt x="157" y="133"/>
                  </a:lnTo>
                  <a:lnTo>
                    <a:pt x="204" y="203"/>
                  </a:lnTo>
                  <a:lnTo>
                    <a:pt x="274" y="250"/>
                  </a:lnTo>
                  <a:lnTo>
                    <a:pt x="366" y="267"/>
                  </a:lnTo>
                  <a:lnTo>
                    <a:pt x="389" y="313"/>
                  </a:lnTo>
                  <a:lnTo>
                    <a:pt x="431" y="313"/>
                  </a:lnTo>
                  <a:lnTo>
                    <a:pt x="476" y="337"/>
                  </a:lnTo>
                  <a:lnTo>
                    <a:pt x="518" y="382"/>
                  </a:lnTo>
                  <a:lnTo>
                    <a:pt x="541" y="406"/>
                  </a:lnTo>
                  <a:lnTo>
                    <a:pt x="588" y="382"/>
                  </a:lnTo>
                  <a:lnTo>
                    <a:pt x="564" y="337"/>
                  </a:lnTo>
                  <a:lnTo>
                    <a:pt x="588" y="313"/>
                  </a:lnTo>
                  <a:lnTo>
                    <a:pt x="541" y="250"/>
                  </a:lnTo>
                  <a:lnTo>
                    <a:pt x="570" y="243"/>
                  </a:lnTo>
                  <a:lnTo>
                    <a:pt x="570" y="203"/>
                  </a:lnTo>
                  <a:lnTo>
                    <a:pt x="581" y="173"/>
                  </a:lnTo>
                  <a:lnTo>
                    <a:pt x="570" y="156"/>
                  </a:lnTo>
                  <a:lnTo>
                    <a:pt x="500" y="133"/>
                  </a:lnTo>
                  <a:lnTo>
                    <a:pt x="453" y="86"/>
                  </a:lnTo>
                  <a:lnTo>
                    <a:pt x="453" y="63"/>
                  </a:lnTo>
                  <a:lnTo>
                    <a:pt x="366" y="86"/>
                  </a:lnTo>
                  <a:lnTo>
                    <a:pt x="319" y="110"/>
                  </a:lnTo>
                  <a:lnTo>
                    <a:pt x="274" y="46"/>
                  </a:lnTo>
                  <a:lnTo>
                    <a:pt x="180" y="0"/>
                  </a:lnTo>
                  <a:lnTo>
                    <a:pt x="140" y="23"/>
                  </a:lnTo>
                  <a:lnTo>
                    <a:pt x="110" y="23"/>
                  </a:lnTo>
                  <a:lnTo>
                    <a:pt x="70" y="23"/>
                  </a:lnTo>
                  <a:lnTo>
                    <a:pt x="23" y="23"/>
                  </a:lnTo>
                  <a:close/>
                </a:path>
              </a:pathLst>
            </a:custGeom>
            <a:solidFill>
              <a:srgbClr val="D7F68A"/>
            </a:solidFill>
            <a:ln w="9525">
              <a:solidFill>
                <a:srgbClr val="ABE634"/>
              </a:solidFill>
              <a:round/>
              <a:headEnd/>
              <a:tailEnd/>
            </a:ln>
          </p:spPr>
          <p:txBody>
            <a:bodyPr/>
            <a:lstStyle/>
            <a:p>
              <a:endParaRPr lang="en-US" dirty="0"/>
            </a:p>
          </p:txBody>
        </p:sp>
        <p:sp>
          <p:nvSpPr>
            <p:cNvPr id="47286" name="Freeform 245"/>
            <p:cNvSpPr>
              <a:spLocks/>
            </p:cNvSpPr>
            <p:nvPr/>
          </p:nvSpPr>
          <p:spPr bwMode="auto">
            <a:xfrm>
              <a:off x="2642" y="1620"/>
              <a:ext cx="46" cy="19"/>
            </a:xfrm>
            <a:custGeom>
              <a:avLst/>
              <a:gdLst>
                <a:gd name="T0" fmla="*/ 0 w 425"/>
                <a:gd name="T1" fmla="*/ 0 h 204"/>
                <a:gd name="T2" fmla="*/ 0 w 425"/>
                <a:gd name="T3" fmla="*/ 0 h 204"/>
                <a:gd name="T4" fmla="*/ 0 w 425"/>
                <a:gd name="T5" fmla="*/ 0 h 204"/>
                <a:gd name="T6" fmla="*/ 0 w 425"/>
                <a:gd name="T7" fmla="*/ 0 h 204"/>
                <a:gd name="T8" fmla="*/ 0 w 425"/>
                <a:gd name="T9" fmla="*/ 0 h 204"/>
                <a:gd name="T10" fmla="*/ 0 w 425"/>
                <a:gd name="T11" fmla="*/ 0 h 204"/>
                <a:gd name="T12" fmla="*/ 0 w 425"/>
                <a:gd name="T13" fmla="*/ 0 h 204"/>
                <a:gd name="T14" fmla="*/ 0 w 425"/>
                <a:gd name="T15" fmla="*/ 0 h 204"/>
                <a:gd name="T16" fmla="*/ 0 w 425"/>
                <a:gd name="T17" fmla="*/ 0 h 204"/>
                <a:gd name="T18" fmla="*/ 0 w 425"/>
                <a:gd name="T19" fmla="*/ 0 h 204"/>
                <a:gd name="T20" fmla="*/ 0 w 425"/>
                <a:gd name="T21" fmla="*/ 0 h 204"/>
                <a:gd name="T22" fmla="*/ 0 w 425"/>
                <a:gd name="T23" fmla="*/ 0 h 204"/>
                <a:gd name="T24" fmla="*/ 0 w 425"/>
                <a:gd name="T25" fmla="*/ 0 h 204"/>
                <a:gd name="T26" fmla="*/ 0 w 425"/>
                <a:gd name="T27" fmla="*/ 0 h 204"/>
                <a:gd name="T28" fmla="*/ 0 w 425"/>
                <a:gd name="T29" fmla="*/ 0 h 204"/>
                <a:gd name="T30" fmla="*/ 0 w 425"/>
                <a:gd name="T31" fmla="*/ 0 h 204"/>
                <a:gd name="T32" fmla="*/ 0 w 425"/>
                <a:gd name="T33" fmla="*/ 0 h 204"/>
                <a:gd name="T34" fmla="*/ 0 w 425"/>
                <a:gd name="T35" fmla="*/ 0 h 204"/>
                <a:gd name="T36" fmla="*/ 0 w 425"/>
                <a:gd name="T37" fmla="*/ 0 h 204"/>
                <a:gd name="T38" fmla="*/ 0 w 425"/>
                <a:gd name="T39" fmla="*/ 0 h 204"/>
                <a:gd name="T40" fmla="*/ 0 w 425"/>
                <a:gd name="T41" fmla="*/ 0 h 204"/>
                <a:gd name="T42" fmla="*/ 0 w 425"/>
                <a:gd name="T43" fmla="*/ 0 h 204"/>
                <a:gd name="T44" fmla="*/ 0 w 425"/>
                <a:gd name="T45" fmla="*/ 0 h 204"/>
                <a:gd name="T46" fmla="*/ 0 w 425"/>
                <a:gd name="T47" fmla="*/ 0 h 2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25"/>
                <a:gd name="T73" fmla="*/ 0 h 204"/>
                <a:gd name="T74" fmla="*/ 425 w 425"/>
                <a:gd name="T75" fmla="*/ 204 h 2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25" h="204">
                  <a:moveTo>
                    <a:pt x="0" y="134"/>
                  </a:moveTo>
                  <a:lnTo>
                    <a:pt x="6" y="157"/>
                  </a:lnTo>
                  <a:lnTo>
                    <a:pt x="70" y="181"/>
                  </a:lnTo>
                  <a:lnTo>
                    <a:pt x="100" y="134"/>
                  </a:lnTo>
                  <a:lnTo>
                    <a:pt x="187" y="152"/>
                  </a:lnTo>
                  <a:lnTo>
                    <a:pt x="187" y="181"/>
                  </a:lnTo>
                  <a:lnTo>
                    <a:pt x="163" y="204"/>
                  </a:lnTo>
                  <a:lnTo>
                    <a:pt x="285" y="198"/>
                  </a:lnTo>
                  <a:lnTo>
                    <a:pt x="320" y="181"/>
                  </a:lnTo>
                  <a:lnTo>
                    <a:pt x="344" y="181"/>
                  </a:lnTo>
                  <a:lnTo>
                    <a:pt x="367" y="134"/>
                  </a:lnTo>
                  <a:lnTo>
                    <a:pt x="425" y="94"/>
                  </a:lnTo>
                  <a:lnTo>
                    <a:pt x="407" y="47"/>
                  </a:lnTo>
                  <a:lnTo>
                    <a:pt x="390" y="24"/>
                  </a:lnTo>
                  <a:lnTo>
                    <a:pt x="372" y="24"/>
                  </a:lnTo>
                  <a:lnTo>
                    <a:pt x="320" y="0"/>
                  </a:lnTo>
                  <a:lnTo>
                    <a:pt x="280" y="12"/>
                  </a:lnTo>
                  <a:lnTo>
                    <a:pt x="210" y="24"/>
                  </a:lnTo>
                  <a:lnTo>
                    <a:pt x="163" y="42"/>
                  </a:lnTo>
                  <a:lnTo>
                    <a:pt x="163" y="87"/>
                  </a:lnTo>
                  <a:lnTo>
                    <a:pt x="140" y="87"/>
                  </a:lnTo>
                  <a:lnTo>
                    <a:pt x="53" y="87"/>
                  </a:lnTo>
                  <a:lnTo>
                    <a:pt x="12" y="99"/>
                  </a:lnTo>
                  <a:lnTo>
                    <a:pt x="0" y="134"/>
                  </a:lnTo>
                  <a:close/>
                </a:path>
              </a:pathLst>
            </a:custGeom>
            <a:solidFill>
              <a:srgbClr val="D7F68A"/>
            </a:solidFill>
            <a:ln w="9525">
              <a:solidFill>
                <a:srgbClr val="ABE634"/>
              </a:solidFill>
              <a:round/>
              <a:headEnd/>
              <a:tailEnd/>
            </a:ln>
          </p:spPr>
          <p:txBody>
            <a:bodyPr/>
            <a:lstStyle/>
            <a:p>
              <a:endParaRPr lang="en-US" dirty="0"/>
            </a:p>
          </p:txBody>
        </p:sp>
        <p:sp>
          <p:nvSpPr>
            <p:cNvPr id="47287" name="Freeform 246"/>
            <p:cNvSpPr>
              <a:spLocks/>
            </p:cNvSpPr>
            <p:nvPr/>
          </p:nvSpPr>
          <p:spPr bwMode="auto">
            <a:xfrm>
              <a:off x="2677" y="1626"/>
              <a:ext cx="41" cy="21"/>
            </a:xfrm>
            <a:custGeom>
              <a:avLst/>
              <a:gdLst>
                <a:gd name="T0" fmla="*/ 0 w 372"/>
                <a:gd name="T1" fmla="*/ 0 h 227"/>
                <a:gd name="T2" fmla="*/ 0 w 372"/>
                <a:gd name="T3" fmla="*/ 0 h 227"/>
                <a:gd name="T4" fmla="*/ 0 w 372"/>
                <a:gd name="T5" fmla="*/ 0 h 227"/>
                <a:gd name="T6" fmla="*/ 0 w 372"/>
                <a:gd name="T7" fmla="*/ 0 h 227"/>
                <a:gd name="T8" fmla="*/ 0 w 372"/>
                <a:gd name="T9" fmla="*/ 0 h 227"/>
                <a:gd name="T10" fmla="*/ 0 w 372"/>
                <a:gd name="T11" fmla="*/ 0 h 227"/>
                <a:gd name="T12" fmla="*/ 0 w 372"/>
                <a:gd name="T13" fmla="*/ 0 h 227"/>
                <a:gd name="T14" fmla="*/ 0 w 372"/>
                <a:gd name="T15" fmla="*/ 0 h 227"/>
                <a:gd name="T16" fmla="*/ 0 w 372"/>
                <a:gd name="T17" fmla="*/ 0 h 227"/>
                <a:gd name="T18" fmla="*/ 0 w 372"/>
                <a:gd name="T19" fmla="*/ 0 h 227"/>
                <a:gd name="T20" fmla="*/ 0 w 372"/>
                <a:gd name="T21" fmla="*/ 0 h 227"/>
                <a:gd name="T22" fmla="*/ 0 w 372"/>
                <a:gd name="T23" fmla="*/ 0 h 227"/>
                <a:gd name="T24" fmla="*/ 0 w 372"/>
                <a:gd name="T25" fmla="*/ 0 h 227"/>
                <a:gd name="T26" fmla="*/ 0 w 372"/>
                <a:gd name="T27" fmla="*/ 0 h 227"/>
                <a:gd name="T28" fmla="*/ 0 w 372"/>
                <a:gd name="T29" fmla="*/ 0 h 227"/>
                <a:gd name="T30" fmla="*/ 0 w 372"/>
                <a:gd name="T31" fmla="*/ 0 h 22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2"/>
                <a:gd name="T49" fmla="*/ 0 h 227"/>
                <a:gd name="T50" fmla="*/ 372 w 372"/>
                <a:gd name="T51" fmla="*/ 227 h 22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2" h="227">
                  <a:moveTo>
                    <a:pt x="104" y="23"/>
                  </a:moveTo>
                  <a:lnTo>
                    <a:pt x="35" y="70"/>
                  </a:lnTo>
                  <a:lnTo>
                    <a:pt x="0" y="123"/>
                  </a:lnTo>
                  <a:lnTo>
                    <a:pt x="70" y="157"/>
                  </a:lnTo>
                  <a:lnTo>
                    <a:pt x="104" y="203"/>
                  </a:lnTo>
                  <a:lnTo>
                    <a:pt x="116" y="227"/>
                  </a:lnTo>
                  <a:lnTo>
                    <a:pt x="174" y="203"/>
                  </a:lnTo>
                  <a:lnTo>
                    <a:pt x="204" y="198"/>
                  </a:lnTo>
                  <a:lnTo>
                    <a:pt x="239" y="180"/>
                  </a:lnTo>
                  <a:lnTo>
                    <a:pt x="261" y="163"/>
                  </a:lnTo>
                  <a:lnTo>
                    <a:pt x="308" y="117"/>
                  </a:lnTo>
                  <a:lnTo>
                    <a:pt x="349" y="65"/>
                  </a:lnTo>
                  <a:lnTo>
                    <a:pt x="372" y="0"/>
                  </a:lnTo>
                  <a:lnTo>
                    <a:pt x="261" y="6"/>
                  </a:lnTo>
                  <a:lnTo>
                    <a:pt x="197" y="23"/>
                  </a:lnTo>
                  <a:lnTo>
                    <a:pt x="104" y="23"/>
                  </a:lnTo>
                  <a:close/>
                </a:path>
              </a:pathLst>
            </a:custGeom>
            <a:solidFill>
              <a:srgbClr val="D7F68A"/>
            </a:solidFill>
            <a:ln w="9525">
              <a:solidFill>
                <a:srgbClr val="ABE634"/>
              </a:solidFill>
              <a:round/>
              <a:headEnd/>
              <a:tailEnd/>
            </a:ln>
          </p:spPr>
          <p:txBody>
            <a:bodyPr/>
            <a:lstStyle/>
            <a:p>
              <a:endParaRPr lang="en-US" dirty="0"/>
            </a:p>
          </p:txBody>
        </p:sp>
        <p:sp>
          <p:nvSpPr>
            <p:cNvPr id="47288" name="Freeform 247"/>
            <p:cNvSpPr>
              <a:spLocks/>
            </p:cNvSpPr>
            <p:nvPr/>
          </p:nvSpPr>
          <p:spPr bwMode="auto">
            <a:xfrm>
              <a:off x="2637" y="1629"/>
              <a:ext cx="6" cy="4"/>
            </a:xfrm>
            <a:custGeom>
              <a:avLst/>
              <a:gdLst>
                <a:gd name="T0" fmla="*/ 0 w 52"/>
                <a:gd name="T1" fmla="*/ 0 h 41"/>
                <a:gd name="T2" fmla="*/ 0 w 52"/>
                <a:gd name="T3" fmla="*/ 0 h 41"/>
                <a:gd name="T4" fmla="*/ 0 w 52"/>
                <a:gd name="T5" fmla="*/ 0 h 41"/>
                <a:gd name="T6" fmla="*/ 0 w 52"/>
                <a:gd name="T7" fmla="*/ 0 h 41"/>
                <a:gd name="T8" fmla="*/ 0 w 52"/>
                <a:gd name="T9" fmla="*/ 0 h 41"/>
                <a:gd name="T10" fmla="*/ 0 60000 65536"/>
                <a:gd name="T11" fmla="*/ 0 60000 65536"/>
                <a:gd name="T12" fmla="*/ 0 60000 65536"/>
                <a:gd name="T13" fmla="*/ 0 60000 65536"/>
                <a:gd name="T14" fmla="*/ 0 60000 65536"/>
                <a:gd name="T15" fmla="*/ 0 w 52"/>
                <a:gd name="T16" fmla="*/ 0 h 41"/>
                <a:gd name="T17" fmla="*/ 52 w 52"/>
                <a:gd name="T18" fmla="*/ 41 h 41"/>
              </a:gdLst>
              <a:ahLst/>
              <a:cxnLst>
                <a:cxn ang="T10">
                  <a:pos x="T0" y="T1"/>
                </a:cxn>
                <a:cxn ang="T11">
                  <a:pos x="T2" y="T3"/>
                </a:cxn>
                <a:cxn ang="T12">
                  <a:pos x="T4" y="T5"/>
                </a:cxn>
                <a:cxn ang="T13">
                  <a:pos x="T6" y="T7"/>
                </a:cxn>
                <a:cxn ang="T14">
                  <a:pos x="T8" y="T9"/>
                </a:cxn>
              </a:cxnLst>
              <a:rect l="T15" t="T16" r="T17" b="T18"/>
              <a:pathLst>
                <a:path w="52" h="41">
                  <a:moveTo>
                    <a:pt x="52" y="0"/>
                  </a:moveTo>
                  <a:lnTo>
                    <a:pt x="0" y="0"/>
                  </a:lnTo>
                  <a:lnTo>
                    <a:pt x="6" y="35"/>
                  </a:lnTo>
                  <a:lnTo>
                    <a:pt x="35" y="41"/>
                  </a:lnTo>
                  <a:lnTo>
                    <a:pt x="52" y="0"/>
                  </a:lnTo>
                  <a:close/>
                </a:path>
              </a:pathLst>
            </a:custGeom>
            <a:solidFill>
              <a:srgbClr val="DDDDDD"/>
            </a:solidFill>
            <a:ln w="9525">
              <a:solidFill>
                <a:srgbClr val="DDDDDD"/>
              </a:solidFill>
              <a:round/>
              <a:headEnd/>
              <a:tailEnd/>
            </a:ln>
          </p:spPr>
          <p:txBody>
            <a:bodyPr/>
            <a:lstStyle/>
            <a:p>
              <a:endParaRPr lang="en-US" dirty="0"/>
            </a:p>
          </p:txBody>
        </p:sp>
        <p:sp>
          <p:nvSpPr>
            <p:cNvPr id="47289" name="Freeform 248"/>
            <p:cNvSpPr>
              <a:spLocks/>
            </p:cNvSpPr>
            <p:nvPr/>
          </p:nvSpPr>
          <p:spPr bwMode="auto">
            <a:xfrm>
              <a:off x="2617" y="1627"/>
              <a:ext cx="21" cy="15"/>
            </a:xfrm>
            <a:custGeom>
              <a:avLst/>
              <a:gdLst>
                <a:gd name="T0" fmla="*/ 0 w 192"/>
                <a:gd name="T1" fmla="*/ 0 h 162"/>
                <a:gd name="T2" fmla="*/ 0 w 192"/>
                <a:gd name="T3" fmla="*/ 0 h 162"/>
                <a:gd name="T4" fmla="*/ 0 w 192"/>
                <a:gd name="T5" fmla="*/ 0 h 162"/>
                <a:gd name="T6" fmla="*/ 0 w 192"/>
                <a:gd name="T7" fmla="*/ 0 h 162"/>
                <a:gd name="T8" fmla="*/ 0 w 192"/>
                <a:gd name="T9" fmla="*/ 0 h 162"/>
                <a:gd name="T10" fmla="*/ 0 w 192"/>
                <a:gd name="T11" fmla="*/ 0 h 162"/>
                <a:gd name="T12" fmla="*/ 0 w 192"/>
                <a:gd name="T13" fmla="*/ 0 h 162"/>
                <a:gd name="T14" fmla="*/ 0 w 192"/>
                <a:gd name="T15" fmla="*/ 0 h 162"/>
                <a:gd name="T16" fmla="*/ 0 w 192"/>
                <a:gd name="T17" fmla="*/ 0 h 162"/>
                <a:gd name="T18" fmla="*/ 0 w 192"/>
                <a:gd name="T19" fmla="*/ 0 h 162"/>
                <a:gd name="T20" fmla="*/ 0 w 192"/>
                <a:gd name="T21" fmla="*/ 0 h 162"/>
                <a:gd name="T22" fmla="*/ 0 w 192"/>
                <a:gd name="T23" fmla="*/ 0 h 162"/>
                <a:gd name="T24" fmla="*/ 0 w 192"/>
                <a:gd name="T25" fmla="*/ 0 h 1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2"/>
                <a:gd name="T40" fmla="*/ 0 h 162"/>
                <a:gd name="T41" fmla="*/ 192 w 192"/>
                <a:gd name="T42" fmla="*/ 162 h 1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2" h="162">
                  <a:moveTo>
                    <a:pt x="181" y="23"/>
                  </a:moveTo>
                  <a:lnTo>
                    <a:pt x="99" y="0"/>
                  </a:lnTo>
                  <a:lnTo>
                    <a:pt x="47" y="29"/>
                  </a:lnTo>
                  <a:lnTo>
                    <a:pt x="0" y="75"/>
                  </a:lnTo>
                  <a:lnTo>
                    <a:pt x="24" y="145"/>
                  </a:lnTo>
                  <a:lnTo>
                    <a:pt x="70" y="162"/>
                  </a:lnTo>
                  <a:lnTo>
                    <a:pt x="117" y="145"/>
                  </a:lnTo>
                  <a:lnTo>
                    <a:pt x="122" y="99"/>
                  </a:lnTo>
                  <a:lnTo>
                    <a:pt x="140" y="99"/>
                  </a:lnTo>
                  <a:lnTo>
                    <a:pt x="164" y="87"/>
                  </a:lnTo>
                  <a:lnTo>
                    <a:pt x="181" y="75"/>
                  </a:lnTo>
                  <a:lnTo>
                    <a:pt x="192" y="52"/>
                  </a:lnTo>
                  <a:lnTo>
                    <a:pt x="181" y="23"/>
                  </a:lnTo>
                  <a:close/>
                </a:path>
              </a:pathLst>
            </a:custGeom>
            <a:solidFill>
              <a:srgbClr val="DDDDDD"/>
            </a:solidFill>
            <a:ln w="9525">
              <a:solidFill>
                <a:srgbClr val="DDDDDD"/>
              </a:solidFill>
              <a:round/>
              <a:headEnd/>
              <a:tailEnd/>
            </a:ln>
          </p:spPr>
          <p:txBody>
            <a:bodyPr/>
            <a:lstStyle/>
            <a:p>
              <a:endParaRPr lang="en-US" dirty="0"/>
            </a:p>
          </p:txBody>
        </p:sp>
        <p:sp>
          <p:nvSpPr>
            <p:cNvPr id="47290" name="Freeform 249"/>
            <p:cNvSpPr>
              <a:spLocks/>
            </p:cNvSpPr>
            <p:nvPr/>
          </p:nvSpPr>
          <p:spPr bwMode="auto">
            <a:xfrm>
              <a:off x="2615" y="1633"/>
              <a:ext cx="74" cy="61"/>
            </a:xfrm>
            <a:custGeom>
              <a:avLst/>
              <a:gdLst>
                <a:gd name="T0" fmla="*/ 0 w 680"/>
                <a:gd name="T1" fmla="*/ 0 h 656"/>
                <a:gd name="T2" fmla="*/ 0 w 680"/>
                <a:gd name="T3" fmla="*/ 0 h 656"/>
                <a:gd name="T4" fmla="*/ 0 w 680"/>
                <a:gd name="T5" fmla="*/ 0 h 656"/>
                <a:gd name="T6" fmla="*/ 0 w 680"/>
                <a:gd name="T7" fmla="*/ 0 h 656"/>
                <a:gd name="T8" fmla="*/ 0 w 680"/>
                <a:gd name="T9" fmla="*/ 0 h 656"/>
                <a:gd name="T10" fmla="*/ 0 w 680"/>
                <a:gd name="T11" fmla="*/ 0 h 656"/>
                <a:gd name="T12" fmla="*/ 0 w 680"/>
                <a:gd name="T13" fmla="*/ 0 h 656"/>
                <a:gd name="T14" fmla="*/ 0 w 680"/>
                <a:gd name="T15" fmla="*/ 0 h 656"/>
                <a:gd name="T16" fmla="*/ 0 w 680"/>
                <a:gd name="T17" fmla="*/ 0 h 656"/>
                <a:gd name="T18" fmla="*/ 0 w 680"/>
                <a:gd name="T19" fmla="*/ 0 h 656"/>
                <a:gd name="T20" fmla="*/ 0 w 680"/>
                <a:gd name="T21" fmla="*/ 0 h 656"/>
                <a:gd name="T22" fmla="*/ 0 w 680"/>
                <a:gd name="T23" fmla="*/ 0 h 656"/>
                <a:gd name="T24" fmla="*/ 0 w 680"/>
                <a:gd name="T25" fmla="*/ 0 h 656"/>
                <a:gd name="T26" fmla="*/ 0 w 680"/>
                <a:gd name="T27" fmla="*/ 0 h 656"/>
                <a:gd name="T28" fmla="*/ 0 w 680"/>
                <a:gd name="T29" fmla="*/ 0 h 656"/>
                <a:gd name="T30" fmla="*/ 0 w 680"/>
                <a:gd name="T31" fmla="*/ 0 h 656"/>
                <a:gd name="T32" fmla="*/ 0 w 680"/>
                <a:gd name="T33" fmla="*/ 0 h 656"/>
                <a:gd name="T34" fmla="*/ 0 w 680"/>
                <a:gd name="T35" fmla="*/ 0 h 656"/>
                <a:gd name="T36" fmla="*/ 0 w 680"/>
                <a:gd name="T37" fmla="*/ 0 h 656"/>
                <a:gd name="T38" fmla="*/ 0 w 680"/>
                <a:gd name="T39" fmla="*/ 0 h 656"/>
                <a:gd name="T40" fmla="*/ 0 w 680"/>
                <a:gd name="T41" fmla="*/ 0 h 656"/>
                <a:gd name="T42" fmla="*/ 0 w 680"/>
                <a:gd name="T43" fmla="*/ 0 h 656"/>
                <a:gd name="T44" fmla="*/ 0 w 680"/>
                <a:gd name="T45" fmla="*/ 0 h 656"/>
                <a:gd name="T46" fmla="*/ 0 w 680"/>
                <a:gd name="T47" fmla="*/ 0 h 656"/>
                <a:gd name="T48" fmla="*/ 0 w 680"/>
                <a:gd name="T49" fmla="*/ 0 h 656"/>
                <a:gd name="T50" fmla="*/ 0 w 680"/>
                <a:gd name="T51" fmla="*/ 0 h 656"/>
                <a:gd name="T52" fmla="*/ 0 w 680"/>
                <a:gd name="T53" fmla="*/ 0 h 656"/>
                <a:gd name="T54" fmla="*/ 0 w 680"/>
                <a:gd name="T55" fmla="*/ 0 h 656"/>
                <a:gd name="T56" fmla="*/ 0 w 680"/>
                <a:gd name="T57" fmla="*/ 0 h 656"/>
                <a:gd name="T58" fmla="*/ 0 w 680"/>
                <a:gd name="T59" fmla="*/ 0 h 656"/>
                <a:gd name="T60" fmla="*/ 0 w 680"/>
                <a:gd name="T61" fmla="*/ 0 h 656"/>
                <a:gd name="T62" fmla="*/ 0 w 680"/>
                <a:gd name="T63" fmla="*/ 0 h 656"/>
                <a:gd name="T64" fmla="*/ 0 w 680"/>
                <a:gd name="T65" fmla="*/ 0 h 656"/>
                <a:gd name="T66" fmla="*/ 0 w 680"/>
                <a:gd name="T67" fmla="*/ 0 h 656"/>
                <a:gd name="T68" fmla="*/ 0 w 680"/>
                <a:gd name="T69" fmla="*/ 0 h 656"/>
                <a:gd name="T70" fmla="*/ 0 w 680"/>
                <a:gd name="T71" fmla="*/ 0 h 656"/>
                <a:gd name="T72" fmla="*/ 0 w 680"/>
                <a:gd name="T73" fmla="*/ 0 h 656"/>
                <a:gd name="T74" fmla="*/ 0 w 680"/>
                <a:gd name="T75" fmla="*/ 0 h 656"/>
                <a:gd name="T76" fmla="*/ 0 w 680"/>
                <a:gd name="T77" fmla="*/ 0 h 656"/>
                <a:gd name="T78" fmla="*/ 0 w 680"/>
                <a:gd name="T79" fmla="*/ 0 h 656"/>
                <a:gd name="T80" fmla="*/ 0 w 680"/>
                <a:gd name="T81" fmla="*/ 0 h 656"/>
                <a:gd name="T82" fmla="*/ 0 w 680"/>
                <a:gd name="T83" fmla="*/ 0 h 656"/>
                <a:gd name="T84" fmla="*/ 0 w 680"/>
                <a:gd name="T85" fmla="*/ 0 h 656"/>
                <a:gd name="T86" fmla="*/ 0 w 680"/>
                <a:gd name="T87" fmla="*/ 0 h 656"/>
                <a:gd name="T88" fmla="*/ 0 w 680"/>
                <a:gd name="T89" fmla="*/ 0 h 656"/>
                <a:gd name="T90" fmla="*/ 0 w 680"/>
                <a:gd name="T91" fmla="*/ 0 h 656"/>
                <a:gd name="T92" fmla="*/ 0 w 680"/>
                <a:gd name="T93" fmla="*/ 0 h 656"/>
                <a:gd name="T94" fmla="*/ 0 w 680"/>
                <a:gd name="T95" fmla="*/ 0 h 656"/>
                <a:gd name="T96" fmla="*/ 0 w 680"/>
                <a:gd name="T97" fmla="*/ 0 h 65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80"/>
                <a:gd name="T148" fmla="*/ 0 h 656"/>
                <a:gd name="T149" fmla="*/ 680 w 680"/>
                <a:gd name="T150" fmla="*/ 656 h 65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80" h="656">
                  <a:moveTo>
                    <a:pt x="53" y="93"/>
                  </a:moveTo>
                  <a:lnTo>
                    <a:pt x="41" y="128"/>
                  </a:lnTo>
                  <a:lnTo>
                    <a:pt x="18" y="140"/>
                  </a:lnTo>
                  <a:lnTo>
                    <a:pt x="6" y="175"/>
                  </a:lnTo>
                  <a:lnTo>
                    <a:pt x="0" y="203"/>
                  </a:lnTo>
                  <a:lnTo>
                    <a:pt x="0" y="255"/>
                  </a:lnTo>
                  <a:lnTo>
                    <a:pt x="30" y="238"/>
                  </a:lnTo>
                  <a:lnTo>
                    <a:pt x="65" y="220"/>
                  </a:lnTo>
                  <a:lnTo>
                    <a:pt x="122" y="203"/>
                  </a:lnTo>
                  <a:lnTo>
                    <a:pt x="180" y="180"/>
                  </a:lnTo>
                  <a:lnTo>
                    <a:pt x="274" y="203"/>
                  </a:lnTo>
                  <a:lnTo>
                    <a:pt x="297" y="250"/>
                  </a:lnTo>
                  <a:lnTo>
                    <a:pt x="297" y="290"/>
                  </a:lnTo>
                  <a:lnTo>
                    <a:pt x="431" y="429"/>
                  </a:lnTo>
                  <a:lnTo>
                    <a:pt x="494" y="441"/>
                  </a:lnTo>
                  <a:lnTo>
                    <a:pt x="564" y="499"/>
                  </a:lnTo>
                  <a:lnTo>
                    <a:pt x="588" y="563"/>
                  </a:lnTo>
                  <a:lnTo>
                    <a:pt x="558" y="610"/>
                  </a:lnTo>
                  <a:lnTo>
                    <a:pt x="564" y="656"/>
                  </a:lnTo>
                  <a:lnTo>
                    <a:pt x="628" y="575"/>
                  </a:lnTo>
                  <a:lnTo>
                    <a:pt x="605" y="511"/>
                  </a:lnTo>
                  <a:lnTo>
                    <a:pt x="611" y="453"/>
                  </a:lnTo>
                  <a:lnTo>
                    <a:pt x="651" y="499"/>
                  </a:lnTo>
                  <a:lnTo>
                    <a:pt x="680" y="523"/>
                  </a:lnTo>
                  <a:lnTo>
                    <a:pt x="680" y="476"/>
                  </a:lnTo>
                  <a:lnTo>
                    <a:pt x="611" y="407"/>
                  </a:lnTo>
                  <a:lnTo>
                    <a:pt x="588" y="407"/>
                  </a:lnTo>
                  <a:lnTo>
                    <a:pt x="564" y="360"/>
                  </a:lnTo>
                  <a:lnTo>
                    <a:pt x="524" y="342"/>
                  </a:lnTo>
                  <a:lnTo>
                    <a:pt x="477" y="314"/>
                  </a:lnTo>
                  <a:lnTo>
                    <a:pt x="424" y="279"/>
                  </a:lnTo>
                  <a:lnTo>
                    <a:pt x="384" y="227"/>
                  </a:lnTo>
                  <a:lnTo>
                    <a:pt x="361" y="180"/>
                  </a:lnTo>
                  <a:lnTo>
                    <a:pt x="361" y="157"/>
                  </a:lnTo>
                  <a:lnTo>
                    <a:pt x="361" y="110"/>
                  </a:lnTo>
                  <a:lnTo>
                    <a:pt x="384" y="110"/>
                  </a:lnTo>
                  <a:lnTo>
                    <a:pt x="407" y="70"/>
                  </a:lnTo>
                  <a:lnTo>
                    <a:pt x="431" y="47"/>
                  </a:lnTo>
                  <a:lnTo>
                    <a:pt x="431" y="23"/>
                  </a:lnTo>
                  <a:lnTo>
                    <a:pt x="337" y="0"/>
                  </a:lnTo>
                  <a:lnTo>
                    <a:pt x="314" y="47"/>
                  </a:lnTo>
                  <a:lnTo>
                    <a:pt x="250" y="23"/>
                  </a:lnTo>
                  <a:lnTo>
                    <a:pt x="227" y="0"/>
                  </a:lnTo>
                  <a:lnTo>
                    <a:pt x="180" y="41"/>
                  </a:lnTo>
                  <a:lnTo>
                    <a:pt x="140" y="47"/>
                  </a:lnTo>
                  <a:lnTo>
                    <a:pt x="134" y="87"/>
                  </a:lnTo>
                  <a:lnTo>
                    <a:pt x="100" y="110"/>
                  </a:lnTo>
                  <a:lnTo>
                    <a:pt x="70" y="110"/>
                  </a:lnTo>
                  <a:lnTo>
                    <a:pt x="53" y="93"/>
                  </a:lnTo>
                  <a:close/>
                </a:path>
              </a:pathLst>
            </a:custGeom>
            <a:solidFill>
              <a:srgbClr val="D7F68A"/>
            </a:solidFill>
            <a:ln w="9525">
              <a:solidFill>
                <a:srgbClr val="ABE634"/>
              </a:solidFill>
              <a:round/>
              <a:headEnd/>
              <a:tailEnd/>
            </a:ln>
          </p:spPr>
          <p:txBody>
            <a:bodyPr/>
            <a:lstStyle/>
            <a:p>
              <a:endParaRPr lang="en-US" dirty="0"/>
            </a:p>
          </p:txBody>
        </p:sp>
        <p:sp>
          <p:nvSpPr>
            <p:cNvPr id="47291" name="Freeform 250"/>
            <p:cNvSpPr>
              <a:spLocks/>
            </p:cNvSpPr>
            <p:nvPr/>
          </p:nvSpPr>
          <p:spPr bwMode="auto">
            <a:xfrm>
              <a:off x="2654" y="1692"/>
              <a:ext cx="18" cy="9"/>
            </a:xfrm>
            <a:custGeom>
              <a:avLst/>
              <a:gdLst>
                <a:gd name="T0" fmla="*/ 0 w 163"/>
                <a:gd name="T1" fmla="*/ 0 h 105"/>
                <a:gd name="T2" fmla="*/ 0 w 163"/>
                <a:gd name="T3" fmla="*/ 0 h 105"/>
                <a:gd name="T4" fmla="*/ 0 w 163"/>
                <a:gd name="T5" fmla="*/ 0 h 105"/>
                <a:gd name="T6" fmla="*/ 0 w 163"/>
                <a:gd name="T7" fmla="*/ 0 h 105"/>
                <a:gd name="T8" fmla="*/ 0 w 163"/>
                <a:gd name="T9" fmla="*/ 0 h 105"/>
                <a:gd name="T10" fmla="*/ 0 w 163"/>
                <a:gd name="T11" fmla="*/ 0 h 105"/>
                <a:gd name="T12" fmla="*/ 0 w 163"/>
                <a:gd name="T13" fmla="*/ 0 h 105"/>
                <a:gd name="T14" fmla="*/ 0 w 163"/>
                <a:gd name="T15" fmla="*/ 0 h 105"/>
                <a:gd name="T16" fmla="*/ 0 w 163"/>
                <a:gd name="T17" fmla="*/ 0 h 105"/>
                <a:gd name="T18" fmla="*/ 0 w 163"/>
                <a:gd name="T19" fmla="*/ 0 h 105"/>
                <a:gd name="T20" fmla="*/ 0 w 163"/>
                <a:gd name="T21" fmla="*/ 0 h 1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105"/>
                <a:gd name="T35" fmla="*/ 163 w 163"/>
                <a:gd name="T36" fmla="*/ 105 h 10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105">
                  <a:moveTo>
                    <a:pt x="163" y="23"/>
                  </a:moveTo>
                  <a:lnTo>
                    <a:pt x="133" y="47"/>
                  </a:lnTo>
                  <a:lnTo>
                    <a:pt x="145" y="105"/>
                  </a:lnTo>
                  <a:lnTo>
                    <a:pt x="70" y="93"/>
                  </a:lnTo>
                  <a:lnTo>
                    <a:pt x="0" y="93"/>
                  </a:lnTo>
                  <a:lnTo>
                    <a:pt x="0" y="65"/>
                  </a:lnTo>
                  <a:lnTo>
                    <a:pt x="23" y="23"/>
                  </a:lnTo>
                  <a:lnTo>
                    <a:pt x="70" y="23"/>
                  </a:lnTo>
                  <a:lnTo>
                    <a:pt x="116" y="0"/>
                  </a:lnTo>
                  <a:lnTo>
                    <a:pt x="133" y="0"/>
                  </a:lnTo>
                  <a:lnTo>
                    <a:pt x="163" y="23"/>
                  </a:lnTo>
                  <a:close/>
                </a:path>
              </a:pathLst>
            </a:custGeom>
            <a:solidFill>
              <a:srgbClr val="D7F68A"/>
            </a:solidFill>
            <a:ln w="9525">
              <a:solidFill>
                <a:srgbClr val="ABE634"/>
              </a:solidFill>
              <a:round/>
              <a:headEnd/>
              <a:tailEnd/>
            </a:ln>
          </p:spPr>
          <p:txBody>
            <a:bodyPr/>
            <a:lstStyle/>
            <a:p>
              <a:endParaRPr lang="en-US" dirty="0"/>
            </a:p>
          </p:txBody>
        </p:sp>
        <p:sp>
          <p:nvSpPr>
            <p:cNvPr id="47292" name="Freeform 251"/>
            <p:cNvSpPr>
              <a:spLocks/>
            </p:cNvSpPr>
            <p:nvPr/>
          </p:nvSpPr>
          <p:spPr bwMode="auto">
            <a:xfrm>
              <a:off x="2556" y="1604"/>
              <a:ext cx="72" cy="64"/>
            </a:xfrm>
            <a:custGeom>
              <a:avLst/>
              <a:gdLst>
                <a:gd name="T0" fmla="*/ 0 w 657"/>
                <a:gd name="T1" fmla="*/ 0 h 680"/>
                <a:gd name="T2" fmla="*/ 0 w 657"/>
                <a:gd name="T3" fmla="*/ 0 h 680"/>
                <a:gd name="T4" fmla="*/ 0 w 657"/>
                <a:gd name="T5" fmla="*/ 0 h 680"/>
                <a:gd name="T6" fmla="*/ 0 w 657"/>
                <a:gd name="T7" fmla="*/ 0 h 680"/>
                <a:gd name="T8" fmla="*/ 0 w 657"/>
                <a:gd name="T9" fmla="*/ 0 h 680"/>
                <a:gd name="T10" fmla="*/ 0 w 657"/>
                <a:gd name="T11" fmla="*/ 0 h 680"/>
                <a:gd name="T12" fmla="*/ 0 w 657"/>
                <a:gd name="T13" fmla="*/ 0 h 680"/>
                <a:gd name="T14" fmla="*/ 0 w 657"/>
                <a:gd name="T15" fmla="*/ 0 h 680"/>
                <a:gd name="T16" fmla="*/ 0 w 657"/>
                <a:gd name="T17" fmla="*/ 0 h 680"/>
                <a:gd name="T18" fmla="*/ 0 w 657"/>
                <a:gd name="T19" fmla="*/ 0 h 680"/>
                <a:gd name="T20" fmla="*/ 0 w 657"/>
                <a:gd name="T21" fmla="*/ 0 h 680"/>
                <a:gd name="T22" fmla="*/ 0 w 657"/>
                <a:gd name="T23" fmla="*/ 0 h 680"/>
                <a:gd name="T24" fmla="*/ 0 w 657"/>
                <a:gd name="T25" fmla="*/ 0 h 680"/>
                <a:gd name="T26" fmla="*/ 0 w 657"/>
                <a:gd name="T27" fmla="*/ 0 h 680"/>
                <a:gd name="T28" fmla="*/ 0 w 657"/>
                <a:gd name="T29" fmla="*/ 0 h 680"/>
                <a:gd name="T30" fmla="*/ 0 w 657"/>
                <a:gd name="T31" fmla="*/ 0 h 680"/>
                <a:gd name="T32" fmla="*/ 0 w 657"/>
                <a:gd name="T33" fmla="*/ 0 h 680"/>
                <a:gd name="T34" fmla="*/ 0 w 657"/>
                <a:gd name="T35" fmla="*/ 0 h 680"/>
                <a:gd name="T36" fmla="*/ 0 w 657"/>
                <a:gd name="T37" fmla="*/ 0 h 680"/>
                <a:gd name="T38" fmla="*/ 0 w 657"/>
                <a:gd name="T39" fmla="*/ 0 h 680"/>
                <a:gd name="T40" fmla="*/ 0 w 657"/>
                <a:gd name="T41" fmla="*/ 0 h 680"/>
                <a:gd name="T42" fmla="*/ 0 w 657"/>
                <a:gd name="T43" fmla="*/ 0 h 680"/>
                <a:gd name="T44" fmla="*/ 0 w 657"/>
                <a:gd name="T45" fmla="*/ 0 h 680"/>
                <a:gd name="T46" fmla="*/ 0 w 657"/>
                <a:gd name="T47" fmla="*/ 0 h 680"/>
                <a:gd name="T48" fmla="*/ 0 w 657"/>
                <a:gd name="T49" fmla="*/ 0 h 680"/>
                <a:gd name="T50" fmla="*/ 0 w 657"/>
                <a:gd name="T51" fmla="*/ 0 h 680"/>
                <a:gd name="T52" fmla="*/ 0 w 657"/>
                <a:gd name="T53" fmla="*/ 0 h 680"/>
                <a:gd name="T54" fmla="*/ 0 w 657"/>
                <a:gd name="T55" fmla="*/ 0 h 680"/>
                <a:gd name="T56" fmla="*/ 0 w 657"/>
                <a:gd name="T57" fmla="*/ 0 h 680"/>
                <a:gd name="T58" fmla="*/ 0 w 657"/>
                <a:gd name="T59" fmla="*/ 0 h 680"/>
                <a:gd name="T60" fmla="*/ 0 w 657"/>
                <a:gd name="T61" fmla="*/ 0 h 680"/>
                <a:gd name="T62" fmla="*/ 0 w 657"/>
                <a:gd name="T63" fmla="*/ 0 h 680"/>
                <a:gd name="T64" fmla="*/ 0 w 657"/>
                <a:gd name="T65" fmla="*/ 0 h 680"/>
                <a:gd name="T66" fmla="*/ 0 w 657"/>
                <a:gd name="T67" fmla="*/ 0 h 680"/>
                <a:gd name="T68" fmla="*/ 0 w 657"/>
                <a:gd name="T69" fmla="*/ 0 h 68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57"/>
                <a:gd name="T106" fmla="*/ 0 h 680"/>
                <a:gd name="T107" fmla="*/ 657 w 657"/>
                <a:gd name="T108" fmla="*/ 680 h 68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57" h="680">
                  <a:moveTo>
                    <a:pt x="540" y="546"/>
                  </a:moveTo>
                  <a:lnTo>
                    <a:pt x="471" y="546"/>
                  </a:lnTo>
                  <a:lnTo>
                    <a:pt x="471" y="593"/>
                  </a:lnTo>
                  <a:lnTo>
                    <a:pt x="430" y="593"/>
                  </a:lnTo>
                  <a:lnTo>
                    <a:pt x="406" y="610"/>
                  </a:lnTo>
                  <a:lnTo>
                    <a:pt x="383" y="680"/>
                  </a:lnTo>
                  <a:lnTo>
                    <a:pt x="273" y="593"/>
                  </a:lnTo>
                  <a:lnTo>
                    <a:pt x="250" y="563"/>
                  </a:lnTo>
                  <a:lnTo>
                    <a:pt x="116" y="546"/>
                  </a:lnTo>
                  <a:lnTo>
                    <a:pt x="69" y="499"/>
                  </a:lnTo>
                  <a:lnTo>
                    <a:pt x="116" y="453"/>
                  </a:lnTo>
                  <a:lnTo>
                    <a:pt x="134" y="319"/>
                  </a:lnTo>
                  <a:lnTo>
                    <a:pt x="116" y="273"/>
                  </a:lnTo>
                  <a:lnTo>
                    <a:pt x="69" y="232"/>
                  </a:lnTo>
                  <a:lnTo>
                    <a:pt x="0" y="186"/>
                  </a:lnTo>
                  <a:lnTo>
                    <a:pt x="0" y="162"/>
                  </a:lnTo>
                  <a:lnTo>
                    <a:pt x="47" y="139"/>
                  </a:lnTo>
                  <a:lnTo>
                    <a:pt x="93" y="116"/>
                  </a:lnTo>
                  <a:lnTo>
                    <a:pt x="204" y="70"/>
                  </a:lnTo>
                  <a:lnTo>
                    <a:pt x="273" y="70"/>
                  </a:lnTo>
                  <a:lnTo>
                    <a:pt x="360" y="0"/>
                  </a:lnTo>
                  <a:lnTo>
                    <a:pt x="424" y="47"/>
                  </a:lnTo>
                  <a:lnTo>
                    <a:pt x="540" y="116"/>
                  </a:lnTo>
                  <a:lnTo>
                    <a:pt x="581" y="139"/>
                  </a:lnTo>
                  <a:lnTo>
                    <a:pt x="616" y="134"/>
                  </a:lnTo>
                  <a:lnTo>
                    <a:pt x="650" y="162"/>
                  </a:lnTo>
                  <a:lnTo>
                    <a:pt x="650" y="197"/>
                  </a:lnTo>
                  <a:lnTo>
                    <a:pt x="657" y="244"/>
                  </a:lnTo>
                  <a:lnTo>
                    <a:pt x="587" y="296"/>
                  </a:lnTo>
                  <a:lnTo>
                    <a:pt x="563" y="319"/>
                  </a:lnTo>
                  <a:lnTo>
                    <a:pt x="587" y="406"/>
                  </a:lnTo>
                  <a:lnTo>
                    <a:pt x="587" y="429"/>
                  </a:lnTo>
                  <a:lnTo>
                    <a:pt x="563" y="429"/>
                  </a:lnTo>
                  <a:lnTo>
                    <a:pt x="540" y="499"/>
                  </a:lnTo>
                  <a:lnTo>
                    <a:pt x="540" y="546"/>
                  </a:lnTo>
                  <a:close/>
                </a:path>
              </a:pathLst>
            </a:custGeom>
            <a:solidFill>
              <a:srgbClr val="D7F68A"/>
            </a:solidFill>
            <a:ln w="9525">
              <a:solidFill>
                <a:srgbClr val="ABE634"/>
              </a:solidFill>
              <a:round/>
              <a:headEnd/>
              <a:tailEnd/>
            </a:ln>
          </p:spPr>
          <p:txBody>
            <a:bodyPr/>
            <a:lstStyle/>
            <a:p>
              <a:endParaRPr lang="en-US" dirty="0"/>
            </a:p>
          </p:txBody>
        </p:sp>
        <p:sp>
          <p:nvSpPr>
            <p:cNvPr id="47293" name="Freeform 252"/>
            <p:cNvSpPr>
              <a:spLocks/>
            </p:cNvSpPr>
            <p:nvPr/>
          </p:nvSpPr>
          <p:spPr bwMode="auto">
            <a:xfrm>
              <a:off x="2527" y="1648"/>
              <a:ext cx="71" cy="63"/>
            </a:xfrm>
            <a:custGeom>
              <a:avLst/>
              <a:gdLst>
                <a:gd name="T0" fmla="*/ 0 w 656"/>
                <a:gd name="T1" fmla="*/ 0 h 673"/>
                <a:gd name="T2" fmla="*/ 0 w 656"/>
                <a:gd name="T3" fmla="*/ 0 h 673"/>
                <a:gd name="T4" fmla="*/ 0 w 656"/>
                <a:gd name="T5" fmla="*/ 0 h 673"/>
                <a:gd name="T6" fmla="*/ 0 w 656"/>
                <a:gd name="T7" fmla="*/ 0 h 673"/>
                <a:gd name="T8" fmla="*/ 0 w 656"/>
                <a:gd name="T9" fmla="*/ 0 h 673"/>
                <a:gd name="T10" fmla="*/ 0 w 656"/>
                <a:gd name="T11" fmla="*/ 0 h 673"/>
                <a:gd name="T12" fmla="*/ 0 w 656"/>
                <a:gd name="T13" fmla="*/ 0 h 673"/>
                <a:gd name="T14" fmla="*/ 0 w 656"/>
                <a:gd name="T15" fmla="*/ 0 h 673"/>
                <a:gd name="T16" fmla="*/ 0 w 656"/>
                <a:gd name="T17" fmla="*/ 0 h 673"/>
                <a:gd name="T18" fmla="*/ 0 w 656"/>
                <a:gd name="T19" fmla="*/ 0 h 673"/>
                <a:gd name="T20" fmla="*/ 0 w 656"/>
                <a:gd name="T21" fmla="*/ 0 h 673"/>
                <a:gd name="T22" fmla="*/ 0 w 656"/>
                <a:gd name="T23" fmla="*/ 0 h 673"/>
                <a:gd name="T24" fmla="*/ 0 w 656"/>
                <a:gd name="T25" fmla="*/ 0 h 673"/>
                <a:gd name="T26" fmla="*/ 0 w 656"/>
                <a:gd name="T27" fmla="*/ 0 h 673"/>
                <a:gd name="T28" fmla="*/ 0 w 656"/>
                <a:gd name="T29" fmla="*/ 0 h 673"/>
                <a:gd name="T30" fmla="*/ 0 w 656"/>
                <a:gd name="T31" fmla="*/ 0 h 673"/>
                <a:gd name="T32" fmla="*/ 0 w 656"/>
                <a:gd name="T33" fmla="*/ 0 h 673"/>
                <a:gd name="T34" fmla="*/ 0 w 656"/>
                <a:gd name="T35" fmla="*/ 0 h 673"/>
                <a:gd name="T36" fmla="*/ 0 w 656"/>
                <a:gd name="T37" fmla="*/ 0 h 673"/>
                <a:gd name="T38" fmla="*/ 0 w 656"/>
                <a:gd name="T39" fmla="*/ 0 h 673"/>
                <a:gd name="T40" fmla="*/ 0 w 656"/>
                <a:gd name="T41" fmla="*/ 0 h 673"/>
                <a:gd name="T42" fmla="*/ 0 w 656"/>
                <a:gd name="T43" fmla="*/ 0 h 673"/>
                <a:gd name="T44" fmla="*/ 0 w 656"/>
                <a:gd name="T45" fmla="*/ 0 h 673"/>
                <a:gd name="T46" fmla="*/ 0 w 656"/>
                <a:gd name="T47" fmla="*/ 0 h 673"/>
                <a:gd name="T48" fmla="*/ 0 w 656"/>
                <a:gd name="T49" fmla="*/ 0 h 673"/>
                <a:gd name="T50" fmla="*/ 0 w 656"/>
                <a:gd name="T51" fmla="*/ 0 h 673"/>
                <a:gd name="T52" fmla="*/ 0 w 656"/>
                <a:gd name="T53" fmla="*/ 0 h 673"/>
                <a:gd name="T54" fmla="*/ 0 w 656"/>
                <a:gd name="T55" fmla="*/ 0 h 67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56"/>
                <a:gd name="T85" fmla="*/ 0 h 673"/>
                <a:gd name="T86" fmla="*/ 656 w 656"/>
                <a:gd name="T87" fmla="*/ 673 h 67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56" h="673">
                  <a:moveTo>
                    <a:pt x="342" y="28"/>
                  </a:moveTo>
                  <a:lnTo>
                    <a:pt x="297" y="28"/>
                  </a:lnTo>
                  <a:lnTo>
                    <a:pt x="250" y="17"/>
                  </a:lnTo>
                  <a:lnTo>
                    <a:pt x="185" y="0"/>
                  </a:lnTo>
                  <a:lnTo>
                    <a:pt x="116" y="5"/>
                  </a:lnTo>
                  <a:lnTo>
                    <a:pt x="70" y="5"/>
                  </a:lnTo>
                  <a:lnTo>
                    <a:pt x="0" y="52"/>
                  </a:lnTo>
                  <a:lnTo>
                    <a:pt x="0" y="122"/>
                  </a:lnTo>
                  <a:lnTo>
                    <a:pt x="58" y="144"/>
                  </a:lnTo>
                  <a:lnTo>
                    <a:pt x="122" y="144"/>
                  </a:lnTo>
                  <a:lnTo>
                    <a:pt x="157" y="185"/>
                  </a:lnTo>
                  <a:lnTo>
                    <a:pt x="116" y="261"/>
                  </a:lnTo>
                  <a:lnTo>
                    <a:pt x="116" y="348"/>
                  </a:lnTo>
                  <a:lnTo>
                    <a:pt x="75" y="458"/>
                  </a:lnTo>
                  <a:lnTo>
                    <a:pt x="116" y="505"/>
                  </a:lnTo>
                  <a:lnTo>
                    <a:pt x="116" y="551"/>
                  </a:lnTo>
                  <a:lnTo>
                    <a:pt x="157" y="673"/>
                  </a:lnTo>
                  <a:lnTo>
                    <a:pt x="238" y="627"/>
                  </a:lnTo>
                  <a:lnTo>
                    <a:pt x="337" y="633"/>
                  </a:lnTo>
                  <a:lnTo>
                    <a:pt x="407" y="598"/>
                  </a:lnTo>
                  <a:lnTo>
                    <a:pt x="447" y="568"/>
                  </a:lnTo>
                  <a:lnTo>
                    <a:pt x="482" y="458"/>
                  </a:lnTo>
                  <a:lnTo>
                    <a:pt x="564" y="301"/>
                  </a:lnTo>
                  <a:lnTo>
                    <a:pt x="656" y="209"/>
                  </a:lnTo>
                  <a:lnTo>
                    <a:pt x="517" y="98"/>
                  </a:lnTo>
                  <a:lnTo>
                    <a:pt x="465" y="87"/>
                  </a:lnTo>
                  <a:lnTo>
                    <a:pt x="377" y="57"/>
                  </a:lnTo>
                  <a:lnTo>
                    <a:pt x="342" y="28"/>
                  </a:lnTo>
                  <a:close/>
                </a:path>
              </a:pathLst>
            </a:custGeom>
            <a:solidFill>
              <a:srgbClr val="D7F68A"/>
            </a:solidFill>
            <a:ln w="9525">
              <a:solidFill>
                <a:srgbClr val="ABE634"/>
              </a:solidFill>
              <a:round/>
              <a:headEnd/>
              <a:tailEnd/>
            </a:ln>
          </p:spPr>
          <p:txBody>
            <a:bodyPr/>
            <a:lstStyle/>
            <a:p>
              <a:endParaRPr lang="en-US" dirty="0"/>
            </a:p>
          </p:txBody>
        </p:sp>
        <p:sp>
          <p:nvSpPr>
            <p:cNvPr id="47294" name="Freeform 253"/>
            <p:cNvSpPr>
              <a:spLocks/>
            </p:cNvSpPr>
            <p:nvPr/>
          </p:nvSpPr>
          <p:spPr bwMode="auto">
            <a:xfrm>
              <a:off x="2523" y="1660"/>
              <a:ext cx="21" cy="41"/>
            </a:xfrm>
            <a:custGeom>
              <a:avLst/>
              <a:gdLst>
                <a:gd name="T0" fmla="*/ 0 w 198"/>
                <a:gd name="T1" fmla="*/ 0 h 441"/>
                <a:gd name="T2" fmla="*/ 0 w 198"/>
                <a:gd name="T3" fmla="*/ 0 h 441"/>
                <a:gd name="T4" fmla="*/ 0 w 198"/>
                <a:gd name="T5" fmla="*/ 0 h 441"/>
                <a:gd name="T6" fmla="*/ 0 w 198"/>
                <a:gd name="T7" fmla="*/ 0 h 441"/>
                <a:gd name="T8" fmla="*/ 0 w 198"/>
                <a:gd name="T9" fmla="*/ 0 h 441"/>
                <a:gd name="T10" fmla="*/ 0 w 198"/>
                <a:gd name="T11" fmla="*/ 0 h 441"/>
                <a:gd name="T12" fmla="*/ 0 w 198"/>
                <a:gd name="T13" fmla="*/ 0 h 441"/>
                <a:gd name="T14" fmla="*/ 0 w 198"/>
                <a:gd name="T15" fmla="*/ 0 h 441"/>
                <a:gd name="T16" fmla="*/ 0 w 198"/>
                <a:gd name="T17" fmla="*/ 0 h 441"/>
                <a:gd name="T18" fmla="*/ 0 w 198"/>
                <a:gd name="T19" fmla="*/ 0 h 441"/>
                <a:gd name="T20" fmla="*/ 0 w 198"/>
                <a:gd name="T21" fmla="*/ 0 h 441"/>
                <a:gd name="T22" fmla="*/ 0 w 198"/>
                <a:gd name="T23" fmla="*/ 0 h 441"/>
                <a:gd name="T24" fmla="*/ 0 w 198"/>
                <a:gd name="T25" fmla="*/ 0 h 441"/>
                <a:gd name="T26" fmla="*/ 0 w 198"/>
                <a:gd name="T27" fmla="*/ 0 h 441"/>
                <a:gd name="T28" fmla="*/ 0 w 198"/>
                <a:gd name="T29" fmla="*/ 0 h 441"/>
                <a:gd name="T30" fmla="*/ 0 w 198"/>
                <a:gd name="T31" fmla="*/ 0 h 441"/>
                <a:gd name="T32" fmla="*/ 0 w 198"/>
                <a:gd name="T33" fmla="*/ 0 h 4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8"/>
                <a:gd name="T52" fmla="*/ 0 h 441"/>
                <a:gd name="T53" fmla="*/ 198 w 198"/>
                <a:gd name="T54" fmla="*/ 441 h 44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8" h="441">
                  <a:moveTo>
                    <a:pt x="41" y="0"/>
                  </a:moveTo>
                  <a:lnTo>
                    <a:pt x="59" y="110"/>
                  </a:lnTo>
                  <a:lnTo>
                    <a:pt x="24" y="202"/>
                  </a:lnTo>
                  <a:lnTo>
                    <a:pt x="0" y="266"/>
                  </a:lnTo>
                  <a:lnTo>
                    <a:pt x="24" y="336"/>
                  </a:lnTo>
                  <a:lnTo>
                    <a:pt x="0" y="429"/>
                  </a:lnTo>
                  <a:lnTo>
                    <a:pt x="104" y="441"/>
                  </a:lnTo>
                  <a:lnTo>
                    <a:pt x="157" y="429"/>
                  </a:lnTo>
                  <a:lnTo>
                    <a:pt x="157" y="383"/>
                  </a:lnTo>
                  <a:lnTo>
                    <a:pt x="116" y="342"/>
                  </a:lnTo>
                  <a:lnTo>
                    <a:pt x="157" y="220"/>
                  </a:lnTo>
                  <a:lnTo>
                    <a:pt x="157" y="156"/>
                  </a:lnTo>
                  <a:lnTo>
                    <a:pt x="181" y="110"/>
                  </a:lnTo>
                  <a:lnTo>
                    <a:pt x="198" y="63"/>
                  </a:lnTo>
                  <a:lnTo>
                    <a:pt x="157" y="17"/>
                  </a:lnTo>
                  <a:lnTo>
                    <a:pt x="111" y="17"/>
                  </a:lnTo>
                  <a:lnTo>
                    <a:pt x="41" y="0"/>
                  </a:lnTo>
                  <a:close/>
                </a:path>
              </a:pathLst>
            </a:custGeom>
            <a:solidFill>
              <a:srgbClr val="D7F68A"/>
            </a:solidFill>
            <a:ln w="9525">
              <a:solidFill>
                <a:srgbClr val="ABE634"/>
              </a:solidFill>
              <a:round/>
              <a:headEnd/>
              <a:tailEnd/>
            </a:ln>
          </p:spPr>
          <p:txBody>
            <a:bodyPr/>
            <a:lstStyle/>
            <a:p>
              <a:endParaRPr lang="en-US" dirty="0"/>
            </a:p>
          </p:txBody>
        </p:sp>
        <p:sp>
          <p:nvSpPr>
            <p:cNvPr id="47295" name="Freeform 254"/>
            <p:cNvSpPr>
              <a:spLocks/>
            </p:cNvSpPr>
            <p:nvPr/>
          </p:nvSpPr>
          <p:spPr bwMode="auto">
            <a:xfrm>
              <a:off x="2588" y="1679"/>
              <a:ext cx="5" cy="6"/>
            </a:xfrm>
            <a:custGeom>
              <a:avLst/>
              <a:gdLst>
                <a:gd name="T0" fmla="*/ 0 w 46"/>
                <a:gd name="T1" fmla="*/ 0 h 64"/>
                <a:gd name="T2" fmla="*/ 0 w 46"/>
                <a:gd name="T3" fmla="*/ 0 h 64"/>
                <a:gd name="T4" fmla="*/ 0 w 46"/>
                <a:gd name="T5" fmla="*/ 0 h 64"/>
                <a:gd name="T6" fmla="*/ 0 w 46"/>
                <a:gd name="T7" fmla="*/ 0 h 64"/>
                <a:gd name="T8" fmla="*/ 0 w 46"/>
                <a:gd name="T9" fmla="*/ 0 h 64"/>
                <a:gd name="T10" fmla="*/ 0 60000 65536"/>
                <a:gd name="T11" fmla="*/ 0 60000 65536"/>
                <a:gd name="T12" fmla="*/ 0 60000 65536"/>
                <a:gd name="T13" fmla="*/ 0 60000 65536"/>
                <a:gd name="T14" fmla="*/ 0 60000 65536"/>
                <a:gd name="T15" fmla="*/ 0 w 46"/>
                <a:gd name="T16" fmla="*/ 0 h 64"/>
                <a:gd name="T17" fmla="*/ 46 w 46"/>
                <a:gd name="T18" fmla="*/ 64 h 64"/>
              </a:gdLst>
              <a:ahLst/>
              <a:cxnLst>
                <a:cxn ang="T10">
                  <a:pos x="T0" y="T1"/>
                </a:cxn>
                <a:cxn ang="T11">
                  <a:pos x="T2" y="T3"/>
                </a:cxn>
                <a:cxn ang="T12">
                  <a:pos x="T4" y="T5"/>
                </a:cxn>
                <a:cxn ang="T13">
                  <a:pos x="T6" y="T7"/>
                </a:cxn>
                <a:cxn ang="T14">
                  <a:pos x="T8" y="T9"/>
                </a:cxn>
              </a:cxnLst>
              <a:rect l="T15" t="T16" r="T17" b="T18"/>
              <a:pathLst>
                <a:path w="46" h="64">
                  <a:moveTo>
                    <a:pt x="46" y="0"/>
                  </a:moveTo>
                  <a:lnTo>
                    <a:pt x="0" y="42"/>
                  </a:lnTo>
                  <a:lnTo>
                    <a:pt x="46" y="64"/>
                  </a:lnTo>
                  <a:lnTo>
                    <a:pt x="46" y="24"/>
                  </a:lnTo>
                  <a:lnTo>
                    <a:pt x="46" y="0"/>
                  </a:lnTo>
                  <a:close/>
                </a:path>
              </a:pathLst>
            </a:custGeom>
            <a:solidFill>
              <a:srgbClr val="D7F68A"/>
            </a:solidFill>
            <a:ln w="9525">
              <a:solidFill>
                <a:srgbClr val="ABE634"/>
              </a:solidFill>
              <a:round/>
              <a:headEnd/>
              <a:tailEnd/>
            </a:ln>
          </p:spPr>
          <p:txBody>
            <a:bodyPr/>
            <a:lstStyle/>
            <a:p>
              <a:endParaRPr lang="en-US" dirty="0"/>
            </a:p>
          </p:txBody>
        </p:sp>
        <p:sp>
          <p:nvSpPr>
            <p:cNvPr id="47296" name="Freeform 255"/>
            <p:cNvSpPr>
              <a:spLocks/>
            </p:cNvSpPr>
            <p:nvPr/>
          </p:nvSpPr>
          <p:spPr bwMode="auto">
            <a:xfrm>
              <a:off x="2627" y="1662"/>
              <a:ext cx="10" cy="8"/>
            </a:xfrm>
            <a:custGeom>
              <a:avLst/>
              <a:gdLst>
                <a:gd name="T0" fmla="*/ 0 w 94"/>
                <a:gd name="T1" fmla="*/ 0 h 93"/>
                <a:gd name="T2" fmla="*/ 0 w 94"/>
                <a:gd name="T3" fmla="*/ 0 h 93"/>
                <a:gd name="T4" fmla="*/ 0 w 94"/>
                <a:gd name="T5" fmla="*/ 0 h 93"/>
                <a:gd name="T6" fmla="*/ 0 w 94"/>
                <a:gd name="T7" fmla="*/ 0 h 93"/>
                <a:gd name="T8" fmla="*/ 0 w 94"/>
                <a:gd name="T9" fmla="*/ 0 h 93"/>
                <a:gd name="T10" fmla="*/ 0 w 94"/>
                <a:gd name="T11" fmla="*/ 0 h 93"/>
                <a:gd name="T12" fmla="*/ 0 w 94"/>
                <a:gd name="T13" fmla="*/ 0 h 93"/>
                <a:gd name="T14" fmla="*/ 0 w 94"/>
                <a:gd name="T15" fmla="*/ 0 h 93"/>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93"/>
                <a:gd name="T26" fmla="*/ 94 w 94"/>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93">
                  <a:moveTo>
                    <a:pt x="70" y="0"/>
                  </a:moveTo>
                  <a:lnTo>
                    <a:pt x="0" y="46"/>
                  </a:lnTo>
                  <a:lnTo>
                    <a:pt x="47" y="70"/>
                  </a:lnTo>
                  <a:lnTo>
                    <a:pt x="47" y="93"/>
                  </a:lnTo>
                  <a:lnTo>
                    <a:pt x="94" y="93"/>
                  </a:lnTo>
                  <a:lnTo>
                    <a:pt x="94" y="28"/>
                  </a:lnTo>
                  <a:lnTo>
                    <a:pt x="94" y="0"/>
                  </a:lnTo>
                  <a:lnTo>
                    <a:pt x="70" y="0"/>
                  </a:lnTo>
                  <a:close/>
                </a:path>
              </a:pathLst>
            </a:custGeom>
            <a:solidFill>
              <a:srgbClr val="D7F68A"/>
            </a:solidFill>
            <a:ln w="9525">
              <a:solidFill>
                <a:srgbClr val="ABE634"/>
              </a:solidFill>
              <a:round/>
              <a:headEnd/>
              <a:tailEnd/>
            </a:ln>
          </p:spPr>
          <p:txBody>
            <a:bodyPr/>
            <a:lstStyle/>
            <a:p>
              <a:endParaRPr lang="en-US" dirty="0"/>
            </a:p>
          </p:txBody>
        </p:sp>
        <p:sp>
          <p:nvSpPr>
            <p:cNvPr id="47297" name="Freeform 256"/>
            <p:cNvSpPr>
              <a:spLocks/>
            </p:cNvSpPr>
            <p:nvPr/>
          </p:nvSpPr>
          <p:spPr bwMode="auto">
            <a:xfrm>
              <a:off x="2622" y="1672"/>
              <a:ext cx="15" cy="17"/>
            </a:xfrm>
            <a:custGeom>
              <a:avLst/>
              <a:gdLst>
                <a:gd name="T0" fmla="*/ 0 w 134"/>
                <a:gd name="T1" fmla="*/ 0 h 181"/>
                <a:gd name="T2" fmla="*/ 0 w 134"/>
                <a:gd name="T3" fmla="*/ 0 h 181"/>
                <a:gd name="T4" fmla="*/ 0 w 134"/>
                <a:gd name="T5" fmla="*/ 0 h 181"/>
                <a:gd name="T6" fmla="*/ 0 w 134"/>
                <a:gd name="T7" fmla="*/ 0 h 181"/>
                <a:gd name="T8" fmla="*/ 0 w 134"/>
                <a:gd name="T9" fmla="*/ 0 h 181"/>
                <a:gd name="T10" fmla="*/ 0 w 134"/>
                <a:gd name="T11" fmla="*/ 0 h 181"/>
                <a:gd name="T12" fmla="*/ 0 w 134"/>
                <a:gd name="T13" fmla="*/ 0 h 181"/>
                <a:gd name="T14" fmla="*/ 0 w 134"/>
                <a:gd name="T15" fmla="*/ 0 h 181"/>
                <a:gd name="T16" fmla="*/ 0 w 134"/>
                <a:gd name="T17" fmla="*/ 0 h 181"/>
                <a:gd name="T18" fmla="*/ 0 w 134"/>
                <a:gd name="T19" fmla="*/ 0 h 181"/>
                <a:gd name="T20" fmla="*/ 0 w 134"/>
                <a:gd name="T21" fmla="*/ 0 h 1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
                <a:gd name="T34" fmla="*/ 0 h 181"/>
                <a:gd name="T35" fmla="*/ 134 w 134"/>
                <a:gd name="T36" fmla="*/ 181 h 1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 h="181">
                  <a:moveTo>
                    <a:pt x="93" y="35"/>
                  </a:moveTo>
                  <a:lnTo>
                    <a:pt x="47" y="35"/>
                  </a:lnTo>
                  <a:lnTo>
                    <a:pt x="0" y="112"/>
                  </a:lnTo>
                  <a:lnTo>
                    <a:pt x="0" y="157"/>
                  </a:lnTo>
                  <a:lnTo>
                    <a:pt x="23" y="157"/>
                  </a:lnTo>
                  <a:lnTo>
                    <a:pt x="82" y="181"/>
                  </a:lnTo>
                  <a:lnTo>
                    <a:pt x="110" y="112"/>
                  </a:lnTo>
                  <a:lnTo>
                    <a:pt x="87" y="112"/>
                  </a:lnTo>
                  <a:lnTo>
                    <a:pt x="134" y="24"/>
                  </a:lnTo>
                  <a:lnTo>
                    <a:pt x="134" y="0"/>
                  </a:lnTo>
                  <a:lnTo>
                    <a:pt x="93" y="35"/>
                  </a:lnTo>
                  <a:close/>
                </a:path>
              </a:pathLst>
            </a:custGeom>
            <a:solidFill>
              <a:srgbClr val="D7F68A"/>
            </a:solidFill>
            <a:ln w="9525">
              <a:solidFill>
                <a:srgbClr val="ABE634"/>
              </a:solidFill>
              <a:round/>
              <a:headEnd/>
              <a:tailEnd/>
            </a:ln>
          </p:spPr>
          <p:txBody>
            <a:bodyPr/>
            <a:lstStyle/>
            <a:p>
              <a:endParaRPr lang="en-US" dirty="0"/>
            </a:p>
          </p:txBody>
        </p:sp>
        <p:sp>
          <p:nvSpPr>
            <p:cNvPr id="47298" name="Freeform 257"/>
            <p:cNvSpPr>
              <a:spLocks/>
            </p:cNvSpPr>
            <p:nvPr/>
          </p:nvSpPr>
          <p:spPr bwMode="auto">
            <a:xfrm>
              <a:off x="2615" y="1612"/>
              <a:ext cx="7" cy="6"/>
            </a:xfrm>
            <a:custGeom>
              <a:avLst/>
              <a:gdLst>
                <a:gd name="T0" fmla="*/ 0 w 70"/>
                <a:gd name="T1" fmla="*/ 0 h 64"/>
                <a:gd name="T2" fmla="*/ 0 w 70"/>
                <a:gd name="T3" fmla="*/ 0 h 64"/>
                <a:gd name="T4" fmla="*/ 0 w 70"/>
                <a:gd name="T5" fmla="*/ 0 h 64"/>
                <a:gd name="T6" fmla="*/ 0 w 70"/>
                <a:gd name="T7" fmla="*/ 0 h 64"/>
                <a:gd name="T8" fmla="*/ 0 w 70"/>
                <a:gd name="T9" fmla="*/ 0 h 64"/>
                <a:gd name="T10" fmla="*/ 0 w 70"/>
                <a:gd name="T11" fmla="*/ 0 h 64"/>
                <a:gd name="T12" fmla="*/ 0 w 70"/>
                <a:gd name="T13" fmla="*/ 0 h 64"/>
                <a:gd name="T14" fmla="*/ 0 60000 65536"/>
                <a:gd name="T15" fmla="*/ 0 60000 65536"/>
                <a:gd name="T16" fmla="*/ 0 60000 65536"/>
                <a:gd name="T17" fmla="*/ 0 60000 65536"/>
                <a:gd name="T18" fmla="*/ 0 60000 65536"/>
                <a:gd name="T19" fmla="*/ 0 60000 65536"/>
                <a:gd name="T20" fmla="*/ 0 60000 65536"/>
                <a:gd name="T21" fmla="*/ 0 w 70"/>
                <a:gd name="T22" fmla="*/ 0 h 64"/>
                <a:gd name="T23" fmla="*/ 70 w 70"/>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64">
                  <a:moveTo>
                    <a:pt x="53" y="0"/>
                  </a:moveTo>
                  <a:lnTo>
                    <a:pt x="23" y="17"/>
                  </a:lnTo>
                  <a:lnTo>
                    <a:pt x="0" y="35"/>
                  </a:lnTo>
                  <a:lnTo>
                    <a:pt x="47" y="64"/>
                  </a:lnTo>
                  <a:lnTo>
                    <a:pt x="70" y="59"/>
                  </a:lnTo>
                  <a:lnTo>
                    <a:pt x="70" y="17"/>
                  </a:lnTo>
                  <a:lnTo>
                    <a:pt x="53" y="0"/>
                  </a:lnTo>
                  <a:close/>
                </a:path>
              </a:pathLst>
            </a:custGeom>
            <a:solidFill>
              <a:srgbClr val="DDDDDD"/>
            </a:solidFill>
            <a:ln w="9525">
              <a:solidFill>
                <a:srgbClr val="DDDDDD"/>
              </a:solidFill>
              <a:round/>
              <a:headEnd/>
              <a:tailEnd/>
            </a:ln>
          </p:spPr>
          <p:txBody>
            <a:bodyPr/>
            <a:lstStyle/>
            <a:p>
              <a:endParaRPr lang="en-US" dirty="0"/>
            </a:p>
          </p:txBody>
        </p:sp>
        <p:sp>
          <p:nvSpPr>
            <p:cNvPr id="47299" name="Freeform 258"/>
            <p:cNvSpPr>
              <a:spLocks/>
            </p:cNvSpPr>
            <p:nvPr/>
          </p:nvSpPr>
          <p:spPr bwMode="auto">
            <a:xfrm>
              <a:off x="2620" y="1580"/>
              <a:ext cx="52" cy="50"/>
            </a:xfrm>
            <a:custGeom>
              <a:avLst/>
              <a:gdLst>
                <a:gd name="T0" fmla="*/ 0 w 477"/>
                <a:gd name="T1" fmla="*/ 0 h 534"/>
                <a:gd name="T2" fmla="*/ 0 w 477"/>
                <a:gd name="T3" fmla="*/ 0 h 534"/>
                <a:gd name="T4" fmla="*/ 0 w 477"/>
                <a:gd name="T5" fmla="*/ 0 h 534"/>
                <a:gd name="T6" fmla="*/ 0 w 477"/>
                <a:gd name="T7" fmla="*/ 0 h 534"/>
                <a:gd name="T8" fmla="*/ 0 w 477"/>
                <a:gd name="T9" fmla="*/ 0 h 534"/>
                <a:gd name="T10" fmla="*/ 0 w 477"/>
                <a:gd name="T11" fmla="*/ 0 h 534"/>
                <a:gd name="T12" fmla="*/ 0 w 477"/>
                <a:gd name="T13" fmla="*/ 0 h 534"/>
                <a:gd name="T14" fmla="*/ 0 w 477"/>
                <a:gd name="T15" fmla="*/ 0 h 534"/>
                <a:gd name="T16" fmla="*/ 0 w 477"/>
                <a:gd name="T17" fmla="*/ 0 h 534"/>
                <a:gd name="T18" fmla="*/ 0 w 477"/>
                <a:gd name="T19" fmla="*/ 0 h 534"/>
                <a:gd name="T20" fmla="*/ 0 w 477"/>
                <a:gd name="T21" fmla="*/ 0 h 534"/>
                <a:gd name="T22" fmla="*/ 0 w 477"/>
                <a:gd name="T23" fmla="*/ 0 h 534"/>
                <a:gd name="T24" fmla="*/ 0 w 477"/>
                <a:gd name="T25" fmla="*/ 0 h 534"/>
                <a:gd name="T26" fmla="*/ 0 w 477"/>
                <a:gd name="T27" fmla="*/ 0 h 534"/>
                <a:gd name="T28" fmla="*/ 0 w 477"/>
                <a:gd name="T29" fmla="*/ 0 h 534"/>
                <a:gd name="T30" fmla="*/ 0 w 477"/>
                <a:gd name="T31" fmla="*/ 0 h 534"/>
                <a:gd name="T32" fmla="*/ 0 w 477"/>
                <a:gd name="T33" fmla="*/ 0 h 534"/>
                <a:gd name="T34" fmla="*/ 0 w 477"/>
                <a:gd name="T35" fmla="*/ 0 h 534"/>
                <a:gd name="T36" fmla="*/ 0 w 477"/>
                <a:gd name="T37" fmla="*/ 0 h 534"/>
                <a:gd name="T38" fmla="*/ 0 w 477"/>
                <a:gd name="T39" fmla="*/ 0 h 534"/>
                <a:gd name="T40" fmla="*/ 0 w 477"/>
                <a:gd name="T41" fmla="*/ 0 h 534"/>
                <a:gd name="T42" fmla="*/ 0 w 477"/>
                <a:gd name="T43" fmla="*/ 0 h 534"/>
                <a:gd name="T44" fmla="*/ 0 w 477"/>
                <a:gd name="T45" fmla="*/ 0 h 534"/>
                <a:gd name="T46" fmla="*/ 0 w 477"/>
                <a:gd name="T47" fmla="*/ 0 h 534"/>
                <a:gd name="T48" fmla="*/ 0 w 477"/>
                <a:gd name="T49" fmla="*/ 0 h 534"/>
                <a:gd name="T50" fmla="*/ 0 w 477"/>
                <a:gd name="T51" fmla="*/ 0 h 534"/>
                <a:gd name="T52" fmla="*/ 0 w 477"/>
                <a:gd name="T53" fmla="*/ 0 h 534"/>
                <a:gd name="T54" fmla="*/ 0 w 477"/>
                <a:gd name="T55" fmla="*/ 0 h 534"/>
                <a:gd name="T56" fmla="*/ 0 w 477"/>
                <a:gd name="T57" fmla="*/ 0 h 534"/>
                <a:gd name="T58" fmla="*/ 0 w 477"/>
                <a:gd name="T59" fmla="*/ 0 h 534"/>
                <a:gd name="T60" fmla="*/ 0 w 477"/>
                <a:gd name="T61" fmla="*/ 0 h 534"/>
                <a:gd name="T62" fmla="*/ 0 w 477"/>
                <a:gd name="T63" fmla="*/ 0 h 534"/>
                <a:gd name="T64" fmla="*/ 0 w 477"/>
                <a:gd name="T65" fmla="*/ 0 h 534"/>
                <a:gd name="T66" fmla="*/ 0 w 477"/>
                <a:gd name="T67" fmla="*/ 0 h 534"/>
                <a:gd name="T68" fmla="*/ 0 w 477"/>
                <a:gd name="T69" fmla="*/ 0 h 534"/>
                <a:gd name="T70" fmla="*/ 0 w 477"/>
                <a:gd name="T71" fmla="*/ 0 h 53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77"/>
                <a:gd name="T109" fmla="*/ 0 h 534"/>
                <a:gd name="T110" fmla="*/ 477 w 477"/>
                <a:gd name="T111" fmla="*/ 534 h 53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77" h="534">
                  <a:moveTo>
                    <a:pt x="0" y="267"/>
                  </a:moveTo>
                  <a:lnTo>
                    <a:pt x="0" y="314"/>
                  </a:lnTo>
                  <a:lnTo>
                    <a:pt x="23" y="359"/>
                  </a:lnTo>
                  <a:lnTo>
                    <a:pt x="23" y="383"/>
                  </a:lnTo>
                  <a:lnTo>
                    <a:pt x="63" y="429"/>
                  </a:lnTo>
                  <a:lnTo>
                    <a:pt x="63" y="499"/>
                  </a:lnTo>
                  <a:lnTo>
                    <a:pt x="87" y="516"/>
                  </a:lnTo>
                  <a:lnTo>
                    <a:pt x="140" y="534"/>
                  </a:lnTo>
                  <a:lnTo>
                    <a:pt x="197" y="528"/>
                  </a:lnTo>
                  <a:lnTo>
                    <a:pt x="250" y="516"/>
                  </a:lnTo>
                  <a:lnTo>
                    <a:pt x="297" y="516"/>
                  </a:lnTo>
                  <a:lnTo>
                    <a:pt x="360" y="516"/>
                  </a:lnTo>
                  <a:lnTo>
                    <a:pt x="372" y="476"/>
                  </a:lnTo>
                  <a:lnTo>
                    <a:pt x="407" y="459"/>
                  </a:lnTo>
                  <a:lnTo>
                    <a:pt x="407" y="406"/>
                  </a:lnTo>
                  <a:lnTo>
                    <a:pt x="360" y="359"/>
                  </a:lnTo>
                  <a:lnTo>
                    <a:pt x="384" y="337"/>
                  </a:lnTo>
                  <a:lnTo>
                    <a:pt x="454" y="279"/>
                  </a:lnTo>
                  <a:lnTo>
                    <a:pt x="477" y="261"/>
                  </a:lnTo>
                  <a:lnTo>
                    <a:pt x="477" y="180"/>
                  </a:lnTo>
                  <a:lnTo>
                    <a:pt x="430" y="157"/>
                  </a:lnTo>
                  <a:lnTo>
                    <a:pt x="447" y="87"/>
                  </a:lnTo>
                  <a:lnTo>
                    <a:pt x="447" y="46"/>
                  </a:lnTo>
                  <a:lnTo>
                    <a:pt x="360" y="23"/>
                  </a:lnTo>
                  <a:lnTo>
                    <a:pt x="267" y="23"/>
                  </a:lnTo>
                  <a:lnTo>
                    <a:pt x="209" y="0"/>
                  </a:lnTo>
                  <a:lnTo>
                    <a:pt x="157" y="0"/>
                  </a:lnTo>
                  <a:lnTo>
                    <a:pt x="157" y="46"/>
                  </a:lnTo>
                  <a:lnTo>
                    <a:pt x="110" y="63"/>
                  </a:lnTo>
                  <a:lnTo>
                    <a:pt x="63" y="87"/>
                  </a:lnTo>
                  <a:lnTo>
                    <a:pt x="93" y="133"/>
                  </a:lnTo>
                  <a:lnTo>
                    <a:pt x="46" y="180"/>
                  </a:lnTo>
                  <a:lnTo>
                    <a:pt x="63" y="220"/>
                  </a:lnTo>
                  <a:lnTo>
                    <a:pt x="63" y="249"/>
                  </a:lnTo>
                  <a:lnTo>
                    <a:pt x="46" y="249"/>
                  </a:lnTo>
                  <a:lnTo>
                    <a:pt x="0" y="267"/>
                  </a:lnTo>
                  <a:close/>
                </a:path>
              </a:pathLst>
            </a:custGeom>
            <a:solidFill>
              <a:srgbClr val="D7F68A"/>
            </a:solidFill>
            <a:ln w="9525">
              <a:solidFill>
                <a:srgbClr val="ABE634"/>
              </a:solidFill>
              <a:round/>
              <a:headEnd/>
              <a:tailEnd/>
            </a:ln>
          </p:spPr>
          <p:txBody>
            <a:bodyPr/>
            <a:lstStyle/>
            <a:p>
              <a:endParaRPr lang="en-US" dirty="0"/>
            </a:p>
          </p:txBody>
        </p:sp>
        <p:sp>
          <p:nvSpPr>
            <p:cNvPr id="47300" name="Freeform 259"/>
            <p:cNvSpPr>
              <a:spLocks/>
            </p:cNvSpPr>
            <p:nvPr/>
          </p:nvSpPr>
          <p:spPr bwMode="auto">
            <a:xfrm>
              <a:off x="2595" y="1601"/>
              <a:ext cx="25" cy="14"/>
            </a:xfrm>
            <a:custGeom>
              <a:avLst/>
              <a:gdLst>
                <a:gd name="T0" fmla="*/ 0 w 233"/>
                <a:gd name="T1" fmla="*/ 0 h 157"/>
                <a:gd name="T2" fmla="*/ 0 w 233"/>
                <a:gd name="T3" fmla="*/ 0 h 157"/>
                <a:gd name="T4" fmla="*/ 0 w 233"/>
                <a:gd name="T5" fmla="*/ 0 h 157"/>
                <a:gd name="T6" fmla="*/ 0 w 233"/>
                <a:gd name="T7" fmla="*/ 0 h 157"/>
                <a:gd name="T8" fmla="*/ 0 w 233"/>
                <a:gd name="T9" fmla="*/ 0 h 157"/>
                <a:gd name="T10" fmla="*/ 0 w 233"/>
                <a:gd name="T11" fmla="*/ 0 h 157"/>
                <a:gd name="T12" fmla="*/ 0 w 233"/>
                <a:gd name="T13" fmla="*/ 0 h 157"/>
                <a:gd name="T14" fmla="*/ 0 w 233"/>
                <a:gd name="T15" fmla="*/ 0 h 157"/>
                <a:gd name="T16" fmla="*/ 0 w 233"/>
                <a:gd name="T17" fmla="*/ 0 h 157"/>
                <a:gd name="T18" fmla="*/ 0 w 233"/>
                <a:gd name="T19" fmla="*/ 0 h 157"/>
                <a:gd name="T20" fmla="*/ 0 w 233"/>
                <a:gd name="T21" fmla="*/ 0 h 157"/>
                <a:gd name="T22" fmla="*/ 0 w 233"/>
                <a:gd name="T23" fmla="*/ 0 h 1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157"/>
                <a:gd name="T38" fmla="*/ 233 w 233"/>
                <a:gd name="T39" fmla="*/ 157 h 1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157">
                  <a:moveTo>
                    <a:pt x="140" y="0"/>
                  </a:moveTo>
                  <a:lnTo>
                    <a:pt x="227" y="76"/>
                  </a:lnTo>
                  <a:lnTo>
                    <a:pt x="227" y="94"/>
                  </a:lnTo>
                  <a:lnTo>
                    <a:pt x="233" y="117"/>
                  </a:lnTo>
                  <a:lnTo>
                    <a:pt x="203" y="139"/>
                  </a:lnTo>
                  <a:lnTo>
                    <a:pt x="168" y="157"/>
                  </a:lnTo>
                  <a:lnTo>
                    <a:pt x="23" y="76"/>
                  </a:lnTo>
                  <a:lnTo>
                    <a:pt x="0" y="47"/>
                  </a:lnTo>
                  <a:lnTo>
                    <a:pt x="46" y="29"/>
                  </a:lnTo>
                  <a:lnTo>
                    <a:pt x="70" y="29"/>
                  </a:lnTo>
                  <a:lnTo>
                    <a:pt x="93" y="0"/>
                  </a:lnTo>
                  <a:lnTo>
                    <a:pt x="140" y="0"/>
                  </a:lnTo>
                  <a:close/>
                </a:path>
              </a:pathLst>
            </a:custGeom>
            <a:solidFill>
              <a:srgbClr val="D7F68A"/>
            </a:solidFill>
            <a:ln w="9525">
              <a:solidFill>
                <a:srgbClr val="ABE634"/>
              </a:solidFill>
              <a:round/>
              <a:headEnd/>
              <a:tailEnd/>
            </a:ln>
          </p:spPr>
          <p:txBody>
            <a:bodyPr/>
            <a:lstStyle/>
            <a:p>
              <a:endParaRPr lang="en-US" dirty="0"/>
            </a:p>
          </p:txBody>
        </p:sp>
        <p:sp>
          <p:nvSpPr>
            <p:cNvPr id="47301" name="Freeform 260"/>
            <p:cNvSpPr>
              <a:spLocks/>
            </p:cNvSpPr>
            <p:nvPr/>
          </p:nvSpPr>
          <p:spPr bwMode="auto">
            <a:xfrm>
              <a:off x="2608" y="1587"/>
              <a:ext cx="22" cy="21"/>
            </a:xfrm>
            <a:custGeom>
              <a:avLst/>
              <a:gdLst>
                <a:gd name="T0" fmla="*/ 0 w 209"/>
                <a:gd name="T1" fmla="*/ 0 h 226"/>
                <a:gd name="T2" fmla="*/ 0 w 209"/>
                <a:gd name="T3" fmla="*/ 0 h 226"/>
                <a:gd name="T4" fmla="*/ 0 w 209"/>
                <a:gd name="T5" fmla="*/ 0 h 226"/>
                <a:gd name="T6" fmla="*/ 0 w 209"/>
                <a:gd name="T7" fmla="*/ 0 h 226"/>
                <a:gd name="T8" fmla="*/ 0 w 209"/>
                <a:gd name="T9" fmla="*/ 0 h 226"/>
                <a:gd name="T10" fmla="*/ 0 w 209"/>
                <a:gd name="T11" fmla="*/ 0 h 226"/>
                <a:gd name="T12" fmla="*/ 0 w 209"/>
                <a:gd name="T13" fmla="*/ 0 h 226"/>
                <a:gd name="T14" fmla="*/ 0 w 209"/>
                <a:gd name="T15" fmla="*/ 0 h 226"/>
                <a:gd name="T16" fmla="*/ 0 w 209"/>
                <a:gd name="T17" fmla="*/ 0 h 226"/>
                <a:gd name="T18" fmla="*/ 0 w 209"/>
                <a:gd name="T19" fmla="*/ 0 h 226"/>
                <a:gd name="T20" fmla="*/ 0 w 209"/>
                <a:gd name="T21" fmla="*/ 0 h 226"/>
                <a:gd name="T22" fmla="*/ 0 w 209"/>
                <a:gd name="T23" fmla="*/ 0 h 226"/>
                <a:gd name="T24" fmla="*/ 0 w 209"/>
                <a:gd name="T25" fmla="*/ 0 h 226"/>
                <a:gd name="T26" fmla="*/ 0 w 209"/>
                <a:gd name="T27" fmla="*/ 0 h 226"/>
                <a:gd name="T28" fmla="*/ 0 w 209"/>
                <a:gd name="T29" fmla="*/ 0 h 226"/>
                <a:gd name="T30" fmla="*/ 0 w 209"/>
                <a:gd name="T31" fmla="*/ 0 h 226"/>
                <a:gd name="T32" fmla="*/ 0 w 209"/>
                <a:gd name="T33" fmla="*/ 0 h 2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9"/>
                <a:gd name="T52" fmla="*/ 0 h 226"/>
                <a:gd name="T53" fmla="*/ 209 w 209"/>
                <a:gd name="T54" fmla="*/ 226 h 22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9" h="226">
                  <a:moveTo>
                    <a:pt x="0" y="150"/>
                  </a:moveTo>
                  <a:lnTo>
                    <a:pt x="46" y="179"/>
                  </a:lnTo>
                  <a:lnTo>
                    <a:pt x="116" y="226"/>
                  </a:lnTo>
                  <a:lnTo>
                    <a:pt x="122" y="197"/>
                  </a:lnTo>
                  <a:lnTo>
                    <a:pt x="157" y="185"/>
                  </a:lnTo>
                  <a:lnTo>
                    <a:pt x="179" y="179"/>
                  </a:lnTo>
                  <a:lnTo>
                    <a:pt x="186" y="150"/>
                  </a:lnTo>
                  <a:lnTo>
                    <a:pt x="162" y="110"/>
                  </a:lnTo>
                  <a:lnTo>
                    <a:pt x="209" y="63"/>
                  </a:lnTo>
                  <a:lnTo>
                    <a:pt x="209" y="40"/>
                  </a:lnTo>
                  <a:lnTo>
                    <a:pt x="191" y="23"/>
                  </a:lnTo>
                  <a:lnTo>
                    <a:pt x="209" y="0"/>
                  </a:lnTo>
                  <a:lnTo>
                    <a:pt x="92" y="40"/>
                  </a:lnTo>
                  <a:lnTo>
                    <a:pt x="92" y="87"/>
                  </a:lnTo>
                  <a:lnTo>
                    <a:pt x="46" y="110"/>
                  </a:lnTo>
                  <a:lnTo>
                    <a:pt x="5" y="115"/>
                  </a:lnTo>
                  <a:lnTo>
                    <a:pt x="0" y="150"/>
                  </a:lnTo>
                  <a:close/>
                </a:path>
              </a:pathLst>
            </a:custGeom>
            <a:solidFill>
              <a:srgbClr val="D7F68A"/>
            </a:solidFill>
            <a:ln w="9525">
              <a:solidFill>
                <a:srgbClr val="ABE634"/>
              </a:solidFill>
              <a:round/>
              <a:headEnd/>
              <a:tailEnd/>
            </a:ln>
          </p:spPr>
          <p:txBody>
            <a:bodyPr/>
            <a:lstStyle/>
            <a:p>
              <a:endParaRPr lang="en-US" dirty="0"/>
            </a:p>
          </p:txBody>
        </p:sp>
        <p:sp>
          <p:nvSpPr>
            <p:cNvPr id="47302" name="Freeform 261"/>
            <p:cNvSpPr>
              <a:spLocks/>
            </p:cNvSpPr>
            <p:nvPr/>
          </p:nvSpPr>
          <p:spPr bwMode="auto">
            <a:xfrm>
              <a:off x="2637" y="1555"/>
              <a:ext cx="12" cy="26"/>
            </a:xfrm>
            <a:custGeom>
              <a:avLst/>
              <a:gdLst>
                <a:gd name="T0" fmla="*/ 0 w 110"/>
                <a:gd name="T1" fmla="*/ 0 h 279"/>
                <a:gd name="T2" fmla="*/ 0 w 110"/>
                <a:gd name="T3" fmla="*/ 0 h 279"/>
                <a:gd name="T4" fmla="*/ 0 w 110"/>
                <a:gd name="T5" fmla="*/ 0 h 279"/>
                <a:gd name="T6" fmla="*/ 0 w 110"/>
                <a:gd name="T7" fmla="*/ 0 h 279"/>
                <a:gd name="T8" fmla="*/ 0 w 110"/>
                <a:gd name="T9" fmla="*/ 0 h 279"/>
                <a:gd name="T10" fmla="*/ 0 w 110"/>
                <a:gd name="T11" fmla="*/ 0 h 279"/>
                <a:gd name="T12" fmla="*/ 0 w 110"/>
                <a:gd name="T13" fmla="*/ 0 h 279"/>
                <a:gd name="T14" fmla="*/ 0 w 110"/>
                <a:gd name="T15" fmla="*/ 0 h 279"/>
                <a:gd name="T16" fmla="*/ 0 w 110"/>
                <a:gd name="T17" fmla="*/ 0 h 279"/>
                <a:gd name="T18" fmla="*/ 0 w 110"/>
                <a:gd name="T19" fmla="*/ 0 h 279"/>
                <a:gd name="T20" fmla="*/ 0 w 110"/>
                <a:gd name="T21" fmla="*/ 0 h 279"/>
                <a:gd name="T22" fmla="*/ 0 w 110"/>
                <a:gd name="T23" fmla="*/ 0 h 2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0"/>
                <a:gd name="T37" fmla="*/ 0 h 279"/>
                <a:gd name="T38" fmla="*/ 110 w 110"/>
                <a:gd name="T39" fmla="*/ 279 h 2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0" h="279">
                  <a:moveTo>
                    <a:pt x="0" y="274"/>
                  </a:moveTo>
                  <a:lnTo>
                    <a:pt x="0" y="204"/>
                  </a:lnTo>
                  <a:lnTo>
                    <a:pt x="23" y="117"/>
                  </a:lnTo>
                  <a:lnTo>
                    <a:pt x="0" y="70"/>
                  </a:lnTo>
                  <a:lnTo>
                    <a:pt x="46" y="0"/>
                  </a:lnTo>
                  <a:lnTo>
                    <a:pt x="93" y="70"/>
                  </a:lnTo>
                  <a:lnTo>
                    <a:pt x="110" y="117"/>
                  </a:lnTo>
                  <a:lnTo>
                    <a:pt x="70" y="187"/>
                  </a:lnTo>
                  <a:lnTo>
                    <a:pt x="70" y="250"/>
                  </a:lnTo>
                  <a:lnTo>
                    <a:pt x="93" y="279"/>
                  </a:lnTo>
                  <a:lnTo>
                    <a:pt x="40" y="274"/>
                  </a:lnTo>
                  <a:lnTo>
                    <a:pt x="0" y="274"/>
                  </a:lnTo>
                  <a:close/>
                </a:path>
              </a:pathLst>
            </a:custGeom>
            <a:solidFill>
              <a:srgbClr val="D7F68A"/>
            </a:solidFill>
            <a:ln w="9525">
              <a:solidFill>
                <a:srgbClr val="ABE634"/>
              </a:solidFill>
              <a:round/>
              <a:headEnd/>
              <a:tailEnd/>
            </a:ln>
          </p:spPr>
          <p:txBody>
            <a:bodyPr/>
            <a:lstStyle/>
            <a:p>
              <a:endParaRPr lang="en-US" dirty="0"/>
            </a:p>
          </p:txBody>
        </p:sp>
        <p:sp>
          <p:nvSpPr>
            <p:cNvPr id="47303" name="Freeform 262"/>
            <p:cNvSpPr>
              <a:spLocks/>
            </p:cNvSpPr>
            <p:nvPr/>
          </p:nvSpPr>
          <p:spPr bwMode="auto">
            <a:xfrm>
              <a:off x="2747" y="1339"/>
              <a:ext cx="845" cy="379"/>
            </a:xfrm>
            <a:custGeom>
              <a:avLst/>
              <a:gdLst>
                <a:gd name="T0" fmla="*/ 0 w 7782"/>
                <a:gd name="T1" fmla="*/ 0 h 4078"/>
                <a:gd name="T2" fmla="*/ 0 w 7782"/>
                <a:gd name="T3" fmla="*/ 0 h 4078"/>
                <a:gd name="T4" fmla="*/ 0 w 7782"/>
                <a:gd name="T5" fmla="*/ 0 h 4078"/>
                <a:gd name="T6" fmla="*/ 0 w 7782"/>
                <a:gd name="T7" fmla="*/ 0 h 4078"/>
                <a:gd name="T8" fmla="*/ 0 w 7782"/>
                <a:gd name="T9" fmla="*/ 0 h 4078"/>
                <a:gd name="T10" fmla="*/ 0 w 7782"/>
                <a:gd name="T11" fmla="*/ 0 h 4078"/>
                <a:gd name="T12" fmla="*/ 0 w 7782"/>
                <a:gd name="T13" fmla="*/ 0 h 4078"/>
                <a:gd name="T14" fmla="*/ 0 w 7782"/>
                <a:gd name="T15" fmla="*/ 0 h 4078"/>
                <a:gd name="T16" fmla="*/ 0 w 7782"/>
                <a:gd name="T17" fmla="*/ 0 h 4078"/>
                <a:gd name="T18" fmla="*/ 0 w 7782"/>
                <a:gd name="T19" fmla="*/ 0 h 4078"/>
                <a:gd name="T20" fmla="*/ 0 w 7782"/>
                <a:gd name="T21" fmla="*/ 0 h 4078"/>
                <a:gd name="T22" fmla="*/ 0 w 7782"/>
                <a:gd name="T23" fmla="*/ 0 h 4078"/>
                <a:gd name="T24" fmla="*/ 0 w 7782"/>
                <a:gd name="T25" fmla="*/ 0 h 4078"/>
                <a:gd name="T26" fmla="*/ 0 w 7782"/>
                <a:gd name="T27" fmla="*/ 0 h 4078"/>
                <a:gd name="T28" fmla="*/ 0 w 7782"/>
                <a:gd name="T29" fmla="*/ 0 h 4078"/>
                <a:gd name="T30" fmla="*/ 0 w 7782"/>
                <a:gd name="T31" fmla="*/ 0 h 4078"/>
                <a:gd name="T32" fmla="*/ 0 w 7782"/>
                <a:gd name="T33" fmla="*/ 0 h 4078"/>
                <a:gd name="T34" fmla="*/ 0 w 7782"/>
                <a:gd name="T35" fmla="*/ 0 h 4078"/>
                <a:gd name="T36" fmla="*/ 0 w 7782"/>
                <a:gd name="T37" fmla="*/ 0 h 4078"/>
                <a:gd name="T38" fmla="*/ 0 w 7782"/>
                <a:gd name="T39" fmla="*/ 0 h 4078"/>
                <a:gd name="T40" fmla="*/ 0 w 7782"/>
                <a:gd name="T41" fmla="*/ 0 h 4078"/>
                <a:gd name="T42" fmla="*/ 0 w 7782"/>
                <a:gd name="T43" fmla="*/ 0 h 4078"/>
                <a:gd name="T44" fmla="*/ 0 w 7782"/>
                <a:gd name="T45" fmla="*/ 0 h 4078"/>
                <a:gd name="T46" fmla="*/ 0 w 7782"/>
                <a:gd name="T47" fmla="*/ 0 h 4078"/>
                <a:gd name="T48" fmla="*/ 0 w 7782"/>
                <a:gd name="T49" fmla="*/ 0 h 4078"/>
                <a:gd name="T50" fmla="*/ 0 w 7782"/>
                <a:gd name="T51" fmla="*/ 0 h 4078"/>
                <a:gd name="T52" fmla="*/ 0 w 7782"/>
                <a:gd name="T53" fmla="*/ 0 h 4078"/>
                <a:gd name="T54" fmla="*/ 0 w 7782"/>
                <a:gd name="T55" fmla="*/ 0 h 4078"/>
                <a:gd name="T56" fmla="*/ 0 w 7782"/>
                <a:gd name="T57" fmla="*/ 0 h 4078"/>
                <a:gd name="T58" fmla="*/ 0 w 7782"/>
                <a:gd name="T59" fmla="*/ 0 h 4078"/>
                <a:gd name="T60" fmla="*/ 0 w 7782"/>
                <a:gd name="T61" fmla="*/ 0 h 4078"/>
                <a:gd name="T62" fmla="*/ 0 w 7782"/>
                <a:gd name="T63" fmla="*/ 0 h 4078"/>
                <a:gd name="T64" fmla="*/ 0 w 7782"/>
                <a:gd name="T65" fmla="*/ 0 h 4078"/>
                <a:gd name="T66" fmla="*/ 0 w 7782"/>
                <a:gd name="T67" fmla="*/ 0 h 4078"/>
                <a:gd name="T68" fmla="*/ 0 w 7782"/>
                <a:gd name="T69" fmla="*/ 0 h 4078"/>
                <a:gd name="T70" fmla="*/ 0 w 7782"/>
                <a:gd name="T71" fmla="*/ 0 h 4078"/>
                <a:gd name="T72" fmla="*/ 0 w 7782"/>
                <a:gd name="T73" fmla="*/ 0 h 4078"/>
                <a:gd name="T74" fmla="*/ 0 w 7782"/>
                <a:gd name="T75" fmla="*/ 0 h 4078"/>
                <a:gd name="T76" fmla="*/ 0 w 7782"/>
                <a:gd name="T77" fmla="*/ 0 h 4078"/>
                <a:gd name="T78" fmla="*/ 0 w 7782"/>
                <a:gd name="T79" fmla="*/ 0 h 4078"/>
                <a:gd name="T80" fmla="*/ 0 w 7782"/>
                <a:gd name="T81" fmla="*/ 0 h 4078"/>
                <a:gd name="T82" fmla="*/ 0 w 7782"/>
                <a:gd name="T83" fmla="*/ 0 h 4078"/>
                <a:gd name="T84" fmla="*/ 0 w 7782"/>
                <a:gd name="T85" fmla="*/ 0 h 4078"/>
                <a:gd name="T86" fmla="*/ 0 w 7782"/>
                <a:gd name="T87" fmla="*/ 0 h 4078"/>
                <a:gd name="T88" fmla="*/ 0 w 7782"/>
                <a:gd name="T89" fmla="*/ 0 h 4078"/>
                <a:gd name="T90" fmla="*/ 0 w 7782"/>
                <a:gd name="T91" fmla="*/ 0 h 4078"/>
                <a:gd name="T92" fmla="*/ 0 w 7782"/>
                <a:gd name="T93" fmla="*/ 0 h 4078"/>
                <a:gd name="T94" fmla="*/ 0 w 7782"/>
                <a:gd name="T95" fmla="*/ 0 h 407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782"/>
                <a:gd name="T145" fmla="*/ 0 h 4078"/>
                <a:gd name="T146" fmla="*/ 7782 w 7782"/>
                <a:gd name="T147" fmla="*/ 4078 h 407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782" h="4078">
                  <a:moveTo>
                    <a:pt x="146" y="1887"/>
                  </a:moveTo>
                  <a:lnTo>
                    <a:pt x="116" y="1981"/>
                  </a:lnTo>
                  <a:lnTo>
                    <a:pt x="29" y="2004"/>
                  </a:lnTo>
                  <a:lnTo>
                    <a:pt x="46" y="2044"/>
                  </a:lnTo>
                  <a:lnTo>
                    <a:pt x="87" y="2114"/>
                  </a:lnTo>
                  <a:lnTo>
                    <a:pt x="58" y="2138"/>
                  </a:lnTo>
                  <a:lnTo>
                    <a:pt x="41" y="2155"/>
                  </a:lnTo>
                  <a:lnTo>
                    <a:pt x="0" y="2183"/>
                  </a:lnTo>
                  <a:lnTo>
                    <a:pt x="46" y="2288"/>
                  </a:lnTo>
                  <a:lnTo>
                    <a:pt x="0" y="2410"/>
                  </a:lnTo>
                  <a:lnTo>
                    <a:pt x="34" y="2434"/>
                  </a:lnTo>
                  <a:lnTo>
                    <a:pt x="146" y="2486"/>
                  </a:lnTo>
                  <a:lnTo>
                    <a:pt x="215" y="2497"/>
                  </a:lnTo>
                  <a:lnTo>
                    <a:pt x="238" y="2544"/>
                  </a:lnTo>
                  <a:lnTo>
                    <a:pt x="285" y="2562"/>
                  </a:lnTo>
                  <a:lnTo>
                    <a:pt x="308" y="2631"/>
                  </a:lnTo>
                  <a:lnTo>
                    <a:pt x="273" y="2724"/>
                  </a:lnTo>
                  <a:lnTo>
                    <a:pt x="285" y="2771"/>
                  </a:lnTo>
                  <a:lnTo>
                    <a:pt x="407" y="2776"/>
                  </a:lnTo>
                  <a:lnTo>
                    <a:pt x="448" y="2840"/>
                  </a:lnTo>
                  <a:lnTo>
                    <a:pt x="494" y="2881"/>
                  </a:lnTo>
                  <a:lnTo>
                    <a:pt x="558" y="2881"/>
                  </a:lnTo>
                  <a:lnTo>
                    <a:pt x="605" y="2974"/>
                  </a:lnTo>
                  <a:lnTo>
                    <a:pt x="610" y="3027"/>
                  </a:lnTo>
                  <a:lnTo>
                    <a:pt x="622" y="3090"/>
                  </a:lnTo>
                  <a:lnTo>
                    <a:pt x="570" y="3107"/>
                  </a:lnTo>
                  <a:lnTo>
                    <a:pt x="587" y="3125"/>
                  </a:lnTo>
                  <a:lnTo>
                    <a:pt x="547" y="3149"/>
                  </a:lnTo>
                  <a:lnTo>
                    <a:pt x="622" y="3177"/>
                  </a:lnTo>
                  <a:lnTo>
                    <a:pt x="622" y="3224"/>
                  </a:lnTo>
                  <a:lnTo>
                    <a:pt x="605" y="3311"/>
                  </a:lnTo>
                  <a:lnTo>
                    <a:pt x="622" y="3381"/>
                  </a:lnTo>
                  <a:lnTo>
                    <a:pt x="692" y="3427"/>
                  </a:lnTo>
                  <a:lnTo>
                    <a:pt x="784" y="3473"/>
                  </a:lnTo>
                  <a:lnTo>
                    <a:pt x="831" y="3561"/>
                  </a:lnTo>
                  <a:lnTo>
                    <a:pt x="831" y="3583"/>
                  </a:lnTo>
                  <a:lnTo>
                    <a:pt x="918" y="3607"/>
                  </a:lnTo>
                  <a:lnTo>
                    <a:pt x="976" y="3729"/>
                  </a:lnTo>
                  <a:lnTo>
                    <a:pt x="1006" y="3752"/>
                  </a:lnTo>
                  <a:lnTo>
                    <a:pt x="1035" y="3752"/>
                  </a:lnTo>
                  <a:lnTo>
                    <a:pt x="1087" y="3845"/>
                  </a:lnTo>
                  <a:lnTo>
                    <a:pt x="1220" y="3787"/>
                  </a:lnTo>
                  <a:lnTo>
                    <a:pt x="1244" y="3810"/>
                  </a:lnTo>
                  <a:lnTo>
                    <a:pt x="1308" y="3700"/>
                  </a:lnTo>
                  <a:lnTo>
                    <a:pt x="1238" y="3653"/>
                  </a:lnTo>
                  <a:lnTo>
                    <a:pt x="1105" y="3404"/>
                  </a:lnTo>
                  <a:lnTo>
                    <a:pt x="1105" y="3381"/>
                  </a:lnTo>
                  <a:lnTo>
                    <a:pt x="1145" y="3247"/>
                  </a:lnTo>
                  <a:lnTo>
                    <a:pt x="1215" y="3247"/>
                  </a:lnTo>
                  <a:lnTo>
                    <a:pt x="1285" y="3247"/>
                  </a:lnTo>
                  <a:lnTo>
                    <a:pt x="1395" y="3177"/>
                  </a:lnTo>
                  <a:lnTo>
                    <a:pt x="1465" y="3247"/>
                  </a:lnTo>
                  <a:lnTo>
                    <a:pt x="1442" y="3311"/>
                  </a:lnTo>
                  <a:lnTo>
                    <a:pt x="1372" y="3311"/>
                  </a:lnTo>
                  <a:lnTo>
                    <a:pt x="1349" y="3381"/>
                  </a:lnTo>
                  <a:lnTo>
                    <a:pt x="1349" y="3473"/>
                  </a:lnTo>
                  <a:lnTo>
                    <a:pt x="1581" y="3630"/>
                  </a:lnTo>
                  <a:lnTo>
                    <a:pt x="1557" y="3677"/>
                  </a:lnTo>
                  <a:lnTo>
                    <a:pt x="1487" y="3677"/>
                  </a:lnTo>
                  <a:lnTo>
                    <a:pt x="1557" y="3787"/>
                  </a:lnTo>
                  <a:lnTo>
                    <a:pt x="1552" y="3904"/>
                  </a:lnTo>
                  <a:lnTo>
                    <a:pt x="1616" y="3874"/>
                  </a:lnTo>
                  <a:lnTo>
                    <a:pt x="1761" y="3880"/>
                  </a:lnTo>
                  <a:lnTo>
                    <a:pt x="1871" y="3904"/>
                  </a:lnTo>
                  <a:lnTo>
                    <a:pt x="1935" y="3962"/>
                  </a:lnTo>
                  <a:lnTo>
                    <a:pt x="1970" y="4043"/>
                  </a:lnTo>
                  <a:lnTo>
                    <a:pt x="2028" y="4078"/>
                  </a:lnTo>
                  <a:lnTo>
                    <a:pt x="2115" y="4031"/>
                  </a:lnTo>
                  <a:lnTo>
                    <a:pt x="2174" y="3974"/>
                  </a:lnTo>
                  <a:lnTo>
                    <a:pt x="2284" y="3904"/>
                  </a:lnTo>
                  <a:lnTo>
                    <a:pt x="2394" y="3927"/>
                  </a:lnTo>
                  <a:lnTo>
                    <a:pt x="2499" y="3880"/>
                  </a:lnTo>
                  <a:lnTo>
                    <a:pt x="2540" y="3921"/>
                  </a:lnTo>
                  <a:lnTo>
                    <a:pt x="2720" y="3880"/>
                  </a:lnTo>
                  <a:lnTo>
                    <a:pt x="2668" y="3764"/>
                  </a:lnTo>
                  <a:lnTo>
                    <a:pt x="2790" y="3677"/>
                  </a:lnTo>
                  <a:lnTo>
                    <a:pt x="2865" y="3677"/>
                  </a:lnTo>
                  <a:lnTo>
                    <a:pt x="3017" y="3508"/>
                  </a:lnTo>
                  <a:lnTo>
                    <a:pt x="2987" y="3357"/>
                  </a:lnTo>
                  <a:lnTo>
                    <a:pt x="3086" y="3329"/>
                  </a:lnTo>
                  <a:lnTo>
                    <a:pt x="3057" y="3264"/>
                  </a:lnTo>
                  <a:lnTo>
                    <a:pt x="3115" y="3184"/>
                  </a:lnTo>
                  <a:lnTo>
                    <a:pt x="3266" y="3114"/>
                  </a:lnTo>
                  <a:lnTo>
                    <a:pt x="3289" y="3015"/>
                  </a:lnTo>
                  <a:lnTo>
                    <a:pt x="3366" y="2968"/>
                  </a:lnTo>
                  <a:lnTo>
                    <a:pt x="3545" y="2852"/>
                  </a:lnTo>
                  <a:lnTo>
                    <a:pt x="3610" y="2846"/>
                  </a:lnTo>
                  <a:lnTo>
                    <a:pt x="3732" y="2922"/>
                  </a:lnTo>
                  <a:lnTo>
                    <a:pt x="3824" y="2893"/>
                  </a:lnTo>
                  <a:lnTo>
                    <a:pt x="3912" y="2748"/>
                  </a:lnTo>
                  <a:lnTo>
                    <a:pt x="3987" y="2741"/>
                  </a:lnTo>
                  <a:lnTo>
                    <a:pt x="4034" y="2806"/>
                  </a:lnTo>
                  <a:lnTo>
                    <a:pt x="4091" y="2881"/>
                  </a:lnTo>
                  <a:lnTo>
                    <a:pt x="4156" y="2875"/>
                  </a:lnTo>
                  <a:lnTo>
                    <a:pt x="4278" y="2823"/>
                  </a:lnTo>
                  <a:lnTo>
                    <a:pt x="4393" y="2905"/>
                  </a:lnTo>
                  <a:lnTo>
                    <a:pt x="4620" y="2881"/>
                  </a:lnTo>
                  <a:lnTo>
                    <a:pt x="4690" y="2794"/>
                  </a:lnTo>
                  <a:lnTo>
                    <a:pt x="4784" y="2840"/>
                  </a:lnTo>
                  <a:lnTo>
                    <a:pt x="4871" y="2840"/>
                  </a:lnTo>
                  <a:lnTo>
                    <a:pt x="4986" y="2765"/>
                  </a:lnTo>
                  <a:lnTo>
                    <a:pt x="4986" y="2631"/>
                  </a:lnTo>
                  <a:lnTo>
                    <a:pt x="5010" y="2562"/>
                  </a:lnTo>
                  <a:lnTo>
                    <a:pt x="4951" y="2544"/>
                  </a:lnTo>
                  <a:lnTo>
                    <a:pt x="5045" y="2497"/>
                  </a:lnTo>
                  <a:lnTo>
                    <a:pt x="5190" y="2457"/>
                  </a:lnTo>
                  <a:lnTo>
                    <a:pt x="5283" y="2515"/>
                  </a:lnTo>
                  <a:lnTo>
                    <a:pt x="5307" y="2654"/>
                  </a:lnTo>
                  <a:lnTo>
                    <a:pt x="5440" y="2811"/>
                  </a:lnTo>
                  <a:lnTo>
                    <a:pt x="5568" y="2818"/>
                  </a:lnTo>
                  <a:lnTo>
                    <a:pt x="5603" y="2846"/>
                  </a:lnTo>
                  <a:lnTo>
                    <a:pt x="5621" y="2905"/>
                  </a:lnTo>
                  <a:lnTo>
                    <a:pt x="5736" y="2945"/>
                  </a:lnTo>
                  <a:lnTo>
                    <a:pt x="5853" y="2881"/>
                  </a:lnTo>
                  <a:lnTo>
                    <a:pt x="5888" y="2985"/>
                  </a:lnTo>
                  <a:lnTo>
                    <a:pt x="5823" y="3172"/>
                  </a:lnTo>
                  <a:lnTo>
                    <a:pt x="5754" y="3154"/>
                  </a:lnTo>
                  <a:lnTo>
                    <a:pt x="5731" y="3247"/>
                  </a:lnTo>
                  <a:lnTo>
                    <a:pt x="5829" y="3334"/>
                  </a:lnTo>
                  <a:lnTo>
                    <a:pt x="5853" y="3404"/>
                  </a:lnTo>
                  <a:lnTo>
                    <a:pt x="5916" y="3357"/>
                  </a:lnTo>
                  <a:lnTo>
                    <a:pt x="6097" y="3107"/>
                  </a:lnTo>
                  <a:lnTo>
                    <a:pt x="6143" y="2474"/>
                  </a:lnTo>
                  <a:lnTo>
                    <a:pt x="6080" y="2451"/>
                  </a:lnTo>
                  <a:lnTo>
                    <a:pt x="6080" y="2312"/>
                  </a:lnTo>
                  <a:lnTo>
                    <a:pt x="5986" y="2271"/>
                  </a:lnTo>
                  <a:lnTo>
                    <a:pt x="5829" y="2340"/>
                  </a:lnTo>
                  <a:lnTo>
                    <a:pt x="5806" y="2225"/>
                  </a:lnTo>
                  <a:lnTo>
                    <a:pt x="5713" y="2201"/>
                  </a:lnTo>
                  <a:lnTo>
                    <a:pt x="5829" y="1929"/>
                  </a:lnTo>
                  <a:lnTo>
                    <a:pt x="5829" y="1749"/>
                  </a:lnTo>
                  <a:lnTo>
                    <a:pt x="5893" y="1679"/>
                  </a:lnTo>
                  <a:lnTo>
                    <a:pt x="6097" y="1632"/>
                  </a:lnTo>
                  <a:lnTo>
                    <a:pt x="6190" y="1562"/>
                  </a:lnTo>
                  <a:lnTo>
                    <a:pt x="6329" y="1545"/>
                  </a:lnTo>
                  <a:lnTo>
                    <a:pt x="6306" y="1632"/>
                  </a:lnTo>
                  <a:lnTo>
                    <a:pt x="6416" y="1592"/>
                  </a:lnTo>
                  <a:lnTo>
                    <a:pt x="6486" y="1516"/>
                  </a:lnTo>
                  <a:lnTo>
                    <a:pt x="6439" y="1475"/>
                  </a:lnTo>
                  <a:lnTo>
                    <a:pt x="6486" y="1249"/>
                  </a:lnTo>
                  <a:lnTo>
                    <a:pt x="6579" y="1202"/>
                  </a:lnTo>
                  <a:lnTo>
                    <a:pt x="6620" y="1266"/>
                  </a:lnTo>
                  <a:lnTo>
                    <a:pt x="6643" y="1266"/>
                  </a:lnTo>
                  <a:lnTo>
                    <a:pt x="6713" y="1062"/>
                  </a:lnTo>
                  <a:lnTo>
                    <a:pt x="6736" y="1062"/>
                  </a:lnTo>
                  <a:lnTo>
                    <a:pt x="6783" y="1226"/>
                  </a:lnTo>
                  <a:lnTo>
                    <a:pt x="6806" y="1266"/>
                  </a:lnTo>
                  <a:lnTo>
                    <a:pt x="6760" y="1383"/>
                  </a:lnTo>
                  <a:lnTo>
                    <a:pt x="6713" y="1609"/>
                  </a:lnTo>
                  <a:lnTo>
                    <a:pt x="6666" y="1725"/>
                  </a:lnTo>
                  <a:lnTo>
                    <a:pt x="6666" y="1929"/>
                  </a:lnTo>
                  <a:lnTo>
                    <a:pt x="6783" y="2248"/>
                  </a:lnTo>
                  <a:lnTo>
                    <a:pt x="6870" y="2312"/>
                  </a:lnTo>
                  <a:lnTo>
                    <a:pt x="6940" y="2474"/>
                  </a:lnTo>
                  <a:lnTo>
                    <a:pt x="7009" y="2312"/>
                  </a:lnTo>
                  <a:lnTo>
                    <a:pt x="7009" y="2201"/>
                  </a:lnTo>
                  <a:lnTo>
                    <a:pt x="7056" y="2178"/>
                  </a:lnTo>
                  <a:lnTo>
                    <a:pt x="7032" y="2091"/>
                  </a:lnTo>
                  <a:lnTo>
                    <a:pt x="7056" y="2021"/>
                  </a:lnTo>
                  <a:lnTo>
                    <a:pt x="6986" y="1887"/>
                  </a:lnTo>
                  <a:lnTo>
                    <a:pt x="7009" y="1795"/>
                  </a:lnTo>
                  <a:lnTo>
                    <a:pt x="6986" y="1632"/>
                  </a:lnTo>
                  <a:lnTo>
                    <a:pt x="6917" y="1679"/>
                  </a:lnTo>
                  <a:lnTo>
                    <a:pt x="6893" y="1428"/>
                  </a:lnTo>
                  <a:lnTo>
                    <a:pt x="6893" y="1383"/>
                  </a:lnTo>
                  <a:lnTo>
                    <a:pt x="7009" y="1289"/>
                  </a:lnTo>
                  <a:lnTo>
                    <a:pt x="7125" y="1249"/>
                  </a:lnTo>
                  <a:lnTo>
                    <a:pt x="7212" y="1359"/>
                  </a:lnTo>
                  <a:lnTo>
                    <a:pt x="7282" y="952"/>
                  </a:lnTo>
                  <a:lnTo>
                    <a:pt x="7439" y="860"/>
                  </a:lnTo>
                  <a:lnTo>
                    <a:pt x="7346" y="790"/>
                  </a:lnTo>
                  <a:lnTo>
                    <a:pt x="7376" y="726"/>
                  </a:lnTo>
                  <a:lnTo>
                    <a:pt x="7259" y="726"/>
                  </a:lnTo>
                  <a:lnTo>
                    <a:pt x="7189" y="656"/>
                  </a:lnTo>
                  <a:lnTo>
                    <a:pt x="7079" y="563"/>
                  </a:lnTo>
                  <a:lnTo>
                    <a:pt x="7142" y="546"/>
                  </a:lnTo>
                  <a:lnTo>
                    <a:pt x="7189" y="563"/>
                  </a:lnTo>
                  <a:lnTo>
                    <a:pt x="7299" y="499"/>
                  </a:lnTo>
                  <a:lnTo>
                    <a:pt x="7236" y="452"/>
                  </a:lnTo>
                  <a:lnTo>
                    <a:pt x="7212" y="337"/>
                  </a:lnTo>
                  <a:lnTo>
                    <a:pt x="7282" y="384"/>
                  </a:lnTo>
                  <a:lnTo>
                    <a:pt x="7463" y="406"/>
                  </a:lnTo>
                  <a:lnTo>
                    <a:pt x="7533" y="476"/>
                  </a:lnTo>
                  <a:lnTo>
                    <a:pt x="7690" y="452"/>
                  </a:lnTo>
                  <a:lnTo>
                    <a:pt x="7782" y="360"/>
                  </a:lnTo>
                  <a:lnTo>
                    <a:pt x="7596" y="337"/>
                  </a:lnTo>
                  <a:lnTo>
                    <a:pt x="7666" y="203"/>
                  </a:lnTo>
                  <a:lnTo>
                    <a:pt x="7533" y="116"/>
                  </a:lnTo>
                  <a:lnTo>
                    <a:pt x="7393" y="180"/>
                  </a:lnTo>
                  <a:lnTo>
                    <a:pt x="7259" y="70"/>
                  </a:lnTo>
                  <a:lnTo>
                    <a:pt x="7166" y="23"/>
                  </a:lnTo>
                  <a:lnTo>
                    <a:pt x="7125" y="46"/>
                  </a:lnTo>
                  <a:lnTo>
                    <a:pt x="7056" y="0"/>
                  </a:lnTo>
                  <a:lnTo>
                    <a:pt x="1308" y="2724"/>
                  </a:lnTo>
                  <a:lnTo>
                    <a:pt x="146" y="1887"/>
                  </a:lnTo>
                  <a:close/>
                </a:path>
              </a:pathLst>
            </a:custGeom>
            <a:solidFill>
              <a:srgbClr val="EAEAEA"/>
            </a:solidFill>
            <a:ln w="9525">
              <a:noFill/>
              <a:round/>
              <a:headEnd/>
              <a:tailEnd/>
            </a:ln>
          </p:spPr>
          <p:txBody>
            <a:bodyPr/>
            <a:lstStyle/>
            <a:p>
              <a:endParaRPr lang="en-US" dirty="0"/>
            </a:p>
          </p:txBody>
        </p:sp>
        <p:sp>
          <p:nvSpPr>
            <p:cNvPr id="47304" name="Freeform 263"/>
            <p:cNvSpPr>
              <a:spLocks/>
            </p:cNvSpPr>
            <p:nvPr/>
          </p:nvSpPr>
          <p:spPr bwMode="auto">
            <a:xfrm>
              <a:off x="2735" y="1301"/>
              <a:ext cx="777" cy="291"/>
            </a:xfrm>
            <a:custGeom>
              <a:avLst/>
              <a:gdLst>
                <a:gd name="T0" fmla="*/ 0 w 7160"/>
                <a:gd name="T1" fmla="*/ 0 h 3125"/>
                <a:gd name="T2" fmla="*/ 0 w 7160"/>
                <a:gd name="T3" fmla="*/ 0 h 3125"/>
                <a:gd name="T4" fmla="*/ 0 w 7160"/>
                <a:gd name="T5" fmla="*/ 0 h 3125"/>
                <a:gd name="T6" fmla="*/ 0 w 7160"/>
                <a:gd name="T7" fmla="*/ 0 h 3125"/>
                <a:gd name="T8" fmla="*/ 0 w 7160"/>
                <a:gd name="T9" fmla="*/ 0 h 3125"/>
                <a:gd name="T10" fmla="*/ 0 w 7160"/>
                <a:gd name="T11" fmla="*/ 0 h 3125"/>
                <a:gd name="T12" fmla="*/ 0 w 7160"/>
                <a:gd name="T13" fmla="*/ 0 h 3125"/>
                <a:gd name="T14" fmla="*/ 0 w 7160"/>
                <a:gd name="T15" fmla="*/ 0 h 3125"/>
                <a:gd name="T16" fmla="*/ 0 w 7160"/>
                <a:gd name="T17" fmla="*/ 0 h 3125"/>
                <a:gd name="T18" fmla="*/ 0 w 7160"/>
                <a:gd name="T19" fmla="*/ 0 h 3125"/>
                <a:gd name="T20" fmla="*/ 0 w 7160"/>
                <a:gd name="T21" fmla="*/ 0 h 3125"/>
                <a:gd name="T22" fmla="*/ 0 w 7160"/>
                <a:gd name="T23" fmla="*/ 0 h 3125"/>
                <a:gd name="T24" fmla="*/ 0 w 7160"/>
                <a:gd name="T25" fmla="*/ 0 h 3125"/>
                <a:gd name="T26" fmla="*/ 0 w 7160"/>
                <a:gd name="T27" fmla="*/ 0 h 3125"/>
                <a:gd name="T28" fmla="*/ 0 w 7160"/>
                <a:gd name="T29" fmla="*/ 0 h 3125"/>
                <a:gd name="T30" fmla="*/ 0 w 7160"/>
                <a:gd name="T31" fmla="*/ 0 h 3125"/>
                <a:gd name="T32" fmla="*/ 0 w 7160"/>
                <a:gd name="T33" fmla="*/ 0 h 3125"/>
                <a:gd name="T34" fmla="*/ 0 w 7160"/>
                <a:gd name="T35" fmla="*/ 0 h 3125"/>
                <a:gd name="T36" fmla="*/ 0 w 7160"/>
                <a:gd name="T37" fmla="*/ 0 h 3125"/>
                <a:gd name="T38" fmla="*/ 0 w 7160"/>
                <a:gd name="T39" fmla="*/ 0 h 3125"/>
                <a:gd name="T40" fmla="*/ 0 w 7160"/>
                <a:gd name="T41" fmla="*/ 0 h 3125"/>
                <a:gd name="T42" fmla="*/ 0 w 7160"/>
                <a:gd name="T43" fmla="*/ 0 h 3125"/>
                <a:gd name="T44" fmla="*/ 0 w 7160"/>
                <a:gd name="T45" fmla="*/ 0 h 3125"/>
                <a:gd name="T46" fmla="*/ 0 w 7160"/>
                <a:gd name="T47" fmla="*/ 0 h 3125"/>
                <a:gd name="T48" fmla="*/ 0 w 7160"/>
                <a:gd name="T49" fmla="*/ 0 h 3125"/>
                <a:gd name="T50" fmla="*/ 0 w 7160"/>
                <a:gd name="T51" fmla="*/ 0 h 3125"/>
                <a:gd name="T52" fmla="*/ 0 w 7160"/>
                <a:gd name="T53" fmla="*/ 0 h 3125"/>
                <a:gd name="T54" fmla="*/ 0 w 7160"/>
                <a:gd name="T55" fmla="*/ 0 h 3125"/>
                <a:gd name="T56" fmla="*/ 0 w 7160"/>
                <a:gd name="T57" fmla="*/ 0 h 3125"/>
                <a:gd name="T58" fmla="*/ 0 w 7160"/>
                <a:gd name="T59" fmla="*/ 0 h 3125"/>
                <a:gd name="T60" fmla="*/ 0 w 7160"/>
                <a:gd name="T61" fmla="*/ 0 h 3125"/>
                <a:gd name="T62" fmla="*/ 0 w 7160"/>
                <a:gd name="T63" fmla="*/ 0 h 3125"/>
                <a:gd name="T64" fmla="*/ 0 w 7160"/>
                <a:gd name="T65" fmla="*/ 0 h 3125"/>
                <a:gd name="T66" fmla="*/ 0 w 7160"/>
                <a:gd name="T67" fmla="*/ 0 h 3125"/>
                <a:gd name="T68" fmla="*/ 0 w 7160"/>
                <a:gd name="T69" fmla="*/ 0 h 3125"/>
                <a:gd name="T70" fmla="*/ 0 w 7160"/>
                <a:gd name="T71" fmla="*/ 0 h 3125"/>
                <a:gd name="T72" fmla="*/ 0 w 7160"/>
                <a:gd name="T73" fmla="*/ 0 h 3125"/>
                <a:gd name="T74" fmla="*/ 0 w 7160"/>
                <a:gd name="T75" fmla="*/ 0 h 3125"/>
                <a:gd name="T76" fmla="*/ 0 w 7160"/>
                <a:gd name="T77" fmla="*/ 0 h 3125"/>
                <a:gd name="T78" fmla="*/ 0 w 7160"/>
                <a:gd name="T79" fmla="*/ 0 h 3125"/>
                <a:gd name="T80" fmla="*/ 0 w 7160"/>
                <a:gd name="T81" fmla="*/ 0 h 3125"/>
                <a:gd name="T82" fmla="*/ 0 w 7160"/>
                <a:gd name="T83" fmla="*/ 0 h 3125"/>
                <a:gd name="T84" fmla="*/ 0 w 7160"/>
                <a:gd name="T85" fmla="*/ 0 h 3125"/>
                <a:gd name="T86" fmla="*/ 0 w 7160"/>
                <a:gd name="T87" fmla="*/ 0 h 3125"/>
                <a:gd name="T88" fmla="*/ 0 w 7160"/>
                <a:gd name="T89" fmla="*/ 0 h 3125"/>
                <a:gd name="T90" fmla="*/ 0 w 7160"/>
                <a:gd name="T91" fmla="*/ 0 h 3125"/>
                <a:gd name="T92" fmla="*/ 0 w 7160"/>
                <a:gd name="T93" fmla="*/ 0 h 3125"/>
                <a:gd name="T94" fmla="*/ 0 w 7160"/>
                <a:gd name="T95" fmla="*/ 0 h 3125"/>
                <a:gd name="T96" fmla="*/ 0 w 7160"/>
                <a:gd name="T97" fmla="*/ 0 h 3125"/>
                <a:gd name="T98" fmla="*/ 0 w 7160"/>
                <a:gd name="T99" fmla="*/ 0 h 3125"/>
                <a:gd name="T100" fmla="*/ 0 w 7160"/>
                <a:gd name="T101" fmla="*/ 0 h 3125"/>
                <a:gd name="T102" fmla="*/ 0 w 7160"/>
                <a:gd name="T103" fmla="*/ 0 h 3125"/>
                <a:gd name="T104" fmla="*/ 0 w 7160"/>
                <a:gd name="T105" fmla="*/ 0 h 3125"/>
                <a:gd name="T106" fmla="*/ 0 w 7160"/>
                <a:gd name="T107" fmla="*/ 0 h 3125"/>
                <a:gd name="T108" fmla="*/ 0 w 7160"/>
                <a:gd name="T109" fmla="*/ 0 h 3125"/>
                <a:gd name="T110" fmla="*/ 0 w 7160"/>
                <a:gd name="T111" fmla="*/ 0 h 3125"/>
                <a:gd name="T112" fmla="*/ 0 w 7160"/>
                <a:gd name="T113" fmla="*/ 0 h 3125"/>
                <a:gd name="T114" fmla="*/ 0 w 7160"/>
                <a:gd name="T115" fmla="*/ 0 h 31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160"/>
                <a:gd name="T175" fmla="*/ 0 h 3125"/>
                <a:gd name="T176" fmla="*/ 7160 w 7160"/>
                <a:gd name="T177" fmla="*/ 3125 h 312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160" h="3125">
                  <a:moveTo>
                    <a:pt x="7160" y="407"/>
                  </a:moveTo>
                  <a:lnTo>
                    <a:pt x="7021" y="383"/>
                  </a:lnTo>
                  <a:lnTo>
                    <a:pt x="6770" y="291"/>
                  </a:lnTo>
                  <a:lnTo>
                    <a:pt x="6590" y="291"/>
                  </a:lnTo>
                  <a:lnTo>
                    <a:pt x="6451" y="360"/>
                  </a:lnTo>
                  <a:lnTo>
                    <a:pt x="6451" y="383"/>
                  </a:lnTo>
                  <a:lnTo>
                    <a:pt x="6567" y="453"/>
                  </a:lnTo>
                  <a:lnTo>
                    <a:pt x="6567" y="523"/>
                  </a:lnTo>
                  <a:lnTo>
                    <a:pt x="6520" y="523"/>
                  </a:lnTo>
                  <a:lnTo>
                    <a:pt x="6410" y="430"/>
                  </a:lnTo>
                  <a:lnTo>
                    <a:pt x="6184" y="477"/>
                  </a:lnTo>
                  <a:lnTo>
                    <a:pt x="6137" y="587"/>
                  </a:lnTo>
                  <a:lnTo>
                    <a:pt x="6044" y="540"/>
                  </a:lnTo>
                  <a:lnTo>
                    <a:pt x="5957" y="540"/>
                  </a:lnTo>
                  <a:lnTo>
                    <a:pt x="5863" y="383"/>
                  </a:lnTo>
                  <a:lnTo>
                    <a:pt x="5638" y="383"/>
                  </a:lnTo>
                  <a:lnTo>
                    <a:pt x="5573" y="477"/>
                  </a:lnTo>
                  <a:lnTo>
                    <a:pt x="5457" y="407"/>
                  </a:lnTo>
                  <a:lnTo>
                    <a:pt x="5341" y="430"/>
                  </a:lnTo>
                  <a:lnTo>
                    <a:pt x="5364" y="313"/>
                  </a:lnTo>
                  <a:lnTo>
                    <a:pt x="5271" y="313"/>
                  </a:lnTo>
                  <a:lnTo>
                    <a:pt x="5114" y="477"/>
                  </a:lnTo>
                  <a:lnTo>
                    <a:pt x="5090" y="360"/>
                  </a:lnTo>
                  <a:lnTo>
                    <a:pt x="4957" y="360"/>
                  </a:lnTo>
                  <a:lnTo>
                    <a:pt x="4864" y="407"/>
                  </a:lnTo>
                  <a:lnTo>
                    <a:pt x="4957" y="540"/>
                  </a:lnTo>
                  <a:lnTo>
                    <a:pt x="4910" y="540"/>
                  </a:lnTo>
                  <a:lnTo>
                    <a:pt x="4910" y="587"/>
                  </a:lnTo>
                  <a:lnTo>
                    <a:pt x="4818" y="587"/>
                  </a:lnTo>
                  <a:lnTo>
                    <a:pt x="4754" y="564"/>
                  </a:lnTo>
                  <a:lnTo>
                    <a:pt x="4637" y="657"/>
                  </a:lnTo>
                  <a:lnTo>
                    <a:pt x="4661" y="744"/>
                  </a:lnTo>
                  <a:lnTo>
                    <a:pt x="4544" y="679"/>
                  </a:lnTo>
                  <a:lnTo>
                    <a:pt x="4497" y="610"/>
                  </a:lnTo>
                  <a:lnTo>
                    <a:pt x="4434" y="610"/>
                  </a:lnTo>
                  <a:lnTo>
                    <a:pt x="4434" y="564"/>
                  </a:lnTo>
                  <a:lnTo>
                    <a:pt x="4318" y="430"/>
                  </a:lnTo>
                  <a:lnTo>
                    <a:pt x="4161" y="430"/>
                  </a:lnTo>
                  <a:lnTo>
                    <a:pt x="4115" y="453"/>
                  </a:lnTo>
                  <a:lnTo>
                    <a:pt x="4138" y="523"/>
                  </a:lnTo>
                  <a:lnTo>
                    <a:pt x="3934" y="564"/>
                  </a:lnTo>
                  <a:lnTo>
                    <a:pt x="3911" y="540"/>
                  </a:lnTo>
                  <a:lnTo>
                    <a:pt x="3888" y="523"/>
                  </a:lnTo>
                  <a:lnTo>
                    <a:pt x="3731" y="564"/>
                  </a:lnTo>
                  <a:lnTo>
                    <a:pt x="3522" y="540"/>
                  </a:lnTo>
                  <a:lnTo>
                    <a:pt x="3522" y="610"/>
                  </a:lnTo>
                  <a:lnTo>
                    <a:pt x="3458" y="657"/>
                  </a:lnTo>
                  <a:lnTo>
                    <a:pt x="3388" y="744"/>
                  </a:lnTo>
                  <a:lnTo>
                    <a:pt x="3365" y="721"/>
                  </a:lnTo>
                  <a:lnTo>
                    <a:pt x="3435" y="540"/>
                  </a:lnTo>
                  <a:lnTo>
                    <a:pt x="3475" y="477"/>
                  </a:lnTo>
                  <a:lnTo>
                    <a:pt x="3475" y="407"/>
                  </a:lnTo>
                  <a:lnTo>
                    <a:pt x="3498" y="313"/>
                  </a:lnTo>
                  <a:lnTo>
                    <a:pt x="3458" y="226"/>
                  </a:lnTo>
                  <a:lnTo>
                    <a:pt x="3458" y="157"/>
                  </a:lnTo>
                  <a:lnTo>
                    <a:pt x="3301" y="111"/>
                  </a:lnTo>
                  <a:lnTo>
                    <a:pt x="3184" y="87"/>
                  </a:lnTo>
                  <a:lnTo>
                    <a:pt x="3138" y="111"/>
                  </a:lnTo>
                  <a:lnTo>
                    <a:pt x="3138" y="180"/>
                  </a:lnTo>
                  <a:lnTo>
                    <a:pt x="3091" y="180"/>
                  </a:lnTo>
                  <a:lnTo>
                    <a:pt x="3044" y="111"/>
                  </a:lnTo>
                  <a:lnTo>
                    <a:pt x="2957" y="64"/>
                  </a:lnTo>
                  <a:lnTo>
                    <a:pt x="2911" y="0"/>
                  </a:lnTo>
                  <a:lnTo>
                    <a:pt x="2865" y="17"/>
                  </a:lnTo>
                  <a:lnTo>
                    <a:pt x="2819" y="111"/>
                  </a:lnTo>
                  <a:lnTo>
                    <a:pt x="2819" y="157"/>
                  </a:lnTo>
                  <a:lnTo>
                    <a:pt x="2911" y="203"/>
                  </a:lnTo>
                  <a:lnTo>
                    <a:pt x="2889" y="226"/>
                  </a:lnTo>
                  <a:lnTo>
                    <a:pt x="2929" y="268"/>
                  </a:lnTo>
                  <a:lnTo>
                    <a:pt x="2889" y="268"/>
                  </a:lnTo>
                  <a:lnTo>
                    <a:pt x="2819" y="360"/>
                  </a:lnTo>
                  <a:lnTo>
                    <a:pt x="2679" y="383"/>
                  </a:lnTo>
                  <a:lnTo>
                    <a:pt x="2638" y="360"/>
                  </a:lnTo>
                  <a:lnTo>
                    <a:pt x="2568" y="383"/>
                  </a:lnTo>
                  <a:lnTo>
                    <a:pt x="2592" y="430"/>
                  </a:lnTo>
                  <a:lnTo>
                    <a:pt x="2453" y="540"/>
                  </a:lnTo>
                  <a:lnTo>
                    <a:pt x="2435" y="679"/>
                  </a:lnTo>
                  <a:lnTo>
                    <a:pt x="2498" y="791"/>
                  </a:lnTo>
                  <a:lnTo>
                    <a:pt x="2435" y="767"/>
                  </a:lnTo>
                  <a:lnTo>
                    <a:pt x="2296" y="836"/>
                  </a:lnTo>
                  <a:lnTo>
                    <a:pt x="2249" y="859"/>
                  </a:lnTo>
                  <a:lnTo>
                    <a:pt x="2272" y="999"/>
                  </a:lnTo>
                  <a:lnTo>
                    <a:pt x="2411" y="1016"/>
                  </a:lnTo>
                  <a:lnTo>
                    <a:pt x="2453" y="1086"/>
                  </a:lnTo>
                  <a:lnTo>
                    <a:pt x="2545" y="1220"/>
                  </a:lnTo>
                  <a:lnTo>
                    <a:pt x="2592" y="1359"/>
                  </a:lnTo>
                  <a:lnTo>
                    <a:pt x="2475" y="1267"/>
                  </a:lnTo>
                  <a:lnTo>
                    <a:pt x="2411" y="1086"/>
                  </a:lnTo>
                  <a:lnTo>
                    <a:pt x="2249" y="1016"/>
                  </a:lnTo>
                  <a:lnTo>
                    <a:pt x="2202" y="1016"/>
                  </a:lnTo>
                  <a:lnTo>
                    <a:pt x="2184" y="1063"/>
                  </a:lnTo>
                  <a:lnTo>
                    <a:pt x="2092" y="1133"/>
                  </a:lnTo>
                  <a:lnTo>
                    <a:pt x="2115" y="1156"/>
                  </a:lnTo>
                  <a:lnTo>
                    <a:pt x="2202" y="1156"/>
                  </a:lnTo>
                  <a:lnTo>
                    <a:pt x="2226" y="1220"/>
                  </a:lnTo>
                  <a:lnTo>
                    <a:pt x="2115" y="1197"/>
                  </a:lnTo>
                  <a:lnTo>
                    <a:pt x="1999" y="1110"/>
                  </a:lnTo>
                  <a:lnTo>
                    <a:pt x="1999" y="1197"/>
                  </a:lnTo>
                  <a:lnTo>
                    <a:pt x="2092" y="1359"/>
                  </a:lnTo>
                  <a:lnTo>
                    <a:pt x="2092" y="1406"/>
                  </a:lnTo>
                  <a:lnTo>
                    <a:pt x="2162" y="1446"/>
                  </a:lnTo>
                  <a:lnTo>
                    <a:pt x="2272" y="1446"/>
                  </a:lnTo>
                  <a:lnTo>
                    <a:pt x="2365" y="1586"/>
                  </a:lnTo>
                  <a:lnTo>
                    <a:pt x="2411" y="1609"/>
                  </a:lnTo>
                  <a:lnTo>
                    <a:pt x="2249" y="1493"/>
                  </a:lnTo>
                  <a:lnTo>
                    <a:pt x="2202" y="1493"/>
                  </a:lnTo>
                  <a:lnTo>
                    <a:pt x="2139" y="1563"/>
                  </a:lnTo>
                  <a:lnTo>
                    <a:pt x="2184" y="1673"/>
                  </a:lnTo>
                  <a:lnTo>
                    <a:pt x="2139" y="1813"/>
                  </a:lnTo>
                  <a:lnTo>
                    <a:pt x="2045" y="1835"/>
                  </a:lnTo>
                  <a:lnTo>
                    <a:pt x="1935" y="1813"/>
                  </a:lnTo>
                  <a:lnTo>
                    <a:pt x="2022" y="1766"/>
                  </a:lnTo>
                  <a:lnTo>
                    <a:pt x="2069" y="1609"/>
                  </a:lnTo>
                  <a:lnTo>
                    <a:pt x="2069" y="1493"/>
                  </a:lnTo>
                  <a:lnTo>
                    <a:pt x="1912" y="1220"/>
                  </a:lnTo>
                  <a:lnTo>
                    <a:pt x="1842" y="1040"/>
                  </a:lnTo>
                  <a:lnTo>
                    <a:pt x="1772" y="1016"/>
                  </a:lnTo>
                  <a:lnTo>
                    <a:pt x="1726" y="1243"/>
                  </a:lnTo>
                  <a:lnTo>
                    <a:pt x="1748" y="1406"/>
                  </a:lnTo>
                  <a:lnTo>
                    <a:pt x="1842" y="1516"/>
                  </a:lnTo>
                  <a:lnTo>
                    <a:pt x="1842" y="1539"/>
                  </a:lnTo>
                  <a:lnTo>
                    <a:pt x="1748" y="1493"/>
                  </a:lnTo>
                  <a:lnTo>
                    <a:pt x="1661" y="1429"/>
                  </a:lnTo>
                  <a:lnTo>
                    <a:pt x="1476" y="1446"/>
                  </a:lnTo>
                  <a:lnTo>
                    <a:pt x="1499" y="1539"/>
                  </a:lnTo>
                  <a:lnTo>
                    <a:pt x="1499" y="1609"/>
                  </a:lnTo>
                  <a:lnTo>
                    <a:pt x="1453" y="1609"/>
                  </a:lnTo>
                  <a:lnTo>
                    <a:pt x="1436" y="1539"/>
                  </a:lnTo>
                  <a:lnTo>
                    <a:pt x="1249" y="1656"/>
                  </a:lnTo>
                  <a:lnTo>
                    <a:pt x="1209" y="1633"/>
                  </a:lnTo>
                  <a:lnTo>
                    <a:pt x="1185" y="1586"/>
                  </a:lnTo>
                  <a:lnTo>
                    <a:pt x="1022" y="1673"/>
                  </a:lnTo>
                  <a:lnTo>
                    <a:pt x="1000" y="1743"/>
                  </a:lnTo>
                  <a:lnTo>
                    <a:pt x="935" y="1743"/>
                  </a:lnTo>
                  <a:lnTo>
                    <a:pt x="866" y="1813"/>
                  </a:lnTo>
                  <a:lnTo>
                    <a:pt x="843" y="1766"/>
                  </a:lnTo>
                  <a:lnTo>
                    <a:pt x="843" y="1656"/>
                  </a:lnTo>
                  <a:lnTo>
                    <a:pt x="773" y="1673"/>
                  </a:lnTo>
                  <a:lnTo>
                    <a:pt x="749" y="1743"/>
                  </a:lnTo>
                  <a:lnTo>
                    <a:pt x="773" y="1859"/>
                  </a:lnTo>
                  <a:lnTo>
                    <a:pt x="726" y="1905"/>
                  </a:lnTo>
                  <a:lnTo>
                    <a:pt x="662" y="1923"/>
                  </a:lnTo>
                  <a:lnTo>
                    <a:pt x="592" y="2016"/>
                  </a:lnTo>
                  <a:lnTo>
                    <a:pt x="616" y="2062"/>
                  </a:lnTo>
                  <a:lnTo>
                    <a:pt x="592" y="2109"/>
                  </a:lnTo>
                  <a:lnTo>
                    <a:pt x="482" y="2039"/>
                  </a:lnTo>
                  <a:lnTo>
                    <a:pt x="459" y="2109"/>
                  </a:lnTo>
                  <a:lnTo>
                    <a:pt x="459" y="2156"/>
                  </a:lnTo>
                  <a:lnTo>
                    <a:pt x="342" y="2062"/>
                  </a:lnTo>
                  <a:lnTo>
                    <a:pt x="365" y="1952"/>
                  </a:lnTo>
                  <a:lnTo>
                    <a:pt x="273" y="1882"/>
                  </a:lnTo>
                  <a:lnTo>
                    <a:pt x="232" y="1835"/>
                  </a:lnTo>
                  <a:lnTo>
                    <a:pt x="365" y="1882"/>
                  </a:lnTo>
                  <a:lnTo>
                    <a:pt x="459" y="1905"/>
                  </a:lnTo>
                  <a:lnTo>
                    <a:pt x="546" y="1882"/>
                  </a:lnTo>
                  <a:lnTo>
                    <a:pt x="616" y="1813"/>
                  </a:lnTo>
                  <a:lnTo>
                    <a:pt x="459" y="1633"/>
                  </a:lnTo>
                  <a:lnTo>
                    <a:pt x="365" y="1586"/>
                  </a:lnTo>
                  <a:lnTo>
                    <a:pt x="232" y="1586"/>
                  </a:lnTo>
                  <a:lnTo>
                    <a:pt x="162" y="1539"/>
                  </a:lnTo>
                  <a:lnTo>
                    <a:pt x="98" y="1469"/>
                  </a:lnTo>
                  <a:lnTo>
                    <a:pt x="75" y="1469"/>
                  </a:lnTo>
                  <a:lnTo>
                    <a:pt x="23" y="1481"/>
                  </a:lnTo>
                  <a:lnTo>
                    <a:pt x="0" y="1551"/>
                  </a:lnTo>
                  <a:lnTo>
                    <a:pt x="40" y="1644"/>
                  </a:lnTo>
                  <a:lnTo>
                    <a:pt x="46" y="1743"/>
                  </a:lnTo>
                  <a:lnTo>
                    <a:pt x="104" y="1847"/>
                  </a:lnTo>
                  <a:lnTo>
                    <a:pt x="110" y="1923"/>
                  </a:lnTo>
                  <a:lnTo>
                    <a:pt x="150" y="1999"/>
                  </a:lnTo>
                  <a:lnTo>
                    <a:pt x="150" y="2086"/>
                  </a:lnTo>
                  <a:lnTo>
                    <a:pt x="255" y="2266"/>
                  </a:lnTo>
                  <a:lnTo>
                    <a:pt x="255" y="2301"/>
                  </a:lnTo>
                  <a:lnTo>
                    <a:pt x="1418" y="3125"/>
                  </a:lnTo>
                  <a:lnTo>
                    <a:pt x="7160" y="407"/>
                  </a:lnTo>
                  <a:close/>
                </a:path>
              </a:pathLst>
            </a:custGeom>
            <a:solidFill>
              <a:srgbClr val="EAEAEA"/>
            </a:solidFill>
            <a:ln w="9525">
              <a:noFill/>
              <a:round/>
              <a:headEnd/>
              <a:tailEnd/>
            </a:ln>
          </p:spPr>
          <p:txBody>
            <a:bodyPr/>
            <a:lstStyle/>
            <a:p>
              <a:endParaRPr lang="en-US" dirty="0"/>
            </a:p>
          </p:txBody>
        </p:sp>
        <p:sp>
          <p:nvSpPr>
            <p:cNvPr id="47305" name="Freeform 264"/>
            <p:cNvSpPr>
              <a:spLocks/>
            </p:cNvSpPr>
            <p:nvPr/>
          </p:nvSpPr>
          <p:spPr bwMode="auto">
            <a:xfrm>
              <a:off x="2763" y="1339"/>
              <a:ext cx="749" cy="279"/>
            </a:xfrm>
            <a:custGeom>
              <a:avLst/>
              <a:gdLst>
                <a:gd name="T0" fmla="*/ 0 w 6905"/>
                <a:gd name="T1" fmla="*/ 0 h 3009"/>
                <a:gd name="T2" fmla="*/ 0 w 6905"/>
                <a:gd name="T3" fmla="*/ 0 h 3009"/>
                <a:gd name="T4" fmla="*/ 0 w 6905"/>
                <a:gd name="T5" fmla="*/ 0 h 3009"/>
                <a:gd name="T6" fmla="*/ 0 w 6905"/>
                <a:gd name="T7" fmla="*/ 0 h 3009"/>
                <a:gd name="T8" fmla="*/ 0 w 6905"/>
                <a:gd name="T9" fmla="*/ 0 h 3009"/>
                <a:gd name="T10" fmla="*/ 0 w 6905"/>
                <a:gd name="T11" fmla="*/ 0 h 3009"/>
                <a:gd name="T12" fmla="*/ 0 w 6905"/>
                <a:gd name="T13" fmla="*/ 0 h 3009"/>
                <a:gd name="T14" fmla="*/ 0 w 6905"/>
                <a:gd name="T15" fmla="*/ 0 h 3009"/>
                <a:gd name="T16" fmla="*/ 0 w 6905"/>
                <a:gd name="T17" fmla="*/ 0 h 3009"/>
                <a:gd name="T18" fmla="*/ 0 w 6905"/>
                <a:gd name="T19" fmla="*/ 0 h 3009"/>
                <a:gd name="T20" fmla="*/ 0 w 6905"/>
                <a:gd name="T21" fmla="*/ 0 h 30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05"/>
                <a:gd name="T34" fmla="*/ 0 h 3009"/>
                <a:gd name="T35" fmla="*/ 6905 w 6905"/>
                <a:gd name="T36" fmla="*/ 3009 h 30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05" h="3009">
                  <a:moveTo>
                    <a:pt x="18" y="1870"/>
                  </a:moveTo>
                  <a:lnTo>
                    <a:pt x="0" y="1922"/>
                  </a:lnTo>
                  <a:lnTo>
                    <a:pt x="1000" y="3009"/>
                  </a:lnTo>
                  <a:lnTo>
                    <a:pt x="6858" y="209"/>
                  </a:lnTo>
                  <a:lnTo>
                    <a:pt x="6905" y="11"/>
                  </a:lnTo>
                  <a:lnTo>
                    <a:pt x="6864" y="6"/>
                  </a:lnTo>
                  <a:lnTo>
                    <a:pt x="6567" y="0"/>
                  </a:lnTo>
                  <a:lnTo>
                    <a:pt x="6365" y="185"/>
                  </a:lnTo>
                  <a:lnTo>
                    <a:pt x="1139" y="2230"/>
                  </a:lnTo>
                  <a:lnTo>
                    <a:pt x="186" y="1887"/>
                  </a:lnTo>
                  <a:lnTo>
                    <a:pt x="18" y="1870"/>
                  </a:lnTo>
                  <a:close/>
                </a:path>
              </a:pathLst>
            </a:custGeom>
            <a:solidFill>
              <a:srgbClr val="EAEAEA"/>
            </a:solidFill>
            <a:ln w="9525">
              <a:solidFill>
                <a:srgbClr val="EAEAEA"/>
              </a:solidFill>
              <a:round/>
              <a:headEnd/>
              <a:tailEnd/>
            </a:ln>
          </p:spPr>
          <p:txBody>
            <a:bodyPr/>
            <a:lstStyle/>
            <a:p>
              <a:endParaRPr lang="en-US" dirty="0"/>
            </a:p>
          </p:txBody>
        </p:sp>
        <p:sp>
          <p:nvSpPr>
            <p:cNvPr id="47306" name="Freeform 265"/>
            <p:cNvSpPr>
              <a:spLocks/>
            </p:cNvSpPr>
            <p:nvPr/>
          </p:nvSpPr>
          <p:spPr bwMode="auto">
            <a:xfrm>
              <a:off x="2699" y="1665"/>
              <a:ext cx="16" cy="13"/>
            </a:xfrm>
            <a:custGeom>
              <a:avLst/>
              <a:gdLst>
                <a:gd name="T0" fmla="*/ 0 w 152"/>
                <a:gd name="T1" fmla="*/ 0 h 128"/>
                <a:gd name="T2" fmla="*/ 0 w 152"/>
                <a:gd name="T3" fmla="*/ 0 h 128"/>
                <a:gd name="T4" fmla="*/ 0 w 152"/>
                <a:gd name="T5" fmla="*/ 0 h 128"/>
                <a:gd name="T6" fmla="*/ 0 w 152"/>
                <a:gd name="T7" fmla="*/ 0 h 128"/>
                <a:gd name="T8" fmla="*/ 0 w 152"/>
                <a:gd name="T9" fmla="*/ 0 h 128"/>
                <a:gd name="T10" fmla="*/ 0 w 152"/>
                <a:gd name="T11" fmla="*/ 0 h 128"/>
                <a:gd name="T12" fmla="*/ 0 w 152"/>
                <a:gd name="T13" fmla="*/ 0 h 128"/>
                <a:gd name="T14" fmla="*/ 0 w 152"/>
                <a:gd name="T15" fmla="*/ 0 h 128"/>
                <a:gd name="T16" fmla="*/ 0 w 152"/>
                <a:gd name="T17" fmla="*/ 0 h 1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2"/>
                <a:gd name="T28" fmla="*/ 0 h 128"/>
                <a:gd name="T29" fmla="*/ 152 w 152"/>
                <a:gd name="T30" fmla="*/ 128 h 1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2" h="128">
                  <a:moveTo>
                    <a:pt x="0" y="12"/>
                  </a:moveTo>
                  <a:lnTo>
                    <a:pt x="35" y="0"/>
                  </a:lnTo>
                  <a:lnTo>
                    <a:pt x="87" y="17"/>
                  </a:lnTo>
                  <a:lnTo>
                    <a:pt x="152" y="93"/>
                  </a:lnTo>
                  <a:lnTo>
                    <a:pt x="111" y="122"/>
                  </a:lnTo>
                  <a:lnTo>
                    <a:pt x="82" y="128"/>
                  </a:lnTo>
                  <a:lnTo>
                    <a:pt x="18" y="111"/>
                  </a:lnTo>
                  <a:lnTo>
                    <a:pt x="18" y="59"/>
                  </a:lnTo>
                  <a:lnTo>
                    <a:pt x="0" y="12"/>
                  </a:lnTo>
                  <a:close/>
                </a:path>
              </a:pathLst>
            </a:custGeom>
            <a:solidFill>
              <a:srgbClr val="D7F68A"/>
            </a:solidFill>
            <a:ln w="9525">
              <a:solidFill>
                <a:srgbClr val="ABE634"/>
              </a:solidFill>
              <a:round/>
              <a:headEnd/>
              <a:tailEnd/>
            </a:ln>
          </p:spPr>
          <p:txBody>
            <a:bodyPr/>
            <a:lstStyle/>
            <a:p>
              <a:endParaRPr lang="en-US" dirty="0"/>
            </a:p>
          </p:txBody>
        </p:sp>
        <p:sp>
          <p:nvSpPr>
            <p:cNvPr id="47307" name="Freeform 266"/>
            <p:cNvSpPr>
              <a:spLocks/>
            </p:cNvSpPr>
            <p:nvPr/>
          </p:nvSpPr>
          <p:spPr bwMode="auto">
            <a:xfrm>
              <a:off x="3212" y="1893"/>
              <a:ext cx="25" cy="33"/>
            </a:xfrm>
            <a:custGeom>
              <a:avLst/>
              <a:gdLst>
                <a:gd name="T0" fmla="*/ 0 w 232"/>
                <a:gd name="T1" fmla="*/ 0 h 354"/>
                <a:gd name="T2" fmla="*/ 0 w 232"/>
                <a:gd name="T3" fmla="*/ 0 h 354"/>
                <a:gd name="T4" fmla="*/ 0 w 232"/>
                <a:gd name="T5" fmla="*/ 0 h 354"/>
                <a:gd name="T6" fmla="*/ 0 w 232"/>
                <a:gd name="T7" fmla="*/ 0 h 354"/>
                <a:gd name="T8" fmla="*/ 0 w 232"/>
                <a:gd name="T9" fmla="*/ 0 h 354"/>
                <a:gd name="T10" fmla="*/ 0 w 232"/>
                <a:gd name="T11" fmla="*/ 0 h 354"/>
                <a:gd name="T12" fmla="*/ 0 w 232"/>
                <a:gd name="T13" fmla="*/ 0 h 354"/>
                <a:gd name="T14" fmla="*/ 0 w 232"/>
                <a:gd name="T15" fmla="*/ 0 h 354"/>
                <a:gd name="T16" fmla="*/ 0 w 232"/>
                <a:gd name="T17" fmla="*/ 0 h 354"/>
                <a:gd name="T18" fmla="*/ 0 w 232"/>
                <a:gd name="T19" fmla="*/ 0 h 354"/>
                <a:gd name="T20" fmla="*/ 0 w 232"/>
                <a:gd name="T21" fmla="*/ 0 h 3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2"/>
                <a:gd name="T34" fmla="*/ 0 h 354"/>
                <a:gd name="T35" fmla="*/ 232 w 232"/>
                <a:gd name="T36" fmla="*/ 354 h 3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2" h="354">
                  <a:moveTo>
                    <a:pt x="0" y="0"/>
                  </a:moveTo>
                  <a:lnTo>
                    <a:pt x="23" y="110"/>
                  </a:lnTo>
                  <a:lnTo>
                    <a:pt x="70" y="244"/>
                  </a:lnTo>
                  <a:lnTo>
                    <a:pt x="232" y="354"/>
                  </a:lnTo>
                  <a:lnTo>
                    <a:pt x="232" y="255"/>
                  </a:lnTo>
                  <a:lnTo>
                    <a:pt x="187" y="220"/>
                  </a:lnTo>
                  <a:lnTo>
                    <a:pt x="187" y="87"/>
                  </a:lnTo>
                  <a:lnTo>
                    <a:pt x="145" y="12"/>
                  </a:lnTo>
                  <a:lnTo>
                    <a:pt x="70" y="12"/>
                  </a:lnTo>
                  <a:lnTo>
                    <a:pt x="12" y="6"/>
                  </a:lnTo>
                  <a:lnTo>
                    <a:pt x="0" y="0"/>
                  </a:lnTo>
                  <a:close/>
                </a:path>
              </a:pathLst>
            </a:custGeom>
            <a:solidFill>
              <a:srgbClr val="EAEAEA"/>
            </a:solidFill>
            <a:ln w="9525">
              <a:noFill/>
              <a:round/>
              <a:headEnd/>
              <a:tailEnd/>
            </a:ln>
          </p:spPr>
          <p:txBody>
            <a:bodyPr/>
            <a:lstStyle/>
            <a:p>
              <a:endParaRPr lang="en-US" dirty="0"/>
            </a:p>
          </p:txBody>
        </p:sp>
        <p:sp>
          <p:nvSpPr>
            <p:cNvPr id="47308" name="Freeform 267"/>
            <p:cNvSpPr>
              <a:spLocks/>
            </p:cNvSpPr>
            <p:nvPr/>
          </p:nvSpPr>
          <p:spPr bwMode="auto">
            <a:xfrm>
              <a:off x="3273" y="2015"/>
              <a:ext cx="254" cy="193"/>
            </a:xfrm>
            <a:custGeom>
              <a:avLst/>
              <a:gdLst>
                <a:gd name="T0" fmla="*/ 0 w 2343"/>
                <a:gd name="T1" fmla="*/ 0 h 2074"/>
                <a:gd name="T2" fmla="*/ 0 w 2343"/>
                <a:gd name="T3" fmla="*/ 0 h 2074"/>
                <a:gd name="T4" fmla="*/ 0 w 2343"/>
                <a:gd name="T5" fmla="*/ 0 h 2074"/>
                <a:gd name="T6" fmla="*/ 0 w 2343"/>
                <a:gd name="T7" fmla="*/ 0 h 2074"/>
                <a:gd name="T8" fmla="*/ 0 w 2343"/>
                <a:gd name="T9" fmla="*/ 0 h 2074"/>
                <a:gd name="T10" fmla="*/ 0 w 2343"/>
                <a:gd name="T11" fmla="*/ 0 h 2074"/>
                <a:gd name="T12" fmla="*/ 0 w 2343"/>
                <a:gd name="T13" fmla="*/ 0 h 2074"/>
                <a:gd name="T14" fmla="*/ 0 w 2343"/>
                <a:gd name="T15" fmla="*/ 0 h 2074"/>
                <a:gd name="T16" fmla="*/ 0 w 2343"/>
                <a:gd name="T17" fmla="*/ 0 h 2074"/>
                <a:gd name="T18" fmla="*/ 0 w 2343"/>
                <a:gd name="T19" fmla="*/ 0 h 2074"/>
                <a:gd name="T20" fmla="*/ 0 w 2343"/>
                <a:gd name="T21" fmla="*/ 0 h 2074"/>
                <a:gd name="T22" fmla="*/ 0 w 2343"/>
                <a:gd name="T23" fmla="*/ 0 h 2074"/>
                <a:gd name="T24" fmla="*/ 0 w 2343"/>
                <a:gd name="T25" fmla="*/ 0 h 2074"/>
                <a:gd name="T26" fmla="*/ 0 w 2343"/>
                <a:gd name="T27" fmla="*/ 0 h 2074"/>
                <a:gd name="T28" fmla="*/ 0 w 2343"/>
                <a:gd name="T29" fmla="*/ 0 h 2074"/>
                <a:gd name="T30" fmla="*/ 0 w 2343"/>
                <a:gd name="T31" fmla="*/ 0 h 2074"/>
                <a:gd name="T32" fmla="*/ 0 w 2343"/>
                <a:gd name="T33" fmla="*/ 0 h 2074"/>
                <a:gd name="T34" fmla="*/ 0 w 2343"/>
                <a:gd name="T35" fmla="*/ 0 h 2074"/>
                <a:gd name="T36" fmla="*/ 0 w 2343"/>
                <a:gd name="T37" fmla="*/ 0 h 2074"/>
                <a:gd name="T38" fmla="*/ 0 w 2343"/>
                <a:gd name="T39" fmla="*/ 0 h 2074"/>
                <a:gd name="T40" fmla="*/ 0 w 2343"/>
                <a:gd name="T41" fmla="*/ 0 h 2074"/>
                <a:gd name="T42" fmla="*/ 0 w 2343"/>
                <a:gd name="T43" fmla="*/ 0 h 2074"/>
                <a:gd name="T44" fmla="*/ 0 w 2343"/>
                <a:gd name="T45" fmla="*/ 0 h 2074"/>
                <a:gd name="T46" fmla="*/ 0 w 2343"/>
                <a:gd name="T47" fmla="*/ 0 h 2074"/>
                <a:gd name="T48" fmla="*/ 0 w 2343"/>
                <a:gd name="T49" fmla="*/ 0 h 2074"/>
                <a:gd name="T50" fmla="*/ 0 w 2343"/>
                <a:gd name="T51" fmla="*/ 0 h 2074"/>
                <a:gd name="T52" fmla="*/ 0 w 2343"/>
                <a:gd name="T53" fmla="*/ 0 h 2074"/>
                <a:gd name="T54" fmla="*/ 0 w 2343"/>
                <a:gd name="T55" fmla="*/ 0 h 2074"/>
                <a:gd name="T56" fmla="*/ 0 w 2343"/>
                <a:gd name="T57" fmla="*/ 0 h 2074"/>
                <a:gd name="T58" fmla="*/ 0 w 2343"/>
                <a:gd name="T59" fmla="*/ 0 h 2074"/>
                <a:gd name="T60" fmla="*/ 0 w 2343"/>
                <a:gd name="T61" fmla="*/ 0 h 2074"/>
                <a:gd name="T62" fmla="*/ 0 w 2343"/>
                <a:gd name="T63" fmla="*/ 0 h 2074"/>
                <a:gd name="T64" fmla="*/ 0 w 2343"/>
                <a:gd name="T65" fmla="*/ 0 h 2074"/>
                <a:gd name="T66" fmla="*/ 0 w 2343"/>
                <a:gd name="T67" fmla="*/ 0 h 2074"/>
                <a:gd name="T68" fmla="*/ 0 w 2343"/>
                <a:gd name="T69" fmla="*/ 0 h 2074"/>
                <a:gd name="T70" fmla="*/ 0 w 2343"/>
                <a:gd name="T71" fmla="*/ 0 h 2074"/>
                <a:gd name="T72" fmla="*/ 0 w 2343"/>
                <a:gd name="T73" fmla="*/ 0 h 2074"/>
                <a:gd name="T74" fmla="*/ 0 w 2343"/>
                <a:gd name="T75" fmla="*/ 0 h 2074"/>
                <a:gd name="T76" fmla="*/ 0 w 2343"/>
                <a:gd name="T77" fmla="*/ 0 h 2074"/>
                <a:gd name="T78" fmla="*/ 0 w 2343"/>
                <a:gd name="T79" fmla="*/ 0 h 2074"/>
                <a:gd name="T80" fmla="*/ 0 w 2343"/>
                <a:gd name="T81" fmla="*/ 0 h 2074"/>
                <a:gd name="T82" fmla="*/ 0 w 2343"/>
                <a:gd name="T83" fmla="*/ 0 h 2074"/>
                <a:gd name="T84" fmla="*/ 0 w 2343"/>
                <a:gd name="T85" fmla="*/ 0 h 2074"/>
                <a:gd name="T86" fmla="*/ 0 w 2343"/>
                <a:gd name="T87" fmla="*/ 0 h 2074"/>
                <a:gd name="T88" fmla="*/ 0 w 2343"/>
                <a:gd name="T89" fmla="*/ 0 h 2074"/>
                <a:gd name="T90" fmla="*/ 0 w 2343"/>
                <a:gd name="T91" fmla="*/ 0 h 2074"/>
                <a:gd name="T92" fmla="*/ 0 w 2343"/>
                <a:gd name="T93" fmla="*/ 0 h 2074"/>
                <a:gd name="T94" fmla="*/ 0 w 2343"/>
                <a:gd name="T95" fmla="*/ 0 h 2074"/>
                <a:gd name="T96" fmla="*/ 0 w 2343"/>
                <a:gd name="T97" fmla="*/ 0 h 207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343"/>
                <a:gd name="T148" fmla="*/ 0 h 2074"/>
                <a:gd name="T149" fmla="*/ 2343 w 2343"/>
                <a:gd name="T150" fmla="*/ 2074 h 207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343" h="2074">
                  <a:moveTo>
                    <a:pt x="1337" y="0"/>
                  </a:moveTo>
                  <a:lnTo>
                    <a:pt x="1314" y="81"/>
                  </a:lnTo>
                  <a:lnTo>
                    <a:pt x="1250" y="58"/>
                  </a:lnTo>
                  <a:lnTo>
                    <a:pt x="1145" y="110"/>
                  </a:lnTo>
                  <a:lnTo>
                    <a:pt x="1145" y="191"/>
                  </a:lnTo>
                  <a:lnTo>
                    <a:pt x="1105" y="191"/>
                  </a:lnTo>
                  <a:lnTo>
                    <a:pt x="1029" y="168"/>
                  </a:lnTo>
                  <a:lnTo>
                    <a:pt x="994" y="168"/>
                  </a:lnTo>
                  <a:lnTo>
                    <a:pt x="948" y="127"/>
                  </a:lnTo>
                  <a:lnTo>
                    <a:pt x="843" y="168"/>
                  </a:lnTo>
                  <a:lnTo>
                    <a:pt x="785" y="249"/>
                  </a:lnTo>
                  <a:lnTo>
                    <a:pt x="663" y="261"/>
                  </a:lnTo>
                  <a:lnTo>
                    <a:pt x="628" y="290"/>
                  </a:lnTo>
                  <a:lnTo>
                    <a:pt x="623" y="354"/>
                  </a:lnTo>
                  <a:lnTo>
                    <a:pt x="536" y="447"/>
                  </a:lnTo>
                  <a:lnTo>
                    <a:pt x="494" y="447"/>
                  </a:lnTo>
                  <a:lnTo>
                    <a:pt x="466" y="493"/>
                  </a:lnTo>
                  <a:lnTo>
                    <a:pt x="257" y="493"/>
                  </a:lnTo>
                  <a:lnTo>
                    <a:pt x="134" y="465"/>
                  </a:lnTo>
                  <a:lnTo>
                    <a:pt x="88" y="505"/>
                  </a:lnTo>
                  <a:lnTo>
                    <a:pt x="70" y="667"/>
                  </a:lnTo>
                  <a:lnTo>
                    <a:pt x="93" y="831"/>
                  </a:lnTo>
                  <a:lnTo>
                    <a:pt x="6" y="789"/>
                  </a:lnTo>
                  <a:lnTo>
                    <a:pt x="6" y="901"/>
                  </a:lnTo>
                  <a:lnTo>
                    <a:pt x="53" y="1202"/>
                  </a:lnTo>
                  <a:lnTo>
                    <a:pt x="53" y="1278"/>
                  </a:lnTo>
                  <a:lnTo>
                    <a:pt x="0" y="1382"/>
                  </a:lnTo>
                  <a:lnTo>
                    <a:pt x="47" y="1424"/>
                  </a:lnTo>
                  <a:lnTo>
                    <a:pt x="76" y="1429"/>
                  </a:lnTo>
                  <a:lnTo>
                    <a:pt x="110" y="1476"/>
                  </a:lnTo>
                  <a:lnTo>
                    <a:pt x="180" y="1476"/>
                  </a:lnTo>
                  <a:lnTo>
                    <a:pt x="291" y="1417"/>
                  </a:lnTo>
                  <a:lnTo>
                    <a:pt x="367" y="1424"/>
                  </a:lnTo>
                  <a:lnTo>
                    <a:pt x="459" y="1452"/>
                  </a:lnTo>
                  <a:lnTo>
                    <a:pt x="518" y="1446"/>
                  </a:lnTo>
                  <a:lnTo>
                    <a:pt x="576" y="1365"/>
                  </a:lnTo>
                  <a:lnTo>
                    <a:pt x="663" y="1365"/>
                  </a:lnTo>
                  <a:lnTo>
                    <a:pt x="773" y="1336"/>
                  </a:lnTo>
                  <a:lnTo>
                    <a:pt x="965" y="1342"/>
                  </a:lnTo>
                  <a:lnTo>
                    <a:pt x="1087" y="1429"/>
                  </a:lnTo>
                  <a:lnTo>
                    <a:pt x="1162" y="1534"/>
                  </a:lnTo>
                  <a:lnTo>
                    <a:pt x="1180" y="1568"/>
                  </a:lnTo>
                  <a:lnTo>
                    <a:pt x="1209" y="1579"/>
                  </a:lnTo>
                  <a:lnTo>
                    <a:pt x="1314" y="1544"/>
                  </a:lnTo>
                  <a:lnTo>
                    <a:pt x="1424" y="1464"/>
                  </a:lnTo>
                  <a:lnTo>
                    <a:pt x="1354" y="1556"/>
                  </a:lnTo>
                  <a:lnTo>
                    <a:pt x="1314" y="1632"/>
                  </a:lnTo>
                  <a:lnTo>
                    <a:pt x="1250" y="1666"/>
                  </a:lnTo>
                  <a:lnTo>
                    <a:pt x="1354" y="1638"/>
                  </a:lnTo>
                  <a:lnTo>
                    <a:pt x="1441" y="1591"/>
                  </a:lnTo>
                  <a:lnTo>
                    <a:pt x="1378" y="1696"/>
                  </a:lnTo>
                  <a:lnTo>
                    <a:pt x="1319" y="1731"/>
                  </a:lnTo>
                  <a:lnTo>
                    <a:pt x="1413" y="1708"/>
                  </a:lnTo>
                  <a:lnTo>
                    <a:pt x="1436" y="1701"/>
                  </a:lnTo>
                  <a:lnTo>
                    <a:pt x="1418" y="1766"/>
                  </a:lnTo>
                  <a:lnTo>
                    <a:pt x="1384" y="1835"/>
                  </a:lnTo>
                  <a:lnTo>
                    <a:pt x="1406" y="1900"/>
                  </a:lnTo>
                  <a:lnTo>
                    <a:pt x="1518" y="1987"/>
                  </a:lnTo>
                  <a:lnTo>
                    <a:pt x="1546" y="2004"/>
                  </a:lnTo>
                  <a:lnTo>
                    <a:pt x="1640" y="2010"/>
                  </a:lnTo>
                  <a:lnTo>
                    <a:pt x="1720" y="1987"/>
                  </a:lnTo>
                  <a:lnTo>
                    <a:pt x="1698" y="2045"/>
                  </a:lnTo>
                  <a:lnTo>
                    <a:pt x="1738" y="2074"/>
                  </a:lnTo>
                  <a:lnTo>
                    <a:pt x="1866" y="2045"/>
                  </a:lnTo>
                  <a:lnTo>
                    <a:pt x="1930" y="2039"/>
                  </a:lnTo>
                  <a:lnTo>
                    <a:pt x="2006" y="2010"/>
                  </a:lnTo>
                  <a:lnTo>
                    <a:pt x="2081" y="1905"/>
                  </a:lnTo>
                  <a:lnTo>
                    <a:pt x="2145" y="1778"/>
                  </a:lnTo>
                  <a:lnTo>
                    <a:pt x="2198" y="1719"/>
                  </a:lnTo>
                  <a:lnTo>
                    <a:pt x="2256" y="1568"/>
                  </a:lnTo>
                  <a:lnTo>
                    <a:pt x="2343" y="1429"/>
                  </a:lnTo>
                  <a:lnTo>
                    <a:pt x="2343" y="1243"/>
                  </a:lnTo>
                  <a:lnTo>
                    <a:pt x="2313" y="1033"/>
                  </a:lnTo>
                  <a:lnTo>
                    <a:pt x="2256" y="848"/>
                  </a:lnTo>
                  <a:lnTo>
                    <a:pt x="2191" y="755"/>
                  </a:lnTo>
                  <a:lnTo>
                    <a:pt x="2134" y="691"/>
                  </a:lnTo>
                  <a:lnTo>
                    <a:pt x="2069" y="615"/>
                  </a:lnTo>
                  <a:lnTo>
                    <a:pt x="2052" y="587"/>
                  </a:lnTo>
                  <a:lnTo>
                    <a:pt x="2041" y="458"/>
                  </a:lnTo>
                  <a:lnTo>
                    <a:pt x="2029" y="383"/>
                  </a:lnTo>
                  <a:lnTo>
                    <a:pt x="1977" y="343"/>
                  </a:lnTo>
                  <a:lnTo>
                    <a:pt x="1959" y="232"/>
                  </a:lnTo>
                  <a:lnTo>
                    <a:pt x="1930" y="139"/>
                  </a:lnTo>
                  <a:lnTo>
                    <a:pt x="1895" y="179"/>
                  </a:lnTo>
                  <a:lnTo>
                    <a:pt x="1872" y="266"/>
                  </a:lnTo>
                  <a:lnTo>
                    <a:pt x="1832" y="430"/>
                  </a:lnTo>
                  <a:lnTo>
                    <a:pt x="1785" y="458"/>
                  </a:lnTo>
                  <a:lnTo>
                    <a:pt x="1744" y="458"/>
                  </a:lnTo>
                  <a:lnTo>
                    <a:pt x="1651" y="383"/>
                  </a:lnTo>
                  <a:lnTo>
                    <a:pt x="1581" y="343"/>
                  </a:lnTo>
                  <a:lnTo>
                    <a:pt x="1541" y="301"/>
                  </a:lnTo>
                  <a:lnTo>
                    <a:pt x="1523" y="249"/>
                  </a:lnTo>
                  <a:lnTo>
                    <a:pt x="1570" y="179"/>
                  </a:lnTo>
                  <a:lnTo>
                    <a:pt x="1581" y="122"/>
                  </a:lnTo>
                  <a:lnTo>
                    <a:pt x="1593" y="99"/>
                  </a:lnTo>
                  <a:lnTo>
                    <a:pt x="1546" y="110"/>
                  </a:lnTo>
                  <a:lnTo>
                    <a:pt x="1424" y="41"/>
                  </a:lnTo>
                  <a:lnTo>
                    <a:pt x="1378" y="0"/>
                  </a:lnTo>
                  <a:lnTo>
                    <a:pt x="1337" y="0"/>
                  </a:lnTo>
                  <a:close/>
                </a:path>
              </a:pathLst>
            </a:custGeom>
            <a:solidFill>
              <a:srgbClr val="DDDDDD"/>
            </a:solidFill>
            <a:ln w="9525">
              <a:solidFill>
                <a:srgbClr val="DDDDDD"/>
              </a:solidFill>
              <a:round/>
              <a:headEnd/>
              <a:tailEnd/>
            </a:ln>
          </p:spPr>
          <p:txBody>
            <a:bodyPr/>
            <a:lstStyle/>
            <a:p>
              <a:endParaRPr lang="en-US" dirty="0"/>
            </a:p>
          </p:txBody>
        </p:sp>
      </p:grpSp>
      <p:sp>
        <p:nvSpPr>
          <p:cNvPr id="43018" name="圆角矩形标注 11"/>
          <p:cNvSpPr>
            <a:spLocks noChangeArrowheads="1"/>
          </p:cNvSpPr>
          <p:nvPr/>
        </p:nvSpPr>
        <p:spPr bwMode="auto">
          <a:xfrm>
            <a:off x="3705225" y="1834475"/>
            <a:ext cx="2581275" cy="1123712"/>
          </a:xfrm>
          <a:prstGeom prst="wedgeRoundRectCallout">
            <a:avLst>
              <a:gd name="adj1" fmla="val -45624"/>
              <a:gd name="adj2" fmla="val 101933"/>
              <a:gd name="adj3" fmla="val 16667"/>
            </a:avLst>
          </a:prstGeom>
          <a:solidFill>
            <a:schemeClr val="accent4">
              <a:lumMod val="20000"/>
              <a:lumOff val="80000"/>
              <a:alpha val="50000"/>
            </a:schemeClr>
          </a:solidFill>
          <a:ln>
            <a:noFill/>
          </a:ln>
        </p:spPr>
        <p:txBody>
          <a:bodyPr anchor="ctr">
            <a:spAutoFit/>
          </a:bodyPr>
          <a:lstStyle/>
          <a:p>
            <a:pPr algn="ctr">
              <a:buClr>
                <a:srgbClr val="86E02D"/>
              </a:buClr>
              <a:defRPr/>
            </a:pPr>
            <a:r>
              <a:rPr lang="en-US" altLang="zh-CN" sz="1200" b="1" dirty="0">
                <a:ea typeface="宋体" pitchFamily="2" charset="-122"/>
              </a:rPr>
              <a:t>US</a:t>
            </a:r>
          </a:p>
          <a:p>
            <a:pPr marL="171450" indent="-171450">
              <a:buClr>
                <a:srgbClr val="86E02D"/>
              </a:buClr>
              <a:buFont typeface="Arial" panose="020B0604020202020204" pitchFamily="34" charset="0"/>
              <a:buChar char="•"/>
              <a:defRPr/>
            </a:pPr>
            <a:r>
              <a:rPr lang="en-US" altLang="zh-CN" sz="1200" dirty="0">
                <a:ea typeface="宋体" pitchFamily="2" charset="-122"/>
              </a:rPr>
              <a:t> </a:t>
            </a:r>
            <a:r>
              <a:rPr lang="en-US" altLang="zh-CN" sz="1200" b="0" dirty="0">
                <a:ea typeface="宋体" pitchFamily="2" charset="-122"/>
              </a:rPr>
              <a:t>Major corporations: xxx Gree Lighting</a:t>
            </a:r>
          </a:p>
          <a:p>
            <a:pPr marL="171450" indent="-171450">
              <a:buClr>
                <a:srgbClr val="86E02D"/>
              </a:buClr>
              <a:buFont typeface="Arial" panose="020B0604020202020204" pitchFamily="34" charset="0"/>
              <a:buChar char="•"/>
              <a:defRPr/>
            </a:pPr>
            <a:r>
              <a:rPr lang="en-US" altLang="zh-CN" sz="1200" b="0" dirty="0">
                <a:ea typeface="宋体" pitchFamily="2" charset="-122"/>
              </a:rPr>
              <a:t> Advantage: xx and ss xx a leading position</a:t>
            </a:r>
            <a:endParaRPr lang="zh-CN" altLang="en-US" sz="1200" b="0" dirty="0">
              <a:ea typeface="宋体" pitchFamily="2" charset="-122"/>
            </a:endParaRPr>
          </a:p>
        </p:txBody>
      </p:sp>
      <p:sp>
        <p:nvSpPr>
          <p:cNvPr id="47114" name="圆角矩形标注 12"/>
          <p:cNvSpPr>
            <a:spLocks noChangeArrowheads="1"/>
          </p:cNvSpPr>
          <p:nvPr/>
        </p:nvSpPr>
        <p:spPr bwMode="auto">
          <a:xfrm>
            <a:off x="4083050" y="5145207"/>
            <a:ext cx="3390900" cy="1123712"/>
          </a:xfrm>
          <a:prstGeom prst="wedgeRoundRectCallout">
            <a:avLst>
              <a:gd name="adj1" fmla="val -78894"/>
              <a:gd name="adj2" fmla="val -176787"/>
              <a:gd name="adj3" fmla="val 16667"/>
            </a:avLst>
          </a:prstGeom>
          <a:solidFill>
            <a:schemeClr val="bg2"/>
          </a:solidFill>
          <a:ln w="28575" cap="rnd" algn="ctr">
            <a:noFill/>
            <a:miter lim="800000"/>
            <a:headEnd type="none" w="sm" len="sm"/>
            <a:tailEnd type="none" w="sm" len="sm"/>
          </a:ln>
        </p:spPr>
        <p:txBody>
          <a:bodyPr anchor="ctr">
            <a:spAutoFit/>
          </a:bodyPr>
          <a:lstStyle/>
          <a:p>
            <a:pPr algn="ctr">
              <a:buClr>
                <a:srgbClr val="86E02D"/>
              </a:buClr>
            </a:pPr>
            <a:r>
              <a:rPr lang="en-US" altLang="zh-CN" sz="1200" b="1" dirty="0"/>
              <a:t>Japan</a:t>
            </a:r>
          </a:p>
          <a:p>
            <a:pPr marL="171450" indent="-171450">
              <a:buClr>
                <a:srgbClr val="86E02D"/>
              </a:buClr>
              <a:buFont typeface="Arial" panose="020B0604020202020204" pitchFamily="34" charset="0"/>
              <a:buChar char="•"/>
            </a:pPr>
            <a:r>
              <a:rPr lang="en-US" altLang="zh-CN" sz="1200" b="1" dirty="0"/>
              <a:t>Major corporations: Nich</a:t>
            </a:r>
            <a:r>
              <a:rPr lang="en-US" altLang="zh-CN" sz="1200" b="0" dirty="0"/>
              <a:t>ia , Toyoda  Gosei</a:t>
            </a:r>
          </a:p>
          <a:p>
            <a:pPr marL="171450" indent="-171450">
              <a:buClr>
                <a:srgbClr val="86E02D"/>
              </a:buClr>
              <a:buFont typeface="Arial" panose="020B0604020202020204" pitchFamily="34" charset="0"/>
              <a:buChar char="•"/>
            </a:pPr>
            <a:r>
              <a:rPr lang="en-US" altLang="zh-CN" sz="1200" b="0" dirty="0"/>
              <a:t>Advantage: take a monopoly position in high-profile blue and green LED market</a:t>
            </a:r>
            <a:endParaRPr lang="zh-CN" altLang="en-US" sz="1200" b="0" dirty="0"/>
          </a:p>
        </p:txBody>
      </p:sp>
      <p:sp>
        <p:nvSpPr>
          <p:cNvPr id="47115" name="圆角矩形标注 13"/>
          <p:cNvSpPr>
            <a:spLocks noChangeArrowheads="1"/>
          </p:cNvSpPr>
          <p:nvPr/>
        </p:nvSpPr>
        <p:spPr bwMode="auto">
          <a:xfrm flipH="1">
            <a:off x="428625" y="1725732"/>
            <a:ext cx="2487613" cy="1123712"/>
          </a:xfrm>
          <a:prstGeom prst="wedgeRoundRectCallout">
            <a:avLst>
              <a:gd name="adj1" fmla="val -15574"/>
              <a:gd name="adj2" fmla="val 96222"/>
              <a:gd name="adj3" fmla="val 16667"/>
            </a:avLst>
          </a:prstGeom>
          <a:solidFill>
            <a:srgbClr val="EAEAEA">
              <a:alpha val="50195"/>
            </a:srgbClr>
          </a:solidFill>
          <a:ln w="28575" cap="rnd" algn="ctr">
            <a:noFill/>
            <a:miter lim="800000"/>
            <a:headEnd type="none" w="sm" len="sm"/>
            <a:tailEnd type="none" w="sm" len="sm"/>
          </a:ln>
        </p:spPr>
        <p:txBody>
          <a:bodyPr anchor="ctr">
            <a:spAutoFit/>
          </a:bodyPr>
          <a:lstStyle/>
          <a:p>
            <a:pPr algn="ctr">
              <a:buClr>
                <a:srgbClr val="86E02D"/>
              </a:buClr>
            </a:pPr>
            <a:r>
              <a:rPr lang="en-US" altLang="zh-CN" sz="1200" b="1" dirty="0"/>
              <a:t>Europe</a:t>
            </a:r>
          </a:p>
          <a:p>
            <a:pPr marL="171450" indent="-171450">
              <a:buClr>
                <a:srgbClr val="86E02D"/>
              </a:buClr>
              <a:buFont typeface="Arial" panose="020B0604020202020204" pitchFamily="34" charset="0"/>
              <a:buChar char="•"/>
            </a:pPr>
            <a:r>
              <a:rPr lang="en-US" altLang="zh-CN" sz="1200" b="0" dirty="0"/>
              <a:t>Major corporation: xx</a:t>
            </a:r>
          </a:p>
          <a:p>
            <a:pPr marL="171450" indent="-171450">
              <a:buClr>
                <a:srgbClr val="86E02D"/>
              </a:buClr>
              <a:buFont typeface="Arial" panose="020B0604020202020204" pitchFamily="34" charset="0"/>
              <a:buChar char="•"/>
            </a:pPr>
            <a:r>
              <a:rPr lang="en-US" altLang="zh-CN" sz="1200" b="0" dirty="0"/>
              <a:t>Advantage: xx design technology, largest producer in Europe. </a:t>
            </a:r>
            <a:endParaRPr lang="zh-CN" altLang="en-US" sz="1200" b="0" dirty="0"/>
          </a:p>
        </p:txBody>
      </p:sp>
      <p:sp>
        <p:nvSpPr>
          <p:cNvPr id="44044" name="圆角矩形标注 14"/>
          <p:cNvSpPr>
            <a:spLocks noChangeArrowheads="1"/>
          </p:cNvSpPr>
          <p:nvPr/>
        </p:nvSpPr>
        <p:spPr bwMode="auto">
          <a:xfrm flipH="1">
            <a:off x="427038" y="4759920"/>
            <a:ext cx="3201987" cy="1532334"/>
          </a:xfrm>
          <a:prstGeom prst="wedgeRoundRectCallout">
            <a:avLst>
              <a:gd name="adj1" fmla="val -27796"/>
              <a:gd name="adj2" fmla="val -93585"/>
              <a:gd name="adj3" fmla="val 16667"/>
            </a:avLst>
          </a:prstGeom>
          <a:solidFill>
            <a:schemeClr val="bg1"/>
          </a:solidFill>
          <a:ln w="28575" cap="rnd" algn="ctr">
            <a:solidFill>
              <a:schemeClr val="accent1"/>
            </a:solidFill>
            <a:miter lim="800000"/>
            <a:headEnd type="none" w="sm" len="sm"/>
            <a:tailEnd type="none" w="sm" len="sm"/>
          </a:ln>
        </p:spPr>
        <p:txBody>
          <a:bodyPr anchor="ctr">
            <a:spAutoFit/>
          </a:bodyPr>
          <a:lstStyle/>
          <a:p>
            <a:pPr algn="ctr">
              <a:buClr>
                <a:srgbClr val="86E02D"/>
              </a:buClr>
              <a:defRPr/>
            </a:pPr>
            <a:r>
              <a:rPr lang="en-US" altLang="zh-CN" sz="1200" b="1" dirty="0">
                <a:ea typeface="宋体" pitchFamily="2" charset="-122"/>
              </a:rPr>
              <a:t>Other places in Asia</a:t>
            </a:r>
          </a:p>
          <a:p>
            <a:pPr marL="171450" indent="-171450">
              <a:buClr>
                <a:srgbClr val="86E02D"/>
              </a:buClr>
              <a:buFont typeface="Arial" panose="020B0604020202020204" pitchFamily="34" charset="0"/>
              <a:buChar char="•"/>
              <a:defRPr/>
            </a:pPr>
            <a:r>
              <a:rPr lang="en-US" altLang="zh-CN" sz="1200" dirty="0">
                <a:ea typeface="宋体" pitchFamily="2" charset="-122"/>
              </a:rPr>
              <a:t> </a:t>
            </a:r>
            <a:r>
              <a:rPr lang="en-US" altLang="zh-CN" sz="1200" b="0" dirty="0">
                <a:ea typeface="宋体" pitchFamily="2" charset="-122"/>
              </a:rPr>
              <a:t>xx: rank first of production volume in epitaxial wafer and chips globally.</a:t>
            </a:r>
          </a:p>
          <a:p>
            <a:pPr marL="171450" indent="-171450">
              <a:buClr>
                <a:srgbClr val="86E02D"/>
              </a:buClr>
              <a:buFont typeface="Arial" panose="020B0604020202020204" pitchFamily="34" charset="0"/>
              <a:buChar char="•"/>
              <a:defRPr/>
            </a:pPr>
            <a:r>
              <a:rPr lang="en-US" altLang="zh-CN" sz="1200" b="0" dirty="0">
                <a:ea typeface="宋体" pitchFamily="2" charset="-122"/>
              </a:rPr>
              <a:t> Korea: major player includes Samsung and LG</a:t>
            </a:r>
          </a:p>
          <a:p>
            <a:pPr marL="171450" indent="-171450">
              <a:buClr>
                <a:srgbClr val="86E02D"/>
              </a:buClr>
              <a:buFont typeface="Arial" panose="020B0604020202020204" pitchFamily="34" charset="0"/>
              <a:buChar char="•"/>
              <a:defRPr/>
            </a:pPr>
            <a:r>
              <a:rPr lang="en-US" altLang="zh-CN" sz="1200" b="0" dirty="0">
                <a:ea typeface="宋体" pitchFamily="2" charset="-122"/>
              </a:rPr>
              <a:t> xx: Initially completed the LED industry structure and the related R&amp;D system</a:t>
            </a:r>
          </a:p>
        </p:txBody>
      </p:sp>
      <p:sp>
        <p:nvSpPr>
          <p:cNvPr id="3" name="Título 2"/>
          <p:cNvSpPr>
            <a:spLocks noGrp="1"/>
          </p:cNvSpPr>
          <p:nvPr>
            <p:ph type="title"/>
          </p:nvPr>
        </p:nvSpPr>
        <p:spPr/>
        <p:txBody>
          <a:bodyPr/>
          <a:lstStyle/>
          <a:p>
            <a:r>
              <a:rPr lang="en-US" altLang="zh-CN" dirty="0"/>
              <a:t>Tec. centers mainly cluster in Japan and Europe, and Taiwan is  the major producing  base in global market</a:t>
            </a:r>
            <a:endParaRPr lang="pt-PT" dirty="0"/>
          </a:p>
        </p:txBody>
      </p:sp>
      <p:sp>
        <p:nvSpPr>
          <p:cNvPr id="8" name="Text Placeholder 7"/>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734729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p:txBody>
          <a:bodyPr/>
          <a:lstStyle/>
          <a:p>
            <a:pPr>
              <a:defRPr/>
            </a:pPr>
            <a:r>
              <a:rPr lang="en-US" altLang="zh-CN" dirty="0">
                <a:ea typeface="宋体" charset="-122"/>
              </a:rPr>
              <a:t>In China trans-city ferry boat is widely used in 3 major rivers and around </a:t>
            </a:r>
            <a:r>
              <a:rPr lang="en-US" altLang="zh-CN" dirty="0">
                <a:solidFill>
                  <a:schemeClr val="bg2">
                    <a:lumMod val="50000"/>
                  </a:schemeClr>
                </a:solidFill>
                <a:ea typeface="宋体" charset="-122"/>
              </a:rPr>
              <a:t>xx</a:t>
            </a:r>
            <a:r>
              <a:rPr lang="en-US" altLang="zh-CN" dirty="0">
                <a:ea typeface="宋体" charset="-122"/>
              </a:rPr>
              <a:t> cities use city ferry</a:t>
            </a:r>
          </a:p>
        </p:txBody>
      </p:sp>
      <p:sp>
        <p:nvSpPr>
          <p:cNvPr id="4" name="Text Placeholder 3"/>
          <p:cNvSpPr>
            <a:spLocks noGrp="1"/>
          </p:cNvSpPr>
          <p:nvPr>
            <p:ph type="body" sz="quarter" idx="11"/>
          </p:nvPr>
        </p:nvSpPr>
        <p:spPr/>
        <p:txBody>
          <a:bodyPr/>
          <a:lstStyle/>
          <a:p>
            <a:endParaRPr lang="en-GB"/>
          </a:p>
        </p:txBody>
      </p:sp>
      <p:cxnSp>
        <p:nvCxnSpPr>
          <p:cNvPr id="32" name="直接连接符 31"/>
          <p:cNvCxnSpPr/>
          <p:nvPr/>
        </p:nvCxnSpPr>
        <p:spPr>
          <a:xfrm>
            <a:off x="211138" y="2057400"/>
            <a:ext cx="258762" cy="0"/>
          </a:xfrm>
          <a:prstGeom prst="line">
            <a:avLst/>
          </a:prstGeom>
          <a:ln>
            <a:solidFill>
              <a:srgbClr val="00B0F0"/>
            </a:solidFill>
          </a:ln>
        </p:spPr>
        <p:style>
          <a:lnRef idx="2">
            <a:schemeClr val="accent2"/>
          </a:lnRef>
          <a:fillRef idx="0">
            <a:schemeClr val="accent2"/>
          </a:fillRef>
          <a:effectRef idx="1">
            <a:schemeClr val="accent2"/>
          </a:effectRef>
          <a:fontRef idx="minor">
            <a:schemeClr val="tx1"/>
          </a:fontRef>
        </p:style>
      </p:cxnSp>
      <p:sp>
        <p:nvSpPr>
          <p:cNvPr id="35" name="等腰三角形 34"/>
          <p:cNvSpPr/>
          <p:nvPr/>
        </p:nvSpPr>
        <p:spPr>
          <a:xfrm>
            <a:off x="252413" y="2381250"/>
            <a:ext cx="179387" cy="179388"/>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1269" name="TextBox 35"/>
          <p:cNvSpPr txBox="1">
            <a:spLocks noChangeArrowheads="1"/>
          </p:cNvSpPr>
          <p:nvPr/>
        </p:nvSpPr>
        <p:spPr bwMode="auto">
          <a:xfrm>
            <a:off x="331788" y="6402388"/>
            <a:ext cx="3022600" cy="215900"/>
          </a:xfrm>
          <a:prstGeom prst="rect">
            <a:avLst/>
          </a:prstGeom>
          <a:noFill/>
          <a:ln w="9525">
            <a:noFill/>
            <a:miter lim="800000"/>
            <a:headEnd/>
            <a:tailEnd/>
          </a:ln>
        </p:spPr>
        <p:txBody>
          <a:bodyPr wrap="none">
            <a:spAutoFit/>
          </a:bodyPr>
          <a:lstStyle/>
          <a:p>
            <a:r>
              <a:rPr lang="en-US" altLang="zh-CN" sz="800" b="0" dirty="0">
                <a:solidFill>
                  <a:srgbClr val="000000"/>
                </a:solidFill>
                <a:ea typeface="宋体" pitchFamily="2" charset="-122"/>
              </a:rPr>
              <a:t>Source:2008 china statistical yearbook ,Chinese Shipping  net</a:t>
            </a:r>
            <a:endParaRPr lang="zh-CN" altLang="en-US" sz="800" b="0" dirty="0">
              <a:solidFill>
                <a:srgbClr val="000000"/>
              </a:solidFill>
              <a:ea typeface="宋体" pitchFamily="2" charset="-122"/>
            </a:endParaRPr>
          </a:p>
        </p:txBody>
      </p:sp>
      <p:sp>
        <p:nvSpPr>
          <p:cNvPr id="64" name="十字星 63"/>
          <p:cNvSpPr/>
          <p:nvPr/>
        </p:nvSpPr>
        <p:spPr>
          <a:xfrm>
            <a:off x="276225" y="1581150"/>
            <a:ext cx="123825" cy="136525"/>
          </a:xfrm>
          <a:prstGeom prst="star4">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charset="-122"/>
            </a:endParaRPr>
          </a:p>
        </p:txBody>
      </p:sp>
      <p:sp>
        <p:nvSpPr>
          <p:cNvPr id="11271" name="TextBox 64"/>
          <p:cNvSpPr txBox="1">
            <a:spLocks noChangeArrowheads="1"/>
          </p:cNvSpPr>
          <p:nvPr/>
        </p:nvSpPr>
        <p:spPr bwMode="auto">
          <a:xfrm>
            <a:off x="531813" y="1503363"/>
            <a:ext cx="568325" cy="277812"/>
          </a:xfrm>
          <a:prstGeom prst="rect">
            <a:avLst/>
          </a:prstGeom>
          <a:noFill/>
          <a:ln w="9525">
            <a:noFill/>
            <a:miter lim="800000"/>
            <a:headEnd/>
            <a:tailEnd/>
          </a:ln>
        </p:spPr>
        <p:txBody>
          <a:bodyPr wrap="none">
            <a:spAutoFit/>
          </a:bodyPr>
          <a:lstStyle/>
          <a:p>
            <a:r>
              <a:rPr lang="en-US" altLang="zh-CN" sz="1200" b="1" dirty="0">
                <a:solidFill>
                  <a:srgbClr val="000000"/>
                </a:solidFill>
                <a:ea typeface="宋体" pitchFamily="2" charset="-122"/>
              </a:rPr>
              <a:t>River</a:t>
            </a:r>
          </a:p>
        </p:txBody>
      </p:sp>
      <p:pic>
        <p:nvPicPr>
          <p:cNvPr id="11272" name="Picture 9" descr="map"/>
          <p:cNvPicPr>
            <a:picLocks noChangeAspect="1" noChangeArrowheads="1"/>
          </p:cNvPicPr>
          <p:nvPr/>
        </p:nvPicPr>
        <p:blipFill>
          <a:blip r:embed="rId3" cstate="email">
            <a:grayscl/>
            <a:extLst>
              <a:ext uri="{28A0092B-C50C-407E-A947-70E740481C1C}">
                <a14:useLocalDpi xmlns:a14="http://schemas.microsoft.com/office/drawing/2010/main"/>
              </a:ext>
            </a:extLst>
          </a:blip>
          <a:srcRect/>
          <a:stretch>
            <a:fillRect/>
          </a:stretch>
        </p:blipFill>
        <p:spPr bwMode="auto">
          <a:xfrm>
            <a:off x="2451100" y="1882775"/>
            <a:ext cx="5518150" cy="4338638"/>
          </a:xfrm>
          <a:prstGeom prst="rect">
            <a:avLst/>
          </a:prstGeom>
          <a:noFill/>
          <a:ln w="9525">
            <a:noFill/>
            <a:miter lim="800000"/>
            <a:headEnd/>
            <a:tailEnd/>
          </a:ln>
        </p:spPr>
      </p:pic>
      <p:sp>
        <p:nvSpPr>
          <p:cNvPr id="11273" name="ZoneTexte 7"/>
          <p:cNvSpPr txBox="1">
            <a:spLocks noChangeArrowheads="1"/>
          </p:cNvSpPr>
          <p:nvPr/>
        </p:nvSpPr>
        <p:spPr bwMode="auto">
          <a:xfrm>
            <a:off x="6454775" y="4103688"/>
            <a:ext cx="830263" cy="276225"/>
          </a:xfrm>
          <a:prstGeom prst="rect">
            <a:avLst/>
          </a:prstGeom>
          <a:noFill/>
          <a:ln w="9525">
            <a:noFill/>
            <a:miter lim="800000"/>
            <a:headEnd/>
            <a:tailEnd/>
          </a:ln>
        </p:spPr>
        <p:txBody>
          <a:bodyPr wrap="none">
            <a:spAutoFit/>
          </a:bodyPr>
          <a:lstStyle/>
          <a:p>
            <a:r>
              <a:rPr lang="en-US" altLang="zh-CN" sz="1200" dirty="0">
                <a:solidFill>
                  <a:srgbClr val="000000"/>
                </a:solidFill>
                <a:ea typeface="宋体" pitchFamily="2" charset="-122"/>
              </a:rPr>
              <a:t>Shanghai</a:t>
            </a:r>
          </a:p>
        </p:txBody>
      </p:sp>
      <p:cxnSp>
        <p:nvCxnSpPr>
          <p:cNvPr id="41" name="曲线连接符 40"/>
          <p:cNvCxnSpPr/>
          <p:nvPr/>
        </p:nvCxnSpPr>
        <p:spPr bwMode="auto">
          <a:xfrm flipV="1">
            <a:off x="4017963" y="4295775"/>
            <a:ext cx="23812" cy="11113"/>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6" name="任意多边形 45"/>
          <p:cNvSpPr/>
          <p:nvPr/>
        </p:nvSpPr>
        <p:spPr bwMode="auto">
          <a:xfrm>
            <a:off x="4003675" y="4152900"/>
            <a:ext cx="3148013" cy="1112838"/>
          </a:xfrm>
          <a:custGeom>
            <a:avLst/>
            <a:gdLst>
              <a:gd name="connsiteX0" fmla="*/ 0 w 3474945"/>
              <a:gd name="connsiteY0" fmla="*/ 198343 h 1290917"/>
              <a:gd name="connsiteX1" fmla="*/ 13447 w 3474945"/>
              <a:gd name="connsiteY1" fmla="*/ 63873 h 1290917"/>
              <a:gd name="connsiteX2" fmla="*/ 73959 w 3474945"/>
              <a:gd name="connsiteY2" fmla="*/ 77320 h 1290917"/>
              <a:gd name="connsiteX3" fmla="*/ 121023 w 3474945"/>
              <a:gd name="connsiteY3" fmla="*/ 70596 h 1290917"/>
              <a:gd name="connsiteX4" fmla="*/ 154641 w 3474945"/>
              <a:gd name="connsiteY4" fmla="*/ 90767 h 1290917"/>
              <a:gd name="connsiteX5" fmla="*/ 208429 w 3474945"/>
              <a:gd name="connsiteY5" fmla="*/ 90767 h 1290917"/>
              <a:gd name="connsiteX6" fmla="*/ 255494 w 3474945"/>
              <a:gd name="connsiteY6" fmla="*/ 117661 h 1290917"/>
              <a:gd name="connsiteX7" fmla="*/ 316006 w 3474945"/>
              <a:gd name="connsiteY7" fmla="*/ 97490 h 1290917"/>
              <a:gd name="connsiteX8" fmla="*/ 363070 w 3474945"/>
              <a:gd name="connsiteY8" fmla="*/ 97490 h 1290917"/>
              <a:gd name="connsiteX9" fmla="*/ 430306 w 3474945"/>
              <a:gd name="connsiteY9" fmla="*/ 10085 h 1290917"/>
              <a:gd name="connsiteX10" fmla="*/ 578223 w 3474945"/>
              <a:gd name="connsiteY10" fmla="*/ 158002 h 1290917"/>
              <a:gd name="connsiteX11" fmla="*/ 705970 w 3474945"/>
              <a:gd name="connsiteY11" fmla="*/ 258855 h 1290917"/>
              <a:gd name="connsiteX12" fmla="*/ 753035 w 3474945"/>
              <a:gd name="connsiteY12" fmla="*/ 352985 h 1290917"/>
              <a:gd name="connsiteX13" fmla="*/ 847165 w 3474945"/>
              <a:gd name="connsiteY13" fmla="*/ 440390 h 1290917"/>
              <a:gd name="connsiteX14" fmla="*/ 874059 w 3474945"/>
              <a:gd name="connsiteY14" fmla="*/ 541243 h 1290917"/>
              <a:gd name="connsiteX15" fmla="*/ 880782 w 3474945"/>
              <a:gd name="connsiteY15" fmla="*/ 547967 h 1290917"/>
              <a:gd name="connsiteX16" fmla="*/ 914400 w 3474945"/>
              <a:gd name="connsiteY16" fmla="*/ 702608 h 1290917"/>
              <a:gd name="connsiteX17" fmla="*/ 900953 w 3474945"/>
              <a:gd name="connsiteY17" fmla="*/ 756396 h 1290917"/>
              <a:gd name="connsiteX18" fmla="*/ 927847 w 3474945"/>
              <a:gd name="connsiteY18" fmla="*/ 830355 h 1290917"/>
              <a:gd name="connsiteX19" fmla="*/ 894229 w 3474945"/>
              <a:gd name="connsiteY19" fmla="*/ 937932 h 1290917"/>
              <a:gd name="connsiteX20" fmla="*/ 1001806 w 3474945"/>
              <a:gd name="connsiteY20" fmla="*/ 1159808 h 1290917"/>
              <a:gd name="connsiteX21" fmla="*/ 1055594 w 3474945"/>
              <a:gd name="connsiteY21" fmla="*/ 1045508 h 1290917"/>
              <a:gd name="connsiteX22" fmla="*/ 1082488 w 3474945"/>
              <a:gd name="connsiteY22" fmla="*/ 1085849 h 1290917"/>
              <a:gd name="connsiteX23" fmla="*/ 1055594 w 3474945"/>
              <a:gd name="connsiteY23" fmla="*/ 1253938 h 1290917"/>
              <a:gd name="connsiteX24" fmla="*/ 1183341 w 3474945"/>
              <a:gd name="connsiteY24" fmla="*/ 1240490 h 1290917"/>
              <a:gd name="connsiteX25" fmla="*/ 1223682 w 3474945"/>
              <a:gd name="connsiteY25" fmla="*/ 1220320 h 1290917"/>
              <a:gd name="connsiteX26" fmla="*/ 1216959 w 3474945"/>
              <a:gd name="connsiteY26" fmla="*/ 1287555 h 1290917"/>
              <a:gd name="connsiteX27" fmla="*/ 1304365 w 3474945"/>
              <a:gd name="connsiteY27" fmla="*/ 1240490 h 1290917"/>
              <a:gd name="connsiteX28" fmla="*/ 1331259 w 3474945"/>
              <a:gd name="connsiteY28" fmla="*/ 1247214 h 1290917"/>
              <a:gd name="connsiteX29" fmla="*/ 1364876 w 3474945"/>
              <a:gd name="connsiteY29" fmla="*/ 1213596 h 1290917"/>
              <a:gd name="connsiteX30" fmla="*/ 1351429 w 3474945"/>
              <a:gd name="connsiteY30" fmla="*/ 1112743 h 1290917"/>
              <a:gd name="connsiteX31" fmla="*/ 1445559 w 3474945"/>
              <a:gd name="connsiteY31" fmla="*/ 1018614 h 1290917"/>
              <a:gd name="connsiteX32" fmla="*/ 1411941 w 3474945"/>
              <a:gd name="connsiteY32" fmla="*/ 971549 h 1290917"/>
              <a:gd name="connsiteX33" fmla="*/ 1459006 w 3474945"/>
              <a:gd name="connsiteY33" fmla="*/ 951379 h 1290917"/>
              <a:gd name="connsiteX34" fmla="*/ 1512794 w 3474945"/>
              <a:gd name="connsiteY34" fmla="*/ 917761 h 1290917"/>
              <a:gd name="connsiteX35" fmla="*/ 1546412 w 3474945"/>
              <a:gd name="connsiteY35" fmla="*/ 951379 h 1290917"/>
              <a:gd name="connsiteX36" fmla="*/ 1633818 w 3474945"/>
              <a:gd name="connsiteY36" fmla="*/ 904314 h 1290917"/>
              <a:gd name="connsiteX37" fmla="*/ 1714500 w 3474945"/>
              <a:gd name="connsiteY37" fmla="*/ 877420 h 1290917"/>
              <a:gd name="connsiteX38" fmla="*/ 1882588 w 3474945"/>
              <a:gd name="connsiteY38" fmla="*/ 769843 h 1290917"/>
              <a:gd name="connsiteX39" fmla="*/ 1956547 w 3474945"/>
              <a:gd name="connsiteY39" fmla="*/ 769843 h 1290917"/>
              <a:gd name="connsiteX40" fmla="*/ 2084294 w 3474945"/>
              <a:gd name="connsiteY40" fmla="*/ 628649 h 1290917"/>
              <a:gd name="connsiteX41" fmla="*/ 2191870 w 3474945"/>
              <a:gd name="connsiteY41" fmla="*/ 608479 h 1290917"/>
              <a:gd name="connsiteX42" fmla="*/ 2292723 w 3474945"/>
              <a:gd name="connsiteY42" fmla="*/ 595032 h 1290917"/>
              <a:gd name="connsiteX43" fmla="*/ 2400300 w 3474945"/>
              <a:gd name="connsiteY43" fmla="*/ 702608 h 1290917"/>
              <a:gd name="connsiteX44" fmla="*/ 2440641 w 3474945"/>
              <a:gd name="connsiteY44" fmla="*/ 695885 h 1290917"/>
              <a:gd name="connsiteX45" fmla="*/ 2480982 w 3474945"/>
              <a:gd name="connsiteY45" fmla="*/ 722779 h 1290917"/>
              <a:gd name="connsiteX46" fmla="*/ 2480982 w 3474945"/>
              <a:gd name="connsiteY46" fmla="*/ 769843 h 1290917"/>
              <a:gd name="connsiteX47" fmla="*/ 2541494 w 3474945"/>
              <a:gd name="connsiteY47" fmla="*/ 729502 h 1290917"/>
              <a:gd name="connsiteX48" fmla="*/ 2561665 w 3474945"/>
              <a:gd name="connsiteY48" fmla="*/ 783290 h 1290917"/>
              <a:gd name="connsiteX49" fmla="*/ 2628900 w 3474945"/>
              <a:gd name="connsiteY49" fmla="*/ 742949 h 1290917"/>
              <a:gd name="connsiteX50" fmla="*/ 2662518 w 3474945"/>
              <a:gd name="connsiteY50" fmla="*/ 702608 h 1290917"/>
              <a:gd name="connsiteX51" fmla="*/ 2689412 w 3474945"/>
              <a:gd name="connsiteY51" fmla="*/ 702608 h 1290917"/>
              <a:gd name="connsiteX52" fmla="*/ 2776818 w 3474945"/>
              <a:gd name="connsiteY52" fmla="*/ 608479 h 1290917"/>
              <a:gd name="connsiteX53" fmla="*/ 2857500 w 3474945"/>
              <a:gd name="connsiteY53" fmla="*/ 695885 h 1290917"/>
              <a:gd name="connsiteX54" fmla="*/ 2978523 w 3474945"/>
              <a:gd name="connsiteY54" fmla="*/ 722779 h 1290917"/>
              <a:gd name="connsiteX55" fmla="*/ 3065929 w 3474945"/>
              <a:gd name="connsiteY55" fmla="*/ 547967 h 1290917"/>
              <a:gd name="connsiteX56" fmla="*/ 3153335 w 3474945"/>
              <a:gd name="connsiteY56" fmla="*/ 480732 h 1290917"/>
              <a:gd name="connsiteX57" fmla="*/ 3274359 w 3474945"/>
              <a:gd name="connsiteY57" fmla="*/ 346261 h 1290917"/>
              <a:gd name="connsiteX58" fmla="*/ 3314700 w 3474945"/>
              <a:gd name="connsiteY58" fmla="*/ 366432 h 1290917"/>
              <a:gd name="connsiteX59" fmla="*/ 3381935 w 3474945"/>
              <a:gd name="connsiteY59" fmla="*/ 352985 h 1290917"/>
              <a:gd name="connsiteX60" fmla="*/ 3462618 w 3474945"/>
              <a:gd name="connsiteY60" fmla="*/ 366432 h 1290917"/>
              <a:gd name="connsiteX61" fmla="*/ 3455894 w 3474945"/>
              <a:gd name="connsiteY61" fmla="*/ 373155 h 1290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474945" h="1290917">
                <a:moveTo>
                  <a:pt x="0" y="198343"/>
                </a:moveTo>
                <a:cubicBezTo>
                  <a:pt x="560" y="141193"/>
                  <a:pt x="1121" y="84043"/>
                  <a:pt x="13447" y="63873"/>
                </a:cubicBezTo>
                <a:cubicBezTo>
                  <a:pt x="25773" y="43703"/>
                  <a:pt x="56030" y="76200"/>
                  <a:pt x="73959" y="77320"/>
                </a:cubicBezTo>
                <a:cubicBezTo>
                  <a:pt x="91888" y="78440"/>
                  <a:pt x="107576" y="68355"/>
                  <a:pt x="121023" y="70596"/>
                </a:cubicBezTo>
                <a:cubicBezTo>
                  <a:pt x="134470" y="72837"/>
                  <a:pt x="140073" y="87405"/>
                  <a:pt x="154641" y="90767"/>
                </a:cubicBezTo>
                <a:cubicBezTo>
                  <a:pt x="169209" y="94129"/>
                  <a:pt x="191620" y="86285"/>
                  <a:pt x="208429" y="90767"/>
                </a:cubicBezTo>
                <a:cubicBezTo>
                  <a:pt x="225238" y="95249"/>
                  <a:pt x="237565" y="116541"/>
                  <a:pt x="255494" y="117661"/>
                </a:cubicBezTo>
                <a:cubicBezTo>
                  <a:pt x="273423" y="118781"/>
                  <a:pt x="298077" y="100852"/>
                  <a:pt x="316006" y="97490"/>
                </a:cubicBezTo>
                <a:cubicBezTo>
                  <a:pt x="333935" y="94128"/>
                  <a:pt x="344020" y="112057"/>
                  <a:pt x="363070" y="97490"/>
                </a:cubicBezTo>
                <a:cubicBezTo>
                  <a:pt x="382120" y="82923"/>
                  <a:pt x="394447" y="0"/>
                  <a:pt x="430306" y="10085"/>
                </a:cubicBezTo>
                <a:cubicBezTo>
                  <a:pt x="466165" y="20170"/>
                  <a:pt x="532279" y="116540"/>
                  <a:pt x="578223" y="158002"/>
                </a:cubicBezTo>
                <a:cubicBezTo>
                  <a:pt x="624167" y="199464"/>
                  <a:pt x="676835" y="226358"/>
                  <a:pt x="705970" y="258855"/>
                </a:cubicBezTo>
                <a:cubicBezTo>
                  <a:pt x="735105" y="291352"/>
                  <a:pt x="729503" y="322729"/>
                  <a:pt x="753035" y="352985"/>
                </a:cubicBezTo>
                <a:cubicBezTo>
                  <a:pt x="776567" y="383241"/>
                  <a:pt x="826994" y="409014"/>
                  <a:pt x="847165" y="440390"/>
                </a:cubicBezTo>
                <a:cubicBezTo>
                  <a:pt x="867336" y="471766"/>
                  <a:pt x="868456" y="523314"/>
                  <a:pt x="874059" y="541243"/>
                </a:cubicBezTo>
                <a:cubicBezTo>
                  <a:pt x="879662" y="559173"/>
                  <a:pt x="874058" y="521073"/>
                  <a:pt x="880782" y="547967"/>
                </a:cubicBezTo>
                <a:cubicBezTo>
                  <a:pt x="887506" y="574861"/>
                  <a:pt x="911038" y="667870"/>
                  <a:pt x="914400" y="702608"/>
                </a:cubicBezTo>
                <a:cubicBezTo>
                  <a:pt x="917762" y="737346"/>
                  <a:pt x="898712" y="735105"/>
                  <a:pt x="900953" y="756396"/>
                </a:cubicBezTo>
                <a:cubicBezTo>
                  <a:pt x="903194" y="777687"/>
                  <a:pt x="928968" y="800099"/>
                  <a:pt x="927847" y="830355"/>
                </a:cubicBezTo>
                <a:cubicBezTo>
                  <a:pt x="926726" y="860611"/>
                  <a:pt x="881903" y="883023"/>
                  <a:pt x="894229" y="937932"/>
                </a:cubicBezTo>
                <a:cubicBezTo>
                  <a:pt x="906555" y="992841"/>
                  <a:pt x="974912" y="1141879"/>
                  <a:pt x="1001806" y="1159808"/>
                </a:cubicBezTo>
                <a:cubicBezTo>
                  <a:pt x="1028700" y="1177737"/>
                  <a:pt x="1042147" y="1057834"/>
                  <a:pt x="1055594" y="1045508"/>
                </a:cubicBezTo>
                <a:cubicBezTo>
                  <a:pt x="1069041" y="1033182"/>
                  <a:pt x="1082488" y="1051111"/>
                  <a:pt x="1082488" y="1085849"/>
                </a:cubicBezTo>
                <a:cubicBezTo>
                  <a:pt x="1082488" y="1120587"/>
                  <a:pt x="1038785" y="1228165"/>
                  <a:pt x="1055594" y="1253938"/>
                </a:cubicBezTo>
                <a:cubicBezTo>
                  <a:pt x="1072403" y="1279711"/>
                  <a:pt x="1155326" y="1246093"/>
                  <a:pt x="1183341" y="1240490"/>
                </a:cubicBezTo>
                <a:cubicBezTo>
                  <a:pt x="1211356" y="1234887"/>
                  <a:pt x="1218079" y="1212476"/>
                  <a:pt x="1223682" y="1220320"/>
                </a:cubicBezTo>
                <a:cubicBezTo>
                  <a:pt x="1229285" y="1228164"/>
                  <a:pt x="1203512" y="1284193"/>
                  <a:pt x="1216959" y="1287555"/>
                </a:cubicBezTo>
                <a:cubicBezTo>
                  <a:pt x="1230406" y="1290917"/>
                  <a:pt x="1285315" y="1247213"/>
                  <a:pt x="1304365" y="1240490"/>
                </a:cubicBezTo>
                <a:cubicBezTo>
                  <a:pt x="1323415" y="1233767"/>
                  <a:pt x="1321174" y="1251696"/>
                  <a:pt x="1331259" y="1247214"/>
                </a:cubicBezTo>
                <a:cubicBezTo>
                  <a:pt x="1341344" y="1242732"/>
                  <a:pt x="1361514" y="1236008"/>
                  <a:pt x="1364876" y="1213596"/>
                </a:cubicBezTo>
                <a:cubicBezTo>
                  <a:pt x="1368238" y="1191184"/>
                  <a:pt x="1337982" y="1145240"/>
                  <a:pt x="1351429" y="1112743"/>
                </a:cubicBezTo>
                <a:cubicBezTo>
                  <a:pt x="1364876" y="1080246"/>
                  <a:pt x="1435474" y="1042146"/>
                  <a:pt x="1445559" y="1018614"/>
                </a:cubicBezTo>
                <a:cubicBezTo>
                  <a:pt x="1455644" y="995082"/>
                  <a:pt x="1409700" y="982755"/>
                  <a:pt x="1411941" y="971549"/>
                </a:cubicBezTo>
                <a:cubicBezTo>
                  <a:pt x="1414182" y="960343"/>
                  <a:pt x="1442197" y="960344"/>
                  <a:pt x="1459006" y="951379"/>
                </a:cubicBezTo>
                <a:cubicBezTo>
                  <a:pt x="1475815" y="942414"/>
                  <a:pt x="1498226" y="917761"/>
                  <a:pt x="1512794" y="917761"/>
                </a:cubicBezTo>
                <a:cubicBezTo>
                  <a:pt x="1527362" y="917761"/>
                  <a:pt x="1526241" y="953620"/>
                  <a:pt x="1546412" y="951379"/>
                </a:cubicBezTo>
                <a:cubicBezTo>
                  <a:pt x="1566583" y="949138"/>
                  <a:pt x="1605803" y="916640"/>
                  <a:pt x="1633818" y="904314"/>
                </a:cubicBezTo>
                <a:cubicBezTo>
                  <a:pt x="1661833" y="891988"/>
                  <a:pt x="1673038" y="899832"/>
                  <a:pt x="1714500" y="877420"/>
                </a:cubicBezTo>
                <a:cubicBezTo>
                  <a:pt x="1755962" y="855008"/>
                  <a:pt x="1842247" y="787772"/>
                  <a:pt x="1882588" y="769843"/>
                </a:cubicBezTo>
                <a:cubicBezTo>
                  <a:pt x="1922929" y="751914"/>
                  <a:pt x="1922929" y="793375"/>
                  <a:pt x="1956547" y="769843"/>
                </a:cubicBezTo>
                <a:cubicBezTo>
                  <a:pt x="1990165" y="746311"/>
                  <a:pt x="2045073" y="655543"/>
                  <a:pt x="2084294" y="628649"/>
                </a:cubicBezTo>
                <a:cubicBezTo>
                  <a:pt x="2123515" y="601755"/>
                  <a:pt x="2157132" y="614082"/>
                  <a:pt x="2191870" y="608479"/>
                </a:cubicBezTo>
                <a:cubicBezTo>
                  <a:pt x="2226608" y="602876"/>
                  <a:pt x="2257985" y="579344"/>
                  <a:pt x="2292723" y="595032"/>
                </a:cubicBezTo>
                <a:cubicBezTo>
                  <a:pt x="2327461" y="610720"/>
                  <a:pt x="2375647" y="685799"/>
                  <a:pt x="2400300" y="702608"/>
                </a:cubicBezTo>
                <a:cubicBezTo>
                  <a:pt x="2424953" y="719417"/>
                  <a:pt x="2427194" y="692523"/>
                  <a:pt x="2440641" y="695885"/>
                </a:cubicBezTo>
                <a:cubicBezTo>
                  <a:pt x="2454088" y="699247"/>
                  <a:pt x="2474259" y="710453"/>
                  <a:pt x="2480982" y="722779"/>
                </a:cubicBezTo>
                <a:cubicBezTo>
                  <a:pt x="2487705" y="735105"/>
                  <a:pt x="2470897" y="768723"/>
                  <a:pt x="2480982" y="769843"/>
                </a:cubicBezTo>
                <a:cubicBezTo>
                  <a:pt x="2491067" y="770963"/>
                  <a:pt x="2528047" y="727261"/>
                  <a:pt x="2541494" y="729502"/>
                </a:cubicBezTo>
                <a:cubicBezTo>
                  <a:pt x="2554941" y="731743"/>
                  <a:pt x="2547097" y="781049"/>
                  <a:pt x="2561665" y="783290"/>
                </a:cubicBezTo>
                <a:cubicBezTo>
                  <a:pt x="2576233" y="785531"/>
                  <a:pt x="2612091" y="756396"/>
                  <a:pt x="2628900" y="742949"/>
                </a:cubicBezTo>
                <a:cubicBezTo>
                  <a:pt x="2645709" y="729502"/>
                  <a:pt x="2652433" y="709331"/>
                  <a:pt x="2662518" y="702608"/>
                </a:cubicBezTo>
                <a:cubicBezTo>
                  <a:pt x="2672603" y="695885"/>
                  <a:pt x="2670362" y="718296"/>
                  <a:pt x="2689412" y="702608"/>
                </a:cubicBezTo>
                <a:cubicBezTo>
                  <a:pt x="2708462" y="686920"/>
                  <a:pt x="2748803" y="609600"/>
                  <a:pt x="2776818" y="608479"/>
                </a:cubicBezTo>
                <a:cubicBezTo>
                  <a:pt x="2804833" y="607358"/>
                  <a:pt x="2823883" y="676835"/>
                  <a:pt x="2857500" y="695885"/>
                </a:cubicBezTo>
                <a:cubicBezTo>
                  <a:pt x="2891117" y="714935"/>
                  <a:pt x="2943785" y="747432"/>
                  <a:pt x="2978523" y="722779"/>
                </a:cubicBezTo>
                <a:cubicBezTo>
                  <a:pt x="3013261" y="698126"/>
                  <a:pt x="3036794" y="588308"/>
                  <a:pt x="3065929" y="547967"/>
                </a:cubicBezTo>
                <a:cubicBezTo>
                  <a:pt x="3095064" y="507626"/>
                  <a:pt x="3118597" y="514350"/>
                  <a:pt x="3153335" y="480732"/>
                </a:cubicBezTo>
                <a:cubicBezTo>
                  <a:pt x="3188073" y="447114"/>
                  <a:pt x="3247465" y="365311"/>
                  <a:pt x="3274359" y="346261"/>
                </a:cubicBezTo>
                <a:cubicBezTo>
                  <a:pt x="3301253" y="327211"/>
                  <a:pt x="3296771" y="365311"/>
                  <a:pt x="3314700" y="366432"/>
                </a:cubicBezTo>
                <a:cubicBezTo>
                  <a:pt x="3332629" y="367553"/>
                  <a:pt x="3357282" y="352985"/>
                  <a:pt x="3381935" y="352985"/>
                </a:cubicBezTo>
                <a:cubicBezTo>
                  <a:pt x="3406588" y="352985"/>
                  <a:pt x="3450291" y="363070"/>
                  <a:pt x="3462618" y="366432"/>
                </a:cubicBezTo>
                <a:cubicBezTo>
                  <a:pt x="3474945" y="369794"/>
                  <a:pt x="3465419" y="371474"/>
                  <a:pt x="3455894" y="373155"/>
                </a:cubicBezTo>
              </a:path>
            </a:pathLst>
          </a:custGeom>
          <a:ln>
            <a:solidFill>
              <a:srgbClr val="00B0F0"/>
            </a:solidFill>
          </a:ln>
        </p:spPr>
        <p:style>
          <a:lnRef idx="2">
            <a:schemeClr val="accent2"/>
          </a:lnRef>
          <a:fillRef idx="0">
            <a:schemeClr val="accent2"/>
          </a:fillRef>
          <a:effectRef idx="1">
            <a:schemeClr val="accent2"/>
          </a:effectRef>
          <a:fontRef idx="minor">
            <a:schemeClr val="tx1"/>
          </a:fontRef>
        </p:style>
        <p:txBody>
          <a:bodyPr anchor="ctr"/>
          <a:lstStyle/>
          <a:p>
            <a:pPr algn="ctr">
              <a:defRPr/>
            </a:pPr>
            <a:endParaRPr lang="zh-CN" altLang="en-US">
              <a:solidFill>
                <a:srgbClr val="000000"/>
              </a:solidFill>
            </a:endParaRPr>
          </a:p>
        </p:txBody>
      </p:sp>
      <p:sp>
        <p:nvSpPr>
          <p:cNvPr id="14" name="任意多边形 13"/>
          <p:cNvSpPr/>
          <p:nvPr/>
        </p:nvSpPr>
        <p:spPr bwMode="auto">
          <a:xfrm>
            <a:off x="4554538" y="3517900"/>
            <a:ext cx="2274887" cy="887413"/>
          </a:xfrm>
          <a:custGeom>
            <a:avLst/>
            <a:gdLst>
              <a:gd name="connsiteX0" fmla="*/ 2511398 w 2511398"/>
              <a:gd name="connsiteY0" fmla="*/ 336817 h 1030941"/>
              <a:gd name="connsiteX1" fmla="*/ 2319297 w 2511398"/>
              <a:gd name="connsiteY1" fmla="*/ 498181 h 1030941"/>
              <a:gd name="connsiteX2" fmla="*/ 2104144 w 2511398"/>
              <a:gd name="connsiteY2" fmla="*/ 759439 h 1030941"/>
              <a:gd name="connsiteX3" fmla="*/ 1958147 w 2511398"/>
              <a:gd name="connsiteY3" fmla="*/ 782491 h 1030941"/>
              <a:gd name="connsiteX4" fmla="*/ 1912043 w 2511398"/>
              <a:gd name="connsiteY4" fmla="*/ 805543 h 1030941"/>
              <a:gd name="connsiteX5" fmla="*/ 1835203 w 2511398"/>
              <a:gd name="connsiteY5" fmla="*/ 805543 h 1030941"/>
              <a:gd name="connsiteX6" fmla="*/ 1766046 w 2511398"/>
              <a:gd name="connsiteY6" fmla="*/ 790175 h 1030941"/>
              <a:gd name="connsiteX7" fmla="*/ 1673838 w 2511398"/>
              <a:gd name="connsiteY7" fmla="*/ 867015 h 1030941"/>
              <a:gd name="connsiteX8" fmla="*/ 1604682 w 2511398"/>
              <a:gd name="connsiteY8" fmla="*/ 828595 h 1030941"/>
              <a:gd name="connsiteX9" fmla="*/ 1589314 w 2511398"/>
              <a:gd name="connsiteY9" fmla="*/ 782491 h 1030941"/>
              <a:gd name="connsiteX10" fmla="*/ 1643102 w 2511398"/>
              <a:gd name="connsiteY10" fmla="*/ 697966 h 1030941"/>
              <a:gd name="connsiteX11" fmla="*/ 1589314 w 2511398"/>
              <a:gd name="connsiteY11" fmla="*/ 559654 h 1030941"/>
              <a:gd name="connsiteX12" fmla="*/ 1673838 w 2511398"/>
              <a:gd name="connsiteY12" fmla="*/ 367553 h 1030941"/>
              <a:gd name="connsiteX13" fmla="*/ 1666154 w 2511398"/>
              <a:gd name="connsiteY13" fmla="*/ 198504 h 1030941"/>
              <a:gd name="connsiteX14" fmla="*/ 1681522 w 2511398"/>
              <a:gd name="connsiteY14" fmla="*/ 98612 h 1030941"/>
              <a:gd name="connsiteX15" fmla="*/ 1581630 w 2511398"/>
              <a:gd name="connsiteY15" fmla="*/ 67876 h 1030941"/>
              <a:gd name="connsiteX16" fmla="*/ 1527841 w 2511398"/>
              <a:gd name="connsiteY16" fmla="*/ 44824 h 1030941"/>
              <a:gd name="connsiteX17" fmla="*/ 1458685 w 2511398"/>
              <a:gd name="connsiteY17" fmla="*/ 67876 h 1030941"/>
              <a:gd name="connsiteX18" fmla="*/ 1366477 w 2511398"/>
              <a:gd name="connsiteY18" fmla="*/ 21771 h 1030941"/>
              <a:gd name="connsiteX19" fmla="*/ 1274268 w 2511398"/>
              <a:gd name="connsiteY19" fmla="*/ 21771 h 1030941"/>
              <a:gd name="connsiteX20" fmla="*/ 1189744 w 2511398"/>
              <a:gd name="connsiteY20" fmla="*/ 152400 h 1030941"/>
              <a:gd name="connsiteX21" fmla="*/ 1205112 w 2511398"/>
              <a:gd name="connsiteY21" fmla="*/ 198504 h 1030941"/>
              <a:gd name="connsiteX22" fmla="*/ 1197428 w 2511398"/>
              <a:gd name="connsiteY22" fmla="*/ 244608 h 1030941"/>
              <a:gd name="connsiteX23" fmla="*/ 1189744 w 2511398"/>
              <a:gd name="connsiteY23" fmla="*/ 321449 h 1030941"/>
              <a:gd name="connsiteX24" fmla="*/ 1135956 w 2511398"/>
              <a:gd name="connsiteY24" fmla="*/ 421341 h 1030941"/>
              <a:gd name="connsiteX25" fmla="*/ 1097535 w 2511398"/>
              <a:gd name="connsiteY25" fmla="*/ 459761 h 1030941"/>
              <a:gd name="connsiteX26" fmla="*/ 1005327 w 2511398"/>
              <a:gd name="connsiteY26" fmla="*/ 505866 h 1030941"/>
              <a:gd name="connsiteX27" fmla="*/ 913119 w 2511398"/>
              <a:gd name="connsiteY27" fmla="*/ 513550 h 1030941"/>
              <a:gd name="connsiteX28" fmla="*/ 966907 w 2511398"/>
              <a:gd name="connsiteY28" fmla="*/ 575022 h 1030941"/>
              <a:gd name="connsiteX29" fmla="*/ 928487 w 2511398"/>
              <a:gd name="connsiteY29" fmla="*/ 613442 h 1030941"/>
              <a:gd name="connsiteX30" fmla="*/ 890067 w 2511398"/>
              <a:gd name="connsiteY30" fmla="*/ 644178 h 1030941"/>
              <a:gd name="connsiteX31" fmla="*/ 890067 w 2511398"/>
              <a:gd name="connsiteY31" fmla="*/ 659546 h 1030941"/>
              <a:gd name="connsiteX32" fmla="*/ 836278 w 2511398"/>
              <a:gd name="connsiteY32" fmla="*/ 659546 h 1030941"/>
              <a:gd name="connsiteX33" fmla="*/ 759438 w 2511398"/>
              <a:gd name="connsiteY33" fmla="*/ 690282 h 1030941"/>
              <a:gd name="connsiteX34" fmla="*/ 674914 w 2511398"/>
              <a:gd name="connsiteY34" fmla="*/ 690282 h 1030941"/>
              <a:gd name="connsiteX35" fmla="*/ 636493 w 2511398"/>
              <a:gd name="connsiteY35" fmla="*/ 651862 h 1030941"/>
              <a:gd name="connsiteX36" fmla="*/ 605757 w 2511398"/>
              <a:gd name="connsiteY36" fmla="*/ 659546 h 1030941"/>
              <a:gd name="connsiteX37" fmla="*/ 590389 w 2511398"/>
              <a:gd name="connsiteY37" fmla="*/ 659546 h 1030941"/>
              <a:gd name="connsiteX38" fmla="*/ 459761 w 2511398"/>
              <a:gd name="connsiteY38" fmla="*/ 705650 h 1030941"/>
              <a:gd name="connsiteX39" fmla="*/ 452077 w 2511398"/>
              <a:gd name="connsiteY39" fmla="*/ 782491 h 1030941"/>
              <a:gd name="connsiteX40" fmla="*/ 505865 w 2511398"/>
              <a:gd name="connsiteY40" fmla="*/ 843963 h 1030941"/>
              <a:gd name="connsiteX41" fmla="*/ 536601 w 2511398"/>
              <a:gd name="connsiteY41" fmla="*/ 843963 h 1030941"/>
              <a:gd name="connsiteX42" fmla="*/ 567337 w 2511398"/>
              <a:gd name="connsiteY42" fmla="*/ 882383 h 1030941"/>
              <a:gd name="connsiteX43" fmla="*/ 628809 w 2511398"/>
              <a:gd name="connsiteY43" fmla="*/ 936171 h 1030941"/>
              <a:gd name="connsiteX44" fmla="*/ 690282 w 2511398"/>
              <a:gd name="connsiteY44" fmla="*/ 974592 h 1030941"/>
              <a:gd name="connsiteX45" fmla="*/ 690282 w 2511398"/>
              <a:gd name="connsiteY45" fmla="*/ 1028380 h 1030941"/>
              <a:gd name="connsiteX46" fmla="*/ 598073 w 2511398"/>
              <a:gd name="connsiteY46" fmla="*/ 989960 h 1030941"/>
              <a:gd name="connsiteX47" fmla="*/ 544285 w 2511398"/>
              <a:gd name="connsiteY47" fmla="*/ 936171 h 1030941"/>
              <a:gd name="connsiteX48" fmla="*/ 498181 w 2511398"/>
              <a:gd name="connsiteY48" fmla="*/ 943855 h 1030941"/>
              <a:gd name="connsiteX49" fmla="*/ 467445 w 2511398"/>
              <a:gd name="connsiteY49" fmla="*/ 959224 h 1030941"/>
              <a:gd name="connsiteX50" fmla="*/ 421340 w 2511398"/>
              <a:gd name="connsiteY50" fmla="*/ 982276 h 1030941"/>
              <a:gd name="connsiteX51" fmla="*/ 382920 w 2511398"/>
              <a:gd name="connsiteY51" fmla="*/ 959224 h 1030941"/>
              <a:gd name="connsiteX52" fmla="*/ 359868 w 2511398"/>
              <a:gd name="connsiteY52" fmla="*/ 951539 h 1030941"/>
              <a:gd name="connsiteX53" fmla="*/ 290712 w 2511398"/>
              <a:gd name="connsiteY53" fmla="*/ 913119 h 1030941"/>
              <a:gd name="connsiteX54" fmla="*/ 321448 w 2511398"/>
              <a:gd name="connsiteY54" fmla="*/ 859331 h 1030941"/>
              <a:gd name="connsiteX55" fmla="*/ 267660 w 2511398"/>
              <a:gd name="connsiteY55" fmla="*/ 859331 h 1030941"/>
              <a:gd name="connsiteX56" fmla="*/ 206188 w 2511398"/>
              <a:gd name="connsiteY56" fmla="*/ 744071 h 1030941"/>
              <a:gd name="connsiteX57" fmla="*/ 98611 w 2511398"/>
              <a:gd name="connsiteY57" fmla="*/ 790175 h 1030941"/>
              <a:gd name="connsiteX58" fmla="*/ 14087 w 2511398"/>
              <a:gd name="connsiteY58" fmla="*/ 713334 h 1030941"/>
              <a:gd name="connsiteX59" fmla="*/ 14087 w 2511398"/>
              <a:gd name="connsiteY59" fmla="*/ 721018 h 103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511398" h="1030941">
                <a:moveTo>
                  <a:pt x="2511398" y="336817"/>
                </a:moveTo>
                <a:cubicBezTo>
                  <a:pt x="2449285" y="382280"/>
                  <a:pt x="2387173" y="427744"/>
                  <a:pt x="2319297" y="498181"/>
                </a:cubicBezTo>
                <a:cubicBezTo>
                  <a:pt x="2251421" y="568618"/>
                  <a:pt x="2164336" y="712054"/>
                  <a:pt x="2104144" y="759439"/>
                </a:cubicBezTo>
                <a:cubicBezTo>
                  <a:pt x="2043952" y="806824"/>
                  <a:pt x="1990164" y="774807"/>
                  <a:pt x="1958147" y="782491"/>
                </a:cubicBezTo>
                <a:cubicBezTo>
                  <a:pt x="1926130" y="790175"/>
                  <a:pt x="1932534" y="801701"/>
                  <a:pt x="1912043" y="805543"/>
                </a:cubicBezTo>
                <a:cubicBezTo>
                  <a:pt x="1891552" y="809385"/>
                  <a:pt x="1859536" y="808104"/>
                  <a:pt x="1835203" y="805543"/>
                </a:cubicBezTo>
                <a:cubicBezTo>
                  <a:pt x="1810870" y="802982"/>
                  <a:pt x="1792940" y="779930"/>
                  <a:pt x="1766046" y="790175"/>
                </a:cubicBezTo>
                <a:cubicBezTo>
                  <a:pt x="1739152" y="800420"/>
                  <a:pt x="1700732" y="860612"/>
                  <a:pt x="1673838" y="867015"/>
                </a:cubicBezTo>
                <a:cubicBezTo>
                  <a:pt x="1646944" y="873418"/>
                  <a:pt x="1618769" y="842682"/>
                  <a:pt x="1604682" y="828595"/>
                </a:cubicBezTo>
                <a:cubicBezTo>
                  <a:pt x="1590595" y="814508"/>
                  <a:pt x="1582911" y="804263"/>
                  <a:pt x="1589314" y="782491"/>
                </a:cubicBezTo>
                <a:cubicBezTo>
                  <a:pt x="1595717" y="760719"/>
                  <a:pt x="1643102" y="735105"/>
                  <a:pt x="1643102" y="697966"/>
                </a:cubicBezTo>
                <a:cubicBezTo>
                  <a:pt x="1643102" y="660827"/>
                  <a:pt x="1584191" y="614723"/>
                  <a:pt x="1589314" y="559654"/>
                </a:cubicBezTo>
                <a:cubicBezTo>
                  <a:pt x="1594437" y="504585"/>
                  <a:pt x="1661031" y="427745"/>
                  <a:pt x="1673838" y="367553"/>
                </a:cubicBezTo>
                <a:cubicBezTo>
                  <a:pt x="1686645" y="307361"/>
                  <a:pt x="1664873" y="243328"/>
                  <a:pt x="1666154" y="198504"/>
                </a:cubicBezTo>
                <a:cubicBezTo>
                  <a:pt x="1667435" y="153681"/>
                  <a:pt x="1695609" y="120383"/>
                  <a:pt x="1681522" y="98612"/>
                </a:cubicBezTo>
                <a:cubicBezTo>
                  <a:pt x="1667435" y="76841"/>
                  <a:pt x="1607243" y="76841"/>
                  <a:pt x="1581630" y="67876"/>
                </a:cubicBezTo>
                <a:cubicBezTo>
                  <a:pt x="1556017" y="58911"/>
                  <a:pt x="1548332" y="44824"/>
                  <a:pt x="1527841" y="44824"/>
                </a:cubicBezTo>
                <a:cubicBezTo>
                  <a:pt x="1507350" y="44824"/>
                  <a:pt x="1485579" y="71718"/>
                  <a:pt x="1458685" y="67876"/>
                </a:cubicBezTo>
                <a:cubicBezTo>
                  <a:pt x="1431791" y="64034"/>
                  <a:pt x="1397213" y="29455"/>
                  <a:pt x="1366477" y="21771"/>
                </a:cubicBezTo>
                <a:cubicBezTo>
                  <a:pt x="1335741" y="14087"/>
                  <a:pt x="1303723" y="0"/>
                  <a:pt x="1274268" y="21771"/>
                </a:cubicBezTo>
                <a:cubicBezTo>
                  <a:pt x="1244813" y="43542"/>
                  <a:pt x="1201270" y="122944"/>
                  <a:pt x="1189744" y="152400"/>
                </a:cubicBezTo>
                <a:cubicBezTo>
                  <a:pt x="1178218" y="181856"/>
                  <a:pt x="1203831" y="183136"/>
                  <a:pt x="1205112" y="198504"/>
                </a:cubicBezTo>
                <a:cubicBezTo>
                  <a:pt x="1206393" y="213872"/>
                  <a:pt x="1199989" y="224117"/>
                  <a:pt x="1197428" y="244608"/>
                </a:cubicBezTo>
                <a:cubicBezTo>
                  <a:pt x="1194867" y="265099"/>
                  <a:pt x="1199989" y="291993"/>
                  <a:pt x="1189744" y="321449"/>
                </a:cubicBezTo>
                <a:cubicBezTo>
                  <a:pt x="1179499" y="350905"/>
                  <a:pt x="1151324" y="398289"/>
                  <a:pt x="1135956" y="421341"/>
                </a:cubicBezTo>
                <a:cubicBezTo>
                  <a:pt x="1120588" y="444393"/>
                  <a:pt x="1119307" y="445674"/>
                  <a:pt x="1097535" y="459761"/>
                </a:cubicBezTo>
                <a:cubicBezTo>
                  <a:pt x="1075764" y="473849"/>
                  <a:pt x="1036063" y="496901"/>
                  <a:pt x="1005327" y="505866"/>
                </a:cubicBezTo>
                <a:cubicBezTo>
                  <a:pt x="974591" y="514831"/>
                  <a:pt x="919522" y="502024"/>
                  <a:pt x="913119" y="513550"/>
                </a:cubicBezTo>
                <a:cubicBezTo>
                  <a:pt x="906716" y="525076"/>
                  <a:pt x="964346" y="558373"/>
                  <a:pt x="966907" y="575022"/>
                </a:cubicBezTo>
                <a:cubicBezTo>
                  <a:pt x="969468" y="591671"/>
                  <a:pt x="941294" y="601916"/>
                  <a:pt x="928487" y="613442"/>
                </a:cubicBezTo>
                <a:cubicBezTo>
                  <a:pt x="915680" y="624968"/>
                  <a:pt x="896470" y="636494"/>
                  <a:pt x="890067" y="644178"/>
                </a:cubicBezTo>
                <a:cubicBezTo>
                  <a:pt x="883664" y="651862"/>
                  <a:pt x="899032" y="656985"/>
                  <a:pt x="890067" y="659546"/>
                </a:cubicBezTo>
                <a:cubicBezTo>
                  <a:pt x="881102" y="662107"/>
                  <a:pt x="858049" y="654423"/>
                  <a:pt x="836278" y="659546"/>
                </a:cubicBezTo>
                <a:cubicBezTo>
                  <a:pt x="814507" y="664669"/>
                  <a:pt x="786332" y="685159"/>
                  <a:pt x="759438" y="690282"/>
                </a:cubicBezTo>
                <a:cubicBezTo>
                  <a:pt x="732544" y="695405"/>
                  <a:pt x="695405" y="696685"/>
                  <a:pt x="674914" y="690282"/>
                </a:cubicBezTo>
                <a:cubicBezTo>
                  <a:pt x="654423" y="683879"/>
                  <a:pt x="648019" y="656985"/>
                  <a:pt x="636493" y="651862"/>
                </a:cubicBezTo>
                <a:cubicBezTo>
                  <a:pt x="624967" y="646739"/>
                  <a:pt x="613441" y="658265"/>
                  <a:pt x="605757" y="659546"/>
                </a:cubicBezTo>
                <a:cubicBezTo>
                  <a:pt x="598073" y="660827"/>
                  <a:pt x="614722" y="651862"/>
                  <a:pt x="590389" y="659546"/>
                </a:cubicBezTo>
                <a:cubicBezTo>
                  <a:pt x="566056" y="667230"/>
                  <a:pt x="482813" y="685159"/>
                  <a:pt x="459761" y="705650"/>
                </a:cubicBezTo>
                <a:cubicBezTo>
                  <a:pt x="436709" y="726141"/>
                  <a:pt x="444393" y="759439"/>
                  <a:pt x="452077" y="782491"/>
                </a:cubicBezTo>
                <a:cubicBezTo>
                  <a:pt x="459761" y="805543"/>
                  <a:pt x="491778" y="833718"/>
                  <a:pt x="505865" y="843963"/>
                </a:cubicBezTo>
                <a:cubicBezTo>
                  <a:pt x="519952" y="854208"/>
                  <a:pt x="526356" y="837560"/>
                  <a:pt x="536601" y="843963"/>
                </a:cubicBezTo>
                <a:cubicBezTo>
                  <a:pt x="546846" y="850366"/>
                  <a:pt x="551969" y="867015"/>
                  <a:pt x="567337" y="882383"/>
                </a:cubicBezTo>
                <a:cubicBezTo>
                  <a:pt x="582705" y="897751"/>
                  <a:pt x="608318" y="920803"/>
                  <a:pt x="628809" y="936171"/>
                </a:cubicBezTo>
                <a:cubicBezTo>
                  <a:pt x="649300" y="951539"/>
                  <a:pt x="680037" y="959224"/>
                  <a:pt x="690282" y="974592"/>
                </a:cubicBezTo>
                <a:cubicBezTo>
                  <a:pt x="700527" y="989960"/>
                  <a:pt x="705650" y="1025819"/>
                  <a:pt x="690282" y="1028380"/>
                </a:cubicBezTo>
                <a:cubicBezTo>
                  <a:pt x="674914" y="1030941"/>
                  <a:pt x="622406" y="1005328"/>
                  <a:pt x="598073" y="989960"/>
                </a:cubicBezTo>
                <a:cubicBezTo>
                  <a:pt x="573740" y="974592"/>
                  <a:pt x="560934" y="943855"/>
                  <a:pt x="544285" y="936171"/>
                </a:cubicBezTo>
                <a:cubicBezTo>
                  <a:pt x="527636" y="928487"/>
                  <a:pt x="510988" y="940013"/>
                  <a:pt x="498181" y="943855"/>
                </a:cubicBezTo>
                <a:cubicBezTo>
                  <a:pt x="485374" y="947697"/>
                  <a:pt x="467445" y="959224"/>
                  <a:pt x="467445" y="959224"/>
                </a:cubicBezTo>
                <a:cubicBezTo>
                  <a:pt x="454638" y="965627"/>
                  <a:pt x="435427" y="982276"/>
                  <a:pt x="421340" y="982276"/>
                </a:cubicBezTo>
                <a:cubicBezTo>
                  <a:pt x="407253" y="982276"/>
                  <a:pt x="393165" y="964347"/>
                  <a:pt x="382920" y="959224"/>
                </a:cubicBezTo>
                <a:cubicBezTo>
                  <a:pt x="372675" y="954101"/>
                  <a:pt x="375236" y="959223"/>
                  <a:pt x="359868" y="951539"/>
                </a:cubicBezTo>
                <a:cubicBezTo>
                  <a:pt x="344500" y="943855"/>
                  <a:pt x="297115" y="928487"/>
                  <a:pt x="290712" y="913119"/>
                </a:cubicBezTo>
                <a:cubicBezTo>
                  <a:pt x="284309" y="897751"/>
                  <a:pt x="325290" y="868296"/>
                  <a:pt x="321448" y="859331"/>
                </a:cubicBezTo>
                <a:cubicBezTo>
                  <a:pt x="317606" y="850366"/>
                  <a:pt x="286870" y="878541"/>
                  <a:pt x="267660" y="859331"/>
                </a:cubicBezTo>
                <a:cubicBezTo>
                  <a:pt x="248450" y="840121"/>
                  <a:pt x="234363" y="755597"/>
                  <a:pt x="206188" y="744071"/>
                </a:cubicBezTo>
                <a:cubicBezTo>
                  <a:pt x="178013" y="732545"/>
                  <a:pt x="130628" y="795298"/>
                  <a:pt x="98611" y="790175"/>
                </a:cubicBezTo>
                <a:cubicBezTo>
                  <a:pt x="66594" y="785052"/>
                  <a:pt x="28174" y="724860"/>
                  <a:pt x="14087" y="713334"/>
                </a:cubicBezTo>
                <a:cubicBezTo>
                  <a:pt x="0" y="701808"/>
                  <a:pt x="7043" y="711413"/>
                  <a:pt x="14087" y="721018"/>
                </a:cubicBezTo>
              </a:path>
            </a:pathLst>
          </a:custGeom>
          <a:ln>
            <a:solidFill>
              <a:srgbClr val="00B0F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zh-CN" altLang="en-US">
              <a:solidFill>
                <a:srgbClr val="000000"/>
              </a:solidFill>
            </a:endParaRPr>
          </a:p>
        </p:txBody>
      </p:sp>
      <p:sp>
        <p:nvSpPr>
          <p:cNvPr id="15" name="任意多边形 14"/>
          <p:cNvSpPr/>
          <p:nvPr/>
        </p:nvSpPr>
        <p:spPr bwMode="auto">
          <a:xfrm>
            <a:off x="5214938" y="5284788"/>
            <a:ext cx="1195387" cy="398462"/>
          </a:xfrm>
          <a:custGeom>
            <a:avLst/>
            <a:gdLst>
              <a:gd name="connsiteX0" fmla="*/ 1320230 w 1320230"/>
              <a:gd name="connsiteY0" fmla="*/ 462337 h 462337"/>
              <a:gd name="connsiteX1" fmla="*/ 1248310 w 1320230"/>
              <a:gd name="connsiteY1" fmla="*/ 369870 h 462337"/>
              <a:gd name="connsiteX2" fmla="*/ 1125021 w 1320230"/>
              <a:gd name="connsiteY2" fmla="*/ 380144 h 462337"/>
              <a:gd name="connsiteX3" fmla="*/ 1063376 w 1320230"/>
              <a:gd name="connsiteY3" fmla="*/ 318499 h 462337"/>
              <a:gd name="connsiteX4" fmla="*/ 981182 w 1320230"/>
              <a:gd name="connsiteY4" fmla="*/ 339047 h 462337"/>
              <a:gd name="connsiteX5" fmla="*/ 919537 w 1320230"/>
              <a:gd name="connsiteY5" fmla="*/ 308225 h 462337"/>
              <a:gd name="connsiteX6" fmla="*/ 857892 w 1320230"/>
              <a:gd name="connsiteY6" fmla="*/ 328773 h 462337"/>
              <a:gd name="connsiteX7" fmla="*/ 847618 w 1320230"/>
              <a:gd name="connsiteY7" fmla="*/ 287676 h 462337"/>
              <a:gd name="connsiteX8" fmla="*/ 785973 w 1320230"/>
              <a:gd name="connsiteY8" fmla="*/ 328773 h 462337"/>
              <a:gd name="connsiteX9" fmla="*/ 703780 w 1320230"/>
              <a:gd name="connsiteY9" fmla="*/ 256854 h 462337"/>
              <a:gd name="connsiteX10" fmla="*/ 601038 w 1320230"/>
              <a:gd name="connsiteY10" fmla="*/ 277402 h 462337"/>
              <a:gd name="connsiteX11" fmla="*/ 508571 w 1320230"/>
              <a:gd name="connsiteY11" fmla="*/ 102741 h 462337"/>
              <a:gd name="connsiteX12" fmla="*/ 436652 w 1320230"/>
              <a:gd name="connsiteY12" fmla="*/ 133564 h 462337"/>
              <a:gd name="connsiteX13" fmla="*/ 436652 w 1320230"/>
              <a:gd name="connsiteY13" fmla="*/ 154112 h 462337"/>
              <a:gd name="connsiteX14" fmla="*/ 426378 w 1320230"/>
              <a:gd name="connsiteY14" fmla="*/ 164386 h 462337"/>
              <a:gd name="connsiteX15" fmla="*/ 323636 w 1320230"/>
              <a:gd name="connsiteY15" fmla="*/ 123290 h 462337"/>
              <a:gd name="connsiteX16" fmla="*/ 251717 w 1320230"/>
              <a:gd name="connsiteY16" fmla="*/ 195209 h 462337"/>
              <a:gd name="connsiteX17" fmla="*/ 210621 w 1320230"/>
              <a:gd name="connsiteY17" fmla="*/ 164386 h 462337"/>
              <a:gd name="connsiteX18" fmla="*/ 118153 w 1320230"/>
              <a:gd name="connsiteY18" fmla="*/ 246580 h 462337"/>
              <a:gd name="connsiteX19" fmla="*/ 77056 w 1320230"/>
              <a:gd name="connsiteY19" fmla="*/ 287676 h 462337"/>
              <a:gd name="connsiteX20" fmla="*/ 5137 w 1320230"/>
              <a:gd name="connsiteY20" fmla="*/ 297950 h 462337"/>
              <a:gd name="connsiteX21" fmla="*/ 46234 w 1320230"/>
              <a:gd name="connsiteY21" fmla="*/ 133564 h 462337"/>
              <a:gd name="connsiteX22" fmla="*/ 128427 w 1320230"/>
              <a:gd name="connsiteY22" fmla="*/ 113016 h 462337"/>
              <a:gd name="connsiteX23" fmla="*/ 97605 w 1320230"/>
              <a:gd name="connsiteY23" fmla="*/ 0 h 462337"/>
              <a:gd name="connsiteX24" fmla="*/ 97605 w 1320230"/>
              <a:gd name="connsiteY24" fmla="*/ 0 h 462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20230" h="462337">
                <a:moveTo>
                  <a:pt x="1320230" y="462337"/>
                </a:moveTo>
                <a:cubicBezTo>
                  <a:pt x="1300537" y="422953"/>
                  <a:pt x="1280845" y="383569"/>
                  <a:pt x="1248310" y="369870"/>
                </a:cubicBezTo>
                <a:cubicBezTo>
                  <a:pt x="1215775" y="356171"/>
                  <a:pt x="1155843" y="388706"/>
                  <a:pt x="1125021" y="380144"/>
                </a:cubicBezTo>
                <a:cubicBezTo>
                  <a:pt x="1094199" y="371582"/>
                  <a:pt x="1087349" y="325348"/>
                  <a:pt x="1063376" y="318499"/>
                </a:cubicBezTo>
                <a:cubicBezTo>
                  <a:pt x="1039403" y="311650"/>
                  <a:pt x="1005155" y="340759"/>
                  <a:pt x="981182" y="339047"/>
                </a:cubicBezTo>
                <a:cubicBezTo>
                  <a:pt x="957209" y="337335"/>
                  <a:pt x="940085" y="309937"/>
                  <a:pt x="919537" y="308225"/>
                </a:cubicBezTo>
                <a:cubicBezTo>
                  <a:pt x="898989" y="306513"/>
                  <a:pt x="869878" y="332198"/>
                  <a:pt x="857892" y="328773"/>
                </a:cubicBezTo>
                <a:cubicBezTo>
                  <a:pt x="845906" y="325348"/>
                  <a:pt x="859604" y="287676"/>
                  <a:pt x="847618" y="287676"/>
                </a:cubicBezTo>
                <a:cubicBezTo>
                  <a:pt x="835632" y="287676"/>
                  <a:pt x="809946" y="333910"/>
                  <a:pt x="785973" y="328773"/>
                </a:cubicBezTo>
                <a:cubicBezTo>
                  <a:pt x="762000" y="323636"/>
                  <a:pt x="734603" y="265416"/>
                  <a:pt x="703780" y="256854"/>
                </a:cubicBezTo>
                <a:cubicBezTo>
                  <a:pt x="672958" y="248292"/>
                  <a:pt x="633573" y="303087"/>
                  <a:pt x="601038" y="277402"/>
                </a:cubicBezTo>
                <a:cubicBezTo>
                  <a:pt x="568503" y="251717"/>
                  <a:pt x="535969" y="126714"/>
                  <a:pt x="508571" y="102741"/>
                </a:cubicBezTo>
                <a:cubicBezTo>
                  <a:pt x="481173" y="78768"/>
                  <a:pt x="448639" y="125002"/>
                  <a:pt x="436652" y="133564"/>
                </a:cubicBezTo>
                <a:cubicBezTo>
                  <a:pt x="424666" y="142126"/>
                  <a:pt x="438364" y="148975"/>
                  <a:pt x="436652" y="154112"/>
                </a:cubicBezTo>
                <a:cubicBezTo>
                  <a:pt x="434940" y="159249"/>
                  <a:pt x="445214" y="169523"/>
                  <a:pt x="426378" y="164386"/>
                </a:cubicBezTo>
                <a:cubicBezTo>
                  <a:pt x="407542" y="159249"/>
                  <a:pt x="352746" y="118153"/>
                  <a:pt x="323636" y="123290"/>
                </a:cubicBezTo>
                <a:cubicBezTo>
                  <a:pt x="294526" y="128427"/>
                  <a:pt x="270553" y="188360"/>
                  <a:pt x="251717" y="195209"/>
                </a:cubicBezTo>
                <a:cubicBezTo>
                  <a:pt x="232881" y="202058"/>
                  <a:pt x="232881" y="155824"/>
                  <a:pt x="210621" y="164386"/>
                </a:cubicBezTo>
                <a:cubicBezTo>
                  <a:pt x="188361" y="172948"/>
                  <a:pt x="140414" y="226032"/>
                  <a:pt x="118153" y="246580"/>
                </a:cubicBezTo>
                <a:cubicBezTo>
                  <a:pt x="95892" y="267128"/>
                  <a:pt x="95892" y="279114"/>
                  <a:pt x="77056" y="287676"/>
                </a:cubicBezTo>
                <a:cubicBezTo>
                  <a:pt x="58220" y="296238"/>
                  <a:pt x="10274" y="323635"/>
                  <a:pt x="5137" y="297950"/>
                </a:cubicBezTo>
                <a:cubicBezTo>
                  <a:pt x="0" y="272265"/>
                  <a:pt x="25686" y="164386"/>
                  <a:pt x="46234" y="133564"/>
                </a:cubicBezTo>
                <a:cubicBezTo>
                  <a:pt x="66782" y="102742"/>
                  <a:pt x="119865" y="135276"/>
                  <a:pt x="128427" y="113016"/>
                </a:cubicBezTo>
                <a:cubicBezTo>
                  <a:pt x="136989" y="90756"/>
                  <a:pt x="97605" y="0"/>
                  <a:pt x="97605" y="0"/>
                </a:cubicBezTo>
                <a:lnTo>
                  <a:pt x="97605" y="0"/>
                </a:lnTo>
              </a:path>
            </a:pathLst>
          </a:custGeom>
          <a:ln>
            <a:solidFill>
              <a:srgbClr val="00B0F0"/>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zh-CN" altLang="en-US">
              <a:solidFill>
                <a:srgbClr val="000000"/>
              </a:solidFill>
            </a:endParaRPr>
          </a:p>
        </p:txBody>
      </p:sp>
      <p:sp>
        <p:nvSpPr>
          <p:cNvPr id="11278" name="ZoneTexte 7"/>
          <p:cNvSpPr txBox="1">
            <a:spLocks noChangeArrowheads="1"/>
          </p:cNvSpPr>
          <p:nvPr/>
        </p:nvSpPr>
        <p:spPr bwMode="auto">
          <a:xfrm>
            <a:off x="6126163" y="5267325"/>
            <a:ext cx="976312" cy="276225"/>
          </a:xfrm>
          <a:prstGeom prst="rect">
            <a:avLst/>
          </a:prstGeom>
          <a:noFill/>
          <a:ln w="9525">
            <a:noFill/>
            <a:miter lim="800000"/>
            <a:headEnd/>
            <a:tailEnd/>
          </a:ln>
        </p:spPr>
        <p:txBody>
          <a:bodyPr wrap="none">
            <a:spAutoFit/>
          </a:bodyPr>
          <a:lstStyle/>
          <a:p>
            <a:r>
              <a:rPr lang="en-US" altLang="zh-CN" sz="1200" dirty="0">
                <a:solidFill>
                  <a:srgbClr val="000000"/>
                </a:solidFill>
                <a:ea typeface="宋体" pitchFamily="2" charset="-122"/>
              </a:rPr>
              <a:t>Guangzhou</a:t>
            </a:r>
          </a:p>
        </p:txBody>
      </p:sp>
      <p:sp>
        <p:nvSpPr>
          <p:cNvPr id="11279" name="ZoneTexte 7"/>
          <p:cNvSpPr txBox="1">
            <a:spLocks noChangeArrowheads="1"/>
          </p:cNvSpPr>
          <p:nvPr/>
        </p:nvSpPr>
        <p:spPr bwMode="auto">
          <a:xfrm>
            <a:off x="5083175" y="4583113"/>
            <a:ext cx="923925" cy="276225"/>
          </a:xfrm>
          <a:prstGeom prst="rect">
            <a:avLst/>
          </a:prstGeom>
          <a:noFill/>
          <a:ln w="9525">
            <a:noFill/>
            <a:miter lim="800000"/>
            <a:headEnd/>
            <a:tailEnd/>
          </a:ln>
        </p:spPr>
        <p:txBody>
          <a:bodyPr wrap="none">
            <a:spAutoFit/>
          </a:bodyPr>
          <a:lstStyle/>
          <a:p>
            <a:r>
              <a:rPr lang="en-US" altLang="zh-CN" sz="1200" dirty="0">
                <a:solidFill>
                  <a:srgbClr val="000000"/>
                </a:solidFill>
                <a:ea typeface="宋体" pitchFamily="2" charset="-122"/>
              </a:rPr>
              <a:t>Chongqing</a:t>
            </a:r>
          </a:p>
        </p:txBody>
      </p:sp>
      <p:sp>
        <p:nvSpPr>
          <p:cNvPr id="11280" name="ZoneTexte 7"/>
          <p:cNvSpPr txBox="1">
            <a:spLocks noChangeArrowheads="1"/>
          </p:cNvSpPr>
          <p:nvPr/>
        </p:nvSpPr>
        <p:spPr bwMode="auto">
          <a:xfrm>
            <a:off x="6340475" y="4838700"/>
            <a:ext cx="668338" cy="277813"/>
          </a:xfrm>
          <a:prstGeom prst="rect">
            <a:avLst/>
          </a:prstGeom>
          <a:noFill/>
          <a:ln w="9525">
            <a:noFill/>
            <a:miter lim="800000"/>
            <a:headEnd/>
            <a:tailEnd/>
          </a:ln>
        </p:spPr>
        <p:txBody>
          <a:bodyPr wrap="none">
            <a:spAutoFit/>
          </a:bodyPr>
          <a:lstStyle/>
          <a:p>
            <a:r>
              <a:rPr lang="en-US" altLang="zh-CN" sz="1200" dirty="0">
                <a:solidFill>
                  <a:srgbClr val="000000"/>
                </a:solidFill>
                <a:ea typeface="宋体" pitchFamily="2" charset="-122"/>
              </a:rPr>
              <a:t>Wuhan</a:t>
            </a:r>
          </a:p>
        </p:txBody>
      </p:sp>
      <p:sp>
        <p:nvSpPr>
          <p:cNvPr id="11281" name="ZoneTexte 7"/>
          <p:cNvSpPr txBox="1">
            <a:spLocks noChangeArrowheads="1"/>
          </p:cNvSpPr>
          <p:nvPr/>
        </p:nvSpPr>
        <p:spPr bwMode="auto">
          <a:xfrm>
            <a:off x="6669088" y="3811588"/>
            <a:ext cx="549275" cy="277812"/>
          </a:xfrm>
          <a:prstGeom prst="rect">
            <a:avLst/>
          </a:prstGeom>
          <a:noFill/>
          <a:ln w="9525">
            <a:noFill/>
            <a:miter lim="800000"/>
            <a:headEnd/>
            <a:tailEnd/>
          </a:ln>
        </p:spPr>
        <p:txBody>
          <a:bodyPr wrap="none">
            <a:spAutoFit/>
          </a:bodyPr>
          <a:lstStyle/>
          <a:p>
            <a:r>
              <a:rPr lang="en-US" altLang="zh-CN" sz="1200" dirty="0">
                <a:solidFill>
                  <a:srgbClr val="000000"/>
                </a:solidFill>
                <a:ea typeface="宋体" pitchFamily="2" charset="-122"/>
              </a:rPr>
              <a:t>Jinan</a:t>
            </a:r>
          </a:p>
        </p:txBody>
      </p:sp>
      <p:sp>
        <p:nvSpPr>
          <p:cNvPr id="11282" name="ZoneTexte 7"/>
          <p:cNvSpPr txBox="1">
            <a:spLocks noChangeArrowheads="1"/>
          </p:cNvSpPr>
          <p:nvPr/>
        </p:nvSpPr>
        <p:spPr bwMode="auto">
          <a:xfrm>
            <a:off x="4283075" y="3787775"/>
            <a:ext cx="771525" cy="276225"/>
          </a:xfrm>
          <a:prstGeom prst="rect">
            <a:avLst/>
          </a:prstGeom>
          <a:noFill/>
          <a:ln w="9525">
            <a:noFill/>
            <a:miter lim="800000"/>
            <a:headEnd/>
            <a:tailEnd/>
          </a:ln>
        </p:spPr>
        <p:txBody>
          <a:bodyPr wrap="none">
            <a:spAutoFit/>
          </a:bodyPr>
          <a:lstStyle/>
          <a:p>
            <a:r>
              <a:rPr lang="en-US" altLang="zh-CN" sz="1200" dirty="0">
                <a:solidFill>
                  <a:srgbClr val="000000"/>
                </a:solidFill>
                <a:ea typeface="宋体" pitchFamily="2" charset="-122"/>
              </a:rPr>
              <a:t>Lanzhou</a:t>
            </a:r>
          </a:p>
        </p:txBody>
      </p:sp>
      <p:sp>
        <p:nvSpPr>
          <p:cNvPr id="25" name="等腰三角形 24"/>
          <p:cNvSpPr/>
          <p:nvPr/>
        </p:nvSpPr>
        <p:spPr bwMode="auto">
          <a:xfrm>
            <a:off x="7091363" y="4367213"/>
            <a:ext cx="161925" cy="15240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26" name="等腰三角形 25"/>
          <p:cNvSpPr/>
          <p:nvPr/>
        </p:nvSpPr>
        <p:spPr bwMode="auto">
          <a:xfrm>
            <a:off x="6445250" y="4614863"/>
            <a:ext cx="161925" cy="15398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27" name="等腰三角形 26"/>
          <p:cNvSpPr/>
          <p:nvPr/>
        </p:nvSpPr>
        <p:spPr bwMode="auto">
          <a:xfrm>
            <a:off x="5491163" y="4810125"/>
            <a:ext cx="161925" cy="15557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29" name="等腰三角形 28"/>
          <p:cNvSpPr/>
          <p:nvPr/>
        </p:nvSpPr>
        <p:spPr bwMode="auto">
          <a:xfrm>
            <a:off x="5983288" y="5459413"/>
            <a:ext cx="163512" cy="15557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31" name="等腰三角形 30"/>
          <p:cNvSpPr/>
          <p:nvPr/>
        </p:nvSpPr>
        <p:spPr bwMode="auto">
          <a:xfrm>
            <a:off x="5953125" y="4090988"/>
            <a:ext cx="163513" cy="157162"/>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33" name="等腰三角形 32"/>
          <p:cNvSpPr/>
          <p:nvPr/>
        </p:nvSpPr>
        <p:spPr bwMode="auto">
          <a:xfrm>
            <a:off x="6502400" y="3921125"/>
            <a:ext cx="161925" cy="15557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34" name="等腰三角形 33"/>
          <p:cNvSpPr/>
          <p:nvPr/>
        </p:nvSpPr>
        <p:spPr bwMode="auto">
          <a:xfrm>
            <a:off x="5102225" y="3986213"/>
            <a:ext cx="163513" cy="153987"/>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itchFamily="2" charset="-122"/>
            </a:endParaRPr>
          </a:p>
        </p:txBody>
      </p:sp>
      <p:sp>
        <p:nvSpPr>
          <p:cNvPr id="11290" name="ZoneTexte 7"/>
          <p:cNvSpPr txBox="1">
            <a:spLocks noChangeArrowheads="1"/>
          </p:cNvSpPr>
          <p:nvPr/>
        </p:nvSpPr>
        <p:spPr bwMode="auto">
          <a:xfrm>
            <a:off x="5129213" y="4227513"/>
            <a:ext cx="950912" cy="276225"/>
          </a:xfrm>
          <a:prstGeom prst="rect">
            <a:avLst/>
          </a:prstGeom>
          <a:noFill/>
          <a:ln w="9525">
            <a:noFill/>
            <a:miter lim="800000"/>
            <a:headEnd/>
            <a:tailEnd/>
          </a:ln>
        </p:spPr>
        <p:txBody>
          <a:bodyPr wrap="none">
            <a:spAutoFit/>
          </a:bodyPr>
          <a:lstStyle/>
          <a:p>
            <a:r>
              <a:rPr lang="en-US" altLang="zh-CN" sz="1200" dirty="0">
                <a:solidFill>
                  <a:srgbClr val="000000"/>
                </a:solidFill>
                <a:ea typeface="宋体" pitchFamily="2" charset="-122"/>
              </a:rPr>
              <a:t>Zhengzhou</a:t>
            </a:r>
          </a:p>
        </p:txBody>
      </p:sp>
      <p:sp>
        <p:nvSpPr>
          <p:cNvPr id="11291" name="矩形 35"/>
          <p:cNvSpPr>
            <a:spLocks noChangeArrowheads="1"/>
          </p:cNvSpPr>
          <p:nvPr/>
        </p:nvSpPr>
        <p:spPr bwMode="auto">
          <a:xfrm>
            <a:off x="4987925" y="5527675"/>
            <a:ext cx="933450" cy="211138"/>
          </a:xfrm>
          <a:prstGeom prst="rect">
            <a:avLst/>
          </a:prstGeom>
          <a:noFill/>
          <a:ln w="9525">
            <a:noFill/>
            <a:miter lim="800000"/>
            <a:headEnd/>
            <a:tailEnd/>
          </a:ln>
        </p:spPr>
        <p:txBody>
          <a:bodyPr wrap="none">
            <a:spAutoFit/>
          </a:bodyPr>
          <a:lstStyle/>
          <a:p>
            <a:r>
              <a:rPr lang="en-US" altLang="zh-CN" sz="1000" dirty="0">
                <a:solidFill>
                  <a:srgbClr val="00B0F0"/>
                </a:solidFill>
                <a:ea typeface="宋体" pitchFamily="2" charset="-122"/>
              </a:rPr>
              <a:t>the Pearl River</a:t>
            </a:r>
            <a:endParaRPr lang="zh-CN" altLang="en-US" sz="1000">
              <a:solidFill>
                <a:srgbClr val="00B0F0"/>
              </a:solidFill>
              <a:ea typeface="宋体" pitchFamily="2" charset="-122"/>
            </a:endParaRPr>
          </a:p>
        </p:txBody>
      </p:sp>
      <p:sp>
        <p:nvSpPr>
          <p:cNvPr id="11292" name="矩形 36"/>
          <p:cNvSpPr>
            <a:spLocks noChangeArrowheads="1"/>
          </p:cNvSpPr>
          <p:nvPr/>
        </p:nvSpPr>
        <p:spPr bwMode="auto">
          <a:xfrm>
            <a:off x="3092450" y="4221163"/>
            <a:ext cx="1116013" cy="212725"/>
          </a:xfrm>
          <a:prstGeom prst="rect">
            <a:avLst/>
          </a:prstGeom>
          <a:noFill/>
          <a:ln w="9525">
            <a:noFill/>
            <a:miter lim="800000"/>
            <a:headEnd/>
            <a:tailEnd/>
          </a:ln>
        </p:spPr>
        <p:txBody>
          <a:bodyPr wrap="none">
            <a:spAutoFit/>
          </a:bodyPr>
          <a:lstStyle/>
          <a:p>
            <a:r>
              <a:rPr lang="en-US" altLang="zh-CN" sz="1000" dirty="0">
                <a:solidFill>
                  <a:srgbClr val="00B0F0"/>
                </a:solidFill>
                <a:ea typeface="宋体" pitchFamily="2" charset="-122"/>
              </a:rPr>
              <a:t>the Yangtze River </a:t>
            </a:r>
            <a:endParaRPr lang="zh-CN" altLang="en-US" sz="1000">
              <a:solidFill>
                <a:srgbClr val="00B0F0"/>
              </a:solidFill>
              <a:ea typeface="宋体" pitchFamily="2" charset="-122"/>
            </a:endParaRPr>
          </a:p>
        </p:txBody>
      </p:sp>
      <p:sp>
        <p:nvSpPr>
          <p:cNvPr id="11293" name="矩形 37"/>
          <p:cNvSpPr>
            <a:spLocks noChangeArrowheads="1"/>
          </p:cNvSpPr>
          <p:nvPr/>
        </p:nvSpPr>
        <p:spPr bwMode="auto">
          <a:xfrm>
            <a:off x="5202238" y="3224213"/>
            <a:ext cx="1350050" cy="246221"/>
          </a:xfrm>
          <a:prstGeom prst="rect">
            <a:avLst/>
          </a:prstGeom>
          <a:noFill/>
          <a:ln w="9525">
            <a:noFill/>
            <a:miter lim="800000"/>
            <a:headEnd/>
            <a:tailEnd/>
          </a:ln>
        </p:spPr>
        <p:txBody>
          <a:bodyPr wrap="none">
            <a:spAutoFit/>
          </a:bodyPr>
          <a:lstStyle/>
          <a:p>
            <a:r>
              <a:rPr lang="en-US" altLang="zh-CN" sz="1000" dirty="0">
                <a:solidFill>
                  <a:srgbClr val="00B0F0"/>
                </a:solidFill>
                <a:ea typeface="宋体" pitchFamily="2" charset="-122"/>
              </a:rPr>
              <a:t>the Huanghe River </a:t>
            </a:r>
            <a:endParaRPr lang="zh-CN" altLang="en-US" sz="1000" dirty="0">
              <a:solidFill>
                <a:srgbClr val="00B0F0"/>
              </a:solidFill>
              <a:ea typeface="宋体" pitchFamily="2" charset="-122"/>
            </a:endParaRPr>
          </a:p>
        </p:txBody>
      </p:sp>
      <p:sp>
        <p:nvSpPr>
          <p:cNvPr id="104" name="十字星 103"/>
          <p:cNvSpPr/>
          <p:nvPr/>
        </p:nvSpPr>
        <p:spPr>
          <a:xfrm>
            <a:off x="2940050" y="4271963"/>
            <a:ext cx="133350" cy="146050"/>
          </a:xfrm>
          <a:prstGeom prst="star4">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charset="-122"/>
            </a:endParaRPr>
          </a:p>
        </p:txBody>
      </p:sp>
      <p:sp>
        <p:nvSpPr>
          <p:cNvPr id="105" name="十字星 104"/>
          <p:cNvSpPr/>
          <p:nvPr/>
        </p:nvSpPr>
        <p:spPr>
          <a:xfrm>
            <a:off x="5068888" y="3281363"/>
            <a:ext cx="131762" cy="146050"/>
          </a:xfrm>
          <a:prstGeom prst="star4">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charset="-122"/>
            </a:endParaRPr>
          </a:p>
        </p:txBody>
      </p:sp>
      <p:sp>
        <p:nvSpPr>
          <p:cNvPr id="106" name="十字星 105"/>
          <p:cNvSpPr/>
          <p:nvPr/>
        </p:nvSpPr>
        <p:spPr>
          <a:xfrm>
            <a:off x="4859338" y="5568950"/>
            <a:ext cx="133350" cy="144463"/>
          </a:xfrm>
          <a:prstGeom prst="star4">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charset="-122"/>
            </a:endParaRPr>
          </a:p>
        </p:txBody>
      </p:sp>
      <p:sp>
        <p:nvSpPr>
          <p:cNvPr id="11298" name="TextBox 37"/>
          <p:cNvSpPr txBox="1">
            <a:spLocks noChangeArrowheads="1"/>
          </p:cNvSpPr>
          <p:nvPr/>
        </p:nvSpPr>
        <p:spPr bwMode="auto">
          <a:xfrm>
            <a:off x="512763" y="1868488"/>
            <a:ext cx="1377950" cy="277812"/>
          </a:xfrm>
          <a:prstGeom prst="rect">
            <a:avLst/>
          </a:prstGeom>
          <a:solidFill>
            <a:srgbClr val="B7DDFD"/>
          </a:solidFill>
          <a:ln w="6350">
            <a:solidFill>
              <a:srgbClr val="B7DDFD"/>
            </a:solidFill>
            <a:miter lim="800000"/>
            <a:headEnd/>
            <a:tailEnd/>
          </a:ln>
        </p:spPr>
        <p:txBody>
          <a:bodyPr>
            <a:spAutoFit/>
          </a:bodyPr>
          <a:lstStyle/>
          <a:p>
            <a:r>
              <a:rPr lang="en-US" altLang="zh-CN" sz="1200" b="1" dirty="0">
                <a:solidFill>
                  <a:srgbClr val="000000"/>
                </a:solidFill>
                <a:ea typeface="宋体" pitchFamily="2" charset="-122"/>
              </a:rPr>
              <a:t>Trans- City ferry</a:t>
            </a:r>
          </a:p>
        </p:txBody>
      </p:sp>
      <p:sp>
        <p:nvSpPr>
          <p:cNvPr id="71" name="TextBox 70"/>
          <p:cNvSpPr txBox="1"/>
          <p:nvPr/>
        </p:nvSpPr>
        <p:spPr bwMode="auto">
          <a:xfrm>
            <a:off x="488950" y="2381250"/>
            <a:ext cx="1414463" cy="276225"/>
          </a:xfrm>
          <a:prstGeom prst="rect">
            <a:avLst/>
          </a:prstGeom>
          <a:ln w="6350">
            <a:solidFill>
              <a:srgbClr val="FFC000"/>
            </a:solidFill>
          </a:ln>
        </p:spPr>
        <p:style>
          <a:lnRef idx="2">
            <a:schemeClr val="dk1"/>
          </a:lnRef>
          <a:fillRef idx="1">
            <a:schemeClr val="lt1"/>
          </a:fillRef>
          <a:effectRef idx="0">
            <a:schemeClr val="dk1"/>
          </a:effectRef>
          <a:fontRef idx="minor">
            <a:schemeClr val="dk1"/>
          </a:fontRef>
        </p:style>
        <p:txBody>
          <a:bodyPr>
            <a:spAutoFit/>
          </a:bodyPr>
          <a:lstStyle/>
          <a:p>
            <a:pPr>
              <a:defRPr/>
            </a:pPr>
            <a:r>
              <a:rPr lang="en-US" altLang="zh-CN" sz="1200" b="1" dirty="0">
                <a:solidFill>
                  <a:srgbClr val="000000"/>
                </a:solidFill>
                <a:ea typeface="宋体" pitchFamily="2" charset="-122"/>
              </a:rPr>
              <a:t>Major City ferry</a:t>
            </a:r>
          </a:p>
        </p:txBody>
      </p:sp>
      <p:sp>
        <p:nvSpPr>
          <p:cNvPr id="11301" name="TextBox 92"/>
          <p:cNvSpPr txBox="1">
            <a:spLocks noChangeArrowheads="1"/>
          </p:cNvSpPr>
          <p:nvPr/>
        </p:nvSpPr>
        <p:spPr bwMode="auto">
          <a:xfrm>
            <a:off x="3619500" y="1500188"/>
            <a:ext cx="1550988" cy="276225"/>
          </a:xfrm>
          <a:prstGeom prst="rect">
            <a:avLst/>
          </a:prstGeom>
          <a:noFill/>
          <a:ln w="9525">
            <a:noFill/>
            <a:miter lim="800000"/>
            <a:headEnd/>
            <a:tailEnd/>
          </a:ln>
        </p:spPr>
        <p:txBody>
          <a:bodyPr wrap="none">
            <a:spAutoFit/>
          </a:bodyPr>
          <a:lstStyle/>
          <a:p>
            <a:r>
              <a:rPr lang="en-US" altLang="zh-CN" sz="1200" b="1" dirty="0">
                <a:solidFill>
                  <a:srgbClr val="000000"/>
                </a:solidFill>
                <a:ea typeface="宋体" pitchFamily="2" charset="-122"/>
              </a:rPr>
              <a:t>Boats for city ferry</a:t>
            </a:r>
            <a:endParaRPr lang="zh-CN" altLang="en-US" sz="1200" b="1">
              <a:solidFill>
                <a:srgbClr val="000000"/>
              </a:solidFill>
              <a:ea typeface="宋体" pitchFamily="2" charset="-122"/>
            </a:endParaRPr>
          </a:p>
        </p:txBody>
      </p:sp>
      <p:sp>
        <p:nvSpPr>
          <p:cNvPr id="11302" name="TextBox 96"/>
          <p:cNvSpPr txBox="1">
            <a:spLocks noChangeArrowheads="1"/>
          </p:cNvSpPr>
          <p:nvPr/>
        </p:nvSpPr>
        <p:spPr bwMode="auto">
          <a:xfrm>
            <a:off x="3602038" y="2185988"/>
            <a:ext cx="1976437" cy="276225"/>
          </a:xfrm>
          <a:prstGeom prst="rect">
            <a:avLst/>
          </a:prstGeom>
          <a:noFill/>
          <a:ln w="9525">
            <a:noFill/>
            <a:miter lim="800000"/>
            <a:headEnd/>
            <a:tailEnd/>
          </a:ln>
        </p:spPr>
        <p:txBody>
          <a:bodyPr wrap="none">
            <a:spAutoFit/>
          </a:bodyPr>
          <a:lstStyle/>
          <a:p>
            <a:r>
              <a:rPr lang="en-US" altLang="zh-CN" sz="1200" b="1" dirty="0">
                <a:solidFill>
                  <a:srgbClr val="000000"/>
                </a:solidFill>
                <a:ea typeface="宋体" pitchFamily="2" charset="-122"/>
              </a:rPr>
              <a:t>Boats for trans-city ferry</a:t>
            </a:r>
            <a:endParaRPr lang="zh-CN" altLang="en-US" sz="1200" b="1">
              <a:solidFill>
                <a:srgbClr val="000000"/>
              </a:solidFill>
              <a:ea typeface="宋体" pitchFamily="2" charset="-122"/>
            </a:endParaRPr>
          </a:p>
        </p:txBody>
      </p:sp>
      <p:sp>
        <p:nvSpPr>
          <p:cNvPr id="40" name="Rectangle 41"/>
          <p:cNvSpPr>
            <a:spLocks noChangeArrowheads="1"/>
          </p:cNvSpPr>
          <p:nvPr/>
        </p:nvSpPr>
        <p:spPr bwMode="auto">
          <a:xfrm>
            <a:off x="525463" y="3105150"/>
            <a:ext cx="1362075" cy="1168400"/>
          </a:xfrm>
          <a:prstGeom prst="rect">
            <a:avLst/>
          </a:prstGeom>
          <a:noFill/>
          <a:ln w="12700" cap="rnd" algn="ctr">
            <a:solidFill>
              <a:schemeClr val="bg2">
                <a:lumMod val="60000"/>
                <a:lumOff val="40000"/>
              </a:schemeClr>
            </a:solidFill>
            <a:miter lim="800000"/>
            <a:headEnd type="none" w="sm" len="sm"/>
            <a:tailEnd type="none" w="sm" len="sm"/>
          </a:ln>
        </p:spPr>
        <p:txBody>
          <a:bodyPr>
            <a:spAutoFit/>
          </a:bodyPr>
          <a:lstStyle/>
          <a:p>
            <a:pPr eaLnBrk="0" hangingPunct="0">
              <a:buClr>
                <a:srgbClr val="99CC00"/>
              </a:buClr>
              <a:defRPr/>
            </a:pPr>
            <a:r>
              <a:rPr lang="en-US" altLang="zh-CN" sz="1000" b="0" dirty="0">
                <a:solidFill>
                  <a:srgbClr val="000000"/>
                </a:solidFill>
                <a:latin typeface="+mn-lt"/>
                <a:ea typeface="宋体" charset="-122"/>
                <a:cs typeface="+mn-cs"/>
              </a:rPr>
              <a:t>About xx cities in </a:t>
            </a:r>
            <a:r>
              <a:rPr lang="en-US" altLang="zh-CN" b="0" dirty="0">
                <a:solidFill>
                  <a:srgbClr val="000000"/>
                </a:solidFill>
                <a:latin typeface="+mn-lt"/>
                <a:ea typeface="宋体" charset="-122"/>
              </a:rPr>
              <a:t>ss </a:t>
            </a:r>
            <a:r>
              <a:rPr lang="en-US" altLang="zh-CN" sz="1000" b="0" dirty="0">
                <a:solidFill>
                  <a:srgbClr val="000000"/>
                </a:solidFill>
                <a:latin typeface="+mn-lt"/>
                <a:ea typeface="宋体" charset="-122"/>
                <a:cs typeface="+mn-cs"/>
              </a:rPr>
              <a:t>provinces have city ferry. Till 2008, city ferry routes has reached 650, carrying 0.26 billion people per year.</a:t>
            </a:r>
            <a:endParaRPr lang="en-US" altLang="zh-CN" sz="1000" b="0" dirty="0">
              <a:solidFill>
                <a:srgbClr val="FF0000"/>
              </a:solidFill>
              <a:latin typeface="+mn-lt"/>
              <a:ea typeface="宋体" charset="-122"/>
              <a:cs typeface="+mn-cs"/>
            </a:endParaRPr>
          </a:p>
        </p:txBody>
      </p:sp>
      <p:sp>
        <p:nvSpPr>
          <p:cNvPr id="42" name="Line 43"/>
          <p:cNvSpPr>
            <a:spLocks noChangeShapeType="1"/>
          </p:cNvSpPr>
          <p:nvPr/>
        </p:nvSpPr>
        <p:spPr bwMode="auto">
          <a:xfrm>
            <a:off x="1887538" y="3787775"/>
            <a:ext cx="376237" cy="0"/>
          </a:xfrm>
          <a:prstGeom prst="line">
            <a:avLst/>
          </a:prstGeom>
          <a:noFill/>
          <a:ln w="12700" cap="rnd">
            <a:solidFill>
              <a:schemeClr val="tx1">
                <a:lumMod val="50000"/>
                <a:lumOff val="50000"/>
              </a:schemeClr>
            </a:solidFill>
            <a:round/>
            <a:headEnd type="none" w="sm" len="sm"/>
            <a:tailEnd type="triangle" w="sm" len="sm"/>
          </a:ln>
        </p:spPr>
        <p:txBody>
          <a:bodyPr/>
          <a:lstStyle/>
          <a:p>
            <a:pPr>
              <a:defRPr/>
            </a:pPr>
            <a:endParaRPr lang="zh-CN" altLang="en-US">
              <a:solidFill>
                <a:srgbClr val="000000"/>
              </a:solidFill>
              <a:latin typeface="+mn-lt"/>
              <a:cs typeface="+mn-cs"/>
            </a:endParaRPr>
          </a:p>
        </p:txBody>
      </p:sp>
      <p:sp>
        <p:nvSpPr>
          <p:cNvPr id="44" name="Rectangle 41"/>
          <p:cNvSpPr>
            <a:spLocks noChangeArrowheads="1"/>
          </p:cNvSpPr>
          <p:nvPr/>
        </p:nvSpPr>
        <p:spPr bwMode="auto">
          <a:xfrm>
            <a:off x="533400" y="4375150"/>
            <a:ext cx="1360488" cy="1014413"/>
          </a:xfrm>
          <a:prstGeom prst="rect">
            <a:avLst/>
          </a:prstGeom>
          <a:noFill/>
          <a:ln w="12700" cap="rnd" algn="ctr">
            <a:solidFill>
              <a:schemeClr val="bg2">
                <a:lumMod val="60000"/>
                <a:lumOff val="40000"/>
              </a:schemeClr>
            </a:solidFill>
            <a:miter lim="800000"/>
            <a:headEnd type="none" w="sm" len="sm"/>
            <a:tailEnd type="none" w="sm" len="sm"/>
          </a:ln>
        </p:spPr>
        <p:txBody>
          <a:bodyPr>
            <a:spAutoFit/>
          </a:bodyPr>
          <a:lstStyle/>
          <a:p>
            <a:pPr eaLnBrk="0" hangingPunct="0">
              <a:buClr>
                <a:srgbClr val="99CC00"/>
              </a:buClr>
              <a:defRPr/>
            </a:pPr>
            <a:r>
              <a:rPr lang="en-US" altLang="zh-CN" sz="1000" b="0" dirty="0">
                <a:solidFill>
                  <a:srgbClr val="000000"/>
                </a:solidFill>
                <a:latin typeface="+mn-lt"/>
                <a:ea typeface="宋体" charset="-122"/>
                <a:cs typeface="+mn-cs"/>
              </a:rPr>
              <a:t>Over xx trans-city ferry routes throughout the country, carrying 0.32 billion people  per year </a:t>
            </a:r>
            <a:endParaRPr lang="zh-CN" altLang="en-US" sz="1000" b="0" dirty="0">
              <a:solidFill>
                <a:srgbClr val="000000"/>
              </a:solidFill>
              <a:latin typeface="+mn-lt"/>
              <a:cs typeface="+mn-cs"/>
            </a:endParaRPr>
          </a:p>
        </p:txBody>
      </p:sp>
      <p:sp>
        <p:nvSpPr>
          <p:cNvPr id="48" name="Line 43"/>
          <p:cNvSpPr>
            <a:spLocks noChangeShapeType="1"/>
          </p:cNvSpPr>
          <p:nvPr/>
        </p:nvSpPr>
        <p:spPr bwMode="auto">
          <a:xfrm>
            <a:off x="1893888" y="4637088"/>
            <a:ext cx="377825" cy="0"/>
          </a:xfrm>
          <a:prstGeom prst="line">
            <a:avLst/>
          </a:prstGeom>
          <a:noFill/>
          <a:ln w="12700" cap="rnd">
            <a:solidFill>
              <a:schemeClr val="tx1">
                <a:lumMod val="50000"/>
                <a:lumOff val="50000"/>
              </a:schemeClr>
            </a:solidFill>
            <a:round/>
            <a:headEnd type="none" w="sm" len="sm"/>
            <a:tailEnd type="triangle" w="sm" len="sm"/>
          </a:ln>
        </p:spPr>
        <p:txBody>
          <a:bodyPr/>
          <a:lstStyle/>
          <a:p>
            <a:pPr>
              <a:defRPr/>
            </a:pPr>
            <a:endParaRPr lang="zh-CN" altLang="en-US">
              <a:solidFill>
                <a:srgbClr val="000000"/>
              </a:solidFill>
              <a:latin typeface="+mn-lt"/>
              <a:cs typeface="+mn-cs"/>
            </a:endParaRPr>
          </a:p>
        </p:txBody>
      </p:sp>
    </p:spTree>
    <p:extLst>
      <p:ext uri="{BB962C8B-B14F-4D97-AF65-F5344CB8AC3E}">
        <p14:creationId xmlns:p14="http://schemas.microsoft.com/office/powerpoint/2010/main" val="168414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itre 1"/>
          <p:cNvSpPr>
            <a:spLocks noGrp="1"/>
          </p:cNvSpPr>
          <p:nvPr>
            <p:ph type="title"/>
          </p:nvPr>
        </p:nvSpPr>
        <p:spPr/>
        <p:txBody>
          <a:bodyPr/>
          <a:lstStyle/>
          <a:p>
            <a:r>
              <a:rPr lang="en-US" altLang="zh-CN" dirty="0">
                <a:ea typeface="宋体" pitchFamily="2" charset="-122"/>
              </a:rPr>
              <a:t>A few articles on “Social entrepreneurship” have been published, not in a number to influence people</a:t>
            </a:r>
          </a:p>
        </p:txBody>
      </p:sp>
      <p:sp>
        <p:nvSpPr>
          <p:cNvPr id="3" name="Text Placeholder 2"/>
          <p:cNvSpPr>
            <a:spLocks noGrp="1"/>
          </p:cNvSpPr>
          <p:nvPr>
            <p:ph type="body" sz="quarter" idx="11"/>
          </p:nvPr>
        </p:nvSpPr>
        <p:spPr/>
        <p:txBody>
          <a:bodyPr/>
          <a:lstStyle/>
          <a:p>
            <a:endParaRPr lang="en-GB" dirty="0"/>
          </a:p>
        </p:txBody>
      </p:sp>
      <p:graphicFrame>
        <p:nvGraphicFramePr>
          <p:cNvPr id="10" name="Object 24"/>
          <p:cNvGraphicFramePr>
            <a:graphicFrameLocks/>
          </p:cNvGraphicFramePr>
          <p:nvPr/>
        </p:nvGraphicFramePr>
        <p:xfrm>
          <a:off x="538163" y="2017713"/>
          <a:ext cx="4073525" cy="43830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Object 25"/>
          <p:cNvGraphicFramePr>
            <a:graphicFrameLocks/>
          </p:cNvGraphicFramePr>
          <p:nvPr/>
        </p:nvGraphicFramePr>
        <p:xfrm>
          <a:off x="4692650" y="2030413"/>
          <a:ext cx="4586288" cy="4024023"/>
        </p:xfrm>
        <a:graphic>
          <a:graphicData uri="http://schemas.openxmlformats.org/drawingml/2006/chart">
            <c:chart xmlns:c="http://schemas.openxmlformats.org/drawingml/2006/chart" xmlns:r="http://schemas.openxmlformats.org/officeDocument/2006/relationships" r:id="rId4"/>
          </a:graphicData>
        </a:graphic>
      </p:graphicFrame>
      <p:cxnSp>
        <p:nvCxnSpPr>
          <p:cNvPr id="8" name="Connecteur droit 7"/>
          <p:cNvCxnSpPr/>
          <p:nvPr/>
        </p:nvCxnSpPr>
        <p:spPr>
          <a:xfrm rot="5400000" flipH="1" flipV="1">
            <a:off x="3549650" y="3536950"/>
            <a:ext cx="2489200" cy="825500"/>
          </a:xfrm>
          <a:prstGeom prst="line">
            <a:avLst/>
          </a:prstGeom>
          <a:ln w="28575">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5126" name="ZoneTexte 11"/>
          <p:cNvSpPr txBox="1">
            <a:spLocks noChangeArrowheads="1"/>
          </p:cNvSpPr>
          <p:nvPr/>
        </p:nvSpPr>
        <p:spPr bwMode="auto">
          <a:xfrm>
            <a:off x="4254500" y="3860800"/>
            <a:ext cx="720069" cy="33855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宋体" pitchFamily="2" charset="-122"/>
              </a:defRPr>
            </a:lvl1pPr>
            <a:lvl2pPr marL="742950" indent="-285750" eaLnBrk="0" hangingPunct="0">
              <a:defRPr sz="1000" b="1">
                <a:solidFill>
                  <a:schemeClr val="tx1"/>
                </a:solidFill>
                <a:latin typeface="Arial" charset="0"/>
                <a:ea typeface="宋体" pitchFamily="2" charset="-122"/>
              </a:defRPr>
            </a:lvl2pPr>
            <a:lvl3pPr marL="1143000" indent="-228600" eaLnBrk="0" hangingPunct="0">
              <a:defRPr sz="1000" b="1">
                <a:solidFill>
                  <a:schemeClr val="tx1"/>
                </a:solidFill>
                <a:latin typeface="Arial" charset="0"/>
                <a:ea typeface="宋体" pitchFamily="2" charset="-122"/>
              </a:defRPr>
            </a:lvl3pPr>
            <a:lvl4pPr marL="1600200" indent="-228600" eaLnBrk="0" hangingPunct="0">
              <a:defRPr sz="1000" b="1">
                <a:solidFill>
                  <a:schemeClr val="tx1"/>
                </a:solidFill>
                <a:latin typeface="Arial" charset="0"/>
                <a:ea typeface="宋体" pitchFamily="2" charset="-122"/>
              </a:defRPr>
            </a:lvl4pPr>
            <a:lvl5pPr marL="2057400" indent="-228600" eaLnBrk="0" hangingPunct="0">
              <a:defRPr sz="1000" b="1">
                <a:solidFill>
                  <a:schemeClr val="tx1"/>
                </a:solidFill>
                <a:latin typeface="Arial" charset="0"/>
                <a:ea typeface="宋体" pitchFamily="2" charset="-122"/>
              </a:defRPr>
            </a:lvl5pPr>
            <a:lvl6pPr marL="2514600" indent="-228600" eaLnBrk="0" fontAlgn="base" hangingPunct="0">
              <a:spcBef>
                <a:spcPct val="0"/>
              </a:spcBef>
              <a:spcAft>
                <a:spcPct val="0"/>
              </a:spcAft>
              <a:defRPr sz="1000" b="1">
                <a:solidFill>
                  <a:schemeClr val="tx1"/>
                </a:solidFill>
                <a:latin typeface="Arial" charset="0"/>
                <a:ea typeface="宋体" pitchFamily="2" charset="-122"/>
              </a:defRPr>
            </a:lvl6pPr>
            <a:lvl7pPr marL="2971800" indent="-228600" eaLnBrk="0" fontAlgn="base" hangingPunct="0">
              <a:spcBef>
                <a:spcPct val="0"/>
              </a:spcBef>
              <a:spcAft>
                <a:spcPct val="0"/>
              </a:spcAft>
              <a:defRPr sz="1000" b="1">
                <a:solidFill>
                  <a:schemeClr val="tx1"/>
                </a:solidFill>
                <a:latin typeface="Arial" charset="0"/>
                <a:ea typeface="宋体" pitchFamily="2" charset="-122"/>
              </a:defRPr>
            </a:lvl7pPr>
            <a:lvl8pPr marL="3429000" indent="-228600" eaLnBrk="0" fontAlgn="base" hangingPunct="0">
              <a:spcBef>
                <a:spcPct val="0"/>
              </a:spcBef>
              <a:spcAft>
                <a:spcPct val="0"/>
              </a:spcAft>
              <a:defRPr sz="1000" b="1">
                <a:solidFill>
                  <a:schemeClr val="tx1"/>
                </a:solidFill>
                <a:latin typeface="Arial" charset="0"/>
                <a:ea typeface="宋体" pitchFamily="2" charset="-122"/>
              </a:defRPr>
            </a:lvl8pPr>
            <a:lvl9pPr marL="3886200" indent="-228600" eaLnBrk="0" fontAlgn="base" hangingPunct="0">
              <a:spcBef>
                <a:spcPct val="0"/>
              </a:spcBef>
              <a:spcAft>
                <a:spcPct val="0"/>
              </a:spcAft>
              <a:defRPr sz="1000" b="1">
                <a:solidFill>
                  <a:schemeClr val="tx1"/>
                </a:solidFill>
                <a:latin typeface="Arial" charset="0"/>
                <a:ea typeface="宋体" pitchFamily="2" charset="-122"/>
              </a:defRPr>
            </a:lvl9pPr>
          </a:lstStyle>
          <a:p>
            <a:pPr eaLnBrk="1" hangingPunct="1"/>
            <a:r>
              <a:rPr lang="en-US" altLang="zh-CN" sz="1600" dirty="0"/>
              <a:t>zoom</a:t>
            </a:r>
          </a:p>
        </p:txBody>
      </p:sp>
      <p:sp>
        <p:nvSpPr>
          <p:cNvPr id="5127" name="ZoneTexte 12"/>
          <p:cNvSpPr txBox="1">
            <a:spLocks noChangeArrowheads="1"/>
          </p:cNvSpPr>
          <p:nvPr/>
        </p:nvSpPr>
        <p:spPr bwMode="auto">
          <a:xfrm>
            <a:off x="1192750" y="1528763"/>
            <a:ext cx="658706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宋体" pitchFamily="2" charset="-122"/>
              </a:defRPr>
            </a:lvl1pPr>
            <a:lvl2pPr marL="742950" indent="-285750" eaLnBrk="0" hangingPunct="0">
              <a:defRPr sz="1000" b="1">
                <a:solidFill>
                  <a:schemeClr val="tx1"/>
                </a:solidFill>
                <a:latin typeface="Arial" charset="0"/>
                <a:ea typeface="宋体" pitchFamily="2" charset="-122"/>
              </a:defRPr>
            </a:lvl2pPr>
            <a:lvl3pPr marL="1143000" indent="-228600" eaLnBrk="0" hangingPunct="0">
              <a:defRPr sz="1000" b="1">
                <a:solidFill>
                  <a:schemeClr val="tx1"/>
                </a:solidFill>
                <a:latin typeface="Arial" charset="0"/>
                <a:ea typeface="宋体" pitchFamily="2" charset="-122"/>
              </a:defRPr>
            </a:lvl3pPr>
            <a:lvl4pPr marL="1600200" indent="-228600" eaLnBrk="0" hangingPunct="0">
              <a:defRPr sz="1000" b="1">
                <a:solidFill>
                  <a:schemeClr val="tx1"/>
                </a:solidFill>
                <a:latin typeface="Arial" charset="0"/>
                <a:ea typeface="宋体" pitchFamily="2" charset="-122"/>
              </a:defRPr>
            </a:lvl4pPr>
            <a:lvl5pPr marL="2057400" indent="-228600" eaLnBrk="0" hangingPunct="0">
              <a:defRPr sz="1000" b="1">
                <a:solidFill>
                  <a:schemeClr val="tx1"/>
                </a:solidFill>
                <a:latin typeface="Arial" charset="0"/>
                <a:ea typeface="宋体" pitchFamily="2" charset="-122"/>
              </a:defRPr>
            </a:lvl5pPr>
            <a:lvl6pPr marL="2514600" indent="-228600" eaLnBrk="0" fontAlgn="base" hangingPunct="0">
              <a:spcBef>
                <a:spcPct val="0"/>
              </a:spcBef>
              <a:spcAft>
                <a:spcPct val="0"/>
              </a:spcAft>
              <a:defRPr sz="1000" b="1">
                <a:solidFill>
                  <a:schemeClr val="tx1"/>
                </a:solidFill>
                <a:latin typeface="Arial" charset="0"/>
                <a:ea typeface="宋体" pitchFamily="2" charset="-122"/>
              </a:defRPr>
            </a:lvl6pPr>
            <a:lvl7pPr marL="2971800" indent="-228600" eaLnBrk="0" fontAlgn="base" hangingPunct="0">
              <a:spcBef>
                <a:spcPct val="0"/>
              </a:spcBef>
              <a:spcAft>
                <a:spcPct val="0"/>
              </a:spcAft>
              <a:defRPr sz="1000" b="1">
                <a:solidFill>
                  <a:schemeClr val="tx1"/>
                </a:solidFill>
                <a:latin typeface="Arial" charset="0"/>
                <a:ea typeface="宋体" pitchFamily="2" charset="-122"/>
              </a:defRPr>
            </a:lvl7pPr>
            <a:lvl8pPr marL="3429000" indent="-228600" eaLnBrk="0" fontAlgn="base" hangingPunct="0">
              <a:spcBef>
                <a:spcPct val="0"/>
              </a:spcBef>
              <a:spcAft>
                <a:spcPct val="0"/>
              </a:spcAft>
              <a:defRPr sz="1000" b="1">
                <a:solidFill>
                  <a:schemeClr val="tx1"/>
                </a:solidFill>
                <a:latin typeface="Arial" charset="0"/>
                <a:ea typeface="宋体" pitchFamily="2" charset="-122"/>
              </a:defRPr>
            </a:lvl8pPr>
            <a:lvl9pPr marL="3886200" indent="-228600" eaLnBrk="0" fontAlgn="base" hangingPunct="0">
              <a:spcBef>
                <a:spcPct val="0"/>
              </a:spcBef>
              <a:spcAft>
                <a:spcPct val="0"/>
              </a:spcAft>
              <a:defRPr sz="1000" b="1">
                <a:solidFill>
                  <a:schemeClr val="tx1"/>
                </a:solidFill>
                <a:latin typeface="Arial" charset="0"/>
                <a:ea typeface="宋体" pitchFamily="2" charset="-122"/>
              </a:defRPr>
            </a:lvl9pPr>
          </a:lstStyle>
          <a:p>
            <a:pPr algn="ctr" eaLnBrk="1" hangingPunct="1"/>
            <a:r>
              <a:rPr lang="en-US" altLang="zh-CN" sz="1400" dirty="0"/>
              <a:t>Occurrence of word combination in the archives of the </a:t>
            </a:r>
            <a:r>
              <a:rPr lang="en-GB" altLang="zh-CN" sz="1400" dirty="0"/>
              <a:t>largest</a:t>
            </a:r>
            <a:r>
              <a:rPr lang="fr-CH" altLang="zh-CN" sz="1400" dirty="0"/>
              <a:t> </a:t>
            </a:r>
            <a:r>
              <a:rPr lang="en-GB" altLang="zh-CN" sz="1400" dirty="0"/>
              <a:t>Swiss</a:t>
            </a:r>
            <a:r>
              <a:rPr lang="fr-CH" altLang="zh-CN" sz="1400" dirty="0"/>
              <a:t> media</a:t>
            </a:r>
            <a:endParaRPr lang="en-US" altLang="zh-CN" sz="1400" dirty="0"/>
          </a:p>
          <a:p>
            <a:pPr algn="ctr" eaLnBrk="1" hangingPunct="1"/>
            <a:r>
              <a:rPr lang="en-US" altLang="zh-CN" sz="1400" b="0" dirty="0"/>
              <a:t>In a 6-year period</a:t>
            </a:r>
          </a:p>
        </p:txBody>
      </p:sp>
      <p:sp>
        <p:nvSpPr>
          <p:cNvPr id="5128" name="ZoneTexte 13"/>
          <p:cNvSpPr txBox="1">
            <a:spLocks noChangeArrowheads="1"/>
          </p:cNvSpPr>
          <p:nvPr/>
        </p:nvSpPr>
        <p:spPr bwMode="auto">
          <a:xfrm>
            <a:off x="203200" y="6611938"/>
            <a:ext cx="2143536"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000" b="1">
                <a:solidFill>
                  <a:schemeClr val="tx1"/>
                </a:solidFill>
                <a:latin typeface="Arial" charset="0"/>
                <a:ea typeface="宋体" pitchFamily="2" charset="-122"/>
              </a:defRPr>
            </a:lvl1pPr>
            <a:lvl2pPr marL="742950" indent="-285750" eaLnBrk="0" hangingPunct="0">
              <a:defRPr sz="1000" b="1">
                <a:solidFill>
                  <a:schemeClr val="tx1"/>
                </a:solidFill>
                <a:latin typeface="Arial" charset="0"/>
                <a:ea typeface="宋体" pitchFamily="2" charset="-122"/>
              </a:defRPr>
            </a:lvl2pPr>
            <a:lvl3pPr marL="1143000" indent="-228600" eaLnBrk="0" hangingPunct="0">
              <a:defRPr sz="1000" b="1">
                <a:solidFill>
                  <a:schemeClr val="tx1"/>
                </a:solidFill>
                <a:latin typeface="Arial" charset="0"/>
                <a:ea typeface="宋体" pitchFamily="2" charset="-122"/>
              </a:defRPr>
            </a:lvl3pPr>
            <a:lvl4pPr marL="1600200" indent="-228600" eaLnBrk="0" hangingPunct="0">
              <a:defRPr sz="1000" b="1">
                <a:solidFill>
                  <a:schemeClr val="tx1"/>
                </a:solidFill>
                <a:latin typeface="Arial" charset="0"/>
                <a:ea typeface="宋体" pitchFamily="2" charset="-122"/>
              </a:defRPr>
            </a:lvl4pPr>
            <a:lvl5pPr marL="2057400" indent="-228600" eaLnBrk="0" hangingPunct="0">
              <a:defRPr sz="1000" b="1">
                <a:solidFill>
                  <a:schemeClr val="tx1"/>
                </a:solidFill>
                <a:latin typeface="Arial" charset="0"/>
                <a:ea typeface="宋体" pitchFamily="2" charset="-122"/>
              </a:defRPr>
            </a:lvl5pPr>
            <a:lvl6pPr marL="2514600" indent="-228600" eaLnBrk="0" fontAlgn="base" hangingPunct="0">
              <a:spcBef>
                <a:spcPct val="0"/>
              </a:spcBef>
              <a:spcAft>
                <a:spcPct val="0"/>
              </a:spcAft>
              <a:defRPr sz="1000" b="1">
                <a:solidFill>
                  <a:schemeClr val="tx1"/>
                </a:solidFill>
                <a:latin typeface="Arial" charset="0"/>
                <a:ea typeface="宋体" pitchFamily="2" charset="-122"/>
              </a:defRPr>
            </a:lvl6pPr>
            <a:lvl7pPr marL="2971800" indent="-228600" eaLnBrk="0" fontAlgn="base" hangingPunct="0">
              <a:spcBef>
                <a:spcPct val="0"/>
              </a:spcBef>
              <a:spcAft>
                <a:spcPct val="0"/>
              </a:spcAft>
              <a:defRPr sz="1000" b="1">
                <a:solidFill>
                  <a:schemeClr val="tx1"/>
                </a:solidFill>
                <a:latin typeface="Arial" charset="0"/>
                <a:ea typeface="宋体" pitchFamily="2" charset="-122"/>
              </a:defRPr>
            </a:lvl7pPr>
            <a:lvl8pPr marL="3429000" indent="-228600" eaLnBrk="0" fontAlgn="base" hangingPunct="0">
              <a:spcBef>
                <a:spcPct val="0"/>
              </a:spcBef>
              <a:spcAft>
                <a:spcPct val="0"/>
              </a:spcAft>
              <a:defRPr sz="1000" b="1">
                <a:solidFill>
                  <a:schemeClr val="tx1"/>
                </a:solidFill>
                <a:latin typeface="Arial" charset="0"/>
                <a:ea typeface="宋体" pitchFamily="2" charset="-122"/>
              </a:defRPr>
            </a:lvl8pPr>
            <a:lvl9pPr marL="3886200" indent="-228600" eaLnBrk="0" fontAlgn="base" hangingPunct="0">
              <a:spcBef>
                <a:spcPct val="0"/>
              </a:spcBef>
              <a:spcAft>
                <a:spcPct val="0"/>
              </a:spcAft>
              <a:defRPr sz="1000" b="1">
                <a:solidFill>
                  <a:schemeClr val="tx1"/>
                </a:solidFill>
                <a:latin typeface="Arial" charset="0"/>
                <a:ea typeface="宋体" pitchFamily="2" charset="-122"/>
              </a:defRPr>
            </a:lvl9pPr>
          </a:lstStyle>
          <a:p>
            <a:pPr eaLnBrk="1" hangingPunct="1"/>
            <a:r>
              <a:rPr lang="en-US" altLang="zh-CN" sz="800" b="0" dirty="0"/>
              <a:t>Source: swissinfo archive; ShARE analysis</a:t>
            </a:r>
          </a:p>
        </p:txBody>
      </p:sp>
    </p:spTree>
    <p:extLst>
      <p:ext uri="{BB962C8B-B14F-4D97-AF65-F5344CB8AC3E}">
        <p14:creationId xmlns:p14="http://schemas.microsoft.com/office/powerpoint/2010/main" val="22827542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5636" y="3736594"/>
            <a:ext cx="4294909" cy="5040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p:cNvSpPr>
            <a:spLocks noGrp="1"/>
          </p:cNvSpPr>
          <p:nvPr>
            <p:ph type="title"/>
          </p:nvPr>
        </p:nvSpPr>
        <p:spPr/>
        <p:txBody>
          <a:bodyPr/>
          <a:lstStyle/>
          <a:p>
            <a:r>
              <a:rPr lang="en-US" dirty="0"/>
              <a:t>Content</a:t>
            </a:r>
          </a:p>
        </p:txBody>
      </p:sp>
      <p:sp>
        <p:nvSpPr>
          <p:cNvPr id="3" name="Espace réservé du contenu 2"/>
          <p:cNvSpPr>
            <a:spLocks noGrp="1"/>
          </p:cNvSpPr>
          <p:nvPr>
            <p:ph type="body" sz="quarter" idx="10"/>
          </p:nvPr>
        </p:nvSpPr>
        <p:spPr/>
        <p:txBody>
          <a:bodyPr/>
          <a:lstStyle/>
          <a:p>
            <a:pPr>
              <a:buClr>
                <a:schemeClr val="tx2"/>
              </a:buClr>
            </a:pPr>
            <a:r>
              <a:rPr lang="en-US" dirty="0"/>
              <a:t>Quantitative slides</a:t>
            </a:r>
          </a:p>
          <a:p>
            <a:pPr>
              <a:buClr>
                <a:schemeClr val="tx2"/>
              </a:buClr>
            </a:pPr>
            <a:endParaRPr lang="en-US" dirty="0"/>
          </a:p>
          <a:p>
            <a:pPr>
              <a:buClr>
                <a:schemeClr val="tx2"/>
              </a:buClr>
            </a:pPr>
            <a:r>
              <a:rPr lang="en-US" dirty="0"/>
              <a:t>Structure slides</a:t>
            </a:r>
          </a:p>
          <a:p>
            <a:pPr>
              <a:buClr>
                <a:schemeClr val="tx2"/>
              </a:buClr>
            </a:pPr>
            <a:endParaRPr lang="en-US" dirty="0"/>
          </a:p>
          <a:p>
            <a:pPr>
              <a:buClr>
                <a:schemeClr val="tx2"/>
              </a:buClr>
            </a:pPr>
            <a:r>
              <a:rPr lang="en-US" dirty="0"/>
              <a:t>ID slides</a:t>
            </a:r>
          </a:p>
          <a:p>
            <a:pPr>
              <a:buClr>
                <a:schemeClr val="tx2"/>
              </a:buClr>
            </a:pPr>
            <a:endParaRPr lang="en-US" dirty="0"/>
          </a:p>
          <a:p>
            <a:pPr>
              <a:buClr>
                <a:schemeClr val="tx2"/>
              </a:buClr>
            </a:pPr>
            <a:r>
              <a:rPr lang="en-US" dirty="0"/>
              <a:t>Value chain slides</a:t>
            </a:r>
          </a:p>
          <a:p>
            <a:pPr>
              <a:buClr>
                <a:schemeClr val="tx2"/>
              </a:buClr>
            </a:pPr>
            <a:endParaRPr lang="en-US" dirty="0"/>
          </a:p>
          <a:p>
            <a:pPr>
              <a:buClr>
                <a:schemeClr val="tx2"/>
              </a:buClr>
            </a:pPr>
            <a:r>
              <a:rPr lang="en-US" dirty="0"/>
              <a:t>Matrix slides</a:t>
            </a:r>
          </a:p>
          <a:p>
            <a:pPr>
              <a:buClr>
                <a:schemeClr val="tx2"/>
              </a:buClr>
            </a:pPr>
            <a:endParaRPr lang="en-US" dirty="0"/>
          </a:p>
          <a:p>
            <a:pPr>
              <a:buClr>
                <a:schemeClr val="tx2"/>
              </a:buClr>
            </a:pPr>
            <a:r>
              <a:rPr lang="en-US" dirty="0"/>
              <a:t>Map slides</a:t>
            </a:r>
          </a:p>
          <a:p>
            <a:pPr>
              <a:buClr>
                <a:schemeClr val="tx2"/>
              </a:buClr>
            </a:pPr>
            <a:endParaRPr lang="en-US" dirty="0"/>
          </a:p>
          <a:p>
            <a:pPr>
              <a:buClr>
                <a:schemeClr val="tx2"/>
              </a:buClr>
            </a:pPr>
            <a:r>
              <a:rPr lang="en-US" dirty="0"/>
              <a:t>Calculation slides</a:t>
            </a:r>
          </a:p>
          <a:p>
            <a:pPr>
              <a:buClr>
                <a:schemeClr val="tx2"/>
              </a:buClr>
            </a:pPr>
            <a:endParaRPr lang="en-US" dirty="0"/>
          </a:p>
        </p:txBody>
      </p:sp>
      <p:sp>
        <p:nvSpPr>
          <p:cNvPr id="5" name="Text Placeholder 4"/>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9501220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p:cNvSpPr>
            <a:spLocks noGrp="1"/>
          </p:cNvSpPr>
          <p:nvPr>
            <p:ph type="title"/>
          </p:nvPr>
        </p:nvSpPr>
        <p:spPr/>
        <p:txBody>
          <a:bodyPr/>
          <a:lstStyle/>
          <a:p>
            <a:r>
              <a:rPr lang="en-US" dirty="0"/>
              <a:t>xx companies have been identified as potential targets </a:t>
            </a:r>
            <a:endParaRPr lang="en-IN" dirty="0"/>
          </a:p>
        </p:txBody>
      </p:sp>
      <p:sp>
        <p:nvSpPr>
          <p:cNvPr id="47" name="ZoneTexte 9"/>
          <p:cNvSpPr txBox="1"/>
          <p:nvPr/>
        </p:nvSpPr>
        <p:spPr>
          <a:xfrm>
            <a:off x="-19637" y="5410818"/>
            <a:ext cx="929550" cy="307777"/>
          </a:xfrm>
          <a:prstGeom prst="rect">
            <a:avLst/>
          </a:prstGeom>
          <a:noFill/>
        </p:spPr>
        <p:txBody>
          <a:bodyPr wrap="square" rtlCol="0">
            <a:spAutoFit/>
          </a:bodyPr>
          <a:lstStyle/>
          <a:p>
            <a:pPr algn="ctr"/>
            <a:r>
              <a:rPr lang="en-US" sz="1400" b="1" dirty="0">
                <a:latin typeface="+mj-lt"/>
              </a:rPr>
              <a:t>Targets</a:t>
            </a:r>
          </a:p>
        </p:txBody>
      </p:sp>
      <p:sp>
        <p:nvSpPr>
          <p:cNvPr id="36" name="Rectangle 35"/>
          <p:cNvSpPr/>
          <p:nvPr/>
        </p:nvSpPr>
        <p:spPr>
          <a:xfrm>
            <a:off x="3759271" y="1430519"/>
            <a:ext cx="1426683" cy="307777"/>
          </a:xfrm>
          <a:prstGeom prst="rect">
            <a:avLst/>
          </a:prstGeom>
        </p:spPr>
        <p:txBody>
          <a:bodyPr wrap="square">
            <a:spAutoFit/>
          </a:bodyPr>
          <a:lstStyle/>
          <a:p>
            <a:r>
              <a:rPr lang="en-US" sz="1400" b="1" dirty="0"/>
              <a:t>Methodology</a:t>
            </a:r>
          </a:p>
        </p:txBody>
      </p:sp>
      <p:sp>
        <p:nvSpPr>
          <p:cNvPr id="29" name="ZoneTexte 28"/>
          <p:cNvSpPr txBox="1"/>
          <p:nvPr/>
        </p:nvSpPr>
        <p:spPr>
          <a:xfrm>
            <a:off x="0" y="6567606"/>
            <a:ext cx="1308371" cy="215444"/>
          </a:xfrm>
          <a:prstGeom prst="rect">
            <a:avLst/>
          </a:prstGeom>
          <a:noFill/>
        </p:spPr>
        <p:txBody>
          <a:bodyPr wrap="none" rtlCol="0">
            <a:spAutoFit/>
          </a:bodyPr>
          <a:lstStyle/>
          <a:p>
            <a:r>
              <a:rPr lang="en-US" sz="800" b="0" dirty="0"/>
              <a:t>Source: ShARE analysis</a:t>
            </a:r>
          </a:p>
        </p:txBody>
      </p:sp>
      <p:sp>
        <p:nvSpPr>
          <p:cNvPr id="37" name="Rectangle 36"/>
          <p:cNvSpPr/>
          <p:nvPr/>
        </p:nvSpPr>
        <p:spPr>
          <a:xfrm>
            <a:off x="7608666" y="5296526"/>
            <a:ext cx="1275909" cy="5641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41"/>
          <p:cNvGrpSpPr/>
          <p:nvPr/>
        </p:nvGrpSpPr>
        <p:grpSpPr>
          <a:xfrm>
            <a:off x="878365" y="3240960"/>
            <a:ext cx="7952939" cy="1537199"/>
            <a:chOff x="595530" y="3240960"/>
            <a:chExt cx="7952939" cy="1537199"/>
          </a:xfrm>
          <a:solidFill>
            <a:schemeClr val="bg2"/>
          </a:solidFill>
        </p:grpSpPr>
        <p:sp>
          <p:nvSpPr>
            <p:cNvPr id="32" name="Rectangle 31"/>
            <p:cNvSpPr/>
            <p:nvPr/>
          </p:nvSpPr>
          <p:spPr>
            <a:xfrm>
              <a:off x="595530" y="3240960"/>
              <a:ext cx="1162224" cy="1537199"/>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lvl="0" algn="ctr" defTabSz="266700">
                <a:lnSpc>
                  <a:spcPct val="90000"/>
                </a:lnSpc>
                <a:spcAft>
                  <a:spcPct val="35000"/>
                </a:spcAft>
              </a:pPr>
              <a:r>
                <a:rPr lang="en-US" sz="1200" b="0" dirty="0">
                  <a:solidFill>
                    <a:srgbClr val="000000">
                      <a:hueOff val="0"/>
                      <a:satOff val="0"/>
                      <a:lumOff val="0"/>
                      <a:alphaOff val="0"/>
                    </a:srgbClr>
                  </a:solidFill>
                </a:rPr>
                <a:t>Total no. of companies</a:t>
              </a:r>
              <a:endParaRPr lang="en-IN" sz="1200" b="0" dirty="0">
                <a:solidFill>
                  <a:srgbClr val="000000">
                    <a:hueOff val="0"/>
                    <a:satOff val="0"/>
                    <a:lumOff val="0"/>
                    <a:alphaOff val="0"/>
                  </a:srgbClr>
                </a:solidFill>
              </a:endParaRPr>
            </a:p>
          </p:txBody>
        </p:sp>
        <p:sp>
          <p:nvSpPr>
            <p:cNvPr id="33" name="Rectangle 32"/>
            <p:cNvSpPr/>
            <p:nvPr/>
          </p:nvSpPr>
          <p:spPr>
            <a:xfrm>
              <a:off x="2293209" y="3240960"/>
              <a:ext cx="1162224" cy="1537199"/>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lvl="0" defTabSz="266700">
                <a:lnSpc>
                  <a:spcPct val="90000"/>
                </a:lnSpc>
                <a:spcAft>
                  <a:spcPts val="300"/>
                </a:spcAft>
              </a:pPr>
              <a:r>
                <a:rPr lang="en-US" sz="1100" b="0" dirty="0">
                  <a:solidFill>
                    <a:srgbClr val="000000">
                      <a:hueOff val="0"/>
                      <a:satOff val="0"/>
                      <a:lumOff val="0"/>
                      <a:alphaOff val="0"/>
                    </a:srgbClr>
                  </a:solidFill>
                </a:rPr>
                <a:t>All except: </a:t>
              </a:r>
            </a:p>
            <a:p>
              <a:pPr lvl="0" defTabSz="266700">
                <a:lnSpc>
                  <a:spcPct val="90000"/>
                </a:lnSpc>
                <a:spcAft>
                  <a:spcPts val="300"/>
                </a:spcAft>
                <a:buClr>
                  <a:schemeClr val="tx2"/>
                </a:buClr>
                <a:buFont typeface="Arial" pitchFamily="34" charset="0"/>
                <a:buChar char="•"/>
              </a:pPr>
              <a:r>
                <a:rPr lang="en-US" sz="1100" b="0" dirty="0">
                  <a:solidFill>
                    <a:srgbClr val="000000">
                      <a:hueOff val="0"/>
                      <a:satOff val="0"/>
                      <a:lumOff val="0"/>
                      <a:alphaOff val="0"/>
                    </a:srgbClr>
                  </a:solidFill>
                </a:rPr>
                <a:t> Tobacco, </a:t>
              </a:r>
            </a:p>
            <a:p>
              <a:pPr lvl="0" defTabSz="266700">
                <a:lnSpc>
                  <a:spcPct val="90000"/>
                </a:lnSpc>
                <a:spcAft>
                  <a:spcPts val="300"/>
                </a:spcAft>
                <a:buClr>
                  <a:schemeClr val="tx2"/>
                </a:buClr>
                <a:buFont typeface="Arial" pitchFamily="34" charset="0"/>
                <a:buChar char="•"/>
              </a:pPr>
              <a:r>
                <a:rPr lang="en-US" sz="1100" b="0" dirty="0">
                  <a:solidFill>
                    <a:srgbClr val="000000">
                      <a:hueOff val="0"/>
                      <a:satOff val="0"/>
                      <a:lumOff val="0"/>
                      <a:alphaOff val="0"/>
                    </a:srgbClr>
                  </a:solidFill>
                </a:rPr>
                <a:t> Alcohol, </a:t>
              </a:r>
            </a:p>
            <a:p>
              <a:pPr lvl="0" defTabSz="266700">
                <a:lnSpc>
                  <a:spcPct val="90000"/>
                </a:lnSpc>
                <a:spcAft>
                  <a:spcPts val="300"/>
                </a:spcAft>
                <a:buClr>
                  <a:schemeClr val="tx2"/>
                </a:buClr>
                <a:buFont typeface="Arial" pitchFamily="34" charset="0"/>
                <a:buChar char="•"/>
              </a:pPr>
              <a:r>
                <a:rPr lang="en-US" sz="1100" b="0" dirty="0">
                  <a:solidFill>
                    <a:srgbClr val="000000">
                      <a:hueOff val="0"/>
                      <a:satOff val="0"/>
                      <a:lumOff val="0"/>
                      <a:alphaOff val="0"/>
                    </a:srgbClr>
                  </a:solidFill>
                </a:rPr>
                <a:t> Real Estate</a:t>
              </a:r>
            </a:p>
            <a:p>
              <a:pPr lvl="0" defTabSz="266700">
                <a:lnSpc>
                  <a:spcPct val="90000"/>
                </a:lnSpc>
                <a:spcAft>
                  <a:spcPts val="300"/>
                </a:spcAft>
                <a:buClr>
                  <a:schemeClr val="tx2"/>
                </a:buClr>
                <a:buFont typeface="Arial" pitchFamily="34" charset="0"/>
                <a:buChar char="•"/>
              </a:pPr>
              <a:r>
                <a:rPr lang="en-US" sz="1100" b="0" dirty="0">
                  <a:solidFill>
                    <a:srgbClr val="000000">
                      <a:hueOff val="0"/>
                      <a:satOff val="0"/>
                      <a:lumOff val="0"/>
                      <a:alphaOff val="0"/>
                    </a:srgbClr>
                  </a:solidFill>
                </a:rPr>
                <a:t> IT</a:t>
              </a:r>
            </a:p>
            <a:p>
              <a:pPr lvl="0" defTabSz="266700">
                <a:lnSpc>
                  <a:spcPct val="90000"/>
                </a:lnSpc>
                <a:spcAft>
                  <a:spcPts val="300"/>
                </a:spcAft>
                <a:buClr>
                  <a:schemeClr val="tx2"/>
                </a:buClr>
                <a:buFont typeface="Arial" pitchFamily="34" charset="0"/>
                <a:buChar char="•"/>
              </a:pPr>
              <a:r>
                <a:rPr lang="en-US" sz="1100" b="0" dirty="0">
                  <a:solidFill>
                    <a:srgbClr val="000000">
                      <a:hueOff val="0"/>
                      <a:satOff val="0"/>
                      <a:lumOff val="0"/>
                      <a:alphaOff val="0"/>
                    </a:srgbClr>
                  </a:solidFill>
                </a:rPr>
                <a:t> Healthcare</a:t>
              </a:r>
              <a:endParaRPr lang="en-IN" sz="1100" b="0" dirty="0">
                <a:solidFill>
                  <a:srgbClr val="000000">
                    <a:hueOff val="0"/>
                    <a:satOff val="0"/>
                    <a:lumOff val="0"/>
                    <a:alphaOff val="0"/>
                  </a:srgbClr>
                </a:solidFill>
              </a:endParaRPr>
            </a:p>
          </p:txBody>
        </p:sp>
        <p:sp>
          <p:nvSpPr>
            <p:cNvPr id="34" name="Rectangle 33"/>
            <p:cNvSpPr/>
            <p:nvPr/>
          </p:nvSpPr>
          <p:spPr>
            <a:xfrm>
              <a:off x="3990888" y="3240960"/>
              <a:ext cx="1162224" cy="1537199"/>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lvl="0" defTabSz="266700">
                <a:lnSpc>
                  <a:spcPct val="90000"/>
                </a:lnSpc>
                <a:spcAft>
                  <a:spcPct val="35000"/>
                </a:spcAft>
              </a:pPr>
              <a:r>
                <a:rPr lang="en-US" sz="1100" b="0" dirty="0">
                  <a:solidFill>
                    <a:srgbClr val="000000">
                      <a:hueOff val="0"/>
                      <a:satOff val="0"/>
                      <a:lumOff val="0"/>
                      <a:alphaOff val="0"/>
                    </a:srgbClr>
                  </a:solidFill>
                </a:rPr>
                <a:t>Av revenue (07-09 / 08-10)  between USDxx  mn &amp; USD 500 mn</a:t>
              </a:r>
              <a:endParaRPr lang="en-IN" b="0" dirty="0"/>
            </a:p>
          </p:txBody>
        </p:sp>
        <p:sp>
          <p:nvSpPr>
            <p:cNvPr id="38" name="Rectangle 37"/>
            <p:cNvSpPr/>
            <p:nvPr/>
          </p:nvSpPr>
          <p:spPr>
            <a:xfrm>
              <a:off x="5688566" y="3240960"/>
              <a:ext cx="1162224" cy="1537199"/>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lvl="0" defTabSz="266700">
                <a:lnSpc>
                  <a:spcPct val="90000"/>
                </a:lnSpc>
                <a:spcAft>
                  <a:spcPct val="35000"/>
                </a:spcAft>
              </a:pPr>
              <a:r>
                <a:rPr lang="en-US" sz="1100" b="0" dirty="0">
                  <a:solidFill>
                    <a:srgbClr val="000000">
                      <a:hueOff val="0"/>
                      <a:satOff val="0"/>
                      <a:lumOff val="0"/>
                      <a:alphaOff val="0"/>
                    </a:srgbClr>
                  </a:solidFill>
                </a:rPr>
                <a:t>&gt; X years</a:t>
              </a:r>
              <a:endParaRPr lang="en-IN" sz="1100" b="0" dirty="0">
                <a:solidFill>
                  <a:srgbClr val="000000">
                    <a:hueOff val="0"/>
                    <a:satOff val="0"/>
                    <a:lumOff val="0"/>
                    <a:alphaOff val="0"/>
                  </a:srgbClr>
                </a:solidFill>
              </a:endParaRPr>
            </a:p>
          </p:txBody>
        </p:sp>
        <p:sp>
          <p:nvSpPr>
            <p:cNvPr id="40" name="Rectangle 39"/>
            <p:cNvSpPr/>
            <p:nvPr/>
          </p:nvSpPr>
          <p:spPr>
            <a:xfrm>
              <a:off x="7386245" y="3240960"/>
              <a:ext cx="1162224" cy="1537199"/>
            </a:xfrm>
            <a:prstGeom prst="rect">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lvl="0" defTabSz="266700">
                <a:lnSpc>
                  <a:spcPct val="90000"/>
                </a:lnSpc>
                <a:spcAft>
                  <a:spcPct val="35000"/>
                </a:spcAft>
              </a:pPr>
              <a:r>
                <a:rPr lang="en-US" sz="1100" b="0" dirty="0">
                  <a:solidFill>
                    <a:srgbClr val="000000">
                      <a:hueOff val="0"/>
                      <a:satOff val="0"/>
                      <a:lumOff val="0"/>
                      <a:alphaOff val="0"/>
                    </a:srgbClr>
                  </a:solidFill>
                </a:rPr>
                <a:t>xxx</a:t>
              </a:r>
            </a:p>
          </p:txBody>
        </p:sp>
      </p:grpSp>
      <p:grpSp>
        <p:nvGrpSpPr>
          <p:cNvPr id="3" name="Group 45"/>
          <p:cNvGrpSpPr/>
          <p:nvPr/>
        </p:nvGrpSpPr>
        <p:grpSpPr>
          <a:xfrm>
            <a:off x="2225920" y="2987815"/>
            <a:ext cx="5287469" cy="2083983"/>
            <a:chOff x="2088409" y="3407184"/>
            <a:chExt cx="5287469" cy="1162224"/>
          </a:xfrm>
          <a:solidFill>
            <a:schemeClr val="tx2"/>
          </a:solidFill>
        </p:grpSpPr>
        <p:sp>
          <p:nvSpPr>
            <p:cNvPr id="60" name="Isosceles Triangle 59"/>
            <p:cNvSpPr/>
            <p:nvPr/>
          </p:nvSpPr>
          <p:spPr>
            <a:xfrm rot="5400000">
              <a:off x="1604514" y="3891079"/>
              <a:ext cx="1162224" cy="194433"/>
            </a:xfrm>
            <a:prstGeom prst="triangle">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lvl="0" defTabSz="266700">
                <a:lnSpc>
                  <a:spcPct val="90000"/>
                </a:lnSpc>
                <a:spcAft>
                  <a:spcPts val="300"/>
                </a:spcAft>
              </a:pPr>
              <a:endParaRPr lang="en-IN" sz="1100" dirty="0">
                <a:solidFill>
                  <a:srgbClr val="000000">
                    <a:hueOff val="0"/>
                    <a:satOff val="0"/>
                    <a:lumOff val="0"/>
                    <a:alphaOff val="0"/>
                  </a:srgbClr>
                </a:solidFill>
              </a:endParaRPr>
            </a:p>
          </p:txBody>
        </p:sp>
        <p:sp>
          <p:nvSpPr>
            <p:cNvPr id="67" name="Isosceles Triangle 66"/>
            <p:cNvSpPr/>
            <p:nvPr/>
          </p:nvSpPr>
          <p:spPr>
            <a:xfrm rot="5400000">
              <a:off x="3302193" y="3891079"/>
              <a:ext cx="1162224" cy="194433"/>
            </a:xfrm>
            <a:prstGeom prst="triangle">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lvl="0" defTabSz="266700">
                <a:lnSpc>
                  <a:spcPct val="90000"/>
                </a:lnSpc>
                <a:spcAft>
                  <a:spcPct val="35000"/>
                </a:spcAft>
              </a:pPr>
              <a:endParaRPr lang="en-IN" dirty="0"/>
            </a:p>
          </p:txBody>
        </p:sp>
        <p:sp>
          <p:nvSpPr>
            <p:cNvPr id="68" name="Isosceles Triangle 67"/>
            <p:cNvSpPr/>
            <p:nvPr/>
          </p:nvSpPr>
          <p:spPr>
            <a:xfrm rot="5400000">
              <a:off x="4999871" y="3891079"/>
              <a:ext cx="1162224" cy="194433"/>
            </a:xfrm>
            <a:prstGeom prst="triangle">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lvl="0" defTabSz="266700">
                <a:lnSpc>
                  <a:spcPct val="90000"/>
                </a:lnSpc>
                <a:spcAft>
                  <a:spcPct val="35000"/>
                </a:spcAft>
              </a:pPr>
              <a:endParaRPr lang="en-IN" sz="1100" dirty="0">
                <a:solidFill>
                  <a:srgbClr val="000000">
                    <a:hueOff val="0"/>
                    <a:satOff val="0"/>
                    <a:lumOff val="0"/>
                    <a:alphaOff val="0"/>
                  </a:srgbClr>
                </a:solidFill>
              </a:endParaRPr>
            </a:p>
          </p:txBody>
        </p:sp>
        <p:sp>
          <p:nvSpPr>
            <p:cNvPr id="69" name="Isosceles Triangle 68"/>
            <p:cNvSpPr/>
            <p:nvPr/>
          </p:nvSpPr>
          <p:spPr>
            <a:xfrm rot="5400000">
              <a:off x="6697550" y="3891079"/>
              <a:ext cx="1162224" cy="194433"/>
            </a:xfrm>
            <a:prstGeom prst="triangle">
              <a:avLst/>
            </a:prstGeom>
            <a:grp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marL="90488" lvl="0" indent="-90488" defTabSz="266700">
                <a:lnSpc>
                  <a:spcPct val="90000"/>
                </a:lnSpc>
                <a:spcAft>
                  <a:spcPct val="35000"/>
                </a:spcAft>
              </a:pPr>
              <a:endParaRPr lang="en-IN" sz="1100" dirty="0">
                <a:solidFill>
                  <a:srgbClr val="000000">
                    <a:hueOff val="0"/>
                    <a:satOff val="0"/>
                    <a:lumOff val="0"/>
                    <a:alphaOff val="0"/>
                  </a:srgbClr>
                </a:solidFill>
              </a:endParaRPr>
            </a:p>
          </p:txBody>
        </p:sp>
      </p:grpSp>
      <p:grpSp>
        <p:nvGrpSpPr>
          <p:cNvPr id="4" name="Group 69"/>
          <p:cNvGrpSpPr/>
          <p:nvPr/>
        </p:nvGrpSpPr>
        <p:grpSpPr>
          <a:xfrm>
            <a:off x="881903" y="2340694"/>
            <a:ext cx="7952939" cy="455704"/>
            <a:chOff x="595530" y="3240960"/>
            <a:chExt cx="7952939" cy="1537199"/>
          </a:xfrm>
        </p:grpSpPr>
        <p:sp>
          <p:nvSpPr>
            <p:cNvPr id="71" name="Rectangle 70"/>
            <p:cNvSpPr/>
            <p:nvPr/>
          </p:nvSpPr>
          <p:spPr>
            <a:xfrm>
              <a:off x="595530" y="3240960"/>
              <a:ext cx="1162224" cy="1537199"/>
            </a:xfrm>
            <a:prstGeom prst="rect">
              <a:avLst/>
            </a:prstGeom>
            <a:solidFill>
              <a:schemeClr val="tx2">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lvl="0" algn="ctr" defTabSz="266700">
                <a:lnSpc>
                  <a:spcPct val="90000"/>
                </a:lnSpc>
                <a:spcAft>
                  <a:spcPct val="35000"/>
                </a:spcAft>
              </a:pPr>
              <a:r>
                <a:rPr lang="en-US" sz="1100" b="1" dirty="0">
                  <a:solidFill>
                    <a:srgbClr val="000000">
                      <a:hueOff val="0"/>
                      <a:satOff val="0"/>
                      <a:lumOff val="0"/>
                      <a:alphaOff val="0"/>
                    </a:srgbClr>
                  </a:solidFill>
                </a:rPr>
                <a:t>Prowess database</a:t>
              </a:r>
              <a:endParaRPr lang="en-IN" sz="1100" b="1" dirty="0">
                <a:solidFill>
                  <a:srgbClr val="000000">
                    <a:hueOff val="0"/>
                    <a:satOff val="0"/>
                    <a:lumOff val="0"/>
                    <a:alphaOff val="0"/>
                  </a:srgbClr>
                </a:solidFill>
              </a:endParaRPr>
            </a:p>
          </p:txBody>
        </p:sp>
        <p:sp>
          <p:nvSpPr>
            <p:cNvPr id="72" name="Rectangle 71"/>
            <p:cNvSpPr/>
            <p:nvPr/>
          </p:nvSpPr>
          <p:spPr>
            <a:xfrm>
              <a:off x="2293209" y="3240960"/>
              <a:ext cx="1162224" cy="1537199"/>
            </a:xfrm>
            <a:prstGeom prst="rect">
              <a:avLst/>
            </a:prstGeom>
            <a:solidFill>
              <a:schemeClr val="tx2">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lvl="0" algn="ctr" defTabSz="266700">
                <a:lnSpc>
                  <a:spcPct val="90000"/>
                </a:lnSpc>
                <a:spcAft>
                  <a:spcPts val="300"/>
                </a:spcAft>
              </a:pPr>
              <a:r>
                <a:rPr lang="en-US" sz="1100" b="1" dirty="0">
                  <a:solidFill>
                    <a:srgbClr val="000000">
                      <a:hueOff val="0"/>
                      <a:satOff val="0"/>
                      <a:lumOff val="0"/>
                      <a:alphaOff val="0"/>
                    </a:srgbClr>
                  </a:solidFill>
                </a:rPr>
                <a:t>Sector</a:t>
              </a:r>
              <a:endParaRPr lang="en-IN" sz="1100" b="1" dirty="0">
                <a:solidFill>
                  <a:srgbClr val="000000">
                    <a:hueOff val="0"/>
                    <a:satOff val="0"/>
                    <a:lumOff val="0"/>
                    <a:alphaOff val="0"/>
                  </a:srgbClr>
                </a:solidFill>
              </a:endParaRPr>
            </a:p>
          </p:txBody>
        </p:sp>
        <p:sp>
          <p:nvSpPr>
            <p:cNvPr id="73" name="Rectangle 72"/>
            <p:cNvSpPr/>
            <p:nvPr/>
          </p:nvSpPr>
          <p:spPr>
            <a:xfrm>
              <a:off x="3990888" y="3240960"/>
              <a:ext cx="1162224" cy="1537199"/>
            </a:xfrm>
            <a:prstGeom prst="rect">
              <a:avLst/>
            </a:prstGeom>
            <a:solidFill>
              <a:schemeClr val="tx2">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lvl="0" algn="ctr" defTabSz="266700">
                <a:lnSpc>
                  <a:spcPct val="90000"/>
                </a:lnSpc>
                <a:spcAft>
                  <a:spcPct val="35000"/>
                </a:spcAft>
              </a:pPr>
              <a:r>
                <a:rPr lang="en-US" sz="1100" b="1" dirty="0"/>
                <a:t>Size</a:t>
              </a:r>
              <a:endParaRPr lang="en-IN" sz="1100" b="1" dirty="0"/>
            </a:p>
          </p:txBody>
        </p:sp>
        <p:sp>
          <p:nvSpPr>
            <p:cNvPr id="74" name="Rectangle 73"/>
            <p:cNvSpPr/>
            <p:nvPr/>
          </p:nvSpPr>
          <p:spPr>
            <a:xfrm>
              <a:off x="5688566" y="3240960"/>
              <a:ext cx="1162224" cy="1537199"/>
            </a:xfrm>
            <a:prstGeom prst="rect">
              <a:avLst/>
            </a:prstGeom>
            <a:solidFill>
              <a:schemeClr val="tx2">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lvl="0" algn="ctr" defTabSz="266700">
                <a:lnSpc>
                  <a:spcPct val="90000"/>
                </a:lnSpc>
                <a:spcAft>
                  <a:spcPct val="35000"/>
                </a:spcAft>
              </a:pPr>
              <a:r>
                <a:rPr lang="en-US" sz="1100" b="1" dirty="0">
                  <a:solidFill>
                    <a:srgbClr val="000000">
                      <a:hueOff val="0"/>
                      <a:satOff val="0"/>
                      <a:lumOff val="0"/>
                      <a:alphaOff val="0"/>
                    </a:srgbClr>
                  </a:solidFill>
                </a:rPr>
                <a:t>Date of Creation</a:t>
              </a:r>
              <a:endParaRPr lang="en-IN" sz="1100" b="1" dirty="0">
                <a:solidFill>
                  <a:srgbClr val="000000">
                    <a:hueOff val="0"/>
                    <a:satOff val="0"/>
                    <a:lumOff val="0"/>
                    <a:alphaOff val="0"/>
                  </a:srgbClr>
                </a:solidFill>
              </a:endParaRPr>
            </a:p>
          </p:txBody>
        </p:sp>
        <p:sp>
          <p:nvSpPr>
            <p:cNvPr id="75" name="Rectangle 74"/>
            <p:cNvSpPr/>
            <p:nvPr/>
          </p:nvSpPr>
          <p:spPr>
            <a:xfrm>
              <a:off x="7386245" y="3240960"/>
              <a:ext cx="1162224" cy="1537199"/>
            </a:xfrm>
            <a:prstGeom prst="rect">
              <a:avLst/>
            </a:prstGeom>
            <a:solidFill>
              <a:schemeClr val="tx2">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marL="90488" lvl="0" indent="-90488" algn="ctr" defTabSz="266700">
                <a:lnSpc>
                  <a:spcPct val="90000"/>
                </a:lnSpc>
                <a:spcAft>
                  <a:spcPct val="35000"/>
                </a:spcAft>
              </a:pPr>
              <a:r>
                <a:rPr lang="en-US" sz="1100" b="1" dirty="0">
                  <a:solidFill>
                    <a:srgbClr val="000000">
                      <a:hueOff val="0"/>
                      <a:satOff val="0"/>
                      <a:lumOff val="0"/>
                      <a:alphaOff val="0"/>
                    </a:srgbClr>
                  </a:solidFill>
                </a:rPr>
                <a:t>Ownership</a:t>
              </a:r>
              <a:endParaRPr lang="en-IN" sz="1100" b="1" dirty="0">
                <a:solidFill>
                  <a:srgbClr val="000000">
                    <a:hueOff val="0"/>
                    <a:satOff val="0"/>
                    <a:lumOff val="0"/>
                    <a:alphaOff val="0"/>
                  </a:srgbClr>
                </a:solidFill>
              </a:endParaRPr>
            </a:p>
          </p:txBody>
        </p:sp>
      </p:grpSp>
      <p:sp>
        <p:nvSpPr>
          <p:cNvPr id="77" name="Rectangle 76"/>
          <p:cNvSpPr/>
          <p:nvPr/>
        </p:nvSpPr>
        <p:spPr>
          <a:xfrm>
            <a:off x="874808" y="5342739"/>
            <a:ext cx="1162224" cy="455704"/>
          </a:xfrm>
          <a:prstGeom prst="rect">
            <a:avLst/>
          </a:prstGeom>
          <a:solidFill>
            <a:schemeClr val="bg1">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lvl="0" algn="ctr" defTabSz="266700">
              <a:lnSpc>
                <a:spcPct val="90000"/>
              </a:lnSpc>
              <a:spcAft>
                <a:spcPct val="35000"/>
              </a:spcAft>
            </a:pPr>
            <a:r>
              <a:rPr lang="en-US" sz="1100" b="1" dirty="0">
                <a:solidFill>
                  <a:srgbClr val="000000">
                    <a:hueOff val="0"/>
                    <a:satOff val="0"/>
                    <a:lumOff val="0"/>
                    <a:alphaOff val="0"/>
                  </a:srgbClr>
                </a:solidFill>
              </a:rPr>
              <a:t>xx</a:t>
            </a:r>
            <a:endParaRPr lang="en-IN" sz="1100" b="1" dirty="0">
              <a:solidFill>
                <a:srgbClr val="000000">
                  <a:hueOff val="0"/>
                  <a:satOff val="0"/>
                  <a:lumOff val="0"/>
                  <a:alphaOff val="0"/>
                </a:srgbClr>
              </a:solidFill>
            </a:endParaRPr>
          </a:p>
        </p:txBody>
      </p:sp>
      <p:sp>
        <p:nvSpPr>
          <p:cNvPr id="78" name="Rectangle 77"/>
          <p:cNvSpPr/>
          <p:nvPr/>
        </p:nvSpPr>
        <p:spPr>
          <a:xfrm>
            <a:off x="2572487" y="5342739"/>
            <a:ext cx="1162224" cy="455704"/>
          </a:xfrm>
          <a:prstGeom prst="rect">
            <a:avLst/>
          </a:prstGeom>
          <a:solidFill>
            <a:schemeClr val="bg1">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lvl="0" algn="ctr" defTabSz="266700">
              <a:lnSpc>
                <a:spcPct val="90000"/>
              </a:lnSpc>
              <a:spcAft>
                <a:spcPts val="300"/>
              </a:spcAft>
            </a:pPr>
            <a:r>
              <a:rPr lang="en-US" sz="1100" b="1" dirty="0">
                <a:solidFill>
                  <a:srgbClr val="000000">
                    <a:hueOff val="0"/>
                    <a:satOff val="0"/>
                    <a:lumOff val="0"/>
                    <a:alphaOff val="0"/>
                  </a:srgbClr>
                </a:solidFill>
              </a:rPr>
              <a:t>21,495</a:t>
            </a:r>
            <a:endParaRPr lang="en-IN" sz="1100" b="1" dirty="0">
              <a:solidFill>
                <a:srgbClr val="000000">
                  <a:hueOff val="0"/>
                  <a:satOff val="0"/>
                  <a:lumOff val="0"/>
                  <a:alphaOff val="0"/>
                </a:srgbClr>
              </a:solidFill>
            </a:endParaRPr>
          </a:p>
        </p:txBody>
      </p:sp>
      <p:sp>
        <p:nvSpPr>
          <p:cNvPr id="79" name="Rectangle 78"/>
          <p:cNvSpPr/>
          <p:nvPr/>
        </p:nvSpPr>
        <p:spPr>
          <a:xfrm>
            <a:off x="4270166" y="5342739"/>
            <a:ext cx="1162224" cy="455704"/>
          </a:xfrm>
          <a:prstGeom prst="rect">
            <a:avLst/>
          </a:prstGeom>
          <a:solidFill>
            <a:schemeClr val="bg1">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lvl="0" algn="ctr" defTabSz="266700">
              <a:lnSpc>
                <a:spcPct val="90000"/>
              </a:lnSpc>
              <a:spcAft>
                <a:spcPct val="35000"/>
              </a:spcAft>
            </a:pPr>
            <a:r>
              <a:rPr lang="en-US" sz="1100" b="1" dirty="0"/>
              <a:t>xx</a:t>
            </a:r>
            <a:endParaRPr lang="en-IN" sz="1100" b="1" dirty="0"/>
          </a:p>
        </p:txBody>
      </p:sp>
      <p:sp>
        <p:nvSpPr>
          <p:cNvPr id="80" name="Rectangle 79"/>
          <p:cNvSpPr/>
          <p:nvPr/>
        </p:nvSpPr>
        <p:spPr>
          <a:xfrm>
            <a:off x="5967844" y="5342739"/>
            <a:ext cx="1162224" cy="455704"/>
          </a:xfrm>
          <a:prstGeom prst="rect">
            <a:avLst/>
          </a:prstGeom>
          <a:solidFill>
            <a:schemeClr val="bg1">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lvl="0" algn="ctr" defTabSz="266700">
              <a:lnSpc>
                <a:spcPct val="90000"/>
              </a:lnSpc>
              <a:spcAft>
                <a:spcPct val="35000"/>
              </a:spcAft>
            </a:pPr>
            <a:r>
              <a:rPr lang="en-US" sz="1100" b="1" dirty="0">
                <a:solidFill>
                  <a:srgbClr val="000000">
                    <a:hueOff val="0"/>
                    <a:satOff val="0"/>
                    <a:lumOff val="0"/>
                    <a:alphaOff val="0"/>
                  </a:srgbClr>
                </a:solidFill>
              </a:rPr>
              <a:t>2,536</a:t>
            </a:r>
            <a:endParaRPr lang="en-IN" sz="1100" b="1" dirty="0">
              <a:solidFill>
                <a:srgbClr val="000000">
                  <a:hueOff val="0"/>
                  <a:satOff val="0"/>
                  <a:lumOff val="0"/>
                  <a:alphaOff val="0"/>
                </a:srgbClr>
              </a:solidFill>
            </a:endParaRPr>
          </a:p>
        </p:txBody>
      </p:sp>
      <p:sp>
        <p:nvSpPr>
          <p:cNvPr id="81" name="Rectangle 80"/>
          <p:cNvSpPr/>
          <p:nvPr/>
        </p:nvSpPr>
        <p:spPr>
          <a:xfrm>
            <a:off x="7665523" y="5342739"/>
            <a:ext cx="1162224" cy="455704"/>
          </a:xfrm>
          <a:prstGeom prst="rect">
            <a:avLst/>
          </a:prstGeom>
          <a:solidFill>
            <a:schemeClr val="bg1">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nchor="ctr"/>
          <a:lstStyle/>
          <a:p>
            <a:pPr marL="90488" lvl="0" indent="-90488" algn="ctr" defTabSz="266700">
              <a:lnSpc>
                <a:spcPct val="90000"/>
              </a:lnSpc>
              <a:spcAft>
                <a:spcPct val="35000"/>
              </a:spcAft>
            </a:pPr>
            <a:r>
              <a:rPr lang="en-US" sz="1100" b="1" dirty="0">
                <a:solidFill>
                  <a:srgbClr val="000000">
                    <a:hueOff val="0"/>
                    <a:satOff val="0"/>
                    <a:lumOff val="0"/>
                    <a:alphaOff val="0"/>
                  </a:srgbClr>
                </a:solidFill>
              </a:rPr>
              <a:t>xx</a:t>
            </a:r>
          </a:p>
        </p:txBody>
      </p:sp>
    </p:spTree>
    <p:extLst>
      <p:ext uri="{BB962C8B-B14F-4D97-AF65-F5344CB8AC3E}">
        <p14:creationId xmlns:p14="http://schemas.microsoft.com/office/powerpoint/2010/main" val="4155336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6660685" y="4996453"/>
            <a:ext cx="1970701" cy="1197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6662660" y="3573428"/>
            <a:ext cx="1970701" cy="11973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p:cNvSpPr>
            <a:spLocks noGrp="1"/>
          </p:cNvSpPr>
          <p:nvPr>
            <p:ph type="title"/>
          </p:nvPr>
        </p:nvSpPr>
        <p:spPr/>
        <p:txBody>
          <a:bodyPr/>
          <a:lstStyle/>
          <a:p>
            <a:r>
              <a:rPr lang="en-US" dirty="0"/>
              <a:t>xx final targets clubbed into 2 categories</a:t>
            </a:r>
          </a:p>
        </p:txBody>
      </p:sp>
      <p:sp>
        <p:nvSpPr>
          <p:cNvPr id="5" name="Rectangle 4"/>
          <p:cNvSpPr/>
          <p:nvPr/>
        </p:nvSpPr>
        <p:spPr>
          <a:xfrm>
            <a:off x="1916526" y="2476500"/>
            <a:ext cx="748908" cy="37600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xx</a:t>
            </a:r>
          </a:p>
        </p:txBody>
      </p:sp>
      <p:sp>
        <p:nvSpPr>
          <p:cNvPr id="6" name="Rectangle 5"/>
          <p:cNvSpPr/>
          <p:nvPr/>
        </p:nvSpPr>
        <p:spPr>
          <a:xfrm>
            <a:off x="5272127" y="2946400"/>
            <a:ext cx="756000" cy="1803707"/>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xx</a:t>
            </a:r>
          </a:p>
        </p:txBody>
      </p:sp>
      <p:sp>
        <p:nvSpPr>
          <p:cNvPr id="7" name="Rectangle 6"/>
          <p:cNvSpPr/>
          <p:nvPr/>
        </p:nvSpPr>
        <p:spPr>
          <a:xfrm>
            <a:off x="5272127" y="5233980"/>
            <a:ext cx="756000" cy="99989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xx</a:t>
            </a:r>
          </a:p>
        </p:txBody>
      </p:sp>
      <p:sp>
        <p:nvSpPr>
          <p:cNvPr id="8" name="Rectangle 7"/>
          <p:cNvSpPr/>
          <p:nvPr/>
        </p:nvSpPr>
        <p:spPr>
          <a:xfrm>
            <a:off x="8046468" y="5312250"/>
            <a:ext cx="765027"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dirty="0">
                <a:solidFill>
                  <a:schemeClr val="tx1"/>
                </a:solidFill>
              </a:rPr>
              <a:t>x</a:t>
            </a:r>
          </a:p>
        </p:txBody>
      </p:sp>
      <p:sp>
        <p:nvSpPr>
          <p:cNvPr id="9" name="Rectangle 8"/>
          <p:cNvSpPr/>
          <p:nvPr/>
        </p:nvSpPr>
        <p:spPr>
          <a:xfrm>
            <a:off x="8046468" y="5567916"/>
            <a:ext cx="765027"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dirty="0">
                <a:solidFill>
                  <a:schemeClr val="tx1"/>
                </a:solidFill>
              </a:rPr>
              <a:t>x</a:t>
            </a:r>
          </a:p>
        </p:txBody>
      </p:sp>
      <p:sp>
        <p:nvSpPr>
          <p:cNvPr id="10" name="Rectangle 9"/>
          <p:cNvSpPr/>
          <p:nvPr/>
        </p:nvSpPr>
        <p:spPr>
          <a:xfrm>
            <a:off x="8046468" y="5836481"/>
            <a:ext cx="765027"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dirty="0">
                <a:solidFill>
                  <a:schemeClr val="tx1"/>
                </a:solidFill>
              </a:rPr>
              <a:t>x</a:t>
            </a:r>
          </a:p>
        </p:txBody>
      </p:sp>
      <p:cxnSp>
        <p:nvCxnSpPr>
          <p:cNvPr id="12" name="Connecteur droit 11"/>
          <p:cNvCxnSpPr/>
          <p:nvPr/>
        </p:nvCxnSpPr>
        <p:spPr>
          <a:xfrm rot="5400000">
            <a:off x="666607" y="4319901"/>
            <a:ext cx="4302177"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Ellipse 12"/>
          <p:cNvSpPr/>
          <p:nvPr/>
        </p:nvSpPr>
        <p:spPr>
          <a:xfrm>
            <a:off x="5064767" y="2549372"/>
            <a:ext cx="354758" cy="3547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1</a:t>
            </a:r>
          </a:p>
        </p:txBody>
      </p:sp>
      <p:sp>
        <p:nvSpPr>
          <p:cNvPr id="18" name="ZoneTexte 17"/>
          <p:cNvSpPr txBox="1"/>
          <p:nvPr/>
        </p:nvSpPr>
        <p:spPr>
          <a:xfrm>
            <a:off x="4607688" y="3969364"/>
            <a:ext cx="542136" cy="276999"/>
          </a:xfrm>
          <a:prstGeom prst="rect">
            <a:avLst/>
          </a:prstGeom>
          <a:noFill/>
        </p:spPr>
        <p:txBody>
          <a:bodyPr wrap="none" rtlCol="0">
            <a:spAutoFit/>
          </a:bodyPr>
          <a:lstStyle/>
          <a:p>
            <a:r>
              <a:rPr lang="en-US" sz="1200" dirty="0"/>
              <a:t>listed</a:t>
            </a:r>
          </a:p>
        </p:txBody>
      </p:sp>
      <p:sp>
        <p:nvSpPr>
          <p:cNvPr id="19" name="ZoneTexte 18"/>
          <p:cNvSpPr txBox="1"/>
          <p:nvPr/>
        </p:nvSpPr>
        <p:spPr>
          <a:xfrm>
            <a:off x="4310813" y="5693232"/>
            <a:ext cx="865943" cy="276999"/>
          </a:xfrm>
          <a:prstGeom prst="rect">
            <a:avLst/>
          </a:prstGeom>
          <a:noFill/>
        </p:spPr>
        <p:txBody>
          <a:bodyPr wrap="none" rtlCol="0">
            <a:spAutoFit/>
          </a:bodyPr>
          <a:lstStyle/>
          <a:p>
            <a:r>
              <a:rPr lang="en-US" sz="1200" dirty="0"/>
              <a:t>Non listed</a:t>
            </a:r>
          </a:p>
        </p:txBody>
      </p:sp>
      <p:sp>
        <p:nvSpPr>
          <p:cNvPr id="28" name="ZoneTexte 27"/>
          <p:cNvSpPr txBox="1"/>
          <p:nvPr/>
        </p:nvSpPr>
        <p:spPr>
          <a:xfrm>
            <a:off x="6710160" y="5326696"/>
            <a:ext cx="787395" cy="276999"/>
          </a:xfrm>
          <a:prstGeom prst="rect">
            <a:avLst/>
          </a:prstGeom>
          <a:noFill/>
        </p:spPr>
        <p:txBody>
          <a:bodyPr wrap="none" rtlCol="0">
            <a:spAutoFit/>
          </a:bodyPr>
          <a:lstStyle/>
          <a:p>
            <a:r>
              <a:rPr lang="en-US" sz="1200" b="0" dirty="0"/>
              <a:t>&gt; $80 M </a:t>
            </a:r>
          </a:p>
        </p:txBody>
      </p:sp>
      <p:sp>
        <p:nvSpPr>
          <p:cNvPr id="29" name="ZoneTexte 28"/>
          <p:cNvSpPr txBox="1"/>
          <p:nvPr/>
        </p:nvSpPr>
        <p:spPr>
          <a:xfrm>
            <a:off x="6710160" y="5601514"/>
            <a:ext cx="1165704" cy="276999"/>
          </a:xfrm>
          <a:prstGeom prst="rect">
            <a:avLst/>
          </a:prstGeom>
          <a:noFill/>
        </p:spPr>
        <p:txBody>
          <a:bodyPr wrap="none" rtlCol="0">
            <a:spAutoFit/>
          </a:bodyPr>
          <a:lstStyle/>
          <a:p>
            <a:r>
              <a:rPr lang="en-US" sz="1200" b="0" dirty="0"/>
              <a:t>$30 M– $80 M</a:t>
            </a:r>
          </a:p>
        </p:txBody>
      </p:sp>
      <p:sp>
        <p:nvSpPr>
          <p:cNvPr id="30" name="ZoneTexte 29"/>
          <p:cNvSpPr txBox="1"/>
          <p:nvPr/>
        </p:nvSpPr>
        <p:spPr>
          <a:xfrm>
            <a:off x="6744892" y="5036028"/>
            <a:ext cx="1640449" cy="276999"/>
          </a:xfrm>
          <a:prstGeom prst="rect">
            <a:avLst/>
          </a:prstGeom>
          <a:noFill/>
        </p:spPr>
        <p:txBody>
          <a:bodyPr wrap="none" rtlCol="0">
            <a:spAutoFit/>
          </a:bodyPr>
          <a:lstStyle/>
          <a:p>
            <a:r>
              <a:rPr lang="en-US" sz="1200" b="0" dirty="0"/>
              <a:t>Av Rev. (last 3 years)</a:t>
            </a:r>
          </a:p>
        </p:txBody>
      </p:sp>
      <p:sp>
        <p:nvSpPr>
          <p:cNvPr id="31" name="ZoneTexte 30"/>
          <p:cNvSpPr txBox="1"/>
          <p:nvPr/>
        </p:nvSpPr>
        <p:spPr>
          <a:xfrm>
            <a:off x="6710160" y="5888208"/>
            <a:ext cx="1208985" cy="276999"/>
          </a:xfrm>
          <a:prstGeom prst="rect">
            <a:avLst/>
          </a:prstGeom>
          <a:noFill/>
        </p:spPr>
        <p:txBody>
          <a:bodyPr wrap="none" rtlCol="0">
            <a:spAutoFit/>
          </a:bodyPr>
          <a:lstStyle/>
          <a:p>
            <a:r>
              <a:rPr lang="en-US" sz="1200" b="0" dirty="0"/>
              <a:t>$10 M– $ 30 M</a:t>
            </a:r>
          </a:p>
        </p:txBody>
      </p:sp>
      <p:sp>
        <p:nvSpPr>
          <p:cNvPr id="32" name="ZoneTexte 31"/>
          <p:cNvSpPr txBox="1"/>
          <p:nvPr/>
        </p:nvSpPr>
        <p:spPr>
          <a:xfrm>
            <a:off x="5389619" y="2590410"/>
            <a:ext cx="1356462" cy="307777"/>
          </a:xfrm>
          <a:prstGeom prst="rect">
            <a:avLst/>
          </a:prstGeom>
          <a:noFill/>
        </p:spPr>
        <p:txBody>
          <a:bodyPr wrap="none" rtlCol="0">
            <a:spAutoFit/>
          </a:bodyPr>
          <a:lstStyle/>
          <a:p>
            <a:r>
              <a:rPr lang="en-US" sz="1400" b="1" dirty="0"/>
              <a:t>Listed targets</a:t>
            </a:r>
          </a:p>
        </p:txBody>
      </p:sp>
      <p:sp>
        <p:nvSpPr>
          <p:cNvPr id="36" name="ZoneTexte 35"/>
          <p:cNvSpPr txBox="1"/>
          <p:nvPr/>
        </p:nvSpPr>
        <p:spPr>
          <a:xfrm>
            <a:off x="0" y="6567606"/>
            <a:ext cx="1308371" cy="215444"/>
          </a:xfrm>
          <a:prstGeom prst="rect">
            <a:avLst/>
          </a:prstGeom>
          <a:noFill/>
        </p:spPr>
        <p:txBody>
          <a:bodyPr wrap="none" rtlCol="0">
            <a:spAutoFit/>
          </a:bodyPr>
          <a:lstStyle/>
          <a:p>
            <a:r>
              <a:rPr lang="en-US" sz="800" b="0" dirty="0"/>
              <a:t>Source: ShARE analysis</a:t>
            </a:r>
          </a:p>
        </p:txBody>
      </p:sp>
      <p:sp>
        <p:nvSpPr>
          <p:cNvPr id="37" name="ZoneTexte 36"/>
          <p:cNvSpPr txBox="1"/>
          <p:nvPr/>
        </p:nvSpPr>
        <p:spPr>
          <a:xfrm>
            <a:off x="1778000" y="1228928"/>
            <a:ext cx="990600" cy="707886"/>
          </a:xfrm>
          <a:prstGeom prst="rect">
            <a:avLst/>
          </a:prstGeom>
          <a:noFill/>
        </p:spPr>
        <p:txBody>
          <a:bodyPr wrap="square" rtlCol="0">
            <a:spAutoFit/>
          </a:bodyPr>
          <a:lstStyle/>
          <a:p>
            <a:pPr algn="ctr"/>
            <a:r>
              <a:rPr lang="en-US" sz="1000" b="0" dirty="0"/>
              <a:t>Profit greater than xxfor at least one of last 3 years</a:t>
            </a:r>
          </a:p>
        </p:txBody>
      </p:sp>
      <p:sp>
        <p:nvSpPr>
          <p:cNvPr id="40" name="Rectangle 39"/>
          <p:cNvSpPr/>
          <p:nvPr/>
        </p:nvSpPr>
        <p:spPr>
          <a:xfrm>
            <a:off x="808003" y="2264226"/>
            <a:ext cx="748908" cy="39669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xx</a:t>
            </a:r>
          </a:p>
        </p:txBody>
      </p:sp>
      <p:cxnSp>
        <p:nvCxnSpPr>
          <p:cNvPr id="41" name="Connecteur droit 40"/>
          <p:cNvCxnSpPr/>
          <p:nvPr/>
        </p:nvCxnSpPr>
        <p:spPr>
          <a:xfrm rot="5400000">
            <a:off x="-445550" y="4319901"/>
            <a:ext cx="4302177"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604152" y="1257297"/>
            <a:ext cx="1161148" cy="400110"/>
          </a:xfrm>
          <a:prstGeom prst="rect">
            <a:avLst/>
          </a:prstGeom>
          <a:noFill/>
        </p:spPr>
        <p:txBody>
          <a:bodyPr wrap="square" rtlCol="0">
            <a:spAutoFit/>
          </a:bodyPr>
          <a:lstStyle/>
          <a:p>
            <a:pPr algn="ctr"/>
            <a:r>
              <a:rPr lang="en-US" sz="1000" dirty="0"/>
              <a:t>Data availability xx</a:t>
            </a:r>
          </a:p>
        </p:txBody>
      </p:sp>
      <p:sp>
        <p:nvSpPr>
          <p:cNvPr id="39" name="Rectangle 38"/>
          <p:cNvSpPr/>
          <p:nvPr/>
        </p:nvSpPr>
        <p:spPr>
          <a:xfrm>
            <a:off x="3021426" y="5233980"/>
            <a:ext cx="748908" cy="9997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xx</a:t>
            </a:r>
          </a:p>
        </p:txBody>
      </p:sp>
      <p:sp>
        <p:nvSpPr>
          <p:cNvPr id="46" name="Ellipse 45"/>
          <p:cNvSpPr/>
          <p:nvPr/>
        </p:nvSpPr>
        <p:spPr>
          <a:xfrm>
            <a:off x="5064767" y="4813597"/>
            <a:ext cx="354758" cy="3547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a:solidFill>
                  <a:schemeClr val="tx1"/>
                </a:solidFill>
              </a:rPr>
              <a:t>2</a:t>
            </a:r>
          </a:p>
        </p:txBody>
      </p:sp>
      <p:sp>
        <p:nvSpPr>
          <p:cNvPr id="47" name="ZoneTexte 46"/>
          <p:cNvSpPr txBox="1"/>
          <p:nvPr/>
        </p:nvSpPr>
        <p:spPr>
          <a:xfrm>
            <a:off x="5377744" y="4862550"/>
            <a:ext cx="1754006" cy="307777"/>
          </a:xfrm>
          <a:prstGeom prst="rect">
            <a:avLst/>
          </a:prstGeom>
          <a:noFill/>
        </p:spPr>
        <p:txBody>
          <a:bodyPr wrap="none" rtlCol="0">
            <a:spAutoFit/>
          </a:bodyPr>
          <a:lstStyle/>
          <a:p>
            <a:r>
              <a:rPr lang="en-US" sz="1400" b="1" dirty="0"/>
              <a:t>Non -listed targets</a:t>
            </a:r>
          </a:p>
        </p:txBody>
      </p:sp>
      <p:sp>
        <p:nvSpPr>
          <p:cNvPr id="33" name="Rectangle 32"/>
          <p:cNvSpPr/>
          <p:nvPr/>
        </p:nvSpPr>
        <p:spPr>
          <a:xfrm>
            <a:off x="8056368" y="3897150"/>
            <a:ext cx="765027"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dirty="0">
                <a:solidFill>
                  <a:schemeClr val="tx1"/>
                </a:solidFill>
              </a:rPr>
              <a:t>x</a:t>
            </a:r>
          </a:p>
        </p:txBody>
      </p:sp>
      <p:sp>
        <p:nvSpPr>
          <p:cNvPr id="34" name="Rectangle 33"/>
          <p:cNvSpPr/>
          <p:nvPr/>
        </p:nvSpPr>
        <p:spPr>
          <a:xfrm>
            <a:off x="8056368" y="4152816"/>
            <a:ext cx="765027"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dirty="0">
                <a:solidFill>
                  <a:schemeClr val="tx1"/>
                </a:solidFill>
              </a:rPr>
              <a:t>x</a:t>
            </a:r>
          </a:p>
        </p:txBody>
      </p:sp>
      <p:sp>
        <p:nvSpPr>
          <p:cNvPr id="35" name="Rectangle 34"/>
          <p:cNvSpPr/>
          <p:nvPr/>
        </p:nvSpPr>
        <p:spPr>
          <a:xfrm>
            <a:off x="8056368" y="4421381"/>
            <a:ext cx="765027"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dirty="0">
                <a:solidFill>
                  <a:schemeClr val="tx1"/>
                </a:solidFill>
              </a:rPr>
              <a:t>x</a:t>
            </a:r>
          </a:p>
        </p:txBody>
      </p:sp>
      <p:sp>
        <p:nvSpPr>
          <p:cNvPr id="38" name="ZoneTexte 27"/>
          <p:cNvSpPr txBox="1"/>
          <p:nvPr/>
        </p:nvSpPr>
        <p:spPr>
          <a:xfrm>
            <a:off x="6720060" y="3911596"/>
            <a:ext cx="787395" cy="276999"/>
          </a:xfrm>
          <a:prstGeom prst="rect">
            <a:avLst/>
          </a:prstGeom>
          <a:noFill/>
        </p:spPr>
        <p:txBody>
          <a:bodyPr wrap="none" rtlCol="0">
            <a:spAutoFit/>
          </a:bodyPr>
          <a:lstStyle/>
          <a:p>
            <a:r>
              <a:rPr lang="en-US" sz="1200" b="0" dirty="0"/>
              <a:t>&gt; $80 M </a:t>
            </a:r>
          </a:p>
        </p:txBody>
      </p:sp>
      <p:sp>
        <p:nvSpPr>
          <p:cNvPr id="45" name="ZoneTexte 28"/>
          <p:cNvSpPr txBox="1"/>
          <p:nvPr/>
        </p:nvSpPr>
        <p:spPr>
          <a:xfrm>
            <a:off x="6720060" y="4186414"/>
            <a:ext cx="1165704" cy="276999"/>
          </a:xfrm>
          <a:prstGeom prst="rect">
            <a:avLst/>
          </a:prstGeom>
          <a:noFill/>
        </p:spPr>
        <p:txBody>
          <a:bodyPr wrap="none" rtlCol="0">
            <a:spAutoFit/>
          </a:bodyPr>
          <a:lstStyle/>
          <a:p>
            <a:r>
              <a:rPr lang="en-US" sz="1200" b="0" dirty="0"/>
              <a:t>$30 M– $80 M</a:t>
            </a:r>
          </a:p>
        </p:txBody>
      </p:sp>
      <p:sp>
        <p:nvSpPr>
          <p:cNvPr id="49" name="ZoneTexte 29"/>
          <p:cNvSpPr txBox="1"/>
          <p:nvPr/>
        </p:nvSpPr>
        <p:spPr>
          <a:xfrm>
            <a:off x="6754792" y="3620928"/>
            <a:ext cx="1711238" cy="276999"/>
          </a:xfrm>
          <a:prstGeom prst="rect">
            <a:avLst/>
          </a:prstGeom>
          <a:noFill/>
        </p:spPr>
        <p:txBody>
          <a:bodyPr wrap="none" rtlCol="0">
            <a:spAutoFit/>
          </a:bodyPr>
          <a:lstStyle/>
          <a:p>
            <a:r>
              <a:rPr lang="en-US" sz="1200" b="1" dirty="0"/>
              <a:t>Av Rev. (last 3 years)</a:t>
            </a:r>
          </a:p>
        </p:txBody>
      </p:sp>
      <p:sp>
        <p:nvSpPr>
          <p:cNvPr id="50" name="ZoneTexte 30"/>
          <p:cNvSpPr txBox="1"/>
          <p:nvPr/>
        </p:nvSpPr>
        <p:spPr>
          <a:xfrm>
            <a:off x="6720060" y="4473108"/>
            <a:ext cx="1208985" cy="276999"/>
          </a:xfrm>
          <a:prstGeom prst="rect">
            <a:avLst/>
          </a:prstGeom>
          <a:noFill/>
        </p:spPr>
        <p:txBody>
          <a:bodyPr wrap="none" rtlCol="0">
            <a:spAutoFit/>
          </a:bodyPr>
          <a:lstStyle/>
          <a:p>
            <a:r>
              <a:rPr lang="en-US" sz="1200" b="0" dirty="0"/>
              <a:t>$10 M– $ 30 M</a:t>
            </a:r>
          </a:p>
        </p:txBody>
      </p:sp>
      <p:cxnSp>
        <p:nvCxnSpPr>
          <p:cNvPr id="4" name="Straight Connector 3"/>
          <p:cNvCxnSpPr/>
          <p:nvPr/>
        </p:nvCxnSpPr>
        <p:spPr>
          <a:xfrm flipV="1">
            <a:off x="3770334" y="2946400"/>
            <a:ext cx="1501793" cy="2287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758459" y="6219272"/>
            <a:ext cx="1501793" cy="54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6807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Connecteur droit avec flèche 48"/>
          <p:cNvCxnSpPr/>
          <p:nvPr/>
        </p:nvCxnSpPr>
        <p:spPr>
          <a:xfrm rot="10800000" flipV="1">
            <a:off x="4088032" y="4782794"/>
            <a:ext cx="2221882" cy="1072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p:nvPr/>
        </p:nvCxnSpPr>
        <p:spPr>
          <a:xfrm rot="10800000" flipV="1">
            <a:off x="4088032" y="6012880"/>
            <a:ext cx="2221882" cy="1072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8" name="Connecteur droit avec flèche 47"/>
          <p:cNvCxnSpPr>
            <a:stCxn id="32" idx="1"/>
            <a:endCxn id="28" idx="3"/>
          </p:cNvCxnSpPr>
          <p:nvPr/>
        </p:nvCxnSpPr>
        <p:spPr>
          <a:xfrm rot="10800000" flipV="1">
            <a:off x="4088032" y="2101280"/>
            <a:ext cx="2221882" cy="1072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p:txBody>
          <a:bodyPr/>
          <a:lstStyle/>
          <a:p>
            <a:r>
              <a:rPr lang="en-US" dirty="0"/>
              <a:t>Scoring methodology – </a:t>
            </a:r>
            <a:r>
              <a:rPr lang="en-US" b="0" dirty="0"/>
              <a:t>4 parameters to measure the attractiveness of the listed target</a:t>
            </a:r>
          </a:p>
        </p:txBody>
      </p:sp>
      <p:sp>
        <p:nvSpPr>
          <p:cNvPr id="4" name="Text Placeholder 3"/>
          <p:cNvSpPr>
            <a:spLocks noGrp="1"/>
          </p:cNvSpPr>
          <p:nvPr>
            <p:ph type="body" sz="quarter" idx="11"/>
          </p:nvPr>
        </p:nvSpPr>
        <p:spPr/>
        <p:txBody>
          <a:bodyPr/>
          <a:lstStyle/>
          <a:p>
            <a:endParaRPr lang="en-GB"/>
          </a:p>
        </p:txBody>
      </p:sp>
      <p:sp>
        <p:nvSpPr>
          <p:cNvPr id="15" name="Rectangle 14"/>
          <p:cNvSpPr/>
          <p:nvPr/>
        </p:nvSpPr>
        <p:spPr>
          <a:xfrm>
            <a:off x="4452079" y="1878448"/>
            <a:ext cx="1379095" cy="449705"/>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Normalization 0-1</a:t>
            </a:r>
          </a:p>
        </p:txBody>
      </p:sp>
      <p:sp>
        <p:nvSpPr>
          <p:cNvPr id="27" name="Rectangle 26"/>
          <p:cNvSpPr/>
          <p:nvPr/>
        </p:nvSpPr>
        <p:spPr>
          <a:xfrm>
            <a:off x="417108" y="3894108"/>
            <a:ext cx="1150436" cy="449705"/>
          </a:xfrm>
          <a:prstGeom prst="rect">
            <a:avLst/>
          </a:prstGeom>
          <a:solidFill>
            <a:schemeClr val="bg1"/>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Score</a:t>
            </a:r>
          </a:p>
        </p:txBody>
      </p:sp>
      <p:sp>
        <p:nvSpPr>
          <p:cNvPr id="28" name="Rectangle 27"/>
          <p:cNvSpPr/>
          <p:nvPr/>
        </p:nvSpPr>
        <p:spPr>
          <a:xfrm>
            <a:off x="2708937" y="1887155"/>
            <a:ext cx="1379095" cy="449705"/>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x</a:t>
            </a:r>
          </a:p>
        </p:txBody>
      </p:sp>
      <p:sp>
        <p:nvSpPr>
          <p:cNvPr id="29" name="Rectangle 28"/>
          <p:cNvSpPr/>
          <p:nvPr/>
        </p:nvSpPr>
        <p:spPr>
          <a:xfrm>
            <a:off x="2708937" y="4563910"/>
            <a:ext cx="1379095" cy="464696"/>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x</a:t>
            </a:r>
          </a:p>
        </p:txBody>
      </p:sp>
      <p:sp>
        <p:nvSpPr>
          <p:cNvPr id="30" name="Rectangle 29"/>
          <p:cNvSpPr/>
          <p:nvPr/>
        </p:nvSpPr>
        <p:spPr>
          <a:xfrm>
            <a:off x="2708937" y="5788747"/>
            <a:ext cx="1379095" cy="464696"/>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x</a:t>
            </a:r>
          </a:p>
        </p:txBody>
      </p:sp>
      <p:sp>
        <p:nvSpPr>
          <p:cNvPr id="31" name="ZoneTexte 30"/>
          <p:cNvSpPr txBox="1"/>
          <p:nvPr/>
        </p:nvSpPr>
        <p:spPr>
          <a:xfrm>
            <a:off x="2894461" y="1308822"/>
            <a:ext cx="777713" cy="307777"/>
          </a:xfrm>
          <a:prstGeom prst="rect">
            <a:avLst/>
          </a:prstGeom>
          <a:noFill/>
        </p:spPr>
        <p:txBody>
          <a:bodyPr wrap="none" rtlCol="0">
            <a:spAutoFit/>
          </a:bodyPr>
          <a:lstStyle/>
          <a:p>
            <a:r>
              <a:rPr lang="en-US" sz="1400" b="1" dirty="0"/>
              <a:t>Weight</a:t>
            </a:r>
          </a:p>
        </p:txBody>
      </p:sp>
      <p:sp>
        <p:nvSpPr>
          <p:cNvPr id="32" name="Rectangle 31"/>
          <p:cNvSpPr/>
          <p:nvPr/>
        </p:nvSpPr>
        <p:spPr>
          <a:xfrm>
            <a:off x="6309914" y="1951018"/>
            <a:ext cx="1580052" cy="300525"/>
          </a:xfrm>
          <a:prstGeom prst="rect">
            <a:avLst/>
          </a:prstGeom>
          <a:solidFill>
            <a:schemeClr val="tx2"/>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XX</a:t>
            </a:r>
          </a:p>
        </p:txBody>
      </p:sp>
      <p:sp>
        <p:nvSpPr>
          <p:cNvPr id="33" name="Rectangle 32"/>
          <p:cNvSpPr/>
          <p:nvPr/>
        </p:nvSpPr>
        <p:spPr>
          <a:xfrm>
            <a:off x="6309914" y="4555203"/>
            <a:ext cx="1580052" cy="464696"/>
          </a:xfrm>
          <a:prstGeom prst="rect">
            <a:avLst/>
          </a:prstGeom>
          <a:solidFill>
            <a:schemeClr val="tx2"/>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XX</a:t>
            </a:r>
          </a:p>
        </p:txBody>
      </p:sp>
      <p:sp>
        <p:nvSpPr>
          <p:cNvPr id="34" name="Rectangle 33"/>
          <p:cNvSpPr/>
          <p:nvPr/>
        </p:nvSpPr>
        <p:spPr>
          <a:xfrm>
            <a:off x="6309914" y="5780040"/>
            <a:ext cx="1580052" cy="464696"/>
          </a:xfrm>
          <a:prstGeom prst="rect">
            <a:avLst/>
          </a:prstGeom>
          <a:solidFill>
            <a:schemeClr val="tx2"/>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XX</a:t>
            </a:r>
          </a:p>
        </p:txBody>
      </p:sp>
      <p:sp>
        <p:nvSpPr>
          <p:cNvPr id="35" name="ZoneTexte 16"/>
          <p:cNvSpPr txBox="1"/>
          <p:nvPr/>
        </p:nvSpPr>
        <p:spPr>
          <a:xfrm>
            <a:off x="6441730" y="1304466"/>
            <a:ext cx="1063112" cy="307777"/>
          </a:xfrm>
          <a:prstGeom prst="rect">
            <a:avLst/>
          </a:prstGeom>
          <a:noFill/>
        </p:spPr>
        <p:txBody>
          <a:bodyPr wrap="none" rtlCol="0">
            <a:spAutoFit/>
          </a:bodyPr>
          <a:lstStyle/>
          <a:p>
            <a:r>
              <a:rPr lang="en-US" sz="1400" b="1" dirty="0"/>
              <a:t>Parameter</a:t>
            </a:r>
          </a:p>
        </p:txBody>
      </p:sp>
      <p:sp>
        <p:nvSpPr>
          <p:cNvPr id="36" name="Rectangle 35"/>
          <p:cNvSpPr/>
          <p:nvPr/>
        </p:nvSpPr>
        <p:spPr>
          <a:xfrm>
            <a:off x="4466594" y="4588989"/>
            <a:ext cx="1379095" cy="449705"/>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Normalization 0-1</a:t>
            </a:r>
          </a:p>
        </p:txBody>
      </p:sp>
      <p:sp>
        <p:nvSpPr>
          <p:cNvPr id="37" name="Rectangle 36"/>
          <p:cNvSpPr/>
          <p:nvPr/>
        </p:nvSpPr>
        <p:spPr>
          <a:xfrm>
            <a:off x="4481108" y="5775517"/>
            <a:ext cx="1379095" cy="449705"/>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Normalization 0-1</a:t>
            </a:r>
          </a:p>
        </p:txBody>
      </p:sp>
      <p:cxnSp>
        <p:nvCxnSpPr>
          <p:cNvPr id="40" name="Connecteur en angle 39"/>
          <p:cNvCxnSpPr>
            <a:stCxn id="28" idx="1"/>
            <a:endCxn id="27" idx="3"/>
          </p:cNvCxnSpPr>
          <p:nvPr/>
        </p:nvCxnSpPr>
        <p:spPr>
          <a:xfrm rot="10800000" flipV="1">
            <a:off x="1567545" y="2112007"/>
            <a:ext cx="1141393" cy="2006953"/>
          </a:xfrm>
          <a:prstGeom prst="bentConnector3">
            <a:avLst>
              <a:gd name="adj1"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Connecteur en angle 41"/>
          <p:cNvCxnSpPr>
            <a:stCxn id="30" idx="1"/>
            <a:endCxn id="27" idx="3"/>
          </p:cNvCxnSpPr>
          <p:nvPr/>
        </p:nvCxnSpPr>
        <p:spPr>
          <a:xfrm rot="10800000">
            <a:off x="1567545" y="4118961"/>
            <a:ext cx="1141393" cy="1902134"/>
          </a:xfrm>
          <a:prstGeom prst="bentConnector3">
            <a:avLst>
              <a:gd name="adj1"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Ellipse 37"/>
          <p:cNvSpPr/>
          <p:nvPr/>
        </p:nvSpPr>
        <p:spPr>
          <a:xfrm>
            <a:off x="1959428" y="3947886"/>
            <a:ext cx="360000" cy="360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a:t>
            </a:r>
          </a:p>
        </p:txBody>
      </p:sp>
      <p:sp>
        <p:nvSpPr>
          <p:cNvPr id="44" name="Rectangle 43"/>
          <p:cNvSpPr/>
          <p:nvPr/>
        </p:nvSpPr>
        <p:spPr>
          <a:xfrm>
            <a:off x="6309914" y="2255818"/>
            <a:ext cx="1580052" cy="300525"/>
          </a:xfrm>
          <a:prstGeom prst="rect">
            <a:avLst/>
          </a:prstGeom>
          <a:solidFill>
            <a:schemeClr val="bg1"/>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rPr>
              <a:t>Av. 07-09</a:t>
            </a:r>
          </a:p>
        </p:txBody>
      </p:sp>
      <p:sp>
        <p:nvSpPr>
          <p:cNvPr id="45" name="Rectangle 44"/>
          <p:cNvSpPr/>
          <p:nvPr/>
        </p:nvSpPr>
        <p:spPr>
          <a:xfrm>
            <a:off x="6309914" y="5009905"/>
            <a:ext cx="1580052" cy="300525"/>
          </a:xfrm>
          <a:prstGeom prst="rect">
            <a:avLst/>
          </a:prstGeom>
          <a:solidFill>
            <a:schemeClr val="bg1"/>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rPr>
              <a:t>Mean / Var 07-09</a:t>
            </a:r>
          </a:p>
        </p:txBody>
      </p:sp>
      <p:sp>
        <p:nvSpPr>
          <p:cNvPr id="46" name="Rectangle 45"/>
          <p:cNvSpPr/>
          <p:nvPr/>
        </p:nvSpPr>
        <p:spPr>
          <a:xfrm>
            <a:off x="6309914" y="6243620"/>
            <a:ext cx="1580052" cy="300525"/>
          </a:xfrm>
          <a:prstGeom prst="rect">
            <a:avLst/>
          </a:prstGeom>
          <a:solidFill>
            <a:schemeClr val="bg1"/>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rPr>
              <a:t>Growth 07-09</a:t>
            </a:r>
          </a:p>
        </p:txBody>
      </p:sp>
      <p:sp>
        <p:nvSpPr>
          <p:cNvPr id="52" name="ZoneTexte 51"/>
          <p:cNvSpPr txBox="1"/>
          <p:nvPr/>
        </p:nvSpPr>
        <p:spPr>
          <a:xfrm>
            <a:off x="4608000" y="1464126"/>
            <a:ext cx="806631" cy="415498"/>
          </a:xfrm>
          <a:prstGeom prst="rect">
            <a:avLst/>
          </a:prstGeom>
          <a:noFill/>
        </p:spPr>
        <p:txBody>
          <a:bodyPr wrap="none" rtlCol="0">
            <a:spAutoFit/>
          </a:bodyPr>
          <a:lstStyle/>
          <a:p>
            <a:r>
              <a:rPr lang="en-US" sz="1050" b="0" dirty="0"/>
              <a:t>1 : highest</a:t>
            </a:r>
          </a:p>
          <a:p>
            <a:r>
              <a:rPr lang="en-US" sz="1050" b="0" dirty="0"/>
              <a:t>0 : lowest</a:t>
            </a:r>
          </a:p>
        </p:txBody>
      </p:sp>
      <p:sp>
        <p:nvSpPr>
          <p:cNvPr id="53" name="ZoneTexte 52"/>
          <p:cNvSpPr txBox="1"/>
          <p:nvPr/>
        </p:nvSpPr>
        <p:spPr>
          <a:xfrm>
            <a:off x="4608000" y="4167411"/>
            <a:ext cx="1059906" cy="415498"/>
          </a:xfrm>
          <a:prstGeom prst="rect">
            <a:avLst/>
          </a:prstGeom>
          <a:noFill/>
        </p:spPr>
        <p:txBody>
          <a:bodyPr wrap="none" rtlCol="0">
            <a:spAutoFit/>
          </a:bodyPr>
          <a:lstStyle/>
          <a:p>
            <a:r>
              <a:rPr lang="en-US" sz="1050" b="0" dirty="0"/>
              <a:t>1 : most stable</a:t>
            </a:r>
          </a:p>
          <a:p>
            <a:r>
              <a:rPr lang="en-US" sz="1050" b="0" dirty="0"/>
              <a:t>0 : least stable</a:t>
            </a:r>
          </a:p>
        </p:txBody>
      </p:sp>
      <p:sp>
        <p:nvSpPr>
          <p:cNvPr id="54" name="ZoneTexte 53"/>
          <p:cNvSpPr txBox="1"/>
          <p:nvPr/>
        </p:nvSpPr>
        <p:spPr>
          <a:xfrm>
            <a:off x="4608000" y="5350325"/>
            <a:ext cx="1249060" cy="415498"/>
          </a:xfrm>
          <a:prstGeom prst="rect">
            <a:avLst/>
          </a:prstGeom>
          <a:noFill/>
        </p:spPr>
        <p:txBody>
          <a:bodyPr wrap="none" rtlCol="0">
            <a:spAutoFit/>
          </a:bodyPr>
          <a:lstStyle/>
          <a:p>
            <a:r>
              <a:rPr lang="en-US" sz="1050" b="0" dirty="0"/>
              <a:t>1 : highest growth</a:t>
            </a:r>
          </a:p>
          <a:p>
            <a:r>
              <a:rPr lang="en-US" sz="1050" b="0" dirty="0"/>
              <a:t>0 : lowest growth</a:t>
            </a:r>
          </a:p>
        </p:txBody>
      </p:sp>
      <p:sp>
        <p:nvSpPr>
          <p:cNvPr id="39" name="ZoneTexte 38"/>
          <p:cNvSpPr txBox="1"/>
          <p:nvPr/>
        </p:nvSpPr>
        <p:spPr>
          <a:xfrm>
            <a:off x="274494" y="1422400"/>
            <a:ext cx="1973617" cy="307777"/>
          </a:xfrm>
          <a:prstGeom prst="rect">
            <a:avLst/>
          </a:prstGeom>
          <a:noFill/>
        </p:spPr>
        <p:txBody>
          <a:bodyPr wrap="none" rtlCol="0">
            <a:spAutoFit/>
          </a:bodyPr>
          <a:lstStyle/>
          <a:p>
            <a:r>
              <a:rPr lang="en-US" sz="1400" b="1" dirty="0"/>
              <a:t>For listed companies</a:t>
            </a:r>
          </a:p>
        </p:txBody>
      </p:sp>
      <p:cxnSp>
        <p:nvCxnSpPr>
          <p:cNvPr id="47" name="Connecteur droit avec flèche 48"/>
          <p:cNvCxnSpPr/>
          <p:nvPr/>
        </p:nvCxnSpPr>
        <p:spPr>
          <a:xfrm rot="10800000" flipV="1">
            <a:off x="4088032" y="3423894"/>
            <a:ext cx="2221882" cy="1072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2708937" y="3205010"/>
            <a:ext cx="1379095" cy="464696"/>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x</a:t>
            </a:r>
          </a:p>
        </p:txBody>
      </p:sp>
      <p:sp>
        <p:nvSpPr>
          <p:cNvPr id="55" name="Rectangle 54"/>
          <p:cNvSpPr/>
          <p:nvPr/>
        </p:nvSpPr>
        <p:spPr>
          <a:xfrm>
            <a:off x="6309914" y="3196303"/>
            <a:ext cx="1580052" cy="464696"/>
          </a:xfrm>
          <a:prstGeom prst="rect">
            <a:avLst/>
          </a:prstGeom>
          <a:solidFill>
            <a:schemeClr val="tx2"/>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XX</a:t>
            </a:r>
            <a:endParaRPr lang="en-US" sz="1200" b="1" baseline="30000" dirty="0">
              <a:solidFill>
                <a:schemeClr val="tx1"/>
              </a:solidFill>
            </a:endParaRPr>
          </a:p>
        </p:txBody>
      </p:sp>
      <p:sp>
        <p:nvSpPr>
          <p:cNvPr id="56" name="Rectangle 55"/>
          <p:cNvSpPr/>
          <p:nvPr/>
        </p:nvSpPr>
        <p:spPr>
          <a:xfrm>
            <a:off x="4466594" y="3230089"/>
            <a:ext cx="1379095" cy="449705"/>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a:solidFill>
                  <a:schemeClr val="tx1"/>
                </a:solidFill>
              </a:rPr>
              <a:t>Normalization 0-1</a:t>
            </a:r>
          </a:p>
        </p:txBody>
      </p:sp>
      <p:sp>
        <p:nvSpPr>
          <p:cNvPr id="57" name="Rectangle 56"/>
          <p:cNvSpPr/>
          <p:nvPr/>
        </p:nvSpPr>
        <p:spPr>
          <a:xfrm>
            <a:off x="6309914" y="3651005"/>
            <a:ext cx="1580052" cy="300525"/>
          </a:xfrm>
          <a:prstGeom prst="rect">
            <a:avLst/>
          </a:prstGeom>
          <a:solidFill>
            <a:schemeClr val="bg1"/>
          </a:solidFill>
          <a:ln w="127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dirty="0">
                <a:solidFill>
                  <a:schemeClr val="tx1"/>
                </a:solidFill>
              </a:rPr>
              <a:t>(P/E) / (P/E</a:t>
            </a:r>
            <a:r>
              <a:rPr lang="en-US" sz="1400" b="0" baseline="30000" dirty="0">
                <a:solidFill>
                  <a:schemeClr val="tx1"/>
                </a:solidFill>
              </a:rPr>
              <a:t>industry</a:t>
            </a:r>
            <a:r>
              <a:rPr lang="en-US" sz="1400" b="0" dirty="0">
                <a:solidFill>
                  <a:schemeClr val="tx1"/>
                </a:solidFill>
              </a:rPr>
              <a:t>)</a:t>
            </a:r>
          </a:p>
        </p:txBody>
      </p:sp>
      <p:sp>
        <p:nvSpPr>
          <p:cNvPr id="58" name="ZoneTexte 52"/>
          <p:cNvSpPr txBox="1"/>
          <p:nvPr/>
        </p:nvSpPr>
        <p:spPr>
          <a:xfrm>
            <a:off x="4608000" y="2808511"/>
            <a:ext cx="806631" cy="415498"/>
          </a:xfrm>
          <a:prstGeom prst="rect">
            <a:avLst/>
          </a:prstGeom>
          <a:noFill/>
        </p:spPr>
        <p:txBody>
          <a:bodyPr wrap="none" rtlCol="0">
            <a:spAutoFit/>
          </a:bodyPr>
          <a:lstStyle/>
          <a:p>
            <a:r>
              <a:rPr lang="en-US" sz="1050" b="0" dirty="0"/>
              <a:t>1 : highest</a:t>
            </a:r>
          </a:p>
          <a:p>
            <a:r>
              <a:rPr lang="en-US" sz="1050" b="0" dirty="0"/>
              <a:t>0 : lowest</a:t>
            </a:r>
          </a:p>
        </p:txBody>
      </p:sp>
      <p:cxnSp>
        <p:nvCxnSpPr>
          <p:cNvPr id="60" name="Elbow Connector 59"/>
          <p:cNvCxnSpPr>
            <a:stCxn id="51" idx="1"/>
            <a:endCxn id="38" idx="6"/>
          </p:cNvCxnSpPr>
          <p:nvPr/>
        </p:nvCxnSpPr>
        <p:spPr>
          <a:xfrm rot="10800000" flipV="1">
            <a:off x="2319429" y="3437358"/>
            <a:ext cx="389509" cy="690528"/>
          </a:xfrm>
          <a:prstGeom prst="bentConnector3">
            <a:avLst>
              <a:gd name="adj1"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29" idx="1"/>
            <a:endCxn id="38" idx="6"/>
          </p:cNvCxnSpPr>
          <p:nvPr/>
        </p:nvCxnSpPr>
        <p:spPr>
          <a:xfrm rot="10800000">
            <a:off x="2319429" y="4127886"/>
            <a:ext cx="389509" cy="668372"/>
          </a:xfrm>
          <a:prstGeom prst="bentConnector3">
            <a:avLst>
              <a:gd name="adj1"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ZoneTexte 42"/>
          <p:cNvSpPr txBox="1"/>
          <p:nvPr/>
        </p:nvSpPr>
        <p:spPr>
          <a:xfrm>
            <a:off x="0" y="6567606"/>
            <a:ext cx="1308371" cy="215444"/>
          </a:xfrm>
          <a:prstGeom prst="rect">
            <a:avLst/>
          </a:prstGeom>
          <a:noFill/>
        </p:spPr>
        <p:txBody>
          <a:bodyPr wrap="none" rtlCol="0">
            <a:spAutoFit/>
          </a:bodyPr>
          <a:lstStyle/>
          <a:p>
            <a:r>
              <a:rPr lang="en-US" sz="800" b="0" dirty="0"/>
              <a:t>Source: ShARE analysis</a:t>
            </a:r>
          </a:p>
        </p:txBody>
      </p:sp>
    </p:spTree>
    <p:extLst>
      <p:ext uri="{BB962C8B-B14F-4D97-AF65-F5344CB8AC3E}">
        <p14:creationId xmlns:p14="http://schemas.microsoft.com/office/powerpoint/2010/main" val="11757275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p:txBody>
          <a:bodyPr/>
          <a:lstStyle/>
          <a:p>
            <a:r>
              <a:rPr lang="en-US" altLang="zh-CN" dirty="0">
                <a:ea typeface="SimSun" pitchFamily="2" charset="-122"/>
              </a:rPr>
              <a:t>Back –up – cost drivers</a:t>
            </a:r>
          </a:p>
        </p:txBody>
      </p:sp>
      <p:sp>
        <p:nvSpPr>
          <p:cNvPr id="3" name="Text Placeholder 2"/>
          <p:cNvSpPr>
            <a:spLocks noGrp="1"/>
          </p:cNvSpPr>
          <p:nvPr>
            <p:ph type="body" sz="quarter" idx="11"/>
          </p:nvPr>
        </p:nvSpPr>
        <p:spPr/>
        <p:txBody>
          <a:bodyPr/>
          <a:lstStyle/>
          <a:p>
            <a:endParaRPr lang="en-GB"/>
          </a:p>
        </p:txBody>
      </p:sp>
      <p:sp>
        <p:nvSpPr>
          <p:cNvPr id="4" name="Rectangle 3"/>
          <p:cNvSpPr/>
          <p:nvPr/>
        </p:nvSpPr>
        <p:spPr bwMode="auto">
          <a:xfrm>
            <a:off x="3665538" y="1958975"/>
            <a:ext cx="2017712" cy="685800"/>
          </a:xfrm>
          <a:prstGeom prst="rect">
            <a:avLst/>
          </a:prstGeom>
          <a:solidFill>
            <a:srgbClr val="D0F0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solidFill>
                  <a:schemeClr val="tx1"/>
                </a:solidFill>
                <a:ea typeface="SimSun" pitchFamily="2" charset="-122"/>
              </a:rPr>
              <a:t>Technological</a:t>
            </a:r>
          </a:p>
          <a:p>
            <a:pPr algn="ctr">
              <a:defRPr/>
            </a:pPr>
            <a:endParaRPr lang="en-US" altLang="zh-CN" sz="1200" dirty="0">
              <a:solidFill>
                <a:schemeClr val="tx1"/>
              </a:solidFill>
              <a:ea typeface="SimSun" pitchFamily="2" charset="-122"/>
            </a:endParaRPr>
          </a:p>
          <a:p>
            <a:pPr algn="ctr">
              <a:defRPr/>
            </a:pPr>
            <a:r>
              <a:rPr lang="en-US" altLang="zh-CN" sz="1200" b="0" dirty="0">
                <a:solidFill>
                  <a:schemeClr val="tx1"/>
                </a:solidFill>
                <a:ea typeface="SimSun" pitchFamily="2" charset="-122"/>
              </a:rPr>
              <a:t>XX% | X%</a:t>
            </a:r>
          </a:p>
        </p:txBody>
      </p:sp>
      <p:sp>
        <p:nvSpPr>
          <p:cNvPr id="5" name="Rectangle 4"/>
          <p:cNvSpPr/>
          <p:nvPr/>
        </p:nvSpPr>
        <p:spPr bwMode="auto">
          <a:xfrm>
            <a:off x="3703638" y="3460750"/>
            <a:ext cx="2017712" cy="744538"/>
          </a:xfrm>
          <a:prstGeom prst="rect">
            <a:avLst/>
          </a:prstGeom>
          <a:solidFill>
            <a:srgbClr val="D0F0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solidFill>
                  <a:schemeClr val="tx1"/>
                </a:solidFill>
                <a:ea typeface="SimSun" pitchFamily="2" charset="-122"/>
              </a:rPr>
              <a:t>Economic</a:t>
            </a:r>
          </a:p>
          <a:p>
            <a:pPr algn="ctr">
              <a:defRPr/>
            </a:pPr>
            <a:endParaRPr lang="en-US" altLang="zh-CN" sz="1200" b="0" dirty="0">
              <a:solidFill>
                <a:schemeClr val="tx1"/>
              </a:solidFill>
              <a:ea typeface="SimSun" pitchFamily="2" charset="-122"/>
            </a:endParaRPr>
          </a:p>
          <a:p>
            <a:pPr algn="ctr">
              <a:defRPr/>
            </a:pPr>
            <a:r>
              <a:rPr lang="en-US" altLang="zh-CN" sz="1200" b="0" dirty="0">
                <a:solidFill>
                  <a:schemeClr val="tx1"/>
                </a:solidFill>
                <a:ea typeface="SimSun" pitchFamily="2" charset="-122"/>
              </a:rPr>
              <a:t>XX% | X%</a:t>
            </a:r>
          </a:p>
          <a:p>
            <a:pPr algn="ctr">
              <a:defRPr/>
            </a:pPr>
            <a:endParaRPr lang="en-US" altLang="zh-CN" sz="1200" dirty="0">
              <a:solidFill>
                <a:schemeClr val="tx1"/>
              </a:solidFill>
              <a:ea typeface="SimSun" pitchFamily="2" charset="-122"/>
            </a:endParaRPr>
          </a:p>
        </p:txBody>
      </p:sp>
      <p:sp>
        <p:nvSpPr>
          <p:cNvPr id="10" name="Ellipse 9"/>
          <p:cNvSpPr/>
          <p:nvPr/>
        </p:nvSpPr>
        <p:spPr bwMode="auto">
          <a:xfrm>
            <a:off x="3179763" y="3692525"/>
            <a:ext cx="306387" cy="28575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defRPr/>
            </a:pPr>
            <a:r>
              <a:rPr lang="en-US" altLang="zh-CN" sz="1600" dirty="0">
                <a:solidFill>
                  <a:srgbClr val="FFFFFF"/>
                </a:solidFill>
                <a:ea typeface="SimSun" pitchFamily="2" charset="-122"/>
              </a:rPr>
              <a:t>+</a:t>
            </a:r>
          </a:p>
        </p:txBody>
      </p:sp>
      <p:cxnSp>
        <p:nvCxnSpPr>
          <p:cNvPr id="11" name="肘形连接符 22"/>
          <p:cNvCxnSpPr>
            <a:stCxn id="4" idx="1"/>
            <a:endCxn id="10" idx="0"/>
          </p:cNvCxnSpPr>
          <p:nvPr/>
        </p:nvCxnSpPr>
        <p:spPr>
          <a:xfrm rot="10800000" flipV="1">
            <a:off x="3332163" y="2301875"/>
            <a:ext cx="333375" cy="139065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肘形连接符 26"/>
          <p:cNvCxnSpPr>
            <a:stCxn id="5" idx="1"/>
            <a:endCxn id="10" idx="6"/>
          </p:cNvCxnSpPr>
          <p:nvPr/>
        </p:nvCxnSpPr>
        <p:spPr>
          <a:xfrm rot="10800000" flipV="1">
            <a:off x="3486150" y="3832225"/>
            <a:ext cx="217488" cy="31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4" name="直接连接符 35"/>
          <p:cNvCxnSpPr>
            <a:stCxn id="10" idx="2"/>
            <a:endCxn id="15" idx="1"/>
          </p:cNvCxnSpPr>
          <p:nvPr/>
        </p:nvCxnSpPr>
        <p:spPr>
          <a:xfrm rot="10800000">
            <a:off x="787400" y="3817938"/>
            <a:ext cx="2392363" cy="17462"/>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6"/>
          <p:cNvSpPr/>
          <p:nvPr/>
        </p:nvSpPr>
        <p:spPr bwMode="auto">
          <a:xfrm>
            <a:off x="787400" y="3486150"/>
            <a:ext cx="1344613" cy="663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Cost drop</a:t>
            </a:r>
          </a:p>
          <a:p>
            <a:pPr algn="ctr">
              <a:defRPr/>
            </a:pPr>
            <a:r>
              <a:rPr lang="en-US" altLang="zh-CN" sz="1400" b="0" dirty="0">
                <a:solidFill>
                  <a:schemeClr val="tx1"/>
                </a:solidFill>
                <a:ea typeface="宋体" pitchFamily="2" charset="-122"/>
              </a:rPr>
              <a:t>X% | X%</a:t>
            </a:r>
          </a:p>
        </p:txBody>
      </p:sp>
      <p:sp>
        <p:nvSpPr>
          <p:cNvPr id="35" name="Rectangle 34"/>
          <p:cNvSpPr/>
          <p:nvPr/>
        </p:nvSpPr>
        <p:spPr bwMode="auto">
          <a:xfrm>
            <a:off x="3694113" y="5095875"/>
            <a:ext cx="2017712" cy="558800"/>
          </a:xfrm>
          <a:prstGeom prst="rect">
            <a:avLst/>
          </a:prstGeom>
          <a:solidFill>
            <a:srgbClr val="D0F0A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solidFill>
                  <a:schemeClr val="tx1"/>
                </a:solidFill>
                <a:ea typeface="SimSun" pitchFamily="2" charset="-122"/>
              </a:rPr>
              <a:t>External</a:t>
            </a:r>
          </a:p>
          <a:p>
            <a:pPr algn="ctr">
              <a:defRPr/>
            </a:pPr>
            <a:endParaRPr lang="en-US" altLang="zh-CN" sz="1200" b="0" dirty="0">
              <a:solidFill>
                <a:schemeClr val="tx1"/>
              </a:solidFill>
              <a:ea typeface="SimSun" pitchFamily="2" charset="-122"/>
            </a:endParaRPr>
          </a:p>
          <a:p>
            <a:pPr algn="ctr">
              <a:defRPr/>
            </a:pPr>
            <a:r>
              <a:rPr lang="en-US" altLang="zh-CN" sz="1200" b="0" dirty="0">
                <a:solidFill>
                  <a:schemeClr val="tx1"/>
                </a:solidFill>
                <a:ea typeface="SimSun" pitchFamily="2" charset="-122"/>
              </a:rPr>
              <a:t>X% | X%</a:t>
            </a:r>
          </a:p>
        </p:txBody>
      </p:sp>
      <p:cxnSp>
        <p:nvCxnSpPr>
          <p:cNvPr id="36" name="肘形连接符 22"/>
          <p:cNvCxnSpPr>
            <a:stCxn id="35" idx="1"/>
            <a:endCxn id="10" idx="4"/>
          </p:cNvCxnSpPr>
          <p:nvPr/>
        </p:nvCxnSpPr>
        <p:spPr>
          <a:xfrm rot="10800000">
            <a:off x="3332163" y="3978275"/>
            <a:ext cx="361950" cy="139700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7420" name="ZoneTexte 52"/>
          <p:cNvSpPr txBox="1">
            <a:spLocks noChangeArrowheads="1"/>
          </p:cNvSpPr>
          <p:nvPr/>
        </p:nvSpPr>
        <p:spPr bwMode="auto">
          <a:xfrm>
            <a:off x="3787775" y="2632075"/>
            <a:ext cx="2155526" cy="830997"/>
          </a:xfrm>
          <a:prstGeom prst="rect">
            <a:avLst/>
          </a:prstGeom>
          <a:noFill/>
          <a:ln w="9525">
            <a:noFill/>
            <a:miter lim="800000"/>
            <a:headEnd/>
            <a:tailEnd/>
          </a:ln>
        </p:spPr>
        <p:txBody>
          <a:bodyPr wrap="none">
            <a:spAutoFit/>
          </a:bodyPr>
          <a:lstStyle/>
          <a:p>
            <a:pPr marL="182563" indent="-182563">
              <a:buClr>
                <a:srgbClr val="9BCD1D"/>
              </a:buClr>
              <a:buFont typeface="Arial" pitchFamily="34" charset="0"/>
              <a:buChar char="•"/>
            </a:pPr>
            <a:r>
              <a:rPr lang="en-US" altLang="zh-CN" sz="1200" b="0" dirty="0"/>
              <a:t>Rise internal current by</a:t>
            </a:r>
          </a:p>
          <a:p>
            <a:pPr marL="182563" indent="-182563">
              <a:buClr>
                <a:srgbClr val="9BCD1D"/>
              </a:buClr>
            </a:pPr>
            <a:r>
              <a:rPr lang="en-US" altLang="zh-CN" sz="1200" b="0" dirty="0"/>
              <a:t>Increasing chip size</a:t>
            </a:r>
          </a:p>
          <a:p>
            <a:pPr marL="182563" indent="-182563">
              <a:buClr>
                <a:srgbClr val="9BCD1D"/>
              </a:buClr>
              <a:buFont typeface="Arial" pitchFamily="34" charset="0"/>
              <a:buChar char="•"/>
            </a:pPr>
            <a:r>
              <a:rPr lang="en-US" altLang="zh-CN" sz="1200" b="0" dirty="0"/>
              <a:t>Higher luminous efficiency</a:t>
            </a:r>
          </a:p>
          <a:p>
            <a:pPr marL="182563" indent="-182563">
              <a:buClr>
                <a:srgbClr val="9BCD1D"/>
              </a:buClr>
              <a:buFont typeface="Arial" pitchFamily="34" charset="0"/>
              <a:buChar char="•"/>
            </a:pPr>
            <a:r>
              <a:rPr lang="en-US" altLang="zh-CN" sz="1200" b="0" dirty="0"/>
              <a:t>New substrate material</a:t>
            </a:r>
          </a:p>
        </p:txBody>
      </p:sp>
      <p:sp>
        <p:nvSpPr>
          <p:cNvPr id="17421" name="ZoneTexte 53"/>
          <p:cNvSpPr txBox="1">
            <a:spLocks noChangeArrowheads="1"/>
          </p:cNvSpPr>
          <p:nvPr/>
        </p:nvSpPr>
        <p:spPr bwMode="auto">
          <a:xfrm>
            <a:off x="3787775" y="4206875"/>
            <a:ext cx="1853713" cy="646331"/>
          </a:xfrm>
          <a:prstGeom prst="rect">
            <a:avLst/>
          </a:prstGeom>
          <a:noFill/>
          <a:ln w="9525">
            <a:noFill/>
            <a:miter lim="800000"/>
            <a:headEnd/>
            <a:tailEnd/>
          </a:ln>
        </p:spPr>
        <p:txBody>
          <a:bodyPr wrap="none">
            <a:spAutoFit/>
          </a:bodyPr>
          <a:lstStyle/>
          <a:p>
            <a:pPr marL="182563" indent="-182563">
              <a:buClr>
                <a:srgbClr val="9BCD1D"/>
              </a:buClr>
              <a:buFont typeface="Arial" pitchFamily="34" charset="0"/>
              <a:buChar char="•"/>
            </a:pPr>
            <a:r>
              <a:rPr lang="en-US" altLang="zh-CN" sz="1200" b="0" dirty="0"/>
              <a:t>Production costs drop</a:t>
            </a:r>
          </a:p>
          <a:p>
            <a:pPr marL="182563" indent="-182563">
              <a:buClr>
                <a:srgbClr val="9BCD1D"/>
              </a:buClr>
              <a:buFont typeface="Arial" pitchFamily="34" charset="0"/>
              <a:buChar char="•"/>
            </a:pPr>
            <a:r>
              <a:rPr lang="en-US" altLang="zh-CN" sz="1200" b="0" dirty="0"/>
              <a:t>Suppliers grow</a:t>
            </a:r>
          </a:p>
          <a:p>
            <a:pPr marL="182563" indent="-182563">
              <a:buClr>
                <a:srgbClr val="9BCD1D"/>
              </a:buClr>
            </a:pPr>
            <a:endParaRPr lang="en-US" altLang="zh-CN" sz="1200" b="0" dirty="0"/>
          </a:p>
        </p:txBody>
      </p:sp>
      <p:sp>
        <p:nvSpPr>
          <p:cNvPr id="17422" name="ZoneTexte 54"/>
          <p:cNvSpPr txBox="1">
            <a:spLocks noChangeArrowheads="1"/>
          </p:cNvSpPr>
          <p:nvPr/>
        </p:nvSpPr>
        <p:spPr bwMode="auto">
          <a:xfrm>
            <a:off x="3759200" y="5667375"/>
            <a:ext cx="2063706" cy="461665"/>
          </a:xfrm>
          <a:prstGeom prst="rect">
            <a:avLst/>
          </a:prstGeom>
          <a:noFill/>
          <a:ln w="9525">
            <a:noFill/>
            <a:miter lim="800000"/>
            <a:headEnd/>
            <a:tailEnd/>
          </a:ln>
        </p:spPr>
        <p:txBody>
          <a:bodyPr wrap="none">
            <a:spAutoFit/>
          </a:bodyPr>
          <a:lstStyle/>
          <a:p>
            <a:pPr marL="182563" indent="-182563">
              <a:buClr>
                <a:srgbClr val="9BCD1D"/>
              </a:buClr>
              <a:buFont typeface="Arial" pitchFamily="34" charset="0"/>
              <a:buChar char="•"/>
            </a:pPr>
            <a:r>
              <a:rPr lang="en-US" altLang="zh-CN" sz="1200" b="0" dirty="0"/>
              <a:t>Raw resource availability</a:t>
            </a:r>
          </a:p>
          <a:p>
            <a:pPr marL="182563" indent="-182563">
              <a:buClr>
                <a:srgbClr val="9BCD1D"/>
              </a:buClr>
              <a:buFont typeface="Arial" pitchFamily="34" charset="0"/>
              <a:buChar char="•"/>
            </a:pPr>
            <a:r>
              <a:rPr lang="en-US" altLang="zh-CN" sz="1200" b="0" dirty="0"/>
              <a:t>Government subsidies</a:t>
            </a:r>
          </a:p>
        </p:txBody>
      </p:sp>
      <p:sp>
        <p:nvSpPr>
          <p:cNvPr id="56" name="Rectangle 55"/>
          <p:cNvSpPr/>
          <p:nvPr/>
        </p:nvSpPr>
        <p:spPr>
          <a:xfrm>
            <a:off x="4087813" y="1262063"/>
            <a:ext cx="1230312" cy="306387"/>
          </a:xfrm>
          <a:prstGeom prst="rect">
            <a:avLst/>
          </a:prstGeom>
        </p:spPr>
        <p:txBody>
          <a:bodyPr wrap="none">
            <a:spAutoFit/>
          </a:bodyPr>
          <a:lstStyle/>
          <a:p>
            <a:pPr algn="ctr">
              <a:defRPr/>
            </a:pPr>
            <a:r>
              <a:rPr lang="en-US" dirty="0">
                <a:solidFill>
                  <a:srgbClr val="000000"/>
                </a:solidFill>
                <a:latin typeface="Arial"/>
                <a:ea typeface="+mn-ea"/>
              </a:rPr>
              <a:t>Cost drivers</a:t>
            </a:r>
          </a:p>
        </p:txBody>
      </p:sp>
      <p:sp>
        <p:nvSpPr>
          <p:cNvPr id="17424" name="Rectangle 58"/>
          <p:cNvSpPr>
            <a:spLocks noChangeArrowheads="1"/>
          </p:cNvSpPr>
          <p:nvPr/>
        </p:nvSpPr>
        <p:spPr bwMode="auto">
          <a:xfrm>
            <a:off x="4219575" y="1577975"/>
            <a:ext cx="947738" cy="276225"/>
          </a:xfrm>
          <a:prstGeom prst="rect">
            <a:avLst/>
          </a:prstGeom>
          <a:noFill/>
          <a:ln w="9525">
            <a:noFill/>
            <a:miter lim="800000"/>
            <a:headEnd/>
            <a:tailEnd/>
          </a:ln>
        </p:spPr>
        <p:txBody>
          <a:bodyPr wrap="none">
            <a:spAutoFit/>
          </a:bodyPr>
          <a:lstStyle/>
          <a:p>
            <a:pPr algn="ctr"/>
            <a:r>
              <a:rPr lang="en-US" altLang="zh-CN" sz="1200" b="0" dirty="0"/>
              <a:t>2015| 2020</a:t>
            </a:r>
          </a:p>
        </p:txBody>
      </p:sp>
      <p:sp>
        <p:nvSpPr>
          <p:cNvPr id="17425" name="ZoneTexte 59"/>
          <p:cNvSpPr txBox="1">
            <a:spLocks noChangeArrowheads="1"/>
          </p:cNvSpPr>
          <p:nvPr/>
        </p:nvSpPr>
        <p:spPr bwMode="auto">
          <a:xfrm>
            <a:off x="211138" y="6365875"/>
            <a:ext cx="7866062" cy="369332"/>
          </a:xfrm>
          <a:prstGeom prst="rect">
            <a:avLst/>
          </a:prstGeom>
          <a:noFill/>
          <a:ln w="9525">
            <a:noFill/>
            <a:miter lim="800000"/>
            <a:headEnd/>
            <a:tailEnd/>
          </a:ln>
        </p:spPr>
        <p:txBody>
          <a:bodyPr>
            <a:spAutoFit/>
          </a:bodyPr>
          <a:lstStyle/>
          <a:p>
            <a:r>
              <a:rPr lang="fr-FR" altLang="zh-CN" sz="1000" b="0" dirty="0"/>
              <a:t>XX</a:t>
            </a:r>
            <a:endParaRPr lang="en-US" altLang="zh-CN" sz="1000" b="0" dirty="0"/>
          </a:p>
          <a:p>
            <a:r>
              <a:rPr lang="en-US" altLang="zh-CN" sz="800" b="0" dirty="0"/>
              <a:t>Source: XXShARE analysis</a:t>
            </a:r>
          </a:p>
        </p:txBody>
      </p:sp>
      <p:sp>
        <p:nvSpPr>
          <p:cNvPr id="17426" name="Rectangle 6"/>
          <p:cNvSpPr txBox="1">
            <a:spLocks noChangeArrowheads="1"/>
          </p:cNvSpPr>
          <p:nvPr/>
        </p:nvSpPr>
        <p:spPr bwMode="auto">
          <a:xfrm>
            <a:off x="6049963" y="1870075"/>
            <a:ext cx="2728912" cy="1520825"/>
          </a:xfrm>
          <a:prstGeom prst="rect">
            <a:avLst/>
          </a:prstGeom>
          <a:noFill/>
          <a:ln w="9525">
            <a:noFill/>
            <a:miter lim="800000"/>
            <a:headEnd/>
            <a:tailEnd/>
          </a:ln>
        </p:spPr>
        <p:txBody>
          <a:bodyPr/>
          <a:lstStyle/>
          <a:p>
            <a:pPr marL="0" lvl="1" algn="just">
              <a:spcBef>
                <a:spcPct val="20000"/>
              </a:spcBef>
              <a:buClr>
                <a:schemeClr val="folHlink"/>
              </a:buClr>
            </a:pPr>
            <a:r>
              <a:rPr lang="en-US" altLang="zh-CN" sz="1000" b="0" i="1" dirty="0"/>
              <a:t>“XX as substrate will low the cost for it is cheap and could product bigger substrate to increase utilization of XX equip, at the same time, Si is softer than SiC and sapphire to reduce processing costs……It’s estimated that use Si  could save 90% of the chip cost”</a:t>
            </a:r>
          </a:p>
          <a:p>
            <a:pPr marL="0" lvl="1" algn="r">
              <a:spcBef>
                <a:spcPct val="20000"/>
              </a:spcBef>
              <a:buClr>
                <a:schemeClr val="folHlink"/>
              </a:buClr>
            </a:pPr>
            <a:r>
              <a:rPr lang="en-US" altLang="zh-CN" sz="1000" b="0" i="1" dirty="0">
                <a:solidFill>
                  <a:schemeClr val="tx2"/>
                </a:solidFill>
              </a:rPr>
              <a:t>XX</a:t>
            </a:r>
            <a:r>
              <a:rPr lang="zh-CN" altLang="en-US" sz="1000" b="0" i="1" dirty="0">
                <a:solidFill>
                  <a:schemeClr val="tx2"/>
                </a:solidFill>
              </a:rPr>
              <a:t>，</a:t>
            </a:r>
            <a:r>
              <a:rPr lang="en-US" altLang="zh-CN" sz="1000" b="0" i="1" dirty="0">
                <a:solidFill>
                  <a:schemeClr val="tx2"/>
                </a:solidFill>
              </a:rPr>
              <a:t>Deputy Manager  and XX, former XX</a:t>
            </a:r>
            <a:endParaRPr lang="en-US" altLang="zh-CN" sz="1000" b="0" dirty="0">
              <a:solidFill>
                <a:schemeClr val="tx2"/>
              </a:solidFill>
            </a:endParaRPr>
          </a:p>
          <a:p>
            <a:pPr marL="0" lvl="1" algn="just">
              <a:spcBef>
                <a:spcPct val="20000"/>
              </a:spcBef>
              <a:buClr>
                <a:schemeClr val="folHlink"/>
              </a:buClr>
            </a:pPr>
            <a:br>
              <a:rPr lang="en-US" altLang="zh-CN" sz="1000" b="0" dirty="0">
                <a:solidFill>
                  <a:srgbClr val="7FAC00"/>
                </a:solidFill>
              </a:rPr>
            </a:br>
            <a:endParaRPr lang="en-US" altLang="zh-CN" sz="1000" b="0" dirty="0">
              <a:solidFill>
                <a:srgbClr val="7FAC00"/>
              </a:solidFill>
            </a:endParaRPr>
          </a:p>
        </p:txBody>
      </p:sp>
      <p:sp>
        <p:nvSpPr>
          <p:cNvPr id="17427" name="Rectangle 6"/>
          <p:cNvSpPr txBox="1">
            <a:spLocks noChangeArrowheads="1"/>
          </p:cNvSpPr>
          <p:nvPr/>
        </p:nvSpPr>
        <p:spPr bwMode="auto">
          <a:xfrm>
            <a:off x="6049963" y="3417888"/>
            <a:ext cx="2728912" cy="1519237"/>
          </a:xfrm>
          <a:prstGeom prst="rect">
            <a:avLst/>
          </a:prstGeom>
          <a:noFill/>
          <a:ln w="9525">
            <a:noFill/>
            <a:miter lim="800000"/>
            <a:headEnd/>
            <a:tailEnd/>
          </a:ln>
        </p:spPr>
        <p:txBody>
          <a:bodyPr/>
          <a:lstStyle/>
          <a:p>
            <a:pPr marL="0" lvl="1" algn="just">
              <a:spcBef>
                <a:spcPct val="20000"/>
              </a:spcBef>
              <a:buClr>
                <a:schemeClr val="folHlink"/>
              </a:buClr>
            </a:pPr>
            <a:r>
              <a:rPr lang="en-US" altLang="zh-CN" sz="1000" b="0" i="1" dirty="0"/>
              <a:t>“We estimate the XX supply will grow at a CAGR of more than 15% in the next 10 years , which is mainly driven by unexpected high growth of the XX lighting market and the high large-size LED panels.”</a:t>
            </a:r>
          </a:p>
          <a:p>
            <a:pPr marL="0" lvl="1" algn="just">
              <a:spcBef>
                <a:spcPct val="20000"/>
              </a:spcBef>
              <a:buClr>
                <a:schemeClr val="folHlink"/>
              </a:buClr>
            </a:pPr>
            <a:r>
              <a:rPr lang="en-US" altLang="zh-CN" sz="1000" b="0" dirty="0">
                <a:solidFill>
                  <a:srgbClr val="86E02D"/>
                </a:solidFill>
              </a:rPr>
              <a:t>                      </a:t>
            </a:r>
            <a:r>
              <a:rPr lang="en-US" altLang="zh-CN" sz="1000" b="0" dirty="0">
                <a:solidFill>
                  <a:schemeClr val="tx2"/>
                </a:solidFill>
              </a:rPr>
              <a:t>XX XX</a:t>
            </a:r>
          </a:p>
          <a:p>
            <a:pPr marL="0" lvl="1" algn="just">
              <a:spcBef>
                <a:spcPct val="20000"/>
              </a:spcBef>
              <a:buClr>
                <a:schemeClr val="folHlink"/>
              </a:buClr>
            </a:pPr>
            <a:r>
              <a:rPr lang="en-US" altLang="zh-CN" sz="1000" b="0" dirty="0">
                <a:solidFill>
                  <a:srgbClr val="7FAC00"/>
                </a:solidFill>
              </a:rPr>
              <a:t> 	</a:t>
            </a:r>
          </a:p>
          <a:p>
            <a:pPr marL="0" lvl="1" algn="just">
              <a:spcBef>
                <a:spcPct val="20000"/>
              </a:spcBef>
              <a:buClr>
                <a:schemeClr val="folHlink"/>
              </a:buClr>
            </a:pPr>
            <a:endParaRPr lang="en-US" altLang="zh-CN" sz="1000" b="0" dirty="0">
              <a:solidFill>
                <a:srgbClr val="AEEC00"/>
              </a:solidFill>
            </a:endParaRPr>
          </a:p>
          <a:p>
            <a:pPr marL="0" lvl="1" algn="just">
              <a:spcBef>
                <a:spcPct val="20000"/>
              </a:spcBef>
              <a:buClr>
                <a:schemeClr val="folHlink"/>
              </a:buClr>
            </a:pPr>
            <a:br>
              <a:rPr lang="en-US" altLang="zh-CN" sz="1000" b="0" dirty="0"/>
            </a:br>
            <a:endParaRPr lang="en-US" altLang="zh-CN" sz="1000" b="0" dirty="0"/>
          </a:p>
        </p:txBody>
      </p:sp>
      <p:sp>
        <p:nvSpPr>
          <p:cNvPr id="17428" name="Rectangle 6"/>
          <p:cNvSpPr txBox="1">
            <a:spLocks noChangeArrowheads="1"/>
          </p:cNvSpPr>
          <p:nvPr/>
        </p:nvSpPr>
        <p:spPr bwMode="auto">
          <a:xfrm>
            <a:off x="6049963" y="4937125"/>
            <a:ext cx="2728912" cy="1519238"/>
          </a:xfrm>
          <a:prstGeom prst="rect">
            <a:avLst/>
          </a:prstGeom>
          <a:noFill/>
          <a:ln w="9525">
            <a:noFill/>
            <a:miter lim="800000"/>
            <a:headEnd/>
            <a:tailEnd/>
          </a:ln>
        </p:spPr>
        <p:txBody>
          <a:bodyPr/>
          <a:lstStyle/>
          <a:p>
            <a:pPr marL="0" lvl="1" algn="just">
              <a:spcBef>
                <a:spcPct val="20000"/>
              </a:spcBef>
              <a:buClr>
                <a:schemeClr val="folHlink"/>
              </a:buClr>
            </a:pPr>
            <a:r>
              <a:rPr lang="en-US" altLang="zh-CN" sz="1000" b="0" i="1" dirty="0"/>
              <a:t>“Government support (including official ban of incandescent lamps) is one of  the key</a:t>
            </a:r>
          </a:p>
          <a:p>
            <a:pPr marL="0" lvl="1" algn="just">
              <a:spcBef>
                <a:spcPct val="20000"/>
              </a:spcBef>
              <a:buClr>
                <a:schemeClr val="folHlink"/>
              </a:buClr>
            </a:pPr>
            <a:r>
              <a:rPr lang="en-US" altLang="zh-CN" sz="1000" b="0" i="1" dirty="0"/>
              <a:t>reasons behind the earlier-than-expected LED lighting take off.</a:t>
            </a:r>
          </a:p>
          <a:p>
            <a:pPr marL="0" lvl="1" algn="just">
              <a:spcBef>
                <a:spcPct val="20000"/>
              </a:spcBef>
              <a:buClr>
                <a:schemeClr val="folHlink"/>
              </a:buClr>
            </a:pPr>
            <a:r>
              <a:rPr lang="en-US" altLang="zh-CN" sz="1000" b="0" i="1" dirty="0"/>
              <a:t>          </a:t>
            </a:r>
            <a:r>
              <a:rPr lang="en-US" altLang="zh-CN" sz="1000" b="0" dirty="0">
                <a:solidFill>
                  <a:srgbClr val="86E02D"/>
                </a:solidFill>
              </a:rPr>
              <a:t>XX</a:t>
            </a:r>
            <a:r>
              <a:rPr lang="en-US" altLang="zh-CN" sz="1000" b="0" i="1" dirty="0"/>
              <a:t>in 2015”</a:t>
            </a:r>
          </a:p>
          <a:p>
            <a:pPr marL="0" lvl="1" algn="r">
              <a:spcBef>
                <a:spcPct val="20000"/>
              </a:spcBef>
              <a:buClr>
                <a:schemeClr val="folHlink"/>
              </a:buClr>
            </a:pPr>
            <a:r>
              <a:rPr lang="en-US" altLang="zh-CN" sz="1000" b="0" i="1" dirty="0"/>
              <a:t>           </a:t>
            </a:r>
            <a:r>
              <a:rPr lang="en-US" altLang="zh-CN" sz="1000" b="0" i="1" dirty="0">
                <a:solidFill>
                  <a:srgbClr val="7FAC00"/>
                </a:solidFill>
              </a:rPr>
              <a:t>XX</a:t>
            </a:r>
          </a:p>
          <a:p>
            <a:pPr marL="0" lvl="1" algn="just">
              <a:spcBef>
                <a:spcPct val="20000"/>
              </a:spcBef>
              <a:buClr>
                <a:schemeClr val="folHlink"/>
              </a:buClr>
            </a:pPr>
            <a:r>
              <a:rPr lang="en-US" altLang="zh-CN" sz="1000" b="0" dirty="0"/>
              <a:t>            	</a:t>
            </a:r>
            <a:endParaRPr lang="en-US" altLang="zh-CN" sz="1000" b="0" dirty="0">
              <a:solidFill>
                <a:srgbClr val="AEEC00"/>
              </a:solidFill>
            </a:endParaRPr>
          </a:p>
          <a:p>
            <a:pPr marL="0" lvl="1" algn="just">
              <a:spcBef>
                <a:spcPct val="20000"/>
              </a:spcBef>
              <a:buClr>
                <a:schemeClr val="folHlink"/>
              </a:buClr>
            </a:pPr>
            <a:endParaRPr lang="en-US" altLang="zh-CN" sz="1000" b="0" dirty="0">
              <a:solidFill>
                <a:srgbClr val="AEEC00"/>
              </a:solidFill>
            </a:endParaRPr>
          </a:p>
          <a:p>
            <a:pPr marL="0" lvl="1" algn="just">
              <a:spcBef>
                <a:spcPct val="20000"/>
              </a:spcBef>
              <a:buClr>
                <a:schemeClr val="folHlink"/>
              </a:buClr>
            </a:pPr>
            <a:br>
              <a:rPr lang="en-US" altLang="zh-CN" sz="1000" b="0" dirty="0"/>
            </a:br>
            <a:endParaRPr lang="en-US" altLang="zh-CN" sz="1000" b="0" dirty="0"/>
          </a:p>
        </p:txBody>
      </p:sp>
      <p:sp>
        <p:nvSpPr>
          <p:cNvPr id="17430" name="Rectangle 6"/>
          <p:cNvSpPr txBox="1">
            <a:spLocks noChangeArrowheads="1"/>
          </p:cNvSpPr>
          <p:nvPr/>
        </p:nvSpPr>
        <p:spPr bwMode="auto">
          <a:xfrm>
            <a:off x="604838" y="4471988"/>
            <a:ext cx="1681162" cy="1519237"/>
          </a:xfrm>
          <a:prstGeom prst="rect">
            <a:avLst/>
          </a:prstGeom>
          <a:noFill/>
          <a:ln w="9525">
            <a:noFill/>
            <a:miter lim="800000"/>
            <a:headEnd/>
            <a:tailEnd/>
          </a:ln>
        </p:spPr>
        <p:txBody>
          <a:bodyPr/>
          <a:lstStyle/>
          <a:p>
            <a:pPr marL="0" lvl="1" algn="just">
              <a:spcBef>
                <a:spcPct val="20000"/>
              </a:spcBef>
              <a:buClr>
                <a:schemeClr val="folHlink"/>
              </a:buClr>
            </a:pPr>
            <a:r>
              <a:rPr lang="en-US" altLang="zh-CN" sz="1000" b="0" i="1" dirty="0"/>
              <a:t>“In the next 10 years</a:t>
            </a:r>
            <a:r>
              <a:rPr lang="zh-CN" altLang="en-US" sz="1000" b="0" i="1" dirty="0"/>
              <a:t>，</a:t>
            </a:r>
            <a:r>
              <a:rPr lang="en-US" altLang="zh-CN" sz="1000" b="0" i="1" dirty="0"/>
              <a:t>the cost of LED could be only 1/10 of current  one</a:t>
            </a:r>
            <a:r>
              <a:rPr lang="zh-CN" altLang="en-US" sz="1000" b="0" i="1" dirty="0"/>
              <a:t>。</a:t>
            </a:r>
            <a:r>
              <a:rPr lang="en-US" altLang="zh-CN" sz="1000" b="0" dirty="0"/>
              <a:t>”</a:t>
            </a:r>
            <a:r>
              <a:rPr lang="en-US" altLang="zh-CN" sz="1000" b="0" dirty="0">
                <a:solidFill>
                  <a:srgbClr val="ADE634"/>
                </a:solidFill>
              </a:rPr>
              <a:t>  </a:t>
            </a:r>
            <a:r>
              <a:rPr lang="en-US" altLang="zh-CN" sz="1000" b="0" dirty="0">
                <a:solidFill>
                  <a:schemeClr val="tx2"/>
                </a:solidFill>
              </a:rPr>
              <a:t>XX</a:t>
            </a:r>
            <a:r>
              <a:rPr lang="zh-CN" altLang="en-US" sz="1000" b="0" dirty="0">
                <a:solidFill>
                  <a:schemeClr val="tx2"/>
                </a:solidFill>
              </a:rPr>
              <a:t>，</a:t>
            </a:r>
            <a:r>
              <a:rPr lang="en-US" altLang="zh-CN" sz="1000" b="0" dirty="0">
                <a:solidFill>
                  <a:schemeClr val="tx2"/>
                </a:solidFill>
              </a:rPr>
              <a:t>vice president of SEMI*</a:t>
            </a:r>
          </a:p>
          <a:p>
            <a:pPr marL="0" lvl="1" algn="just">
              <a:spcBef>
                <a:spcPct val="20000"/>
              </a:spcBef>
              <a:buClr>
                <a:schemeClr val="folHlink"/>
              </a:buClr>
            </a:pPr>
            <a:r>
              <a:rPr lang="en-US" altLang="zh-CN" sz="1000" b="0" dirty="0"/>
              <a:t> 	</a:t>
            </a:r>
            <a:endParaRPr lang="en-US" altLang="zh-CN" sz="1000" b="0" dirty="0">
              <a:solidFill>
                <a:srgbClr val="AEEC00"/>
              </a:solidFill>
            </a:endParaRPr>
          </a:p>
          <a:p>
            <a:pPr marL="0" lvl="1" algn="just">
              <a:spcBef>
                <a:spcPct val="20000"/>
              </a:spcBef>
              <a:buClr>
                <a:schemeClr val="folHlink"/>
              </a:buClr>
            </a:pPr>
            <a:endParaRPr lang="en-US" altLang="zh-CN" sz="1000" b="0" dirty="0">
              <a:solidFill>
                <a:srgbClr val="AEEC00"/>
              </a:solidFill>
            </a:endParaRPr>
          </a:p>
          <a:p>
            <a:pPr marL="0" lvl="1" algn="just">
              <a:spcBef>
                <a:spcPct val="20000"/>
              </a:spcBef>
              <a:buClr>
                <a:schemeClr val="folHlink"/>
              </a:buClr>
            </a:pPr>
            <a:br>
              <a:rPr lang="en-US" altLang="zh-CN" sz="1000" b="0" dirty="0"/>
            </a:br>
            <a:endParaRPr lang="en-US" altLang="zh-CN" sz="1000" b="0" dirty="0"/>
          </a:p>
        </p:txBody>
      </p:sp>
    </p:spTree>
    <p:extLst>
      <p:ext uri="{BB962C8B-B14F-4D97-AF65-F5344CB8AC3E}">
        <p14:creationId xmlns:p14="http://schemas.microsoft.com/office/powerpoint/2010/main" val="1669281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GB" sz="2000" dirty="0"/>
              <a:t>There is overall a low outlook for </a:t>
            </a:r>
            <a:r>
              <a:rPr lang="en-GB" sz="2000" dirty="0" err="1"/>
              <a:t>ipp</a:t>
            </a:r>
            <a:r>
              <a:rPr lang="en-GB" sz="2000" dirty="0"/>
              <a:t>/</a:t>
            </a:r>
            <a:r>
              <a:rPr lang="en-GB" sz="2000" dirty="0" err="1"/>
              <a:t>ppp</a:t>
            </a:r>
            <a:r>
              <a:rPr lang="en-GB" sz="2000" dirty="0"/>
              <a:t> in XXX</a:t>
            </a:r>
          </a:p>
        </p:txBody>
      </p:sp>
      <p:sp>
        <p:nvSpPr>
          <p:cNvPr id="26" name="TextBox 25">
            <a:extLst>
              <a:ext uri="{FF2B5EF4-FFF2-40B4-BE49-F238E27FC236}">
                <a16:creationId xmlns:a16="http://schemas.microsoft.com/office/drawing/2014/main" id="{33AC1324-963D-48CB-A548-642D52094436}"/>
              </a:ext>
            </a:extLst>
          </p:cNvPr>
          <p:cNvSpPr txBox="1"/>
          <p:nvPr/>
        </p:nvSpPr>
        <p:spPr>
          <a:xfrm>
            <a:off x="0" y="6642556"/>
            <a:ext cx="5976946" cy="215444"/>
          </a:xfrm>
          <a:prstGeom prst="rect">
            <a:avLst/>
          </a:prstGeom>
          <a:noFill/>
        </p:spPr>
        <p:txBody>
          <a:bodyPr wrap="square" rtlCol="0">
            <a:spAutoFit/>
          </a:bodyPr>
          <a:lstStyle/>
          <a:p>
            <a:r>
              <a:rPr lang="en-SG" sz="800" b="0" dirty="0"/>
              <a:t>Source:  </a:t>
            </a:r>
            <a:r>
              <a:rPr lang="en-US" sz="800" b="0" dirty="0"/>
              <a:t>Minister of Natural resources energy and Mining, IPP framework </a:t>
            </a:r>
            <a:endParaRPr lang="en-SG" sz="800" b="0" dirty="0"/>
          </a:p>
        </p:txBody>
      </p:sp>
      <p:sp>
        <p:nvSpPr>
          <p:cNvPr id="17" name="Rectangle 16">
            <a:extLst>
              <a:ext uri="{FF2B5EF4-FFF2-40B4-BE49-F238E27FC236}">
                <a16:creationId xmlns:a16="http://schemas.microsoft.com/office/drawing/2014/main" id="{5A5F7FD1-CE2D-4345-B6B0-A74F82A093AD}"/>
              </a:ext>
            </a:extLst>
          </p:cNvPr>
          <p:cNvSpPr/>
          <p:nvPr/>
        </p:nvSpPr>
        <p:spPr>
          <a:xfrm>
            <a:off x="1191975" y="2098188"/>
            <a:ext cx="1797896" cy="47355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solidFill>
              </a:rPr>
              <a:t>Government Appetite </a:t>
            </a:r>
            <a:r>
              <a:rPr lang="en-SG" sz="1200" b="0" dirty="0">
                <a:solidFill>
                  <a:schemeClr val="tx1"/>
                </a:solidFill>
              </a:rPr>
              <a:t>(XXX)</a:t>
            </a:r>
          </a:p>
        </p:txBody>
      </p:sp>
      <p:sp>
        <p:nvSpPr>
          <p:cNvPr id="20" name="Rectangle 19">
            <a:extLst>
              <a:ext uri="{FF2B5EF4-FFF2-40B4-BE49-F238E27FC236}">
                <a16:creationId xmlns:a16="http://schemas.microsoft.com/office/drawing/2014/main" id="{168043B6-A6BA-43E7-8326-E0274866A580}"/>
              </a:ext>
            </a:extLst>
          </p:cNvPr>
          <p:cNvSpPr/>
          <p:nvPr/>
        </p:nvSpPr>
        <p:spPr>
          <a:xfrm>
            <a:off x="1191975" y="3497468"/>
            <a:ext cx="1797896" cy="73432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solidFill>
              </a:rPr>
              <a:t>Availability of financing</a:t>
            </a:r>
          </a:p>
          <a:p>
            <a:pPr algn="ctr"/>
            <a:r>
              <a:rPr lang="en-SG" sz="1200" b="0" dirty="0">
                <a:solidFill>
                  <a:schemeClr val="tx1"/>
                </a:solidFill>
              </a:rPr>
              <a:t>(IMF outlook, PRG)</a:t>
            </a:r>
          </a:p>
        </p:txBody>
      </p:sp>
      <p:sp>
        <p:nvSpPr>
          <p:cNvPr id="23" name="Rectangle 22">
            <a:extLst>
              <a:ext uri="{FF2B5EF4-FFF2-40B4-BE49-F238E27FC236}">
                <a16:creationId xmlns:a16="http://schemas.microsoft.com/office/drawing/2014/main" id="{E2F0C125-DE63-4AC8-8E6D-41B1FDE29338}"/>
              </a:ext>
            </a:extLst>
          </p:cNvPr>
          <p:cNvSpPr/>
          <p:nvPr/>
        </p:nvSpPr>
        <p:spPr>
          <a:xfrm>
            <a:off x="1191975" y="4434514"/>
            <a:ext cx="1797896" cy="47355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solidFill>
              </a:rPr>
              <a:t>Creditworthiness of off-taker</a:t>
            </a:r>
          </a:p>
        </p:txBody>
      </p:sp>
      <p:sp>
        <p:nvSpPr>
          <p:cNvPr id="2" name="Oval 1">
            <a:extLst>
              <a:ext uri="{FF2B5EF4-FFF2-40B4-BE49-F238E27FC236}">
                <a16:creationId xmlns:a16="http://schemas.microsoft.com/office/drawing/2014/main" id="{EA6489A2-215B-4CEF-8FE6-F64CAD94FC78}"/>
              </a:ext>
            </a:extLst>
          </p:cNvPr>
          <p:cNvSpPr/>
          <p:nvPr/>
        </p:nvSpPr>
        <p:spPr>
          <a:xfrm>
            <a:off x="1063100" y="1981210"/>
            <a:ext cx="288000" cy="288000"/>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1</a:t>
            </a:r>
          </a:p>
        </p:txBody>
      </p:sp>
      <p:sp>
        <p:nvSpPr>
          <p:cNvPr id="25" name="Oval 24">
            <a:extLst>
              <a:ext uri="{FF2B5EF4-FFF2-40B4-BE49-F238E27FC236}">
                <a16:creationId xmlns:a16="http://schemas.microsoft.com/office/drawing/2014/main" id="{B5235E4E-09D2-4AA8-BFCC-FF40586D0B4D}"/>
              </a:ext>
            </a:extLst>
          </p:cNvPr>
          <p:cNvSpPr/>
          <p:nvPr/>
        </p:nvSpPr>
        <p:spPr>
          <a:xfrm>
            <a:off x="1063100" y="4312463"/>
            <a:ext cx="288000" cy="288000"/>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4</a:t>
            </a:r>
          </a:p>
        </p:txBody>
      </p:sp>
      <p:sp>
        <p:nvSpPr>
          <p:cNvPr id="28" name="TextBox 27">
            <a:extLst>
              <a:ext uri="{FF2B5EF4-FFF2-40B4-BE49-F238E27FC236}">
                <a16:creationId xmlns:a16="http://schemas.microsoft.com/office/drawing/2014/main" id="{45EBB839-AAD0-48E2-9FF5-3C730A878B1F}"/>
              </a:ext>
            </a:extLst>
          </p:cNvPr>
          <p:cNvSpPr txBox="1"/>
          <p:nvPr/>
        </p:nvSpPr>
        <p:spPr>
          <a:xfrm>
            <a:off x="3934869" y="1571723"/>
            <a:ext cx="1215024" cy="276999"/>
          </a:xfrm>
          <a:prstGeom prst="rect">
            <a:avLst/>
          </a:prstGeom>
          <a:noFill/>
        </p:spPr>
        <p:txBody>
          <a:bodyPr wrap="square" rtlCol="0">
            <a:spAutoFit/>
          </a:bodyPr>
          <a:lstStyle/>
          <a:p>
            <a:r>
              <a:rPr lang="en-GB" sz="1200" b="1" dirty="0"/>
              <a:t>Comments</a:t>
            </a:r>
          </a:p>
        </p:txBody>
      </p:sp>
      <p:sp>
        <p:nvSpPr>
          <p:cNvPr id="29" name="TextBox 28">
            <a:extLst>
              <a:ext uri="{FF2B5EF4-FFF2-40B4-BE49-F238E27FC236}">
                <a16:creationId xmlns:a16="http://schemas.microsoft.com/office/drawing/2014/main" id="{36709935-B6A0-44CB-AB08-0F48C1C7B729}"/>
              </a:ext>
            </a:extLst>
          </p:cNvPr>
          <p:cNvSpPr txBox="1"/>
          <p:nvPr/>
        </p:nvSpPr>
        <p:spPr>
          <a:xfrm>
            <a:off x="3201421" y="2098188"/>
            <a:ext cx="540000" cy="261610"/>
          </a:xfrm>
          <a:prstGeom prst="rect">
            <a:avLst/>
          </a:prstGeom>
          <a:solidFill>
            <a:schemeClr val="accent4"/>
          </a:solidFill>
          <a:ln>
            <a:noFill/>
          </a:ln>
        </p:spPr>
        <p:txBody>
          <a:bodyPr wrap="square" rtlCol="0">
            <a:spAutoFit/>
          </a:bodyPr>
          <a:lstStyle>
            <a:defPPr>
              <a:defRPr lang="en-US"/>
            </a:defPPr>
            <a:lvl1pPr algn="ctr">
              <a:defRPr sz="1100"/>
            </a:lvl1pPr>
          </a:lstStyle>
          <a:p>
            <a:r>
              <a:rPr lang="en-GB" dirty="0">
                <a:solidFill>
                  <a:schemeClr val="bg1"/>
                </a:solidFill>
              </a:rPr>
              <a:t>6</a:t>
            </a:r>
          </a:p>
        </p:txBody>
      </p:sp>
      <p:cxnSp>
        <p:nvCxnSpPr>
          <p:cNvPr id="5" name="Straight Connector 4">
            <a:extLst>
              <a:ext uri="{FF2B5EF4-FFF2-40B4-BE49-F238E27FC236}">
                <a16:creationId xmlns:a16="http://schemas.microsoft.com/office/drawing/2014/main" id="{D3776EFB-86BC-45E5-8894-9CBC20715B1A}"/>
              </a:ext>
            </a:extLst>
          </p:cNvPr>
          <p:cNvCxnSpPr/>
          <p:nvPr/>
        </p:nvCxnSpPr>
        <p:spPr>
          <a:xfrm>
            <a:off x="3061649" y="1916076"/>
            <a:ext cx="6876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A2A5F4D-F8E7-46C2-B165-B92CF34B5029}"/>
              </a:ext>
            </a:extLst>
          </p:cNvPr>
          <p:cNvCxnSpPr>
            <a:cxnSpLocks/>
          </p:cNvCxnSpPr>
          <p:nvPr/>
        </p:nvCxnSpPr>
        <p:spPr>
          <a:xfrm>
            <a:off x="3934869" y="1916076"/>
            <a:ext cx="4279855"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7C449B2-BC99-4081-90A9-D963902DFF94}"/>
              </a:ext>
            </a:extLst>
          </p:cNvPr>
          <p:cNvSpPr txBox="1"/>
          <p:nvPr/>
        </p:nvSpPr>
        <p:spPr>
          <a:xfrm>
            <a:off x="3906466" y="2098188"/>
            <a:ext cx="4413286" cy="646331"/>
          </a:xfrm>
          <a:prstGeom prst="rect">
            <a:avLst/>
          </a:prstGeom>
          <a:noFill/>
        </p:spPr>
        <p:txBody>
          <a:bodyPr wrap="square" rtlCol="0">
            <a:spAutoFit/>
          </a:bodyPr>
          <a:lstStyle/>
          <a:p>
            <a:pPr marL="171450" indent="-171450">
              <a:buClr>
                <a:schemeClr val="tx2"/>
              </a:buClr>
              <a:buFont typeface="Arial" panose="020B0604020202020204" pitchFamily="34" charset="0"/>
              <a:buChar char="•"/>
            </a:pPr>
            <a:r>
              <a:rPr lang="en-GB" sz="1200" b="0" dirty="0"/>
              <a:t>Very sensitive and political</a:t>
            </a:r>
          </a:p>
          <a:p>
            <a:pPr marL="171450" indent="-171450">
              <a:buClr>
                <a:schemeClr val="tx2"/>
              </a:buClr>
              <a:buFont typeface="Arial" panose="020B0604020202020204" pitchFamily="34" charset="0"/>
              <a:buChar char="•"/>
            </a:pPr>
            <a:r>
              <a:rPr lang="en-GB" sz="1200" b="0" dirty="0"/>
              <a:t>XXX strongly discourages xxx to consider other foreign players</a:t>
            </a:r>
          </a:p>
        </p:txBody>
      </p:sp>
      <p:sp>
        <p:nvSpPr>
          <p:cNvPr id="36" name="TextBox 35">
            <a:extLst>
              <a:ext uri="{FF2B5EF4-FFF2-40B4-BE49-F238E27FC236}">
                <a16:creationId xmlns:a16="http://schemas.microsoft.com/office/drawing/2014/main" id="{A6A22DE9-CE46-4219-8ED1-DB4EC6F83552}"/>
              </a:ext>
            </a:extLst>
          </p:cNvPr>
          <p:cNvSpPr txBox="1"/>
          <p:nvPr/>
        </p:nvSpPr>
        <p:spPr>
          <a:xfrm>
            <a:off x="3860775" y="4434514"/>
            <a:ext cx="4982826" cy="276999"/>
          </a:xfrm>
          <a:prstGeom prst="rect">
            <a:avLst/>
          </a:prstGeom>
          <a:noFill/>
        </p:spPr>
        <p:txBody>
          <a:bodyPr wrap="square" rtlCol="0">
            <a:spAutoFit/>
          </a:bodyPr>
          <a:lstStyle/>
          <a:p>
            <a:pPr marL="171450" indent="-171450">
              <a:buClr>
                <a:schemeClr val="tx2"/>
              </a:buClr>
              <a:buFont typeface="Arial" panose="020B0604020202020204" pitchFamily="34" charset="0"/>
              <a:buChar char="•"/>
            </a:pPr>
            <a:r>
              <a:rPr lang="en-GB" sz="1200" b="0" dirty="0"/>
              <a:t>Tariff is </a:t>
            </a:r>
            <a:r>
              <a:rPr lang="en-GB" sz="1200" b="0" dirty="0" err="1"/>
              <a:t>ww</a:t>
            </a:r>
            <a:endParaRPr lang="en-GB" sz="1200" b="0" dirty="0"/>
          </a:p>
        </p:txBody>
      </p:sp>
      <p:sp>
        <p:nvSpPr>
          <p:cNvPr id="21" name="Rectangle 20">
            <a:extLst>
              <a:ext uri="{FF2B5EF4-FFF2-40B4-BE49-F238E27FC236}">
                <a16:creationId xmlns:a16="http://schemas.microsoft.com/office/drawing/2014/main" id="{5A5F7FD1-CE2D-4345-B6B0-A74F82A093AD}"/>
              </a:ext>
            </a:extLst>
          </p:cNvPr>
          <p:cNvSpPr/>
          <p:nvPr/>
        </p:nvSpPr>
        <p:spPr>
          <a:xfrm>
            <a:off x="1191975" y="2826345"/>
            <a:ext cx="1797896" cy="47355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solidFill>
              </a:rPr>
              <a:t>Track record</a:t>
            </a:r>
          </a:p>
          <a:p>
            <a:pPr algn="ctr"/>
            <a:r>
              <a:rPr lang="en-SG" sz="1200" b="0" dirty="0">
                <a:solidFill>
                  <a:schemeClr val="tx1"/>
                </a:solidFill>
              </a:rPr>
              <a:t>(YYY)</a:t>
            </a:r>
          </a:p>
        </p:txBody>
      </p:sp>
      <p:sp>
        <p:nvSpPr>
          <p:cNvPr id="22" name="TextBox 21">
            <a:extLst>
              <a:ext uri="{FF2B5EF4-FFF2-40B4-BE49-F238E27FC236}">
                <a16:creationId xmlns:a16="http://schemas.microsoft.com/office/drawing/2014/main" id="{36709935-B6A0-44CB-AB08-0F48C1C7B729}"/>
              </a:ext>
            </a:extLst>
          </p:cNvPr>
          <p:cNvSpPr txBox="1"/>
          <p:nvPr/>
        </p:nvSpPr>
        <p:spPr>
          <a:xfrm>
            <a:off x="3201421" y="2826345"/>
            <a:ext cx="540000" cy="261610"/>
          </a:xfrm>
          <a:prstGeom prst="rect">
            <a:avLst/>
          </a:prstGeom>
          <a:solidFill>
            <a:schemeClr val="bg2"/>
          </a:solidFill>
        </p:spPr>
        <p:txBody>
          <a:bodyPr wrap="square" rtlCol="0">
            <a:spAutoFit/>
          </a:bodyPr>
          <a:lstStyle>
            <a:defPPr>
              <a:defRPr lang="en-US"/>
            </a:defPPr>
            <a:lvl1pPr algn="ctr">
              <a:defRPr sz="1100"/>
            </a:lvl1pPr>
          </a:lstStyle>
          <a:p>
            <a:r>
              <a:rPr lang="en-GB"/>
              <a:t>3</a:t>
            </a:r>
            <a:endParaRPr lang="en-GB" dirty="0"/>
          </a:p>
        </p:txBody>
      </p:sp>
      <p:sp>
        <p:nvSpPr>
          <p:cNvPr id="24" name="Oval 23">
            <a:extLst>
              <a:ext uri="{FF2B5EF4-FFF2-40B4-BE49-F238E27FC236}">
                <a16:creationId xmlns:a16="http://schemas.microsoft.com/office/drawing/2014/main" id="{6A6CA248-72E6-4A0F-94FA-A3A03A50BFB4}"/>
              </a:ext>
            </a:extLst>
          </p:cNvPr>
          <p:cNvSpPr/>
          <p:nvPr/>
        </p:nvSpPr>
        <p:spPr>
          <a:xfrm>
            <a:off x="1047975" y="2682345"/>
            <a:ext cx="288000" cy="288000"/>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2</a:t>
            </a:r>
          </a:p>
        </p:txBody>
      </p:sp>
      <p:sp>
        <p:nvSpPr>
          <p:cNvPr id="34" name="TextBox 33">
            <a:extLst>
              <a:ext uri="{FF2B5EF4-FFF2-40B4-BE49-F238E27FC236}">
                <a16:creationId xmlns:a16="http://schemas.microsoft.com/office/drawing/2014/main" id="{36709935-B6A0-44CB-AB08-0F48C1C7B729}"/>
              </a:ext>
            </a:extLst>
          </p:cNvPr>
          <p:cNvSpPr txBox="1"/>
          <p:nvPr/>
        </p:nvSpPr>
        <p:spPr>
          <a:xfrm>
            <a:off x="3201421" y="3692540"/>
            <a:ext cx="540000" cy="261610"/>
          </a:xfrm>
          <a:prstGeom prst="rect">
            <a:avLst/>
          </a:prstGeom>
          <a:solidFill>
            <a:srgbClr val="FFC000"/>
          </a:solidFill>
        </p:spPr>
        <p:txBody>
          <a:bodyPr wrap="square" rtlCol="0">
            <a:spAutoFit/>
          </a:bodyPr>
          <a:lstStyle>
            <a:defPPr>
              <a:defRPr lang="en-US"/>
            </a:defPPr>
            <a:lvl1pPr algn="ctr">
              <a:defRPr sz="1100"/>
            </a:lvl1pPr>
          </a:lstStyle>
          <a:p>
            <a:r>
              <a:rPr lang="en-GB" dirty="0"/>
              <a:t>2</a:t>
            </a:r>
          </a:p>
        </p:txBody>
      </p:sp>
      <p:sp>
        <p:nvSpPr>
          <p:cNvPr id="37" name="Oval 36">
            <a:extLst>
              <a:ext uri="{FF2B5EF4-FFF2-40B4-BE49-F238E27FC236}">
                <a16:creationId xmlns:a16="http://schemas.microsoft.com/office/drawing/2014/main" id="{6A6CA248-72E6-4A0F-94FA-A3A03A50BFB4}"/>
              </a:ext>
            </a:extLst>
          </p:cNvPr>
          <p:cNvSpPr/>
          <p:nvPr/>
        </p:nvSpPr>
        <p:spPr>
          <a:xfrm>
            <a:off x="1050163" y="3395758"/>
            <a:ext cx="288000" cy="288000"/>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3</a:t>
            </a:r>
          </a:p>
        </p:txBody>
      </p:sp>
      <p:sp>
        <p:nvSpPr>
          <p:cNvPr id="39" name="TextBox 38">
            <a:extLst>
              <a:ext uri="{FF2B5EF4-FFF2-40B4-BE49-F238E27FC236}">
                <a16:creationId xmlns:a16="http://schemas.microsoft.com/office/drawing/2014/main" id="{F8AE2C24-ED0D-4569-9D3F-5C6C67FA472D}"/>
              </a:ext>
            </a:extLst>
          </p:cNvPr>
          <p:cNvSpPr txBox="1"/>
          <p:nvPr/>
        </p:nvSpPr>
        <p:spPr>
          <a:xfrm>
            <a:off x="2779529" y="1486513"/>
            <a:ext cx="1227550" cy="461665"/>
          </a:xfrm>
          <a:prstGeom prst="rect">
            <a:avLst/>
          </a:prstGeom>
          <a:noFill/>
        </p:spPr>
        <p:txBody>
          <a:bodyPr wrap="square" rtlCol="0">
            <a:spAutoFit/>
          </a:bodyPr>
          <a:lstStyle/>
          <a:p>
            <a:pPr algn="ctr"/>
            <a:r>
              <a:rPr lang="en-GB" sz="1200" b="1" dirty="0"/>
              <a:t>Score (1-5)</a:t>
            </a:r>
          </a:p>
          <a:p>
            <a:pPr algn="ctr"/>
            <a:r>
              <a:rPr lang="en-GB" sz="1200" dirty="0"/>
              <a:t>5 is high</a:t>
            </a:r>
          </a:p>
        </p:txBody>
      </p:sp>
      <p:sp>
        <p:nvSpPr>
          <p:cNvPr id="8" name="TextBox 7"/>
          <p:cNvSpPr txBox="1"/>
          <p:nvPr/>
        </p:nvSpPr>
        <p:spPr>
          <a:xfrm>
            <a:off x="948764" y="5916198"/>
            <a:ext cx="1042273" cy="307777"/>
          </a:xfrm>
          <a:prstGeom prst="rect">
            <a:avLst/>
          </a:prstGeom>
          <a:noFill/>
        </p:spPr>
        <p:txBody>
          <a:bodyPr wrap="none" rtlCol="0">
            <a:spAutoFit/>
          </a:bodyPr>
          <a:lstStyle/>
          <a:p>
            <a:r>
              <a:rPr lang="en-GB" sz="1400" b="1"/>
              <a:t>OVERALL</a:t>
            </a:r>
          </a:p>
        </p:txBody>
      </p:sp>
      <p:sp>
        <p:nvSpPr>
          <p:cNvPr id="42" name="TextBox 41">
            <a:extLst>
              <a:ext uri="{FF2B5EF4-FFF2-40B4-BE49-F238E27FC236}">
                <a16:creationId xmlns:a16="http://schemas.microsoft.com/office/drawing/2014/main" id="{E7C449B2-BC99-4081-90A9-D963902DFF94}"/>
              </a:ext>
            </a:extLst>
          </p:cNvPr>
          <p:cNvSpPr txBox="1"/>
          <p:nvPr/>
        </p:nvSpPr>
        <p:spPr>
          <a:xfrm>
            <a:off x="3906465" y="2826345"/>
            <a:ext cx="4554955" cy="646331"/>
          </a:xfrm>
          <a:prstGeom prst="rect">
            <a:avLst/>
          </a:prstGeom>
          <a:noFill/>
        </p:spPr>
        <p:txBody>
          <a:bodyPr wrap="square" rtlCol="0">
            <a:spAutoFit/>
          </a:bodyPr>
          <a:lstStyle/>
          <a:p>
            <a:pPr marL="171450" indent="-171450">
              <a:buClr>
                <a:schemeClr val="tx2"/>
              </a:buClr>
              <a:buFont typeface="Arial" panose="020B0604020202020204" pitchFamily="34" charset="0"/>
              <a:buChar char="•"/>
            </a:pPr>
            <a:r>
              <a:rPr lang="en-GB" sz="1200" b="0" dirty="0"/>
              <a:t>One PPP developed, one under construction - Tata does not have enough demand for electricity, it is facing losses due to low take off</a:t>
            </a:r>
          </a:p>
        </p:txBody>
      </p:sp>
      <p:sp>
        <p:nvSpPr>
          <p:cNvPr id="43" name="TextBox 42">
            <a:extLst>
              <a:ext uri="{FF2B5EF4-FFF2-40B4-BE49-F238E27FC236}">
                <a16:creationId xmlns:a16="http://schemas.microsoft.com/office/drawing/2014/main" id="{36709935-B6A0-44CB-AB08-0F48C1C7B729}"/>
              </a:ext>
            </a:extLst>
          </p:cNvPr>
          <p:cNvSpPr txBox="1"/>
          <p:nvPr/>
        </p:nvSpPr>
        <p:spPr>
          <a:xfrm>
            <a:off x="3201420" y="5925723"/>
            <a:ext cx="540001" cy="261610"/>
          </a:xfrm>
          <a:prstGeom prst="rect">
            <a:avLst/>
          </a:prstGeom>
          <a:solidFill>
            <a:schemeClr val="accent4"/>
          </a:solidFill>
        </p:spPr>
        <p:txBody>
          <a:bodyPr wrap="square" rtlCol="0">
            <a:spAutoFit/>
          </a:bodyPr>
          <a:lstStyle>
            <a:defPPr>
              <a:defRPr lang="en-US"/>
            </a:defPPr>
            <a:lvl1pPr algn="ctr">
              <a:defRPr sz="1100"/>
            </a:lvl1pPr>
          </a:lstStyle>
          <a:p>
            <a:r>
              <a:rPr lang="en-GB" dirty="0"/>
              <a:t>0.6</a:t>
            </a:r>
          </a:p>
        </p:txBody>
      </p:sp>
      <p:sp>
        <p:nvSpPr>
          <p:cNvPr id="9" name="Rectangle 8"/>
          <p:cNvSpPr/>
          <p:nvPr/>
        </p:nvSpPr>
        <p:spPr>
          <a:xfrm>
            <a:off x="789639" y="5832472"/>
            <a:ext cx="3116826" cy="4756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3851003" y="3497468"/>
            <a:ext cx="4468749" cy="646331"/>
          </a:xfrm>
          <a:prstGeom prst="rect">
            <a:avLst/>
          </a:prstGeom>
        </p:spPr>
        <p:txBody>
          <a:bodyPr wrap="square">
            <a:spAutoFit/>
          </a:bodyPr>
          <a:lstStyle/>
          <a:p>
            <a:pPr marL="171450" indent="-171450">
              <a:buClr>
                <a:schemeClr val="tx2"/>
              </a:buClr>
              <a:buFont typeface="Arial" panose="020B0604020202020204" pitchFamily="34" charset="0"/>
              <a:buChar char="•"/>
            </a:pPr>
            <a:r>
              <a:rPr lang="fr-FR" sz="1200" b="0" dirty="0" err="1"/>
              <a:t>xxxxx</a:t>
            </a:r>
            <a:endParaRPr lang="en-GB" sz="1200" b="0" dirty="0"/>
          </a:p>
          <a:p>
            <a:pPr marL="171450" indent="-171450">
              <a:buClr>
                <a:schemeClr val="tx2"/>
              </a:buClr>
              <a:buFont typeface="Arial" panose="020B0604020202020204" pitchFamily="34" charset="0"/>
              <a:buChar char="•"/>
            </a:pPr>
            <a:r>
              <a:rPr lang="en-GB" sz="1200" b="0" dirty="0"/>
              <a:t>Financing from XXX may be reduced as focus shifts towards local project development</a:t>
            </a:r>
          </a:p>
        </p:txBody>
      </p:sp>
      <p:sp>
        <p:nvSpPr>
          <p:cNvPr id="27" name="Rectangle 26">
            <a:extLst>
              <a:ext uri="{FF2B5EF4-FFF2-40B4-BE49-F238E27FC236}">
                <a16:creationId xmlns:a16="http://schemas.microsoft.com/office/drawing/2014/main" id="{E2F0C125-DE63-4AC8-8E6D-41B1FDE29338}"/>
              </a:ext>
            </a:extLst>
          </p:cNvPr>
          <p:cNvSpPr/>
          <p:nvPr/>
        </p:nvSpPr>
        <p:spPr>
          <a:xfrm>
            <a:off x="1191975" y="5098575"/>
            <a:ext cx="1797896" cy="473555"/>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solidFill>
                  <a:schemeClr val="tx1"/>
                </a:solidFill>
              </a:rPr>
              <a:t>Market</a:t>
            </a:r>
          </a:p>
        </p:txBody>
      </p:sp>
      <p:sp>
        <p:nvSpPr>
          <p:cNvPr id="30" name="Oval 29">
            <a:extLst>
              <a:ext uri="{FF2B5EF4-FFF2-40B4-BE49-F238E27FC236}">
                <a16:creationId xmlns:a16="http://schemas.microsoft.com/office/drawing/2014/main" id="{B5235E4E-09D2-4AA8-BFCC-FF40586D0B4D}"/>
              </a:ext>
            </a:extLst>
          </p:cNvPr>
          <p:cNvSpPr/>
          <p:nvPr/>
        </p:nvSpPr>
        <p:spPr>
          <a:xfrm>
            <a:off x="1047975" y="4982574"/>
            <a:ext cx="288000" cy="288000"/>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tx1"/>
                </a:solidFill>
              </a:rPr>
              <a:t>5</a:t>
            </a:r>
          </a:p>
        </p:txBody>
      </p:sp>
      <p:sp>
        <p:nvSpPr>
          <p:cNvPr id="35" name="TextBox 34">
            <a:extLst>
              <a:ext uri="{FF2B5EF4-FFF2-40B4-BE49-F238E27FC236}">
                <a16:creationId xmlns:a16="http://schemas.microsoft.com/office/drawing/2014/main" id="{A6A22DE9-CE46-4219-8ED1-DB4EC6F83552}"/>
              </a:ext>
            </a:extLst>
          </p:cNvPr>
          <p:cNvSpPr txBox="1"/>
          <p:nvPr/>
        </p:nvSpPr>
        <p:spPr>
          <a:xfrm>
            <a:off x="3851002" y="5098575"/>
            <a:ext cx="4727634" cy="276999"/>
          </a:xfrm>
          <a:prstGeom prst="rect">
            <a:avLst/>
          </a:prstGeom>
          <a:noFill/>
        </p:spPr>
        <p:txBody>
          <a:bodyPr wrap="square" rtlCol="0">
            <a:spAutoFit/>
          </a:bodyPr>
          <a:lstStyle/>
          <a:p>
            <a:pPr marL="171450" indent="-171450">
              <a:buClr>
                <a:schemeClr val="tx2"/>
              </a:buClr>
              <a:buFont typeface="Arial" panose="020B0604020202020204" pitchFamily="34" charset="0"/>
              <a:buChar char="•"/>
            </a:pPr>
            <a:r>
              <a:rPr lang="en-GB" sz="1200" b="0" dirty="0" err="1"/>
              <a:t>Xxxxx</a:t>
            </a:r>
            <a:r>
              <a:rPr lang="en-GB" sz="1200" b="0" dirty="0"/>
              <a:t> </a:t>
            </a:r>
            <a:r>
              <a:rPr lang="en-GB" sz="1200" b="0" dirty="0" err="1"/>
              <a:t>xxxxxx</a:t>
            </a:r>
            <a:endParaRPr lang="en-GB" sz="1200" b="0" dirty="0"/>
          </a:p>
        </p:txBody>
      </p:sp>
      <p:sp>
        <p:nvSpPr>
          <p:cNvPr id="40" name="TextBox 39">
            <a:extLst>
              <a:ext uri="{FF2B5EF4-FFF2-40B4-BE49-F238E27FC236}">
                <a16:creationId xmlns:a16="http://schemas.microsoft.com/office/drawing/2014/main" id="{36709935-B6A0-44CB-AB08-0F48C1C7B729}"/>
              </a:ext>
            </a:extLst>
          </p:cNvPr>
          <p:cNvSpPr txBox="1"/>
          <p:nvPr/>
        </p:nvSpPr>
        <p:spPr>
          <a:xfrm>
            <a:off x="3201421" y="5171727"/>
            <a:ext cx="540000" cy="261610"/>
          </a:xfrm>
          <a:prstGeom prst="rect">
            <a:avLst/>
          </a:prstGeom>
          <a:solidFill>
            <a:schemeClr val="accent2">
              <a:lumMod val="20000"/>
              <a:lumOff val="80000"/>
            </a:schemeClr>
          </a:solidFill>
        </p:spPr>
        <p:txBody>
          <a:bodyPr wrap="square" rtlCol="0">
            <a:spAutoFit/>
          </a:bodyPr>
          <a:lstStyle>
            <a:defPPr>
              <a:defRPr lang="en-US"/>
            </a:defPPr>
            <a:lvl1pPr algn="ctr">
              <a:defRPr sz="1100"/>
            </a:lvl1pPr>
          </a:lstStyle>
          <a:p>
            <a:r>
              <a:rPr lang="en-GB" dirty="0"/>
              <a:t>2.5</a:t>
            </a:r>
          </a:p>
        </p:txBody>
      </p:sp>
      <p:sp>
        <p:nvSpPr>
          <p:cNvPr id="41" name="TextBox 40">
            <a:extLst>
              <a:ext uri="{FF2B5EF4-FFF2-40B4-BE49-F238E27FC236}">
                <a16:creationId xmlns:a16="http://schemas.microsoft.com/office/drawing/2014/main" id="{A6A22DE9-CE46-4219-8ED1-DB4EC6F83552}"/>
              </a:ext>
            </a:extLst>
          </p:cNvPr>
          <p:cNvSpPr txBox="1"/>
          <p:nvPr/>
        </p:nvSpPr>
        <p:spPr>
          <a:xfrm>
            <a:off x="3851003" y="5832472"/>
            <a:ext cx="4727634" cy="276999"/>
          </a:xfrm>
          <a:prstGeom prst="rect">
            <a:avLst/>
          </a:prstGeom>
          <a:noFill/>
        </p:spPr>
        <p:txBody>
          <a:bodyPr wrap="square" rtlCol="0">
            <a:spAutoFit/>
          </a:bodyPr>
          <a:lstStyle/>
          <a:p>
            <a:pPr marL="171450" indent="-171450">
              <a:buClr>
                <a:schemeClr val="tx2"/>
              </a:buClr>
              <a:buFont typeface="Arial" panose="020B0604020202020204" pitchFamily="34" charset="0"/>
              <a:buChar char="•"/>
            </a:pPr>
            <a:r>
              <a:rPr lang="en-GB" sz="1200" b="0" dirty="0" err="1"/>
              <a:t>ddfhfdghfghfghfg</a:t>
            </a:r>
            <a:endParaRPr lang="en-GB" sz="1200" b="0" dirty="0"/>
          </a:p>
        </p:txBody>
      </p:sp>
      <p:sp>
        <p:nvSpPr>
          <p:cNvPr id="44" name="TextBox 43">
            <a:extLst>
              <a:ext uri="{FF2B5EF4-FFF2-40B4-BE49-F238E27FC236}">
                <a16:creationId xmlns:a16="http://schemas.microsoft.com/office/drawing/2014/main" id="{B1D899A4-E575-4497-8424-21F9FD350CAB}"/>
              </a:ext>
            </a:extLst>
          </p:cNvPr>
          <p:cNvSpPr txBox="1"/>
          <p:nvPr/>
        </p:nvSpPr>
        <p:spPr>
          <a:xfrm>
            <a:off x="3201421" y="4507666"/>
            <a:ext cx="540000" cy="261610"/>
          </a:xfrm>
          <a:prstGeom prst="rect">
            <a:avLst/>
          </a:prstGeom>
          <a:solidFill>
            <a:schemeClr val="tx2"/>
          </a:solidFill>
        </p:spPr>
        <p:txBody>
          <a:bodyPr wrap="square" rtlCol="0">
            <a:spAutoFit/>
          </a:bodyPr>
          <a:lstStyle>
            <a:defPPr>
              <a:defRPr lang="en-US"/>
            </a:defPPr>
            <a:lvl1pPr algn="ctr">
              <a:defRPr sz="1100"/>
            </a:lvl1pPr>
          </a:lstStyle>
          <a:p>
            <a:r>
              <a:rPr lang="en-GB" dirty="0">
                <a:solidFill>
                  <a:schemeClr val="bg1"/>
                </a:solidFill>
              </a:rPr>
              <a:t>5</a:t>
            </a:r>
          </a:p>
        </p:txBody>
      </p:sp>
      <p:sp>
        <p:nvSpPr>
          <p:cNvPr id="10" name="Left Bracket 9"/>
          <p:cNvSpPr/>
          <p:nvPr/>
        </p:nvSpPr>
        <p:spPr>
          <a:xfrm>
            <a:off x="803511" y="2921696"/>
            <a:ext cx="144000" cy="263854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Oval 10"/>
          <p:cNvSpPr/>
          <p:nvPr/>
        </p:nvSpPr>
        <p:spPr>
          <a:xfrm>
            <a:off x="555648" y="4068479"/>
            <a:ext cx="397870" cy="3153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a:solidFill>
                  <a:schemeClr val="tx1"/>
                </a:solidFill>
              </a:rPr>
              <a:t>av</a:t>
            </a:r>
            <a:endParaRPr lang="en-GB" sz="1000" dirty="0">
              <a:solidFill>
                <a:schemeClr val="tx1"/>
              </a:solidFill>
            </a:endParaRPr>
          </a:p>
        </p:txBody>
      </p:sp>
      <p:sp>
        <p:nvSpPr>
          <p:cNvPr id="38" name="Oval 37"/>
          <p:cNvSpPr/>
          <p:nvPr/>
        </p:nvSpPr>
        <p:spPr>
          <a:xfrm>
            <a:off x="587725" y="2199626"/>
            <a:ext cx="397870" cy="3153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dirty="0">
                <a:solidFill>
                  <a:schemeClr val="tx1"/>
                </a:solidFill>
              </a:rPr>
              <a:t>X</a:t>
            </a:r>
          </a:p>
        </p:txBody>
      </p:sp>
      <p:sp>
        <p:nvSpPr>
          <p:cNvPr id="45" name="Left Bracket 44"/>
          <p:cNvSpPr/>
          <p:nvPr/>
        </p:nvSpPr>
        <p:spPr>
          <a:xfrm>
            <a:off x="449849" y="2309001"/>
            <a:ext cx="147282" cy="1922789"/>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581256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Chart 11"/>
          <p:cNvGraphicFramePr>
            <a:graphicFrameLocks/>
          </p:cNvGraphicFramePr>
          <p:nvPr/>
        </p:nvGraphicFramePr>
        <p:xfrm>
          <a:off x="50800" y="1560513"/>
          <a:ext cx="7369175" cy="3857625"/>
        </p:xfrm>
        <a:graphic>
          <a:graphicData uri="http://schemas.openxmlformats.org/drawingml/2006/chart">
            <c:chart xmlns:c="http://schemas.openxmlformats.org/drawingml/2006/chart" xmlns:r="http://schemas.openxmlformats.org/officeDocument/2006/relationships" r:id="rId3"/>
          </a:graphicData>
        </a:graphic>
      </p:graphicFrame>
      <p:sp>
        <p:nvSpPr>
          <p:cNvPr id="1027" name="Rectangle 2"/>
          <p:cNvSpPr>
            <a:spLocks noGrp="1" noChangeArrowheads="1"/>
          </p:cNvSpPr>
          <p:nvPr>
            <p:ph type="title"/>
          </p:nvPr>
        </p:nvSpPr>
        <p:spPr/>
        <p:txBody>
          <a:bodyPr/>
          <a:lstStyle/>
          <a:p>
            <a:r>
              <a:rPr lang="en-US" altLang="zh-CN" dirty="0">
                <a:ea typeface="宋体" pitchFamily="2" charset="-122"/>
              </a:rPr>
              <a:t>Indian auto industry was growing at 14.4% from 2003 till 2007 before 4% decline &amp; stands at 10 million units in 2009</a:t>
            </a:r>
          </a:p>
        </p:txBody>
      </p:sp>
      <p:sp>
        <p:nvSpPr>
          <p:cNvPr id="1028" name="Text Box 6"/>
          <p:cNvSpPr txBox="1">
            <a:spLocks noChangeArrowheads="1"/>
          </p:cNvSpPr>
          <p:nvPr/>
        </p:nvSpPr>
        <p:spPr bwMode="auto">
          <a:xfrm>
            <a:off x="4683125" y="2827338"/>
            <a:ext cx="1022350" cy="274637"/>
          </a:xfrm>
          <a:prstGeom prst="rect">
            <a:avLst/>
          </a:prstGeom>
          <a:noFill/>
          <a:ln w="9525">
            <a:noFill/>
            <a:miter lim="800000"/>
            <a:headEnd/>
            <a:tailEnd/>
          </a:ln>
        </p:spPr>
        <p:txBody>
          <a:bodyPr>
            <a:spAutoFit/>
          </a:bodyPr>
          <a:lstStyle/>
          <a:p>
            <a:pPr algn="ctr"/>
            <a:endParaRPr lang="zh-CN" altLang="en-US" sz="1200"/>
          </a:p>
        </p:txBody>
      </p:sp>
      <p:sp>
        <p:nvSpPr>
          <p:cNvPr id="1029" name="Text Box 7"/>
          <p:cNvSpPr txBox="1">
            <a:spLocks noChangeArrowheads="1"/>
          </p:cNvSpPr>
          <p:nvPr/>
        </p:nvSpPr>
        <p:spPr bwMode="auto">
          <a:xfrm>
            <a:off x="50800" y="6642100"/>
            <a:ext cx="5260975" cy="215444"/>
          </a:xfrm>
          <a:prstGeom prst="rect">
            <a:avLst/>
          </a:prstGeom>
          <a:noFill/>
          <a:ln w="9525">
            <a:noFill/>
            <a:miter lim="800000"/>
            <a:headEnd/>
            <a:tailEnd/>
          </a:ln>
        </p:spPr>
        <p:txBody>
          <a:bodyPr>
            <a:spAutoFit/>
          </a:bodyPr>
          <a:lstStyle/>
          <a:p>
            <a:pPr marL="342900" indent="-342900"/>
            <a:r>
              <a:rPr lang="en-US" altLang="zh-CN" sz="800" b="0" dirty="0"/>
              <a:t>Source:  SIAM Industry Statistics (Society of Indian Automobile Manufacturers)</a:t>
            </a:r>
          </a:p>
        </p:txBody>
      </p:sp>
      <p:sp>
        <p:nvSpPr>
          <p:cNvPr id="1031" name="TextBox 21"/>
          <p:cNvSpPr txBox="1">
            <a:spLocks noChangeArrowheads="1"/>
          </p:cNvSpPr>
          <p:nvPr/>
        </p:nvSpPr>
        <p:spPr bwMode="auto">
          <a:xfrm>
            <a:off x="6207125" y="5067300"/>
            <a:ext cx="1490663" cy="461963"/>
          </a:xfrm>
          <a:prstGeom prst="rect">
            <a:avLst/>
          </a:prstGeom>
          <a:noFill/>
          <a:ln w="9525">
            <a:noFill/>
            <a:miter lim="800000"/>
            <a:headEnd/>
            <a:tailEnd/>
          </a:ln>
        </p:spPr>
        <p:txBody>
          <a:bodyPr>
            <a:spAutoFit/>
          </a:bodyPr>
          <a:lstStyle/>
          <a:p>
            <a:pPr>
              <a:defRPr/>
            </a:pPr>
            <a:r>
              <a:rPr lang="en-US" sz="1200" dirty="0"/>
              <a:t>Consolidated Auto Industry</a:t>
            </a:r>
            <a:endParaRPr lang="en-US" sz="1050" dirty="0"/>
          </a:p>
        </p:txBody>
      </p:sp>
      <p:sp>
        <p:nvSpPr>
          <p:cNvPr id="2" name="Rectangle 12"/>
          <p:cNvSpPr>
            <a:spLocks noChangeArrowheads="1"/>
          </p:cNvSpPr>
          <p:nvPr/>
        </p:nvSpPr>
        <p:spPr bwMode="auto">
          <a:xfrm>
            <a:off x="279400" y="5695950"/>
            <a:ext cx="5118100" cy="938719"/>
          </a:xfrm>
          <a:prstGeom prst="rect">
            <a:avLst/>
          </a:prstGeom>
          <a:noFill/>
          <a:ln w="9525">
            <a:noFill/>
            <a:miter lim="800000"/>
            <a:headEnd/>
            <a:tailEnd/>
          </a:ln>
        </p:spPr>
        <p:txBody>
          <a:bodyPr>
            <a:spAutoFit/>
          </a:bodyPr>
          <a:lstStyle/>
          <a:p>
            <a:r>
              <a:rPr lang="en-US" sz="1100" dirty="0"/>
              <a:t>Passenger Vehicle     :    </a:t>
            </a:r>
            <a:r>
              <a:rPr lang="en-US" sz="1100" b="0" dirty="0"/>
              <a:t>Cars and Utility Vehicles</a:t>
            </a:r>
          </a:p>
          <a:p>
            <a:r>
              <a:rPr lang="en-US" sz="1100" dirty="0"/>
              <a:t>Commercial Vehicle   :    </a:t>
            </a:r>
            <a:r>
              <a:rPr lang="en-US" sz="1100" b="0" dirty="0"/>
              <a:t>Light, Medium and Heavy Vehicles ( e.g. Trucks, Buses)</a:t>
            </a:r>
          </a:p>
          <a:p>
            <a:r>
              <a:rPr lang="en-US" sz="1100" dirty="0"/>
              <a:t>Two Wheelers             :    </a:t>
            </a:r>
            <a:r>
              <a:rPr lang="en-US" sz="1100" b="0" dirty="0"/>
              <a:t>Bikes and scooters</a:t>
            </a:r>
          </a:p>
          <a:p>
            <a:r>
              <a:rPr lang="en-US" sz="1100" dirty="0"/>
              <a:t>Three Wheelers          :    </a:t>
            </a:r>
            <a:r>
              <a:rPr lang="en-US" sz="1100" b="0" dirty="0"/>
              <a:t>Autos, Rickshaws</a:t>
            </a:r>
            <a:endParaRPr lang="en-IN" sz="1100" b="0" dirty="0"/>
          </a:p>
        </p:txBody>
      </p:sp>
      <p:cxnSp>
        <p:nvCxnSpPr>
          <p:cNvPr id="35" name="Connecteur droit 34"/>
          <p:cNvCxnSpPr/>
          <p:nvPr/>
        </p:nvCxnSpPr>
        <p:spPr>
          <a:xfrm flipV="1">
            <a:off x="6464300" y="4775200"/>
            <a:ext cx="2387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3" name="TextBox 16"/>
          <p:cNvSpPr>
            <a:spLocks noChangeArrowheads="1"/>
          </p:cNvSpPr>
          <p:nvPr/>
        </p:nvSpPr>
        <p:spPr bwMode="auto">
          <a:xfrm>
            <a:off x="8164513" y="2894013"/>
            <a:ext cx="539750" cy="346234"/>
          </a:xfrm>
          <a:prstGeom prst="ellipse">
            <a:avLst/>
          </a:prstGeom>
          <a:noFill/>
          <a:ln w="9525">
            <a:solidFill>
              <a:schemeClr val="accent2"/>
            </a:solidFill>
            <a:round/>
            <a:headEnd/>
            <a:tailEnd/>
          </a:ln>
        </p:spPr>
        <p:txBody>
          <a:bodyPr lIns="0" rIns="0">
            <a:spAutoFit/>
          </a:bodyPr>
          <a:lstStyle/>
          <a:p>
            <a:pPr algn="ctr"/>
            <a:r>
              <a:rPr lang="en-US" sz="1000" dirty="0"/>
              <a:t>-23%</a:t>
            </a:r>
            <a:endParaRPr lang="en-IN" sz="1000" dirty="0"/>
          </a:p>
        </p:txBody>
      </p:sp>
      <p:sp>
        <p:nvSpPr>
          <p:cNvPr id="51" name="TextBox 17"/>
          <p:cNvSpPr>
            <a:spLocks noChangeArrowheads="1"/>
          </p:cNvSpPr>
          <p:nvPr/>
        </p:nvSpPr>
        <p:spPr bwMode="auto">
          <a:xfrm>
            <a:off x="8164513" y="4256088"/>
            <a:ext cx="539750" cy="346234"/>
          </a:xfrm>
          <a:prstGeom prst="ellipse">
            <a:avLst/>
          </a:prstGeom>
          <a:solidFill>
            <a:schemeClr val="accent3"/>
          </a:solidFill>
          <a:ln w="9525">
            <a:noFill/>
            <a:round/>
            <a:headEnd/>
            <a:tailEnd/>
          </a:ln>
        </p:spPr>
        <p:txBody>
          <a:bodyPr lIns="0" rIns="0">
            <a:spAutoFit/>
          </a:bodyPr>
          <a:lstStyle/>
          <a:p>
            <a:pPr algn="ctr">
              <a:defRPr/>
            </a:pPr>
            <a:r>
              <a:rPr lang="en-US" sz="1000" dirty="0">
                <a:ea typeface="SimSun" pitchFamily="2" charset="-122"/>
              </a:rPr>
              <a:t>-6.4%</a:t>
            </a:r>
            <a:endParaRPr lang="en-IN" sz="1000" dirty="0">
              <a:ea typeface="SimSun" pitchFamily="2" charset="-122"/>
            </a:endParaRPr>
          </a:p>
        </p:txBody>
      </p:sp>
      <p:sp>
        <p:nvSpPr>
          <p:cNvPr id="1035" name="TextBox 18"/>
          <p:cNvSpPr>
            <a:spLocks noChangeArrowheads="1"/>
          </p:cNvSpPr>
          <p:nvPr/>
        </p:nvSpPr>
        <p:spPr bwMode="auto">
          <a:xfrm>
            <a:off x="8164513" y="3508375"/>
            <a:ext cx="539750" cy="346234"/>
          </a:xfrm>
          <a:prstGeom prst="ellipse">
            <a:avLst/>
          </a:prstGeom>
          <a:solidFill>
            <a:schemeClr val="tx2"/>
          </a:solidFill>
          <a:ln w="9525">
            <a:noFill/>
            <a:round/>
            <a:headEnd/>
            <a:tailEnd/>
          </a:ln>
        </p:spPr>
        <p:txBody>
          <a:bodyPr lIns="0" rIns="0">
            <a:spAutoFit/>
          </a:bodyPr>
          <a:lstStyle/>
          <a:p>
            <a:pPr algn="ctr"/>
            <a:r>
              <a:rPr lang="en-US" sz="1000" dirty="0"/>
              <a:t>-3.2%</a:t>
            </a:r>
            <a:endParaRPr lang="en-IN" sz="1000" dirty="0"/>
          </a:p>
        </p:txBody>
      </p:sp>
      <p:sp>
        <p:nvSpPr>
          <p:cNvPr id="1036" name="TextBox 19"/>
          <p:cNvSpPr>
            <a:spLocks noChangeArrowheads="1"/>
          </p:cNvSpPr>
          <p:nvPr/>
        </p:nvSpPr>
        <p:spPr bwMode="auto">
          <a:xfrm>
            <a:off x="8164513" y="2151063"/>
            <a:ext cx="539750" cy="346234"/>
          </a:xfrm>
          <a:prstGeom prst="ellipse">
            <a:avLst/>
          </a:prstGeom>
          <a:solidFill>
            <a:schemeClr val="accent4"/>
          </a:solidFill>
          <a:ln w="9525">
            <a:noFill/>
            <a:round/>
            <a:headEnd/>
            <a:tailEnd/>
          </a:ln>
        </p:spPr>
        <p:txBody>
          <a:bodyPr lIns="0" rIns="0">
            <a:spAutoFit/>
          </a:bodyPr>
          <a:lstStyle/>
          <a:p>
            <a:pPr algn="ctr"/>
            <a:r>
              <a:rPr lang="en-IN" sz="1000" dirty="0"/>
              <a:t>0%</a:t>
            </a:r>
          </a:p>
        </p:txBody>
      </p:sp>
      <p:sp>
        <p:nvSpPr>
          <p:cNvPr id="1037" name="Rectangle 16"/>
          <p:cNvSpPr>
            <a:spLocks noChangeArrowheads="1"/>
          </p:cNvSpPr>
          <p:nvPr/>
        </p:nvSpPr>
        <p:spPr bwMode="auto">
          <a:xfrm>
            <a:off x="8207375" y="5146675"/>
            <a:ext cx="412750" cy="246063"/>
          </a:xfrm>
          <a:prstGeom prst="rect">
            <a:avLst/>
          </a:prstGeom>
          <a:noFill/>
          <a:ln w="9525">
            <a:noFill/>
            <a:miter lim="800000"/>
            <a:headEnd/>
            <a:tailEnd/>
          </a:ln>
        </p:spPr>
        <p:txBody>
          <a:bodyPr wrap="none">
            <a:spAutoFit/>
          </a:bodyPr>
          <a:lstStyle/>
          <a:p>
            <a:r>
              <a:rPr lang="en-US" sz="1000" dirty="0"/>
              <a:t>-4%</a:t>
            </a:r>
          </a:p>
        </p:txBody>
      </p:sp>
      <p:sp>
        <p:nvSpPr>
          <p:cNvPr id="1038" name="TextBox 16"/>
          <p:cNvSpPr>
            <a:spLocks noChangeArrowheads="1"/>
          </p:cNvSpPr>
          <p:nvPr/>
        </p:nvSpPr>
        <p:spPr bwMode="auto">
          <a:xfrm>
            <a:off x="7516813" y="2919413"/>
            <a:ext cx="539750" cy="346234"/>
          </a:xfrm>
          <a:prstGeom prst="ellipse">
            <a:avLst/>
          </a:prstGeom>
          <a:noFill/>
          <a:ln w="9525">
            <a:solidFill>
              <a:schemeClr val="accent2"/>
            </a:solidFill>
            <a:round/>
            <a:headEnd/>
            <a:tailEnd/>
          </a:ln>
        </p:spPr>
        <p:txBody>
          <a:bodyPr lIns="0" rIns="0">
            <a:spAutoFit/>
          </a:bodyPr>
          <a:lstStyle/>
          <a:p>
            <a:pPr algn="ctr"/>
            <a:r>
              <a:rPr lang="en-US" sz="1000" dirty="0"/>
              <a:t>20.9%</a:t>
            </a:r>
            <a:endParaRPr lang="en-IN" sz="1000" dirty="0"/>
          </a:p>
        </p:txBody>
      </p:sp>
      <p:sp>
        <p:nvSpPr>
          <p:cNvPr id="1039" name="TextBox 17"/>
          <p:cNvSpPr>
            <a:spLocks noChangeArrowheads="1"/>
          </p:cNvSpPr>
          <p:nvPr/>
        </p:nvSpPr>
        <p:spPr bwMode="auto">
          <a:xfrm>
            <a:off x="7516813" y="4268788"/>
            <a:ext cx="539750" cy="346234"/>
          </a:xfrm>
          <a:prstGeom prst="ellipse">
            <a:avLst/>
          </a:prstGeom>
          <a:solidFill>
            <a:schemeClr val="accent3"/>
          </a:solidFill>
          <a:ln w="9525">
            <a:noFill/>
            <a:round/>
            <a:headEnd/>
            <a:tailEnd/>
          </a:ln>
        </p:spPr>
        <p:txBody>
          <a:bodyPr lIns="0" rIns="0">
            <a:spAutoFit/>
          </a:bodyPr>
          <a:lstStyle/>
          <a:p>
            <a:pPr algn="ctr"/>
            <a:r>
              <a:rPr lang="en-US" sz="1000" dirty="0"/>
              <a:t>14.8%</a:t>
            </a:r>
            <a:endParaRPr lang="en-IN" sz="1000" dirty="0"/>
          </a:p>
        </p:txBody>
      </p:sp>
      <p:sp>
        <p:nvSpPr>
          <p:cNvPr id="59" name="TextBox 18"/>
          <p:cNvSpPr>
            <a:spLocks noChangeArrowheads="1"/>
          </p:cNvSpPr>
          <p:nvPr/>
        </p:nvSpPr>
        <p:spPr bwMode="auto">
          <a:xfrm>
            <a:off x="7516813" y="3533775"/>
            <a:ext cx="539750" cy="346234"/>
          </a:xfrm>
          <a:prstGeom prst="ellipse">
            <a:avLst/>
          </a:prstGeom>
          <a:solidFill>
            <a:schemeClr val="tx2"/>
          </a:solidFill>
          <a:ln w="9525">
            <a:noFill/>
            <a:round/>
            <a:headEnd/>
            <a:tailEnd/>
          </a:ln>
        </p:spPr>
        <p:txBody>
          <a:bodyPr lIns="0" rIns="0">
            <a:spAutoFit/>
          </a:bodyPr>
          <a:lstStyle/>
          <a:p>
            <a:pPr algn="ctr">
              <a:defRPr/>
            </a:pPr>
            <a:r>
              <a:rPr lang="en-US" sz="1000" dirty="0">
                <a:ea typeface="SimSun" pitchFamily="2" charset="-122"/>
              </a:rPr>
              <a:t>13.3%</a:t>
            </a:r>
            <a:endParaRPr lang="en-IN" sz="1000" dirty="0">
              <a:ea typeface="SimSun" pitchFamily="2" charset="-122"/>
            </a:endParaRPr>
          </a:p>
        </p:txBody>
      </p:sp>
      <p:sp>
        <p:nvSpPr>
          <p:cNvPr id="1041" name="TextBox 19"/>
          <p:cNvSpPr>
            <a:spLocks noChangeArrowheads="1"/>
          </p:cNvSpPr>
          <p:nvPr/>
        </p:nvSpPr>
        <p:spPr bwMode="auto">
          <a:xfrm>
            <a:off x="7516813" y="2176463"/>
            <a:ext cx="539750" cy="346234"/>
          </a:xfrm>
          <a:prstGeom prst="ellipse">
            <a:avLst/>
          </a:prstGeom>
          <a:solidFill>
            <a:schemeClr val="accent4"/>
          </a:solidFill>
          <a:ln w="9525">
            <a:noFill/>
            <a:round/>
            <a:headEnd/>
            <a:tailEnd/>
          </a:ln>
        </p:spPr>
        <p:txBody>
          <a:bodyPr lIns="0" rIns="0">
            <a:spAutoFit/>
          </a:bodyPr>
          <a:lstStyle/>
          <a:p>
            <a:pPr algn="ctr"/>
            <a:r>
              <a:rPr lang="en-US" sz="1000" dirty="0"/>
              <a:t>16.9%</a:t>
            </a:r>
            <a:endParaRPr lang="en-IN" sz="1000" dirty="0"/>
          </a:p>
        </p:txBody>
      </p:sp>
      <p:sp>
        <p:nvSpPr>
          <p:cNvPr id="1042" name="Rectangle 15"/>
          <p:cNvSpPr>
            <a:spLocks noChangeArrowheads="1"/>
          </p:cNvSpPr>
          <p:nvPr/>
        </p:nvSpPr>
        <p:spPr bwMode="auto">
          <a:xfrm>
            <a:off x="7862888" y="1470025"/>
            <a:ext cx="636587" cy="277813"/>
          </a:xfrm>
          <a:prstGeom prst="rect">
            <a:avLst/>
          </a:prstGeom>
          <a:noFill/>
          <a:ln w="9525">
            <a:noFill/>
            <a:miter lim="800000"/>
            <a:headEnd/>
            <a:tailEnd/>
          </a:ln>
        </p:spPr>
        <p:txBody>
          <a:bodyPr wrap="none">
            <a:spAutoFit/>
          </a:bodyPr>
          <a:lstStyle/>
          <a:p>
            <a:pPr algn="ctr"/>
            <a:r>
              <a:rPr lang="en-US" sz="1200" dirty="0"/>
              <a:t>CAGR</a:t>
            </a:r>
          </a:p>
        </p:txBody>
      </p:sp>
      <p:sp>
        <p:nvSpPr>
          <p:cNvPr id="1043" name="Rectangle 16"/>
          <p:cNvSpPr>
            <a:spLocks noChangeArrowheads="1"/>
          </p:cNvSpPr>
          <p:nvPr/>
        </p:nvSpPr>
        <p:spPr bwMode="auto">
          <a:xfrm>
            <a:off x="7545388" y="5170488"/>
            <a:ext cx="546100" cy="247650"/>
          </a:xfrm>
          <a:prstGeom prst="rect">
            <a:avLst/>
          </a:prstGeom>
          <a:noFill/>
          <a:ln w="9525">
            <a:noFill/>
            <a:miter lim="800000"/>
            <a:headEnd/>
            <a:tailEnd/>
          </a:ln>
        </p:spPr>
        <p:txBody>
          <a:bodyPr wrap="none">
            <a:spAutoFit/>
          </a:bodyPr>
          <a:lstStyle/>
          <a:p>
            <a:r>
              <a:rPr lang="en-US" sz="1000" dirty="0"/>
              <a:t>14.4%</a:t>
            </a:r>
          </a:p>
        </p:txBody>
      </p:sp>
      <p:grpSp>
        <p:nvGrpSpPr>
          <p:cNvPr id="1047" name="Group 32"/>
          <p:cNvGrpSpPr>
            <a:grpSpLocks/>
          </p:cNvGrpSpPr>
          <p:nvPr/>
        </p:nvGrpSpPr>
        <p:grpSpPr bwMode="auto">
          <a:xfrm>
            <a:off x="7493000" y="4762499"/>
            <a:ext cx="1270000" cy="246221"/>
            <a:chOff x="7493000" y="2565401"/>
            <a:chExt cx="1270000" cy="246911"/>
          </a:xfrm>
        </p:grpSpPr>
        <p:sp>
          <p:nvSpPr>
            <p:cNvPr id="1050" name="TextBox 33"/>
            <p:cNvSpPr txBox="1">
              <a:spLocks noChangeArrowheads="1"/>
            </p:cNvSpPr>
            <p:nvPr/>
          </p:nvSpPr>
          <p:spPr bwMode="auto">
            <a:xfrm>
              <a:off x="8153400" y="2565401"/>
              <a:ext cx="609600" cy="246911"/>
            </a:xfrm>
            <a:prstGeom prst="rect">
              <a:avLst/>
            </a:prstGeom>
            <a:noFill/>
            <a:ln w="9525">
              <a:noFill/>
              <a:miter lim="800000"/>
              <a:headEnd/>
              <a:tailEnd/>
            </a:ln>
          </p:spPr>
          <p:txBody>
            <a:bodyPr>
              <a:spAutoFit/>
            </a:bodyPr>
            <a:lstStyle/>
            <a:p>
              <a:pPr algn="ctr"/>
              <a:r>
                <a:rPr lang="en-US" sz="1000" b="0" dirty="0"/>
                <a:t>07-08</a:t>
              </a:r>
            </a:p>
          </p:txBody>
        </p:sp>
        <p:sp>
          <p:nvSpPr>
            <p:cNvPr id="1051" name="TextBox 34"/>
            <p:cNvSpPr txBox="1">
              <a:spLocks noChangeArrowheads="1"/>
            </p:cNvSpPr>
            <p:nvPr/>
          </p:nvSpPr>
          <p:spPr bwMode="auto">
            <a:xfrm>
              <a:off x="7493000" y="2565401"/>
              <a:ext cx="609600" cy="246911"/>
            </a:xfrm>
            <a:prstGeom prst="rect">
              <a:avLst/>
            </a:prstGeom>
            <a:noFill/>
            <a:ln w="9525">
              <a:noFill/>
              <a:miter lim="800000"/>
              <a:headEnd/>
              <a:tailEnd/>
            </a:ln>
          </p:spPr>
          <p:txBody>
            <a:bodyPr>
              <a:spAutoFit/>
            </a:bodyPr>
            <a:lstStyle/>
            <a:p>
              <a:pPr algn="ctr"/>
              <a:r>
                <a:rPr lang="en-US" sz="1000" b="0" dirty="0"/>
                <a:t>03-07</a:t>
              </a:r>
            </a:p>
          </p:txBody>
        </p:sp>
      </p:grpSp>
      <p:sp>
        <p:nvSpPr>
          <p:cNvPr id="1048" name="Rectangle 76"/>
          <p:cNvSpPr>
            <a:spLocks noChangeArrowheads="1"/>
          </p:cNvSpPr>
          <p:nvPr/>
        </p:nvSpPr>
        <p:spPr bwMode="auto">
          <a:xfrm>
            <a:off x="7502525" y="1808163"/>
            <a:ext cx="574675" cy="276225"/>
          </a:xfrm>
          <a:prstGeom prst="rect">
            <a:avLst/>
          </a:prstGeom>
          <a:noFill/>
          <a:ln w="9525">
            <a:noFill/>
            <a:miter lim="800000"/>
            <a:headEnd/>
            <a:tailEnd/>
          </a:ln>
        </p:spPr>
        <p:txBody>
          <a:bodyPr wrap="none">
            <a:spAutoFit/>
          </a:bodyPr>
          <a:lstStyle/>
          <a:p>
            <a:pPr algn="ctr"/>
            <a:r>
              <a:rPr lang="en-US" sz="1200" b="0" dirty="0">
                <a:solidFill>
                  <a:srgbClr val="000000"/>
                </a:solidFill>
              </a:rPr>
              <a:t>03-08</a:t>
            </a:r>
          </a:p>
        </p:txBody>
      </p:sp>
      <p:sp>
        <p:nvSpPr>
          <p:cNvPr id="1049" name="Rectangle 77"/>
          <p:cNvSpPr>
            <a:spLocks noChangeArrowheads="1"/>
          </p:cNvSpPr>
          <p:nvPr/>
        </p:nvSpPr>
        <p:spPr bwMode="auto">
          <a:xfrm>
            <a:off x="8154988" y="1808163"/>
            <a:ext cx="576262" cy="276225"/>
          </a:xfrm>
          <a:prstGeom prst="rect">
            <a:avLst/>
          </a:prstGeom>
          <a:noFill/>
          <a:ln w="9525">
            <a:noFill/>
            <a:miter lim="800000"/>
            <a:headEnd/>
            <a:tailEnd/>
          </a:ln>
        </p:spPr>
        <p:txBody>
          <a:bodyPr wrap="none">
            <a:spAutoFit/>
          </a:bodyPr>
          <a:lstStyle/>
          <a:p>
            <a:pPr algn="ctr"/>
            <a:r>
              <a:rPr lang="en-US" sz="1200" b="0" dirty="0">
                <a:solidFill>
                  <a:srgbClr val="000000"/>
                </a:solidFill>
              </a:rPr>
              <a:t>08-09</a:t>
            </a:r>
          </a:p>
        </p:txBody>
      </p:sp>
    </p:spTree>
    <p:extLst>
      <p:ext uri="{BB962C8B-B14F-4D97-AF65-F5344CB8AC3E}">
        <p14:creationId xmlns:p14="http://schemas.microsoft.com/office/powerpoint/2010/main" val="2112473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re 1"/>
          <p:cNvSpPr>
            <a:spLocks noGrp="1"/>
          </p:cNvSpPr>
          <p:nvPr>
            <p:ph type="title"/>
          </p:nvPr>
        </p:nvSpPr>
        <p:spPr/>
        <p:txBody>
          <a:bodyPr/>
          <a:lstStyle/>
          <a:p>
            <a:r>
              <a:rPr lang="en-US" altLang="zh-CN" dirty="0">
                <a:ea typeface="SimSun" pitchFamily="2" charset="-122"/>
              </a:rPr>
              <a:t>Cost could drop up to XX% in 2015, mainly due to technology progress</a:t>
            </a:r>
          </a:p>
        </p:txBody>
      </p:sp>
      <p:graphicFrame>
        <p:nvGraphicFramePr>
          <p:cNvPr id="12" name="Graphique 3"/>
          <p:cNvGraphicFramePr>
            <a:graphicFrameLocks/>
          </p:cNvGraphicFramePr>
          <p:nvPr/>
        </p:nvGraphicFramePr>
        <p:xfrm>
          <a:off x="1016000" y="1335088"/>
          <a:ext cx="7062788" cy="4873625"/>
        </p:xfrm>
        <a:graphic>
          <a:graphicData uri="http://schemas.openxmlformats.org/drawingml/2006/chart">
            <c:chart xmlns:c="http://schemas.openxmlformats.org/drawingml/2006/chart" xmlns:r="http://schemas.openxmlformats.org/officeDocument/2006/relationships" r:id="rId3"/>
          </a:graphicData>
        </a:graphic>
      </p:graphicFrame>
      <p:sp>
        <p:nvSpPr>
          <p:cNvPr id="3076" name="ZoneTexte 59"/>
          <p:cNvSpPr txBox="1">
            <a:spLocks noChangeArrowheads="1"/>
          </p:cNvSpPr>
          <p:nvPr/>
        </p:nvSpPr>
        <p:spPr bwMode="auto">
          <a:xfrm>
            <a:off x="174171" y="6519863"/>
            <a:ext cx="4716917" cy="338137"/>
          </a:xfrm>
          <a:prstGeom prst="rect">
            <a:avLst/>
          </a:prstGeom>
          <a:noFill/>
          <a:ln w="9525">
            <a:noFill/>
            <a:miter lim="800000"/>
            <a:headEnd/>
            <a:tailEnd/>
          </a:ln>
        </p:spPr>
        <p:txBody>
          <a:bodyPr wrap="square">
            <a:spAutoFit/>
          </a:bodyPr>
          <a:lstStyle/>
          <a:p>
            <a:r>
              <a:rPr lang="en-US" altLang="zh-CN" sz="800" b="0" dirty="0"/>
              <a:t>Source: interviews; ShARE analysis</a:t>
            </a:r>
            <a:r>
              <a:rPr lang="zh-CN" altLang="en-US" sz="800" b="0" dirty="0"/>
              <a:t>；</a:t>
            </a:r>
            <a:r>
              <a:rPr lang="en-US" altLang="zh-CN" sz="800" b="0" dirty="0"/>
              <a:t>Development blueprint for China's semiconductor lighting</a:t>
            </a:r>
          </a:p>
          <a:p>
            <a:r>
              <a:rPr lang="en-US" altLang="zh-CN" sz="800" b="0" dirty="0"/>
              <a:t>             news from XX global online</a:t>
            </a:r>
            <a:r>
              <a:rPr lang="zh-CN" altLang="en-US" sz="800" b="0" dirty="0"/>
              <a:t>，</a:t>
            </a:r>
          </a:p>
        </p:txBody>
      </p:sp>
      <p:sp>
        <p:nvSpPr>
          <p:cNvPr id="3077" name="ZoneTexte 7"/>
          <p:cNvSpPr txBox="1">
            <a:spLocks noChangeArrowheads="1"/>
          </p:cNvSpPr>
          <p:nvPr/>
        </p:nvSpPr>
        <p:spPr bwMode="auto">
          <a:xfrm>
            <a:off x="2016125" y="1436688"/>
            <a:ext cx="4641014" cy="307777"/>
          </a:xfrm>
          <a:prstGeom prst="rect">
            <a:avLst/>
          </a:prstGeom>
          <a:noFill/>
          <a:ln w="9525">
            <a:noFill/>
            <a:miter lim="800000"/>
            <a:headEnd/>
            <a:tailEnd/>
          </a:ln>
        </p:spPr>
        <p:txBody>
          <a:bodyPr wrap="none">
            <a:spAutoFit/>
          </a:bodyPr>
          <a:lstStyle/>
          <a:p>
            <a:r>
              <a:rPr lang="en-US" altLang="zh-CN" sz="1400" b="1" dirty="0"/>
              <a:t>XX cost drop divers</a:t>
            </a:r>
            <a:r>
              <a:rPr lang="en-US" altLang="zh-CN" sz="1400" dirty="0"/>
              <a:t>(Predicted by comprehensive data)</a:t>
            </a:r>
          </a:p>
        </p:txBody>
      </p:sp>
      <p:sp>
        <p:nvSpPr>
          <p:cNvPr id="3078" name="Rectangle 6"/>
          <p:cNvSpPr txBox="1">
            <a:spLocks noChangeArrowheads="1"/>
          </p:cNvSpPr>
          <p:nvPr/>
        </p:nvSpPr>
        <p:spPr bwMode="auto">
          <a:xfrm>
            <a:off x="2697163" y="2403475"/>
            <a:ext cx="5380037" cy="1520825"/>
          </a:xfrm>
          <a:prstGeom prst="rect">
            <a:avLst/>
          </a:prstGeom>
          <a:noFill/>
          <a:ln w="9525">
            <a:noFill/>
            <a:miter lim="800000"/>
            <a:headEnd/>
            <a:tailEnd/>
          </a:ln>
        </p:spPr>
        <p:txBody>
          <a:bodyPr/>
          <a:lstStyle/>
          <a:p>
            <a:pPr marL="0" lvl="1" algn="just">
              <a:spcBef>
                <a:spcPct val="20000"/>
              </a:spcBef>
              <a:buClr>
                <a:schemeClr val="folHlink"/>
              </a:buClr>
            </a:pPr>
            <a:r>
              <a:rPr lang="en-US" altLang="zh-CN" sz="1100" b="0" i="1" dirty="0"/>
              <a:t>“XXX as substrate will low the cost for it is cheap and could product bigger substrate to increase utilization of XXequip, at the same time, Si is softer than SiC and sapphire to reduce processing costs……It’s estimated that use Si  could save 90% of the chip cost”</a:t>
            </a:r>
          </a:p>
          <a:p>
            <a:pPr marL="0" lvl="1" algn="r">
              <a:spcBef>
                <a:spcPct val="20000"/>
              </a:spcBef>
              <a:buClr>
                <a:schemeClr val="folHlink"/>
              </a:buClr>
            </a:pPr>
            <a:r>
              <a:rPr lang="en-US" altLang="zh-CN" sz="1100" b="0" i="1" dirty="0">
                <a:solidFill>
                  <a:schemeClr val="tx2"/>
                </a:solidFill>
              </a:rPr>
              <a:t>XX</a:t>
            </a:r>
            <a:r>
              <a:rPr lang="zh-CN" altLang="en-US" sz="1100" b="0" i="1" dirty="0">
                <a:solidFill>
                  <a:schemeClr val="tx2"/>
                </a:solidFill>
              </a:rPr>
              <a:t>，</a:t>
            </a:r>
            <a:r>
              <a:rPr lang="en-US" altLang="zh-CN" sz="1100" b="0" i="1" dirty="0">
                <a:solidFill>
                  <a:schemeClr val="tx2"/>
                </a:solidFill>
              </a:rPr>
              <a:t>XXX</a:t>
            </a:r>
            <a:endParaRPr lang="en-US" altLang="zh-CN" sz="1100" b="0" dirty="0">
              <a:solidFill>
                <a:schemeClr val="tx2"/>
              </a:solidFill>
            </a:endParaRPr>
          </a:p>
        </p:txBody>
      </p:sp>
      <p:cxnSp>
        <p:nvCxnSpPr>
          <p:cNvPr id="9" name="Connecteur droit 8"/>
          <p:cNvCxnSpPr/>
          <p:nvPr/>
        </p:nvCxnSpPr>
        <p:spPr>
          <a:xfrm rot="5400000">
            <a:off x="3737768" y="5726907"/>
            <a:ext cx="1444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5400000">
            <a:off x="6785769" y="5712619"/>
            <a:ext cx="1444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3819525" y="5794375"/>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4498975" y="5811838"/>
            <a:ext cx="1657350" cy="261937"/>
          </a:xfrm>
          <a:prstGeom prst="rect">
            <a:avLst/>
          </a:prstGeom>
          <a:noFill/>
        </p:spPr>
        <p:txBody>
          <a:bodyPr wrap="none">
            <a:spAutoFit/>
          </a:bodyPr>
          <a:lstStyle/>
          <a:p>
            <a:pPr>
              <a:defRPr/>
            </a:pPr>
            <a:r>
              <a:rPr lang="en-US" sz="1050" b="0" dirty="0">
                <a:ea typeface="宋体" pitchFamily="2" charset="-122"/>
              </a:rPr>
              <a:t>Government subsidizes</a:t>
            </a:r>
          </a:p>
        </p:txBody>
      </p:sp>
      <p:sp>
        <p:nvSpPr>
          <p:cNvPr id="14" name="Rectangle à coins arrondis 13"/>
          <p:cNvSpPr/>
          <p:nvPr/>
        </p:nvSpPr>
        <p:spPr bwMode="auto">
          <a:xfrm>
            <a:off x="5472545" y="3588327"/>
            <a:ext cx="1371600" cy="872836"/>
          </a:xfrm>
          <a:prstGeom prst="wedgeRoundRectCallout">
            <a:avLst>
              <a:gd name="adj1" fmla="val -88649"/>
              <a:gd name="adj2" fmla="val 44711"/>
              <a:gd name="adj3" fmla="val 16667"/>
            </a:avLst>
          </a:prstGeom>
          <a:solidFill>
            <a:schemeClr val="bg1"/>
          </a:solidFill>
          <a:ln w="12700" cap="rnd" algn="ctr">
            <a:solidFill>
              <a:schemeClr val="tx2"/>
            </a:solidFill>
            <a:miter lim="800000"/>
            <a:headEnd type="none" w="sm" len="sm"/>
            <a:tailEnd type="none" w="sm" len="sm"/>
          </a:ln>
        </p:spPr>
        <p:txBody>
          <a:bodyPr wrap="square" rtlCol="0" anchor="ctr">
            <a:noAutofit/>
          </a:bodyPr>
          <a:lstStyle/>
          <a:p>
            <a:pPr algn="ctr"/>
            <a:r>
              <a:rPr lang="en-US" sz="1100" b="0" dirty="0"/>
              <a:t>US DOE estimation confirmed similar declining pattern</a:t>
            </a:r>
          </a:p>
        </p:txBody>
      </p:sp>
    </p:spTree>
    <p:extLst>
      <p:ext uri="{BB962C8B-B14F-4D97-AF65-F5344CB8AC3E}">
        <p14:creationId xmlns:p14="http://schemas.microsoft.com/office/powerpoint/2010/main" val="4143880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itle 1"/>
          <p:cNvSpPr>
            <a:spLocks noGrp="1"/>
          </p:cNvSpPr>
          <p:nvPr>
            <p:ph type="title"/>
          </p:nvPr>
        </p:nvSpPr>
        <p:spPr/>
        <p:txBody>
          <a:bodyPr>
            <a:normAutofit fontScale="90000"/>
          </a:bodyPr>
          <a:lstStyle/>
          <a:p>
            <a:br>
              <a:rPr lang="en-US" dirty="0"/>
            </a:br>
            <a:r>
              <a:rPr lang="en-US" dirty="0"/>
              <a:t>Specially in the last decade, as after the introduction of the first flex fuel car in 2003 ethanol sales increased 5x</a:t>
            </a:r>
            <a:br>
              <a:rPr lang="en-US" dirty="0"/>
            </a:br>
            <a:endParaRPr lang="en-US" dirty="0"/>
          </a:p>
        </p:txBody>
      </p:sp>
      <p:graphicFrame>
        <p:nvGraphicFramePr>
          <p:cNvPr id="13" name="Content Placeholder 3"/>
          <p:cNvGraphicFramePr>
            <a:graphicFrameLocks noGrp="1"/>
          </p:cNvGraphicFramePr>
          <p:nvPr>
            <p:ph idx="4294967295"/>
          </p:nvPr>
        </p:nvGraphicFramePr>
        <p:xfrm>
          <a:off x="515154" y="1600200"/>
          <a:ext cx="7714445"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91140" name="ZoneTexte 47"/>
          <p:cNvSpPr txBox="1">
            <a:spLocks noChangeArrowheads="1"/>
          </p:cNvSpPr>
          <p:nvPr/>
        </p:nvSpPr>
        <p:spPr bwMode="auto">
          <a:xfrm>
            <a:off x="3346616" y="1500188"/>
            <a:ext cx="2887329" cy="523220"/>
          </a:xfrm>
          <a:prstGeom prst="rect">
            <a:avLst/>
          </a:prstGeom>
          <a:noFill/>
          <a:ln w="9525">
            <a:noFill/>
            <a:miter lim="800000"/>
            <a:headEnd/>
            <a:tailEnd/>
          </a:ln>
        </p:spPr>
        <p:txBody>
          <a:bodyPr wrap="none">
            <a:spAutoFit/>
          </a:bodyPr>
          <a:lstStyle/>
          <a:p>
            <a:pPr algn="ctr"/>
            <a:r>
              <a:rPr lang="pt-PT" sz="1400"/>
              <a:t>Hydrated</a:t>
            </a:r>
            <a:r>
              <a:rPr lang="pt-PT" sz="1400" dirty="0"/>
              <a:t> </a:t>
            </a:r>
            <a:r>
              <a:rPr lang="pt-PT" sz="1400" dirty="0" err="1"/>
              <a:t>ethanol</a:t>
            </a:r>
            <a:r>
              <a:rPr lang="en-US" sz="1400" dirty="0"/>
              <a:t> monthly sales</a:t>
            </a:r>
          </a:p>
          <a:p>
            <a:pPr algn="ctr"/>
            <a:r>
              <a:rPr lang="en-US" sz="1400" b="0" i="1" dirty="0"/>
              <a:t>in barrels</a:t>
            </a:r>
            <a:r>
              <a:rPr lang="en-US" sz="1400" b="0" dirty="0"/>
              <a:t> </a:t>
            </a:r>
            <a:endParaRPr lang="en-US" sz="1400" b="0" i="1" dirty="0"/>
          </a:p>
        </p:txBody>
      </p:sp>
      <p:sp>
        <p:nvSpPr>
          <p:cNvPr id="91141" name="Text Box 7"/>
          <p:cNvSpPr txBox="1">
            <a:spLocks noChangeArrowheads="1"/>
          </p:cNvSpPr>
          <p:nvPr/>
        </p:nvSpPr>
        <p:spPr bwMode="auto">
          <a:xfrm>
            <a:off x="15874" y="6613525"/>
            <a:ext cx="8213725" cy="215900"/>
          </a:xfrm>
          <a:prstGeom prst="rect">
            <a:avLst/>
          </a:prstGeom>
          <a:noFill/>
          <a:ln w="9525">
            <a:noFill/>
            <a:miter lim="800000"/>
            <a:headEnd/>
            <a:tailEnd/>
          </a:ln>
        </p:spPr>
        <p:txBody>
          <a:bodyPr>
            <a:spAutoFit/>
          </a:bodyPr>
          <a:lstStyle/>
          <a:p>
            <a:pPr marL="342900" indent="-342900"/>
            <a:r>
              <a:rPr lang="en-US" altLang="zh-CN" sz="800" b="0" dirty="0"/>
              <a:t>Source: ANP – National Agency for Oil, Natural Gas and Biofuels, Petrobras</a:t>
            </a:r>
          </a:p>
        </p:txBody>
      </p:sp>
      <p:sp>
        <p:nvSpPr>
          <p:cNvPr id="91142" name="Rounded Rectangular Callout 5"/>
          <p:cNvSpPr>
            <a:spLocks noChangeArrowheads="1"/>
          </p:cNvSpPr>
          <p:nvPr/>
        </p:nvSpPr>
        <p:spPr bwMode="auto">
          <a:xfrm>
            <a:off x="3384550" y="3467100"/>
            <a:ext cx="1092200" cy="762000"/>
          </a:xfrm>
          <a:prstGeom prst="wedgeRoundRectCallout">
            <a:avLst>
              <a:gd name="adj1" fmla="val -51644"/>
              <a:gd name="adj2" fmla="val 129718"/>
              <a:gd name="adj3" fmla="val 16667"/>
            </a:avLst>
          </a:prstGeom>
          <a:solidFill>
            <a:srgbClr val="EDEDED"/>
          </a:solidFill>
          <a:ln w="25400" algn="ctr">
            <a:noFill/>
            <a:miter lim="800000"/>
            <a:headEnd/>
            <a:tailEnd/>
          </a:ln>
        </p:spPr>
        <p:txBody>
          <a:bodyPr lIns="72000" rIns="72000" anchor="ctr"/>
          <a:lstStyle/>
          <a:p>
            <a:pPr algn="ctr"/>
            <a:r>
              <a:rPr lang="en-US" sz="1050" b="0" dirty="0"/>
              <a:t>Introduction of the</a:t>
            </a:r>
          </a:p>
          <a:p>
            <a:pPr algn="ctr"/>
            <a:r>
              <a:rPr lang="en-US" sz="1050" b="0" dirty="0"/>
              <a:t> first flex-fuel car: VW Golf</a:t>
            </a:r>
          </a:p>
        </p:txBody>
      </p:sp>
      <p:sp>
        <p:nvSpPr>
          <p:cNvPr id="91143" name="ZoneTexte 22"/>
          <p:cNvSpPr txBox="1">
            <a:spLocks noChangeArrowheads="1"/>
          </p:cNvSpPr>
          <p:nvPr/>
        </p:nvSpPr>
        <p:spPr bwMode="auto">
          <a:xfrm>
            <a:off x="1612900" y="2017713"/>
            <a:ext cx="1512888" cy="461962"/>
          </a:xfrm>
          <a:prstGeom prst="rect">
            <a:avLst/>
          </a:prstGeom>
          <a:noFill/>
          <a:ln w="9525">
            <a:noFill/>
            <a:miter lim="800000"/>
            <a:headEnd/>
            <a:tailEnd/>
          </a:ln>
        </p:spPr>
        <p:txBody>
          <a:bodyPr wrap="none">
            <a:spAutoFit/>
          </a:bodyPr>
          <a:lstStyle/>
          <a:p>
            <a:pPr algn="ctr"/>
            <a:r>
              <a:rPr lang="en-US" sz="1200" dirty="0"/>
              <a:t>CAGR</a:t>
            </a:r>
          </a:p>
          <a:p>
            <a:pPr algn="ctr"/>
            <a:r>
              <a:rPr lang="en-US" sz="1200" b="0" dirty="0"/>
              <a:t>Mar2003 - Jun2010</a:t>
            </a:r>
          </a:p>
        </p:txBody>
      </p:sp>
      <p:sp>
        <p:nvSpPr>
          <p:cNvPr id="16" name="Ellipse 40"/>
          <p:cNvSpPr/>
          <p:nvPr/>
        </p:nvSpPr>
        <p:spPr>
          <a:xfrm>
            <a:off x="1866900" y="2516188"/>
            <a:ext cx="1017588" cy="43973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p>
            <a:pPr algn="ctr">
              <a:defRPr/>
            </a:pPr>
            <a:r>
              <a:rPr lang="en-US" sz="1400" dirty="0">
                <a:solidFill>
                  <a:schemeClr val="bg1"/>
                </a:solidFill>
                <a:ea typeface="宋体" pitchFamily="2" charset="-122"/>
              </a:rPr>
              <a:t>26.4%</a:t>
            </a:r>
          </a:p>
        </p:txBody>
      </p:sp>
      <p:sp>
        <p:nvSpPr>
          <p:cNvPr id="91145" name="Rounded Rectangular Callout 5"/>
          <p:cNvSpPr>
            <a:spLocks noChangeArrowheads="1"/>
          </p:cNvSpPr>
          <p:nvPr/>
        </p:nvSpPr>
        <p:spPr bwMode="auto">
          <a:xfrm>
            <a:off x="6646863" y="4013200"/>
            <a:ext cx="2197100" cy="1268413"/>
          </a:xfrm>
          <a:prstGeom prst="wedgeRoundRectCallout">
            <a:avLst>
              <a:gd name="adj1" fmla="val -1440"/>
              <a:gd name="adj2" fmla="val -113454"/>
              <a:gd name="adj3" fmla="val 16667"/>
            </a:avLst>
          </a:prstGeom>
          <a:solidFill>
            <a:srgbClr val="EDEDED"/>
          </a:solidFill>
          <a:ln w="25400" algn="ctr">
            <a:noFill/>
            <a:miter lim="800000"/>
            <a:headEnd/>
            <a:tailEnd/>
          </a:ln>
        </p:spPr>
        <p:txBody>
          <a:bodyPr anchor="ctr"/>
          <a:lstStyle/>
          <a:p>
            <a:pPr algn="ctr"/>
            <a:r>
              <a:rPr lang="en-US" sz="1050" b="0" dirty="0"/>
              <a:t>Higher ethanol prices (caused by poorer crops due to bad climatic conditions) made  people to chose gasoline at the gas stations as it is only economical to buy ethanol when it costs &lt;70% of gas</a:t>
            </a:r>
          </a:p>
        </p:txBody>
      </p:sp>
      <p:sp>
        <p:nvSpPr>
          <p:cNvPr id="91146" name="Rounded Rectangular Callout 5"/>
          <p:cNvSpPr>
            <a:spLocks noChangeArrowheads="1"/>
          </p:cNvSpPr>
          <p:nvPr/>
        </p:nvSpPr>
        <p:spPr bwMode="auto">
          <a:xfrm>
            <a:off x="1608138" y="3984625"/>
            <a:ext cx="1579562" cy="312738"/>
          </a:xfrm>
          <a:prstGeom prst="wedgeRoundRectCallout">
            <a:avLst>
              <a:gd name="adj1" fmla="val 14116"/>
              <a:gd name="adj2" fmla="val 124861"/>
              <a:gd name="adj3" fmla="val 16667"/>
            </a:avLst>
          </a:prstGeom>
          <a:solidFill>
            <a:srgbClr val="EDEDED"/>
          </a:solidFill>
          <a:ln w="25400" algn="ctr">
            <a:noFill/>
            <a:miter lim="800000"/>
            <a:headEnd/>
            <a:tailEnd/>
          </a:ln>
        </p:spPr>
        <p:txBody>
          <a:bodyPr anchor="ctr"/>
          <a:lstStyle/>
          <a:p>
            <a:pPr algn="ctr"/>
            <a:r>
              <a:rPr lang="en-US" sz="1050" b="0" dirty="0"/>
              <a:t>Price’s liberalization</a:t>
            </a:r>
          </a:p>
        </p:txBody>
      </p:sp>
      <p:sp>
        <p:nvSpPr>
          <p:cNvPr id="91147" name="Rounded Rectangular Callout 5"/>
          <p:cNvSpPr>
            <a:spLocks noChangeArrowheads="1"/>
          </p:cNvSpPr>
          <p:nvPr/>
        </p:nvSpPr>
        <p:spPr bwMode="auto">
          <a:xfrm>
            <a:off x="3916363" y="2347913"/>
            <a:ext cx="2184400" cy="885825"/>
          </a:xfrm>
          <a:prstGeom prst="wedgeRoundRectCallout">
            <a:avLst>
              <a:gd name="adj1" fmla="val 74741"/>
              <a:gd name="adj2" fmla="val -21384"/>
              <a:gd name="adj3" fmla="val 16667"/>
            </a:avLst>
          </a:prstGeom>
          <a:solidFill>
            <a:srgbClr val="EDEDED"/>
          </a:solidFill>
          <a:ln w="25400" algn="ctr">
            <a:noFill/>
            <a:miter lim="800000"/>
            <a:headEnd/>
            <a:tailEnd/>
          </a:ln>
        </p:spPr>
        <p:txBody>
          <a:bodyPr anchor="ctr"/>
          <a:lstStyle/>
          <a:p>
            <a:pPr algn="ctr"/>
            <a:r>
              <a:rPr lang="en-US" sz="1050" b="0" dirty="0"/>
              <a:t>Ethanol accounts for more than 50% of current light vehicle fuel demand. This is expected to increase to over 80 % by 2020</a:t>
            </a:r>
            <a:endParaRPr lang="pt-PT" sz="1050" b="0"/>
          </a:p>
        </p:txBody>
      </p:sp>
      <p:pic>
        <p:nvPicPr>
          <p:cNvPr id="91148"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578350" y="3479800"/>
            <a:ext cx="931863" cy="773113"/>
          </a:xfrm>
          <a:prstGeom prst="rect">
            <a:avLst/>
          </a:prstGeom>
          <a:noFill/>
          <a:ln w="9525">
            <a:noFill/>
            <a:miter lim="800000"/>
            <a:headEnd/>
            <a:tailEnd/>
          </a:ln>
        </p:spPr>
      </p:pic>
    </p:spTree>
    <p:extLst>
      <p:ext uri="{BB962C8B-B14F-4D97-AF65-F5344CB8AC3E}">
        <p14:creationId xmlns:p14="http://schemas.microsoft.com/office/powerpoint/2010/main" val="1388040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US" altLang="zh-CN" sz="2000" dirty="0">
                <a:latin typeface="Arial" charset="0"/>
                <a:ea typeface="Arial" charset="0"/>
                <a:cs typeface="Arial" charset="0"/>
              </a:rPr>
              <a:t>Highest occupancy rate appears in the National Day holiday and summer vacation, the lowest point appears in the Spring Festival</a:t>
            </a:r>
            <a:endParaRPr lang="en-US" sz="2000" dirty="0">
              <a:latin typeface="Arial" charset="0"/>
              <a:ea typeface="Arial" charset="0"/>
              <a:cs typeface="Arial" charset="0"/>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422" y="3613527"/>
            <a:ext cx="282258" cy="129032"/>
          </a:xfrm>
          <a:prstGeom prst="rect">
            <a:avLst/>
          </a:prstGeom>
        </p:spPr>
      </p:pic>
      <p:sp>
        <p:nvSpPr>
          <p:cNvPr id="13" name="文本框 12"/>
          <p:cNvSpPr txBox="1"/>
          <p:nvPr/>
        </p:nvSpPr>
        <p:spPr>
          <a:xfrm>
            <a:off x="0" y="6540372"/>
            <a:ext cx="1505540" cy="215444"/>
          </a:xfrm>
          <a:prstGeom prst="rect">
            <a:avLst/>
          </a:prstGeom>
          <a:noFill/>
        </p:spPr>
        <p:txBody>
          <a:bodyPr wrap="none" rtlCol="0">
            <a:spAutoFit/>
          </a:bodyPr>
          <a:lstStyle/>
          <a:p>
            <a:r>
              <a:rPr kumimoji="1" lang="en-US" altLang="zh-CN" sz="800" b="0" dirty="0">
                <a:latin typeface="+mn-lt"/>
                <a:ea typeface="Calibri" charset="0"/>
                <a:cs typeface="Calibri" charset="0"/>
              </a:rPr>
              <a:t>Source:</a:t>
            </a:r>
            <a:r>
              <a:rPr kumimoji="1" lang="zh-CN" altLang="en-US" sz="800" b="0" dirty="0">
                <a:latin typeface="+mn-lt"/>
                <a:ea typeface="Calibri" charset="0"/>
                <a:cs typeface="Calibri" charset="0"/>
              </a:rPr>
              <a:t> </a:t>
            </a:r>
            <a:r>
              <a:rPr kumimoji="1" lang="en-US" altLang="zh-CN" sz="800" b="0" dirty="0">
                <a:latin typeface="+mn-lt"/>
                <a:ea typeface="Calibri" charset="0"/>
                <a:cs typeface="Calibri" charset="0"/>
              </a:rPr>
              <a:t>XX</a:t>
            </a:r>
            <a:r>
              <a:rPr kumimoji="1" lang="zh-CN" altLang="en-US" sz="800" b="0" dirty="0">
                <a:latin typeface="+mn-lt"/>
                <a:ea typeface="Calibri" charset="0"/>
                <a:cs typeface="Calibri" charset="0"/>
              </a:rPr>
              <a:t> </a:t>
            </a:r>
            <a:r>
              <a:rPr kumimoji="1" lang="en-US" altLang="zh-CN" sz="800" b="0" dirty="0">
                <a:latin typeface="+mn-lt"/>
                <a:ea typeface="Calibri" charset="0"/>
                <a:cs typeface="Calibri" charset="0"/>
              </a:rPr>
              <a:t>hotel</a:t>
            </a:r>
            <a:r>
              <a:rPr kumimoji="1" lang="zh-CN" altLang="en-US" sz="800" b="0" dirty="0">
                <a:latin typeface="+mn-lt"/>
                <a:ea typeface="Calibri" charset="0"/>
                <a:cs typeface="Calibri" charset="0"/>
              </a:rPr>
              <a:t> </a:t>
            </a:r>
            <a:r>
              <a:rPr kumimoji="1" lang="en-US" altLang="zh-CN" sz="800" b="0" dirty="0">
                <a:latin typeface="+mn-lt"/>
                <a:ea typeface="Calibri" charset="0"/>
                <a:cs typeface="Calibri" charset="0"/>
              </a:rPr>
              <a:t>association</a:t>
            </a:r>
            <a:endParaRPr kumimoji="1" lang="zh-CN" altLang="en-US" sz="800" b="0" dirty="0">
              <a:latin typeface="+mn-lt"/>
              <a:ea typeface="Calibri" charset="0"/>
              <a:cs typeface="Calibri" charset="0"/>
            </a:endParaRPr>
          </a:p>
        </p:txBody>
      </p:sp>
      <p:graphicFrame>
        <p:nvGraphicFramePr>
          <p:cNvPr id="5" name="图表 4">
            <a:extLst>
              <a:ext uri="{FF2B5EF4-FFF2-40B4-BE49-F238E27FC236}">
                <a16:creationId xmlns:a16="http://schemas.microsoft.com/office/drawing/2014/main" id="{5A74D2A4-7F74-45EB-A7ED-0BDFDA9E5940}"/>
              </a:ext>
            </a:extLst>
          </p:cNvPr>
          <p:cNvGraphicFramePr/>
          <p:nvPr/>
        </p:nvGraphicFramePr>
        <p:xfrm>
          <a:off x="767680" y="1820759"/>
          <a:ext cx="7467600" cy="4384759"/>
        </p:xfrm>
        <a:graphic>
          <a:graphicData uri="http://schemas.openxmlformats.org/drawingml/2006/chart">
            <c:chart xmlns:c="http://schemas.openxmlformats.org/drawingml/2006/chart" xmlns:r="http://schemas.openxmlformats.org/officeDocument/2006/relationships" r:id="rId4"/>
          </a:graphicData>
        </a:graphic>
      </p:graphicFrame>
      <p:sp>
        <p:nvSpPr>
          <p:cNvPr id="2" name="Rounded Rectangular Callout 1"/>
          <p:cNvSpPr/>
          <p:nvPr/>
        </p:nvSpPr>
        <p:spPr bwMode="auto">
          <a:xfrm>
            <a:off x="457200" y="3268071"/>
            <a:ext cx="1775928" cy="762000"/>
          </a:xfrm>
          <a:prstGeom prst="wedgeRoundRectCallout">
            <a:avLst>
              <a:gd name="adj1" fmla="val 28638"/>
              <a:gd name="adj2" fmla="val 83029"/>
              <a:gd name="adj3" fmla="val 16667"/>
            </a:avLst>
          </a:prstGeom>
          <a:solidFill>
            <a:schemeClr val="bg1"/>
          </a:solidFill>
          <a:ln w="12700" cap="rnd" algn="ctr">
            <a:solidFill>
              <a:schemeClr val="tx2"/>
            </a:solidFill>
            <a:miter lim="800000"/>
            <a:headEnd type="none" w="sm" len="sm"/>
            <a:tailEnd type="none" w="sm" len="sm"/>
          </a:ln>
        </p:spPr>
        <p:txBody>
          <a:bodyPr wrap="square" rtlCol="0" anchor="ctr">
            <a:noAutofit/>
          </a:bodyPr>
          <a:lstStyle/>
          <a:p>
            <a:pPr algn="ctr"/>
            <a:r>
              <a:rPr lang="en-GB" sz="1000" b="0" dirty="0"/>
              <a:t>Chinese new year holiday, most Chinese return to home and economic activity slows down</a:t>
            </a:r>
          </a:p>
        </p:txBody>
      </p:sp>
      <p:sp>
        <p:nvSpPr>
          <p:cNvPr id="7" name="Rounded Rectangular Callout 6"/>
          <p:cNvSpPr/>
          <p:nvPr/>
        </p:nvSpPr>
        <p:spPr bwMode="auto">
          <a:xfrm>
            <a:off x="6863680" y="1973159"/>
            <a:ext cx="1653858" cy="457200"/>
          </a:xfrm>
          <a:prstGeom prst="wedgeRoundRectCallout">
            <a:avLst>
              <a:gd name="adj1" fmla="val -33656"/>
              <a:gd name="adj2" fmla="val 117102"/>
              <a:gd name="adj3" fmla="val 16667"/>
            </a:avLst>
          </a:prstGeom>
          <a:solidFill>
            <a:schemeClr val="bg1"/>
          </a:solidFill>
          <a:ln w="12700" cap="rnd" algn="ctr">
            <a:solidFill>
              <a:schemeClr val="tx2"/>
            </a:solidFill>
            <a:miter lim="800000"/>
            <a:headEnd type="none" w="sm" len="sm"/>
            <a:tailEnd type="none" w="sm" len="sm"/>
          </a:ln>
        </p:spPr>
        <p:txBody>
          <a:bodyPr wrap="square" rtlCol="0" anchor="ctr">
            <a:noAutofit/>
          </a:bodyPr>
          <a:lstStyle/>
          <a:p>
            <a:pPr algn="ctr"/>
            <a:r>
              <a:rPr lang="en-GB" sz="1000" b="0" dirty="0"/>
              <a:t>National holiday that Chinese </a:t>
            </a:r>
            <a:r>
              <a:rPr lang="en-GB" sz="1000" b="0"/>
              <a:t>visitors to travel</a:t>
            </a:r>
            <a:endParaRPr lang="en-GB" sz="1000" b="0" dirty="0"/>
          </a:p>
        </p:txBody>
      </p:sp>
      <p:sp>
        <p:nvSpPr>
          <p:cNvPr id="9" name="Rounded Rectangular Callout 8"/>
          <p:cNvSpPr/>
          <p:nvPr/>
        </p:nvSpPr>
        <p:spPr bwMode="auto">
          <a:xfrm>
            <a:off x="4871173" y="2354159"/>
            <a:ext cx="1219200" cy="457200"/>
          </a:xfrm>
          <a:prstGeom prst="wedgeRoundRectCallout">
            <a:avLst>
              <a:gd name="adj1" fmla="val -33656"/>
              <a:gd name="adj2" fmla="val 117102"/>
              <a:gd name="adj3" fmla="val 16667"/>
            </a:avLst>
          </a:prstGeom>
          <a:solidFill>
            <a:schemeClr val="bg1"/>
          </a:solidFill>
          <a:ln w="12700" cap="rnd" algn="ctr">
            <a:solidFill>
              <a:schemeClr val="tx2"/>
            </a:solidFill>
            <a:miter lim="800000"/>
            <a:headEnd type="none" w="sm" len="sm"/>
            <a:tailEnd type="none" w="sm" len="sm"/>
          </a:ln>
        </p:spPr>
        <p:txBody>
          <a:bodyPr wrap="square" rtlCol="0" anchor="ctr">
            <a:noAutofit/>
          </a:bodyPr>
          <a:lstStyle/>
          <a:p>
            <a:pPr algn="ctr"/>
            <a:r>
              <a:rPr lang="en-GB" sz="1000" b="0"/>
              <a:t>Summer holiday</a:t>
            </a:r>
            <a:endParaRPr lang="en-GB" sz="1000" b="0" dirty="0"/>
          </a:p>
        </p:txBody>
      </p:sp>
    </p:spTree>
    <p:extLst>
      <p:ext uri="{BB962C8B-B14F-4D97-AF65-F5344CB8AC3E}">
        <p14:creationId xmlns:p14="http://schemas.microsoft.com/office/powerpoint/2010/main" val="574035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5Xyixfn7h0OFQ3P2hEzR8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XYg_YBC7_UuiuQ3LtJIVN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5Xyixfn7h0OFQ3P2hEzR8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5Xyixfn7h0OFQ3P2hEzR8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Yg_YBC7_UuiuQ3LtJIVN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5Xyixfn7h0OFQ3P2hEzR8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5Xyixfn7h0OFQ3P2hEzR8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XYg_YBC7_UuiuQ3LtJIVN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5Xyixfn7h0OFQ3P2hEzR8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XYg_YBC7_UuiuQ3LtJIVN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5Xyixfn7h0OFQ3P2hEzR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5Xyixfn7h0OFQ3P2hEzR8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XYg_YBC7_UuiuQ3LtJIVN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0CS4O5OmqUejh7V5S9gmQ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W0.HRJKjEE6YQ8PEcPfij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Yg_YBC7_UuiuQ3LtJIVN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IYoOgHhsukqWzkzdpdFcA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5Xyixfn7h0OFQ3P2hEzR8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A2mnT1n2J0WlNqV_wr50v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5Xyixfn7h0OFQ3P2hEzR8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XYg_YBC7_UuiuQ3LtJIVNA"/>
</p:tagLst>
</file>

<file path=ppt/theme/theme1.xml><?xml version="1.0" encoding="utf-8"?>
<a:theme xmlns:a="http://schemas.openxmlformats.org/drawingml/2006/main" name="Office Theme">
  <a:themeElements>
    <a:clrScheme name="2019">
      <a:dk1>
        <a:srgbClr val="000000"/>
      </a:dk1>
      <a:lt1>
        <a:srgbClr val="FFFFFF"/>
      </a:lt1>
      <a:dk2>
        <a:srgbClr val="00C782"/>
      </a:dk2>
      <a:lt2>
        <a:srgbClr val="B7E6CA"/>
      </a:lt2>
      <a:accent1>
        <a:srgbClr val="00C782"/>
      </a:accent1>
      <a:accent2>
        <a:srgbClr val="1FAEE8"/>
      </a:accent2>
      <a:accent3>
        <a:srgbClr val="FF8763"/>
      </a:accent3>
      <a:accent4>
        <a:srgbClr val="4D4D4D"/>
      </a:accent4>
      <a:accent5>
        <a:srgbClr val="FFC000"/>
      </a:accent5>
      <a:accent6>
        <a:srgbClr val="2683C6"/>
      </a:accent6>
      <a:hlink>
        <a:srgbClr val="00C782"/>
      </a:hlink>
      <a:folHlink>
        <a:srgbClr val="DC8D1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13274</TotalTime>
  <Words>6134</Words>
  <Application>Microsoft Macintosh PowerPoint</Application>
  <PresentationFormat>On-screen Show (4:3)</PresentationFormat>
  <Paragraphs>1362</Paragraphs>
  <Slides>55</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.AppleSystemUIFont</vt:lpstr>
      <vt:lpstr>Arial</vt:lpstr>
      <vt:lpstr>Arial Black</vt:lpstr>
      <vt:lpstr>Calibri</vt:lpstr>
      <vt:lpstr>Courier New</vt:lpstr>
      <vt:lpstr>Wingdings</vt:lpstr>
      <vt:lpstr>Office Theme</vt:lpstr>
      <vt:lpstr>Slide making – slide library</vt:lpstr>
      <vt:lpstr>When to use those slides – these templates can help you, but may not be sufficient</vt:lpstr>
      <vt:lpstr>Content</vt:lpstr>
      <vt:lpstr>XX chain hotel industry has experienced meteoric growth, multiplied its hotel and room base by nearly 40 folds in 10 years</vt:lpstr>
      <vt:lpstr>A few articles on “Social entrepreneurship” have been published, not in a number to influence people</vt:lpstr>
      <vt:lpstr>Indian auto industry was growing at 14.4% from 2003 till 2007 before 4% decline &amp; stands at 10 million units in 2009</vt:lpstr>
      <vt:lpstr>Cost could drop up to XX% in 2015, mainly due to technology progress</vt:lpstr>
      <vt:lpstr> Specially in the last decade, as after the introduction of the first flex fuel car in 2003 ethanol sales increased 5x </vt:lpstr>
      <vt:lpstr>Highest occupancy rate appears in the National Day holiday and summer vacation, the lowest point appears in the Spring Festival</vt:lpstr>
      <vt:lpstr>Low penetration offers potential in domestic market and low cost operations lead to higher automobile export demand</vt:lpstr>
      <vt:lpstr>Most provinces have a large capacity surplus over the number of mobile subscribers</vt:lpstr>
      <vt:lpstr>Hotel industry in XXX is dominated by 3 large local groups, which represents XX% of hotel chain rooms</vt:lpstr>
      <vt:lpstr>Aluminum sheet usage in automobile components is decreasing because of improving technology</vt:lpstr>
      <vt:lpstr>XX play a strong role in a high-end segment where they hold 59% of the market</vt:lpstr>
      <vt:lpstr>726 million mobile subscribers in China with CAGR1 of 36% over the last 10 years</vt:lpstr>
      <vt:lpstr>Passenger Car is largest and fastest growing passenger vehicle segment having Maruti Suzuki being largest player</vt:lpstr>
      <vt:lpstr>WW and mobile payment platform will be the prevailing applications in the future</vt:lpstr>
      <vt:lpstr>Private for–profits receive most of their revenues through federal student loans (Title IV funds), while spending high on marketing and recruiting</vt:lpstr>
      <vt:lpstr>The average capacity for rural electrification is 20 kw, with micro-hydro projects achieving a higher capacity range </vt:lpstr>
      <vt:lpstr>Content</vt:lpstr>
      <vt:lpstr>In 1974, the first Latin American electric car was produced: the XX </vt:lpstr>
      <vt:lpstr>Indian Gov’t has also developed an Automotive Mission Plan (AMP) to further increase exports of low cost car</vt:lpstr>
      <vt:lpstr>Maxwell dominates in super capacitor  market worldwide , while AOWEI is catching up in China</vt:lpstr>
      <vt:lpstr>The market is segmented into 3 segments : economy, mid-scale, and high-end</vt:lpstr>
      <vt:lpstr>China will experiment XX different business models at the same time in the XX pilot cities</vt:lpstr>
      <vt:lpstr>Tsinghua is the leading university promoting social entrepreneurship</vt:lpstr>
      <vt:lpstr>4 major companies and research institutes involved in  bio-jet fuel</vt:lpstr>
      <vt:lpstr>Content</vt:lpstr>
      <vt:lpstr>Southeast University, number 1 college research center for wireless communications</vt:lpstr>
      <vt:lpstr>Case study - Shenzhen – Most promising Economic Zone in China</vt:lpstr>
      <vt:lpstr>In the EV segment, XX is the first Indian manufacturer of Electric Cars, but it still hasn’t caught on with consumers </vt:lpstr>
      <vt:lpstr>CASE STUDY: EuroAkademie is a network of professional schools focusing on economics, pedagogy and healthcare</vt:lpstr>
      <vt:lpstr>The power sector in XX is state driven. XX is regulated by 3 ministries and controls gen, trans an dist sectors</vt:lpstr>
      <vt:lpstr>Content</vt:lpstr>
      <vt:lpstr>Roadmap of the set up</vt:lpstr>
      <vt:lpstr>Social firm was the first model to emerge followed by foundations, social enterprise at very recent stage </vt:lpstr>
      <vt:lpstr>XXX is the main technology of transmission  in China</vt:lpstr>
      <vt:lpstr>XXX consolidate across the globe through mergers, creations, and acquisitions of branches</vt:lpstr>
      <vt:lpstr>Content</vt:lpstr>
      <vt:lpstr>Only x years left of cheap oil available </vt:lpstr>
      <vt:lpstr>Employees have more a business background with 10+ years experience</vt:lpstr>
      <vt:lpstr>8 models of organizations identified which serve a social cause and are financially self sustainable</vt:lpstr>
      <vt:lpstr>Packaging is the most promising entrance for China market comparing to others </vt:lpstr>
      <vt:lpstr>Content</vt:lpstr>
      <vt:lpstr>30% of world’s xx production is from Middle East while OPEC’s countries accounted for xx of it in 2008</vt:lpstr>
      <vt:lpstr>xx density* is quite low in most areas except several coastal industrial provinces</vt:lpstr>
      <vt:lpstr>Bihar, Jharkhand and Orissa are the regions with the least xx</vt:lpstr>
      <vt:lpstr>Tec. centers mainly cluster in Japan and Europe, and Taiwan is  the major producing  base in global market</vt:lpstr>
      <vt:lpstr>In China trans-city ferry boat is widely used in 3 major rivers and around xx cities use city ferry</vt:lpstr>
      <vt:lpstr>Content</vt:lpstr>
      <vt:lpstr>xx companies have been identified as potential targets </vt:lpstr>
      <vt:lpstr>xx final targets clubbed into 2 categories</vt:lpstr>
      <vt:lpstr>Scoring methodology – 4 parameters to measure the attractiveness of the listed target</vt:lpstr>
      <vt:lpstr>Back –up – cost drivers</vt:lpstr>
      <vt:lpstr>There is overall a low outlook for ipp/ppp in XXX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Sébastien Frendo</cp:lastModifiedBy>
  <cp:revision>37</cp:revision>
  <dcterms:created xsi:type="dcterms:W3CDTF">2017-08-27T09:16:59Z</dcterms:created>
  <dcterms:modified xsi:type="dcterms:W3CDTF">2019-08-02T17:25:43Z</dcterms:modified>
</cp:coreProperties>
</file>