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54235-CDBD-4A4D-955E-817634C9932E}" type="doc">
      <dgm:prSet loTypeId="urn:microsoft.com/office/officeart/2005/8/layout/vList2" loCatId="list" qsTypeId="urn:microsoft.com/office/officeart/2005/8/quickstyle/simple4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7087C31B-1BDE-4803-AE4F-FD0225A4176D}">
      <dgm:prSet/>
      <dgm:spPr/>
      <dgm:t>
        <a:bodyPr/>
        <a:lstStyle/>
        <a:p>
          <a:r>
            <a:rPr lang="en-IN" b="1" i="0"/>
            <a:t>Angular5</a:t>
          </a:r>
          <a:r>
            <a:rPr lang="en-IN" b="0" i="0"/>
            <a:t> – </a:t>
          </a:r>
          <a:r>
            <a:rPr lang="en-US" b="0" i="0"/>
            <a:t>Angular is a powerful frontend Javascript framework developed by Google, and possibly one of the most popular frameworks among developers.</a:t>
          </a:r>
          <a:endParaRPr lang="en-US"/>
        </a:p>
      </dgm:t>
    </dgm:pt>
    <dgm:pt modelId="{3BED52F7-25F6-4BDA-A69C-80EF3EA3D94C}" type="parTrans" cxnId="{2441A717-1E40-4B6A-9CC8-D6C95A7FF495}">
      <dgm:prSet/>
      <dgm:spPr/>
      <dgm:t>
        <a:bodyPr/>
        <a:lstStyle/>
        <a:p>
          <a:endParaRPr lang="en-US"/>
        </a:p>
      </dgm:t>
    </dgm:pt>
    <dgm:pt modelId="{B49555BE-F80F-491C-A8FA-5519F7E9634C}" type="sibTrans" cxnId="{2441A717-1E40-4B6A-9CC8-D6C95A7FF495}">
      <dgm:prSet/>
      <dgm:spPr/>
      <dgm:t>
        <a:bodyPr/>
        <a:lstStyle/>
        <a:p>
          <a:endParaRPr lang="en-US"/>
        </a:p>
      </dgm:t>
    </dgm:pt>
    <dgm:pt modelId="{B080FC6C-46D9-4FCE-A4F8-E7CE3F30E751}">
      <dgm:prSet/>
      <dgm:spPr/>
      <dgm:t>
        <a:bodyPr/>
        <a:lstStyle/>
        <a:p>
          <a:r>
            <a:rPr lang="en-IN" b="1" i="0"/>
            <a:t>Solidity </a:t>
          </a:r>
          <a:r>
            <a:rPr lang="en-IN" b="0" i="0"/>
            <a:t>- Solidity is a contract-oriented, high-level language for implementing smart contracts.</a:t>
          </a:r>
          <a:endParaRPr lang="en-US"/>
        </a:p>
      </dgm:t>
    </dgm:pt>
    <dgm:pt modelId="{9AEF2B22-A4AF-45C3-92A3-344C21DDC9A0}" type="parTrans" cxnId="{DE72D0BF-EAF5-41FE-AD28-824DA1B687D1}">
      <dgm:prSet/>
      <dgm:spPr/>
      <dgm:t>
        <a:bodyPr/>
        <a:lstStyle/>
        <a:p>
          <a:endParaRPr lang="en-US"/>
        </a:p>
      </dgm:t>
    </dgm:pt>
    <dgm:pt modelId="{2FD88E0A-C4C4-4DDC-9E04-D9851DB9526A}" type="sibTrans" cxnId="{DE72D0BF-EAF5-41FE-AD28-824DA1B687D1}">
      <dgm:prSet/>
      <dgm:spPr/>
      <dgm:t>
        <a:bodyPr/>
        <a:lstStyle/>
        <a:p>
          <a:endParaRPr lang="en-US"/>
        </a:p>
      </dgm:t>
    </dgm:pt>
    <dgm:pt modelId="{8AB213FA-D9DB-4C33-85BD-1D480AB0BC95}">
      <dgm:prSet/>
      <dgm:spPr/>
      <dgm:t>
        <a:bodyPr/>
        <a:lstStyle/>
        <a:p>
          <a:r>
            <a:rPr lang="en-IN" b="1" i="0" dirty="0"/>
            <a:t>Web3</a:t>
          </a:r>
          <a:r>
            <a:rPr lang="en-IN" b="0" i="0" dirty="0"/>
            <a:t> - This is the Ethereum compatible JavaScript API which implements the Generic JSON RPC spec.</a:t>
          </a:r>
          <a:endParaRPr lang="en-US" dirty="0"/>
        </a:p>
      </dgm:t>
    </dgm:pt>
    <dgm:pt modelId="{2A89DB3D-528F-4436-AB8D-CEA336934CF5}" type="parTrans" cxnId="{6D11CF99-3103-46F3-8614-9D826513923C}">
      <dgm:prSet/>
      <dgm:spPr/>
      <dgm:t>
        <a:bodyPr/>
        <a:lstStyle/>
        <a:p>
          <a:endParaRPr lang="en-US"/>
        </a:p>
      </dgm:t>
    </dgm:pt>
    <dgm:pt modelId="{33038DC2-472E-4DEF-9508-31F97A99E286}" type="sibTrans" cxnId="{6D11CF99-3103-46F3-8614-9D826513923C}">
      <dgm:prSet/>
      <dgm:spPr/>
      <dgm:t>
        <a:bodyPr/>
        <a:lstStyle/>
        <a:p>
          <a:endParaRPr lang="en-US"/>
        </a:p>
      </dgm:t>
    </dgm:pt>
    <dgm:pt modelId="{7BF6F511-391A-4C9D-9B83-FFEA645054A2}">
      <dgm:prSet/>
      <dgm:spPr/>
      <dgm:t>
        <a:bodyPr/>
        <a:lstStyle/>
        <a:p>
          <a:r>
            <a:rPr lang="en-IN" b="1" i="0"/>
            <a:t>Uport</a:t>
          </a:r>
          <a:r>
            <a:rPr lang="en-IN" b="0" i="0"/>
            <a:t> - A self-sovereign identity and user-centric data platform, enabled and secured by Ethereum.</a:t>
          </a:r>
          <a:endParaRPr lang="en-US"/>
        </a:p>
      </dgm:t>
    </dgm:pt>
    <dgm:pt modelId="{3E99EA01-7B85-4F1F-932E-9CF0999E2E8C}" type="parTrans" cxnId="{5042FE4C-AE11-4523-9A0B-DB0B7406ACAE}">
      <dgm:prSet/>
      <dgm:spPr/>
      <dgm:t>
        <a:bodyPr/>
        <a:lstStyle/>
        <a:p>
          <a:endParaRPr lang="en-US"/>
        </a:p>
      </dgm:t>
    </dgm:pt>
    <dgm:pt modelId="{EDD03EC0-C58E-4B08-AAA7-376AF71C4D6E}" type="sibTrans" cxnId="{5042FE4C-AE11-4523-9A0B-DB0B7406ACAE}">
      <dgm:prSet/>
      <dgm:spPr/>
      <dgm:t>
        <a:bodyPr/>
        <a:lstStyle/>
        <a:p>
          <a:endParaRPr lang="en-US"/>
        </a:p>
      </dgm:t>
    </dgm:pt>
    <dgm:pt modelId="{6C0FD3E8-A2C9-4529-B1B0-81585A3BDFE8}">
      <dgm:prSet/>
      <dgm:spPr/>
      <dgm:t>
        <a:bodyPr/>
        <a:lstStyle/>
        <a:p>
          <a:r>
            <a:rPr lang="en-IN" b="1" i="0"/>
            <a:t>TestRPC</a:t>
          </a:r>
          <a:r>
            <a:rPr lang="en-IN" b="0" i="0"/>
            <a:t> - TestRPC is a Node.js based Ethereum client for testing and development. It uses ethereumjs to simulate full client behavior and make developing Ethereum applications much faster.</a:t>
          </a:r>
          <a:endParaRPr lang="en-US"/>
        </a:p>
      </dgm:t>
    </dgm:pt>
    <dgm:pt modelId="{284BA923-940D-49C1-A9A6-A8B9C05F7E0E}" type="parTrans" cxnId="{C1DB167A-43A9-4829-A444-BB52CA8F9FFA}">
      <dgm:prSet/>
      <dgm:spPr/>
      <dgm:t>
        <a:bodyPr/>
        <a:lstStyle/>
        <a:p>
          <a:endParaRPr lang="en-US"/>
        </a:p>
      </dgm:t>
    </dgm:pt>
    <dgm:pt modelId="{4E793A0D-76B7-455E-9336-FBF6CE79974F}" type="sibTrans" cxnId="{C1DB167A-43A9-4829-A444-BB52CA8F9FFA}">
      <dgm:prSet/>
      <dgm:spPr/>
      <dgm:t>
        <a:bodyPr/>
        <a:lstStyle/>
        <a:p>
          <a:endParaRPr lang="en-US"/>
        </a:p>
      </dgm:t>
    </dgm:pt>
    <dgm:pt modelId="{0AC8B80F-9709-4166-8FFE-732CDD0BFA7D}" type="pres">
      <dgm:prSet presAssocID="{65054235-CDBD-4A4D-955E-817634C9932E}" presName="linear" presStyleCnt="0">
        <dgm:presLayoutVars>
          <dgm:animLvl val="lvl"/>
          <dgm:resizeHandles val="exact"/>
        </dgm:presLayoutVars>
      </dgm:prSet>
      <dgm:spPr/>
    </dgm:pt>
    <dgm:pt modelId="{90A006C1-B085-434F-8B21-B8825B270254}" type="pres">
      <dgm:prSet presAssocID="{7087C31B-1BDE-4803-AE4F-FD0225A41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E95B34-A8DD-4F73-A58D-ACFC1560632F}" type="pres">
      <dgm:prSet presAssocID="{B49555BE-F80F-491C-A8FA-5519F7E9634C}" presName="spacer" presStyleCnt="0"/>
      <dgm:spPr/>
    </dgm:pt>
    <dgm:pt modelId="{08C6D9DC-49B1-4F72-B483-FCB3125DA64E}" type="pres">
      <dgm:prSet presAssocID="{B080FC6C-46D9-4FCE-A4F8-E7CE3F30E7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46916F-C59C-49B7-8398-3358E8AFCC7A}" type="pres">
      <dgm:prSet presAssocID="{2FD88E0A-C4C4-4DDC-9E04-D9851DB9526A}" presName="spacer" presStyleCnt="0"/>
      <dgm:spPr/>
    </dgm:pt>
    <dgm:pt modelId="{FB2162C3-A960-4FBB-ABC4-A40A2D3E19FC}" type="pres">
      <dgm:prSet presAssocID="{8AB213FA-D9DB-4C33-85BD-1D480AB0BC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221526-7EE1-4C68-BB43-7325A0C17774}" type="pres">
      <dgm:prSet presAssocID="{33038DC2-472E-4DEF-9508-31F97A99E286}" presName="spacer" presStyleCnt="0"/>
      <dgm:spPr/>
    </dgm:pt>
    <dgm:pt modelId="{77019D17-1484-465B-A14A-A2BC8EE82A3E}" type="pres">
      <dgm:prSet presAssocID="{7BF6F511-391A-4C9D-9B83-FFEA645054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794F64-8958-48C1-9B47-0F77AB5E553A}" type="pres">
      <dgm:prSet presAssocID="{EDD03EC0-C58E-4B08-AAA7-376AF71C4D6E}" presName="spacer" presStyleCnt="0"/>
      <dgm:spPr/>
    </dgm:pt>
    <dgm:pt modelId="{39AAA437-CE3F-4F1B-BE57-CAC21F666ACD}" type="pres">
      <dgm:prSet presAssocID="{6C0FD3E8-A2C9-4529-B1B0-81585A3BDF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EC040F-C012-43D6-9628-06C8E87B1F68}" type="presOf" srcId="{7BF6F511-391A-4C9D-9B83-FFEA645054A2}" destId="{77019D17-1484-465B-A14A-A2BC8EE82A3E}" srcOrd="0" destOrd="0" presId="urn:microsoft.com/office/officeart/2005/8/layout/vList2"/>
    <dgm:cxn modelId="{2441A717-1E40-4B6A-9CC8-D6C95A7FF495}" srcId="{65054235-CDBD-4A4D-955E-817634C9932E}" destId="{7087C31B-1BDE-4803-AE4F-FD0225A4176D}" srcOrd="0" destOrd="0" parTransId="{3BED52F7-25F6-4BDA-A69C-80EF3EA3D94C}" sibTransId="{B49555BE-F80F-491C-A8FA-5519F7E9634C}"/>
    <dgm:cxn modelId="{52234365-2CFB-4A64-A158-E6E74CB9663D}" type="presOf" srcId="{B080FC6C-46D9-4FCE-A4F8-E7CE3F30E751}" destId="{08C6D9DC-49B1-4F72-B483-FCB3125DA64E}" srcOrd="0" destOrd="0" presId="urn:microsoft.com/office/officeart/2005/8/layout/vList2"/>
    <dgm:cxn modelId="{5042FE4C-AE11-4523-9A0B-DB0B7406ACAE}" srcId="{65054235-CDBD-4A4D-955E-817634C9932E}" destId="{7BF6F511-391A-4C9D-9B83-FFEA645054A2}" srcOrd="3" destOrd="0" parTransId="{3E99EA01-7B85-4F1F-932E-9CF0999E2E8C}" sibTransId="{EDD03EC0-C58E-4B08-AAA7-376AF71C4D6E}"/>
    <dgm:cxn modelId="{C1DB167A-43A9-4829-A444-BB52CA8F9FFA}" srcId="{65054235-CDBD-4A4D-955E-817634C9932E}" destId="{6C0FD3E8-A2C9-4529-B1B0-81585A3BDFE8}" srcOrd="4" destOrd="0" parTransId="{284BA923-940D-49C1-A9A6-A8B9C05F7E0E}" sibTransId="{4E793A0D-76B7-455E-9336-FBF6CE79974F}"/>
    <dgm:cxn modelId="{46585681-CBBB-48E9-BBFC-34B2AE6559BC}" type="presOf" srcId="{6C0FD3E8-A2C9-4529-B1B0-81585A3BDFE8}" destId="{39AAA437-CE3F-4F1B-BE57-CAC21F666ACD}" srcOrd="0" destOrd="0" presId="urn:microsoft.com/office/officeart/2005/8/layout/vList2"/>
    <dgm:cxn modelId="{6D11CF99-3103-46F3-8614-9D826513923C}" srcId="{65054235-CDBD-4A4D-955E-817634C9932E}" destId="{8AB213FA-D9DB-4C33-85BD-1D480AB0BC95}" srcOrd="2" destOrd="0" parTransId="{2A89DB3D-528F-4436-AB8D-CEA336934CF5}" sibTransId="{33038DC2-472E-4DEF-9508-31F97A99E286}"/>
    <dgm:cxn modelId="{DE72D0BF-EAF5-41FE-AD28-824DA1B687D1}" srcId="{65054235-CDBD-4A4D-955E-817634C9932E}" destId="{B080FC6C-46D9-4FCE-A4F8-E7CE3F30E751}" srcOrd="1" destOrd="0" parTransId="{9AEF2B22-A4AF-45C3-92A3-344C21DDC9A0}" sibTransId="{2FD88E0A-C4C4-4DDC-9E04-D9851DB9526A}"/>
    <dgm:cxn modelId="{575EDEC7-7C71-48AF-AFBA-C2FFF91C4683}" type="presOf" srcId="{8AB213FA-D9DB-4C33-85BD-1D480AB0BC95}" destId="{FB2162C3-A960-4FBB-ABC4-A40A2D3E19FC}" srcOrd="0" destOrd="0" presId="urn:microsoft.com/office/officeart/2005/8/layout/vList2"/>
    <dgm:cxn modelId="{33C965F0-55D7-4F02-B4FF-37D5E9263242}" type="presOf" srcId="{65054235-CDBD-4A4D-955E-817634C9932E}" destId="{0AC8B80F-9709-4166-8FFE-732CDD0BFA7D}" srcOrd="0" destOrd="0" presId="urn:microsoft.com/office/officeart/2005/8/layout/vList2"/>
    <dgm:cxn modelId="{91D87CF1-AABA-48F8-89F6-28D85E02EB7B}" type="presOf" srcId="{7087C31B-1BDE-4803-AE4F-FD0225A4176D}" destId="{90A006C1-B085-434F-8B21-B8825B270254}" srcOrd="0" destOrd="0" presId="urn:microsoft.com/office/officeart/2005/8/layout/vList2"/>
    <dgm:cxn modelId="{E1AAB980-9D2E-4FB7-A89A-5751ED4841FA}" type="presParOf" srcId="{0AC8B80F-9709-4166-8FFE-732CDD0BFA7D}" destId="{90A006C1-B085-434F-8B21-B8825B270254}" srcOrd="0" destOrd="0" presId="urn:microsoft.com/office/officeart/2005/8/layout/vList2"/>
    <dgm:cxn modelId="{E9218007-D247-46E2-8624-C1693F741AAA}" type="presParOf" srcId="{0AC8B80F-9709-4166-8FFE-732CDD0BFA7D}" destId="{A7E95B34-A8DD-4F73-A58D-ACFC1560632F}" srcOrd="1" destOrd="0" presId="urn:microsoft.com/office/officeart/2005/8/layout/vList2"/>
    <dgm:cxn modelId="{E7DC6E35-61E4-4285-A8CC-86947AC0AC2B}" type="presParOf" srcId="{0AC8B80F-9709-4166-8FFE-732CDD0BFA7D}" destId="{08C6D9DC-49B1-4F72-B483-FCB3125DA64E}" srcOrd="2" destOrd="0" presId="urn:microsoft.com/office/officeart/2005/8/layout/vList2"/>
    <dgm:cxn modelId="{A73C4602-CDA3-41BC-9FE1-D80B29B8F7D7}" type="presParOf" srcId="{0AC8B80F-9709-4166-8FFE-732CDD0BFA7D}" destId="{6346916F-C59C-49B7-8398-3358E8AFCC7A}" srcOrd="3" destOrd="0" presId="urn:microsoft.com/office/officeart/2005/8/layout/vList2"/>
    <dgm:cxn modelId="{AD16D99F-F3CC-4612-AF99-FBA88CA5DF47}" type="presParOf" srcId="{0AC8B80F-9709-4166-8FFE-732CDD0BFA7D}" destId="{FB2162C3-A960-4FBB-ABC4-A40A2D3E19FC}" srcOrd="4" destOrd="0" presId="urn:microsoft.com/office/officeart/2005/8/layout/vList2"/>
    <dgm:cxn modelId="{589586E2-B946-4706-A71B-9E632CEE0F36}" type="presParOf" srcId="{0AC8B80F-9709-4166-8FFE-732CDD0BFA7D}" destId="{79221526-7EE1-4C68-BB43-7325A0C17774}" srcOrd="5" destOrd="0" presId="urn:microsoft.com/office/officeart/2005/8/layout/vList2"/>
    <dgm:cxn modelId="{B6E12256-9400-4A9A-93BB-7D459F3805E3}" type="presParOf" srcId="{0AC8B80F-9709-4166-8FFE-732CDD0BFA7D}" destId="{77019D17-1484-465B-A14A-A2BC8EE82A3E}" srcOrd="6" destOrd="0" presId="urn:microsoft.com/office/officeart/2005/8/layout/vList2"/>
    <dgm:cxn modelId="{398A8912-F88B-41F9-90C1-966B0292F551}" type="presParOf" srcId="{0AC8B80F-9709-4166-8FFE-732CDD0BFA7D}" destId="{3C794F64-8958-48C1-9B47-0F77AB5E553A}" srcOrd="7" destOrd="0" presId="urn:microsoft.com/office/officeart/2005/8/layout/vList2"/>
    <dgm:cxn modelId="{DAB90AF2-8880-4258-BD36-3E37831E21BA}" type="presParOf" srcId="{0AC8B80F-9709-4166-8FFE-732CDD0BFA7D}" destId="{39AAA437-CE3F-4F1B-BE57-CAC21F666A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006C1-B085-434F-8B21-B8825B270254}">
      <dsp:nvSpPr>
        <dsp:cNvPr id="0" name=""/>
        <dsp:cNvSpPr/>
      </dsp:nvSpPr>
      <dsp:spPr>
        <a:xfrm>
          <a:off x="0" y="577103"/>
          <a:ext cx="6391275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Angular5</a:t>
          </a:r>
          <a:r>
            <a:rPr lang="en-IN" sz="1400" b="0" i="0" kern="1200"/>
            <a:t> – </a:t>
          </a:r>
          <a:r>
            <a:rPr lang="en-US" sz="1400" b="0" i="0" kern="1200"/>
            <a:t>Angular is a powerful frontend Javascript framework developed by Google, and possibly one of the most popular frameworks among developers.</a:t>
          </a:r>
          <a:endParaRPr lang="en-US" sz="1400" kern="1200"/>
        </a:p>
      </dsp:txBody>
      <dsp:txXfrm>
        <a:off x="38381" y="615484"/>
        <a:ext cx="6314513" cy="709478"/>
      </dsp:txXfrm>
    </dsp:sp>
    <dsp:sp modelId="{08C6D9DC-49B1-4F72-B483-FCB3125DA64E}">
      <dsp:nvSpPr>
        <dsp:cNvPr id="0" name=""/>
        <dsp:cNvSpPr/>
      </dsp:nvSpPr>
      <dsp:spPr>
        <a:xfrm>
          <a:off x="0" y="1403663"/>
          <a:ext cx="6391275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Solidity </a:t>
          </a:r>
          <a:r>
            <a:rPr lang="en-IN" sz="1400" b="0" i="0" kern="1200"/>
            <a:t>- Solidity is a contract-oriented, high-level language for implementing smart contracts.</a:t>
          </a:r>
          <a:endParaRPr lang="en-US" sz="1400" kern="1200"/>
        </a:p>
      </dsp:txBody>
      <dsp:txXfrm>
        <a:off x="38381" y="1442044"/>
        <a:ext cx="6314513" cy="709478"/>
      </dsp:txXfrm>
    </dsp:sp>
    <dsp:sp modelId="{FB2162C3-A960-4FBB-ABC4-A40A2D3E19FC}">
      <dsp:nvSpPr>
        <dsp:cNvPr id="0" name=""/>
        <dsp:cNvSpPr/>
      </dsp:nvSpPr>
      <dsp:spPr>
        <a:xfrm>
          <a:off x="0" y="2230223"/>
          <a:ext cx="6391275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Web3</a:t>
          </a:r>
          <a:r>
            <a:rPr lang="en-IN" sz="1400" b="0" i="0" kern="1200" dirty="0"/>
            <a:t> - This is the Ethereum compatible JavaScript API which implements the Generic JSON RPC spec.</a:t>
          </a:r>
          <a:endParaRPr lang="en-US" sz="1400" kern="1200" dirty="0"/>
        </a:p>
      </dsp:txBody>
      <dsp:txXfrm>
        <a:off x="38381" y="2268604"/>
        <a:ext cx="6314513" cy="709478"/>
      </dsp:txXfrm>
    </dsp:sp>
    <dsp:sp modelId="{77019D17-1484-465B-A14A-A2BC8EE82A3E}">
      <dsp:nvSpPr>
        <dsp:cNvPr id="0" name=""/>
        <dsp:cNvSpPr/>
      </dsp:nvSpPr>
      <dsp:spPr>
        <a:xfrm>
          <a:off x="0" y="3056783"/>
          <a:ext cx="6391275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Uport</a:t>
          </a:r>
          <a:r>
            <a:rPr lang="en-IN" sz="1400" b="0" i="0" kern="1200"/>
            <a:t> - A self-sovereign identity and user-centric data platform, enabled and secured by Ethereum.</a:t>
          </a:r>
          <a:endParaRPr lang="en-US" sz="1400" kern="1200"/>
        </a:p>
      </dsp:txBody>
      <dsp:txXfrm>
        <a:off x="38381" y="3095164"/>
        <a:ext cx="6314513" cy="709478"/>
      </dsp:txXfrm>
    </dsp:sp>
    <dsp:sp modelId="{39AAA437-CE3F-4F1B-BE57-CAC21F666ACD}">
      <dsp:nvSpPr>
        <dsp:cNvPr id="0" name=""/>
        <dsp:cNvSpPr/>
      </dsp:nvSpPr>
      <dsp:spPr>
        <a:xfrm>
          <a:off x="0" y="3883343"/>
          <a:ext cx="6391275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TestRPC</a:t>
          </a:r>
          <a:r>
            <a:rPr lang="en-IN" sz="1400" b="0" i="0" kern="1200"/>
            <a:t> - TestRPC is a Node.js based Ethereum client for testing and development. It uses ethereumjs to simulate full client behavior and make developing Ethereum applications much faster.</a:t>
          </a:r>
          <a:endParaRPr lang="en-US" sz="1400" kern="1200"/>
        </a:p>
      </dsp:txBody>
      <dsp:txXfrm>
        <a:off x="38381" y="3921724"/>
        <a:ext cx="6314513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802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9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6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7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76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86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26" Type="http://schemas.openxmlformats.org/officeDocument/2006/relationships/image" Target="../media/image43.png"/><Relationship Id="rId3" Type="http://schemas.openxmlformats.org/officeDocument/2006/relationships/image" Target="../media/image9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20.jpeg"/><Relationship Id="rId16" Type="http://schemas.openxmlformats.org/officeDocument/2006/relationships/image" Target="../media/image33.sv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9.png"/><Relationship Id="rId27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BAD-5C7B-43F0-8F90-19D34C792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DRUG SUPPLY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7F62C-DEB5-42DD-9560-2C0493BDC0D6}"/>
              </a:ext>
            </a:extLst>
          </p:cNvPr>
          <p:cNvSpPr txBox="1"/>
          <p:nvPr/>
        </p:nvSpPr>
        <p:spPr>
          <a:xfrm>
            <a:off x="7968117" y="4972051"/>
            <a:ext cx="40249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Vivek Badrinarayan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Swathi </a:t>
            </a:r>
            <a:r>
              <a:rPr lang="en-US" dirty="0" err="1">
                <a:solidFill>
                  <a:schemeClr val="bg1"/>
                </a:solidFill>
              </a:rPr>
              <a:t>Chandrashekaraiah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(Northeastern University, Boston)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0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F445-3FFF-47B4-B4E6-DA150D09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1A88-6CEA-4F93-96E4-C2C24003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 Counterfeiting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one of the most dangerous and major issues faced in today’s world.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According to World Health Organization(WHO),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estimated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 in 10 medications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developing and under developed countries are either falsified or substandard.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At least 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100,000 to 1 million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people die every year due to counterfeit drugs.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estimated that at least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72,000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children die of pneumonia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69,000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people die of malaria each year as a result of falsified or substandard treatments.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developed countries like the U.S., the government has taken necessary measures to protect medications, but at a cost of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27 billion dollars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year.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9663-230C-42DE-880D-FE9AE3A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C61B-AA68-413B-9D2C-09916025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of the project is to build a global communication network for protecting the drug distribution supply chain and investigating drug counterfeit crimes.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want to make sure the drug consumed by the patients are the right drugs.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also to make sure that every user of our application is a genuine user with a valid identity.</a:t>
            </a:r>
          </a:p>
        </p:txBody>
      </p:sp>
    </p:spTree>
    <p:extLst>
      <p:ext uri="{BB962C8B-B14F-4D97-AF65-F5344CB8AC3E}">
        <p14:creationId xmlns:p14="http://schemas.microsoft.com/office/powerpoint/2010/main" val="7748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0C571-4DAE-4EDB-84B0-BF3880AB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72"/>
            <a:ext cx="2942211" cy="4833745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rgbClr val="EBEBEB"/>
                </a:solidFill>
              </a:rPr>
              <a:t>TECHNOLOGIES USED</a:t>
            </a:r>
            <a:endParaRPr lang="en-IN" sz="2800" dirty="0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35C71-E263-4943-A4B5-86D035964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6151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39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D09772F-3FFF-4685-B625-366063BB0FCE}"/>
              </a:ext>
            </a:extLst>
          </p:cNvPr>
          <p:cNvSpPr txBox="1"/>
          <p:nvPr/>
        </p:nvSpPr>
        <p:spPr>
          <a:xfrm>
            <a:off x="115614" y="178676"/>
            <a:ext cx="1184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E1D3D8-9F67-4159-9E5B-B0D87F091A7F}"/>
              </a:ext>
            </a:extLst>
          </p:cNvPr>
          <p:cNvGrpSpPr/>
          <p:nvPr/>
        </p:nvGrpSpPr>
        <p:grpSpPr>
          <a:xfrm>
            <a:off x="205514" y="701896"/>
            <a:ext cx="11876690" cy="5841428"/>
            <a:chOff x="-8496" y="1446911"/>
            <a:chExt cx="12200496" cy="5157968"/>
          </a:xfrm>
        </p:grpSpPr>
        <p:sp>
          <p:nvSpPr>
            <p:cNvPr id="64" name="TextBox 166">
              <a:extLst>
                <a:ext uri="{FF2B5EF4-FFF2-40B4-BE49-F238E27FC236}">
                  <a16:creationId xmlns:a16="http://schemas.microsoft.com/office/drawing/2014/main" id="{F927212E-03F4-4E8B-9A0E-1065D04D9DB5}"/>
                </a:ext>
              </a:extLst>
            </p:cNvPr>
            <p:cNvSpPr txBox="1"/>
            <p:nvPr/>
          </p:nvSpPr>
          <p:spPr>
            <a:xfrm>
              <a:off x="7007413" y="4603087"/>
              <a:ext cx="2006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Scan QR Code to get the certificate on the user’s phone</a:t>
              </a:r>
            </a:p>
          </p:txBody>
        </p:sp>
        <p:pic>
          <p:nvPicPr>
            <p:cNvPr id="65" name="Graphic 6" descr="Man">
              <a:extLst>
                <a:ext uri="{FF2B5EF4-FFF2-40B4-BE49-F238E27FC236}">
                  <a16:creationId xmlns:a16="http://schemas.microsoft.com/office/drawing/2014/main" id="{2EA5A480-FDA0-40A4-A410-CB13A6D8C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14024" y="1725803"/>
              <a:ext cx="682703" cy="552345"/>
            </a:xfrm>
            <a:prstGeom prst="rect">
              <a:avLst/>
            </a:prstGeom>
          </p:spPr>
        </p:pic>
        <p:pic>
          <p:nvPicPr>
            <p:cNvPr id="66" name="Graphic 10" descr="Newspaper">
              <a:extLst>
                <a:ext uri="{FF2B5EF4-FFF2-40B4-BE49-F238E27FC236}">
                  <a16:creationId xmlns:a16="http://schemas.microsoft.com/office/drawing/2014/main" id="{2C90FD71-1695-4EAD-8597-104477F3C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8354" y="1786708"/>
              <a:ext cx="579674" cy="468989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7AC372C-AB45-4BAE-AF78-93198F3BCA53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996727" y="2001973"/>
              <a:ext cx="2311625" cy="1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14">
              <a:extLst>
                <a:ext uri="{FF2B5EF4-FFF2-40B4-BE49-F238E27FC236}">
                  <a16:creationId xmlns:a16="http://schemas.microsoft.com/office/drawing/2014/main" id="{FD8DCFE7-5A0B-498F-BA27-0B7675B64C6E}"/>
                </a:ext>
              </a:extLst>
            </p:cNvPr>
            <p:cNvSpPr txBox="1"/>
            <p:nvPr/>
          </p:nvSpPr>
          <p:spPr>
            <a:xfrm>
              <a:off x="6711938" y="1446911"/>
              <a:ext cx="1860949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Registration Form</a:t>
              </a:r>
            </a:p>
          </p:txBody>
        </p:sp>
        <p:pic>
          <p:nvPicPr>
            <p:cNvPr id="69" name="Picture 68" descr="Image result for qr code">
              <a:extLst>
                <a:ext uri="{FF2B5EF4-FFF2-40B4-BE49-F238E27FC236}">
                  <a16:creationId xmlns:a16="http://schemas.microsoft.com/office/drawing/2014/main" id="{0E1B6049-1215-4427-A589-62BD36F9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799" y="2232462"/>
              <a:ext cx="527229" cy="42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35F7F18-7473-49BB-A36E-3C1B499A8957}"/>
                </a:ext>
              </a:extLst>
            </p:cNvPr>
            <p:cNvCxnSpPr>
              <a:cxnSpLocks/>
              <a:stCxn id="72" idx="3"/>
              <a:endCxn id="69" idx="1"/>
            </p:cNvCxnSpPr>
            <p:nvPr/>
          </p:nvCxnSpPr>
          <p:spPr>
            <a:xfrm>
              <a:off x="6329123" y="2440306"/>
              <a:ext cx="1031677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7">
              <a:extLst>
                <a:ext uri="{FF2B5EF4-FFF2-40B4-BE49-F238E27FC236}">
                  <a16:creationId xmlns:a16="http://schemas.microsoft.com/office/drawing/2014/main" id="{0E7BDFBE-6DF8-4EC7-B394-144E72AFBBA0}"/>
                </a:ext>
              </a:extLst>
            </p:cNvPr>
            <p:cNvSpPr txBox="1"/>
            <p:nvPr/>
          </p:nvSpPr>
          <p:spPr>
            <a:xfrm>
              <a:off x="7054639" y="2653201"/>
              <a:ext cx="1141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Scan </a:t>
              </a:r>
              <a:r>
                <a:rPr lang="en-I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Uport</a:t>
              </a:r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 QR Code</a:t>
              </a:r>
            </a:p>
          </p:txBody>
        </p:sp>
        <p:pic>
          <p:nvPicPr>
            <p:cNvPr id="72" name="Graphic 18" descr="Smart Phone">
              <a:extLst>
                <a:ext uri="{FF2B5EF4-FFF2-40B4-BE49-F238E27FC236}">
                  <a16:creationId xmlns:a16="http://schemas.microsoft.com/office/drawing/2014/main" id="{7B1A7A1D-1ACF-47E0-9AA1-721067EB4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81268" y="2146884"/>
              <a:ext cx="547854" cy="586845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6F41C49-B0E0-4ED2-B98D-A30A60FA5453}"/>
                </a:ext>
              </a:extLst>
            </p:cNvPr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4996727" y="2001975"/>
              <a:ext cx="784541" cy="4383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E82F947-A53C-4B8B-8948-F0C9B2CF67BC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7593477" y="3277133"/>
              <a:ext cx="5828" cy="46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1038">
              <a:extLst>
                <a:ext uri="{FF2B5EF4-FFF2-40B4-BE49-F238E27FC236}">
                  <a16:creationId xmlns:a16="http://schemas.microsoft.com/office/drawing/2014/main" id="{DF4FA170-86A6-4B37-94F9-92818B73A378}"/>
                </a:ext>
              </a:extLst>
            </p:cNvPr>
            <p:cNvSpPr txBox="1"/>
            <p:nvPr/>
          </p:nvSpPr>
          <p:spPr>
            <a:xfrm>
              <a:off x="-8496" y="3540166"/>
              <a:ext cx="1250460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Ethereum Blockchain</a:t>
              </a:r>
            </a:p>
          </p:txBody>
        </p:sp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EF352FCF-263E-4097-B1BC-37112E87A9F8}"/>
                </a:ext>
              </a:extLst>
            </p:cNvPr>
            <p:cNvSpPr txBox="1"/>
            <p:nvPr/>
          </p:nvSpPr>
          <p:spPr>
            <a:xfrm>
              <a:off x="6289141" y="3386368"/>
              <a:ext cx="1261013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Submit Form</a:t>
              </a:r>
            </a:p>
          </p:txBody>
        </p:sp>
        <p:sp>
          <p:nvSpPr>
            <p:cNvPr id="77" name="TextBox 49">
              <a:extLst>
                <a:ext uri="{FF2B5EF4-FFF2-40B4-BE49-F238E27FC236}">
                  <a16:creationId xmlns:a16="http://schemas.microsoft.com/office/drawing/2014/main" id="{FD009E90-C33B-462A-B4AE-FE61624C43C9}"/>
                </a:ext>
              </a:extLst>
            </p:cNvPr>
            <p:cNvSpPr txBox="1"/>
            <p:nvPr/>
          </p:nvSpPr>
          <p:spPr>
            <a:xfrm>
              <a:off x="1864944" y="4704169"/>
              <a:ext cx="1146389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Pending Approval</a:t>
              </a:r>
            </a:p>
          </p:txBody>
        </p:sp>
        <p:sp>
          <p:nvSpPr>
            <p:cNvPr id="78" name="TextBox 55">
              <a:extLst>
                <a:ext uri="{FF2B5EF4-FFF2-40B4-BE49-F238E27FC236}">
                  <a16:creationId xmlns:a16="http://schemas.microsoft.com/office/drawing/2014/main" id="{70FF8A63-77A2-44FF-BED7-7F3D649CB003}"/>
                </a:ext>
              </a:extLst>
            </p:cNvPr>
            <p:cNvSpPr txBox="1"/>
            <p:nvPr/>
          </p:nvSpPr>
          <p:spPr>
            <a:xfrm>
              <a:off x="4193033" y="2336744"/>
              <a:ext cx="928898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User</a:t>
              </a:r>
            </a:p>
          </p:txBody>
        </p:sp>
        <p:sp>
          <p:nvSpPr>
            <p:cNvPr id="79" name="TextBox 60">
              <a:extLst>
                <a:ext uri="{FF2B5EF4-FFF2-40B4-BE49-F238E27FC236}">
                  <a16:creationId xmlns:a16="http://schemas.microsoft.com/office/drawing/2014/main" id="{698D1155-B0DB-46F8-B574-1D6393112CCC}"/>
                </a:ext>
              </a:extLst>
            </p:cNvPr>
            <p:cNvSpPr txBox="1"/>
            <p:nvPr/>
          </p:nvSpPr>
          <p:spPr>
            <a:xfrm>
              <a:off x="621872" y="4637276"/>
              <a:ext cx="1353028" cy="244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System Admin</a:t>
              </a:r>
            </a:p>
          </p:txBody>
        </p:sp>
        <p:pic>
          <p:nvPicPr>
            <p:cNvPr id="80" name="Graphic 1049" descr="List">
              <a:extLst>
                <a:ext uri="{FF2B5EF4-FFF2-40B4-BE49-F238E27FC236}">
                  <a16:creationId xmlns:a16="http://schemas.microsoft.com/office/drawing/2014/main" id="{B91FF5F5-CDBA-4A95-BA51-80C2BD5E7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94228" y="4009842"/>
              <a:ext cx="850797" cy="688341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AEF05BC-6238-4D96-8089-B6B176671964}"/>
                </a:ext>
              </a:extLst>
            </p:cNvPr>
            <p:cNvCxnSpPr>
              <a:cxnSpLocks/>
              <a:stCxn id="91" idx="3"/>
              <a:endCxn id="80" idx="1"/>
            </p:cNvCxnSpPr>
            <p:nvPr/>
          </p:nvCxnSpPr>
          <p:spPr>
            <a:xfrm flipV="1">
              <a:off x="1526396" y="4354013"/>
              <a:ext cx="467832" cy="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2E0612-40BE-4EC4-BFD3-674375FCC09A}"/>
                </a:ext>
              </a:extLst>
            </p:cNvPr>
            <p:cNvSpPr/>
            <p:nvPr/>
          </p:nvSpPr>
          <p:spPr>
            <a:xfrm>
              <a:off x="8812278" y="2048676"/>
              <a:ext cx="1925422" cy="968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35">
              <a:extLst>
                <a:ext uri="{FF2B5EF4-FFF2-40B4-BE49-F238E27FC236}">
                  <a16:creationId xmlns:a16="http://schemas.microsoft.com/office/drawing/2014/main" id="{D3863955-BC84-4BB0-B567-946F02294803}"/>
                </a:ext>
              </a:extLst>
            </p:cNvPr>
            <p:cNvSpPr txBox="1"/>
            <p:nvPr/>
          </p:nvSpPr>
          <p:spPr>
            <a:xfrm>
              <a:off x="8865440" y="2228552"/>
              <a:ext cx="1819099" cy="57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Please visit the Admin Office for Document Verification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EB3722-43E4-4623-B4AC-BAF07483E7CD}"/>
                </a:ext>
              </a:extLst>
            </p:cNvPr>
            <p:cNvSpPr/>
            <p:nvPr/>
          </p:nvSpPr>
          <p:spPr>
            <a:xfrm flipV="1">
              <a:off x="1236252" y="3756897"/>
              <a:ext cx="10955748" cy="9998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8484D-1CDC-4426-AEA4-8A91182CE065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2419626" y="3847942"/>
              <a:ext cx="1" cy="16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Graphic 92" descr="Man">
              <a:extLst>
                <a:ext uri="{FF2B5EF4-FFF2-40B4-BE49-F238E27FC236}">
                  <a16:creationId xmlns:a16="http://schemas.microsoft.com/office/drawing/2014/main" id="{385DCB4A-A4E7-4624-A953-2848A7B2C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1333" y="5723702"/>
              <a:ext cx="702400" cy="706474"/>
            </a:xfrm>
            <a:prstGeom prst="rect">
              <a:avLst/>
            </a:prstGeom>
          </p:spPr>
        </p:pic>
        <p:sp>
          <p:nvSpPr>
            <p:cNvPr id="87" name="TextBox 93">
              <a:extLst>
                <a:ext uri="{FF2B5EF4-FFF2-40B4-BE49-F238E27FC236}">
                  <a16:creationId xmlns:a16="http://schemas.microsoft.com/office/drawing/2014/main" id="{CEA427DE-F7FA-4277-A2FC-78AA8D2347B3}"/>
                </a:ext>
              </a:extLst>
            </p:cNvPr>
            <p:cNvSpPr txBox="1"/>
            <p:nvPr/>
          </p:nvSpPr>
          <p:spPr>
            <a:xfrm>
              <a:off x="2860351" y="6420024"/>
              <a:ext cx="1020738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User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572B5A3-4261-49AD-AB73-FA06002664E9}"/>
                </a:ext>
              </a:extLst>
            </p:cNvPr>
            <p:cNvCxnSpPr>
              <a:cxnSpLocks/>
              <a:stCxn id="80" idx="3"/>
              <a:endCxn id="89" idx="1"/>
            </p:cNvCxnSpPr>
            <p:nvPr/>
          </p:nvCxnSpPr>
          <p:spPr>
            <a:xfrm>
              <a:off x="2845025" y="4354013"/>
              <a:ext cx="937608" cy="66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Graphic 105" descr="Newspaper">
              <a:extLst>
                <a:ext uri="{FF2B5EF4-FFF2-40B4-BE49-F238E27FC236}">
                  <a16:creationId xmlns:a16="http://schemas.microsoft.com/office/drawing/2014/main" id="{69BBBADF-8E0E-4776-8ADE-6BAE971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82633" y="4004069"/>
              <a:ext cx="681723" cy="713254"/>
            </a:xfrm>
            <a:prstGeom prst="rect">
              <a:avLst/>
            </a:prstGeom>
          </p:spPr>
        </p:pic>
        <p:sp>
          <p:nvSpPr>
            <p:cNvPr id="90" name="TextBox 106">
              <a:extLst>
                <a:ext uri="{FF2B5EF4-FFF2-40B4-BE49-F238E27FC236}">
                  <a16:creationId xmlns:a16="http://schemas.microsoft.com/office/drawing/2014/main" id="{2ABEC949-E603-44E2-BB5E-BEF8D4DCECC0}"/>
                </a:ext>
              </a:extLst>
            </p:cNvPr>
            <p:cNvSpPr txBox="1"/>
            <p:nvPr/>
          </p:nvSpPr>
          <p:spPr>
            <a:xfrm>
              <a:off x="3399043" y="4642466"/>
              <a:ext cx="1488743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 Application Form</a:t>
              </a:r>
            </a:p>
          </p:txBody>
        </p:sp>
        <p:pic>
          <p:nvPicPr>
            <p:cNvPr id="91" name="Graphic 73" descr="User">
              <a:extLst>
                <a:ext uri="{FF2B5EF4-FFF2-40B4-BE49-F238E27FC236}">
                  <a16:creationId xmlns:a16="http://schemas.microsoft.com/office/drawing/2014/main" id="{560D0A29-5826-42FA-ADC6-FD7F0808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6540" y="4099133"/>
              <a:ext cx="449856" cy="526808"/>
            </a:xfrm>
            <a:prstGeom prst="rect">
              <a:avLst/>
            </a:prstGeom>
          </p:spPr>
        </p:pic>
        <p:pic>
          <p:nvPicPr>
            <p:cNvPr id="92" name="Graphic 79" descr="Open Folder">
              <a:extLst>
                <a:ext uri="{FF2B5EF4-FFF2-40B4-BE49-F238E27FC236}">
                  <a16:creationId xmlns:a16="http://schemas.microsoft.com/office/drawing/2014/main" id="{EED3CC55-683E-434D-B857-1B11D2AA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4878" y="5300045"/>
              <a:ext cx="561268" cy="551465"/>
            </a:xfrm>
            <a:prstGeom prst="rect">
              <a:avLst/>
            </a:prstGeom>
          </p:spPr>
        </p:pic>
        <p:sp>
          <p:nvSpPr>
            <p:cNvPr id="93" name="TextBox 123">
              <a:extLst>
                <a:ext uri="{FF2B5EF4-FFF2-40B4-BE49-F238E27FC236}">
                  <a16:creationId xmlns:a16="http://schemas.microsoft.com/office/drawing/2014/main" id="{63974DF7-C8CC-4A1C-9CF0-EE67818ED50B}"/>
                </a:ext>
              </a:extLst>
            </p:cNvPr>
            <p:cNvSpPr txBox="1"/>
            <p:nvPr/>
          </p:nvSpPr>
          <p:spPr>
            <a:xfrm>
              <a:off x="4356130" y="5759670"/>
              <a:ext cx="1841267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Original Documents</a:t>
              </a:r>
            </a:p>
          </p:txBody>
        </p:sp>
        <p:pic>
          <p:nvPicPr>
            <p:cNvPr id="94" name="Graphic 108" descr="Checklist">
              <a:extLst>
                <a:ext uri="{FF2B5EF4-FFF2-40B4-BE49-F238E27FC236}">
                  <a16:creationId xmlns:a16="http://schemas.microsoft.com/office/drawing/2014/main" id="{06349D60-5C21-4582-94EC-AA73173C0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63008" y="3972579"/>
              <a:ext cx="702234" cy="770921"/>
            </a:xfrm>
            <a:prstGeom prst="rect">
              <a:avLst/>
            </a:prstGeom>
          </p:spPr>
        </p:pic>
        <p:sp>
          <p:nvSpPr>
            <p:cNvPr id="95" name="TextBox 144">
              <a:extLst>
                <a:ext uri="{FF2B5EF4-FFF2-40B4-BE49-F238E27FC236}">
                  <a16:creationId xmlns:a16="http://schemas.microsoft.com/office/drawing/2014/main" id="{283B1CD0-E9AB-4DED-9C8B-CD9D041C5C9A}"/>
                </a:ext>
              </a:extLst>
            </p:cNvPr>
            <p:cNvSpPr txBox="1"/>
            <p:nvPr/>
          </p:nvSpPr>
          <p:spPr>
            <a:xfrm>
              <a:off x="5533670" y="4741398"/>
              <a:ext cx="1258622" cy="18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 Verification</a:t>
              </a:r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943D2AF0-561D-4707-90AE-F842C8B087EC}"/>
                </a:ext>
              </a:extLst>
            </p:cNvPr>
            <p:cNvCxnSpPr>
              <a:cxnSpLocks/>
              <a:stCxn id="86" idx="3"/>
              <a:endCxn id="92" idx="1"/>
            </p:cNvCxnSpPr>
            <p:nvPr/>
          </p:nvCxnSpPr>
          <p:spPr>
            <a:xfrm flipV="1">
              <a:off x="3713732" y="5575778"/>
              <a:ext cx="1251146" cy="5011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Graphic 160" descr="Monitor">
              <a:extLst>
                <a:ext uri="{FF2B5EF4-FFF2-40B4-BE49-F238E27FC236}">
                  <a16:creationId xmlns:a16="http://schemas.microsoft.com/office/drawing/2014/main" id="{54EE237D-9F34-46AF-8D3F-1CE5DB08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2306" y="3848118"/>
              <a:ext cx="705657" cy="889198"/>
            </a:xfrm>
            <a:prstGeom prst="rect">
              <a:avLst/>
            </a:prstGeom>
          </p:spPr>
        </p:pic>
        <p:pic>
          <p:nvPicPr>
            <p:cNvPr id="98" name="Picture 97" descr="Image result for qr code">
              <a:extLst>
                <a:ext uri="{FF2B5EF4-FFF2-40B4-BE49-F238E27FC236}">
                  <a16:creationId xmlns:a16="http://schemas.microsoft.com/office/drawing/2014/main" id="{7EB9DBE4-6991-48F9-B64C-F7A1154E1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7201" y="4027907"/>
              <a:ext cx="483244" cy="39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Graphic 165" descr="Smart Phone">
              <a:extLst>
                <a:ext uri="{FF2B5EF4-FFF2-40B4-BE49-F238E27FC236}">
                  <a16:creationId xmlns:a16="http://schemas.microsoft.com/office/drawing/2014/main" id="{71122B16-D03D-4BAC-B111-B2155D8C0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29122" y="5575777"/>
              <a:ext cx="522110" cy="597559"/>
            </a:xfrm>
            <a:prstGeom prst="rect">
              <a:avLst/>
            </a:prstGeom>
          </p:spPr>
        </p:pic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95D78A8A-5B45-400F-8958-7294ECE7C91B}"/>
                </a:ext>
              </a:extLst>
            </p:cNvPr>
            <p:cNvCxnSpPr>
              <a:cxnSpLocks/>
              <a:stCxn id="86" idx="3"/>
              <a:endCxn id="99" idx="2"/>
            </p:cNvCxnSpPr>
            <p:nvPr/>
          </p:nvCxnSpPr>
          <p:spPr>
            <a:xfrm>
              <a:off x="3713733" y="6076939"/>
              <a:ext cx="2876444" cy="96397"/>
            </a:xfrm>
            <a:prstGeom prst="bentConnector4">
              <a:avLst>
                <a:gd name="adj1" fmla="val 45462"/>
                <a:gd name="adj2" fmla="val 3093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1C01255-D5B6-479D-90C9-74A7D68D2B45}"/>
                </a:ext>
              </a:extLst>
            </p:cNvPr>
            <p:cNvSpPr/>
            <p:nvPr/>
          </p:nvSpPr>
          <p:spPr>
            <a:xfrm>
              <a:off x="9278351" y="3910589"/>
              <a:ext cx="1194243" cy="1170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80">
              <a:extLst>
                <a:ext uri="{FF2B5EF4-FFF2-40B4-BE49-F238E27FC236}">
                  <a16:creationId xmlns:a16="http://schemas.microsoft.com/office/drawing/2014/main" id="{56B8A2EC-4B16-47CB-A7FD-6547847B228D}"/>
                </a:ext>
              </a:extLst>
            </p:cNvPr>
            <p:cNvSpPr txBox="1"/>
            <p:nvPr/>
          </p:nvSpPr>
          <p:spPr>
            <a:xfrm>
              <a:off x="9244969" y="4078447"/>
              <a:ext cx="1246495" cy="43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Attestation by Admin and Issue of Certificate to the user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DF786FE5-4AC4-4FDB-9C08-85200E53ADBB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10472593" y="3945276"/>
              <a:ext cx="265106" cy="55051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86">
              <a:extLst>
                <a:ext uri="{FF2B5EF4-FFF2-40B4-BE49-F238E27FC236}">
                  <a16:creationId xmlns:a16="http://schemas.microsoft.com/office/drawing/2014/main" id="{1CCD345F-8BF3-4E81-B682-B809E7476560}"/>
                </a:ext>
              </a:extLst>
            </p:cNvPr>
            <p:cNvSpPr txBox="1"/>
            <p:nvPr/>
          </p:nvSpPr>
          <p:spPr>
            <a:xfrm>
              <a:off x="10757027" y="3947021"/>
              <a:ext cx="1246876" cy="30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 Deployed on Blockchain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525123-1F48-4D14-95D3-1BBC4C982446}"/>
                </a:ext>
              </a:extLst>
            </p:cNvPr>
            <p:cNvSpPr/>
            <p:nvPr/>
          </p:nvSpPr>
          <p:spPr>
            <a:xfrm>
              <a:off x="7002952" y="1786712"/>
              <a:ext cx="1192707" cy="149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B4198D9-7176-4E1B-8C51-E8B9EC9022A1}"/>
                </a:ext>
              </a:extLst>
            </p:cNvPr>
            <p:cNvCxnSpPr>
              <a:stCxn id="89" idx="3"/>
              <a:endCxn id="94" idx="1"/>
            </p:cNvCxnSpPr>
            <p:nvPr/>
          </p:nvCxnSpPr>
          <p:spPr>
            <a:xfrm flipV="1">
              <a:off x="4464356" y="4358039"/>
              <a:ext cx="1298653" cy="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1A3104E-246A-4D10-9146-37803B5B567F}"/>
                </a:ext>
              </a:extLst>
            </p:cNvPr>
            <p:cNvCxnSpPr>
              <a:stCxn id="92" idx="0"/>
              <a:endCxn id="95" idx="1"/>
            </p:cNvCxnSpPr>
            <p:nvPr/>
          </p:nvCxnSpPr>
          <p:spPr>
            <a:xfrm flipV="1">
              <a:off x="5245512" y="4833826"/>
              <a:ext cx="288159" cy="46621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6A7BB4F-D6B7-4B5C-8C1F-E206B214668D}"/>
                </a:ext>
              </a:extLst>
            </p:cNvPr>
            <p:cNvCxnSpPr>
              <a:cxnSpLocks/>
              <a:stCxn id="102" idx="1"/>
              <a:endCxn id="97" idx="3"/>
            </p:cNvCxnSpPr>
            <p:nvPr/>
          </p:nvCxnSpPr>
          <p:spPr>
            <a:xfrm rot="10800000">
              <a:off x="8337963" y="4292718"/>
              <a:ext cx="907006" cy="13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5EA7181D-563F-4C1A-9143-DFBF3BBA0927}"/>
                </a:ext>
              </a:extLst>
            </p:cNvPr>
            <p:cNvCxnSpPr>
              <a:cxnSpLocks/>
              <a:stCxn id="99" idx="3"/>
              <a:endCxn id="64" idx="2"/>
            </p:cNvCxnSpPr>
            <p:nvPr/>
          </p:nvCxnSpPr>
          <p:spPr>
            <a:xfrm flipV="1">
              <a:off x="6851232" y="5249418"/>
              <a:ext cx="1159385" cy="6251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F7AC8A-3F9A-41AC-8F99-1487DE009B27}"/>
              </a:ext>
            </a:extLst>
          </p:cNvPr>
          <p:cNvCxnSpPr>
            <a:cxnSpLocks/>
            <a:stCxn id="105" idx="3"/>
            <a:endCxn id="82" idx="1"/>
          </p:cNvCxnSpPr>
          <p:nvPr/>
        </p:nvCxnSpPr>
        <p:spPr>
          <a:xfrm>
            <a:off x="8191927" y="1930676"/>
            <a:ext cx="600254" cy="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9E4B01-875C-4632-AFD3-5B6A7C7DFEA0}"/>
              </a:ext>
            </a:extLst>
          </p:cNvPr>
          <p:cNvSpPr txBox="1"/>
          <p:nvPr/>
        </p:nvSpPr>
        <p:spPr>
          <a:xfrm>
            <a:off x="1639304" y="1553374"/>
            <a:ext cx="2655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Distributor/Supplier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Pharmacy</a:t>
            </a:r>
          </a:p>
        </p:txBody>
      </p:sp>
    </p:spTree>
    <p:extLst>
      <p:ext uri="{BB962C8B-B14F-4D97-AF65-F5344CB8AC3E}">
        <p14:creationId xmlns:p14="http://schemas.microsoft.com/office/powerpoint/2010/main" val="319294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B6D774-1936-4BED-B9B9-3948A149D679}"/>
              </a:ext>
            </a:extLst>
          </p:cNvPr>
          <p:cNvGrpSpPr/>
          <p:nvPr/>
        </p:nvGrpSpPr>
        <p:grpSpPr>
          <a:xfrm>
            <a:off x="516320" y="378372"/>
            <a:ext cx="11129142" cy="6275675"/>
            <a:chOff x="495300" y="76339"/>
            <a:chExt cx="11016068" cy="6272908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335CB67-D73C-4611-BA04-0D8210D87118}"/>
                </a:ext>
              </a:extLst>
            </p:cNvPr>
            <p:cNvSpPr/>
            <p:nvPr/>
          </p:nvSpPr>
          <p:spPr>
            <a:xfrm flipV="1">
              <a:off x="4008960" y="2071937"/>
              <a:ext cx="7468676" cy="4277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8CDD5EB-281A-4C57-B775-56583C2AE8B0}"/>
                </a:ext>
              </a:extLst>
            </p:cNvPr>
            <p:cNvSpPr txBox="1"/>
            <p:nvPr/>
          </p:nvSpPr>
          <p:spPr>
            <a:xfrm>
              <a:off x="2811051" y="967684"/>
              <a:ext cx="125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Manufacturer</a:t>
              </a:r>
            </a:p>
          </p:txBody>
        </p:sp>
        <p:pic>
          <p:nvPicPr>
            <p:cNvPr id="288" name="Picture 2" descr="Image result for medication">
              <a:extLst>
                <a:ext uri="{FF2B5EF4-FFF2-40B4-BE49-F238E27FC236}">
                  <a16:creationId xmlns:a16="http://schemas.microsoft.com/office/drawing/2014/main" id="{89627C28-EE3D-4903-B3AD-A1D82DC4E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3386" y="304002"/>
              <a:ext cx="1327852" cy="82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A6D5D368-01A7-48A2-8225-40DD61236A79}"/>
                </a:ext>
              </a:extLst>
            </p:cNvPr>
            <p:cNvCxnSpPr>
              <a:cxnSpLocks/>
              <a:endCxn id="288" idx="1"/>
            </p:cNvCxnSpPr>
            <p:nvPr/>
          </p:nvCxnSpPr>
          <p:spPr>
            <a:xfrm>
              <a:off x="3925915" y="715471"/>
              <a:ext cx="1157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930ADC2-D328-4F93-BCC2-E1CAF53B1EAD}"/>
                </a:ext>
              </a:extLst>
            </p:cNvPr>
            <p:cNvSpPr txBox="1"/>
            <p:nvPr/>
          </p:nvSpPr>
          <p:spPr>
            <a:xfrm>
              <a:off x="3897728" y="395146"/>
              <a:ext cx="1216259" cy="2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Manufactures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62AC8A8D-0C6B-4213-B37B-B6BD07213A8A}"/>
                </a:ext>
              </a:extLst>
            </p:cNvPr>
            <p:cNvCxnSpPr>
              <a:cxnSpLocks/>
            </p:cNvCxnSpPr>
            <p:nvPr/>
          </p:nvCxnSpPr>
          <p:spPr>
            <a:xfrm>
              <a:off x="6402180" y="707659"/>
              <a:ext cx="719540" cy="7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C0A6BFC6-B104-41E3-B243-A413ACCAC41A}"/>
                </a:ext>
              </a:extLst>
            </p:cNvPr>
            <p:cNvCxnSpPr>
              <a:cxnSpLocks/>
            </p:cNvCxnSpPr>
            <p:nvPr/>
          </p:nvCxnSpPr>
          <p:spPr>
            <a:xfrm>
              <a:off x="8677817" y="691001"/>
              <a:ext cx="6225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C403349-D1F1-4FFD-8851-8D9190272414}"/>
                </a:ext>
              </a:extLst>
            </p:cNvPr>
            <p:cNvSpPr txBox="1"/>
            <p:nvPr/>
          </p:nvSpPr>
          <p:spPr>
            <a:xfrm>
              <a:off x="9446951" y="557142"/>
              <a:ext cx="1203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Medication ID</a:t>
              </a:r>
            </a:p>
          </p:txBody>
        </p:sp>
        <p:pic>
          <p:nvPicPr>
            <p:cNvPr id="294" name="Graphic 293" descr="List">
              <a:extLst>
                <a:ext uri="{FF2B5EF4-FFF2-40B4-BE49-F238E27FC236}">
                  <a16:creationId xmlns:a16="http://schemas.microsoft.com/office/drawing/2014/main" id="{A98DA38D-3D2D-4EFD-B6EB-A1441A72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5337" y="4250565"/>
              <a:ext cx="1108439" cy="1193536"/>
            </a:xfrm>
            <a:prstGeom prst="rect">
              <a:avLst/>
            </a:prstGeom>
          </p:spPr>
        </p:pic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125EC9B-699F-4A95-818F-8EFED4E65FEC}"/>
                </a:ext>
              </a:extLst>
            </p:cNvPr>
            <p:cNvSpPr txBox="1"/>
            <p:nvPr/>
          </p:nvSpPr>
          <p:spPr>
            <a:xfrm>
              <a:off x="9452084" y="5485378"/>
              <a:ext cx="1955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Manufacturer Inventory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B263328-D843-4141-920E-A6ED773F9029}"/>
                </a:ext>
              </a:extLst>
            </p:cNvPr>
            <p:cNvSpPr txBox="1"/>
            <p:nvPr/>
          </p:nvSpPr>
          <p:spPr>
            <a:xfrm>
              <a:off x="6591309" y="3219240"/>
              <a:ext cx="2048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Distributor</a:t>
              </a:r>
            </a:p>
          </p:txBody>
        </p:sp>
        <p:pic>
          <p:nvPicPr>
            <p:cNvPr id="297" name="Graphic 296" descr="List">
              <a:extLst>
                <a:ext uri="{FF2B5EF4-FFF2-40B4-BE49-F238E27FC236}">
                  <a16:creationId xmlns:a16="http://schemas.microsoft.com/office/drawing/2014/main" id="{FF93B85F-460A-4363-BE77-3D675228E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86644" y="4233922"/>
              <a:ext cx="1108439" cy="1193536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655D330-F4E6-46F3-BF72-BD69452204E1}"/>
                </a:ext>
              </a:extLst>
            </p:cNvPr>
            <p:cNvSpPr txBox="1"/>
            <p:nvPr/>
          </p:nvSpPr>
          <p:spPr>
            <a:xfrm>
              <a:off x="6846300" y="5454100"/>
              <a:ext cx="1646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Distributor Inventory</a:t>
              </a:r>
            </a:p>
          </p:txBody>
        </p:sp>
        <p:pic>
          <p:nvPicPr>
            <p:cNvPr id="299" name="Graphic 298" descr="List">
              <a:extLst>
                <a:ext uri="{FF2B5EF4-FFF2-40B4-BE49-F238E27FC236}">
                  <a16:creationId xmlns:a16="http://schemas.microsoft.com/office/drawing/2014/main" id="{032C84D6-8DD2-4547-BE68-9D01A290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2131" y="4244528"/>
              <a:ext cx="1108439" cy="1193536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7863105-51BC-43F8-925B-B8FC11AA1E54}"/>
                </a:ext>
              </a:extLst>
            </p:cNvPr>
            <p:cNvSpPr txBox="1"/>
            <p:nvPr/>
          </p:nvSpPr>
          <p:spPr>
            <a:xfrm>
              <a:off x="4147348" y="5445194"/>
              <a:ext cx="1710983" cy="276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Pharmacy Inventory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25D276D-5FEE-4EDA-B77D-467703CE35ED}"/>
                </a:ext>
              </a:extLst>
            </p:cNvPr>
            <p:cNvSpPr txBox="1"/>
            <p:nvPr/>
          </p:nvSpPr>
          <p:spPr>
            <a:xfrm>
              <a:off x="9675091" y="3212643"/>
              <a:ext cx="1836277" cy="281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Manufacturer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61022EE-6E83-4FCF-B33B-D113A72CFA54}"/>
                </a:ext>
              </a:extLst>
            </p:cNvPr>
            <p:cNvSpPr txBox="1"/>
            <p:nvPr/>
          </p:nvSpPr>
          <p:spPr>
            <a:xfrm>
              <a:off x="3810032" y="3220196"/>
              <a:ext cx="2048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Verified Pharmacy</a:t>
              </a:r>
            </a:p>
          </p:txBody>
        </p:sp>
        <p:pic>
          <p:nvPicPr>
            <p:cNvPr id="306" name="Graphic 305" descr="Recycle">
              <a:extLst>
                <a:ext uri="{FF2B5EF4-FFF2-40B4-BE49-F238E27FC236}">
                  <a16:creationId xmlns:a16="http://schemas.microsoft.com/office/drawing/2014/main" id="{C195A115-FC31-420D-B3C2-11726830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528" y="1090555"/>
              <a:ext cx="756977" cy="815092"/>
            </a:xfrm>
            <a:prstGeom prst="rect">
              <a:avLst/>
            </a:prstGeom>
          </p:spPr>
        </p:pic>
        <p:pic>
          <p:nvPicPr>
            <p:cNvPr id="307" name="Graphic 306" descr="Arrow: Counterclockwise curve">
              <a:extLst>
                <a:ext uri="{FF2B5EF4-FFF2-40B4-BE49-F238E27FC236}">
                  <a16:creationId xmlns:a16="http://schemas.microsoft.com/office/drawing/2014/main" id="{E2CE5AE5-C81B-418E-8BF5-BBE3AB41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9399" y="1891248"/>
              <a:ext cx="687995" cy="740814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3CB1408-288A-4F71-94C3-1420CD4E7EF4}"/>
                </a:ext>
              </a:extLst>
            </p:cNvPr>
            <p:cNvSpPr txBox="1"/>
            <p:nvPr/>
          </p:nvSpPr>
          <p:spPr>
            <a:xfrm>
              <a:off x="1017247" y="1720900"/>
              <a:ext cx="1640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Suspicious Medications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D399179-5A66-4F45-960A-37D490FC6968}"/>
                </a:ext>
              </a:extLst>
            </p:cNvPr>
            <p:cNvSpPr txBox="1"/>
            <p:nvPr/>
          </p:nvSpPr>
          <p:spPr>
            <a:xfrm>
              <a:off x="495300" y="3402388"/>
              <a:ext cx="1640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Valid Medications</a:t>
              </a:r>
            </a:p>
          </p:txBody>
        </p:sp>
        <p:pic>
          <p:nvPicPr>
            <p:cNvPr id="310" name="Graphic 309" descr="Arrow: Slight curve">
              <a:extLst>
                <a:ext uri="{FF2B5EF4-FFF2-40B4-BE49-F238E27FC236}">
                  <a16:creationId xmlns:a16="http://schemas.microsoft.com/office/drawing/2014/main" id="{83D25B38-8D6B-4CE3-9770-7A7043AF6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3979430">
              <a:off x="1248098" y="3735199"/>
              <a:ext cx="526017" cy="488513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243F8BF-88DD-4514-8D94-C49F6329114F}"/>
                </a:ext>
              </a:extLst>
            </p:cNvPr>
            <p:cNvSpPr txBox="1"/>
            <p:nvPr/>
          </p:nvSpPr>
          <p:spPr>
            <a:xfrm>
              <a:off x="1239013" y="5338325"/>
              <a:ext cx="1410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Patient</a:t>
              </a:r>
            </a:p>
          </p:txBody>
        </p:sp>
        <p:sp>
          <p:nvSpPr>
            <p:cNvPr id="312" name="TextBox 1038">
              <a:extLst>
                <a:ext uri="{FF2B5EF4-FFF2-40B4-BE49-F238E27FC236}">
                  <a16:creationId xmlns:a16="http://schemas.microsoft.com/office/drawing/2014/main" id="{A699A1F3-3234-452D-92F3-1AECC9AB4FF2}"/>
                </a:ext>
              </a:extLst>
            </p:cNvPr>
            <p:cNvSpPr txBox="1"/>
            <p:nvPr/>
          </p:nvSpPr>
          <p:spPr>
            <a:xfrm>
              <a:off x="6383712" y="6003470"/>
              <a:ext cx="2688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rgbClr val="C00000"/>
                  </a:solidFill>
                </a:rPr>
                <a:t>BLOCKCHAIN</a:t>
              </a:r>
            </a:p>
          </p:txBody>
        </p:sp>
        <p:pic>
          <p:nvPicPr>
            <p:cNvPr id="313" name="Graphic 312">
              <a:extLst>
                <a:ext uri="{FF2B5EF4-FFF2-40B4-BE49-F238E27FC236}">
                  <a16:creationId xmlns:a16="http://schemas.microsoft.com/office/drawing/2014/main" id="{40648516-14FB-4603-A8E7-5FA5E16F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48489" y="2394289"/>
              <a:ext cx="767449" cy="826367"/>
            </a:xfrm>
            <a:prstGeom prst="rect">
              <a:avLst/>
            </a:prstGeom>
          </p:spPr>
        </p:pic>
        <p:pic>
          <p:nvPicPr>
            <p:cNvPr id="314" name="Graphic 313">
              <a:extLst>
                <a:ext uri="{FF2B5EF4-FFF2-40B4-BE49-F238E27FC236}">
                  <a16:creationId xmlns:a16="http://schemas.microsoft.com/office/drawing/2014/main" id="{C25E20D7-D0AA-4D1C-B74C-BAF73664D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9942" y="2406596"/>
              <a:ext cx="761142" cy="819577"/>
            </a:xfrm>
            <a:prstGeom prst="rect">
              <a:avLst/>
            </a:prstGeom>
          </p:spPr>
        </p:pic>
        <p:pic>
          <p:nvPicPr>
            <p:cNvPr id="315" name="Graphic 314">
              <a:extLst>
                <a:ext uri="{FF2B5EF4-FFF2-40B4-BE49-F238E27FC236}">
                  <a16:creationId xmlns:a16="http://schemas.microsoft.com/office/drawing/2014/main" id="{0944B737-A641-4DAF-BBA2-DA9018C9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6995950" y="2322790"/>
              <a:ext cx="1326532" cy="1124210"/>
            </a:xfrm>
            <a:prstGeom prst="rect">
              <a:avLst/>
            </a:prstGeom>
          </p:spPr>
        </p:pic>
        <p:cxnSp>
          <p:nvCxnSpPr>
            <p:cNvPr id="316" name="Connector: Elbow 315">
              <a:extLst>
                <a:ext uri="{FF2B5EF4-FFF2-40B4-BE49-F238E27FC236}">
                  <a16:creationId xmlns:a16="http://schemas.microsoft.com/office/drawing/2014/main" id="{A54B5140-5D08-449E-84DF-AF37A15C27C2}"/>
                </a:ext>
              </a:extLst>
            </p:cNvPr>
            <p:cNvCxnSpPr>
              <a:cxnSpLocks/>
              <a:stCxn id="293" idx="3"/>
              <a:endCxn id="294" idx="3"/>
            </p:cNvCxnSpPr>
            <p:nvPr/>
          </p:nvCxnSpPr>
          <p:spPr>
            <a:xfrm>
              <a:off x="10650488" y="695642"/>
              <a:ext cx="363288" cy="4151691"/>
            </a:xfrm>
            <a:prstGeom prst="bentConnector3">
              <a:avLst>
                <a:gd name="adj1" fmla="val 33940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17" name="Graphic 316">
              <a:extLst>
                <a:ext uri="{FF2B5EF4-FFF2-40B4-BE49-F238E27FC236}">
                  <a16:creationId xmlns:a16="http://schemas.microsoft.com/office/drawing/2014/main" id="{04DF84D8-3A50-4D23-8B82-63CBA514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14512" y="4182498"/>
              <a:ext cx="956195" cy="1029604"/>
            </a:xfrm>
            <a:prstGeom prst="rect">
              <a:avLst/>
            </a:prstGeom>
          </p:spPr>
        </p:pic>
        <p:sp>
          <p:nvSpPr>
            <p:cNvPr id="318" name="Arrow: Left 317">
              <a:extLst>
                <a:ext uri="{FF2B5EF4-FFF2-40B4-BE49-F238E27FC236}">
                  <a16:creationId xmlns:a16="http://schemas.microsoft.com/office/drawing/2014/main" id="{0A63D120-03CA-41F0-B0B6-8FF622446100}"/>
                </a:ext>
              </a:extLst>
            </p:cNvPr>
            <p:cNvSpPr/>
            <p:nvPr/>
          </p:nvSpPr>
          <p:spPr>
            <a:xfrm>
              <a:off x="8566415" y="2910047"/>
              <a:ext cx="1435078" cy="2267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9" name="Arrow: Left 318">
              <a:extLst>
                <a:ext uri="{FF2B5EF4-FFF2-40B4-BE49-F238E27FC236}">
                  <a16:creationId xmlns:a16="http://schemas.microsoft.com/office/drawing/2014/main" id="{88B8581A-7555-482A-A5A4-45D92C20F724}"/>
                </a:ext>
              </a:extLst>
            </p:cNvPr>
            <p:cNvSpPr/>
            <p:nvPr/>
          </p:nvSpPr>
          <p:spPr>
            <a:xfrm>
              <a:off x="5405017" y="2905967"/>
              <a:ext cx="1347002" cy="2623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0" name="Arrow: Left 319">
              <a:extLst>
                <a:ext uri="{FF2B5EF4-FFF2-40B4-BE49-F238E27FC236}">
                  <a16:creationId xmlns:a16="http://schemas.microsoft.com/office/drawing/2014/main" id="{E6FB5EBB-EB58-439B-8E96-B60BEC08B64A}"/>
                </a:ext>
              </a:extLst>
            </p:cNvPr>
            <p:cNvSpPr/>
            <p:nvPr/>
          </p:nvSpPr>
          <p:spPr>
            <a:xfrm>
              <a:off x="2179367" y="2868618"/>
              <a:ext cx="1814091" cy="2458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321" name="Picture 6" descr="Image result for qr code phone scan png">
              <a:extLst>
                <a:ext uri="{FF2B5EF4-FFF2-40B4-BE49-F238E27FC236}">
                  <a16:creationId xmlns:a16="http://schemas.microsoft.com/office/drawing/2014/main" id="{8E6C40FF-0C85-49BC-AE0C-3B7A062DC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2364" y="2101009"/>
              <a:ext cx="682727" cy="73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2" name="Picture 6" descr="Image result for qr code phone scan png">
              <a:extLst>
                <a:ext uri="{FF2B5EF4-FFF2-40B4-BE49-F238E27FC236}">
                  <a16:creationId xmlns:a16="http://schemas.microsoft.com/office/drawing/2014/main" id="{36594DA1-77DA-4CE0-868D-DAEFAA2EB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39" y="2071937"/>
              <a:ext cx="739008" cy="795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3" name="Picture 10" descr="Image result for box png">
              <a:extLst>
                <a:ext uri="{FF2B5EF4-FFF2-40B4-BE49-F238E27FC236}">
                  <a16:creationId xmlns:a16="http://schemas.microsoft.com/office/drawing/2014/main" id="{B533C289-D306-474C-BC4D-5C02BB8A6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78" y="2600127"/>
              <a:ext cx="595790" cy="71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4" name="Picture 28" descr="Image result for qr code reader transparent background">
              <a:extLst>
                <a:ext uri="{FF2B5EF4-FFF2-40B4-BE49-F238E27FC236}">
                  <a16:creationId xmlns:a16="http://schemas.microsoft.com/office/drawing/2014/main" id="{F877FFEE-DA64-4E6E-BADD-DE0276EB2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597" y="2579033"/>
              <a:ext cx="572163" cy="6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5" name="Picture 10" descr="Image result for box png">
              <a:extLst>
                <a:ext uri="{FF2B5EF4-FFF2-40B4-BE49-F238E27FC236}">
                  <a16:creationId xmlns:a16="http://schemas.microsoft.com/office/drawing/2014/main" id="{D9954A97-0060-4978-A218-3F81C36D3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998" y="107381"/>
              <a:ext cx="830909" cy="99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6" name="Picture 28" descr="Image result for qr code reader transparent background">
              <a:extLst>
                <a:ext uri="{FF2B5EF4-FFF2-40B4-BE49-F238E27FC236}">
                  <a16:creationId xmlns:a16="http://schemas.microsoft.com/office/drawing/2014/main" id="{07BB1A98-DAC7-444B-B7FB-C6D711D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519" y="76339"/>
              <a:ext cx="797958" cy="961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" name="Graphic 326">
              <a:extLst>
                <a:ext uri="{FF2B5EF4-FFF2-40B4-BE49-F238E27FC236}">
                  <a16:creationId xmlns:a16="http://schemas.microsoft.com/office/drawing/2014/main" id="{42794E6D-2FC9-4B81-B8BE-59AE872DC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42583" y="162310"/>
              <a:ext cx="767449" cy="826367"/>
            </a:xfrm>
            <a:prstGeom prst="rect">
              <a:avLst/>
            </a:prstGeom>
          </p:spPr>
        </p:pic>
        <p:pic>
          <p:nvPicPr>
            <p:cNvPr id="47" name="Picture 2" descr="Related image">
              <a:extLst>
                <a:ext uri="{FF2B5EF4-FFF2-40B4-BE49-F238E27FC236}">
                  <a16:creationId xmlns:a16="http://schemas.microsoft.com/office/drawing/2014/main" id="{589A1D82-145F-486D-B7B0-4815E9D58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915" y="4412122"/>
              <a:ext cx="2084241" cy="85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Related image">
              <a:extLst>
                <a:ext uri="{FF2B5EF4-FFF2-40B4-BE49-F238E27FC236}">
                  <a16:creationId xmlns:a16="http://schemas.microsoft.com/office/drawing/2014/main" id="{CD2966DA-ACEE-4E92-8981-AC75DC6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975" y="4412122"/>
              <a:ext cx="2197901" cy="85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Image result for thief icon png">
              <a:extLst>
                <a:ext uri="{FF2B5EF4-FFF2-40B4-BE49-F238E27FC236}">
                  <a16:creationId xmlns:a16="http://schemas.microsoft.com/office/drawing/2014/main" id="{2977A0FB-B583-489C-AC08-645272AA0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298" y="1274945"/>
              <a:ext cx="606034" cy="60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medication capsule png">
              <a:extLst>
                <a:ext uri="{FF2B5EF4-FFF2-40B4-BE49-F238E27FC236}">
                  <a16:creationId xmlns:a16="http://schemas.microsoft.com/office/drawing/2014/main" id="{B19780C4-FE6D-4058-B9E1-06C50379A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995" y="1367034"/>
              <a:ext cx="548339" cy="5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Image result for not allowed sign png">
              <a:extLst>
                <a:ext uri="{FF2B5EF4-FFF2-40B4-BE49-F238E27FC236}">
                  <a16:creationId xmlns:a16="http://schemas.microsoft.com/office/drawing/2014/main" id="{78DCCD59-B49F-45B3-8CFD-7F17F4459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548" y="2355984"/>
              <a:ext cx="350095" cy="35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Graphic 53" descr="Arrow: Slight curve">
              <a:extLst>
                <a:ext uri="{FF2B5EF4-FFF2-40B4-BE49-F238E27FC236}">
                  <a16:creationId xmlns:a16="http://schemas.microsoft.com/office/drawing/2014/main" id="{6F97BE07-7856-4F1D-A292-A1BBEE52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6592228">
              <a:off x="6511447" y="1861700"/>
              <a:ext cx="618405" cy="517752"/>
            </a:xfrm>
            <a:prstGeom prst="rect">
              <a:avLst/>
            </a:prstGeom>
          </p:spPr>
        </p:pic>
        <p:pic>
          <p:nvPicPr>
            <p:cNvPr id="55" name="Picture 4" descr="Image result for medication capsule png">
              <a:extLst>
                <a:ext uri="{FF2B5EF4-FFF2-40B4-BE49-F238E27FC236}">
                  <a16:creationId xmlns:a16="http://schemas.microsoft.com/office/drawing/2014/main" id="{DC10E93F-C33B-449E-ACE1-68C0C1AAC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936" y="1363191"/>
              <a:ext cx="548339" cy="5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Graphic 55" descr="Arrow: Counterclockwise curve">
              <a:extLst>
                <a:ext uri="{FF2B5EF4-FFF2-40B4-BE49-F238E27FC236}">
                  <a16:creationId xmlns:a16="http://schemas.microsoft.com/office/drawing/2014/main" id="{280F48D6-A7F1-4F11-BF4E-3FBF1D610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5705" y="1623522"/>
              <a:ext cx="693369" cy="616018"/>
            </a:xfrm>
            <a:prstGeom prst="rect">
              <a:avLst/>
            </a:prstGeom>
          </p:spPr>
        </p:pic>
        <p:pic>
          <p:nvPicPr>
            <p:cNvPr id="57" name="Graphic 56" descr="Arrow: Straight">
              <a:extLst>
                <a:ext uri="{FF2B5EF4-FFF2-40B4-BE49-F238E27FC236}">
                  <a16:creationId xmlns:a16="http://schemas.microsoft.com/office/drawing/2014/main" id="{4F72422F-4FAF-49B4-8BA5-79C621530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25551" y="1340912"/>
              <a:ext cx="1902336" cy="564735"/>
            </a:xfrm>
            <a:prstGeom prst="rect">
              <a:avLst/>
            </a:prstGeom>
          </p:spPr>
        </p:pic>
        <p:pic>
          <p:nvPicPr>
            <p:cNvPr id="64" name="Graphic 63" descr="Arrow: Straight">
              <a:extLst>
                <a:ext uri="{FF2B5EF4-FFF2-40B4-BE49-F238E27FC236}">
                  <a16:creationId xmlns:a16="http://schemas.microsoft.com/office/drawing/2014/main" id="{0DC57936-44F5-4D2C-BBBA-6235406B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534926" y="1441553"/>
              <a:ext cx="837144" cy="24851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0D2FAA-A4E2-4EC5-B11E-9F9BAAF3DE78}"/>
                </a:ext>
              </a:extLst>
            </p:cNvPr>
            <p:cNvSpPr txBox="1"/>
            <p:nvPr/>
          </p:nvSpPr>
          <p:spPr>
            <a:xfrm>
              <a:off x="6879846" y="1798850"/>
              <a:ext cx="1053188" cy="2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Fake Drug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286CA4-87B0-40E8-9F7F-7C9844CE18E0}"/>
                </a:ext>
              </a:extLst>
            </p:cNvPr>
            <p:cNvSpPr txBox="1"/>
            <p:nvPr/>
          </p:nvSpPr>
          <p:spPr>
            <a:xfrm>
              <a:off x="4037223" y="1793454"/>
              <a:ext cx="962994" cy="2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Fake Drug</a:t>
              </a:r>
            </a:p>
          </p:txBody>
        </p:sp>
        <p:pic>
          <p:nvPicPr>
            <p:cNvPr id="67" name="Picture 2" descr="Related image">
              <a:extLst>
                <a:ext uri="{FF2B5EF4-FFF2-40B4-BE49-F238E27FC236}">
                  <a16:creationId xmlns:a16="http://schemas.microsoft.com/office/drawing/2014/main" id="{777C57D1-33EF-46F5-AB13-B22D769D1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04274" y="3553003"/>
              <a:ext cx="753610" cy="82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C2262629-53D2-46D0-A525-92DBBB576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43695" y="3553003"/>
              <a:ext cx="753610" cy="82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Related image">
              <a:extLst>
                <a:ext uri="{FF2B5EF4-FFF2-40B4-BE49-F238E27FC236}">
                  <a16:creationId xmlns:a16="http://schemas.microsoft.com/office/drawing/2014/main" id="{F50FCC82-DA92-4C48-9910-90A10F15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072630" y="3567613"/>
              <a:ext cx="753610" cy="82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745056-DD8B-4771-8022-4A188E75D773}"/>
              </a:ext>
            </a:extLst>
          </p:cNvPr>
          <p:cNvSpPr txBox="1"/>
          <p:nvPr/>
        </p:nvSpPr>
        <p:spPr>
          <a:xfrm>
            <a:off x="94593" y="169353"/>
            <a:ext cx="1184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Medication</a:t>
            </a:r>
            <a:r>
              <a:rPr lang="en-US" sz="2800" b="1" dirty="0"/>
              <a:t> Movement</a:t>
            </a:r>
          </a:p>
        </p:txBody>
      </p:sp>
    </p:spTree>
    <p:extLst>
      <p:ext uri="{BB962C8B-B14F-4D97-AF65-F5344CB8AC3E}">
        <p14:creationId xmlns:p14="http://schemas.microsoft.com/office/powerpoint/2010/main" val="208836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836D-A44B-486C-8CBE-42F386A6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970E-6985-4326-A82F-22BE1E5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successfully been able to solve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 issue. All players of the supply chain are genuine and verified.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transactions are signed on the mobile phones.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movement of medications using Blockchain.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number of deaths caused due to drug counterfeiting by a very huge margin.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eradicate the illegal market of drug supply chain in the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1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30FF-8112-46F5-8EE1-7F652F9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31" y="3409140"/>
            <a:ext cx="8761413" cy="100773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 You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6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2522</TotalTime>
  <Words>376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Wingdings</vt:lpstr>
      <vt:lpstr>Wingdings 3</vt:lpstr>
      <vt:lpstr>Ion Boardroom</vt:lpstr>
      <vt:lpstr>DRUG SUPPLY BLOCKCHAIN</vt:lpstr>
      <vt:lpstr>PROBLEM STATEMENT</vt:lpstr>
      <vt:lpstr>OBJECTIVE</vt:lpstr>
      <vt:lpstr>TECHNOLOGIES USED</vt:lpstr>
      <vt:lpstr>PowerPoint Presentation</vt:lpstr>
      <vt:lpstr>PowerPoint Presentation</vt:lpstr>
      <vt:lpstr>Conclusion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COUNTERFIET DETECTION PORTAL</dc:title>
  <dc:creator>Swathi KC</dc:creator>
  <cp:lastModifiedBy>MB Vivek</cp:lastModifiedBy>
  <cp:revision>66</cp:revision>
  <dcterms:created xsi:type="dcterms:W3CDTF">2017-12-16T23:54:48Z</dcterms:created>
  <dcterms:modified xsi:type="dcterms:W3CDTF">2018-06-26T00:10:13Z</dcterms:modified>
</cp:coreProperties>
</file>