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5"/>
  </p:notesMasterIdLst>
  <p:handoutMasterIdLst>
    <p:handoutMasterId r:id="rId36"/>
  </p:handoutMasterIdLst>
  <p:sldIdLst>
    <p:sldId id="436" r:id="rId5"/>
    <p:sldId id="437" r:id="rId6"/>
    <p:sldId id="438" r:id="rId7"/>
    <p:sldId id="449" r:id="rId8"/>
    <p:sldId id="450" r:id="rId9"/>
    <p:sldId id="451" r:id="rId10"/>
    <p:sldId id="452" r:id="rId11"/>
    <p:sldId id="453" r:id="rId12"/>
    <p:sldId id="454" r:id="rId13"/>
    <p:sldId id="456" r:id="rId14"/>
    <p:sldId id="439" r:id="rId15"/>
    <p:sldId id="457" r:id="rId16"/>
    <p:sldId id="458" r:id="rId17"/>
    <p:sldId id="459" r:id="rId18"/>
    <p:sldId id="455" r:id="rId19"/>
    <p:sldId id="460" r:id="rId20"/>
    <p:sldId id="461" r:id="rId21"/>
    <p:sldId id="462" r:id="rId22"/>
    <p:sldId id="463" r:id="rId23"/>
    <p:sldId id="464" r:id="rId24"/>
    <p:sldId id="441" r:id="rId25"/>
    <p:sldId id="465" r:id="rId26"/>
    <p:sldId id="466" r:id="rId27"/>
    <p:sldId id="472" r:id="rId28"/>
    <p:sldId id="467" r:id="rId29"/>
    <p:sldId id="468" r:id="rId30"/>
    <p:sldId id="470" r:id="rId31"/>
    <p:sldId id="469" r:id="rId32"/>
    <p:sldId id="471" r:id="rId33"/>
    <p:sldId id="43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snapToGrid="0">
      <p:cViewPr varScale="1">
        <p:scale>
          <a:sx n="85" d="100"/>
          <a:sy n="85" d="100"/>
        </p:scale>
        <p:origin x="590" y="62"/>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12/11/2024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12/11/2024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160195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1744761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11</a:t>
            </a:fld>
            <a:endParaRPr lang="en-US" dirty="0"/>
          </a:p>
        </p:txBody>
      </p:sp>
    </p:spTree>
    <p:extLst>
      <p:ext uri="{BB962C8B-B14F-4D97-AF65-F5344CB8AC3E}">
        <p14:creationId xmlns:p14="http://schemas.microsoft.com/office/powerpoint/2010/main" val="6209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21</a:t>
            </a:fld>
            <a:endParaRPr lang="en-US" dirty="0"/>
          </a:p>
        </p:txBody>
      </p:sp>
    </p:spTree>
    <p:extLst>
      <p:ext uri="{BB962C8B-B14F-4D97-AF65-F5344CB8AC3E}">
        <p14:creationId xmlns:p14="http://schemas.microsoft.com/office/powerpoint/2010/main" val="40302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30</a:t>
            </a:fld>
            <a:endParaRPr lang="en-US" dirty="0"/>
          </a:p>
        </p:txBody>
      </p:sp>
    </p:spTree>
    <p:extLst>
      <p:ext uri="{BB962C8B-B14F-4D97-AF65-F5344CB8AC3E}">
        <p14:creationId xmlns:p14="http://schemas.microsoft.com/office/powerpoint/2010/main" val="32844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90446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Content and Image">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79D789-F69C-8306-0C19-DF73E69167C4}"/>
              </a:ext>
            </a:extLst>
          </p:cNvPr>
          <p:cNvSpPr>
            <a:spLocks noGrp="1"/>
          </p:cNvSpPr>
          <p:nvPr>
            <p:ph type="title" hasCustomPrompt="1"/>
          </p:nvPr>
        </p:nvSpPr>
        <p:spPr>
          <a:xfrm>
            <a:off x="5676415" y="360485"/>
            <a:ext cx="5032725" cy="3284203"/>
          </a:xfrm>
        </p:spPr>
        <p:txBody>
          <a:bodyPr anchor="b">
            <a:normAutofit/>
          </a:bodyPr>
          <a:lstStyle>
            <a:lvl1pPr>
              <a:defRPr sz="3600">
                <a:solidFill>
                  <a:schemeClr val="bg2"/>
                </a:solidFill>
              </a:defRPr>
            </a:lvl1pPr>
          </a:lstStyle>
          <a:p>
            <a:r>
              <a:rPr lang="en-US" dirty="0"/>
              <a:t>Click to add title</a:t>
            </a:r>
          </a:p>
        </p:txBody>
      </p:sp>
      <p:sp>
        <p:nvSpPr>
          <p:cNvPr id="2" name="Picture Placeholder 1">
            <a:extLst>
              <a:ext uri="{FF2B5EF4-FFF2-40B4-BE49-F238E27FC236}">
                <a16:creationId xmlns:a16="http://schemas.microsoft.com/office/drawing/2014/main" id="{A2003524-9DE3-1117-2E91-80A1CB96DE3E}"/>
              </a:ext>
            </a:extLst>
          </p:cNvPr>
          <p:cNvSpPr>
            <a:spLocks noGrp="1"/>
          </p:cNvSpPr>
          <p:nvPr>
            <p:ph type="pic" sz="quarter" idx="11"/>
          </p:nvPr>
        </p:nvSpPr>
        <p:spPr>
          <a:xfrm>
            <a:off x="0" y="0"/>
            <a:ext cx="4308475" cy="6858000"/>
          </a:xfrm>
          <a:custGeom>
            <a:avLst/>
            <a:gdLst>
              <a:gd name="connsiteX0" fmla="*/ 0 w 4308475"/>
              <a:gd name="connsiteY0" fmla="*/ 0 h 6858000"/>
              <a:gd name="connsiteX1" fmla="*/ 4308475 w 4308475"/>
              <a:gd name="connsiteY1" fmla="*/ 0 h 6858000"/>
              <a:gd name="connsiteX2" fmla="*/ 4308475 w 4308475"/>
              <a:gd name="connsiteY2" fmla="*/ 3390898 h 6858000"/>
              <a:gd name="connsiteX3" fmla="*/ 4307536 w 4308475"/>
              <a:gd name="connsiteY3" fmla="*/ 3390898 h 6858000"/>
              <a:gd name="connsiteX4" fmla="*/ 4290702 w 4308475"/>
              <a:gd name="connsiteY4" fmla="*/ 3724279 h 6858000"/>
              <a:gd name="connsiteX5" fmla="*/ 1146183 w 4308475"/>
              <a:gd name="connsiteY5" fmla="*/ 6848898 h 6858000"/>
              <a:gd name="connsiteX6" fmla="*/ 953984 w 4308475"/>
              <a:gd name="connsiteY6" fmla="*/ 6857998 h 6858000"/>
              <a:gd name="connsiteX7" fmla="*/ 4308475 w 4308475"/>
              <a:gd name="connsiteY7" fmla="*/ 6857998 h 6858000"/>
              <a:gd name="connsiteX8" fmla="*/ 4308475 w 4308475"/>
              <a:gd name="connsiteY8" fmla="*/ 6858000 h 6858000"/>
              <a:gd name="connsiteX9" fmla="*/ 0 w 43084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8475" h="6858000">
                <a:moveTo>
                  <a:pt x="0" y="0"/>
                </a:moveTo>
                <a:lnTo>
                  <a:pt x="4308475" y="0"/>
                </a:lnTo>
                <a:lnTo>
                  <a:pt x="4308475" y="3390898"/>
                </a:lnTo>
                <a:lnTo>
                  <a:pt x="4307536" y="3390898"/>
                </a:lnTo>
                <a:lnTo>
                  <a:pt x="4290702" y="3724279"/>
                </a:lnTo>
                <a:cubicBezTo>
                  <a:pt x="4122756" y="5378008"/>
                  <a:pt x="2802922" y="6691208"/>
                  <a:pt x="1146183" y="6848898"/>
                </a:cubicBezTo>
                <a:lnTo>
                  <a:pt x="953984" y="6857998"/>
                </a:lnTo>
                <a:lnTo>
                  <a:pt x="4308475" y="6857998"/>
                </a:lnTo>
                <a:lnTo>
                  <a:pt x="4308475" y="6858000"/>
                </a:lnTo>
                <a:lnTo>
                  <a:pt x="0" y="6858000"/>
                </a:lnTo>
                <a:close/>
              </a:path>
            </a:pathLst>
          </a:custGeom>
        </p:spPr>
        <p:txBody>
          <a:bodyPr wrap="square">
            <a:noAutofit/>
          </a:bodyPr>
          <a:lstStyle>
            <a:lvl1pPr marL="0" indent="0" algn="ctr">
              <a:buNone/>
              <a:defRPr>
                <a:solidFill>
                  <a:schemeClr val="bg2"/>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FE5C55B8-DD4C-A859-38F5-CC8FE0920B85}"/>
              </a:ext>
            </a:extLst>
          </p:cNvPr>
          <p:cNvSpPr>
            <a:spLocks noGrp="1"/>
          </p:cNvSpPr>
          <p:nvPr>
            <p:ph sz="quarter" idx="10" hasCustomPrompt="1"/>
          </p:nvPr>
        </p:nvSpPr>
        <p:spPr>
          <a:xfrm>
            <a:off x="5676306" y="3846391"/>
            <a:ext cx="5032725" cy="2136710"/>
          </a:xfrm>
        </p:spPr>
        <p:txBody>
          <a:bodyPr>
            <a:normAutofit/>
          </a:bodyPr>
          <a:lstStyle>
            <a:lvl1pPr marL="0" indent="0">
              <a:buNone/>
              <a:defRPr sz="1800">
                <a:solidFill>
                  <a:schemeClr val="bg2"/>
                </a:solidFill>
              </a:defRPr>
            </a:lvl1pPr>
            <a:lvl2pPr marL="457200" indent="0">
              <a:buNone/>
              <a:defRPr sz="1600">
                <a:solidFill>
                  <a:schemeClr val="bg2"/>
                </a:solidFill>
              </a:defRPr>
            </a:lvl2pPr>
            <a:lvl3pPr marL="914400" indent="0">
              <a:buNone/>
              <a:defRPr sz="1400">
                <a:solidFill>
                  <a:schemeClr val="bg2"/>
                </a:solidFill>
              </a:defRPr>
            </a:lvl3pPr>
            <a:lvl4pPr marL="1371600" indent="0">
              <a:buNone/>
              <a:defRPr sz="1200">
                <a:solidFill>
                  <a:schemeClr val="bg2"/>
                </a:solidFill>
              </a:defRPr>
            </a:lvl4pPr>
            <a:lvl5pPr marL="1828800" indent="0">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7" name="Freeform: Shape 9">
            <a:extLst>
              <a:ext uri="{FF2B5EF4-FFF2-40B4-BE49-F238E27FC236}">
                <a16:creationId xmlns:a16="http://schemas.microsoft.com/office/drawing/2014/main" id="{6DC123BA-30A1-50DE-FC24-33C67A8FA78E}"/>
              </a:ext>
              <a:ext uri="{C183D7F6-B498-43B3-948B-1728B52AA6E4}">
                <adec:decorative xmlns:adec="http://schemas.microsoft.com/office/drawing/2017/decorative" val="1"/>
              </a:ext>
            </a:extLst>
          </p:cNvPr>
          <p:cNvSpPr/>
          <p:nvPr userDrawn="1"/>
        </p:nvSpPr>
        <p:spPr>
          <a:xfrm flipH="1" flipV="1">
            <a:off x="430876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403818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2593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6590-E6B3-B91C-752E-88256804F19D}"/>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6">
            <a:extLst>
              <a:ext uri="{FF2B5EF4-FFF2-40B4-BE49-F238E27FC236}">
                <a16:creationId xmlns:a16="http://schemas.microsoft.com/office/drawing/2014/main" id="{3A11B3D3-2DE9-50B1-D34F-653D46693293}"/>
              </a:ext>
              <a:ext uri="{C183D7F6-B498-43B3-948B-1728B52AA6E4}">
                <adec:decorative xmlns:adec="http://schemas.microsoft.com/office/drawing/2017/decorative" val="1"/>
              </a:ext>
            </a:extLst>
          </p:cNvPr>
          <p:cNvSpPr/>
          <p:nvPr userDrawn="1"/>
        </p:nvSpPr>
        <p:spPr>
          <a:xfrm>
            <a:off x="8981493" y="365768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7">
            <a:extLst>
              <a:ext uri="{FF2B5EF4-FFF2-40B4-BE49-F238E27FC236}">
                <a16:creationId xmlns:a16="http://schemas.microsoft.com/office/drawing/2014/main" id="{5EEBEB28-1DE8-01FC-1208-CE71F445D83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1">
            <a:extLst>
              <a:ext uri="{FF2B5EF4-FFF2-40B4-BE49-F238E27FC236}">
                <a16:creationId xmlns:a16="http://schemas.microsoft.com/office/drawing/2014/main" id="{836BB78A-11DB-CCF3-7F2E-C0243B40951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00220F55-A7D0-A330-0E21-94E0D5ECA856}"/>
              </a:ext>
            </a:extLst>
          </p:cNvPr>
          <p:cNvSpPr>
            <a:spLocks noGrp="1"/>
          </p:cNvSpPr>
          <p:nvPr>
            <p:ph type="title" hasCustomPrompt="1"/>
          </p:nvPr>
        </p:nvSpPr>
        <p:spPr>
          <a:xfrm>
            <a:off x="1750734" y="835269"/>
            <a:ext cx="8690533" cy="2821183"/>
          </a:xfrm>
        </p:spPr>
        <p:txBody>
          <a:bodyPr anchor="b">
            <a:normAutofit/>
          </a:bodyPr>
          <a:lstStyle>
            <a:lvl1pPr algn="ctr">
              <a:defRPr sz="3600">
                <a:solidFill>
                  <a:schemeClr val="bg2"/>
                </a:solidFill>
              </a:defRPr>
            </a:lvl1pPr>
          </a:lstStyle>
          <a:p>
            <a:r>
              <a:rPr lang="en-US" dirty="0"/>
              <a:t>Click to add title</a:t>
            </a:r>
          </a:p>
        </p:txBody>
      </p:sp>
      <p:sp>
        <p:nvSpPr>
          <p:cNvPr id="11" name="Content Placeholder 10">
            <a:extLst>
              <a:ext uri="{FF2B5EF4-FFF2-40B4-BE49-F238E27FC236}">
                <a16:creationId xmlns:a16="http://schemas.microsoft.com/office/drawing/2014/main" id="{560B5AC1-38AD-9D8D-25F1-F8E10DE48AD7}"/>
              </a:ext>
            </a:extLst>
          </p:cNvPr>
          <p:cNvSpPr>
            <a:spLocks noGrp="1"/>
          </p:cNvSpPr>
          <p:nvPr>
            <p:ph sz="quarter" idx="10" hasCustomPrompt="1"/>
          </p:nvPr>
        </p:nvSpPr>
        <p:spPr>
          <a:xfrm>
            <a:off x="1745739" y="3858233"/>
            <a:ext cx="8700522" cy="1953481"/>
          </a:xfrm>
        </p:spPr>
        <p:txBody>
          <a:bodyPr>
            <a:normAutofit/>
          </a:bodyPr>
          <a:lstStyle>
            <a:lvl1pPr marL="0" indent="0" algn="ctr">
              <a:buNone/>
              <a:defRPr sz="1800">
                <a:solidFill>
                  <a:schemeClr val="bg2"/>
                </a:solidFill>
              </a:defRPr>
            </a:lvl1pPr>
            <a:lvl2pPr marL="457200" indent="0" algn="ctr">
              <a:buNone/>
              <a:defRPr sz="1600">
                <a:solidFill>
                  <a:schemeClr val="bg2"/>
                </a:solidFill>
              </a:defRPr>
            </a:lvl2pPr>
            <a:lvl3pPr marL="914400" indent="0" algn="ctr">
              <a:buNone/>
              <a:defRPr sz="1400">
                <a:solidFill>
                  <a:schemeClr val="bg2"/>
                </a:solidFill>
              </a:defRPr>
            </a:lvl3pPr>
            <a:lvl4pPr marL="1371600" indent="0" algn="ctr">
              <a:buNone/>
              <a:defRPr sz="1200">
                <a:solidFill>
                  <a:schemeClr val="bg2"/>
                </a:solidFill>
              </a:defRPr>
            </a:lvl4pPr>
            <a:lvl5pPr marL="1828800" indent="0" algn="ctr">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7219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6" r:id="rId18"/>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2220360" y="1536569"/>
            <a:ext cx="8139697" cy="3180894"/>
          </a:xfrm>
        </p:spPr>
        <p:txBody>
          <a:bodyPr/>
          <a:lstStyle/>
          <a:p>
            <a:r>
              <a:rPr lang="en-US" sz="4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Replacement of Low Voltage Ride Through (LVRT) using reinforcement learning</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
        <p:nvSpPr>
          <p:cNvPr id="4" name="TextBox 3">
            <a:extLst>
              <a:ext uri="{FF2B5EF4-FFF2-40B4-BE49-F238E27FC236}">
                <a16:creationId xmlns:a16="http://schemas.microsoft.com/office/drawing/2014/main" id="{1C08EF41-4AF1-2547-573F-E509964AC6E1}"/>
              </a:ext>
            </a:extLst>
          </p:cNvPr>
          <p:cNvSpPr txBox="1"/>
          <p:nvPr/>
        </p:nvSpPr>
        <p:spPr>
          <a:xfrm>
            <a:off x="8323868" y="4717463"/>
            <a:ext cx="3563332"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By</a:t>
            </a:r>
          </a:p>
          <a:p>
            <a:r>
              <a:rPr lang="en-IN" i="1" dirty="0">
                <a:latin typeface="Times New Roman" panose="02020603050405020304" pitchFamily="18" charset="0"/>
                <a:cs typeface="Times New Roman" panose="02020603050405020304" pitchFamily="18" charset="0"/>
              </a:rPr>
              <a:t>Bikas Singh (B21EE015)</a:t>
            </a:r>
          </a:p>
          <a:p>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Anushka </a:t>
            </a:r>
            <a:r>
              <a:rPr lang="en-US" i="1" dirty="0" err="1">
                <a:effectLst/>
                <a:latin typeface="Times New Roman" panose="02020603050405020304" pitchFamily="18" charset="0"/>
                <a:ea typeface="Times New Roman" panose="02020603050405020304" pitchFamily="18" charset="0"/>
                <a:cs typeface="Times New Roman" panose="02020603050405020304" pitchFamily="18" charset="0"/>
              </a:rPr>
              <a:t>Barkade</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 (B21EE080)     </a:t>
            </a:r>
            <a:endParaRPr lang="en-IN" i="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8E31E6E-2919-0504-6E19-A61EF723C130}"/>
              </a:ext>
            </a:extLst>
          </p:cNvPr>
          <p:cNvSpPr txBox="1"/>
          <p:nvPr/>
        </p:nvSpPr>
        <p:spPr>
          <a:xfrm>
            <a:off x="961535" y="4855963"/>
            <a:ext cx="5439266" cy="646331"/>
          </a:xfrm>
          <a:prstGeom prst="rect">
            <a:avLst/>
          </a:prstGeom>
          <a:noFill/>
        </p:spPr>
        <p:txBody>
          <a:bodyPr wrap="square" rtlCol="0">
            <a:spAutoFit/>
          </a:bodyPr>
          <a:lstStyle/>
          <a:p>
            <a:r>
              <a:rPr lang="en-IN" dirty="0">
                <a:effectLst/>
                <a:latin typeface="Times New Roman" panose="02020603050405020304" pitchFamily="18" charset="0"/>
                <a:ea typeface="Calibri" panose="020F0502020204030204" pitchFamily="34" charset="0"/>
                <a:cs typeface="Times New Roman" panose="02020603050405020304" pitchFamily="18" charset="0"/>
              </a:rPr>
              <a:t>Supervisor: </a:t>
            </a:r>
            <a:r>
              <a:rPr lang="en-IN" i="1" dirty="0" err="1">
                <a:effectLst/>
                <a:latin typeface="Times New Roman" panose="02020603050405020304" pitchFamily="18" charset="0"/>
                <a:ea typeface="Calibri" panose="020F0502020204030204" pitchFamily="34" charset="0"/>
                <a:cs typeface="Times New Roman" panose="02020603050405020304" pitchFamily="18" charset="0"/>
              </a:rPr>
              <a:t>Dr.</a:t>
            </a:r>
            <a:r>
              <a:rPr lang="en-IN" i="1" dirty="0">
                <a:effectLst/>
                <a:latin typeface="Times New Roman" panose="02020603050405020304" pitchFamily="18" charset="0"/>
                <a:ea typeface="Calibri" panose="020F0502020204030204" pitchFamily="34" charset="0"/>
                <a:cs typeface="Times New Roman" panose="02020603050405020304" pitchFamily="18" charset="0"/>
              </a:rPr>
              <a:t> Ravi Yadav</a:t>
            </a:r>
          </a:p>
          <a:p>
            <a:r>
              <a:rPr lang="en-IN" dirty="0">
                <a:latin typeface="Times New Roman" panose="02020603050405020304" pitchFamily="18" charset="0"/>
                <a:ea typeface="Calibri" panose="020F0502020204030204" pitchFamily="34" charset="0"/>
                <a:cs typeface="Times New Roman" panose="02020603050405020304" pitchFamily="18" charset="0"/>
              </a:rPr>
              <a:t> Teaching Assistant: </a:t>
            </a:r>
            <a:r>
              <a:rPr lang="en-IN" sz="1800" i="1" dirty="0" err="1">
                <a:effectLst/>
                <a:latin typeface="Times New Roman" panose="02020603050405020304" pitchFamily="18" charset="0"/>
                <a:ea typeface="Times New Roman" panose="02020603050405020304" pitchFamily="18" charset="0"/>
                <a:cs typeface="Times New Roman" panose="02020603050405020304" pitchFamily="18" charset="0"/>
              </a:rPr>
              <a:t>Goteti</a:t>
            </a:r>
            <a:r>
              <a:rPr lang="en-IN" sz="1800" i="1" dirty="0">
                <a:effectLst/>
                <a:latin typeface="Times New Roman" panose="02020603050405020304" pitchFamily="18" charset="0"/>
                <a:ea typeface="Times New Roman" panose="02020603050405020304" pitchFamily="18" charset="0"/>
                <a:cs typeface="Times New Roman" panose="02020603050405020304" pitchFamily="18" charset="0"/>
              </a:rPr>
              <a:t> Bharadwaj (M23EEC006)</a:t>
            </a:r>
            <a:endParaRPr lang="en-IN" i="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DF86C27-0C97-6145-ABDF-54F40076B668}"/>
              </a:ext>
            </a:extLst>
          </p:cNvPr>
          <p:cNvSpPr txBox="1"/>
          <p:nvPr/>
        </p:nvSpPr>
        <p:spPr>
          <a:xfrm>
            <a:off x="2790334" y="716437"/>
            <a:ext cx="6278252" cy="1323439"/>
          </a:xfrm>
          <a:prstGeom prst="rect">
            <a:avLst/>
          </a:prstGeom>
          <a:noFill/>
        </p:spPr>
        <p:txBody>
          <a:bodyPr wrap="square" rtlCol="0">
            <a:spAutoFit/>
          </a:bodyPr>
          <a:lstStyle/>
          <a:p>
            <a:pPr algn="ctr"/>
            <a:r>
              <a:rPr lang="en-IN" sz="4000" dirty="0" err="1">
                <a:latin typeface="Times New Roman" panose="02020603050405020304" pitchFamily="18" charset="0"/>
                <a:cs typeface="Times New Roman" panose="02020603050405020304" pitchFamily="18" charset="0"/>
              </a:rPr>
              <a:t>B.Tech</a:t>
            </a:r>
            <a:r>
              <a:rPr lang="en-IN" sz="4000" dirty="0">
                <a:latin typeface="Times New Roman" panose="02020603050405020304" pitchFamily="18" charset="0"/>
                <a:cs typeface="Times New Roman" panose="02020603050405020304" pitchFamily="18" charset="0"/>
              </a:rPr>
              <a:t> Project Presentation</a:t>
            </a:r>
          </a:p>
          <a:p>
            <a:pPr algn="ctr"/>
            <a:r>
              <a:rPr lang="en-IN" sz="4000" dirty="0">
                <a:latin typeface="Times New Roman" panose="02020603050405020304" pitchFamily="18" charset="0"/>
                <a:cs typeface="Times New Roman" panose="02020603050405020304" pitchFamily="18" charset="0"/>
              </a:rPr>
              <a:t>On</a:t>
            </a:r>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E61E65-6D06-BCEF-73FB-508B0D24F69C}"/>
              </a:ext>
            </a:extLst>
          </p:cNvPr>
          <p:cNvSpPr>
            <a:spLocks noGrp="1"/>
          </p:cNvSpPr>
          <p:nvPr>
            <p:ph type="sldNum" sz="quarter" idx="4"/>
          </p:nvPr>
        </p:nvSpPr>
        <p:spPr/>
        <p:txBody>
          <a:bodyPr/>
          <a:lstStyle/>
          <a:p>
            <a:fld id="{08AB70BE-1769-45B8-85A6-0C837432C7E6}" type="slidenum">
              <a:rPr lang="en-US" smtClean="0"/>
              <a:pPr/>
              <a:t>10</a:t>
            </a:fld>
            <a:endParaRPr lang="en-US" dirty="0"/>
          </a:p>
        </p:txBody>
      </p:sp>
      <p:pic>
        <p:nvPicPr>
          <p:cNvPr id="5" name="Content Placeholder 4">
            <a:extLst>
              <a:ext uri="{FF2B5EF4-FFF2-40B4-BE49-F238E27FC236}">
                <a16:creationId xmlns:a16="http://schemas.microsoft.com/office/drawing/2014/main" id="{CDAB8F61-8423-6E8D-0CB2-FB48DCF4C432}"/>
              </a:ext>
            </a:extLst>
          </p:cNvPr>
          <p:cNvPicPr>
            <a:picLocks noGrp="1" noChangeAspect="1"/>
          </p:cNvPicPr>
          <p:nvPr>
            <p:ph sz="quarter" idx="10"/>
          </p:nvPr>
        </p:nvPicPr>
        <p:blipFill>
          <a:blip r:embed="rId2"/>
          <a:stretch>
            <a:fillRect/>
          </a:stretch>
        </p:blipFill>
        <p:spPr>
          <a:xfrm>
            <a:off x="2257582" y="1282046"/>
            <a:ext cx="7927201" cy="3497344"/>
          </a:xfrm>
          <a:prstGeom prst="rect">
            <a:avLst/>
          </a:prstGeom>
        </p:spPr>
      </p:pic>
    </p:spTree>
    <p:extLst>
      <p:ext uri="{BB962C8B-B14F-4D97-AF65-F5344CB8AC3E}">
        <p14:creationId xmlns:p14="http://schemas.microsoft.com/office/powerpoint/2010/main" val="1399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7F92FBB-F1A6-DCA3-4B03-5EA99AE4B0DD}"/>
              </a:ext>
            </a:extLst>
          </p:cNvPr>
          <p:cNvSpPr>
            <a:spLocks noGrp="1"/>
          </p:cNvSpPr>
          <p:nvPr>
            <p:ph type="title"/>
          </p:nvPr>
        </p:nvSpPr>
        <p:spPr>
          <a:xfrm>
            <a:off x="5326144" y="2507530"/>
            <a:ext cx="5957741" cy="1137158"/>
          </a:xfrm>
        </p:spPr>
        <p:txBody>
          <a:bodyPr>
            <a:noAutofit/>
          </a:bodyPr>
          <a:lstStyle/>
          <a:p>
            <a:pPr algn="ctr"/>
            <a:r>
              <a:rPr lang="en-IN" sz="6000" dirty="0"/>
              <a:t>Methodology </a:t>
            </a:r>
            <a:endParaRPr lang="en-US" sz="6000" dirty="0"/>
          </a:p>
        </p:txBody>
      </p:sp>
      <p:pic>
        <p:nvPicPr>
          <p:cNvPr id="24" name="Picture Placeholder 23" descr="Green lights in the sky">
            <a:extLst>
              <a:ext uri="{FF2B5EF4-FFF2-40B4-BE49-F238E27FC236}">
                <a16:creationId xmlns:a16="http://schemas.microsoft.com/office/drawing/2014/main" id="{61357E36-869D-B6D4-3E6E-ED43A227E59C}"/>
              </a:ext>
            </a:extLst>
          </p:cNvPr>
          <p:cNvPicPr>
            <a:picLocks noGrp="1" noChangeAspect="1"/>
          </p:cNvPicPr>
          <p:nvPr>
            <p:ph type="pic" sz="quarter" idx="11"/>
          </p:nvPr>
        </p:nvPicPr>
        <p:blipFill>
          <a:blip r:embed="rId3"/>
          <a:srcRect t="37" b="37"/>
          <a:stretch/>
        </p:blipFill>
        <p:spPr/>
      </p:pic>
      <p:sp>
        <p:nvSpPr>
          <p:cNvPr id="2" name="Slide Number Placeholder 1">
            <a:extLst>
              <a:ext uri="{FF2B5EF4-FFF2-40B4-BE49-F238E27FC236}">
                <a16:creationId xmlns:a16="http://schemas.microsoft.com/office/drawing/2014/main" id="{06BE44FC-E43E-3153-168E-0A84BD9E6516}"/>
              </a:ext>
            </a:extLst>
          </p:cNvPr>
          <p:cNvSpPr>
            <a:spLocks noGrp="1"/>
          </p:cNvSpPr>
          <p:nvPr>
            <p:ph type="sldNum" sz="quarter" idx="4"/>
          </p:nvPr>
        </p:nvSpPr>
        <p:spPr/>
        <p:txBody>
          <a:bodyPr/>
          <a:lstStyle/>
          <a:p>
            <a:fld id="{08AB70BE-1769-45B8-85A6-0C837432C7E6}" type="slidenum">
              <a:rPr lang="en-US" smtClean="0"/>
              <a:pPr/>
              <a:t>11</a:t>
            </a:fld>
            <a:endParaRPr lang="en-US" dirty="0"/>
          </a:p>
        </p:txBody>
      </p:sp>
    </p:spTree>
    <p:extLst>
      <p:ext uri="{BB962C8B-B14F-4D97-AF65-F5344CB8AC3E}">
        <p14:creationId xmlns:p14="http://schemas.microsoft.com/office/powerpoint/2010/main" val="270171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15B-476F-5946-ED02-0E17564142AF}"/>
              </a:ext>
            </a:extLst>
          </p:cNvPr>
          <p:cNvSpPr>
            <a:spLocks noGrp="1"/>
          </p:cNvSpPr>
          <p:nvPr>
            <p:ph type="title"/>
          </p:nvPr>
        </p:nvSpPr>
        <p:spPr>
          <a:xfrm>
            <a:off x="1381748" y="246184"/>
            <a:ext cx="9525000" cy="1636654"/>
          </a:xfrm>
        </p:spPr>
        <p:txBody>
          <a:bodyPr>
            <a:normAutofit/>
          </a:bodyPr>
          <a:lstStyle/>
          <a:p>
            <a:r>
              <a:rPr lang="en-US" sz="4000" dirty="0">
                <a:effectLst/>
                <a:latin typeface="Times New Roman" panose="02020603050405020304" pitchFamily="18" charset="0"/>
                <a:ea typeface="Calibri" panose="020F0502020204030204" pitchFamily="34" charset="0"/>
              </a:rPr>
              <a:t>Conventional LVRT</a:t>
            </a:r>
            <a:endParaRPr lang="en-IN" sz="4000" dirty="0"/>
          </a:p>
        </p:txBody>
      </p:sp>
      <p:sp>
        <p:nvSpPr>
          <p:cNvPr id="3" name="Content Placeholder 2">
            <a:extLst>
              <a:ext uri="{FF2B5EF4-FFF2-40B4-BE49-F238E27FC236}">
                <a16:creationId xmlns:a16="http://schemas.microsoft.com/office/drawing/2014/main" id="{EDFB88B9-82F7-02C2-F937-E87F51DEE35A}"/>
              </a:ext>
            </a:extLst>
          </p:cNvPr>
          <p:cNvSpPr>
            <a:spLocks noGrp="1"/>
          </p:cNvSpPr>
          <p:nvPr>
            <p:ph sz="quarter" idx="10"/>
          </p:nvPr>
        </p:nvSpPr>
        <p:spPr>
          <a:xfrm>
            <a:off x="1371599" y="1882839"/>
            <a:ext cx="9799163" cy="4244584"/>
          </a:xfrm>
        </p:spPr>
        <p:txBody>
          <a:bodyPr>
            <a:normAutofit/>
          </a:bodyPr>
          <a:lstStyle/>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The PPC gives reactive power reference point as per the grid voltage and as per the droop setting in the steady state, as illustrated in Figure</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The PPC also provides the active power reference and reactive power reference to individual inverters. </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The phase-locked loop (PLL) in the inverter guarantees the phase and frequency synchronization between the inverter’s output and its point of synchronization voltage. It supplies the waveform reference for the PWM generator that controls the insulated-gate bipolar transistors (IGBTs) in the inverter. </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The PLL also provides the phase angle references needed for the dq0 calculations as well as the internal frequency measurements of the inverter. The PLL’s operation is often crucial in deciding.</a:t>
            </a:r>
            <a:endParaRPr lang="en-IN" sz="1800" dirty="0">
              <a:effectLst/>
              <a:latin typeface="Calibri" panose="020F0502020204030204" pitchFamily="34" charset="0"/>
              <a:ea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03D06ACB-0305-E601-84B8-BABB45C8EF61}"/>
              </a:ext>
            </a:extLst>
          </p:cNvPr>
          <p:cNvSpPr>
            <a:spLocks noGrp="1"/>
          </p:cNvSpPr>
          <p:nvPr>
            <p:ph type="sldNum" sz="quarter" idx="4"/>
          </p:nvPr>
        </p:nvSpPr>
        <p:spPr/>
        <p:txBody>
          <a:bodyPr/>
          <a:lstStyle/>
          <a:p>
            <a:fld id="{08AB70BE-1769-45B8-85A6-0C837432C7E6}" type="slidenum">
              <a:rPr lang="en-US" smtClean="0"/>
              <a:pPr/>
              <a:t>12</a:t>
            </a:fld>
            <a:endParaRPr lang="en-US" dirty="0"/>
          </a:p>
        </p:txBody>
      </p:sp>
    </p:spTree>
    <p:extLst>
      <p:ext uri="{BB962C8B-B14F-4D97-AF65-F5344CB8AC3E}">
        <p14:creationId xmlns:p14="http://schemas.microsoft.com/office/powerpoint/2010/main" val="35656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45FDFA-93EE-7B4E-DE1D-57BD05E2EB7A}"/>
              </a:ext>
            </a:extLst>
          </p:cNvPr>
          <p:cNvSpPr>
            <a:spLocks noGrp="1"/>
          </p:cNvSpPr>
          <p:nvPr>
            <p:ph type="sldNum" sz="quarter" idx="4"/>
          </p:nvPr>
        </p:nvSpPr>
        <p:spPr/>
        <p:txBody>
          <a:bodyPr/>
          <a:lstStyle/>
          <a:p>
            <a:fld id="{08AB70BE-1769-45B8-85A6-0C837432C7E6}" type="slidenum">
              <a:rPr lang="en-US" smtClean="0"/>
              <a:pPr/>
              <a:t>13</a:t>
            </a:fld>
            <a:endParaRPr lang="en-US" dirty="0"/>
          </a:p>
        </p:txBody>
      </p:sp>
      <p:pic>
        <p:nvPicPr>
          <p:cNvPr id="5" name="Picture 4">
            <a:extLst>
              <a:ext uri="{FF2B5EF4-FFF2-40B4-BE49-F238E27FC236}">
                <a16:creationId xmlns:a16="http://schemas.microsoft.com/office/drawing/2014/main" id="{97560492-BB02-07CB-EB28-117CD7E8B2BA}"/>
              </a:ext>
            </a:extLst>
          </p:cNvPr>
          <p:cNvPicPr>
            <a:picLocks noChangeAspect="1"/>
          </p:cNvPicPr>
          <p:nvPr/>
        </p:nvPicPr>
        <p:blipFill>
          <a:blip r:embed="rId2"/>
          <a:stretch>
            <a:fillRect/>
          </a:stretch>
        </p:blipFill>
        <p:spPr>
          <a:xfrm>
            <a:off x="1556368" y="738754"/>
            <a:ext cx="8916812" cy="4477433"/>
          </a:xfrm>
          <a:prstGeom prst="rect">
            <a:avLst/>
          </a:prstGeom>
        </p:spPr>
      </p:pic>
    </p:spTree>
    <p:extLst>
      <p:ext uri="{BB962C8B-B14F-4D97-AF65-F5344CB8AC3E}">
        <p14:creationId xmlns:p14="http://schemas.microsoft.com/office/powerpoint/2010/main" val="1886281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42934-47DA-CC99-4472-894B7040233A}"/>
              </a:ext>
            </a:extLst>
          </p:cNvPr>
          <p:cNvSpPr>
            <a:spLocks noGrp="1"/>
          </p:cNvSpPr>
          <p:nvPr>
            <p:ph sz="quarter" idx="10"/>
          </p:nvPr>
        </p:nvSpPr>
        <p:spPr>
          <a:xfrm>
            <a:off x="1418733" y="678368"/>
            <a:ext cx="9752030" cy="4287023"/>
          </a:xfrm>
        </p:spPr>
        <p:txBody>
          <a:bodyPr>
            <a:normAutofit lnSpcReduction="10000"/>
          </a:bodyPr>
          <a:lstStyle/>
          <a:p>
            <a:pPr marL="342900" lvl="0" indent="-342900">
              <a:lnSpc>
                <a:spcPct val="115000"/>
              </a:lnSpc>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rPr>
              <a:t>During a fault, the inverter switches to ride-through mode (LVRT/HVRT) and provides reactive power based on the K-factor setting, which determines the amount of reactive current (</a:t>
            </a:r>
            <a:r>
              <a:rPr lang="en-IN" sz="2000" dirty="0" err="1">
                <a:effectLst/>
                <a:latin typeface="Times New Roman" panose="02020603050405020304" pitchFamily="18" charset="0"/>
                <a:ea typeface="Times New Roman" panose="02020603050405020304" pitchFamily="18" charset="0"/>
              </a:rPr>
              <a:t>Iq</a:t>
            </a:r>
            <a:r>
              <a:rPr lang="en-IN" sz="2000" dirty="0">
                <a:effectLst/>
                <a:latin typeface="Times New Roman" panose="02020603050405020304" pitchFamily="18" charset="0"/>
                <a:ea typeface="Times New Roman" panose="02020603050405020304" pitchFamily="18" charset="0"/>
              </a:rPr>
              <a:t>) to be injected, as shown in above Figure . The reactive power output is adjusted according to this setting.</a:t>
            </a:r>
            <a:br>
              <a:rPr lang="en-IN" sz="2000" dirty="0">
                <a:effectLst/>
                <a:latin typeface="Times New Roman" panose="02020603050405020304" pitchFamily="18" charset="0"/>
                <a:ea typeface="Times New Roman" panose="02020603050405020304" pitchFamily="18" charset="0"/>
              </a:rPr>
            </a:br>
            <a:endParaRPr lang="en-IN" sz="20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rPr>
              <a:t>When the inverter terminal voltage falls below the ride-through threshold, the inverter bypasses its outer control loop and enters ride-through mode. In this mode, the reference for reactive current (</a:t>
            </a:r>
            <a:r>
              <a:rPr lang="en-IN" sz="2000" dirty="0" err="1">
                <a:effectLst/>
                <a:latin typeface="Times New Roman" panose="02020603050405020304" pitchFamily="18" charset="0"/>
                <a:ea typeface="Times New Roman" panose="02020603050405020304" pitchFamily="18" charset="0"/>
              </a:rPr>
              <a:t>Iqref</a:t>
            </a:r>
            <a:r>
              <a:rPr lang="en-IN" sz="2000" dirty="0">
                <a:effectLst/>
                <a:latin typeface="Times New Roman" panose="02020603050405020304" pitchFamily="18" charset="0"/>
                <a:ea typeface="Times New Roman" panose="02020603050405020304" pitchFamily="18" charset="0"/>
              </a:rPr>
              <a:t>) is set based on the K-factor within the inner control loop.</a:t>
            </a:r>
            <a:br>
              <a:rPr lang="en-IN" sz="2000" dirty="0">
                <a:effectLst/>
                <a:latin typeface="Times New Roman" panose="02020603050405020304" pitchFamily="18" charset="0"/>
                <a:ea typeface="Times New Roman" panose="02020603050405020304" pitchFamily="18" charset="0"/>
              </a:rPr>
            </a:br>
            <a:endParaRPr lang="en-IN" sz="20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rPr>
              <a:t>The amount of active current (Id) injected depends on the remaining capacity of the inverter, ensuring reactive power takes priority when the inverter operates in Q-priority mode.</a:t>
            </a:r>
            <a:endParaRPr lang="en-IN" sz="2000" dirty="0"/>
          </a:p>
        </p:txBody>
      </p:sp>
      <p:sp>
        <p:nvSpPr>
          <p:cNvPr id="4" name="Slide Number Placeholder 3">
            <a:extLst>
              <a:ext uri="{FF2B5EF4-FFF2-40B4-BE49-F238E27FC236}">
                <a16:creationId xmlns:a16="http://schemas.microsoft.com/office/drawing/2014/main" id="{BF1652DE-8925-A16A-7845-3192345D2A68}"/>
              </a:ext>
            </a:extLst>
          </p:cNvPr>
          <p:cNvSpPr>
            <a:spLocks noGrp="1"/>
          </p:cNvSpPr>
          <p:nvPr>
            <p:ph type="sldNum" sz="quarter" idx="4"/>
          </p:nvPr>
        </p:nvSpPr>
        <p:spPr/>
        <p:txBody>
          <a:bodyPr/>
          <a:lstStyle/>
          <a:p>
            <a:fld id="{08AB70BE-1769-45B8-85A6-0C837432C7E6}" type="slidenum">
              <a:rPr lang="en-US" smtClean="0"/>
              <a:pPr/>
              <a:t>14</a:t>
            </a:fld>
            <a:endParaRPr lang="en-US" dirty="0"/>
          </a:p>
        </p:txBody>
      </p:sp>
      <p:pic>
        <p:nvPicPr>
          <p:cNvPr id="6" name="Picture 5">
            <a:extLst>
              <a:ext uri="{FF2B5EF4-FFF2-40B4-BE49-F238E27FC236}">
                <a16:creationId xmlns:a16="http://schemas.microsoft.com/office/drawing/2014/main" id="{39694B83-0040-0BD3-28A6-D4CC1254EED1}"/>
              </a:ext>
            </a:extLst>
          </p:cNvPr>
          <p:cNvPicPr>
            <a:picLocks noChangeAspect="1"/>
          </p:cNvPicPr>
          <p:nvPr/>
        </p:nvPicPr>
        <p:blipFill>
          <a:blip r:embed="rId2"/>
          <a:stretch>
            <a:fillRect/>
          </a:stretch>
        </p:blipFill>
        <p:spPr>
          <a:xfrm>
            <a:off x="6540002" y="4585661"/>
            <a:ext cx="3471264" cy="1980470"/>
          </a:xfrm>
          <a:prstGeom prst="rect">
            <a:avLst/>
          </a:prstGeom>
        </p:spPr>
      </p:pic>
    </p:spTree>
    <p:extLst>
      <p:ext uri="{BB962C8B-B14F-4D97-AF65-F5344CB8AC3E}">
        <p14:creationId xmlns:p14="http://schemas.microsoft.com/office/powerpoint/2010/main" val="2094315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FE084-E701-A254-8638-707605A1BB17}"/>
              </a:ext>
            </a:extLst>
          </p:cNvPr>
          <p:cNvSpPr>
            <a:spLocks noGrp="1"/>
          </p:cNvSpPr>
          <p:nvPr>
            <p:ph type="title"/>
          </p:nvPr>
        </p:nvSpPr>
        <p:spPr/>
        <p:txBody>
          <a:bodyPr/>
          <a:lstStyle/>
          <a:p>
            <a:r>
              <a:rPr lang="en-IN" dirty="0"/>
              <a:t>RL-Based LVRT</a:t>
            </a:r>
          </a:p>
        </p:txBody>
      </p:sp>
      <p:sp>
        <p:nvSpPr>
          <p:cNvPr id="4" name="Slide Number Placeholder 3">
            <a:extLst>
              <a:ext uri="{FF2B5EF4-FFF2-40B4-BE49-F238E27FC236}">
                <a16:creationId xmlns:a16="http://schemas.microsoft.com/office/drawing/2014/main" id="{A603D5C5-AAFE-0121-7185-BC4890FC0150}"/>
              </a:ext>
            </a:extLst>
          </p:cNvPr>
          <p:cNvSpPr>
            <a:spLocks noGrp="1"/>
          </p:cNvSpPr>
          <p:nvPr>
            <p:ph type="sldNum" sz="quarter" idx="4"/>
          </p:nvPr>
        </p:nvSpPr>
        <p:spPr/>
        <p:txBody>
          <a:bodyPr/>
          <a:lstStyle/>
          <a:p>
            <a:fld id="{08AB70BE-1769-45B8-85A6-0C837432C7E6}" type="slidenum">
              <a:rPr lang="en-US" smtClean="0"/>
              <a:pPr/>
              <a:t>15</a:t>
            </a:fld>
            <a:endParaRPr lang="en-US" dirty="0"/>
          </a:p>
        </p:txBody>
      </p:sp>
      <p:pic>
        <p:nvPicPr>
          <p:cNvPr id="3" name="Picture 2">
            <a:extLst>
              <a:ext uri="{FF2B5EF4-FFF2-40B4-BE49-F238E27FC236}">
                <a16:creationId xmlns:a16="http://schemas.microsoft.com/office/drawing/2014/main" id="{39949D42-9F6F-6A5D-A0AB-AF6DBC4171A6}"/>
              </a:ext>
            </a:extLst>
          </p:cNvPr>
          <p:cNvPicPr>
            <a:picLocks noChangeAspect="1"/>
          </p:cNvPicPr>
          <p:nvPr/>
        </p:nvPicPr>
        <p:blipFill rotWithShape="1">
          <a:blip r:embed="rId2">
            <a:extLst>
              <a:ext uri="{28A0092B-C50C-407E-A947-70E740481C1C}">
                <a14:useLocalDpi xmlns:a14="http://schemas.microsoft.com/office/drawing/2010/main" val="0"/>
              </a:ext>
            </a:extLst>
          </a:blip>
          <a:srcRect l="6002" t="7008" r="8805" b="69573"/>
          <a:stretch/>
        </p:blipFill>
        <p:spPr bwMode="auto">
          <a:xfrm>
            <a:off x="1068031" y="2310150"/>
            <a:ext cx="10476269" cy="26704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88748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4662-E73A-ED75-DD16-A0F73B81D47B}"/>
              </a:ext>
            </a:extLst>
          </p:cNvPr>
          <p:cNvSpPr>
            <a:spLocks noGrp="1"/>
          </p:cNvSpPr>
          <p:nvPr>
            <p:ph type="title"/>
          </p:nvPr>
        </p:nvSpPr>
        <p:spPr>
          <a:xfrm>
            <a:off x="1381748" y="246183"/>
            <a:ext cx="9525000" cy="1346947"/>
          </a:xfrm>
        </p:spPr>
        <p:txBody>
          <a:bodyPr>
            <a:normAutofit/>
          </a:bodyPr>
          <a:lstStyle/>
          <a:p>
            <a:r>
              <a:rPr lang="en-IN" sz="4500" dirty="0">
                <a:effectLst/>
                <a:latin typeface="Times New Roman" panose="02020603050405020304" pitchFamily="18" charset="0"/>
                <a:ea typeface="Calibri" panose="020F0502020204030204" pitchFamily="34" charset="0"/>
              </a:rPr>
              <a:t>Implementation of LVRT</a:t>
            </a:r>
            <a:endParaRPr lang="en-IN" sz="4500" dirty="0"/>
          </a:p>
        </p:txBody>
      </p:sp>
      <p:sp>
        <p:nvSpPr>
          <p:cNvPr id="4" name="Slide Number Placeholder 3">
            <a:extLst>
              <a:ext uri="{FF2B5EF4-FFF2-40B4-BE49-F238E27FC236}">
                <a16:creationId xmlns:a16="http://schemas.microsoft.com/office/drawing/2014/main" id="{DCFCCD7E-1000-8493-03F5-220A7A2B6046}"/>
              </a:ext>
            </a:extLst>
          </p:cNvPr>
          <p:cNvSpPr>
            <a:spLocks noGrp="1"/>
          </p:cNvSpPr>
          <p:nvPr>
            <p:ph type="sldNum" sz="quarter" idx="4"/>
          </p:nvPr>
        </p:nvSpPr>
        <p:spPr/>
        <p:txBody>
          <a:bodyPr/>
          <a:lstStyle/>
          <a:p>
            <a:fld id="{08AB70BE-1769-45B8-85A6-0C837432C7E6}" type="slidenum">
              <a:rPr lang="en-US" smtClean="0"/>
              <a:pPr/>
              <a:t>16</a:t>
            </a:fld>
            <a:endParaRPr lang="en-US" dirty="0"/>
          </a:p>
        </p:txBody>
      </p:sp>
      <p:sp>
        <p:nvSpPr>
          <p:cNvPr id="13" name="Rectangle 7">
            <a:extLst>
              <a:ext uri="{FF2B5EF4-FFF2-40B4-BE49-F238E27FC236}">
                <a16:creationId xmlns:a16="http://schemas.microsoft.com/office/drawing/2014/main" id="{9D833C4F-668F-DD32-ABFF-843E9A7A0DF9}"/>
              </a:ext>
            </a:extLst>
          </p:cNvPr>
          <p:cNvSpPr>
            <a:spLocks noGrp="1" noChangeArrowheads="1"/>
          </p:cNvSpPr>
          <p:nvPr>
            <p:ph sz="quarter" idx="10"/>
          </p:nvPr>
        </p:nvSpPr>
        <p:spPr bwMode="auto">
          <a:xfrm>
            <a:off x="1371598" y="1342648"/>
            <a:ext cx="1023279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Utilizes gym open AI library and </a:t>
            </a:r>
            <a:r>
              <a:rPr kumimoji="0" lang="en-US" altLang="en-US" sz="1800" i="0" u="none" strike="noStrike" cap="none" normalizeH="0" baseline="0" dirty="0" err="1">
                <a:ln>
                  <a:noFill/>
                </a:ln>
                <a:solidFill>
                  <a:schemeClr val="tx1"/>
                </a:solidFill>
                <a:effectLst/>
                <a:latin typeface="Arial" panose="020B0604020202020204" pitchFamily="34" charset="0"/>
              </a:rPr>
              <a:t>Typhoon.api.hil</a:t>
            </a:r>
            <a:r>
              <a:rPr kumimoji="0" lang="en-US" altLang="en-US" sz="1800" i="0" u="none" strike="noStrike" cap="none" normalizeH="0" baseline="0" dirty="0">
                <a:ln>
                  <a:noFill/>
                </a:ln>
                <a:solidFill>
                  <a:schemeClr val="tx1"/>
                </a:solidFill>
                <a:effectLst/>
                <a:latin typeface="Arial" panose="020B0604020202020204" pitchFamily="34" charset="0"/>
              </a:rPr>
              <a:t> to simulate grid behavior, faults, and recovery.</a:t>
            </a:r>
            <a:br>
              <a:rPr kumimoji="0" lang="en-US" altLang="en-US" sz="1800" i="0" u="none" strike="noStrike" cap="none" normalizeH="0" baseline="0" dirty="0">
                <a:ln>
                  <a:noFill/>
                </a:ln>
                <a:solidFill>
                  <a:schemeClr val="tx1"/>
                </a:solidFill>
                <a:effectLst/>
                <a:latin typeface="Arial" panose="020B0604020202020204" pitchFamily="34" charset="0"/>
              </a:rPr>
            </a:br>
            <a:endParaRPr kumimoji="0" lang="en-US" altLang="en-US" sz="180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The agent performs actions in the environment and observes changes in the environment's state.</a:t>
            </a:r>
            <a:br>
              <a:rPr kumimoji="0" lang="en-US" altLang="en-US" sz="1800" i="0" u="none" strike="noStrike" cap="none" normalizeH="0" baseline="0" dirty="0">
                <a:ln>
                  <a:noFill/>
                </a:ln>
                <a:solidFill>
                  <a:schemeClr val="tx1"/>
                </a:solidFill>
                <a:effectLst/>
                <a:latin typeface="Arial" panose="020B0604020202020204" pitchFamily="34" charset="0"/>
              </a:rPr>
            </a:br>
            <a:endParaRPr lang="en-US" altLang="en-US"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Uses continuous observation space and discrete action space for observing.</a:t>
            </a:r>
            <a:br>
              <a:rPr kumimoji="0" lang="en-US" altLang="en-US" sz="1800" i="0" u="none" strike="noStrike" cap="none" normalizeH="0" baseline="0" dirty="0">
                <a:ln>
                  <a:noFill/>
                </a:ln>
                <a:solidFill>
                  <a:schemeClr val="tx1"/>
                </a:solidFill>
                <a:effectLst/>
                <a:latin typeface="Arial" panose="020B0604020202020204" pitchFamily="34" charset="0"/>
              </a:rPr>
            </a:br>
            <a:endParaRPr kumimoji="0" lang="en-US" altLang="en-US" sz="180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Designates a reward system based on voltage recovery.</a:t>
            </a:r>
            <a:br>
              <a:rPr kumimoji="0" lang="en-US" altLang="en-US" sz="1800" i="0" u="none" strike="noStrike" cap="none" normalizeH="0" baseline="0" dirty="0">
                <a:ln>
                  <a:noFill/>
                </a:ln>
                <a:solidFill>
                  <a:schemeClr val="tx1"/>
                </a:solidFill>
                <a:effectLst/>
                <a:latin typeface="Arial" panose="020B0604020202020204" pitchFamily="34" charset="0"/>
              </a:rPr>
            </a:br>
            <a:endParaRPr kumimoji="0" lang="en-US" altLang="en-US" sz="180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Implements faults by reducing grid voltage to a predefined level. </a:t>
            </a:r>
            <a:br>
              <a:rPr kumimoji="0" lang="en-US" altLang="en-US" sz="1800" i="0" u="none" strike="noStrike" cap="none" normalizeH="0" baseline="0" dirty="0">
                <a:ln>
                  <a:noFill/>
                </a:ln>
                <a:solidFill>
                  <a:schemeClr val="tx1"/>
                </a:solidFill>
                <a:effectLst/>
                <a:latin typeface="Arial" panose="020B0604020202020204" pitchFamily="34" charset="0"/>
              </a:rPr>
            </a:br>
            <a:endParaRPr lang="en-US" altLang="en-US"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Uses Proximal Policy Optimization (PPO) for policy optimization.</a:t>
            </a:r>
            <a:br>
              <a:rPr kumimoji="0" lang="en-US" altLang="en-US" sz="1800" i="0" u="none" strike="noStrike" cap="none" normalizeH="0" baseline="0" dirty="0">
                <a:ln>
                  <a:noFill/>
                </a:ln>
                <a:solidFill>
                  <a:schemeClr val="tx1"/>
                </a:solidFill>
                <a:effectLst/>
                <a:latin typeface="Arial" panose="020B0604020202020204" pitchFamily="34" charset="0"/>
              </a:rPr>
            </a:br>
            <a:endParaRPr kumimoji="0" lang="en-US" altLang="en-US" sz="180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Trains the PPO agent by simulating multiple LVRT scenarios.</a:t>
            </a:r>
            <a:br>
              <a:rPr kumimoji="0" lang="en-US" altLang="en-US" sz="1800" i="0" u="none" strike="noStrike" cap="none" normalizeH="0" baseline="0" dirty="0">
                <a:ln>
                  <a:noFill/>
                </a:ln>
                <a:solidFill>
                  <a:schemeClr val="tx1"/>
                </a:solidFill>
                <a:effectLst/>
                <a:latin typeface="Arial" panose="020B0604020202020204" pitchFamily="34" charset="0"/>
              </a:rPr>
            </a:br>
            <a:endParaRPr kumimoji="0" lang="en-US" altLang="en-US" sz="180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Tests the trained agent on new fault scenarios to evaluate its ability to restore grid stability effectively.</a:t>
            </a:r>
          </a:p>
        </p:txBody>
      </p:sp>
    </p:spTree>
    <p:extLst>
      <p:ext uri="{BB962C8B-B14F-4D97-AF65-F5344CB8AC3E}">
        <p14:creationId xmlns:p14="http://schemas.microsoft.com/office/powerpoint/2010/main" val="3717624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4D4220-A235-1554-54B7-5486D47F1E3E}"/>
              </a:ext>
            </a:extLst>
          </p:cNvPr>
          <p:cNvSpPr>
            <a:spLocks noGrp="1"/>
          </p:cNvSpPr>
          <p:nvPr>
            <p:ph type="sldNum" sz="quarter" idx="4"/>
          </p:nvPr>
        </p:nvSpPr>
        <p:spPr/>
        <p:txBody>
          <a:bodyPr/>
          <a:lstStyle/>
          <a:p>
            <a:fld id="{08AB70BE-1769-45B8-85A6-0C837432C7E6}" type="slidenum">
              <a:rPr lang="en-US" smtClean="0"/>
              <a:pPr/>
              <a:t>17</a:t>
            </a:fld>
            <a:endParaRPr lang="en-US" dirty="0"/>
          </a:p>
        </p:txBody>
      </p:sp>
      <p:pic>
        <p:nvPicPr>
          <p:cNvPr id="5" name="Picture 4">
            <a:extLst>
              <a:ext uri="{FF2B5EF4-FFF2-40B4-BE49-F238E27FC236}">
                <a16:creationId xmlns:a16="http://schemas.microsoft.com/office/drawing/2014/main" id="{2EC9ED17-7B0B-6835-8805-E5F61769F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4472" y="173921"/>
            <a:ext cx="7387941" cy="6510158"/>
          </a:xfrm>
          <a:prstGeom prst="rect">
            <a:avLst/>
          </a:prstGeom>
        </p:spPr>
      </p:pic>
    </p:spTree>
    <p:extLst>
      <p:ext uri="{BB962C8B-B14F-4D97-AF65-F5344CB8AC3E}">
        <p14:creationId xmlns:p14="http://schemas.microsoft.com/office/powerpoint/2010/main" val="160194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1F87-8E6E-EDE2-DB7C-A38E0C7C93D7}"/>
              </a:ext>
            </a:extLst>
          </p:cNvPr>
          <p:cNvSpPr>
            <a:spLocks noGrp="1"/>
          </p:cNvSpPr>
          <p:nvPr>
            <p:ph type="title"/>
          </p:nvPr>
        </p:nvSpPr>
        <p:spPr>
          <a:xfrm>
            <a:off x="1381747" y="246184"/>
            <a:ext cx="10420612" cy="1290386"/>
          </a:xfrm>
        </p:spPr>
        <p:txBody>
          <a:bodyPr>
            <a:normAutofit/>
          </a:bodyPr>
          <a:lstStyle/>
          <a:p>
            <a:r>
              <a:rPr lang="en-US" sz="3500" dirty="0">
                <a:effectLst/>
                <a:latin typeface="Times New Roman" panose="02020603050405020304" pitchFamily="18" charset="0"/>
                <a:ea typeface="Calibri" panose="020F0502020204030204" pitchFamily="34" charset="0"/>
              </a:rPr>
              <a:t>Integration RL-Based LVRT with the simulation model</a:t>
            </a:r>
            <a:endParaRPr lang="en-IN" sz="3500" dirty="0"/>
          </a:p>
        </p:txBody>
      </p:sp>
      <p:sp>
        <p:nvSpPr>
          <p:cNvPr id="3" name="Content Placeholder 2">
            <a:extLst>
              <a:ext uri="{FF2B5EF4-FFF2-40B4-BE49-F238E27FC236}">
                <a16:creationId xmlns:a16="http://schemas.microsoft.com/office/drawing/2014/main" id="{B6BF3470-5EC3-0C28-FCDA-F04C9586D24C}"/>
              </a:ext>
            </a:extLst>
          </p:cNvPr>
          <p:cNvSpPr>
            <a:spLocks noGrp="1"/>
          </p:cNvSpPr>
          <p:nvPr>
            <p:ph sz="quarter" idx="10"/>
          </p:nvPr>
        </p:nvSpPr>
        <p:spPr/>
        <p:txBody>
          <a:bodyPr/>
          <a:lstStyle/>
          <a:p>
            <a:r>
              <a:rPr lang="en-US" dirty="0"/>
              <a:t>We have written code in the panel initialization. Here just we implemented the model and trained. </a:t>
            </a:r>
          </a:p>
          <a:p>
            <a:r>
              <a:rPr lang="en-US" dirty="0"/>
              <a:t>Using the Widget Library and created the widget for LVRT. (for more info visit Create and edit Widget Library )</a:t>
            </a:r>
            <a:endParaRPr lang="en-IN" dirty="0"/>
          </a:p>
        </p:txBody>
      </p:sp>
      <p:sp>
        <p:nvSpPr>
          <p:cNvPr id="4" name="Slide Number Placeholder 3">
            <a:extLst>
              <a:ext uri="{FF2B5EF4-FFF2-40B4-BE49-F238E27FC236}">
                <a16:creationId xmlns:a16="http://schemas.microsoft.com/office/drawing/2014/main" id="{DE152BD1-C74E-D99D-038D-F2E1E8926805}"/>
              </a:ext>
            </a:extLst>
          </p:cNvPr>
          <p:cNvSpPr>
            <a:spLocks noGrp="1"/>
          </p:cNvSpPr>
          <p:nvPr>
            <p:ph type="sldNum" sz="quarter" idx="4"/>
          </p:nvPr>
        </p:nvSpPr>
        <p:spPr/>
        <p:txBody>
          <a:bodyPr/>
          <a:lstStyle/>
          <a:p>
            <a:fld id="{08AB70BE-1769-45B8-85A6-0C837432C7E6}" type="slidenum">
              <a:rPr lang="en-US" smtClean="0"/>
              <a:pPr/>
              <a:t>18</a:t>
            </a:fld>
            <a:endParaRPr lang="en-US" dirty="0"/>
          </a:p>
        </p:txBody>
      </p:sp>
      <p:pic>
        <p:nvPicPr>
          <p:cNvPr id="9" name="Picture 8">
            <a:extLst>
              <a:ext uri="{FF2B5EF4-FFF2-40B4-BE49-F238E27FC236}">
                <a16:creationId xmlns:a16="http://schemas.microsoft.com/office/drawing/2014/main" id="{1B668342-A540-8DE1-BCFF-95D4160B32A7}"/>
              </a:ext>
            </a:extLst>
          </p:cNvPr>
          <p:cNvPicPr>
            <a:picLocks noChangeAspect="1"/>
          </p:cNvPicPr>
          <p:nvPr/>
        </p:nvPicPr>
        <p:blipFill>
          <a:blip r:embed="rId2"/>
          <a:stretch>
            <a:fillRect/>
          </a:stretch>
        </p:blipFill>
        <p:spPr>
          <a:xfrm>
            <a:off x="2970081" y="4242111"/>
            <a:ext cx="6485003" cy="1545395"/>
          </a:xfrm>
          <a:prstGeom prst="rect">
            <a:avLst/>
          </a:prstGeom>
        </p:spPr>
      </p:pic>
    </p:spTree>
    <p:extLst>
      <p:ext uri="{BB962C8B-B14F-4D97-AF65-F5344CB8AC3E}">
        <p14:creationId xmlns:p14="http://schemas.microsoft.com/office/powerpoint/2010/main" val="3425414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8722-A6E3-139F-D15D-83CABE955B00}"/>
              </a:ext>
            </a:extLst>
          </p:cNvPr>
          <p:cNvSpPr>
            <a:spLocks noGrp="1"/>
          </p:cNvSpPr>
          <p:nvPr>
            <p:ph type="title"/>
          </p:nvPr>
        </p:nvSpPr>
        <p:spPr>
          <a:xfrm>
            <a:off x="1381748" y="246183"/>
            <a:ext cx="9525000" cy="1111277"/>
          </a:xfrm>
        </p:spPr>
        <p:txBody>
          <a:bodyPr/>
          <a:lstStyle/>
          <a:p>
            <a:r>
              <a:rPr lang="en-IN" dirty="0"/>
              <a:t>Why PPO ?</a:t>
            </a:r>
          </a:p>
        </p:txBody>
      </p:sp>
      <p:sp>
        <p:nvSpPr>
          <p:cNvPr id="3" name="Content Placeholder 2">
            <a:extLst>
              <a:ext uri="{FF2B5EF4-FFF2-40B4-BE49-F238E27FC236}">
                <a16:creationId xmlns:a16="http://schemas.microsoft.com/office/drawing/2014/main" id="{3AA52E15-8517-490F-C5DC-1810DEB1EB5A}"/>
              </a:ext>
            </a:extLst>
          </p:cNvPr>
          <p:cNvSpPr>
            <a:spLocks noGrp="1"/>
          </p:cNvSpPr>
          <p:nvPr>
            <p:ph sz="quarter" idx="10"/>
          </p:nvPr>
        </p:nvSpPr>
        <p:spPr>
          <a:xfrm>
            <a:off x="1381748" y="1614157"/>
            <a:ext cx="9525000" cy="1920895"/>
          </a:xfrm>
        </p:spPr>
        <p:txBody>
          <a:bodyPr/>
          <a:lstStyle/>
          <a:p>
            <a:r>
              <a:rPr lang="en-US" sz="1800" dirty="0">
                <a:effectLst/>
                <a:latin typeface="Times New Roman" panose="02020603050405020304" pitchFamily="18" charset="0"/>
                <a:ea typeface="Calibri" panose="020F0502020204030204" pitchFamily="34" charset="0"/>
              </a:rPr>
              <a:t>Proximal Policy Optimization (PPO) is a RL algorithm that optimizes policies to maximize rewards while maintaining stability and robustness. </a:t>
            </a:r>
          </a:p>
          <a:p>
            <a:r>
              <a:rPr lang="en-US" sz="1800" dirty="0">
                <a:effectLst/>
                <a:latin typeface="Times New Roman" panose="02020603050405020304" pitchFamily="18" charset="0"/>
                <a:ea typeface="Calibri" panose="020F0502020204030204" pitchFamily="34" charset="0"/>
              </a:rPr>
              <a:t>When applied to creating a custom LVRT, PPO works by learning an optimal control policy for stabilizing the system during voltage sags or grid faults.</a:t>
            </a:r>
          </a:p>
          <a:p>
            <a:endParaRPr lang="en-IN" sz="1800" dirty="0">
              <a:effectLst/>
              <a:latin typeface="Calibri" panose="020F0502020204030204" pitchFamily="34" charset="0"/>
              <a:ea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706E9868-3B7F-5F06-92A5-0CDBE28AEC87}"/>
              </a:ext>
            </a:extLst>
          </p:cNvPr>
          <p:cNvSpPr>
            <a:spLocks noGrp="1"/>
          </p:cNvSpPr>
          <p:nvPr>
            <p:ph type="sldNum" sz="quarter" idx="4"/>
          </p:nvPr>
        </p:nvSpPr>
        <p:spPr/>
        <p:txBody>
          <a:bodyPr/>
          <a:lstStyle/>
          <a:p>
            <a:fld id="{08AB70BE-1769-45B8-85A6-0C837432C7E6}" type="slidenum">
              <a:rPr lang="en-US" smtClean="0"/>
              <a:pPr/>
              <a:t>19</a:t>
            </a:fld>
            <a:endParaRPr lang="en-US" dirty="0"/>
          </a:p>
        </p:txBody>
      </p:sp>
      <p:pic>
        <p:nvPicPr>
          <p:cNvPr id="3074" name="Picture 2">
            <a:extLst>
              <a:ext uri="{FF2B5EF4-FFF2-40B4-BE49-F238E27FC236}">
                <a16:creationId xmlns:a16="http://schemas.microsoft.com/office/drawing/2014/main" id="{AC5CC1CE-16FF-50D2-8E09-A75B95DEF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766" y="3791749"/>
            <a:ext cx="8096250"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42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p:txBody>
          <a:bodyPr/>
          <a:lstStyle/>
          <a:p>
            <a:r>
              <a:rPr lang="en-IN" dirty="0"/>
              <a:t>Objective </a:t>
            </a:r>
            <a:endParaRPr lang="en-US" dirty="0"/>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5360465" y="1477963"/>
            <a:ext cx="6225077" cy="3446462"/>
          </a:xfrm>
        </p:spPr>
        <p:txBody>
          <a:bodyPr>
            <a:normAutofit/>
          </a:bodyPr>
          <a:lstStyle/>
          <a:p>
            <a:r>
              <a:rPr lang="en-US" sz="2500" dirty="0">
                <a:latin typeface="Times New Roman" panose="02020603050405020304" pitchFamily="18" charset="0"/>
                <a:cs typeface="Times New Roman" panose="02020603050405020304" pitchFamily="18" charset="0"/>
              </a:rPr>
              <a:t>Our aim is replace the </a:t>
            </a:r>
            <a:r>
              <a:rPr lang="en-IN" sz="2500" dirty="0">
                <a:latin typeface="Times New Roman" panose="02020603050405020304" pitchFamily="18" charset="0"/>
                <a:cs typeface="Times New Roman" panose="02020603050405020304" pitchFamily="18" charset="0"/>
              </a:rPr>
              <a:t>conventional LVRT by Reinforcement Learning  model (RL based LVRT).</a:t>
            </a:r>
            <a:endParaRPr lang="en-US" sz="25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2567017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E4F80D-2C38-8ED4-0055-B25F5975A06A}"/>
              </a:ext>
            </a:extLst>
          </p:cNvPr>
          <p:cNvSpPr>
            <a:spLocks noGrp="1"/>
          </p:cNvSpPr>
          <p:nvPr>
            <p:ph sz="quarter" idx="10"/>
          </p:nvPr>
        </p:nvSpPr>
        <p:spPr>
          <a:xfrm>
            <a:off x="1371599" y="810704"/>
            <a:ext cx="10487321" cy="5172399"/>
          </a:xfrm>
        </p:spPr>
        <p:txBody>
          <a:bodyPr>
            <a:normAutofit fontScale="92500" lnSpcReduction="10000"/>
          </a:bodyPr>
          <a:lstStyle/>
          <a:p>
            <a:pPr marL="342900" lvl="0" indent="-342900">
              <a:lnSpc>
                <a:spcPct val="115000"/>
              </a:lnSpc>
              <a:buFont typeface="+mj-lt"/>
              <a:buAutoNum type="arabicPeriod"/>
              <a:tabLst>
                <a:tab pos="457200" algn="l"/>
              </a:tabLst>
            </a:pPr>
            <a:r>
              <a:rPr lang="en-US" sz="1800" dirty="0">
                <a:effectLst/>
                <a:latin typeface="Times New Roman" panose="02020603050405020304" pitchFamily="18" charset="0"/>
                <a:ea typeface="Calibri" panose="020F0502020204030204" pitchFamily="34" charset="0"/>
              </a:rPr>
              <a:t>Handles continuous action spaces, ensuring stability in learning. </a:t>
            </a:r>
            <a:br>
              <a:rPr lang="en-US" sz="1800" dirty="0">
                <a:effectLst/>
                <a:latin typeface="Times New Roman" panose="02020603050405020304" pitchFamily="18" charset="0"/>
                <a:ea typeface="Calibri" panose="020F0502020204030204" pitchFamily="34" charset="0"/>
              </a:rPr>
            </a:br>
            <a:endParaRPr lang="en-US" dirty="0">
              <a:latin typeface="Times New Roman" panose="02020603050405020304" pitchFamily="18" charset="0"/>
              <a:ea typeface="Calibri" panose="020F0502020204030204" pitchFamily="34" charset="0"/>
            </a:endParaRPr>
          </a:p>
          <a:p>
            <a:pPr marL="342900" lvl="0" indent="-342900">
              <a:lnSpc>
                <a:spcPct val="115000"/>
              </a:lnSpc>
              <a:buFont typeface="+mj-lt"/>
              <a:buAutoNum type="arabicPeriod"/>
              <a:tabLst>
                <a:tab pos="457200" algn="l"/>
              </a:tabLst>
            </a:pPr>
            <a:r>
              <a:rPr lang="en-US" sz="1800" dirty="0">
                <a:effectLst/>
                <a:latin typeface="Times New Roman" panose="02020603050405020304" pitchFamily="18" charset="0"/>
                <a:ea typeface="Calibri" panose="020F0502020204030204" pitchFamily="34" charset="0"/>
              </a:rPr>
              <a:t>Adapts to complex, dynamic systems like power grids.</a:t>
            </a:r>
            <a:br>
              <a:rPr lang="en-US" sz="1800" dirty="0">
                <a:effectLst/>
                <a:latin typeface="Times New Roman" panose="02020603050405020304" pitchFamily="18" charset="0"/>
                <a:ea typeface="Calibri" panose="020F0502020204030204" pitchFamily="34" charset="0"/>
              </a:rPr>
            </a:br>
            <a:endParaRPr lang="en-US" sz="1800" dirty="0">
              <a:effectLst/>
              <a:latin typeface="Times New Roman" panose="02020603050405020304" pitchFamily="18" charset="0"/>
              <a:ea typeface="Calibri" panose="020F0502020204030204" pitchFamily="34" charset="0"/>
            </a:endParaRPr>
          </a:p>
          <a:p>
            <a:pPr marL="342900" lvl="0" indent="-342900">
              <a:lnSpc>
                <a:spcPct val="115000"/>
              </a:lnSpc>
              <a:buFont typeface="+mj-lt"/>
              <a:buAutoNum type="arabicPeriod"/>
              <a:tabLst>
                <a:tab pos="457200" algn="l"/>
              </a:tabLst>
            </a:pPr>
            <a:r>
              <a:rPr lang="en-US" sz="1800" dirty="0">
                <a:effectLst/>
                <a:latin typeface="Times New Roman" panose="02020603050405020304" pitchFamily="18" charset="0"/>
                <a:ea typeface="Calibri" panose="020F0502020204030204" pitchFamily="34" charset="0"/>
              </a:rPr>
              <a:t>Leverages reinforcement learning to learn optimal control policies based on grid behavior. </a:t>
            </a:r>
            <a:br>
              <a:rPr lang="en-US" sz="1800" dirty="0">
                <a:effectLst/>
                <a:latin typeface="Times New Roman" panose="02020603050405020304" pitchFamily="18" charset="0"/>
                <a:ea typeface="Calibri" panose="020F0502020204030204" pitchFamily="34" charset="0"/>
              </a:rPr>
            </a:br>
            <a:endParaRPr lang="en-US" dirty="0">
              <a:latin typeface="Times New Roman" panose="02020603050405020304" pitchFamily="18" charset="0"/>
              <a:ea typeface="Calibri" panose="020F0502020204030204" pitchFamily="34" charset="0"/>
            </a:endParaRPr>
          </a:p>
          <a:p>
            <a:pPr marL="342900" lvl="0" indent="-342900">
              <a:lnSpc>
                <a:spcPct val="115000"/>
              </a:lnSpc>
              <a:buFont typeface="+mj-lt"/>
              <a:buAutoNum type="arabicPeriod"/>
              <a:tabLst>
                <a:tab pos="457200" algn="l"/>
              </a:tabLst>
            </a:pPr>
            <a:r>
              <a:rPr lang="en-US" sz="1800" dirty="0">
                <a:effectLst/>
                <a:latin typeface="Times New Roman" panose="02020603050405020304" pitchFamily="18" charset="0"/>
                <a:ea typeface="Calibri" panose="020F0502020204030204" pitchFamily="34" charset="0"/>
              </a:rPr>
              <a:t>Balances exploration and exploitation to avoid system destabilization. </a:t>
            </a:r>
            <a:br>
              <a:rPr lang="en-US" sz="1800" dirty="0">
                <a:effectLst/>
                <a:latin typeface="Times New Roman" panose="02020603050405020304" pitchFamily="18" charset="0"/>
                <a:ea typeface="Calibri" panose="020F0502020204030204" pitchFamily="34" charset="0"/>
              </a:rPr>
            </a:br>
            <a:endParaRPr lang="en-US" dirty="0">
              <a:latin typeface="Times New Roman" panose="02020603050405020304" pitchFamily="18" charset="0"/>
              <a:ea typeface="Calibri" panose="020F0502020204030204" pitchFamily="34" charset="0"/>
            </a:endParaRPr>
          </a:p>
          <a:p>
            <a:pPr marL="342900" lvl="0" indent="-342900">
              <a:lnSpc>
                <a:spcPct val="115000"/>
              </a:lnSpc>
              <a:buFont typeface="+mj-lt"/>
              <a:buAutoNum type="arabicPeriod"/>
              <a:tabLst>
                <a:tab pos="457200" algn="l"/>
              </a:tabLst>
            </a:pPr>
            <a:r>
              <a:rPr lang="en-US" sz="1800" dirty="0">
                <a:effectLst/>
                <a:latin typeface="Times New Roman" panose="02020603050405020304" pitchFamily="18" charset="0"/>
                <a:ea typeface="Calibri" panose="020F0502020204030204" pitchFamily="34" charset="0"/>
              </a:rPr>
              <a:t>Clipped objective function adds stability against overfitting or excessive policy changes.</a:t>
            </a:r>
            <a:br>
              <a:rPr lang="en-US" sz="1800" dirty="0">
                <a:effectLst/>
                <a:latin typeface="Times New Roman" panose="02020603050405020304" pitchFamily="18" charset="0"/>
                <a:ea typeface="Calibri" panose="020F0502020204030204" pitchFamily="34" charset="0"/>
              </a:rPr>
            </a:br>
            <a:endParaRPr lang="en-US" sz="1800" dirty="0">
              <a:effectLst/>
              <a:latin typeface="Times New Roman" panose="02020603050405020304" pitchFamily="18" charset="0"/>
              <a:ea typeface="Calibri" panose="020F0502020204030204" pitchFamily="34" charset="0"/>
            </a:endParaRPr>
          </a:p>
          <a:p>
            <a:pPr marL="342900" lvl="0" indent="-342900">
              <a:lnSpc>
                <a:spcPct val="115000"/>
              </a:lnSpc>
              <a:buFont typeface="+mj-lt"/>
              <a:buAutoNum type="arabicPeriod"/>
              <a:tabLst>
                <a:tab pos="457200" algn="l"/>
              </a:tabLst>
            </a:pPr>
            <a:r>
              <a:rPr lang="en-US" sz="1800" dirty="0">
                <a:effectLst/>
                <a:latin typeface="Times New Roman" panose="02020603050405020304" pitchFamily="18" charset="0"/>
                <a:ea typeface="Calibri" panose="020F0502020204030204" pitchFamily="34" charset="0"/>
              </a:rPr>
              <a:t>Efficiently learns in high-variance environments like grid faults. </a:t>
            </a:r>
            <a:br>
              <a:rPr lang="en-US" sz="1800" dirty="0">
                <a:effectLst/>
                <a:latin typeface="Times New Roman" panose="02020603050405020304" pitchFamily="18" charset="0"/>
                <a:ea typeface="Calibri" panose="020F0502020204030204" pitchFamily="34" charset="0"/>
              </a:rPr>
            </a:br>
            <a:endParaRPr lang="en-US" dirty="0">
              <a:latin typeface="Times New Roman" panose="02020603050405020304" pitchFamily="18" charset="0"/>
              <a:ea typeface="Calibri" panose="020F0502020204030204" pitchFamily="34" charset="0"/>
            </a:endParaRPr>
          </a:p>
          <a:p>
            <a:pPr marL="342900" lvl="0" indent="-342900">
              <a:lnSpc>
                <a:spcPct val="115000"/>
              </a:lnSpc>
              <a:buFont typeface="+mj-lt"/>
              <a:buAutoNum type="arabicPeriod"/>
              <a:tabLst>
                <a:tab pos="457200" algn="l"/>
              </a:tabLst>
            </a:pPr>
            <a:r>
              <a:rPr lang="en-US" sz="1800" dirty="0">
                <a:effectLst/>
                <a:latin typeface="Times New Roman" panose="02020603050405020304" pitchFamily="18" charset="0"/>
                <a:ea typeface="Calibri" panose="020F0502020204030204" pitchFamily="34" charset="0"/>
              </a:rPr>
              <a:t>Generalizes learned policy to diverse fault conditions.</a:t>
            </a:r>
            <a:br>
              <a:rPr lang="en-US" sz="1800" dirty="0">
                <a:effectLst/>
                <a:latin typeface="Times New Roman" panose="02020603050405020304" pitchFamily="18" charset="0"/>
                <a:ea typeface="Calibri" panose="020F0502020204030204" pitchFamily="34" charset="0"/>
              </a:rPr>
            </a:br>
            <a:endParaRPr lang="en-US" sz="1800" dirty="0">
              <a:effectLst/>
              <a:latin typeface="Times New Roman" panose="02020603050405020304" pitchFamily="18" charset="0"/>
              <a:ea typeface="Calibri" panose="020F0502020204030204" pitchFamily="34" charset="0"/>
            </a:endParaRPr>
          </a:p>
          <a:p>
            <a:pPr marL="342900" lvl="0" indent="-342900">
              <a:lnSpc>
                <a:spcPct val="115000"/>
              </a:lnSpc>
              <a:buFont typeface="+mj-lt"/>
              <a:buAutoNum type="arabicPeriod"/>
              <a:tabLst>
                <a:tab pos="457200" algn="l"/>
              </a:tabLst>
            </a:pPr>
            <a:r>
              <a:rPr lang="en-US" sz="1800" dirty="0">
                <a:effectLst/>
                <a:latin typeface="Times New Roman" panose="02020603050405020304" pitchFamily="18" charset="0"/>
                <a:ea typeface="Calibri" panose="020F0502020204030204" pitchFamily="34" charset="0"/>
              </a:rPr>
              <a:t>Ideal for real-time decision-making and system stability in LVRT applications.</a:t>
            </a:r>
            <a:br>
              <a:rPr lang="en-US" sz="1800" dirty="0">
                <a:effectLst/>
                <a:latin typeface="Times New Roman" panose="02020603050405020304" pitchFamily="18" charset="0"/>
                <a:ea typeface="Calibri" panose="020F0502020204030204" pitchFamily="34" charset="0"/>
              </a:rPr>
            </a:br>
            <a:endParaRPr lang="en-IN" dirty="0"/>
          </a:p>
        </p:txBody>
      </p:sp>
      <p:sp>
        <p:nvSpPr>
          <p:cNvPr id="4" name="Slide Number Placeholder 3">
            <a:extLst>
              <a:ext uri="{FF2B5EF4-FFF2-40B4-BE49-F238E27FC236}">
                <a16:creationId xmlns:a16="http://schemas.microsoft.com/office/drawing/2014/main" id="{EFDCCAA5-58BC-D41B-AC42-7EC7F1C36698}"/>
              </a:ext>
            </a:extLst>
          </p:cNvPr>
          <p:cNvSpPr>
            <a:spLocks noGrp="1"/>
          </p:cNvSpPr>
          <p:nvPr>
            <p:ph type="sldNum" sz="quarter" idx="4"/>
          </p:nvPr>
        </p:nvSpPr>
        <p:spPr/>
        <p:txBody>
          <a:bodyPr/>
          <a:lstStyle/>
          <a:p>
            <a:fld id="{08AB70BE-1769-45B8-85A6-0C837432C7E6}" type="slidenum">
              <a:rPr lang="en-US" smtClean="0"/>
              <a:pPr/>
              <a:t>20</a:t>
            </a:fld>
            <a:endParaRPr lang="en-US" dirty="0"/>
          </a:p>
        </p:txBody>
      </p:sp>
    </p:spTree>
    <p:extLst>
      <p:ext uri="{BB962C8B-B14F-4D97-AF65-F5344CB8AC3E}">
        <p14:creationId xmlns:p14="http://schemas.microsoft.com/office/powerpoint/2010/main" val="800553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C2EC19-A157-8389-07DB-650659081F52}"/>
              </a:ext>
            </a:extLst>
          </p:cNvPr>
          <p:cNvSpPr>
            <a:spLocks noGrp="1"/>
          </p:cNvSpPr>
          <p:nvPr>
            <p:ph type="title"/>
          </p:nvPr>
        </p:nvSpPr>
        <p:spPr/>
        <p:txBody>
          <a:bodyPr>
            <a:normAutofit/>
          </a:bodyPr>
          <a:lstStyle/>
          <a:p>
            <a:r>
              <a:rPr lang="en-IN" sz="5500" dirty="0"/>
              <a:t>Comparison </a:t>
            </a:r>
            <a:endParaRPr lang="en-US" sz="5500" dirty="0"/>
          </a:p>
        </p:txBody>
      </p:sp>
      <p:sp>
        <p:nvSpPr>
          <p:cNvPr id="2" name="Slide Number Placeholder 1">
            <a:extLst>
              <a:ext uri="{FF2B5EF4-FFF2-40B4-BE49-F238E27FC236}">
                <a16:creationId xmlns:a16="http://schemas.microsoft.com/office/drawing/2014/main" id="{17DE2532-F4A7-30E2-0525-1FF82D28A315}"/>
              </a:ext>
            </a:extLst>
          </p:cNvPr>
          <p:cNvSpPr>
            <a:spLocks noGrp="1"/>
          </p:cNvSpPr>
          <p:nvPr>
            <p:ph type="sldNum" sz="quarter" idx="4"/>
          </p:nvPr>
        </p:nvSpPr>
        <p:spPr/>
        <p:txBody>
          <a:bodyPr/>
          <a:lstStyle/>
          <a:p>
            <a:fld id="{08AB70BE-1769-45B8-85A6-0C837432C7E6}" type="slidenum">
              <a:rPr lang="en-US" smtClean="0"/>
              <a:pPr/>
              <a:t>21</a:t>
            </a:fld>
            <a:endParaRPr lang="en-US" dirty="0"/>
          </a:p>
        </p:txBody>
      </p:sp>
    </p:spTree>
    <p:extLst>
      <p:ext uri="{BB962C8B-B14F-4D97-AF65-F5344CB8AC3E}">
        <p14:creationId xmlns:p14="http://schemas.microsoft.com/office/powerpoint/2010/main" val="2470345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1B23-9BAB-28A8-B956-48D4B57CC82E}"/>
              </a:ext>
            </a:extLst>
          </p:cNvPr>
          <p:cNvSpPr>
            <a:spLocks noGrp="1"/>
          </p:cNvSpPr>
          <p:nvPr>
            <p:ph type="title"/>
          </p:nvPr>
        </p:nvSpPr>
        <p:spPr>
          <a:xfrm>
            <a:off x="1381748" y="246183"/>
            <a:ext cx="9525000" cy="1111277"/>
          </a:xfrm>
        </p:spPr>
        <p:txBody>
          <a:bodyPr/>
          <a:lstStyle/>
          <a:p>
            <a:r>
              <a:rPr lang="en-IN" dirty="0"/>
              <a:t>Conventional LVRT</a:t>
            </a:r>
          </a:p>
        </p:txBody>
      </p:sp>
      <p:sp>
        <p:nvSpPr>
          <p:cNvPr id="4" name="Slide Number Placeholder 3">
            <a:extLst>
              <a:ext uri="{FF2B5EF4-FFF2-40B4-BE49-F238E27FC236}">
                <a16:creationId xmlns:a16="http://schemas.microsoft.com/office/drawing/2014/main" id="{0F2AAE9A-9873-7AA9-7B04-225A378771AE}"/>
              </a:ext>
            </a:extLst>
          </p:cNvPr>
          <p:cNvSpPr>
            <a:spLocks noGrp="1"/>
          </p:cNvSpPr>
          <p:nvPr>
            <p:ph type="sldNum" sz="quarter" idx="4"/>
          </p:nvPr>
        </p:nvSpPr>
        <p:spPr/>
        <p:txBody>
          <a:bodyPr/>
          <a:lstStyle/>
          <a:p>
            <a:fld id="{08AB70BE-1769-45B8-85A6-0C837432C7E6}" type="slidenum">
              <a:rPr lang="en-US" smtClean="0"/>
              <a:pPr/>
              <a:t>22</a:t>
            </a:fld>
            <a:endParaRPr lang="en-US" dirty="0"/>
          </a:p>
        </p:txBody>
      </p:sp>
      <p:pic>
        <p:nvPicPr>
          <p:cNvPr id="5" name="Content Placeholder 4">
            <a:extLst>
              <a:ext uri="{FF2B5EF4-FFF2-40B4-BE49-F238E27FC236}">
                <a16:creationId xmlns:a16="http://schemas.microsoft.com/office/drawing/2014/main" id="{4AD7E6E5-6BF7-180B-5D11-C261850B52D6}"/>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714184" y="2416235"/>
            <a:ext cx="8860128" cy="2838777"/>
          </a:xfrm>
          <a:prstGeom prst="rect">
            <a:avLst/>
          </a:prstGeom>
          <a:noFill/>
          <a:ln>
            <a:noFill/>
          </a:ln>
        </p:spPr>
      </p:pic>
    </p:spTree>
    <p:extLst>
      <p:ext uri="{BB962C8B-B14F-4D97-AF65-F5344CB8AC3E}">
        <p14:creationId xmlns:p14="http://schemas.microsoft.com/office/powerpoint/2010/main" val="887268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7210-1172-7296-98C3-E595E2E6C761}"/>
              </a:ext>
            </a:extLst>
          </p:cNvPr>
          <p:cNvSpPr>
            <a:spLocks noGrp="1"/>
          </p:cNvSpPr>
          <p:nvPr>
            <p:ph type="title"/>
          </p:nvPr>
        </p:nvSpPr>
        <p:spPr/>
        <p:txBody>
          <a:bodyPr/>
          <a:lstStyle/>
          <a:p>
            <a:r>
              <a:rPr lang="en-IN" dirty="0"/>
              <a:t>RL – Based LVRT</a:t>
            </a:r>
          </a:p>
        </p:txBody>
      </p:sp>
      <p:sp>
        <p:nvSpPr>
          <p:cNvPr id="4" name="Slide Number Placeholder 3">
            <a:extLst>
              <a:ext uri="{FF2B5EF4-FFF2-40B4-BE49-F238E27FC236}">
                <a16:creationId xmlns:a16="http://schemas.microsoft.com/office/drawing/2014/main" id="{76E22BB3-CD3A-0EED-E371-8F3AE6C98513}"/>
              </a:ext>
            </a:extLst>
          </p:cNvPr>
          <p:cNvSpPr>
            <a:spLocks noGrp="1"/>
          </p:cNvSpPr>
          <p:nvPr>
            <p:ph type="sldNum" sz="quarter" idx="4"/>
          </p:nvPr>
        </p:nvSpPr>
        <p:spPr/>
        <p:txBody>
          <a:bodyPr/>
          <a:lstStyle/>
          <a:p>
            <a:fld id="{08AB70BE-1769-45B8-85A6-0C837432C7E6}" type="slidenum">
              <a:rPr lang="en-US" smtClean="0"/>
              <a:pPr/>
              <a:t>23</a:t>
            </a:fld>
            <a:endParaRPr lang="en-US" dirty="0"/>
          </a:p>
        </p:txBody>
      </p:sp>
      <p:pic>
        <p:nvPicPr>
          <p:cNvPr id="5" name="Picture 4">
            <a:extLst>
              <a:ext uri="{FF2B5EF4-FFF2-40B4-BE49-F238E27FC236}">
                <a16:creationId xmlns:a16="http://schemas.microsoft.com/office/drawing/2014/main" id="{5DE13ED1-A781-5F9D-E8AB-A2DC3A4088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8322" y="1778114"/>
            <a:ext cx="3747822" cy="1958187"/>
          </a:xfrm>
          <a:prstGeom prst="rect">
            <a:avLst/>
          </a:prstGeom>
          <a:noFill/>
          <a:ln>
            <a:noFill/>
          </a:ln>
        </p:spPr>
      </p:pic>
      <p:pic>
        <p:nvPicPr>
          <p:cNvPr id="6" name="Picture 5">
            <a:extLst>
              <a:ext uri="{FF2B5EF4-FFF2-40B4-BE49-F238E27FC236}">
                <a16:creationId xmlns:a16="http://schemas.microsoft.com/office/drawing/2014/main" id="{412ECE14-7A92-95A1-3570-3234C71A4D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27241" y="3441713"/>
            <a:ext cx="4258310" cy="2219960"/>
          </a:xfrm>
          <a:prstGeom prst="rect">
            <a:avLst/>
          </a:prstGeom>
          <a:noFill/>
          <a:ln>
            <a:noFill/>
          </a:ln>
        </p:spPr>
      </p:pic>
    </p:spTree>
    <p:extLst>
      <p:ext uri="{BB962C8B-B14F-4D97-AF65-F5344CB8AC3E}">
        <p14:creationId xmlns:p14="http://schemas.microsoft.com/office/powerpoint/2010/main" val="987506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BF2A54-443A-069D-B654-26213A221512}"/>
              </a:ext>
            </a:extLst>
          </p:cNvPr>
          <p:cNvSpPr>
            <a:spLocks noGrp="1"/>
          </p:cNvSpPr>
          <p:nvPr>
            <p:ph type="sldNum" sz="quarter" idx="4"/>
          </p:nvPr>
        </p:nvSpPr>
        <p:spPr/>
        <p:txBody>
          <a:bodyPr/>
          <a:lstStyle/>
          <a:p>
            <a:fld id="{08AB70BE-1769-45B8-85A6-0C837432C7E6}" type="slidenum">
              <a:rPr lang="en-US" smtClean="0"/>
              <a:pPr/>
              <a:t>24</a:t>
            </a:fld>
            <a:endParaRPr lang="en-US" dirty="0"/>
          </a:p>
        </p:txBody>
      </p:sp>
      <p:pic>
        <p:nvPicPr>
          <p:cNvPr id="5" name="Picture 4">
            <a:extLst>
              <a:ext uri="{FF2B5EF4-FFF2-40B4-BE49-F238E27FC236}">
                <a16:creationId xmlns:a16="http://schemas.microsoft.com/office/drawing/2014/main" id="{47D5AFC9-5C4E-311F-AD71-6615046B33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5285" y="806778"/>
            <a:ext cx="4122420" cy="2133600"/>
          </a:xfrm>
          <a:prstGeom prst="rect">
            <a:avLst/>
          </a:prstGeom>
          <a:noFill/>
          <a:ln>
            <a:noFill/>
          </a:ln>
        </p:spPr>
      </p:pic>
      <p:pic>
        <p:nvPicPr>
          <p:cNvPr id="6" name="Picture 5">
            <a:extLst>
              <a:ext uri="{FF2B5EF4-FFF2-40B4-BE49-F238E27FC236}">
                <a16:creationId xmlns:a16="http://schemas.microsoft.com/office/drawing/2014/main" id="{0E040073-5BBF-512D-A766-2E16875DE7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6315" y="3487092"/>
            <a:ext cx="5113020" cy="2564130"/>
          </a:xfrm>
          <a:prstGeom prst="rect">
            <a:avLst/>
          </a:prstGeom>
          <a:noFill/>
          <a:ln>
            <a:noFill/>
          </a:ln>
        </p:spPr>
      </p:pic>
    </p:spTree>
    <p:extLst>
      <p:ext uri="{BB962C8B-B14F-4D97-AF65-F5344CB8AC3E}">
        <p14:creationId xmlns:p14="http://schemas.microsoft.com/office/powerpoint/2010/main" val="2543996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8E91CE-A254-6ADF-0991-69AC5793E835}"/>
              </a:ext>
            </a:extLst>
          </p:cNvPr>
          <p:cNvSpPr>
            <a:spLocks noGrp="1"/>
          </p:cNvSpPr>
          <p:nvPr>
            <p:ph sz="quarter" idx="10"/>
          </p:nvPr>
        </p:nvSpPr>
        <p:spPr>
          <a:xfrm>
            <a:off x="1102936" y="557979"/>
            <a:ext cx="9972773" cy="5691991"/>
          </a:xfrm>
        </p:spPr>
        <p:txBody>
          <a:bodyPr>
            <a:noAutofit/>
          </a:bodyPr>
          <a:lstStyle/>
          <a:p>
            <a:pPr marL="342900" lvl="0" indent="-342900">
              <a:lnSpc>
                <a:spcPct val="115000"/>
              </a:lnSpc>
              <a:buFont typeface="+mj-lt"/>
              <a:buAutoNum type="arabicPeriod"/>
            </a:pPr>
            <a:r>
              <a:rPr lang="en-IN" b="1" dirty="0">
                <a:effectLst/>
                <a:latin typeface="Times New Roman" panose="02020603050405020304" pitchFamily="18" charset="0"/>
                <a:ea typeface="Calibri" panose="020F0502020204030204" pitchFamily="34" charset="0"/>
              </a:rPr>
              <a:t>Voltage Recovery Time:</a:t>
            </a:r>
            <a:endParaRPr lang="en-IN" dirty="0">
              <a:effectLst/>
              <a:latin typeface="Calibri" panose="020F0502020204030204" pitchFamily="34" charset="0"/>
              <a:ea typeface="Calibri" panose="020F0502020204030204" pitchFamily="34" charset="0"/>
            </a:endParaRPr>
          </a:p>
          <a:p>
            <a:pPr marL="800100" lvl="1" indent="-342900">
              <a:lnSpc>
                <a:spcPct val="115000"/>
              </a:lnSpc>
              <a:buFont typeface="Symbol" panose="05050102010706020507" pitchFamily="18" charset="2"/>
              <a:buChar char=""/>
              <a:tabLst>
                <a:tab pos="685800" algn="l"/>
              </a:tabLst>
            </a:pPr>
            <a:r>
              <a:rPr lang="en-IN" dirty="0">
                <a:effectLst/>
                <a:latin typeface="Times New Roman" panose="02020603050405020304" pitchFamily="18" charset="0"/>
                <a:ea typeface="Calibri" panose="020F0502020204030204" pitchFamily="34" charset="0"/>
              </a:rPr>
              <a:t>RL-based LVRT: Should dynamically adapt and recover voltage faster by learning fault-specific patterns.</a:t>
            </a:r>
            <a:endParaRPr lang="en-IN" dirty="0">
              <a:effectLst/>
              <a:latin typeface="Calibri" panose="020F0502020204030204" pitchFamily="34" charset="0"/>
              <a:ea typeface="Calibri" panose="020F0502020204030204" pitchFamily="34" charset="0"/>
            </a:endParaRPr>
          </a:p>
          <a:p>
            <a:pPr marL="800100" lvl="1" indent="-342900">
              <a:lnSpc>
                <a:spcPct val="115000"/>
              </a:lnSpc>
              <a:spcAft>
                <a:spcPts val="1000"/>
              </a:spcAft>
              <a:buFont typeface="Symbol" panose="05050102010706020507" pitchFamily="18" charset="2"/>
              <a:buChar char=""/>
              <a:tabLst>
                <a:tab pos="685800" algn="l"/>
              </a:tabLst>
            </a:pPr>
            <a:r>
              <a:rPr lang="en-IN" dirty="0">
                <a:effectLst/>
                <a:latin typeface="Times New Roman" panose="02020603050405020304" pitchFamily="18" charset="0"/>
                <a:ea typeface="Calibri" panose="020F0502020204030204" pitchFamily="34" charset="0"/>
              </a:rPr>
              <a:t>Conventional LVRT: Often fixed and may require longer recovery times.</a:t>
            </a:r>
            <a:br>
              <a:rPr lang="en-IN" dirty="0">
                <a:effectLst/>
                <a:latin typeface="Times New Roman" panose="02020603050405020304" pitchFamily="18" charset="0"/>
                <a:ea typeface="Calibri" panose="020F0502020204030204" pitchFamily="34" charset="0"/>
              </a:rPr>
            </a:br>
            <a:endParaRPr lang="en-IN"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n-IN" b="1" dirty="0">
                <a:effectLst/>
                <a:latin typeface="Times New Roman" panose="02020603050405020304" pitchFamily="18" charset="0"/>
                <a:ea typeface="Calibri" panose="020F0502020204030204" pitchFamily="34" charset="0"/>
              </a:rPr>
              <a:t>2. Voltage Stability During Fault</a:t>
            </a:r>
            <a:endParaRPr lang="en-IN" dirty="0">
              <a:effectLst/>
              <a:latin typeface="Calibri" panose="020F0502020204030204" pitchFamily="34" charset="0"/>
              <a:ea typeface="Calibri" panose="020F0502020204030204" pitchFamily="34" charset="0"/>
            </a:endParaRPr>
          </a:p>
          <a:p>
            <a:pPr marL="742950" lvl="1" indent="-285750">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RL-based LVRT: Expected to better mitigate voltage drops by taking optimized actions learned during training.</a:t>
            </a:r>
            <a:endParaRPr lang="en-IN" sz="1800" dirty="0">
              <a:effectLst/>
              <a:latin typeface="Calibri" panose="020F0502020204030204" pitchFamily="34" charset="0"/>
              <a:ea typeface="Calibri" panose="020F0502020204030204" pitchFamily="34" charset="0"/>
            </a:endParaRPr>
          </a:p>
          <a:p>
            <a:pPr marL="742950" lvl="1" indent="-28575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Conventional LVRT: Relies on predefined thresholds and may result in more significant voltage deviations.</a:t>
            </a:r>
            <a:br>
              <a:rPr lang="en-IN" sz="1800" dirty="0">
                <a:effectLst/>
                <a:latin typeface="Times New Roman" panose="02020603050405020304" pitchFamily="18" charset="0"/>
                <a:ea typeface="Calibri" panose="020F0502020204030204" pitchFamily="34" charset="0"/>
              </a:rPr>
            </a:br>
            <a:endParaRPr lang="en-IN" sz="18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n-IN" b="1" dirty="0">
                <a:latin typeface="Times New Roman" panose="02020603050405020304" pitchFamily="18" charset="0"/>
                <a:ea typeface="Calibri" panose="020F0502020204030204" pitchFamily="34" charset="0"/>
              </a:rPr>
              <a:t>3</a:t>
            </a:r>
            <a:r>
              <a:rPr lang="en-IN" b="1" dirty="0">
                <a:effectLst/>
                <a:latin typeface="Times New Roman" panose="02020603050405020304" pitchFamily="18" charset="0"/>
                <a:ea typeface="Calibri" panose="020F0502020204030204" pitchFamily="34" charset="0"/>
              </a:rPr>
              <a:t>. Power Losses During Fault</a:t>
            </a:r>
            <a:endParaRPr lang="en-IN" dirty="0">
              <a:effectLst/>
              <a:latin typeface="Calibri" panose="020F0502020204030204" pitchFamily="34" charset="0"/>
              <a:ea typeface="Calibri" panose="020F0502020204030204" pitchFamily="34" charset="0"/>
            </a:endParaRPr>
          </a:p>
          <a:p>
            <a:pPr marL="800100" lvl="1" indent="-342900">
              <a:lnSpc>
                <a:spcPct val="115000"/>
              </a:lnSpc>
              <a:buFont typeface="Symbol" panose="05050102010706020507" pitchFamily="18" charset="2"/>
              <a:buChar char=""/>
            </a:pPr>
            <a:r>
              <a:rPr lang="en-IN" dirty="0">
                <a:effectLst/>
                <a:latin typeface="Times New Roman" panose="02020603050405020304" pitchFamily="18" charset="0"/>
                <a:ea typeface="Calibri" panose="020F0502020204030204" pitchFamily="34" charset="0"/>
              </a:rPr>
              <a:t>RL-based LVRT: Can minimize losses by intelligently managing power flow.</a:t>
            </a:r>
            <a:endParaRPr lang="en-IN" dirty="0">
              <a:effectLst/>
              <a:latin typeface="Calibri" panose="020F0502020204030204" pitchFamily="34" charset="0"/>
              <a:ea typeface="Calibri" panose="020F0502020204030204" pitchFamily="34" charset="0"/>
            </a:endParaRPr>
          </a:p>
          <a:p>
            <a:pPr marL="800100" lvl="1" indent="-342900">
              <a:lnSpc>
                <a:spcPct val="115000"/>
              </a:lnSpc>
              <a:spcAft>
                <a:spcPts val="1000"/>
              </a:spcAft>
              <a:buFont typeface="Symbol" panose="05050102010706020507" pitchFamily="18" charset="2"/>
              <a:buChar char=""/>
            </a:pPr>
            <a:r>
              <a:rPr lang="en-IN" dirty="0">
                <a:effectLst/>
                <a:latin typeface="Times New Roman" panose="02020603050405020304" pitchFamily="18" charset="0"/>
                <a:ea typeface="Calibri" panose="020F0502020204030204" pitchFamily="34" charset="0"/>
              </a:rPr>
              <a:t>Conventional LVRT: May experience higher power losses due to less optimized responses.</a:t>
            </a:r>
            <a:endParaRPr lang="en-IN" dirty="0">
              <a:effectLst/>
              <a:latin typeface="Calibri" panose="020F050202020403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DE25FDAB-6AC9-C188-18AB-FA3B3025C9DE}"/>
              </a:ext>
            </a:extLst>
          </p:cNvPr>
          <p:cNvSpPr>
            <a:spLocks noGrp="1"/>
          </p:cNvSpPr>
          <p:nvPr>
            <p:ph type="sldNum" sz="quarter" idx="4"/>
          </p:nvPr>
        </p:nvSpPr>
        <p:spPr/>
        <p:txBody>
          <a:bodyPr/>
          <a:lstStyle/>
          <a:p>
            <a:fld id="{08AB70BE-1769-45B8-85A6-0C837432C7E6}" type="slidenum">
              <a:rPr lang="en-US" smtClean="0"/>
              <a:pPr/>
              <a:t>25</a:t>
            </a:fld>
            <a:endParaRPr lang="en-US" dirty="0"/>
          </a:p>
        </p:txBody>
      </p:sp>
    </p:spTree>
    <p:extLst>
      <p:ext uri="{BB962C8B-B14F-4D97-AF65-F5344CB8AC3E}">
        <p14:creationId xmlns:p14="http://schemas.microsoft.com/office/powerpoint/2010/main" val="1743967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BF8D-3A6E-644C-60A5-F611418EC942}"/>
              </a:ext>
            </a:extLst>
          </p:cNvPr>
          <p:cNvSpPr>
            <a:spLocks noGrp="1"/>
          </p:cNvSpPr>
          <p:nvPr>
            <p:ph type="title"/>
          </p:nvPr>
        </p:nvSpPr>
        <p:spPr>
          <a:xfrm>
            <a:off x="1381748" y="246183"/>
            <a:ext cx="9525000" cy="1460069"/>
          </a:xfrm>
        </p:spPr>
        <p:txBody>
          <a:bodyPr>
            <a:normAutofit/>
          </a:bodyPr>
          <a:lstStyle/>
          <a:p>
            <a:r>
              <a:rPr lang="en-IN" sz="4400" dirty="0">
                <a:effectLst/>
                <a:latin typeface="Times New Roman" panose="02020603050405020304" pitchFamily="18" charset="0"/>
                <a:ea typeface="Calibri" panose="020F0502020204030204" pitchFamily="34" charset="0"/>
              </a:rPr>
              <a:t>Assumption and Limitation</a:t>
            </a:r>
            <a:endParaRPr lang="en-IN" sz="4400" dirty="0"/>
          </a:p>
        </p:txBody>
      </p:sp>
      <p:sp>
        <p:nvSpPr>
          <p:cNvPr id="3" name="Content Placeholder 2">
            <a:extLst>
              <a:ext uri="{FF2B5EF4-FFF2-40B4-BE49-F238E27FC236}">
                <a16:creationId xmlns:a16="http://schemas.microsoft.com/office/drawing/2014/main" id="{7C583CF9-FC6F-9E51-3227-555B3161396A}"/>
              </a:ext>
            </a:extLst>
          </p:cNvPr>
          <p:cNvSpPr>
            <a:spLocks noGrp="1"/>
          </p:cNvSpPr>
          <p:nvPr>
            <p:ph sz="quarter" idx="10"/>
          </p:nvPr>
        </p:nvSpPr>
        <p:spPr>
          <a:xfrm>
            <a:off x="1371599" y="1564849"/>
            <a:ext cx="10053687" cy="4027059"/>
          </a:xfrm>
        </p:spPr>
        <p:txBody>
          <a:bodyPr>
            <a:normAutofit lnSpcReduction="10000"/>
          </a:bodyPr>
          <a:lstStyle/>
          <a:p>
            <a:pPr marL="342900" lvl="0" indent="-342900">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For RL based LVRT we assumed that the during fault there is drop of 70-75% voltage, which may not be happen. In real-time this can be high or low based on the fault severity</a:t>
            </a:r>
            <a:br>
              <a:rPr lang="en-IN" sz="1800" dirty="0">
                <a:effectLst/>
                <a:latin typeface="Times New Roman" panose="02020603050405020304" pitchFamily="18" charset="0"/>
                <a:ea typeface="Calibri" panose="020F0502020204030204" pitchFamily="34" charset="0"/>
              </a:rPr>
            </a:br>
            <a:endParaRPr lang="en-IN" sz="18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We are increasing the voltage signal value continuously during fault to reach initial value (connected to grid).</a:t>
            </a:r>
            <a:br>
              <a:rPr lang="en-IN" sz="1800" dirty="0">
                <a:effectLst/>
                <a:latin typeface="Times New Roman" panose="02020603050405020304" pitchFamily="18" charset="0"/>
                <a:ea typeface="Calibri" panose="020F0502020204030204" pitchFamily="34" charset="0"/>
              </a:rPr>
            </a:br>
            <a:endParaRPr lang="en-IN" sz="18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Current model is only applicable for the “Three-phase grid-connected inverter with PQ control”. The model may or may not be compatible with other system.</a:t>
            </a:r>
            <a:br>
              <a:rPr lang="en-IN" sz="1800" dirty="0">
                <a:effectLst/>
                <a:latin typeface="Times New Roman" panose="02020603050405020304" pitchFamily="18" charset="0"/>
                <a:ea typeface="Calibri" panose="020F0502020204030204" pitchFamily="34" charset="0"/>
              </a:rPr>
            </a:br>
            <a:endParaRPr lang="en-IN" sz="18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There might be library and python interpreter compatibility issues during simulation. Because Typhoon offer two types interpreter one is mutable (can be changed i.e. external libraries can be installed) and another immutable (cannot be change i.e. external libraries cannot be installed).</a:t>
            </a:r>
            <a:endParaRPr lang="en-IN" sz="1800" dirty="0">
              <a:effectLst/>
              <a:latin typeface="Calibri" panose="020F050202020403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57043F37-221D-6FAE-F572-F79F1FCAFBC4}"/>
              </a:ext>
            </a:extLst>
          </p:cNvPr>
          <p:cNvSpPr>
            <a:spLocks noGrp="1"/>
          </p:cNvSpPr>
          <p:nvPr>
            <p:ph type="sldNum" sz="quarter" idx="4"/>
          </p:nvPr>
        </p:nvSpPr>
        <p:spPr/>
        <p:txBody>
          <a:bodyPr/>
          <a:lstStyle/>
          <a:p>
            <a:fld id="{08AB70BE-1769-45B8-85A6-0C837432C7E6}" type="slidenum">
              <a:rPr lang="en-US" smtClean="0"/>
              <a:pPr/>
              <a:t>26</a:t>
            </a:fld>
            <a:endParaRPr lang="en-US" dirty="0"/>
          </a:p>
        </p:txBody>
      </p:sp>
    </p:spTree>
    <p:extLst>
      <p:ext uri="{BB962C8B-B14F-4D97-AF65-F5344CB8AC3E}">
        <p14:creationId xmlns:p14="http://schemas.microsoft.com/office/powerpoint/2010/main" val="3066295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BA5E-48D2-C0CB-26E6-79CA3D6C2D6C}"/>
              </a:ext>
            </a:extLst>
          </p:cNvPr>
          <p:cNvSpPr>
            <a:spLocks noGrp="1"/>
          </p:cNvSpPr>
          <p:nvPr>
            <p:ph type="title"/>
          </p:nvPr>
        </p:nvSpPr>
        <p:spPr>
          <a:xfrm>
            <a:off x="1381748" y="246184"/>
            <a:ext cx="9525000" cy="1318666"/>
          </a:xfrm>
        </p:spPr>
        <p:txBody>
          <a:bodyPr/>
          <a:lstStyle/>
          <a:p>
            <a:r>
              <a:rPr lang="en-IN" dirty="0"/>
              <a:t>Future </a:t>
            </a:r>
          </a:p>
        </p:txBody>
      </p:sp>
      <p:sp>
        <p:nvSpPr>
          <p:cNvPr id="3" name="Content Placeholder 2">
            <a:extLst>
              <a:ext uri="{FF2B5EF4-FFF2-40B4-BE49-F238E27FC236}">
                <a16:creationId xmlns:a16="http://schemas.microsoft.com/office/drawing/2014/main" id="{BC8E59FC-B701-DF4B-DA80-720FCE9085CA}"/>
              </a:ext>
            </a:extLst>
          </p:cNvPr>
          <p:cNvSpPr>
            <a:spLocks noGrp="1"/>
          </p:cNvSpPr>
          <p:nvPr>
            <p:ph sz="quarter" idx="10"/>
          </p:nvPr>
        </p:nvSpPr>
        <p:spPr>
          <a:xfrm>
            <a:off x="1371599" y="1414020"/>
            <a:ext cx="9846297" cy="4779389"/>
          </a:xfrm>
        </p:spPr>
        <p:txBody>
          <a:bodyPr>
            <a:noAutofit/>
          </a:bodyPr>
          <a:lstStyle/>
          <a:p>
            <a:pPr marL="342900" lvl="0" indent="-342900">
              <a:lnSpc>
                <a:spcPct val="115000"/>
              </a:lnSpc>
              <a:buFont typeface="Symbol" panose="05050102010706020507" pitchFamily="18" charset="2"/>
              <a:buChar char=""/>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Extension to Other Fault Ride-Through Capabilities</a:t>
            </a:r>
            <a:r>
              <a:rPr lang="en-IN" dirty="0">
                <a:effectLst/>
                <a:latin typeface="Times New Roman" panose="02020603050405020304" pitchFamily="18" charset="0"/>
                <a:ea typeface="Calibri" panose="020F0502020204030204" pitchFamily="34" charset="0"/>
                <a:cs typeface="Times New Roman" panose="02020603050405020304" pitchFamily="18" charset="0"/>
              </a:rPr>
              <a:t>: Expand methodology to include High Voltage Ride Through (HVRT) and frequency ride-through capabilities. </a:t>
            </a:r>
          </a:p>
          <a:p>
            <a:pPr marL="342900" lvl="0" indent="-342900">
              <a:lnSpc>
                <a:spcPct val="115000"/>
              </a:lnSpc>
              <a:buFont typeface="Symbol" panose="05050102010706020507" pitchFamily="18" charset="2"/>
              <a:buChar char=""/>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Scalability for Larger Systems: </a:t>
            </a:r>
            <a:r>
              <a:rPr lang="en-IN" dirty="0">
                <a:effectLst/>
                <a:latin typeface="Times New Roman" panose="02020603050405020304" pitchFamily="18" charset="0"/>
                <a:ea typeface="Calibri" panose="020F0502020204030204" pitchFamily="34" charset="0"/>
                <a:cs typeface="Times New Roman" panose="02020603050405020304" pitchFamily="18" charset="0"/>
              </a:rPr>
              <a:t>T</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est</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the reinforcement learning-based LVRT on larger power systems or multi-area grids to assess its scalability and performance in more complex environments.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Real-Time Hardware Testing:</a:t>
            </a:r>
            <a:r>
              <a:rPr lang="en-IN" dirty="0">
                <a:effectLst/>
                <a:latin typeface="Times New Roman" panose="02020603050405020304" pitchFamily="18" charset="0"/>
                <a:ea typeface="Calibri" panose="020F0502020204030204" pitchFamily="34" charset="0"/>
                <a:cs typeface="Times New Roman" panose="02020603050405020304" pitchFamily="18" charset="0"/>
              </a:rPr>
              <a:t> Implement trained RL agent in hardware-in-the-loop systems for real-time validation and testing under physical grid conditions. </a:t>
            </a:r>
          </a:p>
          <a:p>
            <a:pPr marL="342900" lvl="0" indent="-342900">
              <a:lnSpc>
                <a:spcPct val="115000"/>
              </a:lnSpc>
              <a:buFont typeface="Symbol" panose="05050102010706020507" pitchFamily="18" charset="2"/>
              <a:buChar char=""/>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Cybersecurity Considerations: </a:t>
            </a:r>
            <a:r>
              <a:rPr lang="en-IN" dirty="0">
                <a:effectLst/>
                <a:latin typeface="Times New Roman" panose="02020603050405020304" pitchFamily="18" charset="0"/>
                <a:ea typeface="Calibri" panose="020F0502020204030204" pitchFamily="34" charset="0"/>
                <a:cs typeface="Times New Roman" panose="02020603050405020304" pitchFamily="18" charset="0"/>
              </a:rPr>
              <a:t>Investigate security implications of RL-based LVRT systems in the context of cyberattacks on modern grids. </a:t>
            </a:r>
          </a:p>
          <a:p>
            <a:pPr marL="342900" lvl="0" indent="-342900">
              <a:lnSpc>
                <a:spcPct val="115000"/>
              </a:lnSpc>
              <a:buFont typeface="Symbol" panose="05050102010706020507" pitchFamily="18" charset="2"/>
              <a:buChar char=""/>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Development of Generalized RL Environments: </a:t>
            </a:r>
            <a:r>
              <a:rPr lang="en-IN" dirty="0">
                <a:effectLst/>
                <a:latin typeface="Times New Roman" panose="02020603050405020304" pitchFamily="18" charset="0"/>
                <a:ea typeface="Calibri" panose="020F0502020204030204" pitchFamily="34" charset="0"/>
                <a:cs typeface="Times New Roman" panose="02020603050405020304" pitchFamily="18" charset="0"/>
              </a:rPr>
              <a:t>Create a generalized RL environment to model various types of grid disturbances and scenarios. </a:t>
            </a:r>
          </a:p>
          <a:p>
            <a:pPr marL="342900" lvl="0" indent="-342900">
              <a:lnSpc>
                <a:spcPct val="115000"/>
              </a:lnSpc>
              <a:spcAft>
                <a:spcPts val="1000"/>
              </a:spcAft>
              <a:buFont typeface="Symbol" panose="05050102010706020507" pitchFamily="18" charset="2"/>
              <a:buChar char=""/>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Multi-Agent Reinforcement Learning (MARL): </a:t>
            </a:r>
            <a:r>
              <a:rPr lang="en-IN" dirty="0">
                <a:effectLst/>
                <a:latin typeface="Times New Roman" panose="02020603050405020304" pitchFamily="18" charset="0"/>
                <a:ea typeface="Calibri" panose="020F0502020204030204" pitchFamily="34" charset="0"/>
                <a:cs typeface="Times New Roman" panose="02020603050405020304" pitchFamily="18" charset="0"/>
              </a:rPr>
              <a:t>Explore the use of MARL to coordinate multiple agents controlling different parts of the grid. </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BE6752D-6389-FE01-387A-0C24326A7F4C}"/>
              </a:ext>
            </a:extLst>
          </p:cNvPr>
          <p:cNvSpPr>
            <a:spLocks noGrp="1"/>
          </p:cNvSpPr>
          <p:nvPr>
            <p:ph type="sldNum" sz="quarter" idx="4"/>
          </p:nvPr>
        </p:nvSpPr>
        <p:spPr/>
        <p:txBody>
          <a:bodyPr/>
          <a:lstStyle/>
          <a:p>
            <a:fld id="{08AB70BE-1769-45B8-85A6-0C837432C7E6}" type="slidenum">
              <a:rPr lang="en-US" smtClean="0"/>
              <a:pPr/>
              <a:t>27</a:t>
            </a:fld>
            <a:endParaRPr lang="en-US" dirty="0"/>
          </a:p>
        </p:txBody>
      </p:sp>
    </p:spTree>
    <p:extLst>
      <p:ext uri="{BB962C8B-B14F-4D97-AF65-F5344CB8AC3E}">
        <p14:creationId xmlns:p14="http://schemas.microsoft.com/office/powerpoint/2010/main" val="2213895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A1E3-C107-E4A1-C4C8-5599EDD7D4CF}"/>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8F58CE7E-0C85-4727-8BF4-AF0B881D2FAD}"/>
              </a:ext>
            </a:extLst>
          </p:cNvPr>
          <p:cNvSpPr>
            <a:spLocks noGrp="1"/>
          </p:cNvSpPr>
          <p:nvPr>
            <p:ph sz="quarter" idx="10"/>
          </p:nvPr>
        </p:nvSpPr>
        <p:spPr>
          <a:xfrm>
            <a:off x="1371599" y="1734533"/>
            <a:ext cx="9780309" cy="3857376"/>
          </a:xfrm>
        </p:spPr>
        <p:txBody>
          <a:bodyPr>
            <a:normAutofit fontScale="92500" lnSpcReduction="10000"/>
          </a:bodyPr>
          <a:lstStyle/>
          <a:p>
            <a:r>
              <a:rPr lang="en-US" sz="1800" dirty="0">
                <a:effectLst/>
                <a:latin typeface="Times New Roman" panose="02020603050405020304" pitchFamily="18" charset="0"/>
                <a:ea typeface="Times New Roman" panose="02020603050405020304" pitchFamily="18" charset="0"/>
              </a:rPr>
              <a:t>RL-based LVRT mechanism improves grid stability and fault recovery during voltage sags. </a:t>
            </a:r>
            <a:br>
              <a:rPr lang="en-US" sz="1800" dirty="0">
                <a:effectLst/>
                <a:latin typeface="Times New Roman" panose="02020603050405020304" pitchFamily="18" charset="0"/>
                <a:ea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Outperforms conventional methods in fault recovery time and voltage stability. </a:t>
            </a:r>
            <a:br>
              <a:rPr lang="en-US" sz="1800" dirty="0">
                <a:effectLst/>
                <a:latin typeface="Times New Roman" panose="02020603050405020304" pitchFamily="18" charset="0"/>
                <a:ea typeface="Times New Roman" panose="02020603050405020304" pitchFamily="18" charset="0"/>
              </a:rPr>
            </a:br>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RL approach adapts to diverse fault scenarios and extends to other fault ride-through capabilities. </a:t>
            </a:r>
            <a:br>
              <a:rPr lang="en-US" sz="1800" dirty="0">
                <a:effectLst/>
                <a:latin typeface="Times New Roman" panose="02020603050405020304" pitchFamily="18" charset="0"/>
                <a:ea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Supports renewable energy integration by ensuring grid stability during severe voltage fluctuations.</a:t>
            </a:r>
            <a:br>
              <a:rPr lang="en-US" sz="1800" dirty="0">
                <a:effectLst/>
                <a:latin typeface="Times New Roman" panose="02020603050405020304" pitchFamily="18" charset="0"/>
                <a:ea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Challenges include refinement of grid parameters and computational complexity. </a:t>
            </a:r>
            <a:br>
              <a:rPr lang="en-US" sz="1800" dirty="0">
                <a:effectLst/>
                <a:latin typeface="Times New Roman" panose="02020603050405020304" pitchFamily="18" charset="0"/>
                <a:ea typeface="Times New Roman" panose="02020603050405020304" pitchFamily="18" charset="0"/>
              </a:rPr>
            </a:br>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Despite challenges, represents a significant advancement in AI-driven power system control strategies.</a:t>
            </a:r>
            <a:endParaRPr lang="en-IN" dirty="0"/>
          </a:p>
        </p:txBody>
      </p:sp>
      <p:sp>
        <p:nvSpPr>
          <p:cNvPr id="4" name="Slide Number Placeholder 3">
            <a:extLst>
              <a:ext uri="{FF2B5EF4-FFF2-40B4-BE49-F238E27FC236}">
                <a16:creationId xmlns:a16="http://schemas.microsoft.com/office/drawing/2014/main" id="{13DE350F-3899-70F7-2DAD-A7F81B5CB723}"/>
              </a:ext>
            </a:extLst>
          </p:cNvPr>
          <p:cNvSpPr>
            <a:spLocks noGrp="1"/>
          </p:cNvSpPr>
          <p:nvPr>
            <p:ph type="sldNum" sz="quarter" idx="4"/>
          </p:nvPr>
        </p:nvSpPr>
        <p:spPr/>
        <p:txBody>
          <a:bodyPr/>
          <a:lstStyle/>
          <a:p>
            <a:fld id="{08AB70BE-1769-45B8-85A6-0C837432C7E6}" type="slidenum">
              <a:rPr lang="en-US" smtClean="0"/>
              <a:pPr/>
              <a:t>28</a:t>
            </a:fld>
            <a:endParaRPr lang="en-US" dirty="0"/>
          </a:p>
        </p:txBody>
      </p:sp>
    </p:spTree>
    <p:extLst>
      <p:ext uri="{BB962C8B-B14F-4D97-AF65-F5344CB8AC3E}">
        <p14:creationId xmlns:p14="http://schemas.microsoft.com/office/powerpoint/2010/main" val="655211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4906-33F2-2E8E-3DF6-9DFDBC4917F7}"/>
              </a:ext>
            </a:extLst>
          </p:cNvPr>
          <p:cNvSpPr>
            <a:spLocks noGrp="1"/>
          </p:cNvSpPr>
          <p:nvPr>
            <p:ph type="title"/>
          </p:nvPr>
        </p:nvSpPr>
        <p:spPr>
          <a:xfrm>
            <a:off x="1381748" y="246184"/>
            <a:ext cx="9525000" cy="1148984"/>
          </a:xfrm>
        </p:spPr>
        <p:txBody>
          <a:bodyPr/>
          <a:lstStyle/>
          <a:p>
            <a:r>
              <a:rPr lang="en-IN" dirty="0"/>
              <a:t>Contribution </a:t>
            </a:r>
          </a:p>
        </p:txBody>
      </p:sp>
      <p:sp>
        <p:nvSpPr>
          <p:cNvPr id="3" name="Content Placeholder 2">
            <a:extLst>
              <a:ext uri="{FF2B5EF4-FFF2-40B4-BE49-F238E27FC236}">
                <a16:creationId xmlns:a16="http://schemas.microsoft.com/office/drawing/2014/main" id="{E0517CD9-E603-C49F-BFD6-B6049869513A}"/>
              </a:ext>
            </a:extLst>
          </p:cNvPr>
          <p:cNvSpPr>
            <a:spLocks noGrp="1"/>
          </p:cNvSpPr>
          <p:nvPr>
            <p:ph sz="quarter" idx="10"/>
          </p:nvPr>
        </p:nvSpPr>
        <p:spPr>
          <a:xfrm>
            <a:off x="1371600" y="1885361"/>
            <a:ext cx="9525000" cy="3706547"/>
          </a:xfrm>
        </p:spPr>
        <p:txBody>
          <a:bodyPr>
            <a:normAutofit/>
          </a:bodyPr>
          <a:lstStyle/>
          <a:p>
            <a:r>
              <a:rPr lang="en-IN" i="1" dirty="0">
                <a:latin typeface="Times New Roman" panose="02020603050405020304" pitchFamily="18" charset="0"/>
                <a:cs typeface="Times New Roman" panose="02020603050405020304" pitchFamily="18" charset="0"/>
              </a:rPr>
              <a:t>Bikas Singh (B21EE015):</a:t>
            </a:r>
          </a:p>
          <a:p>
            <a:pPr lvl="1"/>
            <a:r>
              <a:rPr lang="en-IN" dirty="0">
                <a:latin typeface="Times New Roman" panose="02020603050405020304" pitchFamily="18" charset="0"/>
                <a:cs typeface="Times New Roman" panose="02020603050405020304" pitchFamily="18" charset="0"/>
              </a:rPr>
              <a:t>Worked on literature review</a:t>
            </a:r>
          </a:p>
          <a:p>
            <a:pPr lvl="1"/>
            <a:r>
              <a:rPr lang="en-IN" dirty="0">
                <a:latin typeface="Times New Roman" panose="02020603050405020304" pitchFamily="18" charset="0"/>
                <a:cs typeface="Times New Roman" panose="02020603050405020304" pitchFamily="18" charset="0"/>
              </a:rPr>
              <a:t>Conventional LVRT</a:t>
            </a:r>
          </a:p>
          <a:p>
            <a:pPr lvl="1"/>
            <a:r>
              <a:rPr lang="en-IN" dirty="0">
                <a:latin typeface="Times New Roman" panose="02020603050405020304" pitchFamily="18" charset="0"/>
                <a:cs typeface="Times New Roman" panose="02020603050405020304" pitchFamily="18" charset="0"/>
              </a:rPr>
              <a:t>Designing a RL Based LVRT</a:t>
            </a:r>
          </a:p>
          <a:p>
            <a:pPr marL="0" indent="0">
              <a:buNone/>
            </a:pPr>
            <a:endParaRPr lang="en-IN" i="1" dirty="0">
              <a:latin typeface="Times New Roman" panose="02020603050405020304" pitchFamily="18" charset="0"/>
              <a:cs typeface="Times New Roman" panose="02020603050405020304" pitchFamily="18" charset="0"/>
            </a:endParaRPr>
          </a:p>
          <a:p>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Anushka </a:t>
            </a:r>
            <a:r>
              <a:rPr lang="en-US" i="1" dirty="0" err="1">
                <a:effectLst/>
                <a:latin typeface="Times New Roman" panose="02020603050405020304" pitchFamily="18" charset="0"/>
                <a:ea typeface="Times New Roman" panose="02020603050405020304" pitchFamily="18" charset="0"/>
                <a:cs typeface="Times New Roman" panose="02020603050405020304" pitchFamily="18" charset="0"/>
              </a:rPr>
              <a:t>Barkade</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 (B21EE080):</a:t>
            </a:r>
          </a:p>
          <a:p>
            <a:pPr lvl="1"/>
            <a:r>
              <a:rPr lang="en-US" dirty="0">
                <a:latin typeface="Times New Roman" panose="02020603050405020304" pitchFamily="18" charset="0"/>
                <a:cs typeface="Times New Roman" panose="02020603050405020304" pitchFamily="18" charset="0"/>
              </a:rPr>
              <a:t>Worked on the background study of project</a:t>
            </a:r>
          </a:p>
          <a:p>
            <a:pPr lvl="1"/>
            <a:r>
              <a:rPr lang="en-IN" dirty="0">
                <a:latin typeface="Times New Roman" panose="02020603050405020304" pitchFamily="18" charset="0"/>
                <a:cs typeface="Times New Roman" panose="02020603050405020304" pitchFamily="18" charset="0"/>
              </a:rPr>
              <a:t>Comparing Conventional LVRT and RL-Based LVRT</a:t>
            </a: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901D259-592A-EE1C-3BB6-C4306E201A63}"/>
              </a:ext>
            </a:extLst>
          </p:cNvPr>
          <p:cNvSpPr>
            <a:spLocks noGrp="1"/>
          </p:cNvSpPr>
          <p:nvPr>
            <p:ph type="sldNum" sz="quarter" idx="4"/>
          </p:nvPr>
        </p:nvSpPr>
        <p:spPr/>
        <p:txBody>
          <a:bodyPr/>
          <a:lstStyle/>
          <a:p>
            <a:fld id="{08AB70BE-1769-45B8-85A6-0C837432C7E6}" type="slidenum">
              <a:rPr lang="en-US" smtClean="0"/>
              <a:pPr/>
              <a:t>29</a:t>
            </a:fld>
            <a:endParaRPr lang="en-US" dirty="0"/>
          </a:p>
        </p:txBody>
      </p:sp>
    </p:spTree>
    <p:extLst>
      <p:ext uri="{BB962C8B-B14F-4D97-AF65-F5344CB8AC3E}">
        <p14:creationId xmlns:p14="http://schemas.microsoft.com/office/powerpoint/2010/main" val="2974083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419491" y="1029062"/>
            <a:ext cx="8149474" cy="4009292"/>
          </a:xfrm>
        </p:spPr>
        <p:txBody>
          <a:bodyPr>
            <a:normAutofit/>
          </a:bodyPr>
          <a:lstStyle/>
          <a:p>
            <a:pPr algn="ctr"/>
            <a:r>
              <a:rPr lang="en-IN" sz="8000" dirty="0"/>
              <a:t>Introduction </a:t>
            </a:r>
            <a:endParaRPr lang="en-US" sz="8000" dirty="0"/>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a:xfrm>
            <a:off x="7940119" y="0"/>
            <a:ext cx="3604181" cy="6858000"/>
          </a:xfrm>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3</a:t>
            </a:fld>
            <a:endParaRPr lang="en-US" dirty="0"/>
          </a:p>
        </p:txBody>
      </p:sp>
    </p:spTree>
    <p:extLst>
      <p:ext uri="{BB962C8B-B14F-4D97-AF65-F5344CB8AC3E}">
        <p14:creationId xmlns:p14="http://schemas.microsoft.com/office/powerpoint/2010/main" val="3124175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098" name="Picture 2" descr="Free Thanks PowerPoint, Canva, and Google Slides Templates">
            <a:extLst>
              <a:ext uri="{FF2B5EF4-FFF2-40B4-BE49-F238E27FC236}">
                <a16:creationId xmlns:a16="http://schemas.microsoft.com/office/drawing/2014/main" id="{C4BC0D05-A22F-3FB6-CAC1-539440AEEC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80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5DA9F-918D-3F80-10F5-11A2F2183A3A}"/>
              </a:ext>
            </a:extLst>
          </p:cNvPr>
          <p:cNvSpPr>
            <a:spLocks noGrp="1"/>
          </p:cNvSpPr>
          <p:nvPr>
            <p:ph type="title"/>
          </p:nvPr>
        </p:nvSpPr>
        <p:spPr>
          <a:xfrm>
            <a:off x="1381748" y="246184"/>
            <a:ext cx="9525000" cy="1167838"/>
          </a:xfrm>
        </p:spPr>
        <p:txBody>
          <a:bodyPr/>
          <a:lstStyle/>
          <a:p>
            <a:r>
              <a:rPr lang="en-IN" dirty="0"/>
              <a:t>Electrical Fault </a:t>
            </a:r>
          </a:p>
        </p:txBody>
      </p:sp>
      <p:sp>
        <p:nvSpPr>
          <p:cNvPr id="3" name="Content Placeholder 2">
            <a:extLst>
              <a:ext uri="{FF2B5EF4-FFF2-40B4-BE49-F238E27FC236}">
                <a16:creationId xmlns:a16="http://schemas.microsoft.com/office/drawing/2014/main" id="{46203865-B11D-A63B-B2C3-69D66342E5D1}"/>
              </a:ext>
            </a:extLst>
          </p:cNvPr>
          <p:cNvSpPr>
            <a:spLocks noGrp="1"/>
          </p:cNvSpPr>
          <p:nvPr>
            <p:ph sz="quarter" idx="10"/>
          </p:nvPr>
        </p:nvSpPr>
        <p:spPr>
          <a:xfrm>
            <a:off x="1598564" y="1697912"/>
            <a:ext cx="9628759" cy="2062297"/>
          </a:xfrm>
        </p:spPr>
        <p:txBody>
          <a:bodyPr/>
          <a:lstStyle/>
          <a:p>
            <a:pPr marL="0" indent="0">
              <a:buNone/>
            </a:pPr>
            <a:r>
              <a:rPr lang="en-IN" sz="1800" dirty="0">
                <a:effectLst/>
                <a:latin typeface="Times New Roman" panose="02020603050405020304" pitchFamily="18" charset="0"/>
                <a:ea typeface="Times New Roman" panose="02020603050405020304" pitchFamily="18" charset="0"/>
              </a:rPr>
              <a:t>An electrical fault occurs when voltages and currents deviate from their nominal values, causing damage to equipment and devices. Under normal conditions, power system equipment or lines carry normal voltages and currents, but when a fault occurs, excessive currents flow, necessitating the design of suitable switch gear equipment, electromechanical relays, circuit breakers, and other protection devices.</a:t>
            </a:r>
            <a:endParaRPr lang="en-IN" dirty="0"/>
          </a:p>
        </p:txBody>
      </p:sp>
      <p:sp>
        <p:nvSpPr>
          <p:cNvPr id="4" name="Slide Number Placeholder 3">
            <a:extLst>
              <a:ext uri="{FF2B5EF4-FFF2-40B4-BE49-F238E27FC236}">
                <a16:creationId xmlns:a16="http://schemas.microsoft.com/office/drawing/2014/main" id="{9BBD67B5-BC85-548A-2F2D-AFE8A14190DE}"/>
              </a:ext>
            </a:extLst>
          </p:cNvPr>
          <p:cNvSpPr>
            <a:spLocks noGrp="1"/>
          </p:cNvSpPr>
          <p:nvPr>
            <p:ph type="sldNum" sz="quarter" idx="4"/>
          </p:nvPr>
        </p:nvSpPr>
        <p:spPr/>
        <p:txBody>
          <a:bodyPr/>
          <a:lstStyle/>
          <a:p>
            <a:fld id="{08AB70BE-1769-45B8-85A6-0C837432C7E6}" type="slidenum">
              <a:rPr lang="en-US" smtClean="0"/>
              <a:pPr/>
              <a:t>4</a:t>
            </a:fld>
            <a:endParaRPr lang="en-US" dirty="0"/>
          </a:p>
        </p:txBody>
      </p:sp>
      <p:sp>
        <p:nvSpPr>
          <p:cNvPr id="5" name="TextBox 4">
            <a:extLst>
              <a:ext uri="{FF2B5EF4-FFF2-40B4-BE49-F238E27FC236}">
                <a16:creationId xmlns:a16="http://schemas.microsoft.com/office/drawing/2014/main" id="{F8BD0C47-B030-C67B-5A6E-6C9C795E8857}"/>
              </a:ext>
            </a:extLst>
          </p:cNvPr>
          <p:cNvSpPr txBox="1"/>
          <p:nvPr/>
        </p:nvSpPr>
        <p:spPr>
          <a:xfrm>
            <a:off x="2422687" y="4044099"/>
            <a:ext cx="6532775" cy="2156488"/>
          </a:xfrm>
          <a:prstGeom prst="rect">
            <a:avLst/>
          </a:prstGeom>
          <a:noFill/>
        </p:spPr>
        <p:txBody>
          <a:bodyPr wrap="square" rtlCol="0">
            <a:spAutoFit/>
          </a:bodyPr>
          <a:lstStyle/>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rPr>
              <a:t>Types of Faults in Electrical Power Systems:</a:t>
            </a:r>
            <a:endParaRPr lang="en-IN" sz="1800" dirty="0">
              <a:effectLst/>
              <a:latin typeface="Calibri" panose="020F0502020204030204" pitchFamily="34" charset="0"/>
              <a:ea typeface="Calibri" panose="020F0502020204030204" pitchFamily="34"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rPr>
              <a:t>In power system the faults majorly classified into two types.</a:t>
            </a:r>
            <a:endParaRPr lang="en-IN" sz="1800" dirty="0">
              <a:effectLst/>
              <a:latin typeface="Calibri" panose="020F0502020204030204" pitchFamily="34" charset="0"/>
              <a:ea typeface="Calibri" panose="020F0502020204030204" pitchFamily="34"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Symmetrical Fault</a:t>
            </a:r>
            <a:endParaRPr lang="en-IN" sz="1800" dirty="0">
              <a:effectLst/>
              <a:latin typeface="Calibri" panose="020F0502020204030204" pitchFamily="34" charset="0"/>
              <a:ea typeface="Calibri" panose="020F0502020204030204" pitchFamily="34"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Unsymmetrical Fault</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731614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043F-91B9-ACF0-FF2E-E2C075B25822}"/>
              </a:ext>
            </a:extLst>
          </p:cNvPr>
          <p:cNvSpPr>
            <a:spLocks noGrp="1"/>
          </p:cNvSpPr>
          <p:nvPr>
            <p:ph type="title"/>
          </p:nvPr>
        </p:nvSpPr>
        <p:spPr>
          <a:xfrm>
            <a:off x="1381748" y="246183"/>
            <a:ext cx="9525000" cy="1233825"/>
          </a:xfrm>
        </p:spPr>
        <p:txBody>
          <a:bodyPr/>
          <a:lstStyle/>
          <a:p>
            <a:r>
              <a:rPr lang="en-IN" sz="3600" dirty="0">
                <a:effectLst/>
                <a:latin typeface="Times New Roman" panose="02020603050405020304" pitchFamily="18" charset="0"/>
                <a:ea typeface="Times New Roman" panose="02020603050405020304" pitchFamily="18" charset="0"/>
              </a:rPr>
              <a:t>Symmetrical Fault</a:t>
            </a:r>
            <a:endParaRPr lang="en-IN" dirty="0"/>
          </a:p>
        </p:txBody>
      </p:sp>
      <p:sp>
        <p:nvSpPr>
          <p:cNvPr id="3" name="Content Placeholder 2">
            <a:extLst>
              <a:ext uri="{FF2B5EF4-FFF2-40B4-BE49-F238E27FC236}">
                <a16:creationId xmlns:a16="http://schemas.microsoft.com/office/drawing/2014/main" id="{871B1F57-8E6A-124E-8B17-6854D3892594}"/>
              </a:ext>
            </a:extLst>
          </p:cNvPr>
          <p:cNvSpPr>
            <a:spLocks noGrp="1"/>
          </p:cNvSpPr>
          <p:nvPr>
            <p:ph sz="quarter" idx="10"/>
          </p:nvPr>
        </p:nvSpPr>
        <p:spPr>
          <a:xfrm>
            <a:off x="1371600" y="1480009"/>
            <a:ext cx="9525000" cy="4111900"/>
          </a:xfrm>
        </p:spPr>
        <p:txBody>
          <a:bodyPr/>
          <a:lstStyle/>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rPr>
              <a:t>Symmetrical faults are a type of electrical fault in which all three phases of a power system are affected equally. </a:t>
            </a: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rPr>
              <a:t>This results in the system remaining balanced even during the fault, meaning the voltages and currents in all three phases are identical in magnitude and equally displaced in phase by 120°.</a:t>
            </a: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The symmetrical faults are classified into two types</a:t>
            </a:r>
            <a:endParaRPr lang="en-IN" sz="1800" dirty="0">
              <a:effectLst/>
              <a:latin typeface="Calibri" panose="020F0502020204030204" pitchFamily="34" charset="0"/>
              <a:ea typeface="Calibri" panose="020F0502020204030204" pitchFamily="34" charset="0"/>
            </a:endParaRPr>
          </a:p>
          <a:p>
            <a:pPr marL="800100" lvl="1" indent="-342900" algn="just">
              <a:lnSpc>
                <a:spcPct val="115000"/>
              </a:lnSpc>
              <a:spcAft>
                <a:spcPts val="1000"/>
              </a:spcAft>
              <a:buSzPts val="1000"/>
              <a:buFont typeface="Symbol" panose="05050102010706020507" pitchFamily="18" charset="2"/>
              <a:buChar char=""/>
              <a:tabLst>
                <a:tab pos="457200" algn="l"/>
              </a:tabLst>
            </a:pPr>
            <a:r>
              <a:rPr lang="en-IN" dirty="0">
                <a:effectLst/>
                <a:latin typeface="Times New Roman" panose="02020603050405020304" pitchFamily="18" charset="0"/>
                <a:ea typeface="Times New Roman" panose="02020603050405020304" pitchFamily="18" charset="0"/>
              </a:rPr>
              <a:t>Line – Line – Line Fault</a:t>
            </a:r>
            <a:endParaRPr lang="en-IN" dirty="0">
              <a:effectLst/>
              <a:latin typeface="Calibri" panose="020F0502020204030204" pitchFamily="34" charset="0"/>
              <a:ea typeface="Calibri" panose="020F0502020204030204" pitchFamily="34" charset="0"/>
            </a:endParaRPr>
          </a:p>
          <a:p>
            <a:pPr marL="800100" lvl="1" indent="-342900" algn="just">
              <a:lnSpc>
                <a:spcPct val="115000"/>
              </a:lnSpc>
              <a:spcAft>
                <a:spcPts val="1000"/>
              </a:spcAft>
              <a:buSzPts val="1000"/>
              <a:buFont typeface="Symbol" panose="05050102010706020507" pitchFamily="18" charset="2"/>
              <a:buChar char=""/>
              <a:tabLst>
                <a:tab pos="457200" algn="l"/>
              </a:tabLst>
            </a:pPr>
            <a:r>
              <a:rPr lang="en-IN" dirty="0">
                <a:effectLst/>
                <a:latin typeface="Times New Roman" panose="02020603050405020304" pitchFamily="18" charset="0"/>
                <a:ea typeface="Times New Roman" panose="02020603050405020304" pitchFamily="18" charset="0"/>
              </a:rPr>
              <a:t>Line – Line – Line – Ground Fault</a:t>
            </a:r>
            <a:endParaRPr lang="en-IN" dirty="0">
              <a:effectLst/>
              <a:latin typeface="Calibri" panose="020F0502020204030204" pitchFamily="34" charset="0"/>
              <a:ea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0A4A28C0-6EB5-F06F-31F5-EBF115524788}"/>
              </a:ext>
            </a:extLst>
          </p:cNvPr>
          <p:cNvSpPr>
            <a:spLocks noGrp="1"/>
          </p:cNvSpPr>
          <p:nvPr>
            <p:ph type="sldNum" sz="quarter" idx="4"/>
          </p:nvPr>
        </p:nvSpPr>
        <p:spPr/>
        <p:txBody>
          <a:bodyPr/>
          <a:lstStyle/>
          <a:p>
            <a:fld id="{08AB70BE-1769-45B8-85A6-0C837432C7E6}" type="slidenum">
              <a:rPr lang="en-US" smtClean="0"/>
              <a:pPr/>
              <a:t>5</a:t>
            </a:fld>
            <a:endParaRPr lang="en-US" dirty="0"/>
          </a:p>
        </p:txBody>
      </p:sp>
      <p:pic>
        <p:nvPicPr>
          <p:cNvPr id="5" name="Picture 4" descr="Symmetrical faults">
            <a:extLst>
              <a:ext uri="{FF2B5EF4-FFF2-40B4-BE49-F238E27FC236}">
                <a16:creationId xmlns:a16="http://schemas.microsoft.com/office/drawing/2014/main" id="{7EEB81EC-1EE7-87CB-5560-57CDF6B562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2221" y="3535959"/>
            <a:ext cx="4429495" cy="2869116"/>
          </a:xfrm>
          <a:prstGeom prst="rect">
            <a:avLst/>
          </a:prstGeom>
          <a:noFill/>
          <a:ln>
            <a:noFill/>
          </a:ln>
        </p:spPr>
      </p:pic>
    </p:spTree>
    <p:extLst>
      <p:ext uri="{BB962C8B-B14F-4D97-AF65-F5344CB8AC3E}">
        <p14:creationId xmlns:p14="http://schemas.microsoft.com/office/powerpoint/2010/main" val="140572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7654-81B7-7554-B1F6-49F1CA7BB00D}"/>
              </a:ext>
            </a:extLst>
          </p:cNvPr>
          <p:cNvSpPr>
            <a:spLocks noGrp="1"/>
          </p:cNvSpPr>
          <p:nvPr>
            <p:ph type="title"/>
          </p:nvPr>
        </p:nvSpPr>
        <p:spPr>
          <a:xfrm>
            <a:off x="1381748" y="246183"/>
            <a:ext cx="9525000" cy="1186691"/>
          </a:xfrm>
        </p:spPr>
        <p:txBody>
          <a:bodyPr/>
          <a:lstStyle/>
          <a:p>
            <a:r>
              <a:rPr lang="en-IN" sz="3600" dirty="0">
                <a:effectLst/>
                <a:latin typeface="Times New Roman" panose="02020603050405020304" pitchFamily="18" charset="0"/>
                <a:ea typeface="Times New Roman" panose="02020603050405020304" pitchFamily="18" charset="0"/>
              </a:rPr>
              <a:t>Unsymmetrical Fault</a:t>
            </a:r>
            <a:endParaRPr lang="en-IN" dirty="0"/>
          </a:p>
        </p:txBody>
      </p:sp>
      <p:sp>
        <p:nvSpPr>
          <p:cNvPr id="3" name="Content Placeholder 2">
            <a:extLst>
              <a:ext uri="{FF2B5EF4-FFF2-40B4-BE49-F238E27FC236}">
                <a16:creationId xmlns:a16="http://schemas.microsoft.com/office/drawing/2014/main" id="{7F27A41B-ACC0-4961-F02E-6B993D4B8921}"/>
              </a:ext>
            </a:extLst>
          </p:cNvPr>
          <p:cNvSpPr>
            <a:spLocks noGrp="1"/>
          </p:cNvSpPr>
          <p:nvPr>
            <p:ph sz="quarter" idx="10"/>
          </p:nvPr>
        </p:nvSpPr>
        <p:spPr>
          <a:xfrm>
            <a:off x="1371600" y="1725105"/>
            <a:ext cx="9525000" cy="3866803"/>
          </a:xfrm>
        </p:spPr>
        <p:txBody>
          <a:bodyPr>
            <a:norm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rPr>
              <a:t>Unsymmetrical faults are less severe than symmetrical faults. </a:t>
            </a: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rPr>
              <a:t>Unsymmetrical faults, also known as unbalanced faults, cause impedance values to differ in each phase, causing unbalance current to flow. </a:t>
            </a: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rPr>
              <a:t>These faults are more difficult to analyse and are carried on a per-phase basis, similar to three-phase balanced faults.</a:t>
            </a: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rPr>
              <a:t>The L-G fault is the most common, causing the conductor to contact the earth or ground.</a:t>
            </a: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rPr>
              <a:t>Double line to ground faults occurs when two conductors make contact during line swinging due to winds.</a:t>
            </a: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rPr>
              <a:t>Line to line faults occur when two conductors make contact during wind swinging. </a:t>
            </a:r>
            <a:endParaRPr lang="en-IN" dirty="0"/>
          </a:p>
        </p:txBody>
      </p:sp>
      <p:sp>
        <p:nvSpPr>
          <p:cNvPr id="4" name="Slide Number Placeholder 3">
            <a:extLst>
              <a:ext uri="{FF2B5EF4-FFF2-40B4-BE49-F238E27FC236}">
                <a16:creationId xmlns:a16="http://schemas.microsoft.com/office/drawing/2014/main" id="{E3B01951-E250-3450-964F-91826FBD4BCB}"/>
              </a:ext>
            </a:extLst>
          </p:cNvPr>
          <p:cNvSpPr>
            <a:spLocks noGrp="1"/>
          </p:cNvSpPr>
          <p:nvPr>
            <p:ph type="sldNum" sz="quarter" idx="4"/>
          </p:nvPr>
        </p:nvSpPr>
        <p:spPr/>
        <p:txBody>
          <a:bodyPr/>
          <a:lstStyle/>
          <a:p>
            <a:fld id="{08AB70BE-1769-45B8-85A6-0C837432C7E6}" type="slidenum">
              <a:rPr lang="en-US" smtClean="0"/>
              <a:pPr/>
              <a:t>6</a:t>
            </a:fld>
            <a:endParaRPr lang="en-US" dirty="0"/>
          </a:p>
        </p:txBody>
      </p:sp>
    </p:spTree>
    <p:extLst>
      <p:ext uri="{BB962C8B-B14F-4D97-AF65-F5344CB8AC3E}">
        <p14:creationId xmlns:p14="http://schemas.microsoft.com/office/powerpoint/2010/main" val="186326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1D97B-EF91-AE7D-3C0E-366B11D6DCE0}"/>
              </a:ext>
            </a:extLst>
          </p:cNvPr>
          <p:cNvSpPr>
            <a:spLocks noGrp="1"/>
          </p:cNvSpPr>
          <p:nvPr>
            <p:ph sz="quarter" idx="10"/>
          </p:nvPr>
        </p:nvSpPr>
        <p:spPr>
          <a:xfrm>
            <a:off x="1371600" y="1272619"/>
            <a:ext cx="9525000" cy="2156381"/>
          </a:xfrm>
        </p:spPr>
        <p:txBody>
          <a:bodyPr/>
          <a:lstStyle/>
          <a:p>
            <a:pPr algn="just">
              <a:lnSpc>
                <a:spcPct val="115000"/>
              </a:lnSpc>
              <a:spcAft>
                <a:spcPts val="1000"/>
              </a:spcAft>
            </a:pPr>
            <a:r>
              <a:rPr lang="en-IN" sz="2400" dirty="0">
                <a:effectLst/>
                <a:latin typeface="Times New Roman" panose="02020603050405020304" pitchFamily="18" charset="0"/>
                <a:ea typeface="Times New Roman" panose="02020603050405020304" pitchFamily="18" charset="0"/>
              </a:rPr>
              <a:t>The unsymmetrical faults are classified into two types</a:t>
            </a:r>
            <a:endParaRPr lang="en-IN" sz="2400" dirty="0">
              <a:effectLst/>
              <a:latin typeface="Calibri" panose="020F0502020204030204" pitchFamily="34" charset="0"/>
              <a:ea typeface="Calibri" panose="020F0502020204030204" pitchFamily="34" charset="0"/>
            </a:endParaRPr>
          </a:p>
          <a:p>
            <a:pPr marL="1257300" lvl="2"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Times New Roman" panose="02020603050405020304" pitchFamily="18" charset="0"/>
                <a:ea typeface="Times New Roman" panose="02020603050405020304" pitchFamily="18" charset="0"/>
              </a:rPr>
              <a:t>Single L – G (Line-to-Ground) Fault</a:t>
            </a:r>
            <a:endParaRPr lang="en-IN" sz="2000" dirty="0">
              <a:effectLst/>
              <a:latin typeface="Calibri" panose="020F0502020204030204" pitchFamily="34" charset="0"/>
              <a:ea typeface="Calibri" panose="020F0502020204030204" pitchFamily="34" charset="0"/>
            </a:endParaRPr>
          </a:p>
          <a:p>
            <a:pPr marL="1257300" lvl="2"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Times New Roman" panose="02020603050405020304" pitchFamily="18" charset="0"/>
                <a:ea typeface="Times New Roman" panose="02020603050405020304" pitchFamily="18" charset="0"/>
              </a:rPr>
              <a:t>L – L (Line-to-Line) Fault</a:t>
            </a:r>
            <a:endParaRPr lang="en-IN" sz="2000" dirty="0">
              <a:effectLst/>
              <a:latin typeface="Calibri" panose="020F0502020204030204" pitchFamily="34" charset="0"/>
              <a:ea typeface="Calibri" panose="020F0502020204030204" pitchFamily="34" charset="0"/>
            </a:endParaRPr>
          </a:p>
          <a:p>
            <a:pPr marL="1257300" lvl="2"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Times New Roman" panose="02020603050405020304" pitchFamily="18" charset="0"/>
                <a:ea typeface="Times New Roman" panose="02020603050405020304" pitchFamily="18" charset="0"/>
              </a:rPr>
              <a:t>Double L – G (Line-to-Ground) Fault</a:t>
            </a:r>
          </a:p>
        </p:txBody>
      </p:sp>
      <p:sp>
        <p:nvSpPr>
          <p:cNvPr id="4" name="Slide Number Placeholder 3">
            <a:extLst>
              <a:ext uri="{FF2B5EF4-FFF2-40B4-BE49-F238E27FC236}">
                <a16:creationId xmlns:a16="http://schemas.microsoft.com/office/drawing/2014/main" id="{31369B57-E10A-A2BD-B0F3-304F47F62D7C}"/>
              </a:ext>
            </a:extLst>
          </p:cNvPr>
          <p:cNvSpPr>
            <a:spLocks noGrp="1"/>
          </p:cNvSpPr>
          <p:nvPr>
            <p:ph type="sldNum" sz="quarter" idx="4"/>
          </p:nvPr>
        </p:nvSpPr>
        <p:spPr/>
        <p:txBody>
          <a:bodyPr/>
          <a:lstStyle/>
          <a:p>
            <a:fld id="{08AB70BE-1769-45B8-85A6-0C837432C7E6}" type="slidenum">
              <a:rPr lang="en-US" smtClean="0"/>
              <a:pPr/>
              <a:t>7</a:t>
            </a:fld>
            <a:endParaRPr lang="en-US" dirty="0"/>
          </a:p>
        </p:txBody>
      </p:sp>
      <p:pic>
        <p:nvPicPr>
          <p:cNvPr id="5" name="Picture 4" descr="Unsymmetrical faults">
            <a:extLst>
              <a:ext uri="{FF2B5EF4-FFF2-40B4-BE49-F238E27FC236}">
                <a16:creationId xmlns:a16="http://schemas.microsoft.com/office/drawing/2014/main" id="{D30913F1-590B-3325-84A0-0F813FA47C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7051" y="3490846"/>
            <a:ext cx="6962302" cy="2375467"/>
          </a:xfrm>
          <a:prstGeom prst="rect">
            <a:avLst/>
          </a:prstGeom>
          <a:noFill/>
          <a:ln>
            <a:noFill/>
          </a:ln>
        </p:spPr>
      </p:pic>
    </p:spTree>
    <p:extLst>
      <p:ext uri="{BB962C8B-B14F-4D97-AF65-F5344CB8AC3E}">
        <p14:creationId xmlns:p14="http://schemas.microsoft.com/office/powerpoint/2010/main" val="107827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B179-5044-3940-50F5-2E8F54282DB5}"/>
              </a:ext>
            </a:extLst>
          </p:cNvPr>
          <p:cNvSpPr>
            <a:spLocks noGrp="1"/>
          </p:cNvSpPr>
          <p:nvPr>
            <p:ph type="title"/>
          </p:nvPr>
        </p:nvSpPr>
        <p:spPr>
          <a:xfrm>
            <a:off x="1381748" y="246183"/>
            <a:ext cx="9525000" cy="1422361"/>
          </a:xfrm>
        </p:spPr>
        <p:txBody>
          <a:bodyPr>
            <a:normAutofit/>
          </a:bodyPr>
          <a:lstStyle/>
          <a:p>
            <a:r>
              <a:rPr lang="en-IN" sz="4000" dirty="0">
                <a:effectLst/>
                <a:latin typeface="Times New Roman" panose="02020603050405020304" pitchFamily="18" charset="0"/>
                <a:ea typeface="Calibri" panose="020F0502020204030204" pitchFamily="34" charset="0"/>
              </a:rPr>
              <a:t>Fault Ride Through </a:t>
            </a:r>
            <a:endParaRPr lang="en-IN" sz="4000" dirty="0"/>
          </a:p>
        </p:txBody>
      </p:sp>
      <p:sp>
        <p:nvSpPr>
          <p:cNvPr id="3" name="Content Placeholder 2">
            <a:extLst>
              <a:ext uri="{FF2B5EF4-FFF2-40B4-BE49-F238E27FC236}">
                <a16:creationId xmlns:a16="http://schemas.microsoft.com/office/drawing/2014/main" id="{B763E3C9-C32D-8DA1-DB69-F9853CD3D299}"/>
              </a:ext>
            </a:extLst>
          </p:cNvPr>
          <p:cNvSpPr>
            <a:spLocks noGrp="1"/>
          </p:cNvSpPr>
          <p:nvPr>
            <p:ph sz="quarter" idx="10"/>
          </p:nvPr>
        </p:nvSpPr>
        <p:spPr>
          <a:xfrm>
            <a:off x="1371600" y="1875935"/>
            <a:ext cx="9525000" cy="2206181"/>
          </a:xfrm>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Fault Ride-Through (FRT) capability is crucial for maintaining a reliable and continuous power supply, as it allows the power system to endure temporary voltage dips caused by faults without resulting in widespread outages.</a:t>
            </a:r>
          </a:p>
          <a:p>
            <a:r>
              <a:rPr lang="en-US" sz="1800" dirty="0">
                <a:effectLst/>
                <a:latin typeface="Times New Roman" panose="02020603050405020304" pitchFamily="18" charset="0"/>
                <a:ea typeface="Times New Roman" panose="02020603050405020304" pitchFamily="18" charset="0"/>
              </a:rPr>
              <a:t>This is particularly important with the increasing integration of renewable energy sources like wind and solar, which often depend on power electronics converters that might disconnect during voltage dips if they lack proper FRT features.</a:t>
            </a:r>
            <a:r>
              <a:rPr lang="en-US" sz="1800" dirty="0">
                <a:effectLst/>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D2F9FC4D-B5DE-18CB-5200-D66DE55F1BFF}"/>
              </a:ext>
            </a:extLst>
          </p:cNvPr>
          <p:cNvSpPr>
            <a:spLocks noGrp="1"/>
          </p:cNvSpPr>
          <p:nvPr>
            <p:ph type="sldNum" sz="quarter" idx="4"/>
          </p:nvPr>
        </p:nvSpPr>
        <p:spPr/>
        <p:txBody>
          <a:bodyPr/>
          <a:lstStyle/>
          <a:p>
            <a:fld id="{08AB70BE-1769-45B8-85A6-0C837432C7E6}" type="slidenum">
              <a:rPr lang="en-US" smtClean="0"/>
              <a:pPr/>
              <a:t>8</a:t>
            </a:fld>
            <a:endParaRPr lang="en-US" dirty="0"/>
          </a:p>
        </p:txBody>
      </p:sp>
      <p:pic>
        <p:nvPicPr>
          <p:cNvPr id="5" name="Picture 4">
            <a:extLst>
              <a:ext uri="{FF2B5EF4-FFF2-40B4-BE49-F238E27FC236}">
                <a16:creationId xmlns:a16="http://schemas.microsoft.com/office/drawing/2014/main" id="{D0C31268-BD0C-815D-96D1-441E540CF4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7992" y="4172208"/>
            <a:ext cx="4076000" cy="2206181"/>
          </a:xfrm>
          <a:prstGeom prst="rect">
            <a:avLst/>
          </a:prstGeom>
          <a:noFill/>
          <a:ln>
            <a:noFill/>
          </a:ln>
        </p:spPr>
      </p:pic>
    </p:spTree>
    <p:extLst>
      <p:ext uri="{BB962C8B-B14F-4D97-AF65-F5344CB8AC3E}">
        <p14:creationId xmlns:p14="http://schemas.microsoft.com/office/powerpoint/2010/main" val="35530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0CD7-A425-F21E-8B70-019D0D358F3E}"/>
              </a:ext>
            </a:extLst>
          </p:cNvPr>
          <p:cNvSpPr>
            <a:spLocks noGrp="1"/>
          </p:cNvSpPr>
          <p:nvPr>
            <p:ph type="title"/>
          </p:nvPr>
        </p:nvSpPr>
        <p:spPr>
          <a:xfrm>
            <a:off x="1381748" y="246184"/>
            <a:ext cx="9525000" cy="1318666"/>
          </a:xfrm>
        </p:spPr>
        <p:txBody>
          <a:bodyPr>
            <a:normAutofit/>
          </a:bodyPr>
          <a:lstStyle/>
          <a:p>
            <a:r>
              <a:rPr lang="en-IN" sz="4000" dirty="0">
                <a:effectLst/>
                <a:latin typeface="Times New Roman" panose="02020603050405020304" pitchFamily="18" charset="0"/>
                <a:ea typeface="Calibri" panose="020F0502020204030204" pitchFamily="34" charset="0"/>
              </a:rPr>
              <a:t>Low Voltage Ride Through (LVRT)</a:t>
            </a:r>
            <a:endParaRPr lang="en-IN" sz="4000" dirty="0"/>
          </a:p>
        </p:txBody>
      </p:sp>
      <p:sp>
        <p:nvSpPr>
          <p:cNvPr id="3" name="Content Placeholder 2">
            <a:extLst>
              <a:ext uri="{FF2B5EF4-FFF2-40B4-BE49-F238E27FC236}">
                <a16:creationId xmlns:a16="http://schemas.microsoft.com/office/drawing/2014/main" id="{7C2EBE39-E258-0377-4C87-04BD8EE70D17}"/>
              </a:ext>
            </a:extLst>
          </p:cNvPr>
          <p:cNvSpPr>
            <a:spLocks noGrp="1"/>
          </p:cNvSpPr>
          <p:nvPr>
            <p:ph sz="quarter" idx="10"/>
          </p:nvPr>
        </p:nvSpPr>
        <p:spPr>
          <a:xfrm>
            <a:off x="1371600" y="1743959"/>
            <a:ext cx="9676614" cy="4239145"/>
          </a:xfrm>
        </p:spPr>
        <p:txBody>
          <a:bodyPr>
            <a:normAutofit lnSpcReduction="10000"/>
          </a:bodyPr>
          <a:lstStyle/>
          <a:p>
            <a:r>
              <a:rPr lang="en-IN" sz="1800" dirty="0">
                <a:effectLst/>
                <a:latin typeface="Times New Roman" panose="02020603050405020304" pitchFamily="18" charset="0"/>
                <a:ea typeface="Times New Roman" panose="02020603050405020304" pitchFamily="18" charset="0"/>
              </a:rPr>
              <a:t>According to CEA regulations, converter-based generating stations connected to the grid must remain connected even if the voltage at the interconnection point drops, as long as the voltage dip follows the levels specified in the relevant curve, where Vt is the actual voltage and </a:t>
            </a:r>
            <a:r>
              <a:rPr lang="en-IN" sz="1800" dirty="0" err="1">
                <a:effectLst/>
                <a:latin typeface="Times New Roman" panose="02020603050405020304" pitchFamily="18" charset="0"/>
                <a:ea typeface="Times New Roman" panose="02020603050405020304" pitchFamily="18" charset="0"/>
              </a:rPr>
              <a:t>Vn</a:t>
            </a:r>
            <a:r>
              <a:rPr lang="en-IN" sz="1800" dirty="0">
                <a:effectLst/>
                <a:latin typeface="Times New Roman" panose="02020603050405020304" pitchFamily="18" charset="0"/>
                <a:ea typeface="Times New Roman" panose="02020603050405020304" pitchFamily="18" charset="0"/>
              </a:rPr>
              <a:t> is the nominal voltage.</a:t>
            </a:r>
            <a:br>
              <a:rPr lang="en-IN"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During a voltage dip, the priority is to supply </a:t>
            </a:r>
            <a:r>
              <a:rPr lang="en-IN" sz="1800" b="1" dirty="0">
                <a:effectLst/>
                <a:latin typeface="Times New Roman" panose="02020603050405020304" pitchFamily="18" charset="0"/>
                <a:ea typeface="Times New Roman" panose="02020603050405020304" pitchFamily="18" charset="0"/>
              </a:rPr>
              <a:t>reactive power</a:t>
            </a:r>
            <a:r>
              <a:rPr lang="en-IN" sz="1800" dirty="0">
                <a:effectLst/>
                <a:latin typeface="Times New Roman" panose="02020603050405020304" pitchFamily="18" charset="0"/>
                <a:ea typeface="Times New Roman" panose="02020603050405020304" pitchFamily="18" charset="0"/>
              </a:rPr>
              <a:t>, followed by </a:t>
            </a:r>
            <a:r>
              <a:rPr lang="en-IN" sz="1800" b="1" dirty="0">
                <a:effectLst/>
                <a:latin typeface="Times New Roman" panose="02020603050405020304" pitchFamily="18" charset="0"/>
                <a:ea typeface="Times New Roman" panose="02020603050405020304" pitchFamily="18" charset="0"/>
              </a:rPr>
              <a:t>active power</a:t>
            </a:r>
            <a:r>
              <a:rPr lang="en-IN"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While maintaining active power during voltage drops is preferred, a temporary reduction in active power is acceptable within the plant’s design limits.</a:t>
            </a:r>
            <a:br>
              <a:rPr lang="en-IN"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Once the voltage is restored, the plant should return to at least 90% of the pre-fault active power level within 1 second.</a:t>
            </a:r>
            <a:endParaRPr lang="en-IN" sz="1800" dirty="0">
              <a:effectLst/>
              <a:latin typeface="Calibri" panose="020F0502020204030204" pitchFamily="34" charset="0"/>
              <a:ea typeface="Calibri" panose="020F0502020204030204" pitchFamily="34" charset="0"/>
            </a:endParaRPr>
          </a:p>
          <a:p>
            <a:endParaRPr lang="en-IN" sz="1800" dirty="0">
              <a:effectLst/>
              <a:latin typeface="Calibri" panose="020F0502020204030204" pitchFamily="34" charset="0"/>
              <a:ea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DD70872B-D79B-766E-C3BC-F8A9EDFA954C}"/>
              </a:ext>
            </a:extLst>
          </p:cNvPr>
          <p:cNvSpPr>
            <a:spLocks noGrp="1"/>
          </p:cNvSpPr>
          <p:nvPr>
            <p:ph type="sldNum" sz="quarter" idx="4"/>
          </p:nvPr>
        </p:nvSpPr>
        <p:spPr/>
        <p:txBody>
          <a:bodyPr/>
          <a:lstStyle/>
          <a:p>
            <a:fld id="{08AB70BE-1769-45B8-85A6-0C837432C7E6}" type="slidenum">
              <a:rPr lang="en-US" smtClean="0"/>
              <a:pPr/>
              <a:t>9</a:t>
            </a:fld>
            <a:endParaRPr lang="en-US" dirty="0"/>
          </a:p>
        </p:txBody>
      </p:sp>
    </p:spTree>
    <p:extLst>
      <p:ext uri="{BB962C8B-B14F-4D97-AF65-F5344CB8AC3E}">
        <p14:creationId xmlns:p14="http://schemas.microsoft.com/office/powerpoint/2010/main" val="827440267"/>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 dockstate="right" visibility="0" width="438"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31EA5931-E51D-47D6-93A9-CBE69F1EAF55}">
  <we:reference id="wa200001409" version="1.0.0.3" store="en-US" storeType="OMEX"/>
  <we:alternateReferences>
    <we:reference id="wa200001409" version="1.0.0.3" store="WA200001409"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9A0D4270-174A-4228-997A-878475A9E03E}">
  <we:reference id="wa200001625" version="1.0.0.7" store="en-US" storeType="OMEX"/>
  <we:alternateReferences>
    <we:reference id="wa200001625" version="1.0.0.7" store="WA200001625"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3.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 overlay design</Template>
  <TotalTime>253</TotalTime>
  <Words>1687</Words>
  <Application>Microsoft Office PowerPoint</Application>
  <PresentationFormat>Widescreen</PresentationFormat>
  <Paragraphs>152</Paragraphs>
  <Slides>30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Nova Light</vt:lpstr>
      <vt:lpstr>Calibri</vt:lpstr>
      <vt:lpstr>Elephant</vt:lpstr>
      <vt:lpstr>Symbol</vt:lpstr>
      <vt:lpstr>Times New Roman</vt:lpstr>
      <vt:lpstr>ModOverlayVTI</vt:lpstr>
      <vt:lpstr>Replacement of Low Voltage Ride Through (LVRT) using reinforcement learning</vt:lpstr>
      <vt:lpstr>Objective </vt:lpstr>
      <vt:lpstr>Introduction </vt:lpstr>
      <vt:lpstr>Electrical Fault </vt:lpstr>
      <vt:lpstr>Symmetrical Fault</vt:lpstr>
      <vt:lpstr>Unsymmetrical Fault</vt:lpstr>
      <vt:lpstr>PowerPoint Presentation</vt:lpstr>
      <vt:lpstr>Fault Ride Through </vt:lpstr>
      <vt:lpstr>Low Voltage Ride Through (LVRT)</vt:lpstr>
      <vt:lpstr>PowerPoint Presentation</vt:lpstr>
      <vt:lpstr>Methodology </vt:lpstr>
      <vt:lpstr>Conventional LVRT</vt:lpstr>
      <vt:lpstr>PowerPoint Presentation</vt:lpstr>
      <vt:lpstr>PowerPoint Presentation</vt:lpstr>
      <vt:lpstr>RL-Based LVRT</vt:lpstr>
      <vt:lpstr>Implementation of LVRT</vt:lpstr>
      <vt:lpstr>PowerPoint Presentation</vt:lpstr>
      <vt:lpstr>Integration RL-Based LVRT with the simulation model</vt:lpstr>
      <vt:lpstr>Why PPO ?</vt:lpstr>
      <vt:lpstr>PowerPoint Presentation</vt:lpstr>
      <vt:lpstr>Comparison </vt:lpstr>
      <vt:lpstr>Conventional LVRT</vt:lpstr>
      <vt:lpstr>RL – Based LVRT</vt:lpstr>
      <vt:lpstr>PowerPoint Presentation</vt:lpstr>
      <vt:lpstr>PowerPoint Presentation</vt:lpstr>
      <vt:lpstr>Assumption and Limitation</vt:lpstr>
      <vt:lpstr>Future </vt:lpstr>
      <vt:lpstr>Conclusion </vt:lpstr>
      <vt:lpstr>Contribution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Bikas Singh</dc:creator>
  <cp:lastModifiedBy>Bikas Singh</cp:lastModifiedBy>
  <cp:revision>4</cp:revision>
  <dcterms:created xsi:type="dcterms:W3CDTF">2024-12-10T16:00:09Z</dcterms:created>
  <dcterms:modified xsi:type="dcterms:W3CDTF">2024-12-11T05:55:18Z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