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3" r:id="rId1"/>
  </p:sldMasterIdLst>
  <p:sldIdLst>
    <p:sldId id="256" r:id="rId2"/>
    <p:sldId id="326" r:id="rId3"/>
    <p:sldId id="327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43" r:id="rId20"/>
    <p:sldId id="344" r:id="rId21"/>
    <p:sldId id="345" r:id="rId22"/>
    <p:sldId id="346" r:id="rId23"/>
    <p:sldId id="347" r:id="rId24"/>
    <p:sldId id="348" r:id="rId25"/>
    <p:sldId id="349" r:id="rId26"/>
    <p:sldId id="350" r:id="rId27"/>
    <p:sldId id="351" r:id="rId28"/>
    <p:sldId id="352" r:id="rId29"/>
    <p:sldId id="353" r:id="rId30"/>
    <p:sldId id="354" r:id="rId31"/>
    <p:sldId id="355" r:id="rId32"/>
    <p:sldId id="356" r:id="rId33"/>
    <p:sldId id="357" r:id="rId34"/>
    <p:sldId id="358" r:id="rId35"/>
    <p:sldId id="359" r:id="rId36"/>
    <p:sldId id="360" r:id="rId37"/>
    <p:sldId id="361" r:id="rId38"/>
    <p:sldId id="362" r:id="rId39"/>
    <p:sldId id="363" r:id="rId40"/>
    <p:sldId id="364" r:id="rId41"/>
    <p:sldId id="365" r:id="rId42"/>
    <p:sldId id="366" r:id="rId43"/>
    <p:sldId id="367" r:id="rId44"/>
    <p:sldId id="368" r:id="rId45"/>
    <p:sldId id="369" r:id="rId46"/>
    <p:sldId id="370" r:id="rId47"/>
    <p:sldId id="371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ng. Portillo" initials="IP" lastIdx="1" clrIdx="0">
    <p:extLst>
      <p:ext uri="{19B8F6BF-5375-455C-9EA6-DF929625EA0E}">
        <p15:presenceInfo xmlns:p15="http://schemas.microsoft.com/office/powerpoint/2012/main" userId="Ing. Portill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9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7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2EF3-3C4F-43EE-ACEE-D4B806740EA3}" type="datetimeFigureOut">
              <a:rPr lang="en-US" smtClean="0"/>
              <a:pPr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212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smtClean="0"/>
              <a:t>6/9/2022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329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smtClean="0"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96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smtClean="0"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9113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smtClean="0"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869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smtClean="0"/>
              <a:t>6/9/2022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614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smtClean="0"/>
              <a:t>6/9/2022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535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smtClean="0"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9165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smtClean="0"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139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smtClean="0"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880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smtClean="0"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705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smtClean="0"/>
              <a:t>6/9/2022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47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smtClean="0"/>
              <a:t>6/9/2022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335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smtClean="0"/>
              <a:t>6/9/2022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74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smtClean="0"/>
              <a:t>6/9/2022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332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smtClean="0"/>
              <a:t>6/9/2022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829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smtClean="0"/>
              <a:t>6/9/2022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25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0786BE5-D2A3-4BF0-8B30-D7403E61B3DC}" type="datetimeFigureOut">
              <a:rPr lang="en-US" smtClean="0"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9202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A" sz="6600" dirty="0" smtClean="0"/>
              <a:t>PROGRAMACIÓN PARA INGENIEROS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RANGEL ALVARADO</a:t>
            </a:r>
          </a:p>
        </p:txBody>
      </p:sp>
    </p:spTree>
    <p:extLst>
      <p:ext uri="{BB962C8B-B14F-4D97-AF65-F5344CB8AC3E}">
        <p14:creationId xmlns:p14="http://schemas.microsoft.com/office/powerpoint/2010/main" val="1653120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Escoger</a:t>
            </a:r>
            <a:r>
              <a:rPr lang="en-US" dirty="0" smtClean="0"/>
              <a:t> </a:t>
            </a:r>
            <a:r>
              <a:rPr lang="en-US" dirty="0" err="1" smtClean="0"/>
              <a:t>pedazos</a:t>
            </a:r>
            <a:r>
              <a:rPr lang="en-US" dirty="0" smtClean="0"/>
              <a:t> de </a:t>
            </a:r>
            <a:r>
              <a:rPr lang="en-US" dirty="0" err="1" smtClean="0"/>
              <a:t>lista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104" y="1853248"/>
            <a:ext cx="8946541" cy="4195481"/>
          </a:xfrm>
        </p:spPr>
        <p:txBody>
          <a:bodyPr/>
          <a:lstStyle/>
          <a:p>
            <a:r>
              <a:rPr lang="en-US" dirty="0" err="1" smtClean="0"/>
              <a:t>valores</a:t>
            </a:r>
            <a:r>
              <a:rPr lang="en-US" dirty="0" smtClean="0"/>
              <a:t> = [“</a:t>
            </a:r>
            <a:r>
              <a:rPr lang="en-US" dirty="0" err="1" smtClean="0"/>
              <a:t>ana</a:t>
            </a:r>
            <a:r>
              <a:rPr lang="en-US" dirty="0" smtClean="0"/>
              <a:t>”, 0.001, “Jonas”, 0.05, “</a:t>
            </a:r>
            <a:r>
              <a:rPr lang="en-US" dirty="0" err="1" smtClean="0"/>
              <a:t>remy</a:t>
            </a:r>
            <a:r>
              <a:rPr lang="en-US" dirty="0" smtClean="0"/>
              <a:t>”, 0.1]</a:t>
            </a:r>
          </a:p>
          <a:p>
            <a:r>
              <a:rPr lang="en-US" dirty="0" err="1" smtClean="0"/>
              <a:t>valores</a:t>
            </a:r>
            <a:r>
              <a:rPr lang="en-US" dirty="0" smtClean="0"/>
              <a:t>[:2]</a:t>
            </a:r>
          </a:p>
          <a:p>
            <a:pPr lvl="1"/>
            <a:r>
              <a:rPr lang="en-US" dirty="0" smtClean="0"/>
              <a:t>[“</a:t>
            </a:r>
            <a:r>
              <a:rPr lang="en-US" dirty="0" err="1" smtClean="0"/>
              <a:t>ana</a:t>
            </a:r>
            <a:r>
              <a:rPr lang="en-US" dirty="0" smtClean="0"/>
              <a:t>”, 0.001]</a:t>
            </a:r>
          </a:p>
          <a:p>
            <a:r>
              <a:rPr lang="en-US" dirty="0" err="1" smtClean="0"/>
              <a:t>valores</a:t>
            </a:r>
            <a:r>
              <a:rPr lang="en-US" dirty="0" smtClean="0"/>
              <a:t>[4:]</a:t>
            </a:r>
          </a:p>
          <a:p>
            <a:pPr lvl="1"/>
            <a:r>
              <a:rPr lang="en-US" dirty="0" smtClean="0"/>
              <a:t>[“</a:t>
            </a:r>
            <a:r>
              <a:rPr lang="en-US" dirty="0" err="1" smtClean="0"/>
              <a:t>remy</a:t>
            </a:r>
            <a:r>
              <a:rPr lang="en-US" dirty="0" smtClean="0"/>
              <a:t>”, 0.1]</a:t>
            </a:r>
          </a:p>
        </p:txBody>
      </p:sp>
    </p:spTree>
    <p:extLst>
      <p:ext uri="{BB962C8B-B14F-4D97-AF65-F5344CB8AC3E}">
        <p14:creationId xmlns:p14="http://schemas.microsoft.com/office/powerpoint/2010/main" val="4162680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Manipulación</a:t>
            </a:r>
            <a:r>
              <a:rPr lang="en-US" dirty="0" smtClean="0"/>
              <a:t> de </a:t>
            </a:r>
            <a:r>
              <a:rPr lang="en-US" dirty="0" err="1" smtClean="0"/>
              <a:t>Listas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104" y="1853248"/>
            <a:ext cx="8946541" cy="4195481"/>
          </a:xfrm>
        </p:spPr>
        <p:txBody>
          <a:bodyPr/>
          <a:lstStyle/>
          <a:p>
            <a:r>
              <a:rPr lang="en-US" dirty="0" smtClean="0"/>
              <a:t>Para </a:t>
            </a:r>
            <a:r>
              <a:rPr lang="en-US" dirty="0" err="1" smtClean="0"/>
              <a:t>cambiar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r>
              <a:rPr lang="en-US" dirty="0" smtClean="0"/>
              <a:t> de </a:t>
            </a:r>
            <a:r>
              <a:rPr lang="en-US" dirty="0" err="1" smtClean="0"/>
              <a:t>listas</a:t>
            </a:r>
            <a:endParaRPr lang="en-US" dirty="0" smtClean="0"/>
          </a:p>
          <a:p>
            <a:r>
              <a:rPr lang="en-US" dirty="0" err="1" smtClean="0"/>
              <a:t>Añadir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r>
              <a:rPr lang="en-US" dirty="0" smtClean="0"/>
              <a:t> de </a:t>
            </a:r>
            <a:r>
              <a:rPr lang="en-US" dirty="0" err="1" smtClean="0"/>
              <a:t>listas</a:t>
            </a:r>
            <a:endParaRPr lang="en-US" dirty="0" smtClean="0"/>
          </a:p>
          <a:p>
            <a:r>
              <a:rPr lang="en-US" dirty="0" smtClean="0"/>
              <a:t>Remover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r>
              <a:rPr lang="en-US" dirty="0" smtClean="0"/>
              <a:t> de </a:t>
            </a:r>
            <a:r>
              <a:rPr lang="en-US" dirty="0" err="1" smtClean="0"/>
              <a:t>listas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9333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Cambiando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r>
              <a:rPr lang="en-US" dirty="0" smtClean="0"/>
              <a:t> de </a:t>
            </a:r>
            <a:r>
              <a:rPr lang="en-US" dirty="0" err="1" smtClean="0"/>
              <a:t>listas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104" y="1853248"/>
            <a:ext cx="8946541" cy="4195481"/>
          </a:xfrm>
        </p:spPr>
        <p:txBody>
          <a:bodyPr/>
          <a:lstStyle/>
          <a:p>
            <a:r>
              <a:rPr lang="en-US" dirty="0" err="1"/>
              <a:t>valores</a:t>
            </a:r>
            <a:r>
              <a:rPr lang="en-US" dirty="0"/>
              <a:t> = [“</a:t>
            </a:r>
            <a:r>
              <a:rPr lang="en-US" dirty="0" err="1"/>
              <a:t>ana</a:t>
            </a:r>
            <a:r>
              <a:rPr lang="en-US" dirty="0"/>
              <a:t>”, 0.001, “Jonas”, 0.05, “</a:t>
            </a:r>
            <a:r>
              <a:rPr lang="en-US" dirty="0" err="1"/>
              <a:t>remy</a:t>
            </a:r>
            <a:r>
              <a:rPr lang="en-US" dirty="0"/>
              <a:t>”, 0.1</a:t>
            </a:r>
            <a:r>
              <a:rPr lang="en-US" dirty="0" smtClean="0"/>
              <a:t>]</a:t>
            </a:r>
          </a:p>
          <a:p>
            <a:endParaRPr lang="en-US" dirty="0"/>
          </a:p>
          <a:p>
            <a:r>
              <a:rPr lang="en-US" dirty="0" err="1" smtClean="0"/>
              <a:t>valores</a:t>
            </a:r>
            <a:r>
              <a:rPr lang="en-US" dirty="0" smtClean="0"/>
              <a:t>[0] = ‘</a:t>
            </a:r>
            <a:r>
              <a:rPr lang="en-US" dirty="0" err="1" smtClean="0"/>
              <a:t>liza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[“</a:t>
            </a:r>
            <a:r>
              <a:rPr lang="en-US" dirty="0" err="1" smtClean="0"/>
              <a:t>liza</a:t>
            </a:r>
            <a:r>
              <a:rPr lang="en-US" dirty="0" smtClean="0"/>
              <a:t>”, </a:t>
            </a:r>
            <a:r>
              <a:rPr lang="en-US" dirty="0"/>
              <a:t>0.001, “Jonas”, 0.05, “</a:t>
            </a:r>
            <a:r>
              <a:rPr lang="en-US" dirty="0" err="1"/>
              <a:t>remy</a:t>
            </a:r>
            <a:r>
              <a:rPr lang="en-US" dirty="0"/>
              <a:t>”, 0.1]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valores</a:t>
            </a:r>
            <a:r>
              <a:rPr lang="en-US" dirty="0" smtClean="0"/>
              <a:t>[0:2] = [“</a:t>
            </a:r>
            <a:r>
              <a:rPr lang="en-US" dirty="0" err="1" smtClean="0"/>
              <a:t>matsuda</a:t>
            </a:r>
            <a:r>
              <a:rPr lang="en-US" dirty="0" smtClean="0"/>
              <a:t>”, 1.2]</a:t>
            </a:r>
          </a:p>
          <a:p>
            <a:pPr lvl="1"/>
            <a:r>
              <a:rPr lang="en-US" dirty="0" smtClean="0"/>
              <a:t>[“</a:t>
            </a:r>
            <a:r>
              <a:rPr lang="en-US" dirty="0" err="1" smtClean="0"/>
              <a:t>matsuda</a:t>
            </a:r>
            <a:r>
              <a:rPr lang="en-US" dirty="0" smtClean="0"/>
              <a:t>”, 1.2, </a:t>
            </a:r>
            <a:r>
              <a:rPr lang="en-US" dirty="0"/>
              <a:t>“Jonas”, 0.05, “</a:t>
            </a:r>
            <a:r>
              <a:rPr lang="en-US" dirty="0" err="1"/>
              <a:t>remy</a:t>
            </a:r>
            <a:r>
              <a:rPr lang="en-US" dirty="0"/>
              <a:t>”, 0.1]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237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Añadiendo</a:t>
            </a:r>
            <a:r>
              <a:rPr lang="en-US" dirty="0" smtClean="0"/>
              <a:t> y </a:t>
            </a:r>
            <a:r>
              <a:rPr lang="en-US" dirty="0" err="1" smtClean="0"/>
              <a:t>removiendo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104" y="1853248"/>
            <a:ext cx="8946541" cy="4195481"/>
          </a:xfrm>
        </p:spPr>
        <p:txBody>
          <a:bodyPr/>
          <a:lstStyle/>
          <a:p>
            <a:r>
              <a:rPr lang="en-US" dirty="0" err="1"/>
              <a:t>valores</a:t>
            </a:r>
            <a:r>
              <a:rPr lang="en-US" dirty="0"/>
              <a:t> = [“</a:t>
            </a:r>
            <a:r>
              <a:rPr lang="en-US" dirty="0" err="1"/>
              <a:t>ana</a:t>
            </a:r>
            <a:r>
              <a:rPr lang="en-US" dirty="0"/>
              <a:t>”, 0.001, “Jonas”, 0.05, “</a:t>
            </a:r>
            <a:r>
              <a:rPr lang="en-US" dirty="0" err="1"/>
              <a:t>remy</a:t>
            </a:r>
            <a:r>
              <a:rPr lang="en-US" dirty="0"/>
              <a:t>”, 0.1]</a:t>
            </a:r>
          </a:p>
          <a:p>
            <a:endParaRPr lang="en-US" dirty="0"/>
          </a:p>
          <a:p>
            <a:r>
              <a:rPr lang="en-US" dirty="0" err="1" smtClean="0"/>
              <a:t>valores_mod</a:t>
            </a:r>
            <a:r>
              <a:rPr lang="en-US" dirty="0" smtClean="0"/>
              <a:t> = </a:t>
            </a:r>
            <a:r>
              <a:rPr lang="en-US" dirty="0" err="1" smtClean="0"/>
              <a:t>valores</a:t>
            </a:r>
            <a:r>
              <a:rPr lang="en-US" dirty="0" smtClean="0"/>
              <a:t> + [“</a:t>
            </a:r>
            <a:r>
              <a:rPr lang="en-US" dirty="0" err="1" smtClean="0"/>
              <a:t>nani</a:t>
            </a:r>
            <a:r>
              <a:rPr lang="en-US" dirty="0" smtClean="0"/>
              <a:t>”, 1.2]</a:t>
            </a:r>
          </a:p>
          <a:p>
            <a:r>
              <a:rPr lang="en-US" dirty="0" err="1" smtClean="0"/>
              <a:t>valores_mod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[“</a:t>
            </a:r>
            <a:r>
              <a:rPr lang="en-US" dirty="0" err="1"/>
              <a:t>ana</a:t>
            </a:r>
            <a:r>
              <a:rPr lang="en-US" dirty="0"/>
              <a:t>”, 0.001, “Jonas”, 0.05, “</a:t>
            </a:r>
            <a:r>
              <a:rPr lang="en-US" dirty="0" err="1"/>
              <a:t>remy</a:t>
            </a:r>
            <a:r>
              <a:rPr lang="en-US" dirty="0"/>
              <a:t>”, </a:t>
            </a:r>
            <a:r>
              <a:rPr lang="en-US" dirty="0" smtClean="0"/>
              <a:t>0.1, “</a:t>
            </a:r>
            <a:r>
              <a:rPr lang="en-US" dirty="0" err="1" smtClean="0"/>
              <a:t>nani</a:t>
            </a:r>
            <a:r>
              <a:rPr lang="en-US" dirty="0" smtClean="0"/>
              <a:t>”, 1.2]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 del(</a:t>
            </a:r>
            <a:r>
              <a:rPr lang="en-US" dirty="0" err="1" smtClean="0"/>
              <a:t>valores_mod</a:t>
            </a:r>
            <a:r>
              <a:rPr lang="en-US" dirty="0" smtClean="0"/>
              <a:t>[2])</a:t>
            </a:r>
          </a:p>
          <a:p>
            <a:pPr lvl="1"/>
            <a:r>
              <a:rPr lang="en-US" dirty="0" smtClean="0"/>
              <a:t>[“</a:t>
            </a:r>
            <a:r>
              <a:rPr lang="en-US" dirty="0" err="1"/>
              <a:t>ana</a:t>
            </a:r>
            <a:r>
              <a:rPr lang="en-US" dirty="0"/>
              <a:t>”, </a:t>
            </a:r>
            <a:r>
              <a:rPr lang="en-US" dirty="0" smtClean="0"/>
              <a:t>0.001, </a:t>
            </a:r>
            <a:r>
              <a:rPr lang="en-US" dirty="0"/>
              <a:t>0.05, “</a:t>
            </a:r>
            <a:r>
              <a:rPr lang="en-US" dirty="0" err="1"/>
              <a:t>remy</a:t>
            </a:r>
            <a:r>
              <a:rPr lang="en-US" dirty="0"/>
              <a:t>”, </a:t>
            </a:r>
            <a:r>
              <a:rPr lang="en-US" dirty="0" smtClean="0"/>
              <a:t>0.1, “</a:t>
            </a:r>
            <a:r>
              <a:rPr lang="en-US" dirty="0" err="1" smtClean="0"/>
              <a:t>nani</a:t>
            </a:r>
            <a:r>
              <a:rPr lang="en-US" dirty="0" smtClean="0"/>
              <a:t>”, 1.2]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748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Funciones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104" y="1853248"/>
            <a:ext cx="8946541" cy="4195481"/>
          </a:xfrm>
        </p:spPr>
        <p:txBody>
          <a:bodyPr/>
          <a:lstStyle/>
          <a:p>
            <a:r>
              <a:rPr lang="en-US" dirty="0" err="1" smtClean="0"/>
              <a:t>Anterirmente</a:t>
            </a:r>
            <a:r>
              <a:rPr lang="en-US" dirty="0" smtClean="0"/>
              <a:t> las ha </a:t>
            </a:r>
            <a:r>
              <a:rPr lang="en-US" dirty="0" err="1" smtClean="0"/>
              <a:t>utilizado</a:t>
            </a:r>
            <a:r>
              <a:rPr lang="en-US" dirty="0" smtClean="0"/>
              <a:t> </a:t>
            </a:r>
            <a:r>
              <a:rPr lang="en-US" dirty="0" err="1" smtClean="0"/>
              <a:t>asi</a:t>
            </a:r>
            <a:r>
              <a:rPr lang="en-US" dirty="0" smtClean="0"/>
              <a:t> que no </a:t>
            </a:r>
            <a:r>
              <a:rPr lang="en-US" dirty="0" err="1" smtClean="0"/>
              <a:t>es</a:t>
            </a:r>
            <a:r>
              <a:rPr lang="en-US" dirty="0" smtClean="0"/>
              <a:t> nada Nuevo</a:t>
            </a:r>
          </a:p>
          <a:p>
            <a:r>
              <a:rPr lang="en-US" dirty="0" smtClean="0"/>
              <a:t>type()</a:t>
            </a:r>
          </a:p>
          <a:p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dirty="0" err="1" smtClean="0"/>
              <a:t>pedazo</a:t>
            </a:r>
            <a:r>
              <a:rPr lang="en-US" dirty="0" smtClean="0"/>
              <a:t> de </a:t>
            </a:r>
            <a:r>
              <a:rPr lang="en-US" dirty="0" err="1" smtClean="0"/>
              <a:t>código</a:t>
            </a:r>
            <a:r>
              <a:rPr lang="en-US" dirty="0" smtClean="0"/>
              <a:t> reusable</a:t>
            </a:r>
          </a:p>
          <a:p>
            <a:r>
              <a:rPr lang="en-US" dirty="0" err="1" smtClean="0"/>
              <a:t>Resuelve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tarea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particular</a:t>
            </a:r>
          </a:p>
          <a:p>
            <a:r>
              <a:rPr lang="en-US" dirty="0" smtClean="0"/>
              <a:t>Llama a la </a:t>
            </a:r>
            <a:r>
              <a:rPr lang="en-US" dirty="0" err="1" smtClean="0"/>
              <a:t>función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de </a:t>
            </a:r>
            <a:r>
              <a:rPr lang="en-US" dirty="0" err="1" smtClean="0"/>
              <a:t>escribir</a:t>
            </a:r>
            <a:r>
              <a:rPr lang="en-US" dirty="0" smtClean="0"/>
              <a:t> </a:t>
            </a:r>
            <a:r>
              <a:rPr lang="en-US" dirty="0" err="1" smtClean="0"/>
              <a:t>todo</a:t>
            </a:r>
            <a:r>
              <a:rPr lang="en-US" dirty="0" smtClean="0"/>
              <a:t> el </a:t>
            </a:r>
            <a:r>
              <a:rPr lang="en-US" dirty="0" err="1" smtClean="0"/>
              <a:t>código</a:t>
            </a:r>
            <a:r>
              <a:rPr lang="en-US" dirty="0" smtClean="0"/>
              <a:t> de </a:t>
            </a:r>
            <a:r>
              <a:rPr lang="en-US" dirty="0" err="1" smtClean="0"/>
              <a:t>nuevo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676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Ejemplo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104" y="1853248"/>
            <a:ext cx="8946541" cy="4195481"/>
          </a:xfrm>
        </p:spPr>
        <p:txBody>
          <a:bodyPr/>
          <a:lstStyle/>
          <a:p>
            <a:r>
              <a:rPr lang="en-US" dirty="0" err="1"/>
              <a:t>valores</a:t>
            </a:r>
            <a:r>
              <a:rPr lang="en-US" dirty="0"/>
              <a:t> = </a:t>
            </a:r>
            <a:r>
              <a:rPr lang="en-US" dirty="0" smtClean="0"/>
              <a:t>[-0.001, </a:t>
            </a:r>
            <a:r>
              <a:rPr lang="en-US" dirty="0"/>
              <a:t>0.001, </a:t>
            </a:r>
            <a:r>
              <a:rPr lang="en-US" dirty="0" smtClean="0"/>
              <a:t>-0.05, </a:t>
            </a:r>
            <a:r>
              <a:rPr lang="en-US" dirty="0"/>
              <a:t>0.05, </a:t>
            </a:r>
            <a:r>
              <a:rPr lang="en-US" dirty="0" smtClean="0"/>
              <a:t>-0.1, </a:t>
            </a:r>
            <a:r>
              <a:rPr lang="en-US" dirty="0"/>
              <a:t>0.1]</a:t>
            </a:r>
          </a:p>
          <a:p>
            <a:r>
              <a:rPr lang="en-US" dirty="0" smtClean="0"/>
              <a:t>max(</a:t>
            </a:r>
            <a:r>
              <a:rPr lang="en-US" dirty="0" err="1" smtClean="0"/>
              <a:t>valores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0.1</a:t>
            </a:r>
          </a:p>
          <a:p>
            <a:pPr lvl="1"/>
            <a:endParaRPr lang="en-US" dirty="0"/>
          </a:p>
          <a:p>
            <a:r>
              <a:rPr lang="en-US" dirty="0" smtClean="0"/>
              <a:t>min(</a:t>
            </a:r>
            <a:r>
              <a:rPr lang="en-US" dirty="0" err="1" smtClean="0"/>
              <a:t>valores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-0.1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147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Ejemplo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104" y="1853248"/>
            <a:ext cx="8946541" cy="4195481"/>
          </a:xfrm>
        </p:spPr>
        <p:txBody>
          <a:bodyPr/>
          <a:lstStyle/>
          <a:p>
            <a:r>
              <a:rPr lang="en-US" dirty="0" smtClean="0"/>
              <a:t>round(2.22, 1)</a:t>
            </a:r>
          </a:p>
          <a:p>
            <a:pPr lvl="1"/>
            <a:r>
              <a:rPr lang="en-US" dirty="0" smtClean="0"/>
              <a:t>2.2</a:t>
            </a:r>
          </a:p>
          <a:p>
            <a:r>
              <a:rPr lang="en-US" dirty="0" smtClean="0"/>
              <a:t>round(2.22)</a:t>
            </a:r>
          </a:p>
          <a:p>
            <a:pPr lvl="1"/>
            <a:r>
              <a:rPr lang="en-US" dirty="0" smtClean="0"/>
              <a:t>2</a:t>
            </a:r>
          </a:p>
          <a:p>
            <a:pPr lvl="1"/>
            <a:endParaRPr lang="en-US" dirty="0"/>
          </a:p>
          <a:p>
            <a:r>
              <a:rPr lang="en-US" dirty="0" smtClean="0"/>
              <a:t>help(round) # </a:t>
            </a:r>
            <a:r>
              <a:rPr lang="en-US" dirty="0" err="1" smtClean="0"/>
              <a:t>abre</a:t>
            </a:r>
            <a:r>
              <a:rPr lang="en-US" dirty="0" smtClean="0"/>
              <a:t> la </a:t>
            </a:r>
            <a:r>
              <a:rPr lang="en-US" dirty="0" err="1" smtClean="0"/>
              <a:t>documentacion</a:t>
            </a:r>
            <a:endParaRPr lang="en-US" dirty="0" smtClean="0"/>
          </a:p>
          <a:p>
            <a:pPr lvl="1"/>
            <a:r>
              <a:rPr lang="en-US" dirty="0" smtClean="0"/>
              <a:t>round(&lt;</a:t>
            </a:r>
            <a:r>
              <a:rPr lang="en-US" dirty="0" err="1" smtClean="0"/>
              <a:t>numero</a:t>
            </a:r>
            <a:r>
              <a:rPr lang="en-US" dirty="0" smtClean="0"/>
              <a:t>&gt;)</a:t>
            </a:r>
          </a:p>
          <a:p>
            <a:pPr lvl="1"/>
            <a:r>
              <a:rPr lang="en-US" dirty="0" smtClean="0"/>
              <a:t>round(&lt;</a:t>
            </a:r>
            <a:r>
              <a:rPr lang="en-US" dirty="0" err="1" smtClean="0"/>
              <a:t>numero</a:t>
            </a:r>
            <a:r>
              <a:rPr lang="en-US" dirty="0" smtClean="0"/>
              <a:t>&gt;, &lt;</a:t>
            </a:r>
            <a:r>
              <a:rPr lang="en-US" dirty="0" err="1" smtClean="0"/>
              <a:t>digitos</a:t>
            </a:r>
            <a:r>
              <a:rPr lang="en-US" dirty="0" smtClean="0"/>
              <a:t>&gt;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2787" y="4547628"/>
            <a:ext cx="7056270" cy="150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679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Encontrar</a:t>
            </a:r>
            <a:r>
              <a:rPr lang="en-US" dirty="0" smtClean="0"/>
              <a:t> </a:t>
            </a:r>
            <a:r>
              <a:rPr lang="en-US" dirty="0" err="1" smtClean="0"/>
              <a:t>funciones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104" y="1853248"/>
            <a:ext cx="8946541" cy="4195481"/>
          </a:xfrm>
        </p:spPr>
        <p:txBody>
          <a:bodyPr/>
          <a:lstStyle/>
          <a:p>
            <a:r>
              <a:rPr lang="en-US" dirty="0" smtClean="0"/>
              <a:t>Como saber?</a:t>
            </a:r>
          </a:p>
          <a:p>
            <a:r>
              <a:rPr lang="en-US" dirty="0" smtClean="0"/>
              <a:t>Si </a:t>
            </a:r>
            <a:r>
              <a:rPr lang="en-US" dirty="0" err="1" smtClean="0"/>
              <a:t>normalmente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tarea</a:t>
            </a:r>
            <a:r>
              <a:rPr lang="en-US" dirty="0" smtClean="0"/>
              <a:t> </a:t>
            </a:r>
            <a:r>
              <a:rPr lang="en-US" dirty="0" err="1" smtClean="0"/>
              <a:t>estándard</a:t>
            </a:r>
            <a:r>
              <a:rPr lang="en-US" dirty="0" smtClean="0"/>
              <a:t> </a:t>
            </a:r>
            <a:r>
              <a:rPr lang="en-US" dirty="0" err="1" smtClean="0"/>
              <a:t>ya</a:t>
            </a:r>
            <a:r>
              <a:rPr lang="en-US" dirty="0" smtClean="0"/>
              <a:t> el </a:t>
            </a:r>
            <a:r>
              <a:rPr lang="en-US" dirty="0" err="1" smtClean="0"/>
              <a:t>paquete</a:t>
            </a:r>
            <a:r>
              <a:rPr lang="en-US" dirty="0" smtClean="0"/>
              <a:t> o la </a:t>
            </a:r>
            <a:r>
              <a:rPr lang="en-US" dirty="0" err="1" smtClean="0"/>
              <a:t>función</a:t>
            </a:r>
            <a:r>
              <a:rPr lang="en-US" dirty="0" smtClean="0"/>
              <a:t> </a:t>
            </a:r>
            <a:r>
              <a:rPr lang="en-US" dirty="0" err="1" smtClean="0"/>
              <a:t>existe</a:t>
            </a:r>
            <a:endParaRPr lang="en-US" dirty="0" smtClean="0"/>
          </a:p>
          <a:p>
            <a:r>
              <a:rPr lang="en-US" dirty="0" err="1" smtClean="0"/>
              <a:t>Buscar</a:t>
            </a:r>
            <a:r>
              <a:rPr lang="en-US" dirty="0" smtClean="0"/>
              <a:t> </a:t>
            </a:r>
            <a:r>
              <a:rPr lang="en-US" dirty="0" err="1" smtClean="0"/>
              <a:t>respuestas</a:t>
            </a:r>
            <a:r>
              <a:rPr lang="en-US" dirty="0" smtClean="0"/>
              <a:t> a las </a:t>
            </a:r>
            <a:r>
              <a:rPr lang="en-US" dirty="0" err="1" smtClean="0"/>
              <a:t>preguntas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la web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418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Metodos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104" y="1853248"/>
            <a:ext cx="8946541" cy="4195481"/>
          </a:xfrm>
        </p:spPr>
        <p:txBody>
          <a:bodyPr/>
          <a:lstStyle/>
          <a:p>
            <a:r>
              <a:rPr lang="en-US" dirty="0" smtClean="0"/>
              <a:t>Son </a:t>
            </a:r>
            <a:r>
              <a:rPr lang="en-US" dirty="0" err="1" smtClean="0"/>
              <a:t>funciones</a:t>
            </a:r>
            <a:r>
              <a:rPr lang="en-US" dirty="0" smtClean="0"/>
              <a:t> que </a:t>
            </a:r>
            <a:r>
              <a:rPr lang="en-US" dirty="0" err="1" smtClean="0"/>
              <a:t>están</a:t>
            </a:r>
            <a:r>
              <a:rPr lang="en-US" dirty="0" smtClean="0"/>
              <a:t> </a:t>
            </a:r>
            <a:r>
              <a:rPr lang="en-US" dirty="0" err="1" smtClean="0"/>
              <a:t>incorporadas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err="1" smtClean="0"/>
              <a:t>lenguaje</a:t>
            </a:r>
            <a:endParaRPr lang="en-US" dirty="0" smtClean="0"/>
          </a:p>
          <a:p>
            <a:pPr lvl="1"/>
            <a:r>
              <a:rPr lang="en-US" dirty="0" smtClean="0"/>
              <a:t>Maximo de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: max()</a:t>
            </a:r>
          </a:p>
          <a:p>
            <a:pPr lvl="1"/>
            <a:r>
              <a:rPr lang="en-US" dirty="0" err="1" smtClean="0"/>
              <a:t>Longitud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cadena</a:t>
            </a:r>
            <a:r>
              <a:rPr lang="en-US" dirty="0" smtClean="0"/>
              <a:t>: </a:t>
            </a:r>
            <a:r>
              <a:rPr lang="en-US" dirty="0" err="1" smtClean="0"/>
              <a:t>len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Tener</a:t>
            </a:r>
            <a:r>
              <a:rPr lang="en-US" dirty="0" smtClean="0"/>
              <a:t> el </a:t>
            </a:r>
            <a:r>
              <a:rPr lang="en-US" dirty="0" err="1" smtClean="0"/>
              <a:t>índice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: ?</a:t>
            </a:r>
          </a:p>
          <a:p>
            <a:pPr lvl="1"/>
            <a:r>
              <a:rPr lang="en-US" dirty="0" err="1" smtClean="0"/>
              <a:t>Reversar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: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808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 Nuevo a lo </a:t>
            </a:r>
            <a:r>
              <a:rPr lang="en-US" dirty="0" err="1" smtClean="0"/>
              <a:t>básico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104" y="1853248"/>
            <a:ext cx="10520841" cy="464776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clase</a:t>
            </a:r>
            <a:r>
              <a:rPr lang="en-US" dirty="0" smtClean="0"/>
              <a:t> = “</a:t>
            </a:r>
            <a:r>
              <a:rPr lang="en-US" dirty="0" err="1" smtClean="0"/>
              <a:t>programacion</a:t>
            </a:r>
            <a:r>
              <a:rPr lang="en-US" dirty="0" smtClean="0"/>
              <a:t>” </a:t>
            </a:r>
          </a:p>
          <a:p>
            <a:pPr lvl="1"/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dirty="0" err="1" smtClean="0"/>
              <a:t>objeto</a:t>
            </a:r>
            <a:r>
              <a:rPr lang="en-US" dirty="0" smtClean="0"/>
              <a:t>, </a:t>
            </a:r>
          </a:p>
          <a:p>
            <a:pPr lvl="1"/>
            <a:r>
              <a:rPr lang="en-US" dirty="0" err="1" smtClean="0"/>
              <a:t>tipo</a:t>
            </a:r>
            <a:r>
              <a:rPr lang="en-US" dirty="0" smtClean="0"/>
              <a:t> string</a:t>
            </a:r>
          </a:p>
          <a:p>
            <a:pPr lvl="1"/>
            <a:r>
              <a:rPr lang="en-US" dirty="0" err="1" smtClean="0"/>
              <a:t>algunos</a:t>
            </a:r>
            <a:r>
              <a:rPr lang="en-US" dirty="0" smtClean="0"/>
              <a:t> </a:t>
            </a:r>
            <a:r>
              <a:rPr lang="en-US" dirty="0" err="1" smtClean="0"/>
              <a:t>metodos</a:t>
            </a:r>
            <a:r>
              <a:rPr lang="en-US" dirty="0" smtClean="0"/>
              <a:t>: capitalize(), replace()</a:t>
            </a:r>
          </a:p>
          <a:p>
            <a:r>
              <a:rPr lang="en-US" dirty="0" smtClean="0"/>
              <a:t>salon = 202 </a:t>
            </a:r>
          </a:p>
          <a:p>
            <a:pPr lvl="1"/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dirty="0" err="1" smtClean="0"/>
              <a:t>objeto</a:t>
            </a:r>
            <a:r>
              <a:rPr lang="en-US" dirty="0" smtClean="0"/>
              <a:t>, </a:t>
            </a:r>
          </a:p>
          <a:p>
            <a:pPr lvl="1"/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endParaRPr lang="en-US" dirty="0" smtClean="0"/>
          </a:p>
          <a:p>
            <a:pPr lvl="1"/>
            <a:r>
              <a:rPr lang="en-US" dirty="0" err="1" smtClean="0"/>
              <a:t>algunos</a:t>
            </a:r>
            <a:r>
              <a:rPr lang="en-US" dirty="0" smtClean="0"/>
              <a:t> </a:t>
            </a:r>
            <a:r>
              <a:rPr lang="en-US" dirty="0" err="1" smtClean="0"/>
              <a:t>metodos</a:t>
            </a:r>
            <a:r>
              <a:rPr lang="en-US" dirty="0" smtClean="0"/>
              <a:t>: conjugate(), </a:t>
            </a:r>
            <a:r>
              <a:rPr lang="en-US" dirty="0" err="1" smtClean="0"/>
              <a:t>bit_length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la_lista</a:t>
            </a:r>
            <a:r>
              <a:rPr lang="en-US" dirty="0" smtClean="0"/>
              <a:t> = [“</a:t>
            </a:r>
            <a:r>
              <a:rPr lang="en-US" dirty="0" err="1" smtClean="0"/>
              <a:t>altura</a:t>
            </a:r>
            <a:r>
              <a:rPr lang="en-US" dirty="0" smtClean="0"/>
              <a:t>”, 1.2, “ancho”, 0.5, “largo”, 0.8] </a:t>
            </a:r>
          </a:p>
          <a:p>
            <a:pPr lvl="1"/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dirty="0" err="1" smtClean="0"/>
              <a:t>objeto</a:t>
            </a:r>
            <a:r>
              <a:rPr lang="en-US" dirty="0" smtClean="0"/>
              <a:t>, </a:t>
            </a:r>
          </a:p>
          <a:p>
            <a:pPr lvl="1"/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endParaRPr lang="en-US" dirty="0" smtClean="0"/>
          </a:p>
          <a:p>
            <a:pPr lvl="1"/>
            <a:r>
              <a:rPr lang="en-US" dirty="0" err="1" smtClean="0"/>
              <a:t>algunos</a:t>
            </a:r>
            <a:r>
              <a:rPr lang="en-US" dirty="0" smtClean="0"/>
              <a:t> </a:t>
            </a:r>
            <a:r>
              <a:rPr lang="en-US" dirty="0" err="1" smtClean="0"/>
              <a:t>metodos</a:t>
            </a:r>
            <a:r>
              <a:rPr lang="en-US" dirty="0" smtClean="0"/>
              <a:t>: index(), count()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209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104" y="1853248"/>
            <a:ext cx="8946541" cy="4195481"/>
          </a:xfrm>
        </p:spPr>
        <p:txBody>
          <a:bodyPr/>
          <a:lstStyle/>
          <a:p>
            <a:r>
              <a:rPr lang="en-US" dirty="0" err="1" smtClean="0"/>
              <a:t>Tenemos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endParaRPr lang="en-US" dirty="0" smtClean="0"/>
          </a:p>
          <a:p>
            <a:pPr lvl="1"/>
            <a:r>
              <a:rPr lang="en-US" dirty="0" smtClean="0"/>
              <a:t>float, </a:t>
            </a:r>
            <a:r>
              <a:rPr lang="en-US" dirty="0" err="1" smtClean="0"/>
              <a:t>numeros</a:t>
            </a:r>
            <a:r>
              <a:rPr lang="en-US" dirty="0" smtClean="0"/>
              <a:t> </a:t>
            </a:r>
            <a:r>
              <a:rPr lang="en-US" dirty="0" err="1" smtClean="0"/>
              <a:t>reales</a:t>
            </a:r>
            <a:endParaRPr lang="en-US" dirty="0" smtClean="0"/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números</a:t>
            </a:r>
            <a:r>
              <a:rPr lang="en-US" dirty="0" smtClean="0"/>
              <a:t> </a:t>
            </a:r>
            <a:r>
              <a:rPr lang="en-US" dirty="0" err="1" smtClean="0"/>
              <a:t>enteros</a:t>
            </a:r>
            <a:endParaRPr lang="en-US" dirty="0" smtClean="0"/>
          </a:p>
          <a:p>
            <a:pPr lvl="1"/>
            <a:r>
              <a:rPr lang="en-US" dirty="0" err="1" smtClean="0"/>
              <a:t>str</a:t>
            </a:r>
            <a:r>
              <a:rPr lang="en-US" dirty="0" smtClean="0"/>
              <a:t>, </a:t>
            </a:r>
            <a:r>
              <a:rPr lang="en-US" dirty="0" err="1" smtClean="0"/>
              <a:t>cadenas</a:t>
            </a:r>
            <a:r>
              <a:rPr lang="en-US" dirty="0" smtClean="0"/>
              <a:t> de </a:t>
            </a:r>
            <a:r>
              <a:rPr lang="en-US" dirty="0" err="1" smtClean="0"/>
              <a:t>texto</a:t>
            </a:r>
            <a:endParaRPr lang="en-US" dirty="0" smtClean="0"/>
          </a:p>
          <a:p>
            <a:pPr lvl="1"/>
            <a:r>
              <a:rPr lang="en-US" dirty="0" smtClean="0"/>
              <a:t>bool, </a:t>
            </a:r>
            <a:r>
              <a:rPr lang="en-US" dirty="0" err="1" smtClean="0"/>
              <a:t>valores</a:t>
            </a:r>
            <a:r>
              <a:rPr lang="en-US" dirty="0" smtClean="0"/>
              <a:t> ‘</a:t>
            </a:r>
            <a:r>
              <a:rPr lang="en-US" dirty="0" err="1" smtClean="0"/>
              <a:t>cierto</a:t>
            </a:r>
            <a:r>
              <a:rPr lang="en-US" dirty="0" smtClean="0"/>
              <a:t>’ o ‘</a:t>
            </a:r>
            <a:r>
              <a:rPr lang="en-US" dirty="0" err="1" smtClean="0"/>
              <a:t>falso</a:t>
            </a:r>
            <a:r>
              <a:rPr lang="en-US" dirty="0" smtClean="0"/>
              <a:t>’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x = 0.2</a:t>
            </a:r>
          </a:p>
          <a:p>
            <a:r>
              <a:rPr lang="en-US" dirty="0" err="1" smtClean="0"/>
              <a:t>isPresent</a:t>
            </a:r>
            <a:r>
              <a:rPr lang="en-US" dirty="0" smtClean="0"/>
              <a:t> = True</a:t>
            </a:r>
          </a:p>
          <a:p>
            <a:endParaRPr lang="en-US" dirty="0"/>
          </a:p>
          <a:p>
            <a:r>
              <a:rPr lang="en-US" dirty="0" err="1" smtClean="0"/>
              <a:t>Cada</a:t>
            </a:r>
            <a:r>
              <a:rPr lang="en-US" dirty="0" smtClean="0"/>
              <a:t> variable </a:t>
            </a:r>
            <a:r>
              <a:rPr lang="en-US" dirty="0" err="1" smtClean="0"/>
              <a:t>representa</a:t>
            </a:r>
            <a:r>
              <a:rPr lang="en-US" dirty="0" smtClean="0"/>
              <a:t> un </a:t>
            </a:r>
            <a:r>
              <a:rPr lang="en-US" dirty="0" err="1" smtClean="0"/>
              <a:t>único</a:t>
            </a:r>
            <a:r>
              <a:rPr lang="en-US" dirty="0" smtClean="0"/>
              <a:t> valor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1725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Metodos</a:t>
            </a:r>
            <a:r>
              <a:rPr lang="en-US" dirty="0" smtClean="0"/>
              <a:t> de </a:t>
            </a:r>
            <a:r>
              <a:rPr lang="en-US" dirty="0" err="1" smtClean="0"/>
              <a:t>lista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104" y="1853248"/>
            <a:ext cx="10520841" cy="4647760"/>
          </a:xfrm>
        </p:spPr>
        <p:txBody>
          <a:bodyPr>
            <a:normAutofit/>
          </a:bodyPr>
          <a:lstStyle/>
          <a:p>
            <a:r>
              <a:rPr lang="en-US" dirty="0" err="1"/>
              <a:t>valores</a:t>
            </a:r>
            <a:r>
              <a:rPr lang="en-US" dirty="0"/>
              <a:t> = [“</a:t>
            </a:r>
            <a:r>
              <a:rPr lang="en-US" dirty="0" err="1"/>
              <a:t>ana</a:t>
            </a:r>
            <a:r>
              <a:rPr lang="en-US" dirty="0"/>
              <a:t>”, 0.001, “Jonas”, 0.05, “</a:t>
            </a:r>
            <a:r>
              <a:rPr lang="en-US" dirty="0" err="1"/>
              <a:t>remy</a:t>
            </a:r>
            <a:r>
              <a:rPr lang="en-US" dirty="0"/>
              <a:t>”, 0.1]</a:t>
            </a:r>
          </a:p>
          <a:p>
            <a:r>
              <a:rPr lang="en-US" dirty="0" err="1" smtClean="0"/>
              <a:t>valores.index</a:t>
            </a:r>
            <a:r>
              <a:rPr lang="en-US" dirty="0" smtClean="0"/>
              <a:t>(‘Jonas’)</a:t>
            </a:r>
          </a:p>
          <a:p>
            <a:pPr lvl="1"/>
            <a:r>
              <a:rPr lang="en-US" dirty="0" smtClean="0"/>
              <a:t>2</a:t>
            </a:r>
          </a:p>
          <a:p>
            <a:pPr lvl="2"/>
            <a:endParaRPr lang="en-US" dirty="0"/>
          </a:p>
          <a:p>
            <a:r>
              <a:rPr lang="en-US" dirty="0" err="1" smtClean="0"/>
              <a:t>valores.count</a:t>
            </a:r>
            <a:r>
              <a:rPr lang="en-US" dirty="0" smtClean="0"/>
              <a:t>(0.001)</a:t>
            </a:r>
          </a:p>
          <a:p>
            <a:pPr lvl="1"/>
            <a:r>
              <a:rPr lang="en-US" dirty="0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780173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Metodos</a:t>
            </a:r>
            <a:r>
              <a:rPr lang="en-US" dirty="0" smtClean="0"/>
              <a:t> de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104" y="1853248"/>
            <a:ext cx="10520841" cy="4647760"/>
          </a:xfrm>
        </p:spPr>
        <p:txBody>
          <a:bodyPr>
            <a:normAutofit/>
          </a:bodyPr>
          <a:lstStyle/>
          <a:p>
            <a:r>
              <a:rPr lang="en-US" dirty="0" err="1" smtClean="0"/>
              <a:t>la_cadena</a:t>
            </a:r>
            <a:r>
              <a:rPr lang="en-US" dirty="0" smtClean="0"/>
              <a:t> = “nada”</a:t>
            </a:r>
          </a:p>
          <a:p>
            <a:endParaRPr lang="en-US" dirty="0"/>
          </a:p>
          <a:p>
            <a:r>
              <a:rPr lang="en-US" dirty="0" err="1" smtClean="0"/>
              <a:t>la_cadena.capitalize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Nada</a:t>
            </a:r>
          </a:p>
          <a:p>
            <a:pPr lvl="1"/>
            <a:endParaRPr lang="en-US" dirty="0"/>
          </a:p>
          <a:p>
            <a:r>
              <a:rPr lang="en-US" dirty="0" err="1" smtClean="0"/>
              <a:t>la_cadena.replace</a:t>
            </a:r>
            <a:r>
              <a:rPr lang="en-US" dirty="0" smtClean="0"/>
              <a:t>(“</a:t>
            </a:r>
            <a:r>
              <a:rPr lang="en-US" dirty="0" err="1" smtClean="0"/>
              <a:t>na</a:t>
            </a:r>
            <a:r>
              <a:rPr lang="en-US" dirty="0" smtClean="0"/>
              <a:t>”, “</a:t>
            </a:r>
            <a:r>
              <a:rPr lang="en-US" dirty="0" err="1" smtClean="0"/>
              <a:t>Prepara</a:t>
            </a:r>
            <a:r>
              <a:rPr lang="en-US" dirty="0" smtClean="0"/>
              <a:t>”)</a:t>
            </a:r>
          </a:p>
          <a:p>
            <a:pPr lvl="1"/>
            <a:r>
              <a:rPr lang="en-US" dirty="0" err="1" smtClean="0"/>
              <a:t>Preparada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071108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104" y="1853248"/>
            <a:ext cx="10520841" cy="4647760"/>
          </a:xfrm>
        </p:spPr>
        <p:txBody>
          <a:bodyPr>
            <a:normAutofit/>
          </a:bodyPr>
          <a:lstStyle/>
          <a:p>
            <a:r>
              <a:rPr lang="en-US" dirty="0" smtClean="0"/>
              <a:t>Como </a:t>
            </a:r>
            <a:r>
              <a:rPr lang="en-US" dirty="0" err="1" smtClean="0"/>
              <a:t>habiamos</a:t>
            </a:r>
            <a:r>
              <a:rPr lang="en-US" dirty="0" smtClean="0"/>
              <a:t> </a:t>
            </a:r>
            <a:r>
              <a:rPr lang="en-US" dirty="0" err="1" smtClean="0"/>
              <a:t>dicho</a:t>
            </a:r>
            <a:r>
              <a:rPr lang="en-US" dirty="0" smtClean="0"/>
              <a:t>, </a:t>
            </a:r>
            <a:r>
              <a:rPr lang="en-US" dirty="0" err="1" smtClean="0"/>
              <a:t>cualquier</a:t>
            </a:r>
            <a:r>
              <a:rPr lang="en-US" dirty="0" smtClean="0"/>
              <a:t> </a:t>
            </a:r>
            <a:r>
              <a:rPr lang="en-US" dirty="0" err="1" smtClean="0"/>
              <a:t>cosa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dirty="0" err="1" smtClean="0"/>
              <a:t>objeto</a:t>
            </a:r>
            <a:endParaRPr lang="en-US" dirty="0" smtClean="0"/>
          </a:p>
          <a:p>
            <a:r>
              <a:rPr lang="en-US" dirty="0" smtClean="0"/>
              <a:t>Los </a:t>
            </a:r>
            <a:r>
              <a:rPr lang="en-US" dirty="0" err="1" smtClean="0"/>
              <a:t>objetos</a:t>
            </a:r>
            <a:r>
              <a:rPr lang="en-US" dirty="0" smtClean="0"/>
              <a:t> </a:t>
            </a:r>
            <a:r>
              <a:rPr lang="en-US" dirty="0" err="1" smtClean="0"/>
              <a:t>tienen</a:t>
            </a:r>
            <a:r>
              <a:rPr lang="en-US" dirty="0" smtClean="0"/>
              <a:t> </a:t>
            </a:r>
            <a:r>
              <a:rPr lang="en-US" dirty="0" err="1" smtClean="0"/>
              <a:t>metodos</a:t>
            </a:r>
            <a:r>
              <a:rPr lang="en-US" dirty="0" smtClean="0"/>
              <a:t> </a:t>
            </a:r>
            <a:r>
              <a:rPr lang="en-US" dirty="0" err="1" smtClean="0"/>
              <a:t>asociados</a:t>
            </a:r>
            <a:r>
              <a:rPr lang="en-US" dirty="0" smtClean="0"/>
              <a:t> </a:t>
            </a:r>
            <a:r>
              <a:rPr lang="en-US" dirty="0" err="1" smtClean="0"/>
              <a:t>dependiendo</a:t>
            </a:r>
            <a:r>
              <a:rPr lang="en-US" dirty="0" smtClean="0"/>
              <a:t> del </a:t>
            </a:r>
            <a:r>
              <a:rPr lang="en-US" dirty="0" err="1" smtClean="0"/>
              <a:t>tipo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la_cadena</a:t>
            </a:r>
            <a:r>
              <a:rPr lang="en-US" dirty="0" smtClean="0"/>
              <a:t> = “</a:t>
            </a:r>
            <a:r>
              <a:rPr lang="en-US" dirty="0" err="1" smtClean="0"/>
              <a:t>Rurouni</a:t>
            </a:r>
            <a:r>
              <a:rPr lang="en-US" dirty="0" smtClean="0"/>
              <a:t> </a:t>
            </a:r>
            <a:r>
              <a:rPr lang="en-US" dirty="0" err="1" smtClean="0"/>
              <a:t>Kenshin</a:t>
            </a:r>
            <a:r>
              <a:rPr lang="en-US" dirty="0" smtClean="0"/>
              <a:t>”</a:t>
            </a:r>
          </a:p>
          <a:p>
            <a:r>
              <a:rPr lang="en-US" dirty="0" err="1" smtClean="0"/>
              <a:t>la_cadena.replace</a:t>
            </a:r>
            <a:r>
              <a:rPr lang="en-US" dirty="0" smtClean="0"/>
              <a:t>(“</a:t>
            </a:r>
            <a:r>
              <a:rPr lang="en-US" dirty="0" err="1" smtClean="0"/>
              <a:t>Kenshin</a:t>
            </a:r>
            <a:r>
              <a:rPr lang="en-US" dirty="0" smtClean="0"/>
              <a:t>”, “</a:t>
            </a:r>
            <a:r>
              <a:rPr lang="en-US" dirty="0" err="1" smtClean="0"/>
              <a:t>Shinta</a:t>
            </a:r>
            <a:r>
              <a:rPr lang="en-US" dirty="0" smtClean="0"/>
              <a:t>”)</a:t>
            </a:r>
          </a:p>
          <a:p>
            <a:endParaRPr lang="en-US" dirty="0"/>
          </a:p>
          <a:p>
            <a:r>
              <a:rPr lang="en-US" dirty="0" err="1" smtClean="0"/>
              <a:t>la_lista</a:t>
            </a:r>
            <a:r>
              <a:rPr lang="en-US" dirty="0" smtClean="0"/>
              <a:t> = [1, 2, 3]</a:t>
            </a:r>
          </a:p>
          <a:p>
            <a:r>
              <a:rPr lang="en-US" dirty="0" err="1" smtClean="0"/>
              <a:t>la_lista.replace</a:t>
            </a:r>
            <a:r>
              <a:rPr lang="en-US" dirty="0" smtClean="0"/>
              <a:t>(‘</a:t>
            </a:r>
            <a:r>
              <a:rPr lang="en-US" dirty="0" err="1" smtClean="0"/>
              <a:t>Kenshin</a:t>
            </a:r>
            <a:r>
              <a:rPr lang="en-US" dirty="0" smtClean="0"/>
              <a:t>’, ‘</a:t>
            </a:r>
            <a:r>
              <a:rPr lang="en-US" dirty="0" err="1" smtClean="0"/>
              <a:t>Shinta</a:t>
            </a:r>
            <a:r>
              <a:rPr lang="en-US" dirty="0" smtClean="0"/>
              <a:t>’)</a:t>
            </a:r>
          </a:p>
          <a:p>
            <a:pPr lvl="1"/>
            <a:r>
              <a:rPr lang="en-US" dirty="0" err="1" smtClean="0"/>
              <a:t>AttributeError</a:t>
            </a:r>
            <a:r>
              <a:rPr lang="en-US" dirty="0" smtClean="0"/>
              <a:t>: ‘list’ object ahs no attribute ‘replace’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05266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104" y="1853248"/>
            <a:ext cx="10520841" cy="4647760"/>
          </a:xfrm>
        </p:spPr>
        <p:txBody>
          <a:bodyPr>
            <a:normAutofit/>
          </a:bodyPr>
          <a:lstStyle/>
          <a:p>
            <a:r>
              <a:rPr lang="en-US" dirty="0" err="1" smtClean="0"/>
              <a:t>la_cadena</a:t>
            </a:r>
            <a:r>
              <a:rPr lang="en-US" dirty="0" smtClean="0"/>
              <a:t> = “</a:t>
            </a:r>
            <a:r>
              <a:rPr lang="en-US" dirty="0" err="1" smtClean="0"/>
              <a:t>Rurouni</a:t>
            </a:r>
            <a:r>
              <a:rPr lang="en-US" dirty="0" smtClean="0"/>
              <a:t> </a:t>
            </a:r>
            <a:r>
              <a:rPr lang="en-US" dirty="0" err="1" smtClean="0"/>
              <a:t>Kenshin</a:t>
            </a:r>
            <a:r>
              <a:rPr lang="en-US" dirty="0" smtClean="0"/>
              <a:t>”</a:t>
            </a:r>
          </a:p>
          <a:p>
            <a:r>
              <a:rPr lang="en-US" dirty="0" err="1" smtClean="0"/>
              <a:t>la_cadena.index</a:t>
            </a:r>
            <a:r>
              <a:rPr lang="en-US" dirty="0" smtClean="0"/>
              <a:t>(‘u’)</a:t>
            </a:r>
          </a:p>
          <a:p>
            <a:pPr lvl="1"/>
            <a:r>
              <a:rPr lang="en-US" dirty="0"/>
              <a:t>1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la_lista</a:t>
            </a:r>
            <a:r>
              <a:rPr lang="en-US" dirty="0" smtClean="0"/>
              <a:t> = [‘</a:t>
            </a:r>
            <a:r>
              <a:rPr lang="en-US" dirty="0" err="1" smtClean="0"/>
              <a:t>todo</a:t>
            </a:r>
            <a:r>
              <a:rPr lang="en-US" dirty="0" smtClean="0"/>
              <a:t>’, ‘</a:t>
            </a:r>
            <a:r>
              <a:rPr lang="en-US" dirty="0" err="1" smtClean="0"/>
              <a:t>bueno</a:t>
            </a:r>
            <a:r>
              <a:rPr lang="en-US" dirty="0" smtClean="0"/>
              <a:t>', ‘</a:t>
            </a:r>
            <a:r>
              <a:rPr lang="en-US" dirty="0" err="1" smtClean="0"/>
              <a:t>esaka</a:t>
            </a:r>
            <a:r>
              <a:rPr lang="en-US" dirty="0" smtClean="0"/>
              <a:t>’]</a:t>
            </a:r>
          </a:p>
          <a:p>
            <a:r>
              <a:rPr lang="en-US" dirty="0" err="1" smtClean="0"/>
              <a:t>la_lista.index</a:t>
            </a:r>
            <a:r>
              <a:rPr lang="en-US" dirty="0" smtClean="0"/>
              <a:t>(“</a:t>
            </a:r>
            <a:r>
              <a:rPr lang="en-US" dirty="0" err="1" smtClean="0"/>
              <a:t>esaka</a:t>
            </a:r>
            <a:r>
              <a:rPr lang="en-US" dirty="0" smtClean="0"/>
              <a:t>”)</a:t>
            </a:r>
          </a:p>
          <a:p>
            <a:pPr lvl="1"/>
            <a:r>
              <a:rPr lang="en-US" dirty="0"/>
              <a:t>2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62771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104" y="1853248"/>
            <a:ext cx="10520841" cy="4647760"/>
          </a:xfrm>
        </p:spPr>
        <p:txBody>
          <a:bodyPr>
            <a:normAutofit/>
          </a:bodyPr>
          <a:lstStyle/>
          <a:p>
            <a:r>
              <a:rPr lang="en-US" dirty="0" err="1" smtClean="0"/>
              <a:t>la_lista</a:t>
            </a:r>
            <a:r>
              <a:rPr lang="en-US" dirty="0" smtClean="0"/>
              <a:t> = [‘</a:t>
            </a:r>
            <a:r>
              <a:rPr lang="en-US" dirty="0" err="1" smtClean="0"/>
              <a:t>todo</a:t>
            </a:r>
            <a:r>
              <a:rPr lang="en-US" dirty="0" smtClean="0"/>
              <a:t>’, ‘</a:t>
            </a:r>
            <a:r>
              <a:rPr lang="en-US" dirty="0" err="1" smtClean="0"/>
              <a:t>bueno</a:t>
            </a:r>
            <a:r>
              <a:rPr lang="en-US" dirty="0" smtClean="0"/>
              <a:t>', ‘</a:t>
            </a:r>
            <a:r>
              <a:rPr lang="en-US" dirty="0" err="1" smtClean="0"/>
              <a:t>esaka</a:t>
            </a:r>
            <a:r>
              <a:rPr lang="en-US" dirty="0" smtClean="0"/>
              <a:t>’]</a:t>
            </a:r>
          </a:p>
          <a:p>
            <a:r>
              <a:rPr lang="en-US" dirty="0" err="1" smtClean="0"/>
              <a:t>la_lista.append</a:t>
            </a:r>
            <a:r>
              <a:rPr lang="en-US" dirty="0" smtClean="0"/>
              <a:t>(‘</a:t>
            </a:r>
            <a:r>
              <a:rPr lang="en-US" dirty="0" err="1" smtClean="0"/>
              <a:t>kyosuke</a:t>
            </a:r>
            <a:r>
              <a:rPr lang="en-US" dirty="0" smtClean="0"/>
              <a:t>’)</a:t>
            </a:r>
          </a:p>
          <a:p>
            <a:pPr lvl="1"/>
            <a:r>
              <a:rPr lang="en-US" dirty="0" smtClean="0"/>
              <a:t>[‘</a:t>
            </a:r>
            <a:r>
              <a:rPr lang="en-US" dirty="0" err="1" smtClean="0"/>
              <a:t>todo</a:t>
            </a:r>
            <a:r>
              <a:rPr lang="en-US" dirty="0" smtClean="0"/>
              <a:t>’, ‘</a:t>
            </a:r>
            <a:r>
              <a:rPr lang="en-US" dirty="0" err="1" smtClean="0"/>
              <a:t>bueno</a:t>
            </a:r>
            <a:r>
              <a:rPr lang="en-US" dirty="0" smtClean="0"/>
              <a:t>’, ‘</a:t>
            </a:r>
            <a:r>
              <a:rPr lang="en-US" dirty="0" err="1" smtClean="0"/>
              <a:t>esaka</a:t>
            </a:r>
            <a:r>
              <a:rPr lang="en-US" dirty="0" smtClean="0"/>
              <a:t>’, ‘</a:t>
            </a:r>
            <a:r>
              <a:rPr lang="en-US" dirty="0" err="1" smtClean="0"/>
              <a:t>kyosuke</a:t>
            </a:r>
            <a:r>
              <a:rPr lang="en-US" dirty="0" smtClean="0"/>
              <a:t>’]</a:t>
            </a:r>
          </a:p>
          <a:p>
            <a:pPr lvl="1"/>
            <a:endParaRPr lang="en-US" dirty="0"/>
          </a:p>
          <a:p>
            <a:r>
              <a:rPr lang="en-US" dirty="0" err="1" smtClean="0"/>
              <a:t>la_list.append</a:t>
            </a:r>
            <a:r>
              <a:rPr lang="en-US" dirty="0" smtClean="0"/>
              <a:t>(‘</a:t>
            </a:r>
            <a:r>
              <a:rPr lang="en-US" dirty="0" err="1" smtClean="0"/>
              <a:t>sako</a:t>
            </a:r>
            <a:r>
              <a:rPr lang="en-US" dirty="0" smtClean="0"/>
              <a:t>’)</a:t>
            </a:r>
          </a:p>
          <a:p>
            <a:pPr lvl="1"/>
            <a:r>
              <a:rPr lang="en-US" dirty="0" smtClean="0"/>
              <a:t>[‘</a:t>
            </a:r>
            <a:r>
              <a:rPr lang="en-US" dirty="0" err="1" smtClean="0"/>
              <a:t>todo</a:t>
            </a:r>
            <a:r>
              <a:rPr lang="en-US" dirty="0" smtClean="0"/>
              <a:t>’, ‘</a:t>
            </a:r>
            <a:r>
              <a:rPr lang="en-US" dirty="0" err="1" smtClean="0"/>
              <a:t>bueno</a:t>
            </a:r>
            <a:r>
              <a:rPr lang="en-US" dirty="0" smtClean="0"/>
              <a:t>’, ‘</a:t>
            </a:r>
            <a:r>
              <a:rPr lang="en-US" dirty="0" err="1" smtClean="0"/>
              <a:t>esaka</a:t>
            </a:r>
            <a:r>
              <a:rPr lang="en-US" dirty="0" smtClean="0"/>
              <a:t>’, ‘</a:t>
            </a:r>
            <a:r>
              <a:rPr lang="en-US" dirty="0" err="1" smtClean="0"/>
              <a:t>kyosuke</a:t>
            </a:r>
            <a:r>
              <a:rPr lang="en-US" dirty="0" smtClean="0"/>
              <a:t>’, ‘</a:t>
            </a:r>
            <a:r>
              <a:rPr lang="en-US" dirty="0" err="1" smtClean="0"/>
              <a:t>sako</a:t>
            </a:r>
            <a:r>
              <a:rPr lang="en-US" dirty="0" smtClean="0"/>
              <a:t>’]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1324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104" y="1853248"/>
            <a:ext cx="10520841" cy="4647760"/>
          </a:xfrm>
        </p:spPr>
        <p:txBody>
          <a:bodyPr>
            <a:normAutofit/>
          </a:bodyPr>
          <a:lstStyle/>
          <a:p>
            <a:r>
              <a:rPr lang="en-US" dirty="0" err="1" smtClean="0"/>
              <a:t>la_lista</a:t>
            </a:r>
            <a:r>
              <a:rPr lang="en-US" dirty="0" smtClean="0"/>
              <a:t> = </a:t>
            </a:r>
            <a:r>
              <a:rPr lang="en-US" dirty="0"/>
              <a:t>[‘</a:t>
            </a:r>
            <a:r>
              <a:rPr lang="en-US" dirty="0" err="1"/>
              <a:t>todo</a:t>
            </a:r>
            <a:r>
              <a:rPr lang="en-US" dirty="0"/>
              <a:t>’, ‘</a:t>
            </a:r>
            <a:r>
              <a:rPr lang="en-US" dirty="0" err="1"/>
              <a:t>bueno</a:t>
            </a:r>
            <a:r>
              <a:rPr lang="en-US" dirty="0"/>
              <a:t>’, ‘</a:t>
            </a:r>
            <a:r>
              <a:rPr lang="en-US" dirty="0" err="1"/>
              <a:t>esaka</a:t>
            </a:r>
            <a:r>
              <a:rPr lang="en-US" dirty="0"/>
              <a:t>’, ‘</a:t>
            </a:r>
            <a:r>
              <a:rPr lang="en-US" dirty="0" err="1"/>
              <a:t>kyosuke</a:t>
            </a:r>
            <a:r>
              <a:rPr lang="en-US" dirty="0"/>
              <a:t>’, ‘</a:t>
            </a:r>
            <a:r>
              <a:rPr lang="en-US" dirty="0" err="1"/>
              <a:t>sako</a:t>
            </a:r>
            <a:r>
              <a:rPr lang="en-US" dirty="0"/>
              <a:t>’]</a:t>
            </a:r>
            <a:endParaRPr lang="en-US" dirty="0" smtClean="0"/>
          </a:p>
          <a:p>
            <a:r>
              <a:rPr lang="en-US" dirty="0" smtClean="0"/>
              <a:t>type(</a:t>
            </a:r>
            <a:r>
              <a:rPr lang="en-US" dirty="0" err="1" smtClean="0"/>
              <a:t>la_lista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list</a:t>
            </a:r>
          </a:p>
          <a:p>
            <a:endParaRPr lang="en-US" dirty="0"/>
          </a:p>
          <a:p>
            <a:r>
              <a:rPr lang="en-US" dirty="0" err="1" smtClean="0"/>
              <a:t>la_lista.index</a:t>
            </a:r>
            <a:r>
              <a:rPr lang="en-US" dirty="0" smtClean="0"/>
              <a:t>(‘</a:t>
            </a:r>
            <a:r>
              <a:rPr lang="en-US" dirty="0" err="1" smtClean="0"/>
              <a:t>kyosuke</a:t>
            </a:r>
            <a:r>
              <a:rPr lang="en-US" dirty="0" smtClean="0"/>
              <a:t>’)</a:t>
            </a:r>
          </a:p>
          <a:p>
            <a:pPr lvl="1"/>
            <a:r>
              <a:rPr lang="en-US" dirty="0"/>
              <a:t>3</a:t>
            </a:r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60775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Paquetes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104" y="1853248"/>
            <a:ext cx="10520841" cy="4647760"/>
          </a:xfrm>
        </p:spPr>
        <p:txBody>
          <a:bodyPr>
            <a:normAutofit/>
          </a:bodyPr>
          <a:lstStyle/>
          <a:p>
            <a:r>
              <a:rPr lang="en-US" dirty="0" err="1" smtClean="0"/>
              <a:t>Directorio</a:t>
            </a:r>
            <a:r>
              <a:rPr lang="en-US" dirty="0" smtClean="0"/>
              <a:t> de scripts de python</a:t>
            </a:r>
          </a:p>
          <a:p>
            <a:r>
              <a:rPr lang="en-US" dirty="0" err="1" smtClean="0"/>
              <a:t>Cada</a:t>
            </a:r>
            <a:r>
              <a:rPr lang="en-US" dirty="0" smtClean="0"/>
              <a:t> script </a:t>
            </a:r>
            <a:r>
              <a:rPr lang="en-US" dirty="0" err="1" smtClean="0"/>
              <a:t>es</a:t>
            </a:r>
            <a:r>
              <a:rPr lang="en-US" dirty="0" smtClean="0"/>
              <a:t> un modulo</a:t>
            </a:r>
          </a:p>
          <a:p>
            <a:r>
              <a:rPr lang="en-US" dirty="0" err="1" smtClean="0"/>
              <a:t>Existen</a:t>
            </a:r>
            <a:r>
              <a:rPr lang="en-US" dirty="0" smtClean="0"/>
              <a:t> </a:t>
            </a:r>
            <a:r>
              <a:rPr lang="en-US" dirty="0" err="1" smtClean="0"/>
              <a:t>funciones</a:t>
            </a:r>
            <a:r>
              <a:rPr lang="en-US" dirty="0" smtClean="0"/>
              <a:t> </a:t>
            </a:r>
            <a:r>
              <a:rPr lang="en-US" dirty="0" err="1" smtClean="0"/>
              <a:t>especificas</a:t>
            </a:r>
            <a:r>
              <a:rPr lang="en-US" dirty="0" smtClean="0"/>
              <a:t>, </a:t>
            </a:r>
            <a:r>
              <a:rPr lang="en-US" dirty="0" err="1" smtClean="0"/>
              <a:t>metodos</a:t>
            </a:r>
            <a:r>
              <a:rPr lang="en-US" dirty="0" smtClean="0"/>
              <a:t> y </a:t>
            </a:r>
            <a:r>
              <a:rPr lang="en-US" dirty="0" err="1" smtClean="0"/>
              <a:t>tipos</a:t>
            </a:r>
            <a:endParaRPr lang="en-US" dirty="0" smtClean="0"/>
          </a:p>
          <a:p>
            <a:r>
              <a:rPr lang="en-US" dirty="0" err="1" smtClean="0"/>
              <a:t>Probablemente</a:t>
            </a:r>
            <a:r>
              <a:rPr lang="en-US" dirty="0" smtClean="0"/>
              <a:t> </a:t>
            </a:r>
            <a:r>
              <a:rPr lang="en-US" dirty="0" err="1" smtClean="0"/>
              <a:t>existe</a:t>
            </a:r>
            <a:r>
              <a:rPr lang="en-US" dirty="0" smtClean="0"/>
              <a:t> un </a:t>
            </a:r>
            <a:r>
              <a:rPr lang="en-US" dirty="0" err="1" smtClean="0"/>
              <a:t>paquete</a:t>
            </a:r>
            <a:r>
              <a:rPr lang="en-US" dirty="0" smtClean="0"/>
              <a:t> de lo que </a:t>
            </a:r>
            <a:r>
              <a:rPr lang="en-US" dirty="0" err="1" smtClean="0"/>
              <a:t>quiera</a:t>
            </a:r>
            <a:r>
              <a:rPr lang="en-US" dirty="0" smtClean="0"/>
              <a:t> realizer y </a:t>
            </a:r>
            <a:r>
              <a:rPr lang="en-US" dirty="0" err="1" smtClean="0"/>
              <a:t>otros</a:t>
            </a:r>
            <a:r>
              <a:rPr lang="en-US" dirty="0" smtClean="0"/>
              <a:t> </a:t>
            </a:r>
            <a:r>
              <a:rPr lang="en-US" dirty="0" err="1" smtClean="0"/>
              <a:t>disponibles</a:t>
            </a:r>
            <a:r>
              <a:rPr lang="en-US" dirty="0" smtClean="0"/>
              <a:t> </a:t>
            </a:r>
            <a:r>
              <a:rPr lang="en-US" dirty="0" err="1" smtClean="0"/>
              <a:t>muy</a:t>
            </a:r>
            <a:r>
              <a:rPr lang="en-US" dirty="0" smtClean="0"/>
              <a:t> </a:t>
            </a:r>
            <a:r>
              <a:rPr lang="en-US" dirty="0" err="1" smtClean="0"/>
              <a:t>utilizados</a:t>
            </a:r>
            <a:endParaRPr lang="en-US" dirty="0" smtClean="0"/>
          </a:p>
          <a:p>
            <a:pPr lvl="1"/>
            <a:r>
              <a:rPr lang="en-US" dirty="0" err="1" smtClean="0"/>
              <a:t>numpy</a:t>
            </a:r>
            <a:endParaRPr lang="en-US" dirty="0" smtClean="0"/>
          </a:p>
          <a:p>
            <a:pPr lvl="1"/>
            <a:r>
              <a:rPr lang="en-US" dirty="0" err="1" smtClean="0"/>
              <a:t>matplotlib</a:t>
            </a:r>
            <a:endParaRPr lang="en-US" dirty="0" smtClean="0"/>
          </a:p>
          <a:p>
            <a:pPr lvl="1"/>
            <a:r>
              <a:rPr lang="en-US" dirty="0" err="1" smtClean="0"/>
              <a:t>scikit</a:t>
            </a:r>
            <a:r>
              <a:rPr lang="en-US" dirty="0" smtClean="0"/>
              <a:t>-learn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22056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Instalacion</a:t>
            </a:r>
            <a:r>
              <a:rPr lang="en-US" dirty="0" smtClean="0"/>
              <a:t> de </a:t>
            </a:r>
            <a:r>
              <a:rPr lang="en-US" dirty="0" err="1" smtClean="0"/>
              <a:t>Paquetes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104" y="1853248"/>
            <a:ext cx="10520841" cy="4647760"/>
          </a:xfrm>
        </p:spPr>
        <p:txBody>
          <a:bodyPr>
            <a:normAutofit/>
          </a:bodyPr>
          <a:lstStyle/>
          <a:p>
            <a:r>
              <a:rPr lang="en-US" dirty="0" smtClean="0"/>
              <a:t>http://pip.readthedocs.org/en/stable/installing</a:t>
            </a:r>
            <a:endParaRPr lang="en-US" dirty="0"/>
          </a:p>
          <a:p>
            <a:r>
              <a:rPr lang="en-US" dirty="0" err="1" smtClean="0"/>
              <a:t>Descargar</a:t>
            </a:r>
            <a:r>
              <a:rPr lang="en-US" dirty="0" smtClean="0"/>
              <a:t> get-pip.py</a:t>
            </a:r>
          </a:p>
          <a:p>
            <a:r>
              <a:rPr lang="en-US" dirty="0" smtClean="0"/>
              <a:t>Terminal:</a:t>
            </a:r>
          </a:p>
          <a:p>
            <a:pPr lvl="1"/>
            <a:r>
              <a:rPr lang="en-US" dirty="0" smtClean="0"/>
              <a:t>python3 get-pip.py</a:t>
            </a:r>
          </a:p>
          <a:p>
            <a:pPr lvl="1"/>
            <a:r>
              <a:rPr lang="en-US" dirty="0" smtClean="0"/>
              <a:t>pip3 install </a:t>
            </a:r>
            <a:r>
              <a:rPr lang="en-US" dirty="0" err="1" smtClean="0"/>
              <a:t>numpy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67324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Importar</a:t>
            </a:r>
            <a:r>
              <a:rPr lang="en-US" dirty="0" smtClean="0"/>
              <a:t> </a:t>
            </a:r>
            <a:r>
              <a:rPr lang="en-US" dirty="0" err="1" smtClean="0"/>
              <a:t>paquetes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104" y="1853248"/>
            <a:ext cx="10520841" cy="464776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import </a:t>
            </a:r>
            <a:r>
              <a:rPr lang="en-US" dirty="0" err="1" smtClean="0"/>
              <a:t>numpy</a:t>
            </a:r>
            <a:endParaRPr lang="en-US" dirty="0" smtClean="0"/>
          </a:p>
          <a:p>
            <a:pPr lvl="1"/>
            <a:r>
              <a:rPr lang="en-US" dirty="0" smtClean="0"/>
              <a:t>array([3, 2, 1])</a:t>
            </a:r>
            <a:endParaRPr lang="en-US" dirty="0"/>
          </a:p>
          <a:p>
            <a:pPr lvl="1"/>
            <a:r>
              <a:rPr lang="en-US" dirty="0" err="1" smtClean="0"/>
              <a:t>NameError</a:t>
            </a:r>
            <a:r>
              <a:rPr lang="en-US" dirty="0" smtClean="0"/>
              <a:t>: name ‘array’ is not defined</a:t>
            </a:r>
          </a:p>
          <a:p>
            <a:pPr lvl="1"/>
            <a:endParaRPr lang="en-US" dirty="0"/>
          </a:p>
          <a:p>
            <a:r>
              <a:rPr lang="en-US" dirty="0" err="1" smtClean="0"/>
              <a:t>numpy.array</a:t>
            </a:r>
            <a:r>
              <a:rPr lang="en-US" dirty="0" smtClean="0"/>
              <a:t>([3,2,1])</a:t>
            </a:r>
          </a:p>
          <a:p>
            <a:pPr lvl="1"/>
            <a:r>
              <a:rPr lang="en-US" dirty="0" smtClean="0"/>
              <a:t>array([3, 2, 1])</a:t>
            </a:r>
          </a:p>
          <a:p>
            <a:pPr lvl="1"/>
            <a:endParaRPr lang="en-US" dirty="0"/>
          </a:p>
          <a:p>
            <a:r>
              <a:rPr lang="en-US" dirty="0" smtClean="0"/>
              <a:t>import </a:t>
            </a:r>
            <a:r>
              <a:rPr lang="en-US" dirty="0" err="1" smtClean="0"/>
              <a:t>numpy</a:t>
            </a:r>
            <a:r>
              <a:rPr lang="en-US" dirty="0" smtClean="0"/>
              <a:t> as np</a:t>
            </a:r>
          </a:p>
          <a:p>
            <a:pPr lvl="1"/>
            <a:r>
              <a:rPr lang="en-US" dirty="0" err="1" smtClean="0"/>
              <a:t>np.array</a:t>
            </a:r>
            <a:r>
              <a:rPr lang="en-US" dirty="0" smtClean="0"/>
              <a:t>([1, 2, 3])</a:t>
            </a:r>
          </a:p>
          <a:p>
            <a:endParaRPr lang="en-US" dirty="0" smtClean="0"/>
          </a:p>
          <a:p>
            <a:r>
              <a:rPr lang="en-US" dirty="0" smtClean="0"/>
              <a:t>from </a:t>
            </a:r>
            <a:r>
              <a:rPr lang="en-US" dirty="0" err="1" smtClean="0"/>
              <a:t>numpy</a:t>
            </a:r>
            <a:r>
              <a:rPr lang="en-US" dirty="0" smtClean="0"/>
              <a:t> import array</a:t>
            </a:r>
          </a:p>
          <a:p>
            <a:r>
              <a:rPr lang="en-US" dirty="0" smtClean="0"/>
              <a:t>array([1,2, 3])</a:t>
            </a:r>
          </a:p>
          <a:p>
            <a:pPr lvl="1"/>
            <a:r>
              <a:rPr lang="en-US" dirty="0" smtClean="0"/>
              <a:t>array([1, 2, 3])</a:t>
            </a:r>
          </a:p>
        </p:txBody>
      </p:sp>
    </p:spTree>
    <p:extLst>
      <p:ext uri="{BB962C8B-B14F-4D97-AF65-F5344CB8AC3E}">
        <p14:creationId xmlns:p14="http://schemas.microsoft.com/office/powerpoint/2010/main" val="6245165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err="1" smtClean="0"/>
              <a:t>numpy</a:t>
            </a:r>
            <a:r>
              <a:rPr lang="en-US" dirty="0" smtClean="0"/>
              <a:t> import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104" y="1853248"/>
            <a:ext cx="10520841" cy="46477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Del </a:t>
            </a:r>
            <a:r>
              <a:rPr lang="en-US" dirty="0" err="1" smtClean="0"/>
              <a:t>siguiente</a:t>
            </a:r>
            <a:r>
              <a:rPr lang="en-US" dirty="0" smtClean="0"/>
              <a:t> script:</a:t>
            </a:r>
          </a:p>
          <a:p>
            <a:endParaRPr lang="en-US" dirty="0"/>
          </a:p>
          <a:p>
            <a:r>
              <a:rPr lang="en-US" dirty="0" smtClean="0"/>
              <a:t>from </a:t>
            </a:r>
            <a:r>
              <a:rPr lang="en-US" dirty="0" err="1" smtClean="0"/>
              <a:t>numpy</a:t>
            </a:r>
            <a:r>
              <a:rPr lang="en-US" dirty="0" smtClean="0"/>
              <a:t> import array</a:t>
            </a:r>
          </a:p>
          <a:p>
            <a:r>
              <a:rPr lang="en-US" dirty="0" err="1"/>
              <a:t>valores</a:t>
            </a:r>
            <a:r>
              <a:rPr lang="en-US" dirty="0"/>
              <a:t> = [“</a:t>
            </a:r>
            <a:r>
              <a:rPr lang="en-US" dirty="0" err="1"/>
              <a:t>ana</a:t>
            </a:r>
            <a:r>
              <a:rPr lang="en-US" dirty="0"/>
              <a:t>”, 0.001, “Jonas”, 0.05, “</a:t>
            </a:r>
            <a:r>
              <a:rPr lang="en-US" dirty="0" err="1"/>
              <a:t>remy</a:t>
            </a:r>
            <a:r>
              <a:rPr lang="en-US" dirty="0"/>
              <a:t>”, 0.1]</a:t>
            </a:r>
          </a:p>
          <a:p>
            <a:r>
              <a:rPr lang="en-US" dirty="0" smtClean="0"/>
              <a:t>…</a:t>
            </a:r>
          </a:p>
          <a:p>
            <a:r>
              <a:rPr lang="en-US" dirty="0" err="1" smtClean="0"/>
              <a:t>valores_nuevos</a:t>
            </a:r>
            <a:r>
              <a:rPr lang="en-US" dirty="0" smtClean="0"/>
              <a:t> = </a:t>
            </a:r>
            <a:r>
              <a:rPr lang="en-US" dirty="0" err="1" smtClean="0"/>
              <a:t>valores</a:t>
            </a:r>
            <a:r>
              <a:rPr lang="en-US" dirty="0" smtClean="0"/>
              <a:t> + [‘</a:t>
            </a:r>
            <a:r>
              <a:rPr lang="en-US" dirty="0" err="1" smtClean="0"/>
              <a:t>andy</a:t>
            </a:r>
            <a:r>
              <a:rPr lang="en-US" dirty="0" smtClean="0"/>
              <a:t>’, 0.5]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str</a:t>
            </a:r>
            <a:r>
              <a:rPr lang="en-US" dirty="0" smtClean="0"/>
              <a:t>(</a:t>
            </a:r>
            <a:r>
              <a:rPr lang="en-US" dirty="0" err="1" smtClean="0"/>
              <a:t>len</a:t>
            </a:r>
            <a:r>
              <a:rPr lang="en-US" dirty="0" smtClean="0"/>
              <a:t>(</a:t>
            </a:r>
            <a:r>
              <a:rPr lang="en-US" dirty="0" err="1" smtClean="0"/>
              <a:t>valores_nuevos</a:t>
            </a:r>
            <a:r>
              <a:rPr lang="en-US" dirty="0" smtClean="0"/>
              <a:t>)) + “</a:t>
            </a:r>
            <a:r>
              <a:rPr lang="en-US" dirty="0" err="1" smtClean="0"/>
              <a:t>elementos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valores_nuevos</a:t>
            </a:r>
            <a:r>
              <a:rPr lang="en-US" dirty="0" smtClean="0"/>
              <a:t>” )</a:t>
            </a:r>
          </a:p>
          <a:p>
            <a:r>
              <a:rPr lang="en-US" dirty="0" smtClean="0"/>
              <a:t>…</a:t>
            </a:r>
          </a:p>
          <a:p>
            <a:r>
              <a:rPr lang="en-US" dirty="0" err="1" smtClean="0"/>
              <a:t>np_valores</a:t>
            </a:r>
            <a:r>
              <a:rPr lang="en-US" dirty="0" smtClean="0"/>
              <a:t> = array(</a:t>
            </a:r>
            <a:r>
              <a:rPr lang="en-US" dirty="0" err="1" smtClean="0"/>
              <a:t>valores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ultimo </a:t>
            </a:r>
            <a:r>
              <a:rPr lang="en-US" dirty="0" err="1" smtClean="0"/>
              <a:t>utilizamos</a:t>
            </a:r>
            <a:r>
              <a:rPr lang="en-US" dirty="0" smtClean="0"/>
              <a:t> </a:t>
            </a:r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en-US" dirty="0" err="1" smtClean="0"/>
              <a:t>pero</a:t>
            </a:r>
            <a:r>
              <a:rPr lang="en-US" dirty="0" smtClean="0"/>
              <a:t> no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muy</a:t>
            </a:r>
            <a:r>
              <a:rPr lang="en-US" dirty="0" smtClean="0"/>
              <a:t> </a:t>
            </a:r>
            <a:r>
              <a:rPr lang="en-US" dirty="0" err="1" smtClean="0"/>
              <a:t>claro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2457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Inconvenientes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104" y="1853248"/>
            <a:ext cx="8946541" cy="4195481"/>
          </a:xfrm>
        </p:spPr>
        <p:txBody>
          <a:bodyPr/>
          <a:lstStyle/>
          <a:p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ciencia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representamos</a:t>
            </a:r>
            <a:r>
              <a:rPr lang="en-US" dirty="0" smtClean="0"/>
              <a:t> </a:t>
            </a:r>
            <a:r>
              <a:rPr lang="en-US" dirty="0" err="1" smtClean="0"/>
              <a:t>muchos</a:t>
            </a:r>
            <a:r>
              <a:rPr lang="en-US" dirty="0" smtClean="0"/>
              <a:t> </a:t>
            </a:r>
            <a:r>
              <a:rPr lang="en-US" dirty="0" err="1" smtClean="0"/>
              <a:t>puntos</a:t>
            </a:r>
            <a:endParaRPr lang="en-US" dirty="0" smtClean="0"/>
          </a:p>
          <a:p>
            <a:r>
              <a:rPr lang="en-US" dirty="0" err="1" smtClean="0"/>
              <a:t>p.e.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 de masa corporal:</a:t>
            </a:r>
          </a:p>
          <a:p>
            <a:pPr lvl="1"/>
            <a:r>
              <a:rPr lang="en-US" dirty="0" smtClean="0"/>
              <a:t>imc1 = 1.8</a:t>
            </a:r>
          </a:p>
          <a:p>
            <a:pPr lvl="1"/>
            <a:r>
              <a:rPr lang="en-US" dirty="0" smtClean="0"/>
              <a:t>imc2 = 1.35</a:t>
            </a:r>
          </a:p>
          <a:p>
            <a:pPr lvl="1"/>
            <a:r>
              <a:rPr lang="en-US" dirty="0" smtClean="0"/>
              <a:t>Imc3 = 1.62</a:t>
            </a:r>
          </a:p>
          <a:p>
            <a:pPr lvl="1"/>
            <a:endParaRPr lang="en-US" dirty="0"/>
          </a:p>
          <a:p>
            <a:r>
              <a:rPr lang="en-US" dirty="0" smtClean="0"/>
              <a:t>Este </a:t>
            </a:r>
            <a:r>
              <a:rPr lang="en-US" dirty="0" err="1" smtClean="0"/>
              <a:t>inconveniente</a:t>
            </a:r>
            <a:r>
              <a:rPr lang="en-US" dirty="0" smtClean="0"/>
              <a:t> </a:t>
            </a:r>
            <a:r>
              <a:rPr lang="en-US" dirty="0" err="1" smtClean="0"/>
              <a:t>hace</a:t>
            </a:r>
            <a:r>
              <a:rPr lang="en-US" dirty="0" smtClean="0"/>
              <a:t> </a:t>
            </a:r>
            <a:r>
              <a:rPr lang="en-US" dirty="0" err="1" smtClean="0"/>
              <a:t>difícil</a:t>
            </a:r>
            <a:r>
              <a:rPr lang="en-US" dirty="0" smtClean="0"/>
              <a:t> </a:t>
            </a:r>
            <a:r>
              <a:rPr lang="en-US" dirty="0" err="1" smtClean="0"/>
              <a:t>escribir</a:t>
            </a:r>
            <a:r>
              <a:rPr lang="en-US" dirty="0" smtClean="0"/>
              <a:t> </a:t>
            </a:r>
            <a:r>
              <a:rPr lang="en-US" dirty="0" err="1" smtClean="0"/>
              <a:t>código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165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</a:t>
            </a:r>
            <a:r>
              <a:rPr lang="en-US" dirty="0" err="1" smtClean="0"/>
              <a:t>numpy</a:t>
            </a:r>
            <a:r>
              <a:rPr lang="en-US" dirty="0" smtClean="0"/>
              <a:t> as np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104" y="1853248"/>
            <a:ext cx="10520841" cy="46477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Del </a:t>
            </a:r>
            <a:r>
              <a:rPr lang="en-US" dirty="0" err="1" smtClean="0"/>
              <a:t>siguiente</a:t>
            </a:r>
            <a:r>
              <a:rPr lang="en-US" dirty="0" smtClean="0"/>
              <a:t> script:</a:t>
            </a:r>
          </a:p>
          <a:p>
            <a:endParaRPr lang="en-US" dirty="0"/>
          </a:p>
          <a:p>
            <a:r>
              <a:rPr lang="en-US" dirty="0" smtClean="0"/>
              <a:t>from </a:t>
            </a:r>
            <a:r>
              <a:rPr lang="en-US" dirty="0" err="1" smtClean="0"/>
              <a:t>numpy</a:t>
            </a:r>
            <a:r>
              <a:rPr lang="en-US" dirty="0" smtClean="0"/>
              <a:t> import array</a:t>
            </a:r>
          </a:p>
          <a:p>
            <a:r>
              <a:rPr lang="en-US" dirty="0" err="1"/>
              <a:t>valores</a:t>
            </a:r>
            <a:r>
              <a:rPr lang="en-US" dirty="0"/>
              <a:t> = [“</a:t>
            </a:r>
            <a:r>
              <a:rPr lang="en-US" dirty="0" err="1"/>
              <a:t>ana</a:t>
            </a:r>
            <a:r>
              <a:rPr lang="en-US" dirty="0"/>
              <a:t>”, 0.001, “Jonas”, 0.05, “</a:t>
            </a:r>
            <a:r>
              <a:rPr lang="en-US" dirty="0" err="1"/>
              <a:t>remy</a:t>
            </a:r>
            <a:r>
              <a:rPr lang="en-US" dirty="0"/>
              <a:t>”, 0.1]</a:t>
            </a:r>
          </a:p>
          <a:p>
            <a:r>
              <a:rPr lang="en-US" dirty="0" smtClean="0"/>
              <a:t>…</a:t>
            </a:r>
          </a:p>
          <a:p>
            <a:r>
              <a:rPr lang="en-US" dirty="0" err="1" smtClean="0"/>
              <a:t>valores_nuevos</a:t>
            </a:r>
            <a:r>
              <a:rPr lang="en-US" dirty="0" smtClean="0"/>
              <a:t> = </a:t>
            </a:r>
            <a:r>
              <a:rPr lang="en-US" dirty="0" err="1" smtClean="0"/>
              <a:t>valores</a:t>
            </a:r>
            <a:r>
              <a:rPr lang="en-US" dirty="0" smtClean="0"/>
              <a:t> + [‘</a:t>
            </a:r>
            <a:r>
              <a:rPr lang="en-US" dirty="0" err="1" smtClean="0"/>
              <a:t>andy</a:t>
            </a:r>
            <a:r>
              <a:rPr lang="en-US" dirty="0" smtClean="0"/>
              <a:t>’, 0.5]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str</a:t>
            </a:r>
            <a:r>
              <a:rPr lang="en-US" dirty="0" smtClean="0"/>
              <a:t>(</a:t>
            </a:r>
            <a:r>
              <a:rPr lang="en-US" dirty="0" err="1" smtClean="0"/>
              <a:t>len</a:t>
            </a:r>
            <a:r>
              <a:rPr lang="en-US" dirty="0" smtClean="0"/>
              <a:t>(</a:t>
            </a:r>
            <a:r>
              <a:rPr lang="en-US" dirty="0" err="1" smtClean="0"/>
              <a:t>valores_nuevos</a:t>
            </a:r>
            <a:r>
              <a:rPr lang="en-US" dirty="0" smtClean="0"/>
              <a:t>)) + “</a:t>
            </a:r>
            <a:r>
              <a:rPr lang="en-US" dirty="0" err="1" smtClean="0"/>
              <a:t>elementos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valores_nuevos</a:t>
            </a:r>
            <a:r>
              <a:rPr lang="en-US" dirty="0" smtClean="0"/>
              <a:t>” )</a:t>
            </a:r>
          </a:p>
          <a:p>
            <a:r>
              <a:rPr lang="en-US" dirty="0" smtClean="0"/>
              <a:t>…</a:t>
            </a:r>
          </a:p>
          <a:p>
            <a:r>
              <a:rPr lang="en-US" dirty="0" err="1" smtClean="0"/>
              <a:t>np_valores</a:t>
            </a:r>
            <a:r>
              <a:rPr lang="en-US" dirty="0" smtClean="0"/>
              <a:t> = </a:t>
            </a:r>
            <a:r>
              <a:rPr lang="en-US" dirty="0" err="1" smtClean="0"/>
              <a:t>np.array</a:t>
            </a:r>
            <a:r>
              <a:rPr lang="en-US" dirty="0" smtClean="0"/>
              <a:t>(</a:t>
            </a:r>
            <a:r>
              <a:rPr lang="en-US" dirty="0" err="1" smtClean="0"/>
              <a:t>valores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Ahora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mas </a:t>
            </a:r>
            <a:r>
              <a:rPr lang="en-US" dirty="0" err="1" smtClean="0"/>
              <a:t>claro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62550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104" y="1853248"/>
            <a:ext cx="10520841" cy="4647760"/>
          </a:xfrm>
        </p:spPr>
        <p:txBody>
          <a:bodyPr>
            <a:normAutofit/>
          </a:bodyPr>
          <a:lstStyle/>
          <a:p>
            <a:r>
              <a:rPr lang="en-US" dirty="0" err="1" smtClean="0"/>
              <a:t>Manejo</a:t>
            </a:r>
            <a:r>
              <a:rPr lang="en-US" dirty="0" smtClean="0"/>
              <a:t> de </a:t>
            </a:r>
            <a:r>
              <a:rPr lang="en-US" dirty="0" err="1" smtClean="0"/>
              <a:t>arreglos</a:t>
            </a:r>
            <a:r>
              <a:rPr lang="en-US" dirty="0" smtClean="0"/>
              <a:t> </a:t>
            </a:r>
            <a:r>
              <a:rPr lang="en-US" dirty="0" err="1" smtClean="0"/>
              <a:t>más</a:t>
            </a:r>
            <a:r>
              <a:rPr lang="en-US" dirty="0" smtClean="0"/>
              <a:t> que nada</a:t>
            </a:r>
          </a:p>
          <a:p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poderoso</a:t>
            </a:r>
            <a:endParaRPr lang="en-US" dirty="0" smtClean="0"/>
          </a:p>
          <a:p>
            <a:r>
              <a:rPr lang="en-US" dirty="0" err="1" smtClean="0"/>
              <a:t>Realiza</a:t>
            </a:r>
            <a:r>
              <a:rPr lang="en-US" dirty="0" smtClean="0"/>
              <a:t> </a:t>
            </a:r>
            <a:r>
              <a:rPr lang="en-US" dirty="0" err="1" smtClean="0"/>
              <a:t>coleccion</a:t>
            </a:r>
            <a:r>
              <a:rPr lang="en-US" dirty="0" smtClean="0"/>
              <a:t> de </a:t>
            </a:r>
            <a:r>
              <a:rPr lang="en-US" dirty="0" err="1" smtClean="0"/>
              <a:t>valores</a:t>
            </a:r>
            <a:endParaRPr lang="en-US" dirty="0" smtClean="0"/>
          </a:p>
          <a:p>
            <a:r>
              <a:rPr lang="en-US" dirty="0" err="1" smtClean="0"/>
              <a:t>Mantiene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tipos</a:t>
            </a:r>
            <a:endParaRPr lang="en-US" dirty="0" smtClean="0"/>
          </a:p>
          <a:p>
            <a:r>
              <a:rPr lang="en-US" dirty="0" err="1" smtClean="0"/>
              <a:t>Cambiar</a:t>
            </a:r>
            <a:r>
              <a:rPr lang="en-US" dirty="0" smtClean="0"/>
              <a:t>, </a:t>
            </a:r>
            <a:r>
              <a:rPr lang="en-US" dirty="0" err="1" smtClean="0"/>
              <a:t>añadir</a:t>
            </a:r>
            <a:r>
              <a:rPr lang="en-US" dirty="0" smtClean="0"/>
              <a:t>, remover</a:t>
            </a:r>
          </a:p>
          <a:p>
            <a:r>
              <a:rPr lang="en-US" dirty="0" err="1" smtClean="0"/>
              <a:t>Necesitado</a:t>
            </a:r>
            <a:r>
              <a:rPr lang="en-US" dirty="0" smtClean="0"/>
              <a:t> para </a:t>
            </a:r>
            <a:r>
              <a:rPr lang="en-US" dirty="0" err="1" smtClean="0"/>
              <a:t>ciencia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endParaRPr lang="en-US" dirty="0" smtClean="0"/>
          </a:p>
          <a:p>
            <a:pPr lvl="1"/>
            <a:r>
              <a:rPr lang="en-US" dirty="0" err="1" smtClean="0"/>
              <a:t>Operaciones</a:t>
            </a:r>
            <a:r>
              <a:rPr lang="en-US" dirty="0" smtClean="0"/>
              <a:t> </a:t>
            </a:r>
            <a:r>
              <a:rPr lang="en-US" dirty="0" err="1" smtClean="0"/>
              <a:t>matematicas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colecciones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endParaRPr lang="en-US" dirty="0" smtClean="0"/>
          </a:p>
          <a:p>
            <a:pPr lvl="1"/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veloz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57105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Ilustración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104" y="1853248"/>
            <a:ext cx="10520841" cy="4647760"/>
          </a:xfrm>
        </p:spPr>
        <p:txBody>
          <a:bodyPr>
            <a:normAutofit/>
          </a:bodyPr>
          <a:lstStyle/>
          <a:p>
            <a:r>
              <a:rPr lang="en-US" dirty="0" err="1" smtClean="0"/>
              <a:t>numeradores</a:t>
            </a:r>
            <a:r>
              <a:rPr lang="en-US" dirty="0" smtClean="0"/>
              <a:t> = [2.2, 3.1, 0.8, 4.2, 1.1, 5.02]</a:t>
            </a:r>
          </a:p>
          <a:p>
            <a:r>
              <a:rPr lang="en-US" dirty="0" err="1" smtClean="0"/>
              <a:t>denominadores</a:t>
            </a:r>
            <a:r>
              <a:rPr lang="en-US" dirty="0" smtClean="0"/>
              <a:t> = [0.5, 1.1, 3.1, 1.8, 4.2, 0.33]</a:t>
            </a:r>
          </a:p>
          <a:p>
            <a:endParaRPr lang="en-US" dirty="0"/>
          </a:p>
          <a:p>
            <a:r>
              <a:rPr lang="en-US" dirty="0" err="1" smtClean="0"/>
              <a:t>numeradores</a:t>
            </a:r>
            <a:r>
              <a:rPr lang="en-US" dirty="0" smtClean="0"/>
              <a:t> / </a:t>
            </a:r>
            <a:r>
              <a:rPr lang="en-US" dirty="0" err="1" smtClean="0"/>
              <a:t>denominadores</a:t>
            </a:r>
            <a:r>
              <a:rPr lang="en-US" dirty="0" smtClean="0"/>
              <a:t> ** 2</a:t>
            </a:r>
            <a:endParaRPr lang="en-US" dirty="0"/>
          </a:p>
          <a:p>
            <a:pPr lvl="1"/>
            <a:r>
              <a:rPr lang="en-US" dirty="0" smtClean="0"/>
              <a:t>Nos da el error:</a:t>
            </a:r>
          </a:p>
          <a:p>
            <a:pPr lvl="1"/>
            <a:r>
              <a:rPr lang="en-US" dirty="0" err="1" smtClean="0"/>
              <a:t>TypeError</a:t>
            </a:r>
            <a:r>
              <a:rPr lang="en-US" dirty="0" smtClean="0"/>
              <a:t>: unsupported operand type(s) for ** or pow(): ‘list’ and ‘</a:t>
            </a:r>
            <a:r>
              <a:rPr lang="en-US" dirty="0" err="1" smtClean="0"/>
              <a:t>int</a:t>
            </a:r>
            <a:r>
              <a:rPr lang="en-US" dirty="0" smtClean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29663549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Solucion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104" y="1853248"/>
            <a:ext cx="10520841" cy="4647760"/>
          </a:xfrm>
        </p:spPr>
        <p:txBody>
          <a:bodyPr>
            <a:normAutofit/>
          </a:bodyPr>
          <a:lstStyle/>
          <a:p>
            <a:r>
              <a:rPr lang="en-US" dirty="0" err="1" smtClean="0"/>
              <a:t>Utilizar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librería</a:t>
            </a:r>
            <a:r>
              <a:rPr lang="en-US" dirty="0" smtClean="0"/>
              <a:t> de python </a:t>
            </a:r>
            <a:r>
              <a:rPr lang="en-US" dirty="0" err="1" smtClean="0"/>
              <a:t>numerica</a:t>
            </a:r>
            <a:endParaRPr lang="en-US" dirty="0" smtClean="0"/>
          </a:p>
          <a:p>
            <a:r>
              <a:rPr lang="en-US" dirty="0" err="1" smtClean="0"/>
              <a:t>Utilizar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 alternative de python: </a:t>
            </a:r>
            <a:r>
              <a:rPr lang="en-US" dirty="0" err="1" smtClean="0"/>
              <a:t>arreglos</a:t>
            </a:r>
            <a:r>
              <a:rPr lang="en-US" dirty="0" smtClean="0"/>
              <a:t> de </a:t>
            </a:r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dirty="0" err="1" smtClean="0"/>
              <a:t>Realiza</a:t>
            </a:r>
            <a:r>
              <a:rPr lang="en-US" dirty="0" smtClean="0"/>
              <a:t> el </a:t>
            </a:r>
            <a:r>
              <a:rPr lang="en-US" dirty="0" err="1" smtClean="0"/>
              <a:t>cálculo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todo</a:t>
            </a:r>
            <a:r>
              <a:rPr lang="en-US" dirty="0" smtClean="0"/>
              <a:t> el </a:t>
            </a:r>
            <a:r>
              <a:rPr lang="en-US" dirty="0" err="1" smtClean="0"/>
              <a:t>arreglo</a:t>
            </a:r>
            <a:endParaRPr lang="en-US" dirty="0" smtClean="0"/>
          </a:p>
          <a:p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fácil</a:t>
            </a:r>
            <a:r>
              <a:rPr lang="en-US" dirty="0" smtClean="0"/>
              <a:t> y </a:t>
            </a:r>
            <a:r>
              <a:rPr lang="en-US" dirty="0" err="1" smtClean="0"/>
              <a:t>rápido</a:t>
            </a:r>
            <a:endParaRPr lang="en-US" dirty="0" smtClean="0"/>
          </a:p>
          <a:p>
            <a:r>
              <a:rPr lang="en-US" dirty="0" err="1" smtClean="0"/>
              <a:t>Instalación</a:t>
            </a:r>
            <a:r>
              <a:rPr lang="en-US" dirty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la terminal: pip install </a:t>
            </a:r>
            <a:r>
              <a:rPr lang="en-US" dirty="0" err="1" smtClean="0"/>
              <a:t>numpy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12013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Solucion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104" y="1853248"/>
            <a:ext cx="10520841" cy="4647760"/>
          </a:xfrm>
        </p:spPr>
        <p:txBody>
          <a:bodyPr>
            <a:normAutofit/>
          </a:bodyPr>
          <a:lstStyle/>
          <a:p>
            <a:r>
              <a:rPr lang="en-US" dirty="0" smtClean="0"/>
              <a:t>import </a:t>
            </a:r>
            <a:r>
              <a:rPr lang="en-US" dirty="0" err="1" smtClean="0"/>
              <a:t>numpy</a:t>
            </a:r>
            <a:r>
              <a:rPr lang="en-US" dirty="0" smtClean="0"/>
              <a:t> as np</a:t>
            </a:r>
          </a:p>
          <a:p>
            <a:r>
              <a:rPr lang="en-US" dirty="0" err="1" smtClean="0"/>
              <a:t>numeradores</a:t>
            </a:r>
            <a:r>
              <a:rPr lang="en-US" dirty="0" smtClean="0"/>
              <a:t> = </a:t>
            </a:r>
            <a:r>
              <a:rPr lang="en-US" dirty="0" err="1" smtClean="0"/>
              <a:t>np.array</a:t>
            </a:r>
            <a:r>
              <a:rPr lang="en-US" dirty="0" smtClean="0"/>
              <a:t>([2.2, 3.1, 0.8, 4.2, 1.1, 5.02])</a:t>
            </a:r>
          </a:p>
          <a:p>
            <a:r>
              <a:rPr lang="en-US" dirty="0" err="1" smtClean="0"/>
              <a:t>denominadores</a:t>
            </a:r>
            <a:r>
              <a:rPr lang="en-US" dirty="0" smtClean="0"/>
              <a:t> = </a:t>
            </a:r>
            <a:r>
              <a:rPr lang="en-US" dirty="0" err="1" smtClean="0"/>
              <a:t>np.array</a:t>
            </a:r>
            <a:r>
              <a:rPr lang="en-US" dirty="0" smtClean="0"/>
              <a:t>([0.5, 1.1, 3.1, 1.8, 4.2, 0.33])</a:t>
            </a:r>
          </a:p>
          <a:p>
            <a:endParaRPr lang="en-US" dirty="0" smtClean="0"/>
          </a:p>
          <a:p>
            <a:r>
              <a:rPr lang="en-US" dirty="0" err="1" smtClean="0"/>
              <a:t>calculo</a:t>
            </a:r>
            <a:r>
              <a:rPr lang="en-US" dirty="0" smtClean="0"/>
              <a:t> = </a:t>
            </a:r>
            <a:r>
              <a:rPr lang="en-US" dirty="0" err="1" smtClean="0"/>
              <a:t>numeradores</a:t>
            </a:r>
            <a:r>
              <a:rPr lang="en-US" dirty="0" smtClean="0"/>
              <a:t> / </a:t>
            </a:r>
            <a:r>
              <a:rPr lang="en-US" dirty="0" err="1" smtClean="0"/>
              <a:t>denominadores</a:t>
            </a:r>
            <a:r>
              <a:rPr lang="en-US" dirty="0" smtClean="0"/>
              <a:t> ** 2</a:t>
            </a:r>
          </a:p>
          <a:p>
            <a:r>
              <a:rPr lang="en-US" dirty="0" err="1" smtClean="0"/>
              <a:t>calculo</a:t>
            </a:r>
            <a:endParaRPr lang="en-US" dirty="0" smtClean="0"/>
          </a:p>
          <a:p>
            <a:pPr lvl="1"/>
            <a:r>
              <a:rPr lang="en-US" dirty="0"/>
              <a:t>array([ </a:t>
            </a:r>
            <a:r>
              <a:rPr lang="en-US" dirty="0" smtClean="0"/>
              <a:t>8.8,  </a:t>
            </a:r>
            <a:r>
              <a:rPr lang="en-US" dirty="0"/>
              <a:t>2.56198347,  0.08324662,  1.2962963 ,  </a:t>
            </a:r>
            <a:r>
              <a:rPr lang="en-US" dirty="0" smtClean="0"/>
              <a:t>0.06235828, 46.09733701</a:t>
            </a:r>
            <a:r>
              <a:rPr lang="en-US" dirty="0"/>
              <a:t>])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2269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Comentarios</a:t>
            </a:r>
            <a:r>
              <a:rPr lang="en-US" dirty="0" smtClean="0"/>
              <a:t> de </a:t>
            </a:r>
            <a:r>
              <a:rPr lang="en-US" dirty="0" err="1" smtClean="0"/>
              <a:t>numpy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104" y="1853248"/>
            <a:ext cx="10520841" cy="4647760"/>
          </a:xfrm>
        </p:spPr>
        <p:txBody>
          <a:bodyPr>
            <a:normAutofit/>
          </a:bodyPr>
          <a:lstStyle/>
          <a:p>
            <a:r>
              <a:rPr lang="en-US" dirty="0" err="1" smtClean="0"/>
              <a:t>np.array</a:t>
            </a:r>
            <a:r>
              <a:rPr lang="en-US" dirty="0"/>
              <a:t>([2.2</a:t>
            </a:r>
            <a:r>
              <a:rPr lang="en-US" dirty="0" smtClean="0"/>
              <a:t>, ‘nada’, True, 1])</a:t>
            </a:r>
            <a:endParaRPr lang="en-US" dirty="0"/>
          </a:p>
          <a:p>
            <a:pPr lvl="1"/>
            <a:r>
              <a:rPr lang="en-US" dirty="0" smtClean="0"/>
              <a:t>array([‘2.2’, </a:t>
            </a:r>
            <a:r>
              <a:rPr lang="en-US" dirty="0"/>
              <a:t>‘nada’, </a:t>
            </a:r>
            <a:r>
              <a:rPr lang="en-US" dirty="0" smtClean="0"/>
              <a:t>‘True’, ‘1’], </a:t>
            </a:r>
            <a:r>
              <a:rPr lang="en-US" dirty="0" err="1" smtClean="0"/>
              <a:t>dtype</a:t>
            </a:r>
            <a:r>
              <a:rPr lang="en-US" dirty="0" smtClean="0"/>
              <a:t>=‘&lt;U32’)</a:t>
            </a:r>
          </a:p>
          <a:p>
            <a:r>
              <a:rPr lang="en-US" dirty="0" smtClean="0"/>
              <a:t>Los </a:t>
            </a:r>
            <a:r>
              <a:rPr lang="en-US" dirty="0" err="1" smtClean="0"/>
              <a:t>arreglos</a:t>
            </a:r>
            <a:r>
              <a:rPr lang="en-US" dirty="0" smtClean="0"/>
              <a:t> de </a:t>
            </a:r>
            <a:r>
              <a:rPr lang="en-US" dirty="0" err="1" smtClean="0"/>
              <a:t>numpy</a:t>
            </a:r>
            <a:r>
              <a:rPr lang="en-US" dirty="0" smtClean="0"/>
              <a:t> solo </a:t>
            </a: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contener</a:t>
            </a:r>
            <a:r>
              <a:rPr lang="en-US" dirty="0" smtClean="0"/>
              <a:t> un solo 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741845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Comentarios</a:t>
            </a:r>
            <a:r>
              <a:rPr lang="en-US" dirty="0" smtClean="0"/>
              <a:t> de </a:t>
            </a:r>
            <a:r>
              <a:rPr lang="en-US" dirty="0" err="1" smtClean="0"/>
              <a:t>numpy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104" y="1853248"/>
            <a:ext cx="10520841" cy="4647760"/>
          </a:xfrm>
        </p:spPr>
        <p:txBody>
          <a:bodyPr>
            <a:normAutofit/>
          </a:bodyPr>
          <a:lstStyle/>
          <a:p>
            <a:r>
              <a:rPr lang="en-US" dirty="0" err="1" smtClean="0"/>
              <a:t>lista_python</a:t>
            </a:r>
            <a:r>
              <a:rPr lang="en-US" dirty="0" smtClean="0"/>
              <a:t> = [10, 20, 30]</a:t>
            </a:r>
          </a:p>
          <a:p>
            <a:r>
              <a:rPr lang="en-US" dirty="0" err="1" smtClean="0"/>
              <a:t>lista_numpy</a:t>
            </a:r>
            <a:r>
              <a:rPr lang="en-US" dirty="0" smtClean="0"/>
              <a:t> = </a:t>
            </a:r>
            <a:r>
              <a:rPr lang="en-US" dirty="0" err="1" smtClean="0"/>
              <a:t>np.array</a:t>
            </a:r>
            <a:r>
              <a:rPr lang="en-US" dirty="0" smtClean="0"/>
              <a:t>(</a:t>
            </a:r>
            <a:r>
              <a:rPr lang="en-US" dirty="0" err="1" smtClean="0"/>
              <a:t>lista_python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lista_python</a:t>
            </a:r>
            <a:r>
              <a:rPr lang="en-US" dirty="0" smtClean="0"/>
              <a:t> + </a:t>
            </a:r>
            <a:r>
              <a:rPr lang="en-US" dirty="0" err="1" smtClean="0"/>
              <a:t>lista_python</a:t>
            </a:r>
            <a:endParaRPr lang="en-US" dirty="0" smtClean="0"/>
          </a:p>
          <a:p>
            <a:pPr lvl="1"/>
            <a:r>
              <a:rPr lang="en-US" dirty="0" smtClean="0"/>
              <a:t>[10, 20, 30, 10, 20, 30]</a:t>
            </a:r>
          </a:p>
          <a:p>
            <a:pPr lvl="1"/>
            <a:endParaRPr lang="en-US" dirty="0"/>
          </a:p>
          <a:p>
            <a:r>
              <a:rPr lang="en-US" dirty="0" err="1" smtClean="0"/>
              <a:t>lista_numpy</a:t>
            </a:r>
            <a:r>
              <a:rPr lang="en-US" dirty="0" smtClean="0"/>
              <a:t> + </a:t>
            </a:r>
            <a:r>
              <a:rPr lang="en-US" dirty="0" err="1" smtClean="0"/>
              <a:t>lista_numpy</a:t>
            </a:r>
            <a:endParaRPr lang="en-US" dirty="0" smtClean="0"/>
          </a:p>
          <a:p>
            <a:r>
              <a:rPr lang="en-US" dirty="0" smtClean="0"/>
              <a:t>array([20, 40, 60])</a:t>
            </a:r>
          </a:p>
        </p:txBody>
      </p:sp>
    </p:spTree>
    <p:extLst>
      <p:ext uri="{BB962C8B-B14F-4D97-AF65-F5344CB8AC3E}">
        <p14:creationId xmlns:p14="http://schemas.microsoft.com/office/powerpoint/2010/main" val="16121193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Subconjuntos</a:t>
            </a:r>
            <a:r>
              <a:rPr lang="en-US" dirty="0" smtClean="0"/>
              <a:t> de </a:t>
            </a:r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104" y="1853248"/>
            <a:ext cx="10520841" cy="464776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calculo</a:t>
            </a:r>
            <a:r>
              <a:rPr lang="en-US" dirty="0"/>
              <a:t> = </a:t>
            </a:r>
            <a:r>
              <a:rPr lang="en-US" dirty="0" err="1"/>
              <a:t>numeradores</a:t>
            </a:r>
            <a:r>
              <a:rPr lang="en-US" dirty="0"/>
              <a:t> / </a:t>
            </a:r>
            <a:r>
              <a:rPr lang="en-US" dirty="0" err="1"/>
              <a:t>denominadores</a:t>
            </a:r>
            <a:r>
              <a:rPr lang="en-US" dirty="0"/>
              <a:t> ** 2</a:t>
            </a:r>
          </a:p>
          <a:p>
            <a:r>
              <a:rPr lang="en-US" dirty="0" err="1"/>
              <a:t>calculo</a:t>
            </a:r>
            <a:endParaRPr lang="en-US" dirty="0"/>
          </a:p>
          <a:p>
            <a:pPr lvl="1"/>
            <a:r>
              <a:rPr lang="en-US" dirty="0"/>
              <a:t>array([ 8.8,  2.56198347,  0.08324662,  1.2962963 ,  0.06235828, 46.09733701</a:t>
            </a:r>
            <a:r>
              <a:rPr lang="en-US" dirty="0" smtClean="0"/>
              <a:t>])</a:t>
            </a:r>
          </a:p>
          <a:p>
            <a:endParaRPr lang="en-US" dirty="0"/>
          </a:p>
          <a:p>
            <a:r>
              <a:rPr lang="en-US" dirty="0" err="1" smtClean="0"/>
              <a:t>calculo</a:t>
            </a:r>
            <a:r>
              <a:rPr lang="en-US" dirty="0" smtClean="0"/>
              <a:t>[3]</a:t>
            </a:r>
          </a:p>
          <a:p>
            <a:pPr lvl="1"/>
            <a:r>
              <a:rPr lang="en-US" dirty="0" smtClean="0"/>
              <a:t>1.2962963</a:t>
            </a:r>
          </a:p>
          <a:p>
            <a:pPr lvl="1"/>
            <a:endParaRPr lang="en-US" dirty="0"/>
          </a:p>
          <a:p>
            <a:r>
              <a:rPr lang="en-US" dirty="0" err="1" smtClean="0"/>
              <a:t>calculo</a:t>
            </a:r>
            <a:r>
              <a:rPr lang="en-US" dirty="0" smtClean="0"/>
              <a:t> &gt; 4</a:t>
            </a:r>
          </a:p>
          <a:p>
            <a:r>
              <a:rPr lang="en-US" dirty="0" smtClean="0"/>
              <a:t>array([True, False, False, False, False, True])</a:t>
            </a:r>
          </a:p>
          <a:p>
            <a:endParaRPr lang="en-US" dirty="0" smtClean="0"/>
          </a:p>
          <a:p>
            <a:r>
              <a:rPr lang="en-US" dirty="0" err="1" smtClean="0"/>
              <a:t>calculo</a:t>
            </a:r>
            <a:r>
              <a:rPr lang="en-US" dirty="0" smtClean="0"/>
              <a:t>[</a:t>
            </a:r>
            <a:r>
              <a:rPr lang="en-US" dirty="0" err="1" smtClean="0"/>
              <a:t>calculo</a:t>
            </a:r>
            <a:r>
              <a:rPr lang="en-US" dirty="0" smtClean="0"/>
              <a:t> &gt; 4]</a:t>
            </a:r>
          </a:p>
          <a:p>
            <a:pPr lvl="1"/>
            <a:r>
              <a:rPr lang="en-US" dirty="0" smtClean="0"/>
              <a:t>array([8.8, </a:t>
            </a:r>
            <a:r>
              <a:rPr lang="en-US" dirty="0"/>
              <a:t>46.09733701</a:t>
            </a:r>
            <a:r>
              <a:rPr lang="en-US" dirty="0" smtClean="0"/>
              <a:t>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2987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Arreglos</a:t>
            </a:r>
            <a:r>
              <a:rPr lang="en-US" dirty="0" smtClean="0"/>
              <a:t> de </a:t>
            </a:r>
            <a:r>
              <a:rPr lang="en-US" dirty="0" err="1" smtClean="0"/>
              <a:t>numpy</a:t>
            </a:r>
            <a:r>
              <a:rPr lang="en-US" dirty="0" smtClean="0"/>
              <a:t> 2D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104" y="1853248"/>
            <a:ext cx="10520841" cy="4647760"/>
          </a:xfrm>
        </p:spPr>
        <p:txBody>
          <a:bodyPr>
            <a:normAutofit/>
          </a:bodyPr>
          <a:lstStyle/>
          <a:p>
            <a:r>
              <a:rPr lang="en-US" dirty="0" smtClean="0"/>
              <a:t>import </a:t>
            </a:r>
            <a:r>
              <a:rPr lang="en-US" dirty="0" err="1" smtClean="0"/>
              <a:t>numpy</a:t>
            </a:r>
            <a:r>
              <a:rPr lang="en-US" dirty="0" smtClean="0"/>
              <a:t> as np</a:t>
            </a:r>
          </a:p>
          <a:p>
            <a:r>
              <a:rPr lang="en-US" dirty="0" smtClean="0"/>
              <a:t>np_num1 = </a:t>
            </a:r>
            <a:r>
              <a:rPr lang="en-US" dirty="0" err="1" smtClean="0"/>
              <a:t>np.array</a:t>
            </a:r>
            <a:r>
              <a:rPr lang="en-US" dirty="0" smtClean="0"/>
              <a:t>([0, 1, 2, 3 , 4])</a:t>
            </a:r>
          </a:p>
          <a:p>
            <a:r>
              <a:rPr lang="en-US" dirty="0" smtClean="0"/>
              <a:t>np_num2 = </a:t>
            </a:r>
            <a:r>
              <a:rPr lang="en-US" dirty="0" err="1" smtClean="0"/>
              <a:t>np.array</a:t>
            </a:r>
            <a:r>
              <a:rPr lang="en-US" dirty="0" smtClean="0"/>
              <a:t>([2, 4, 6, 8, 10])</a:t>
            </a:r>
          </a:p>
          <a:p>
            <a:endParaRPr lang="en-US" dirty="0"/>
          </a:p>
          <a:p>
            <a:r>
              <a:rPr lang="en-US" dirty="0" smtClean="0"/>
              <a:t>type(np_num1)</a:t>
            </a:r>
          </a:p>
          <a:p>
            <a:pPr lvl="1"/>
            <a:r>
              <a:rPr lang="en-US" dirty="0" err="1" smtClean="0"/>
              <a:t>numpy.ndarray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type(np_num2)</a:t>
            </a:r>
          </a:p>
          <a:p>
            <a:pPr lvl="1"/>
            <a:r>
              <a:rPr lang="en-US" dirty="0" err="1" smtClean="0"/>
              <a:t>numpy.ndarray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7760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Arreglos</a:t>
            </a:r>
            <a:r>
              <a:rPr lang="en-US" dirty="0" smtClean="0"/>
              <a:t> de </a:t>
            </a:r>
            <a:r>
              <a:rPr lang="en-US" dirty="0" err="1" smtClean="0"/>
              <a:t>numpy</a:t>
            </a:r>
            <a:r>
              <a:rPr lang="en-US" dirty="0" smtClean="0"/>
              <a:t> 2D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104" y="1853248"/>
            <a:ext cx="10520841" cy="4647760"/>
          </a:xfrm>
        </p:spPr>
        <p:txBody>
          <a:bodyPr>
            <a:normAutofit/>
          </a:bodyPr>
          <a:lstStyle/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 smtClean="0"/>
              <a:t>np_2d </a:t>
            </a:r>
            <a:r>
              <a:rPr lang="en-US" dirty="0"/>
              <a:t>= </a:t>
            </a:r>
            <a:r>
              <a:rPr lang="en-US" dirty="0" err="1"/>
              <a:t>np.array</a:t>
            </a:r>
            <a:r>
              <a:rPr lang="en-US" dirty="0" smtClean="0"/>
              <a:t>([[</a:t>
            </a:r>
            <a:r>
              <a:rPr lang="en-US" dirty="0"/>
              <a:t>0, 1, 2, 3 , </a:t>
            </a:r>
            <a:r>
              <a:rPr lang="en-US" dirty="0" smtClean="0"/>
              <a:t>4], [2, 4, 6, 8, 10]])</a:t>
            </a:r>
          </a:p>
          <a:p>
            <a:endParaRPr lang="en-US" dirty="0"/>
          </a:p>
          <a:p>
            <a:r>
              <a:rPr lang="en-US" dirty="0" smtClean="0"/>
              <a:t>np_2d.shape</a:t>
            </a:r>
          </a:p>
          <a:p>
            <a:pPr lvl="1"/>
            <a:r>
              <a:rPr lang="en-US" dirty="0" smtClean="0"/>
              <a:t>(2, 5) # dos </a:t>
            </a:r>
            <a:r>
              <a:rPr lang="en-US" dirty="0" err="1" smtClean="0"/>
              <a:t>filas</a:t>
            </a:r>
            <a:r>
              <a:rPr lang="en-US" dirty="0" smtClean="0"/>
              <a:t> y </a:t>
            </a:r>
            <a:r>
              <a:rPr lang="en-US" dirty="0" err="1" smtClean="0"/>
              <a:t>cinco</a:t>
            </a:r>
            <a:r>
              <a:rPr lang="en-US" dirty="0" smtClean="0"/>
              <a:t> </a:t>
            </a:r>
            <a:r>
              <a:rPr lang="en-US" dirty="0" err="1" smtClean="0"/>
              <a:t>columnas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/>
              <a:t>np_2d = </a:t>
            </a:r>
            <a:r>
              <a:rPr lang="en-US" dirty="0" err="1"/>
              <a:t>np.array</a:t>
            </a:r>
            <a:r>
              <a:rPr lang="en-US" dirty="0" smtClean="0"/>
              <a:t>([[</a:t>
            </a:r>
            <a:r>
              <a:rPr lang="en-US" dirty="0"/>
              <a:t>0, 1, 2, 3 , 4], [2, 4, 6, 8</a:t>
            </a:r>
            <a:r>
              <a:rPr lang="en-US" dirty="0" smtClean="0"/>
              <a:t>,’10’]])</a:t>
            </a:r>
          </a:p>
          <a:p>
            <a:pPr lvl="1"/>
            <a:r>
              <a:rPr lang="en-US" dirty="0" err="1" smtClean="0"/>
              <a:t>np.array</a:t>
            </a:r>
            <a:r>
              <a:rPr lang="en-US" dirty="0" smtClean="0"/>
              <a:t>([[</a:t>
            </a:r>
            <a:r>
              <a:rPr lang="en-US" dirty="0"/>
              <a:t>0, 1, 2, 3 , 4], [2, 4, 6, 8, </a:t>
            </a:r>
            <a:r>
              <a:rPr lang="en-US" dirty="0" smtClean="0"/>
              <a:t>‘10’]], </a:t>
            </a:r>
            <a:r>
              <a:rPr lang="en-US" dirty="0" err="1" smtClean="0"/>
              <a:t>dtype</a:t>
            </a:r>
            <a:r>
              <a:rPr lang="en-US" dirty="0" smtClean="0"/>
              <a:t>=‘&lt;U32’)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441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Listas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104" y="1853248"/>
            <a:ext cx="8946541" cy="4195481"/>
          </a:xfrm>
        </p:spPr>
        <p:txBody>
          <a:bodyPr/>
          <a:lstStyle/>
          <a:p>
            <a:r>
              <a:rPr lang="en-US" dirty="0" smtClean="0"/>
              <a:t>[x, y, z]</a:t>
            </a:r>
          </a:p>
          <a:p>
            <a:pPr lvl="1"/>
            <a:r>
              <a:rPr lang="en-US" dirty="0" smtClean="0"/>
              <a:t>[0.0, -1.0, 0.5]</a:t>
            </a:r>
          </a:p>
          <a:p>
            <a:pPr lvl="1"/>
            <a:r>
              <a:rPr lang="en-US" dirty="0" err="1" smtClean="0"/>
              <a:t>pid</a:t>
            </a:r>
            <a:r>
              <a:rPr lang="en-US" dirty="0" smtClean="0"/>
              <a:t> = [1.8, 0.2, 0.01]</a:t>
            </a:r>
          </a:p>
          <a:p>
            <a:pPr lvl="1"/>
            <a:r>
              <a:rPr lang="en-US" dirty="0" err="1" smtClean="0"/>
              <a:t>pid</a:t>
            </a:r>
            <a:endParaRPr lang="en-US" dirty="0" smtClean="0"/>
          </a:p>
          <a:p>
            <a:pPr lvl="2"/>
            <a:r>
              <a:rPr lang="en-US" dirty="0" smtClean="0"/>
              <a:t>[1.8, 0.2, 0.0]</a:t>
            </a:r>
          </a:p>
          <a:p>
            <a:pPr lvl="2"/>
            <a:endParaRPr lang="en-US" dirty="0"/>
          </a:p>
          <a:p>
            <a:r>
              <a:rPr lang="en-US" dirty="0" smtClean="0"/>
              <a:t>Un solo </a:t>
            </a:r>
            <a:r>
              <a:rPr lang="en-US" dirty="0" err="1" smtClean="0"/>
              <a:t>nombre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da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coleccion</a:t>
            </a:r>
            <a:r>
              <a:rPr lang="en-US" dirty="0" smtClean="0"/>
              <a:t> de </a:t>
            </a:r>
            <a:r>
              <a:rPr lang="en-US" dirty="0" err="1" smtClean="0"/>
              <a:t>valores</a:t>
            </a:r>
            <a:endParaRPr lang="en-US" dirty="0" smtClean="0"/>
          </a:p>
          <a:p>
            <a:r>
              <a:rPr lang="en-US" dirty="0" err="1" smtClean="0"/>
              <a:t>Contiene</a:t>
            </a:r>
            <a:r>
              <a:rPr lang="en-US" dirty="0" smtClean="0"/>
              <a:t> </a:t>
            </a:r>
            <a:r>
              <a:rPr lang="en-US" dirty="0" err="1" smtClean="0"/>
              <a:t>cualquier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endParaRPr lang="en-US" dirty="0" smtClean="0"/>
          </a:p>
          <a:p>
            <a:r>
              <a:rPr lang="en-US" dirty="0" err="1" smtClean="0"/>
              <a:t>Contiene</a:t>
            </a:r>
            <a:r>
              <a:rPr lang="en-US" dirty="0" smtClean="0"/>
              <a:t> </a:t>
            </a:r>
            <a:r>
              <a:rPr lang="en-US" dirty="0" err="1" smtClean="0"/>
              <a:t>difrentes</a:t>
            </a:r>
            <a:r>
              <a:rPr lang="en-US" dirty="0" smtClean="0"/>
              <a:t> </a:t>
            </a:r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8508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Subconjunto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104" y="1853248"/>
            <a:ext cx="10520841" cy="4647760"/>
          </a:xfrm>
        </p:spPr>
        <p:txBody>
          <a:bodyPr>
            <a:normAutofit/>
          </a:bodyPr>
          <a:lstStyle/>
          <a:p>
            <a:r>
              <a:rPr lang="en-US" dirty="0" smtClean="0"/>
              <a:t>#col     0  1  2  3   4</a:t>
            </a:r>
          </a:p>
          <a:p>
            <a:r>
              <a:rPr lang="en-US" dirty="0" smtClean="0"/>
              <a:t>array([[</a:t>
            </a:r>
            <a:r>
              <a:rPr lang="en-US" dirty="0"/>
              <a:t>0, 1, 2, 3 , </a:t>
            </a:r>
            <a:r>
              <a:rPr lang="en-US" dirty="0" smtClean="0"/>
              <a:t>4],       # fila 0</a:t>
            </a:r>
          </a:p>
          <a:p>
            <a:r>
              <a:rPr lang="en-US" dirty="0"/>
              <a:t> </a:t>
            </a:r>
            <a:r>
              <a:rPr lang="en-US" dirty="0" smtClean="0"/>
              <a:t>           [2, 4, 6, 8, 10]])    # fila 1</a:t>
            </a:r>
          </a:p>
          <a:p>
            <a:endParaRPr lang="en-US" dirty="0"/>
          </a:p>
          <a:p>
            <a:r>
              <a:rPr lang="en-US" dirty="0" smtClean="0"/>
              <a:t>np_2d[1] </a:t>
            </a:r>
          </a:p>
          <a:p>
            <a:pPr lvl="1"/>
            <a:r>
              <a:rPr lang="en-US" dirty="0" smtClean="0"/>
              <a:t>array([2, 4, 6, 8, 10])</a:t>
            </a:r>
          </a:p>
        </p:txBody>
      </p:sp>
    </p:spTree>
    <p:extLst>
      <p:ext uri="{BB962C8B-B14F-4D97-AF65-F5344CB8AC3E}">
        <p14:creationId xmlns:p14="http://schemas.microsoft.com/office/powerpoint/2010/main" val="18286487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Subconjunto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104" y="1853248"/>
            <a:ext cx="10520841" cy="4647760"/>
          </a:xfrm>
        </p:spPr>
        <p:txBody>
          <a:bodyPr>
            <a:normAutofit/>
          </a:bodyPr>
          <a:lstStyle/>
          <a:p>
            <a:r>
              <a:rPr lang="en-US" dirty="0" smtClean="0"/>
              <a:t>#col     0  1  2  3   4</a:t>
            </a:r>
          </a:p>
          <a:p>
            <a:r>
              <a:rPr lang="en-US" dirty="0" smtClean="0"/>
              <a:t>array([[</a:t>
            </a:r>
            <a:r>
              <a:rPr lang="en-US" dirty="0"/>
              <a:t>0, 1, 2, 3 , </a:t>
            </a:r>
            <a:r>
              <a:rPr lang="en-US" dirty="0" smtClean="0"/>
              <a:t>4],       # fila 0</a:t>
            </a:r>
          </a:p>
          <a:p>
            <a:r>
              <a:rPr lang="en-US" dirty="0"/>
              <a:t> </a:t>
            </a:r>
            <a:r>
              <a:rPr lang="en-US" dirty="0" smtClean="0"/>
              <a:t>           [2, 4, 6, 8, 10]])    # fila 1</a:t>
            </a:r>
          </a:p>
          <a:p>
            <a:endParaRPr lang="en-US" dirty="0"/>
          </a:p>
          <a:p>
            <a:r>
              <a:rPr lang="en-US" dirty="0" smtClean="0"/>
              <a:t>np_2d[0][2]</a:t>
            </a:r>
          </a:p>
          <a:p>
            <a:pPr lvl="1"/>
            <a:r>
              <a:rPr lang="en-US" dirty="0" smtClean="0"/>
              <a:t>2</a:t>
            </a:r>
          </a:p>
          <a:p>
            <a:pPr lvl="1"/>
            <a:endParaRPr lang="en-US" dirty="0"/>
          </a:p>
          <a:p>
            <a:r>
              <a:rPr lang="en-US" dirty="0" smtClean="0"/>
              <a:t>np_2d[0,2]</a:t>
            </a:r>
          </a:p>
          <a:p>
            <a:pPr lvl="1"/>
            <a:r>
              <a:rPr lang="en-US" dirty="0" smtClean="0"/>
              <a:t>2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35330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Subconjunto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104" y="1853248"/>
            <a:ext cx="10520841" cy="4647760"/>
          </a:xfrm>
        </p:spPr>
        <p:txBody>
          <a:bodyPr>
            <a:normAutofit/>
          </a:bodyPr>
          <a:lstStyle/>
          <a:p>
            <a:r>
              <a:rPr lang="en-US" dirty="0" smtClean="0"/>
              <a:t>#col     0  1  2  3   4</a:t>
            </a:r>
          </a:p>
          <a:p>
            <a:r>
              <a:rPr lang="en-US" dirty="0" smtClean="0"/>
              <a:t>array([[</a:t>
            </a:r>
            <a:r>
              <a:rPr lang="en-US" dirty="0"/>
              <a:t>0, 1, 2, 3 , </a:t>
            </a:r>
            <a:r>
              <a:rPr lang="en-US" dirty="0" smtClean="0"/>
              <a:t>4],       # fila 0</a:t>
            </a:r>
          </a:p>
          <a:p>
            <a:r>
              <a:rPr lang="en-US" dirty="0"/>
              <a:t> </a:t>
            </a:r>
            <a:r>
              <a:rPr lang="en-US" dirty="0" smtClean="0"/>
              <a:t>           [2, 4, 6, 8, 10]])    # fila 1</a:t>
            </a:r>
          </a:p>
          <a:p>
            <a:endParaRPr lang="en-US" dirty="0"/>
          </a:p>
          <a:p>
            <a:r>
              <a:rPr lang="en-US" dirty="0" smtClean="0"/>
              <a:t>np_2d[:, 1:3]</a:t>
            </a:r>
          </a:p>
          <a:p>
            <a:pPr lvl="1"/>
            <a:r>
              <a:rPr lang="en-US" dirty="0" smtClean="0"/>
              <a:t>array([[1,2], 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         [4,6]])</a:t>
            </a:r>
          </a:p>
          <a:p>
            <a:pPr lvl="1"/>
            <a:endParaRPr lang="en-US" dirty="0"/>
          </a:p>
          <a:p>
            <a:r>
              <a:rPr lang="en-US" dirty="0" smtClean="0"/>
              <a:t>np_2d[1, :]</a:t>
            </a:r>
          </a:p>
          <a:p>
            <a:pPr lvl="1"/>
            <a:r>
              <a:rPr lang="en-US" dirty="0" smtClean="0"/>
              <a:t>array([2,4,6,8,10])</a:t>
            </a:r>
          </a:p>
        </p:txBody>
      </p:sp>
    </p:spTree>
    <p:extLst>
      <p:ext uri="{BB962C8B-B14F-4D97-AF65-F5344CB8AC3E}">
        <p14:creationId xmlns:p14="http://schemas.microsoft.com/office/powerpoint/2010/main" val="15086987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Estadisticas</a:t>
            </a:r>
            <a:r>
              <a:rPr lang="en-US" dirty="0" smtClean="0"/>
              <a:t> y </a:t>
            </a:r>
            <a:r>
              <a:rPr lang="en-US" dirty="0" err="1" smtClean="0"/>
              <a:t>análisis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104" y="1853248"/>
            <a:ext cx="10520841" cy="4647760"/>
          </a:xfrm>
        </p:spPr>
        <p:txBody>
          <a:bodyPr>
            <a:normAutofit/>
          </a:bodyPr>
          <a:lstStyle/>
          <a:p>
            <a:r>
              <a:rPr lang="en-US" dirty="0" err="1" smtClean="0"/>
              <a:t>Análisis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endParaRPr lang="en-US" dirty="0" smtClean="0"/>
          </a:p>
          <a:p>
            <a:r>
              <a:rPr lang="en-US" dirty="0" err="1" smtClean="0"/>
              <a:t>Conoce</a:t>
            </a:r>
            <a:r>
              <a:rPr lang="en-US" dirty="0" smtClean="0"/>
              <a:t> </a:t>
            </a:r>
            <a:r>
              <a:rPr lang="en-US" dirty="0" err="1" smtClean="0"/>
              <a:t>tu</a:t>
            </a:r>
            <a:r>
              <a:rPr lang="en-US" dirty="0" smtClean="0"/>
              <a:t> data!</a:t>
            </a:r>
          </a:p>
          <a:p>
            <a:r>
              <a:rPr lang="en-US" dirty="0" smtClean="0"/>
              <a:t>Si la data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pequeña</a:t>
            </a:r>
            <a:r>
              <a:rPr lang="en-US" dirty="0" smtClean="0"/>
              <a:t> </a:t>
            </a:r>
            <a:r>
              <a:rPr lang="en-US" dirty="0" err="1" smtClean="0"/>
              <a:t>simplemente</a:t>
            </a:r>
            <a:r>
              <a:rPr lang="en-US" dirty="0" smtClean="0"/>
              <a:t> </a:t>
            </a:r>
            <a:r>
              <a:rPr lang="en-US" dirty="0" err="1" smtClean="0"/>
              <a:t>analizala</a:t>
            </a:r>
            <a:r>
              <a:rPr lang="en-US" dirty="0" smtClean="0"/>
              <a:t> </a:t>
            </a:r>
            <a:r>
              <a:rPr lang="en-US" dirty="0" err="1" smtClean="0"/>
              <a:t>abriendo</a:t>
            </a:r>
            <a:r>
              <a:rPr lang="en-US" dirty="0" smtClean="0"/>
              <a:t> el </a:t>
            </a:r>
            <a:r>
              <a:rPr lang="en-US" dirty="0" err="1" smtClean="0"/>
              <a:t>archivo</a:t>
            </a:r>
            <a:r>
              <a:rPr lang="en-US" dirty="0" smtClean="0"/>
              <a:t> </a:t>
            </a:r>
            <a:r>
              <a:rPr lang="en-US" dirty="0" err="1" smtClean="0"/>
              <a:t>inicialmente</a:t>
            </a:r>
            <a:endParaRPr lang="en-US" dirty="0" smtClean="0"/>
          </a:p>
          <a:p>
            <a:r>
              <a:rPr lang="en-US" dirty="0" smtClean="0"/>
              <a:t>Si </a:t>
            </a:r>
            <a:r>
              <a:rPr lang="en-US" dirty="0" err="1" smtClean="0"/>
              <a:t>es</a:t>
            </a:r>
            <a:r>
              <a:rPr lang="en-US" dirty="0" smtClean="0"/>
              <a:t> big data!?</a:t>
            </a:r>
          </a:p>
        </p:txBody>
      </p:sp>
    </p:spTree>
    <p:extLst>
      <p:ext uri="{BB962C8B-B14F-4D97-AF65-F5344CB8AC3E}">
        <p14:creationId xmlns:p14="http://schemas.microsoft.com/office/powerpoint/2010/main" val="40507675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Ejemplo</a:t>
            </a:r>
            <a:r>
              <a:rPr lang="en-US" dirty="0" smtClean="0"/>
              <a:t> de </a:t>
            </a:r>
            <a:r>
              <a:rPr lang="en-US" dirty="0" err="1" smtClean="0"/>
              <a:t>analisis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r>
              <a:rPr lang="en-US" dirty="0" smtClean="0"/>
              <a:t> simple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104" y="1853248"/>
            <a:ext cx="10520841" cy="4647760"/>
          </a:xfrm>
        </p:spPr>
        <p:txBody>
          <a:bodyPr>
            <a:normAutofit/>
          </a:bodyPr>
          <a:lstStyle/>
          <a:p>
            <a:r>
              <a:rPr lang="en-US" dirty="0" smtClean="0"/>
              <a:t>import </a:t>
            </a:r>
            <a:r>
              <a:rPr lang="en-US" dirty="0" err="1" smtClean="0"/>
              <a:t>numpy</a:t>
            </a:r>
            <a:r>
              <a:rPr lang="en-US" dirty="0" smtClean="0"/>
              <a:t> as np</a:t>
            </a:r>
          </a:p>
          <a:p>
            <a:r>
              <a:rPr lang="en-US" dirty="0" err="1" smtClean="0"/>
              <a:t>np_encuenta</a:t>
            </a:r>
            <a:r>
              <a:rPr lang="en-US" dirty="0" smtClean="0"/>
              <a:t> = … # </a:t>
            </a:r>
            <a:r>
              <a:rPr lang="en-US" dirty="0" err="1" smtClean="0"/>
              <a:t>resultado</a:t>
            </a:r>
            <a:r>
              <a:rPr lang="en-US" dirty="0" smtClean="0"/>
              <a:t> de </a:t>
            </a:r>
            <a:r>
              <a:rPr lang="en-US" dirty="0" err="1" smtClean="0"/>
              <a:t>encuesta</a:t>
            </a:r>
            <a:r>
              <a:rPr lang="en-US" dirty="0" smtClean="0"/>
              <a:t>, </a:t>
            </a:r>
            <a:r>
              <a:rPr lang="en-US" dirty="0" err="1" smtClean="0"/>
              <a:t>indicadores</a:t>
            </a:r>
            <a:endParaRPr lang="en-US" dirty="0" smtClean="0"/>
          </a:p>
          <a:p>
            <a:r>
              <a:rPr lang="en-US" dirty="0" err="1" smtClean="0"/>
              <a:t>np_encuesta</a:t>
            </a:r>
            <a:endParaRPr lang="en-US" dirty="0" smtClean="0"/>
          </a:p>
          <a:p>
            <a:pPr lvl="1"/>
            <a:r>
              <a:rPr lang="en-US" dirty="0"/>
              <a:t>array([[0.533, 0.222, 0.489],</a:t>
            </a:r>
          </a:p>
          <a:p>
            <a:pPr lvl="1"/>
            <a:r>
              <a:rPr lang="en-US" dirty="0"/>
              <a:t>       [1.422, 1.822, 0.356],</a:t>
            </a:r>
          </a:p>
          <a:p>
            <a:pPr lvl="1"/>
            <a:r>
              <a:rPr lang="en-US" dirty="0"/>
              <a:t>       [0.249, 0.098, 0.622]])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87120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Ejemplo</a:t>
            </a:r>
            <a:r>
              <a:rPr lang="en-US" dirty="0" smtClean="0"/>
              <a:t> de </a:t>
            </a:r>
            <a:r>
              <a:rPr lang="en-US" dirty="0" err="1" smtClean="0"/>
              <a:t>analisis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r>
              <a:rPr lang="en-US" dirty="0" smtClean="0"/>
              <a:t> simple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104" y="1853248"/>
            <a:ext cx="10520841" cy="4647760"/>
          </a:xfrm>
        </p:spPr>
        <p:txBody>
          <a:bodyPr>
            <a:normAutofit/>
          </a:bodyPr>
          <a:lstStyle/>
          <a:p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encontrar</a:t>
            </a:r>
            <a:r>
              <a:rPr lang="en-US" dirty="0" smtClean="0"/>
              <a:t> la media de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datos</a:t>
            </a:r>
            <a:endParaRPr lang="en-US" dirty="0" smtClean="0"/>
          </a:p>
          <a:p>
            <a:r>
              <a:rPr lang="en-US" dirty="0" err="1" smtClean="0"/>
              <a:t>np.mean</a:t>
            </a:r>
            <a:r>
              <a:rPr lang="en-US" dirty="0" smtClean="0"/>
              <a:t>(</a:t>
            </a:r>
            <a:r>
              <a:rPr lang="en-US" dirty="0" err="1" smtClean="0"/>
              <a:t>encuensta</a:t>
            </a:r>
            <a:r>
              <a:rPr lang="en-US" dirty="0" smtClean="0"/>
              <a:t>[:, 0]) # la </a:t>
            </a:r>
            <a:r>
              <a:rPr lang="en-US" dirty="0" err="1" smtClean="0"/>
              <a:t>primera</a:t>
            </a:r>
            <a:r>
              <a:rPr lang="en-US" dirty="0" smtClean="0"/>
              <a:t> </a:t>
            </a:r>
            <a:r>
              <a:rPr lang="en-US" dirty="0" err="1" smtClean="0"/>
              <a:t>columna</a:t>
            </a:r>
            <a:r>
              <a:rPr lang="en-US" dirty="0" smtClean="0"/>
              <a:t> y </a:t>
            </a:r>
            <a:r>
              <a:rPr lang="en-US" dirty="0" err="1" smtClean="0"/>
              <a:t>todas</a:t>
            </a:r>
            <a:r>
              <a:rPr lang="en-US" dirty="0" smtClean="0"/>
              <a:t> las </a:t>
            </a:r>
            <a:r>
              <a:rPr lang="en-US" dirty="0" err="1" smtClean="0"/>
              <a:t>filas</a:t>
            </a:r>
            <a:endParaRPr lang="en-US" dirty="0" smtClean="0"/>
          </a:p>
          <a:p>
            <a:pPr lvl="1"/>
            <a:r>
              <a:rPr lang="en-US" dirty="0" smtClean="0"/>
              <a:t>0.7346666666666</a:t>
            </a:r>
          </a:p>
          <a:p>
            <a:endParaRPr lang="en-US" dirty="0"/>
          </a:p>
          <a:p>
            <a:r>
              <a:rPr lang="en-US" dirty="0" err="1" smtClean="0"/>
              <a:t>np.median</a:t>
            </a:r>
            <a:r>
              <a:rPr lang="en-US" dirty="0" smtClean="0"/>
              <a:t>(</a:t>
            </a:r>
            <a:r>
              <a:rPr lang="en-US" dirty="0" err="1" smtClean="0"/>
              <a:t>encuesta</a:t>
            </a:r>
            <a:r>
              <a:rPr lang="en-US" dirty="0" smtClean="0"/>
              <a:t>[:, 0])</a:t>
            </a:r>
          </a:p>
          <a:p>
            <a:pPr lvl="1"/>
            <a:r>
              <a:rPr lang="en-US" dirty="0" smtClean="0"/>
              <a:t>0.533</a:t>
            </a:r>
          </a:p>
        </p:txBody>
      </p:sp>
    </p:spTree>
    <p:extLst>
      <p:ext uri="{BB962C8B-B14F-4D97-AF65-F5344CB8AC3E}">
        <p14:creationId xmlns:p14="http://schemas.microsoft.com/office/powerpoint/2010/main" val="42227844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Ejemplo</a:t>
            </a:r>
            <a:r>
              <a:rPr lang="en-US" dirty="0" smtClean="0"/>
              <a:t> de </a:t>
            </a:r>
            <a:r>
              <a:rPr lang="en-US" dirty="0" err="1" smtClean="0"/>
              <a:t>analisis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r>
              <a:rPr lang="en-US" dirty="0" smtClean="0"/>
              <a:t> simple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104" y="1853248"/>
            <a:ext cx="10520841" cy="4647760"/>
          </a:xfrm>
        </p:spPr>
        <p:txBody>
          <a:bodyPr>
            <a:normAutofit/>
          </a:bodyPr>
          <a:lstStyle/>
          <a:p>
            <a:r>
              <a:rPr lang="en-US" dirty="0" err="1" smtClean="0"/>
              <a:t>np.corrcoef</a:t>
            </a:r>
            <a:r>
              <a:rPr lang="en-US" dirty="0" smtClean="0"/>
              <a:t>(</a:t>
            </a:r>
            <a:r>
              <a:rPr lang="en-US" dirty="0" err="1" smtClean="0"/>
              <a:t>encuesta</a:t>
            </a:r>
            <a:r>
              <a:rPr lang="en-US" dirty="0" smtClean="0"/>
              <a:t>[:, 0], </a:t>
            </a:r>
            <a:r>
              <a:rPr lang="en-US" dirty="0" err="1" smtClean="0"/>
              <a:t>encuesta</a:t>
            </a:r>
            <a:r>
              <a:rPr lang="en-US" dirty="0" smtClean="0"/>
              <a:t>[:, 1])</a:t>
            </a:r>
          </a:p>
          <a:p>
            <a:pPr lvl="1"/>
            <a:r>
              <a:rPr lang="en-US" dirty="0"/>
              <a:t>array([[1.        , 0.98564297],</a:t>
            </a:r>
          </a:p>
          <a:p>
            <a:pPr lvl="1"/>
            <a:r>
              <a:rPr lang="en-US" dirty="0"/>
              <a:t>       [0.98564297, 1.        ]])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np.std</a:t>
            </a:r>
            <a:r>
              <a:rPr lang="en-US" dirty="0" smtClean="0"/>
              <a:t>(</a:t>
            </a:r>
            <a:r>
              <a:rPr lang="en-US" dirty="0" err="1" smtClean="0"/>
              <a:t>encuesta</a:t>
            </a:r>
            <a:r>
              <a:rPr lang="en-US" dirty="0" smtClean="0"/>
              <a:t>[:, 0])</a:t>
            </a:r>
          </a:p>
          <a:p>
            <a:pPr lvl="1"/>
            <a:r>
              <a:rPr lang="en-US" dirty="0" smtClean="0"/>
              <a:t>0.4996561039577343</a:t>
            </a:r>
          </a:p>
          <a:p>
            <a:pPr lvl="1"/>
            <a:endParaRPr lang="en-US" dirty="0"/>
          </a:p>
          <a:p>
            <a:r>
              <a:rPr lang="en-US" dirty="0" smtClean="0"/>
              <a:t>sum(), sort(), …</a:t>
            </a:r>
          </a:p>
          <a:p>
            <a:r>
              <a:rPr lang="en-US" dirty="0" err="1" smtClean="0"/>
              <a:t>Mantener</a:t>
            </a:r>
            <a:r>
              <a:rPr lang="en-US" dirty="0" smtClean="0"/>
              <a:t> un solo 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asegura</a:t>
            </a:r>
            <a:r>
              <a:rPr lang="en-US" dirty="0" smtClean="0"/>
              <a:t> la </a:t>
            </a:r>
            <a:r>
              <a:rPr lang="en-US" dirty="0" err="1" smtClean="0"/>
              <a:t>velocidad</a:t>
            </a:r>
            <a:r>
              <a:rPr lang="en-US" dirty="0" smtClean="0"/>
              <a:t> de </a:t>
            </a:r>
            <a:r>
              <a:rPr lang="en-US" dirty="0" err="1" smtClean="0"/>
              <a:t>cálculo</a:t>
            </a:r>
            <a:r>
              <a:rPr lang="en-US" dirty="0" smtClean="0"/>
              <a:t> </a:t>
            </a:r>
            <a:r>
              <a:rPr lang="en-US" dirty="0" err="1" smtClean="0"/>
              <a:t>también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79328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Generar</a:t>
            </a:r>
            <a:r>
              <a:rPr lang="en-US" dirty="0" smtClean="0"/>
              <a:t> </a:t>
            </a:r>
            <a:r>
              <a:rPr lang="en-US" dirty="0" err="1" smtClean="0"/>
              <a:t>datos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104" y="1853248"/>
            <a:ext cx="10520841" cy="4647760"/>
          </a:xfrm>
        </p:spPr>
        <p:txBody>
          <a:bodyPr>
            <a:normAutofit fontScale="55000" lnSpcReduction="20000"/>
          </a:bodyPr>
          <a:lstStyle/>
          <a:p>
            <a:r>
              <a:rPr lang="en-US" dirty="0" err="1" smtClean="0"/>
              <a:t>Argumentos</a:t>
            </a:r>
            <a:r>
              <a:rPr lang="en-US" dirty="0" smtClean="0"/>
              <a:t> para </a:t>
            </a:r>
            <a:r>
              <a:rPr lang="en-US" dirty="0" err="1" smtClean="0"/>
              <a:t>np.random.normal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media de la </a:t>
            </a:r>
            <a:r>
              <a:rPr lang="en-US" dirty="0" err="1" smtClean="0"/>
              <a:t>distribución</a:t>
            </a:r>
            <a:endParaRPr lang="en-US" dirty="0" smtClean="0"/>
          </a:p>
          <a:p>
            <a:pPr lvl="1"/>
            <a:r>
              <a:rPr lang="en-US" dirty="0" err="1" smtClean="0"/>
              <a:t>distribución</a:t>
            </a:r>
            <a:r>
              <a:rPr lang="en-US" dirty="0" smtClean="0"/>
              <a:t> de </a:t>
            </a:r>
            <a:r>
              <a:rPr lang="en-US" dirty="0" err="1" smtClean="0"/>
              <a:t>desviación</a:t>
            </a:r>
            <a:r>
              <a:rPr lang="en-US" dirty="0" smtClean="0"/>
              <a:t> </a:t>
            </a:r>
            <a:r>
              <a:rPr lang="en-US" dirty="0" err="1" smtClean="0"/>
              <a:t>estándard</a:t>
            </a:r>
            <a:endParaRPr lang="en-US" dirty="0" smtClean="0"/>
          </a:p>
          <a:p>
            <a:pPr lvl="1"/>
            <a:r>
              <a:rPr lang="en-US" dirty="0" err="1" smtClean="0"/>
              <a:t>número</a:t>
            </a:r>
            <a:r>
              <a:rPr lang="en-US" dirty="0" smtClean="0"/>
              <a:t> de </a:t>
            </a:r>
            <a:r>
              <a:rPr lang="en-US" dirty="0" err="1" smtClean="0"/>
              <a:t>muestras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datos1 = </a:t>
            </a:r>
            <a:r>
              <a:rPr lang="en-US" dirty="0" err="1"/>
              <a:t>np.round</a:t>
            </a:r>
            <a:r>
              <a:rPr lang="en-US" dirty="0"/>
              <a:t>(</a:t>
            </a:r>
            <a:r>
              <a:rPr lang="en-US" dirty="0" err="1"/>
              <a:t>np.random.normal</a:t>
            </a:r>
            <a:r>
              <a:rPr lang="en-US" dirty="0"/>
              <a:t>(2.2, 0.45, 400), 2</a:t>
            </a:r>
            <a:r>
              <a:rPr lang="en-US" dirty="0" smtClean="0"/>
              <a:t>)</a:t>
            </a:r>
          </a:p>
          <a:p>
            <a:r>
              <a:rPr lang="en-US" dirty="0"/>
              <a:t>datos2 = </a:t>
            </a:r>
            <a:r>
              <a:rPr lang="en-US" dirty="0" err="1"/>
              <a:t>np.round</a:t>
            </a:r>
            <a:r>
              <a:rPr lang="en-US" dirty="0"/>
              <a:t>(</a:t>
            </a:r>
            <a:r>
              <a:rPr lang="en-US" dirty="0" err="1"/>
              <a:t>np.random.normal</a:t>
            </a:r>
            <a:r>
              <a:rPr lang="en-US" dirty="0"/>
              <a:t>(50.2, 12, 400), 2</a:t>
            </a:r>
            <a:r>
              <a:rPr lang="en-US" dirty="0" smtClean="0"/>
              <a:t>)</a:t>
            </a:r>
          </a:p>
          <a:p>
            <a:r>
              <a:rPr lang="es-ES" dirty="0" err="1"/>
              <a:t>np.column_stack</a:t>
            </a:r>
            <a:r>
              <a:rPr lang="es-ES" dirty="0"/>
              <a:t>((datos1, datos2))</a:t>
            </a:r>
          </a:p>
          <a:p>
            <a:pPr lvl="1"/>
            <a:r>
              <a:rPr lang="es-ES" dirty="0" err="1"/>
              <a:t>array</a:t>
            </a:r>
            <a:r>
              <a:rPr lang="es-ES" dirty="0"/>
              <a:t>([[ 2.88, 60.56],</a:t>
            </a:r>
          </a:p>
          <a:p>
            <a:pPr lvl="1"/>
            <a:r>
              <a:rPr lang="es-ES" dirty="0"/>
              <a:t>       [ 2.21, 62.62],</a:t>
            </a:r>
          </a:p>
          <a:p>
            <a:pPr lvl="1"/>
            <a:r>
              <a:rPr lang="es-ES" dirty="0"/>
              <a:t>       [ 2.37, 35.11],</a:t>
            </a:r>
          </a:p>
          <a:p>
            <a:pPr lvl="1"/>
            <a:r>
              <a:rPr lang="es-ES" dirty="0"/>
              <a:t>       [ 2.62, 45.1 ],</a:t>
            </a:r>
          </a:p>
          <a:p>
            <a:pPr lvl="1"/>
            <a:r>
              <a:rPr lang="es-ES" dirty="0" smtClean="0"/>
              <a:t>        …</a:t>
            </a:r>
          </a:p>
          <a:p>
            <a:pPr lvl="1"/>
            <a:r>
              <a:rPr lang="es-ES" dirty="0"/>
              <a:t> </a:t>
            </a:r>
            <a:r>
              <a:rPr lang="es-ES" dirty="0" smtClean="0"/>
              <a:t>	  [ </a:t>
            </a:r>
            <a:r>
              <a:rPr lang="es-ES" dirty="0"/>
              <a:t>2.71, 66.13],</a:t>
            </a:r>
          </a:p>
          <a:p>
            <a:pPr lvl="1"/>
            <a:r>
              <a:rPr lang="es-ES" dirty="0"/>
              <a:t>       [ 2.58, 45.92],</a:t>
            </a:r>
          </a:p>
          <a:p>
            <a:pPr lvl="1"/>
            <a:r>
              <a:rPr lang="es-ES" dirty="0"/>
              <a:t>       [ 2.49, 74.39],</a:t>
            </a:r>
          </a:p>
          <a:p>
            <a:pPr lvl="1"/>
            <a:r>
              <a:rPr lang="es-ES" dirty="0"/>
              <a:t>       [ 1.71, 68.84],</a:t>
            </a:r>
          </a:p>
          <a:p>
            <a:pPr lvl="1"/>
            <a:r>
              <a:rPr lang="es-ES" dirty="0"/>
              <a:t>       [ 2.27, 54.72]])</a:t>
            </a:r>
            <a:endParaRPr lang="es-E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5322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Listas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104" y="1853248"/>
            <a:ext cx="8946541" cy="4195481"/>
          </a:xfrm>
        </p:spPr>
        <p:txBody>
          <a:bodyPr/>
          <a:lstStyle/>
          <a:p>
            <a:r>
              <a:rPr lang="en-US" dirty="0" smtClean="0"/>
              <a:t>[x, y, z]</a:t>
            </a:r>
          </a:p>
          <a:p>
            <a:r>
              <a:rPr lang="en-US" dirty="0" err="1" smtClean="0"/>
              <a:t>valores</a:t>
            </a:r>
            <a:r>
              <a:rPr lang="en-US" dirty="0" smtClean="0"/>
              <a:t> = [“</a:t>
            </a:r>
            <a:r>
              <a:rPr lang="en-US" dirty="0" err="1" smtClean="0"/>
              <a:t>ana</a:t>
            </a:r>
            <a:r>
              <a:rPr lang="en-US" dirty="0" smtClean="0"/>
              <a:t>”, 0.001, “Jonas”, 0.05, “</a:t>
            </a:r>
            <a:r>
              <a:rPr lang="en-US" dirty="0" err="1" smtClean="0"/>
              <a:t>remy</a:t>
            </a:r>
            <a:r>
              <a:rPr lang="en-US" dirty="0" smtClean="0"/>
              <a:t>”, 0.1]</a:t>
            </a:r>
          </a:p>
          <a:p>
            <a:r>
              <a:rPr lang="en-US" dirty="0" smtClean="0"/>
              <a:t>al </a:t>
            </a:r>
            <a:r>
              <a:rPr lang="en-US" dirty="0" err="1" smtClean="0"/>
              <a:t>mostrar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 </a:t>
            </a:r>
            <a:r>
              <a:rPr lang="en-US" dirty="0" err="1" smtClean="0"/>
              <a:t>imprimiremos</a:t>
            </a:r>
            <a:r>
              <a:rPr lang="en-US" dirty="0" smtClean="0"/>
              <a:t> </a:t>
            </a:r>
            <a:r>
              <a:rPr lang="en-US" dirty="0" err="1" smtClean="0"/>
              <a:t>esto</a:t>
            </a:r>
            <a:r>
              <a:rPr lang="en-US" dirty="0" smtClean="0"/>
              <a:t> </a:t>
            </a:r>
            <a:r>
              <a:rPr lang="en-US" dirty="0" err="1" smtClean="0"/>
              <a:t>mismo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lista_de_listas</a:t>
            </a:r>
            <a:r>
              <a:rPr lang="en-US" dirty="0" smtClean="0"/>
              <a:t> = [[“</a:t>
            </a:r>
            <a:r>
              <a:rPr lang="en-US" dirty="0" err="1" smtClean="0"/>
              <a:t>ana</a:t>
            </a:r>
            <a:r>
              <a:rPr lang="en-US" dirty="0" smtClean="0"/>
              <a:t>”, 0.001],[“Jonas”, 0.05],[“</a:t>
            </a:r>
            <a:r>
              <a:rPr lang="en-US" dirty="0" err="1" smtClean="0"/>
              <a:t>remy</a:t>
            </a:r>
            <a:r>
              <a:rPr lang="en-US" dirty="0" smtClean="0"/>
              <a:t>”, 0.1]]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092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Listas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104" y="1853248"/>
            <a:ext cx="8946541" cy="4195481"/>
          </a:xfrm>
        </p:spPr>
        <p:txBody>
          <a:bodyPr/>
          <a:lstStyle/>
          <a:p>
            <a:r>
              <a:rPr lang="en-US" dirty="0" smtClean="0"/>
              <a:t>type(</a:t>
            </a:r>
            <a:r>
              <a:rPr lang="en-US" dirty="0" err="1" smtClean="0"/>
              <a:t>valores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 </a:t>
            </a:r>
            <a:r>
              <a:rPr lang="en-US" dirty="0" err="1" smtClean="0"/>
              <a:t>salida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dara</a:t>
            </a:r>
            <a:r>
              <a:rPr lang="en-US" dirty="0" smtClean="0"/>
              <a:t>  el </a:t>
            </a:r>
            <a:r>
              <a:rPr lang="en-US" dirty="0" err="1" smtClean="0"/>
              <a:t>tipo</a:t>
            </a:r>
            <a:r>
              <a:rPr lang="en-US" dirty="0" smtClean="0"/>
              <a:t> list</a:t>
            </a:r>
          </a:p>
          <a:p>
            <a:pPr lvl="1"/>
            <a:endParaRPr lang="en-US" dirty="0"/>
          </a:p>
          <a:p>
            <a:r>
              <a:rPr lang="en-US" dirty="0" smtClean="0"/>
              <a:t>type(</a:t>
            </a:r>
            <a:r>
              <a:rPr lang="en-US" dirty="0" err="1" smtClean="0"/>
              <a:t>lista_de_listas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 </a:t>
            </a:r>
            <a:r>
              <a:rPr lang="en-US" dirty="0" err="1" smtClean="0"/>
              <a:t>salida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dará</a:t>
            </a:r>
            <a:r>
              <a:rPr lang="en-US" dirty="0" smtClean="0"/>
              <a:t> el </a:t>
            </a:r>
            <a:r>
              <a:rPr lang="en-US" dirty="0" err="1" smtClean="0"/>
              <a:t>tipo</a:t>
            </a:r>
            <a:r>
              <a:rPr lang="en-US" dirty="0" smtClean="0"/>
              <a:t> list</a:t>
            </a:r>
          </a:p>
          <a:p>
            <a:pPr lvl="1"/>
            <a:endParaRPr lang="en-US" dirty="0"/>
          </a:p>
          <a:p>
            <a:r>
              <a:rPr lang="en-US" dirty="0" err="1" smtClean="0"/>
              <a:t>Tenemos</a:t>
            </a:r>
            <a:r>
              <a:rPr lang="en-US" dirty="0" smtClean="0"/>
              <a:t> </a:t>
            </a:r>
            <a:r>
              <a:rPr lang="en-US" dirty="0" err="1" smtClean="0"/>
              <a:t>entonces</a:t>
            </a:r>
            <a:r>
              <a:rPr lang="en-US" dirty="0" smtClean="0"/>
              <a:t> </a:t>
            </a:r>
            <a:r>
              <a:rPr lang="en-US" dirty="0" err="1" smtClean="0"/>
              <a:t>funcionalidades</a:t>
            </a:r>
            <a:r>
              <a:rPr lang="en-US" dirty="0" smtClean="0"/>
              <a:t> </a:t>
            </a:r>
            <a:r>
              <a:rPr lang="en-US" dirty="0" err="1" smtClean="0"/>
              <a:t>especificas</a:t>
            </a:r>
            <a:endParaRPr lang="en-US" dirty="0" smtClean="0"/>
          </a:p>
          <a:p>
            <a:r>
              <a:rPr lang="en-US" dirty="0" err="1" smtClean="0"/>
              <a:t>Comportamientos</a:t>
            </a:r>
            <a:r>
              <a:rPr lang="en-US" dirty="0" smtClean="0"/>
              <a:t> </a:t>
            </a:r>
            <a:r>
              <a:rPr lang="en-US" dirty="0" err="1" smtClean="0"/>
              <a:t>especificos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003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Escoger</a:t>
            </a:r>
            <a:r>
              <a:rPr lang="en-US" dirty="0" smtClean="0"/>
              <a:t> </a:t>
            </a:r>
            <a:r>
              <a:rPr lang="en-US" dirty="0" err="1" smtClean="0"/>
              <a:t>valres</a:t>
            </a:r>
            <a:r>
              <a:rPr lang="en-US" dirty="0" smtClean="0"/>
              <a:t> de </a:t>
            </a:r>
            <a:r>
              <a:rPr lang="en-US" dirty="0" err="1" smtClean="0"/>
              <a:t>listas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104" y="1853248"/>
            <a:ext cx="8946541" cy="4195481"/>
          </a:xfrm>
        </p:spPr>
        <p:txBody>
          <a:bodyPr/>
          <a:lstStyle/>
          <a:p>
            <a:r>
              <a:rPr lang="en-US" dirty="0" err="1" smtClean="0"/>
              <a:t>valores</a:t>
            </a:r>
            <a:r>
              <a:rPr lang="en-US" dirty="0" smtClean="0"/>
              <a:t> = [“</a:t>
            </a:r>
            <a:r>
              <a:rPr lang="en-US" dirty="0" err="1" smtClean="0"/>
              <a:t>ana</a:t>
            </a:r>
            <a:r>
              <a:rPr lang="en-US" dirty="0" smtClean="0"/>
              <a:t>”, 0.001, “Jonas”, 0.05, “</a:t>
            </a:r>
            <a:r>
              <a:rPr lang="en-US" dirty="0" err="1" smtClean="0"/>
              <a:t>remy</a:t>
            </a:r>
            <a:r>
              <a:rPr lang="en-US" dirty="0" smtClean="0"/>
              <a:t>”, 0.1]</a:t>
            </a:r>
          </a:p>
          <a:p>
            <a:pPr lvl="1"/>
            <a:r>
              <a:rPr lang="en-US" dirty="0"/>
              <a:t>[“</a:t>
            </a:r>
            <a:r>
              <a:rPr lang="en-US" dirty="0" err="1"/>
              <a:t>ana</a:t>
            </a:r>
            <a:r>
              <a:rPr lang="en-US" dirty="0"/>
              <a:t>”, 0.001, “Jonas”, 0.05, “</a:t>
            </a:r>
            <a:r>
              <a:rPr lang="en-US" dirty="0" err="1"/>
              <a:t>remy</a:t>
            </a:r>
            <a:r>
              <a:rPr lang="en-US" dirty="0"/>
              <a:t>”, 0.1]</a:t>
            </a:r>
            <a:endParaRPr lang="en-US" dirty="0" smtClean="0"/>
          </a:p>
          <a:p>
            <a:r>
              <a:rPr lang="en-US" dirty="0" err="1" smtClean="0"/>
              <a:t>valores</a:t>
            </a:r>
            <a:r>
              <a:rPr lang="en-US" dirty="0" smtClean="0"/>
              <a:t>[2]</a:t>
            </a:r>
          </a:p>
          <a:p>
            <a:pPr lvl="1"/>
            <a:r>
              <a:rPr lang="en-US" dirty="0" smtClean="0"/>
              <a:t>“Jonas”</a:t>
            </a:r>
          </a:p>
        </p:txBody>
      </p:sp>
    </p:spTree>
    <p:extLst>
      <p:ext uri="{BB962C8B-B14F-4D97-AF65-F5344CB8AC3E}">
        <p14:creationId xmlns:p14="http://schemas.microsoft.com/office/powerpoint/2010/main" val="3099626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Escoger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 de </a:t>
            </a:r>
            <a:r>
              <a:rPr lang="en-US" dirty="0" err="1" smtClean="0"/>
              <a:t>listas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104" y="1853248"/>
            <a:ext cx="8946541" cy="4195481"/>
          </a:xfrm>
        </p:spPr>
        <p:txBody>
          <a:bodyPr/>
          <a:lstStyle/>
          <a:p>
            <a:r>
              <a:rPr lang="en-US" dirty="0" err="1" smtClean="0"/>
              <a:t>valores</a:t>
            </a:r>
            <a:r>
              <a:rPr lang="en-US" dirty="0" smtClean="0"/>
              <a:t> = [“</a:t>
            </a:r>
            <a:r>
              <a:rPr lang="en-US" dirty="0" err="1" smtClean="0"/>
              <a:t>ana</a:t>
            </a:r>
            <a:r>
              <a:rPr lang="en-US" dirty="0" smtClean="0"/>
              <a:t>”, 0.001, “Jonas”, 0.05, “</a:t>
            </a:r>
            <a:r>
              <a:rPr lang="en-US" dirty="0" err="1" smtClean="0"/>
              <a:t>remy</a:t>
            </a:r>
            <a:r>
              <a:rPr lang="en-US" dirty="0" smtClean="0"/>
              <a:t>”, 0.1]</a:t>
            </a:r>
          </a:p>
          <a:p>
            <a:r>
              <a:rPr lang="en-US" dirty="0" err="1" smtClean="0"/>
              <a:t>valores</a:t>
            </a:r>
            <a:r>
              <a:rPr lang="en-US" dirty="0" smtClean="0"/>
              <a:t>[2]</a:t>
            </a:r>
          </a:p>
          <a:p>
            <a:pPr lvl="1"/>
            <a:r>
              <a:rPr lang="en-US" dirty="0" smtClean="0"/>
              <a:t>“Jonas”</a:t>
            </a:r>
          </a:p>
          <a:p>
            <a:r>
              <a:rPr lang="en-US" dirty="0" err="1"/>
              <a:t>valores</a:t>
            </a:r>
            <a:r>
              <a:rPr lang="en-US" dirty="0"/>
              <a:t>[2]</a:t>
            </a:r>
          </a:p>
          <a:p>
            <a:pPr lvl="1"/>
            <a:r>
              <a:rPr lang="en-US" dirty="0"/>
              <a:t>“Jonas”</a:t>
            </a:r>
          </a:p>
          <a:p>
            <a:r>
              <a:rPr lang="en-US" dirty="0" err="1" smtClean="0"/>
              <a:t>valores</a:t>
            </a:r>
            <a:r>
              <a:rPr lang="en-US" dirty="0" smtClean="0"/>
              <a:t>[-1]</a:t>
            </a:r>
          </a:p>
          <a:p>
            <a:pPr lvl="1"/>
            <a:r>
              <a:rPr lang="en-US" dirty="0" smtClean="0"/>
              <a:t>0.1</a:t>
            </a:r>
          </a:p>
          <a:p>
            <a:r>
              <a:rPr lang="en-US" dirty="0" err="1"/>
              <a:t>v</a:t>
            </a:r>
            <a:r>
              <a:rPr lang="en-US" dirty="0" err="1" smtClean="0"/>
              <a:t>alores</a:t>
            </a:r>
            <a:r>
              <a:rPr lang="en-US" dirty="0" smtClean="0"/>
              <a:t>[5]</a:t>
            </a:r>
          </a:p>
          <a:p>
            <a:pPr lvl="1"/>
            <a:r>
              <a:rPr lang="en-US" dirty="0" smtClean="0"/>
              <a:t>0.1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3898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Escoger</a:t>
            </a:r>
            <a:r>
              <a:rPr lang="en-US" dirty="0" smtClean="0"/>
              <a:t> </a:t>
            </a:r>
            <a:r>
              <a:rPr lang="en-US" dirty="0" err="1" smtClean="0"/>
              <a:t>pedazos</a:t>
            </a:r>
            <a:r>
              <a:rPr lang="en-US" dirty="0" smtClean="0"/>
              <a:t> de </a:t>
            </a:r>
            <a:r>
              <a:rPr lang="en-US" dirty="0" err="1" smtClean="0"/>
              <a:t>lista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104" y="1853248"/>
            <a:ext cx="8946541" cy="4195481"/>
          </a:xfrm>
        </p:spPr>
        <p:txBody>
          <a:bodyPr/>
          <a:lstStyle/>
          <a:p>
            <a:r>
              <a:rPr lang="en-US" dirty="0" err="1" smtClean="0"/>
              <a:t>valores</a:t>
            </a:r>
            <a:r>
              <a:rPr lang="en-US" dirty="0" smtClean="0"/>
              <a:t> = [“</a:t>
            </a:r>
            <a:r>
              <a:rPr lang="en-US" dirty="0" err="1" smtClean="0"/>
              <a:t>ana</a:t>
            </a:r>
            <a:r>
              <a:rPr lang="en-US" dirty="0" smtClean="0"/>
              <a:t>”, 0.001, “Jonas”, 0.05, “</a:t>
            </a:r>
            <a:r>
              <a:rPr lang="en-US" dirty="0" err="1" smtClean="0"/>
              <a:t>remy</a:t>
            </a:r>
            <a:r>
              <a:rPr lang="en-US" dirty="0" smtClean="0"/>
              <a:t>”, 0.1]</a:t>
            </a:r>
          </a:p>
          <a:p>
            <a:r>
              <a:rPr lang="en-US" dirty="0" err="1" smtClean="0"/>
              <a:t>valores</a:t>
            </a:r>
            <a:r>
              <a:rPr lang="en-US" dirty="0" smtClean="0"/>
              <a:t>[2:5]</a:t>
            </a:r>
          </a:p>
          <a:p>
            <a:pPr lvl="1"/>
            <a:r>
              <a:rPr lang="en-US" dirty="0" smtClean="0"/>
              <a:t>[“Jonas”, 0.05, “</a:t>
            </a:r>
            <a:r>
              <a:rPr lang="en-US" dirty="0" err="1" smtClean="0"/>
              <a:t>remy</a:t>
            </a:r>
            <a:r>
              <a:rPr lang="en-US" dirty="0" smtClean="0"/>
              <a:t>”]</a:t>
            </a:r>
          </a:p>
          <a:p>
            <a:r>
              <a:rPr lang="en-US" dirty="0" err="1" smtClean="0"/>
              <a:t>valores</a:t>
            </a:r>
            <a:r>
              <a:rPr lang="en-US" dirty="0" smtClean="0"/>
              <a:t>[1:4]</a:t>
            </a:r>
          </a:p>
          <a:p>
            <a:pPr lvl="1"/>
            <a:r>
              <a:rPr lang="en-US" dirty="0" smtClean="0"/>
              <a:t>[0.001, “Jonas”, 0.05]</a:t>
            </a:r>
          </a:p>
          <a:p>
            <a:pPr lvl="1"/>
            <a:endParaRPr lang="en-US" dirty="0"/>
          </a:p>
          <a:p>
            <a:r>
              <a:rPr lang="en-US" dirty="0" err="1" smtClean="0"/>
              <a:t>En</a:t>
            </a:r>
            <a:r>
              <a:rPr lang="en-US" dirty="0" smtClean="0"/>
              <a:t> resumes [</a:t>
            </a:r>
            <a:r>
              <a:rPr lang="en-US" dirty="0" err="1" smtClean="0"/>
              <a:t>inicio</a:t>
            </a:r>
            <a:r>
              <a:rPr lang="en-US" dirty="0" smtClean="0"/>
              <a:t> (inclusive):fin(</a:t>
            </a:r>
            <a:r>
              <a:rPr lang="en-US" dirty="0" err="1" smtClean="0"/>
              <a:t>exclusivo</a:t>
            </a:r>
            <a:r>
              <a:rPr lang="en-US" dirty="0" smtClean="0"/>
              <a:t>)]</a:t>
            </a:r>
          </a:p>
        </p:txBody>
      </p:sp>
    </p:spTree>
    <p:extLst>
      <p:ext uri="{BB962C8B-B14F-4D97-AF65-F5344CB8AC3E}">
        <p14:creationId xmlns:p14="http://schemas.microsoft.com/office/powerpoint/2010/main" val="39993304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19039</TotalTime>
  <Words>2079</Words>
  <Application>Microsoft Office PowerPoint</Application>
  <PresentationFormat>Widescreen</PresentationFormat>
  <Paragraphs>392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Century Gothic</vt:lpstr>
      <vt:lpstr>Wingdings 3</vt:lpstr>
      <vt:lpstr>Ion</vt:lpstr>
      <vt:lpstr>PROGRAMACIÓN PARA INGENIEROS</vt:lpstr>
      <vt:lpstr>Tipos de datos</vt:lpstr>
      <vt:lpstr>Inconvenientes</vt:lpstr>
      <vt:lpstr>Listas en Python</vt:lpstr>
      <vt:lpstr>Listas en Python</vt:lpstr>
      <vt:lpstr>Listas en Python</vt:lpstr>
      <vt:lpstr>Escoger valres de listas</vt:lpstr>
      <vt:lpstr>Escoger valores de listas</vt:lpstr>
      <vt:lpstr>Escoger pedazos de lista</vt:lpstr>
      <vt:lpstr>Escoger pedazos de lista</vt:lpstr>
      <vt:lpstr>Manipulación de Listas</vt:lpstr>
      <vt:lpstr>Cambiando los elementos de listas</vt:lpstr>
      <vt:lpstr>Añadiendo y removiendo elementos</vt:lpstr>
      <vt:lpstr>Funciones</vt:lpstr>
      <vt:lpstr>Ejemplo</vt:lpstr>
      <vt:lpstr>Ejemplo</vt:lpstr>
      <vt:lpstr>Encontrar funciones</vt:lpstr>
      <vt:lpstr>Metodos</vt:lpstr>
      <vt:lpstr>De Nuevo a lo básico</vt:lpstr>
      <vt:lpstr>Metodos de lista</vt:lpstr>
      <vt:lpstr>Metodos de strings</vt:lpstr>
      <vt:lpstr>Metodo</vt:lpstr>
      <vt:lpstr>Metodo</vt:lpstr>
      <vt:lpstr>Metodo</vt:lpstr>
      <vt:lpstr>Metodo</vt:lpstr>
      <vt:lpstr>Paquetes</vt:lpstr>
      <vt:lpstr>Instalacion de Paquetes</vt:lpstr>
      <vt:lpstr>Importar paquetes</vt:lpstr>
      <vt:lpstr>from numpy import array</vt:lpstr>
      <vt:lpstr>import numpy as np</vt:lpstr>
      <vt:lpstr>Numpy</vt:lpstr>
      <vt:lpstr>Ilustración</vt:lpstr>
      <vt:lpstr>Solucion</vt:lpstr>
      <vt:lpstr>Solucion</vt:lpstr>
      <vt:lpstr>Comentarios de numpy!</vt:lpstr>
      <vt:lpstr>Comentarios de numpy!</vt:lpstr>
      <vt:lpstr>Subconjuntos de numpy</vt:lpstr>
      <vt:lpstr>Arreglos de numpy 2D</vt:lpstr>
      <vt:lpstr>Arreglos de numpy 2D</vt:lpstr>
      <vt:lpstr>Subconjunto de datos</vt:lpstr>
      <vt:lpstr>Subconjunto de datos</vt:lpstr>
      <vt:lpstr>Subconjunto de datos</vt:lpstr>
      <vt:lpstr>Estadisticas y análisis de datos</vt:lpstr>
      <vt:lpstr>Ejemplo de analisis de datos simple</vt:lpstr>
      <vt:lpstr>Ejemplo de analisis de datos simple</vt:lpstr>
      <vt:lpstr>Ejemplo de analisis de datos simple</vt:lpstr>
      <vt:lpstr>Generar datos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MICROELECTRÓNICA</dc:title>
  <dc:creator>Isaias</dc:creator>
  <cp:lastModifiedBy>Denys</cp:lastModifiedBy>
  <cp:revision>794</cp:revision>
  <dcterms:created xsi:type="dcterms:W3CDTF">2018-02-28T08:20:25Z</dcterms:created>
  <dcterms:modified xsi:type="dcterms:W3CDTF">2022-06-09T17:50:27Z</dcterms:modified>
</cp:coreProperties>
</file>