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895F-895C-4931-A527-F44B38A8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04840-9237-471D-9C0A-32DF1BAC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455E-BF36-44E4-ACCA-9F2F82E7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6CEB-1842-4582-BB38-4EDBCFED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BB6B-2FF2-42C5-BE0D-EE755E4E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5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2D8A-4C4D-4965-BC55-1B0B18F7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BBEDC-0C95-45BB-9951-F7D644CC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A96C-CF9B-487C-B1AD-B562F80D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D7CB-B677-4F2A-AE13-7BD3730B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B526-290A-4002-9ACA-2EB83ABA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34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1B12D-DD27-418E-86B8-36FCA0AC0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69AFF-8611-4742-8910-6009D918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5840-F890-4EDF-8262-77709A96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1D9C-EC3D-4FD4-BB92-FA5C9C97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91CF-1D73-446D-ACC3-81E5A0F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03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F31-EA27-4D8F-AD27-2D6DB1BB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72FA-2E32-41AA-8A8B-1907DF3C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CF29-E98D-4B4D-8B67-B854209F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548A-3025-4E75-9DB6-0DAA2B81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5258-6280-4D9B-BEBD-ED182262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29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FA36-F6C3-453C-B31E-65115302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F08B5-7F20-43D3-9380-5507E477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4591-38C3-4324-B7BD-0199BA5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0DE5-5D7C-44EB-BA72-474CB01E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F47D-C006-4F40-9B22-C4791F8B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9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A954-A645-480E-BB38-D005488E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E5F2-E665-42F1-A1F8-698771D02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86540-4C46-4ED7-B16D-8DBD07AD0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9BC1-538F-4198-8070-F3B4B92D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A0CEE-E34E-4624-9F8C-D2A63CEF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F24D-42CE-4DD8-AF9E-3441C9C9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9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F8B1-D5AD-4B7F-A4BA-68E21F49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D466-52DB-48DC-A0B9-4350DADF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784A-DAD9-4C99-A6C3-D6ADA589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9E21-3117-415B-B944-95335D88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3242A-A92C-42AF-95B6-1915D4B1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774A7-7805-4FEA-B8C6-D754F214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2384F-C41F-4444-99F7-75E23F90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44ED5-4D86-4595-84B9-51ABD238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08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F6E0-D669-4192-9FD5-EBE53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51EA-56AE-456C-9CEE-44421F1B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303A1-E6C9-4509-9944-3D631319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3CB9E-D9B8-4131-A05E-B69AD178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54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F53C2-7B56-4C7D-8EDA-0D73994A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403F3-2821-4788-A8D6-60C70647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C2A48-7CED-476E-BD60-508ABAF9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4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DFB0-3F98-4F4A-9623-156AF4A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3C08-2428-4DB3-8CFD-4B4062BC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4BFC6-5B3F-4FCA-A1C0-3479DE14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3F65-9D9E-45A6-AD12-AA41B775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6330-94CB-422F-BFFD-FB96B06D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E6BC-062E-4C5C-8318-7F02A7E9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44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A627-E694-48F3-B29D-F41F2412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2FDBD-8E18-4D35-BBDA-2F8BAC900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7251C-7C7A-4ACE-8801-793A77B6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FE95-F7EC-4902-B6AA-5395DF2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3EBB-EDA6-4BC9-99CD-64DF85A0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5F4F2-E178-4AE7-8A44-F347800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7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3C87-7635-4B38-8103-69B8B6EB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99BD-95BB-4838-985C-7DD21829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B0C8-45C8-4C55-BBED-E1678D04B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8174-19B0-4CE8-AF18-C10BBA45C175}" type="datetimeFigureOut">
              <a:rPr lang="sv-SE" smtClean="0"/>
              <a:t>2023-09-21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85B4-6581-409F-BF44-0FACC5907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98CC-1174-4694-A474-E0CCF3B9F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78486-ECA8-4AEC-B70C-63C1661C3B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4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3629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A76B-0AC2-47F3-A0EE-476B64678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CT: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YNERGIZING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EASONING AND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CTING IN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 </a:t>
            </a:r>
            <a:r>
              <a:rPr lang="sv-SE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E814B-B8C1-4CD7-BEB7-9ECAD1D69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sv-SE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Project – STAN49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930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33CF-18D8-4221-9085-D252F1D7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– (Reasoning +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Acting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67EB-3734-4A35-8F1A-1980F6DC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On a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, the </a:t>
            </a:r>
            <a:r>
              <a:rPr lang="sv-SE" dirty="0" err="1"/>
              <a:t>ReAct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enables</a:t>
            </a:r>
            <a:r>
              <a:rPr lang="sv-SE" dirty="0"/>
              <a:t> </a:t>
            </a:r>
            <a:r>
              <a:rPr lang="sv-SE" dirty="0" err="1"/>
              <a:t>LLM’s</a:t>
            </a:r>
            <a:r>
              <a:rPr lang="sv-SE" dirty="0"/>
              <a:t> to </a:t>
            </a:r>
            <a:r>
              <a:rPr lang="sv-SE" dirty="0" err="1"/>
              <a:t>utilize</a:t>
            </a:r>
            <a:r>
              <a:rPr lang="sv-SE" dirty="0"/>
              <a:t> </a:t>
            </a:r>
            <a:r>
              <a:rPr lang="sv-SE" i="1" dirty="0" err="1"/>
              <a:t>tools</a:t>
            </a:r>
            <a:r>
              <a:rPr lang="sv-SE" dirty="0"/>
              <a:t> or </a:t>
            </a:r>
            <a:r>
              <a:rPr lang="sv-SE" i="1" dirty="0" err="1"/>
              <a:t>functions</a:t>
            </a:r>
            <a:r>
              <a:rPr lang="sv-SE" i="1" dirty="0"/>
              <a:t> </a:t>
            </a:r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extends</a:t>
            </a:r>
            <a:r>
              <a:rPr lang="sv-SE" dirty="0"/>
              <a:t> the </a:t>
            </a:r>
            <a:r>
              <a:rPr lang="sv-SE" dirty="0" err="1"/>
              <a:t>concept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chain-of-thought</a:t>
            </a:r>
            <a:r>
              <a:rPr lang="sv-SE" dirty="0"/>
              <a:t> to </a:t>
            </a:r>
            <a:r>
              <a:rPr lang="sv-SE" dirty="0" err="1"/>
              <a:t>chain</a:t>
            </a:r>
            <a:r>
              <a:rPr lang="sv-SE" dirty="0"/>
              <a:t>-</a:t>
            </a:r>
            <a:r>
              <a:rPr lang="sv-SE" dirty="0" err="1"/>
              <a:t>of</a:t>
            </a:r>
            <a:r>
              <a:rPr lang="sv-SE" dirty="0"/>
              <a:t>-</a:t>
            </a:r>
            <a:r>
              <a:rPr lang="sv-SE" dirty="0" err="1"/>
              <a:t>though</a:t>
            </a:r>
            <a:r>
              <a:rPr lang="sv-SE" dirty="0"/>
              <a:t>-action-</a:t>
            </a:r>
            <a:r>
              <a:rPr lang="sv-SE" dirty="0" err="1"/>
              <a:t>observing</a:t>
            </a:r>
            <a:r>
              <a:rPr lang="sv-SE" dirty="0"/>
              <a:t>.</a:t>
            </a:r>
          </a:p>
          <a:p>
            <a:r>
              <a:rPr lang="sv-SE" dirty="0" err="1"/>
              <a:t>OpenAI’s</a:t>
            </a:r>
            <a:r>
              <a:rPr lang="sv-SE" dirty="0"/>
              <a:t> plugin feature </a:t>
            </a:r>
            <a:r>
              <a:rPr lang="sv-SE" dirty="0" err="1"/>
              <a:t>builds</a:t>
            </a:r>
            <a:r>
              <a:rPr lang="sv-SE" dirty="0"/>
              <a:t> on the </a:t>
            </a:r>
            <a:r>
              <a:rPr lang="sv-SE" dirty="0" err="1"/>
              <a:t>ReAct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91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6788-07F6-460B-BD62-E8DBF4EE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– (Reasoning +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Acting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77E7A2-4240-4EC4-A942-429D31E70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396" y="1473993"/>
            <a:ext cx="4997524" cy="4281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0CFCD-A5EF-46DC-A167-FB2C66819F56}"/>
              </a:ext>
            </a:extLst>
          </p:cNvPr>
          <p:cNvSpPr txBox="1"/>
          <p:nvPr/>
        </p:nvSpPr>
        <p:spPr>
          <a:xfrm>
            <a:off x="7437566" y="5671066"/>
            <a:ext cx="37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>
                <a:hlinkClick r:id="rId3"/>
              </a:rPr>
              <a:t>https://arxiv.org/pdf/2210.03629.pdf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659199-B3F2-4C56-847B-E80EA3EF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65" y="2467030"/>
            <a:ext cx="4459797" cy="9647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A142F1-4BC2-423D-98D7-9E7A1AE9FC7F}"/>
              </a:ext>
            </a:extLst>
          </p:cNvPr>
          <p:cNvSpPr/>
          <p:nvPr/>
        </p:nvSpPr>
        <p:spPr>
          <a:xfrm>
            <a:off x="7054917" y="1814372"/>
            <a:ext cx="4237041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0E342-7416-4679-B77A-FFCB7FF00147}"/>
              </a:ext>
            </a:extLst>
          </p:cNvPr>
          <p:cNvSpPr txBox="1"/>
          <p:nvPr/>
        </p:nvSpPr>
        <p:spPr>
          <a:xfrm>
            <a:off x="740996" y="1560960"/>
            <a:ext cx="6252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As the </a:t>
            </a:r>
            <a:r>
              <a:rPr lang="sv-SE" dirty="0" err="1"/>
              <a:t>name</a:t>
            </a:r>
            <a:r>
              <a:rPr lang="sv-SE" dirty="0"/>
              <a:t> suggests, the </a:t>
            </a:r>
            <a:r>
              <a:rPr lang="sv-SE" dirty="0" err="1"/>
              <a:t>ReAct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enables</a:t>
            </a:r>
            <a:r>
              <a:rPr lang="sv-SE" dirty="0"/>
              <a:t> the LLM for reasoning and action </a:t>
            </a:r>
            <a:r>
              <a:rPr lang="sv-SE" dirty="0" err="1"/>
              <a:t>taking</a:t>
            </a:r>
            <a:r>
              <a:rPr lang="sv-S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Best </a:t>
            </a:r>
            <a:r>
              <a:rPr lang="sv-SE" dirty="0" err="1"/>
              <a:t>demonstrated</a:t>
            </a:r>
            <a:r>
              <a:rPr lang="sv-SE" dirty="0"/>
              <a:t> via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LLM has </a:t>
            </a:r>
            <a:r>
              <a:rPr lang="sv-SE" dirty="0" err="1"/>
              <a:t>then</a:t>
            </a:r>
            <a:r>
              <a:rPr lang="sv-SE" dirty="0"/>
              <a:t> 2 </a:t>
            </a:r>
            <a:r>
              <a:rPr lang="sv-SE" dirty="0" err="1"/>
              <a:t>tools</a:t>
            </a:r>
            <a:r>
              <a:rPr lang="sv-SE" dirty="0"/>
              <a:t> at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disposal</a:t>
            </a:r>
            <a:r>
              <a:rPr lang="sv-S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A </a:t>
            </a:r>
            <a:r>
              <a:rPr lang="sv-SE" dirty="0" err="1"/>
              <a:t>Wikipedia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Search</a:t>
            </a:r>
            <a:r>
              <a:rPr lang="sv-SE" dirty="0"/>
              <a:t>[</a:t>
            </a:r>
            <a:r>
              <a:rPr lang="sv-SE" dirty="0" err="1"/>
              <a:t>entity</a:t>
            </a:r>
            <a:r>
              <a:rPr lang="sv-SE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A </a:t>
            </a:r>
            <a:r>
              <a:rPr lang="sv-SE" dirty="0" err="1"/>
              <a:t>Wikipedia</a:t>
            </a:r>
            <a:r>
              <a:rPr lang="sv-SE" dirty="0"/>
              <a:t> </a:t>
            </a:r>
            <a:r>
              <a:rPr lang="sv-SE" dirty="0" err="1"/>
              <a:t>lookup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 (</a:t>
            </a:r>
            <a:r>
              <a:rPr lang="sv-SE" dirty="0" err="1"/>
              <a:t>ctrl+F</a:t>
            </a:r>
            <a:r>
              <a:rPr lang="sv-SE" dirty="0"/>
              <a:t> sim), </a:t>
            </a:r>
            <a:r>
              <a:rPr lang="sv-SE" dirty="0" err="1"/>
              <a:t>lookup</a:t>
            </a:r>
            <a:r>
              <a:rPr lang="sv-SE" dirty="0"/>
              <a:t>[string]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and Finish[] makes </a:t>
            </a:r>
            <a:r>
              <a:rPr lang="sv-SE" dirty="0" err="1"/>
              <a:t>up</a:t>
            </a:r>
            <a:r>
              <a:rPr lang="sv-SE" dirty="0"/>
              <a:t> the actions the Agents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DCD78-7B31-4DB7-9AD7-6C68F469F956}"/>
              </a:ext>
            </a:extLst>
          </p:cNvPr>
          <p:cNvSpPr/>
          <p:nvPr/>
        </p:nvSpPr>
        <p:spPr>
          <a:xfrm>
            <a:off x="7054917" y="2130184"/>
            <a:ext cx="4237041" cy="1561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D5CA5-7FCE-48FF-A560-05F2AA82EB4B}"/>
              </a:ext>
            </a:extLst>
          </p:cNvPr>
          <p:cNvSpPr/>
          <p:nvPr/>
        </p:nvSpPr>
        <p:spPr>
          <a:xfrm>
            <a:off x="7054916" y="2311796"/>
            <a:ext cx="4539676" cy="4877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B10FE-728C-4E59-AA5A-914A66357C67}"/>
              </a:ext>
            </a:extLst>
          </p:cNvPr>
          <p:cNvSpPr/>
          <p:nvPr/>
        </p:nvSpPr>
        <p:spPr>
          <a:xfrm>
            <a:off x="7054916" y="2919755"/>
            <a:ext cx="4682309" cy="47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3736F-76B5-42A1-8F98-00AF5413870F}"/>
              </a:ext>
            </a:extLst>
          </p:cNvPr>
          <p:cNvSpPr/>
          <p:nvPr/>
        </p:nvSpPr>
        <p:spPr>
          <a:xfrm>
            <a:off x="7058414" y="3395228"/>
            <a:ext cx="4237041" cy="1508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8A356-E04F-49CE-A0EE-E6EE5C7CFB26}"/>
              </a:ext>
            </a:extLst>
          </p:cNvPr>
          <p:cNvSpPr/>
          <p:nvPr/>
        </p:nvSpPr>
        <p:spPr>
          <a:xfrm>
            <a:off x="7054917" y="3546119"/>
            <a:ext cx="4237041" cy="47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6C51A-86DA-4627-95C6-E40F9335595B}"/>
              </a:ext>
            </a:extLst>
          </p:cNvPr>
          <p:cNvSpPr/>
          <p:nvPr/>
        </p:nvSpPr>
        <p:spPr>
          <a:xfrm>
            <a:off x="7046257" y="5380260"/>
            <a:ext cx="4237041" cy="1508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D6A738-AB09-438F-8DD9-1568CA3DEF92}"/>
              </a:ext>
            </a:extLst>
          </p:cNvPr>
          <p:cNvSpPr/>
          <p:nvPr/>
        </p:nvSpPr>
        <p:spPr>
          <a:xfrm>
            <a:off x="996358" y="2467030"/>
            <a:ext cx="4524804" cy="10517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58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BB6E-1BEC-4928-9C95-6DE08A15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–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25EB-0733-4C18-B7E4-EE875C49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the </a:t>
            </a:r>
            <a:r>
              <a:rPr lang="sv-SE" dirty="0" err="1"/>
              <a:t>next-word</a:t>
            </a:r>
            <a:r>
              <a:rPr lang="sv-SE" dirty="0"/>
              <a:t> </a:t>
            </a:r>
            <a:r>
              <a:rPr lang="sv-SE" dirty="0" err="1"/>
              <a:t>prediction</a:t>
            </a:r>
            <a:r>
              <a:rPr lang="sv-SE" dirty="0"/>
              <a:t> LLM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to </a:t>
            </a:r>
            <a:r>
              <a:rPr lang="sv-SE" dirty="0" err="1"/>
              <a:t>think</a:t>
            </a:r>
            <a:r>
              <a:rPr lang="sv-SE" dirty="0"/>
              <a:t> and to </a:t>
            </a:r>
            <a:r>
              <a:rPr lang="sv-SE" dirty="0" err="1"/>
              <a:t>take</a:t>
            </a:r>
            <a:r>
              <a:rPr lang="sv-SE" dirty="0"/>
              <a:t> action?</a:t>
            </a:r>
          </a:p>
          <a:p>
            <a:r>
              <a:rPr lang="sv-SE" dirty="0" err="1"/>
              <a:t>Prompting</a:t>
            </a:r>
            <a:r>
              <a:rPr lang="sv-SE" dirty="0"/>
              <a:t>…</a:t>
            </a:r>
          </a:p>
          <a:p>
            <a:r>
              <a:rPr lang="sv-SE" dirty="0"/>
              <a:t>In the paper, the ”agent” is </a:t>
            </a:r>
            <a:r>
              <a:rPr lang="sv-SE" dirty="0" err="1"/>
              <a:t>fed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few-shot</a:t>
            </a:r>
            <a:r>
              <a:rPr lang="sv-SE" dirty="0"/>
              <a:t> </a:t>
            </a:r>
            <a:r>
              <a:rPr lang="sv-SE" dirty="0" err="1"/>
              <a:t>prompting</a:t>
            </a:r>
            <a:r>
              <a:rPr lang="sv-SE" dirty="0"/>
              <a:t>. </a:t>
            </a:r>
            <a:r>
              <a:rPr lang="sv-SE" dirty="0" err="1"/>
              <a:t>i.e</a:t>
            </a:r>
            <a:r>
              <a:rPr lang="sv-SE" dirty="0"/>
              <a:t> it is </a:t>
            </a:r>
            <a:r>
              <a:rPr lang="sv-SE" dirty="0" err="1"/>
              <a:t>fed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thought-trajectory</a:t>
            </a:r>
            <a:r>
              <a:rPr lang="sv-SE" dirty="0"/>
              <a:t>: 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39B92-2FCF-4E0E-91D6-E78802CC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32" y="4154523"/>
            <a:ext cx="6391309" cy="24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CAD6-E3CC-4674-BD8B-9FB15C38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sv-S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Tools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64D7-E157-4F7A-B93C-AF109C83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Building</a:t>
            </a:r>
            <a:r>
              <a:rPr lang="sv-SE" dirty="0"/>
              <a:t> LLM-agents in the </a:t>
            </a:r>
            <a:r>
              <a:rPr lang="sv-SE" dirty="0" err="1"/>
              <a:t>python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LangChain</a:t>
            </a:r>
            <a:r>
              <a:rPr lang="sv-SE" dirty="0"/>
              <a:t> is </a:t>
            </a:r>
            <a:r>
              <a:rPr lang="sv-SE" dirty="0" err="1"/>
              <a:t>fairly</a:t>
            </a:r>
            <a:r>
              <a:rPr lang="sv-SE" dirty="0"/>
              <a:t> simple</a:t>
            </a:r>
          </a:p>
          <a:p>
            <a:r>
              <a:rPr lang="sv-SE" dirty="0"/>
              <a:t>The </a:t>
            </a:r>
            <a:r>
              <a:rPr lang="sv-SE" dirty="0" err="1"/>
              <a:t>ArXiv</a:t>
            </a:r>
            <a:r>
              <a:rPr lang="sv-SE" dirty="0"/>
              <a:t> </a:t>
            </a:r>
            <a:r>
              <a:rPr lang="sv-SE" dirty="0" err="1"/>
              <a:t>Chatbot</a:t>
            </a:r>
            <a:r>
              <a:rPr lang="sv-SE" dirty="0"/>
              <a:t> has access to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The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inserted</a:t>
            </a:r>
            <a:r>
              <a:rPr lang="sv-SE" dirty="0"/>
              <a:t> in the prompt. It is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LLM </a:t>
            </a:r>
            <a:r>
              <a:rPr lang="sv-SE" dirty="0" err="1"/>
              <a:t>reason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whether</a:t>
            </a:r>
            <a:r>
              <a:rPr lang="sv-SE" dirty="0"/>
              <a:t> or not 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5D1E-392D-4483-AC51-9251CF1B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2893672"/>
            <a:ext cx="429577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5AF23-1E4B-43AB-916D-FEA3F24E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89" y="2905351"/>
            <a:ext cx="4295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47D7-4821-453D-AEBF-AE6F9F39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sv-S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Tools – Under the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Hood</a:t>
            </a:r>
            <a:endParaRPr lang="sv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B25EC8-6129-4119-A350-BBF97C792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0821" cy="2261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39D31-DC2F-40E8-9FDE-DA5D766EA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992" y="1690688"/>
            <a:ext cx="4748893" cy="28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2E0B-F7B6-4785-9402-F52D6DCA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sv-S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Prompt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6345-16CC-4255-AD70-27257FAD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SystemMessage</a:t>
            </a:r>
            <a:r>
              <a:rPr lang="sv-SE" dirty="0"/>
              <a:t> Prompt: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F139A-7A1B-4813-8B8F-D8322C3B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1" y="2524919"/>
            <a:ext cx="97726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4FB-9F1E-4711-B888-A549842A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sv-S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Prompt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FFC9-FDFD-4E5D-9EA3-7118154E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HumanMessage</a:t>
            </a:r>
            <a:r>
              <a:rPr lang="sv-SE" dirty="0"/>
              <a:t> Prompt: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D494B-DFA4-47C3-925C-80230D56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33" y="1438508"/>
            <a:ext cx="6732136" cy="50543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CE49FA-7433-443D-B7A6-B154D91A9149}"/>
              </a:ext>
            </a:extLst>
          </p:cNvPr>
          <p:cNvSpPr/>
          <p:nvPr/>
        </p:nvSpPr>
        <p:spPr>
          <a:xfrm>
            <a:off x="4918733" y="1438508"/>
            <a:ext cx="6732136" cy="116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C931B-A259-4080-9B43-F6FDBE4245DB}"/>
              </a:ext>
            </a:extLst>
          </p:cNvPr>
          <p:cNvSpPr/>
          <p:nvPr/>
        </p:nvSpPr>
        <p:spPr>
          <a:xfrm>
            <a:off x="4918733" y="2601685"/>
            <a:ext cx="6732136" cy="300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79232-0CDD-43B9-BC9B-46CD6D096CAF}"/>
              </a:ext>
            </a:extLst>
          </p:cNvPr>
          <p:cNvSpPr/>
          <p:nvPr/>
        </p:nvSpPr>
        <p:spPr>
          <a:xfrm>
            <a:off x="4918733" y="5606142"/>
            <a:ext cx="6732136" cy="88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38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CF15-0B30-497D-9B60-4F686FA5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sv-S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C7D3-AACB-404F-BD91-3F558E89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2630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REACT: SYNERGIZING REASONING AND ACTING IN LANGUAGE MODELS</vt:lpstr>
      <vt:lpstr>REACT – (Reasoning + Acting)</vt:lpstr>
      <vt:lpstr>REACT – (Reasoning + Acting)</vt:lpstr>
      <vt:lpstr>REACT – How?</vt:lpstr>
      <vt:lpstr>Implementation – LangChain – ArXiv BOT - Tools</vt:lpstr>
      <vt:lpstr>ArXiv BOT – Tools – Under the Hood</vt:lpstr>
      <vt:lpstr>ArXiv BOT – Prompt</vt:lpstr>
      <vt:lpstr>ArXiv BOT – Prompt</vt:lpstr>
      <vt:lpstr>ArXiv BOT –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Niclas Wölner-Hanssen</dc:creator>
  <cp:lastModifiedBy>Niclas Wölner-Hanssen</cp:lastModifiedBy>
  <cp:revision>17</cp:revision>
  <dcterms:created xsi:type="dcterms:W3CDTF">2023-09-20T18:06:43Z</dcterms:created>
  <dcterms:modified xsi:type="dcterms:W3CDTF">2023-09-21T15:27:15Z</dcterms:modified>
</cp:coreProperties>
</file>