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p:sldMasterIdLst>
    <p:sldMasterId id="2147483657" r:id="rId4"/>
  </p:sldMasterIdLst>
  <p:notesMasterIdLst>
    <p:notesMasterId r:id="rId50"/>
  </p:notesMasterIdLst>
  <p:handoutMasterIdLst>
    <p:handoutMasterId r:id="rId51"/>
  </p:handoutMasterIdLst>
  <p:sldIdLst>
    <p:sldId id="328" r:id="rId5"/>
    <p:sldId id="278" r:id="rId6"/>
    <p:sldId id="477" r:id="rId7"/>
    <p:sldId id="284" r:id="rId8"/>
    <p:sldId id="460" r:id="rId9"/>
    <p:sldId id="444" r:id="rId10"/>
    <p:sldId id="448" r:id="rId11"/>
    <p:sldId id="483" r:id="rId12"/>
    <p:sldId id="445" r:id="rId13"/>
    <p:sldId id="449" r:id="rId14"/>
    <p:sldId id="450" r:id="rId15"/>
    <p:sldId id="446" r:id="rId16"/>
    <p:sldId id="474" r:id="rId17"/>
    <p:sldId id="473" r:id="rId18"/>
    <p:sldId id="475" r:id="rId19"/>
    <p:sldId id="476" r:id="rId20"/>
    <p:sldId id="451" r:id="rId21"/>
    <p:sldId id="478" r:id="rId22"/>
    <p:sldId id="453" r:id="rId23"/>
    <p:sldId id="479" r:id="rId24"/>
    <p:sldId id="455" r:id="rId25"/>
    <p:sldId id="458" r:id="rId26"/>
    <p:sldId id="461" r:id="rId27"/>
    <p:sldId id="463" r:id="rId28"/>
    <p:sldId id="468" r:id="rId29"/>
    <p:sldId id="457" r:id="rId30"/>
    <p:sldId id="462" r:id="rId31"/>
    <p:sldId id="464" r:id="rId32"/>
    <p:sldId id="456" r:id="rId33"/>
    <p:sldId id="395" r:id="rId34"/>
    <p:sldId id="465" r:id="rId35"/>
    <p:sldId id="389" r:id="rId36"/>
    <p:sldId id="403" r:id="rId37"/>
    <p:sldId id="470" r:id="rId38"/>
    <p:sldId id="480" r:id="rId39"/>
    <p:sldId id="481" r:id="rId40"/>
    <p:sldId id="391" r:id="rId41"/>
    <p:sldId id="388" r:id="rId42"/>
    <p:sldId id="404" r:id="rId43"/>
    <p:sldId id="471" r:id="rId44"/>
    <p:sldId id="472" r:id="rId45"/>
    <p:sldId id="275" r:id="rId46"/>
    <p:sldId id="482" r:id="rId47"/>
    <p:sldId id="327" r:id="rId48"/>
    <p:sldId id="283" r:id="rId49"/>
  </p:sldIdLst>
  <p:sldSz cx="12192000" cy="6858000"/>
  <p:notesSz cx="7010400" cy="9296400"/>
  <p:embeddedFontLst>
    <p:embeddedFont>
      <p:font typeface="Arial Narrow" panose="020B0506020202030204" pitchFamily="34" charset="0"/>
      <p:regular r:id="rId52"/>
      <p:bold r:id="rId53"/>
      <p:italic r:id="rId54"/>
      <p:boldItalic r:id="rId55"/>
    </p:embeddedFont>
  </p:embeddedFontLst>
  <p:defaultTex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5397" userDrawn="1">
          <p15:clr>
            <a:srgbClr val="A4A3A4"/>
          </p15:clr>
        </p15:guide>
        <p15:guide id="2" pos="2208" userDrawn="1">
          <p15:clr>
            <a:srgbClr val="A4A3A4"/>
          </p15:clr>
        </p15:guide>
        <p15:guide id="3" orient="horz" pos="1906" userDrawn="1">
          <p15:clr>
            <a:srgbClr val="A4A3A4"/>
          </p15:clr>
        </p15:guide>
        <p15:guide id="4" pos="408" userDrawn="1">
          <p15:clr>
            <a:srgbClr val="A4A3A4"/>
          </p15:clr>
        </p15:guide>
        <p15:guide id="5" pos="4056" userDrawn="1">
          <p15:clr>
            <a:srgbClr val="A4A3A4"/>
          </p15:clr>
        </p15:guide>
        <p15:guide id="6" orient="horz" pos="18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0000"/>
    <a:srgbClr val="5D2884"/>
    <a:srgbClr val="CFA4FE"/>
    <a:srgbClr val="FFD5A3"/>
    <a:srgbClr val="FF920D"/>
    <a:srgbClr val="FFAE4B"/>
    <a:srgbClr val="FFC885"/>
    <a:srgbClr val="FFFF00"/>
    <a:srgbClr val="FF9B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1946" autoAdjust="0"/>
  </p:normalViewPr>
  <p:slideViewPr>
    <p:cSldViewPr snapToGrid="0" showGuides="1">
      <p:cViewPr varScale="1">
        <p:scale>
          <a:sx n="85" d="100"/>
          <a:sy n="85" d="100"/>
        </p:scale>
        <p:origin x="1212"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6" d="100"/>
          <a:sy n="86" d="100"/>
        </p:scale>
        <p:origin x="3744" y="90"/>
      </p:cViewPr>
      <p:guideLst>
        <p:guide orient="horz" pos="5397"/>
        <p:guide pos="2208"/>
        <p:guide orient="horz" pos="1906"/>
        <p:guide pos="408"/>
        <p:guide pos="4056"/>
        <p:guide orient="horz" pos="18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2.fntdata"/><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3" name="Group 141"/>
          <p:cNvGrpSpPr>
            <a:grpSpLocks/>
          </p:cNvGrpSpPr>
          <p:nvPr/>
        </p:nvGrpSpPr>
        <p:grpSpPr bwMode="auto">
          <a:xfrm>
            <a:off x="432064" y="823887"/>
            <a:ext cx="6147793" cy="7644015"/>
            <a:chOff x="228" y="519"/>
            <a:chExt cx="3860" cy="4733"/>
          </a:xfrm>
        </p:grpSpPr>
        <p:sp>
          <p:nvSpPr>
            <p:cNvPr id="3214" name="Rectangle 142"/>
            <p:cNvSpPr>
              <a:spLocks noChangeArrowheads="1"/>
            </p:cNvSpPr>
            <p:nvPr/>
          </p:nvSpPr>
          <p:spPr bwMode="auto">
            <a:xfrm>
              <a:off x="228" y="519"/>
              <a:ext cx="3860" cy="4733"/>
            </a:xfrm>
            <a:prstGeom prst="rect">
              <a:avLst/>
            </a:prstGeom>
            <a:noFill/>
            <a:ln w="25400">
              <a:solidFill>
                <a:schemeClr val="tx1"/>
              </a:solidFill>
              <a:miter lim="800000"/>
              <a:headEnd/>
              <a:tailEnd/>
            </a:ln>
            <a:effectLst/>
          </p:spPr>
          <p:txBody>
            <a:bodyPr wrap="none" anchor="ctr"/>
            <a:lstStyle/>
            <a:p>
              <a:endParaRPr lang="en-US" dirty="0"/>
            </a:p>
          </p:txBody>
        </p:sp>
        <p:sp>
          <p:nvSpPr>
            <p:cNvPr id="3215" name="Line 143"/>
            <p:cNvSpPr>
              <a:spLocks noChangeShapeType="1"/>
            </p:cNvSpPr>
            <p:nvPr/>
          </p:nvSpPr>
          <p:spPr bwMode="auto">
            <a:xfrm flipH="1">
              <a:off x="2160" y="522"/>
              <a:ext cx="2" cy="4722"/>
            </a:xfrm>
            <a:prstGeom prst="line">
              <a:avLst/>
            </a:prstGeom>
            <a:noFill/>
            <a:ln w="25400">
              <a:solidFill>
                <a:schemeClr val="tx1"/>
              </a:solidFill>
              <a:round/>
              <a:headEnd/>
              <a:tailEnd/>
            </a:ln>
            <a:effectLst/>
          </p:spPr>
          <p:txBody>
            <a:bodyPr wrap="none" anchor="ctr"/>
            <a:lstStyle/>
            <a:p>
              <a:endParaRPr lang="en-US" dirty="0"/>
            </a:p>
          </p:txBody>
        </p:sp>
      </p:grpSp>
      <p:sp>
        <p:nvSpPr>
          <p:cNvPr id="3218" name="Rectangle 146"/>
          <p:cNvSpPr>
            <a:spLocks noChangeArrowheads="1"/>
          </p:cNvSpPr>
          <p:nvPr/>
        </p:nvSpPr>
        <p:spPr bwMode="auto">
          <a:xfrm>
            <a:off x="413808" y="8523238"/>
            <a:ext cx="6190391" cy="243644"/>
          </a:xfrm>
          <a:prstGeom prst="rect">
            <a:avLst/>
          </a:prstGeom>
          <a:noFill/>
          <a:ln w="12700">
            <a:noFill/>
            <a:miter lim="800000"/>
            <a:headEnd/>
            <a:tailEnd/>
          </a:ln>
          <a:effectLst/>
        </p:spPr>
        <p:txBody>
          <a:bodyPr lIns="0" tIns="44444" rIns="90475" bIns="44444">
            <a:spAutoFit/>
          </a:bodyPr>
          <a:lstStyle/>
          <a:p>
            <a:pPr indent="61208" defTabSz="913525">
              <a:spcBef>
                <a:spcPts val="0"/>
              </a:spcBef>
              <a:tabLst>
                <a:tab pos="6114644" algn="r"/>
              </a:tabLst>
            </a:pPr>
            <a:r>
              <a:rPr lang="en-US" sz="1000" b="0" dirty="0">
                <a:solidFill>
                  <a:schemeClr val="tx1"/>
                </a:solidFill>
              </a:rPr>
              <a:t>Study Guide • USAF Weapons School • May 20	page </a:t>
            </a:r>
            <a:fld id="{B1692CF7-9DCA-42C4-AA69-832C3D5AB963}" type="slidenum">
              <a:rPr lang="en-US" sz="1000" b="0">
                <a:solidFill>
                  <a:schemeClr val="tx1"/>
                </a:solidFill>
              </a:rPr>
              <a:pPr indent="61208" defTabSz="913525">
                <a:spcBef>
                  <a:spcPts val="0"/>
                </a:spcBef>
                <a:tabLst>
                  <a:tab pos="6114644" algn="r"/>
                </a:tabLst>
              </a:pPr>
              <a:t>‹#›</a:t>
            </a:fld>
            <a:r>
              <a:rPr lang="en-US" sz="1000" b="0" dirty="0">
                <a:solidFill>
                  <a:schemeClr val="tx1"/>
                </a:solidFill>
              </a:rPr>
              <a:t> of 12</a:t>
            </a:r>
          </a:p>
        </p:txBody>
      </p:sp>
      <p:sp>
        <p:nvSpPr>
          <p:cNvPr id="8" name="Rectangle 139"/>
          <p:cNvSpPr>
            <a:spLocks noChangeArrowheads="1"/>
          </p:cNvSpPr>
          <p:nvPr/>
        </p:nvSpPr>
        <p:spPr bwMode="auto">
          <a:xfrm>
            <a:off x="404278" y="346835"/>
            <a:ext cx="6195441" cy="355112"/>
          </a:xfrm>
          <a:prstGeom prst="rect">
            <a:avLst/>
          </a:prstGeom>
          <a:noFill/>
          <a:ln w="28575">
            <a:solidFill>
              <a:schemeClr val="bg1">
                <a:lumMod val="65000"/>
                <a:alpha val="50000"/>
              </a:schemeClr>
            </a:solidFill>
            <a:miter lim="800000"/>
            <a:headEnd/>
            <a:tailEnd/>
          </a:ln>
          <a:effectLst/>
        </p:spPr>
        <p:txBody>
          <a:bodyPr wrap="square" lIns="87209" tIns="42840" rIns="87209" bIns="42840">
            <a:spAutoFit/>
          </a:bodyPr>
          <a:lstStyle/>
          <a:p>
            <a:pPr algn="ctr" defTabSz="880547">
              <a:spcBef>
                <a:spcPct val="50000"/>
              </a:spcBef>
            </a:pPr>
            <a:r>
              <a:rPr lang="en-US" sz="1700" dirty="0">
                <a:solidFill>
                  <a:schemeClr val="tx1"/>
                </a:solidFill>
              </a:rPr>
              <a:t>CWU919KD, Threat Detection: Linux Defensive Capabilities</a:t>
            </a:r>
            <a:endParaRPr lang="en-US" sz="1700" i="1" dirty="0">
              <a:solidFill>
                <a:schemeClr val="tx1"/>
              </a:solidFill>
            </a:endParaRPr>
          </a:p>
        </p:txBody>
      </p:sp>
    </p:spTree>
    <p:extLst>
      <p:ext uri="{BB962C8B-B14F-4D97-AF65-F5344CB8AC3E}">
        <p14:creationId xmlns:p14="http://schemas.microsoft.com/office/powerpoint/2010/main" val="1685910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4" name="Rectangle 26"/>
          <p:cNvSpPr>
            <a:spLocks noChangeArrowheads="1"/>
          </p:cNvSpPr>
          <p:nvPr/>
        </p:nvSpPr>
        <p:spPr bwMode="auto">
          <a:xfrm>
            <a:off x="544974" y="8578327"/>
            <a:ext cx="5888736" cy="243644"/>
          </a:xfrm>
          <a:prstGeom prst="rect">
            <a:avLst/>
          </a:prstGeom>
          <a:noFill/>
          <a:ln w="12700">
            <a:noFill/>
            <a:miter lim="800000"/>
            <a:headEnd/>
            <a:tailEnd/>
          </a:ln>
          <a:effectLst/>
        </p:spPr>
        <p:txBody>
          <a:bodyPr wrap="square" lIns="0" tIns="44444" rIns="0" bIns="44444">
            <a:spAutoFit/>
          </a:bodyPr>
          <a:lstStyle/>
          <a:p>
            <a:pPr defTabSz="913525">
              <a:spcBef>
                <a:spcPts val="0"/>
              </a:spcBef>
              <a:tabLst>
                <a:tab pos="6094752" algn="r"/>
              </a:tabLst>
            </a:pPr>
            <a:r>
              <a:rPr lang="en-US" sz="1000" b="0" dirty="0">
                <a:solidFill>
                  <a:schemeClr val="tx1"/>
                </a:solidFill>
              </a:rPr>
              <a:t>Lesson Plan • USAF Weapons School • May 20	page </a:t>
            </a:r>
            <a:fld id="{1D3BF392-DF7D-44F4-8E68-4A751A44C1E1}" type="slidenum">
              <a:rPr lang="en-US" sz="1000" b="0" smtClean="0">
                <a:solidFill>
                  <a:schemeClr val="tx1"/>
                </a:solidFill>
              </a:rPr>
              <a:pPr defTabSz="913525">
                <a:spcBef>
                  <a:spcPts val="0"/>
                </a:spcBef>
                <a:tabLst>
                  <a:tab pos="6094752" algn="r"/>
                </a:tabLst>
              </a:pPr>
              <a:t>‹#›</a:t>
            </a:fld>
            <a:r>
              <a:rPr lang="en-US" sz="1000" b="0" dirty="0">
                <a:solidFill>
                  <a:schemeClr val="tx1"/>
                </a:solidFill>
              </a:rPr>
              <a:t> of 44</a:t>
            </a:r>
          </a:p>
        </p:txBody>
      </p:sp>
      <p:sp>
        <p:nvSpPr>
          <p:cNvPr id="2075" name="Rectangle 27"/>
          <p:cNvSpPr>
            <a:spLocks noGrp="1" noRot="1" noChangeAspect="1" noChangeArrowheads="1" noTextEdit="1"/>
          </p:cNvSpPr>
          <p:nvPr>
            <p:ph type="sldImg" idx="2"/>
          </p:nvPr>
        </p:nvSpPr>
        <p:spPr bwMode="auto">
          <a:xfrm>
            <a:off x="1811338" y="944563"/>
            <a:ext cx="3397250" cy="1911350"/>
          </a:xfrm>
          <a:prstGeom prst="rect">
            <a:avLst/>
          </a:prstGeom>
          <a:noFill/>
          <a:ln w="12700">
            <a:solidFill>
              <a:schemeClr val="tx1"/>
            </a:solidFill>
            <a:miter lim="800000"/>
            <a:headEnd/>
            <a:tailEnd/>
          </a:ln>
          <a:effectLst/>
        </p:spPr>
      </p:sp>
      <p:sp>
        <p:nvSpPr>
          <p:cNvPr id="2076" name="Rectangle 28"/>
          <p:cNvSpPr>
            <a:spLocks noGrp="1" noChangeArrowheads="1"/>
          </p:cNvSpPr>
          <p:nvPr>
            <p:ph type="body" sz="quarter" idx="3"/>
          </p:nvPr>
        </p:nvSpPr>
        <p:spPr bwMode="auto">
          <a:xfrm>
            <a:off x="556816" y="2954311"/>
            <a:ext cx="5888736" cy="5604401"/>
          </a:xfrm>
          <a:prstGeom prst="rect">
            <a:avLst/>
          </a:prstGeom>
          <a:noFill/>
          <a:ln w="12700">
            <a:noFill/>
            <a:miter lim="800000"/>
            <a:headEnd/>
            <a:tailEnd/>
          </a:ln>
          <a:effectLst/>
        </p:spPr>
        <p:txBody>
          <a:bodyPr vert="horz" wrap="square" lIns="87221" tIns="42845" rIns="87221" bIns="42845" numCol="1" anchor="t" anchorCtr="0" compatLnSpc="1">
            <a:prstTxWarp prst="textNoShape">
              <a:avLst/>
            </a:prstTxWarp>
          </a:body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39"/>
          <p:cNvSpPr>
            <a:spLocks noChangeArrowheads="1"/>
          </p:cNvSpPr>
          <p:nvPr/>
        </p:nvSpPr>
        <p:spPr bwMode="auto">
          <a:xfrm>
            <a:off x="546383" y="466482"/>
            <a:ext cx="5869173" cy="355112"/>
          </a:xfrm>
          <a:prstGeom prst="rect">
            <a:avLst/>
          </a:prstGeom>
          <a:noFill/>
          <a:ln w="28575">
            <a:solidFill>
              <a:schemeClr val="bg1">
                <a:lumMod val="65000"/>
                <a:alpha val="50000"/>
              </a:schemeClr>
            </a:solidFill>
            <a:miter lim="800000"/>
            <a:headEnd/>
            <a:tailEnd/>
          </a:ln>
          <a:effectLst/>
        </p:spPr>
        <p:txBody>
          <a:bodyPr wrap="square" lIns="87209" tIns="42840" rIns="87209" bIns="42840">
            <a:spAutoFit/>
          </a:bodyPr>
          <a:lstStyle/>
          <a:p>
            <a:pPr algn="ctr" defTabSz="880547">
              <a:spcBef>
                <a:spcPct val="50000"/>
              </a:spcBef>
            </a:pPr>
            <a:r>
              <a:rPr lang="en-US" sz="1700" dirty="0">
                <a:solidFill>
                  <a:schemeClr val="tx1"/>
                </a:solidFill>
              </a:rPr>
              <a:t>CWU919KD, Threat Detection: Linux Defensive Capabilities</a:t>
            </a:r>
            <a:endParaRPr lang="en-US" sz="1700" i="1" dirty="0">
              <a:solidFill>
                <a:schemeClr val="tx1"/>
              </a:solidFill>
            </a:endParaRPr>
          </a:p>
        </p:txBody>
      </p:sp>
    </p:spTree>
    <p:extLst>
      <p:ext uri="{BB962C8B-B14F-4D97-AF65-F5344CB8AC3E}">
        <p14:creationId xmlns:p14="http://schemas.microsoft.com/office/powerpoint/2010/main" val="3067871434"/>
      </p:ext>
    </p:extLst>
  </p:cSld>
  <p:clrMap bg1="lt1" tx1="dk1" bg2="lt2" tx2="dk2" accent1="accent1" accent2="accent2" accent3="accent3" accent4="accent4" accent5="accent5" accent6="accent6" hlink="hlink" folHlink="folHlink"/>
  <p:notesStyle>
    <a:lvl1pPr algn="l" rtl="0" eaLnBrk="0" fontAlgn="base" hangingPunct="0">
      <a:spcBef>
        <a:spcPts val="300"/>
      </a:spcBef>
      <a:spcAft>
        <a:spcPts val="300"/>
      </a:spcAft>
      <a:defRPr sz="1400" b="1" kern="1200">
        <a:solidFill>
          <a:schemeClr val="tx1"/>
        </a:solidFill>
        <a:latin typeface="Arial" charset="0"/>
        <a:ea typeface="+mn-ea"/>
        <a:cs typeface="+mn-cs"/>
      </a:defRPr>
    </a:lvl1pPr>
    <a:lvl2pPr marL="228600" algn="l" rtl="0" eaLnBrk="0" fontAlgn="base" hangingPunct="0">
      <a:spcBef>
        <a:spcPts val="300"/>
      </a:spcBef>
      <a:spcAft>
        <a:spcPts val="300"/>
      </a:spcAft>
      <a:defRPr sz="1400" b="1" kern="1200">
        <a:solidFill>
          <a:schemeClr val="tx1"/>
        </a:solidFill>
        <a:latin typeface="Arial" charset="0"/>
        <a:ea typeface="+mn-ea"/>
        <a:cs typeface="+mn-cs"/>
      </a:defRPr>
    </a:lvl2pPr>
    <a:lvl3pPr marL="457200" algn="l" rtl="0" eaLnBrk="0" fontAlgn="base" hangingPunct="0">
      <a:spcBef>
        <a:spcPts val="300"/>
      </a:spcBef>
      <a:spcAft>
        <a:spcPts val="300"/>
      </a:spcAft>
      <a:defRPr sz="1400" b="1" kern="1200">
        <a:solidFill>
          <a:schemeClr val="tx1"/>
        </a:solidFill>
        <a:latin typeface="Arial" charset="0"/>
        <a:ea typeface="+mn-ea"/>
        <a:cs typeface="+mn-cs"/>
      </a:defRPr>
    </a:lvl3pPr>
    <a:lvl4pPr marL="685800" algn="l" rtl="0" eaLnBrk="0" fontAlgn="base" hangingPunct="0">
      <a:spcBef>
        <a:spcPts val="300"/>
      </a:spcBef>
      <a:spcAft>
        <a:spcPts val="300"/>
      </a:spcAft>
      <a:defRPr sz="1400" b="1" kern="1200">
        <a:solidFill>
          <a:schemeClr val="tx1"/>
        </a:solidFill>
        <a:latin typeface="Arial" charset="0"/>
        <a:ea typeface="+mn-ea"/>
        <a:cs typeface="+mn-cs"/>
      </a:defRPr>
    </a:lvl4pPr>
    <a:lvl5pPr marL="914400" algn="l" rtl="0" eaLnBrk="0" fontAlgn="base" hangingPunct="0">
      <a:spcBef>
        <a:spcPts val="300"/>
      </a:spcBef>
      <a:spcAft>
        <a:spcPts val="300"/>
      </a:spcAft>
      <a:defRPr sz="1400" b="1"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Print instructions.</a:t>
            </a:r>
          </a:p>
        </p:txBody>
      </p:sp>
      <p:sp>
        <p:nvSpPr>
          <p:cNvPr id="5" name="Slide Image Placeholder 4">
            <a:extLst>
              <a:ext uri="{FF2B5EF4-FFF2-40B4-BE49-F238E27FC236}">
                <a16:creationId xmlns:a16="http://schemas.microsoft.com/office/drawing/2014/main" id="{361B527F-E01C-435E-A0F7-9C41CC8678F0}"/>
              </a:ext>
            </a:extLst>
          </p:cNvPr>
          <p:cNvSpPr>
            <a:spLocks noGrp="1" noRot="1" noChangeAspect="1"/>
          </p:cNvSpPr>
          <p:nvPr>
            <p:ph type="sldImg"/>
          </p:nvPr>
        </p:nvSpPr>
        <p:spPr/>
      </p:sp>
    </p:spTree>
    <p:extLst>
      <p:ext uri="{BB962C8B-B14F-4D97-AF65-F5344CB8AC3E}">
        <p14:creationId xmlns:p14="http://schemas.microsoft.com/office/powerpoint/2010/main" val="301879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bootloaders have loaded a kernel,</a:t>
            </a:r>
            <a:r>
              <a:rPr lang="en-US" baseline="0" dirty="0"/>
              <a:t> the kernel will kick off a daemon (service) called </a:t>
            </a:r>
            <a:r>
              <a:rPr lang="en-US" baseline="0" dirty="0" err="1"/>
              <a:t>systemd</a:t>
            </a:r>
            <a:r>
              <a:rPr lang="en-US" baseline="0" dirty="0"/>
              <a:t>. </a:t>
            </a:r>
            <a:r>
              <a:rPr lang="en-US" baseline="0" dirty="0" err="1"/>
              <a:t>Systemd</a:t>
            </a:r>
            <a:r>
              <a:rPr lang="en-US" baseline="0" dirty="0"/>
              <a:t> is the critical service that is in charge of spawning all required services to run your operating system and to start things like the command-line interface, networking services and even the graphical user interface. </a:t>
            </a:r>
            <a:r>
              <a:rPr lang="en-US" baseline="0" dirty="0" err="1"/>
              <a:t>Systemd</a:t>
            </a:r>
            <a:r>
              <a:rPr lang="en-US" baseline="0" dirty="0"/>
              <a:t> </a:t>
            </a:r>
            <a:r>
              <a:rPr lang="en-US" i="1" baseline="0" dirty="0"/>
              <a:t>should</a:t>
            </a:r>
            <a:r>
              <a:rPr lang="en-US" baseline="0" dirty="0"/>
              <a:t> be the parent service over all other services running on your system. While there may be some orphan processes and one off, in general all processes should have a parent tree that leads back to </a:t>
            </a:r>
            <a:r>
              <a:rPr lang="en-US" baseline="0" dirty="0" err="1"/>
              <a:t>systemd</a:t>
            </a:r>
            <a:r>
              <a:rPr lang="en-US" baseline="0" dirty="0"/>
              <a:t>. In the example, there is also a </a:t>
            </a:r>
            <a:r>
              <a:rPr lang="en-US" baseline="0" dirty="0" err="1"/>
              <a:t>kthreadd</a:t>
            </a:r>
            <a:r>
              <a:rPr lang="en-US" baseline="0" dirty="0"/>
              <a:t> that has a PPID of 0 (i.e., no parent). In this case its okay. </a:t>
            </a:r>
            <a:r>
              <a:rPr lang="en-US" baseline="0" dirty="0" err="1"/>
              <a:t>Kthreadd</a:t>
            </a:r>
            <a:r>
              <a:rPr lang="en-US" baseline="0" dirty="0"/>
              <a:t> is responsible for loading software that is responsible for a lot of your hardware to be able to talk to the kernel. Just make sure when you are looking through your services, that you carefully research the purpose of each to determine how that service should look and act to ensure it matches the proper behavior. Otherwise it is something you should note and possibly vector your investigation towards. In order to start all of the required services, </a:t>
            </a:r>
            <a:r>
              <a:rPr lang="en-US" baseline="0" dirty="0" err="1"/>
              <a:t>systemd</a:t>
            </a:r>
            <a:r>
              <a:rPr lang="en-US" baseline="0" dirty="0"/>
              <a:t> needs to mount the file system first which it uses /</a:t>
            </a:r>
            <a:r>
              <a:rPr lang="en-US" baseline="0" dirty="0" err="1"/>
              <a:t>etc</a:t>
            </a:r>
            <a:r>
              <a:rPr lang="en-US" baseline="0" dirty="0"/>
              <a:t>/</a:t>
            </a:r>
            <a:r>
              <a:rPr lang="en-US" baseline="0" dirty="0" err="1"/>
              <a:t>fstab</a:t>
            </a:r>
            <a:r>
              <a:rPr lang="en-US" baseline="0" dirty="0"/>
              <a:t> to accomplish. Once the file system is mounted, </a:t>
            </a:r>
            <a:r>
              <a:rPr lang="en-US" baseline="0" dirty="0" err="1"/>
              <a:t>systemd</a:t>
            </a:r>
            <a:r>
              <a:rPr lang="en-US" baseline="0" dirty="0"/>
              <a:t> can start kicking off daemons.</a:t>
            </a:r>
            <a:endParaRPr lang="en-US" dirty="0"/>
          </a:p>
        </p:txBody>
      </p:sp>
    </p:spTree>
    <p:extLst>
      <p:ext uri="{BB962C8B-B14F-4D97-AF65-F5344CB8AC3E}">
        <p14:creationId xmlns:p14="http://schemas.microsoft.com/office/powerpoint/2010/main" val="3790060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order in which </a:t>
            </a:r>
            <a:r>
              <a:rPr lang="en-US" dirty="0" err="1"/>
              <a:t>systemd</a:t>
            </a:r>
            <a:r>
              <a:rPr lang="en-US" dirty="0"/>
              <a:t> launches daemons</a:t>
            </a:r>
            <a:r>
              <a:rPr lang="en-US" baseline="0" dirty="0"/>
              <a:t> revolves around two major things: </a:t>
            </a:r>
          </a:p>
          <a:p>
            <a:pPr lvl="1"/>
            <a:r>
              <a:rPr lang="en-US" dirty="0"/>
              <a:t>W</a:t>
            </a:r>
            <a:r>
              <a:rPr lang="en-US" baseline="0" dirty="0"/>
              <a:t>hat target environment do I need to boot up to?</a:t>
            </a:r>
          </a:p>
          <a:p>
            <a:pPr lvl="1"/>
            <a:r>
              <a:rPr lang="en-US" dirty="0"/>
              <a:t>A</a:t>
            </a:r>
            <a:r>
              <a:rPr lang="en-US" baseline="0" dirty="0"/>
              <a:t>nd what dependencies exist within each of the services that need to be started first?</a:t>
            </a:r>
          </a:p>
          <a:p>
            <a:r>
              <a:rPr lang="en-US" baseline="0" dirty="0"/>
              <a:t>In order to do this, the first target </a:t>
            </a:r>
            <a:r>
              <a:rPr lang="en-US" baseline="0" dirty="0" err="1"/>
              <a:t>systemd</a:t>
            </a:r>
            <a:r>
              <a:rPr lang="en-US" baseline="0" dirty="0"/>
              <a:t> boots up to is the </a:t>
            </a:r>
            <a:r>
              <a:rPr lang="en-US" baseline="0" dirty="0" err="1"/>
              <a:t>default.target</a:t>
            </a:r>
            <a:r>
              <a:rPr lang="en-US" baseline="0" dirty="0"/>
              <a:t>. Regardless of what target environment the user or system is requesting to boot into, </a:t>
            </a:r>
            <a:r>
              <a:rPr lang="en-US" baseline="0" dirty="0" err="1"/>
              <a:t>systemd</a:t>
            </a:r>
            <a:r>
              <a:rPr lang="en-US" baseline="0" dirty="0"/>
              <a:t> starts with the default target and continues up the run level until it reaches the desired target environment.</a:t>
            </a:r>
            <a:endParaRPr lang="en-US" dirty="0"/>
          </a:p>
        </p:txBody>
      </p:sp>
    </p:spTree>
    <p:extLst>
      <p:ext uri="{BB962C8B-B14F-4D97-AF65-F5344CB8AC3E}">
        <p14:creationId xmlns:p14="http://schemas.microsoft.com/office/powerpoint/2010/main" val="3947699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what can we do with this information as defenders? </a:t>
            </a:r>
          </a:p>
          <a:p>
            <a:pPr lvl="1"/>
            <a:r>
              <a:rPr lang="en-US" baseline="0" dirty="0"/>
              <a:t>Well, understanding what daemons should be running based on your run level will enable two things: </a:t>
            </a:r>
          </a:p>
          <a:p>
            <a:pPr lvl="2"/>
            <a:r>
              <a:rPr lang="en-US" dirty="0"/>
              <a:t>F</a:t>
            </a:r>
            <a:r>
              <a:rPr lang="en-US" baseline="0" dirty="0"/>
              <a:t>irst, it will allow you to know what services are normal and which are abnormal, in which you can redirect your investigation.</a:t>
            </a:r>
          </a:p>
          <a:p>
            <a:pPr lvl="2"/>
            <a:r>
              <a:rPr lang="en-US" dirty="0"/>
              <a:t>S</a:t>
            </a:r>
            <a:r>
              <a:rPr lang="en-US" baseline="0" dirty="0"/>
              <a:t>econdly, it can assist in hardening the host by shutting down services that are not needed, which will reduce the attack surface for an attacker.</a:t>
            </a:r>
            <a:endParaRPr lang="en-US" dirty="0"/>
          </a:p>
        </p:txBody>
      </p:sp>
    </p:spTree>
    <p:extLst>
      <p:ext uri="{BB962C8B-B14F-4D97-AF65-F5344CB8AC3E}">
        <p14:creationId xmlns:p14="http://schemas.microsoft.com/office/powerpoint/2010/main" val="3099622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booted to your target environment, auto-start programs</a:t>
            </a:r>
            <a:r>
              <a:rPr lang="en-US" baseline="0" dirty="0"/>
              <a:t> are going to start executing. Auto-starts are a great place for attackers to create execution mechanisms or persistence mechanisms to ensure their malware kicks off </a:t>
            </a:r>
            <a:r>
              <a:rPr lang="en-US" baseline="0" dirty="0" err="1"/>
              <a:t>everytime</a:t>
            </a:r>
            <a:r>
              <a:rPr lang="en-US" baseline="0" dirty="0"/>
              <a:t> the system reboots. </a:t>
            </a:r>
            <a:br>
              <a:rPr lang="en-US" baseline="0" dirty="0"/>
            </a:br>
            <a:r>
              <a:rPr lang="en-US" baseline="0" dirty="0"/>
              <a:t>Auto-starts can be found in /</a:t>
            </a:r>
            <a:r>
              <a:rPr lang="en-US" baseline="0" dirty="0" err="1"/>
              <a:t>etc</a:t>
            </a:r>
            <a:r>
              <a:rPr lang="en-US" baseline="0" dirty="0"/>
              <a:t>/</a:t>
            </a:r>
            <a:r>
              <a:rPr lang="en-US" baseline="0" dirty="0" err="1"/>
              <a:t>xdg</a:t>
            </a:r>
            <a:r>
              <a:rPr lang="en-US" baseline="0" dirty="0"/>
              <a:t>/</a:t>
            </a:r>
            <a:r>
              <a:rPr lang="en-US" baseline="0" dirty="0" err="1"/>
              <a:t>autostart</a:t>
            </a:r>
            <a:r>
              <a:rPr lang="en-US" baseline="0" dirty="0"/>
              <a:t> for Debian systems, but the location may shift a bit in Red Hat-type systems. The important thing to know as a defender is that a folder exists under /</a:t>
            </a:r>
            <a:r>
              <a:rPr lang="en-US" baseline="0" dirty="0" err="1"/>
              <a:t>etc</a:t>
            </a:r>
            <a:r>
              <a:rPr lang="en-US" baseline="0" dirty="0"/>
              <a:t> that holds all initial startup program links and needs to be investigated during any investigation. In this slide you can see the auto-starts for a brand new Ubuntu distribution. This should allow you to start getting comfortable with what should generally tend to be there. From here, you can identify any deviations and start investigating further.</a:t>
            </a:r>
            <a:endParaRPr lang="en-US" dirty="0"/>
          </a:p>
        </p:txBody>
      </p:sp>
    </p:spTree>
    <p:extLst>
      <p:ext uri="{BB962C8B-B14F-4D97-AF65-F5344CB8AC3E}">
        <p14:creationId xmlns:p14="http://schemas.microsoft.com/office/powerpoint/2010/main" val="2471139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Cron</a:t>
            </a:r>
            <a:r>
              <a:rPr lang="en-US" baseline="0" dirty="0"/>
              <a:t>jobs are similar to auto-start programs except they are time triggered versus event-based triggers. Similar to auto-starts, cronjobs are a great place for adversaries to store execution or persistence mechanisms and should thus always be looked at during an investigation. Cronjobs are synonymous with Windows scheduled tasks (</a:t>
            </a:r>
            <a:r>
              <a:rPr lang="en-US" baseline="0" dirty="0" err="1"/>
              <a:t>schtasks</a:t>
            </a:r>
            <a:r>
              <a:rPr lang="en-US" baseline="0" dirty="0"/>
              <a:t>). Red Hat distributions may differ slightly, but for Debian distributions </a:t>
            </a:r>
            <a:r>
              <a:rPr lang="en-US" i="1" baseline="0" dirty="0"/>
              <a:t>root-level</a:t>
            </a:r>
            <a:r>
              <a:rPr lang="en-US" baseline="0" dirty="0"/>
              <a:t> cronjobs should be located within the /</a:t>
            </a:r>
            <a:r>
              <a:rPr lang="en-US" baseline="0" dirty="0" err="1"/>
              <a:t>etc</a:t>
            </a:r>
            <a:r>
              <a:rPr lang="en-US" baseline="0" dirty="0"/>
              <a:t> folder. Its important to note that individual cronjobs are located in each individual user profile /</a:t>
            </a:r>
            <a:r>
              <a:rPr lang="en-US" baseline="0" dirty="0" err="1"/>
              <a:t>usr</a:t>
            </a:r>
            <a:r>
              <a:rPr lang="en-US" baseline="0" dirty="0"/>
              <a:t>/… and so you will need to look in each users’ folder to gather all possible cronjobs. Crontabs can be used to query these folders directly, but for user cronjobs the username will need to be input manually to see their cronjobs. The easiest way to pull everyone's at once is to write a script to scrape local users and input all users one at a time into crontab using some type of loop until all users have been executed. To run crontab –l, you need to be root (or run </a:t>
            </a:r>
            <a:r>
              <a:rPr lang="en-US" baseline="0" dirty="0" err="1"/>
              <a:t>sudo</a:t>
            </a:r>
            <a:r>
              <a:rPr lang="en-US" baseline="0" dirty="0"/>
              <a:t>).</a:t>
            </a:r>
            <a:endParaRPr lang="en-US" dirty="0"/>
          </a:p>
        </p:txBody>
      </p:sp>
    </p:spTree>
    <p:extLst>
      <p:ext uri="{BB962C8B-B14F-4D97-AF65-F5344CB8AC3E}">
        <p14:creationId xmlns:p14="http://schemas.microsoft.com/office/powerpoint/2010/main" val="2340534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list</a:t>
            </a:r>
            <a:r>
              <a:rPr lang="en-US" baseline="0" dirty="0"/>
              <a:t> of all locations where programs are allowed by the operating system to execute programs out of. This is just generally good to know information for any environment, so you can initially scope down your investigation if you are looking for possible malicious files and do not have a lot of info to go off of.</a:t>
            </a:r>
            <a:endParaRPr lang="en-US" dirty="0"/>
          </a:p>
        </p:txBody>
      </p:sp>
    </p:spTree>
    <p:extLst>
      <p:ext uri="{BB962C8B-B14F-4D97-AF65-F5344CB8AC3E}">
        <p14:creationId xmlns:p14="http://schemas.microsoft.com/office/powerpoint/2010/main" val="3778219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IPTables</a:t>
            </a:r>
            <a:r>
              <a:rPr lang="en-US" dirty="0"/>
              <a:t>, now known</a:t>
            </a:r>
            <a:r>
              <a:rPr lang="en-US" baseline="0" dirty="0"/>
              <a:t> as </a:t>
            </a:r>
            <a:r>
              <a:rPr lang="en-US" baseline="0" dirty="0" err="1"/>
              <a:t>NFTables</a:t>
            </a:r>
            <a:r>
              <a:rPr lang="en-US" baseline="0" dirty="0"/>
              <a:t> is a command-line host-based firewall utility that is installed by default on most Linux </a:t>
            </a:r>
            <a:r>
              <a:rPr lang="en-US" baseline="0" dirty="0" smtClean="0"/>
              <a:t>distributions. </a:t>
            </a:r>
            <a:r>
              <a:rPr lang="en-US" baseline="0" dirty="0"/>
              <a:t>Knowing how to check host firewall rules is important to see if there are either missing rules that may show malign intent or additional rules that may have been created to allow either malware the ability to reach back to a C2 server/downloader or that allows incoming traffic that is meant to trigger specific malware.</a:t>
            </a:r>
            <a:endParaRPr lang="en-US" dirty="0"/>
          </a:p>
        </p:txBody>
      </p:sp>
    </p:spTree>
    <p:extLst>
      <p:ext uri="{BB962C8B-B14F-4D97-AF65-F5344CB8AC3E}">
        <p14:creationId xmlns:p14="http://schemas.microsoft.com/office/powerpoint/2010/main" val="3086692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Console allows remote access like</a:t>
            </a:r>
            <a:r>
              <a:rPr lang="en-US" baseline="0" dirty="0"/>
              <a:t> SSH and FTP to connect to the host, but manages the virtual connections at system-level. By default, Ubuntu allows more virtual terminals to be open than I can even show on my screen! In many cases, as a defender you will want to see what types of virtual connections are allowed – to see what type of attack surface was available to an attacker. This might allow you to determine initial access vectors. By default you should turn off any remote services that you are not using, but console will allow you to also limit the number of simultaneous connections if you </a:t>
            </a:r>
            <a:r>
              <a:rPr lang="en-US" i="1" baseline="0" dirty="0"/>
              <a:t>do</a:t>
            </a:r>
            <a:r>
              <a:rPr lang="en-US" baseline="0" dirty="0"/>
              <a:t> need some of these services. To remove these you can either delete the whole line or comment out with </a:t>
            </a:r>
            <a:r>
              <a:rPr lang="en-US" dirty="0"/>
              <a:t>‘</a:t>
            </a:r>
            <a:r>
              <a:rPr lang="en-US" baseline="0" dirty="0">
                <a:sym typeface="Symbol" panose="05050102010706020507" pitchFamily="18" charset="2"/>
              </a:rPr>
              <a:t>’</a:t>
            </a:r>
            <a:r>
              <a:rPr lang="en-US" baseline="0" dirty="0"/>
              <a:t>.</a:t>
            </a:r>
            <a:endParaRPr lang="en-US" dirty="0"/>
          </a:p>
        </p:txBody>
      </p:sp>
    </p:spTree>
    <p:extLst>
      <p:ext uri="{BB962C8B-B14F-4D97-AF65-F5344CB8AC3E}">
        <p14:creationId xmlns:p14="http://schemas.microsoft.com/office/powerpoint/2010/main" val="3062963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and groups should be part of any standard investigation to look for both persistence</a:t>
            </a:r>
            <a:r>
              <a:rPr lang="en-US" baseline="0" dirty="0"/>
              <a:t> mechanisms, as well as possible unsecured accounts. </a:t>
            </a:r>
          </a:p>
          <a:p>
            <a:r>
              <a:rPr lang="en-US" baseline="0" dirty="0"/>
              <a:t>Some things to note: </a:t>
            </a:r>
            <a:r>
              <a:rPr lang="en-US" dirty="0"/>
              <a:t>Root should be the only user</a:t>
            </a:r>
            <a:r>
              <a:rPr lang="en-US" baseline="0" dirty="0"/>
              <a:t> with the UID and GID set to ‘0’ and the shell is required for login. Any account that ends in /</a:t>
            </a:r>
            <a:r>
              <a:rPr lang="en-US" baseline="0" dirty="0" err="1"/>
              <a:t>nologin</a:t>
            </a:r>
            <a:r>
              <a:rPr lang="en-US" baseline="0" dirty="0"/>
              <a:t> will not only stop that account from logging in, but will also log the attempt.</a:t>
            </a:r>
          </a:p>
          <a:p>
            <a:r>
              <a:rPr lang="en-US" baseline="0" dirty="0"/>
              <a:t>If you suspect a compromised system, you will also want to pull all users to determine the possible size of compromise, so you can lock down or reset any accounts that may be used elsewhere. Another good technique is to do a </a:t>
            </a:r>
            <a:r>
              <a:rPr lang="en-US" baseline="0" dirty="0" err="1"/>
              <a:t>hashdump</a:t>
            </a:r>
            <a:r>
              <a:rPr lang="en-US" baseline="0" dirty="0"/>
              <a:t> of any accounts stored in memory for domain users that may have been logged in whose accounts may also be compromised.</a:t>
            </a:r>
          </a:p>
        </p:txBody>
      </p:sp>
    </p:spTree>
    <p:extLst>
      <p:ext uri="{BB962C8B-B14F-4D97-AF65-F5344CB8AC3E}">
        <p14:creationId xmlns:p14="http://schemas.microsoft.com/office/powerpoint/2010/main" val="3737634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is a list of default users for a Debian distribution to help identify any accounts that should not be there. It also identifies which accounts are usually not needed if you want to harden your system.</a:t>
            </a:r>
            <a:endParaRPr lang="en-US" dirty="0"/>
          </a:p>
        </p:txBody>
      </p:sp>
    </p:spTree>
    <p:extLst>
      <p:ext uri="{BB962C8B-B14F-4D97-AF65-F5344CB8AC3E}">
        <p14:creationId xmlns:p14="http://schemas.microsoft.com/office/powerpoint/2010/main" val="359173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dirty="0"/>
              <a:t>CWU919KD, </a:t>
            </a:r>
            <a:r>
              <a:rPr lang="en-US" i="1" dirty="0"/>
              <a:t>Threat Detection: Linux Defensive Capabilities.</a:t>
            </a:r>
          </a:p>
          <a:p>
            <a:r>
              <a:rPr lang="en-US" dirty="0"/>
              <a:t>This lesson takes</a:t>
            </a:r>
            <a:r>
              <a:rPr lang="en-US" baseline="0" dirty="0"/>
              <a:t> a different approach than many defensive capability lessons. This lesson will delve into Linux defensive capabilities from an environment perspective looking at how the operating system works and what ‘good’ looks like, using the person as the main defensive tools. Many of the ‘tools’ outlined throughout the lesson are already built into Linux or are prevalent in most environments. Since many of you have little to no experience in Linux defense, its more important to understand how they operate and where they can be taken advantage of than to understand the </a:t>
            </a:r>
            <a:r>
              <a:rPr lang="en-US" baseline="0" dirty="0" err="1"/>
              <a:t>buttonology</a:t>
            </a:r>
            <a:r>
              <a:rPr lang="en-US" baseline="0" dirty="0"/>
              <a:t> of a specific defense tool.</a:t>
            </a:r>
            <a:endParaRPr lang="en-US" i="1"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2320411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list</a:t>
            </a:r>
            <a:r>
              <a:rPr lang="en-US" baseline="0" dirty="0"/>
              <a:t> of groups that can usually be removed.</a:t>
            </a:r>
            <a:endParaRPr lang="en-US" dirty="0"/>
          </a:p>
        </p:txBody>
      </p:sp>
    </p:spTree>
    <p:extLst>
      <p:ext uri="{BB962C8B-B14F-4D97-AF65-F5344CB8AC3E}">
        <p14:creationId xmlns:p14="http://schemas.microsoft.com/office/powerpoint/2010/main" val="1312097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accounting</a:t>
            </a:r>
            <a:r>
              <a:rPr lang="en-US" baseline="0" dirty="0"/>
              <a:t> is a way to see what processes and times a user ran a specific process to include the last commands the user may have run like ‘</a:t>
            </a:r>
            <a:r>
              <a:rPr lang="en-US" baseline="0" dirty="0" err="1"/>
              <a:t>sudo</a:t>
            </a:r>
            <a:r>
              <a:rPr lang="en-US" baseline="0" dirty="0"/>
              <a:t>’. Depending on the distribution there are two programs that can be used to show the last run processes; psacct or acct. In the screenshots to the right you can see a list of all the processes that were run and by which user to determine a compromised account or which user folder to start digging into for more information. The lower screenshot shows all of the users and the times a user executed the ‘</a:t>
            </a:r>
            <a:r>
              <a:rPr lang="en-US" baseline="0" dirty="0" err="1"/>
              <a:t>sudo</a:t>
            </a:r>
            <a:r>
              <a:rPr lang="en-US" baseline="0" dirty="0"/>
              <a:t>’ command.</a:t>
            </a:r>
            <a:endParaRPr lang="en-US" dirty="0"/>
          </a:p>
        </p:txBody>
      </p:sp>
    </p:spTree>
    <p:extLst>
      <p:ext uri="{BB962C8B-B14F-4D97-AF65-F5344CB8AC3E}">
        <p14:creationId xmlns:p14="http://schemas.microsoft.com/office/powerpoint/2010/main" val="4170010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couple of</a:t>
            </a:r>
            <a:r>
              <a:rPr lang="en-US" baseline="0" dirty="0"/>
              <a:t> open-source tools available to a defender to identify any compiler or development tools, such as </a:t>
            </a:r>
            <a:r>
              <a:rPr lang="en-US" baseline="0" dirty="0" err="1"/>
              <a:t>cpp</a:t>
            </a:r>
            <a:r>
              <a:rPr lang="en-US" baseline="0" dirty="0"/>
              <a:t>, </a:t>
            </a:r>
            <a:r>
              <a:rPr lang="en-US" baseline="0" dirty="0" err="1"/>
              <a:t>gcc</a:t>
            </a:r>
            <a:r>
              <a:rPr lang="en-US" baseline="0" dirty="0"/>
              <a:t>, etc. But why would a defender care if there were developer tools installed on a host? </a:t>
            </a:r>
          </a:p>
          <a:p>
            <a:pPr lvl="1"/>
            <a:r>
              <a:rPr lang="en-US" baseline="0" dirty="0"/>
              <a:t>Generally these tools can be used by adversaries to craft and run programs directly off the system. While not directly useful to many investigations, something that is useful to know if you see signs of odd executables being run. The crazy thing about compilers is many times you can run them without root privileges, so they can often be used for privilege escalation. Code can be written and compiled and if the user has writes to file locations, such as </a:t>
            </a:r>
            <a:r>
              <a:rPr lang="en-US" baseline="0" dirty="0" err="1"/>
              <a:t>cron.d</a:t>
            </a:r>
            <a:r>
              <a:rPr lang="en-US" baseline="0" dirty="0"/>
              <a:t> they can get their code to be executed by root and thus gain root privileges.</a:t>
            </a:r>
            <a:endParaRPr lang="en-US" dirty="0"/>
          </a:p>
        </p:txBody>
      </p:sp>
    </p:spTree>
    <p:extLst>
      <p:ext uri="{BB962C8B-B14F-4D97-AF65-F5344CB8AC3E}">
        <p14:creationId xmlns:p14="http://schemas.microsoft.com/office/powerpoint/2010/main" val="2063546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slide.</a:t>
            </a:r>
          </a:p>
        </p:txBody>
      </p:sp>
    </p:spTree>
    <p:extLst>
      <p:ext uri="{BB962C8B-B14F-4D97-AF65-F5344CB8AC3E}">
        <p14:creationId xmlns:p14="http://schemas.microsoft.com/office/powerpoint/2010/main" val="3055794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slide.</a:t>
            </a:r>
          </a:p>
        </p:txBody>
      </p:sp>
    </p:spTree>
    <p:extLst>
      <p:ext uri="{BB962C8B-B14F-4D97-AF65-F5344CB8AC3E}">
        <p14:creationId xmlns:p14="http://schemas.microsoft.com/office/powerpoint/2010/main" val="2646174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r>
              <a:rPr lang="en-US" baseline="0" dirty="0"/>
              <a:t> slide.</a:t>
            </a:r>
            <a:endParaRPr lang="en-US" dirty="0"/>
          </a:p>
        </p:txBody>
      </p:sp>
    </p:spTree>
    <p:extLst>
      <p:ext uri="{BB962C8B-B14F-4D97-AF65-F5344CB8AC3E}">
        <p14:creationId xmlns:p14="http://schemas.microsoft.com/office/powerpoint/2010/main" val="1460402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a:t>
            </a:r>
            <a:r>
              <a:rPr lang="en-US" baseline="0" dirty="0"/>
              <a:t> seeing when it was run and what patches were pulled down it is also important to see what repositories apt-get might be pulling from to ensure you are not referenced to a malicious repository. Malware can use update functions as both persistence </a:t>
            </a:r>
            <a:r>
              <a:rPr lang="en-US" baseline="0" dirty="0" smtClean="0"/>
              <a:t>mechanisms, </a:t>
            </a:r>
            <a:r>
              <a:rPr lang="en-US" baseline="0" dirty="0"/>
              <a:t>as well as updates and C2 mechanisms. </a:t>
            </a:r>
            <a:endParaRPr lang="en-US" dirty="0"/>
          </a:p>
        </p:txBody>
      </p:sp>
    </p:spTree>
    <p:extLst>
      <p:ext uri="{BB962C8B-B14F-4D97-AF65-F5344CB8AC3E}">
        <p14:creationId xmlns:p14="http://schemas.microsoft.com/office/powerpoint/2010/main" val="2679758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OpenVAS</a:t>
            </a:r>
            <a:r>
              <a:rPr lang="en-US" baseline="0" dirty="0"/>
              <a:t> is an open-source vulnerability scanner that can assist with identifying what types of patches were either done or even worse not done. Knowing what vulnerabilities exist on a system can help identify initial access vectors that can inform the investigation.</a:t>
            </a:r>
            <a:endParaRPr lang="en-US" dirty="0"/>
          </a:p>
        </p:txBody>
      </p:sp>
    </p:spTree>
    <p:extLst>
      <p:ext uri="{BB962C8B-B14F-4D97-AF65-F5344CB8AC3E}">
        <p14:creationId xmlns:p14="http://schemas.microsoft.com/office/powerpoint/2010/main" val="2741844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slide.</a:t>
            </a:r>
          </a:p>
        </p:txBody>
      </p:sp>
    </p:spTree>
    <p:extLst>
      <p:ext uri="{BB962C8B-B14F-4D97-AF65-F5344CB8AC3E}">
        <p14:creationId xmlns:p14="http://schemas.microsoft.com/office/powerpoint/2010/main" val="773540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Integrity</a:t>
            </a:r>
            <a:r>
              <a:rPr lang="en-US" baseline="0" dirty="0"/>
              <a:t> checking it critical to any investigation. When you pull information from a system you believe has been compromised, you have to take all the information you are getting back with a grain of salt, until you can verify that all of the programs you are using to pull that information are not compromised themselves. In order to get around this, there are a lot of ways you can start. The first, and probably the best way is to bring your own ‘known good’ binaries with you. If you bring your own ‘ls’ binary, you can be relatively sure that when you try to list out the directory contents using your ls, that what you are getting back is probably the correct contents of that folder. Another option is to use hashing tools that can hash all of your needed binaries, so you can check them against a database such as </a:t>
            </a:r>
            <a:r>
              <a:rPr lang="en-US" baseline="0" dirty="0" err="1"/>
              <a:t>VirusTotal</a:t>
            </a:r>
            <a:r>
              <a:rPr lang="en-US" baseline="0" dirty="0"/>
              <a:t> to see if they are correct or not. Lastly, there are freeware virus antiviruses that can be used to scan all files on disk looking for known bad hash signatures.</a:t>
            </a:r>
            <a:endParaRPr lang="en-US" dirty="0"/>
          </a:p>
        </p:txBody>
      </p:sp>
    </p:spTree>
    <p:extLst>
      <p:ext uri="{BB962C8B-B14F-4D97-AF65-F5344CB8AC3E}">
        <p14:creationId xmlns:p14="http://schemas.microsoft.com/office/powerpoint/2010/main" val="130064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1338" y="944563"/>
            <a:ext cx="3397250" cy="1911350"/>
          </a:xfrm>
        </p:spPr>
      </p:sp>
      <p:sp>
        <p:nvSpPr>
          <p:cNvPr id="3" name="Notes Placeholder 2"/>
          <p:cNvSpPr>
            <a:spLocks noGrp="1"/>
          </p:cNvSpPr>
          <p:nvPr>
            <p:ph type="body" idx="1"/>
          </p:nvPr>
        </p:nvSpPr>
        <p:spPr/>
        <p:txBody>
          <a:bodyPr/>
          <a:lstStyle/>
          <a:p>
            <a:r>
              <a:rPr lang="en-US" dirty="0"/>
              <a:t>So why are we getting</a:t>
            </a:r>
            <a:r>
              <a:rPr lang="en-US" baseline="0" dirty="0"/>
              <a:t> this lesson? If we have never had to defend a Linux system, why is it important now? The Air Force network from a host perspective is almost all Windows environments and Windows domains, these are what tend to get hit the most simply because standard non-IT smart personnel are working on them and they create a huge risk to the system. The Air Force </a:t>
            </a:r>
            <a:r>
              <a:rPr lang="en-US" i="1" baseline="0" dirty="0"/>
              <a:t>does</a:t>
            </a:r>
            <a:r>
              <a:rPr lang="en-US" baseline="0" dirty="0"/>
              <a:t> have Linux operating systems; however, they tend to be almost all servers and therefore are logged into less, have less ‘standard users’ logging into them directly even though a standard user may be using one of their services. Additionally, as the AF continues to contract out a lot of cloud infrastructure, a lot of the commercial sector has Linux running on their cloud servers, and so it is becoming more and more important to understand the different environments. In order to be an effective defender on Linux you need to know the tools available to you to help you identify bad, but even more important is understanding what ‘good’ looks like. While defensive tools are useful, it is the human-in-the-loop that gives credence to the gathered information and adds context and remediation. </a:t>
            </a:r>
            <a:r>
              <a:rPr lang="en-US" baseline="0" dirty="0" smtClean="0"/>
              <a:t>100s </a:t>
            </a:r>
            <a:r>
              <a:rPr lang="en-US" baseline="0" dirty="0"/>
              <a:t>of </a:t>
            </a:r>
            <a:r>
              <a:rPr lang="en-US" baseline="0" dirty="0" smtClean="0"/>
              <a:t>1000s </a:t>
            </a:r>
            <a:r>
              <a:rPr lang="en-US" baseline="0" dirty="0"/>
              <a:t>of Linux open-source tools are available and useful to a defender, but we will only hit a few big ones that will assist you during the course.</a:t>
            </a:r>
          </a:p>
          <a:p>
            <a:r>
              <a:rPr lang="en-US" baseline="0" dirty="0"/>
              <a:t>There is a famous quote from Sun Tzu, “if you know your enemy and know yourself, you need not fear the result of a hundred battles”, so we will focus in on knowing ourselves for this lesson.</a:t>
            </a:r>
            <a:endParaRPr lang="en-US" dirty="0"/>
          </a:p>
        </p:txBody>
      </p:sp>
    </p:spTree>
    <p:extLst>
      <p:ext uri="{BB962C8B-B14F-4D97-AF65-F5344CB8AC3E}">
        <p14:creationId xmlns:p14="http://schemas.microsoft.com/office/powerpoint/2010/main" val="30030091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 contains a few commands to download, install, use and remove Clam AV:</a:t>
            </a:r>
          </a:p>
          <a:p>
            <a:pPr lvl="1"/>
            <a:r>
              <a:rPr lang="en-US" dirty="0" err="1"/>
              <a:t>Sudo</a:t>
            </a:r>
            <a:r>
              <a:rPr lang="en-US" dirty="0"/>
              <a:t> apt-get update</a:t>
            </a:r>
          </a:p>
          <a:p>
            <a:pPr lvl="1"/>
            <a:r>
              <a:rPr lang="en-US" dirty="0" err="1"/>
              <a:t>Sudo</a:t>
            </a:r>
            <a:r>
              <a:rPr lang="en-US" baseline="0" dirty="0"/>
              <a:t> apt-get install </a:t>
            </a:r>
            <a:r>
              <a:rPr lang="en-US" baseline="0" dirty="0" err="1"/>
              <a:t>clamav</a:t>
            </a:r>
            <a:r>
              <a:rPr lang="en-US" baseline="0" dirty="0"/>
              <a:t> </a:t>
            </a:r>
            <a:r>
              <a:rPr lang="en-US" baseline="0" dirty="0" err="1"/>
              <a:t>clamav</a:t>
            </a:r>
            <a:r>
              <a:rPr lang="en-US" baseline="0" dirty="0"/>
              <a:t>-daemon</a:t>
            </a:r>
          </a:p>
          <a:p>
            <a:pPr lvl="1"/>
            <a:r>
              <a:rPr lang="en-US" baseline="0" dirty="0" err="1"/>
              <a:t>Clamscan</a:t>
            </a:r>
            <a:r>
              <a:rPr lang="en-US" baseline="0" dirty="0"/>
              <a:t> –-version</a:t>
            </a:r>
          </a:p>
          <a:p>
            <a:pPr lvl="1"/>
            <a:r>
              <a:rPr lang="en-US" baseline="0" dirty="0" err="1"/>
              <a:t>Clamscan</a:t>
            </a:r>
            <a:r>
              <a:rPr lang="en-US" baseline="0" dirty="0"/>
              <a:t> –-help</a:t>
            </a:r>
          </a:p>
          <a:p>
            <a:pPr lvl="1"/>
            <a:r>
              <a:rPr lang="en-US" baseline="0" dirty="0" err="1"/>
              <a:t>Sudo</a:t>
            </a:r>
            <a:r>
              <a:rPr lang="en-US" baseline="0" dirty="0"/>
              <a:t> </a:t>
            </a:r>
            <a:r>
              <a:rPr lang="en-US" baseline="0" dirty="0" err="1"/>
              <a:t>clamscan</a:t>
            </a:r>
            <a:r>
              <a:rPr lang="en-US" baseline="0" dirty="0"/>
              <a:t> --infected --remove --recursive ./ </a:t>
            </a:r>
            <a:br>
              <a:rPr lang="en-US" baseline="0" dirty="0"/>
            </a:br>
            <a:r>
              <a:rPr lang="en-US" baseline="0" dirty="0"/>
              <a:t>(scans current directory)</a:t>
            </a:r>
          </a:p>
          <a:p>
            <a:pPr lvl="1"/>
            <a:r>
              <a:rPr lang="en-US" baseline="0" dirty="0" err="1"/>
              <a:t>Sudo</a:t>
            </a:r>
            <a:r>
              <a:rPr lang="en-US" baseline="0" dirty="0"/>
              <a:t> </a:t>
            </a:r>
            <a:r>
              <a:rPr lang="en-US" baseline="0" dirty="0" err="1"/>
              <a:t>clamscan</a:t>
            </a:r>
            <a:r>
              <a:rPr lang="en-US" baseline="0" dirty="0"/>
              <a:t> --infected --remove --recursive / </a:t>
            </a:r>
            <a:br>
              <a:rPr lang="en-US" baseline="0" dirty="0"/>
            </a:br>
            <a:r>
              <a:rPr lang="en-US" baseline="0" dirty="0"/>
              <a:t>(scans entire filesystem)</a:t>
            </a:r>
          </a:p>
          <a:p>
            <a:pPr lvl="1"/>
            <a:r>
              <a:rPr lang="en-US" baseline="0" dirty="0" err="1"/>
              <a:t>Sudo</a:t>
            </a:r>
            <a:r>
              <a:rPr lang="en-US" baseline="0" dirty="0"/>
              <a:t> apt-get remove </a:t>
            </a:r>
            <a:r>
              <a:rPr lang="en-US" baseline="0" dirty="0" err="1"/>
              <a:t>clamav</a:t>
            </a:r>
            <a:r>
              <a:rPr lang="en-US" baseline="0" dirty="0"/>
              <a:t> </a:t>
            </a:r>
            <a:r>
              <a:rPr lang="en-US" baseline="0" dirty="0" err="1"/>
              <a:t>clamav</a:t>
            </a:r>
            <a:r>
              <a:rPr lang="en-US" baseline="0" dirty="0"/>
              <a:t>-daemon</a:t>
            </a:r>
          </a:p>
          <a:p>
            <a:r>
              <a:rPr lang="en-US" baseline="0" dirty="0"/>
              <a:t>Source: https://vitux.com/secure-ubuntu-with-clamav-antivirus/.</a:t>
            </a:r>
          </a:p>
          <a:p>
            <a:endParaRPr lang="en-US" baseline="0" dirty="0"/>
          </a:p>
          <a:p>
            <a:endParaRPr lang="en-US" baseline="0" dirty="0"/>
          </a:p>
          <a:p>
            <a:endParaRPr lang="en-US" baseline="0" dirty="0"/>
          </a:p>
          <a:p>
            <a:endParaRPr lang="en-US" dirty="0"/>
          </a:p>
        </p:txBody>
      </p:sp>
    </p:spTree>
    <p:extLst>
      <p:ext uri="{BB962C8B-B14F-4D97-AF65-F5344CB8AC3E}">
        <p14:creationId xmlns:p14="http://schemas.microsoft.com/office/powerpoint/2010/main" val="1732702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slide.</a:t>
            </a:r>
          </a:p>
        </p:txBody>
      </p:sp>
    </p:spTree>
    <p:extLst>
      <p:ext uri="{BB962C8B-B14F-4D97-AF65-F5344CB8AC3E}">
        <p14:creationId xmlns:p14="http://schemas.microsoft.com/office/powerpoint/2010/main" val="21084734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944563"/>
            <a:ext cx="5888736" cy="7614149"/>
          </a:xfrm>
        </p:spPr>
        <p:txBody>
          <a:bodyPr/>
          <a:lstStyle/>
          <a:p>
            <a:r>
              <a:rPr lang="en-US" dirty="0"/>
              <a:t>Lastly, it is always useful </a:t>
            </a:r>
            <a:br>
              <a:rPr lang="en-US" dirty="0"/>
            </a:br>
            <a:r>
              <a:rPr lang="en-US" dirty="0"/>
              <a:t>to go to the system logs! </a:t>
            </a:r>
            <a:br>
              <a:rPr lang="en-US" dirty="0"/>
            </a:br>
            <a:r>
              <a:rPr lang="en-US" dirty="0"/>
              <a:t>Linux by default logs a </a:t>
            </a:r>
            <a:br>
              <a:rPr lang="en-US" dirty="0"/>
            </a:br>
            <a:r>
              <a:rPr lang="en-US" dirty="0"/>
              <a:t>lot of different events </a:t>
            </a:r>
            <a:br>
              <a:rPr lang="en-US" dirty="0"/>
            </a:br>
            <a:r>
              <a:rPr lang="en-US" dirty="0"/>
              <a:t>and these logs can be </a:t>
            </a:r>
            <a:br>
              <a:rPr lang="en-US" dirty="0"/>
            </a:br>
            <a:r>
              <a:rPr lang="en-US" dirty="0"/>
              <a:t>aggregated and displayed </a:t>
            </a:r>
            <a:br>
              <a:rPr lang="en-US" dirty="0"/>
            </a:br>
            <a:r>
              <a:rPr lang="en-US" dirty="0"/>
              <a:t>using a lot of different </a:t>
            </a:r>
            <a:br>
              <a:rPr lang="en-US" dirty="0"/>
            </a:br>
            <a:r>
              <a:rPr lang="en-US" dirty="0"/>
              <a:t>tools that can help inform </a:t>
            </a:r>
            <a:br>
              <a:rPr lang="en-US" dirty="0"/>
            </a:br>
            <a:r>
              <a:rPr lang="en-US" dirty="0"/>
              <a:t>an investigation. OSSEC </a:t>
            </a:r>
            <a:br>
              <a:rPr lang="en-US" dirty="0"/>
            </a:br>
            <a:r>
              <a:rPr lang="en-US" dirty="0"/>
              <a:t>is a popular open-source host intrusion protection system that actively monitors these logs and can respond in near-real-time to stop execution of certain processes.</a:t>
            </a:r>
          </a:p>
          <a:p>
            <a:r>
              <a:rPr lang="en-US" dirty="0"/>
              <a:t>Log based Intrusion Detection (LID): Actively monitors and analyzes data from multiple log data points in real-time.</a:t>
            </a:r>
          </a:p>
          <a:p>
            <a:r>
              <a:rPr lang="en-US" dirty="0"/>
              <a:t>Rootkit and malware detection: Process- and file-level analysis to detect malicious applications and rootkits.</a:t>
            </a:r>
          </a:p>
          <a:p>
            <a:r>
              <a:rPr lang="en-US" dirty="0"/>
              <a:t>Active response: Respond to attacks and changes on the system in real-time through multiple mechanisms including firewall policies, integration with third-parties, such as CDN’s and support portals, as well as self-healing actions.</a:t>
            </a:r>
          </a:p>
          <a:p>
            <a:r>
              <a:rPr lang="en-US" dirty="0"/>
              <a:t>Compliance auditing: Application- and system-level auditing for compliance with many common standards, such as PCI-DSS and CIS benchmarks.</a:t>
            </a:r>
          </a:p>
          <a:p>
            <a:r>
              <a:rPr lang="en-US" dirty="0"/>
              <a:t>File Integrity Monitoring (FIM): For both files and Windows Registry settings in real-time, not only detects changes to the system it also maintains a forensic copy of the data as it changes over time.</a:t>
            </a:r>
          </a:p>
          <a:p>
            <a:r>
              <a:rPr lang="en-US" dirty="0"/>
              <a:t>System inventory: Collects system information, such as installed software, hardware, utilization, network services, listeners and other information.</a:t>
            </a:r>
          </a:p>
          <a:p>
            <a:r>
              <a:rPr lang="en-US" dirty="0"/>
              <a:t>Can populate to </a:t>
            </a:r>
            <a:r>
              <a:rPr lang="en-US" dirty="0" smtClean="0"/>
              <a:t>a </a:t>
            </a:r>
            <a:r>
              <a:rPr lang="en-US" dirty="0" err="1" smtClean="0"/>
              <a:t>Splunk</a:t>
            </a:r>
            <a:r>
              <a:rPr lang="en-US" dirty="0" smtClean="0"/>
              <a:t> </a:t>
            </a:r>
            <a:r>
              <a:rPr lang="en-US" dirty="0"/>
              <a:t>dashboard.</a:t>
            </a:r>
          </a:p>
          <a:p>
            <a:r>
              <a:rPr lang="en-US" dirty="0"/>
              <a:t>Source: https://www.ossec.net/about/.</a:t>
            </a:r>
          </a:p>
        </p:txBody>
      </p:sp>
      <p:sp>
        <p:nvSpPr>
          <p:cNvPr id="5" name="Slide Image Placeholder 4">
            <a:extLst>
              <a:ext uri="{FF2B5EF4-FFF2-40B4-BE49-F238E27FC236}">
                <a16:creationId xmlns:a16="http://schemas.microsoft.com/office/drawing/2014/main" id="{ABFF1E51-FDDC-4558-9A1B-ADE03E55B8F4}"/>
              </a:ext>
            </a:extLst>
          </p:cNvPr>
          <p:cNvSpPr>
            <a:spLocks noGrp="1" noRot="1" noChangeAspect="1"/>
          </p:cNvSpPr>
          <p:nvPr>
            <p:ph type="sldImg"/>
          </p:nvPr>
        </p:nvSpPr>
        <p:spPr>
          <a:xfrm>
            <a:off x="3022600" y="944563"/>
            <a:ext cx="3397250" cy="1911350"/>
          </a:xfrm>
        </p:spPr>
      </p:sp>
    </p:spTree>
    <p:extLst>
      <p:ext uri="{BB962C8B-B14F-4D97-AF65-F5344CB8AC3E}">
        <p14:creationId xmlns:p14="http://schemas.microsoft.com/office/powerpoint/2010/main" val="1546066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err="1"/>
              <a:t>Plaso</a:t>
            </a:r>
            <a:r>
              <a:rPr lang="en-US" dirty="0"/>
              <a:t> is an open-source software that pulls system logs and displays events in an easy to follow way that can highlight malicious activity and pairing like activity together in once easy to view list of events. </a:t>
            </a:r>
            <a:r>
              <a:rPr lang="en-US" dirty="0" err="1"/>
              <a:t>Plaso</a:t>
            </a:r>
            <a:r>
              <a:rPr lang="en-US" dirty="0"/>
              <a:t> is made up of a bunch of different modules.</a:t>
            </a:r>
          </a:p>
          <a:p>
            <a:r>
              <a:rPr lang="en-US" dirty="0"/>
              <a:t>Sources:</a:t>
            </a:r>
          </a:p>
          <a:p>
            <a:pPr lvl="1"/>
            <a:r>
              <a:rPr lang="en-US" dirty="0"/>
              <a:t>https://plaso.readthedocs.io/en/latest/sources/user/Users-Guide.html#the-tools.</a:t>
            </a:r>
          </a:p>
          <a:p>
            <a:pPr lvl="1"/>
            <a:r>
              <a:rPr lang="en-US" dirty="0"/>
              <a:t>https://github.com/log2timeline/plaso/releases.</a:t>
            </a:r>
          </a:p>
          <a:p>
            <a:pPr lvl="1"/>
            <a:r>
              <a:rPr lang="en-US" dirty="0"/>
              <a:t>https://medium.com/dfclub/how-to-use-log2timeline-54377e24872a.</a:t>
            </a:r>
          </a:p>
          <a:p>
            <a:pPr lvl="1"/>
            <a:r>
              <a:rPr lang="en-US" dirty="0"/>
              <a:t>https://www.dropbox.com/sh/q0w7fy25qyltalh/AAD_VbL27cpa2bKuCtKaCuhaa?dl=0.</a:t>
            </a:r>
          </a:p>
          <a:p>
            <a:endParaRPr lang="en-US" dirty="0"/>
          </a:p>
          <a:p>
            <a:endParaRPr lang="en-US" dirty="0"/>
          </a:p>
        </p:txBody>
      </p:sp>
      <p:sp>
        <p:nvSpPr>
          <p:cNvPr id="5" name="Slide Image Placeholder 4">
            <a:extLst>
              <a:ext uri="{FF2B5EF4-FFF2-40B4-BE49-F238E27FC236}">
                <a16:creationId xmlns:a16="http://schemas.microsoft.com/office/drawing/2014/main" id="{C78B45C4-D3F7-45A7-924A-48F1BF10DE57}"/>
              </a:ext>
            </a:extLst>
          </p:cNvPr>
          <p:cNvSpPr>
            <a:spLocks noGrp="1" noRot="1" noChangeAspect="1"/>
          </p:cNvSpPr>
          <p:nvPr>
            <p:ph type="sldImg"/>
          </p:nvPr>
        </p:nvSpPr>
        <p:spPr/>
      </p:sp>
    </p:spTree>
    <p:extLst>
      <p:ext uri="{BB962C8B-B14F-4D97-AF65-F5344CB8AC3E}">
        <p14:creationId xmlns:p14="http://schemas.microsoft.com/office/powerpoint/2010/main" val="3720971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slide.</a:t>
            </a:r>
          </a:p>
        </p:txBody>
      </p:sp>
    </p:spTree>
    <p:extLst>
      <p:ext uri="{BB962C8B-B14F-4D97-AF65-F5344CB8AC3E}">
        <p14:creationId xmlns:p14="http://schemas.microsoft.com/office/powerpoint/2010/main" val="3909713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Now that we have armed you with the knowledge and know how to identify bad (by knowing what good looks like), there are a couple of generic tools/commands that can help you pull the information to analyze. The first are standard Linux native commands. Remember, it is best to bring your own binaries with you when you run these commands!</a:t>
            </a:r>
          </a:p>
          <a:p>
            <a:r>
              <a:rPr lang="en-US" dirty="0"/>
              <a:t>Many of these commands should have already been covered in the Linux OS Environment Lesson, but if not here is a quick cheat sheet (many of these commands will require an argument or flag to work properly): </a:t>
            </a:r>
          </a:p>
          <a:p>
            <a:pPr lvl="1"/>
            <a:r>
              <a:rPr lang="en-US" dirty="0"/>
              <a:t>Crontab: Lists all scheduled tasks (Windows: </a:t>
            </a:r>
            <a:r>
              <a:rPr lang="en-US" dirty="0" err="1"/>
              <a:t>schtask</a:t>
            </a:r>
            <a:r>
              <a:rPr lang="en-US" dirty="0"/>
              <a:t>) (scheduled tasks in Linux are called cronjobs).</a:t>
            </a:r>
          </a:p>
          <a:p>
            <a:pPr lvl="1"/>
            <a:r>
              <a:rPr lang="en-US" dirty="0"/>
              <a:t>Ps: Lists all running processes (Windows: </a:t>
            </a:r>
            <a:r>
              <a:rPr lang="en-US" dirty="0" err="1"/>
              <a:t>tasklist</a:t>
            </a:r>
            <a:r>
              <a:rPr lang="en-US" dirty="0"/>
              <a:t>).</a:t>
            </a:r>
          </a:p>
          <a:p>
            <a:pPr lvl="1"/>
            <a:r>
              <a:rPr lang="en-US" dirty="0"/>
              <a:t>Netstat: List all network connections (Windows: netstat).</a:t>
            </a:r>
          </a:p>
          <a:p>
            <a:pPr lvl="1"/>
            <a:r>
              <a:rPr lang="en-US" dirty="0"/>
              <a:t>SS: Sockets, lists network connections … follow-on to netstat, which is now antiquated on many Linux systems.</a:t>
            </a:r>
          </a:p>
          <a:p>
            <a:pPr lvl="1"/>
            <a:r>
              <a:rPr lang="en-US" dirty="0"/>
              <a:t>Ls: List file contents (Windows: </a:t>
            </a:r>
            <a:r>
              <a:rPr lang="en-US" dirty="0" err="1"/>
              <a:t>dir</a:t>
            </a:r>
            <a:r>
              <a:rPr lang="en-US" dirty="0"/>
              <a:t>).</a:t>
            </a:r>
          </a:p>
          <a:p>
            <a:pPr lvl="1"/>
            <a:r>
              <a:rPr lang="en-US" dirty="0"/>
              <a:t>Cat: Concatenate a file to view it.</a:t>
            </a:r>
          </a:p>
          <a:p>
            <a:pPr lvl="1"/>
            <a:r>
              <a:rPr lang="en-US" dirty="0"/>
              <a:t>Service: List running services (Windows: </a:t>
            </a:r>
            <a:r>
              <a:rPr lang="en-US" dirty="0" err="1"/>
              <a:t>sc</a:t>
            </a:r>
            <a:r>
              <a:rPr lang="en-US" dirty="0"/>
              <a:t>).</a:t>
            </a:r>
          </a:p>
          <a:p>
            <a:pPr lvl="1"/>
            <a:r>
              <a:rPr lang="en-US" dirty="0"/>
              <a:t>Iptables: Host firewall.</a:t>
            </a:r>
          </a:p>
          <a:p>
            <a:r>
              <a:rPr lang="en-US" dirty="0"/>
              <a:t>(Notes continued on next page).</a:t>
            </a:r>
          </a:p>
        </p:txBody>
      </p:sp>
      <p:sp>
        <p:nvSpPr>
          <p:cNvPr id="5" name="Slide Image Placeholder 4">
            <a:extLst>
              <a:ext uri="{FF2B5EF4-FFF2-40B4-BE49-F238E27FC236}">
                <a16:creationId xmlns:a16="http://schemas.microsoft.com/office/drawing/2014/main" id="{A16EFCCC-A93B-4A39-88FA-4649945106BD}"/>
              </a:ext>
            </a:extLst>
          </p:cNvPr>
          <p:cNvSpPr>
            <a:spLocks noGrp="1" noRot="1" noChangeAspect="1"/>
          </p:cNvSpPr>
          <p:nvPr>
            <p:ph type="sldImg"/>
          </p:nvPr>
        </p:nvSpPr>
        <p:spPr/>
      </p:sp>
    </p:spTree>
    <p:extLst>
      <p:ext uri="{BB962C8B-B14F-4D97-AF65-F5344CB8AC3E}">
        <p14:creationId xmlns:p14="http://schemas.microsoft.com/office/powerpoint/2010/main" val="1796865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858645"/>
            <a:ext cx="5888736" cy="7700068"/>
          </a:xfrm>
        </p:spPr>
        <p:txBody>
          <a:bodyPr/>
          <a:lstStyle/>
          <a:p>
            <a:r>
              <a:rPr lang="en-US" dirty="0"/>
              <a:t>(Notes continued from previous page).</a:t>
            </a:r>
          </a:p>
          <a:p>
            <a:pPr lvl="1"/>
            <a:r>
              <a:rPr lang="en-US" dirty="0"/>
              <a:t>Hostname: Display hostname.</a:t>
            </a:r>
          </a:p>
          <a:p>
            <a:pPr lvl="1"/>
            <a:r>
              <a:rPr lang="en-US" dirty="0" err="1"/>
              <a:t>Uname</a:t>
            </a:r>
            <a:r>
              <a:rPr lang="en-US" dirty="0"/>
              <a:t>: Displays current operating system details.</a:t>
            </a:r>
          </a:p>
          <a:p>
            <a:pPr lvl="1"/>
            <a:r>
              <a:rPr lang="en-US" dirty="0"/>
              <a:t>Uptime: Shows how long machine has been running.</a:t>
            </a:r>
          </a:p>
          <a:p>
            <a:pPr lvl="1"/>
            <a:r>
              <a:rPr lang="en-US" dirty="0"/>
              <a:t>Date: Shows system date.</a:t>
            </a:r>
          </a:p>
          <a:p>
            <a:pPr lvl="1"/>
            <a:r>
              <a:rPr lang="en-US" dirty="0" err="1"/>
              <a:t>Showmount</a:t>
            </a:r>
            <a:r>
              <a:rPr lang="en-US" dirty="0"/>
              <a:t>: Shows all remotely mounted drives.</a:t>
            </a:r>
          </a:p>
          <a:p>
            <a:pPr lvl="1"/>
            <a:r>
              <a:rPr lang="en-US" dirty="0"/>
              <a:t>Mount: Shows mounted drives.</a:t>
            </a:r>
          </a:p>
          <a:p>
            <a:pPr lvl="1"/>
            <a:r>
              <a:rPr lang="en-US" dirty="0"/>
              <a:t>Ifconfig: Shows network address (Windows: ipconfig).</a:t>
            </a:r>
          </a:p>
          <a:p>
            <a:pPr lvl="1"/>
            <a:r>
              <a:rPr lang="en-US" dirty="0"/>
              <a:t>Who: Displays current user.</a:t>
            </a:r>
          </a:p>
          <a:p>
            <a:pPr lvl="1"/>
            <a:r>
              <a:rPr lang="en-US" dirty="0"/>
              <a:t>LSOF: Lists open file handles.</a:t>
            </a:r>
          </a:p>
          <a:p>
            <a:pPr lvl="1"/>
            <a:r>
              <a:rPr lang="en-US" dirty="0" err="1"/>
              <a:t>Dmesg</a:t>
            </a:r>
            <a:r>
              <a:rPr lang="en-US" dirty="0"/>
              <a:t>: Lists recent kernel messages.</a:t>
            </a:r>
          </a:p>
          <a:p>
            <a:pPr lvl="1"/>
            <a:r>
              <a:rPr lang="en-US" dirty="0"/>
              <a:t>XXX###sum: Hashes file for comparison.</a:t>
            </a:r>
          </a:p>
          <a:p>
            <a:pPr lvl="1"/>
            <a:r>
              <a:rPr lang="en-US" dirty="0"/>
              <a:t>Dd: </a:t>
            </a:r>
            <a:r>
              <a:rPr lang="en-US" dirty="0" smtClean="0"/>
              <a:t>Copies </a:t>
            </a:r>
            <a:r>
              <a:rPr lang="en-US" dirty="0"/>
              <a:t>files, but can also be used to create an image of an entire hard drive for forensic analysis (https://blog.kintoandar.com/2010/02/how-to-disk-dump-dd.html#transfer-a-disk-image).</a:t>
            </a:r>
          </a:p>
          <a:p>
            <a:endParaRPr lang="en-US" dirty="0"/>
          </a:p>
        </p:txBody>
      </p:sp>
    </p:spTree>
    <p:extLst>
      <p:ext uri="{BB962C8B-B14F-4D97-AF65-F5344CB8AC3E}">
        <p14:creationId xmlns:p14="http://schemas.microsoft.com/office/powerpoint/2010/main" val="3868454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err="1"/>
              <a:t>Systemd</a:t>
            </a:r>
            <a:r>
              <a:rPr lang="en-US" dirty="0"/>
              <a:t> also initializes a lot of utilities during startup that can be used to pull information:</a:t>
            </a:r>
          </a:p>
          <a:p>
            <a:pPr lvl="1"/>
            <a:r>
              <a:rPr lang="en-US" dirty="0" err="1"/>
              <a:t>Systemctl</a:t>
            </a:r>
            <a:r>
              <a:rPr lang="en-US" dirty="0"/>
              <a:t>: Can be used to inspect </a:t>
            </a:r>
            <a:r>
              <a:rPr lang="en-US" dirty="0" err="1"/>
              <a:t>systemd</a:t>
            </a:r>
            <a:r>
              <a:rPr lang="en-US" dirty="0"/>
              <a:t> manager and </a:t>
            </a:r>
            <a:r>
              <a:rPr lang="en-US" dirty="0" err="1"/>
              <a:t>systemd</a:t>
            </a:r>
            <a:r>
              <a:rPr lang="en-US" dirty="0"/>
              <a:t> core functions. </a:t>
            </a:r>
          </a:p>
          <a:p>
            <a:pPr lvl="1"/>
            <a:r>
              <a:rPr lang="en-US" dirty="0" err="1"/>
              <a:t>Networkctl</a:t>
            </a:r>
            <a:r>
              <a:rPr lang="en-US" dirty="0"/>
              <a:t>: Used to inspect network sockets/connections.</a:t>
            </a:r>
          </a:p>
          <a:p>
            <a:pPr lvl="1"/>
            <a:r>
              <a:rPr lang="en-US" dirty="0" err="1"/>
              <a:t>Loginctl</a:t>
            </a:r>
            <a:r>
              <a:rPr lang="en-US" dirty="0"/>
              <a:t>: Lists current log-in sessions.</a:t>
            </a:r>
          </a:p>
          <a:p>
            <a:pPr lvl="1"/>
            <a:r>
              <a:rPr lang="en-US" dirty="0" err="1"/>
              <a:t>Jounalctl</a:t>
            </a:r>
            <a:r>
              <a:rPr lang="en-US" dirty="0"/>
              <a:t>: Queries the </a:t>
            </a:r>
            <a:r>
              <a:rPr lang="en-US" dirty="0" err="1"/>
              <a:t>systemd</a:t>
            </a:r>
            <a:r>
              <a:rPr lang="en-US" dirty="0"/>
              <a:t> journal contents.</a:t>
            </a:r>
          </a:p>
          <a:p>
            <a:pPr lvl="1"/>
            <a:r>
              <a:rPr lang="en-US" dirty="0"/>
              <a:t>Analyze: Used to determine system boot-up performance statistics and retrieve other state and tracing information from the system and service manager, and to verify the correctness of unit files. It is also used to access special functions useful for advanced system manager debugging. Analyze has a lot of options for investigating a system. Some of them can be found here: https://www.freedesktop.org/software/systemd/man/ systemd-analyze.html.</a:t>
            </a:r>
          </a:p>
          <a:p>
            <a:pPr lvl="1"/>
            <a:r>
              <a:rPr lang="en-US" dirty="0"/>
              <a:t>CGLS: Maps services to processes and displays in a tree.</a:t>
            </a:r>
          </a:p>
          <a:p>
            <a:pPr lvl="1"/>
            <a:r>
              <a:rPr lang="en-US" dirty="0"/>
              <a:t>CGTOP: Synonymous with a Windows Task Manager. Shows tasks, CPU </a:t>
            </a:r>
            <a:r>
              <a:rPr lang="en-US" dirty="0">
                <a:sym typeface="Symbol" panose="05050102010706020507" pitchFamily="18" charset="2"/>
              </a:rPr>
              <a:t></a:t>
            </a:r>
            <a:r>
              <a:rPr lang="en-US" dirty="0"/>
              <a:t>, memory usage, inputs and outputs continuously.</a:t>
            </a:r>
          </a:p>
        </p:txBody>
      </p:sp>
      <p:sp>
        <p:nvSpPr>
          <p:cNvPr id="5" name="Slide Image Placeholder 4">
            <a:extLst>
              <a:ext uri="{FF2B5EF4-FFF2-40B4-BE49-F238E27FC236}">
                <a16:creationId xmlns:a16="http://schemas.microsoft.com/office/drawing/2014/main" id="{54A0333F-EDAF-4062-B7F2-782B78C4B124}"/>
              </a:ext>
            </a:extLst>
          </p:cNvPr>
          <p:cNvSpPr>
            <a:spLocks noGrp="1" noRot="1" noChangeAspect="1"/>
          </p:cNvSpPr>
          <p:nvPr>
            <p:ph type="sldImg"/>
          </p:nvPr>
        </p:nvSpPr>
        <p:spPr/>
      </p:sp>
    </p:spTree>
    <p:extLst>
      <p:ext uri="{BB962C8B-B14F-4D97-AF65-F5344CB8AC3E}">
        <p14:creationId xmlns:p14="http://schemas.microsoft.com/office/powerpoint/2010/main" val="8332651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Lastly, FLUFFE was created as an initial response tool to gather some of this information quickly and easily. Initially created by the 33 NWS as a FRED equivalent for Linux. It has been updated by the 32 WPS to add additional contextual information to assist in initial triage. </a:t>
            </a:r>
          </a:p>
          <a:p>
            <a:r>
              <a:rPr lang="en-US" dirty="0"/>
              <a:t>Instructor note: As an activity and to ensure the students understand what FLUFFE will provide to them, open the latest version of FLUFFE and review the commands run and the outputs. If the students have laptops and the correct VM (Kali VM and FLUFFE) they can run this themselves and review what they found. </a:t>
            </a:r>
          </a:p>
          <a:p>
            <a:pPr lvl="1"/>
            <a:r>
              <a:rPr lang="en-US" dirty="0"/>
              <a:t>Audit File: Lists all files and creation times from critical system paths to identify if there is anything out of the ordinary.</a:t>
            </a:r>
          </a:p>
          <a:p>
            <a:pPr lvl="1"/>
            <a:r>
              <a:rPr lang="en-US" dirty="0" err="1"/>
              <a:t>SysInfo</a:t>
            </a:r>
            <a:r>
              <a:rPr lang="en-US" dirty="0"/>
              <a:t> File: Gathers a lot of useful contextual information about the system and environment.</a:t>
            </a:r>
          </a:p>
          <a:p>
            <a:pPr lvl="1"/>
            <a:r>
              <a:rPr lang="en-US" dirty="0" err="1"/>
              <a:t>Dmesg</a:t>
            </a:r>
            <a:r>
              <a:rPr lang="en-US" dirty="0"/>
              <a:t>: Looks through recent kernel messages to see if there is anything unusual.</a:t>
            </a:r>
          </a:p>
          <a:p>
            <a:pPr lvl="1"/>
            <a:r>
              <a:rPr lang="en-US" dirty="0" err="1"/>
              <a:t>SystemCtl</a:t>
            </a:r>
            <a:r>
              <a:rPr lang="en-US" dirty="0"/>
              <a:t>/</a:t>
            </a:r>
            <a:r>
              <a:rPr lang="en-US" dirty="0" err="1"/>
              <a:t>LoginCtl</a:t>
            </a:r>
            <a:r>
              <a:rPr lang="en-US" dirty="0"/>
              <a:t>/</a:t>
            </a:r>
            <a:r>
              <a:rPr lang="en-US" dirty="0" err="1"/>
              <a:t>JounalCtl</a:t>
            </a:r>
            <a:r>
              <a:rPr lang="en-US" dirty="0"/>
              <a:t>: Lists more details than </a:t>
            </a:r>
            <a:r>
              <a:rPr lang="en-US" dirty="0" err="1"/>
              <a:t>sysinfo</a:t>
            </a:r>
            <a:r>
              <a:rPr lang="en-US" dirty="0"/>
              <a:t>, but is unvalidated. Will want to cross-reference with </a:t>
            </a:r>
            <a:r>
              <a:rPr lang="en-US" dirty="0" err="1"/>
              <a:t>sysinfo</a:t>
            </a:r>
            <a:r>
              <a:rPr lang="en-US" dirty="0"/>
              <a:t>.</a:t>
            </a:r>
          </a:p>
          <a:p>
            <a:endParaRPr lang="en-US" dirty="0"/>
          </a:p>
          <a:p>
            <a:endParaRPr lang="en-US" dirty="0"/>
          </a:p>
        </p:txBody>
      </p:sp>
      <p:sp>
        <p:nvSpPr>
          <p:cNvPr id="5" name="Slide Image Placeholder 4">
            <a:extLst>
              <a:ext uri="{FF2B5EF4-FFF2-40B4-BE49-F238E27FC236}">
                <a16:creationId xmlns:a16="http://schemas.microsoft.com/office/drawing/2014/main" id="{51B93EF8-272E-45AB-88C8-0F703851FA88}"/>
              </a:ext>
            </a:extLst>
          </p:cNvPr>
          <p:cNvSpPr>
            <a:spLocks noGrp="1" noRot="1" noChangeAspect="1"/>
          </p:cNvSpPr>
          <p:nvPr>
            <p:ph type="sldImg"/>
          </p:nvPr>
        </p:nvSpPr>
        <p:spPr/>
      </p:sp>
    </p:spTree>
    <p:extLst>
      <p:ext uri="{BB962C8B-B14F-4D97-AF65-F5344CB8AC3E}">
        <p14:creationId xmlns:p14="http://schemas.microsoft.com/office/powerpoint/2010/main" val="15245503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556816" y="2954311"/>
            <a:ext cx="5888736" cy="5604401"/>
          </a:xfrm>
        </p:spPr>
        <p:txBody>
          <a:bodyPr/>
          <a:lstStyle/>
          <a:p>
            <a:r>
              <a:rPr lang="en-US" dirty="0" err="1"/>
              <a:t>BusyBox</a:t>
            </a:r>
            <a:r>
              <a:rPr lang="en-US" dirty="0"/>
              <a:t> combines tiny versions of many common UNIX utilities into a single small executable. It provides replacements for most of the utilities you usually find in GNU </a:t>
            </a:r>
            <a:r>
              <a:rPr lang="en-US" dirty="0" err="1"/>
              <a:t>fileutils</a:t>
            </a:r>
            <a:r>
              <a:rPr lang="en-US" dirty="0"/>
              <a:t>, </a:t>
            </a:r>
            <a:r>
              <a:rPr lang="en-US" dirty="0" err="1"/>
              <a:t>shellutils</a:t>
            </a:r>
            <a:r>
              <a:rPr lang="en-US" dirty="0"/>
              <a:t>, etc. The utilities in </a:t>
            </a:r>
            <a:r>
              <a:rPr lang="en-US" dirty="0" err="1"/>
              <a:t>BusyBox</a:t>
            </a:r>
            <a:r>
              <a:rPr lang="en-US" dirty="0"/>
              <a:t> generally have fewer options than their </a:t>
            </a:r>
            <a:br>
              <a:rPr lang="en-US" dirty="0"/>
            </a:br>
            <a:r>
              <a:rPr lang="en-US" dirty="0"/>
              <a:t>full-featured GNU cousins; however, the options that are included provide the expected functionality and behave very much like their GNU counterparts. </a:t>
            </a:r>
            <a:r>
              <a:rPr lang="en-US" dirty="0" err="1"/>
              <a:t>BusyBox</a:t>
            </a:r>
            <a:r>
              <a:rPr lang="en-US" dirty="0"/>
              <a:t> provides a fairly complete environment for any small or embedded system.</a:t>
            </a:r>
          </a:p>
          <a:p>
            <a:r>
              <a:rPr lang="en-US" dirty="0" err="1"/>
              <a:t>BusyBox</a:t>
            </a:r>
            <a:r>
              <a:rPr lang="en-US" dirty="0"/>
              <a:t> has been written with size-optimization and limited resources in mind. It is also extremely modular so you can easily include or exclude commands (or features) at compile time. This makes it easy to customize your embedded systems. To create a working system, just add some device nodes in /dev, a few configuration files in /</a:t>
            </a:r>
            <a:r>
              <a:rPr lang="en-US" dirty="0" err="1"/>
              <a:t>etc</a:t>
            </a:r>
            <a:r>
              <a:rPr lang="en-US" dirty="0"/>
              <a:t> and a Linux kernel.</a:t>
            </a:r>
          </a:p>
          <a:p>
            <a:r>
              <a:rPr lang="en-US" dirty="0"/>
              <a:t>To see a live version of </a:t>
            </a:r>
            <a:r>
              <a:rPr lang="en-US" dirty="0" err="1"/>
              <a:t>busybox</a:t>
            </a:r>
            <a:r>
              <a:rPr lang="en-US" dirty="0"/>
              <a:t> in your browser visit this site: https://www.busybox.net/live_bbox/live_bbox.html.</a:t>
            </a:r>
          </a:p>
          <a:p>
            <a:r>
              <a:rPr lang="en-US" dirty="0"/>
              <a:t>Source: https://www.busybox.net/about.html.</a:t>
            </a:r>
          </a:p>
        </p:txBody>
      </p:sp>
      <p:sp>
        <p:nvSpPr>
          <p:cNvPr id="5" name="Slide Image Placeholder 4">
            <a:extLst>
              <a:ext uri="{FF2B5EF4-FFF2-40B4-BE49-F238E27FC236}">
                <a16:creationId xmlns:a16="http://schemas.microsoft.com/office/drawing/2014/main" id="{9524E38A-5EBD-475C-BE44-074BF450A2E7}"/>
              </a:ext>
            </a:extLst>
          </p:cNvPr>
          <p:cNvSpPr>
            <a:spLocks noGrp="1" noRot="1" noChangeAspect="1"/>
          </p:cNvSpPr>
          <p:nvPr>
            <p:ph type="sldImg"/>
          </p:nvPr>
        </p:nvSpPr>
        <p:spPr/>
      </p:sp>
    </p:spTree>
    <p:extLst>
      <p:ext uri="{BB962C8B-B14F-4D97-AF65-F5344CB8AC3E}">
        <p14:creationId xmlns:p14="http://schemas.microsoft.com/office/powerpoint/2010/main" val="168206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1338" y="944563"/>
            <a:ext cx="3397250" cy="1911350"/>
          </a:xfrm>
        </p:spPr>
      </p:sp>
      <p:sp>
        <p:nvSpPr>
          <p:cNvPr id="3" name="Notes Placeholder 2"/>
          <p:cNvSpPr>
            <a:spLocks noGrp="1"/>
          </p:cNvSpPr>
          <p:nvPr>
            <p:ph type="body" idx="1"/>
          </p:nvPr>
        </p:nvSpPr>
        <p:spPr/>
        <p:txBody>
          <a:bodyPr/>
          <a:lstStyle/>
          <a:p>
            <a:r>
              <a:rPr lang="en-US" dirty="0"/>
              <a:t>Objectives</a:t>
            </a:r>
            <a:r>
              <a:rPr lang="en-US" baseline="0" dirty="0"/>
              <a:t> for the lesson.</a:t>
            </a:r>
            <a:endParaRPr lang="en-US" dirty="0"/>
          </a:p>
        </p:txBody>
      </p:sp>
    </p:spTree>
    <p:extLst>
      <p:ext uri="{BB962C8B-B14F-4D97-AF65-F5344CB8AC3E}">
        <p14:creationId xmlns:p14="http://schemas.microsoft.com/office/powerpoint/2010/main" val="31277668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t>
            </a:r>
            <a:r>
              <a:rPr lang="en-US" baseline="0" dirty="0"/>
              <a:t> minimalist – keep it simple stupid.</a:t>
            </a:r>
          </a:p>
          <a:p>
            <a:r>
              <a:rPr lang="en-US" baseline="0" dirty="0"/>
              <a:t>Defense-in-depth – take a layered approach.</a:t>
            </a:r>
          </a:p>
          <a:p>
            <a:r>
              <a:rPr lang="en-US" baseline="0" dirty="0"/>
              <a:t>Vigilance – no matter how secure you are today, eventually new vulnerabilities will be discovered and you must constantly be assessing your security state.</a:t>
            </a:r>
          </a:p>
          <a:p>
            <a:endParaRPr lang="en-US" dirty="0"/>
          </a:p>
        </p:txBody>
      </p:sp>
    </p:spTree>
    <p:extLst>
      <p:ext uri="{BB962C8B-B14F-4D97-AF65-F5344CB8AC3E}">
        <p14:creationId xmlns:p14="http://schemas.microsoft.com/office/powerpoint/2010/main" val="8397567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1338" y="944563"/>
            <a:ext cx="3397250" cy="1911350"/>
          </a:xfrm>
        </p:spPr>
      </p:sp>
      <p:sp>
        <p:nvSpPr>
          <p:cNvPr id="3" name="Notes Placeholder 2"/>
          <p:cNvSpPr>
            <a:spLocks noGrp="1"/>
          </p:cNvSpPr>
          <p:nvPr>
            <p:ph type="body" idx="1"/>
          </p:nvPr>
        </p:nvSpPr>
        <p:spPr/>
        <p:txBody>
          <a:bodyPr/>
          <a:lstStyle/>
          <a:p>
            <a:r>
              <a:rPr lang="en-US" dirty="0"/>
              <a:t>Objectives</a:t>
            </a:r>
            <a:r>
              <a:rPr lang="en-US" baseline="0" dirty="0"/>
              <a:t> for the lesson.</a:t>
            </a:r>
            <a:endParaRPr lang="en-US" dirty="0"/>
          </a:p>
        </p:txBody>
      </p:sp>
    </p:spTree>
    <p:extLst>
      <p:ext uri="{BB962C8B-B14F-4D97-AF65-F5344CB8AC3E}">
        <p14:creationId xmlns:p14="http://schemas.microsoft.com/office/powerpoint/2010/main" val="9594955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5" name="Rectangle 9"/>
          <p:cNvSpPr>
            <a:spLocks noGrp="1" noChangeArrowheads="1"/>
          </p:cNvSpPr>
          <p:nvPr>
            <p:ph type="body" idx="1"/>
          </p:nvPr>
        </p:nvSpPr>
        <p:spPr/>
        <p:txBody>
          <a:bodyPr>
            <a:normAutofit/>
          </a:bodyPr>
          <a:lstStyle/>
          <a:p>
            <a:r>
              <a:rPr lang="en-US"/>
              <a:t>Questions?</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12425340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1338" y="944563"/>
            <a:ext cx="3397250" cy="1911350"/>
          </a:xfrm>
        </p:spPr>
      </p:sp>
      <p:sp>
        <p:nvSpPr>
          <p:cNvPr id="3" name="Notes Placeholder 2"/>
          <p:cNvSpPr>
            <a:spLocks noGrp="1"/>
          </p:cNvSpPr>
          <p:nvPr>
            <p:ph type="body" idx="1"/>
          </p:nvPr>
        </p:nvSpPr>
        <p:spPr/>
        <p:txBody>
          <a:bodyPr/>
          <a:lstStyle/>
          <a:p>
            <a:r>
              <a:rPr lang="en-US" dirty="0"/>
              <a:t>References.</a:t>
            </a:r>
          </a:p>
        </p:txBody>
      </p:sp>
    </p:spTree>
    <p:extLst>
      <p:ext uri="{BB962C8B-B14F-4D97-AF65-F5344CB8AC3E}">
        <p14:creationId xmlns:p14="http://schemas.microsoft.com/office/powerpoint/2010/main" val="31429406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1338" y="944563"/>
            <a:ext cx="3397250" cy="1911350"/>
          </a:xfrm>
        </p:spPr>
      </p:sp>
      <p:sp>
        <p:nvSpPr>
          <p:cNvPr id="3" name="Notes Placeholder 2"/>
          <p:cNvSpPr>
            <a:spLocks noGrp="1"/>
          </p:cNvSpPr>
          <p:nvPr>
            <p:ph type="body" idx="1"/>
          </p:nvPr>
        </p:nvSpPr>
        <p:spPr/>
        <p:txBody>
          <a:bodyPr/>
          <a:lstStyle/>
          <a:p>
            <a:r>
              <a:rPr lang="en-US" dirty="0"/>
              <a:t>References.</a:t>
            </a:r>
          </a:p>
        </p:txBody>
      </p:sp>
    </p:spTree>
    <p:extLst>
      <p:ext uri="{BB962C8B-B14F-4D97-AF65-F5344CB8AC3E}">
        <p14:creationId xmlns:p14="http://schemas.microsoft.com/office/powerpoint/2010/main" val="14523694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dirty="0"/>
              <a:t>CWU919KD, </a:t>
            </a:r>
            <a:r>
              <a:rPr lang="en-US" i="1" dirty="0"/>
              <a:t>Threat Detection: Linux Defensive Capabilities.</a:t>
            </a:r>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1696737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lesson is structured similar to the major steps one would take to fortify a system. Understanding all of the weak points in a system will allow us to understand where the adversary may strike, and identify what ‘good</a:t>
            </a:r>
            <a:r>
              <a:rPr lang="en-US" dirty="0"/>
              <a:t>’</a:t>
            </a:r>
            <a:r>
              <a:rPr lang="en-US" baseline="0" dirty="0"/>
              <a:t> looks like, so we know when a system deviates from that. The major steps we identified in fortifying a system include:</a:t>
            </a:r>
          </a:p>
          <a:p>
            <a:pPr lvl="1"/>
            <a:r>
              <a:rPr lang="en-US" dirty="0"/>
              <a:t>S</a:t>
            </a:r>
            <a:r>
              <a:rPr lang="en-US" baseline="0" dirty="0"/>
              <a:t>ystem hardening: Locking down any services or configurations that may leave us vulnerable.</a:t>
            </a:r>
          </a:p>
          <a:p>
            <a:pPr lvl="1"/>
            <a:r>
              <a:rPr lang="en-US" dirty="0"/>
              <a:t>S</a:t>
            </a:r>
            <a:r>
              <a:rPr lang="en-US" baseline="0" dirty="0"/>
              <a:t>oftware patching: Looking at what vulnerabilities might exist on our system that may have been used for compromise.</a:t>
            </a:r>
          </a:p>
          <a:p>
            <a:pPr lvl="1"/>
            <a:r>
              <a:rPr lang="en-US" dirty="0"/>
              <a:t>I</a:t>
            </a:r>
            <a:r>
              <a:rPr lang="en-US" baseline="0" dirty="0"/>
              <a:t>ntegrity checking: Validating that critical binaries within a compromised system are still valid.</a:t>
            </a:r>
          </a:p>
          <a:p>
            <a:pPr lvl="1"/>
            <a:r>
              <a:rPr lang="en-US" dirty="0"/>
              <a:t>S</a:t>
            </a:r>
            <a:r>
              <a:rPr lang="en-US" baseline="0" dirty="0"/>
              <a:t>ystem auditing: Leveraging events logged to piece together a timeline of what may have happened. We then end with some investigation tools that could help in gathering additional evidence.</a:t>
            </a:r>
            <a:endParaRPr lang="en-US" dirty="0"/>
          </a:p>
        </p:txBody>
      </p:sp>
    </p:spTree>
    <p:extLst>
      <p:ext uri="{BB962C8B-B14F-4D97-AF65-F5344CB8AC3E}">
        <p14:creationId xmlns:p14="http://schemas.microsoft.com/office/powerpoint/2010/main" val="1026280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t>
            </a:r>
            <a:r>
              <a:rPr lang="en-US" baseline="0" dirty="0"/>
              <a:t> minimalist – keep it simple stupid.</a:t>
            </a:r>
          </a:p>
          <a:p>
            <a:r>
              <a:rPr lang="en-US" baseline="0" dirty="0"/>
              <a:t>Defense-in-depth – take a layered approach.</a:t>
            </a:r>
          </a:p>
          <a:p>
            <a:r>
              <a:rPr lang="en-US" baseline="0" dirty="0"/>
              <a:t>Vigilance – no matter how secure you are today, eventually new vulnerabilities will be discovered and you must constantly be assessing your security state.</a:t>
            </a:r>
            <a:endParaRPr lang="en-US" dirty="0"/>
          </a:p>
        </p:txBody>
      </p:sp>
    </p:spTree>
    <p:extLst>
      <p:ext uri="{BB962C8B-B14F-4D97-AF65-F5344CB8AC3E}">
        <p14:creationId xmlns:p14="http://schemas.microsoft.com/office/powerpoint/2010/main" val="32827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ts val="300"/>
              </a:spcBef>
              <a:spcAft>
                <a:spcPts val="300"/>
              </a:spcAft>
              <a:buClrTx/>
              <a:buSzTx/>
              <a:buFontTx/>
              <a:buNone/>
              <a:tabLst/>
              <a:defRPr/>
            </a:pPr>
            <a:r>
              <a:rPr lang="en-US" dirty="0"/>
              <a:t>Its important to understand the standard boot sequence for a Linux platform as there are many ways an attacker can take advantage of this sequence. Knowing</a:t>
            </a:r>
            <a:r>
              <a:rPr lang="en-US" baseline="0" dirty="0"/>
              <a:t> the sequence of events will allow you as a defender to notice when something is amiss and investigate it further. By injecting themselves in the boot sequence or rearranging the sequence, an attacker can bypass security procedures, logs, elevate privileges and even boot their own kernel! We will take a deeper look into some of these shortly, but for now, it is important to understand the high-level sequence of events that any Linux system will go through on startup.</a:t>
            </a:r>
            <a:endParaRPr lang="en-US" dirty="0"/>
          </a:p>
          <a:p>
            <a:endParaRPr lang="en-US" dirty="0"/>
          </a:p>
        </p:txBody>
      </p:sp>
    </p:spTree>
    <p:extLst>
      <p:ext uri="{BB962C8B-B14F-4D97-AF65-F5344CB8AC3E}">
        <p14:creationId xmlns:p14="http://schemas.microsoft.com/office/powerpoint/2010/main" val="332596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graphical</a:t>
            </a:r>
            <a:r>
              <a:rPr lang="en-US" baseline="0" dirty="0"/>
              <a:t> depiction of the boot sequence we just went over. The graphic adds in some of the additional complexities of the boot sequence as </a:t>
            </a:r>
            <a:r>
              <a:rPr lang="en-US" baseline="0" dirty="0" err="1"/>
              <a:t>systemd</a:t>
            </a:r>
            <a:r>
              <a:rPr lang="en-US" baseline="0" dirty="0"/>
              <a:t> will need to start all services (daemons) associated with the target environment that it needs to get to. The target environment always starts with the default target to load required daemons for any low-level operation, and then will boot up to the target environment needed, which is usually run level 3 (server) or run level 5 (multi-user mode). We will talk about run levels in a second, but for the test, you will be required to recreate this diagram to include all lines, labels and boxes. Make sure to spell out any acronyms.</a:t>
            </a:r>
          </a:p>
        </p:txBody>
      </p:sp>
    </p:spTree>
    <p:extLst>
      <p:ext uri="{BB962C8B-B14F-4D97-AF65-F5344CB8AC3E}">
        <p14:creationId xmlns:p14="http://schemas.microsoft.com/office/powerpoint/2010/main" val="4096127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Linux there are generally two main boot loaders that are used;</a:t>
            </a:r>
            <a:r>
              <a:rPr lang="en-US" baseline="0" dirty="0"/>
              <a:t> GRUM and LILO. Linux allows anyone who can control to boot sequence to boot into single-user mode, which gives root privileges or direct command line access, so anyone who can cause a system reboot might be able to take advantage of vulnerable or </a:t>
            </a:r>
            <a:r>
              <a:rPr lang="en-US" baseline="0" dirty="0" err="1"/>
              <a:t>nonconfigured</a:t>
            </a:r>
            <a:r>
              <a:rPr lang="en-US" baseline="0" dirty="0"/>
              <a:t> bootloaders. For LILO, there is a configuration file that defines whether there is a password applied to your bootloader. By default it is </a:t>
            </a:r>
            <a:r>
              <a:rPr lang="en-US" i="1" baseline="0" dirty="0"/>
              <a:t>not</a:t>
            </a:r>
            <a:r>
              <a:rPr lang="en-US" baseline="0" dirty="0"/>
              <a:t> set. As a defender going into a possibly compromised host this is a great place to start to see if there is anything odd in the conf file. For GRUB, there is a similar capability; however, you configure it from a script that can be called by typing ‘grub’ and then adding a password using md5crypt.</a:t>
            </a:r>
            <a:endParaRPr lang="en-US" dirty="0"/>
          </a:p>
        </p:txBody>
      </p:sp>
    </p:spTree>
    <p:extLst>
      <p:ext uri="{BB962C8B-B14F-4D97-AF65-F5344CB8AC3E}">
        <p14:creationId xmlns:p14="http://schemas.microsoft.com/office/powerpoint/2010/main" val="694332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sson title slide">
    <p:spTree>
      <p:nvGrpSpPr>
        <p:cNvPr id="1" name=""/>
        <p:cNvGrpSpPr/>
        <p:nvPr/>
      </p:nvGrpSpPr>
      <p:grpSpPr>
        <a:xfrm>
          <a:off x="0" y="0"/>
          <a:ext cx="0" cy="0"/>
          <a:chOff x="0" y="0"/>
          <a:chExt cx="0" cy="0"/>
        </a:xfrm>
      </p:grpSpPr>
      <p:sp>
        <p:nvSpPr>
          <p:cNvPr id="184324" name="Text Box 4"/>
          <p:cNvSpPr txBox="1">
            <a:spLocks noChangeArrowheads="1"/>
          </p:cNvSpPr>
          <p:nvPr/>
        </p:nvSpPr>
        <p:spPr bwMode="auto">
          <a:xfrm>
            <a:off x="2310649" y="6078541"/>
            <a:ext cx="7559040" cy="461665"/>
          </a:xfrm>
          <a:prstGeom prst="rect">
            <a:avLst/>
          </a:prstGeom>
          <a:noFill/>
          <a:ln w="12700">
            <a:noFill/>
            <a:miter lim="800000"/>
            <a:headEnd/>
            <a:tailEnd/>
          </a:ln>
          <a:effectLst/>
        </p:spPr>
        <p:txBody>
          <a:bodyPr anchor="ctr" anchorCtr="1">
            <a:spAutoFit/>
          </a:bodyPr>
          <a:lstStyle/>
          <a:p>
            <a:pPr algn="ctr">
              <a:lnSpc>
                <a:spcPct val="100000"/>
              </a:lnSpc>
              <a:spcBef>
                <a:spcPts val="0"/>
              </a:spcBef>
            </a:pPr>
            <a:r>
              <a:rPr lang="en-US" sz="2400" dirty="0">
                <a:solidFill>
                  <a:srgbClr val="00DFCA"/>
                </a:solidFill>
                <a:effectLst>
                  <a:outerShdw blurRad="38100" dist="38100" dir="2700000" algn="tl">
                    <a:srgbClr val="000000">
                      <a:alpha val="43137"/>
                    </a:srgbClr>
                  </a:outerShdw>
                </a:effectLst>
              </a:rPr>
              <a:t>USAF Weapons School • Nellis AFB</a:t>
            </a:r>
            <a:endParaRPr lang="en-US" sz="1800" b="0" dirty="0">
              <a:solidFill>
                <a:srgbClr val="00DFCA"/>
              </a:solidFill>
              <a:effectLst>
                <a:outerShdw blurRad="38100" dist="38100" dir="2700000" algn="tl">
                  <a:srgbClr val="000000">
                    <a:alpha val="43137"/>
                  </a:srgbClr>
                </a:outerShdw>
              </a:effectLst>
              <a:latin typeface="Arial" charset="0"/>
            </a:endParaRPr>
          </a:p>
        </p:txBody>
      </p:sp>
      <p:grpSp>
        <p:nvGrpSpPr>
          <p:cNvPr id="184328" name="Group 8"/>
          <p:cNvGrpSpPr>
            <a:grpSpLocks/>
          </p:cNvGrpSpPr>
          <p:nvPr/>
        </p:nvGrpSpPr>
        <p:grpSpPr bwMode="auto">
          <a:xfrm>
            <a:off x="5297577" y="3807082"/>
            <a:ext cx="1579702" cy="1393825"/>
            <a:chOff x="2418" y="2405"/>
            <a:chExt cx="912" cy="878"/>
          </a:xfrm>
        </p:grpSpPr>
        <p:pic>
          <p:nvPicPr>
            <p:cNvPr id="184329" name="Picture 9" descr="template_ws_patch"/>
            <p:cNvPicPr>
              <a:picLocks noChangeAspect="1" noChangeArrowheads="1"/>
            </p:cNvPicPr>
            <p:nvPr/>
          </p:nvPicPr>
          <p:blipFill>
            <a:blip r:embed="rId2" cstate="print"/>
            <a:srcRect/>
            <a:stretch>
              <a:fillRect/>
            </a:stretch>
          </p:blipFill>
          <p:spPr bwMode="auto">
            <a:xfrm>
              <a:off x="2572" y="2405"/>
              <a:ext cx="617" cy="748"/>
            </a:xfrm>
            <a:prstGeom prst="rect">
              <a:avLst/>
            </a:prstGeom>
            <a:noFill/>
            <a:ln w="9525">
              <a:noFill/>
              <a:miter lim="800000"/>
              <a:headEnd/>
              <a:tailEnd/>
            </a:ln>
          </p:spPr>
        </p:pic>
        <p:sp>
          <p:nvSpPr>
            <p:cNvPr id="184330" name="AutoShape 10" descr="Large checker board"/>
            <p:cNvSpPr>
              <a:spLocks noChangeArrowheads="1"/>
            </p:cNvSpPr>
            <p:nvPr/>
          </p:nvSpPr>
          <p:spPr bwMode="auto">
            <a:xfrm flipH="1" flipV="1">
              <a:off x="2418" y="3043"/>
              <a:ext cx="912" cy="240"/>
            </a:xfrm>
            <a:prstGeom prst="ellipseRibbon2">
              <a:avLst>
                <a:gd name="adj1" fmla="val 50000"/>
                <a:gd name="adj2" fmla="val 56019"/>
                <a:gd name="adj3" fmla="val 25000"/>
              </a:avLst>
            </a:prstGeom>
            <a:pattFill prst="lgCheck">
              <a:fgClr>
                <a:schemeClr val="tx2"/>
              </a:fgClr>
              <a:bgClr>
                <a:schemeClr val="bg2"/>
              </a:bgClr>
            </a:pattFill>
            <a:ln w="12700">
              <a:solidFill>
                <a:schemeClr val="bg2"/>
              </a:solidFill>
              <a:round/>
              <a:headEnd/>
              <a:tailEnd/>
            </a:ln>
            <a:effectLst/>
          </p:spPr>
          <p:txBody>
            <a:bodyPr wrap="none" anchor="ctr"/>
            <a:lstStyle/>
            <a:p>
              <a:endParaRPr lang="en-US" sz="2400" dirty="0">
                <a:effectLst>
                  <a:outerShdw blurRad="38100" dist="38100" dir="2700000" algn="tl">
                    <a:srgbClr val="000000">
                      <a:alpha val="43137"/>
                    </a:srgbClr>
                  </a:outerShdw>
                </a:effectLst>
              </a:endParaRPr>
            </a:p>
          </p:txBody>
        </p:sp>
      </p:grpSp>
      <p:sp>
        <p:nvSpPr>
          <p:cNvPr id="184331" name="Rectangle 11"/>
          <p:cNvSpPr>
            <a:spLocks noChangeArrowheads="1"/>
          </p:cNvSpPr>
          <p:nvPr userDrawn="1"/>
        </p:nvSpPr>
        <p:spPr bwMode="auto">
          <a:xfrm>
            <a:off x="0" y="3"/>
            <a:ext cx="12192000" cy="366767"/>
          </a:xfrm>
          <a:prstGeom prst="rect">
            <a:avLst/>
          </a:prstGeom>
          <a:noFill/>
          <a:ln w="12700">
            <a:noFill/>
            <a:miter lim="800000"/>
            <a:headEnd/>
            <a:tailEnd/>
          </a:ln>
          <a:effectLst/>
        </p:spPr>
        <p:txBody>
          <a:bodyPr lIns="90488" tIns="44450" rIns="90488" bIns="44450" anchor="ctr" anchorCtr="1">
            <a:spAutoFit/>
          </a:bodyPr>
          <a:lstStyle/>
          <a:p>
            <a:pPr marL="0" marR="0" indent="0" algn="ctr" defTabSz="914400" rtl="0" eaLnBrk="0" fontAlgn="base" latinLnBrk="0" hangingPunct="0">
              <a:lnSpc>
                <a:spcPct val="100000"/>
              </a:lnSpc>
              <a:spcBef>
                <a:spcPts val="0"/>
              </a:spcBef>
              <a:spcAft>
                <a:spcPct val="0"/>
              </a:spcAft>
              <a:buClrTx/>
              <a:buSzTx/>
              <a:buFontTx/>
              <a:buNone/>
              <a:tabLst/>
              <a:defRPr/>
            </a:pP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4332" name="Rectangle 12"/>
          <p:cNvSpPr>
            <a:spLocks noChangeArrowheads="1"/>
          </p:cNvSpPr>
          <p:nvPr userDrawn="1"/>
        </p:nvSpPr>
        <p:spPr bwMode="auto">
          <a:xfrm>
            <a:off x="0" y="6494466"/>
            <a:ext cx="12192000" cy="366767"/>
          </a:xfrm>
          <a:prstGeom prst="rect">
            <a:avLst/>
          </a:prstGeom>
          <a:noFill/>
          <a:ln w="12700">
            <a:noFill/>
            <a:miter lim="800000"/>
            <a:headEnd/>
            <a:tailEnd/>
          </a:ln>
          <a:effectLst/>
        </p:spPr>
        <p:txBody>
          <a:bodyPr lIns="90488" tIns="44450" rIns="90488" bIns="44450" anchor="ctr" anchorCtr="1">
            <a:spAutoFit/>
          </a:bodyPr>
          <a:lstStyle/>
          <a:p>
            <a:pPr algn="ctr">
              <a:lnSpc>
                <a:spcPct val="100000"/>
              </a:lnSpc>
              <a:spcBef>
                <a:spcPts val="0"/>
              </a:spcBef>
            </a:pP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1" name="Rectangle 1036"/>
          <p:cNvSpPr>
            <a:spLocks noChangeArrowheads="1"/>
          </p:cNvSpPr>
          <p:nvPr userDrawn="1"/>
        </p:nvSpPr>
        <p:spPr bwMode="black">
          <a:xfrm>
            <a:off x="1028703" y="5408870"/>
            <a:ext cx="10117451" cy="584775"/>
          </a:xfrm>
          <a:prstGeom prst="rect">
            <a:avLst/>
          </a:prstGeom>
          <a:noFill/>
          <a:ln w="12700">
            <a:noFill/>
            <a:miter lim="800000"/>
            <a:headEnd type="none" w="sm" len="sm"/>
            <a:tailEnd type="none" w="sm" len="sm"/>
          </a:ln>
          <a:effectLst/>
        </p:spPr>
        <p:txBody>
          <a:bodyPr wrap="square" anchor="ctr" anchorCtr="1">
            <a:spAutoFit/>
          </a:bodyPr>
          <a:lstStyle/>
          <a:p>
            <a:pPr algn="ctr">
              <a:spcBef>
                <a:spcPts val="0"/>
              </a:spcBef>
            </a:pPr>
            <a:r>
              <a:rPr lang="en-US" sz="3200" dirty="0">
                <a:solidFill>
                  <a:schemeClr val="tx1"/>
                </a:solidFill>
                <a:effectLst>
                  <a:outerShdw blurRad="38100" dist="38100" dir="2700000" algn="tl">
                    <a:srgbClr val="000000">
                      <a:alpha val="43137"/>
                    </a:srgbClr>
                  </a:outerShdw>
                </a:effectLst>
              </a:rPr>
              <a:t>Instructor: </a:t>
            </a:r>
            <a:r>
              <a:rPr lang="en-US" sz="3200" dirty="0" smtClean="0">
                <a:solidFill>
                  <a:schemeClr val="tx1"/>
                </a:solidFill>
                <a:effectLst>
                  <a:outerShdw blurRad="38100" dist="38100" dir="2700000" algn="tl">
                    <a:srgbClr val="000000">
                      <a:alpha val="43137"/>
                    </a:srgbClr>
                  </a:outerShdw>
                </a:effectLst>
              </a:rPr>
              <a:t>Maj</a:t>
            </a:r>
            <a:r>
              <a:rPr lang="en-US" sz="3200" baseline="0" dirty="0" smtClean="0">
                <a:solidFill>
                  <a:schemeClr val="tx1"/>
                </a:solidFill>
                <a:effectLst>
                  <a:outerShdw blurRad="38100" dist="38100" dir="2700000" algn="tl">
                    <a:srgbClr val="000000">
                      <a:alpha val="43137"/>
                    </a:srgbClr>
                  </a:outerShdw>
                </a:effectLst>
              </a:rPr>
              <a:t> Patrick </a:t>
            </a:r>
            <a:r>
              <a:rPr lang="en-US" sz="3200" dirty="0" smtClean="0">
                <a:solidFill>
                  <a:schemeClr val="tx1"/>
                </a:solidFill>
                <a:effectLst>
                  <a:outerShdw blurRad="38100" dist="38100" dir="2700000" algn="tl">
                    <a:srgbClr val="000000">
                      <a:alpha val="43137"/>
                    </a:srgbClr>
                  </a:outerShdw>
                </a:effectLst>
              </a:rPr>
              <a:t>“Shrink” </a:t>
            </a:r>
            <a:r>
              <a:rPr lang="en-US" sz="3200" dirty="0" err="1" smtClean="0">
                <a:solidFill>
                  <a:schemeClr val="tx1"/>
                </a:solidFill>
                <a:effectLst>
                  <a:outerShdw blurRad="38100" dist="38100" dir="2700000" algn="tl">
                    <a:srgbClr val="000000">
                      <a:alpha val="43137"/>
                    </a:srgbClr>
                  </a:outerShdw>
                </a:effectLst>
              </a:rPr>
              <a:t>Vinge</a:t>
            </a:r>
            <a:endParaRPr lang="en-US" sz="3200" b="0" dirty="0">
              <a:solidFill>
                <a:schemeClr val="tx1"/>
              </a:solidFill>
              <a:effectLst>
                <a:outerShdw blurRad="38100" dist="38100" dir="2700000" algn="tl">
                  <a:srgbClr val="000000">
                    <a:alpha val="43137"/>
                  </a:srgbClr>
                </a:outerShdw>
              </a:effectLst>
            </a:endParaRPr>
          </a:p>
        </p:txBody>
      </p:sp>
      <p:sp>
        <p:nvSpPr>
          <p:cNvPr id="12" name="TextBox 11"/>
          <p:cNvSpPr txBox="1"/>
          <p:nvPr userDrawn="1"/>
        </p:nvSpPr>
        <p:spPr>
          <a:xfrm>
            <a:off x="1005480" y="1598613"/>
            <a:ext cx="10164233" cy="2176462"/>
          </a:xfrm>
          <a:prstGeom prst="rect">
            <a:avLst/>
          </a:prstGeom>
          <a:noFill/>
        </p:spPr>
        <p:txBody>
          <a:bodyPr wrap="square" rtlCol="0" anchor="ctr" anchorCtr="1">
            <a:noAutofit/>
          </a:bodyPr>
          <a:lstStyle/>
          <a:p>
            <a:pPr algn="ctr">
              <a:lnSpc>
                <a:spcPct val="100000"/>
              </a:lnSpc>
            </a:pPr>
            <a:r>
              <a:rPr lang="en-US" sz="5400" dirty="0">
                <a:solidFill>
                  <a:srgbClr val="FF9B03"/>
                </a:solidFill>
                <a:effectLst>
                  <a:outerShdw blurRad="38100" dist="38100" dir="2700000" algn="tl">
                    <a:srgbClr val="000000">
                      <a:alpha val="43137"/>
                    </a:srgbClr>
                  </a:outerShdw>
                </a:effectLst>
              </a:rPr>
              <a:t>Threat Detection: </a:t>
            </a:r>
            <a:br>
              <a:rPr lang="en-US" sz="5400" dirty="0">
                <a:solidFill>
                  <a:srgbClr val="FF9B03"/>
                </a:solidFill>
                <a:effectLst>
                  <a:outerShdw blurRad="38100" dist="38100" dir="2700000" algn="tl">
                    <a:srgbClr val="000000">
                      <a:alpha val="43137"/>
                    </a:srgbClr>
                  </a:outerShdw>
                </a:effectLst>
              </a:rPr>
            </a:br>
            <a:r>
              <a:rPr lang="en-US" sz="5400" dirty="0">
                <a:solidFill>
                  <a:srgbClr val="FF9B03"/>
                </a:solidFill>
                <a:effectLst>
                  <a:outerShdw blurRad="38100" dist="38100" dir="2700000" algn="tl">
                    <a:srgbClr val="000000">
                      <a:alpha val="43137"/>
                    </a:srgbClr>
                  </a:outerShdw>
                </a:effectLst>
              </a:rPr>
              <a:t>Linux Defensive Capabilities</a:t>
            </a:r>
          </a:p>
        </p:txBody>
      </p:sp>
      <p:sp>
        <p:nvSpPr>
          <p:cNvPr id="13" name="TextBox 12"/>
          <p:cNvSpPr txBox="1"/>
          <p:nvPr userDrawn="1"/>
        </p:nvSpPr>
        <p:spPr>
          <a:xfrm>
            <a:off x="2095503" y="346075"/>
            <a:ext cx="7994651" cy="1130300"/>
          </a:xfrm>
          <a:prstGeom prst="rect">
            <a:avLst/>
          </a:prstGeom>
          <a:noFill/>
        </p:spPr>
        <p:txBody>
          <a:bodyPr wrap="none" rtlCol="0" anchor="ctr" anchorCtr="1">
            <a:noAutofit/>
          </a:bodyPr>
          <a:lstStyle/>
          <a:p>
            <a:pPr algn="ctr"/>
            <a:r>
              <a:rPr lang="en-US" sz="6000" dirty="0">
                <a:solidFill>
                  <a:srgbClr val="FFFF00"/>
                </a:solidFill>
                <a:effectLst>
                  <a:outerShdw blurRad="38100" dist="38100" dir="2700000" algn="tl">
                    <a:srgbClr val="000000">
                      <a:alpha val="43137"/>
                    </a:srgbClr>
                  </a:outerShdw>
                </a:effectLst>
                <a:latin typeface="+mj-lt"/>
              </a:rPr>
              <a:t>CWU919KD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auto"/>
        <p:txBody>
          <a:bodyPr/>
          <a:lstStyle>
            <a:lvl1pPr>
              <a:lnSpc>
                <a:spcPct val="100000"/>
              </a:lnSpc>
              <a:spcBef>
                <a:spcPts val="300"/>
              </a:spcBef>
              <a:spcAft>
                <a:spcPts val="300"/>
              </a:spcAf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a:lnSpc>
                <a:spcPct val="100000"/>
              </a:lnSpc>
              <a:spcBef>
                <a:spcPts val="300"/>
              </a:spcBef>
              <a:spcAft>
                <a:spcPts val="300"/>
              </a:spcAft>
              <a:defRPr lang="en-US" sz="2400" b="1" dirty="0" smtClean="0">
                <a:solidFill>
                  <a:schemeClr val="tx1"/>
                </a:solidFill>
                <a:effectLst>
                  <a:outerShdw blurRad="38100" dist="38100" dir="2700000" algn="tl">
                    <a:srgbClr val="000000">
                      <a:alpha val="43137"/>
                    </a:srgbClr>
                  </a:outerShdw>
                </a:effectLst>
                <a:latin typeface="+mn-lt"/>
              </a:defRPr>
            </a:lvl2pPr>
            <a:lvl3pPr marL="978408">
              <a:lnSpc>
                <a:spcPct val="100000"/>
              </a:lnSpc>
              <a:spcBef>
                <a:spcPts val="300"/>
              </a:spcBef>
              <a:spcAft>
                <a:spcPts val="300"/>
              </a:spcAft>
              <a:defRPr sz="2400">
                <a:effectLst>
                  <a:outerShdw blurRad="38100" dist="38100" dir="2700000" algn="tl">
                    <a:srgbClr val="000000">
                      <a:alpha val="43137"/>
                    </a:srgbClr>
                  </a:outerShdw>
                </a:effectLst>
              </a:defRPr>
            </a:lvl3pPr>
            <a:lvl4pPr marL="1316736">
              <a:lnSpc>
                <a:spcPct val="100000"/>
              </a:lnSpc>
              <a:spcBef>
                <a:spcPts val="300"/>
              </a:spcBef>
              <a:spcAft>
                <a:spcPts val="300"/>
              </a:spcAft>
              <a:defRPr sz="2000">
                <a:effectLst>
                  <a:outerShdw blurRad="38100" dist="38100" dir="2700000" algn="tl">
                    <a:srgbClr val="000000">
                      <a:alpha val="43137"/>
                    </a:srgbClr>
                  </a:outerShdw>
                </a:effectLst>
              </a:defRPr>
            </a:lvl4pPr>
            <a:lvl5pPr marL="1645920" indent="-319088">
              <a:lnSpc>
                <a:spcPct val="100000"/>
              </a:lnSpc>
              <a:spcBef>
                <a:spcPts val="300"/>
              </a:spcBef>
              <a:spcAft>
                <a:spcPts val="300"/>
              </a:spcAft>
              <a:buClr>
                <a:schemeClr val="tx2"/>
              </a:buClr>
              <a:buSzPct val="125000"/>
              <a:buFont typeface="Arial Narrow" pitchFamily="34" charset="0"/>
              <a:buChar char="–"/>
              <a:defRPr sz="2000" b="1">
                <a:effectLst>
                  <a:outerShdw blurRad="38100" dist="38100" dir="2700000" algn="tl">
                    <a:srgbClr val="000000">
                      <a:alpha val="43137"/>
                    </a:srgbClr>
                  </a:outerShdw>
                </a:effectLst>
              </a:defRPr>
            </a:lvl5pPr>
          </a:lstStyle>
          <a:p>
            <a:pPr marL="320040" lvl="0" indent="-320040" algn="l" rtl="0" eaLnBrk="1" fontAlgn="base" hangingPunct="1">
              <a:lnSpc>
                <a:spcPct val="100000"/>
              </a:lnSpc>
              <a:spcBef>
                <a:spcPts val="300"/>
              </a:spcBef>
              <a:spcAft>
                <a:spcPts val="300"/>
              </a:spcAft>
              <a:buClr>
                <a:schemeClr val="tx2"/>
              </a:buClr>
              <a:buSzPct val="125000"/>
              <a:buChar char="–"/>
              <a:tabLst>
                <a:tab pos="8064500" algn="l"/>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title"/>
          </p:nvPr>
        </p:nvSpPr>
        <p:spPr bwMode="black">
          <a:xfrm>
            <a:off x="2130427" y="200025"/>
            <a:ext cx="7912608"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
        <p:nvSpPr>
          <p:cNvPr id="3" name="Content Placeholder 2"/>
          <p:cNvSpPr>
            <a:spLocks noGrp="1"/>
          </p:cNvSpPr>
          <p:nvPr>
            <p:ph sz="half" idx="1" hasCustomPrompt="1"/>
          </p:nvPr>
        </p:nvSpPr>
        <p:spPr bwMode="auto">
          <a:xfrm>
            <a:off x="508000" y="1595441"/>
            <a:ext cx="5486400" cy="4795837"/>
          </a:xfrm>
        </p:spPr>
        <p:txBody>
          <a:bodyPr/>
          <a:lstStyle>
            <a:lvl1pPr>
              <a:spcBef>
                <a:spcPts val="300"/>
              </a:spcBef>
              <a:defRPr sz="2800">
                <a:effectLst>
                  <a:outerShdw blurRad="38100" dist="38100" dir="2700000" algn="tl">
                    <a:srgbClr val="000000">
                      <a:alpha val="43137"/>
                    </a:srgbClr>
                  </a:outerShdw>
                </a:effectLst>
              </a:defRPr>
            </a:lvl1pPr>
            <a:lvl2pPr marL="649224" indent="-319088">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bwMode="auto">
          <a:xfrm>
            <a:off x="6197600" y="1595441"/>
            <a:ext cx="5486400" cy="4795837"/>
          </a:xfrm>
        </p:spPr>
        <p:txBody>
          <a:bodyPr/>
          <a:lstStyle>
            <a:lvl1pPr>
              <a:spcBef>
                <a:spcPts val="300"/>
              </a:spcBef>
              <a:defRPr sz="2800">
                <a:effectLst>
                  <a:outerShdw blurRad="38100" dist="38100" dir="2700000" algn="tl">
                    <a:srgbClr val="000000">
                      <a:alpha val="43137"/>
                    </a:srgbClr>
                  </a:outerShdw>
                </a:effectLst>
              </a:defRPr>
            </a:lvl1pPr>
            <a:lvl2pPr marL="649224">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3" name="Rectangle 3"/>
          <p:cNvSpPr>
            <a:spLocks noChangeArrowheads="1"/>
          </p:cNvSpPr>
          <p:nvPr userDrawn="1"/>
        </p:nvSpPr>
        <p:spPr bwMode="auto">
          <a:xfrm>
            <a:off x="511380" y="1598143"/>
            <a:ext cx="11165417" cy="4808537"/>
          </a:xfrm>
          <a:prstGeom prst="rect">
            <a:avLst/>
          </a:prstGeom>
          <a:noFill/>
          <a:ln w="12700">
            <a:noFill/>
            <a:miter lim="800000"/>
            <a:headEnd/>
            <a:tailEnd/>
          </a:ln>
          <a:effectLst/>
        </p:spPr>
        <p:txBody>
          <a:bodyPr lIns="90488" tIns="44450" rIns="90488" bIns="44450"/>
          <a:lstStyle/>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name:	</a:t>
            </a:r>
            <a:r>
              <a:rPr lang="en-US" sz="2800" dirty="0" smtClean="0">
                <a:solidFill>
                  <a:schemeClr val="tx1"/>
                </a:solidFill>
                <a:effectLst>
                  <a:outerShdw blurRad="38100" dist="38100" dir="2700000" algn="tl">
                    <a:srgbClr val="000000">
                      <a:alpha val="43137"/>
                    </a:srgbClr>
                  </a:outerShdw>
                </a:effectLst>
              </a:rPr>
              <a:t>Maj Patrick “Shrink” </a:t>
            </a:r>
            <a:r>
              <a:rPr lang="en-US" sz="2800" dirty="0" err="1" smtClean="0">
                <a:solidFill>
                  <a:schemeClr val="tx1"/>
                </a:solidFill>
                <a:effectLst>
                  <a:outerShdw blurRad="38100" dist="38100" dir="2700000" algn="tl">
                    <a:srgbClr val="000000">
                      <a:alpha val="43137"/>
                    </a:srgbClr>
                  </a:outerShdw>
                </a:effectLst>
              </a:rPr>
              <a:t>Vinge</a:t>
            </a:r>
            <a:endParaRPr lang="en-US" sz="2800" dirty="0">
              <a:solidFill>
                <a:schemeClr val="tx1"/>
              </a:solidFill>
              <a:effectLst>
                <a:outerShdw blurRad="38100" dist="38100" dir="2700000" algn="tl">
                  <a:srgbClr val="000000">
                    <a:alpha val="43137"/>
                  </a:srgbClr>
                </a:outerShdw>
              </a:effectLst>
            </a:endParaRP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address:	USAF Weapons School</a:t>
            </a:r>
            <a:br>
              <a:rPr lang="en-US" sz="2800" dirty="0">
                <a:solidFill>
                  <a:schemeClr val="tx1"/>
                </a:solidFill>
                <a:effectLst>
                  <a:outerShdw blurRad="38100" dist="38100" dir="2700000" algn="tl">
                    <a:srgbClr val="000000">
                      <a:alpha val="43137"/>
                    </a:srgbClr>
                  </a:outerShdw>
                </a:effectLst>
              </a:rPr>
            </a:br>
            <a:r>
              <a:rPr lang="en-US" sz="2800" dirty="0">
                <a:solidFill>
                  <a:schemeClr val="tx1"/>
                </a:solidFill>
                <a:effectLst>
                  <a:outerShdw blurRad="38100" dist="38100" dir="2700000" algn="tl">
                    <a:srgbClr val="000000">
                      <a:alpha val="43137"/>
                    </a:srgbClr>
                  </a:outerShdw>
                </a:effectLst>
              </a:rPr>
              <a:t>	4269 Tyndall Avenue</a:t>
            </a:r>
            <a:br>
              <a:rPr lang="en-US" sz="2800" dirty="0">
                <a:solidFill>
                  <a:schemeClr val="tx1"/>
                </a:solidFill>
                <a:effectLst>
                  <a:outerShdw blurRad="38100" dist="38100" dir="2700000" algn="tl">
                    <a:srgbClr val="000000">
                      <a:alpha val="43137"/>
                    </a:srgbClr>
                  </a:outerShdw>
                </a:effectLst>
              </a:rPr>
            </a:br>
            <a:r>
              <a:rPr lang="en-US" sz="2800" dirty="0">
                <a:solidFill>
                  <a:schemeClr val="tx1"/>
                </a:solidFill>
                <a:effectLst>
                  <a:outerShdw blurRad="38100" dist="38100" dir="2700000" algn="tl">
                    <a:srgbClr val="000000">
                      <a:alpha val="43137"/>
                    </a:srgbClr>
                  </a:outerShdw>
                </a:effectLst>
              </a:rPr>
              <a:t>	Nellis AFB NV 89191-6062</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phone:	(702) </a:t>
            </a:r>
            <a:r>
              <a:rPr lang="en-US" sz="2800" dirty="0" smtClean="0">
                <a:solidFill>
                  <a:schemeClr val="tx1"/>
                </a:solidFill>
                <a:effectLst>
                  <a:outerShdw blurRad="38100" dist="38100" dir="2700000" algn="tl">
                    <a:srgbClr val="000000">
                      <a:alpha val="43137"/>
                    </a:srgbClr>
                  </a:outerShdw>
                </a:effectLst>
              </a:rPr>
              <a:t>679-2215</a:t>
            </a:r>
            <a:endParaRPr lang="en-US" sz="2800" dirty="0">
              <a:solidFill>
                <a:schemeClr val="tx1"/>
              </a:solidFill>
              <a:effectLst>
                <a:outerShdw blurRad="38100" dist="38100" dir="2700000" algn="tl">
                  <a:srgbClr val="000000">
                    <a:alpha val="43137"/>
                  </a:srgbClr>
                </a:outerShdw>
              </a:effectLst>
            </a:endParaRPr>
          </a:p>
          <a:p>
            <a:pPr marL="320040" marR="0" lvl="0" indent="-320040" algn="l" defTabSz="914400" rtl="0" eaLnBrk="0" fontAlgn="base" latinLnBrk="0" hangingPunct="0">
              <a:lnSpc>
                <a:spcPct val="100000"/>
              </a:lnSpc>
              <a:spcBef>
                <a:spcPts val="300"/>
              </a:spcBef>
              <a:spcAft>
                <a:spcPts val="300"/>
              </a:spcAft>
              <a:buClr>
                <a:schemeClr val="tx2"/>
              </a:buClr>
              <a:buSzPct val="125000"/>
              <a:buFont typeface="Arial Narrow" pitchFamily="34" charset="0"/>
              <a:buChar char="–"/>
              <a:tabLst>
                <a:tab pos="3430588" algn="l"/>
                <a:tab pos="8064500" algn="l"/>
              </a:tabLst>
              <a:defRPr/>
            </a:pPr>
            <a:r>
              <a:rPr lang="en-US" sz="2800" dirty="0" smtClean="0">
                <a:solidFill>
                  <a:schemeClr val="tx1"/>
                </a:solidFill>
                <a:effectLst>
                  <a:outerShdw blurRad="38100" dist="38100" dir="2700000" algn="tl">
                    <a:srgbClr val="000000">
                      <a:alpha val="43137"/>
                    </a:srgbClr>
                  </a:outerShdw>
                </a:effectLst>
              </a:rPr>
              <a:t>Instructor’s e-mail:	</a:t>
            </a:r>
            <a:r>
              <a:rPr lang="en-US" sz="2800" b="1" kern="1200" dirty="0" smtClean="0">
                <a:solidFill>
                  <a:schemeClr val="tx1"/>
                </a:solidFill>
                <a:effectLst>
                  <a:outerShdw blurRad="38100" dist="38100" dir="2700000" algn="tl">
                    <a:srgbClr val="000000">
                      <a:alpha val="43137"/>
                    </a:srgbClr>
                  </a:outerShdw>
                </a:effectLst>
                <a:latin typeface="Arial Narrow" pitchFamily="34" charset="0"/>
                <a:ea typeface="+mn-ea"/>
                <a:cs typeface="+mn-cs"/>
              </a:rPr>
              <a:t>patrick.vinge.2@us.af.mil</a:t>
            </a:r>
          </a:p>
          <a:p>
            <a:pPr marL="0" lvl="0" indent="0" algn="l">
              <a:lnSpc>
                <a:spcPct val="100000"/>
              </a:lnSpc>
              <a:spcBef>
                <a:spcPts val="300"/>
              </a:spcBef>
              <a:spcAft>
                <a:spcPts val="300"/>
              </a:spcAft>
              <a:buClr>
                <a:schemeClr val="tx2"/>
              </a:buClr>
              <a:buSzPct val="125000"/>
              <a:buFont typeface="Arial Narrow" pitchFamily="34" charset="0"/>
              <a:buNone/>
              <a:tabLst>
                <a:tab pos="3430588" algn="l"/>
                <a:tab pos="8064500" algn="l"/>
              </a:tabLst>
            </a:pPr>
            <a:endParaRPr lang="en-US" sz="2800" dirty="0">
              <a:solidFill>
                <a:schemeClr val="tx1"/>
              </a:solidFill>
              <a:effectLst>
                <a:outerShdw blurRad="38100" dist="38100" dir="2700000" algn="tl">
                  <a:srgbClr val="000000">
                    <a:alpha val="43137"/>
                  </a:srgbClr>
                </a:outerShdw>
              </a:effectLst>
            </a:endParaRPr>
          </a:p>
        </p:txBody>
      </p:sp>
      <p:sp>
        <p:nvSpPr>
          <p:cNvPr id="4" name="Rectangle 3"/>
          <p:cNvSpPr>
            <a:spLocks noGrp="1" noChangeArrowheads="1"/>
          </p:cNvSpPr>
          <p:nvPr userDrawn="1"/>
        </p:nvSpPr>
        <p:spPr bwMode="auto">
          <a:xfrm>
            <a:off x="2082801" y="186726"/>
            <a:ext cx="8026400"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lvl1pPr algn="ctr" rtl="0" eaLnBrk="1" fontAlgn="base" hangingPunct="1">
              <a:lnSpc>
                <a:spcPct val="1000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a:lstStyle>
          <a:p>
            <a:pPr>
              <a:lnSpc>
                <a:spcPts val="4000"/>
              </a:lnSpc>
            </a:pPr>
            <a:r>
              <a:rPr lang="en-US" sz="3600" dirty="0"/>
              <a:t>Questions?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FF">
                <a:gamma/>
                <a:shade val="46275"/>
                <a:invGamma/>
              </a:srgbClr>
            </a:gs>
            <a:gs pos="50000">
              <a:srgbClr val="3333FF"/>
            </a:gs>
            <a:gs pos="100000">
              <a:srgbClr val="3333FF">
                <a:gamma/>
                <a:shade val="46275"/>
                <a:invGamma/>
              </a:srgbClr>
            </a:gs>
          </a:gsLst>
          <a:lin ang="5400000" scaled="1"/>
        </a:gradFill>
        <a:effectLst/>
      </p:bgPr>
    </p:bg>
    <p:spTree>
      <p:nvGrpSpPr>
        <p:cNvPr id="1" name=""/>
        <p:cNvGrpSpPr/>
        <p:nvPr/>
      </p:nvGrpSpPr>
      <p:grpSpPr>
        <a:xfrm>
          <a:off x="0" y="0"/>
          <a:ext cx="0" cy="0"/>
          <a:chOff x="0" y="0"/>
          <a:chExt cx="0" cy="0"/>
        </a:xfrm>
      </p:grpSpPr>
      <p:sp>
        <p:nvSpPr>
          <p:cNvPr id="11" name="Rectangle 10"/>
          <p:cNvSpPr/>
          <p:nvPr userDrawn="1"/>
        </p:nvSpPr>
        <p:spPr bwMode="auto">
          <a:xfrm>
            <a:off x="2129370" y="1263933"/>
            <a:ext cx="9859433"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83298" name="Rectangle 2"/>
          <p:cNvSpPr>
            <a:spLocks noGrp="1" noChangeArrowheads="1"/>
          </p:cNvSpPr>
          <p:nvPr>
            <p:ph type="body" idx="1"/>
          </p:nvPr>
        </p:nvSpPr>
        <p:spPr bwMode="black">
          <a:xfrm>
            <a:off x="508000" y="1595441"/>
            <a:ext cx="11176000"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a:t>
            </a:r>
          </a:p>
          <a:p>
            <a:pPr marL="649224" lvl="1"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Second level</a:t>
            </a:r>
          </a:p>
          <a:p>
            <a:pPr marL="978408" lvl="2"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Third level</a:t>
            </a:r>
          </a:p>
          <a:p>
            <a:pPr marL="1316736" lvl="3"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Fourth level</a:t>
            </a:r>
          </a:p>
          <a:p>
            <a:pPr marL="1645920" lvl="4"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Fifth level</a:t>
            </a:r>
          </a:p>
        </p:txBody>
      </p:sp>
      <p:sp>
        <p:nvSpPr>
          <p:cNvPr id="183300" name="Rectangle 4"/>
          <p:cNvSpPr>
            <a:spLocks noChangeArrowheads="1"/>
          </p:cNvSpPr>
          <p:nvPr/>
        </p:nvSpPr>
        <p:spPr bwMode="auto">
          <a:xfrm>
            <a:off x="0" y="3"/>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3301" name="Rectangle 5"/>
          <p:cNvSpPr>
            <a:spLocks noChangeArrowheads="1"/>
          </p:cNvSpPr>
          <p:nvPr/>
        </p:nvSpPr>
        <p:spPr bwMode="auto">
          <a:xfrm>
            <a:off x="0" y="6494466"/>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3302" name="Rectangle 6"/>
          <p:cNvSpPr>
            <a:spLocks noGrp="1" noChangeArrowheads="1"/>
          </p:cNvSpPr>
          <p:nvPr>
            <p:ph type="title"/>
          </p:nvPr>
        </p:nvSpPr>
        <p:spPr bwMode="black">
          <a:xfrm>
            <a:off x="2130427" y="200025"/>
            <a:ext cx="7912608"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grpSp>
        <p:nvGrpSpPr>
          <p:cNvPr id="183303" name="Group 7"/>
          <p:cNvGrpSpPr>
            <a:grpSpLocks/>
          </p:cNvGrpSpPr>
          <p:nvPr/>
        </p:nvGrpSpPr>
        <p:grpSpPr bwMode="auto">
          <a:xfrm>
            <a:off x="198967" y="112716"/>
            <a:ext cx="1604666" cy="1393825"/>
            <a:chOff x="94" y="71"/>
            <a:chExt cx="912" cy="878"/>
          </a:xfrm>
        </p:grpSpPr>
        <p:pic>
          <p:nvPicPr>
            <p:cNvPr id="183304" name="Picture 8" descr="template_ws_patch"/>
            <p:cNvPicPr>
              <a:picLocks noChangeAspect="1" noChangeArrowheads="1"/>
            </p:cNvPicPr>
            <p:nvPr userDrawn="1"/>
          </p:nvPicPr>
          <p:blipFill>
            <a:blip r:embed="rId8" cstate="print"/>
            <a:srcRect/>
            <a:stretch>
              <a:fillRect/>
            </a:stretch>
          </p:blipFill>
          <p:spPr bwMode="auto">
            <a:xfrm>
              <a:off x="242" y="71"/>
              <a:ext cx="617" cy="748"/>
            </a:xfrm>
            <a:prstGeom prst="rect">
              <a:avLst/>
            </a:prstGeom>
            <a:noFill/>
            <a:ln w="9525">
              <a:noFill/>
              <a:miter lim="800000"/>
              <a:headEnd/>
              <a:tailEnd/>
            </a:ln>
          </p:spPr>
        </p:pic>
        <p:sp>
          <p:nvSpPr>
            <p:cNvPr id="183305" name="AutoShape 9" descr="Large checker board"/>
            <p:cNvSpPr>
              <a:spLocks noChangeArrowheads="1"/>
            </p:cNvSpPr>
            <p:nvPr userDrawn="1"/>
          </p:nvSpPr>
          <p:spPr bwMode="auto">
            <a:xfrm flipH="1" flipV="1">
              <a:off x="94" y="709"/>
              <a:ext cx="912" cy="240"/>
            </a:xfrm>
            <a:prstGeom prst="ellipseRibbon2">
              <a:avLst>
                <a:gd name="adj1" fmla="val 50000"/>
                <a:gd name="adj2" fmla="val 56019"/>
                <a:gd name="adj3" fmla="val 25000"/>
              </a:avLst>
            </a:prstGeom>
            <a:pattFill prst="lgCheck">
              <a:fgClr>
                <a:schemeClr val="tx2"/>
              </a:fgClr>
              <a:bgClr>
                <a:schemeClr val="bg2"/>
              </a:bgClr>
            </a:pattFill>
            <a:ln w="12700">
              <a:solidFill>
                <a:schemeClr val="bg2"/>
              </a:solidFill>
              <a:round/>
              <a:headEnd/>
              <a:tailEnd/>
            </a:ln>
            <a:effectLst/>
          </p:spPr>
          <p:txBody>
            <a:bodyPr wrap="none" anchor="ctr"/>
            <a:lstStyle/>
            <a:p>
              <a:endParaRPr lang="en-US" sz="2400" dirty="0">
                <a:effectLst>
                  <a:outerShdw blurRad="38100" dist="38100" dir="2700000" algn="tl">
                    <a:srgbClr val="000000">
                      <a:alpha val="43137"/>
                    </a:srgbClr>
                  </a:outerShdw>
                </a:effectLst>
              </a:endParaRPr>
            </a:p>
          </p:txBody>
        </p:sp>
      </p:grpSp>
      <p:sp>
        <p:nvSpPr>
          <p:cNvPr id="183306" name="Rectangle 10"/>
          <p:cNvSpPr>
            <a:spLocks noChangeArrowheads="1"/>
          </p:cNvSpPr>
          <p:nvPr/>
        </p:nvSpPr>
        <p:spPr bwMode="black">
          <a:xfrm>
            <a:off x="11522502" y="6541292"/>
            <a:ext cx="415498" cy="313932"/>
          </a:xfrm>
          <a:prstGeom prst="rect">
            <a:avLst/>
          </a:prstGeom>
          <a:noFill/>
          <a:ln w="12700">
            <a:noFill/>
            <a:miter lim="800000"/>
            <a:headEnd/>
            <a:tailEnd/>
          </a:ln>
          <a:effectLst/>
        </p:spPr>
        <p:txBody>
          <a:bodyPr wrap="none" anchor="ctr" anchorCtr="1">
            <a:spAutoFit/>
          </a:bodyPr>
          <a:lstStyle/>
          <a:p>
            <a:pPr algn="r">
              <a:lnSpc>
                <a:spcPct val="80000"/>
              </a:lnSpc>
              <a:spcBef>
                <a:spcPct val="30000"/>
              </a:spcBef>
            </a:pPr>
            <a:fld id="{DA903C6E-477B-42BE-B60F-40CFBB4EFC57}" type="slidenum">
              <a:rPr lang="en-US" sz="1800">
                <a:solidFill>
                  <a:srgbClr val="00DFCA"/>
                </a:solidFill>
                <a:effectLst>
                  <a:outerShdw blurRad="38100" dist="38100" dir="2700000" algn="tl">
                    <a:srgbClr val="000000">
                      <a:alpha val="43137"/>
                    </a:srgbClr>
                  </a:outerShdw>
                </a:effectLst>
              </a:rPr>
              <a:pPr algn="r">
                <a:lnSpc>
                  <a:spcPct val="80000"/>
                </a:lnSpc>
                <a:spcBef>
                  <a:spcPct val="30000"/>
                </a:spcBef>
              </a:pPr>
              <a:t>‹#›</a:t>
            </a:fld>
            <a:endParaRPr lang="en-US" sz="1800" dirty="0">
              <a:solidFill>
                <a:srgbClr val="00DFCA"/>
              </a:solidFill>
              <a:effectLst>
                <a:outerShdw blurRad="38100" dist="38100" dir="2700000" algn="tl">
                  <a:srgbClr val="000000">
                    <a:alpha val="43137"/>
                  </a:srgbClr>
                </a:outerShdw>
              </a:effectLst>
            </a:endParaRP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1" r:id="rId3"/>
    <p:sldLayoutId id="2147483663" r:id="rId4"/>
    <p:sldLayoutId id="2147483664" r:id="rId5"/>
    <p:sldLayoutId id="2147483673" r:id="rId6"/>
  </p:sldLayoutIdLst>
  <p:txStyles>
    <p:titleStyle>
      <a:lvl1pPr algn="ctr" rtl="0" eaLnBrk="1" fontAlgn="base" hangingPunct="1">
        <a:lnSpc>
          <a:spcPts val="37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p:titleStyle>
    <p:body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53035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71323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3pPr>
      <a:lvl4pPr marL="886968"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4pPr>
      <a:lvl5pPr marL="1033272"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8.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7.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Do not print the following hidden slides in SSG: 0 and 35</a:t>
            </a:r>
          </a:p>
          <a:p>
            <a:r>
              <a:rPr lang="en-US" dirty="0"/>
              <a:t>Print </a:t>
            </a:r>
            <a:r>
              <a:rPr lang="en-US" dirty="0" smtClean="0"/>
              <a:t>a standalone copy of ‘Memory Analysis </a:t>
            </a:r>
            <a:r>
              <a:rPr lang="en-US" dirty="0"/>
              <a:t>with </a:t>
            </a:r>
            <a:r>
              <a:rPr lang="en-US" dirty="0" smtClean="0"/>
              <a:t>Volatility’ </a:t>
            </a:r>
            <a:r>
              <a:rPr lang="en-US" dirty="0" err="1" smtClean="0"/>
              <a:t>ppt</a:t>
            </a:r>
            <a:r>
              <a:rPr lang="en-US" dirty="0" smtClean="0"/>
              <a:t> for each student and one copy of instructor notes </a:t>
            </a:r>
          </a:p>
          <a:p>
            <a:pPr lvl="1"/>
            <a:r>
              <a:rPr lang="en-US" dirty="0" smtClean="0"/>
              <a:t>Use associated cover</a:t>
            </a:r>
            <a:endParaRPr lang="en-US" dirty="0"/>
          </a:p>
        </p:txBody>
      </p:sp>
      <p:sp>
        <p:nvSpPr>
          <p:cNvPr id="3" name="Title 2"/>
          <p:cNvSpPr>
            <a:spLocks noGrp="1"/>
          </p:cNvSpPr>
          <p:nvPr>
            <p:ph type="title"/>
          </p:nvPr>
        </p:nvSpPr>
        <p:spPr/>
        <p:txBody>
          <a:bodyPr/>
          <a:lstStyle/>
          <a:p>
            <a:r>
              <a:rPr lang="en-US" smtClean="0"/>
              <a:t>Print Instructions</a:t>
            </a:r>
            <a:endParaRPr lang="en-US" dirty="0"/>
          </a:p>
        </p:txBody>
      </p:sp>
    </p:spTree>
    <p:extLst>
      <p:ext uri="{BB962C8B-B14F-4D97-AF65-F5344CB8AC3E}">
        <p14:creationId xmlns:p14="http://schemas.microsoft.com/office/powerpoint/2010/main" val="597162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80612" y="3029677"/>
            <a:ext cx="7203388" cy="1927364"/>
          </a:xfrm>
          <a:prstGeom prst="rect">
            <a:avLst/>
          </a:prstGeom>
        </p:spPr>
      </p:pic>
      <p:sp>
        <p:nvSpPr>
          <p:cNvPr id="2" name="Content Placeholder 1"/>
          <p:cNvSpPr>
            <a:spLocks noGrp="1"/>
          </p:cNvSpPr>
          <p:nvPr>
            <p:ph idx="1"/>
          </p:nvPr>
        </p:nvSpPr>
        <p:spPr/>
        <p:txBody>
          <a:bodyPr/>
          <a:lstStyle/>
          <a:p>
            <a:r>
              <a:rPr lang="en-US" dirty="0"/>
              <a:t>Daemon start sequence is IMPORTANT!</a:t>
            </a:r>
          </a:p>
          <a:p>
            <a:pPr lvl="1"/>
            <a:r>
              <a:rPr lang="en-US" dirty="0"/>
              <a:t>Can create security vulnerabilities (e.g., starting the </a:t>
            </a:r>
            <a:r>
              <a:rPr lang="en-US" dirty="0" err="1"/>
              <a:t>IPTables</a:t>
            </a:r>
            <a:r>
              <a:rPr lang="en-US" dirty="0"/>
              <a:t> and Syslog Daemons </a:t>
            </a:r>
            <a:r>
              <a:rPr lang="en-US" i="1" dirty="0"/>
              <a:t>after</a:t>
            </a:r>
            <a:r>
              <a:rPr lang="en-US" dirty="0"/>
              <a:t> your network daemon could </a:t>
            </a:r>
            <a:r>
              <a:rPr lang="en-US" i="1" dirty="0">
                <a:solidFill>
                  <a:schemeClr val="accent2"/>
                </a:solidFill>
              </a:rPr>
              <a:t>lead to unblocked and unlogged connections)</a:t>
            </a:r>
          </a:p>
          <a:p>
            <a:r>
              <a:rPr lang="en-US" i="1" dirty="0">
                <a:solidFill>
                  <a:schemeClr val="tx2"/>
                </a:solidFill>
              </a:rPr>
              <a:t>1. </a:t>
            </a:r>
            <a:r>
              <a:rPr lang="en-US" i="1" dirty="0" err="1">
                <a:solidFill>
                  <a:schemeClr val="tx2"/>
                </a:solidFill>
              </a:rPr>
              <a:t>Systemd</a:t>
            </a:r>
            <a:r>
              <a:rPr lang="en-US" i="1" dirty="0">
                <a:solidFill>
                  <a:schemeClr val="tx2"/>
                </a:solidFill>
              </a:rPr>
              <a:t> executed</a:t>
            </a:r>
          </a:p>
          <a:p>
            <a:pPr lvl="1"/>
            <a:r>
              <a:rPr lang="en-US" i="1" dirty="0">
                <a:solidFill>
                  <a:schemeClr val="accent2"/>
                </a:solidFill>
              </a:rPr>
              <a:t>Parent over all processes</a:t>
            </a:r>
          </a:p>
          <a:p>
            <a:pPr lvl="1"/>
            <a:r>
              <a:rPr lang="en-US" i="1" dirty="0">
                <a:solidFill>
                  <a:schemeClr val="accent2"/>
                </a:solidFill>
              </a:rPr>
              <a:t>Limited processes </a:t>
            </a:r>
            <a:br>
              <a:rPr lang="en-US" i="1" dirty="0">
                <a:solidFill>
                  <a:schemeClr val="accent2"/>
                </a:solidFill>
              </a:rPr>
            </a:br>
            <a:r>
              <a:rPr lang="en-US" i="1" dirty="0">
                <a:solidFill>
                  <a:schemeClr val="accent2"/>
                </a:solidFill>
              </a:rPr>
              <a:t>without a parent</a:t>
            </a:r>
          </a:p>
          <a:p>
            <a:pPr lvl="2"/>
            <a:r>
              <a:rPr lang="en-US" dirty="0"/>
              <a:t>What about </a:t>
            </a:r>
            <a:r>
              <a:rPr lang="en-US" dirty="0" err="1"/>
              <a:t>kthreadd</a:t>
            </a:r>
            <a:r>
              <a:rPr lang="en-US" dirty="0"/>
              <a:t>?</a:t>
            </a:r>
          </a:p>
          <a:p>
            <a:r>
              <a:rPr lang="en-US" i="1" dirty="0">
                <a:solidFill>
                  <a:schemeClr val="tx2"/>
                </a:solidFill>
              </a:rPr>
              <a:t>2. Mounts the filesystems as defined by /</a:t>
            </a:r>
            <a:r>
              <a:rPr lang="en-US" i="1" dirty="0" err="1">
                <a:solidFill>
                  <a:schemeClr val="tx2"/>
                </a:solidFill>
              </a:rPr>
              <a:t>etc</a:t>
            </a:r>
            <a:r>
              <a:rPr lang="en-US" i="1" dirty="0">
                <a:solidFill>
                  <a:schemeClr val="tx2"/>
                </a:solidFill>
              </a:rPr>
              <a:t>/</a:t>
            </a:r>
            <a:r>
              <a:rPr lang="en-US" i="1" dirty="0" err="1">
                <a:solidFill>
                  <a:schemeClr val="tx2"/>
                </a:solidFill>
              </a:rPr>
              <a:t>fstab</a:t>
            </a:r>
            <a:endParaRPr lang="en-US" i="1" dirty="0">
              <a:solidFill>
                <a:schemeClr val="tx2"/>
              </a:solidFill>
            </a:endParaRPr>
          </a:p>
          <a:p>
            <a:endParaRPr lang="en-US" i="1" dirty="0">
              <a:solidFill>
                <a:schemeClr val="accent2"/>
              </a:solidFill>
            </a:endParaRPr>
          </a:p>
        </p:txBody>
      </p:sp>
      <p:sp>
        <p:nvSpPr>
          <p:cNvPr id="3" name="Title 2"/>
          <p:cNvSpPr>
            <a:spLocks noGrp="1"/>
          </p:cNvSpPr>
          <p:nvPr>
            <p:ph type="title"/>
          </p:nvPr>
        </p:nvSpPr>
        <p:spPr/>
        <p:txBody>
          <a:bodyPr/>
          <a:lstStyle/>
          <a:p>
            <a:r>
              <a:rPr lang="en-US" dirty="0"/>
              <a:t>Daemons</a:t>
            </a:r>
          </a:p>
        </p:txBody>
      </p:sp>
      <p:sp>
        <p:nvSpPr>
          <p:cNvPr id="5" name="Rectangle 4"/>
          <p:cNvSpPr/>
          <p:nvPr/>
        </p:nvSpPr>
        <p:spPr bwMode="auto">
          <a:xfrm>
            <a:off x="5438899" y="3316391"/>
            <a:ext cx="5047013" cy="301752"/>
          </a:xfrm>
          <a:prstGeom prst="rect">
            <a:avLst/>
          </a:prstGeom>
          <a:noFill/>
          <a:ln w="12700"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Tree>
    <p:extLst>
      <p:ext uri="{BB962C8B-B14F-4D97-AF65-F5344CB8AC3E}">
        <p14:creationId xmlns:p14="http://schemas.microsoft.com/office/powerpoint/2010/main" val="222484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8000" y="1595441"/>
            <a:ext cx="6726989" cy="4795837"/>
          </a:xfrm>
        </p:spPr>
        <p:txBody>
          <a:bodyPr/>
          <a:lstStyle/>
          <a:p>
            <a:r>
              <a:rPr lang="en-US" i="1" dirty="0">
                <a:solidFill>
                  <a:schemeClr val="tx2"/>
                </a:solidFill>
              </a:rPr>
              <a:t>3. Starts reading configuration files from /</a:t>
            </a:r>
            <a:r>
              <a:rPr lang="en-US" i="1" dirty="0" err="1">
                <a:solidFill>
                  <a:schemeClr val="tx2"/>
                </a:solidFill>
              </a:rPr>
              <a:t>etc</a:t>
            </a:r>
            <a:endParaRPr lang="en-US" i="1" dirty="0">
              <a:solidFill>
                <a:schemeClr val="tx2"/>
              </a:solidFill>
            </a:endParaRPr>
          </a:p>
          <a:p>
            <a:r>
              <a:rPr lang="en-US" i="1" dirty="0">
                <a:solidFill>
                  <a:schemeClr val="tx2"/>
                </a:solidFill>
              </a:rPr>
              <a:t>4. Reads </a:t>
            </a:r>
            <a:r>
              <a:rPr lang="en-US" i="1" dirty="0" err="1">
                <a:solidFill>
                  <a:schemeClr val="tx2"/>
                </a:solidFill>
              </a:rPr>
              <a:t>default.target</a:t>
            </a:r>
            <a:r>
              <a:rPr lang="en-US" i="1" dirty="0">
                <a:solidFill>
                  <a:schemeClr val="tx2"/>
                </a:solidFill>
              </a:rPr>
              <a:t> file to determine target environment to boot into</a:t>
            </a:r>
          </a:p>
          <a:p>
            <a:pPr lvl="1"/>
            <a:r>
              <a:rPr lang="en-US" dirty="0"/>
              <a:t>By default, desktop will be run level 5, servers are run level 3</a:t>
            </a:r>
          </a:p>
          <a:p>
            <a:r>
              <a:rPr lang="en-US" i="1" dirty="0">
                <a:solidFill>
                  <a:schemeClr val="tx2"/>
                </a:solidFill>
              </a:rPr>
              <a:t>5. Starts at default (lower functionality services) and executes all system scripts until target environment reached</a:t>
            </a:r>
            <a:endParaRPr lang="en-US" dirty="0"/>
          </a:p>
          <a:p>
            <a:pPr lvl="1"/>
            <a:endParaRPr lang="en-US" dirty="0"/>
          </a:p>
        </p:txBody>
      </p:sp>
      <p:sp>
        <p:nvSpPr>
          <p:cNvPr id="3" name="Title 2"/>
          <p:cNvSpPr>
            <a:spLocks noGrp="1"/>
          </p:cNvSpPr>
          <p:nvPr>
            <p:ph type="title"/>
          </p:nvPr>
        </p:nvSpPr>
        <p:spPr/>
        <p:txBody>
          <a:bodyPr/>
          <a:lstStyle/>
          <a:p>
            <a:r>
              <a:rPr lang="en-US" dirty="0"/>
              <a:t>Daemons</a:t>
            </a:r>
          </a:p>
        </p:txBody>
      </p:sp>
      <p:grpSp>
        <p:nvGrpSpPr>
          <p:cNvPr id="4" name="Group 3">
            <a:extLst>
              <a:ext uri="{FF2B5EF4-FFF2-40B4-BE49-F238E27FC236}">
                <a16:creationId xmlns:a16="http://schemas.microsoft.com/office/drawing/2014/main" id="{51D4C44F-8401-4740-AD58-8756A2EA2093}"/>
              </a:ext>
            </a:extLst>
          </p:cNvPr>
          <p:cNvGrpSpPr/>
          <p:nvPr/>
        </p:nvGrpSpPr>
        <p:grpSpPr>
          <a:xfrm>
            <a:off x="7234989" y="269545"/>
            <a:ext cx="4888541" cy="6318910"/>
            <a:chOff x="7465442" y="1359651"/>
            <a:chExt cx="4064324" cy="5514975"/>
          </a:xfrm>
        </p:grpSpPr>
        <p:pic>
          <p:nvPicPr>
            <p:cNvPr id="8" name="Picture 7"/>
            <p:cNvPicPr>
              <a:picLocks noChangeAspect="1"/>
            </p:cNvPicPr>
            <p:nvPr/>
          </p:nvPicPr>
          <p:blipFill>
            <a:blip r:embed="rId3"/>
            <a:stretch>
              <a:fillRect/>
            </a:stretch>
          </p:blipFill>
          <p:spPr>
            <a:xfrm>
              <a:off x="7465442" y="1359651"/>
              <a:ext cx="4064324" cy="5514975"/>
            </a:xfrm>
            <a:prstGeom prst="rect">
              <a:avLst/>
            </a:prstGeom>
          </p:spPr>
        </p:pic>
        <p:sp>
          <p:nvSpPr>
            <p:cNvPr id="9" name="Rectangle 8"/>
            <p:cNvSpPr/>
            <p:nvPr/>
          </p:nvSpPr>
          <p:spPr bwMode="auto">
            <a:xfrm>
              <a:off x="7465442" y="5181600"/>
              <a:ext cx="4064324" cy="304800"/>
            </a:xfrm>
            <a:prstGeom prst="rect">
              <a:avLst/>
            </a:prstGeom>
            <a:noFill/>
            <a:ln w="12700"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6" name="Rectangle 5"/>
            <p:cNvSpPr/>
            <p:nvPr/>
          </p:nvSpPr>
          <p:spPr bwMode="auto">
            <a:xfrm>
              <a:off x="7465442" y="5715000"/>
              <a:ext cx="4064324" cy="1143000"/>
            </a:xfrm>
            <a:prstGeom prst="rect">
              <a:avLst/>
            </a:prstGeom>
            <a:noFill/>
            <a:ln w="12700"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grpSp>
      <p:sp>
        <p:nvSpPr>
          <p:cNvPr id="10" name="Rectangle 4">
            <a:extLst>
              <a:ext uri="{FF2B5EF4-FFF2-40B4-BE49-F238E27FC236}">
                <a16:creationId xmlns:a16="http://schemas.microsoft.com/office/drawing/2014/main" id="{9556AD1C-B0D7-4996-98EA-671ABD856210}"/>
              </a:ext>
            </a:extLst>
          </p:cNvPr>
          <p:cNvSpPr>
            <a:spLocks noChangeArrowheads="1"/>
          </p:cNvSpPr>
          <p:nvPr/>
        </p:nvSpPr>
        <p:spPr bwMode="auto">
          <a:xfrm>
            <a:off x="0" y="3"/>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1" name="Rectangle 5">
            <a:extLst>
              <a:ext uri="{FF2B5EF4-FFF2-40B4-BE49-F238E27FC236}">
                <a16:creationId xmlns:a16="http://schemas.microsoft.com/office/drawing/2014/main" id="{1439A545-2B5D-4FF3-8420-D731DFDD3BD9}"/>
              </a:ext>
            </a:extLst>
          </p:cNvPr>
          <p:cNvSpPr>
            <a:spLocks noChangeArrowheads="1"/>
          </p:cNvSpPr>
          <p:nvPr/>
        </p:nvSpPr>
        <p:spPr bwMode="auto">
          <a:xfrm>
            <a:off x="0" y="6494466"/>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2" name="Rectangle 10">
            <a:extLst>
              <a:ext uri="{FF2B5EF4-FFF2-40B4-BE49-F238E27FC236}">
                <a16:creationId xmlns:a16="http://schemas.microsoft.com/office/drawing/2014/main" id="{10FB7041-E7FE-4F4A-B752-C1CC189EF0EB}"/>
              </a:ext>
            </a:extLst>
          </p:cNvPr>
          <p:cNvSpPr>
            <a:spLocks noChangeArrowheads="1"/>
          </p:cNvSpPr>
          <p:nvPr/>
        </p:nvSpPr>
        <p:spPr bwMode="black">
          <a:xfrm>
            <a:off x="11522502" y="6541292"/>
            <a:ext cx="415498" cy="313932"/>
          </a:xfrm>
          <a:prstGeom prst="rect">
            <a:avLst/>
          </a:prstGeom>
          <a:noFill/>
          <a:ln w="12700">
            <a:noFill/>
            <a:miter lim="800000"/>
            <a:headEnd/>
            <a:tailEnd/>
          </a:ln>
          <a:effectLst/>
        </p:spPr>
        <p:txBody>
          <a:bodyPr wrap="none" anchor="ctr" anchorCtr="1">
            <a:spAutoFit/>
          </a:bodyPr>
          <a:lstStyle/>
          <a:p>
            <a:pPr algn="r">
              <a:lnSpc>
                <a:spcPct val="80000"/>
              </a:lnSpc>
              <a:spcBef>
                <a:spcPct val="30000"/>
              </a:spcBef>
            </a:pPr>
            <a:fld id="{DA903C6E-477B-42BE-B60F-40CFBB4EFC57}" type="slidenum">
              <a:rPr lang="en-US" sz="1800">
                <a:solidFill>
                  <a:srgbClr val="00DFCA"/>
                </a:solidFill>
                <a:effectLst>
                  <a:outerShdw blurRad="38100" dist="38100" dir="2700000" algn="tl">
                    <a:srgbClr val="000000">
                      <a:alpha val="43137"/>
                    </a:srgbClr>
                  </a:outerShdw>
                </a:effectLst>
              </a:rPr>
              <a:pPr algn="r">
                <a:lnSpc>
                  <a:spcPct val="80000"/>
                </a:lnSpc>
                <a:spcBef>
                  <a:spcPct val="30000"/>
                </a:spcBef>
              </a:pPr>
              <a:t>10</a:t>
            </a:fld>
            <a:endParaRPr lang="en-US" sz="1800" dirty="0">
              <a:solidFill>
                <a:srgbClr val="00DFCA"/>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61528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8000" y="1595441"/>
            <a:ext cx="6650023" cy="4795837"/>
          </a:xfrm>
        </p:spPr>
        <p:txBody>
          <a:bodyPr/>
          <a:lstStyle/>
          <a:p>
            <a:r>
              <a:rPr lang="en-US" i="1" dirty="0">
                <a:solidFill>
                  <a:schemeClr val="accent2"/>
                </a:solidFill>
              </a:rPr>
              <a:t>So what can we do with this information?</a:t>
            </a:r>
          </a:p>
          <a:p>
            <a:r>
              <a:rPr lang="en-US" dirty="0"/>
              <a:t>We can use it to: </a:t>
            </a:r>
          </a:p>
          <a:p>
            <a:pPr lvl="1"/>
            <a:r>
              <a:rPr lang="en-US" dirty="0"/>
              <a:t>Know what ‘Good’ looks like to start identifying possible bad</a:t>
            </a:r>
          </a:p>
          <a:p>
            <a:pPr lvl="1"/>
            <a:r>
              <a:rPr lang="en-US" dirty="0"/>
              <a:t>Know what services we can turn off to harden</a:t>
            </a:r>
          </a:p>
          <a:p>
            <a:pPr lvl="2"/>
            <a:r>
              <a:rPr lang="en-US" dirty="0"/>
              <a:t>‘Minimalist’ security strategy</a:t>
            </a:r>
          </a:p>
          <a:p>
            <a:pPr lvl="2"/>
            <a:r>
              <a:rPr lang="en-US" dirty="0"/>
              <a:t>Unused services create unnecessary risks</a:t>
            </a:r>
          </a:p>
        </p:txBody>
      </p:sp>
      <p:sp>
        <p:nvSpPr>
          <p:cNvPr id="3" name="Title 2"/>
          <p:cNvSpPr>
            <a:spLocks noGrp="1"/>
          </p:cNvSpPr>
          <p:nvPr>
            <p:ph type="title"/>
          </p:nvPr>
        </p:nvSpPr>
        <p:spPr/>
        <p:txBody>
          <a:bodyPr/>
          <a:lstStyle/>
          <a:p>
            <a:r>
              <a:rPr lang="en-US" dirty="0"/>
              <a:t>Daemons</a:t>
            </a:r>
          </a:p>
        </p:txBody>
      </p:sp>
      <p:pic>
        <p:nvPicPr>
          <p:cNvPr id="4" name="Picture 3"/>
          <p:cNvPicPr>
            <a:picLocks noChangeAspect="1"/>
          </p:cNvPicPr>
          <p:nvPr/>
        </p:nvPicPr>
        <p:blipFill>
          <a:blip r:embed="rId3"/>
          <a:stretch>
            <a:fillRect/>
          </a:stretch>
        </p:blipFill>
        <p:spPr>
          <a:xfrm>
            <a:off x="6994566" y="1009403"/>
            <a:ext cx="5099176" cy="5550812"/>
          </a:xfrm>
          <a:prstGeom prst="rect">
            <a:avLst/>
          </a:prstGeom>
          <a:ln>
            <a:solidFill>
              <a:schemeClr val="bg2"/>
            </a:solidFill>
          </a:ln>
        </p:spPr>
      </p:pic>
      <p:sp>
        <p:nvSpPr>
          <p:cNvPr id="5" name="Rectangle 4">
            <a:extLst>
              <a:ext uri="{FF2B5EF4-FFF2-40B4-BE49-F238E27FC236}">
                <a16:creationId xmlns:a16="http://schemas.microsoft.com/office/drawing/2014/main" id="{38536776-CCE6-406C-BAA1-BD4663A91689}"/>
              </a:ext>
            </a:extLst>
          </p:cNvPr>
          <p:cNvSpPr>
            <a:spLocks noChangeArrowheads="1"/>
          </p:cNvSpPr>
          <p:nvPr/>
        </p:nvSpPr>
        <p:spPr bwMode="auto">
          <a:xfrm>
            <a:off x="0" y="3"/>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6" name="Rectangle 5">
            <a:extLst>
              <a:ext uri="{FF2B5EF4-FFF2-40B4-BE49-F238E27FC236}">
                <a16:creationId xmlns:a16="http://schemas.microsoft.com/office/drawing/2014/main" id="{02881EA2-D2FD-4D79-8BAE-2F92340AB05D}"/>
              </a:ext>
            </a:extLst>
          </p:cNvPr>
          <p:cNvSpPr>
            <a:spLocks noChangeArrowheads="1"/>
          </p:cNvSpPr>
          <p:nvPr/>
        </p:nvSpPr>
        <p:spPr bwMode="auto">
          <a:xfrm>
            <a:off x="0" y="6494466"/>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7" name="Rectangle 10">
            <a:extLst>
              <a:ext uri="{FF2B5EF4-FFF2-40B4-BE49-F238E27FC236}">
                <a16:creationId xmlns:a16="http://schemas.microsoft.com/office/drawing/2014/main" id="{1FA19D2E-3B68-43CA-8DC7-77F93088E131}"/>
              </a:ext>
            </a:extLst>
          </p:cNvPr>
          <p:cNvSpPr>
            <a:spLocks noChangeArrowheads="1"/>
          </p:cNvSpPr>
          <p:nvPr/>
        </p:nvSpPr>
        <p:spPr bwMode="black">
          <a:xfrm>
            <a:off x="11522502" y="6541292"/>
            <a:ext cx="415498" cy="313932"/>
          </a:xfrm>
          <a:prstGeom prst="rect">
            <a:avLst/>
          </a:prstGeom>
          <a:noFill/>
          <a:ln w="12700">
            <a:noFill/>
            <a:miter lim="800000"/>
            <a:headEnd/>
            <a:tailEnd/>
          </a:ln>
          <a:effectLst/>
        </p:spPr>
        <p:txBody>
          <a:bodyPr wrap="none" anchor="ctr" anchorCtr="1">
            <a:spAutoFit/>
          </a:bodyPr>
          <a:lstStyle/>
          <a:p>
            <a:pPr algn="r">
              <a:lnSpc>
                <a:spcPct val="80000"/>
              </a:lnSpc>
              <a:spcBef>
                <a:spcPct val="30000"/>
              </a:spcBef>
            </a:pPr>
            <a:fld id="{DA903C6E-477B-42BE-B60F-40CFBB4EFC57}" type="slidenum">
              <a:rPr lang="en-US" sz="1800">
                <a:solidFill>
                  <a:srgbClr val="00DFCA"/>
                </a:solidFill>
                <a:effectLst>
                  <a:outerShdw blurRad="38100" dist="38100" dir="2700000" algn="tl">
                    <a:srgbClr val="000000">
                      <a:alpha val="43137"/>
                    </a:srgbClr>
                  </a:outerShdw>
                </a:effectLst>
              </a:rPr>
              <a:pPr algn="r">
                <a:lnSpc>
                  <a:spcPct val="80000"/>
                </a:lnSpc>
                <a:spcBef>
                  <a:spcPct val="30000"/>
                </a:spcBef>
              </a:pPr>
              <a:t>11</a:t>
            </a:fld>
            <a:endParaRPr lang="en-US" sz="1800" dirty="0">
              <a:solidFill>
                <a:srgbClr val="00DFCA"/>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246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Once all the daemons are started and we are booted into our target environment, auto-start programs will be executed by </a:t>
            </a:r>
            <a:r>
              <a:rPr lang="en-US" dirty="0" err="1"/>
              <a:t>systemd</a:t>
            </a:r>
            <a:endParaRPr lang="en-US" dirty="0"/>
          </a:p>
          <a:p>
            <a:pPr lvl="1"/>
            <a:r>
              <a:rPr lang="en-US" dirty="0"/>
              <a:t>NOTE: Great place to store persistence mechanisms …</a:t>
            </a:r>
          </a:p>
          <a:p>
            <a:r>
              <a:rPr lang="en-US" dirty="0"/>
              <a:t>Auto-start location</a:t>
            </a:r>
          </a:p>
          <a:p>
            <a:pPr lvl="1"/>
            <a:r>
              <a:rPr lang="en-US" dirty="0"/>
              <a:t>/</a:t>
            </a:r>
            <a:r>
              <a:rPr lang="en-US" dirty="0" err="1"/>
              <a:t>etc</a:t>
            </a:r>
            <a:r>
              <a:rPr lang="en-US" dirty="0"/>
              <a:t>/</a:t>
            </a:r>
            <a:r>
              <a:rPr lang="en-US" dirty="0" err="1"/>
              <a:t>xdg</a:t>
            </a:r>
            <a:r>
              <a:rPr lang="en-US" dirty="0"/>
              <a:t>/</a:t>
            </a:r>
            <a:r>
              <a:rPr lang="en-US" dirty="0" err="1"/>
              <a:t>autostart</a:t>
            </a:r>
            <a:r>
              <a:rPr lang="en-US" dirty="0"/>
              <a:t>/</a:t>
            </a:r>
          </a:p>
        </p:txBody>
      </p:sp>
      <p:sp>
        <p:nvSpPr>
          <p:cNvPr id="3" name="Title 2"/>
          <p:cNvSpPr>
            <a:spLocks noGrp="1"/>
          </p:cNvSpPr>
          <p:nvPr>
            <p:ph type="title"/>
          </p:nvPr>
        </p:nvSpPr>
        <p:spPr/>
        <p:txBody>
          <a:bodyPr/>
          <a:lstStyle/>
          <a:p>
            <a:r>
              <a:rPr lang="en-US" dirty="0"/>
              <a:t>Auto-Start Programs</a:t>
            </a:r>
          </a:p>
        </p:txBody>
      </p:sp>
      <p:pic>
        <p:nvPicPr>
          <p:cNvPr id="4" name="Picture 3"/>
          <p:cNvPicPr>
            <a:picLocks noChangeAspect="1"/>
          </p:cNvPicPr>
          <p:nvPr/>
        </p:nvPicPr>
        <p:blipFill>
          <a:blip r:embed="rId3"/>
          <a:stretch>
            <a:fillRect/>
          </a:stretch>
        </p:blipFill>
        <p:spPr>
          <a:xfrm>
            <a:off x="788903" y="3993358"/>
            <a:ext cx="10610261" cy="2397919"/>
          </a:xfrm>
          <a:prstGeom prst="rect">
            <a:avLst/>
          </a:prstGeom>
        </p:spPr>
      </p:pic>
    </p:spTree>
    <p:extLst>
      <p:ext uri="{BB962C8B-B14F-4D97-AF65-F5344CB8AC3E}">
        <p14:creationId xmlns:p14="http://schemas.microsoft.com/office/powerpoint/2010/main" val="372916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Cronjobs are equivalent to </a:t>
            </a:r>
            <a:r>
              <a:rPr lang="en-US" dirty="0" err="1"/>
              <a:t>schtasks</a:t>
            </a:r>
            <a:r>
              <a:rPr lang="en-US" dirty="0"/>
              <a:t> on Windows</a:t>
            </a:r>
          </a:p>
          <a:p>
            <a:r>
              <a:rPr lang="en-US" dirty="0" err="1"/>
              <a:t>Crontab</a:t>
            </a:r>
            <a:r>
              <a:rPr lang="en-US" dirty="0"/>
              <a:t> can be used to list all </a:t>
            </a:r>
            <a:r>
              <a:rPr lang="en-US" dirty="0" err="1"/>
              <a:t>cronjobs</a:t>
            </a:r>
            <a:endParaRPr lang="en-US" dirty="0"/>
          </a:p>
          <a:p>
            <a:pPr lvl="1"/>
            <a:r>
              <a:rPr lang="en-US" dirty="0" err="1"/>
              <a:t>Crontab</a:t>
            </a:r>
            <a:r>
              <a:rPr lang="en-US" dirty="0"/>
              <a:t> –l</a:t>
            </a:r>
          </a:p>
          <a:p>
            <a:pPr lvl="2"/>
            <a:r>
              <a:rPr lang="en-US" dirty="0"/>
              <a:t>Lists root </a:t>
            </a:r>
            <a:r>
              <a:rPr lang="en-US" dirty="0" err="1"/>
              <a:t>cronjobs</a:t>
            </a:r>
            <a:endParaRPr lang="en-US" dirty="0"/>
          </a:p>
          <a:p>
            <a:pPr lvl="1"/>
            <a:r>
              <a:rPr lang="en-US" dirty="0" err="1"/>
              <a:t>Crontab</a:t>
            </a:r>
            <a:r>
              <a:rPr lang="en-US" dirty="0"/>
              <a:t> –u username –l</a:t>
            </a:r>
          </a:p>
          <a:p>
            <a:pPr lvl="2"/>
            <a:r>
              <a:rPr lang="en-US" dirty="0"/>
              <a:t>Lists specified user </a:t>
            </a:r>
            <a:r>
              <a:rPr lang="en-US" dirty="0" err="1"/>
              <a:t>cronjobs</a:t>
            </a:r>
            <a:endParaRPr lang="en-US" dirty="0"/>
          </a:p>
          <a:p>
            <a:r>
              <a:rPr lang="en-US" dirty="0" err="1"/>
              <a:t>Cronjobs</a:t>
            </a:r>
            <a:r>
              <a:rPr lang="en-US" dirty="0"/>
              <a:t> are located in:</a:t>
            </a:r>
          </a:p>
          <a:p>
            <a:pPr lvl="1"/>
            <a:r>
              <a:rPr lang="en-US" dirty="0"/>
              <a:t>/</a:t>
            </a:r>
            <a:r>
              <a:rPr lang="en-US" dirty="0" err="1"/>
              <a:t>etc</a:t>
            </a:r>
            <a:endParaRPr lang="en-US" dirty="0"/>
          </a:p>
          <a:p>
            <a:endParaRPr lang="en-US" dirty="0"/>
          </a:p>
        </p:txBody>
      </p:sp>
      <p:sp>
        <p:nvSpPr>
          <p:cNvPr id="3" name="Title 2"/>
          <p:cNvSpPr>
            <a:spLocks noGrp="1"/>
          </p:cNvSpPr>
          <p:nvPr>
            <p:ph type="title"/>
          </p:nvPr>
        </p:nvSpPr>
        <p:spPr/>
        <p:txBody>
          <a:bodyPr/>
          <a:lstStyle/>
          <a:p>
            <a:r>
              <a:rPr lang="en-US" dirty="0" err="1"/>
              <a:t>Cronjobs</a:t>
            </a:r>
            <a:endParaRPr lang="en-US" dirty="0"/>
          </a:p>
        </p:txBody>
      </p:sp>
      <p:sp>
        <p:nvSpPr>
          <p:cNvPr id="8" name="Rectangle 7"/>
          <p:cNvSpPr/>
          <p:nvPr/>
        </p:nvSpPr>
        <p:spPr>
          <a:xfrm>
            <a:off x="479667" y="5251005"/>
            <a:ext cx="6534484" cy="1392689"/>
          </a:xfrm>
          <a:prstGeom prst="rect">
            <a:avLst/>
          </a:prstGeom>
        </p:spPr>
        <p:txBody>
          <a:bodyPr wrap="square" numCol="2">
            <a:spAutoFit/>
          </a:bodyPr>
          <a:lstStyle/>
          <a:p>
            <a:pPr marL="978408" lvl="2" indent="-319088" eaLnBrk="1" hangingPunct="1">
              <a:spcBef>
                <a:spcPts val="300"/>
              </a:spcBef>
              <a:spcAft>
                <a:spcPts val="300"/>
              </a:spcAft>
              <a:buClr>
                <a:srgbClr val="FFFF00"/>
              </a:buClr>
              <a:buSzPct val="125000"/>
              <a:buFontTx/>
              <a:buChar char="–"/>
              <a:tabLst>
                <a:tab pos="8064500" algn="l"/>
              </a:tabLst>
            </a:pPr>
            <a:r>
              <a:rPr lang="en-US" kern="0" dirty="0">
                <a:solidFill>
                  <a:srgbClr val="FFFFFF"/>
                </a:solidFill>
                <a:effectLst>
                  <a:outerShdw blurRad="38100" dist="38100" dir="2700000" algn="tl">
                    <a:srgbClr val="000000">
                      <a:alpha val="43137"/>
                    </a:srgbClr>
                  </a:outerShdw>
                </a:effectLst>
                <a:latin typeface="Arial Narrow"/>
              </a:rPr>
              <a:t>/</a:t>
            </a:r>
            <a:r>
              <a:rPr lang="en-US" kern="0" dirty="0" err="1">
                <a:solidFill>
                  <a:srgbClr val="FFFFFF"/>
                </a:solidFill>
                <a:effectLst>
                  <a:outerShdw blurRad="38100" dist="38100" dir="2700000" algn="tl">
                    <a:srgbClr val="000000">
                      <a:alpha val="43137"/>
                    </a:srgbClr>
                  </a:outerShdw>
                </a:effectLst>
                <a:latin typeface="Arial Narrow"/>
              </a:rPr>
              <a:t>cron.d</a:t>
            </a:r>
            <a:endParaRPr lang="en-US" kern="0" dirty="0">
              <a:solidFill>
                <a:srgbClr val="FFFFFF"/>
              </a:solidFill>
              <a:effectLst>
                <a:outerShdw blurRad="38100" dist="38100" dir="2700000" algn="tl">
                  <a:srgbClr val="000000">
                    <a:alpha val="43137"/>
                  </a:srgbClr>
                </a:outerShdw>
              </a:effectLst>
              <a:latin typeface="Arial Narrow"/>
            </a:endParaRPr>
          </a:p>
          <a:p>
            <a:pPr marL="978408" lvl="2" indent="-319088" eaLnBrk="1" hangingPunct="1">
              <a:spcBef>
                <a:spcPts val="300"/>
              </a:spcBef>
              <a:spcAft>
                <a:spcPts val="300"/>
              </a:spcAft>
              <a:buClr>
                <a:srgbClr val="FFFF00"/>
              </a:buClr>
              <a:buSzPct val="125000"/>
              <a:buFontTx/>
              <a:buChar char="–"/>
              <a:tabLst>
                <a:tab pos="8064500" algn="l"/>
              </a:tabLst>
            </a:pPr>
            <a:r>
              <a:rPr lang="en-US" kern="0" dirty="0">
                <a:solidFill>
                  <a:srgbClr val="FFFFFF"/>
                </a:solidFill>
                <a:effectLst>
                  <a:outerShdw blurRad="38100" dist="38100" dir="2700000" algn="tl">
                    <a:srgbClr val="000000">
                      <a:alpha val="43137"/>
                    </a:srgbClr>
                  </a:outerShdw>
                </a:effectLst>
                <a:latin typeface="Arial Narrow"/>
              </a:rPr>
              <a:t>/</a:t>
            </a:r>
            <a:r>
              <a:rPr lang="en-US" kern="0" dirty="0" err="1">
                <a:solidFill>
                  <a:srgbClr val="FFFFFF"/>
                </a:solidFill>
                <a:effectLst>
                  <a:outerShdw blurRad="38100" dist="38100" dir="2700000" algn="tl">
                    <a:srgbClr val="000000">
                      <a:alpha val="43137"/>
                    </a:srgbClr>
                  </a:outerShdw>
                </a:effectLst>
                <a:latin typeface="Arial Narrow"/>
              </a:rPr>
              <a:t>cron.hourly</a:t>
            </a:r>
            <a:endParaRPr lang="en-US" kern="0" dirty="0">
              <a:solidFill>
                <a:srgbClr val="FFFFFF"/>
              </a:solidFill>
              <a:effectLst>
                <a:outerShdw blurRad="38100" dist="38100" dir="2700000" algn="tl">
                  <a:srgbClr val="000000">
                    <a:alpha val="43137"/>
                  </a:srgbClr>
                </a:outerShdw>
              </a:effectLst>
              <a:latin typeface="Arial Narrow"/>
            </a:endParaRPr>
          </a:p>
          <a:p>
            <a:pPr marL="978408" lvl="2" indent="-319088" eaLnBrk="1" hangingPunct="1">
              <a:spcBef>
                <a:spcPts val="300"/>
              </a:spcBef>
              <a:spcAft>
                <a:spcPts val="300"/>
              </a:spcAft>
              <a:buClr>
                <a:srgbClr val="FFFF00"/>
              </a:buClr>
              <a:buSzPct val="125000"/>
              <a:buFontTx/>
              <a:buChar char="–"/>
              <a:tabLst>
                <a:tab pos="8064500" algn="l"/>
              </a:tabLst>
            </a:pPr>
            <a:r>
              <a:rPr lang="en-US" kern="0" dirty="0">
                <a:solidFill>
                  <a:srgbClr val="FFFFFF"/>
                </a:solidFill>
                <a:effectLst>
                  <a:outerShdw blurRad="38100" dist="38100" dir="2700000" algn="tl">
                    <a:srgbClr val="000000">
                      <a:alpha val="43137"/>
                    </a:srgbClr>
                  </a:outerShdw>
                </a:effectLst>
                <a:latin typeface="Arial Narrow"/>
              </a:rPr>
              <a:t>/</a:t>
            </a:r>
            <a:r>
              <a:rPr lang="en-US" kern="0" dirty="0" err="1">
                <a:solidFill>
                  <a:srgbClr val="FFFFFF"/>
                </a:solidFill>
                <a:effectLst>
                  <a:outerShdw blurRad="38100" dist="38100" dir="2700000" algn="tl">
                    <a:srgbClr val="000000">
                      <a:alpha val="43137"/>
                    </a:srgbClr>
                  </a:outerShdw>
                </a:effectLst>
                <a:latin typeface="Arial Narrow"/>
              </a:rPr>
              <a:t>cron.daily</a:t>
            </a:r>
            <a:endParaRPr lang="en-US" kern="0" dirty="0">
              <a:solidFill>
                <a:srgbClr val="FFFFFF"/>
              </a:solidFill>
              <a:effectLst>
                <a:outerShdw blurRad="38100" dist="38100" dir="2700000" algn="tl">
                  <a:srgbClr val="000000">
                    <a:alpha val="43137"/>
                  </a:srgbClr>
                </a:outerShdw>
              </a:effectLst>
              <a:latin typeface="Arial Narrow"/>
            </a:endParaRPr>
          </a:p>
          <a:p>
            <a:pPr marL="978408" lvl="2" indent="-319088" eaLnBrk="1" hangingPunct="1">
              <a:spcBef>
                <a:spcPts val="300"/>
              </a:spcBef>
              <a:spcAft>
                <a:spcPts val="300"/>
              </a:spcAft>
              <a:buClr>
                <a:srgbClr val="FFFF00"/>
              </a:buClr>
              <a:buSzPct val="125000"/>
              <a:buFontTx/>
              <a:buChar char="–"/>
              <a:tabLst>
                <a:tab pos="8064500" algn="l"/>
              </a:tabLst>
            </a:pPr>
            <a:r>
              <a:rPr lang="en-US" kern="0" dirty="0">
                <a:solidFill>
                  <a:srgbClr val="FFFFFF"/>
                </a:solidFill>
                <a:effectLst>
                  <a:outerShdw blurRad="38100" dist="38100" dir="2700000" algn="tl">
                    <a:srgbClr val="000000">
                      <a:alpha val="43137"/>
                    </a:srgbClr>
                  </a:outerShdw>
                </a:effectLst>
                <a:latin typeface="Arial Narrow"/>
              </a:rPr>
              <a:t>/</a:t>
            </a:r>
            <a:r>
              <a:rPr lang="en-US" kern="0" dirty="0" err="1">
                <a:solidFill>
                  <a:srgbClr val="FFFFFF"/>
                </a:solidFill>
                <a:effectLst>
                  <a:outerShdw blurRad="38100" dist="38100" dir="2700000" algn="tl">
                    <a:srgbClr val="000000">
                      <a:alpha val="43137"/>
                    </a:srgbClr>
                  </a:outerShdw>
                </a:effectLst>
                <a:latin typeface="Arial Narrow"/>
              </a:rPr>
              <a:t>cron.weekly</a:t>
            </a:r>
            <a:endParaRPr lang="en-US" kern="0" dirty="0">
              <a:solidFill>
                <a:srgbClr val="FFFFFF"/>
              </a:solidFill>
              <a:effectLst>
                <a:outerShdw blurRad="38100" dist="38100" dir="2700000" algn="tl">
                  <a:srgbClr val="000000">
                    <a:alpha val="43137"/>
                  </a:srgbClr>
                </a:outerShdw>
              </a:effectLst>
              <a:latin typeface="Arial Narrow"/>
            </a:endParaRPr>
          </a:p>
          <a:p>
            <a:pPr marL="978408" lvl="2" indent="-319088" eaLnBrk="1" hangingPunct="1">
              <a:spcBef>
                <a:spcPts val="300"/>
              </a:spcBef>
              <a:spcAft>
                <a:spcPts val="300"/>
              </a:spcAft>
              <a:buClr>
                <a:srgbClr val="FFFF00"/>
              </a:buClr>
              <a:buSzPct val="125000"/>
              <a:buFontTx/>
              <a:buChar char="–"/>
              <a:tabLst>
                <a:tab pos="8064500" algn="l"/>
              </a:tabLst>
            </a:pPr>
            <a:r>
              <a:rPr lang="en-US" kern="0" dirty="0">
                <a:solidFill>
                  <a:srgbClr val="FFFFFF"/>
                </a:solidFill>
                <a:effectLst>
                  <a:outerShdw blurRad="38100" dist="38100" dir="2700000" algn="tl">
                    <a:srgbClr val="000000">
                      <a:alpha val="43137"/>
                    </a:srgbClr>
                  </a:outerShdw>
                </a:effectLst>
                <a:latin typeface="Arial Narrow"/>
              </a:rPr>
              <a:t>/</a:t>
            </a:r>
            <a:r>
              <a:rPr lang="en-US" kern="0" dirty="0" err="1">
                <a:solidFill>
                  <a:srgbClr val="FFFFFF"/>
                </a:solidFill>
                <a:effectLst>
                  <a:outerShdw blurRad="38100" dist="38100" dir="2700000" algn="tl">
                    <a:srgbClr val="000000">
                      <a:alpha val="43137"/>
                    </a:srgbClr>
                  </a:outerShdw>
                </a:effectLst>
                <a:latin typeface="Arial Narrow"/>
              </a:rPr>
              <a:t>cron.monthly</a:t>
            </a:r>
            <a:endParaRPr lang="en-US" kern="0" dirty="0">
              <a:solidFill>
                <a:srgbClr val="FFFFFF"/>
              </a:solidFill>
              <a:effectLst>
                <a:outerShdw blurRad="38100" dist="38100" dir="2700000" algn="tl">
                  <a:srgbClr val="000000">
                    <a:alpha val="43137"/>
                  </a:srgbClr>
                </a:outerShdw>
              </a:effectLst>
              <a:latin typeface="Arial Narrow"/>
            </a:endParaRPr>
          </a:p>
        </p:txBody>
      </p:sp>
    </p:spTree>
    <p:extLst>
      <p:ext uri="{BB962C8B-B14F-4D97-AF65-F5344CB8AC3E}">
        <p14:creationId xmlns:p14="http://schemas.microsoft.com/office/powerpoint/2010/main" val="599604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/bin</a:t>
            </a:r>
          </a:p>
          <a:p>
            <a:r>
              <a:rPr lang="en-US" dirty="0"/>
              <a:t>/sbin</a:t>
            </a:r>
          </a:p>
          <a:p>
            <a:r>
              <a:rPr lang="en-US" dirty="0"/>
              <a:t>/usr/bin</a:t>
            </a:r>
          </a:p>
          <a:p>
            <a:r>
              <a:rPr lang="en-US" dirty="0"/>
              <a:t>/usr/sbin</a:t>
            </a:r>
          </a:p>
          <a:p>
            <a:r>
              <a:rPr lang="en-US" dirty="0"/>
              <a:t>/usr/local/bin</a:t>
            </a:r>
          </a:p>
          <a:p>
            <a:r>
              <a:rPr lang="en-US" dirty="0"/>
              <a:t>/usr/local/sbin</a:t>
            </a:r>
          </a:p>
          <a:p>
            <a:r>
              <a:rPr lang="en-US" dirty="0"/>
              <a:t>/usr/share</a:t>
            </a:r>
          </a:p>
          <a:p>
            <a:r>
              <a:rPr lang="en-US" dirty="0"/>
              <a:t>/home/$USER/.local/share/applications</a:t>
            </a:r>
          </a:p>
        </p:txBody>
      </p:sp>
      <p:sp>
        <p:nvSpPr>
          <p:cNvPr id="3" name="Title 2"/>
          <p:cNvSpPr>
            <a:spLocks noGrp="1"/>
          </p:cNvSpPr>
          <p:nvPr>
            <p:ph type="title"/>
          </p:nvPr>
        </p:nvSpPr>
        <p:spPr/>
        <p:txBody>
          <a:bodyPr/>
          <a:lstStyle/>
          <a:p>
            <a:r>
              <a:rPr lang="en-US" dirty="0"/>
              <a:t>Executable Program Locations</a:t>
            </a:r>
          </a:p>
        </p:txBody>
      </p:sp>
    </p:spTree>
    <p:extLst>
      <p:ext uri="{BB962C8B-B14F-4D97-AF65-F5344CB8AC3E}">
        <p14:creationId xmlns:p14="http://schemas.microsoft.com/office/powerpoint/2010/main" val="60624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Command-line firewall utility that uses policy chains to allow or block traffic</a:t>
            </a:r>
          </a:p>
          <a:p>
            <a:r>
              <a:rPr lang="en-US" dirty="0" err="1"/>
              <a:t>IPTables</a:t>
            </a:r>
            <a:r>
              <a:rPr lang="en-US" dirty="0"/>
              <a:t> is slowly being replaced by </a:t>
            </a:r>
            <a:r>
              <a:rPr lang="en-US" dirty="0" err="1"/>
              <a:t>NFTables</a:t>
            </a:r>
            <a:r>
              <a:rPr lang="en-US" dirty="0"/>
              <a:t> (network filter tables)</a:t>
            </a:r>
          </a:p>
          <a:p>
            <a:pPr lvl="1"/>
            <a:r>
              <a:rPr lang="en-US" dirty="0"/>
              <a:t>Connection tries to establish itself on system, iptables / </a:t>
            </a:r>
            <a:r>
              <a:rPr lang="en-US" dirty="0" err="1"/>
              <a:t>nftables</a:t>
            </a:r>
            <a:r>
              <a:rPr lang="en-US" dirty="0"/>
              <a:t> looks for a rule match</a:t>
            </a:r>
          </a:p>
          <a:p>
            <a:pPr lvl="1"/>
            <a:r>
              <a:rPr lang="en-US" dirty="0"/>
              <a:t>Does not find one, resorts to the default action</a:t>
            </a:r>
          </a:p>
          <a:p>
            <a:r>
              <a:rPr lang="en-US" dirty="0"/>
              <a:t>Almost always comes preinstalled on any Linux distribution</a:t>
            </a:r>
          </a:p>
          <a:p>
            <a:pPr lvl="1"/>
            <a:r>
              <a:rPr lang="en-US" dirty="0"/>
              <a:t>List policy chains: </a:t>
            </a:r>
          </a:p>
          <a:p>
            <a:pPr lvl="2"/>
            <a:r>
              <a:rPr lang="en-US" dirty="0">
                <a:sym typeface="Symbol" panose="05050102010706020507" pitchFamily="18" charset="2"/>
              </a:rPr>
              <a:t></a:t>
            </a:r>
            <a:r>
              <a:rPr lang="en-US" dirty="0"/>
              <a:t> iptables or </a:t>
            </a:r>
            <a:r>
              <a:rPr lang="en-US" dirty="0">
                <a:sym typeface="Symbol" panose="05050102010706020507" pitchFamily="18" charset="2"/>
              </a:rPr>
              <a:t></a:t>
            </a:r>
            <a:r>
              <a:rPr lang="en-US" dirty="0"/>
              <a:t> ip6tables or </a:t>
            </a:r>
            <a:r>
              <a:rPr lang="en-US" dirty="0">
                <a:sym typeface="Symbol" panose="05050102010706020507" pitchFamily="18" charset="2"/>
              </a:rPr>
              <a:t></a:t>
            </a:r>
            <a:r>
              <a:rPr lang="en-US" dirty="0"/>
              <a:t> </a:t>
            </a:r>
            <a:r>
              <a:rPr lang="en-US" dirty="0" err="1"/>
              <a:t>nft</a:t>
            </a:r>
            <a:endParaRPr lang="en-US" dirty="0"/>
          </a:p>
          <a:p>
            <a:pPr lvl="1"/>
            <a:r>
              <a:rPr lang="en-US" dirty="0"/>
              <a:t>Location: </a:t>
            </a:r>
          </a:p>
          <a:p>
            <a:pPr lvl="2"/>
            <a:r>
              <a:rPr lang="en-US" dirty="0"/>
              <a:t>/</a:t>
            </a:r>
            <a:r>
              <a:rPr lang="en-US" dirty="0" err="1"/>
              <a:t>etc</a:t>
            </a:r>
            <a:r>
              <a:rPr lang="en-US" dirty="0"/>
              <a:t> or /</a:t>
            </a:r>
            <a:r>
              <a:rPr lang="en-US" dirty="0" err="1"/>
              <a:t>etc</a:t>
            </a:r>
            <a:r>
              <a:rPr lang="en-US" dirty="0"/>
              <a:t>/alternatives or /</a:t>
            </a:r>
            <a:r>
              <a:rPr lang="en-US" dirty="0" err="1"/>
              <a:t>etc</a:t>
            </a:r>
            <a:r>
              <a:rPr lang="en-US" dirty="0"/>
              <a:t>/</a:t>
            </a:r>
            <a:r>
              <a:rPr lang="en-US" dirty="0" err="1"/>
              <a:t>sysconfig</a:t>
            </a:r>
            <a:endParaRPr lang="en-US" dirty="0"/>
          </a:p>
          <a:p>
            <a:r>
              <a:rPr lang="en-US" i="1" dirty="0">
                <a:solidFill>
                  <a:schemeClr val="accent2"/>
                </a:solidFill>
              </a:rPr>
              <a:t>Adversaries will create or delete firewall rules </a:t>
            </a:r>
            <a:br>
              <a:rPr lang="en-US" i="1" dirty="0">
                <a:solidFill>
                  <a:schemeClr val="accent2"/>
                </a:solidFill>
              </a:rPr>
            </a:br>
            <a:r>
              <a:rPr lang="en-US" i="1" dirty="0">
                <a:solidFill>
                  <a:schemeClr val="accent2"/>
                </a:solidFill>
              </a:rPr>
              <a:t>to enable communication!</a:t>
            </a:r>
          </a:p>
        </p:txBody>
      </p:sp>
      <p:sp>
        <p:nvSpPr>
          <p:cNvPr id="3" name="Title 2"/>
          <p:cNvSpPr>
            <a:spLocks noGrp="1"/>
          </p:cNvSpPr>
          <p:nvPr>
            <p:ph type="title"/>
          </p:nvPr>
        </p:nvSpPr>
        <p:spPr/>
        <p:txBody>
          <a:bodyPr/>
          <a:lstStyle/>
          <a:p>
            <a:r>
              <a:rPr lang="en-US" dirty="0" err="1"/>
              <a:t>IPTables</a:t>
            </a:r>
            <a:r>
              <a:rPr lang="en-US" dirty="0"/>
              <a:t> / </a:t>
            </a:r>
            <a:r>
              <a:rPr lang="en-US" dirty="0" err="1"/>
              <a:t>NFTables</a:t>
            </a:r>
            <a:endParaRPr lang="en-US" dirty="0"/>
          </a:p>
        </p:txBody>
      </p:sp>
      <p:pic>
        <p:nvPicPr>
          <p:cNvPr id="6148" name="Picture 4" descr="nftables vs IPtables"/>
          <p:cNvPicPr>
            <a:picLocks noChangeAspect="1" noChangeArrowheads="1"/>
          </p:cNvPicPr>
          <p:nvPr/>
        </p:nvPicPr>
        <p:blipFill rotWithShape="1">
          <a:blip r:embed="rId3">
            <a:extLst>
              <a:ext uri="{28A0092B-C50C-407E-A947-70E740481C1C}">
                <a14:useLocalDpi xmlns:a14="http://schemas.microsoft.com/office/drawing/2010/main" val="0"/>
              </a:ext>
            </a:extLst>
          </a:blip>
          <a:srcRect l="4969" t="19612" r="5328"/>
          <a:stretch/>
        </p:blipFill>
        <p:spPr bwMode="auto">
          <a:xfrm>
            <a:off x="7659585" y="4100173"/>
            <a:ext cx="4024416" cy="2374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826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Remote access like SSH and FTP is crucial to </a:t>
            </a:r>
            <a:br>
              <a:rPr lang="en-US" dirty="0"/>
            </a:br>
            <a:r>
              <a:rPr lang="en-US" dirty="0"/>
              <a:t>control / manage, but removing is not the </a:t>
            </a:r>
            <a:br>
              <a:rPr lang="en-US" dirty="0"/>
            </a:br>
            <a:r>
              <a:rPr lang="en-US" dirty="0"/>
              <a:t>only solution</a:t>
            </a:r>
          </a:p>
          <a:p>
            <a:r>
              <a:rPr lang="en-US" dirty="0"/>
              <a:t>Console connections can also be restricted </a:t>
            </a:r>
            <a:br>
              <a:rPr lang="en-US" dirty="0"/>
            </a:br>
            <a:r>
              <a:rPr lang="en-US" dirty="0"/>
              <a:t>from the </a:t>
            </a:r>
            <a:r>
              <a:rPr lang="en-US" dirty="0" smtClean="0"/>
              <a:t>system level</a:t>
            </a:r>
            <a:endParaRPr lang="en-US" dirty="0"/>
          </a:p>
          <a:p>
            <a:pPr lvl="1"/>
            <a:r>
              <a:rPr lang="en-US" dirty="0"/>
              <a:t>By default LOTS of root consoles are authorized!</a:t>
            </a:r>
          </a:p>
          <a:p>
            <a:r>
              <a:rPr lang="en-US" dirty="0"/>
              <a:t>Linux systems authorize remote console </a:t>
            </a:r>
            <a:br>
              <a:rPr lang="en-US" dirty="0"/>
            </a:br>
            <a:r>
              <a:rPr lang="en-US" dirty="0"/>
              <a:t>connections via the configuration file found </a:t>
            </a:r>
            <a:br>
              <a:rPr lang="en-US" dirty="0"/>
            </a:br>
            <a:r>
              <a:rPr lang="en-US" dirty="0"/>
              <a:t>at: /</a:t>
            </a:r>
            <a:r>
              <a:rPr lang="en-US" dirty="0" err="1"/>
              <a:t>etc</a:t>
            </a:r>
            <a:r>
              <a:rPr lang="en-US" dirty="0"/>
              <a:t>/</a:t>
            </a:r>
            <a:r>
              <a:rPr lang="en-US" dirty="0" err="1"/>
              <a:t>securetty</a:t>
            </a:r>
            <a:endParaRPr lang="en-US" dirty="0"/>
          </a:p>
          <a:p>
            <a:endParaRPr lang="en-US" dirty="0"/>
          </a:p>
        </p:txBody>
      </p:sp>
      <p:sp>
        <p:nvSpPr>
          <p:cNvPr id="3" name="Title 2"/>
          <p:cNvSpPr>
            <a:spLocks noGrp="1"/>
          </p:cNvSpPr>
          <p:nvPr>
            <p:ph type="title"/>
          </p:nvPr>
        </p:nvSpPr>
        <p:spPr/>
        <p:txBody>
          <a:bodyPr/>
          <a:lstStyle/>
          <a:p>
            <a:r>
              <a:rPr lang="en-US" dirty="0"/>
              <a:t>Console</a:t>
            </a:r>
          </a:p>
        </p:txBody>
      </p:sp>
      <p:pic>
        <p:nvPicPr>
          <p:cNvPr id="4" name="Picture 3"/>
          <p:cNvPicPr>
            <a:picLocks noChangeAspect="1"/>
          </p:cNvPicPr>
          <p:nvPr/>
        </p:nvPicPr>
        <p:blipFill>
          <a:blip r:embed="rId3"/>
          <a:stretch>
            <a:fillRect/>
          </a:stretch>
        </p:blipFill>
        <p:spPr>
          <a:xfrm>
            <a:off x="7698954" y="1405441"/>
            <a:ext cx="4277971" cy="5125987"/>
          </a:xfrm>
          <a:prstGeom prst="rect">
            <a:avLst/>
          </a:prstGeom>
        </p:spPr>
      </p:pic>
    </p:spTree>
    <p:extLst>
      <p:ext uri="{BB962C8B-B14F-4D97-AF65-F5344CB8AC3E}">
        <p14:creationId xmlns:p14="http://schemas.microsoft.com/office/powerpoint/2010/main" val="1781192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Three locations to look for malicious accounts</a:t>
            </a:r>
          </a:p>
          <a:p>
            <a:pPr lvl="1"/>
            <a:r>
              <a:rPr lang="en-US" dirty="0"/>
              <a:t>/</a:t>
            </a:r>
            <a:r>
              <a:rPr lang="en-US" dirty="0" err="1"/>
              <a:t>etc</a:t>
            </a:r>
            <a:r>
              <a:rPr lang="en-US" dirty="0"/>
              <a:t>/password</a:t>
            </a:r>
          </a:p>
          <a:p>
            <a:pPr lvl="2"/>
            <a:r>
              <a:rPr lang="en-US" dirty="0"/>
              <a:t>Username : password : UID : GID : GECOS : </a:t>
            </a:r>
          </a:p>
          <a:p>
            <a:pPr marL="330136" lvl="1" indent="0">
              <a:buNone/>
            </a:pPr>
            <a:r>
              <a:rPr lang="en-US" dirty="0"/>
              <a:t>         … Home Directory : Shell</a:t>
            </a:r>
          </a:p>
          <a:p>
            <a:pPr lvl="1"/>
            <a:r>
              <a:rPr lang="en-US" dirty="0"/>
              <a:t>/</a:t>
            </a:r>
            <a:r>
              <a:rPr lang="en-US" dirty="0" err="1"/>
              <a:t>etc</a:t>
            </a:r>
            <a:r>
              <a:rPr lang="en-US" dirty="0"/>
              <a:t>/shadow</a:t>
            </a:r>
          </a:p>
          <a:p>
            <a:pPr lvl="2"/>
            <a:r>
              <a:rPr lang="en-US" dirty="0"/>
              <a:t>Username : Pass : Date pass changed : min days between </a:t>
            </a:r>
          </a:p>
          <a:p>
            <a:pPr marL="330136" lvl="1" indent="0">
              <a:buNone/>
            </a:pPr>
            <a:r>
              <a:rPr lang="en-US" dirty="0"/>
              <a:t>         … pass change : pass expiry time: pass expiry warning : </a:t>
            </a:r>
          </a:p>
          <a:p>
            <a:pPr marL="330136" lvl="1" indent="0">
              <a:buNone/>
            </a:pPr>
            <a:r>
              <a:rPr lang="en-US" dirty="0"/>
              <a:t>         … number of days after pass : expiry account is disabled : </a:t>
            </a:r>
          </a:p>
          <a:p>
            <a:pPr marL="330136" lvl="1" indent="0">
              <a:buNone/>
            </a:pPr>
            <a:r>
              <a:rPr lang="en-US" dirty="0"/>
              <a:t>         … date since account disabled</a:t>
            </a:r>
          </a:p>
          <a:p>
            <a:pPr lvl="1"/>
            <a:r>
              <a:rPr lang="en-US" dirty="0"/>
              <a:t>/</a:t>
            </a:r>
            <a:r>
              <a:rPr lang="en-US" dirty="0" err="1"/>
              <a:t>etc</a:t>
            </a:r>
            <a:r>
              <a:rPr lang="en-US" dirty="0"/>
              <a:t>/group</a:t>
            </a:r>
          </a:p>
          <a:p>
            <a:pPr lvl="2"/>
            <a:r>
              <a:rPr lang="en-US" dirty="0"/>
              <a:t>Name : pass : GID : member , member </a:t>
            </a:r>
          </a:p>
        </p:txBody>
      </p:sp>
      <p:sp>
        <p:nvSpPr>
          <p:cNvPr id="3" name="Title 2"/>
          <p:cNvSpPr>
            <a:spLocks noGrp="1"/>
          </p:cNvSpPr>
          <p:nvPr>
            <p:ph type="title"/>
          </p:nvPr>
        </p:nvSpPr>
        <p:spPr/>
        <p:txBody>
          <a:bodyPr/>
          <a:lstStyle/>
          <a:p>
            <a:r>
              <a:rPr lang="en-US" dirty="0"/>
              <a:t>Users / Groups</a:t>
            </a:r>
          </a:p>
        </p:txBody>
      </p:sp>
      <p:pic>
        <p:nvPicPr>
          <p:cNvPr id="4" name="Picture 3"/>
          <p:cNvPicPr>
            <a:picLocks noChangeAspect="1"/>
          </p:cNvPicPr>
          <p:nvPr/>
        </p:nvPicPr>
        <p:blipFill rotWithShape="1">
          <a:blip r:embed="rId3"/>
          <a:srcRect l="1789" r="52476" b="81809"/>
          <a:stretch/>
        </p:blipFill>
        <p:spPr>
          <a:xfrm>
            <a:off x="7570618" y="1706552"/>
            <a:ext cx="4114724" cy="1465342"/>
          </a:xfrm>
          <a:prstGeom prst="rect">
            <a:avLst/>
          </a:prstGeom>
        </p:spPr>
      </p:pic>
      <p:pic>
        <p:nvPicPr>
          <p:cNvPr id="6" name="Picture 5"/>
          <p:cNvPicPr>
            <a:picLocks noChangeAspect="1"/>
          </p:cNvPicPr>
          <p:nvPr/>
        </p:nvPicPr>
        <p:blipFill rotWithShape="1">
          <a:blip r:embed="rId4"/>
          <a:srcRect r="46611" b="64959"/>
          <a:stretch/>
        </p:blipFill>
        <p:spPr>
          <a:xfrm>
            <a:off x="8932050" y="4656678"/>
            <a:ext cx="2801352" cy="1863784"/>
          </a:xfrm>
          <a:prstGeom prst="rect">
            <a:avLst/>
          </a:prstGeom>
        </p:spPr>
      </p:pic>
      <p:sp>
        <p:nvSpPr>
          <p:cNvPr id="7" name="Rectangle 6"/>
          <p:cNvSpPr/>
          <p:nvPr/>
        </p:nvSpPr>
        <p:spPr bwMode="auto">
          <a:xfrm>
            <a:off x="8071087" y="1886334"/>
            <a:ext cx="457200" cy="290509"/>
          </a:xfrm>
          <a:prstGeom prst="rect">
            <a:avLst/>
          </a:prstGeom>
          <a:noFill/>
          <a:ln w="12700"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pic>
        <p:nvPicPr>
          <p:cNvPr id="8" name="Picture 7"/>
          <p:cNvPicPr>
            <a:picLocks noChangeAspect="1"/>
          </p:cNvPicPr>
          <p:nvPr/>
        </p:nvPicPr>
        <p:blipFill rotWithShape="1">
          <a:blip r:embed="rId5"/>
          <a:srcRect t="-1" b="10769"/>
          <a:stretch/>
        </p:blipFill>
        <p:spPr>
          <a:xfrm>
            <a:off x="3334610" y="3536505"/>
            <a:ext cx="6899015" cy="265828"/>
          </a:xfrm>
          <a:prstGeom prst="rect">
            <a:avLst/>
          </a:prstGeom>
        </p:spPr>
      </p:pic>
      <p:sp>
        <p:nvSpPr>
          <p:cNvPr id="9" name="Rectangle 8"/>
          <p:cNvSpPr/>
          <p:nvPr/>
        </p:nvSpPr>
        <p:spPr bwMode="auto">
          <a:xfrm>
            <a:off x="10542575" y="2042928"/>
            <a:ext cx="1130892" cy="286315"/>
          </a:xfrm>
          <a:prstGeom prst="rect">
            <a:avLst/>
          </a:prstGeom>
          <a:noFill/>
          <a:ln w="12700"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Tree>
    <p:extLst>
      <p:ext uri="{BB962C8B-B14F-4D97-AF65-F5344CB8AC3E}">
        <p14:creationId xmlns:p14="http://schemas.microsoft.com/office/powerpoint/2010/main" val="1676129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i="1" dirty="0">
                <a:solidFill>
                  <a:schemeClr val="accent2"/>
                </a:solidFill>
              </a:rPr>
              <a:t>Why do we care about understanding users / groups?</a:t>
            </a:r>
          </a:p>
        </p:txBody>
      </p:sp>
      <p:sp>
        <p:nvSpPr>
          <p:cNvPr id="3" name="Title 2"/>
          <p:cNvSpPr>
            <a:spLocks noGrp="1"/>
          </p:cNvSpPr>
          <p:nvPr>
            <p:ph type="title"/>
          </p:nvPr>
        </p:nvSpPr>
        <p:spPr/>
        <p:txBody>
          <a:bodyPr/>
          <a:lstStyle/>
          <a:p>
            <a:r>
              <a:rPr lang="en-US" dirty="0"/>
              <a:t>Users / Groups</a:t>
            </a:r>
          </a:p>
        </p:txBody>
      </p:sp>
      <p:pic>
        <p:nvPicPr>
          <p:cNvPr id="4" name="Picture 3"/>
          <p:cNvPicPr>
            <a:picLocks noChangeAspect="1"/>
          </p:cNvPicPr>
          <p:nvPr/>
        </p:nvPicPr>
        <p:blipFill>
          <a:blip r:embed="rId3"/>
          <a:stretch>
            <a:fillRect/>
          </a:stretch>
        </p:blipFill>
        <p:spPr>
          <a:xfrm>
            <a:off x="799850" y="2148569"/>
            <a:ext cx="5186947" cy="4322456"/>
          </a:xfrm>
          <a:prstGeom prst="rect">
            <a:avLst/>
          </a:prstGeom>
          <a:ln>
            <a:solidFill>
              <a:schemeClr val="bg2"/>
            </a:solidFill>
          </a:ln>
        </p:spPr>
      </p:pic>
      <p:pic>
        <p:nvPicPr>
          <p:cNvPr id="5" name="Picture 4"/>
          <p:cNvPicPr>
            <a:picLocks noChangeAspect="1"/>
          </p:cNvPicPr>
          <p:nvPr/>
        </p:nvPicPr>
        <p:blipFill rotWithShape="1">
          <a:blip r:embed="rId4"/>
          <a:srcRect t="5546" b="2504"/>
          <a:stretch/>
        </p:blipFill>
        <p:spPr>
          <a:xfrm>
            <a:off x="6593305" y="2148569"/>
            <a:ext cx="4798988" cy="4325112"/>
          </a:xfrm>
          <a:prstGeom prst="rect">
            <a:avLst/>
          </a:prstGeom>
          <a:ln>
            <a:solidFill>
              <a:schemeClr val="bg2"/>
            </a:solidFill>
          </a:ln>
        </p:spPr>
      </p:pic>
    </p:spTree>
    <p:extLst>
      <p:ext uri="{BB962C8B-B14F-4D97-AF65-F5344CB8AC3E}">
        <p14:creationId xmlns:p14="http://schemas.microsoft.com/office/powerpoint/2010/main" val="2948502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Groups that can be removed:</a:t>
            </a:r>
          </a:p>
        </p:txBody>
      </p:sp>
      <p:sp>
        <p:nvSpPr>
          <p:cNvPr id="3" name="Title 2"/>
          <p:cNvSpPr>
            <a:spLocks noGrp="1"/>
          </p:cNvSpPr>
          <p:nvPr>
            <p:ph type="title"/>
          </p:nvPr>
        </p:nvSpPr>
        <p:spPr/>
        <p:txBody>
          <a:bodyPr/>
          <a:lstStyle/>
          <a:p>
            <a:r>
              <a:rPr lang="en-US" dirty="0"/>
              <a:t>Users / Groups</a:t>
            </a:r>
          </a:p>
        </p:txBody>
      </p:sp>
      <p:sp>
        <p:nvSpPr>
          <p:cNvPr id="11" name="Content Placeholder 1">
            <a:extLst>
              <a:ext uri="{FF2B5EF4-FFF2-40B4-BE49-F238E27FC236}">
                <a16:creationId xmlns:a16="http://schemas.microsoft.com/office/drawing/2014/main" id="{B550970E-CB55-4BA3-944A-CC94F8F359AD}"/>
              </a:ext>
            </a:extLst>
          </p:cNvPr>
          <p:cNvSpPr txBox="1">
            <a:spLocks/>
          </p:cNvSpPr>
          <p:nvPr/>
        </p:nvSpPr>
        <p:spPr bwMode="auto">
          <a:xfrm>
            <a:off x="660400" y="2115970"/>
            <a:ext cx="11176000" cy="4795837"/>
          </a:xfrm>
          <a:prstGeom prst="rect">
            <a:avLst/>
          </a:prstGeom>
          <a:noFill/>
          <a:ln w="12700">
            <a:noFill/>
            <a:miter lim="800000"/>
            <a:headEnd/>
            <a:tailEnd/>
          </a:ln>
          <a:effectLst/>
        </p:spPr>
        <p:txBody>
          <a:bodyPr vert="horz" wrap="square" lIns="90488" tIns="44450" rIns="90488" bIns="44450" numCol="3"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a:lstStyle>
          <a:p>
            <a:pPr lvl="1"/>
            <a:r>
              <a:rPr lang="en-US" kern="0" dirty="0"/>
              <a:t>Lp</a:t>
            </a:r>
          </a:p>
          <a:p>
            <a:pPr lvl="1"/>
            <a:r>
              <a:rPr lang="en-US" kern="0" dirty="0"/>
              <a:t>News</a:t>
            </a:r>
          </a:p>
          <a:p>
            <a:pPr lvl="1"/>
            <a:r>
              <a:rPr lang="en-US" kern="0" dirty="0" err="1"/>
              <a:t>Uucp</a:t>
            </a:r>
            <a:endParaRPr lang="en-US" kern="0" dirty="0"/>
          </a:p>
          <a:p>
            <a:pPr lvl="1"/>
            <a:r>
              <a:rPr lang="en-US" kern="0" dirty="0"/>
              <a:t>Proxy</a:t>
            </a:r>
          </a:p>
          <a:p>
            <a:pPr lvl="1"/>
            <a:r>
              <a:rPr lang="en-US" kern="0" dirty="0"/>
              <a:t>Postgres</a:t>
            </a:r>
          </a:p>
          <a:p>
            <a:pPr lvl="1"/>
            <a:r>
              <a:rPr lang="en-US" kern="0" dirty="0"/>
              <a:t>www-data</a:t>
            </a:r>
          </a:p>
          <a:p>
            <a:pPr lvl="1"/>
            <a:r>
              <a:rPr lang="en-US" kern="0" dirty="0"/>
              <a:t>Backup</a:t>
            </a:r>
          </a:p>
          <a:p>
            <a:pPr lvl="1"/>
            <a:r>
              <a:rPr lang="en-US" kern="0" dirty="0"/>
              <a:t>Operator</a:t>
            </a:r>
          </a:p>
          <a:p>
            <a:pPr lvl="1"/>
            <a:r>
              <a:rPr lang="en-US" kern="0" dirty="0"/>
              <a:t>List</a:t>
            </a:r>
          </a:p>
          <a:p>
            <a:pPr lvl="1"/>
            <a:endParaRPr lang="en-US" kern="0" dirty="0"/>
          </a:p>
          <a:p>
            <a:pPr lvl="1"/>
            <a:r>
              <a:rPr lang="en-US" kern="0" dirty="0" err="1"/>
              <a:t>Irc</a:t>
            </a:r>
            <a:endParaRPr lang="en-US" kern="0" dirty="0"/>
          </a:p>
          <a:p>
            <a:pPr lvl="1"/>
            <a:r>
              <a:rPr lang="en-US" kern="0" dirty="0" err="1"/>
              <a:t>Src</a:t>
            </a:r>
            <a:endParaRPr lang="en-US" kern="0" dirty="0"/>
          </a:p>
          <a:p>
            <a:pPr lvl="1"/>
            <a:r>
              <a:rPr lang="en-US" kern="0" dirty="0"/>
              <a:t>Gnats</a:t>
            </a:r>
          </a:p>
          <a:p>
            <a:pPr lvl="1"/>
            <a:r>
              <a:rPr lang="en-US" kern="0" dirty="0"/>
              <a:t>Staff</a:t>
            </a:r>
          </a:p>
          <a:p>
            <a:pPr lvl="1"/>
            <a:r>
              <a:rPr lang="en-US" kern="0" dirty="0"/>
              <a:t>Games</a:t>
            </a:r>
          </a:p>
          <a:p>
            <a:pPr lvl="1"/>
            <a:r>
              <a:rPr lang="en-US" kern="0" dirty="0"/>
              <a:t>Users</a:t>
            </a:r>
          </a:p>
          <a:p>
            <a:pPr lvl="1"/>
            <a:r>
              <a:rPr lang="en-US" kern="0" dirty="0" err="1"/>
              <a:t>Gdm</a:t>
            </a:r>
            <a:endParaRPr lang="en-US" kern="0" dirty="0"/>
          </a:p>
          <a:p>
            <a:pPr lvl="1"/>
            <a:r>
              <a:rPr lang="en-US" kern="0" dirty="0" err="1"/>
              <a:t>TelnetD</a:t>
            </a:r>
            <a:endParaRPr lang="en-US" kern="0" dirty="0"/>
          </a:p>
          <a:p>
            <a:pPr lvl="1"/>
            <a:r>
              <a:rPr lang="en-US" kern="0" dirty="0"/>
              <a:t>Gopher</a:t>
            </a:r>
          </a:p>
          <a:p>
            <a:pPr lvl="1"/>
            <a:endParaRPr lang="en-US" kern="0" dirty="0"/>
          </a:p>
          <a:p>
            <a:pPr lvl="1"/>
            <a:r>
              <a:rPr lang="en-US" kern="0" dirty="0"/>
              <a:t>ftp</a:t>
            </a:r>
          </a:p>
          <a:p>
            <a:pPr lvl="1"/>
            <a:r>
              <a:rPr lang="en-US" kern="0" dirty="0" err="1"/>
              <a:t>Nscd</a:t>
            </a:r>
            <a:endParaRPr lang="en-US" kern="0" dirty="0"/>
          </a:p>
          <a:p>
            <a:pPr lvl="1"/>
            <a:r>
              <a:rPr lang="en-US" kern="0" dirty="0" err="1"/>
              <a:t>Rpc</a:t>
            </a:r>
            <a:endParaRPr lang="en-US" kern="0" dirty="0"/>
          </a:p>
          <a:p>
            <a:pPr lvl="1"/>
            <a:r>
              <a:rPr lang="en-US" kern="0" dirty="0" err="1"/>
              <a:t>Rpcuser</a:t>
            </a:r>
            <a:endParaRPr lang="en-US" kern="0" dirty="0"/>
          </a:p>
          <a:p>
            <a:pPr lvl="1"/>
            <a:r>
              <a:rPr lang="en-US" kern="0" dirty="0" err="1"/>
              <a:t>Nfsnodboy</a:t>
            </a:r>
            <a:endParaRPr lang="en-US" kern="0" dirty="0"/>
          </a:p>
          <a:p>
            <a:pPr lvl="1"/>
            <a:r>
              <a:rPr lang="en-US" kern="0" dirty="0" err="1"/>
              <a:t>Xfs</a:t>
            </a:r>
            <a:endParaRPr lang="en-US" kern="0" dirty="0"/>
          </a:p>
          <a:p>
            <a:pPr lvl="1"/>
            <a:r>
              <a:rPr lang="en-US" kern="0" dirty="0"/>
              <a:t>Desktop</a:t>
            </a:r>
          </a:p>
        </p:txBody>
      </p:sp>
    </p:spTree>
    <p:extLst>
      <p:ext uri="{BB962C8B-B14F-4D97-AF65-F5344CB8AC3E}">
        <p14:creationId xmlns:p14="http://schemas.microsoft.com/office/powerpoint/2010/main" val="406399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Process accounting (psacct or acct)</a:t>
            </a:r>
          </a:p>
          <a:p>
            <a:r>
              <a:rPr lang="en-US" dirty="0"/>
              <a:t>/</a:t>
            </a:r>
            <a:r>
              <a:rPr lang="en-US" dirty="0" err="1"/>
              <a:t>var</a:t>
            </a:r>
            <a:r>
              <a:rPr lang="en-US" dirty="0"/>
              <a:t>/log/account/</a:t>
            </a:r>
            <a:r>
              <a:rPr lang="en-US" dirty="0" err="1"/>
              <a:t>pacct</a:t>
            </a:r>
            <a:r>
              <a:rPr lang="en-US" dirty="0"/>
              <a:t> or </a:t>
            </a:r>
            <a:r>
              <a:rPr lang="en-US" dirty="0" err="1"/>
              <a:t>savacct</a:t>
            </a:r>
            <a:r>
              <a:rPr lang="en-US" dirty="0"/>
              <a:t> or </a:t>
            </a:r>
            <a:r>
              <a:rPr lang="en-US" dirty="0" err="1"/>
              <a:t>usracct</a:t>
            </a:r>
            <a:endParaRPr lang="en-US" dirty="0"/>
          </a:p>
          <a:p>
            <a:pPr lvl="1"/>
            <a:r>
              <a:rPr lang="en-US" dirty="0"/>
              <a:t>Install</a:t>
            </a:r>
          </a:p>
          <a:p>
            <a:pPr lvl="2"/>
            <a:r>
              <a:rPr lang="en-US" dirty="0" err="1"/>
              <a:t>Sudo</a:t>
            </a:r>
            <a:r>
              <a:rPr lang="en-US" dirty="0"/>
              <a:t> apt-get install acct</a:t>
            </a:r>
          </a:p>
          <a:p>
            <a:pPr lvl="2"/>
            <a:r>
              <a:rPr lang="en-US" dirty="0"/>
              <a:t>cd /</a:t>
            </a:r>
            <a:r>
              <a:rPr lang="en-US" dirty="0" err="1"/>
              <a:t>etc</a:t>
            </a:r>
            <a:r>
              <a:rPr lang="en-US" dirty="0"/>
              <a:t>/</a:t>
            </a:r>
            <a:r>
              <a:rPr lang="en-US" dirty="0" err="1"/>
              <a:t>init.d</a:t>
            </a:r>
            <a:endParaRPr lang="en-US" dirty="0"/>
          </a:p>
          <a:p>
            <a:pPr lvl="1"/>
            <a:r>
              <a:rPr lang="en-US" dirty="0"/>
              <a:t>Account log-in times</a:t>
            </a:r>
          </a:p>
          <a:p>
            <a:pPr lvl="2"/>
            <a:r>
              <a:rPr lang="en-US" dirty="0"/>
              <a:t>ac</a:t>
            </a:r>
          </a:p>
          <a:p>
            <a:pPr lvl="1"/>
            <a:r>
              <a:rPr lang="en-US" dirty="0"/>
              <a:t>Summary of account commands</a:t>
            </a:r>
          </a:p>
          <a:p>
            <a:pPr lvl="2"/>
            <a:r>
              <a:rPr lang="en-US" dirty="0" err="1"/>
              <a:t>sa</a:t>
            </a:r>
            <a:r>
              <a:rPr lang="en-US" dirty="0"/>
              <a:t> –u</a:t>
            </a:r>
          </a:p>
          <a:p>
            <a:pPr lvl="1"/>
            <a:r>
              <a:rPr lang="en-US" dirty="0"/>
              <a:t>Pull details associated with the last time a specified command was run</a:t>
            </a:r>
          </a:p>
          <a:p>
            <a:pPr lvl="2"/>
            <a:r>
              <a:rPr lang="en-US" dirty="0" err="1"/>
              <a:t>Lastcomm</a:t>
            </a:r>
            <a:r>
              <a:rPr lang="en-US" dirty="0"/>
              <a:t> </a:t>
            </a:r>
            <a:r>
              <a:rPr lang="en-US" dirty="0" err="1"/>
              <a:t>sudo</a:t>
            </a:r>
            <a:endParaRPr lang="en-US" dirty="0"/>
          </a:p>
        </p:txBody>
      </p:sp>
      <p:sp>
        <p:nvSpPr>
          <p:cNvPr id="3" name="Title 2"/>
          <p:cNvSpPr>
            <a:spLocks noGrp="1"/>
          </p:cNvSpPr>
          <p:nvPr>
            <p:ph type="title"/>
          </p:nvPr>
        </p:nvSpPr>
        <p:spPr/>
        <p:txBody>
          <a:bodyPr/>
          <a:lstStyle/>
          <a:p>
            <a:r>
              <a:rPr lang="en-US" dirty="0"/>
              <a:t>Process Accounting</a:t>
            </a:r>
          </a:p>
        </p:txBody>
      </p:sp>
      <p:pic>
        <p:nvPicPr>
          <p:cNvPr id="4" name="Picture 3"/>
          <p:cNvPicPr>
            <a:picLocks noChangeAspect="1"/>
          </p:cNvPicPr>
          <p:nvPr/>
        </p:nvPicPr>
        <p:blipFill rotWithShape="1">
          <a:blip r:embed="rId3"/>
          <a:srcRect t="8157" b="36453"/>
          <a:stretch/>
        </p:blipFill>
        <p:spPr>
          <a:xfrm>
            <a:off x="7350090" y="1505026"/>
            <a:ext cx="4333910" cy="3268194"/>
          </a:xfrm>
          <a:prstGeom prst="rect">
            <a:avLst/>
          </a:prstGeom>
        </p:spPr>
      </p:pic>
      <p:pic>
        <p:nvPicPr>
          <p:cNvPr id="7" name="Picture 6"/>
          <p:cNvPicPr>
            <a:picLocks noChangeAspect="1"/>
          </p:cNvPicPr>
          <p:nvPr/>
        </p:nvPicPr>
        <p:blipFill>
          <a:blip r:embed="rId4"/>
          <a:stretch>
            <a:fillRect/>
          </a:stretch>
        </p:blipFill>
        <p:spPr>
          <a:xfrm>
            <a:off x="6078831" y="4986351"/>
            <a:ext cx="5770269" cy="678179"/>
          </a:xfrm>
          <a:prstGeom prst="rect">
            <a:avLst/>
          </a:prstGeom>
        </p:spPr>
      </p:pic>
    </p:spTree>
    <p:extLst>
      <p:ext uri="{BB962C8B-B14F-4D97-AF65-F5344CB8AC3E}">
        <p14:creationId xmlns:p14="http://schemas.microsoft.com/office/powerpoint/2010/main" val="345111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rpm / </a:t>
            </a:r>
            <a:r>
              <a:rPr lang="en-US" dirty="0" err="1"/>
              <a:t>yast</a:t>
            </a:r>
            <a:r>
              <a:rPr lang="en-US" dirty="0"/>
              <a:t> / </a:t>
            </a:r>
            <a:r>
              <a:rPr lang="en-US" dirty="0" err="1"/>
              <a:t>dselect</a:t>
            </a:r>
            <a:r>
              <a:rPr lang="en-US" dirty="0"/>
              <a:t> Tools allow you to find compilers currently installed</a:t>
            </a:r>
          </a:p>
          <a:p>
            <a:r>
              <a:rPr lang="en-US" dirty="0"/>
              <a:t>Install</a:t>
            </a:r>
          </a:p>
          <a:p>
            <a:pPr lvl="1"/>
            <a:r>
              <a:rPr lang="en-US" dirty="0"/>
              <a:t>Apt-get install rpm</a:t>
            </a:r>
          </a:p>
          <a:p>
            <a:r>
              <a:rPr lang="en-US" dirty="0"/>
              <a:t>Find compilers / dev tools</a:t>
            </a:r>
          </a:p>
          <a:p>
            <a:pPr lvl="1"/>
            <a:r>
              <a:rPr lang="en-US" dirty="0"/>
              <a:t>Rpm -</a:t>
            </a:r>
            <a:r>
              <a:rPr lang="en-US" dirty="0" err="1"/>
              <a:t>qg</a:t>
            </a:r>
            <a:r>
              <a:rPr lang="en-US" dirty="0"/>
              <a:t> Developers/Languages Developers/Compilers</a:t>
            </a:r>
          </a:p>
          <a:p>
            <a:r>
              <a:rPr lang="en-US" i="1" dirty="0">
                <a:solidFill>
                  <a:schemeClr val="accent2"/>
                </a:solidFill>
              </a:rPr>
              <a:t>Why would I care if a system had development tools installed on it?</a:t>
            </a:r>
          </a:p>
        </p:txBody>
      </p:sp>
      <p:sp>
        <p:nvSpPr>
          <p:cNvPr id="3" name="Title 2"/>
          <p:cNvSpPr>
            <a:spLocks noGrp="1"/>
          </p:cNvSpPr>
          <p:nvPr>
            <p:ph type="title"/>
          </p:nvPr>
        </p:nvSpPr>
        <p:spPr/>
        <p:txBody>
          <a:bodyPr/>
          <a:lstStyle/>
          <a:p>
            <a:r>
              <a:rPr lang="en-US" dirty="0"/>
              <a:t>Compilers / Dev Tools</a:t>
            </a:r>
          </a:p>
        </p:txBody>
      </p:sp>
    </p:spTree>
    <p:extLst>
      <p:ext uri="{BB962C8B-B14F-4D97-AF65-F5344CB8AC3E}">
        <p14:creationId xmlns:p14="http://schemas.microsoft.com/office/powerpoint/2010/main" val="1171730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6" name="Content Placeholder 1">
            <a:extLst>
              <a:ext uri="{FF2B5EF4-FFF2-40B4-BE49-F238E27FC236}">
                <a16:creationId xmlns:a16="http://schemas.microsoft.com/office/drawing/2014/main" id="{90E3FD99-F565-4145-91F6-A5DEFE52890E}"/>
              </a:ext>
            </a:extLst>
          </p:cNvPr>
          <p:cNvSpPr>
            <a:spLocks noGrp="1"/>
          </p:cNvSpPr>
          <p:nvPr>
            <p:ph idx="1"/>
          </p:nvPr>
        </p:nvSpPr>
        <p:spPr>
          <a:xfrm>
            <a:off x="508000" y="1595441"/>
            <a:ext cx="11176000" cy="4795837"/>
          </a:xfrm>
        </p:spPr>
        <p:txBody>
          <a:bodyPr/>
          <a:lstStyle/>
          <a:p>
            <a:r>
              <a:rPr lang="en-US" dirty="0"/>
              <a:t>System hardening</a:t>
            </a:r>
          </a:p>
          <a:p>
            <a:r>
              <a:rPr lang="en-US" i="1" dirty="0">
                <a:solidFill>
                  <a:schemeClr val="tx2"/>
                </a:solidFill>
              </a:rPr>
              <a:t>Software patching</a:t>
            </a:r>
          </a:p>
          <a:p>
            <a:r>
              <a:rPr lang="en-US" dirty="0"/>
              <a:t>Integrity checking</a:t>
            </a:r>
          </a:p>
          <a:p>
            <a:r>
              <a:rPr lang="en-US" dirty="0"/>
              <a:t>System auditing</a:t>
            </a:r>
          </a:p>
          <a:p>
            <a:r>
              <a:rPr lang="en-US" dirty="0"/>
              <a:t>Investigation</a:t>
            </a:r>
          </a:p>
        </p:txBody>
      </p:sp>
    </p:spTree>
    <p:extLst>
      <p:ext uri="{BB962C8B-B14F-4D97-AF65-F5344CB8AC3E}">
        <p14:creationId xmlns:p14="http://schemas.microsoft.com/office/powerpoint/2010/main" val="3983590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lots of different update / patching options on Linux depending on the distribution but the main ones are:</a:t>
            </a:r>
          </a:p>
          <a:p>
            <a:pPr lvl="1"/>
            <a:r>
              <a:rPr lang="en-US" dirty="0"/>
              <a:t>Apt-get, yum and Red Hat Package Manager (RPM)</a:t>
            </a:r>
          </a:p>
          <a:p>
            <a:r>
              <a:rPr lang="en-US" dirty="0"/>
              <a:t>A major security vulnerability in many operating systems is simply the lack of updating software with current patches / bug fixes</a:t>
            </a:r>
          </a:p>
          <a:p>
            <a:r>
              <a:rPr lang="en-US" i="1" dirty="0">
                <a:solidFill>
                  <a:schemeClr val="tx2"/>
                </a:solidFill>
              </a:rPr>
              <a:t>From a defensive perspective </a:t>
            </a:r>
          </a:p>
          <a:p>
            <a:pPr lvl="1"/>
            <a:r>
              <a:rPr lang="en-US" i="1" dirty="0">
                <a:solidFill>
                  <a:schemeClr val="tx2"/>
                </a:solidFill>
              </a:rPr>
              <a:t>Unscheduled update may be a sign that a system has been compromised</a:t>
            </a:r>
          </a:p>
          <a:p>
            <a:pPr lvl="2"/>
            <a:r>
              <a:rPr lang="en-US" dirty="0"/>
              <a:t>Adversaries will patch systems after compromise to ensure no </a:t>
            </a:r>
            <a:r>
              <a:rPr lang="en-US" dirty="0" err="1"/>
              <a:t>cohab</a:t>
            </a:r>
            <a:endParaRPr lang="en-US" dirty="0"/>
          </a:p>
          <a:p>
            <a:pPr lvl="1"/>
            <a:r>
              <a:rPr lang="en-US" i="1" dirty="0">
                <a:solidFill>
                  <a:schemeClr val="tx2"/>
                </a:solidFill>
              </a:rPr>
              <a:t>Last patch date may show a system that is vulnerable</a:t>
            </a:r>
          </a:p>
          <a:p>
            <a:pPr lvl="2"/>
            <a:r>
              <a:rPr lang="en-US" dirty="0"/>
              <a:t>Can validate with vulnerability scan</a:t>
            </a:r>
          </a:p>
          <a:p>
            <a:pPr lvl="1"/>
            <a:r>
              <a:rPr lang="en-US" i="1" dirty="0">
                <a:solidFill>
                  <a:schemeClr val="tx2"/>
                </a:solidFill>
              </a:rPr>
              <a:t>Repository addition might be used for persistence</a:t>
            </a:r>
          </a:p>
        </p:txBody>
      </p:sp>
      <p:sp>
        <p:nvSpPr>
          <p:cNvPr id="3" name="Title 2"/>
          <p:cNvSpPr>
            <a:spLocks noGrp="1"/>
          </p:cNvSpPr>
          <p:nvPr>
            <p:ph type="title"/>
          </p:nvPr>
        </p:nvSpPr>
        <p:spPr/>
        <p:txBody>
          <a:bodyPr/>
          <a:lstStyle/>
          <a:p>
            <a:r>
              <a:rPr lang="en-US" dirty="0"/>
              <a:t>Updates / Patching</a:t>
            </a:r>
          </a:p>
        </p:txBody>
      </p:sp>
    </p:spTree>
    <p:extLst>
      <p:ext uri="{BB962C8B-B14F-4D97-AF65-F5344CB8AC3E}">
        <p14:creationId xmlns:p14="http://schemas.microsoft.com/office/powerpoint/2010/main" val="1868369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8548" y="1595441"/>
            <a:ext cx="6882064" cy="4795837"/>
          </a:xfrm>
        </p:spPr>
        <p:txBody>
          <a:bodyPr/>
          <a:lstStyle/>
          <a:p>
            <a:pPr marL="0" indent="0">
              <a:buNone/>
            </a:pPr>
            <a:r>
              <a:rPr lang="en-US" dirty="0"/>
              <a:t>There are a lot of places you can look to see when the last apt-get was run and by whom:</a:t>
            </a:r>
          </a:p>
          <a:p>
            <a:pPr lvl="1"/>
            <a:r>
              <a:rPr lang="en-US" dirty="0"/>
              <a:t>You can use acct (discussed previously) to see when the apt-get / apt-</a:t>
            </a:r>
            <a:r>
              <a:rPr lang="en-US" dirty="0" err="1"/>
              <a:t>config</a:t>
            </a:r>
            <a:r>
              <a:rPr lang="en-US" dirty="0"/>
              <a:t> command was run</a:t>
            </a:r>
          </a:p>
          <a:p>
            <a:pPr lvl="1"/>
            <a:r>
              <a:rPr lang="en-US" dirty="0"/>
              <a:t>You can look at the access times in the /</a:t>
            </a:r>
            <a:r>
              <a:rPr lang="en-US" dirty="0" err="1"/>
              <a:t>var</a:t>
            </a:r>
            <a:r>
              <a:rPr lang="en-US" dirty="0"/>
              <a:t>/lib/apt/lists folder to see when they were accessed last</a:t>
            </a:r>
          </a:p>
          <a:p>
            <a:pPr lvl="1"/>
            <a:r>
              <a:rPr lang="en-US" dirty="0"/>
              <a:t>You can look in the apt-get file repository / log folders to pull information that may be useful</a:t>
            </a:r>
          </a:p>
          <a:p>
            <a:endParaRPr lang="en-US" dirty="0"/>
          </a:p>
        </p:txBody>
      </p:sp>
      <p:sp>
        <p:nvSpPr>
          <p:cNvPr id="3" name="Title 2"/>
          <p:cNvSpPr>
            <a:spLocks noGrp="1"/>
          </p:cNvSpPr>
          <p:nvPr>
            <p:ph type="title"/>
          </p:nvPr>
        </p:nvSpPr>
        <p:spPr/>
        <p:txBody>
          <a:bodyPr/>
          <a:lstStyle/>
          <a:p>
            <a:r>
              <a:rPr lang="en-US" dirty="0"/>
              <a:t>Updates / Patching</a:t>
            </a:r>
            <a:br>
              <a:rPr lang="en-US" dirty="0"/>
            </a:br>
            <a:r>
              <a:rPr lang="en-US" dirty="0"/>
              <a:t>Apt-Get</a:t>
            </a:r>
          </a:p>
        </p:txBody>
      </p:sp>
      <p:pic>
        <p:nvPicPr>
          <p:cNvPr id="4" name="Picture 3"/>
          <p:cNvPicPr>
            <a:picLocks noChangeAspect="1"/>
          </p:cNvPicPr>
          <p:nvPr/>
        </p:nvPicPr>
        <p:blipFill>
          <a:blip r:embed="rId3"/>
          <a:stretch>
            <a:fillRect/>
          </a:stretch>
        </p:blipFill>
        <p:spPr>
          <a:xfrm>
            <a:off x="7090611" y="1595441"/>
            <a:ext cx="4882147" cy="4705380"/>
          </a:xfrm>
          <a:prstGeom prst="rect">
            <a:avLst/>
          </a:prstGeom>
        </p:spPr>
      </p:pic>
    </p:spTree>
    <p:extLst>
      <p:ext uri="{BB962C8B-B14F-4D97-AF65-F5344CB8AC3E}">
        <p14:creationId xmlns:p14="http://schemas.microsoft.com/office/powerpoint/2010/main" val="2130741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Updates / Patching</a:t>
            </a:r>
            <a:br>
              <a:rPr lang="en-US" dirty="0"/>
            </a:br>
            <a:r>
              <a:rPr lang="en-US" dirty="0"/>
              <a:t>Apt-Get</a:t>
            </a:r>
          </a:p>
        </p:txBody>
      </p:sp>
      <p:sp>
        <p:nvSpPr>
          <p:cNvPr id="5" name="Content Placeholder 4"/>
          <p:cNvSpPr>
            <a:spLocks noGrp="1"/>
          </p:cNvSpPr>
          <p:nvPr>
            <p:ph idx="1"/>
          </p:nvPr>
        </p:nvSpPr>
        <p:spPr/>
        <p:txBody>
          <a:bodyPr/>
          <a:lstStyle/>
          <a:p>
            <a:r>
              <a:rPr lang="en-US" dirty="0"/>
              <a:t>/</a:t>
            </a:r>
            <a:r>
              <a:rPr lang="en-US" dirty="0" err="1"/>
              <a:t>etc</a:t>
            </a:r>
            <a:r>
              <a:rPr lang="en-US" dirty="0"/>
              <a:t>/apt/</a:t>
            </a:r>
            <a:r>
              <a:rPr lang="en-US" dirty="0" err="1"/>
              <a:t>sources.list</a:t>
            </a:r>
            <a:endParaRPr lang="en-US" dirty="0"/>
          </a:p>
          <a:p>
            <a:r>
              <a:rPr lang="en-US" dirty="0"/>
              <a:t>/</a:t>
            </a:r>
            <a:r>
              <a:rPr lang="en-US" dirty="0" err="1"/>
              <a:t>etc</a:t>
            </a:r>
            <a:r>
              <a:rPr lang="en-US" dirty="0"/>
              <a:t>/apt/</a:t>
            </a:r>
            <a:r>
              <a:rPr lang="en-US" dirty="0" err="1"/>
              <a:t>sources.list.d</a:t>
            </a:r>
            <a:endParaRPr lang="en-US" dirty="0"/>
          </a:p>
          <a:p>
            <a:r>
              <a:rPr lang="en-US" dirty="0"/>
              <a:t>/</a:t>
            </a:r>
            <a:r>
              <a:rPr lang="en-US" dirty="0" err="1"/>
              <a:t>var</a:t>
            </a:r>
            <a:r>
              <a:rPr lang="en-US" dirty="0"/>
              <a:t>/lib/apt/lists</a:t>
            </a:r>
          </a:p>
          <a:p>
            <a:r>
              <a:rPr lang="en-US" dirty="0"/>
              <a:t>/</a:t>
            </a:r>
            <a:r>
              <a:rPr lang="en-US" dirty="0" err="1"/>
              <a:t>var</a:t>
            </a:r>
            <a:r>
              <a:rPr lang="en-US" dirty="0"/>
              <a:t>/lib/apt/lists/partial</a:t>
            </a:r>
          </a:p>
          <a:p>
            <a:r>
              <a:rPr lang="en-US" dirty="0"/>
              <a:t>/</a:t>
            </a:r>
            <a:r>
              <a:rPr lang="en-US" dirty="0" err="1"/>
              <a:t>var</a:t>
            </a:r>
            <a:r>
              <a:rPr lang="en-US" dirty="0"/>
              <a:t>/cache/apt/archives</a:t>
            </a:r>
          </a:p>
          <a:p>
            <a:r>
              <a:rPr lang="en-US" dirty="0"/>
              <a:t>/</a:t>
            </a:r>
            <a:r>
              <a:rPr lang="en-US" dirty="0" err="1"/>
              <a:t>etc</a:t>
            </a:r>
            <a:r>
              <a:rPr lang="en-US" dirty="0"/>
              <a:t>/apt/</a:t>
            </a:r>
            <a:r>
              <a:rPr lang="en-US" dirty="0" err="1"/>
              <a:t>apt.conf</a:t>
            </a:r>
            <a:endParaRPr lang="en-US" dirty="0"/>
          </a:p>
          <a:p>
            <a:r>
              <a:rPr lang="en-US" dirty="0"/>
              <a:t>/</a:t>
            </a:r>
            <a:r>
              <a:rPr lang="en-US" dirty="0" err="1"/>
              <a:t>etc</a:t>
            </a:r>
            <a:r>
              <a:rPr lang="en-US" dirty="0"/>
              <a:t>/apt/</a:t>
            </a:r>
            <a:r>
              <a:rPr lang="en-US" dirty="0" err="1"/>
              <a:t>apt.conf.d</a:t>
            </a:r>
            <a:endParaRPr lang="en-US" dirty="0"/>
          </a:p>
        </p:txBody>
      </p:sp>
      <p:pic>
        <p:nvPicPr>
          <p:cNvPr id="7" name="Picture 6"/>
          <p:cNvPicPr>
            <a:picLocks noChangeAspect="1"/>
          </p:cNvPicPr>
          <p:nvPr/>
        </p:nvPicPr>
        <p:blipFill>
          <a:blip r:embed="rId3"/>
          <a:stretch>
            <a:fillRect/>
          </a:stretch>
        </p:blipFill>
        <p:spPr>
          <a:xfrm>
            <a:off x="7227148" y="1421607"/>
            <a:ext cx="4651052" cy="4414834"/>
          </a:xfrm>
          <a:prstGeom prst="rect">
            <a:avLst/>
          </a:prstGeom>
        </p:spPr>
      </p:pic>
      <p:pic>
        <p:nvPicPr>
          <p:cNvPr id="8" name="Picture 7"/>
          <p:cNvPicPr>
            <a:picLocks noChangeAspect="1"/>
          </p:cNvPicPr>
          <p:nvPr/>
        </p:nvPicPr>
        <p:blipFill rotWithShape="1">
          <a:blip r:embed="rId4"/>
          <a:srcRect r="36734"/>
          <a:stretch/>
        </p:blipFill>
        <p:spPr>
          <a:xfrm>
            <a:off x="4504285" y="3629024"/>
            <a:ext cx="5995988" cy="2638425"/>
          </a:xfrm>
          <a:prstGeom prst="rect">
            <a:avLst/>
          </a:prstGeom>
        </p:spPr>
      </p:pic>
    </p:spTree>
    <p:extLst>
      <p:ext uri="{BB962C8B-B14F-4D97-AF65-F5344CB8AC3E}">
        <p14:creationId xmlns:p14="http://schemas.microsoft.com/office/powerpoint/2010/main" val="1022106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Existing vulnerabilities of a possible </a:t>
            </a:r>
            <a:br>
              <a:rPr lang="en-US" dirty="0"/>
            </a:br>
            <a:r>
              <a:rPr lang="en-US" dirty="0"/>
              <a:t>compromised system helps identify </a:t>
            </a:r>
            <a:br>
              <a:rPr lang="en-US" dirty="0"/>
            </a:br>
            <a:r>
              <a:rPr lang="en-US" dirty="0"/>
              <a:t>initial access vectors and direct </a:t>
            </a:r>
            <a:br>
              <a:rPr lang="en-US" dirty="0"/>
            </a:br>
            <a:r>
              <a:rPr lang="en-US" dirty="0"/>
              <a:t>the investigation</a:t>
            </a:r>
          </a:p>
          <a:p>
            <a:r>
              <a:rPr lang="en-US" dirty="0"/>
              <a:t>OpenVAS is a freeware vulnerability </a:t>
            </a:r>
            <a:br>
              <a:rPr lang="en-US" dirty="0"/>
            </a:br>
            <a:r>
              <a:rPr lang="en-US" dirty="0"/>
              <a:t>scanner that gives current </a:t>
            </a:r>
            <a:br>
              <a:rPr lang="en-US" dirty="0"/>
            </a:br>
            <a:r>
              <a:rPr lang="en-US" dirty="0"/>
              <a:t>vulnerabilities associated with </a:t>
            </a:r>
            <a:br>
              <a:rPr lang="en-US" dirty="0"/>
            </a:br>
            <a:r>
              <a:rPr lang="en-US" dirty="0"/>
              <a:t>a system</a:t>
            </a:r>
          </a:p>
          <a:p>
            <a:pPr lvl="1"/>
            <a:r>
              <a:rPr lang="en-US" dirty="0"/>
              <a:t>Benefits:</a:t>
            </a:r>
          </a:p>
          <a:p>
            <a:pPr lvl="2"/>
            <a:r>
              <a:rPr lang="en-US" dirty="0"/>
              <a:t>Initial access artifacts are often gone by the time a response is initiated</a:t>
            </a:r>
          </a:p>
          <a:p>
            <a:pPr lvl="2"/>
            <a:r>
              <a:rPr lang="en-US" dirty="0"/>
              <a:t>Identifies avenues to direct the next step in the investigation</a:t>
            </a:r>
          </a:p>
          <a:p>
            <a:endParaRPr lang="en-US" dirty="0"/>
          </a:p>
        </p:txBody>
      </p:sp>
      <p:sp>
        <p:nvSpPr>
          <p:cNvPr id="3" name="Title 2"/>
          <p:cNvSpPr>
            <a:spLocks noGrp="1"/>
          </p:cNvSpPr>
          <p:nvPr>
            <p:ph type="title"/>
          </p:nvPr>
        </p:nvSpPr>
        <p:spPr/>
        <p:txBody>
          <a:bodyPr/>
          <a:lstStyle/>
          <a:p>
            <a:r>
              <a:rPr lang="en-US" dirty="0"/>
              <a:t>OpenVAS</a:t>
            </a:r>
          </a:p>
        </p:txBody>
      </p:sp>
      <p:pic>
        <p:nvPicPr>
          <p:cNvPr id="5122" name="Picture 2" descr="https://www.kali.org/wp-content/uploads/2017/10/openvas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6731" y="1944809"/>
            <a:ext cx="5775157" cy="2871381"/>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09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6" name="Content Placeholder 1">
            <a:extLst>
              <a:ext uri="{FF2B5EF4-FFF2-40B4-BE49-F238E27FC236}">
                <a16:creationId xmlns:a16="http://schemas.microsoft.com/office/drawing/2014/main" id="{90C66AA2-DDA1-4FB2-AD72-E96B92AED9E6}"/>
              </a:ext>
            </a:extLst>
          </p:cNvPr>
          <p:cNvSpPr>
            <a:spLocks noGrp="1"/>
          </p:cNvSpPr>
          <p:nvPr>
            <p:ph idx="1"/>
          </p:nvPr>
        </p:nvSpPr>
        <p:spPr>
          <a:xfrm>
            <a:off x="508000" y="1595441"/>
            <a:ext cx="11176000" cy="4795837"/>
          </a:xfrm>
        </p:spPr>
        <p:txBody>
          <a:bodyPr/>
          <a:lstStyle/>
          <a:p>
            <a:r>
              <a:rPr lang="en-US" dirty="0"/>
              <a:t>System hardening</a:t>
            </a:r>
          </a:p>
          <a:p>
            <a:r>
              <a:rPr lang="en-US" dirty="0"/>
              <a:t>Software patching</a:t>
            </a:r>
          </a:p>
          <a:p>
            <a:r>
              <a:rPr lang="en-US" i="1" dirty="0">
                <a:solidFill>
                  <a:schemeClr val="tx2"/>
                </a:solidFill>
              </a:rPr>
              <a:t>Integrity checking</a:t>
            </a:r>
          </a:p>
          <a:p>
            <a:r>
              <a:rPr lang="en-US" dirty="0"/>
              <a:t>System auditing</a:t>
            </a:r>
          </a:p>
          <a:p>
            <a:r>
              <a:rPr lang="en-US" dirty="0"/>
              <a:t>Investigation</a:t>
            </a:r>
          </a:p>
        </p:txBody>
      </p:sp>
    </p:spTree>
    <p:extLst>
      <p:ext uri="{BB962C8B-B14F-4D97-AF65-F5344CB8AC3E}">
        <p14:creationId xmlns:p14="http://schemas.microsoft.com/office/powerpoint/2010/main" val="1073186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Assume root compromise!</a:t>
            </a:r>
          </a:p>
          <a:p>
            <a:r>
              <a:rPr lang="en-US" dirty="0"/>
              <a:t>Validate required binaries:</a:t>
            </a:r>
          </a:p>
          <a:p>
            <a:pPr lvl="1"/>
            <a:r>
              <a:rPr lang="en-US" dirty="0"/>
              <a:t>md5sum</a:t>
            </a:r>
          </a:p>
          <a:p>
            <a:pPr lvl="1"/>
            <a:r>
              <a:rPr lang="en-US" dirty="0"/>
              <a:t>sha(1, 224, 256, 384 or 512)sum</a:t>
            </a:r>
          </a:p>
          <a:p>
            <a:r>
              <a:rPr lang="en-US" dirty="0"/>
              <a:t>Pair with Virus Total or similar</a:t>
            </a:r>
          </a:p>
          <a:p>
            <a:r>
              <a:rPr lang="en-US" dirty="0"/>
              <a:t>Scan with AV engine</a:t>
            </a:r>
          </a:p>
        </p:txBody>
      </p:sp>
      <p:sp>
        <p:nvSpPr>
          <p:cNvPr id="3" name="Title 2"/>
          <p:cNvSpPr>
            <a:spLocks noGrp="1"/>
          </p:cNvSpPr>
          <p:nvPr>
            <p:ph type="title"/>
          </p:nvPr>
        </p:nvSpPr>
        <p:spPr/>
        <p:txBody>
          <a:bodyPr/>
          <a:lstStyle/>
          <a:p>
            <a:r>
              <a:rPr lang="en-US" dirty="0"/>
              <a:t>File Integrity</a:t>
            </a:r>
          </a:p>
        </p:txBody>
      </p:sp>
      <p:pic>
        <p:nvPicPr>
          <p:cNvPr id="4" name="Picture 3"/>
          <p:cNvPicPr>
            <a:picLocks noChangeAspect="1"/>
          </p:cNvPicPr>
          <p:nvPr/>
        </p:nvPicPr>
        <p:blipFill>
          <a:blip r:embed="rId3"/>
          <a:stretch>
            <a:fillRect/>
          </a:stretch>
        </p:blipFill>
        <p:spPr>
          <a:xfrm>
            <a:off x="5293372" y="1431134"/>
            <a:ext cx="6686700" cy="5124450"/>
          </a:xfrm>
          <a:prstGeom prst="rect">
            <a:avLst/>
          </a:prstGeom>
          <a:ln>
            <a:solidFill>
              <a:schemeClr val="bg2"/>
            </a:solidFill>
          </a:ln>
        </p:spPr>
      </p:pic>
    </p:spTree>
    <p:extLst>
      <p:ext uri="{BB962C8B-B14F-4D97-AF65-F5344CB8AC3E}">
        <p14:creationId xmlns:p14="http://schemas.microsoft.com/office/powerpoint/2010/main" val="114952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ffectLst/>
              </a:rPr>
              <a:t>Linux systems make up a small portion of </a:t>
            </a:r>
            <a:r>
              <a:rPr lang="en-US" dirty="0" smtClean="0">
                <a:effectLst/>
              </a:rPr>
              <a:t>the AFNet, </a:t>
            </a:r>
            <a:r>
              <a:rPr lang="en-US" dirty="0">
                <a:effectLst/>
              </a:rPr>
              <a:t>but make up a large portion of </a:t>
            </a:r>
            <a:r>
              <a:rPr lang="en-US" dirty="0" smtClean="0">
                <a:effectLst/>
              </a:rPr>
              <a:t>non-AFNet </a:t>
            </a:r>
            <a:r>
              <a:rPr lang="en-US" dirty="0">
                <a:effectLst/>
              </a:rPr>
              <a:t>CPT </a:t>
            </a:r>
            <a:r>
              <a:rPr lang="en-US" dirty="0" smtClean="0">
                <a:effectLst/>
              </a:rPr>
              <a:t>missions</a:t>
            </a:r>
          </a:p>
          <a:p>
            <a:r>
              <a:rPr lang="en-US" dirty="0" smtClean="0"/>
              <a:t>To </a:t>
            </a:r>
            <a:r>
              <a:rPr lang="en-US" dirty="0"/>
              <a:t>be an effective defender </a:t>
            </a:r>
            <a:r>
              <a:rPr lang="en-US" i="1" dirty="0">
                <a:solidFill>
                  <a:schemeClr val="accent2"/>
                </a:solidFill>
              </a:rPr>
              <a:t>you must know how to use the tools available to you effectively and what normal looks like</a:t>
            </a:r>
          </a:p>
          <a:p>
            <a:r>
              <a:rPr lang="en-US" dirty="0"/>
              <a:t>There are a </a:t>
            </a:r>
            <a:r>
              <a:rPr lang="en-US" i="1" dirty="0">
                <a:solidFill>
                  <a:schemeClr val="accent2"/>
                </a:solidFill>
              </a:rPr>
              <a:t>plethora of capabilities indigenous on most Linux platforms and knowing how to use them can allow you to mitigate most threats</a:t>
            </a:r>
          </a:p>
        </p:txBody>
      </p:sp>
      <p:sp>
        <p:nvSpPr>
          <p:cNvPr id="3" name="Title 2"/>
          <p:cNvSpPr>
            <a:spLocks noGrp="1"/>
          </p:cNvSpPr>
          <p:nvPr>
            <p:ph type="title"/>
          </p:nvPr>
        </p:nvSpPr>
        <p:spPr/>
        <p:txBody>
          <a:bodyPr/>
          <a:lstStyle/>
          <a:p>
            <a:r>
              <a:rPr lang="en-US"/>
              <a:t>So What?</a:t>
            </a:r>
            <a:endParaRPr lang="en-US" dirty="0"/>
          </a:p>
        </p:txBody>
      </p:sp>
      <p:sp>
        <p:nvSpPr>
          <p:cNvPr id="5" name="TextBox 4"/>
          <p:cNvSpPr txBox="1"/>
          <p:nvPr/>
        </p:nvSpPr>
        <p:spPr>
          <a:xfrm>
            <a:off x="2588049" y="4940553"/>
            <a:ext cx="6996885" cy="1200329"/>
          </a:xfrm>
          <a:prstGeom prst="rect">
            <a:avLst/>
          </a:prstGeom>
          <a:solidFill>
            <a:schemeClr val="tx2"/>
          </a:solidFill>
        </p:spPr>
        <p:txBody>
          <a:bodyPr wrap="square" rtlCol="0">
            <a:spAutoFit/>
          </a:bodyPr>
          <a:lstStyle/>
          <a:p>
            <a:pPr algn="ctr"/>
            <a:r>
              <a:rPr lang="en-US" i="1" dirty="0">
                <a:solidFill>
                  <a:schemeClr val="bg2"/>
                </a:solidFill>
              </a:rPr>
              <a:t>“If you know the enemy and know yourself, </a:t>
            </a:r>
            <a:br>
              <a:rPr lang="en-US" i="1" dirty="0">
                <a:solidFill>
                  <a:schemeClr val="bg2"/>
                </a:solidFill>
              </a:rPr>
            </a:br>
            <a:r>
              <a:rPr lang="en-US" i="1" dirty="0">
                <a:solidFill>
                  <a:schemeClr val="bg2"/>
                </a:solidFill>
              </a:rPr>
              <a:t>you need not fear the result of a hundred battles”</a:t>
            </a:r>
          </a:p>
          <a:p>
            <a:pPr algn="ctr"/>
            <a:r>
              <a:rPr lang="en-US" i="1" dirty="0">
                <a:solidFill>
                  <a:schemeClr val="bg2"/>
                </a:solidFill>
              </a:rPr>
              <a:t>– Sun Tzu</a:t>
            </a:r>
          </a:p>
        </p:txBody>
      </p:sp>
    </p:spTree>
    <p:extLst>
      <p:ext uri="{BB962C8B-B14F-4D97-AF65-F5344CB8AC3E}">
        <p14:creationId xmlns:p14="http://schemas.microsoft.com/office/powerpoint/2010/main" val="2632882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Open-source antivirus engine for detecting Trojans, viruses and malware</a:t>
            </a:r>
          </a:p>
          <a:p>
            <a:r>
              <a:rPr lang="en-US" dirty="0"/>
              <a:t>Command-line interface</a:t>
            </a:r>
          </a:p>
          <a:p>
            <a:r>
              <a:rPr lang="en-US" dirty="0"/>
              <a:t>Can be used for desktops, servers or even on e-mail gateways</a:t>
            </a:r>
          </a:p>
          <a:p>
            <a:r>
              <a:rPr lang="en-US" dirty="0"/>
              <a:t>Supports multiple file formats, file and archive unpacking and multiple signature languages</a:t>
            </a:r>
          </a:p>
          <a:p>
            <a:r>
              <a:rPr lang="en-US" dirty="0"/>
              <a:t>NOTE: </a:t>
            </a:r>
            <a:r>
              <a:rPr lang="en-US" dirty="0" err="1"/>
              <a:t>ClamTK</a:t>
            </a:r>
            <a:r>
              <a:rPr lang="en-US" dirty="0"/>
              <a:t> is the GUI version</a:t>
            </a:r>
          </a:p>
          <a:p>
            <a:endParaRPr lang="en-US" dirty="0"/>
          </a:p>
        </p:txBody>
      </p:sp>
      <p:sp>
        <p:nvSpPr>
          <p:cNvPr id="3" name="Title 2"/>
          <p:cNvSpPr>
            <a:spLocks noGrp="1"/>
          </p:cNvSpPr>
          <p:nvPr>
            <p:ph type="title"/>
          </p:nvPr>
        </p:nvSpPr>
        <p:spPr/>
        <p:txBody>
          <a:bodyPr/>
          <a:lstStyle/>
          <a:p>
            <a:r>
              <a:rPr lang="en-US" dirty="0"/>
              <a:t>File Integrity</a:t>
            </a:r>
            <a:br>
              <a:rPr lang="en-US" dirty="0"/>
            </a:br>
            <a:r>
              <a:rPr lang="en-US" dirty="0" err="1"/>
              <a:t>ClamAV</a:t>
            </a:r>
            <a:endParaRPr lang="en-US" dirty="0"/>
          </a:p>
        </p:txBody>
      </p:sp>
      <p:pic>
        <p:nvPicPr>
          <p:cNvPr id="5" name="Picture 4"/>
          <p:cNvPicPr>
            <a:picLocks noChangeAspect="1"/>
          </p:cNvPicPr>
          <p:nvPr/>
        </p:nvPicPr>
        <p:blipFill>
          <a:blip r:embed="rId3"/>
          <a:stretch>
            <a:fillRect/>
          </a:stretch>
        </p:blipFill>
        <p:spPr>
          <a:xfrm>
            <a:off x="6478291" y="3960343"/>
            <a:ext cx="4798986" cy="3165647"/>
          </a:xfrm>
          <a:prstGeom prst="rect">
            <a:avLst/>
          </a:prstGeom>
        </p:spPr>
      </p:pic>
    </p:spTree>
    <p:extLst>
      <p:ext uri="{BB962C8B-B14F-4D97-AF65-F5344CB8AC3E}">
        <p14:creationId xmlns:p14="http://schemas.microsoft.com/office/powerpoint/2010/main" val="3379019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6" name="Content Placeholder 1">
            <a:extLst>
              <a:ext uri="{FF2B5EF4-FFF2-40B4-BE49-F238E27FC236}">
                <a16:creationId xmlns:a16="http://schemas.microsoft.com/office/drawing/2014/main" id="{A9F7B1AE-C959-4CC5-8614-681E206B8C42}"/>
              </a:ext>
            </a:extLst>
          </p:cNvPr>
          <p:cNvSpPr>
            <a:spLocks noGrp="1"/>
          </p:cNvSpPr>
          <p:nvPr>
            <p:ph idx="1"/>
          </p:nvPr>
        </p:nvSpPr>
        <p:spPr>
          <a:xfrm>
            <a:off x="508000" y="1595441"/>
            <a:ext cx="11176000" cy="4795837"/>
          </a:xfrm>
        </p:spPr>
        <p:txBody>
          <a:bodyPr/>
          <a:lstStyle/>
          <a:p>
            <a:r>
              <a:rPr lang="en-US" dirty="0"/>
              <a:t>System hardening</a:t>
            </a:r>
          </a:p>
          <a:p>
            <a:r>
              <a:rPr lang="en-US" dirty="0"/>
              <a:t>Software patching</a:t>
            </a:r>
          </a:p>
          <a:p>
            <a:r>
              <a:rPr lang="en-US" dirty="0"/>
              <a:t>Integrity checking</a:t>
            </a:r>
          </a:p>
          <a:p>
            <a:r>
              <a:rPr lang="en-US" i="1" dirty="0">
                <a:solidFill>
                  <a:schemeClr val="tx2"/>
                </a:solidFill>
              </a:rPr>
              <a:t>System auditing</a:t>
            </a:r>
          </a:p>
          <a:p>
            <a:r>
              <a:rPr lang="en-US" dirty="0"/>
              <a:t>Investigation</a:t>
            </a:r>
          </a:p>
        </p:txBody>
      </p:sp>
    </p:spTree>
    <p:extLst>
      <p:ext uri="{BB962C8B-B14F-4D97-AF65-F5344CB8AC3E}">
        <p14:creationId xmlns:p14="http://schemas.microsoft.com/office/powerpoint/2010/main" val="3672548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Host Intrusion Protection System</a:t>
            </a:r>
          </a:p>
          <a:p>
            <a:pPr lvl="1"/>
            <a:r>
              <a:rPr lang="en-US" dirty="0"/>
              <a:t>OSSEC is a freeware open source scalable, </a:t>
            </a:r>
            <a:r>
              <a:rPr lang="en-US" dirty="0" smtClean="0"/>
              <a:t>multiplatform</a:t>
            </a:r>
            <a:r>
              <a:rPr lang="en-US" dirty="0"/>
              <a:t>, host-based intrusion detection system</a:t>
            </a:r>
          </a:p>
          <a:p>
            <a:pPr lvl="1"/>
            <a:r>
              <a:rPr lang="en-US" dirty="0"/>
              <a:t>Capabilities</a:t>
            </a:r>
          </a:p>
          <a:p>
            <a:pPr lvl="2"/>
            <a:r>
              <a:rPr lang="en-US" dirty="0"/>
              <a:t>Log-based intrusion detection</a:t>
            </a:r>
          </a:p>
          <a:p>
            <a:pPr lvl="2"/>
            <a:r>
              <a:rPr lang="en-US" dirty="0"/>
              <a:t>Rootkit and malware detection</a:t>
            </a:r>
          </a:p>
          <a:p>
            <a:pPr lvl="2"/>
            <a:r>
              <a:rPr lang="en-US" dirty="0"/>
              <a:t>Active response</a:t>
            </a:r>
          </a:p>
          <a:p>
            <a:pPr lvl="2"/>
            <a:r>
              <a:rPr lang="en-US" dirty="0"/>
              <a:t>Compliance auditing</a:t>
            </a:r>
          </a:p>
          <a:p>
            <a:pPr lvl="2"/>
            <a:r>
              <a:rPr lang="en-US" dirty="0"/>
              <a:t>File integrity monitoring</a:t>
            </a:r>
          </a:p>
          <a:p>
            <a:pPr lvl="2"/>
            <a:r>
              <a:rPr lang="en-US" dirty="0"/>
              <a:t>System inventory</a:t>
            </a:r>
          </a:p>
          <a:p>
            <a:pPr lvl="1"/>
            <a:endParaRPr lang="en-US" dirty="0"/>
          </a:p>
          <a:p>
            <a:endParaRPr lang="en-US" dirty="0"/>
          </a:p>
        </p:txBody>
      </p:sp>
      <p:sp>
        <p:nvSpPr>
          <p:cNvPr id="3" name="Title 2"/>
          <p:cNvSpPr>
            <a:spLocks noGrp="1"/>
          </p:cNvSpPr>
          <p:nvPr>
            <p:ph type="title"/>
          </p:nvPr>
        </p:nvSpPr>
        <p:spPr/>
        <p:txBody>
          <a:bodyPr/>
          <a:lstStyle/>
          <a:p>
            <a:r>
              <a:rPr lang="en-US" dirty="0"/>
              <a:t>OSSEC</a:t>
            </a:r>
          </a:p>
        </p:txBody>
      </p:sp>
      <p:pic>
        <p:nvPicPr>
          <p:cNvPr id="2050" name="Picture 2" descr="Image result for OSSE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2669" y="2699657"/>
            <a:ext cx="3923756" cy="23392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OSSE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461250" y="3755503"/>
            <a:ext cx="4038311" cy="2566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318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solidFill>
                  <a:schemeClr val="tx2"/>
                </a:solidFill>
              </a:rPr>
              <a:t>Computer forensic tool for timeline generation and analysis of system logs</a:t>
            </a:r>
          </a:p>
          <a:p>
            <a:r>
              <a:rPr lang="en-US" i="1" dirty="0">
                <a:solidFill>
                  <a:schemeClr val="tx2"/>
                </a:solidFill>
              </a:rPr>
              <a:t>Pulls and analyzes logs from suspect host for timeline analysis </a:t>
            </a:r>
            <a:br>
              <a:rPr lang="en-US" i="1" dirty="0">
                <a:solidFill>
                  <a:schemeClr val="tx2"/>
                </a:solidFill>
              </a:rPr>
            </a:br>
            <a:r>
              <a:rPr lang="en-US" i="1" dirty="0">
                <a:solidFill>
                  <a:schemeClr val="tx2"/>
                </a:solidFill>
              </a:rPr>
              <a:t>and correlation</a:t>
            </a:r>
          </a:p>
          <a:p>
            <a:r>
              <a:rPr lang="en-US" dirty="0"/>
              <a:t>Written in Python</a:t>
            </a:r>
          </a:p>
          <a:p>
            <a:r>
              <a:rPr lang="en-US" dirty="0"/>
              <a:t>Modules include:</a:t>
            </a:r>
          </a:p>
          <a:p>
            <a:pPr lvl="1"/>
            <a:r>
              <a:rPr lang="en-US" dirty="0" err="1"/>
              <a:t>Image_export</a:t>
            </a:r>
            <a:r>
              <a:rPr lang="en-US" dirty="0"/>
              <a:t>: Exports file content based on criteria (e.g. </a:t>
            </a:r>
            <a:r>
              <a:rPr lang="en-US" dirty="0" err="1"/>
              <a:t>extention</a:t>
            </a:r>
            <a:r>
              <a:rPr lang="en-US" dirty="0"/>
              <a:t>, path, </a:t>
            </a:r>
            <a:r>
              <a:rPr lang="en-US" dirty="0" err="1"/>
              <a:t>etc</a:t>
            </a:r>
            <a:r>
              <a:rPr lang="en-US" dirty="0"/>
              <a:t>)</a:t>
            </a:r>
          </a:p>
          <a:p>
            <a:pPr lvl="1"/>
            <a:r>
              <a:rPr lang="en-US" dirty="0"/>
              <a:t>Log2timeline: Extracts events from individual files, recursing a directory or device</a:t>
            </a:r>
          </a:p>
          <a:p>
            <a:pPr lvl="1"/>
            <a:r>
              <a:rPr lang="en-US" dirty="0" err="1"/>
              <a:t>Pinfo</a:t>
            </a:r>
            <a:r>
              <a:rPr lang="en-US" dirty="0"/>
              <a:t>: Command-line to allow for parsing information from </a:t>
            </a:r>
            <a:r>
              <a:rPr lang="en-US" dirty="0" err="1"/>
              <a:t>plaso</a:t>
            </a:r>
            <a:r>
              <a:rPr lang="en-US" dirty="0"/>
              <a:t> storage file</a:t>
            </a:r>
          </a:p>
          <a:p>
            <a:pPr lvl="1"/>
            <a:r>
              <a:rPr lang="en-US" dirty="0" err="1"/>
              <a:t>Psort</a:t>
            </a:r>
            <a:r>
              <a:rPr lang="en-US" dirty="0"/>
              <a:t>: CLI to post-process </a:t>
            </a:r>
            <a:r>
              <a:rPr lang="en-US" dirty="0" err="1"/>
              <a:t>plaso</a:t>
            </a:r>
            <a:r>
              <a:rPr lang="en-US" dirty="0"/>
              <a:t> storage files to sort and run auto analysis</a:t>
            </a:r>
          </a:p>
          <a:p>
            <a:pPr lvl="1"/>
            <a:r>
              <a:rPr lang="en-US" dirty="0" err="1"/>
              <a:t>Psteal</a:t>
            </a:r>
            <a:r>
              <a:rPr lang="en-US" dirty="0"/>
              <a:t>: CLI combines log2timeline and </a:t>
            </a:r>
            <a:r>
              <a:rPr lang="en-US" dirty="0" err="1"/>
              <a:t>psort</a:t>
            </a:r>
            <a:endParaRPr lang="en-US" dirty="0"/>
          </a:p>
        </p:txBody>
      </p:sp>
      <p:sp>
        <p:nvSpPr>
          <p:cNvPr id="3" name="Title 2"/>
          <p:cNvSpPr>
            <a:spLocks noGrp="1"/>
          </p:cNvSpPr>
          <p:nvPr>
            <p:ph type="title"/>
          </p:nvPr>
        </p:nvSpPr>
        <p:spPr/>
        <p:txBody>
          <a:bodyPr/>
          <a:lstStyle/>
          <a:p>
            <a:r>
              <a:rPr lang="en-US" dirty="0" err="1"/>
              <a:t>Plaso</a:t>
            </a:r>
            <a:endParaRPr lang="en-US" dirty="0"/>
          </a:p>
        </p:txBody>
      </p:sp>
    </p:spTree>
    <p:extLst>
      <p:ext uri="{BB962C8B-B14F-4D97-AF65-F5344CB8AC3E}">
        <p14:creationId xmlns:p14="http://schemas.microsoft.com/office/powerpoint/2010/main" val="128643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6" name="Content Placeholder 1">
            <a:extLst>
              <a:ext uri="{FF2B5EF4-FFF2-40B4-BE49-F238E27FC236}">
                <a16:creationId xmlns:a16="http://schemas.microsoft.com/office/drawing/2014/main" id="{1446AEA1-F477-402C-A0A1-9F9D812B1636}"/>
              </a:ext>
            </a:extLst>
          </p:cNvPr>
          <p:cNvSpPr>
            <a:spLocks noGrp="1"/>
          </p:cNvSpPr>
          <p:nvPr>
            <p:ph idx="1"/>
          </p:nvPr>
        </p:nvSpPr>
        <p:spPr>
          <a:xfrm>
            <a:off x="508000" y="1595441"/>
            <a:ext cx="11176000" cy="4795837"/>
          </a:xfrm>
        </p:spPr>
        <p:txBody>
          <a:bodyPr/>
          <a:lstStyle/>
          <a:p>
            <a:r>
              <a:rPr lang="en-US" dirty="0"/>
              <a:t>System hardening</a:t>
            </a:r>
          </a:p>
          <a:p>
            <a:r>
              <a:rPr lang="en-US" dirty="0"/>
              <a:t>Software patching</a:t>
            </a:r>
          </a:p>
          <a:p>
            <a:r>
              <a:rPr lang="en-US" dirty="0"/>
              <a:t>Integrity checking</a:t>
            </a:r>
          </a:p>
          <a:p>
            <a:r>
              <a:rPr lang="en-US" dirty="0"/>
              <a:t>System auditing</a:t>
            </a:r>
          </a:p>
          <a:p>
            <a:r>
              <a:rPr lang="en-US" i="1" dirty="0">
                <a:solidFill>
                  <a:schemeClr val="tx2"/>
                </a:solidFill>
              </a:rPr>
              <a:t>Investigation</a:t>
            </a:r>
          </a:p>
        </p:txBody>
      </p:sp>
    </p:spTree>
    <p:extLst>
      <p:ext uri="{BB962C8B-B14F-4D97-AF65-F5344CB8AC3E}">
        <p14:creationId xmlns:p14="http://schemas.microsoft.com/office/powerpoint/2010/main" val="3092302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Native Commands</a:t>
            </a:r>
          </a:p>
        </p:txBody>
      </p:sp>
      <p:sp>
        <p:nvSpPr>
          <p:cNvPr id="2" name="Content Placeholder 1"/>
          <p:cNvSpPr>
            <a:spLocks noGrp="1"/>
          </p:cNvSpPr>
          <p:nvPr>
            <p:ph sz="half" idx="1"/>
          </p:nvPr>
        </p:nvSpPr>
        <p:spPr>
          <a:xfrm>
            <a:off x="430468" y="1516569"/>
            <a:ext cx="11312525" cy="5185317"/>
          </a:xfrm>
        </p:spPr>
        <p:txBody>
          <a:bodyPr/>
          <a:lstStyle/>
          <a:p>
            <a:r>
              <a:rPr lang="en-US" dirty="0"/>
              <a:t>A lot of information can be gathered using native Linux shell commands:</a:t>
            </a:r>
          </a:p>
          <a:p>
            <a:endParaRPr lang="en-US" dirty="0"/>
          </a:p>
          <a:p>
            <a:endParaRPr lang="en-US" dirty="0"/>
          </a:p>
          <a:p>
            <a:endParaRPr lang="en-US" dirty="0"/>
          </a:p>
          <a:p>
            <a:endParaRPr lang="en-US" dirty="0"/>
          </a:p>
          <a:p>
            <a:endParaRPr lang="en-US" dirty="0"/>
          </a:p>
          <a:p>
            <a:endParaRPr lang="en-US" dirty="0"/>
          </a:p>
          <a:p>
            <a:r>
              <a:rPr lang="en-US" dirty="0"/>
              <a:t>… just to name a few …</a:t>
            </a:r>
          </a:p>
          <a:p>
            <a:r>
              <a:rPr lang="en-US" i="1" dirty="0">
                <a:solidFill>
                  <a:schemeClr val="accent2"/>
                </a:solidFill>
              </a:rPr>
              <a:t>Warning: If adversary has root, the binaries may be compromised!</a:t>
            </a:r>
          </a:p>
          <a:p>
            <a:pPr lvl="1"/>
            <a:r>
              <a:rPr lang="en-US" sz="2800" dirty="0">
                <a:ea typeface="+mn-ea"/>
                <a:cs typeface="+mn-cs"/>
              </a:rPr>
              <a:t>It is best practice to run known good binaries to pull artifacts</a:t>
            </a:r>
          </a:p>
        </p:txBody>
      </p:sp>
      <p:sp>
        <p:nvSpPr>
          <p:cNvPr id="5" name="Content Placeholder 4"/>
          <p:cNvSpPr>
            <a:spLocks noGrp="1"/>
          </p:cNvSpPr>
          <p:nvPr>
            <p:ph sz="half" idx="2"/>
          </p:nvPr>
        </p:nvSpPr>
        <p:spPr>
          <a:xfrm>
            <a:off x="867030" y="2041087"/>
            <a:ext cx="10439400" cy="4019550"/>
          </a:xfrm>
        </p:spPr>
        <p:txBody>
          <a:bodyPr numCol="3"/>
          <a:lstStyle/>
          <a:p>
            <a:pPr algn="ctr">
              <a:spcBef>
                <a:spcPts val="0"/>
              </a:spcBef>
              <a:spcAft>
                <a:spcPts val="0"/>
              </a:spcAft>
            </a:pPr>
            <a:endParaRPr lang="en-US" dirty="0"/>
          </a:p>
          <a:p>
            <a:pPr algn="ctr">
              <a:spcBef>
                <a:spcPts val="0"/>
              </a:spcBef>
              <a:spcAft>
                <a:spcPts val="0"/>
              </a:spcAft>
            </a:pPr>
            <a:endParaRPr lang="en-US" dirty="0"/>
          </a:p>
        </p:txBody>
      </p:sp>
      <p:sp>
        <p:nvSpPr>
          <p:cNvPr id="6" name="Content Placeholder 4">
            <a:extLst>
              <a:ext uri="{FF2B5EF4-FFF2-40B4-BE49-F238E27FC236}">
                <a16:creationId xmlns:a16="http://schemas.microsoft.com/office/drawing/2014/main" id="{36819ED7-CEBF-438C-B691-43DA08466E8E}"/>
              </a:ext>
            </a:extLst>
          </p:cNvPr>
          <p:cNvSpPr txBox="1">
            <a:spLocks/>
          </p:cNvSpPr>
          <p:nvPr/>
        </p:nvSpPr>
        <p:spPr bwMode="auto">
          <a:xfrm>
            <a:off x="888804" y="2027236"/>
            <a:ext cx="10439400" cy="4019550"/>
          </a:xfrm>
          <a:prstGeom prst="rect">
            <a:avLst/>
          </a:prstGeom>
          <a:noFill/>
          <a:ln w="12700">
            <a:noFill/>
            <a:miter lim="800000"/>
            <a:headEnd/>
            <a:tailEnd/>
          </a:ln>
          <a:effectLst/>
        </p:spPr>
        <p:txBody>
          <a:bodyPr vert="horz" wrap="square" lIns="90488" tIns="44450" rIns="90488" bIns="44450" numCol="3"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18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18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18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1800">
                <a:solidFill>
                  <a:schemeClr val="tx1"/>
                </a:solidFill>
                <a:latin typeface="+mn-lt"/>
              </a:defRPr>
            </a:lvl9pPr>
          </a:lstStyle>
          <a:p>
            <a:pPr marL="0" indent="0" algn="ctr">
              <a:spcBef>
                <a:spcPts val="0"/>
              </a:spcBef>
              <a:spcAft>
                <a:spcPts val="0"/>
              </a:spcAft>
              <a:buNone/>
            </a:pPr>
            <a:r>
              <a:rPr lang="en-US" i="1" kern="0" dirty="0">
                <a:solidFill>
                  <a:schemeClr val="tx2"/>
                </a:solidFill>
              </a:rPr>
              <a:t>crontab</a:t>
            </a:r>
          </a:p>
          <a:p>
            <a:pPr marL="0" indent="0" algn="ctr">
              <a:spcBef>
                <a:spcPts val="0"/>
              </a:spcBef>
              <a:spcAft>
                <a:spcPts val="0"/>
              </a:spcAft>
              <a:buNone/>
            </a:pPr>
            <a:r>
              <a:rPr lang="en-US" i="1" kern="0" dirty="0" err="1">
                <a:solidFill>
                  <a:schemeClr val="tx2"/>
                </a:solidFill>
              </a:rPr>
              <a:t>ps</a:t>
            </a:r>
            <a:endParaRPr lang="en-US" i="1" kern="0" dirty="0">
              <a:solidFill>
                <a:schemeClr val="tx2"/>
              </a:solidFill>
            </a:endParaRPr>
          </a:p>
          <a:p>
            <a:pPr marL="0" indent="0" algn="ctr">
              <a:spcBef>
                <a:spcPts val="0"/>
              </a:spcBef>
              <a:spcAft>
                <a:spcPts val="0"/>
              </a:spcAft>
              <a:buNone/>
            </a:pPr>
            <a:r>
              <a:rPr lang="en-US" i="1" kern="0" dirty="0">
                <a:solidFill>
                  <a:schemeClr val="tx2"/>
                </a:solidFill>
              </a:rPr>
              <a:t>Netstat / SS</a:t>
            </a:r>
          </a:p>
          <a:p>
            <a:pPr marL="0" indent="0" algn="ctr">
              <a:spcBef>
                <a:spcPts val="0"/>
              </a:spcBef>
              <a:spcAft>
                <a:spcPts val="0"/>
              </a:spcAft>
              <a:buNone/>
            </a:pPr>
            <a:r>
              <a:rPr lang="en-US" i="1" kern="0" dirty="0">
                <a:solidFill>
                  <a:schemeClr val="tx2"/>
                </a:solidFill>
              </a:rPr>
              <a:t>Ls</a:t>
            </a:r>
          </a:p>
          <a:p>
            <a:pPr marL="0" indent="0" algn="ctr">
              <a:spcBef>
                <a:spcPts val="0"/>
              </a:spcBef>
              <a:spcAft>
                <a:spcPts val="0"/>
              </a:spcAft>
              <a:buNone/>
            </a:pPr>
            <a:r>
              <a:rPr lang="en-US" i="1" kern="0" dirty="0">
                <a:solidFill>
                  <a:schemeClr val="tx2"/>
                </a:solidFill>
              </a:rPr>
              <a:t>Cat</a:t>
            </a:r>
          </a:p>
          <a:p>
            <a:pPr marL="0" indent="0" algn="ctr">
              <a:spcBef>
                <a:spcPts val="0"/>
              </a:spcBef>
              <a:spcAft>
                <a:spcPts val="0"/>
              </a:spcAft>
              <a:buNone/>
            </a:pPr>
            <a:r>
              <a:rPr lang="en-US" i="1" kern="0" dirty="0">
                <a:solidFill>
                  <a:schemeClr val="tx2"/>
                </a:solidFill>
              </a:rPr>
              <a:t>Service</a:t>
            </a:r>
          </a:p>
          <a:p>
            <a:pPr marL="0" indent="0" algn="ctr">
              <a:spcBef>
                <a:spcPts val="0"/>
              </a:spcBef>
              <a:spcAft>
                <a:spcPts val="0"/>
              </a:spcAft>
              <a:buNone/>
            </a:pPr>
            <a:r>
              <a:rPr lang="en-US" i="1" kern="0" dirty="0">
                <a:solidFill>
                  <a:schemeClr val="tx2"/>
                </a:solidFill>
              </a:rPr>
              <a:t>Iptables</a:t>
            </a: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marL="0" indent="0" algn="ctr">
              <a:spcBef>
                <a:spcPts val="0"/>
              </a:spcBef>
              <a:spcAft>
                <a:spcPts val="0"/>
              </a:spcAft>
              <a:buNone/>
            </a:pPr>
            <a:r>
              <a:rPr lang="en-US" i="1" kern="0" dirty="0">
                <a:solidFill>
                  <a:schemeClr val="tx2"/>
                </a:solidFill>
              </a:rPr>
              <a:t>Hostname</a:t>
            </a:r>
          </a:p>
          <a:p>
            <a:pPr marL="0" indent="0" algn="ctr">
              <a:spcBef>
                <a:spcPts val="0"/>
              </a:spcBef>
              <a:spcAft>
                <a:spcPts val="0"/>
              </a:spcAft>
              <a:buNone/>
            </a:pPr>
            <a:r>
              <a:rPr lang="en-US" i="1" kern="0" dirty="0" err="1">
                <a:solidFill>
                  <a:schemeClr val="tx2"/>
                </a:solidFill>
              </a:rPr>
              <a:t>Uname</a:t>
            </a:r>
            <a:endParaRPr lang="en-US" i="1" kern="0" dirty="0">
              <a:solidFill>
                <a:schemeClr val="tx2"/>
              </a:solidFill>
            </a:endParaRPr>
          </a:p>
          <a:p>
            <a:pPr marL="0" indent="0" algn="ctr">
              <a:spcBef>
                <a:spcPts val="0"/>
              </a:spcBef>
              <a:spcAft>
                <a:spcPts val="0"/>
              </a:spcAft>
              <a:buNone/>
            </a:pPr>
            <a:r>
              <a:rPr lang="en-US" i="1" kern="0" dirty="0">
                <a:solidFill>
                  <a:schemeClr val="tx2"/>
                </a:solidFill>
              </a:rPr>
              <a:t>Uptime</a:t>
            </a:r>
          </a:p>
          <a:p>
            <a:pPr marL="0" indent="0" algn="ctr">
              <a:spcBef>
                <a:spcPts val="0"/>
              </a:spcBef>
              <a:spcAft>
                <a:spcPts val="0"/>
              </a:spcAft>
              <a:buNone/>
            </a:pPr>
            <a:r>
              <a:rPr lang="en-US" i="1" kern="0" dirty="0">
                <a:solidFill>
                  <a:schemeClr val="tx2"/>
                </a:solidFill>
              </a:rPr>
              <a:t>Date</a:t>
            </a:r>
          </a:p>
          <a:p>
            <a:pPr marL="0" indent="0" algn="ctr">
              <a:spcBef>
                <a:spcPts val="0"/>
              </a:spcBef>
              <a:spcAft>
                <a:spcPts val="0"/>
              </a:spcAft>
              <a:buNone/>
            </a:pPr>
            <a:r>
              <a:rPr lang="en-US" i="1" kern="0" dirty="0" err="1">
                <a:solidFill>
                  <a:schemeClr val="tx2"/>
                </a:solidFill>
              </a:rPr>
              <a:t>Showmount</a:t>
            </a:r>
            <a:endParaRPr lang="en-US" i="1" kern="0" dirty="0">
              <a:solidFill>
                <a:schemeClr val="tx2"/>
              </a:solidFill>
            </a:endParaRPr>
          </a:p>
          <a:p>
            <a:pPr marL="0" indent="0" algn="ctr">
              <a:spcBef>
                <a:spcPts val="0"/>
              </a:spcBef>
              <a:spcAft>
                <a:spcPts val="0"/>
              </a:spcAft>
              <a:buNone/>
            </a:pPr>
            <a:r>
              <a:rPr lang="en-US" i="1" kern="0" dirty="0">
                <a:solidFill>
                  <a:schemeClr val="tx2"/>
                </a:solidFill>
              </a:rPr>
              <a:t>Mount</a:t>
            </a:r>
          </a:p>
          <a:p>
            <a:pPr marL="0" indent="0" algn="ctr">
              <a:spcBef>
                <a:spcPts val="0"/>
              </a:spcBef>
              <a:spcAft>
                <a:spcPts val="0"/>
              </a:spcAft>
              <a:buNone/>
            </a:pPr>
            <a:r>
              <a:rPr lang="en-US" i="1" kern="0" dirty="0">
                <a:solidFill>
                  <a:schemeClr val="tx2"/>
                </a:solidFill>
              </a:rPr>
              <a:t>Ifconfig</a:t>
            </a: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marL="0" indent="0" algn="ctr">
              <a:spcBef>
                <a:spcPts val="0"/>
              </a:spcBef>
              <a:spcAft>
                <a:spcPts val="0"/>
              </a:spcAft>
              <a:buNone/>
            </a:pPr>
            <a:r>
              <a:rPr lang="en-US" i="1" kern="0" dirty="0">
                <a:solidFill>
                  <a:schemeClr val="tx2"/>
                </a:solidFill>
              </a:rPr>
              <a:t>Who</a:t>
            </a:r>
          </a:p>
          <a:p>
            <a:pPr marL="0" indent="0" algn="ctr">
              <a:spcBef>
                <a:spcPts val="0"/>
              </a:spcBef>
              <a:spcAft>
                <a:spcPts val="0"/>
              </a:spcAft>
              <a:buNone/>
            </a:pPr>
            <a:r>
              <a:rPr lang="en-US" i="1" kern="0" dirty="0" err="1">
                <a:solidFill>
                  <a:schemeClr val="tx2"/>
                </a:solidFill>
              </a:rPr>
              <a:t>Lsof</a:t>
            </a:r>
            <a:endParaRPr lang="en-US" i="1" kern="0" dirty="0">
              <a:solidFill>
                <a:schemeClr val="tx2"/>
              </a:solidFill>
            </a:endParaRPr>
          </a:p>
          <a:p>
            <a:pPr marL="0" indent="0" algn="ctr">
              <a:spcBef>
                <a:spcPts val="0"/>
              </a:spcBef>
              <a:spcAft>
                <a:spcPts val="0"/>
              </a:spcAft>
              <a:buNone/>
            </a:pPr>
            <a:r>
              <a:rPr lang="en-US" i="1" kern="0" dirty="0" err="1">
                <a:solidFill>
                  <a:schemeClr val="tx2"/>
                </a:solidFill>
              </a:rPr>
              <a:t>Dmesg</a:t>
            </a:r>
            <a:endParaRPr lang="en-US" i="1" kern="0" dirty="0">
              <a:solidFill>
                <a:schemeClr val="tx2"/>
              </a:solidFill>
            </a:endParaRPr>
          </a:p>
          <a:p>
            <a:pPr marL="0" indent="0" algn="ctr">
              <a:spcBef>
                <a:spcPts val="0"/>
              </a:spcBef>
              <a:spcAft>
                <a:spcPts val="0"/>
              </a:spcAft>
              <a:buNone/>
            </a:pPr>
            <a:r>
              <a:rPr lang="en-US" i="1" kern="0" dirty="0">
                <a:solidFill>
                  <a:schemeClr val="tx2"/>
                </a:solidFill>
              </a:rPr>
              <a:t>Md5sum</a:t>
            </a:r>
          </a:p>
          <a:p>
            <a:pPr marL="0" indent="0" algn="ctr">
              <a:spcBef>
                <a:spcPts val="0"/>
              </a:spcBef>
              <a:spcAft>
                <a:spcPts val="0"/>
              </a:spcAft>
              <a:buNone/>
            </a:pPr>
            <a:r>
              <a:rPr lang="en-US" i="1" kern="0" dirty="0">
                <a:solidFill>
                  <a:schemeClr val="tx2"/>
                </a:solidFill>
              </a:rPr>
              <a:t>Sha256sum</a:t>
            </a:r>
          </a:p>
          <a:p>
            <a:pPr marL="0" indent="0" algn="ctr">
              <a:spcBef>
                <a:spcPts val="0"/>
              </a:spcBef>
              <a:spcAft>
                <a:spcPts val="0"/>
              </a:spcAft>
              <a:buNone/>
            </a:pPr>
            <a:r>
              <a:rPr lang="en-US" i="1" kern="0" dirty="0">
                <a:solidFill>
                  <a:schemeClr val="tx2"/>
                </a:solidFill>
              </a:rPr>
              <a:t>Sha512sum</a:t>
            </a:r>
          </a:p>
          <a:p>
            <a:pPr marL="0" indent="0" algn="ctr">
              <a:spcBef>
                <a:spcPts val="0"/>
              </a:spcBef>
              <a:spcAft>
                <a:spcPts val="0"/>
              </a:spcAft>
              <a:buNone/>
            </a:pPr>
            <a:r>
              <a:rPr lang="en-US" i="1" kern="0" dirty="0">
                <a:solidFill>
                  <a:schemeClr val="tx2"/>
                </a:solidFill>
              </a:rPr>
              <a:t>dd</a:t>
            </a:r>
          </a:p>
          <a:p>
            <a:pPr algn="ctr">
              <a:spcBef>
                <a:spcPts val="0"/>
              </a:spcBef>
              <a:spcAft>
                <a:spcPts val="0"/>
              </a:spcAft>
            </a:pPr>
            <a:endParaRPr lang="en-US" kern="0" dirty="0"/>
          </a:p>
          <a:p>
            <a:pPr algn="ctr">
              <a:spcBef>
                <a:spcPts val="0"/>
              </a:spcBef>
              <a:spcAft>
                <a:spcPts val="0"/>
              </a:spcAft>
            </a:pPr>
            <a:endParaRPr lang="en-US" kern="0" dirty="0"/>
          </a:p>
        </p:txBody>
      </p:sp>
    </p:spTree>
    <p:extLst>
      <p:ext uri="{BB962C8B-B14F-4D97-AF65-F5344CB8AC3E}">
        <p14:creationId xmlns:p14="http://schemas.microsoft.com/office/powerpoint/2010/main" val="3745903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Native Commands</a:t>
            </a:r>
          </a:p>
        </p:txBody>
      </p:sp>
      <p:sp>
        <p:nvSpPr>
          <p:cNvPr id="2" name="Content Placeholder 1"/>
          <p:cNvSpPr>
            <a:spLocks noGrp="1"/>
          </p:cNvSpPr>
          <p:nvPr>
            <p:ph sz="half" idx="1"/>
          </p:nvPr>
        </p:nvSpPr>
        <p:spPr>
          <a:xfrm>
            <a:off x="430468" y="1516569"/>
            <a:ext cx="11312525" cy="5185317"/>
          </a:xfrm>
        </p:spPr>
        <p:txBody>
          <a:bodyPr/>
          <a:lstStyle/>
          <a:p>
            <a:r>
              <a:rPr lang="en-US" dirty="0"/>
              <a:t>A lot of information can be gathered using native Linux shell commands:</a:t>
            </a:r>
          </a:p>
          <a:p>
            <a:endParaRPr lang="en-US" dirty="0"/>
          </a:p>
          <a:p>
            <a:endParaRPr lang="en-US" dirty="0"/>
          </a:p>
          <a:p>
            <a:endParaRPr lang="en-US" dirty="0"/>
          </a:p>
          <a:p>
            <a:endParaRPr lang="en-US" dirty="0"/>
          </a:p>
          <a:p>
            <a:endParaRPr lang="en-US" dirty="0"/>
          </a:p>
          <a:p>
            <a:endParaRPr lang="en-US" dirty="0"/>
          </a:p>
          <a:p>
            <a:r>
              <a:rPr lang="en-US" dirty="0"/>
              <a:t>… just to name a few …</a:t>
            </a:r>
          </a:p>
          <a:p>
            <a:r>
              <a:rPr lang="en-US" i="1" dirty="0">
                <a:solidFill>
                  <a:schemeClr val="accent2"/>
                </a:solidFill>
              </a:rPr>
              <a:t>Warning: If adversary has root, the binaries may be compromised!</a:t>
            </a:r>
          </a:p>
          <a:p>
            <a:pPr lvl="1"/>
            <a:r>
              <a:rPr lang="en-US" sz="2800" dirty="0">
                <a:ea typeface="+mn-ea"/>
                <a:cs typeface="+mn-cs"/>
              </a:rPr>
              <a:t>It is best practice to run known good binaries to pull artifacts</a:t>
            </a:r>
          </a:p>
        </p:txBody>
      </p:sp>
      <p:sp>
        <p:nvSpPr>
          <p:cNvPr id="5" name="Content Placeholder 4"/>
          <p:cNvSpPr>
            <a:spLocks noGrp="1"/>
          </p:cNvSpPr>
          <p:nvPr>
            <p:ph sz="half" idx="2"/>
          </p:nvPr>
        </p:nvSpPr>
        <p:spPr>
          <a:xfrm>
            <a:off x="867030" y="2041087"/>
            <a:ext cx="10439400" cy="4019550"/>
          </a:xfrm>
        </p:spPr>
        <p:txBody>
          <a:bodyPr numCol="3"/>
          <a:lstStyle/>
          <a:p>
            <a:pPr algn="ctr">
              <a:spcBef>
                <a:spcPts val="0"/>
              </a:spcBef>
              <a:spcAft>
                <a:spcPts val="0"/>
              </a:spcAft>
            </a:pPr>
            <a:endParaRPr lang="en-US" dirty="0"/>
          </a:p>
          <a:p>
            <a:pPr algn="ctr">
              <a:spcBef>
                <a:spcPts val="0"/>
              </a:spcBef>
              <a:spcAft>
                <a:spcPts val="0"/>
              </a:spcAft>
            </a:pPr>
            <a:endParaRPr lang="en-US" dirty="0"/>
          </a:p>
        </p:txBody>
      </p:sp>
      <p:sp>
        <p:nvSpPr>
          <p:cNvPr id="6" name="Content Placeholder 4">
            <a:extLst>
              <a:ext uri="{FF2B5EF4-FFF2-40B4-BE49-F238E27FC236}">
                <a16:creationId xmlns:a16="http://schemas.microsoft.com/office/drawing/2014/main" id="{36819ED7-CEBF-438C-B691-43DA08466E8E}"/>
              </a:ext>
            </a:extLst>
          </p:cNvPr>
          <p:cNvSpPr txBox="1">
            <a:spLocks/>
          </p:cNvSpPr>
          <p:nvPr/>
        </p:nvSpPr>
        <p:spPr bwMode="auto">
          <a:xfrm>
            <a:off x="888804" y="2027236"/>
            <a:ext cx="10439400" cy="4019550"/>
          </a:xfrm>
          <a:prstGeom prst="rect">
            <a:avLst/>
          </a:prstGeom>
          <a:noFill/>
          <a:ln w="12700">
            <a:noFill/>
            <a:miter lim="800000"/>
            <a:headEnd/>
            <a:tailEnd/>
          </a:ln>
          <a:effectLst/>
        </p:spPr>
        <p:txBody>
          <a:bodyPr vert="horz" wrap="square" lIns="90488" tIns="44450" rIns="90488" bIns="44450" numCol="3" anchor="t" anchorCtr="0" compatLnSpc="1">
            <a:prstTxWarp prst="textNoShape">
              <a:avLst/>
            </a:prstTxWarp>
          </a:bodyPr>
          <a:lst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a:solidFill>
                  <a:schemeClr val="tx1"/>
                </a:solidFill>
                <a:effectLst>
                  <a:outerShdw blurRad="38100" dist="38100" dir="2700000" algn="tl">
                    <a:srgbClr val="000000">
                      <a:alpha val="43137"/>
                    </a:srgbClr>
                  </a:outerShdw>
                </a:effectLst>
                <a:latin typeface="+mn-lt"/>
                <a:ea typeface="+mn-ea"/>
                <a:cs typeface="+mn-cs"/>
              </a:defRPr>
            </a:lvl1pPr>
            <a:lvl2pPr marL="649224"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2pPr>
            <a:lvl3pPr marL="978408"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a:solidFill>
                  <a:schemeClr val="tx1"/>
                </a:solidFill>
                <a:effectLst>
                  <a:outerShdw blurRad="38100" dist="38100" dir="2700000" algn="tl">
                    <a:srgbClr val="000000">
                      <a:alpha val="43137"/>
                    </a:srgbClr>
                  </a:outerShdw>
                </a:effectLst>
                <a:latin typeface="+mn-lt"/>
              </a:defRPr>
            </a:lvl3pPr>
            <a:lvl4pPr marL="1316736"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4pPr>
            <a:lvl5pPr marL="1645920"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18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18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18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1800">
                <a:solidFill>
                  <a:schemeClr val="tx1"/>
                </a:solidFill>
                <a:latin typeface="+mn-lt"/>
              </a:defRPr>
            </a:lvl9pPr>
          </a:lstStyle>
          <a:p>
            <a:pPr marL="0" indent="0" algn="ctr">
              <a:spcBef>
                <a:spcPts val="0"/>
              </a:spcBef>
              <a:spcAft>
                <a:spcPts val="0"/>
              </a:spcAft>
              <a:buNone/>
            </a:pPr>
            <a:r>
              <a:rPr lang="en-US" i="1" kern="0" dirty="0">
                <a:solidFill>
                  <a:schemeClr val="tx2"/>
                </a:solidFill>
              </a:rPr>
              <a:t>crontab</a:t>
            </a:r>
          </a:p>
          <a:p>
            <a:pPr marL="0" indent="0" algn="ctr">
              <a:spcBef>
                <a:spcPts val="0"/>
              </a:spcBef>
              <a:spcAft>
                <a:spcPts val="0"/>
              </a:spcAft>
              <a:buNone/>
            </a:pPr>
            <a:r>
              <a:rPr lang="en-US" i="1" kern="0" dirty="0" err="1">
                <a:solidFill>
                  <a:schemeClr val="tx2"/>
                </a:solidFill>
              </a:rPr>
              <a:t>ps</a:t>
            </a:r>
            <a:endParaRPr lang="en-US" i="1" kern="0" dirty="0">
              <a:solidFill>
                <a:schemeClr val="tx2"/>
              </a:solidFill>
            </a:endParaRPr>
          </a:p>
          <a:p>
            <a:pPr marL="0" indent="0" algn="ctr">
              <a:spcBef>
                <a:spcPts val="0"/>
              </a:spcBef>
              <a:spcAft>
                <a:spcPts val="0"/>
              </a:spcAft>
              <a:buNone/>
            </a:pPr>
            <a:r>
              <a:rPr lang="en-US" i="1" kern="0" dirty="0">
                <a:solidFill>
                  <a:schemeClr val="tx2"/>
                </a:solidFill>
              </a:rPr>
              <a:t>Netstat / SS</a:t>
            </a:r>
          </a:p>
          <a:p>
            <a:pPr marL="0" indent="0" algn="ctr">
              <a:spcBef>
                <a:spcPts val="0"/>
              </a:spcBef>
              <a:spcAft>
                <a:spcPts val="0"/>
              </a:spcAft>
              <a:buNone/>
            </a:pPr>
            <a:r>
              <a:rPr lang="en-US" i="1" kern="0" dirty="0">
                <a:solidFill>
                  <a:schemeClr val="tx2"/>
                </a:solidFill>
              </a:rPr>
              <a:t>Ls</a:t>
            </a:r>
          </a:p>
          <a:p>
            <a:pPr marL="0" indent="0" algn="ctr">
              <a:spcBef>
                <a:spcPts val="0"/>
              </a:spcBef>
              <a:spcAft>
                <a:spcPts val="0"/>
              </a:spcAft>
              <a:buNone/>
            </a:pPr>
            <a:r>
              <a:rPr lang="en-US" i="1" kern="0" dirty="0">
                <a:solidFill>
                  <a:schemeClr val="tx2"/>
                </a:solidFill>
              </a:rPr>
              <a:t>Cat</a:t>
            </a:r>
          </a:p>
          <a:p>
            <a:pPr marL="0" indent="0" algn="ctr">
              <a:spcBef>
                <a:spcPts val="0"/>
              </a:spcBef>
              <a:spcAft>
                <a:spcPts val="0"/>
              </a:spcAft>
              <a:buNone/>
            </a:pPr>
            <a:r>
              <a:rPr lang="en-US" i="1" kern="0" dirty="0">
                <a:solidFill>
                  <a:schemeClr val="tx2"/>
                </a:solidFill>
              </a:rPr>
              <a:t>Service</a:t>
            </a:r>
          </a:p>
          <a:p>
            <a:pPr marL="0" indent="0" algn="ctr">
              <a:spcBef>
                <a:spcPts val="0"/>
              </a:spcBef>
              <a:spcAft>
                <a:spcPts val="0"/>
              </a:spcAft>
              <a:buNone/>
            </a:pPr>
            <a:r>
              <a:rPr lang="en-US" i="1" kern="0" dirty="0">
                <a:solidFill>
                  <a:schemeClr val="tx2"/>
                </a:solidFill>
              </a:rPr>
              <a:t>Iptables</a:t>
            </a: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marL="0" indent="0" algn="ctr">
              <a:spcBef>
                <a:spcPts val="0"/>
              </a:spcBef>
              <a:spcAft>
                <a:spcPts val="0"/>
              </a:spcAft>
              <a:buNone/>
            </a:pPr>
            <a:r>
              <a:rPr lang="en-US" i="1" kern="0" dirty="0">
                <a:solidFill>
                  <a:schemeClr val="tx2"/>
                </a:solidFill>
              </a:rPr>
              <a:t>Hostname</a:t>
            </a:r>
          </a:p>
          <a:p>
            <a:pPr marL="0" indent="0" algn="ctr">
              <a:spcBef>
                <a:spcPts val="0"/>
              </a:spcBef>
              <a:spcAft>
                <a:spcPts val="0"/>
              </a:spcAft>
              <a:buNone/>
            </a:pPr>
            <a:r>
              <a:rPr lang="en-US" i="1" kern="0" dirty="0" err="1">
                <a:solidFill>
                  <a:schemeClr val="tx2"/>
                </a:solidFill>
              </a:rPr>
              <a:t>Uname</a:t>
            </a:r>
            <a:endParaRPr lang="en-US" i="1" kern="0" dirty="0">
              <a:solidFill>
                <a:schemeClr val="tx2"/>
              </a:solidFill>
            </a:endParaRPr>
          </a:p>
          <a:p>
            <a:pPr marL="0" indent="0" algn="ctr">
              <a:spcBef>
                <a:spcPts val="0"/>
              </a:spcBef>
              <a:spcAft>
                <a:spcPts val="0"/>
              </a:spcAft>
              <a:buNone/>
            </a:pPr>
            <a:r>
              <a:rPr lang="en-US" i="1" kern="0" dirty="0">
                <a:solidFill>
                  <a:schemeClr val="tx2"/>
                </a:solidFill>
              </a:rPr>
              <a:t>Uptime</a:t>
            </a:r>
          </a:p>
          <a:p>
            <a:pPr marL="0" indent="0" algn="ctr">
              <a:spcBef>
                <a:spcPts val="0"/>
              </a:spcBef>
              <a:spcAft>
                <a:spcPts val="0"/>
              </a:spcAft>
              <a:buNone/>
            </a:pPr>
            <a:r>
              <a:rPr lang="en-US" i="1" kern="0" dirty="0">
                <a:solidFill>
                  <a:schemeClr val="tx2"/>
                </a:solidFill>
              </a:rPr>
              <a:t>Date</a:t>
            </a:r>
          </a:p>
          <a:p>
            <a:pPr marL="0" indent="0" algn="ctr">
              <a:spcBef>
                <a:spcPts val="0"/>
              </a:spcBef>
              <a:spcAft>
                <a:spcPts val="0"/>
              </a:spcAft>
              <a:buNone/>
            </a:pPr>
            <a:r>
              <a:rPr lang="en-US" i="1" kern="0" dirty="0" err="1">
                <a:solidFill>
                  <a:schemeClr val="tx2"/>
                </a:solidFill>
              </a:rPr>
              <a:t>Showmount</a:t>
            </a:r>
            <a:endParaRPr lang="en-US" i="1" kern="0" dirty="0">
              <a:solidFill>
                <a:schemeClr val="tx2"/>
              </a:solidFill>
            </a:endParaRPr>
          </a:p>
          <a:p>
            <a:pPr marL="0" indent="0" algn="ctr">
              <a:spcBef>
                <a:spcPts val="0"/>
              </a:spcBef>
              <a:spcAft>
                <a:spcPts val="0"/>
              </a:spcAft>
              <a:buNone/>
            </a:pPr>
            <a:r>
              <a:rPr lang="en-US" i="1" kern="0" dirty="0">
                <a:solidFill>
                  <a:schemeClr val="tx2"/>
                </a:solidFill>
              </a:rPr>
              <a:t>Mount</a:t>
            </a:r>
          </a:p>
          <a:p>
            <a:pPr marL="0" indent="0" algn="ctr">
              <a:spcBef>
                <a:spcPts val="0"/>
              </a:spcBef>
              <a:spcAft>
                <a:spcPts val="0"/>
              </a:spcAft>
              <a:buNone/>
            </a:pPr>
            <a:r>
              <a:rPr lang="en-US" i="1" kern="0" dirty="0">
                <a:solidFill>
                  <a:schemeClr val="tx2"/>
                </a:solidFill>
              </a:rPr>
              <a:t>Ifconfig</a:t>
            </a: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algn="ctr">
              <a:spcBef>
                <a:spcPts val="0"/>
              </a:spcBef>
              <a:spcAft>
                <a:spcPts val="0"/>
              </a:spcAft>
            </a:pPr>
            <a:endParaRPr lang="en-US" i="1" kern="0" dirty="0">
              <a:solidFill>
                <a:schemeClr val="tx2"/>
              </a:solidFill>
            </a:endParaRPr>
          </a:p>
          <a:p>
            <a:pPr marL="0" indent="0" algn="ctr">
              <a:spcBef>
                <a:spcPts val="0"/>
              </a:spcBef>
              <a:spcAft>
                <a:spcPts val="0"/>
              </a:spcAft>
              <a:buNone/>
            </a:pPr>
            <a:r>
              <a:rPr lang="en-US" i="1" kern="0" dirty="0">
                <a:solidFill>
                  <a:schemeClr val="tx2"/>
                </a:solidFill>
              </a:rPr>
              <a:t>Who</a:t>
            </a:r>
          </a:p>
          <a:p>
            <a:pPr marL="0" indent="0" algn="ctr">
              <a:spcBef>
                <a:spcPts val="0"/>
              </a:spcBef>
              <a:spcAft>
                <a:spcPts val="0"/>
              </a:spcAft>
              <a:buNone/>
            </a:pPr>
            <a:r>
              <a:rPr lang="en-US" i="1" kern="0" dirty="0" err="1">
                <a:solidFill>
                  <a:schemeClr val="tx2"/>
                </a:solidFill>
              </a:rPr>
              <a:t>Lsof</a:t>
            </a:r>
            <a:endParaRPr lang="en-US" i="1" kern="0" dirty="0">
              <a:solidFill>
                <a:schemeClr val="tx2"/>
              </a:solidFill>
            </a:endParaRPr>
          </a:p>
          <a:p>
            <a:pPr marL="0" indent="0" algn="ctr">
              <a:spcBef>
                <a:spcPts val="0"/>
              </a:spcBef>
              <a:spcAft>
                <a:spcPts val="0"/>
              </a:spcAft>
              <a:buNone/>
            </a:pPr>
            <a:r>
              <a:rPr lang="en-US" i="1" kern="0" dirty="0" err="1">
                <a:solidFill>
                  <a:schemeClr val="tx2"/>
                </a:solidFill>
              </a:rPr>
              <a:t>Dmesg</a:t>
            </a:r>
            <a:endParaRPr lang="en-US" i="1" kern="0" dirty="0">
              <a:solidFill>
                <a:schemeClr val="tx2"/>
              </a:solidFill>
            </a:endParaRPr>
          </a:p>
          <a:p>
            <a:pPr marL="0" indent="0" algn="ctr">
              <a:spcBef>
                <a:spcPts val="0"/>
              </a:spcBef>
              <a:spcAft>
                <a:spcPts val="0"/>
              </a:spcAft>
              <a:buNone/>
            </a:pPr>
            <a:r>
              <a:rPr lang="en-US" i="1" kern="0" dirty="0">
                <a:solidFill>
                  <a:schemeClr val="tx2"/>
                </a:solidFill>
              </a:rPr>
              <a:t>Md5sum</a:t>
            </a:r>
          </a:p>
          <a:p>
            <a:pPr marL="0" indent="0" algn="ctr">
              <a:spcBef>
                <a:spcPts val="0"/>
              </a:spcBef>
              <a:spcAft>
                <a:spcPts val="0"/>
              </a:spcAft>
              <a:buNone/>
            </a:pPr>
            <a:r>
              <a:rPr lang="en-US" i="1" kern="0" dirty="0">
                <a:solidFill>
                  <a:schemeClr val="tx2"/>
                </a:solidFill>
              </a:rPr>
              <a:t>Sha256sum</a:t>
            </a:r>
          </a:p>
          <a:p>
            <a:pPr marL="0" indent="0" algn="ctr">
              <a:spcBef>
                <a:spcPts val="0"/>
              </a:spcBef>
              <a:spcAft>
                <a:spcPts val="0"/>
              </a:spcAft>
              <a:buNone/>
            </a:pPr>
            <a:r>
              <a:rPr lang="en-US" i="1" kern="0" dirty="0">
                <a:solidFill>
                  <a:schemeClr val="tx2"/>
                </a:solidFill>
              </a:rPr>
              <a:t>Sha512sum</a:t>
            </a:r>
          </a:p>
          <a:p>
            <a:pPr marL="0" indent="0" algn="ctr">
              <a:spcBef>
                <a:spcPts val="0"/>
              </a:spcBef>
              <a:spcAft>
                <a:spcPts val="0"/>
              </a:spcAft>
              <a:buNone/>
            </a:pPr>
            <a:r>
              <a:rPr lang="en-US" i="1" kern="0" dirty="0">
                <a:solidFill>
                  <a:schemeClr val="tx2"/>
                </a:solidFill>
              </a:rPr>
              <a:t>dd</a:t>
            </a:r>
          </a:p>
          <a:p>
            <a:pPr algn="ctr">
              <a:spcBef>
                <a:spcPts val="0"/>
              </a:spcBef>
              <a:spcAft>
                <a:spcPts val="0"/>
              </a:spcAft>
            </a:pPr>
            <a:endParaRPr lang="en-US" kern="0" dirty="0"/>
          </a:p>
          <a:p>
            <a:pPr algn="ctr">
              <a:spcBef>
                <a:spcPts val="0"/>
              </a:spcBef>
              <a:spcAft>
                <a:spcPts val="0"/>
              </a:spcAft>
            </a:pPr>
            <a:endParaRPr lang="en-US" kern="0" dirty="0"/>
          </a:p>
        </p:txBody>
      </p:sp>
    </p:spTree>
    <p:extLst>
      <p:ext uri="{BB962C8B-B14F-4D97-AF65-F5344CB8AC3E}">
        <p14:creationId xmlns:p14="http://schemas.microsoft.com/office/powerpoint/2010/main" val="4258706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8000" y="1595441"/>
            <a:ext cx="11341100" cy="5029270"/>
          </a:xfrm>
        </p:spPr>
        <p:txBody>
          <a:bodyPr numCol="1"/>
          <a:lstStyle/>
          <a:p>
            <a:r>
              <a:rPr lang="en-US" dirty="0"/>
              <a:t>Linux distributions use </a:t>
            </a:r>
            <a:r>
              <a:rPr lang="en-US" dirty="0" err="1"/>
              <a:t>systemd</a:t>
            </a:r>
            <a:r>
              <a:rPr lang="en-US" dirty="0"/>
              <a:t> to initialize and start all services for boot</a:t>
            </a:r>
          </a:p>
          <a:p>
            <a:r>
              <a:rPr lang="en-US" dirty="0" err="1"/>
              <a:t>Systemd</a:t>
            </a:r>
            <a:r>
              <a:rPr lang="en-US" dirty="0"/>
              <a:t> comes with multiple built-in utilities, which can be used to collect artifacts to inform an investigation</a:t>
            </a:r>
          </a:p>
          <a:p>
            <a:r>
              <a:rPr lang="en-US" dirty="0" err="1"/>
              <a:t>Systemd</a:t>
            </a:r>
            <a:r>
              <a:rPr lang="en-US" dirty="0"/>
              <a:t> utilities:</a:t>
            </a:r>
          </a:p>
          <a:p>
            <a:pPr marL="0" indent="0">
              <a:buNone/>
            </a:pPr>
            <a:endParaRPr lang="en-US" dirty="0"/>
          </a:p>
        </p:txBody>
      </p:sp>
      <p:sp>
        <p:nvSpPr>
          <p:cNvPr id="3" name="Title 2"/>
          <p:cNvSpPr>
            <a:spLocks noGrp="1"/>
          </p:cNvSpPr>
          <p:nvPr>
            <p:ph type="title"/>
          </p:nvPr>
        </p:nvSpPr>
        <p:spPr/>
        <p:txBody>
          <a:bodyPr/>
          <a:lstStyle/>
          <a:p>
            <a:r>
              <a:rPr lang="en-US" dirty="0"/>
              <a:t>System Utilities</a:t>
            </a:r>
          </a:p>
        </p:txBody>
      </p:sp>
      <p:sp>
        <p:nvSpPr>
          <p:cNvPr id="6" name="Rectangle 5">
            <a:extLst>
              <a:ext uri="{FF2B5EF4-FFF2-40B4-BE49-F238E27FC236}">
                <a16:creationId xmlns:a16="http://schemas.microsoft.com/office/drawing/2014/main" id="{5B93D5BD-1564-4E9C-BDF8-AE1DC537135B}"/>
              </a:ext>
            </a:extLst>
          </p:cNvPr>
          <p:cNvSpPr/>
          <p:nvPr/>
        </p:nvSpPr>
        <p:spPr>
          <a:xfrm>
            <a:off x="865292" y="3560123"/>
            <a:ext cx="6096000" cy="3624069"/>
          </a:xfrm>
          <a:prstGeom prst="rect">
            <a:avLst/>
          </a:prstGeom>
        </p:spPr>
        <p:txBody>
          <a:bodyPr numCol="2">
            <a:spAutoFit/>
          </a:bodyPr>
          <a:lstStyle/>
          <a:p>
            <a:pPr marL="320040" lvl="0" indent="-320040" eaLnBrk="1" hangingPunct="1">
              <a:spcBef>
                <a:spcPts val="300"/>
              </a:spcBef>
              <a:spcAft>
                <a:spcPts val="300"/>
              </a:spcAft>
              <a:buClr>
                <a:srgbClr val="FFFF00"/>
              </a:buClr>
              <a:buSzPct val="125000"/>
              <a:buFontTx/>
              <a:buChar char="–"/>
              <a:tabLst>
                <a:tab pos="8064500" algn="l"/>
              </a:tabLst>
            </a:pPr>
            <a:r>
              <a:rPr lang="en-US" dirty="0" err="1">
                <a:solidFill>
                  <a:schemeClr val="tx1"/>
                </a:solidFill>
                <a:effectLst>
                  <a:outerShdw blurRad="38100" dist="38100" dir="2700000" algn="tl">
                    <a:srgbClr val="000000">
                      <a:alpha val="43137"/>
                    </a:srgbClr>
                  </a:outerShdw>
                </a:effectLst>
                <a:latin typeface="+mn-lt"/>
              </a:rPr>
              <a:t>Systemctl</a:t>
            </a:r>
            <a:endParaRPr lang="en-US" dirty="0">
              <a:solidFill>
                <a:schemeClr val="tx1"/>
              </a:solidFill>
              <a:effectLst>
                <a:outerShdw blurRad="38100" dist="38100" dir="2700000" algn="tl">
                  <a:srgbClr val="000000">
                    <a:alpha val="43137"/>
                  </a:srgbClr>
                </a:outerShdw>
              </a:effectLst>
              <a:latin typeface="+mn-lt"/>
            </a:endParaRPr>
          </a:p>
          <a:p>
            <a:pPr marL="320040" lvl="0" indent="-320040" eaLnBrk="1" hangingPunct="1">
              <a:spcBef>
                <a:spcPts val="300"/>
              </a:spcBef>
              <a:spcAft>
                <a:spcPts val="300"/>
              </a:spcAft>
              <a:buClr>
                <a:srgbClr val="FFFF00"/>
              </a:buClr>
              <a:buSzPct val="125000"/>
              <a:buFontTx/>
              <a:buChar char="–"/>
              <a:tabLst>
                <a:tab pos="8064500" algn="l"/>
              </a:tabLst>
            </a:pPr>
            <a:r>
              <a:rPr lang="en-US" dirty="0" err="1">
                <a:solidFill>
                  <a:schemeClr val="tx1"/>
                </a:solidFill>
                <a:effectLst>
                  <a:outerShdw blurRad="38100" dist="38100" dir="2700000" algn="tl">
                    <a:srgbClr val="000000">
                      <a:alpha val="43137"/>
                    </a:srgbClr>
                  </a:outerShdw>
                </a:effectLst>
                <a:latin typeface="+mn-lt"/>
              </a:rPr>
              <a:t>Networkctl</a:t>
            </a:r>
            <a:endParaRPr lang="en-US" dirty="0">
              <a:solidFill>
                <a:schemeClr val="tx1"/>
              </a:solidFill>
              <a:effectLst>
                <a:outerShdw blurRad="38100" dist="38100" dir="2700000" algn="tl">
                  <a:srgbClr val="000000">
                    <a:alpha val="43137"/>
                  </a:srgbClr>
                </a:outerShdw>
              </a:effectLst>
              <a:latin typeface="+mn-lt"/>
            </a:endParaRPr>
          </a:p>
          <a:p>
            <a:pPr marL="320040" lvl="0" indent="-320040" eaLnBrk="1" hangingPunct="1">
              <a:spcBef>
                <a:spcPts val="300"/>
              </a:spcBef>
              <a:spcAft>
                <a:spcPts val="300"/>
              </a:spcAft>
              <a:buClr>
                <a:srgbClr val="FFFF00"/>
              </a:buClr>
              <a:buSzPct val="125000"/>
              <a:buFontTx/>
              <a:buChar char="–"/>
              <a:tabLst>
                <a:tab pos="8064500" algn="l"/>
              </a:tabLst>
            </a:pPr>
            <a:r>
              <a:rPr lang="en-US" dirty="0" err="1">
                <a:solidFill>
                  <a:schemeClr val="tx1"/>
                </a:solidFill>
                <a:effectLst>
                  <a:outerShdw blurRad="38100" dist="38100" dir="2700000" algn="tl">
                    <a:srgbClr val="000000">
                      <a:alpha val="43137"/>
                    </a:srgbClr>
                  </a:outerShdw>
                </a:effectLst>
                <a:latin typeface="+mn-lt"/>
              </a:rPr>
              <a:t>Loginctl</a:t>
            </a:r>
            <a:endParaRPr lang="en-US" dirty="0">
              <a:solidFill>
                <a:schemeClr val="tx1"/>
              </a:solidFill>
              <a:effectLst>
                <a:outerShdw blurRad="38100" dist="38100" dir="2700000" algn="tl">
                  <a:srgbClr val="000000">
                    <a:alpha val="43137"/>
                  </a:srgbClr>
                </a:outerShdw>
              </a:effectLst>
              <a:latin typeface="+mn-lt"/>
            </a:endParaRPr>
          </a:p>
          <a:p>
            <a:pPr marL="320040" lvl="0" indent="-320040" eaLnBrk="1" hangingPunct="1">
              <a:spcBef>
                <a:spcPts val="300"/>
              </a:spcBef>
              <a:spcAft>
                <a:spcPts val="300"/>
              </a:spcAft>
              <a:buClr>
                <a:srgbClr val="FFFF00"/>
              </a:buClr>
              <a:buSzPct val="125000"/>
              <a:buFontTx/>
              <a:buChar char="–"/>
              <a:tabLst>
                <a:tab pos="8064500" algn="l"/>
              </a:tabLst>
            </a:pPr>
            <a:r>
              <a:rPr lang="en-US" dirty="0" err="1">
                <a:solidFill>
                  <a:schemeClr val="tx1"/>
                </a:solidFill>
                <a:effectLst>
                  <a:outerShdw blurRad="38100" dist="38100" dir="2700000" algn="tl">
                    <a:srgbClr val="000000">
                      <a:alpha val="43137"/>
                    </a:srgbClr>
                  </a:outerShdw>
                </a:effectLst>
                <a:latin typeface="+mn-lt"/>
              </a:rPr>
              <a:t>Journalctl</a:t>
            </a:r>
            <a:endParaRPr lang="en-US" dirty="0">
              <a:solidFill>
                <a:schemeClr val="tx1"/>
              </a:solidFill>
              <a:effectLst>
                <a:outerShdw blurRad="38100" dist="38100" dir="2700000" algn="tl">
                  <a:srgbClr val="000000">
                    <a:alpha val="43137"/>
                  </a:srgbClr>
                </a:outerShdw>
              </a:effectLst>
              <a:latin typeface="+mn-lt"/>
            </a:endParaRPr>
          </a:p>
          <a:p>
            <a:pPr marL="320040" lvl="0" indent="-320040" eaLnBrk="1" hangingPunct="1">
              <a:spcBef>
                <a:spcPts val="300"/>
              </a:spcBef>
              <a:spcAft>
                <a:spcPts val="300"/>
              </a:spcAft>
              <a:buClr>
                <a:srgbClr val="FFFF00"/>
              </a:buClr>
              <a:buSzPct val="125000"/>
              <a:buFontTx/>
              <a:buChar char="–"/>
              <a:tabLst>
                <a:tab pos="8064500" algn="l"/>
              </a:tabLst>
            </a:pPr>
            <a:endParaRPr lang="en-US" dirty="0">
              <a:solidFill>
                <a:schemeClr val="tx1"/>
              </a:solidFill>
              <a:effectLst>
                <a:outerShdw blurRad="38100" dist="38100" dir="2700000" algn="tl">
                  <a:srgbClr val="000000">
                    <a:alpha val="43137"/>
                  </a:srgbClr>
                </a:outerShdw>
              </a:effectLst>
              <a:latin typeface="+mn-lt"/>
            </a:endParaRPr>
          </a:p>
          <a:p>
            <a:pPr marL="320040" lvl="0" indent="-320040" eaLnBrk="1" hangingPunct="1">
              <a:spcBef>
                <a:spcPts val="300"/>
              </a:spcBef>
              <a:spcAft>
                <a:spcPts val="300"/>
              </a:spcAft>
              <a:buClr>
                <a:srgbClr val="FFFF00"/>
              </a:buClr>
              <a:buSzPct val="125000"/>
              <a:buFontTx/>
              <a:buChar char="–"/>
              <a:tabLst>
                <a:tab pos="8064500" algn="l"/>
              </a:tabLst>
            </a:pPr>
            <a:endParaRPr lang="en-US" dirty="0">
              <a:solidFill>
                <a:schemeClr val="tx1"/>
              </a:solidFill>
              <a:effectLst>
                <a:outerShdw blurRad="38100" dist="38100" dir="2700000" algn="tl">
                  <a:srgbClr val="000000">
                    <a:alpha val="43137"/>
                  </a:srgbClr>
                </a:outerShdw>
              </a:effectLst>
              <a:latin typeface="+mn-lt"/>
            </a:endParaRPr>
          </a:p>
          <a:p>
            <a:pPr marL="320040" lvl="0" indent="-320040" eaLnBrk="1" hangingPunct="1">
              <a:spcBef>
                <a:spcPts val="300"/>
              </a:spcBef>
              <a:spcAft>
                <a:spcPts val="300"/>
              </a:spcAft>
              <a:buClr>
                <a:srgbClr val="FFFF00"/>
              </a:buClr>
              <a:buSzPct val="125000"/>
              <a:buFontTx/>
              <a:buChar char="–"/>
              <a:tabLst>
                <a:tab pos="8064500" algn="l"/>
              </a:tabLst>
            </a:pPr>
            <a:endParaRPr lang="en-US" dirty="0">
              <a:solidFill>
                <a:schemeClr val="tx1"/>
              </a:solidFill>
              <a:effectLst>
                <a:outerShdw blurRad="38100" dist="38100" dir="2700000" algn="tl">
                  <a:srgbClr val="000000">
                    <a:alpha val="43137"/>
                  </a:srgbClr>
                </a:outerShdw>
              </a:effectLst>
              <a:latin typeface="+mn-lt"/>
            </a:endParaRPr>
          </a:p>
          <a:p>
            <a:pPr marL="320040" lvl="0" indent="-320040" eaLnBrk="1" hangingPunct="1">
              <a:spcBef>
                <a:spcPts val="300"/>
              </a:spcBef>
              <a:spcAft>
                <a:spcPts val="300"/>
              </a:spcAft>
              <a:buClr>
                <a:srgbClr val="FFFF00"/>
              </a:buClr>
              <a:buSzPct val="125000"/>
              <a:buFontTx/>
              <a:buChar char="–"/>
              <a:tabLst>
                <a:tab pos="8064500" algn="l"/>
              </a:tabLst>
            </a:pPr>
            <a:endParaRPr lang="en-US" dirty="0">
              <a:solidFill>
                <a:schemeClr val="tx1"/>
              </a:solidFill>
              <a:effectLst>
                <a:outerShdw blurRad="38100" dist="38100" dir="2700000" algn="tl">
                  <a:srgbClr val="000000">
                    <a:alpha val="43137"/>
                  </a:srgbClr>
                </a:outerShdw>
              </a:effectLst>
              <a:latin typeface="+mn-lt"/>
            </a:endParaRPr>
          </a:p>
          <a:p>
            <a:pPr marL="320040" lvl="0" indent="-320040" eaLnBrk="1" hangingPunct="1">
              <a:spcBef>
                <a:spcPts val="300"/>
              </a:spcBef>
              <a:spcAft>
                <a:spcPts val="300"/>
              </a:spcAft>
              <a:buClr>
                <a:srgbClr val="FFFF00"/>
              </a:buClr>
              <a:buSzPct val="125000"/>
              <a:buFontTx/>
              <a:buChar char="–"/>
              <a:tabLst>
                <a:tab pos="8064500" algn="l"/>
              </a:tabLst>
            </a:pPr>
            <a:r>
              <a:rPr lang="en-US" dirty="0">
                <a:solidFill>
                  <a:schemeClr val="tx1"/>
                </a:solidFill>
                <a:effectLst>
                  <a:outerShdw blurRad="38100" dist="38100" dir="2700000" algn="tl">
                    <a:srgbClr val="000000">
                      <a:alpha val="43137"/>
                    </a:srgbClr>
                  </a:outerShdw>
                </a:effectLst>
                <a:latin typeface="+mn-lt"/>
              </a:rPr>
              <a:t>Notify</a:t>
            </a:r>
          </a:p>
          <a:p>
            <a:pPr marL="320040" lvl="0" indent="-320040" eaLnBrk="1" hangingPunct="1">
              <a:spcBef>
                <a:spcPts val="300"/>
              </a:spcBef>
              <a:spcAft>
                <a:spcPts val="300"/>
              </a:spcAft>
              <a:buClr>
                <a:srgbClr val="FFFF00"/>
              </a:buClr>
              <a:buSzPct val="125000"/>
              <a:buFontTx/>
              <a:buChar char="–"/>
              <a:tabLst>
                <a:tab pos="8064500" algn="l"/>
              </a:tabLst>
            </a:pPr>
            <a:r>
              <a:rPr lang="en-US" dirty="0">
                <a:solidFill>
                  <a:schemeClr val="tx1"/>
                </a:solidFill>
                <a:effectLst>
                  <a:outerShdw blurRad="38100" dist="38100" dir="2700000" algn="tl">
                    <a:srgbClr val="000000">
                      <a:alpha val="43137"/>
                    </a:srgbClr>
                  </a:outerShdw>
                </a:effectLst>
                <a:latin typeface="+mn-lt"/>
              </a:rPr>
              <a:t>Analyze</a:t>
            </a:r>
          </a:p>
          <a:p>
            <a:pPr marL="320040" lvl="0" indent="-320040" eaLnBrk="1" hangingPunct="1">
              <a:spcBef>
                <a:spcPts val="300"/>
              </a:spcBef>
              <a:spcAft>
                <a:spcPts val="300"/>
              </a:spcAft>
              <a:buClr>
                <a:srgbClr val="FFFF00"/>
              </a:buClr>
              <a:buSzPct val="125000"/>
              <a:buFontTx/>
              <a:buChar char="–"/>
              <a:tabLst>
                <a:tab pos="8064500" algn="l"/>
              </a:tabLst>
            </a:pPr>
            <a:r>
              <a:rPr lang="en-US" dirty="0" err="1">
                <a:solidFill>
                  <a:schemeClr val="tx1"/>
                </a:solidFill>
                <a:effectLst>
                  <a:outerShdw blurRad="38100" dist="38100" dir="2700000" algn="tl">
                    <a:srgbClr val="000000">
                      <a:alpha val="43137"/>
                    </a:srgbClr>
                  </a:outerShdw>
                </a:effectLst>
                <a:latin typeface="+mn-lt"/>
              </a:rPr>
              <a:t>Cgls</a:t>
            </a:r>
            <a:endParaRPr lang="en-US" dirty="0">
              <a:solidFill>
                <a:schemeClr val="tx1"/>
              </a:solidFill>
              <a:effectLst>
                <a:outerShdw blurRad="38100" dist="38100" dir="2700000" algn="tl">
                  <a:srgbClr val="000000">
                    <a:alpha val="43137"/>
                  </a:srgbClr>
                </a:outerShdw>
              </a:effectLst>
              <a:latin typeface="+mn-lt"/>
            </a:endParaRPr>
          </a:p>
          <a:p>
            <a:pPr marL="320040" lvl="0" indent="-320040" eaLnBrk="1" hangingPunct="1">
              <a:spcBef>
                <a:spcPts val="300"/>
              </a:spcBef>
              <a:spcAft>
                <a:spcPts val="300"/>
              </a:spcAft>
              <a:buClr>
                <a:srgbClr val="FFFF00"/>
              </a:buClr>
              <a:buSzPct val="125000"/>
              <a:buFontTx/>
              <a:buChar char="–"/>
              <a:tabLst>
                <a:tab pos="8064500" algn="l"/>
              </a:tabLst>
            </a:pPr>
            <a:r>
              <a:rPr lang="en-US" dirty="0" err="1">
                <a:solidFill>
                  <a:schemeClr val="tx1"/>
                </a:solidFill>
                <a:effectLst>
                  <a:outerShdw blurRad="38100" dist="38100" dir="2700000" algn="tl">
                    <a:srgbClr val="000000">
                      <a:alpha val="43137"/>
                    </a:srgbClr>
                  </a:outerShdw>
                </a:effectLst>
                <a:latin typeface="+mn-lt"/>
              </a:rPr>
              <a:t>Cgtop</a:t>
            </a:r>
            <a:endParaRPr lang="en-US" dirty="0">
              <a:solidFill>
                <a:schemeClr val="tx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718294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815928-DC2B-487B-8D11-EC271B31AE7E}"/>
              </a:ext>
            </a:extLst>
          </p:cNvPr>
          <p:cNvSpPr/>
          <p:nvPr/>
        </p:nvSpPr>
        <p:spPr bwMode="auto">
          <a:xfrm>
            <a:off x="961902" y="4833256"/>
            <a:ext cx="10284032" cy="1617397"/>
          </a:xfrm>
          <a:prstGeom prst="rect">
            <a:avLst/>
          </a:prstGeom>
          <a:solidFill>
            <a:schemeClr val="tx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 name="Content Placeholder 1"/>
          <p:cNvSpPr>
            <a:spLocks noGrp="1"/>
          </p:cNvSpPr>
          <p:nvPr>
            <p:ph idx="1"/>
          </p:nvPr>
        </p:nvSpPr>
        <p:spPr/>
        <p:txBody>
          <a:bodyPr/>
          <a:lstStyle/>
          <a:p>
            <a:r>
              <a:rPr lang="en-US" sz="2400" dirty="0"/>
              <a:t>First Look Unix Field Forensic Examiner (FLUFFE): Initial forensic analysis tool written in BASH for Linux systems</a:t>
            </a:r>
          </a:p>
          <a:p>
            <a:r>
              <a:rPr lang="en-US" sz="2400" i="1" dirty="0">
                <a:solidFill>
                  <a:schemeClr val="tx2"/>
                </a:solidFill>
              </a:rPr>
              <a:t>Used for initial incident response to gather artifacts from live hosts, enable initial triage and determine the next best step in the investigation</a:t>
            </a:r>
          </a:p>
          <a:p>
            <a:pPr lvl="1"/>
            <a:r>
              <a:rPr lang="en-US" sz="2000" dirty="0"/>
              <a:t>Leverages known-good binaries of common Linux commands via </a:t>
            </a:r>
            <a:r>
              <a:rPr lang="en-US" sz="2000" dirty="0" err="1"/>
              <a:t>BusyBox</a:t>
            </a:r>
            <a:r>
              <a:rPr lang="en-US" sz="2000" dirty="0"/>
              <a:t>, as well as on disk system utilities to gather artifacts from the potentially infected host</a:t>
            </a:r>
          </a:p>
          <a:p>
            <a:pPr lvl="1"/>
            <a:r>
              <a:rPr lang="en-US" sz="2000" i="1" dirty="0">
                <a:solidFill>
                  <a:schemeClr val="accent6">
                    <a:lumMod val="60000"/>
                    <a:lumOff val="40000"/>
                  </a:schemeClr>
                </a:solidFill>
              </a:rPr>
              <a:t>Warning: System utilities leveraged by FLUFFE use on disk binaries</a:t>
            </a:r>
          </a:p>
          <a:p>
            <a:r>
              <a:rPr lang="en-US" sz="2400" dirty="0"/>
              <a:t>Activity: Open FLUFFE and review the BASH script</a:t>
            </a:r>
          </a:p>
        </p:txBody>
      </p:sp>
      <p:sp>
        <p:nvSpPr>
          <p:cNvPr id="3" name="Title 2"/>
          <p:cNvSpPr>
            <a:spLocks noGrp="1"/>
          </p:cNvSpPr>
          <p:nvPr>
            <p:ph type="title"/>
          </p:nvPr>
        </p:nvSpPr>
        <p:spPr/>
        <p:txBody>
          <a:bodyPr/>
          <a:lstStyle/>
          <a:p>
            <a:r>
              <a:rPr lang="en-US" dirty="0"/>
              <a:t>FLUFFE (v1.2)</a:t>
            </a:r>
          </a:p>
        </p:txBody>
      </p:sp>
      <p:graphicFrame>
        <p:nvGraphicFramePr>
          <p:cNvPr id="7" name="Object 6"/>
          <p:cNvGraphicFramePr>
            <a:graphicFrameLocks noChangeAspect="1"/>
          </p:cNvGraphicFramePr>
          <p:nvPr>
            <p:extLst>
              <p:ext uri="{D42A27DB-BD31-4B8C-83A1-F6EECF244321}">
                <p14:modId xmlns:p14="http://schemas.microsoft.com/office/powerpoint/2010/main" val="1739866989"/>
              </p:ext>
            </p:extLst>
          </p:nvPr>
        </p:nvGraphicFramePr>
        <p:xfrm>
          <a:off x="1064886" y="4884249"/>
          <a:ext cx="1963152" cy="1512888"/>
        </p:xfrm>
        <a:graphic>
          <a:graphicData uri="http://schemas.openxmlformats.org/presentationml/2006/ole">
            <mc:AlternateContent xmlns:mc="http://schemas.openxmlformats.org/markup-compatibility/2006">
              <mc:Choice xmlns:v="urn:schemas-microsoft-com:vml" Requires="v">
                <p:oleObj spid="_x0000_s1878" name="Packager Shell Object" showAsIcon="1" r:id="rId4" imgW="691560" imgH="532800" progId="Package">
                  <p:embed/>
                </p:oleObj>
              </mc:Choice>
              <mc:Fallback>
                <p:oleObj name="Packager Shell Object" showAsIcon="1" r:id="rId4" imgW="691560" imgH="532800" progId="Package">
                  <p:embed/>
                  <p:pic>
                    <p:nvPicPr>
                      <p:cNvPr id="0" name=""/>
                      <p:cNvPicPr/>
                      <p:nvPr/>
                    </p:nvPicPr>
                    <p:blipFill>
                      <a:blip r:embed="rId5"/>
                      <a:stretch>
                        <a:fillRect/>
                      </a:stretch>
                    </p:blipFill>
                    <p:spPr>
                      <a:xfrm>
                        <a:off x="1064886" y="4884249"/>
                        <a:ext cx="1963152" cy="1512888"/>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701826582"/>
              </p:ext>
            </p:extLst>
          </p:nvPr>
        </p:nvGraphicFramePr>
        <p:xfrm>
          <a:off x="2926535" y="4949904"/>
          <a:ext cx="2760940" cy="1447233"/>
        </p:xfrm>
        <a:graphic>
          <a:graphicData uri="http://schemas.openxmlformats.org/presentationml/2006/ole">
            <mc:AlternateContent xmlns:mc="http://schemas.openxmlformats.org/markup-compatibility/2006">
              <mc:Choice xmlns:v="urn:schemas-microsoft-com:vml" Requires="v">
                <p:oleObj spid="_x0000_s1879" name="Packager Shell Object" showAsIcon="1" r:id="rId6" imgW="1017720" imgH="532800" progId="Package">
                  <p:embed/>
                </p:oleObj>
              </mc:Choice>
              <mc:Fallback>
                <p:oleObj name="Packager Shell Object" showAsIcon="1" r:id="rId6" imgW="1017720" imgH="532800" progId="Package">
                  <p:embed/>
                  <p:pic>
                    <p:nvPicPr>
                      <p:cNvPr id="0" name=""/>
                      <p:cNvPicPr/>
                      <p:nvPr/>
                    </p:nvPicPr>
                    <p:blipFill>
                      <a:blip r:embed="rId7"/>
                      <a:stretch>
                        <a:fillRect/>
                      </a:stretch>
                    </p:blipFill>
                    <p:spPr>
                      <a:xfrm>
                        <a:off x="2926535" y="4949904"/>
                        <a:ext cx="2760940" cy="144723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681405573"/>
              </p:ext>
            </p:extLst>
          </p:nvPr>
        </p:nvGraphicFramePr>
        <p:xfrm>
          <a:off x="5475317" y="4935625"/>
          <a:ext cx="3095940" cy="1440770"/>
        </p:xfrm>
        <a:graphic>
          <a:graphicData uri="http://schemas.openxmlformats.org/presentationml/2006/ole">
            <mc:AlternateContent xmlns:mc="http://schemas.openxmlformats.org/markup-compatibility/2006">
              <mc:Choice xmlns:v="urn:schemas-microsoft-com:vml" Requires="v">
                <p:oleObj spid="_x0000_s1880" name="Packager Shell Object" showAsIcon="1" r:id="rId8" imgW="1146240" imgH="532800" progId="Package">
                  <p:embed/>
                </p:oleObj>
              </mc:Choice>
              <mc:Fallback>
                <p:oleObj name="Packager Shell Object" showAsIcon="1" r:id="rId8" imgW="1146240" imgH="532800" progId="Package">
                  <p:embed/>
                  <p:pic>
                    <p:nvPicPr>
                      <p:cNvPr id="0" name=""/>
                      <p:cNvPicPr/>
                      <p:nvPr/>
                    </p:nvPicPr>
                    <p:blipFill>
                      <a:blip r:embed="rId9"/>
                      <a:stretch>
                        <a:fillRect/>
                      </a:stretch>
                    </p:blipFill>
                    <p:spPr>
                      <a:xfrm>
                        <a:off x="5475317" y="4935625"/>
                        <a:ext cx="3095940" cy="144077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01518157"/>
              </p:ext>
            </p:extLst>
          </p:nvPr>
        </p:nvGraphicFramePr>
        <p:xfrm>
          <a:off x="8134754" y="4973654"/>
          <a:ext cx="3375304" cy="1379686"/>
        </p:xfrm>
        <a:graphic>
          <a:graphicData uri="http://schemas.openxmlformats.org/presentationml/2006/ole">
            <mc:AlternateContent xmlns:mc="http://schemas.openxmlformats.org/markup-compatibility/2006">
              <mc:Choice xmlns:v="urn:schemas-microsoft-com:vml" Requires="v">
                <p:oleObj spid="_x0000_s1881" name="Packager Shell Object" showAsIcon="1" r:id="rId10" imgW="1304280" imgH="532800" progId="Package">
                  <p:embed/>
                </p:oleObj>
              </mc:Choice>
              <mc:Fallback>
                <p:oleObj name="Packager Shell Object" showAsIcon="1" r:id="rId10" imgW="1304280" imgH="532800" progId="Package">
                  <p:embed/>
                  <p:pic>
                    <p:nvPicPr>
                      <p:cNvPr id="0" name=""/>
                      <p:cNvPicPr/>
                      <p:nvPr/>
                    </p:nvPicPr>
                    <p:blipFill>
                      <a:blip r:embed="rId11"/>
                      <a:stretch>
                        <a:fillRect/>
                      </a:stretch>
                    </p:blipFill>
                    <p:spPr>
                      <a:xfrm>
                        <a:off x="8134754" y="4973654"/>
                        <a:ext cx="3375304" cy="1379686"/>
                      </a:xfrm>
                      <a:prstGeom prst="rect">
                        <a:avLst/>
                      </a:prstGeom>
                    </p:spPr>
                  </p:pic>
                </p:oleObj>
              </mc:Fallback>
            </mc:AlternateContent>
          </a:graphicData>
        </a:graphic>
      </p:graphicFrame>
    </p:spTree>
    <p:extLst>
      <p:ext uri="{BB962C8B-B14F-4D97-AF65-F5344CB8AC3E}">
        <p14:creationId xmlns:p14="http://schemas.microsoft.com/office/powerpoint/2010/main" val="3780266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Designated as the ‘Swiss Army knife’ for embedded Linux, </a:t>
            </a:r>
            <a:r>
              <a:rPr lang="en-US" dirty="0" err="1"/>
              <a:t>BusyBox</a:t>
            </a:r>
            <a:r>
              <a:rPr lang="en-US" dirty="0"/>
              <a:t> combines tiny versions of many common Unix utilities into a </a:t>
            </a:r>
            <a:br>
              <a:rPr lang="en-US" dirty="0"/>
            </a:br>
            <a:r>
              <a:rPr lang="en-US" dirty="0"/>
              <a:t>single executable</a:t>
            </a:r>
          </a:p>
          <a:p>
            <a:r>
              <a:rPr lang="en-US" dirty="0" smtClean="0"/>
              <a:t>100s </a:t>
            </a:r>
            <a:r>
              <a:rPr lang="en-US" dirty="0"/>
              <a:t>of Linux commands are contained in </a:t>
            </a:r>
            <a:r>
              <a:rPr lang="en-US" dirty="0" err="1"/>
              <a:t>BusyBox</a:t>
            </a:r>
            <a:endParaRPr lang="en-US" dirty="0"/>
          </a:p>
          <a:p>
            <a:r>
              <a:rPr lang="en-US" dirty="0"/>
              <a:t>FLUFFE uses its own </a:t>
            </a:r>
            <a:r>
              <a:rPr lang="en-US" dirty="0" err="1"/>
              <a:t>BusyBox</a:t>
            </a:r>
            <a:r>
              <a:rPr lang="en-US" dirty="0"/>
              <a:t> binaries to ensure known good info is passed back from the target</a:t>
            </a:r>
          </a:p>
          <a:p>
            <a:r>
              <a:rPr lang="en-US" dirty="0"/>
              <a:t>To invoke </a:t>
            </a:r>
            <a:r>
              <a:rPr lang="en-US" dirty="0" err="1"/>
              <a:t>BusyBox</a:t>
            </a:r>
            <a:r>
              <a:rPr lang="en-US" dirty="0"/>
              <a:t>:</a:t>
            </a:r>
          </a:p>
          <a:p>
            <a:pPr lvl="1"/>
            <a:r>
              <a:rPr lang="en-US" dirty="0"/>
              <a:t>1. Define absolute path for Linux command to </a:t>
            </a:r>
            <a:r>
              <a:rPr lang="en-US" dirty="0" err="1"/>
              <a:t>BusyBox</a:t>
            </a:r>
            <a:r>
              <a:rPr lang="en-US" dirty="0"/>
              <a:t> each time you call</a:t>
            </a:r>
          </a:p>
          <a:p>
            <a:pPr lvl="2"/>
            <a:r>
              <a:rPr lang="en-US" dirty="0"/>
              <a:t>/bin/</a:t>
            </a:r>
            <a:r>
              <a:rPr lang="en-US" dirty="0" err="1"/>
              <a:t>busybox</a:t>
            </a:r>
            <a:r>
              <a:rPr lang="en-US" dirty="0"/>
              <a:t> ls</a:t>
            </a:r>
          </a:p>
          <a:p>
            <a:pPr lvl="1"/>
            <a:r>
              <a:rPr lang="en-US" dirty="0"/>
              <a:t>2. Create a symbolic link for required commands</a:t>
            </a:r>
          </a:p>
          <a:p>
            <a:pPr lvl="2"/>
            <a:r>
              <a:rPr lang="en-US" dirty="0"/>
              <a:t>ln –s /bin/</a:t>
            </a:r>
            <a:r>
              <a:rPr lang="en-US" dirty="0" err="1"/>
              <a:t>busybox</a:t>
            </a:r>
            <a:r>
              <a:rPr lang="en-US" dirty="0"/>
              <a:t> ls </a:t>
            </a:r>
          </a:p>
        </p:txBody>
      </p:sp>
      <p:sp>
        <p:nvSpPr>
          <p:cNvPr id="3" name="Title 2"/>
          <p:cNvSpPr>
            <a:spLocks noGrp="1"/>
          </p:cNvSpPr>
          <p:nvPr>
            <p:ph type="title"/>
          </p:nvPr>
        </p:nvSpPr>
        <p:spPr/>
        <p:txBody>
          <a:bodyPr/>
          <a:lstStyle/>
          <a:p>
            <a:r>
              <a:rPr lang="en-US" dirty="0" err="1"/>
              <a:t>BusyBox</a:t>
            </a:r>
            <a:endParaRPr lang="en-US" dirty="0"/>
          </a:p>
        </p:txBody>
      </p:sp>
    </p:spTree>
    <p:extLst>
      <p:ext uri="{BB962C8B-B14F-4D97-AF65-F5344CB8AC3E}">
        <p14:creationId xmlns:p14="http://schemas.microsoft.com/office/powerpoint/2010/main" val="1003431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List and illustrate the boot sequence for a Linux Operating System</a:t>
            </a:r>
          </a:p>
          <a:p>
            <a:r>
              <a:rPr lang="en-US" dirty="0"/>
              <a:t>Describe the daemon start sequence</a:t>
            </a:r>
          </a:p>
          <a:p>
            <a:r>
              <a:rPr lang="en-US" dirty="0"/>
              <a:t>Describe why defenders care about patching configuration / events</a:t>
            </a:r>
          </a:p>
          <a:p>
            <a:r>
              <a:rPr lang="en-US" dirty="0"/>
              <a:t>List eight native commands that can be used during an investigation</a:t>
            </a:r>
          </a:p>
          <a:p>
            <a:r>
              <a:rPr lang="en-US" dirty="0"/>
              <a:t>Describe FLUFFE</a:t>
            </a:r>
          </a:p>
        </p:txBody>
      </p:sp>
      <p:sp>
        <p:nvSpPr>
          <p:cNvPr id="3" name="Title 2"/>
          <p:cNvSpPr>
            <a:spLocks noGrp="1"/>
          </p:cNvSpPr>
          <p:nvPr>
            <p:ph type="title"/>
          </p:nvPr>
        </p:nvSpPr>
        <p:spPr/>
        <p:txBody>
          <a:bodyPr/>
          <a:lstStyle/>
          <a:p>
            <a:r>
              <a:rPr lang="en-US"/>
              <a:t>Objectives</a:t>
            </a:r>
            <a:endParaRPr lang="en-US" dirty="0"/>
          </a:p>
        </p:txBody>
      </p:sp>
    </p:spTree>
    <p:extLst>
      <p:ext uri="{BB962C8B-B14F-4D97-AF65-F5344CB8AC3E}">
        <p14:creationId xmlns:p14="http://schemas.microsoft.com/office/powerpoint/2010/main" val="3398520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Content Placeholder 1">
            <a:extLst>
              <a:ext uri="{FF2B5EF4-FFF2-40B4-BE49-F238E27FC236}">
                <a16:creationId xmlns:a16="http://schemas.microsoft.com/office/drawing/2014/main" id="{16CD43F9-1C39-46F6-9984-163A60947B4E}"/>
              </a:ext>
            </a:extLst>
          </p:cNvPr>
          <p:cNvSpPr>
            <a:spLocks noGrp="1"/>
          </p:cNvSpPr>
          <p:nvPr>
            <p:ph idx="1"/>
          </p:nvPr>
        </p:nvSpPr>
        <p:spPr>
          <a:xfrm>
            <a:off x="508000" y="1595441"/>
            <a:ext cx="11176000" cy="4795837"/>
          </a:xfrm>
        </p:spPr>
        <p:txBody>
          <a:bodyPr/>
          <a:lstStyle/>
          <a:p>
            <a:r>
              <a:rPr lang="en-US" dirty="0"/>
              <a:t>System hardening</a:t>
            </a:r>
          </a:p>
          <a:p>
            <a:r>
              <a:rPr lang="en-US" dirty="0"/>
              <a:t>Software patching</a:t>
            </a:r>
          </a:p>
          <a:p>
            <a:r>
              <a:rPr lang="en-US" dirty="0"/>
              <a:t>Integrity checking</a:t>
            </a:r>
          </a:p>
          <a:p>
            <a:r>
              <a:rPr lang="en-US" dirty="0"/>
              <a:t>System auditing</a:t>
            </a:r>
          </a:p>
          <a:p>
            <a:r>
              <a:rPr lang="en-US" dirty="0"/>
              <a:t>Investigation</a:t>
            </a:r>
          </a:p>
        </p:txBody>
      </p:sp>
    </p:spTree>
    <p:extLst>
      <p:ext uri="{BB962C8B-B14F-4D97-AF65-F5344CB8AC3E}">
        <p14:creationId xmlns:p14="http://schemas.microsoft.com/office/powerpoint/2010/main" val="352429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Objectives</a:t>
            </a:r>
            <a:endParaRPr lang="en-US" dirty="0"/>
          </a:p>
        </p:txBody>
      </p:sp>
      <p:sp>
        <p:nvSpPr>
          <p:cNvPr id="7" name="Content Placeholder 1">
            <a:extLst>
              <a:ext uri="{FF2B5EF4-FFF2-40B4-BE49-F238E27FC236}">
                <a16:creationId xmlns:a16="http://schemas.microsoft.com/office/drawing/2014/main" id="{F85EF911-3F01-49D6-8B4C-9CE11DE85717}"/>
              </a:ext>
            </a:extLst>
          </p:cNvPr>
          <p:cNvSpPr>
            <a:spLocks noGrp="1"/>
          </p:cNvSpPr>
          <p:nvPr>
            <p:ph idx="1"/>
          </p:nvPr>
        </p:nvSpPr>
        <p:spPr>
          <a:xfrm>
            <a:off x="508000" y="1595441"/>
            <a:ext cx="11176000" cy="4795837"/>
          </a:xfrm>
        </p:spPr>
        <p:txBody>
          <a:bodyPr/>
          <a:lstStyle/>
          <a:p>
            <a:r>
              <a:rPr lang="en-US" dirty="0"/>
              <a:t>List and illustrate the boot sequence for a Linux Operating System</a:t>
            </a:r>
          </a:p>
          <a:p>
            <a:r>
              <a:rPr lang="en-US" dirty="0"/>
              <a:t>Describe the daemon start sequence</a:t>
            </a:r>
          </a:p>
          <a:p>
            <a:r>
              <a:rPr lang="en-US" dirty="0"/>
              <a:t>Describe why defenders care about patching configuration / events</a:t>
            </a:r>
          </a:p>
          <a:p>
            <a:r>
              <a:rPr lang="en-US" dirty="0"/>
              <a:t>List eight native commands that can be used during an investigation</a:t>
            </a:r>
          </a:p>
          <a:p>
            <a:r>
              <a:rPr lang="en-US" dirty="0"/>
              <a:t>Describe FLUFFE</a:t>
            </a:r>
          </a:p>
        </p:txBody>
      </p:sp>
    </p:spTree>
    <p:extLst>
      <p:ext uri="{BB962C8B-B14F-4D97-AF65-F5344CB8AC3E}">
        <p14:creationId xmlns:p14="http://schemas.microsoft.com/office/powerpoint/2010/main" val="4141721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800" dirty="0">
                <a:effectLst/>
              </a:rPr>
              <a:t>https://books.google.com/books?id=K7mOQ2CCH-IC&amp;pg=PA219&amp;lpg=PA219&amp;dq=understanding+what+ %22right%22+looks+like+on+linux+for+defense&amp;source=bl&amp;ots=o-sYKpjFQP&amp;sig=ACfU3U2Z0yiBoC3i2WhfQDavC </a:t>
            </a:r>
            <a:r>
              <a:rPr lang="en-US" sz="1800" dirty="0" err="1">
                <a:effectLst/>
              </a:rPr>
              <a:t>uZEk</a:t>
            </a:r>
            <a:r>
              <a:rPr lang="en-US" sz="1800" dirty="0">
                <a:effectLst/>
              </a:rPr>
              <a:t>--9NA&amp;hl=en&amp;sa=X&amp;ved=2ahUKEwj43Ymr5tvoAhVRKH0KHWWbAZ4Q6AEwCnoECA0QKQ#v=</a:t>
            </a:r>
            <a:r>
              <a:rPr lang="en-US" sz="1800" dirty="0" err="1">
                <a:effectLst/>
              </a:rPr>
              <a:t>onepage&amp;q</a:t>
            </a:r>
            <a:r>
              <a:rPr lang="en-US" sz="1800" dirty="0">
                <a:effectLst/>
              </a:rPr>
              <a:t>= understanding%20what%20%22right%22%20looks%20like%20on%20linux%20for%20defense&amp;f=false</a:t>
            </a:r>
          </a:p>
          <a:p>
            <a:r>
              <a:rPr lang="en-US" sz="1800" dirty="0">
                <a:effectLst/>
              </a:rPr>
              <a:t>https://books.google.com/books?id=PyqjvNNltqYC&amp;pg=PR26&amp;lpg=PR26&amp;dq=understanding+normal+to+defend+linux&amp;source=bl&amp;ots=XFpLbASIfM&amp;sig=ACfU3U2st1ZsegdN3by8UhDiukPY8Z0MEA&amp;hl=en&amp;sa=X&amp;ved=2ahUKEwjB6ra_5tvoAhXKFTQIHd72CbUQ6AEwCXoECAwQKQ#v=onepage&amp;q=understanding%20normal%20to%20defend%20linux&amp;f=false</a:t>
            </a:r>
          </a:p>
          <a:p>
            <a:r>
              <a:rPr lang="en-US" sz="1800" dirty="0">
                <a:effectLst/>
              </a:rPr>
              <a:t>https://ftp.kh.edu.tw/Linux/Redhat/en_6.2/doc/ref-guide/s1-sysadmin-boot.htm</a:t>
            </a:r>
          </a:p>
          <a:p>
            <a:r>
              <a:rPr lang="en-US" sz="1800" dirty="0">
                <a:effectLst/>
              </a:rPr>
              <a:t>https://github.com/log2timeline/plaso/releases</a:t>
            </a:r>
          </a:p>
          <a:p>
            <a:r>
              <a:rPr lang="en-US" sz="1800" dirty="0">
                <a:effectLst/>
              </a:rPr>
              <a:t>https://linux-audit.com/security-defenses-to-fortify-your-linux-systems/</a:t>
            </a:r>
          </a:p>
          <a:p>
            <a:r>
              <a:rPr lang="en-US" sz="1800" dirty="0">
                <a:effectLst/>
              </a:rPr>
              <a:t>https://opensource.com/article/17/2/linux-boot-and-startup</a:t>
            </a:r>
          </a:p>
          <a:p>
            <a:r>
              <a:rPr lang="en-US" sz="1800" dirty="0">
                <a:effectLst/>
              </a:rPr>
              <a:t>https://plaso.readthedocs.io/en/latest/sources/user/Users-Guide.html#the-tools</a:t>
            </a:r>
          </a:p>
          <a:p>
            <a:r>
              <a:rPr lang="en-US" sz="1800" dirty="0">
                <a:effectLst/>
              </a:rPr>
              <a:t>https://vitux.com/secure-ubuntu-with-clamav-antivirus/</a:t>
            </a:r>
          </a:p>
          <a:p>
            <a:r>
              <a:rPr lang="en-US" sz="1800" dirty="0">
                <a:effectLst/>
              </a:rPr>
              <a:t>https://www.ossec.net/about/</a:t>
            </a:r>
          </a:p>
          <a:p>
            <a:r>
              <a:rPr lang="en-US" sz="1800" dirty="0">
                <a:effectLst/>
              </a:rPr>
              <a:t>https://www.busybox.net/about.html</a:t>
            </a:r>
          </a:p>
          <a:p>
            <a:endParaRPr lang="en-US" sz="1800" dirty="0">
              <a:effectLst/>
            </a:endParaRPr>
          </a:p>
          <a:p>
            <a:endParaRPr lang="en-US" sz="1800" dirty="0"/>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214209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800" dirty="0">
                <a:effectLst/>
              </a:rPr>
              <a:t>https://www.dropbox.com/sh/q0w7fy25qyltalh/AAD_VbL27cpa2bKuCtKaCuhaa?dl=0</a:t>
            </a:r>
          </a:p>
          <a:p>
            <a:r>
              <a:rPr lang="en-US" sz="1800" dirty="0">
                <a:effectLst/>
              </a:rPr>
              <a:t>https://www.ghacks.net/2009/04/04/get-to-know-linux-the-etcinitd-directory/</a:t>
            </a:r>
          </a:p>
          <a:p>
            <a:r>
              <a:rPr lang="en-US" sz="1800" dirty="0">
                <a:effectLst/>
              </a:rPr>
              <a:t>https://www.kali.org/tutorials/configuring-and-tuning-openvas-in-kali-linux/</a:t>
            </a:r>
          </a:p>
          <a:p>
            <a:r>
              <a:rPr lang="en-US" sz="1800" dirty="0">
                <a:effectLst/>
              </a:rPr>
              <a:t>https://www.linux.com/training-tutorials/linux-101-updating-your-system/</a:t>
            </a:r>
          </a:p>
          <a:p>
            <a:r>
              <a:rPr lang="en-US" sz="1800" dirty="0">
                <a:effectLst/>
              </a:rPr>
              <a:t>https://medium.com/dfclub/how-to-use-log2timeline-54377e24872a</a:t>
            </a:r>
          </a:p>
          <a:p>
            <a:r>
              <a:rPr lang="en-US" sz="1800" dirty="0">
                <a:effectLst/>
              </a:rPr>
              <a:t>https://www.tecmint.com/how-to-monitor-user-activity-with-psacct-or-acct-tools/</a:t>
            </a:r>
          </a:p>
          <a:p>
            <a:endParaRPr lang="en-US" sz="1800" dirty="0"/>
          </a:p>
        </p:txBody>
      </p:sp>
      <p:sp>
        <p:nvSpPr>
          <p:cNvPr id="3" name="Title 2"/>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629565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System hardening</a:t>
            </a:r>
          </a:p>
          <a:p>
            <a:r>
              <a:rPr lang="en-US" dirty="0"/>
              <a:t>Software patching</a:t>
            </a:r>
          </a:p>
          <a:p>
            <a:r>
              <a:rPr lang="en-US" dirty="0"/>
              <a:t>Integrity checking</a:t>
            </a:r>
          </a:p>
          <a:p>
            <a:r>
              <a:rPr lang="en-US" dirty="0"/>
              <a:t>System auditing</a:t>
            </a:r>
          </a:p>
          <a:p>
            <a:r>
              <a:rPr lang="en-US" dirty="0"/>
              <a:t>Investigation</a:t>
            </a:r>
          </a:p>
        </p:txBody>
      </p:sp>
      <p:sp>
        <p:nvSpPr>
          <p:cNvPr id="3" name="Title 2"/>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267729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Overview</a:t>
            </a:r>
          </a:p>
        </p:txBody>
      </p:sp>
      <p:sp>
        <p:nvSpPr>
          <p:cNvPr id="6" name="Content Placeholder 1">
            <a:extLst>
              <a:ext uri="{FF2B5EF4-FFF2-40B4-BE49-F238E27FC236}">
                <a16:creationId xmlns:a16="http://schemas.microsoft.com/office/drawing/2014/main" id="{96EE6CC6-EC7A-49A3-B41F-E593B8CBB85B}"/>
              </a:ext>
            </a:extLst>
          </p:cNvPr>
          <p:cNvSpPr>
            <a:spLocks noGrp="1"/>
          </p:cNvSpPr>
          <p:nvPr>
            <p:ph idx="1"/>
          </p:nvPr>
        </p:nvSpPr>
        <p:spPr>
          <a:xfrm>
            <a:off x="508000" y="1595441"/>
            <a:ext cx="11176000" cy="4795837"/>
          </a:xfrm>
        </p:spPr>
        <p:txBody>
          <a:bodyPr/>
          <a:lstStyle/>
          <a:p>
            <a:r>
              <a:rPr lang="en-US" i="1" dirty="0">
                <a:solidFill>
                  <a:schemeClr val="tx2"/>
                </a:solidFill>
              </a:rPr>
              <a:t>System hardening</a:t>
            </a:r>
          </a:p>
          <a:p>
            <a:r>
              <a:rPr lang="en-US" dirty="0"/>
              <a:t>Software patching</a:t>
            </a:r>
          </a:p>
          <a:p>
            <a:r>
              <a:rPr lang="en-US" dirty="0"/>
              <a:t>Integrity checking</a:t>
            </a:r>
          </a:p>
          <a:p>
            <a:r>
              <a:rPr lang="en-US" dirty="0"/>
              <a:t>System auditing</a:t>
            </a:r>
          </a:p>
          <a:p>
            <a:r>
              <a:rPr lang="en-US" dirty="0"/>
              <a:t>Investigation</a:t>
            </a:r>
          </a:p>
        </p:txBody>
      </p:sp>
    </p:spTree>
    <p:extLst>
      <p:ext uri="{BB962C8B-B14F-4D97-AF65-F5344CB8AC3E}">
        <p14:creationId xmlns:p14="http://schemas.microsoft.com/office/powerpoint/2010/main" val="366702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solidFill>
                  <a:schemeClr val="tx2"/>
                </a:solidFill>
              </a:rPr>
              <a:t>1. Basic Input Output System (BIOS) / Unified </a:t>
            </a:r>
            <a:br>
              <a:rPr lang="en-US" i="1" dirty="0">
                <a:solidFill>
                  <a:schemeClr val="tx2"/>
                </a:solidFill>
              </a:rPr>
            </a:br>
            <a:r>
              <a:rPr lang="en-US" i="1" dirty="0">
                <a:solidFill>
                  <a:schemeClr val="tx2"/>
                </a:solidFill>
              </a:rPr>
              <a:t>Extensible Firmware Interface (EUFI)</a:t>
            </a:r>
            <a:endParaRPr lang="en-US" sz="2400" dirty="0"/>
          </a:p>
          <a:p>
            <a:r>
              <a:rPr lang="en-US" i="1" dirty="0">
                <a:solidFill>
                  <a:schemeClr val="tx2"/>
                </a:solidFill>
              </a:rPr>
              <a:t>2. Master Boot Record (MBR)</a:t>
            </a:r>
            <a:endParaRPr lang="en-US" sz="2400" dirty="0"/>
          </a:p>
          <a:p>
            <a:r>
              <a:rPr lang="en-US" i="1" dirty="0">
                <a:solidFill>
                  <a:schemeClr val="tx2"/>
                </a:solidFill>
              </a:rPr>
              <a:t>3. </a:t>
            </a:r>
            <a:r>
              <a:rPr lang="en-US" i="1" dirty="0" err="1">
                <a:solidFill>
                  <a:schemeClr val="tx2"/>
                </a:solidFill>
              </a:rPr>
              <a:t>GRand</a:t>
            </a:r>
            <a:r>
              <a:rPr lang="en-US" i="1" dirty="0">
                <a:solidFill>
                  <a:schemeClr val="tx2"/>
                </a:solidFill>
              </a:rPr>
              <a:t> Unified Bootloader (GRUB) / Linux Loader (LILO)</a:t>
            </a:r>
          </a:p>
          <a:p>
            <a:r>
              <a:rPr lang="en-US" i="1" dirty="0">
                <a:solidFill>
                  <a:schemeClr val="tx2"/>
                </a:solidFill>
              </a:rPr>
              <a:t>4. Kernel</a:t>
            </a:r>
            <a:endParaRPr lang="en-US" sz="2400" dirty="0"/>
          </a:p>
          <a:p>
            <a:r>
              <a:rPr lang="en-US" i="1" dirty="0">
                <a:solidFill>
                  <a:schemeClr val="tx2"/>
                </a:solidFill>
              </a:rPr>
              <a:t>5. Initialization Daemon (</a:t>
            </a:r>
            <a:r>
              <a:rPr lang="en-US" i="1" dirty="0" err="1">
                <a:solidFill>
                  <a:schemeClr val="tx2"/>
                </a:solidFill>
              </a:rPr>
              <a:t>systemd</a:t>
            </a:r>
            <a:r>
              <a:rPr lang="en-US" i="1" dirty="0">
                <a:solidFill>
                  <a:schemeClr val="tx2"/>
                </a:solidFill>
              </a:rPr>
              <a:t>)</a:t>
            </a:r>
          </a:p>
          <a:p>
            <a:pPr lvl="1"/>
            <a:r>
              <a:rPr lang="en-US" dirty="0"/>
              <a:t>Parent process to all Linux daemons</a:t>
            </a:r>
          </a:p>
          <a:p>
            <a:r>
              <a:rPr lang="en-US" i="1" dirty="0">
                <a:solidFill>
                  <a:schemeClr val="tx2"/>
                </a:solidFill>
              </a:rPr>
              <a:t>6. Run Level System Scripts (</a:t>
            </a:r>
            <a:r>
              <a:rPr lang="en-US" i="1" dirty="0" err="1">
                <a:solidFill>
                  <a:schemeClr val="tx2"/>
                </a:solidFill>
              </a:rPr>
              <a:t>rcX.d</a:t>
            </a:r>
            <a:r>
              <a:rPr lang="en-US" i="1" dirty="0">
                <a:solidFill>
                  <a:schemeClr val="tx2"/>
                </a:solidFill>
              </a:rPr>
              <a:t>)</a:t>
            </a:r>
          </a:p>
          <a:p>
            <a:pPr lvl="1"/>
            <a:r>
              <a:rPr lang="en-US" dirty="0"/>
              <a:t>System Daemons</a:t>
            </a:r>
          </a:p>
          <a:p>
            <a:endParaRPr lang="en-US" sz="2400" dirty="0"/>
          </a:p>
        </p:txBody>
      </p:sp>
      <p:sp>
        <p:nvSpPr>
          <p:cNvPr id="3" name="Title 2"/>
          <p:cNvSpPr>
            <a:spLocks noGrp="1"/>
          </p:cNvSpPr>
          <p:nvPr>
            <p:ph type="title"/>
          </p:nvPr>
        </p:nvSpPr>
        <p:spPr/>
        <p:txBody>
          <a:bodyPr/>
          <a:lstStyle/>
          <a:p>
            <a:r>
              <a:rPr lang="en-US" dirty="0"/>
              <a:t>Boot Sequence</a:t>
            </a:r>
          </a:p>
        </p:txBody>
      </p:sp>
      <p:sp>
        <p:nvSpPr>
          <p:cNvPr id="4" name="Down Arrow 3"/>
          <p:cNvSpPr/>
          <p:nvPr/>
        </p:nvSpPr>
        <p:spPr bwMode="auto">
          <a:xfrm>
            <a:off x="9518594" y="1690441"/>
            <a:ext cx="1588168" cy="4418099"/>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Tree>
    <p:extLst>
      <p:ext uri="{BB962C8B-B14F-4D97-AF65-F5344CB8AC3E}">
        <p14:creationId xmlns:p14="http://schemas.microsoft.com/office/powerpoint/2010/main" val="360981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Boot Sequence</a:t>
            </a:r>
          </a:p>
        </p:txBody>
      </p:sp>
      <p:sp>
        <p:nvSpPr>
          <p:cNvPr id="2" name="Rectangle 1">
            <a:extLst>
              <a:ext uri="{FF2B5EF4-FFF2-40B4-BE49-F238E27FC236}">
                <a16:creationId xmlns:a16="http://schemas.microsoft.com/office/drawing/2014/main" id="{17B0098B-8612-4D66-AD9E-7051E3F7577D}"/>
              </a:ext>
            </a:extLst>
          </p:cNvPr>
          <p:cNvSpPr/>
          <p:nvPr/>
        </p:nvSpPr>
        <p:spPr bwMode="auto">
          <a:xfrm>
            <a:off x="488375" y="1714500"/>
            <a:ext cx="11208822" cy="4781303"/>
          </a:xfrm>
          <a:prstGeom prst="rect">
            <a:avLst/>
          </a:prstGeom>
          <a:solidFill>
            <a:schemeClr val="tx1"/>
          </a:solidFill>
          <a:ln w="38100" cap="flat" cmpd="sng" algn="ctr">
            <a:solidFill>
              <a:schemeClr val="tx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FFA27C"/>
              </a:solidFill>
              <a:effectLst/>
              <a:latin typeface="Arial Narrow" pitchFamily="34" charset="0"/>
            </a:endParaRPr>
          </a:p>
        </p:txBody>
      </p:sp>
      <p:sp>
        <p:nvSpPr>
          <p:cNvPr id="4" name="Rectangle: Rounded Corners 3">
            <a:extLst>
              <a:ext uri="{FF2B5EF4-FFF2-40B4-BE49-F238E27FC236}">
                <a16:creationId xmlns:a16="http://schemas.microsoft.com/office/drawing/2014/main" id="{13CE2D73-BE23-4B7B-9339-282D48A55A52}"/>
              </a:ext>
            </a:extLst>
          </p:cNvPr>
          <p:cNvSpPr/>
          <p:nvPr/>
        </p:nvSpPr>
        <p:spPr bwMode="auto">
          <a:xfrm>
            <a:off x="760021" y="1911927"/>
            <a:ext cx="1769423" cy="486889"/>
          </a:xfrm>
          <a:prstGeom prst="roundRect">
            <a:avLst/>
          </a:prstGeom>
          <a:solidFill>
            <a:schemeClr val="accent4"/>
          </a:solidFill>
          <a:ln w="25400" cap="flat" cmpd="sng" algn="ctr">
            <a:solidFill>
              <a:schemeClr val="tx1">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2"/>
                </a:solidFill>
                <a:effectLst/>
                <a:latin typeface="Arial Narrow" pitchFamily="34" charset="0"/>
              </a:rPr>
              <a:t>BIOS / EUFI</a:t>
            </a:r>
          </a:p>
        </p:txBody>
      </p:sp>
      <p:sp>
        <p:nvSpPr>
          <p:cNvPr id="6" name="Rectangle: Rounded Corners 5">
            <a:extLst>
              <a:ext uri="{FF2B5EF4-FFF2-40B4-BE49-F238E27FC236}">
                <a16:creationId xmlns:a16="http://schemas.microsoft.com/office/drawing/2014/main" id="{83EE9E62-A912-46E2-96E2-EB0CE48132AB}"/>
              </a:ext>
            </a:extLst>
          </p:cNvPr>
          <p:cNvSpPr/>
          <p:nvPr/>
        </p:nvSpPr>
        <p:spPr bwMode="auto">
          <a:xfrm>
            <a:off x="760021" y="2770291"/>
            <a:ext cx="1769423" cy="486889"/>
          </a:xfrm>
          <a:prstGeom prst="roundRect">
            <a:avLst/>
          </a:prstGeom>
          <a:solidFill>
            <a:schemeClr val="accent4"/>
          </a:solidFill>
          <a:ln w="25400" cap="flat" cmpd="sng" algn="ctr">
            <a:solidFill>
              <a:schemeClr val="tx1">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2"/>
                </a:solidFill>
                <a:effectLst/>
                <a:latin typeface="Arial Narrow" pitchFamily="34" charset="0"/>
              </a:rPr>
              <a:t>MBR</a:t>
            </a:r>
          </a:p>
        </p:txBody>
      </p:sp>
      <p:sp>
        <p:nvSpPr>
          <p:cNvPr id="7" name="Rectangle: Rounded Corners 6">
            <a:extLst>
              <a:ext uri="{FF2B5EF4-FFF2-40B4-BE49-F238E27FC236}">
                <a16:creationId xmlns:a16="http://schemas.microsoft.com/office/drawing/2014/main" id="{5AFBE349-2BC8-4070-8F8E-94EB7D44C095}"/>
              </a:ext>
            </a:extLst>
          </p:cNvPr>
          <p:cNvSpPr/>
          <p:nvPr/>
        </p:nvSpPr>
        <p:spPr bwMode="auto">
          <a:xfrm>
            <a:off x="760021" y="3628655"/>
            <a:ext cx="1769423" cy="486889"/>
          </a:xfrm>
          <a:prstGeom prst="roundRect">
            <a:avLst/>
          </a:prstGeom>
          <a:solidFill>
            <a:schemeClr val="accent4"/>
          </a:solidFill>
          <a:ln w="25400" cap="flat" cmpd="sng" algn="ctr">
            <a:solidFill>
              <a:schemeClr val="tx1">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2"/>
                </a:solidFill>
                <a:effectLst/>
                <a:latin typeface="Arial Narrow" pitchFamily="34" charset="0"/>
              </a:rPr>
              <a:t>GRUB / LILO</a:t>
            </a:r>
          </a:p>
        </p:txBody>
      </p:sp>
      <p:sp>
        <p:nvSpPr>
          <p:cNvPr id="8" name="Rectangle: Rounded Corners 7">
            <a:extLst>
              <a:ext uri="{FF2B5EF4-FFF2-40B4-BE49-F238E27FC236}">
                <a16:creationId xmlns:a16="http://schemas.microsoft.com/office/drawing/2014/main" id="{A23B9B53-6D25-49CC-961B-0D4C6B3BAEF1}"/>
              </a:ext>
            </a:extLst>
          </p:cNvPr>
          <p:cNvSpPr/>
          <p:nvPr/>
        </p:nvSpPr>
        <p:spPr bwMode="auto">
          <a:xfrm>
            <a:off x="760021" y="4487019"/>
            <a:ext cx="1769423" cy="486889"/>
          </a:xfrm>
          <a:prstGeom prst="roundRect">
            <a:avLst/>
          </a:prstGeom>
          <a:solidFill>
            <a:schemeClr val="accent4"/>
          </a:solidFill>
          <a:ln w="25400" cap="flat" cmpd="sng" algn="ctr">
            <a:solidFill>
              <a:schemeClr val="tx1">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2"/>
                </a:solidFill>
                <a:effectLst/>
                <a:latin typeface="Arial Narrow" pitchFamily="34" charset="0"/>
              </a:rPr>
              <a:t>Kernel</a:t>
            </a:r>
          </a:p>
        </p:txBody>
      </p:sp>
      <p:sp>
        <p:nvSpPr>
          <p:cNvPr id="13" name="Rectangle: Rounded Corners 12">
            <a:extLst>
              <a:ext uri="{FF2B5EF4-FFF2-40B4-BE49-F238E27FC236}">
                <a16:creationId xmlns:a16="http://schemas.microsoft.com/office/drawing/2014/main" id="{F8C9BB61-BBD1-498C-BDBA-4BB8E4C00F55}"/>
              </a:ext>
            </a:extLst>
          </p:cNvPr>
          <p:cNvSpPr/>
          <p:nvPr/>
        </p:nvSpPr>
        <p:spPr bwMode="auto">
          <a:xfrm>
            <a:off x="3882772" y="2036621"/>
            <a:ext cx="1769423" cy="486889"/>
          </a:xfrm>
          <a:prstGeom prst="roundRect">
            <a:avLst/>
          </a:prstGeom>
          <a:solidFill>
            <a:schemeClr val="accent4"/>
          </a:solidFill>
          <a:ln w="25400" cap="flat" cmpd="sng" algn="ctr">
            <a:solidFill>
              <a:schemeClr val="tx1">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err="1">
                <a:solidFill>
                  <a:schemeClr val="bg2"/>
                </a:solidFill>
              </a:rPr>
              <a:t>s</a:t>
            </a:r>
            <a:r>
              <a:rPr kumimoji="0" lang="en-US" sz="2000" b="1" i="0" u="none" strike="noStrike" cap="none" normalizeH="0" baseline="0" dirty="0" err="1">
                <a:ln>
                  <a:noFill/>
                </a:ln>
                <a:solidFill>
                  <a:schemeClr val="bg2"/>
                </a:solidFill>
                <a:effectLst/>
                <a:latin typeface="Arial Narrow" pitchFamily="34" charset="0"/>
              </a:rPr>
              <a:t>ystemd</a:t>
            </a:r>
            <a:endParaRPr kumimoji="0" lang="en-US" sz="2000" b="1" i="0" u="none" strike="noStrike" cap="none" normalizeH="0" baseline="0" dirty="0">
              <a:ln>
                <a:noFill/>
              </a:ln>
              <a:solidFill>
                <a:schemeClr val="bg2"/>
              </a:solidFill>
              <a:effectLst/>
              <a:latin typeface="Arial Narrow" pitchFamily="34" charset="0"/>
            </a:endParaRPr>
          </a:p>
        </p:txBody>
      </p:sp>
      <p:sp>
        <p:nvSpPr>
          <p:cNvPr id="14" name="Rectangle: Rounded Corners 13">
            <a:extLst>
              <a:ext uri="{FF2B5EF4-FFF2-40B4-BE49-F238E27FC236}">
                <a16:creationId xmlns:a16="http://schemas.microsoft.com/office/drawing/2014/main" id="{20A5C741-C96D-4641-B8C3-257DFA8D0CE5}"/>
              </a:ext>
            </a:extLst>
          </p:cNvPr>
          <p:cNvSpPr/>
          <p:nvPr/>
        </p:nvSpPr>
        <p:spPr bwMode="auto">
          <a:xfrm>
            <a:off x="3380592" y="3626986"/>
            <a:ext cx="8229600" cy="2677142"/>
          </a:xfrm>
          <a:prstGeom prst="roundRect">
            <a:avLst/>
          </a:prstGeom>
          <a:solidFill>
            <a:schemeClr val="bg1">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5" name="Rectangle 14">
            <a:extLst>
              <a:ext uri="{FF2B5EF4-FFF2-40B4-BE49-F238E27FC236}">
                <a16:creationId xmlns:a16="http://schemas.microsoft.com/office/drawing/2014/main" id="{593E518F-A110-4CD1-931A-071BAC3D4B63}"/>
              </a:ext>
            </a:extLst>
          </p:cNvPr>
          <p:cNvSpPr/>
          <p:nvPr/>
        </p:nvSpPr>
        <p:spPr>
          <a:xfrm>
            <a:off x="8007919" y="3315788"/>
            <a:ext cx="3491661" cy="400110"/>
          </a:xfrm>
          <a:prstGeom prst="rect">
            <a:avLst/>
          </a:prstGeom>
        </p:spPr>
        <p:txBody>
          <a:bodyPr wrap="none">
            <a:spAutoFit/>
          </a:bodyPr>
          <a:lstStyle/>
          <a:p>
            <a:r>
              <a:rPr lang="en-US" sz="2000" dirty="0">
                <a:solidFill>
                  <a:schemeClr val="bg2"/>
                </a:solidFill>
              </a:rPr>
              <a:t>Run Level System Scripts (</a:t>
            </a:r>
            <a:r>
              <a:rPr lang="en-US" sz="2000" dirty="0" err="1">
                <a:solidFill>
                  <a:schemeClr val="bg2"/>
                </a:solidFill>
              </a:rPr>
              <a:t>rcX.d</a:t>
            </a:r>
            <a:r>
              <a:rPr lang="en-US" sz="2000" dirty="0">
                <a:solidFill>
                  <a:schemeClr val="bg2"/>
                </a:solidFill>
              </a:rPr>
              <a:t>)</a:t>
            </a:r>
          </a:p>
        </p:txBody>
      </p:sp>
      <p:sp>
        <p:nvSpPr>
          <p:cNvPr id="16" name="Rectangle: Rounded Corners 15">
            <a:extLst>
              <a:ext uri="{FF2B5EF4-FFF2-40B4-BE49-F238E27FC236}">
                <a16:creationId xmlns:a16="http://schemas.microsoft.com/office/drawing/2014/main" id="{2F43120C-1590-4D0D-A14F-C919F19FE9A0}"/>
              </a:ext>
            </a:extLst>
          </p:cNvPr>
          <p:cNvSpPr/>
          <p:nvPr/>
        </p:nvSpPr>
        <p:spPr bwMode="auto">
          <a:xfrm>
            <a:off x="3457162" y="4380142"/>
            <a:ext cx="1793174" cy="1377538"/>
          </a:xfrm>
          <a:prstGeom prst="roundRect">
            <a:avLst/>
          </a:prstGeom>
          <a:solidFill>
            <a:schemeClr val="bg1">
              <a:lumMod val="20000"/>
              <a:lumOff val="8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a:solidFill>
                  <a:schemeClr val="bg2"/>
                </a:solidFill>
              </a:rPr>
              <a:t>multi-user.</a:t>
            </a:r>
            <a:br>
              <a:rPr lang="en-US" sz="2000" dirty="0">
                <a:solidFill>
                  <a:schemeClr val="bg2"/>
                </a:solidFill>
              </a:rPr>
            </a:br>
            <a:r>
              <a:rPr lang="en-US" sz="2000" dirty="0">
                <a:solidFill>
                  <a:schemeClr val="bg2"/>
                </a:solidFill>
              </a:rPr>
              <a:t>target</a:t>
            </a:r>
            <a:endParaRPr kumimoji="0" lang="en-US" sz="2000" b="1" i="0" u="none" strike="noStrike" cap="none" normalizeH="0" baseline="0" dirty="0">
              <a:ln>
                <a:noFill/>
              </a:ln>
              <a:solidFill>
                <a:schemeClr val="bg2"/>
              </a:solidFill>
              <a:effectLst/>
            </a:endParaRPr>
          </a:p>
        </p:txBody>
      </p:sp>
      <p:sp>
        <p:nvSpPr>
          <p:cNvPr id="18" name="Rectangle: Rounded Corners 17">
            <a:extLst>
              <a:ext uri="{FF2B5EF4-FFF2-40B4-BE49-F238E27FC236}">
                <a16:creationId xmlns:a16="http://schemas.microsoft.com/office/drawing/2014/main" id="{B421D8D2-E499-4897-906E-0EF689AA0983}"/>
              </a:ext>
            </a:extLst>
          </p:cNvPr>
          <p:cNvSpPr/>
          <p:nvPr/>
        </p:nvSpPr>
        <p:spPr bwMode="auto">
          <a:xfrm>
            <a:off x="5555935" y="4374583"/>
            <a:ext cx="1793174" cy="1377538"/>
          </a:xfrm>
          <a:prstGeom prst="roundRect">
            <a:avLst/>
          </a:prstGeom>
          <a:solidFill>
            <a:schemeClr val="bg1">
              <a:lumMod val="20000"/>
              <a:lumOff val="8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bg2"/>
                </a:solidFill>
                <a:effectLst/>
                <a:latin typeface="Arial Narrow" pitchFamily="34" charset="0"/>
              </a:rPr>
              <a:t>basic.target</a:t>
            </a:r>
            <a:endParaRPr kumimoji="0" lang="en-US" sz="2000" b="1" i="0" u="none" strike="noStrike" cap="none" normalizeH="0" baseline="0" dirty="0">
              <a:ln>
                <a:noFill/>
              </a:ln>
              <a:solidFill>
                <a:schemeClr val="bg2"/>
              </a:solidFill>
              <a:effectLst/>
              <a:latin typeface="Arial Narrow" pitchFamily="34" charset="0"/>
            </a:endParaRPr>
          </a:p>
        </p:txBody>
      </p:sp>
      <p:sp>
        <p:nvSpPr>
          <p:cNvPr id="19" name="Rectangle: Rounded Corners 18">
            <a:extLst>
              <a:ext uri="{FF2B5EF4-FFF2-40B4-BE49-F238E27FC236}">
                <a16:creationId xmlns:a16="http://schemas.microsoft.com/office/drawing/2014/main" id="{6167027E-D144-464A-8DF7-0FF835207C31}"/>
              </a:ext>
            </a:extLst>
          </p:cNvPr>
          <p:cNvSpPr/>
          <p:nvPr/>
        </p:nvSpPr>
        <p:spPr bwMode="auto">
          <a:xfrm>
            <a:off x="7654708" y="4379429"/>
            <a:ext cx="1793174" cy="1377538"/>
          </a:xfrm>
          <a:prstGeom prst="roundRect">
            <a:avLst/>
          </a:prstGeom>
          <a:solidFill>
            <a:schemeClr val="bg1">
              <a:lumMod val="20000"/>
              <a:lumOff val="8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err="1">
                <a:solidFill>
                  <a:schemeClr val="bg2"/>
                </a:solidFill>
              </a:rPr>
              <a:t>s</a:t>
            </a:r>
            <a:r>
              <a:rPr kumimoji="0" lang="en-US" sz="2000" b="1" i="0" u="none" strike="noStrike" cap="none" normalizeH="0" baseline="0" dirty="0" err="1">
                <a:ln>
                  <a:noFill/>
                </a:ln>
                <a:solidFill>
                  <a:schemeClr val="bg2"/>
                </a:solidFill>
                <a:effectLst/>
                <a:latin typeface="Arial Narrow" pitchFamily="34" charset="0"/>
              </a:rPr>
              <a:t>ysinit.target</a:t>
            </a:r>
            <a:endParaRPr kumimoji="0" lang="en-US" sz="2000" b="1" i="0" u="none" strike="noStrike" cap="none" normalizeH="0" baseline="0" dirty="0">
              <a:ln>
                <a:noFill/>
              </a:ln>
              <a:solidFill>
                <a:schemeClr val="bg2"/>
              </a:solidFill>
              <a:effectLst/>
              <a:latin typeface="Arial Narrow" pitchFamily="34" charset="0"/>
            </a:endParaRPr>
          </a:p>
        </p:txBody>
      </p:sp>
      <p:sp>
        <p:nvSpPr>
          <p:cNvPr id="20" name="Rectangle: Rounded Corners 19">
            <a:extLst>
              <a:ext uri="{FF2B5EF4-FFF2-40B4-BE49-F238E27FC236}">
                <a16:creationId xmlns:a16="http://schemas.microsoft.com/office/drawing/2014/main" id="{934CDD2D-08BC-415F-B92F-D14AE0CAA976}"/>
              </a:ext>
            </a:extLst>
          </p:cNvPr>
          <p:cNvSpPr/>
          <p:nvPr/>
        </p:nvSpPr>
        <p:spPr bwMode="auto">
          <a:xfrm>
            <a:off x="9753481" y="4372749"/>
            <a:ext cx="1793174" cy="1377538"/>
          </a:xfrm>
          <a:prstGeom prst="roundRect">
            <a:avLst/>
          </a:prstGeom>
          <a:solidFill>
            <a:schemeClr val="bg1">
              <a:lumMod val="20000"/>
              <a:lumOff val="8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2000" dirty="0" err="1">
                <a:solidFill>
                  <a:schemeClr val="bg2"/>
                </a:solidFill>
              </a:rPr>
              <a:t>r</a:t>
            </a:r>
            <a:r>
              <a:rPr kumimoji="0" lang="en-US" sz="2000" b="1" i="0" u="none" strike="noStrike" cap="none" normalizeH="0" baseline="0" dirty="0" err="1">
                <a:ln>
                  <a:noFill/>
                </a:ln>
                <a:solidFill>
                  <a:schemeClr val="bg2"/>
                </a:solidFill>
                <a:effectLst/>
                <a:latin typeface="Arial Narrow" pitchFamily="34" charset="0"/>
              </a:rPr>
              <a:t>escue.target</a:t>
            </a:r>
            <a:endParaRPr kumimoji="0" lang="en-US" sz="2000" b="1" i="0" u="none" strike="noStrike" cap="none" normalizeH="0" baseline="0" dirty="0">
              <a:ln>
                <a:noFill/>
              </a:ln>
              <a:solidFill>
                <a:schemeClr val="bg2"/>
              </a:solidFill>
              <a:effectLst/>
              <a:latin typeface="Arial Narrow" pitchFamily="34" charset="0"/>
            </a:endParaRPr>
          </a:p>
        </p:txBody>
      </p:sp>
      <p:sp>
        <p:nvSpPr>
          <p:cNvPr id="25" name="Rectangle: Rounded Corners 24">
            <a:extLst>
              <a:ext uri="{FF2B5EF4-FFF2-40B4-BE49-F238E27FC236}">
                <a16:creationId xmlns:a16="http://schemas.microsoft.com/office/drawing/2014/main" id="{D637888F-C6BE-4CB4-87D9-447D1B345166}"/>
              </a:ext>
            </a:extLst>
          </p:cNvPr>
          <p:cNvSpPr/>
          <p:nvPr/>
        </p:nvSpPr>
        <p:spPr bwMode="auto">
          <a:xfrm>
            <a:off x="4277589" y="5328601"/>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6" name="Rectangle: Rounded Corners 25">
            <a:extLst>
              <a:ext uri="{FF2B5EF4-FFF2-40B4-BE49-F238E27FC236}">
                <a16:creationId xmlns:a16="http://schemas.microsoft.com/office/drawing/2014/main" id="{ADABE058-9EC2-4055-8B74-C582211B219E}"/>
              </a:ext>
            </a:extLst>
          </p:cNvPr>
          <p:cNvSpPr/>
          <p:nvPr/>
        </p:nvSpPr>
        <p:spPr bwMode="auto">
          <a:xfrm>
            <a:off x="4192867" y="5224334"/>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7" name="Rectangle: Rounded Corners 26">
            <a:extLst>
              <a:ext uri="{FF2B5EF4-FFF2-40B4-BE49-F238E27FC236}">
                <a16:creationId xmlns:a16="http://schemas.microsoft.com/office/drawing/2014/main" id="{413383BB-16D1-42E9-8A49-2C64558AD36A}"/>
              </a:ext>
            </a:extLst>
          </p:cNvPr>
          <p:cNvSpPr/>
          <p:nvPr/>
        </p:nvSpPr>
        <p:spPr bwMode="auto">
          <a:xfrm>
            <a:off x="4084394" y="5120067"/>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Unit</a:t>
            </a:r>
            <a:endParaRPr kumimoji="0" lang="en-US" sz="2000" b="1" i="0" u="none" strike="noStrike" cap="none" normalizeH="0" baseline="0" dirty="0">
              <a:ln>
                <a:noFill/>
              </a:ln>
              <a:solidFill>
                <a:schemeClr val="tx1"/>
              </a:solidFill>
              <a:effectLst/>
              <a:latin typeface="Arial Narrow" pitchFamily="34" charset="0"/>
            </a:endParaRPr>
          </a:p>
        </p:txBody>
      </p:sp>
      <p:sp>
        <p:nvSpPr>
          <p:cNvPr id="28" name="Rectangle: Rounded Corners 27">
            <a:extLst>
              <a:ext uri="{FF2B5EF4-FFF2-40B4-BE49-F238E27FC236}">
                <a16:creationId xmlns:a16="http://schemas.microsoft.com/office/drawing/2014/main" id="{243AB359-6328-4C14-A188-000557FA1225}"/>
              </a:ext>
            </a:extLst>
          </p:cNvPr>
          <p:cNvSpPr/>
          <p:nvPr/>
        </p:nvSpPr>
        <p:spPr bwMode="auto">
          <a:xfrm>
            <a:off x="6396552" y="5328601"/>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29" name="Rectangle: Rounded Corners 28">
            <a:extLst>
              <a:ext uri="{FF2B5EF4-FFF2-40B4-BE49-F238E27FC236}">
                <a16:creationId xmlns:a16="http://schemas.microsoft.com/office/drawing/2014/main" id="{03B59DD5-7535-4D5D-9CEF-C5E46202024A}"/>
              </a:ext>
            </a:extLst>
          </p:cNvPr>
          <p:cNvSpPr/>
          <p:nvPr/>
        </p:nvSpPr>
        <p:spPr bwMode="auto">
          <a:xfrm>
            <a:off x="6311830" y="5224334"/>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30" name="Rectangle: Rounded Corners 29">
            <a:extLst>
              <a:ext uri="{FF2B5EF4-FFF2-40B4-BE49-F238E27FC236}">
                <a16:creationId xmlns:a16="http://schemas.microsoft.com/office/drawing/2014/main" id="{58FA2167-DDD5-440F-A8CD-17E3460DFF8F}"/>
              </a:ext>
            </a:extLst>
          </p:cNvPr>
          <p:cNvSpPr/>
          <p:nvPr/>
        </p:nvSpPr>
        <p:spPr bwMode="auto">
          <a:xfrm>
            <a:off x="6203357" y="5120067"/>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Unit</a:t>
            </a:r>
            <a:endParaRPr kumimoji="0" lang="en-US" sz="2400" b="1" i="0" u="none" strike="noStrike" cap="none" normalizeH="0" baseline="0" dirty="0">
              <a:ln>
                <a:noFill/>
              </a:ln>
              <a:solidFill>
                <a:schemeClr val="tx1"/>
              </a:solidFill>
              <a:effectLst/>
              <a:latin typeface="Arial Narrow" pitchFamily="34" charset="0"/>
            </a:endParaRPr>
          </a:p>
        </p:txBody>
      </p:sp>
      <p:sp>
        <p:nvSpPr>
          <p:cNvPr id="31" name="Rectangle: Rounded Corners 30">
            <a:extLst>
              <a:ext uri="{FF2B5EF4-FFF2-40B4-BE49-F238E27FC236}">
                <a16:creationId xmlns:a16="http://schemas.microsoft.com/office/drawing/2014/main" id="{65744564-3945-4FDE-939C-AE55373F60B8}"/>
              </a:ext>
            </a:extLst>
          </p:cNvPr>
          <p:cNvSpPr/>
          <p:nvPr/>
        </p:nvSpPr>
        <p:spPr bwMode="auto">
          <a:xfrm>
            <a:off x="8474583" y="5312830"/>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32" name="Rectangle: Rounded Corners 31">
            <a:extLst>
              <a:ext uri="{FF2B5EF4-FFF2-40B4-BE49-F238E27FC236}">
                <a16:creationId xmlns:a16="http://schemas.microsoft.com/office/drawing/2014/main" id="{DFE93C62-7262-4D79-B856-2BF8EC55B4B0}"/>
              </a:ext>
            </a:extLst>
          </p:cNvPr>
          <p:cNvSpPr/>
          <p:nvPr/>
        </p:nvSpPr>
        <p:spPr bwMode="auto">
          <a:xfrm>
            <a:off x="8389861" y="5208563"/>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33" name="Rectangle: Rounded Corners 32">
            <a:extLst>
              <a:ext uri="{FF2B5EF4-FFF2-40B4-BE49-F238E27FC236}">
                <a16:creationId xmlns:a16="http://schemas.microsoft.com/office/drawing/2014/main" id="{C55A2983-3B20-4725-8E9C-0710C501E607}"/>
              </a:ext>
            </a:extLst>
          </p:cNvPr>
          <p:cNvSpPr/>
          <p:nvPr/>
        </p:nvSpPr>
        <p:spPr bwMode="auto">
          <a:xfrm>
            <a:off x="8281388" y="5104296"/>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Unit</a:t>
            </a:r>
            <a:endParaRPr kumimoji="0" lang="en-US" sz="2400" b="1" i="0" u="none" strike="noStrike" cap="none" normalizeH="0" baseline="0" dirty="0">
              <a:ln>
                <a:noFill/>
              </a:ln>
              <a:solidFill>
                <a:schemeClr val="tx1"/>
              </a:solidFill>
              <a:effectLst/>
              <a:latin typeface="Arial Narrow" pitchFamily="34" charset="0"/>
            </a:endParaRPr>
          </a:p>
        </p:txBody>
      </p:sp>
      <p:sp>
        <p:nvSpPr>
          <p:cNvPr id="34" name="Rectangle: Rounded Corners 33">
            <a:extLst>
              <a:ext uri="{FF2B5EF4-FFF2-40B4-BE49-F238E27FC236}">
                <a16:creationId xmlns:a16="http://schemas.microsoft.com/office/drawing/2014/main" id="{91212D05-B898-4928-A1D6-E9F5E949DEC5}"/>
              </a:ext>
            </a:extLst>
          </p:cNvPr>
          <p:cNvSpPr/>
          <p:nvPr/>
        </p:nvSpPr>
        <p:spPr bwMode="auto">
          <a:xfrm>
            <a:off x="10565165" y="5324537"/>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35" name="Rectangle: Rounded Corners 34">
            <a:extLst>
              <a:ext uri="{FF2B5EF4-FFF2-40B4-BE49-F238E27FC236}">
                <a16:creationId xmlns:a16="http://schemas.microsoft.com/office/drawing/2014/main" id="{540BB53E-5FFA-49ED-BEE7-073F5F19B40A}"/>
              </a:ext>
            </a:extLst>
          </p:cNvPr>
          <p:cNvSpPr/>
          <p:nvPr/>
        </p:nvSpPr>
        <p:spPr bwMode="auto">
          <a:xfrm>
            <a:off x="10480443" y="5220270"/>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36" name="Rectangle: Rounded Corners 35">
            <a:extLst>
              <a:ext uri="{FF2B5EF4-FFF2-40B4-BE49-F238E27FC236}">
                <a16:creationId xmlns:a16="http://schemas.microsoft.com/office/drawing/2014/main" id="{78356B63-6B76-4CFE-8A23-3BDAB4925056}"/>
              </a:ext>
            </a:extLst>
          </p:cNvPr>
          <p:cNvSpPr/>
          <p:nvPr/>
        </p:nvSpPr>
        <p:spPr bwMode="auto">
          <a:xfrm>
            <a:off x="10371970" y="5116003"/>
            <a:ext cx="819398" cy="387422"/>
          </a:xfrm>
          <a:prstGeom prst="roundRect">
            <a:avLst/>
          </a:prstGeom>
          <a:solidFill>
            <a:schemeClr val="bg1">
              <a:lumMod val="40000"/>
              <a:lumOff val="60000"/>
            </a:schemeClr>
          </a:solidFill>
          <a:ln w="127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Narrow" pitchFamily="34" charset="0"/>
              </a:rPr>
              <a:t>Unit</a:t>
            </a:r>
            <a:endParaRPr kumimoji="0" lang="en-US" sz="2400" b="1" i="0" u="none" strike="noStrike" cap="none" normalizeH="0" baseline="0" dirty="0">
              <a:ln>
                <a:noFill/>
              </a:ln>
              <a:solidFill>
                <a:schemeClr val="tx1"/>
              </a:solidFill>
              <a:effectLst/>
              <a:latin typeface="Arial Narrow" pitchFamily="34" charset="0"/>
            </a:endParaRPr>
          </a:p>
        </p:txBody>
      </p:sp>
      <p:cxnSp>
        <p:nvCxnSpPr>
          <p:cNvPr id="37" name="Straight Arrow Connector 36">
            <a:extLst>
              <a:ext uri="{FF2B5EF4-FFF2-40B4-BE49-F238E27FC236}">
                <a16:creationId xmlns:a16="http://schemas.microsoft.com/office/drawing/2014/main" id="{973B5971-5DA1-49AC-A9CB-CADACB4B2F1D}"/>
              </a:ext>
            </a:extLst>
          </p:cNvPr>
          <p:cNvCxnSpPr>
            <a:stCxn id="4" idx="2"/>
            <a:endCxn id="6" idx="0"/>
          </p:cNvCxnSpPr>
          <p:nvPr/>
        </p:nvCxnSpPr>
        <p:spPr bwMode="auto">
          <a:xfrm>
            <a:off x="1644733" y="2398816"/>
            <a:ext cx="0" cy="371475"/>
          </a:xfrm>
          <a:prstGeom prst="straightConnector1">
            <a:avLst/>
          </a:prstGeom>
          <a:solidFill>
            <a:schemeClr val="accent1"/>
          </a:solidFill>
          <a:ln w="25400" cap="flat" cmpd="sng" algn="ctr">
            <a:solidFill>
              <a:schemeClr val="bg2"/>
            </a:solidFill>
            <a:prstDash val="solid"/>
            <a:round/>
            <a:headEnd type="none" w="sm" len="sm"/>
            <a:tailEnd type="triangle" w="lg" len="sm"/>
          </a:ln>
          <a:effectLst/>
        </p:spPr>
      </p:cxnSp>
      <p:cxnSp>
        <p:nvCxnSpPr>
          <p:cNvPr id="39" name="Straight Arrow Connector 38">
            <a:extLst>
              <a:ext uri="{FF2B5EF4-FFF2-40B4-BE49-F238E27FC236}">
                <a16:creationId xmlns:a16="http://schemas.microsoft.com/office/drawing/2014/main" id="{025730D4-CFBC-40D8-AA82-4E6C24699DB2}"/>
              </a:ext>
            </a:extLst>
          </p:cNvPr>
          <p:cNvCxnSpPr/>
          <p:nvPr/>
        </p:nvCxnSpPr>
        <p:spPr bwMode="auto">
          <a:xfrm>
            <a:off x="1644238" y="3237016"/>
            <a:ext cx="0" cy="371475"/>
          </a:xfrm>
          <a:prstGeom prst="straightConnector1">
            <a:avLst/>
          </a:prstGeom>
          <a:solidFill>
            <a:schemeClr val="accent1"/>
          </a:solidFill>
          <a:ln w="25400" cap="flat" cmpd="sng" algn="ctr">
            <a:solidFill>
              <a:schemeClr val="bg2"/>
            </a:solidFill>
            <a:prstDash val="solid"/>
            <a:round/>
            <a:headEnd type="none" w="sm" len="sm"/>
            <a:tailEnd type="triangle" w="lg" len="sm"/>
          </a:ln>
          <a:effectLst/>
        </p:spPr>
      </p:cxnSp>
      <p:cxnSp>
        <p:nvCxnSpPr>
          <p:cNvPr id="40" name="Straight Arrow Connector 39">
            <a:extLst>
              <a:ext uri="{FF2B5EF4-FFF2-40B4-BE49-F238E27FC236}">
                <a16:creationId xmlns:a16="http://schemas.microsoft.com/office/drawing/2014/main" id="{1E76F3F2-D8DB-4B9B-9028-5F7730FA004D}"/>
              </a:ext>
            </a:extLst>
          </p:cNvPr>
          <p:cNvCxnSpPr/>
          <p:nvPr/>
        </p:nvCxnSpPr>
        <p:spPr bwMode="auto">
          <a:xfrm>
            <a:off x="1644238" y="4115544"/>
            <a:ext cx="0" cy="371475"/>
          </a:xfrm>
          <a:prstGeom prst="straightConnector1">
            <a:avLst/>
          </a:prstGeom>
          <a:solidFill>
            <a:schemeClr val="accent1"/>
          </a:solidFill>
          <a:ln w="25400" cap="flat" cmpd="sng" algn="ctr">
            <a:solidFill>
              <a:schemeClr val="bg2"/>
            </a:solidFill>
            <a:prstDash val="solid"/>
            <a:round/>
            <a:headEnd type="none" w="sm" len="sm"/>
            <a:tailEnd type="triangle" w="lg" len="sm"/>
          </a:ln>
          <a:effectLst/>
        </p:spPr>
      </p:cxnSp>
      <p:sp>
        <p:nvSpPr>
          <p:cNvPr id="41" name="Rectangle: Rounded Corners 40">
            <a:extLst>
              <a:ext uri="{FF2B5EF4-FFF2-40B4-BE49-F238E27FC236}">
                <a16:creationId xmlns:a16="http://schemas.microsoft.com/office/drawing/2014/main" id="{A31F5AE2-410D-4400-B0E4-C5DB3FB2CAB9}"/>
              </a:ext>
            </a:extLst>
          </p:cNvPr>
          <p:cNvSpPr/>
          <p:nvPr/>
        </p:nvSpPr>
        <p:spPr bwMode="auto">
          <a:xfrm>
            <a:off x="3882771" y="2884778"/>
            <a:ext cx="1769423" cy="486889"/>
          </a:xfrm>
          <a:prstGeom prst="roundRect">
            <a:avLst/>
          </a:prstGeom>
          <a:solidFill>
            <a:schemeClr val="tx1"/>
          </a:solidFill>
          <a:ln w="25400" cap="flat" cmpd="sng" algn="ctr">
            <a:solidFill>
              <a:schemeClr val="bg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dirty="0" err="1">
                <a:solidFill>
                  <a:schemeClr val="bg2"/>
                </a:solidFill>
              </a:rPr>
              <a:t>default.target</a:t>
            </a:r>
            <a:endParaRPr kumimoji="0" lang="en-US" sz="2000" b="1" i="0" u="none" strike="noStrike" cap="none" normalizeH="0" baseline="0" dirty="0">
              <a:ln>
                <a:noFill/>
              </a:ln>
              <a:solidFill>
                <a:schemeClr val="bg2"/>
              </a:solidFill>
              <a:effectLst/>
              <a:latin typeface="Arial Narrow" pitchFamily="34" charset="0"/>
            </a:endParaRPr>
          </a:p>
        </p:txBody>
      </p:sp>
      <p:cxnSp>
        <p:nvCxnSpPr>
          <p:cNvPr id="42" name="Straight Arrow Connector 41">
            <a:extLst>
              <a:ext uri="{FF2B5EF4-FFF2-40B4-BE49-F238E27FC236}">
                <a16:creationId xmlns:a16="http://schemas.microsoft.com/office/drawing/2014/main" id="{32B0D9FE-C1FE-434B-A3AB-E51D873E9A01}"/>
              </a:ext>
            </a:extLst>
          </p:cNvPr>
          <p:cNvCxnSpPr/>
          <p:nvPr/>
        </p:nvCxnSpPr>
        <p:spPr bwMode="auto">
          <a:xfrm>
            <a:off x="4766988" y="2523510"/>
            <a:ext cx="0" cy="371475"/>
          </a:xfrm>
          <a:prstGeom prst="straightConnector1">
            <a:avLst/>
          </a:prstGeom>
          <a:solidFill>
            <a:schemeClr val="accent1"/>
          </a:solidFill>
          <a:ln w="25400" cap="flat" cmpd="sng" algn="ctr">
            <a:solidFill>
              <a:schemeClr val="bg2"/>
            </a:solidFill>
            <a:prstDash val="solid"/>
            <a:round/>
            <a:headEnd type="none" w="sm" len="sm"/>
            <a:tailEnd type="triangle" w="lg" len="sm"/>
          </a:ln>
          <a:effectLst/>
        </p:spPr>
      </p:cxnSp>
      <p:cxnSp>
        <p:nvCxnSpPr>
          <p:cNvPr id="45" name="Straight Arrow Connector 44">
            <a:extLst>
              <a:ext uri="{FF2B5EF4-FFF2-40B4-BE49-F238E27FC236}">
                <a16:creationId xmlns:a16="http://schemas.microsoft.com/office/drawing/2014/main" id="{22AEEE75-C5AD-4325-802C-565D31C30D2E}"/>
              </a:ext>
            </a:extLst>
          </p:cNvPr>
          <p:cNvCxnSpPr>
            <a:stCxn id="41" idx="3"/>
          </p:cNvCxnSpPr>
          <p:nvPr/>
        </p:nvCxnSpPr>
        <p:spPr bwMode="auto">
          <a:xfrm>
            <a:off x="5652194" y="3128223"/>
            <a:ext cx="4997874" cy="1173058"/>
          </a:xfrm>
          <a:prstGeom prst="straightConnector1">
            <a:avLst/>
          </a:prstGeom>
          <a:solidFill>
            <a:schemeClr val="accent1"/>
          </a:solidFill>
          <a:ln w="25400" cap="flat" cmpd="sng" algn="ctr">
            <a:solidFill>
              <a:schemeClr val="bg2"/>
            </a:solidFill>
            <a:prstDash val="sysDot"/>
            <a:round/>
            <a:headEnd type="none" w="sm" len="sm"/>
            <a:tailEnd type="triangle" w="lg" len="sm"/>
          </a:ln>
          <a:effectLst/>
        </p:spPr>
      </p:cxnSp>
      <p:sp>
        <p:nvSpPr>
          <p:cNvPr id="46" name="TextBox 45">
            <a:extLst>
              <a:ext uri="{FF2B5EF4-FFF2-40B4-BE49-F238E27FC236}">
                <a16:creationId xmlns:a16="http://schemas.microsoft.com/office/drawing/2014/main" id="{494CD5F8-CD31-41F0-B4AE-A56F1157FEC7}"/>
              </a:ext>
            </a:extLst>
          </p:cNvPr>
          <p:cNvSpPr txBox="1"/>
          <p:nvPr/>
        </p:nvSpPr>
        <p:spPr>
          <a:xfrm>
            <a:off x="5279036" y="3305237"/>
            <a:ext cx="1555394" cy="369332"/>
          </a:xfrm>
          <a:prstGeom prst="rect">
            <a:avLst/>
          </a:prstGeom>
          <a:noFill/>
        </p:spPr>
        <p:txBody>
          <a:bodyPr wrap="square" rtlCol="0">
            <a:spAutoFit/>
          </a:bodyPr>
          <a:lstStyle/>
          <a:p>
            <a:r>
              <a:rPr lang="en-US" sz="1800" dirty="0" err="1">
                <a:solidFill>
                  <a:schemeClr val="bg2"/>
                </a:solidFill>
              </a:rPr>
              <a:t>symlink</a:t>
            </a:r>
            <a:endParaRPr lang="en-US" sz="1800" dirty="0">
              <a:solidFill>
                <a:schemeClr val="bg2"/>
              </a:solidFill>
            </a:endParaRPr>
          </a:p>
        </p:txBody>
      </p:sp>
      <p:cxnSp>
        <p:nvCxnSpPr>
          <p:cNvPr id="48" name="Straight Arrow Connector 47">
            <a:extLst>
              <a:ext uri="{FF2B5EF4-FFF2-40B4-BE49-F238E27FC236}">
                <a16:creationId xmlns:a16="http://schemas.microsoft.com/office/drawing/2014/main" id="{E7085A6D-A762-4EE5-8C93-E7FD0744CF70}"/>
              </a:ext>
            </a:extLst>
          </p:cNvPr>
          <p:cNvCxnSpPr>
            <a:cxnSpLocks/>
            <a:stCxn id="41" idx="2"/>
            <a:endCxn id="16" idx="0"/>
          </p:cNvCxnSpPr>
          <p:nvPr/>
        </p:nvCxnSpPr>
        <p:spPr bwMode="auto">
          <a:xfrm flipH="1">
            <a:off x="4353749" y="3371667"/>
            <a:ext cx="413734" cy="1008475"/>
          </a:xfrm>
          <a:prstGeom prst="straightConnector1">
            <a:avLst/>
          </a:prstGeom>
          <a:solidFill>
            <a:schemeClr val="accent1"/>
          </a:solidFill>
          <a:ln w="25400" cap="flat" cmpd="sng" algn="ctr">
            <a:solidFill>
              <a:schemeClr val="bg2"/>
            </a:solidFill>
            <a:prstDash val="sysDot"/>
            <a:round/>
            <a:headEnd type="none" w="sm" len="sm"/>
            <a:tailEnd type="triangle" w="lg" len="sm"/>
          </a:ln>
          <a:effectLst/>
        </p:spPr>
      </p:cxnSp>
      <p:cxnSp>
        <p:nvCxnSpPr>
          <p:cNvPr id="51" name="Straight Arrow Connector 50">
            <a:extLst>
              <a:ext uri="{FF2B5EF4-FFF2-40B4-BE49-F238E27FC236}">
                <a16:creationId xmlns:a16="http://schemas.microsoft.com/office/drawing/2014/main" id="{60647601-D1AE-4529-AF7A-F13958C20C5A}"/>
              </a:ext>
            </a:extLst>
          </p:cNvPr>
          <p:cNvCxnSpPr>
            <a:stCxn id="19" idx="2"/>
          </p:cNvCxnSpPr>
          <p:nvPr/>
        </p:nvCxnSpPr>
        <p:spPr bwMode="auto">
          <a:xfrm>
            <a:off x="8551295" y="5756967"/>
            <a:ext cx="0" cy="466413"/>
          </a:xfrm>
          <a:prstGeom prst="straightConnector1">
            <a:avLst/>
          </a:prstGeom>
          <a:solidFill>
            <a:schemeClr val="accent1"/>
          </a:solidFill>
          <a:ln w="25400" cap="flat" cmpd="sng" algn="ctr">
            <a:solidFill>
              <a:schemeClr val="bg2"/>
            </a:solidFill>
            <a:prstDash val="solid"/>
            <a:round/>
            <a:headEnd type="triangle" w="lg" len="sm"/>
            <a:tailEnd type="none" w="lg" len="med"/>
          </a:ln>
          <a:effectLst/>
        </p:spPr>
      </p:cxnSp>
      <p:cxnSp>
        <p:nvCxnSpPr>
          <p:cNvPr id="9" name="Connector: Curved 8">
            <a:extLst>
              <a:ext uri="{FF2B5EF4-FFF2-40B4-BE49-F238E27FC236}">
                <a16:creationId xmlns:a16="http://schemas.microsoft.com/office/drawing/2014/main" id="{93E32D1B-B296-483D-B9A7-34E647C41F73}"/>
              </a:ext>
            </a:extLst>
          </p:cNvPr>
          <p:cNvCxnSpPr>
            <a:cxnSpLocks/>
            <a:stCxn id="8" idx="2"/>
            <a:endCxn id="13" idx="1"/>
          </p:cNvCxnSpPr>
          <p:nvPr/>
        </p:nvCxnSpPr>
        <p:spPr bwMode="auto">
          <a:xfrm rot="5400000" flipH="1" flipV="1">
            <a:off x="1416831" y="2507967"/>
            <a:ext cx="2693842" cy="2238039"/>
          </a:xfrm>
          <a:prstGeom prst="curvedConnector4">
            <a:avLst>
              <a:gd name="adj1" fmla="val -8486"/>
              <a:gd name="adj2" fmla="val 56349"/>
            </a:avLst>
          </a:prstGeom>
          <a:solidFill>
            <a:schemeClr val="accent1"/>
          </a:solidFill>
          <a:ln w="25400" cap="flat" cmpd="sng" algn="ctr">
            <a:solidFill>
              <a:schemeClr val="bg2"/>
            </a:solidFill>
            <a:prstDash val="solid"/>
            <a:round/>
            <a:headEnd type="none" w="sm" len="sm"/>
            <a:tailEnd type="triangle" w="lg" len="sm"/>
          </a:ln>
          <a:effectLst/>
        </p:spPr>
      </p:cxnSp>
      <p:cxnSp>
        <p:nvCxnSpPr>
          <p:cNvPr id="53" name="Straight Arrow Connector 52">
            <a:extLst>
              <a:ext uri="{FF2B5EF4-FFF2-40B4-BE49-F238E27FC236}">
                <a16:creationId xmlns:a16="http://schemas.microsoft.com/office/drawing/2014/main" id="{032017AC-4F1F-4372-9D4D-B1FE20ED10BA}"/>
              </a:ext>
            </a:extLst>
          </p:cNvPr>
          <p:cNvCxnSpPr>
            <a:stCxn id="18" idx="1"/>
          </p:cNvCxnSpPr>
          <p:nvPr/>
        </p:nvCxnSpPr>
        <p:spPr bwMode="auto">
          <a:xfrm flipH="1">
            <a:off x="5279036" y="5063352"/>
            <a:ext cx="276899" cy="0"/>
          </a:xfrm>
          <a:prstGeom prst="straightConnector1">
            <a:avLst/>
          </a:prstGeom>
          <a:solidFill>
            <a:schemeClr val="accent1"/>
          </a:solidFill>
          <a:ln w="25400" cap="flat" cmpd="sng" algn="ctr">
            <a:solidFill>
              <a:schemeClr val="bg2"/>
            </a:solidFill>
            <a:prstDash val="solid"/>
            <a:round/>
            <a:headEnd type="none" w="sm" len="sm"/>
            <a:tailEnd type="triangle"/>
          </a:ln>
          <a:effectLst/>
        </p:spPr>
      </p:cxnSp>
      <p:cxnSp>
        <p:nvCxnSpPr>
          <p:cNvPr id="55" name="Straight Arrow Connector 54">
            <a:extLst>
              <a:ext uri="{FF2B5EF4-FFF2-40B4-BE49-F238E27FC236}">
                <a16:creationId xmlns:a16="http://schemas.microsoft.com/office/drawing/2014/main" id="{5E94863B-65D4-4F7A-AEBA-E88F8C0B56B5}"/>
              </a:ext>
            </a:extLst>
          </p:cNvPr>
          <p:cNvCxnSpPr>
            <a:cxnSpLocks/>
            <a:stCxn id="19" idx="1"/>
            <a:endCxn id="18" idx="3"/>
          </p:cNvCxnSpPr>
          <p:nvPr/>
        </p:nvCxnSpPr>
        <p:spPr bwMode="auto">
          <a:xfrm flipH="1" flipV="1">
            <a:off x="7349109" y="5063352"/>
            <a:ext cx="305599" cy="0"/>
          </a:xfrm>
          <a:prstGeom prst="straightConnector1">
            <a:avLst/>
          </a:prstGeom>
          <a:solidFill>
            <a:schemeClr val="accent1"/>
          </a:solidFill>
          <a:ln w="25400" cap="flat" cmpd="sng" algn="ctr">
            <a:solidFill>
              <a:schemeClr val="bg2"/>
            </a:solidFill>
            <a:prstDash val="solid"/>
            <a:round/>
            <a:headEnd type="none" w="sm" len="sm"/>
            <a:tailEnd type="triangle"/>
          </a:ln>
          <a:effectLst/>
        </p:spPr>
      </p:cxnSp>
      <p:cxnSp>
        <p:nvCxnSpPr>
          <p:cNvPr id="59" name="Straight Arrow Connector 58">
            <a:extLst>
              <a:ext uri="{FF2B5EF4-FFF2-40B4-BE49-F238E27FC236}">
                <a16:creationId xmlns:a16="http://schemas.microsoft.com/office/drawing/2014/main" id="{C4BECF28-42A1-4822-B7B5-07A89AD5F96A}"/>
              </a:ext>
            </a:extLst>
          </p:cNvPr>
          <p:cNvCxnSpPr>
            <a:stCxn id="19" idx="3"/>
            <a:endCxn id="20" idx="1"/>
          </p:cNvCxnSpPr>
          <p:nvPr/>
        </p:nvCxnSpPr>
        <p:spPr bwMode="auto">
          <a:xfrm flipV="1">
            <a:off x="9447882" y="5061518"/>
            <a:ext cx="305599" cy="0"/>
          </a:xfrm>
          <a:prstGeom prst="straightConnector1">
            <a:avLst/>
          </a:prstGeom>
          <a:solidFill>
            <a:schemeClr val="accent1"/>
          </a:solidFill>
          <a:ln w="25400" cap="flat" cmpd="sng" algn="ctr">
            <a:solidFill>
              <a:schemeClr val="bg2"/>
            </a:solidFill>
            <a:prstDash val="solid"/>
            <a:round/>
            <a:headEnd type="none" w="sm" len="sm"/>
            <a:tailEnd type="triangle"/>
          </a:ln>
          <a:effectLst/>
        </p:spPr>
      </p:cxnSp>
    </p:spTree>
    <p:extLst>
      <p:ext uri="{BB962C8B-B14F-4D97-AF65-F5344CB8AC3E}">
        <p14:creationId xmlns:p14="http://schemas.microsoft.com/office/powerpoint/2010/main" val="244849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8000" y="1595441"/>
            <a:ext cx="8860589" cy="4795837"/>
          </a:xfrm>
        </p:spPr>
        <p:txBody>
          <a:bodyPr/>
          <a:lstStyle/>
          <a:p>
            <a:r>
              <a:rPr lang="en-US" dirty="0"/>
              <a:t>Linux uses one of two bootloaders </a:t>
            </a:r>
          </a:p>
          <a:p>
            <a:pPr lvl="1"/>
            <a:r>
              <a:rPr lang="en-US" dirty="0" err="1"/>
              <a:t>GRand</a:t>
            </a:r>
            <a:r>
              <a:rPr lang="en-US" dirty="0"/>
              <a:t> Unified Bootloader (GRUB) or Linux Loader (LILO)</a:t>
            </a:r>
          </a:p>
          <a:p>
            <a:r>
              <a:rPr lang="en-US" dirty="0"/>
              <a:t>Linux allows a lot of access to someone who can control the boot sequence</a:t>
            </a:r>
          </a:p>
          <a:p>
            <a:r>
              <a:rPr lang="en-US" dirty="0"/>
              <a:t>Attackers who can reboot your system can:</a:t>
            </a:r>
          </a:p>
          <a:p>
            <a:pPr lvl="1"/>
            <a:r>
              <a:rPr lang="en-US" dirty="0"/>
              <a:t>Choose which kernel to boot into</a:t>
            </a:r>
          </a:p>
          <a:p>
            <a:pPr lvl="2"/>
            <a:r>
              <a:rPr lang="en-US" dirty="0"/>
              <a:t>Allows for:</a:t>
            </a:r>
          </a:p>
          <a:p>
            <a:pPr lvl="3"/>
            <a:r>
              <a:rPr lang="en-US" dirty="0"/>
              <a:t>Single-user boot – which gives default root privileges</a:t>
            </a:r>
          </a:p>
          <a:p>
            <a:pPr lvl="3"/>
            <a:r>
              <a:rPr lang="en-US" dirty="0"/>
              <a:t>Command-line access!</a:t>
            </a:r>
          </a:p>
          <a:p>
            <a:pPr lvl="1"/>
            <a:r>
              <a:rPr lang="en-US" dirty="0"/>
              <a:t>Cause a denial-of-service by taking the system offline</a:t>
            </a:r>
          </a:p>
          <a:p>
            <a:r>
              <a:rPr lang="en-US" i="1" dirty="0">
                <a:solidFill>
                  <a:schemeClr val="accent2"/>
                </a:solidFill>
              </a:rPr>
              <a:t>Mitigation: Add a password to the bootloader</a:t>
            </a:r>
          </a:p>
        </p:txBody>
      </p:sp>
      <p:sp>
        <p:nvSpPr>
          <p:cNvPr id="3" name="Title 2"/>
          <p:cNvSpPr>
            <a:spLocks noGrp="1"/>
          </p:cNvSpPr>
          <p:nvPr>
            <p:ph type="title"/>
          </p:nvPr>
        </p:nvSpPr>
        <p:spPr/>
        <p:txBody>
          <a:bodyPr/>
          <a:lstStyle/>
          <a:p>
            <a:r>
              <a:rPr lang="en-US" dirty="0"/>
              <a:t>Bootloaders</a:t>
            </a:r>
          </a:p>
        </p:txBody>
      </p:sp>
      <p:pic>
        <p:nvPicPr>
          <p:cNvPr id="4" name="Picture 3"/>
          <p:cNvPicPr>
            <a:picLocks noChangeAspect="1"/>
          </p:cNvPicPr>
          <p:nvPr/>
        </p:nvPicPr>
        <p:blipFill>
          <a:blip r:embed="rId3"/>
          <a:stretch>
            <a:fillRect/>
          </a:stretch>
        </p:blipFill>
        <p:spPr>
          <a:xfrm>
            <a:off x="9208168" y="2407580"/>
            <a:ext cx="2724986" cy="2538662"/>
          </a:xfrm>
          <a:prstGeom prst="rect">
            <a:avLst/>
          </a:prstGeom>
          <a:ln w="12700">
            <a:solidFill>
              <a:schemeClr val="bg2"/>
            </a:solidFill>
          </a:ln>
        </p:spPr>
      </p:pic>
      <p:pic>
        <p:nvPicPr>
          <p:cNvPr id="5" name="Picture 4"/>
          <p:cNvPicPr>
            <a:picLocks noChangeAspect="1"/>
          </p:cNvPicPr>
          <p:nvPr/>
        </p:nvPicPr>
        <p:blipFill>
          <a:blip r:embed="rId4"/>
          <a:stretch>
            <a:fillRect/>
          </a:stretch>
        </p:blipFill>
        <p:spPr>
          <a:xfrm>
            <a:off x="7908758" y="5231867"/>
            <a:ext cx="3655428" cy="1411827"/>
          </a:xfrm>
          <a:prstGeom prst="rect">
            <a:avLst/>
          </a:prstGeom>
          <a:ln w="12700">
            <a:solidFill>
              <a:schemeClr val="bg2"/>
            </a:solidFill>
          </a:ln>
        </p:spPr>
      </p:pic>
    </p:spTree>
    <p:extLst>
      <p:ext uri="{BB962C8B-B14F-4D97-AF65-F5344CB8AC3E}">
        <p14:creationId xmlns:p14="http://schemas.microsoft.com/office/powerpoint/2010/main" val="2182773600"/>
      </p:ext>
    </p:extLst>
  </p:cSld>
  <p:clrMapOvr>
    <a:masterClrMapping/>
  </p:clrMapOvr>
</p:sld>
</file>

<file path=ppt/theme/theme1.xml><?xml version="1.0" encoding="utf-8"?>
<a:theme xmlns:a="http://schemas.openxmlformats.org/drawingml/2006/main" name="CTI UNCLASSIFIED Nellis Mar 13">
  <a:themeElements>
    <a:clrScheme name="">
      <a:dk1>
        <a:srgbClr val="000000"/>
      </a:dk1>
      <a:lt1>
        <a:srgbClr val="FFFFFF"/>
      </a:lt1>
      <a:dk2>
        <a:srgbClr val="000099"/>
      </a:dk2>
      <a:lt2>
        <a:srgbClr val="FFFF00"/>
      </a:lt2>
      <a:accent1>
        <a:srgbClr val="FF0000"/>
      </a:accent1>
      <a:accent2>
        <a:srgbClr val="00FF00"/>
      </a:accent2>
      <a:accent3>
        <a:srgbClr val="AAAACA"/>
      </a:accent3>
      <a:accent4>
        <a:srgbClr val="DADADA"/>
      </a:accent4>
      <a:accent5>
        <a:srgbClr val="FFAAAA"/>
      </a:accent5>
      <a:accent6>
        <a:srgbClr val="00E700"/>
      </a:accent6>
      <a:hlink>
        <a:srgbClr val="FF00FF"/>
      </a:hlink>
      <a:folHlink>
        <a:srgbClr val="FF9B03"/>
      </a:folHlink>
    </a:clrScheme>
    <a:fontScheme name="CBD Unclassified Template Jul 06">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lnDef>
  </a:objectDefaults>
  <a:extraClrSchemeLst>
    <a:extraClrScheme>
      <a:clrScheme name="CBD Unclassified Template Jul 0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BD Unclassified Template Jul 0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BD Unclassified Template Jul 0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BD Unclassified Template Jul 0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BD Unclassified Template Jul 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BD Unclassified Template Jul 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BD Unclassified Template Jul 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4CF1871A8E364A8A2FE2AFBB0B197E" ma:contentTypeVersion="51" ma:contentTypeDescription="Create a new document." ma:contentTypeScope="" ma:versionID="e3fbdc83529d92ddd15be03da1ce1139">
  <xsd:schema xmlns:xsd="http://www.w3.org/2001/XMLSchema" xmlns:xs="http://www.w3.org/2001/XMLSchema" xmlns:p="http://schemas.microsoft.com/office/2006/metadata/properties" xmlns:ns2="8fe2a5b8-e29e-4a81-88af-c17cdf3700fa" targetNamespace="http://schemas.microsoft.com/office/2006/metadata/properties" ma:root="true" ma:fieldsID="4e2eebc537fbb4d3cb577a07957e1e5a" ns2:_="">
    <xsd:import namespace="8fe2a5b8-e29e-4a81-88af-c17cdf3700fa"/>
    <xsd:element name="properties">
      <xsd:complexType>
        <xsd:sequence>
          <xsd:element name="documentManagement">
            <xsd:complexType>
              <xsd:all>
                <xsd:element ref="ns2:Linked"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e2a5b8-e29e-4a81-88af-c17cdf3700fa" elementFormDefault="qualified">
    <xsd:import namespace="http://schemas.microsoft.com/office/2006/documentManagement/types"/>
    <xsd:import namespace="http://schemas.microsoft.com/office/infopath/2007/PartnerControls"/>
    <xsd:element name="Linked" ma:index="8" nillable="true" ma:displayName="Link" ma:default="0" ma:description="Item is included in lesson manifest and displayed in CCMS" ma:internalName="Linked">
      <xsd:simpleType>
        <xsd:restriction base="dms:Boolea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Linked xmlns="8fe2a5b8-e29e-4a81-88af-c17cdf3700fa">false</Linked>
  </documentManagement>
</p:properties>
</file>

<file path=customXml/itemProps1.xml><?xml version="1.0" encoding="utf-8"?>
<ds:datastoreItem xmlns:ds="http://schemas.openxmlformats.org/officeDocument/2006/customXml" ds:itemID="{3BA59424-2628-41DA-890E-5A0476EFE3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e2a5b8-e29e-4a81-88af-c17cdf3700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9B3554-87D7-4256-94EA-727C2E7F5CF8}">
  <ds:schemaRefs>
    <ds:schemaRef ds:uri="http://schemas.microsoft.com/sharepoint/v3/contenttype/forms"/>
  </ds:schemaRefs>
</ds:datastoreItem>
</file>

<file path=customXml/itemProps3.xml><?xml version="1.0" encoding="utf-8"?>
<ds:datastoreItem xmlns:ds="http://schemas.openxmlformats.org/officeDocument/2006/customXml" ds:itemID="{547ABEF6-3AB1-4E97-8262-51C44C936B04}">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8fe2a5b8-e29e-4a81-88af-c17cdf3700f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19454</TotalTime>
  <Pages>15</Pages>
  <Words>6125</Words>
  <Application>Microsoft Office PowerPoint</Application>
  <PresentationFormat>Widescreen</PresentationFormat>
  <Paragraphs>548</Paragraphs>
  <Slides>45</Slides>
  <Notes>45</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0" baseType="lpstr">
      <vt:lpstr>Arial Narrow</vt:lpstr>
      <vt:lpstr>Symbol</vt:lpstr>
      <vt:lpstr>Arial</vt:lpstr>
      <vt:lpstr>CTI UNCLASSIFIED Nellis Mar 13</vt:lpstr>
      <vt:lpstr>Packager Shell Object</vt:lpstr>
      <vt:lpstr>Print Instructions</vt:lpstr>
      <vt:lpstr>PowerPoint Presentation</vt:lpstr>
      <vt:lpstr>So What?</vt:lpstr>
      <vt:lpstr>Objectives</vt:lpstr>
      <vt:lpstr>Overview</vt:lpstr>
      <vt:lpstr>Overview</vt:lpstr>
      <vt:lpstr>Boot Sequence</vt:lpstr>
      <vt:lpstr>Boot Sequence</vt:lpstr>
      <vt:lpstr>Bootloaders</vt:lpstr>
      <vt:lpstr>Daemons</vt:lpstr>
      <vt:lpstr>Daemons</vt:lpstr>
      <vt:lpstr>Daemons</vt:lpstr>
      <vt:lpstr>Auto-Start Programs</vt:lpstr>
      <vt:lpstr>Cronjobs</vt:lpstr>
      <vt:lpstr>Executable Program Locations</vt:lpstr>
      <vt:lpstr>IPTables / NFTables</vt:lpstr>
      <vt:lpstr>Console</vt:lpstr>
      <vt:lpstr>Users / Groups</vt:lpstr>
      <vt:lpstr>Users / Groups</vt:lpstr>
      <vt:lpstr>Users / Groups</vt:lpstr>
      <vt:lpstr>Process Accounting</vt:lpstr>
      <vt:lpstr>Compilers / Dev Tools</vt:lpstr>
      <vt:lpstr>Overview</vt:lpstr>
      <vt:lpstr>Updates / Patching</vt:lpstr>
      <vt:lpstr>Updates / Patching Apt-Get</vt:lpstr>
      <vt:lpstr>Updates / Patching Apt-Get</vt:lpstr>
      <vt:lpstr>OpenVAS</vt:lpstr>
      <vt:lpstr>Overview</vt:lpstr>
      <vt:lpstr>File Integrity</vt:lpstr>
      <vt:lpstr>File Integrity ClamAV</vt:lpstr>
      <vt:lpstr>Overview</vt:lpstr>
      <vt:lpstr>OSSEC</vt:lpstr>
      <vt:lpstr>Plaso</vt:lpstr>
      <vt:lpstr>Overview</vt:lpstr>
      <vt:lpstr>Native Commands</vt:lpstr>
      <vt:lpstr>Native Commands</vt:lpstr>
      <vt:lpstr>System Utilities</vt:lpstr>
      <vt:lpstr>FLUFFE (v1.2)</vt:lpstr>
      <vt:lpstr>BusyBox</vt:lpstr>
      <vt:lpstr>Summary</vt:lpstr>
      <vt:lpstr>Objectives</vt:lpstr>
      <vt:lpstr>PowerPoint Presentation</vt:lpstr>
      <vt:lpstr>References</vt:lpstr>
      <vt:lpstr>References</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Detection: Linux Defensive Capabilities</dc:title>
  <dc:creator>Boat</dc:creator>
  <dc:description/>
  <cp:lastModifiedBy>MILAD, JASON M CTR USAF ACC USAFWS/CTI</cp:lastModifiedBy>
  <cp:revision>574</cp:revision>
  <cp:lastPrinted>2020-05-15T10:22:54Z</cp:lastPrinted>
  <dcterms:created xsi:type="dcterms:W3CDTF">2010-02-10T22:21:31Z</dcterms:created>
  <dcterms:modified xsi:type="dcterms:W3CDTF">2022-07-12T20:04:10Z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0x010100D94CF1871A8E364A8A2FE2AFBB0B197E</vt:lpwstr>
  </property>
  <property fmtid="{D5CDD505-2E9C-101B-9397-08002B2CF9AE}" pid="3" name="_dlc_DocIdItemGuid">
    <vt:lpwstr>b937474f-3ac2-4ad4-bcd4-adcb23f622e0</vt:lpwstr>
  </property>
</Properties>
</file>