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embedTrueTypeFonts="1">
  <p:sldMasterIdLst>
    <p:sldMasterId id="2147483657" r:id="rId4"/>
  </p:sldMasterIdLst>
  <p:notesMasterIdLst>
    <p:notesMasterId r:id="rId41"/>
  </p:notesMasterIdLst>
  <p:handoutMasterIdLst>
    <p:handoutMasterId r:id="rId42"/>
  </p:handoutMasterIdLst>
  <p:sldIdLst>
    <p:sldId id="278" r:id="rId5"/>
    <p:sldId id="259" r:id="rId6"/>
    <p:sldId id="286" r:id="rId7"/>
    <p:sldId id="262" r:id="rId8"/>
    <p:sldId id="551" r:id="rId9"/>
    <p:sldId id="552" r:id="rId10"/>
    <p:sldId id="553" r:id="rId11"/>
    <p:sldId id="554" r:id="rId12"/>
    <p:sldId id="555" r:id="rId13"/>
    <p:sldId id="556" r:id="rId14"/>
    <p:sldId id="557" r:id="rId15"/>
    <p:sldId id="558" r:id="rId16"/>
    <p:sldId id="560" r:id="rId17"/>
    <p:sldId id="559" r:id="rId18"/>
    <p:sldId id="562" r:id="rId19"/>
    <p:sldId id="563" r:id="rId20"/>
    <p:sldId id="564" r:id="rId21"/>
    <p:sldId id="565" r:id="rId22"/>
    <p:sldId id="566" r:id="rId23"/>
    <p:sldId id="567" r:id="rId24"/>
    <p:sldId id="568" r:id="rId25"/>
    <p:sldId id="569" r:id="rId26"/>
    <p:sldId id="570" r:id="rId27"/>
    <p:sldId id="571" r:id="rId28"/>
    <p:sldId id="572" r:id="rId29"/>
    <p:sldId id="573" r:id="rId30"/>
    <p:sldId id="574" r:id="rId31"/>
    <p:sldId id="575" r:id="rId32"/>
    <p:sldId id="576" r:id="rId33"/>
    <p:sldId id="578" r:id="rId34"/>
    <p:sldId id="577" r:id="rId35"/>
    <p:sldId id="579" r:id="rId36"/>
    <p:sldId id="580" r:id="rId37"/>
    <p:sldId id="581" r:id="rId38"/>
    <p:sldId id="275" r:id="rId39"/>
    <p:sldId id="283" r:id="rId40"/>
  </p:sldIdLst>
  <p:sldSz cx="12192000" cy="6858000"/>
  <p:notesSz cx="7010400" cy="9296400"/>
  <p:embeddedFontLst>
    <p:embeddedFont>
      <p:font typeface="Arial Narrow" panose="020B0606020202030204" pitchFamily="34" charset="0"/>
      <p:regular r:id="rId43"/>
      <p:bold r:id="rId44"/>
      <p:italic r:id="rId45"/>
      <p:boldItalic r:id="rId46"/>
    </p:embeddedFont>
  </p:embeddedFontLst>
  <p:defaultTex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408" userDrawn="1">
          <p15:clr>
            <a:srgbClr val="A4A3A4"/>
          </p15:clr>
        </p15:guide>
        <p15:guide id="3" orient="horz" pos="1080" userDrawn="1">
          <p15:clr>
            <a:srgbClr val="A4A3A4"/>
          </p15:clr>
        </p15:guide>
      </p15:sldGuideLst>
    </p:ext>
    <p:ext uri="{2D200454-40CA-4A62-9FC3-DE9A4176ACB9}">
      <p15:notesGuideLst xmlns:p15="http://schemas.microsoft.com/office/powerpoint/2012/main">
        <p15:guide id="1" orient="horz" pos="1882" userDrawn="1">
          <p15:clr>
            <a:srgbClr val="A4A3A4"/>
          </p15:clr>
        </p15:guide>
        <p15:guide id="2" pos="414" userDrawn="1">
          <p15:clr>
            <a:srgbClr val="A4A3A4"/>
          </p15:clr>
        </p15:guide>
        <p15:guide id="3" pos="4048" userDrawn="1">
          <p15:clr>
            <a:srgbClr val="A4A3A4"/>
          </p15:clr>
        </p15:guide>
        <p15:guide id="4" pos="2208" userDrawn="1">
          <p15:clr>
            <a:srgbClr val="A4A3A4"/>
          </p15:clr>
        </p15:guide>
        <p15:guide id="5" orient="horz" pos="181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03"/>
    <a:srgbClr val="FF0000"/>
    <a:srgbClr val="00DFCA"/>
    <a:srgbClr val="FFA27C"/>
    <a:srgbClr val="009900"/>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88187" autoAdjust="0"/>
  </p:normalViewPr>
  <p:slideViewPr>
    <p:cSldViewPr snapToGrid="0" showGuides="1">
      <p:cViewPr varScale="1">
        <p:scale>
          <a:sx n="142" d="100"/>
          <a:sy n="142" d="100"/>
        </p:scale>
        <p:origin x="1184" y="92"/>
      </p:cViewPr>
      <p:guideLst>
        <p:guide orient="horz" pos="576"/>
        <p:guide pos="408"/>
        <p:guide orient="horz" pos="1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6" d="100"/>
          <a:sy n="86" d="100"/>
        </p:scale>
        <p:origin x="3744" y="90"/>
      </p:cViewPr>
      <p:guideLst>
        <p:guide orient="horz" pos="1882"/>
        <p:guide pos="414"/>
        <p:guide pos="4048"/>
        <p:guide pos="2208"/>
        <p:guide orient="horz" pos="181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13" name="Group 141"/>
          <p:cNvGrpSpPr>
            <a:grpSpLocks/>
          </p:cNvGrpSpPr>
          <p:nvPr/>
        </p:nvGrpSpPr>
        <p:grpSpPr bwMode="auto">
          <a:xfrm>
            <a:off x="432064" y="823887"/>
            <a:ext cx="6147793" cy="7644015"/>
            <a:chOff x="228" y="519"/>
            <a:chExt cx="3860" cy="4733"/>
          </a:xfrm>
        </p:grpSpPr>
        <p:sp>
          <p:nvSpPr>
            <p:cNvPr id="3214" name="Rectangle 142"/>
            <p:cNvSpPr>
              <a:spLocks noChangeArrowheads="1"/>
            </p:cNvSpPr>
            <p:nvPr/>
          </p:nvSpPr>
          <p:spPr bwMode="auto">
            <a:xfrm>
              <a:off x="228" y="519"/>
              <a:ext cx="3860" cy="4733"/>
            </a:xfrm>
            <a:prstGeom prst="rect">
              <a:avLst/>
            </a:prstGeom>
            <a:noFill/>
            <a:ln w="25400">
              <a:solidFill>
                <a:schemeClr val="tx1"/>
              </a:solidFill>
              <a:miter lim="800000"/>
              <a:headEnd/>
              <a:tailEnd/>
            </a:ln>
            <a:effectLst/>
          </p:spPr>
          <p:txBody>
            <a:bodyPr wrap="none" anchor="ctr"/>
            <a:lstStyle/>
            <a:p>
              <a:endParaRPr lang="en-US" dirty="0"/>
            </a:p>
          </p:txBody>
        </p:sp>
        <p:sp>
          <p:nvSpPr>
            <p:cNvPr id="3215" name="Line 143"/>
            <p:cNvSpPr>
              <a:spLocks noChangeShapeType="1"/>
            </p:cNvSpPr>
            <p:nvPr/>
          </p:nvSpPr>
          <p:spPr bwMode="auto">
            <a:xfrm flipH="1">
              <a:off x="2160" y="522"/>
              <a:ext cx="2" cy="4722"/>
            </a:xfrm>
            <a:prstGeom prst="line">
              <a:avLst/>
            </a:prstGeom>
            <a:noFill/>
            <a:ln w="25400">
              <a:solidFill>
                <a:schemeClr val="tx1"/>
              </a:solidFill>
              <a:round/>
              <a:headEnd/>
              <a:tailEnd/>
            </a:ln>
            <a:effectLst/>
          </p:spPr>
          <p:txBody>
            <a:bodyPr wrap="none" anchor="ctr"/>
            <a:lstStyle/>
            <a:p>
              <a:endParaRPr lang="en-US" dirty="0"/>
            </a:p>
          </p:txBody>
        </p:sp>
      </p:grpSp>
      <p:sp>
        <p:nvSpPr>
          <p:cNvPr id="3218" name="Rectangle 146"/>
          <p:cNvSpPr>
            <a:spLocks noChangeArrowheads="1"/>
          </p:cNvSpPr>
          <p:nvPr/>
        </p:nvSpPr>
        <p:spPr bwMode="auto">
          <a:xfrm>
            <a:off x="413808" y="8523238"/>
            <a:ext cx="6190391" cy="243644"/>
          </a:xfrm>
          <a:prstGeom prst="rect">
            <a:avLst/>
          </a:prstGeom>
          <a:noFill/>
          <a:ln w="12700">
            <a:noFill/>
            <a:miter lim="800000"/>
            <a:headEnd/>
            <a:tailEnd/>
          </a:ln>
          <a:effectLst/>
        </p:spPr>
        <p:txBody>
          <a:bodyPr lIns="0" tIns="44444" rIns="90475" bIns="44444">
            <a:spAutoFit/>
          </a:bodyPr>
          <a:lstStyle/>
          <a:p>
            <a:pPr indent="61208" defTabSz="913525">
              <a:spcBef>
                <a:spcPts val="0"/>
              </a:spcBef>
              <a:tabLst>
                <a:tab pos="6114644" algn="r"/>
              </a:tabLst>
            </a:pPr>
            <a:r>
              <a:rPr lang="en-US" sz="1000" b="0" dirty="0">
                <a:solidFill>
                  <a:schemeClr val="tx1"/>
                </a:solidFill>
              </a:rPr>
              <a:t>Study Guide • USAF Weapons School • May 20	page </a:t>
            </a:r>
            <a:fld id="{B1692CF7-9DCA-42C4-AA69-832C3D5AB963}" type="slidenum">
              <a:rPr lang="en-US" sz="1000" b="0">
                <a:solidFill>
                  <a:schemeClr val="tx1"/>
                </a:solidFill>
              </a:rPr>
              <a:pPr indent="61208" defTabSz="913525">
                <a:spcBef>
                  <a:spcPts val="0"/>
                </a:spcBef>
                <a:tabLst>
                  <a:tab pos="6114644" algn="r"/>
                </a:tabLst>
              </a:pPr>
              <a:t>‹#›</a:t>
            </a:fld>
            <a:r>
              <a:rPr lang="en-US" sz="1000" b="0" dirty="0">
                <a:solidFill>
                  <a:schemeClr val="tx1"/>
                </a:solidFill>
              </a:rPr>
              <a:t> of 20</a:t>
            </a:r>
          </a:p>
        </p:txBody>
      </p:sp>
      <p:sp>
        <p:nvSpPr>
          <p:cNvPr id="8" name="Rectangle 139"/>
          <p:cNvSpPr>
            <a:spLocks noChangeArrowheads="1"/>
          </p:cNvSpPr>
          <p:nvPr/>
        </p:nvSpPr>
        <p:spPr bwMode="auto">
          <a:xfrm>
            <a:off x="404278" y="346835"/>
            <a:ext cx="6195441" cy="325311"/>
          </a:xfrm>
          <a:prstGeom prst="rect">
            <a:avLst/>
          </a:prstGeom>
          <a:noFill/>
          <a:ln w="28575">
            <a:solidFill>
              <a:schemeClr val="bg1">
                <a:lumMod val="65000"/>
                <a:alpha val="50000"/>
              </a:schemeClr>
            </a:solidFill>
            <a:miter lim="800000"/>
            <a:headEnd/>
            <a:tailEnd/>
          </a:ln>
          <a:effectLst/>
        </p:spPr>
        <p:txBody>
          <a:bodyPr wrap="square" lIns="87209" tIns="42840" rIns="87209" bIns="42840">
            <a:spAutoFit/>
          </a:bodyPr>
          <a:lstStyle/>
          <a:p>
            <a:pPr algn="ctr" defTabSz="880547">
              <a:spcBef>
                <a:spcPct val="50000"/>
              </a:spcBef>
            </a:pPr>
            <a:r>
              <a:rPr lang="en-US" sz="1500" dirty="0">
                <a:solidFill>
                  <a:schemeClr val="tx1"/>
                </a:solidFill>
              </a:rPr>
              <a:t>CWU911KD, Threat Detection: Windows Command Line Interface Resources</a:t>
            </a:r>
            <a:endParaRPr lang="en-US" sz="1500" i="1" dirty="0">
              <a:solidFill>
                <a:schemeClr val="tx1"/>
              </a:solidFill>
            </a:endParaRPr>
          </a:p>
        </p:txBody>
      </p:sp>
    </p:spTree>
    <p:extLst>
      <p:ext uri="{BB962C8B-B14F-4D97-AF65-F5344CB8AC3E}">
        <p14:creationId xmlns:p14="http://schemas.microsoft.com/office/powerpoint/2010/main" val="16859105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4" name="Rectangle 26"/>
          <p:cNvSpPr>
            <a:spLocks noChangeArrowheads="1"/>
          </p:cNvSpPr>
          <p:nvPr/>
        </p:nvSpPr>
        <p:spPr bwMode="auto">
          <a:xfrm>
            <a:off x="544974" y="8578327"/>
            <a:ext cx="5888736" cy="243644"/>
          </a:xfrm>
          <a:prstGeom prst="rect">
            <a:avLst/>
          </a:prstGeom>
          <a:noFill/>
          <a:ln w="12700">
            <a:noFill/>
            <a:miter lim="800000"/>
            <a:headEnd/>
            <a:tailEnd/>
          </a:ln>
          <a:effectLst/>
        </p:spPr>
        <p:txBody>
          <a:bodyPr wrap="square" lIns="0" tIns="44444" rIns="0" bIns="44444">
            <a:spAutoFit/>
          </a:bodyPr>
          <a:lstStyle/>
          <a:p>
            <a:pPr defTabSz="913525">
              <a:spcBef>
                <a:spcPts val="0"/>
              </a:spcBef>
              <a:tabLst>
                <a:tab pos="6094752" algn="r"/>
              </a:tabLst>
            </a:pPr>
            <a:r>
              <a:rPr lang="en-US" sz="1000" b="0" dirty="0">
                <a:solidFill>
                  <a:schemeClr val="tx1"/>
                </a:solidFill>
              </a:rPr>
              <a:t>Lesson Plan • USAF Weapons School • May 20	page </a:t>
            </a:r>
            <a:fld id="{1D3BF392-DF7D-44F4-8E68-4A751A44C1E1}" type="slidenum">
              <a:rPr lang="en-US" sz="1000" b="0" smtClean="0">
                <a:solidFill>
                  <a:schemeClr val="tx1"/>
                </a:solidFill>
              </a:rPr>
              <a:pPr defTabSz="913525">
                <a:spcBef>
                  <a:spcPts val="0"/>
                </a:spcBef>
                <a:tabLst>
                  <a:tab pos="6094752" algn="r"/>
                </a:tabLst>
              </a:pPr>
              <a:t>‹#›</a:t>
            </a:fld>
            <a:r>
              <a:rPr lang="en-US" sz="1000" b="0" dirty="0">
                <a:solidFill>
                  <a:schemeClr val="tx1"/>
                </a:solidFill>
              </a:rPr>
              <a:t> of 61</a:t>
            </a:r>
          </a:p>
        </p:txBody>
      </p:sp>
      <p:sp>
        <p:nvSpPr>
          <p:cNvPr id="2075" name="Rectangle 27"/>
          <p:cNvSpPr>
            <a:spLocks noGrp="1" noRot="1" noChangeAspect="1" noChangeArrowheads="1" noTextEdit="1"/>
          </p:cNvSpPr>
          <p:nvPr>
            <p:ph type="sldImg" idx="2"/>
          </p:nvPr>
        </p:nvSpPr>
        <p:spPr bwMode="auto">
          <a:xfrm>
            <a:off x="1811338" y="944563"/>
            <a:ext cx="3397250" cy="1911350"/>
          </a:xfrm>
          <a:prstGeom prst="rect">
            <a:avLst/>
          </a:prstGeom>
          <a:noFill/>
          <a:ln w="12700">
            <a:solidFill>
              <a:schemeClr val="tx1"/>
            </a:solidFill>
            <a:miter lim="800000"/>
            <a:headEnd/>
            <a:tailEnd/>
          </a:ln>
          <a:effectLst/>
        </p:spPr>
      </p:sp>
      <p:sp>
        <p:nvSpPr>
          <p:cNvPr id="2076" name="Rectangle 28"/>
          <p:cNvSpPr>
            <a:spLocks noGrp="1" noChangeArrowheads="1"/>
          </p:cNvSpPr>
          <p:nvPr>
            <p:ph type="body" sz="quarter" idx="3"/>
          </p:nvPr>
        </p:nvSpPr>
        <p:spPr bwMode="auto">
          <a:xfrm>
            <a:off x="556816" y="2954311"/>
            <a:ext cx="5888736" cy="5604401"/>
          </a:xfrm>
          <a:prstGeom prst="rect">
            <a:avLst/>
          </a:prstGeom>
          <a:noFill/>
          <a:ln w="12700">
            <a:noFill/>
            <a:miter lim="800000"/>
            <a:headEnd/>
            <a:tailEnd/>
          </a:ln>
          <a:effectLst/>
        </p:spPr>
        <p:txBody>
          <a:bodyPr vert="horz" wrap="square" lIns="87221" tIns="42845" rIns="87221" bIns="42845" numCol="1" anchor="t" anchorCtr="0" compatLnSpc="1">
            <a:prstTxWarp prst="textNoShape">
              <a:avLst/>
            </a:prstTxWarp>
          </a:body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139"/>
          <p:cNvSpPr>
            <a:spLocks noChangeArrowheads="1"/>
          </p:cNvSpPr>
          <p:nvPr/>
        </p:nvSpPr>
        <p:spPr bwMode="auto">
          <a:xfrm>
            <a:off x="546383" y="466482"/>
            <a:ext cx="5869173" cy="295511"/>
          </a:xfrm>
          <a:prstGeom prst="rect">
            <a:avLst/>
          </a:prstGeom>
          <a:noFill/>
          <a:ln w="28575">
            <a:solidFill>
              <a:schemeClr val="bg1">
                <a:lumMod val="65000"/>
                <a:alpha val="50000"/>
              </a:schemeClr>
            </a:solidFill>
            <a:miter lim="800000"/>
            <a:headEnd/>
            <a:tailEnd/>
          </a:ln>
          <a:effectLst/>
        </p:spPr>
        <p:txBody>
          <a:bodyPr wrap="square" lIns="87209" tIns="42840" rIns="87209" bIns="42840">
            <a:spAutoFit/>
          </a:bodyPr>
          <a:lstStyle/>
          <a:p>
            <a:pPr algn="ctr" defTabSz="880547">
              <a:spcBef>
                <a:spcPct val="50000"/>
              </a:spcBef>
            </a:pPr>
            <a:r>
              <a:rPr lang="en-US" sz="1300" dirty="0">
                <a:solidFill>
                  <a:schemeClr val="tx1"/>
                </a:solidFill>
              </a:rPr>
              <a:t>CWU911KD, Threat Detection: Windows Command Line Interface Resources</a:t>
            </a:r>
            <a:endParaRPr lang="en-US" sz="1300" i="1" dirty="0">
              <a:solidFill>
                <a:schemeClr val="tx1"/>
              </a:solidFill>
            </a:endParaRPr>
          </a:p>
        </p:txBody>
      </p:sp>
    </p:spTree>
    <p:extLst>
      <p:ext uri="{BB962C8B-B14F-4D97-AF65-F5344CB8AC3E}">
        <p14:creationId xmlns:p14="http://schemas.microsoft.com/office/powerpoint/2010/main" val="3067871434"/>
      </p:ext>
    </p:extLst>
  </p:cSld>
  <p:clrMap bg1="lt1" tx1="dk1" bg2="lt2" tx2="dk2" accent1="accent1" accent2="accent2" accent3="accent3" accent4="accent4" accent5="accent5" accent6="accent6" hlink="hlink" folHlink="folHlink"/>
  <p:notesStyle>
    <a:lvl1pPr algn="l" rtl="0" eaLnBrk="0" fontAlgn="base" hangingPunct="0">
      <a:spcBef>
        <a:spcPts val="300"/>
      </a:spcBef>
      <a:spcAft>
        <a:spcPts val="300"/>
      </a:spcAft>
      <a:defRPr sz="1400" b="1" kern="1200">
        <a:solidFill>
          <a:schemeClr val="tx1"/>
        </a:solidFill>
        <a:latin typeface="Arial" charset="0"/>
        <a:ea typeface="+mn-ea"/>
        <a:cs typeface="+mn-cs"/>
      </a:defRPr>
    </a:lvl1pPr>
    <a:lvl2pPr marL="228600" algn="l" rtl="0" eaLnBrk="0" fontAlgn="base" hangingPunct="0">
      <a:spcBef>
        <a:spcPts val="300"/>
      </a:spcBef>
      <a:spcAft>
        <a:spcPts val="300"/>
      </a:spcAft>
      <a:defRPr sz="1400" b="1" kern="1200">
        <a:solidFill>
          <a:schemeClr val="tx1"/>
        </a:solidFill>
        <a:latin typeface="Arial" charset="0"/>
        <a:ea typeface="+mn-ea"/>
        <a:cs typeface="+mn-cs"/>
      </a:defRPr>
    </a:lvl2pPr>
    <a:lvl3pPr marL="457200" algn="l" rtl="0" eaLnBrk="0" fontAlgn="base" hangingPunct="0">
      <a:spcBef>
        <a:spcPts val="300"/>
      </a:spcBef>
      <a:spcAft>
        <a:spcPts val="300"/>
      </a:spcAft>
      <a:defRPr sz="1400" b="1" kern="1200">
        <a:solidFill>
          <a:schemeClr val="tx1"/>
        </a:solidFill>
        <a:latin typeface="Arial" charset="0"/>
        <a:ea typeface="+mn-ea"/>
        <a:cs typeface="+mn-cs"/>
      </a:defRPr>
    </a:lvl3pPr>
    <a:lvl4pPr marL="685800" algn="l" rtl="0" eaLnBrk="0" fontAlgn="base" hangingPunct="0">
      <a:spcBef>
        <a:spcPts val="300"/>
      </a:spcBef>
      <a:spcAft>
        <a:spcPts val="300"/>
      </a:spcAft>
      <a:defRPr sz="1400" b="1" kern="1200">
        <a:solidFill>
          <a:schemeClr val="tx1"/>
        </a:solidFill>
        <a:latin typeface="Arial" charset="0"/>
        <a:ea typeface="+mn-ea"/>
        <a:cs typeface="+mn-cs"/>
      </a:defRPr>
    </a:lvl4pPr>
    <a:lvl5pPr marL="914400" algn="l" rtl="0" eaLnBrk="0" fontAlgn="base" hangingPunct="0">
      <a:spcBef>
        <a:spcPts val="300"/>
      </a:spcBef>
      <a:spcAft>
        <a:spcPts val="300"/>
      </a:spcAft>
      <a:defRPr sz="1400" b="1"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Rectangle 12"/>
          <p:cNvSpPr>
            <a:spLocks noGrp="1" noChangeArrowheads="1"/>
          </p:cNvSpPr>
          <p:nvPr>
            <p:ph type="body" idx="1"/>
          </p:nvPr>
        </p:nvSpPr>
        <p:spPr/>
        <p:txBody>
          <a:bodyPr>
            <a:normAutofit/>
          </a:bodyPr>
          <a:lstStyle/>
          <a:p>
            <a:r>
              <a:rPr lang="en-US" dirty="0"/>
              <a:t>CWU911KD, </a:t>
            </a:r>
            <a:r>
              <a:rPr lang="en-US" i="1" dirty="0"/>
              <a:t>Threat Detection: Windows Command</a:t>
            </a:r>
            <a:r>
              <a:rPr lang="en-US" i="1" baseline="0" dirty="0"/>
              <a:t> L</a:t>
            </a:r>
            <a:r>
              <a:rPr lang="en-US" i="1" dirty="0"/>
              <a:t>ine Interface Resources.</a:t>
            </a:r>
          </a:p>
        </p:txBody>
      </p:sp>
      <p:sp>
        <p:nvSpPr>
          <p:cNvPr id="5" name="Slide Image Placeholder 4"/>
          <p:cNvSpPr>
            <a:spLocks noGrp="1" noRot="1" noChangeAspect="1"/>
          </p:cNvSpPr>
          <p:nvPr>
            <p:ph type="sldImg"/>
          </p:nvPr>
        </p:nvSpPr>
        <p:spPr>
          <a:xfrm>
            <a:off x="1811338" y="944563"/>
            <a:ext cx="3397250" cy="1911350"/>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351887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5" name="Rectangle 9"/>
          <p:cNvSpPr>
            <a:spLocks noGrp="1" noChangeArrowheads="1"/>
          </p:cNvSpPr>
          <p:nvPr>
            <p:ph type="body" idx="1"/>
          </p:nvPr>
        </p:nvSpPr>
        <p:spPr/>
        <p:txBody>
          <a:bodyPr>
            <a:normAutofit/>
          </a:bodyPr>
          <a:lstStyle/>
          <a:p>
            <a:r>
              <a:rPr lang="en-US"/>
              <a:t>Questions?</a:t>
            </a:r>
            <a:endParaRPr lang="en-US" dirty="0"/>
          </a:p>
        </p:txBody>
      </p:sp>
      <p:sp>
        <p:nvSpPr>
          <p:cNvPr id="5" name="Slide Image Placeholder 4"/>
          <p:cNvSpPr>
            <a:spLocks noGrp="1" noRot="1" noChangeAspect="1"/>
          </p:cNvSpPr>
          <p:nvPr>
            <p:ph type="sldImg"/>
          </p:nvPr>
        </p:nvSpPr>
        <p:spPr>
          <a:xfrm>
            <a:off x="1811338" y="944563"/>
            <a:ext cx="3397250" cy="1911350"/>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00" name="Rectangle 12"/>
          <p:cNvSpPr>
            <a:spLocks noGrp="1" noChangeArrowheads="1"/>
          </p:cNvSpPr>
          <p:nvPr>
            <p:ph type="body" idx="1"/>
          </p:nvPr>
        </p:nvSpPr>
        <p:spPr/>
        <p:txBody>
          <a:bodyPr>
            <a:normAutofit/>
          </a:bodyPr>
          <a:lstStyle/>
          <a:p>
            <a:r>
              <a:rPr lang="en-US" dirty="0"/>
              <a:t>CWU911KD, </a:t>
            </a:r>
            <a:r>
              <a:rPr lang="en-US" i="1" dirty="0"/>
              <a:t>Threat Detection: Windows Command</a:t>
            </a:r>
            <a:r>
              <a:rPr lang="en-US" i="1" baseline="0" dirty="0"/>
              <a:t> L</a:t>
            </a:r>
            <a:r>
              <a:rPr lang="en-US" i="1" dirty="0"/>
              <a:t>ine Interface</a:t>
            </a:r>
            <a:r>
              <a:rPr lang="en-US" i="1" baseline="0" dirty="0"/>
              <a:t> Resources.</a:t>
            </a:r>
            <a:endParaRPr lang="en-US" i="1" dirty="0"/>
          </a:p>
        </p:txBody>
      </p:sp>
      <p:sp>
        <p:nvSpPr>
          <p:cNvPr id="5" name="Slide Image Placeholder 4"/>
          <p:cNvSpPr>
            <a:spLocks noGrp="1" noRot="1" noChangeAspect="1"/>
          </p:cNvSpPr>
          <p:nvPr>
            <p:ph type="sldImg"/>
          </p:nvPr>
        </p:nvSpPr>
        <p:spPr>
          <a:xfrm>
            <a:off x="1811338" y="944563"/>
            <a:ext cx="3397250" cy="191135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Unrealistic to take on a full-up mission without any tools at your disposal – this lesson will even talk about some add-on tools later in this lesson. However, given some challenges our DCO force has faced with system owners being uncooperative or risk averse, as well as instances of tools not covering every one of over a half a million endpoints, knowing what you have in the CLI may be all you have on short notice.</a:t>
            </a:r>
          </a:p>
          <a:p>
            <a:r>
              <a:rPr lang="en-US" dirty="0"/>
              <a:t>CLI utilities can give an initial look at what is happening with an individual system, and give you an idea of what additional tools you might want to install to give you the visibility that a CLI could not.</a:t>
            </a:r>
          </a:p>
          <a:p>
            <a:endParaRPr lang="en-US" dirty="0"/>
          </a:p>
          <a:p>
            <a:endParaRPr lang="en-US" dirty="0"/>
          </a:p>
        </p:txBody>
      </p:sp>
      <p:sp>
        <p:nvSpPr>
          <p:cNvPr id="5" name="Slide Image Placeholder 4">
            <a:extLst>
              <a:ext uri="{FF2B5EF4-FFF2-40B4-BE49-F238E27FC236}">
                <a16:creationId xmlns:a16="http://schemas.microsoft.com/office/drawing/2014/main" id="{7E465F9E-5E02-4CB0-A209-8430BEA19843}"/>
              </a:ext>
            </a:extLst>
          </p:cNvPr>
          <p:cNvSpPr>
            <a:spLocks noGrp="1" noRot="1" noChangeAspect="1"/>
          </p:cNvSpPr>
          <p:nvPr>
            <p:ph type="sldImg"/>
          </p:nvPr>
        </p:nvSpPr>
        <p:spPr/>
      </p:sp>
    </p:spTree>
    <p:extLst>
      <p:ext uri="{BB962C8B-B14F-4D97-AF65-F5344CB8AC3E}">
        <p14:creationId xmlns:p14="http://schemas.microsoft.com/office/powerpoint/2010/main" val="3799586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391129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7" name="Slide Image Placeholder 6">
            <a:extLst>
              <a:ext uri="{FF2B5EF4-FFF2-40B4-BE49-F238E27FC236}">
                <a16:creationId xmlns:a16="http://schemas.microsoft.com/office/drawing/2014/main" id="{60684BA3-BDB6-4211-B430-8B57EA2D12CB}"/>
              </a:ext>
            </a:extLst>
          </p:cNvPr>
          <p:cNvSpPr>
            <a:spLocks noGrp="1" noRot="1" noChangeAspect="1"/>
          </p:cNvSpPr>
          <p:nvPr>
            <p:ph type="sldImg"/>
          </p:nvPr>
        </p:nvSpPr>
        <p:spPr/>
      </p:sp>
    </p:spTree>
    <p:extLst>
      <p:ext uri="{BB962C8B-B14F-4D97-AF65-F5344CB8AC3E}">
        <p14:creationId xmlns:p14="http://schemas.microsoft.com/office/powerpoint/2010/main" val="2199573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1417501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2820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906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186649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p:txBody>
          <a:bodyPr>
            <a:normAutofit/>
          </a:bodyPr>
          <a:lstStyle/>
          <a:p>
            <a:r>
              <a:rPr lang="en-US"/>
              <a:t>Review slide.</a:t>
            </a:r>
            <a:endParaRPr lang="en-US" dirty="0"/>
          </a:p>
        </p:txBody>
      </p:sp>
      <p:sp>
        <p:nvSpPr>
          <p:cNvPr id="5" name="Slide Image Placeholder 4"/>
          <p:cNvSpPr>
            <a:spLocks noGrp="1" noRot="1" noChangeAspect="1"/>
          </p:cNvSpPr>
          <p:nvPr>
            <p:ph type="sldImg"/>
          </p:nvPr>
        </p:nvSpPr>
        <p:spPr>
          <a:xfrm>
            <a:off x="1811338" y="944563"/>
            <a:ext cx="3397250" cy="1911350"/>
          </a:xfrm>
        </p:spPr>
      </p:sp>
    </p:spTree>
    <p:extLst>
      <p:ext uri="{BB962C8B-B14F-4D97-AF65-F5344CB8AC3E}">
        <p14:creationId xmlns:p14="http://schemas.microsoft.com/office/powerpoint/2010/main" val="1551822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esson title slide">
    <p:spTree>
      <p:nvGrpSpPr>
        <p:cNvPr id="1" name=""/>
        <p:cNvGrpSpPr/>
        <p:nvPr/>
      </p:nvGrpSpPr>
      <p:grpSpPr>
        <a:xfrm>
          <a:off x="0" y="0"/>
          <a:ext cx="0" cy="0"/>
          <a:chOff x="0" y="0"/>
          <a:chExt cx="0" cy="0"/>
        </a:xfrm>
      </p:grpSpPr>
      <p:sp>
        <p:nvSpPr>
          <p:cNvPr id="14" name="Rectangle 13"/>
          <p:cNvSpPr/>
          <p:nvPr userDrawn="1"/>
        </p:nvSpPr>
        <p:spPr bwMode="auto">
          <a:xfrm>
            <a:off x="1167342" y="1434178"/>
            <a:ext cx="9859433"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84324" name="Text Box 4"/>
          <p:cNvSpPr txBox="1">
            <a:spLocks noChangeArrowheads="1"/>
          </p:cNvSpPr>
          <p:nvPr/>
        </p:nvSpPr>
        <p:spPr bwMode="auto">
          <a:xfrm>
            <a:off x="2310649" y="6078541"/>
            <a:ext cx="7559040" cy="461665"/>
          </a:xfrm>
          <a:prstGeom prst="rect">
            <a:avLst/>
          </a:prstGeom>
          <a:noFill/>
          <a:ln w="12700">
            <a:noFill/>
            <a:miter lim="800000"/>
            <a:headEnd/>
            <a:tailEnd/>
          </a:ln>
          <a:effectLst/>
        </p:spPr>
        <p:txBody>
          <a:bodyPr anchor="ctr" anchorCtr="1">
            <a:spAutoFit/>
          </a:bodyPr>
          <a:lstStyle/>
          <a:p>
            <a:pPr algn="ctr">
              <a:lnSpc>
                <a:spcPct val="100000"/>
              </a:lnSpc>
              <a:spcBef>
                <a:spcPts val="0"/>
              </a:spcBef>
            </a:pPr>
            <a:r>
              <a:rPr lang="en-US" sz="2400" dirty="0">
                <a:solidFill>
                  <a:srgbClr val="00DFCA"/>
                </a:solidFill>
                <a:effectLst>
                  <a:outerShdw blurRad="38100" dist="38100" dir="2700000" algn="tl">
                    <a:srgbClr val="000000">
                      <a:alpha val="43137"/>
                    </a:srgbClr>
                  </a:outerShdw>
                </a:effectLst>
              </a:rPr>
              <a:t>USAF Weapons School • Nellis AFB</a:t>
            </a:r>
            <a:endParaRPr lang="en-US" sz="1800" b="0" dirty="0">
              <a:solidFill>
                <a:srgbClr val="00DFCA"/>
              </a:solidFill>
              <a:effectLst>
                <a:outerShdw blurRad="38100" dist="38100" dir="2700000" algn="tl">
                  <a:srgbClr val="000000">
                    <a:alpha val="43137"/>
                  </a:srgbClr>
                </a:outerShdw>
              </a:effectLst>
              <a:latin typeface="Arial" charset="0"/>
            </a:endParaRPr>
          </a:p>
        </p:txBody>
      </p:sp>
      <p:grpSp>
        <p:nvGrpSpPr>
          <p:cNvPr id="184328" name="Group 8"/>
          <p:cNvGrpSpPr>
            <a:grpSpLocks/>
          </p:cNvGrpSpPr>
          <p:nvPr/>
        </p:nvGrpSpPr>
        <p:grpSpPr bwMode="auto">
          <a:xfrm>
            <a:off x="5337105" y="3817941"/>
            <a:ext cx="1515447" cy="1393825"/>
            <a:chOff x="2418" y="2405"/>
            <a:chExt cx="912" cy="878"/>
          </a:xfrm>
        </p:grpSpPr>
        <p:pic>
          <p:nvPicPr>
            <p:cNvPr id="184329" name="Picture 9" descr="template_ws_patch"/>
            <p:cNvPicPr>
              <a:picLocks noChangeAspect="1" noChangeArrowheads="1"/>
            </p:cNvPicPr>
            <p:nvPr/>
          </p:nvPicPr>
          <p:blipFill>
            <a:blip r:embed="rId2" cstate="print"/>
            <a:srcRect/>
            <a:stretch>
              <a:fillRect/>
            </a:stretch>
          </p:blipFill>
          <p:spPr bwMode="auto">
            <a:xfrm>
              <a:off x="2572" y="2405"/>
              <a:ext cx="617" cy="748"/>
            </a:xfrm>
            <a:prstGeom prst="rect">
              <a:avLst/>
            </a:prstGeom>
            <a:noFill/>
            <a:ln w="9525">
              <a:noFill/>
              <a:miter lim="800000"/>
              <a:headEnd/>
              <a:tailEnd/>
            </a:ln>
          </p:spPr>
        </p:pic>
        <p:sp>
          <p:nvSpPr>
            <p:cNvPr id="184330" name="AutoShape 10" descr="Large checker board"/>
            <p:cNvSpPr>
              <a:spLocks noChangeArrowheads="1"/>
            </p:cNvSpPr>
            <p:nvPr/>
          </p:nvSpPr>
          <p:spPr bwMode="auto">
            <a:xfrm flipH="1" flipV="1">
              <a:off x="2418" y="3043"/>
              <a:ext cx="912" cy="240"/>
            </a:xfrm>
            <a:prstGeom prst="ellipseRibbon2">
              <a:avLst>
                <a:gd name="adj1" fmla="val 50000"/>
                <a:gd name="adj2" fmla="val 56019"/>
                <a:gd name="adj3" fmla="val 25000"/>
              </a:avLst>
            </a:prstGeom>
            <a:pattFill prst="lgCheck">
              <a:fgClr>
                <a:schemeClr val="tx2"/>
              </a:fgClr>
              <a:bgClr>
                <a:schemeClr val="bg2"/>
              </a:bgClr>
            </a:pattFill>
            <a:ln w="12700">
              <a:solidFill>
                <a:schemeClr val="bg2"/>
              </a:solidFill>
              <a:round/>
              <a:headEnd/>
              <a:tailEnd/>
            </a:ln>
            <a:effectLst/>
          </p:spPr>
          <p:txBody>
            <a:bodyPr wrap="none" anchor="ctr"/>
            <a:lstStyle/>
            <a:p>
              <a:endParaRPr lang="en-US" sz="2400" dirty="0">
                <a:effectLst>
                  <a:outerShdw blurRad="38100" dist="38100" dir="2700000" algn="tl">
                    <a:srgbClr val="000000">
                      <a:alpha val="43137"/>
                    </a:srgbClr>
                  </a:outerShdw>
                </a:effectLst>
              </a:endParaRPr>
            </a:p>
          </p:txBody>
        </p:sp>
      </p:grpSp>
      <p:sp>
        <p:nvSpPr>
          <p:cNvPr id="184331" name="Rectangle 11"/>
          <p:cNvSpPr>
            <a:spLocks noChangeArrowheads="1"/>
          </p:cNvSpPr>
          <p:nvPr userDrawn="1"/>
        </p:nvSpPr>
        <p:spPr bwMode="auto">
          <a:xfrm>
            <a:off x="0" y="3"/>
            <a:ext cx="12192000" cy="366767"/>
          </a:xfrm>
          <a:prstGeom prst="rect">
            <a:avLst/>
          </a:prstGeom>
          <a:noFill/>
          <a:ln w="12700">
            <a:noFill/>
            <a:miter lim="800000"/>
            <a:headEnd/>
            <a:tailEnd/>
          </a:ln>
          <a:effectLst/>
        </p:spPr>
        <p:txBody>
          <a:bodyPr lIns="90488" tIns="44450" rIns="90488" bIns="44450" anchor="ctr" anchorCtr="1">
            <a:spAutoFit/>
          </a:bodyPr>
          <a:lstStyle/>
          <a:p>
            <a:pPr marL="0" marR="0" indent="0" algn="ctr" defTabSz="914400" rtl="0" eaLnBrk="0" fontAlgn="base" latinLnBrk="0" hangingPunct="0">
              <a:lnSpc>
                <a:spcPct val="100000"/>
              </a:lnSpc>
              <a:spcBef>
                <a:spcPts val="0"/>
              </a:spcBef>
              <a:spcAft>
                <a:spcPct val="0"/>
              </a:spcAft>
              <a:buClrTx/>
              <a:buSzTx/>
              <a:buFontTx/>
              <a:buNone/>
              <a:tabLst/>
              <a:defRPr/>
            </a:pP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84332" name="Rectangle 12"/>
          <p:cNvSpPr>
            <a:spLocks noChangeArrowheads="1"/>
          </p:cNvSpPr>
          <p:nvPr userDrawn="1"/>
        </p:nvSpPr>
        <p:spPr bwMode="auto">
          <a:xfrm>
            <a:off x="0" y="6494466"/>
            <a:ext cx="12192000" cy="366767"/>
          </a:xfrm>
          <a:prstGeom prst="rect">
            <a:avLst/>
          </a:prstGeom>
          <a:noFill/>
          <a:ln w="12700">
            <a:noFill/>
            <a:miter lim="800000"/>
            <a:headEnd/>
            <a:tailEnd/>
          </a:ln>
          <a:effectLst/>
        </p:spPr>
        <p:txBody>
          <a:bodyPr lIns="90488" tIns="44450" rIns="90488" bIns="44450" anchor="ctr" anchorCtr="1">
            <a:spAutoFit/>
          </a:bodyPr>
          <a:lstStyle/>
          <a:p>
            <a:pPr algn="ctr">
              <a:lnSpc>
                <a:spcPct val="100000"/>
              </a:lnSpc>
              <a:spcBef>
                <a:spcPts val="0"/>
              </a:spcBef>
            </a:pP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1" name="Rectangle 1036"/>
          <p:cNvSpPr>
            <a:spLocks noChangeArrowheads="1"/>
          </p:cNvSpPr>
          <p:nvPr userDrawn="1"/>
        </p:nvSpPr>
        <p:spPr bwMode="black">
          <a:xfrm>
            <a:off x="1028703" y="5408870"/>
            <a:ext cx="10117451" cy="584775"/>
          </a:xfrm>
          <a:prstGeom prst="rect">
            <a:avLst/>
          </a:prstGeom>
          <a:noFill/>
          <a:ln w="12700">
            <a:noFill/>
            <a:miter lim="800000"/>
            <a:headEnd type="none" w="sm" len="sm"/>
            <a:tailEnd type="none" w="sm" len="sm"/>
          </a:ln>
          <a:effectLst/>
        </p:spPr>
        <p:txBody>
          <a:bodyPr wrap="square" anchor="ctr" anchorCtr="1">
            <a:spAutoFit/>
          </a:bodyPr>
          <a:lstStyle/>
          <a:p>
            <a:pPr algn="ctr">
              <a:spcBef>
                <a:spcPts val="0"/>
              </a:spcBef>
            </a:pPr>
            <a:r>
              <a:rPr lang="en-US" sz="3200" dirty="0">
                <a:solidFill>
                  <a:schemeClr val="tx1"/>
                </a:solidFill>
                <a:effectLst>
                  <a:outerShdw blurRad="38100" dist="38100" dir="2700000" algn="tl">
                    <a:srgbClr val="000000">
                      <a:alpha val="43137"/>
                    </a:srgbClr>
                  </a:outerShdw>
                </a:effectLst>
              </a:rPr>
              <a:t>Instructor: </a:t>
            </a:r>
            <a:r>
              <a:rPr lang="en-US" sz="3200" dirty="0" err="1">
                <a:solidFill>
                  <a:schemeClr val="tx1"/>
                </a:solidFill>
                <a:effectLst>
                  <a:outerShdw blurRad="38100" dist="38100" dir="2700000" algn="tl">
                    <a:srgbClr val="000000">
                      <a:alpha val="43137"/>
                    </a:srgbClr>
                  </a:outerShdw>
                </a:effectLst>
              </a:rPr>
              <a:t>Capt</a:t>
            </a:r>
            <a:r>
              <a:rPr lang="en-US" sz="3200" dirty="0">
                <a:solidFill>
                  <a:schemeClr val="tx1"/>
                </a:solidFill>
                <a:effectLst>
                  <a:outerShdw blurRad="38100" dist="38100" dir="2700000" algn="tl">
                    <a:srgbClr val="000000">
                      <a:alpha val="43137"/>
                    </a:srgbClr>
                  </a:outerShdw>
                </a:effectLst>
              </a:rPr>
              <a:t> Jon “MAMBA” Bynum</a:t>
            </a:r>
            <a:endParaRPr lang="en-US" sz="3200" b="0" dirty="0">
              <a:solidFill>
                <a:schemeClr val="tx1"/>
              </a:solidFill>
              <a:effectLst>
                <a:outerShdw blurRad="38100" dist="38100" dir="2700000" algn="tl">
                  <a:srgbClr val="000000">
                    <a:alpha val="43137"/>
                  </a:srgbClr>
                </a:outerShdw>
              </a:effectLst>
            </a:endParaRPr>
          </a:p>
        </p:txBody>
      </p:sp>
      <p:sp>
        <p:nvSpPr>
          <p:cNvPr id="12" name="TextBox 11"/>
          <p:cNvSpPr txBox="1"/>
          <p:nvPr userDrawn="1"/>
        </p:nvSpPr>
        <p:spPr>
          <a:xfrm>
            <a:off x="1005480" y="1598613"/>
            <a:ext cx="10164233" cy="2176462"/>
          </a:xfrm>
          <a:prstGeom prst="rect">
            <a:avLst/>
          </a:prstGeom>
          <a:noFill/>
        </p:spPr>
        <p:txBody>
          <a:bodyPr wrap="square" rtlCol="0" anchor="ctr" anchorCtr="1">
            <a:noAutofit/>
          </a:bodyPr>
          <a:lstStyle/>
          <a:p>
            <a:pPr algn="ctr">
              <a:lnSpc>
                <a:spcPct val="100000"/>
              </a:lnSpc>
            </a:pPr>
            <a:r>
              <a:rPr lang="en-US" sz="5400" dirty="0">
                <a:solidFill>
                  <a:srgbClr val="FF9B03"/>
                </a:solidFill>
                <a:effectLst>
                  <a:outerShdw blurRad="38100" dist="38100" dir="2700000" algn="tl">
                    <a:srgbClr val="000000">
                      <a:alpha val="43137"/>
                    </a:srgbClr>
                  </a:outerShdw>
                </a:effectLst>
              </a:rPr>
              <a:t>Defensive Host Training: Host Interrogation </a:t>
            </a:r>
          </a:p>
        </p:txBody>
      </p:sp>
      <p:sp>
        <p:nvSpPr>
          <p:cNvPr id="13" name="TextBox 12"/>
          <p:cNvSpPr txBox="1"/>
          <p:nvPr userDrawn="1"/>
        </p:nvSpPr>
        <p:spPr>
          <a:xfrm>
            <a:off x="2095503" y="346075"/>
            <a:ext cx="7994651" cy="1130300"/>
          </a:xfrm>
          <a:prstGeom prst="rect">
            <a:avLst/>
          </a:prstGeom>
          <a:noFill/>
        </p:spPr>
        <p:txBody>
          <a:bodyPr wrap="none" rtlCol="0" anchor="ctr" anchorCtr="1">
            <a:noAutofit/>
          </a:bodyPr>
          <a:lstStyle/>
          <a:p>
            <a:pPr algn="ctr"/>
            <a:r>
              <a:rPr lang="en-US" sz="6000" dirty="0">
                <a:solidFill>
                  <a:srgbClr val="FFFF00"/>
                </a:solidFill>
                <a:effectLst>
                  <a:outerShdw blurRad="38100" dist="38100" dir="2700000" algn="tl">
                    <a:srgbClr val="000000">
                      <a:alpha val="43137"/>
                    </a:srgbClr>
                  </a:outerShdw>
                </a:effectLst>
                <a:latin typeface="+mj-lt"/>
              </a:rPr>
              <a:t>DHT-1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auto">
          <a:xfrm>
            <a:off x="545324" y="1595441"/>
            <a:ext cx="11089949" cy="4795837"/>
          </a:xfrm>
        </p:spPr>
        <p:txBody>
          <a:bodyPr/>
          <a:lstStyle>
            <a:lvl1pPr>
              <a:lnSpc>
                <a:spcPct val="100000"/>
              </a:lnSpc>
              <a:spcBef>
                <a:spcPts val="300"/>
              </a:spcBef>
              <a:spcAft>
                <a:spcPts val="300"/>
              </a:spcAf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649224">
              <a:lnSpc>
                <a:spcPct val="100000"/>
              </a:lnSpc>
              <a:spcBef>
                <a:spcPts val="300"/>
              </a:spcBef>
              <a:spcAft>
                <a:spcPts val="300"/>
              </a:spcAft>
              <a:defRPr lang="en-US" sz="2400" b="1" dirty="0" smtClean="0">
                <a:solidFill>
                  <a:schemeClr val="tx1"/>
                </a:solidFill>
                <a:effectLst>
                  <a:outerShdw blurRad="38100" dist="38100" dir="2700000" algn="tl">
                    <a:srgbClr val="000000">
                      <a:alpha val="43137"/>
                    </a:srgbClr>
                  </a:outerShdw>
                </a:effectLst>
                <a:latin typeface="+mn-lt"/>
              </a:defRPr>
            </a:lvl2pPr>
            <a:lvl3pPr marL="978408">
              <a:lnSpc>
                <a:spcPct val="100000"/>
              </a:lnSpc>
              <a:spcBef>
                <a:spcPts val="300"/>
              </a:spcBef>
              <a:spcAft>
                <a:spcPts val="300"/>
              </a:spcAft>
              <a:defRPr sz="2400">
                <a:effectLst>
                  <a:outerShdw blurRad="38100" dist="38100" dir="2700000" algn="tl">
                    <a:srgbClr val="000000">
                      <a:alpha val="43137"/>
                    </a:srgbClr>
                  </a:outerShdw>
                </a:effectLst>
              </a:defRPr>
            </a:lvl3pPr>
            <a:lvl4pPr marL="1316736">
              <a:lnSpc>
                <a:spcPct val="100000"/>
              </a:lnSpc>
              <a:spcBef>
                <a:spcPts val="300"/>
              </a:spcBef>
              <a:spcAft>
                <a:spcPts val="300"/>
              </a:spcAft>
              <a:defRPr sz="2000">
                <a:effectLst>
                  <a:outerShdw blurRad="38100" dist="38100" dir="2700000" algn="tl">
                    <a:srgbClr val="000000">
                      <a:alpha val="43137"/>
                    </a:srgbClr>
                  </a:outerShdw>
                </a:effectLst>
              </a:defRPr>
            </a:lvl4pPr>
            <a:lvl5pPr marL="1645920" indent="-319088">
              <a:lnSpc>
                <a:spcPct val="100000"/>
              </a:lnSpc>
              <a:spcBef>
                <a:spcPts val="300"/>
              </a:spcBef>
              <a:spcAft>
                <a:spcPts val="300"/>
              </a:spcAft>
              <a:buClr>
                <a:schemeClr val="tx2"/>
              </a:buClr>
              <a:buSzPct val="125000"/>
              <a:buFont typeface="Arial Narrow" pitchFamily="34" charset="0"/>
              <a:buChar char="–"/>
              <a:defRPr sz="2000" b="1">
                <a:effectLst>
                  <a:outerShdw blurRad="38100" dist="38100" dir="2700000" algn="tl">
                    <a:srgbClr val="000000">
                      <a:alpha val="43137"/>
                    </a:srgbClr>
                  </a:outerShdw>
                </a:effectLst>
              </a:defRPr>
            </a:lvl5pPr>
          </a:lstStyle>
          <a:p>
            <a:pPr marL="320040" lvl="0" indent="-320040" algn="l" rtl="0" eaLnBrk="1" fontAlgn="base" hangingPunct="1">
              <a:lnSpc>
                <a:spcPct val="100000"/>
              </a:lnSpc>
              <a:spcBef>
                <a:spcPts val="300"/>
              </a:spcBef>
              <a:spcAft>
                <a:spcPts val="300"/>
              </a:spcAft>
              <a:buClr>
                <a:schemeClr val="tx2"/>
              </a:buClr>
              <a:buSzPct val="125000"/>
              <a:buChar char="–"/>
              <a:tabLst>
                <a:tab pos="8064500" algn="l"/>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title"/>
          </p:nvPr>
        </p:nvSpPr>
        <p:spPr bwMode="black">
          <a:xfrm>
            <a:off x="2130427" y="200025"/>
            <a:ext cx="7912608"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a:t>Click to edit master</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a:t>Click to edit master title</a:t>
            </a:r>
          </a:p>
        </p:txBody>
      </p:sp>
      <p:sp>
        <p:nvSpPr>
          <p:cNvPr id="3" name="Content Placeholder 2"/>
          <p:cNvSpPr>
            <a:spLocks noGrp="1"/>
          </p:cNvSpPr>
          <p:nvPr>
            <p:ph sz="half" idx="1" hasCustomPrompt="1"/>
          </p:nvPr>
        </p:nvSpPr>
        <p:spPr bwMode="auto">
          <a:xfrm>
            <a:off x="545324" y="1595441"/>
            <a:ext cx="5486400" cy="4795837"/>
          </a:xfrm>
        </p:spPr>
        <p:txBody>
          <a:bodyPr/>
          <a:lstStyle>
            <a:lvl1pPr>
              <a:spcBef>
                <a:spcPts val="300"/>
              </a:spcBef>
              <a:defRPr sz="2800">
                <a:effectLst>
                  <a:outerShdw blurRad="38100" dist="38100" dir="2700000" algn="tl">
                    <a:srgbClr val="000000">
                      <a:alpha val="43137"/>
                    </a:srgbClr>
                  </a:outerShdw>
                </a:effectLst>
              </a:defRPr>
            </a:lvl1pPr>
            <a:lvl2pPr marL="649224" indent="-319088">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bwMode="auto">
          <a:xfrm>
            <a:off x="6169607" y="1595441"/>
            <a:ext cx="5486400" cy="4795837"/>
          </a:xfrm>
        </p:spPr>
        <p:txBody>
          <a:bodyPr/>
          <a:lstStyle>
            <a:lvl1pPr>
              <a:spcBef>
                <a:spcPts val="300"/>
              </a:spcBef>
              <a:defRPr sz="2800">
                <a:effectLst>
                  <a:outerShdw blurRad="38100" dist="38100" dir="2700000" algn="tl">
                    <a:srgbClr val="000000">
                      <a:alpha val="43137"/>
                    </a:srgbClr>
                  </a:outerShdw>
                </a:effectLst>
              </a:defRPr>
            </a:lvl1pPr>
            <a:lvl2pPr marL="649224">
              <a:spcBef>
                <a:spcPts val="300"/>
              </a:spcBef>
              <a:defRPr sz="2400">
                <a:effectLst>
                  <a:outerShdw blurRad="38100" dist="38100" dir="2700000" algn="tl">
                    <a:srgbClr val="000000">
                      <a:alpha val="43137"/>
                    </a:srgbClr>
                  </a:outerShdw>
                </a:effectLst>
              </a:defRPr>
            </a:lvl2pPr>
            <a:lvl3pPr marL="978408">
              <a:spcBef>
                <a:spcPts val="300"/>
              </a:spcBef>
              <a:defRPr sz="2400">
                <a:effectLst>
                  <a:outerShdw blurRad="38100" dist="38100" dir="2700000" algn="tl">
                    <a:srgbClr val="000000">
                      <a:alpha val="43137"/>
                    </a:srgbClr>
                  </a:outerShdw>
                </a:effectLst>
              </a:defRPr>
            </a:lvl3pPr>
            <a:lvl4pPr marL="1316736">
              <a:spcBef>
                <a:spcPts val="300"/>
              </a:spcBef>
              <a:defRPr sz="2000">
                <a:effectLst>
                  <a:outerShdw blurRad="38100" dist="38100" dir="2700000" algn="tl">
                    <a:srgbClr val="000000">
                      <a:alpha val="43137"/>
                    </a:srgbClr>
                  </a:outerShdw>
                </a:effectLst>
              </a:defRPr>
            </a:lvl4pPr>
            <a:lvl5pPr marL="1645920">
              <a:spcBef>
                <a:spcPts val="300"/>
              </a:spcBef>
              <a:defRPr sz="2000">
                <a:effectLst>
                  <a:outerShdw blurRad="38100" dist="38100" dir="2700000" algn="tl">
                    <a:srgbClr val="000000">
                      <a:alpha val="43137"/>
                    </a:srgbClr>
                  </a:outerShdw>
                </a:effectLst>
              </a:defRPr>
            </a:lvl5pPr>
            <a:lvl6pPr>
              <a:defRPr sz="1800"/>
            </a:lvl6pPr>
            <a:lvl7pPr>
              <a:defRPr sz="1800"/>
            </a:lvl7pPr>
            <a:lvl8pPr>
              <a:defRPr sz="1800"/>
            </a:lvl8pPr>
            <a:lvl9pPr>
              <a:defRPr sz="1800"/>
            </a:lvl9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defRPr>
                <a:effectLst>
                  <a:outerShdw blurRad="38100" dist="38100" dir="2700000" algn="tl">
                    <a:srgbClr val="000000">
                      <a:alpha val="43137"/>
                    </a:srgbClr>
                  </a:outerShdw>
                </a:effectLst>
              </a:defRPr>
            </a:lvl1pPr>
          </a:lstStyle>
          <a:p>
            <a:r>
              <a:rPr lang="en-US" dirty="0"/>
              <a:t>Click to edit master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3" name="Rectangle 3"/>
          <p:cNvSpPr>
            <a:spLocks noChangeArrowheads="1"/>
          </p:cNvSpPr>
          <p:nvPr userDrawn="1"/>
        </p:nvSpPr>
        <p:spPr bwMode="auto">
          <a:xfrm>
            <a:off x="569571" y="1598143"/>
            <a:ext cx="11165417" cy="4808537"/>
          </a:xfrm>
          <a:prstGeom prst="rect">
            <a:avLst/>
          </a:prstGeom>
          <a:noFill/>
          <a:ln w="12700">
            <a:noFill/>
            <a:miter lim="800000"/>
            <a:headEnd/>
            <a:tailEnd/>
          </a:ln>
          <a:effectLst/>
        </p:spPr>
        <p:txBody>
          <a:bodyPr lIns="90488" tIns="44450" rIns="90488" bIns="44450"/>
          <a:lstStyle/>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name:	</a:t>
            </a:r>
            <a:r>
              <a:rPr lang="en-US" sz="2800" dirty="0" err="1">
                <a:solidFill>
                  <a:schemeClr val="tx1"/>
                </a:solidFill>
                <a:effectLst>
                  <a:outerShdw blurRad="38100" dist="38100" dir="2700000" algn="tl">
                    <a:srgbClr val="000000">
                      <a:alpha val="43137"/>
                    </a:srgbClr>
                  </a:outerShdw>
                </a:effectLst>
              </a:rPr>
              <a:t>Capt</a:t>
            </a:r>
            <a:r>
              <a:rPr lang="en-US" sz="2800" dirty="0">
                <a:solidFill>
                  <a:schemeClr val="tx1"/>
                </a:solidFill>
                <a:effectLst>
                  <a:outerShdw blurRad="38100" dist="38100" dir="2700000" algn="tl">
                    <a:srgbClr val="000000">
                      <a:alpha val="43137"/>
                    </a:srgbClr>
                  </a:outerShdw>
                </a:effectLst>
              </a:rPr>
              <a:t> Jon “MAMBA” Bynum</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address:	USAF Weapons School</a:t>
            </a:r>
            <a:br>
              <a:rPr lang="en-US" sz="2800" dirty="0">
                <a:solidFill>
                  <a:schemeClr val="tx1"/>
                </a:solidFill>
                <a:effectLst>
                  <a:outerShdw blurRad="38100" dist="38100" dir="2700000" algn="tl">
                    <a:srgbClr val="000000">
                      <a:alpha val="43137"/>
                    </a:srgbClr>
                  </a:outerShdw>
                </a:effectLst>
              </a:rPr>
            </a:br>
            <a:r>
              <a:rPr lang="en-US" sz="2800" dirty="0">
                <a:solidFill>
                  <a:schemeClr val="tx1"/>
                </a:solidFill>
                <a:effectLst>
                  <a:outerShdw blurRad="38100" dist="38100" dir="2700000" algn="tl">
                    <a:srgbClr val="000000">
                      <a:alpha val="43137"/>
                    </a:srgbClr>
                  </a:outerShdw>
                </a:effectLst>
              </a:rPr>
              <a:t>	4269 Tyndall Avenue</a:t>
            </a:r>
            <a:br>
              <a:rPr lang="en-US" sz="2800" dirty="0">
                <a:solidFill>
                  <a:schemeClr val="tx1"/>
                </a:solidFill>
                <a:effectLst>
                  <a:outerShdw blurRad="38100" dist="38100" dir="2700000" algn="tl">
                    <a:srgbClr val="000000">
                      <a:alpha val="43137"/>
                    </a:srgbClr>
                  </a:outerShdw>
                </a:effectLst>
              </a:rPr>
            </a:br>
            <a:r>
              <a:rPr lang="en-US" sz="2800" dirty="0">
                <a:solidFill>
                  <a:schemeClr val="tx1"/>
                </a:solidFill>
                <a:effectLst>
                  <a:outerShdw blurRad="38100" dist="38100" dir="2700000" algn="tl">
                    <a:srgbClr val="000000">
                      <a:alpha val="43137"/>
                    </a:srgbClr>
                  </a:outerShdw>
                </a:effectLst>
              </a:rPr>
              <a:t>	Nellis AFB NV 89191-6062</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phone:	(702) 679-2215</a:t>
            </a:r>
          </a:p>
          <a:p>
            <a:pPr marL="320040" lvl="0" indent="-320040" algn="l">
              <a:lnSpc>
                <a:spcPct val="100000"/>
              </a:lnSpc>
              <a:spcBef>
                <a:spcPts val="300"/>
              </a:spcBef>
              <a:spcAft>
                <a:spcPts val="300"/>
              </a:spcAft>
              <a:buClr>
                <a:schemeClr val="tx2"/>
              </a:buClr>
              <a:buSzPct val="125000"/>
              <a:buFont typeface="Arial Narrow" pitchFamily="34" charset="0"/>
              <a:buChar char="–"/>
              <a:tabLst>
                <a:tab pos="3430588" algn="l"/>
                <a:tab pos="8064500" algn="l"/>
              </a:tabLst>
            </a:pPr>
            <a:r>
              <a:rPr lang="en-US" sz="2800" dirty="0">
                <a:solidFill>
                  <a:schemeClr val="tx1"/>
                </a:solidFill>
                <a:effectLst>
                  <a:outerShdw blurRad="38100" dist="38100" dir="2700000" algn="tl">
                    <a:srgbClr val="000000">
                      <a:alpha val="43137"/>
                    </a:srgbClr>
                  </a:outerShdw>
                </a:effectLst>
              </a:rPr>
              <a:t>Instructor’s e-mail:	jon.bynum@us.af.mil</a:t>
            </a:r>
          </a:p>
        </p:txBody>
      </p:sp>
      <p:sp>
        <p:nvSpPr>
          <p:cNvPr id="4" name="Rectangle 3"/>
          <p:cNvSpPr>
            <a:spLocks noGrp="1" noChangeArrowheads="1"/>
          </p:cNvSpPr>
          <p:nvPr userDrawn="1"/>
        </p:nvSpPr>
        <p:spPr bwMode="auto">
          <a:xfrm>
            <a:off x="2082801" y="186726"/>
            <a:ext cx="8026400"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lvl1pPr algn="ctr" rtl="0" eaLnBrk="1" fontAlgn="base" hangingPunct="1">
              <a:lnSpc>
                <a:spcPct val="1000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a:lstStyle>
          <a:p>
            <a:pPr>
              <a:lnSpc>
                <a:spcPts val="4000"/>
              </a:lnSpc>
            </a:pPr>
            <a:r>
              <a:rPr lang="en-US" sz="3600" dirty="0"/>
              <a:t>Questions?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3333FF">
                <a:gamma/>
                <a:shade val="46275"/>
                <a:invGamma/>
              </a:srgbClr>
            </a:gs>
            <a:gs pos="50000">
              <a:srgbClr val="3333FF"/>
            </a:gs>
            <a:gs pos="100000">
              <a:srgbClr val="3333FF">
                <a:gamma/>
                <a:shade val="46275"/>
                <a:invGamma/>
              </a:srgbClr>
            </a:gs>
          </a:gsLst>
          <a:lin ang="5400000" scaled="1"/>
        </a:gradFill>
        <a:effectLst/>
      </p:bgPr>
    </p:bg>
    <p:spTree>
      <p:nvGrpSpPr>
        <p:cNvPr id="1" name=""/>
        <p:cNvGrpSpPr/>
        <p:nvPr/>
      </p:nvGrpSpPr>
      <p:grpSpPr>
        <a:xfrm>
          <a:off x="0" y="0"/>
          <a:ext cx="0" cy="0"/>
          <a:chOff x="0" y="0"/>
          <a:chExt cx="0" cy="0"/>
        </a:xfrm>
      </p:grpSpPr>
      <p:sp>
        <p:nvSpPr>
          <p:cNvPr id="11" name="Rectangle 10"/>
          <p:cNvSpPr/>
          <p:nvPr userDrawn="1"/>
        </p:nvSpPr>
        <p:spPr bwMode="auto">
          <a:xfrm>
            <a:off x="2129370" y="1263933"/>
            <a:ext cx="9859433" cy="91794"/>
          </a:xfrm>
          <a:prstGeom prst="rect">
            <a:avLst/>
          </a:prstGeom>
          <a:gradFill>
            <a:gsLst>
              <a:gs pos="98000">
                <a:schemeClr val="bg2">
                  <a:lumMod val="75000"/>
                  <a:lumOff val="25000"/>
                </a:schemeClr>
              </a:gs>
              <a:gs pos="0">
                <a:srgbClr val="AEAEAE"/>
              </a:gs>
            </a:gsLst>
            <a:lin ang="5400000" scaled="0"/>
          </a:gradFill>
          <a:ln w="12700" cap="flat" cmpd="sng" algn="ctr">
            <a:noFill/>
            <a:prstDash val="solid"/>
            <a:round/>
            <a:headEnd type="none" w="sm" len="sm"/>
            <a:tailEnd type="none" w="sm" len="sm"/>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sz="2400" b="1" kern="1200">
                <a:solidFill>
                  <a:srgbClr val="FFA27C"/>
                </a:solidFill>
                <a:latin typeface="Arial Narrow" pitchFamily="34" charset="0"/>
                <a:ea typeface="+mn-ea"/>
                <a:cs typeface="+mn-cs"/>
              </a:defRPr>
            </a:lvl1pPr>
            <a:lvl2pPr marL="457200" algn="l" rtl="0" eaLnBrk="0" fontAlgn="base" hangingPunct="0">
              <a:spcBef>
                <a:spcPct val="0"/>
              </a:spcBef>
              <a:spcAft>
                <a:spcPct val="0"/>
              </a:spcAft>
              <a:defRPr sz="2400" b="1" kern="1200">
                <a:solidFill>
                  <a:srgbClr val="FFA27C"/>
                </a:solidFill>
                <a:latin typeface="Arial Narrow" pitchFamily="34" charset="0"/>
                <a:ea typeface="+mn-ea"/>
                <a:cs typeface="+mn-cs"/>
              </a:defRPr>
            </a:lvl2pPr>
            <a:lvl3pPr marL="914400" algn="l" rtl="0" eaLnBrk="0" fontAlgn="base" hangingPunct="0">
              <a:spcBef>
                <a:spcPct val="0"/>
              </a:spcBef>
              <a:spcAft>
                <a:spcPct val="0"/>
              </a:spcAft>
              <a:defRPr sz="2400" b="1" kern="1200">
                <a:solidFill>
                  <a:srgbClr val="FFA27C"/>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rgbClr val="FFA27C"/>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rgbClr val="FFA27C"/>
                </a:solidFill>
                <a:latin typeface="Arial Narrow" pitchFamily="34" charset="0"/>
                <a:ea typeface="+mn-ea"/>
                <a:cs typeface="+mn-cs"/>
              </a:defRPr>
            </a:lvl5pPr>
            <a:lvl6pPr marL="2286000" algn="l" defTabSz="914400" rtl="0" eaLnBrk="1" latinLnBrk="0" hangingPunct="1">
              <a:defRPr sz="2400" b="1" kern="1200">
                <a:solidFill>
                  <a:srgbClr val="FFA27C"/>
                </a:solidFill>
                <a:latin typeface="Arial Narrow" pitchFamily="34" charset="0"/>
                <a:ea typeface="+mn-ea"/>
                <a:cs typeface="+mn-cs"/>
              </a:defRPr>
            </a:lvl6pPr>
            <a:lvl7pPr marL="2743200" algn="l" defTabSz="914400" rtl="0" eaLnBrk="1" latinLnBrk="0" hangingPunct="1">
              <a:defRPr sz="2400" b="1" kern="1200">
                <a:solidFill>
                  <a:srgbClr val="FFA27C"/>
                </a:solidFill>
                <a:latin typeface="Arial Narrow" pitchFamily="34" charset="0"/>
                <a:ea typeface="+mn-ea"/>
                <a:cs typeface="+mn-cs"/>
              </a:defRPr>
            </a:lvl7pPr>
            <a:lvl8pPr marL="3200400" algn="l" defTabSz="914400" rtl="0" eaLnBrk="1" latinLnBrk="0" hangingPunct="1">
              <a:defRPr sz="2400" b="1" kern="1200">
                <a:solidFill>
                  <a:srgbClr val="FFA27C"/>
                </a:solidFill>
                <a:latin typeface="Arial Narrow" pitchFamily="34" charset="0"/>
                <a:ea typeface="+mn-ea"/>
                <a:cs typeface="+mn-cs"/>
              </a:defRPr>
            </a:lvl8pPr>
            <a:lvl9pPr marL="3657600" algn="l" defTabSz="914400" rtl="0" eaLnBrk="1" latinLnBrk="0" hangingPunct="1">
              <a:defRPr sz="2400" b="1" kern="1200">
                <a:solidFill>
                  <a:srgbClr val="FFA27C"/>
                </a:solidFill>
                <a:latin typeface="Arial Narrow" pitchFamily="34"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rgbClr val="FFA27C"/>
              </a:solidFill>
              <a:effectLst/>
              <a:latin typeface="Arial Narrow" pitchFamily="34" charset="0"/>
            </a:endParaRPr>
          </a:p>
        </p:txBody>
      </p:sp>
      <p:sp>
        <p:nvSpPr>
          <p:cNvPr id="183298" name="Rectangle 2"/>
          <p:cNvSpPr>
            <a:spLocks noGrp="1" noChangeArrowheads="1"/>
          </p:cNvSpPr>
          <p:nvPr>
            <p:ph type="body" idx="1"/>
          </p:nvPr>
        </p:nvSpPr>
        <p:spPr bwMode="black">
          <a:xfrm>
            <a:off x="508000" y="1595441"/>
            <a:ext cx="11176000" cy="47958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dirty="0"/>
              <a:t>Click to edit master text</a:t>
            </a:r>
          </a:p>
          <a:p>
            <a:pPr marL="649224" lvl="1"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a:t>Second level</a:t>
            </a:r>
          </a:p>
          <a:p>
            <a:pPr marL="978408" lvl="2" indent="-320040" algn="l" rtl="0" eaLnBrk="1" fontAlgn="base" hangingPunct="1">
              <a:lnSpc>
                <a:spcPct val="100000"/>
              </a:lnSpc>
              <a:spcBef>
                <a:spcPts val="300"/>
              </a:spcBef>
              <a:spcAft>
                <a:spcPts val="300"/>
              </a:spcAft>
              <a:buClr>
                <a:schemeClr val="tx2"/>
              </a:buClr>
              <a:buSzPct val="125000"/>
              <a:buChar char="–"/>
              <a:tabLst>
                <a:tab pos="8523524" algn="l"/>
              </a:tabLst>
            </a:pPr>
            <a:r>
              <a:rPr lang="en-US" dirty="0"/>
              <a:t>Third level</a:t>
            </a:r>
          </a:p>
          <a:p>
            <a:pPr marL="1316736" lvl="3"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a:t>Fourth level</a:t>
            </a:r>
          </a:p>
          <a:p>
            <a:pPr marL="1645920" lvl="4" indent="-320040" algn="l" rtl="0" eaLnBrk="1" fontAlgn="base" hangingPunct="1">
              <a:lnSpc>
                <a:spcPct val="100000"/>
              </a:lnSpc>
              <a:spcBef>
                <a:spcPts val="300"/>
              </a:spcBef>
              <a:spcAft>
                <a:spcPts val="300"/>
              </a:spcAft>
              <a:buClr>
                <a:schemeClr val="tx2"/>
              </a:buClr>
              <a:buSzPct val="125000"/>
              <a:buFont typeface="Arial Narrow" pitchFamily="34" charset="0"/>
              <a:buChar char="–"/>
              <a:tabLst>
                <a:tab pos="8523524" algn="l"/>
              </a:tabLst>
            </a:pPr>
            <a:r>
              <a:rPr lang="en-US" dirty="0"/>
              <a:t>Fifth level</a:t>
            </a:r>
          </a:p>
        </p:txBody>
      </p:sp>
      <p:sp>
        <p:nvSpPr>
          <p:cNvPr id="183300" name="Rectangle 4"/>
          <p:cNvSpPr>
            <a:spLocks noChangeArrowheads="1"/>
          </p:cNvSpPr>
          <p:nvPr/>
        </p:nvSpPr>
        <p:spPr bwMode="auto">
          <a:xfrm>
            <a:off x="0" y="3"/>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83301" name="Rectangle 5"/>
          <p:cNvSpPr>
            <a:spLocks noChangeArrowheads="1"/>
          </p:cNvSpPr>
          <p:nvPr/>
        </p:nvSpPr>
        <p:spPr bwMode="auto">
          <a:xfrm>
            <a:off x="0" y="6494466"/>
            <a:ext cx="12192000" cy="366767"/>
          </a:xfrm>
          <a:prstGeom prst="rect">
            <a:avLst/>
          </a:prstGeom>
          <a:noFill/>
          <a:ln w="12700">
            <a:noFill/>
            <a:miter lim="800000"/>
            <a:headEnd/>
            <a:tailEnd/>
          </a:ln>
          <a:effectLst/>
        </p:spPr>
        <p:txBody>
          <a:bodyPr lIns="90488" tIns="44450" rIns="90488" bIns="44450" anchor="ctr" anchorCtr="1">
            <a:spAutoFit/>
          </a:bodyPr>
          <a:lstStyle/>
          <a:p>
            <a:pPr algn="ctr"/>
            <a:r>
              <a:rPr lang="en-US" sz="1800" dirty="0">
                <a:solidFill>
                  <a:schemeClr val="accent2"/>
                </a:solidFill>
                <a:effectLst>
                  <a:outerShdw blurRad="38100" dist="38100" dir="2700000" algn="tl">
                    <a:srgbClr val="000000">
                      <a:alpha val="43137"/>
                    </a:srgbClr>
                  </a:outerShdw>
                </a:effectLst>
                <a:latin typeface="Arial" charset="0"/>
              </a:rPr>
              <a:t>UNCLASSIFIED</a:t>
            </a:r>
          </a:p>
        </p:txBody>
      </p:sp>
      <p:sp>
        <p:nvSpPr>
          <p:cNvPr id="183302" name="Rectangle 6"/>
          <p:cNvSpPr>
            <a:spLocks noGrp="1" noChangeArrowheads="1"/>
          </p:cNvSpPr>
          <p:nvPr>
            <p:ph type="title"/>
          </p:nvPr>
        </p:nvSpPr>
        <p:spPr bwMode="black">
          <a:xfrm>
            <a:off x="2130427" y="200025"/>
            <a:ext cx="7912608" cy="1143000"/>
          </a:xfrm>
          <a:prstGeom prst="rect">
            <a:avLst/>
          </a:prstGeom>
          <a:noFill/>
          <a:ln w="12700">
            <a:noFill/>
            <a:miter lim="800000"/>
            <a:headEnd/>
            <a:tailEnd/>
          </a:ln>
          <a:effectLst/>
        </p:spPr>
        <p:txBody>
          <a:bodyPr vert="horz" wrap="square" lIns="90488" tIns="44450" rIns="90488" bIns="44450" numCol="1" anchor="ctr" anchorCtr="1" compatLnSpc="1">
            <a:prstTxWarp prst="textNoShape">
              <a:avLst/>
            </a:prstTxWarp>
          </a:bodyPr>
          <a:lstStyle/>
          <a:p>
            <a:pPr lvl="0"/>
            <a:r>
              <a:rPr lang="en-US" dirty="0"/>
              <a:t>Click to edit master</a:t>
            </a:r>
          </a:p>
        </p:txBody>
      </p:sp>
      <p:grpSp>
        <p:nvGrpSpPr>
          <p:cNvPr id="183303" name="Group 7"/>
          <p:cNvGrpSpPr>
            <a:grpSpLocks/>
          </p:cNvGrpSpPr>
          <p:nvPr/>
        </p:nvGrpSpPr>
        <p:grpSpPr bwMode="auto">
          <a:xfrm>
            <a:off x="299569" y="98428"/>
            <a:ext cx="1529175" cy="1393825"/>
            <a:chOff x="94" y="71"/>
            <a:chExt cx="912" cy="878"/>
          </a:xfrm>
        </p:grpSpPr>
        <p:pic>
          <p:nvPicPr>
            <p:cNvPr id="183304" name="Picture 8" descr="template_ws_patch"/>
            <p:cNvPicPr>
              <a:picLocks noChangeAspect="1" noChangeArrowheads="1"/>
            </p:cNvPicPr>
            <p:nvPr userDrawn="1"/>
          </p:nvPicPr>
          <p:blipFill>
            <a:blip r:embed="rId8" cstate="print"/>
            <a:srcRect/>
            <a:stretch>
              <a:fillRect/>
            </a:stretch>
          </p:blipFill>
          <p:spPr bwMode="auto">
            <a:xfrm>
              <a:off x="242" y="71"/>
              <a:ext cx="617" cy="748"/>
            </a:xfrm>
            <a:prstGeom prst="rect">
              <a:avLst/>
            </a:prstGeom>
            <a:noFill/>
            <a:ln w="9525">
              <a:noFill/>
              <a:miter lim="800000"/>
              <a:headEnd/>
              <a:tailEnd/>
            </a:ln>
          </p:spPr>
        </p:pic>
        <p:sp>
          <p:nvSpPr>
            <p:cNvPr id="183305" name="AutoShape 9" descr="Large checker board"/>
            <p:cNvSpPr>
              <a:spLocks noChangeArrowheads="1"/>
            </p:cNvSpPr>
            <p:nvPr userDrawn="1"/>
          </p:nvSpPr>
          <p:spPr bwMode="auto">
            <a:xfrm flipH="1" flipV="1">
              <a:off x="94" y="709"/>
              <a:ext cx="912" cy="240"/>
            </a:xfrm>
            <a:prstGeom prst="ellipseRibbon2">
              <a:avLst>
                <a:gd name="adj1" fmla="val 50000"/>
                <a:gd name="adj2" fmla="val 56019"/>
                <a:gd name="adj3" fmla="val 25000"/>
              </a:avLst>
            </a:prstGeom>
            <a:pattFill prst="lgCheck">
              <a:fgClr>
                <a:schemeClr val="tx2"/>
              </a:fgClr>
              <a:bgClr>
                <a:schemeClr val="bg2"/>
              </a:bgClr>
            </a:pattFill>
            <a:ln w="12700">
              <a:solidFill>
                <a:schemeClr val="bg2"/>
              </a:solidFill>
              <a:round/>
              <a:headEnd/>
              <a:tailEnd/>
            </a:ln>
            <a:effectLst/>
          </p:spPr>
          <p:txBody>
            <a:bodyPr wrap="none" anchor="ctr"/>
            <a:lstStyle/>
            <a:p>
              <a:endParaRPr lang="en-US" sz="2400" dirty="0">
                <a:effectLst>
                  <a:outerShdw blurRad="38100" dist="38100" dir="2700000" algn="tl">
                    <a:srgbClr val="000000">
                      <a:alpha val="43137"/>
                    </a:srgbClr>
                  </a:outerShdw>
                </a:effectLst>
              </a:endParaRPr>
            </a:p>
          </p:txBody>
        </p:sp>
      </p:grpSp>
      <p:sp>
        <p:nvSpPr>
          <p:cNvPr id="183306" name="Rectangle 10"/>
          <p:cNvSpPr>
            <a:spLocks noChangeArrowheads="1"/>
          </p:cNvSpPr>
          <p:nvPr/>
        </p:nvSpPr>
        <p:spPr bwMode="black">
          <a:xfrm>
            <a:off x="11522502" y="6541292"/>
            <a:ext cx="415498" cy="313932"/>
          </a:xfrm>
          <a:prstGeom prst="rect">
            <a:avLst/>
          </a:prstGeom>
          <a:noFill/>
          <a:ln w="12700">
            <a:noFill/>
            <a:miter lim="800000"/>
            <a:headEnd/>
            <a:tailEnd/>
          </a:ln>
          <a:effectLst/>
        </p:spPr>
        <p:txBody>
          <a:bodyPr wrap="none" anchor="ctr" anchorCtr="1">
            <a:spAutoFit/>
          </a:bodyPr>
          <a:lstStyle/>
          <a:p>
            <a:pPr algn="r">
              <a:lnSpc>
                <a:spcPct val="80000"/>
              </a:lnSpc>
              <a:spcBef>
                <a:spcPct val="30000"/>
              </a:spcBef>
            </a:pPr>
            <a:fld id="{DA903C6E-477B-42BE-B60F-40CFBB4EFC57}" type="slidenum">
              <a:rPr lang="en-US" sz="1800">
                <a:solidFill>
                  <a:srgbClr val="00DFCA"/>
                </a:solidFill>
                <a:effectLst>
                  <a:outerShdw blurRad="38100" dist="38100" dir="2700000" algn="tl">
                    <a:srgbClr val="000000">
                      <a:alpha val="43137"/>
                    </a:srgbClr>
                  </a:outerShdw>
                </a:effectLst>
              </a:rPr>
              <a:pPr algn="r">
                <a:lnSpc>
                  <a:spcPct val="80000"/>
                </a:lnSpc>
                <a:spcBef>
                  <a:spcPct val="30000"/>
                </a:spcBef>
              </a:pPr>
              <a:t>‹#›</a:t>
            </a:fld>
            <a:endParaRPr lang="en-US" sz="1800" dirty="0">
              <a:solidFill>
                <a:srgbClr val="00DFCA"/>
              </a:solidFill>
              <a:effectLst>
                <a:outerShdw blurRad="38100" dist="38100" dir="2700000" algn="tl">
                  <a:srgbClr val="000000">
                    <a:alpha val="43137"/>
                  </a:srgbClr>
                </a:outerShdw>
              </a:effectLst>
            </a:endParaRPr>
          </a:p>
        </p:txBody>
      </p:sp>
    </p:spTree>
  </p:cSld>
  <p:clrMap bg1="dk2" tx1="lt1" bg2="dk1" tx2="lt2" accent1="accent1" accent2="accent2" accent3="accent3" accent4="accent4" accent5="accent5" accent6="accent6" hlink="hlink" folHlink="folHlink"/>
  <p:sldLayoutIdLst>
    <p:sldLayoutId id="2147483658" r:id="rId1"/>
    <p:sldLayoutId id="2147483659" r:id="rId2"/>
    <p:sldLayoutId id="2147483661" r:id="rId3"/>
    <p:sldLayoutId id="2147483663" r:id="rId4"/>
    <p:sldLayoutId id="2147483664" r:id="rId5"/>
    <p:sldLayoutId id="2147483673" r:id="rId6"/>
  </p:sldLayoutIdLst>
  <p:txStyles>
    <p:titleStyle>
      <a:lvl1pPr algn="ctr" rtl="0" eaLnBrk="1" fontAlgn="base" hangingPunct="1">
        <a:lnSpc>
          <a:spcPts val="3700"/>
        </a:lnSpc>
        <a:spcBef>
          <a:spcPct val="0"/>
        </a:spcBef>
        <a:spcAft>
          <a:spcPct val="0"/>
        </a:spcAft>
        <a:defRPr sz="3600" b="1">
          <a:solidFill>
            <a:schemeClr val="tx2"/>
          </a:solidFill>
          <a:effectLst>
            <a:outerShdw blurRad="38100" dist="38100" dir="2700000" algn="tl">
              <a:srgbClr val="000000">
                <a:alpha val="43137"/>
              </a:srgbClr>
            </a:outerShdw>
          </a:effectLst>
          <a:latin typeface="+mj-lt"/>
          <a:ea typeface="+mj-ea"/>
          <a:cs typeface="+mj-cs"/>
        </a:defRPr>
      </a:lvl1pPr>
      <a:lvl2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2pPr>
      <a:lvl3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3pPr>
      <a:lvl4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4pPr>
      <a:lvl5pPr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5pPr>
      <a:lvl6pPr marL="4572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6pPr>
      <a:lvl7pPr marL="9144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7pPr>
      <a:lvl8pPr marL="13716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8pPr>
      <a:lvl9pPr marL="1828800" algn="ctr" rtl="0" eaLnBrk="1" fontAlgn="base" hangingPunct="1">
        <a:lnSpc>
          <a:spcPct val="85000"/>
        </a:lnSpc>
        <a:spcBef>
          <a:spcPct val="0"/>
        </a:spcBef>
        <a:spcAft>
          <a:spcPct val="0"/>
        </a:spcAft>
        <a:defRPr sz="3600" b="1">
          <a:solidFill>
            <a:schemeClr val="tx2"/>
          </a:solidFill>
          <a:effectLst>
            <a:outerShdw blurRad="38100" dist="38100" dir="2700000" algn="tl">
              <a:srgbClr val="000000"/>
            </a:outerShdw>
          </a:effectLst>
          <a:latin typeface="Arial" charset="0"/>
        </a:defRPr>
      </a:lvl9pPr>
    </p:titleStyle>
    <p:bodyStyle>
      <a:lvl1pPr marL="320040" indent="-320040" algn="l" rtl="0" eaLnBrk="1" fontAlgn="base" hangingPunct="1">
        <a:lnSpc>
          <a:spcPct val="100000"/>
        </a:lnSpc>
        <a:spcBef>
          <a:spcPts val="300"/>
        </a:spcBef>
        <a:spcAft>
          <a:spcPts val="300"/>
        </a:spcAft>
        <a:buClr>
          <a:schemeClr val="tx2"/>
        </a:buClr>
        <a:buSzPct val="125000"/>
        <a:buChar char="–"/>
        <a:tabLst>
          <a:tab pos="8064500" algn="l"/>
        </a:tabLst>
        <a:defRPr lang="en-US" sz="2800" b="1" dirty="0" smtClean="0">
          <a:solidFill>
            <a:schemeClr val="tx1"/>
          </a:solidFill>
          <a:effectLst>
            <a:outerShdw blurRad="38100" dist="38100" dir="2700000" algn="tl">
              <a:srgbClr val="000000">
                <a:alpha val="43137"/>
              </a:srgbClr>
            </a:outerShdw>
          </a:effectLst>
          <a:latin typeface="+mn-lt"/>
          <a:ea typeface="+mn-ea"/>
          <a:cs typeface="+mn-cs"/>
        </a:defRPr>
      </a:lvl1pPr>
      <a:lvl2pPr marL="53035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2pPr>
      <a:lvl3pPr marL="713232" indent="-319088" algn="l" rtl="0" eaLnBrk="1" fontAlgn="base" hangingPunct="1">
        <a:lnSpc>
          <a:spcPct val="100000"/>
        </a:lnSpc>
        <a:spcBef>
          <a:spcPts val="300"/>
        </a:spcBef>
        <a:spcAft>
          <a:spcPts val="300"/>
        </a:spcAft>
        <a:buClr>
          <a:schemeClr val="tx2"/>
        </a:buClr>
        <a:buSzPct val="125000"/>
        <a:buChar char="–"/>
        <a:tabLst>
          <a:tab pos="8064500" algn="l"/>
        </a:tabLst>
        <a:defRPr lang="en-US" sz="2400" b="1" dirty="0" smtClean="0">
          <a:solidFill>
            <a:schemeClr val="tx1"/>
          </a:solidFill>
          <a:effectLst>
            <a:outerShdw blurRad="38100" dist="38100" dir="2700000" algn="tl">
              <a:srgbClr val="000000">
                <a:alpha val="43137"/>
              </a:srgbClr>
            </a:outerShdw>
          </a:effectLst>
          <a:latin typeface="+mn-lt"/>
        </a:defRPr>
      </a:lvl3pPr>
      <a:lvl4pPr marL="886968"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4pPr>
      <a:lvl5pPr marL="1033272" indent="-319088" algn="l" rtl="0" eaLnBrk="1" fontAlgn="base" hangingPunct="1">
        <a:lnSpc>
          <a:spcPct val="100000"/>
        </a:lnSpc>
        <a:spcBef>
          <a:spcPts val="300"/>
        </a:spcBef>
        <a:spcAft>
          <a:spcPts val="300"/>
        </a:spcAft>
        <a:buClr>
          <a:schemeClr val="tx2"/>
        </a:buClr>
        <a:buSzPct val="125000"/>
        <a:buFont typeface="Arial Narrow" pitchFamily="34" charset="0"/>
        <a:buChar char="–"/>
        <a:tabLst>
          <a:tab pos="8064500" algn="l"/>
        </a:tabLst>
        <a:defRPr lang="en-US" sz="2000" b="1" dirty="0" smtClean="0">
          <a:solidFill>
            <a:schemeClr val="tx1"/>
          </a:solidFill>
          <a:effectLst>
            <a:outerShdw blurRad="38100" dist="38100" dir="2700000" algn="tl">
              <a:srgbClr val="000000">
                <a:alpha val="43137"/>
              </a:srgbClr>
            </a:outerShdw>
          </a:effectLst>
          <a:latin typeface="+mn-lt"/>
        </a:defRPr>
      </a:lvl5pPr>
      <a:lvl6pPr marL="2519363" indent="-228600" algn="l" rtl="0" eaLnBrk="1" fontAlgn="base" hangingPunct="1">
        <a:spcBef>
          <a:spcPct val="20000"/>
        </a:spcBef>
        <a:spcAft>
          <a:spcPct val="0"/>
        </a:spcAft>
        <a:buChar char="»"/>
        <a:tabLst>
          <a:tab pos="8064500" algn="l"/>
        </a:tabLst>
        <a:defRPr sz="2000">
          <a:solidFill>
            <a:schemeClr val="tx1"/>
          </a:solidFill>
          <a:latin typeface="+mn-lt"/>
        </a:defRPr>
      </a:lvl6pPr>
      <a:lvl7pPr marL="2976563" indent="-228600" algn="l" rtl="0" eaLnBrk="1" fontAlgn="base" hangingPunct="1">
        <a:spcBef>
          <a:spcPct val="20000"/>
        </a:spcBef>
        <a:spcAft>
          <a:spcPct val="0"/>
        </a:spcAft>
        <a:buChar char="»"/>
        <a:tabLst>
          <a:tab pos="8064500" algn="l"/>
        </a:tabLst>
        <a:defRPr sz="2000">
          <a:solidFill>
            <a:schemeClr val="tx1"/>
          </a:solidFill>
          <a:latin typeface="+mn-lt"/>
        </a:defRPr>
      </a:lvl7pPr>
      <a:lvl8pPr marL="3433763" indent="-228600" algn="l" rtl="0" eaLnBrk="1" fontAlgn="base" hangingPunct="1">
        <a:spcBef>
          <a:spcPct val="20000"/>
        </a:spcBef>
        <a:spcAft>
          <a:spcPct val="0"/>
        </a:spcAft>
        <a:buChar char="»"/>
        <a:tabLst>
          <a:tab pos="8064500" algn="l"/>
        </a:tabLst>
        <a:defRPr sz="2000">
          <a:solidFill>
            <a:schemeClr val="tx1"/>
          </a:solidFill>
          <a:latin typeface="+mn-lt"/>
        </a:defRPr>
      </a:lvl8pPr>
      <a:lvl9pPr marL="3890963" indent="-228600" algn="l" rtl="0" eaLnBrk="1" fontAlgn="base" hangingPunct="1">
        <a:spcBef>
          <a:spcPct val="20000"/>
        </a:spcBef>
        <a:spcAft>
          <a:spcPct val="0"/>
        </a:spcAft>
        <a:buChar char="»"/>
        <a:tabLst>
          <a:tab pos="8064500" algn="l"/>
        </a:tabLst>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3B1858-4013-4E85-AD51-163D7AA07E0C}"/>
              </a:ext>
            </a:extLst>
          </p:cNvPr>
          <p:cNvSpPr>
            <a:spLocks noGrp="1"/>
          </p:cNvSpPr>
          <p:nvPr>
            <p:ph type="title"/>
          </p:nvPr>
        </p:nvSpPr>
        <p:spPr>
          <a:xfrm>
            <a:off x="2130427" y="200025"/>
            <a:ext cx="7912608" cy="1143000"/>
          </a:xfrm>
        </p:spPr>
        <p:txBody>
          <a:bodyPr wrap="square" anchor="ctr">
            <a:normAutofit/>
          </a:bodyPr>
          <a:lstStyle/>
          <a:p>
            <a:r>
              <a:rPr lang="en-US" dirty="0" err="1"/>
              <a:t>PSRemoting</a:t>
            </a:r>
            <a:endParaRPr lang="en-US" dirty="0"/>
          </a:p>
        </p:txBody>
      </p:sp>
      <p:sp>
        <p:nvSpPr>
          <p:cNvPr id="9" name="Content Placeholder 2">
            <a:extLst>
              <a:ext uri="{FF2B5EF4-FFF2-40B4-BE49-F238E27FC236}">
                <a16:creationId xmlns:a16="http://schemas.microsoft.com/office/drawing/2014/main" id="{488503F1-EB6C-470F-80DE-AF804092588C}"/>
              </a:ext>
            </a:extLst>
          </p:cNvPr>
          <p:cNvSpPr>
            <a:spLocks noGrp="1"/>
          </p:cNvSpPr>
          <p:nvPr>
            <p:ph sz="half" idx="1"/>
          </p:nvPr>
        </p:nvSpPr>
        <p:spPr>
          <a:xfrm>
            <a:off x="545324" y="1595441"/>
            <a:ext cx="5486400" cy="4795837"/>
          </a:xfrm>
        </p:spPr>
        <p:txBody>
          <a:bodyPr/>
          <a:lstStyle/>
          <a:p>
            <a:r>
              <a:rPr lang="en-US" dirty="0"/>
              <a:t>Enables you to run commands on remote computers</a:t>
            </a:r>
          </a:p>
          <a:p>
            <a:r>
              <a:rPr lang="en-US" dirty="0"/>
              <a:t>Client connects to destination on a </a:t>
            </a:r>
            <a:r>
              <a:rPr lang="en-US" dirty="0" err="1"/>
              <a:t>WinRM</a:t>
            </a:r>
            <a:r>
              <a:rPr lang="en-US" dirty="0"/>
              <a:t> listener</a:t>
            </a:r>
          </a:p>
          <a:p>
            <a:r>
              <a:rPr lang="en-US" dirty="0"/>
              <a:t>Client connects over HTTP or HTTPs and authenticates </a:t>
            </a:r>
          </a:p>
          <a:p>
            <a:r>
              <a:rPr lang="en-US" dirty="0"/>
              <a:t>Once complete a session is established</a:t>
            </a:r>
          </a:p>
        </p:txBody>
      </p:sp>
      <p:pic>
        <p:nvPicPr>
          <p:cNvPr id="4" name="Content Placeholder 3">
            <a:extLst>
              <a:ext uri="{FF2B5EF4-FFF2-40B4-BE49-F238E27FC236}">
                <a16:creationId xmlns:a16="http://schemas.microsoft.com/office/drawing/2014/main" id="{9FBF7738-F168-477A-B863-C7504A3EB002}"/>
              </a:ext>
            </a:extLst>
          </p:cNvPr>
          <p:cNvPicPr>
            <a:picLocks noGrp="1" noChangeAspect="1"/>
          </p:cNvPicPr>
          <p:nvPr>
            <p:ph sz="half" idx="2"/>
          </p:nvPr>
        </p:nvPicPr>
        <p:blipFill>
          <a:blip r:embed="rId2"/>
          <a:stretch>
            <a:fillRect/>
          </a:stretch>
        </p:blipFill>
        <p:spPr>
          <a:xfrm>
            <a:off x="6169607" y="1826232"/>
            <a:ext cx="5486400" cy="4334255"/>
          </a:xfrm>
          <a:prstGeom prst="rect">
            <a:avLst/>
          </a:prstGeom>
          <a:noFill/>
        </p:spPr>
      </p:pic>
    </p:spTree>
    <p:extLst>
      <p:ext uri="{BB962C8B-B14F-4D97-AF65-F5344CB8AC3E}">
        <p14:creationId xmlns:p14="http://schemas.microsoft.com/office/powerpoint/2010/main" val="35241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a:extLst>
              <a:ext uri="{FF2B5EF4-FFF2-40B4-BE49-F238E27FC236}">
                <a16:creationId xmlns:a16="http://schemas.microsoft.com/office/drawing/2014/main" id="{8B45B0B2-6817-46D9-957B-C5FB5539B00F}"/>
              </a:ext>
            </a:extLst>
          </p:cNvPr>
          <p:cNvSpPr>
            <a:spLocks noGrp="1"/>
          </p:cNvSpPr>
          <p:nvPr>
            <p:ph idx="1"/>
          </p:nvPr>
        </p:nvSpPr>
        <p:spPr>
          <a:xfrm>
            <a:off x="545324" y="1595441"/>
            <a:ext cx="11089949" cy="4795837"/>
          </a:xfrm>
        </p:spPr>
        <p:txBody>
          <a:bodyPr/>
          <a:lstStyle/>
          <a:p>
            <a:r>
              <a:rPr lang="en-US" dirty="0"/>
              <a:t>Trusted Hosts</a:t>
            </a:r>
          </a:p>
          <a:p>
            <a:pPr lvl="1"/>
            <a:r>
              <a:rPr lang="en-US" dirty="0"/>
              <a:t>Set-Item </a:t>
            </a:r>
            <a:r>
              <a:rPr lang="en-US" dirty="0" err="1"/>
              <a:t>WSMan</a:t>
            </a:r>
            <a:r>
              <a:rPr lang="en-US" dirty="0"/>
              <a:t>:\localhost\Client\</a:t>
            </a:r>
            <a:r>
              <a:rPr lang="en-US" dirty="0" err="1"/>
              <a:t>TrustedHosts</a:t>
            </a:r>
            <a:r>
              <a:rPr lang="en-US" dirty="0"/>
              <a:t> –Value *</a:t>
            </a:r>
          </a:p>
          <a:p>
            <a:pPr lvl="2"/>
            <a:r>
              <a:rPr lang="en-US" dirty="0"/>
              <a:t>Basic Authentication not secure</a:t>
            </a:r>
          </a:p>
          <a:p>
            <a:r>
              <a:rPr lang="en-US" dirty="0"/>
              <a:t>Creds</a:t>
            </a:r>
          </a:p>
          <a:p>
            <a:pPr lvl="1"/>
            <a:r>
              <a:rPr lang="en-US" dirty="0"/>
              <a:t>Get-Credential</a:t>
            </a:r>
          </a:p>
          <a:p>
            <a:pPr lvl="2"/>
            <a:r>
              <a:rPr lang="en-US" dirty="0"/>
              <a:t>Gets a credential object based on a user name and password</a:t>
            </a:r>
          </a:p>
          <a:p>
            <a:pPr lvl="3"/>
            <a:r>
              <a:rPr lang="en-US" dirty="0"/>
              <a:t>Stored as a Secure String</a:t>
            </a:r>
          </a:p>
          <a:p>
            <a:r>
              <a:rPr lang="en-US" dirty="0" err="1"/>
              <a:t>WinRM</a:t>
            </a:r>
            <a:endParaRPr lang="en-US" dirty="0"/>
          </a:p>
          <a:p>
            <a:pPr lvl="1"/>
            <a:r>
              <a:rPr lang="en-US" dirty="0"/>
              <a:t>Windows Remote Management</a:t>
            </a:r>
          </a:p>
          <a:p>
            <a:pPr lvl="2"/>
            <a:r>
              <a:rPr lang="en-US" dirty="0"/>
              <a:t>Must be running and allowed through the firewall</a:t>
            </a:r>
          </a:p>
          <a:p>
            <a:pPr lvl="3"/>
            <a:r>
              <a:rPr lang="en-US" i="1" dirty="0" err="1"/>
              <a:t>Winrm</a:t>
            </a:r>
            <a:r>
              <a:rPr lang="en-US" i="1" dirty="0"/>
              <a:t> qc</a:t>
            </a:r>
          </a:p>
        </p:txBody>
      </p:sp>
      <p:sp>
        <p:nvSpPr>
          <p:cNvPr id="11" name="Title 2">
            <a:extLst>
              <a:ext uri="{FF2B5EF4-FFF2-40B4-BE49-F238E27FC236}">
                <a16:creationId xmlns:a16="http://schemas.microsoft.com/office/drawing/2014/main" id="{8089F38C-BB3F-4C0C-8FD8-BA0F4EE58259}"/>
              </a:ext>
            </a:extLst>
          </p:cNvPr>
          <p:cNvSpPr>
            <a:spLocks noGrp="1"/>
          </p:cNvSpPr>
          <p:nvPr>
            <p:ph type="title"/>
          </p:nvPr>
        </p:nvSpPr>
        <p:spPr>
          <a:xfrm>
            <a:off x="2130427" y="200025"/>
            <a:ext cx="7912608" cy="1143000"/>
          </a:xfrm>
        </p:spPr>
        <p:txBody>
          <a:bodyPr/>
          <a:lstStyle/>
          <a:p>
            <a:r>
              <a:rPr lang="en-US" dirty="0" err="1"/>
              <a:t>PSRemoting</a:t>
            </a:r>
            <a:r>
              <a:rPr lang="en-US" dirty="0"/>
              <a:t> Dependencies</a:t>
            </a:r>
          </a:p>
        </p:txBody>
      </p:sp>
    </p:spTree>
    <p:extLst>
      <p:ext uri="{BB962C8B-B14F-4D97-AF65-F5344CB8AC3E}">
        <p14:creationId xmlns:p14="http://schemas.microsoft.com/office/powerpoint/2010/main" val="4261348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F95B23-572F-4297-BF0C-E58D688A79D9}"/>
              </a:ext>
            </a:extLst>
          </p:cNvPr>
          <p:cNvSpPr>
            <a:spLocks noGrp="1"/>
          </p:cNvSpPr>
          <p:nvPr>
            <p:ph idx="1"/>
          </p:nvPr>
        </p:nvSpPr>
        <p:spPr/>
        <p:txBody>
          <a:bodyPr/>
          <a:lstStyle/>
          <a:p>
            <a:r>
              <a:rPr lang="en-US" dirty="0"/>
              <a:t>New-</a:t>
            </a:r>
            <a:r>
              <a:rPr lang="en-US" dirty="0" err="1"/>
              <a:t>PSSession</a:t>
            </a:r>
            <a:endParaRPr lang="en-US" dirty="0"/>
          </a:p>
          <a:p>
            <a:pPr lvl="1"/>
            <a:r>
              <a:rPr lang="en-US" dirty="0"/>
              <a:t>Creates a persistent connection to a local or remote computer</a:t>
            </a:r>
          </a:p>
          <a:p>
            <a:r>
              <a:rPr lang="en-US" dirty="0"/>
              <a:t>Enter-</a:t>
            </a:r>
            <a:r>
              <a:rPr lang="en-US" dirty="0" err="1"/>
              <a:t>PSSession</a:t>
            </a:r>
            <a:endParaRPr lang="en-US" dirty="0"/>
          </a:p>
          <a:p>
            <a:pPr lvl="1"/>
            <a:r>
              <a:rPr lang="en-US" dirty="0"/>
              <a:t>Starts an interactive session with a remote computer</a:t>
            </a:r>
          </a:p>
          <a:p>
            <a:pPr lvl="1"/>
            <a:r>
              <a:rPr lang="en-US" dirty="0"/>
              <a:t>Can utilize session id’s to enter a persistent connection</a:t>
            </a:r>
          </a:p>
          <a:p>
            <a:r>
              <a:rPr lang="en-US" dirty="0"/>
              <a:t>$cred = Get-Credential</a:t>
            </a:r>
          </a:p>
          <a:p>
            <a:r>
              <a:rPr lang="en-US" dirty="0"/>
              <a:t>$Session = New-</a:t>
            </a:r>
            <a:r>
              <a:rPr lang="en-US" dirty="0" err="1"/>
              <a:t>PSSession</a:t>
            </a:r>
            <a:r>
              <a:rPr lang="en-US" dirty="0"/>
              <a:t> –</a:t>
            </a:r>
            <a:r>
              <a:rPr lang="en-US" dirty="0" err="1"/>
              <a:t>ComputerName</a:t>
            </a:r>
            <a:r>
              <a:rPr lang="en-US" dirty="0"/>
              <a:t> [IP] –Credential $cred</a:t>
            </a:r>
          </a:p>
          <a:p>
            <a:r>
              <a:rPr lang="en-US" dirty="0"/>
              <a:t>Enter-</a:t>
            </a:r>
            <a:r>
              <a:rPr lang="en-US" dirty="0" err="1"/>
              <a:t>PSSession</a:t>
            </a:r>
            <a:r>
              <a:rPr lang="en-US" dirty="0"/>
              <a:t> –id #</a:t>
            </a:r>
          </a:p>
          <a:p>
            <a:endParaRPr lang="en-US" dirty="0"/>
          </a:p>
        </p:txBody>
      </p:sp>
      <p:sp>
        <p:nvSpPr>
          <p:cNvPr id="3" name="Title 2">
            <a:extLst>
              <a:ext uri="{FF2B5EF4-FFF2-40B4-BE49-F238E27FC236}">
                <a16:creationId xmlns:a16="http://schemas.microsoft.com/office/drawing/2014/main" id="{A2CCD9DE-C323-46CB-B29F-E025C4FC87BE}"/>
              </a:ext>
            </a:extLst>
          </p:cNvPr>
          <p:cNvSpPr>
            <a:spLocks noGrp="1"/>
          </p:cNvSpPr>
          <p:nvPr>
            <p:ph type="title"/>
          </p:nvPr>
        </p:nvSpPr>
        <p:spPr/>
        <p:txBody>
          <a:bodyPr/>
          <a:lstStyle/>
          <a:p>
            <a:r>
              <a:rPr lang="en-US" dirty="0"/>
              <a:t>How Do We Make a Connection</a:t>
            </a:r>
          </a:p>
        </p:txBody>
      </p:sp>
    </p:spTree>
    <p:extLst>
      <p:ext uri="{BB962C8B-B14F-4D97-AF65-F5344CB8AC3E}">
        <p14:creationId xmlns:p14="http://schemas.microsoft.com/office/powerpoint/2010/main" val="129076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FC2E70-2C50-4C09-BB57-8FFF72963CBE}"/>
              </a:ext>
            </a:extLst>
          </p:cNvPr>
          <p:cNvSpPr>
            <a:spLocks noGrp="1"/>
          </p:cNvSpPr>
          <p:nvPr>
            <p:ph idx="1"/>
          </p:nvPr>
        </p:nvSpPr>
        <p:spPr/>
        <p:txBody>
          <a:bodyPr/>
          <a:lstStyle/>
          <a:p>
            <a:r>
              <a:rPr lang="en-US" dirty="0"/>
              <a:t>Copy-item</a:t>
            </a:r>
          </a:p>
          <a:p>
            <a:pPr lvl="1"/>
            <a:r>
              <a:rPr lang="en-US" dirty="0"/>
              <a:t>cmdlet copies an item from one location to another location in the same namespace</a:t>
            </a:r>
          </a:p>
          <a:p>
            <a:r>
              <a:rPr lang="en-US" dirty="0"/>
              <a:t>Copying an item to a Remote System</a:t>
            </a:r>
          </a:p>
          <a:p>
            <a:pPr lvl="1"/>
            <a:r>
              <a:rPr lang="en-US" dirty="0"/>
              <a:t>$Session = New-</a:t>
            </a:r>
            <a:r>
              <a:rPr lang="en-US" dirty="0" err="1"/>
              <a:t>PSSession</a:t>
            </a:r>
            <a:r>
              <a:rPr lang="en-US" dirty="0"/>
              <a:t> -</a:t>
            </a:r>
            <a:r>
              <a:rPr lang="en-US" dirty="0" err="1"/>
              <a:t>ComputerName</a:t>
            </a:r>
            <a:r>
              <a:rPr lang="en-US" dirty="0"/>
              <a:t> [IP] -Credential $cred</a:t>
            </a:r>
          </a:p>
          <a:p>
            <a:pPr lvl="1"/>
            <a:r>
              <a:rPr lang="en-US" dirty="0"/>
              <a:t>Copy-Item "D:\Folder004\scriptingexample.ps1" -Destination "C:\Folder004_Copy\scriptingexample_copy.ps1" -</a:t>
            </a:r>
            <a:r>
              <a:rPr lang="en-US" dirty="0" err="1"/>
              <a:t>ToSession</a:t>
            </a:r>
            <a:r>
              <a:rPr lang="en-US" dirty="0"/>
              <a:t> $Session</a:t>
            </a:r>
          </a:p>
          <a:p>
            <a:r>
              <a:rPr lang="en-US" dirty="0"/>
              <a:t>Copying an item from a Remote System</a:t>
            </a:r>
          </a:p>
          <a:p>
            <a:pPr lvl="1"/>
            <a:r>
              <a:rPr lang="en-US" dirty="0"/>
              <a:t>$Session = New-</a:t>
            </a:r>
            <a:r>
              <a:rPr lang="en-US" dirty="0" err="1"/>
              <a:t>PSSession</a:t>
            </a:r>
            <a:r>
              <a:rPr lang="en-US" dirty="0"/>
              <a:t> -</a:t>
            </a:r>
            <a:r>
              <a:rPr lang="en-US" dirty="0" err="1"/>
              <a:t>ComputerName</a:t>
            </a:r>
            <a:r>
              <a:rPr lang="en-US" dirty="0"/>
              <a:t> [IP] -Credential $cred</a:t>
            </a:r>
          </a:p>
          <a:p>
            <a:pPr lvl="1"/>
            <a:r>
              <a:rPr lang="en-US" dirty="0"/>
              <a:t>Copy-Item "C:\MyRemoteData\test.log" -Destination "D:\MyLocalData\" -</a:t>
            </a:r>
            <a:r>
              <a:rPr lang="en-US" dirty="0" err="1"/>
              <a:t>FromSession</a:t>
            </a:r>
            <a:r>
              <a:rPr lang="en-US" dirty="0"/>
              <a:t> $Session</a:t>
            </a:r>
          </a:p>
        </p:txBody>
      </p:sp>
      <p:sp>
        <p:nvSpPr>
          <p:cNvPr id="3" name="Title 2">
            <a:extLst>
              <a:ext uri="{FF2B5EF4-FFF2-40B4-BE49-F238E27FC236}">
                <a16:creationId xmlns:a16="http://schemas.microsoft.com/office/drawing/2014/main" id="{810A98E8-6EAA-4EF3-926C-3AA27C4788FB}"/>
              </a:ext>
            </a:extLst>
          </p:cNvPr>
          <p:cNvSpPr>
            <a:spLocks noGrp="1"/>
          </p:cNvSpPr>
          <p:nvPr>
            <p:ph type="title"/>
          </p:nvPr>
        </p:nvSpPr>
        <p:spPr/>
        <p:txBody>
          <a:bodyPr/>
          <a:lstStyle/>
          <a:p>
            <a:r>
              <a:rPr lang="en-US" dirty="0"/>
              <a:t>File Traversal in </a:t>
            </a:r>
            <a:r>
              <a:rPr lang="en-US" dirty="0" err="1"/>
              <a:t>PSSession</a:t>
            </a:r>
            <a:endParaRPr lang="en-US" dirty="0"/>
          </a:p>
        </p:txBody>
      </p:sp>
    </p:spTree>
    <p:extLst>
      <p:ext uri="{BB962C8B-B14F-4D97-AF65-F5344CB8AC3E}">
        <p14:creationId xmlns:p14="http://schemas.microsoft.com/office/powerpoint/2010/main" val="3615244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F3586B-5B55-461B-850C-ECD3A7C84388}"/>
              </a:ext>
            </a:extLst>
          </p:cNvPr>
          <p:cNvSpPr>
            <a:spLocks noGrp="1"/>
          </p:cNvSpPr>
          <p:nvPr>
            <p:ph idx="1"/>
          </p:nvPr>
        </p:nvSpPr>
        <p:spPr/>
        <p:txBody>
          <a:bodyPr/>
          <a:lstStyle/>
          <a:p>
            <a:r>
              <a:rPr lang="en-US" dirty="0"/>
              <a:t>Create a session on Workstation 1 using </a:t>
            </a:r>
            <a:r>
              <a:rPr lang="en-US" dirty="0" err="1"/>
              <a:t>PSRemoting</a:t>
            </a:r>
            <a:endParaRPr lang="en-US" dirty="0"/>
          </a:p>
          <a:p>
            <a:r>
              <a:rPr lang="en-US" dirty="0"/>
              <a:t>Copy any item on your ops station to Workstation 1 and then validate using Get-</a:t>
            </a:r>
            <a:r>
              <a:rPr lang="en-US" dirty="0" err="1"/>
              <a:t>ChildItem</a:t>
            </a:r>
            <a:endParaRPr lang="en-US" dirty="0"/>
          </a:p>
          <a:p>
            <a:r>
              <a:rPr lang="en-US" dirty="0"/>
              <a:t>On the remote system get the list of running services, export it to CSV and copy from the session to your ops station</a:t>
            </a:r>
          </a:p>
          <a:p>
            <a:r>
              <a:rPr lang="en-US" dirty="0"/>
              <a:t>Using GCM find a cmdlet to invoke commands on the remote computer using your session </a:t>
            </a:r>
          </a:p>
          <a:p>
            <a:pPr lvl="1"/>
            <a:r>
              <a:rPr lang="en-US" dirty="0"/>
              <a:t>Hint: help [cmdlet] –Examples</a:t>
            </a:r>
          </a:p>
          <a:p>
            <a:pPr lvl="1"/>
            <a:r>
              <a:rPr lang="en-US" dirty="0"/>
              <a:t>Use –</a:t>
            </a:r>
            <a:r>
              <a:rPr lang="en-US" dirty="0" err="1"/>
              <a:t>ScriptBlock</a:t>
            </a:r>
            <a:r>
              <a:rPr lang="en-US" dirty="0"/>
              <a:t> to determine the </a:t>
            </a:r>
            <a:r>
              <a:rPr lang="en-US" dirty="0" err="1"/>
              <a:t>PSVersion</a:t>
            </a:r>
            <a:r>
              <a:rPr lang="en-US" dirty="0"/>
              <a:t> of Workstation 1</a:t>
            </a:r>
          </a:p>
        </p:txBody>
      </p:sp>
      <p:sp>
        <p:nvSpPr>
          <p:cNvPr id="3" name="Title 2">
            <a:extLst>
              <a:ext uri="{FF2B5EF4-FFF2-40B4-BE49-F238E27FC236}">
                <a16:creationId xmlns:a16="http://schemas.microsoft.com/office/drawing/2014/main" id="{FAFE75FE-A823-4F8F-97CF-0C35ACD9D296}"/>
              </a:ext>
            </a:extLst>
          </p:cNvPr>
          <p:cNvSpPr>
            <a:spLocks noGrp="1"/>
          </p:cNvSpPr>
          <p:nvPr>
            <p:ph type="title"/>
          </p:nvPr>
        </p:nvSpPr>
        <p:spPr/>
        <p:txBody>
          <a:bodyPr/>
          <a:lstStyle/>
          <a:p>
            <a:r>
              <a:rPr lang="en-US" dirty="0"/>
              <a:t>DEMO</a:t>
            </a:r>
          </a:p>
        </p:txBody>
      </p:sp>
      <p:pic>
        <p:nvPicPr>
          <p:cNvPr id="6" name="Picture 5">
            <a:extLst>
              <a:ext uri="{FF2B5EF4-FFF2-40B4-BE49-F238E27FC236}">
                <a16:creationId xmlns:a16="http://schemas.microsoft.com/office/drawing/2014/main" id="{6782D78F-9D25-442F-B21F-C44D8E10F966}"/>
              </a:ext>
            </a:extLst>
          </p:cNvPr>
          <p:cNvPicPr>
            <a:picLocks noChangeAspect="1"/>
          </p:cNvPicPr>
          <p:nvPr/>
        </p:nvPicPr>
        <p:blipFill>
          <a:blip r:embed="rId2"/>
          <a:stretch>
            <a:fillRect/>
          </a:stretch>
        </p:blipFill>
        <p:spPr>
          <a:xfrm>
            <a:off x="9184340" y="4468348"/>
            <a:ext cx="2361285" cy="2253954"/>
          </a:xfrm>
          <a:prstGeom prst="rect">
            <a:avLst/>
          </a:prstGeom>
        </p:spPr>
      </p:pic>
    </p:spTree>
    <p:extLst>
      <p:ext uri="{BB962C8B-B14F-4D97-AF65-F5344CB8AC3E}">
        <p14:creationId xmlns:p14="http://schemas.microsoft.com/office/powerpoint/2010/main" val="292006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PowerShell</a:t>
            </a:r>
          </a:p>
          <a:p>
            <a:r>
              <a:rPr lang="en-US" i="1" dirty="0" err="1">
                <a:solidFill>
                  <a:schemeClr val="tx2"/>
                </a:solidFill>
              </a:rPr>
              <a:t>Metasponse</a:t>
            </a:r>
            <a:endParaRPr lang="en-US" i="1" dirty="0">
              <a:solidFill>
                <a:schemeClr val="tx2"/>
              </a:solidFill>
            </a:endParaRPr>
          </a:p>
          <a:p>
            <a:r>
              <a:rPr lang="en-US" dirty="0" err="1"/>
              <a:t>Sysinternals</a:t>
            </a:r>
            <a:endParaRPr lang="en-US" dirty="0"/>
          </a:p>
          <a:p>
            <a:r>
              <a:rPr lang="en-US" dirty="0"/>
              <a:t>FRED</a:t>
            </a:r>
          </a:p>
        </p:txBody>
      </p:sp>
      <p:sp>
        <p:nvSpPr>
          <p:cNvPr id="7180" name="Rectangle 12"/>
          <p:cNvSpPr>
            <a:spLocks noGrp="1" noChangeArrowheads="1"/>
          </p:cNvSpPr>
          <p:nvPr>
            <p:ph type="title"/>
          </p:nvPr>
        </p:nvSpPr>
        <p:spPr/>
        <p:txBody>
          <a:bodyPr/>
          <a:lstStyle/>
          <a:p>
            <a:r>
              <a:rPr lang="en-US" dirty="0"/>
              <a:t>Overview</a:t>
            </a:r>
          </a:p>
        </p:txBody>
      </p:sp>
    </p:spTree>
    <p:extLst>
      <p:ext uri="{BB962C8B-B14F-4D97-AF65-F5344CB8AC3E}">
        <p14:creationId xmlns:p14="http://schemas.microsoft.com/office/powerpoint/2010/main" val="221309952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769BCE-C8BC-4650-8638-8A8B1F22E621}"/>
              </a:ext>
            </a:extLst>
          </p:cNvPr>
          <p:cNvSpPr>
            <a:spLocks noGrp="1"/>
          </p:cNvSpPr>
          <p:nvPr>
            <p:ph idx="1"/>
          </p:nvPr>
        </p:nvSpPr>
        <p:spPr/>
        <p:txBody>
          <a:bodyPr/>
          <a:lstStyle/>
          <a:p>
            <a:r>
              <a:rPr lang="en-US" dirty="0"/>
              <a:t>Cyber-Operations mission distribution framework that enables incident responders and network defense personnel to collect, normalize, and analyze defensive and IR data</a:t>
            </a:r>
          </a:p>
          <a:p>
            <a:r>
              <a:rPr lang="en-US" dirty="0"/>
              <a:t>Agentless Solution</a:t>
            </a:r>
          </a:p>
          <a:p>
            <a:r>
              <a:rPr lang="en-US" dirty="0"/>
              <a:t>GUI and command-line based capability </a:t>
            </a:r>
          </a:p>
          <a:p>
            <a:r>
              <a:rPr lang="en-US" dirty="0"/>
              <a:t>Pre-built collectors perform data retrieval</a:t>
            </a:r>
          </a:p>
          <a:p>
            <a:r>
              <a:rPr lang="en-US" sz="2400" dirty="0"/>
              <a:t>Multiple built-in remediation options (Windows)</a:t>
            </a:r>
          </a:p>
          <a:p>
            <a:pPr lvl="1"/>
            <a:r>
              <a:rPr lang="en-US" dirty="0"/>
              <a:t>Delete file, service removal, driver uninstallation</a:t>
            </a:r>
          </a:p>
          <a:p>
            <a:pPr lvl="1"/>
            <a:r>
              <a:rPr lang="en-US" dirty="0"/>
              <a:t>Windows Firewall rule modification </a:t>
            </a:r>
          </a:p>
          <a:p>
            <a:pPr lvl="1"/>
            <a:r>
              <a:rPr lang="en-US" dirty="0"/>
              <a:t>Forcefully disconnect user or shutdown system</a:t>
            </a:r>
          </a:p>
          <a:p>
            <a:r>
              <a:rPr lang="en-US" sz="2400" dirty="0"/>
              <a:t>Outputs in Table View and JSON View, Elasticsearch, or Splunk</a:t>
            </a:r>
            <a:endParaRPr lang="en-US" sz="2000" dirty="0"/>
          </a:p>
          <a:p>
            <a:pPr marL="0" indent="0">
              <a:buNone/>
            </a:pPr>
            <a:endParaRPr lang="en-US" dirty="0"/>
          </a:p>
        </p:txBody>
      </p:sp>
      <p:sp>
        <p:nvSpPr>
          <p:cNvPr id="3" name="Title 2">
            <a:extLst>
              <a:ext uri="{FF2B5EF4-FFF2-40B4-BE49-F238E27FC236}">
                <a16:creationId xmlns:a16="http://schemas.microsoft.com/office/drawing/2014/main" id="{725D64C6-E17D-41F4-9149-BB340BE6A527}"/>
              </a:ext>
            </a:extLst>
          </p:cNvPr>
          <p:cNvSpPr>
            <a:spLocks noGrp="1"/>
          </p:cNvSpPr>
          <p:nvPr>
            <p:ph type="title"/>
          </p:nvPr>
        </p:nvSpPr>
        <p:spPr/>
        <p:txBody>
          <a:bodyPr/>
          <a:lstStyle/>
          <a:p>
            <a:r>
              <a:rPr lang="en-US" dirty="0" err="1"/>
              <a:t>MetaWhat</a:t>
            </a:r>
            <a:r>
              <a:rPr lang="en-US" dirty="0"/>
              <a:t>? </a:t>
            </a:r>
            <a:r>
              <a:rPr lang="en-US" dirty="0" err="1"/>
              <a:t>MetaWho</a:t>
            </a:r>
            <a:r>
              <a:rPr lang="en-US" dirty="0"/>
              <a:t>?</a:t>
            </a:r>
          </a:p>
        </p:txBody>
      </p:sp>
    </p:spTree>
    <p:extLst>
      <p:ext uri="{BB962C8B-B14F-4D97-AF65-F5344CB8AC3E}">
        <p14:creationId xmlns:p14="http://schemas.microsoft.com/office/powerpoint/2010/main" val="198361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159CA2-6279-4EDD-A0F0-6859B99ED768}"/>
              </a:ext>
            </a:extLst>
          </p:cNvPr>
          <p:cNvSpPr>
            <a:spLocks noGrp="1"/>
          </p:cNvSpPr>
          <p:nvPr>
            <p:ph idx="1"/>
          </p:nvPr>
        </p:nvSpPr>
        <p:spPr/>
        <p:txBody>
          <a:bodyPr/>
          <a:lstStyle/>
          <a:p>
            <a:r>
              <a:rPr lang="en-US" dirty="0"/>
              <a:t>Supported OS:</a:t>
            </a:r>
          </a:p>
          <a:p>
            <a:pPr lvl="1"/>
            <a:r>
              <a:rPr lang="en-US" sz="2800" dirty="0"/>
              <a:t>Windows Server 2000/2003/2008/2012</a:t>
            </a:r>
          </a:p>
          <a:p>
            <a:pPr lvl="1"/>
            <a:r>
              <a:rPr lang="en-US" sz="2800" dirty="0"/>
              <a:t>Windows XP, Vista, 7, 8, 8.1, 10, 11</a:t>
            </a:r>
          </a:p>
          <a:p>
            <a:pPr lvl="1"/>
            <a:r>
              <a:rPr lang="en-US" sz="2800" dirty="0"/>
              <a:t>Linux, Solaris (Limited Collectors)</a:t>
            </a:r>
            <a:endParaRPr lang="en-US" dirty="0"/>
          </a:p>
          <a:p>
            <a:r>
              <a:rPr lang="en-US" dirty="0"/>
              <a:t>Will not run with FIPS compliance enabled</a:t>
            </a:r>
          </a:p>
          <a:p>
            <a:r>
              <a:rPr lang="en-US" dirty="0"/>
              <a:t>Domain Admin/SSH Credentials</a:t>
            </a:r>
          </a:p>
          <a:p>
            <a:r>
              <a:rPr lang="en-US" dirty="0"/>
              <a:t>Each Transport has its own dependency/requirement</a:t>
            </a:r>
          </a:p>
          <a:p>
            <a:endParaRPr lang="en-US" dirty="0"/>
          </a:p>
        </p:txBody>
      </p:sp>
      <p:sp>
        <p:nvSpPr>
          <p:cNvPr id="3" name="Title 2">
            <a:extLst>
              <a:ext uri="{FF2B5EF4-FFF2-40B4-BE49-F238E27FC236}">
                <a16:creationId xmlns:a16="http://schemas.microsoft.com/office/drawing/2014/main" id="{21EFD2D9-EF42-4074-A84D-B24816BECF21}"/>
              </a:ext>
            </a:extLst>
          </p:cNvPr>
          <p:cNvSpPr>
            <a:spLocks noGrp="1"/>
          </p:cNvSpPr>
          <p:nvPr>
            <p:ph type="title"/>
          </p:nvPr>
        </p:nvSpPr>
        <p:spPr/>
        <p:txBody>
          <a:bodyPr/>
          <a:lstStyle/>
          <a:p>
            <a:r>
              <a:rPr lang="en-US" dirty="0" err="1"/>
              <a:t>Metasponse</a:t>
            </a:r>
            <a:r>
              <a:rPr lang="en-US" dirty="0"/>
              <a:t> Dependencies</a:t>
            </a:r>
          </a:p>
        </p:txBody>
      </p:sp>
    </p:spTree>
    <p:extLst>
      <p:ext uri="{BB962C8B-B14F-4D97-AF65-F5344CB8AC3E}">
        <p14:creationId xmlns:p14="http://schemas.microsoft.com/office/powerpoint/2010/main" val="314134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D8C2EF-2655-43E8-A885-4730D2D5AE7F}"/>
              </a:ext>
            </a:extLst>
          </p:cNvPr>
          <p:cNvSpPr>
            <a:spLocks noGrp="1"/>
          </p:cNvSpPr>
          <p:nvPr>
            <p:ph idx="1"/>
          </p:nvPr>
        </p:nvSpPr>
        <p:spPr/>
        <p:txBody>
          <a:bodyPr/>
          <a:lstStyle/>
          <a:p>
            <a:r>
              <a:rPr lang="en-US" b="1" dirty="0"/>
              <a:t>Collectors</a:t>
            </a:r>
          </a:p>
          <a:p>
            <a:pPr lvl="1"/>
            <a:r>
              <a:rPr lang="en-US" dirty="0"/>
              <a:t>Plugin that executes on the remote system</a:t>
            </a:r>
          </a:p>
          <a:p>
            <a:pPr lvl="1"/>
            <a:r>
              <a:rPr lang="en-US" dirty="0"/>
              <a:t>Native PowerShell scripts, native executables, Python scripts, WMI scripts, .NET binaries, or Batch scripts</a:t>
            </a:r>
          </a:p>
          <a:p>
            <a:pPr lvl="1"/>
            <a:r>
              <a:rPr lang="en-US" dirty="0"/>
              <a:t>Reliant on </a:t>
            </a:r>
            <a:r>
              <a:rPr lang="en-US" dirty="0" err="1"/>
              <a:t>Metasponse</a:t>
            </a:r>
            <a:r>
              <a:rPr lang="en-US" dirty="0"/>
              <a:t> Transports</a:t>
            </a:r>
          </a:p>
          <a:p>
            <a:r>
              <a:rPr lang="en-US" b="1" dirty="0"/>
              <a:t>Transports</a:t>
            </a:r>
          </a:p>
          <a:p>
            <a:pPr lvl="1"/>
            <a:r>
              <a:rPr lang="en-US" dirty="0"/>
              <a:t>Plugin that provides communication methods to remote system</a:t>
            </a:r>
          </a:p>
          <a:p>
            <a:pPr lvl="1"/>
            <a:r>
              <a:rPr lang="en-US" dirty="0"/>
              <a:t>Configuration changes may be required</a:t>
            </a:r>
          </a:p>
          <a:p>
            <a:pPr lvl="1"/>
            <a:r>
              <a:rPr lang="en-US" dirty="0"/>
              <a:t>Certain Collectors require specific transports</a:t>
            </a:r>
          </a:p>
          <a:p>
            <a:endParaRPr lang="en-US" dirty="0"/>
          </a:p>
        </p:txBody>
      </p:sp>
      <p:sp>
        <p:nvSpPr>
          <p:cNvPr id="3" name="Title 2">
            <a:extLst>
              <a:ext uri="{FF2B5EF4-FFF2-40B4-BE49-F238E27FC236}">
                <a16:creationId xmlns:a16="http://schemas.microsoft.com/office/drawing/2014/main" id="{50225E57-37E5-4C3E-879F-5C99A4D57514}"/>
              </a:ext>
            </a:extLst>
          </p:cNvPr>
          <p:cNvSpPr>
            <a:spLocks noGrp="1"/>
          </p:cNvSpPr>
          <p:nvPr>
            <p:ph type="title"/>
          </p:nvPr>
        </p:nvSpPr>
        <p:spPr/>
        <p:txBody>
          <a:bodyPr/>
          <a:lstStyle/>
          <a:p>
            <a:r>
              <a:rPr lang="en-US" dirty="0"/>
              <a:t>Collectors Vs Transport</a:t>
            </a:r>
          </a:p>
        </p:txBody>
      </p:sp>
    </p:spTree>
    <p:extLst>
      <p:ext uri="{BB962C8B-B14F-4D97-AF65-F5344CB8AC3E}">
        <p14:creationId xmlns:p14="http://schemas.microsoft.com/office/powerpoint/2010/main" val="4238002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D3EEAD-0C11-43FB-8615-ACD17D1DD4DE}"/>
              </a:ext>
            </a:extLst>
          </p:cNvPr>
          <p:cNvSpPr>
            <a:spLocks noGrp="1"/>
          </p:cNvSpPr>
          <p:nvPr>
            <p:ph idx="1"/>
          </p:nvPr>
        </p:nvSpPr>
        <p:spPr/>
        <p:txBody>
          <a:bodyPr/>
          <a:lstStyle/>
          <a:p>
            <a:r>
              <a:rPr lang="en-US" dirty="0"/>
              <a:t>Accounts</a:t>
            </a:r>
          </a:p>
          <a:p>
            <a:r>
              <a:rPr lang="en-US" dirty="0"/>
              <a:t>Autoruns</a:t>
            </a:r>
          </a:p>
          <a:p>
            <a:r>
              <a:rPr lang="en-US" dirty="0"/>
              <a:t>Logins</a:t>
            </a:r>
          </a:p>
          <a:p>
            <a:r>
              <a:rPr lang="en-US" dirty="0"/>
              <a:t>USB Drive</a:t>
            </a:r>
          </a:p>
          <a:p>
            <a:r>
              <a:rPr lang="en-US" dirty="0" err="1"/>
              <a:t>SysInfo</a:t>
            </a:r>
            <a:endParaRPr lang="en-US" dirty="0"/>
          </a:p>
          <a:p>
            <a:r>
              <a:rPr lang="en-US" dirty="0" err="1"/>
              <a:t>NetStat</a:t>
            </a:r>
            <a:endParaRPr lang="en-US" dirty="0"/>
          </a:p>
          <a:p>
            <a:r>
              <a:rPr lang="en-US" dirty="0"/>
              <a:t>Survey</a:t>
            </a:r>
          </a:p>
          <a:p>
            <a:endParaRPr lang="en-US" dirty="0"/>
          </a:p>
        </p:txBody>
      </p:sp>
      <p:sp>
        <p:nvSpPr>
          <p:cNvPr id="3" name="Title 2">
            <a:extLst>
              <a:ext uri="{FF2B5EF4-FFF2-40B4-BE49-F238E27FC236}">
                <a16:creationId xmlns:a16="http://schemas.microsoft.com/office/drawing/2014/main" id="{2548EDAA-501A-43B0-A391-F4494FC6CDC6}"/>
              </a:ext>
            </a:extLst>
          </p:cNvPr>
          <p:cNvSpPr>
            <a:spLocks noGrp="1"/>
          </p:cNvSpPr>
          <p:nvPr>
            <p:ph type="title"/>
          </p:nvPr>
        </p:nvSpPr>
        <p:spPr/>
        <p:txBody>
          <a:bodyPr/>
          <a:lstStyle/>
          <a:p>
            <a:r>
              <a:rPr lang="en-US" dirty="0"/>
              <a:t>Common Collectors</a:t>
            </a:r>
          </a:p>
        </p:txBody>
      </p:sp>
    </p:spTree>
    <p:extLst>
      <p:ext uri="{BB962C8B-B14F-4D97-AF65-F5344CB8AC3E}">
        <p14:creationId xmlns:p14="http://schemas.microsoft.com/office/powerpoint/2010/main" val="404210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a:t>Shake off the rust</a:t>
            </a:r>
          </a:p>
          <a:p>
            <a:r>
              <a:rPr lang="en-US" i="1" dirty="0">
                <a:solidFill>
                  <a:schemeClr val="accent2"/>
                </a:solidFill>
              </a:rPr>
              <a:t>Do you </a:t>
            </a:r>
            <a:r>
              <a:rPr lang="en-US" i="1" dirty="0" err="1">
                <a:solidFill>
                  <a:schemeClr val="accent2"/>
                </a:solidFill>
              </a:rPr>
              <a:t>wanna</a:t>
            </a:r>
            <a:r>
              <a:rPr lang="en-US" i="1" dirty="0">
                <a:solidFill>
                  <a:schemeClr val="accent2"/>
                </a:solidFill>
              </a:rPr>
              <a:t> pass TA phase???</a:t>
            </a:r>
          </a:p>
        </p:txBody>
      </p:sp>
      <p:sp>
        <p:nvSpPr>
          <p:cNvPr id="3" name="Title 2"/>
          <p:cNvSpPr>
            <a:spLocks noGrp="1"/>
          </p:cNvSpPr>
          <p:nvPr>
            <p:ph type="title"/>
          </p:nvPr>
        </p:nvSpPr>
        <p:spPr/>
        <p:txBody>
          <a:bodyPr/>
          <a:lstStyle/>
          <a:p>
            <a:r>
              <a:rPr lang="en-US" dirty="0"/>
              <a:t>So What?</a:t>
            </a:r>
          </a:p>
        </p:txBody>
      </p:sp>
    </p:spTree>
    <p:extLst>
      <p:ext uri="{BB962C8B-B14F-4D97-AF65-F5344CB8AC3E}">
        <p14:creationId xmlns:p14="http://schemas.microsoft.com/office/powerpoint/2010/main" val="1788131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ADE79B-9A89-4849-9BE3-46FA0A1A3800}"/>
              </a:ext>
            </a:extLst>
          </p:cNvPr>
          <p:cNvSpPr>
            <a:spLocks noGrp="1"/>
          </p:cNvSpPr>
          <p:nvPr>
            <p:ph idx="1"/>
          </p:nvPr>
        </p:nvSpPr>
        <p:spPr/>
        <p:txBody>
          <a:bodyPr/>
          <a:lstStyle/>
          <a:p>
            <a:r>
              <a:rPr lang="en-US" sz="2400" dirty="0"/>
              <a:t>Collector enumerates the memory of each process and loaded module </a:t>
            </a:r>
          </a:p>
          <a:p>
            <a:r>
              <a:rPr lang="en-US" sz="2400" dirty="0"/>
              <a:t>Uses the process’s Virtual Address Descriptor (VAD) tree enumerate allocated memory</a:t>
            </a:r>
          </a:p>
          <a:p>
            <a:r>
              <a:rPr lang="en-US" sz="2400" dirty="0"/>
              <a:t>Performs deep inspection to detect generic indicators of:</a:t>
            </a:r>
          </a:p>
          <a:p>
            <a:pPr lvl="1"/>
            <a:r>
              <a:rPr lang="en-US" sz="2000" dirty="0"/>
              <a:t>Hidden and injected modules</a:t>
            </a:r>
          </a:p>
          <a:p>
            <a:pPr lvl="1"/>
            <a:r>
              <a:rPr lang="en-US" sz="2000" dirty="0"/>
              <a:t>Code modifications</a:t>
            </a:r>
          </a:p>
          <a:p>
            <a:pPr lvl="1"/>
            <a:r>
              <a:rPr lang="en-US" sz="2000" dirty="0"/>
              <a:t>Weak or modified memory region protection</a:t>
            </a:r>
          </a:p>
          <a:p>
            <a:pPr lvl="1"/>
            <a:r>
              <a:rPr lang="en-US" sz="2000" dirty="0"/>
              <a:t>Hidden processes</a:t>
            </a:r>
          </a:p>
          <a:p>
            <a:pPr lvl="1"/>
            <a:r>
              <a:rPr lang="en-US" sz="2000" dirty="0"/>
              <a:t>Function hooks</a:t>
            </a:r>
          </a:p>
          <a:p>
            <a:pPr lvl="1"/>
            <a:r>
              <a:rPr lang="en-US" sz="2000" dirty="0"/>
              <a:t>Dynamically allocated code </a:t>
            </a:r>
          </a:p>
          <a:p>
            <a:pPr lvl="1"/>
            <a:r>
              <a:rPr lang="en-US" sz="2000" dirty="0"/>
              <a:t>Packed Code</a:t>
            </a:r>
          </a:p>
          <a:p>
            <a:r>
              <a:rPr lang="en-US" sz="2400" dirty="0"/>
              <a:t>Output only readable in JSON</a:t>
            </a:r>
          </a:p>
          <a:p>
            <a:endParaRPr lang="en-US" sz="2400" dirty="0"/>
          </a:p>
        </p:txBody>
      </p:sp>
      <p:sp>
        <p:nvSpPr>
          <p:cNvPr id="3" name="Title 2">
            <a:extLst>
              <a:ext uri="{FF2B5EF4-FFF2-40B4-BE49-F238E27FC236}">
                <a16:creationId xmlns:a16="http://schemas.microsoft.com/office/drawing/2014/main" id="{28310EF4-469C-4893-A888-E4E791587F11}"/>
              </a:ext>
            </a:extLst>
          </p:cNvPr>
          <p:cNvSpPr>
            <a:spLocks noGrp="1"/>
          </p:cNvSpPr>
          <p:nvPr>
            <p:ph type="title"/>
          </p:nvPr>
        </p:nvSpPr>
        <p:spPr/>
        <p:txBody>
          <a:bodyPr/>
          <a:lstStyle/>
          <a:p>
            <a:r>
              <a:rPr lang="en-US" dirty="0"/>
              <a:t>Rapid Analysis For Incident Response (RAIR) Collector</a:t>
            </a:r>
          </a:p>
        </p:txBody>
      </p:sp>
    </p:spTree>
    <p:extLst>
      <p:ext uri="{BB962C8B-B14F-4D97-AF65-F5344CB8AC3E}">
        <p14:creationId xmlns:p14="http://schemas.microsoft.com/office/powerpoint/2010/main" val="4273592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38E0BC-6FF0-492A-B448-63716239717B}"/>
              </a:ext>
            </a:extLst>
          </p:cNvPr>
          <p:cNvSpPr>
            <a:spLocks noGrp="1"/>
          </p:cNvSpPr>
          <p:nvPr>
            <p:ph type="title"/>
          </p:nvPr>
        </p:nvSpPr>
        <p:spPr/>
        <p:txBody>
          <a:bodyPr/>
          <a:lstStyle/>
          <a:p>
            <a:r>
              <a:rPr lang="en-US" dirty="0"/>
              <a:t>Help</a:t>
            </a:r>
          </a:p>
        </p:txBody>
      </p:sp>
      <p:sp>
        <p:nvSpPr>
          <p:cNvPr id="4" name="Content Placeholder 2">
            <a:extLst>
              <a:ext uri="{FF2B5EF4-FFF2-40B4-BE49-F238E27FC236}">
                <a16:creationId xmlns:a16="http://schemas.microsoft.com/office/drawing/2014/main" id="{666EE97C-6C07-4569-8FAB-96A0DDE586A6}"/>
              </a:ext>
            </a:extLst>
          </p:cNvPr>
          <p:cNvSpPr>
            <a:spLocks noGrp="1"/>
          </p:cNvSpPr>
          <p:nvPr>
            <p:ph idx="1"/>
          </p:nvPr>
        </p:nvSpPr>
        <p:spPr>
          <a:xfrm>
            <a:off x="545324" y="1595441"/>
            <a:ext cx="5967535" cy="4795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 pre-installed plugins have READMEs</a:t>
            </a:r>
          </a:p>
          <a:p>
            <a:pPr lvl="1"/>
            <a:r>
              <a:rPr lang="en-US" dirty="0"/>
              <a:t>Included in </a:t>
            </a:r>
            <a:r>
              <a:rPr lang="en-US" dirty="0" err="1"/>
              <a:t>Metasponse</a:t>
            </a:r>
            <a:r>
              <a:rPr lang="en-US" dirty="0"/>
              <a:t> Folder</a:t>
            </a:r>
          </a:p>
          <a:p>
            <a:r>
              <a:rPr lang="en-US" dirty="0"/>
              <a:t>Web UI host a Wikipage</a:t>
            </a:r>
          </a:p>
        </p:txBody>
      </p:sp>
      <p:pic>
        <p:nvPicPr>
          <p:cNvPr id="5" name="Picture 4" descr="A screenshot of a social media post&#10;&#10;Description automatically generated">
            <a:extLst>
              <a:ext uri="{FF2B5EF4-FFF2-40B4-BE49-F238E27FC236}">
                <a16:creationId xmlns:a16="http://schemas.microsoft.com/office/drawing/2014/main" id="{84F92F26-907D-450E-95A7-BC70E17E3824}"/>
              </a:ext>
            </a:extLst>
          </p:cNvPr>
          <p:cNvPicPr>
            <a:picLocks noChangeAspect="1"/>
          </p:cNvPicPr>
          <p:nvPr/>
        </p:nvPicPr>
        <p:blipFill>
          <a:blip r:embed="rId2"/>
          <a:stretch>
            <a:fillRect/>
          </a:stretch>
        </p:blipFill>
        <p:spPr>
          <a:xfrm>
            <a:off x="6512859" y="1443318"/>
            <a:ext cx="5337293" cy="4736291"/>
          </a:xfrm>
          <a:prstGeom prst="rect">
            <a:avLst/>
          </a:prstGeom>
        </p:spPr>
      </p:pic>
    </p:spTree>
    <p:extLst>
      <p:ext uri="{BB962C8B-B14F-4D97-AF65-F5344CB8AC3E}">
        <p14:creationId xmlns:p14="http://schemas.microsoft.com/office/powerpoint/2010/main" val="300804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F89078-20A7-41EA-8A38-58F852241753}"/>
              </a:ext>
            </a:extLst>
          </p:cNvPr>
          <p:cNvSpPr>
            <a:spLocks noGrp="1"/>
          </p:cNvSpPr>
          <p:nvPr>
            <p:ph idx="1"/>
          </p:nvPr>
        </p:nvSpPr>
        <p:spPr/>
        <p:txBody>
          <a:bodyPr/>
          <a:lstStyle/>
          <a:p>
            <a:r>
              <a:rPr lang="en-US" dirty="0"/>
              <a:t>Show collectors</a:t>
            </a:r>
          </a:p>
          <a:p>
            <a:pPr lvl="1"/>
            <a:r>
              <a:rPr lang="en-US" dirty="0"/>
              <a:t>Displays all the collectors available (optional if you know which one you want)</a:t>
            </a:r>
          </a:p>
          <a:p>
            <a:r>
              <a:rPr lang="en-US" dirty="0"/>
              <a:t>Use collectors/accounts</a:t>
            </a:r>
          </a:p>
          <a:p>
            <a:r>
              <a:rPr lang="en-US" dirty="0"/>
              <a:t>Use transports/</a:t>
            </a:r>
            <a:r>
              <a:rPr lang="en-US" dirty="0" err="1"/>
              <a:t>mswmi</a:t>
            </a:r>
            <a:endParaRPr lang="en-US" dirty="0"/>
          </a:p>
          <a:p>
            <a:r>
              <a:rPr lang="en-US" dirty="0"/>
              <a:t>Use transports/</a:t>
            </a:r>
            <a:r>
              <a:rPr lang="en-US" dirty="0" err="1"/>
              <a:t>smb</a:t>
            </a:r>
            <a:endParaRPr lang="en-US" dirty="0"/>
          </a:p>
          <a:p>
            <a:r>
              <a:rPr lang="en-US" dirty="0"/>
              <a:t>Set </a:t>
            </a:r>
            <a:r>
              <a:rPr lang="en-US" dirty="0" err="1"/>
              <a:t>job.rhost</a:t>
            </a:r>
            <a:r>
              <a:rPr lang="en-US" dirty="0"/>
              <a:t> [IP]</a:t>
            </a:r>
          </a:p>
          <a:p>
            <a:pPr lvl="1"/>
            <a:r>
              <a:rPr lang="en-US" dirty="0"/>
              <a:t>Can be a subnet, list (set </a:t>
            </a:r>
            <a:r>
              <a:rPr lang="en-US" dirty="0" err="1"/>
              <a:t>job.rhost</a:t>
            </a:r>
            <a:r>
              <a:rPr lang="en-US" dirty="0"/>
              <a:t> &lt; ip.txt), or a single command separated by a white space</a:t>
            </a:r>
          </a:p>
          <a:p>
            <a:r>
              <a:rPr lang="en-US" dirty="0"/>
              <a:t>Set </a:t>
            </a:r>
            <a:r>
              <a:rPr lang="en-US" dirty="0" err="1"/>
              <a:t>job.domain</a:t>
            </a:r>
            <a:r>
              <a:rPr lang="en-US" dirty="0"/>
              <a:t> [domain name]</a:t>
            </a:r>
          </a:p>
          <a:p>
            <a:r>
              <a:rPr lang="en-US" dirty="0"/>
              <a:t>Set </a:t>
            </a:r>
            <a:r>
              <a:rPr lang="en-US" dirty="0" err="1"/>
              <a:t>job.user</a:t>
            </a:r>
            <a:r>
              <a:rPr lang="en-US" dirty="0"/>
              <a:t> [username]</a:t>
            </a:r>
          </a:p>
          <a:p>
            <a:r>
              <a:rPr lang="en-US" dirty="0"/>
              <a:t>Set </a:t>
            </a:r>
            <a:r>
              <a:rPr lang="en-US" dirty="0" err="1"/>
              <a:t>job.password</a:t>
            </a:r>
            <a:endParaRPr lang="en-US" dirty="0"/>
          </a:p>
          <a:p>
            <a:pPr lvl="1"/>
            <a:endParaRPr lang="en-US" dirty="0"/>
          </a:p>
        </p:txBody>
      </p:sp>
      <p:sp>
        <p:nvSpPr>
          <p:cNvPr id="3" name="Title 2">
            <a:extLst>
              <a:ext uri="{FF2B5EF4-FFF2-40B4-BE49-F238E27FC236}">
                <a16:creationId xmlns:a16="http://schemas.microsoft.com/office/drawing/2014/main" id="{A73D5CF7-AA3F-49B9-A151-AAAB63BDEC39}"/>
              </a:ext>
            </a:extLst>
          </p:cNvPr>
          <p:cNvSpPr>
            <a:spLocks noGrp="1"/>
          </p:cNvSpPr>
          <p:nvPr>
            <p:ph type="title"/>
          </p:nvPr>
        </p:nvSpPr>
        <p:spPr/>
        <p:txBody>
          <a:bodyPr/>
          <a:lstStyle/>
          <a:p>
            <a:r>
              <a:rPr lang="en-US" dirty="0"/>
              <a:t>If You Can’t Get A Job Create One!</a:t>
            </a:r>
          </a:p>
        </p:txBody>
      </p:sp>
    </p:spTree>
    <p:extLst>
      <p:ext uri="{BB962C8B-B14F-4D97-AF65-F5344CB8AC3E}">
        <p14:creationId xmlns:p14="http://schemas.microsoft.com/office/powerpoint/2010/main" val="2134942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1D9C63-149A-4473-9957-6CCE48BD737F}"/>
              </a:ext>
            </a:extLst>
          </p:cNvPr>
          <p:cNvSpPr>
            <a:spLocks noGrp="1"/>
          </p:cNvSpPr>
          <p:nvPr>
            <p:ph idx="1"/>
          </p:nvPr>
        </p:nvSpPr>
        <p:spPr/>
        <p:txBody>
          <a:bodyPr/>
          <a:lstStyle/>
          <a:p>
            <a:r>
              <a:rPr lang="en-US" dirty="0"/>
              <a:t>Set </a:t>
            </a:r>
            <a:r>
              <a:rPr lang="en-US" dirty="0" err="1"/>
              <a:t>job.log.level</a:t>
            </a:r>
            <a:r>
              <a:rPr lang="en-US" dirty="0"/>
              <a:t> debug</a:t>
            </a:r>
          </a:p>
          <a:p>
            <a:r>
              <a:rPr lang="en-US" dirty="0"/>
              <a:t>Job rename [name] </a:t>
            </a:r>
          </a:p>
          <a:p>
            <a:pPr lvl="1"/>
            <a:r>
              <a:rPr lang="en-US" dirty="0"/>
              <a:t>Must be unique</a:t>
            </a:r>
          </a:p>
          <a:p>
            <a:r>
              <a:rPr lang="en-US" dirty="0"/>
              <a:t>Check deps</a:t>
            </a:r>
          </a:p>
          <a:p>
            <a:r>
              <a:rPr lang="en-US" dirty="0"/>
              <a:t>Show options</a:t>
            </a:r>
          </a:p>
          <a:p>
            <a:r>
              <a:rPr lang="en-US" dirty="0"/>
              <a:t>Schedule now </a:t>
            </a:r>
          </a:p>
          <a:p>
            <a:pPr lvl="1"/>
            <a:r>
              <a:rPr lang="en-US" dirty="0"/>
              <a:t>Jobs are set for auto pickup completion time varies per collector</a:t>
            </a:r>
          </a:p>
        </p:txBody>
      </p:sp>
      <p:sp>
        <p:nvSpPr>
          <p:cNvPr id="3" name="Title 2">
            <a:extLst>
              <a:ext uri="{FF2B5EF4-FFF2-40B4-BE49-F238E27FC236}">
                <a16:creationId xmlns:a16="http://schemas.microsoft.com/office/drawing/2014/main" id="{93CB6A0F-CE1E-4241-ACF9-0F52F4F4E2A2}"/>
              </a:ext>
            </a:extLst>
          </p:cNvPr>
          <p:cNvSpPr>
            <a:spLocks noGrp="1"/>
          </p:cNvSpPr>
          <p:nvPr>
            <p:ph type="title"/>
          </p:nvPr>
        </p:nvSpPr>
        <p:spPr/>
        <p:txBody>
          <a:bodyPr/>
          <a:lstStyle/>
          <a:p>
            <a:r>
              <a:rPr lang="en-US" dirty="0"/>
              <a:t>If You Can’t Get A Job Create One!</a:t>
            </a:r>
          </a:p>
        </p:txBody>
      </p:sp>
    </p:spTree>
    <p:extLst>
      <p:ext uri="{BB962C8B-B14F-4D97-AF65-F5344CB8AC3E}">
        <p14:creationId xmlns:p14="http://schemas.microsoft.com/office/powerpoint/2010/main" val="2832812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C7ED25-D63D-43DC-A6AD-AF23E59C7038}"/>
              </a:ext>
            </a:extLst>
          </p:cNvPr>
          <p:cNvSpPr>
            <a:spLocks noGrp="1"/>
          </p:cNvSpPr>
          <p:nvPr>
            <p:ph idx="1"/>
          </p:nvPr>
        </p:nvSpPr>
        <p:spPr/>
        <p:txBody>
          <a:bodyPr/>
          <a:lstStyle/>
          <a:p>
            <a:r>
              <a:rPr lang="en-US" dirty="0"/>
              <a:t>Data that is collected during Job execution is enumerated, normalized, and saved to the </a:t>
            </a:r>
            <a:r>
              <a:rPr lang="en-US" dirty="0" err="1"/>
              <a:t>Metasponse</a:t>
            </a:r>
            <a:r>
              <a:rPr lang="en-US" dirty="0"/>
              <a:t> Datastore.</a:t>
            </a:r>
          </a:p>
          <a:p>
            <a:r>
              <a:rPr lang="en-US" dirty="0"/>
              <a:t>The  </a:t>
            </a:r>
            <a:r>
              <a:rPr lang="en-US" dirty="0" err="1"/>
              <a:t>Metasponse</a:t>
            </a:r>
            <a:r>
              <a:rPr lang="en-US" dirty="0"/>
              <a:t> Provider is the official method of interacting with the </a:t>
            </a:r>
            <a:r>
              <a:rPr lang="en-US" dirty="0" err="1"/>
              <a:t>Metasponse</a:t>
            </a:r>
            <a:r>
              <a:rPr lang="en-US" dirty="0"/>
              <a:t> Datastore.</a:t>
            </a:r>
          </a:p>
          <a:p>
            <a:pPr lvl="1"/>
            <a:r>
              <a:rPr lang="en-US" dirty="0"/>
              <a:t>Hint: If you can use PowerShell you can use the Provider</a:t>
            </a:r>
          </a:p>
          <a:p>
            <a:r>
              <a:rPr lang="en-US" dirty="0"/>
              <a:t>Existing PowerShell cmdlets work within the Provider</a:t>
            </a:r>
          </a:p>
          <a:p>
            <a:pPr lvl="1"/>
            <a:r>
              <a:rPr lang="en-US" dirty="0"/>
              <a:t>Execution Policy must be set or the Provider will fail to launch </a:t>
            </a:r>
          </a:p>
          <a:p>
            <a:r>
              <a:rPr lang="en-US" dirty="0"/>
              <a:t>The </a:t>
            </a:r>
            <a:r>
              <a:rPr lang="en-US" dirty="0" err="1"/>
              <a:t>Metasponse</a:t>
            </a:r>
            <a:r>
              <a:rPr lang="en-US" dirty="0"/>
              <a:t> Provider, which transparently wraps the Datastore collected objects and structures as PowerShell objects and provides a physical filesystem interface</a:t>
            </a:r>
          </a:p>
        </p:txBody>
      </p:sp>
      <p:sp>
        <p:nvSpPr>
          <p:cNvPr id="3" name="Title 2">
            <a:extLst>
              <a:ext uri="{FF2B5EF4-FFF2-40B4-BE49-F238E27FC236}">
                <a16:creationId xmlns:a16="http://schemas.microsoft.com/office/drawing/2014/main" id="{0156AF29-37F3-4D45-9A2A-5A5FE246D076}"/>
              </a:ext>
            </a:extLst>
          </p:cNvPr>
          <p:cNvSpPr>
            <a:spLocks noGrp="1"/>
          </p:cNvSpPr>
          <p:nvPr>
            <p:ph type="title"/>
          </p:nvPr>
        </p:nvSpPr>
        <p:spPr/>
        <p:txBody>
          <a:bodyPr/>
          <a:lstStyle/>
          <a:p>
            <a:r>
              <a:rPr lang="en-US" dirty="0"/>
              <a:t>Where </a:t>
            </a:r>
            <a:r>
              <a:rPr lang="en-US" dirty="0" err="1"/>
              <a:t>Dat</a:t>
            </a:r>
            <a:r>
              <a:rPr lang="en-US" dirty="0"/>
              <a:t> Data At?</a:t>
            </a:r>
          </a:p>
        </p:txBody>
      </p:sp>
    </p:spTree>
    <p:extLst>
      <p:ext uri="{BB962C8B-B14F-4D97-AF65-F5344CB8AC3E}">
        <p14:creationId xmlns:p14="http://schemas.microsoft.com/office/powerpoint/2010/main" val="577625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74EB2F-A3D9-4266-A068-55A97AC721F1}"/>
              </a:ext>
            </a:extLst>
          </p:cNvPr>
          <p:cNvPicPr>
            <a:picLocks noGrp="1" noChangeAspect="1"/>
          </p:cNvPicPr>
          <p:nvPr>
            <p:ph idx="1"/>
          </p:nvPr>
        </p:nvPicPr>
        <p:blipFill>
          <a:blip r:embed="rId2"/>
          <a:stretch>
            <a:fillRect/>
          </a:stretch>
        </p:blipFill>
        <p:spPr>
          <a:xfrm>
            <a:off x="4095277" y="1595438"/>
            <a:ext cx="3990334" cy="4795837"/>
          </a:xfrm>
        </p:spPr>
      </p:pic>
      <p:sp>
        <p:nvSpPr>
          <p:cNvPr id="3" name="Title 2">
            <a:extLst>
              <a:ext uri="{FF2B5EF4-FFF2-40B4-BE49-F238E27FC236}">
                <a16:creationId xmlns:a16="http://schemas.microsoft.com/office/drawing/2014/main" id="{DA6CACC3-D900-44EB-9959-8828AC62225B}"/>
              </a:ext>
            </a:extLst>
          </p:cNvPr>
          <p:cNvSpPr>
            <a:spLocks noGrp="1"/>
          </p:cNvSpPr>
          <p:nvPr>
            <p:ph type="title"/>
          </p:nvPr>
        </p:nvSpPr>
        <p:spPr/>
        <p:txBody>
          <a:bodyPr/>
          <a:lstStyle/>
          <a:p>
            <a:r>
              <a:rPr lang="en-US" dirty="0" err="1"/>
              <a:t>Metasponse</a:t>
            </a:r>
            <a:r>
              <a:rPr lang="en-US" dirty="0"/>
              <a:t> Provider File Structure</a:t>
            </a:r>
          </a:p>
        </p:txBody>
      </p:sp>
    </p:spTree>
    <p:extLst>
      <p:ext uri="{BB962C8B-B14F-4D97-AF65-F5344CB8AC3E}">
        <p14:creationId xmlns:p14="http://schemas.microsoft.com/office/powerpoint/2010/main" val="2703474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3872B8-224A-46F3-9D28-DDDB210E868E}"/>
              </a:ext>
            </a:extLst>
          </p:cNvPr>
          <p:cNvSpPr>
            <a:spLocks noGrp="1"/>
          </p:cNvSpPr>
          <p:nvPr>
            <p:ph idx="1"/>
          </p:nvPr>
        </p:nvSpPr>
        <p:spPr/>
        <p:txBody>
          <a:bodyPr/>
          <a:lstStyle/>
          <a:p>
            <a:r>
              <a:rPr lang="en-US" dirty="0"/>
              <a:t>Execute the Accounts Collector against Workstation 1</a:t>
            </a:r>
          </a:p>
          <a:p>
            <a:pPr lvl="1"/>
            <a:r>
              <a:rPr lang="en-US" dirty="0"/>
              <a:t>In the Provider Slice &amp; Dice your output to show you only the local admin account</a:t>
            </a:r>
          </a:p>
          <a:p>
            <a:r>
              <a:rPr lang="en-US" dirty="0"/>
              <a:t>Execute the Survey Collector against Workstation 1</a:t>
            </a:r>
          </a:p>
          <a:p>
            <a:pPr lvl="1"/>
            <a:r>
              <a:rPr lang="en-US" dirty="0"/>
              <a:t>In the Provider Slice &amp; Dice your output to show only 5 services, PID, Path, and </a:t>
            </a:r>
            <a:r>
              <a:rPr lang="en-US" dirty="0" err="1"/>
              <a:t>HostIP</a:t>
            </a:r>
            <a:r>
              <a:rPr lang="en-US" dirty="0"/>
              <a:t> then export your results into a CSV</a:t>
            </a:r>
          </a:p>
          <a:p>
            <a:pPr marL="0" indent="0">
              <a:buNone/>
            </a:pPr>
            <a:endParaRPr lang="en-US" dirty="0"/>
          </a:p>
        </p:txBody>
      </p:sp>
      <p:sp>
        <p:nvSpPr>
          <p:cNvPr id="3" name="Title 2">
            <a:extLst>
              <a:ext uri="{FF2B5EF4-FFF2-40B4-BE49-F238E27FC236}">
                <a16:creationId xmlns:a16="http://schemas.microsoft.com/office/drawing/2014/main" id="{9FD783F3-09F4-41EF-986C-A235D0BE44A7}"/>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F7BC33B6-911C-455B-B94D-7726DBE44011}"/>
              </a:ext>
            </a:extLst>
          </p:cNvPr>
          <p:cNvPicPr>
            <a:picLocks noChangeAspect="1"/>
          </p:cNvPicPr>
          <p:nvPr/>
        </p:nvPicPr>
        <p:blipFill>
          <a:blip r:embed="rId3"/>
          <a:stretch>
            <a:fillRect/>
          </a:stretch>
        </p:blipFill>
        <p:spPr>
          <a:xfrm>
            <a:off x="3742765" y="3818963"/>
            <a:ext cx="4139105" cy="2717987"/>
          </a:xfrm>
          <a:prstGeom prst="rect">
            <a:avLst/>
          </a:prstGeom>
        </p:spPr>
      </p:pic>
    </p:spTree>
    <p:extLst>
      <p:ext uri="{BB962C8B-B14F-4D97-AF65-F5344CB8AC3E}">
        <p14:creationId xmlns:p14="http://schemas.microsoft.com/office/powerpoint/2010/main" val="2925123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0EBD9F-99EC-463D-B380-487221A7801A}"/>
              </a:ext>
            </a:extLst>
          </p:cNvPr>
          <p:cNvSpPr>
            <a:spLocks noGrp="1"/>
          </p:cNvSpPr>
          <p:nvPr>
            <p:ph idx="1"/>
          </p:nvPr>
        </p:nvSpPr>
        <p:spPr/>
        <p:txBody>
          <a:bodyPr/>
          <a:lstStyle/>
          <a:p>
            <a:r>
              <a:rPr lang="en-US" dirty="0" err="1"/>
              <a:t>Metasponse</a:t>
            </a:r>
            <a:r>
              <a:rPr lang="en-US" dirty="0"/>
              <a:t> Macros are a quick way of automating a list of steps by typing a single command</a:t>
            </a:r>
          </a:p>
          <a:p>
            <a:r>
              <a:rPr lang="en-US" dirty="0"/>
              <a:t>Macros will allow the use of macro arguments and variables</a:t>
            </a:r>
          </a:p>
          <a:p>
            <a:r>
              <a:rPr lang="en-US" dirty="0"/>
              <a:t>Macros are built similar to jobs</a:t>
            </a:r>
          </a:p>
          <a:p>
            <a:pPr lvl="1"/>
            <a:r>
              <a:rPr lang="en-US" sz="1800" dirty="0"/>
              <a:t>macro autoruns</a:t>
            </a:r>
          </a:p>
          <a:p>
            <a:pPr lvl="1"/>
            <a:r>
              <a:rPr lang="en-US" sz="1800" dirty="0"/>
              <a:t>use collectors/autoruns</a:t>
            </a:r>
          </a:p>
          <a:p>
            <a:pPr lvl="1"/>
            <a:r>
              <a:rPr lang="en-US" sz="1800" dirty="0"/>
              <a:t>use transports/</a:t>
            </a:r>
            <a:r>
              <a:rPr lang="en-US" sz="1800" dirty="0" err="1"/>
              <a:t>mswmi</a:t>
            </a:r>
            <a:endParaRPr lang="en-US" sz="1800" dirty="0"/>
          </a:p>
          <a:p>
            <a:pPr lvl="1"/>
            <a:r>
              <a:rPr lang="en-US" sz="1800" dirty="0"/>
              <a:t>use transports/</a:t>
            </a:r>
            <a:r>
              <a:rPr lang="en-US" sz="1800" dirty="0" err="1"/>
              <a:t>smb</a:t>
            </a:r>
            <a:endParaRPr lang="en-US" sz="1800" dirty="0"/>
          </a:p>
          <a:p>
            <a:pPr lvl="1"/>
            <a:r>
              <a:rPr lang="en-US" sz="1800" dirty="0"/>
              <a:t>job rename $1</a:t>
            </a:r>
          </a:p>
          <a:p>
            <a:pPr lvl="1"/>
            <a:r>
              <a:rPr lang="en-US" sz="1800" dirty="0"/>
              <a:t>set </a:t>
            </a:r>
            <a:r>
              <a:rPr lang="en-US" sz="1800" dirty="0" err="1"/>
              <a:t>job.rhost</a:t>
            </a:r>
            <a:r>
              <a:rPr lang="en-US" sz="1800" dirty="0"/>
              <a:t> [IP] or $hosts</a:t>
            </a:r>
          </a:p>
          <a:p>
            <a:pPr lvl="1"/>
            <a:r>
              <a:rPr lang="en-US" sz="1800" dirty="0"/>
              <a:t>End</a:t>
            </a:r>
          </a:p>
          <a:p>
            <a:r>
              <a:rPr lang="en-US" sz="2200" dirty="0"/>
              <a:t>Var host = “host-1 192.168.0.100”</a:t>
            </a:r>
          </a:p>
          <a:p>
            <a:pPr lvl="1"/>
            <a:r>
              <a:rPr lang="en-US" sz="1800" dirty="0"/>
              <a:t>Optional not required</a:t>
            </a:r>
          </a:p>
        </p:txBody>
      </p:sp>
      <p:sp>
        <p:nvSpPr>
          <p:cNvPr id="3" name="Title 2">
            <a:extLst>
              <a:ext uri="{FF2B5EF4-FFF2-40B4-BE49-F238E27FC236}">
                <a16:creationId xmlns:a16="http://schemas.microsoft.com/office/drawing/2014/main" id="{BD7030E2-F906-4B94-8192-BBFBFD8CFE47}"/>
              </a:ext>
            </a:extLst>
          </p:cNvPr>
          <p:cNvSpPr>
            <a:spLocks noGrp="1"/>
          </p:cNvSpPr>
          <p:nvPr>
            <p:ph type="title"/>
          </p:nvPr>
        </p:nvSpPr>
        <p:spPr/>
        <p:txBody>
          <a:bodyPr/>
          <a:lstStyle/>
          <a:p>
            <a:r>
              <a:rPr lang="en-US" dirty="0"/>
              <a:t>You </a:t>
            </a:r>
            <a:r>
              <a:rPr lang="en-US" dirty="0" err="1"/>
              <a:t>Wanna</a:t>
            </a:r>
            <a:r>
              <a:rPr lang="en-US" dirty="0"/>
              <a:t> Get Fancy Lets Get Fancy</a:t>
            </a:r>
          </a:p>
        </p:txBody>
      </p:sp>
    </p:spTree>
    <p:extLst>
      <p:ext uri="{BB962C8B-B14F-4D97-AF65-F5344CB8AC3E}">
        <p14:creationId xmlns:p14="http://schemas.microsoft.com/office/powerpoint/2010/main" val="2391391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126608-E0F0-4B22-A355-1B16401E3403}"/>
              </a:ext>
            </a:extLst>
          </p:cNvPr>
          <p:cNvSpPr>
            <a:spLocks noGrp="1"/>
          </p:cNvSpPr>
          <p:nvPr>
            <p:ph idx="1"/>
          </p:nvPr>
        </p:nvSpPr>
        <p:spPr/>
        <p:txBody>
          <a:bodyPr/>
          <a:lstStyle/>
          <a:p>
            <a:r>
              <a:rPr lang="en-US" sz="2400" dirty="0"/>
              <a:t>To Run your Macro</a:t>
            </a:r>
          </a:p>
          <a:p>
            <a:pPr lvl="1"/>
            <a:r>
              <a:rPr lang="en-US" sz="2000" dirty="0"/>
              <a:t>[Macro Name] [Macro Argument 1] …</a:t>
            </a:r>
          </a:p>
          <a:p>
            <a:pPr lvl="1"/>
            <a:r>
              <a:rPr lang="en-US" sz="2000" dirty="0"/>
              <a:t>Schedule now</a:t>
            </a:r>
          </a:p>
          <a:p>
            <a:r>
              <a:rPr lang="en-US" sz="2400" dirty="0"/>
              <a:t>Automate your execution by saving your Macros in a script file </a:t>
            </a:r>
          </a:p>
          <a:p>
            <a:pPr lvl="1"/>
            <a:r>
              <a:rPr lang="en-US" sz="2000" dirty="0"/>
              <a:t>Path: C:\Program Files\</a:t>
            </a:r>
            <a:r>
              <a:rPr lang="en-US" sz="2000" dirty="0" err="1"/>
              <a:t>Metasponse</a:t>
            </a:r>
            <a:r>
              <a:rPr lang="en-US" sz="2000" dirty="0"/>
              <a:t>\Core</a:t>
            </a:r>
          </a:p>
          <a:p>
            <a:pPr lvl="1"/>
            <a:r>
              <a:rPr lang="en-US" sz="2000" dirty="0"/>
              <a:t>Extension: .</a:t>
            </a:r>
            <a:r>
              <a:rPr lang="en-US" sz="2000" dirty="0" err="1"/>
              <a:t>rc</a:t>
            </a:r>
            <a:endParaRPr lang="en-US" sz="2000" dirty="0"/>
          </a:p>
          <a:p>
            <a:pPr lvl="1"/>
            <a:r>
              <a:rPr lang="en-US" sz="2000" dirty="0"/>
              <a:t>In the console type:</a:t>
            </a:r>
          </a:p>
          <a:p>
            <a:pPr lvl="2"/>
            <a:r>
              <a:rPr lang="en-US" sz="2000" dirty="0"/>
              <a:t>Include [macro script name]</a:t>
            </a:r>
          </a:p>
          <a:p>
            <a:r>
              <a:rPr lang="en-US" sz="2400" dirty="0"/>
              <a:t>Check to ensure your macros are loaded</a:t>
            </a:r>
          </a:p>
          <a:p>
            <a:pPr lvl="1"/>
            <a:r>
              <a:rPr lang="en-US" sz="2000" dirty="0"/>
              <a:t>Macro –s [macro name]</a:t>
            </a:r>
          </a:p>
          <a:p>
            <a:pPr lvl="2"/>
            <a:r>
              <a:rPr lang="en-US" sz="2000" dirty="0"/>
              <a:t>Gives a description</a:t>
            </a:r>
          </a:p>
          <a:p>
            <a:pPr lvl="1"/>
            <a:r>
              <a:rPr lang="en-US" sz="2000" dirty="0"/>
              <a:t>Macro –l </a:t>
            </a:r>
          </a:p>
          <a:p>
            <a:pPr lvl="2"/>
            <a:r>
              <a:rPr lang="en-US" sz="2000" dirty="0"/>
              <a:t>List all macros</a:t>
            </a:r>
          </a:p>
        </p:txBody>
      </p:sp>
      <p:sp>
        <p:nvSpPr>
          <p:cNvPr id="3" name="Title 2">
            <a:extLst>
              <a:ext uri="{FF2B5EF4-FFF2-40B4-BE49-F238E27FC236}">
                <a16:creationId xmlns:a16="http://schemas.microsoft.com/office/drawing/2014/main" id="{93694CF8-0656-4B88-BB12-8686DE60841C}"/>
              </a:ext>
            </a:extLst>
          </p:cNvPr>
          <p:cNvSpPr>
            <a:spLocks noGrp="1"/>
          </p:cNvSpPr>
          <p:nvPr>
            <p:ph type="title"/>
          </p:nvPr>
        </p:nvSpPr>
        <p:spPr/>
        <p:txBody>
          <a:bodyPr/>
          <a:lstStyle/>
          <a:p>
            <a:r>
              <a:rPr lang="en-US" dirty="0"/>
              <a:t>You </a:t>
            </a:r>
            <a:r>
              <a:rPr lang="en-US" dirty="0" err="1"/>
              <a:t>Wanna</a:t>
            </a:r>
            <a:r>
              <a:rPr lang="en-US" dirty="0"/>
              <a:t> Get Fancy Lets Get Fancy</a:t>
            </a:r>
          </a:p>
        </p:txBody>
      </p:sp>
    </p:spTree>
    <p:extLst>
      <p:ext uri="{BB962C8B-B14F-4D97-AF65-F5344CB8AC3E}">
        <p14:creationId xmlns:p14="http://schemas.microsoft.com/office/powerpoint/2010/main" val="967973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30D929-92E8-4E3C-996B-D347B4D3BEA1}"/>
              </a:ext>
            </a:extLst>
          </p:cNvPr>
          <p:cNvSpPr>
            <a:spLocks noGrp="1"/>
          </p:cNvSpPr>
          <p:nvPr>
            <p:ph idx="1"/>
          </p:nvPr>
        </p:nvSpPr>
        <p:spPr/>
        <p:txBody>
          <a:bodyPr/>
          <a:lstStyle/>
          <a:p>
            <a:r>
              <a:rPr lang="en-US" dirty="0"/>
              <a:t>Build a Macro using any collector and execute it against Workstation 1</a:t>
            </a:r>
          </a:p>
          <a:p>
            <a:endParaRPr lang="en-US" dirty="0"/>
          </a:p>
        </p:txBody>
      </p:sp>
      <p:sp>
        <p:nvSpPr>
          <p:cNvPr id="3" name="Title 2">
            <a:extLst>
              <a:ext uri="{FF2B5EF4-FFF2-40B4-BE49-F238E27FC236}">
                <a16:creationId xmlns:a16="http://schemas.microsoft.com/office/drawing/2014/main" id="{EB68F974-6E54-49C8-B38D-7D22C0137382}"/>
              </a:ext>
            </a:extLst>
          </p:cNvPr>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A802B337-7AE4-4918-A291-64EE9014EAC0}"/>
              </a:ext>
            </a:extLst>
          </p:cNvPr>
          <p:cNvPicPr>
            <a:picLocks noChangeAspect="1"/>
          </p:cNvPicPr>
          <p:nvPr/>
        </p:nvPicPr>
        <p:blipFill>
          <a:blip r:embed="rId2"/>
          <a:stretch>
            <a:fillRect/>
          </a:stretch>
        </p:blipFill>
        <p:spPr>
          <a:xfrm>
            <a:off x="4352365" y="2832354"/>
            <a:ext cx="3555994" cy="2963328"/>
          </a:xfrm>
          <a:prstGeom prst="rect">
            <a:avLst/>
          </a:prstGeom>
        </p:spPr>
      </p:pic>
    </p:spTree>
    <p:extLst>
      <p:ext uri="{BB962C8B-B14F-4D97-AF65-F5344CB8AC3E}">
        <p14:creationId xmlns:p14="http://schemas.microsoft.com/office/powerpoint/2010/main" val="238286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i="1" dirty="0">
                <a:solidFill>
                  <a:schemeClr val="tx2"/>
                </a:solidFill>
              </a:rPr>
              <a:t>PowerShell</a:t>
            </a:r>
          </a:p>
          <a:p>
            <a:r>
              <a:rPr lang="en-US" dirty="0" err="1"/>
              <a:t>Metasponse</a:t>
            </a:r>
            <a:endParaRPr lang="en-US" dirty="0"/>
          </a:p>
          <a:p>
            <a:r>
              <a:rPr lang="en-US" dirty="0" err="1"/>
              <a:t>Sysinternals</a:t>
            </a:r>
            <a:endParaRPr lang="en-US" dirty="0"/>
          </a:p>
          <a:p>
            <a:r>
              <a:rPr lang="en-US" dirty="0"/>
              <a:t>FRED</a:t>
            </a:r>
          </a:p>
        </p:txBody>
      </p:sp>
      <p:sp>
        <p:nvSpPr>
          <p:cNvPr id="7180" name="Rectangle 12"/>
          <p:cNvSpPr>
            <a:spLocks noGrp="1" noChangeArrowheads="1"/>
          </p:cNvSpPr>
          <p:nvPr>
            <p:ph type="title"/>
          </p:nvPr>
        </p:nvSpPr>
        <p:spPr/>
        <p:txBody>
          <a:bodyPr/>
          <a:lstStyle/>
          <a:p>
            <a:r>
              <a:rPr lang="en-US" dirty="0"/>
              <a:t>Overview</a:t>
            </a:r>
          </a:p>
        </p:txBody>
      </p:sp>
    </p:spTree>
    <p:extLst>
      <p:ext uri="{BB962C8B-B14F-4D97-AF65-F5344CB8AC3E}">
        <p14:creationId xmlns:p14="http://schemas.microsoft.com/office/powerpoint/2010/main" val="411387950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PowerShell</a:t>
            </a:r>
          </a:p>
          <a:p>
            <a:r>
              <a:rPr lang="en-US" dirty="0" err="1"/>
              <a:t>Metasponse</a:t>
            </a:r>
            <a:endParaRPr lang="en-US" dirty="0"/>
          </a:p>
          <a:p>
            <a:r>
              <a:rPr lang="en-US" i="1" dirty="0" err="1">
                <a:solidFill>
                  <a:schemeClr val="tx2"/>
                </a:solidFill>
              </a:rPr>
              <a:t>Sysinternals</a:t>
            </a:r>
            <a:endParaRPr lang="en-US" i="1" dirty="0">
              <a:solidFill>
                <a:schemeClr val="tx2"/>
              </a:solidFill>
            </a:endParaRPr>
          </a:p>
          <a:p>
            <a:r>
              <a:rPr lang="en-US" dirty="0"/>
              <a:t>FRED</a:t>
            </a:r>
          </a:p>
        </p:txBody>
      </p:sp>
      <p:sp>
        <p:nvSpPr>
          <p:cNvPr id="7180" name="Rectangle 12"/>
          <p:cNvSpPr>
            <a:spLocks noGrp="1" noChangeArrowheads="1"/>
          </p:cNvSpPr>
          <p:nvPr>
            <p:ph type="title"/>
          </p:nvPr>
        </p:nvSpPr>
        <p:spPr/>
        <p:txBody>
          <a:bodyPr/>
          <a:lstStyle/>
          <a:p>
            <a:r>
              <a:rPr lang="en-US" dirty="0"/>
              <a:t>Overview</a:t>
            </a:r>
          </a:p>
        </p:txBody>
      </p:sp>
    </p:spTree>
    <p:extLst>
      <p:ext uri="{BB962C8B-B14F-4D97-AF65-F5344CB8AC3E}">
        <p14:creationId xmlns:p14="http://schemas.microsoft.com/office/powerpoint/2010/main" val="51557860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9456D5-C4D5-4167-AEFD-B04227807D00}"/>
              </a:ext>
            </a:extLst>
          </p:cNvPr>
          <p:cNvSpPr>
            <a:spLocks noGrp="1"/>
          </p:cNvSpPr>
          <p:nvPr>
            <p:ph idx="1"/>
          </p:nvPr>
        </p:nvSpPr>
        <p:spPr/>
        <p:txBody>
          <a:bodyPr/>
          <a:lstStyle/>
          <a:p>
            <a:r>
              <a:rPr lang="en-US" dirty="0"/>
              <a:t>Copy the </a:t>
            </a:r>
            <a:r>
              <a:rPr lang="en-US" dirty="0" err="1"/>
              <a:t>SysInternals</a:t>
            </a:r>
            <a:r>
              <a:rPr lang="en-US" dirty="0"/>
              <a:t> Suite Folder onto Workstation 1</a:t>
            </a:r>
          </a:p>
          <a:p>
            <a:pPr lvl="1"/>
            <a:r>
              <a:rPr lang="en-US" dirty="0"/>
              <a:t>Execute Strings against a file on the workstation</a:t>
            </a:r>
          </a:p>
          <a:p>
            <a:r>
              <a:rPr lang="en-US" dirty="0"/>
              <a:t>Execute autoruns via the command line on Workstation 1</a:t>
            </a:r>
          </a:p>
          <a:p>
            <a:r>
              <a:rPr lang="en-US" dirty="0"/>
              <a:t>Delete </a:t>
            </a:r>
            <a:r>
              <a:rPr lang="en-US" dirty="0" err="1"/>
              <a:t>SysInternals</a:t>
            </a:r>
            <a:r>
              <a:rPr lang="en-US" dirty="0"/>
              <a:t> Suite Folder on Workstation 1</a:t>
            </a:r>
          </a:p>
        </p:txBody>
      </p:sp>
      <p:sp>
        <p:nvSpPr>
          <p:cNvPr id="3" name="Title 2">
            <a:extLst>
              <a:ext uri="{FF2B5EF4-FFF2-40B4-BE49-F238E27FC236}">
                <a16:creationId xmlns:a16="http://schemas.microsoft.com/office/drawing/2014/main" id="{41B23B22-29DA-492E-8F8E-4C4D7D5D2FDA}"/>
              </a:ext>
            </a:extLst>
          </p:cNvPr>
          <p:cNvSpPr>
            <a:spLocks noGrp="1"/>
          </p:cNvSpPr>
          <p:nvPr>
            <p:ph type="title"/>
          </p:nvPr>
        </p:nvSpPr>
        <p:spPr/>
        <p:txBody>
          <a:bodyPr/>
          <a:lstStyle/>
          <a:p>
            <a:r>
              <a:rPr lang="en-US" dirty="0" err="1"/>
              <a:t>SysInternals</a:t>
            </a:r>
            <a:r>
              <a:rPr lang="en-US" dirty="0"/>
              <a:t> Demo</a:t>
            </a:r>
          </a:p>
        </p:txBody>
      </p:sp>
    </p:spTree>
    <p:extLst>
      <p:ext uri="{BB962C8B-B14F-4D97-AF65-F5344CB8AC3E}">
        <p14:creationId xmlns:p14="http://schemas.microsoft.com/office/powerpoint/2010/main" val="4112147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PowerShell</a:t>
            </a:r>
          </a:p>
          <a:p>
            <a:r>
              <a:rPr lang="en-US" dirty="0" err="1"/>
              <a:t>Metasponse</a:t>
            </a:r>
            <a:endParaRPr lang="en-US" dirty="0"/>
          </a:p>
          <a:p>
            <a:r>
              <a:rPr lang="en-US" dirty="0" err="1"/>
              <a:t>Sysinternals</a:t>
            </a:r>
            <a:endParaRPr lang="en-US" dirty="0"/>
          </a:p>
          <a:p>
            <a:r>
              <a:rPr lang="en-US" i="1" dirty="0">
                <a:solidFill>
                  <a:schemeClr val="tx2"/>
                </a:solidFill>
              </a:rPr>
              <a:t>FRED</a:t>
            </a:r>
          </a:p>
        </p:txBody>
      </p:sp>
      <p:sp>
        <p:nvSpPr>
          <p:cNvPr id="7180" name="Rectangle 12"/>
          <p:cNvSpPr>
            <a:spLocks noGrp="1" noChangeArrowheads="1"/>
          </p:cNvSpPr>
          <p:nvPr>
            <p:ph type="title"/>
          </p:nvPr>
        </p:nvSpPr>
        <p:spPr/>
        <p:txBody>
          <a:bodyPr/>
          <a:lstStyle/>
          <a:p>
            <a:r>
              <a:rPr lang="en-US" dirty="0"/>
              <a:t>Overview</a:t>
            </a:r>
          </a:p>
        </p:txBody>
      </p:sp>
    </p:spTree>
    <p:extLst>
      <p:ext uri="{BB962C8B-B14F-4D97-AF65-F5344CB8AC3E}">
        <p14:creationId xmlns:p14="http://schemas.microsoft.com/office/powerpoint/2010/main" val="400826677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9456D5-C4D5-4167-AEFD-B04227807D00}"/>
              </a:ext>
            </a:extLst>
          </p:cNvPr>
          <p:cNvSpPr>
            <a:spLocks noGrp="1"/>
          </p:cNvSpPr>
          <p:nvPr>
            <p:ph idx="1"/>
          </p:nvPr>
        </p:nvSpPr>
        <p:spPr/>
        <p:txBody>
          <a:bodyPr/>
          <a:lstStyle/>
          <a:p>
            <a:r>
              <a:rPr lang="en-US" dirty="0"/>
              <a:t>Copy FRED 3.3 onto Workstation 1</a:t>
            </a:r>
          </a:p>
          <a:p>
            <a:r>
              <a:rPr lang="en-US" dirty="0"/>
              <a:t>Execute FRED on Workstation 1</a:t>
            </a:r>
          </a:p>
          <a:p>
            <a:r>
              <a:rPr lang="en-US" dirty="0"/>
              <a:t>Familiarize yourself with its output</a:t>
            </a:r>
          </a:p>
        </p:txBody>
      </p:sp>
      <p:sp>
        <p:nvSpPr>
          <p:cNvPr id="3" name="Title 2">
            <a:extLst>
              <a:ext uri="{FF2B5EF4-FFF2-40B4-BE49-F238E27FC236}">
                <a16:creationId xmlns:a16="http://schemas.microsoft.com/office/drawing/2014/main" id="{41B23B22-29DA-492E-8F8E-4C4D7D5D2FDA}"/>
              </a:ext>
            </a:extLst>
          </p:cNvPr>
          <p:cNvSpPr>
            <a:spLocks noGrp="1"/>
          </p:cNvSpPr>
          <p:nvPr>
            <p:ph type="title"/>
          </p:nvPr>
        </p:nvSpPr>
        <p:spPr/>
        <p:txBody>
          <a:bodyPr/>
          <a:lstStyle/>
          <a:p>
            <a:r>
              <a:rPr lang="en-US" dirty="0"/>
              <a:t>FRED Demo</a:t>
            </a:r>
          </a:p>
        </p:txBody>
      </p:sp>
    </p:spTree>
    <p:extLst>
      <p:ext uri="{BB962C8B-B14F-4D97-AF65-F5344CB8AC3E}">
        <p14:creationId xmlns:p14="http://schemas.microsoft.com/office/powerpoint/2010/main" val="3011940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PowerShell</a:t>
            </a:r>
          </a:p>
          <a:p>
            <a:r>
              <a:rPr lang="en-US" dirty="0" err="1"/>
              <a:t>Metasponse</a:t>
            </a:r>
            <a:endParaRPr lang="en-US" dirty="0"/>
          </a:p>
          <a:p>
            <a:r>
              <a:rPr lang="en-US" dirty="0" err="1"/>
              <a:t>Sysinternals</a:t>
            </a:r>
            <a:endParaRPr lang="en-US" dirty="0"/>
          </a:p>
          <a:p>
            <a:r>
              <a:rPr lang="en-US" dirty="0"/>
              <a:t>FRED</a:t>
            </a:r>
          </a:p>
        </p:txBody>
      </p:sp>
      <p:sp>
        <p:nvSpPr>
          <p:cNvPr id="7180" name="Rectangle 12"/>
          <p:cNvSpPr>
            <a:spLocks noGrp="1" noChangeArrowheads="1"/>
          </p:cNvSpPr>
          <p:nvPr>
            <p:ph type="title"/>
          </p:nvPr>
        </p:nvSpPr>
        <p:spPr/>
        <p:txBody>
          <a:bodyPr/>
          <a:lstStyle/>
          <a:p>
            <a:r>
              <a:rPr lang="en-US" dirty="0"/>
              <a:t>Summary</a:t>
            </a:r>
          </a:p>
        </p:txBody>
      </p:sp>
    </p:spTree>
    <p:extLst>
      <p:ext uri="{BB962C8B-B14F-4D97-AF65-F5344CB8AC3E}">
        <p14:creationId xmlns:p14="http://schemas.microsoft.com/office/powerpoint/2010/main" val="351134358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Modern command shell that includes best features of other popular shells </a:t>
            </a:r>
          </a:p>
          <a:p>
            <a:pPr lvl="1"/>
            <a:r>
              <a:rPr lang="en-US" dirty="0"/>
              <a:t>Command-line history</a:t>
            </a:r>
          </a:p>
          <a:p>
            <a:pPr lvl="1"/>
            <a:r>
              <a:rPr lang="en-US" dirty="0"/>
              <a:t>Supports Tab completion and command prediction </a:t>
            </a:r>
          </a:p>
          <a:p>
            <a:pPr lvl="1"/>
            <a:r>
              <a:rPr lang="en-US" dirty="0"/>
              <a:t>Pipeline for chaining commands</a:t>
            </a:r>
          </a:p>
          <a:p>
            <a:pPr lvl="1"/>
            <a:r>
              <a:rPr lang="en-US" dirty="0"/>
              <a:t>In-console help system </a:t>
            </a:r>
          </a:p>
          <a:p>
            <a:r>
              <a:rPr lang="en-US" dirty="0"/>
              <a:t>Commonly used to build, test, and deploy solutions</a:t>
            </a:r>
          </a:p>
          <a:p>
            <a:r>
              <a:rPr lang="en-US" dirty="0"/>
              <a:t>Built on the .NET Common Language Runtime (CLR)</a:t>
            </a:r>
          </a:p>
          <a:p>
            <a:pPr lvl="1"/>
            <a:r>
              <a:rPr lang="en-US" dirty="0"/>
              <a:t>All inputs and outputs are .NET objects</a:t>
            </a:r>
          </a:p>
          <a:p>
            <a:pPr lvl="2"/>
            <a:r>
              <a:rPr lang="en-US" i="1" dirty="0"/>
              <a:t>No need to parse text output to extract information from output</a:t>
            </a:r>
          </a:p>
          <a:p>
            <a:pPr lvl="1"/>
            <a:r>
              <a:rPr lang="en-US" dirty="0"/>
              <a:t>Built-in support for common data formats like CSV, JSON, XML</a:t>
            </a:r>
          </a:p>
          <a:p>
            <a:endParaRPr lang="en-US" dirty="0"/>
          </a:p>
        </p:txBody>
      </p:sp>
      <p:sp>
        <p:nvSpPr>
          <p:cNvPr id="3" name="Title 2"/>
          <p:cNvSpPr>
            <a:spLocks noGrp="1"/>
          </p:cNvSpPr>
          <p:nvPr>
            <p:ph type="title"/>
          </p:nvPr>
        </p:nvSpPr>
        <p:spPr/>
        <p:txBody>
          <a:bodyPr/>
          <a:lstStyle/>
          <a:p>
            <a:r>
              <a:rPr lang="en-US" dirty="0"/>
              <a:t>PowerShell</a:t>
            </a:r>
          </a:p>
        </p:txBody>
      </p:sp>
    </p:spTree>
    <p:extLst>
      <p:ext uri="{BB962C8B-B14F-4D97-AF65-F5344CB8AC3E}">
        <p14:creationId xmlns:p14="http://schemas.microsoft.com/office/powerpoint/2010/main" val="20053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9350D8-7EDD-4D09-B5CA-E64509AA0F35}"/>
              </a:ext>
            </a:extLst>
          </p:cNvPr>
          <p:cNvPicPr>
            <a:picLocks noGrp="1" noChangeAspect="1"/>
          </p:cNvPicPr>
          <p:nvPr>
            <p:ph idx="1"/>
          </p:nvPr>
        </p:nvPicPr>
        <p:blipFill>
          <a:blip r:embed="rId2"/>
          <a:stretch>
            <a:fillRect/>
          </a:stretch>
        </p:blipFill>
        <p:spPr>
          <a:xfrm>
            <a:off x="1160408" y="1595438"/>
            <a:ext cx="9860071" cy="4795837"/>
          </a:xfrm>
        </p:spPr>
      </p:pic>
      <p:sp>
        <p:nvSpPr>
          <p:cNvPr id="3" name="Title 2">
            <a:extLst>
              <a:ext uri="{FF2B5EF4-FFF2-40B4-BE49-F238E27FC236}">
                <a16:creationId xmlns:a16="http://schemas.microsoft.com/office/drawing/2014/main" id="{795F74BB-A0D5-42E0-B19B-A2ADDA41427C}"/>
              </a:ext>
            </a:extLst>
          </p:cNvPr>
          <p:cNvSpPr>
            <a:spLocks noGrp="1"/>
          </p:cNvSpPr>
          <p:nvPr>
            <p:ph type="title"/>
          </p:nvPr>
        </p:nvSpPr>
        <p:spPr/>
        <p:txBody>
          <a:bodyPr/>
          <a:lstStyle/>
          <a:p>
            <a:r>
              <a:rPr lang="en-US" dirty="0"/>
              <a:t>PowerShell Treats Data as Objects</a:t>
            </a:r>
          </a:p>
        </p:txBody>
      </p:sp>
    </p:spTree>
    <p:extLst>
      <p:ext uri="{BB962C8B-B14F-4D97-AF65-F5344CB8AC3E}">
        <p14:creationId xmlns:p14="http://schemas.microsoft.com/office/powerpoint/2010/main" val="168815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A6C9D6-193A-4DBC-8847-1EA168CBA96E}"/>
              </a:ext>
            </a:extLst>
          </p:cNvPr>
          <p:cNvSpPr>
            <a:spLocks noGrp="1"/>
          </p:cNvSpPr>
          <p:nvPr>
            <p:ph idx="1"/>
          </p:nvPr>
        </p:nvSpPr>
        <p:spPr/>
        <p:txBody>
          <a:bodyPr/>
          <a:lstStyle/>
          <a:p>
            <a:r>
              <a:rPr lang="en-US" dirty="0"/>
              <a:t>Get-Command</a:t>
            </a:r>
          </a:p>
          <a:p>
            <a:pPr lvl="1"/>
            <a:r>
              <a:rPr lang="en-US" dirty="0"/>
              <a:t>Used to search for installed commands</a:t>
            </a:r>
          </a:p>
          <a:p>
            <a:r>
              <a:rPr lang="en-US" dirty="0"/>
              <a:t>Get-Help</a:t>
            </a:r>
          </a:p>
          <a:p>
            <a:pPr lvl="1"/>
            <a:r>
              <a:rPr lang="en-US" dirty="0"/>
              <a:t>Displays how-to information for commands</a:t>
            </a:r>
          </a:p>
          <a:p>
            <a:r>
              <a:rPr lang="en-US" dirty="0"/>
              <a:t>Get-Member</a:t>
            </a:r>
          </a:p>
          <a:p>
            <a:pPr lvl="1"/>
            <a:r>
              <a:rPr lang="en-US" dirty="0"/>
              <a:t>Displays properties and methods of objects</a:t>
            </a:r>
          </a:p>
          <a:p>
            <a:endParaRPr lang="en-US" dirty="0"/>
          </a:p>
          <a:p>
            <a:endParaRPr lang="en-US" dirty="0"/>
          </a:p>
        </p:txBody>
      </p:sp>
      <p:sp>
        <p:nvSpPr>
          <p:cNvPr id="3" name="Title 2">
            <a:extLst>
              <a:ext uri="{FF2B5EF4-FFF2-40B4-BE49-F238E27FC236}">
                <a16:creationId xmlns:a16="http://schemas.microsoft.com/office/drawing/2014/main" id="{8D41A1FD-E8EB-4110-9222-320710B6FAF4}"/>
              </a:ext>
            </a:extLst>
          </p:cNvPr>
          <p:cNvSpPr>
            <a:spLocks noGrp="1"/>
          </p:cNvSpPr>
          <p:nvPr>
            <p:ph type="title"/>
          </p:nvPr>
        </p:nvSpPr>
        <p:spPr/>
        <p:txBody>
          <a:bodyPr/>
          <a:lstStyle/>
          <a:p>
            <a:r>
              <a:rPr lang="en-US" dirty="0"/>
              <a:t>3 Important Commands</a:t>
            </a:r>
          </a:p>
        </p:txBody>
      </p:sp>
    </p:spTree>
    <p:extLst>
      <p:ext uri="{BB962C8B-B14F-4D97-AF65-F5344CB8AC3E}">
        <p14:creationId xmlns:p14="http://schemas.microsoft.com/office/powerpoint/2010/main" val="3242810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EF67B7-A1D0-4CCC-B9A4-CF2A923AD972}"/>
              </a:ext>
            </a:extLst>
          </p:cNvPr>
          <p:cNvSpPr>
            <a:spLocks noGrp="1"/>
          </p:cNvSpPr>
          <p:nvPr>
            <p:ph idx="1"/>
          </p:nvPr>
        </p:nvSpPr>
        <p:spPr/>
        <p:txBody>
          <a:bodyPr/>
          <a:lstStyle/>
          <a:p>
            <a:r>
              <a:rPr lang="en-US" dirty="0"/>
              <a:t>Get-History</a:t>
            </a:r>
          </a:p>
          <a:p>
            <a:pPr lvl="1"/>
            <a:r>
              <a:rPr lang="en-US" dirty="0"/>
              <a:t>Gets a list of the commands executed</a:t>
            </a:r>
          </a:p>
          <a:p>
            <a:pPr lvl="2"/>
            <a:r>
              <a:rPr lang="en-US" i="1" dirty="0"/>
              <a:t>Invoke-history –id #</a:t>
            </a:r>
          </a:p>
          <a:p>
            <a:pPr lvl="2"/>
            <a:r>
              <a:rPr lang="en-US" dirty="0"/>
              <a:t>Out-File to text</a:t>
            </a:r>
          </a:p>
          <a:p>
            <a:r>
              <a:rPr lang="en-US" dirty="0"/>
              <a:t>Start-Transcript</a:t>
            </a:r>
          </a:p>
          <a:p>
            <a:pPr lvl="1"/>
            <a:r>
              <a:rPr lang="en-US" dirty="0"/>
              <a:t>Creates a record of all or part of a PowerShell into a text file</a:t>
            </a:r>
          </a:p>
          <a:p>
            <a:pPr lvl="2"/>
            <a:r>
              <a:rPr lang="en-US" i="1" dirty="0"/>
              <a:t>Start-Transcript –path {PATH} -append</a:t>
            </a:r>
          </a:p>
        </p:txBody>
      </p:sp>
      <p:sp>
        <p:nvSpPr>
          <p:cNvPr id="3" name="Title 2">
            <a:extLst>
              <a:ext uri="{FF2B5EF4-FFF2-40B4-BE49-F238E27FC236}">
                <a16:creationId xmlns:a16="http://schemas.microsoft.com/office/drawing/2014/main" id="{08327E5F-AEDE-4F9C-85C3-6511FC4E3E6E}"/>
              </a:ext>
            </a:extLst>
          </p:cNvPr>
          <p:cNvSpPr>
            <a:spLocks noGrp="1"/>
          </p:cNvSpPr>
          <p:nvPr>
            <p:ph type="title"/>
          </p:nvPr>
        </p:nvSpPr>
        <p:spPr/>
        <p:txBody>
          <a:bodyPr/>
          <a:lstStyle/>
          <a:p>
            <a:r>
              <a:rPr lang="en-US" dirty="0"/>
              <a:t>Documentation</a:t>
            </a:r>
          </a:p>
        </p:txBody>
      </p:sp>
    </p:spTree>
    <p:extLst>
      <p:ext uri="{BB962C8B-B14F-4D97-AF65-F5344CB8AC3E}">
        <p14:creationId xmlns:p14="http://schemas.microsoft.com/office/powerpoint/2010/main" val="175884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183FA-FBE8-4AFC-999D-220A46F5EBC2}"/>
              </a:ext>
            </a:extLst>
          </p:cNvPr>
          <p:cNvSpPr>
            <a:spLocks noGrp="1"/>
          </p:cNvSpPr>
          <p:nvPr>
            <p:ph idx="1"/>
          </p:nvPr>
        </p:nvSpPr>
        <p:spPr/>
        <p:txBody>
          <a:bodyPr/>
          <a:lstStyle/>
          <a:p>
            <a:r>
              <a:rPr lang="en-US" dirty="0"/>
              <a:t>Where-Object</a:t>
            </a:r>
          </a:p>
          <a:p>
            <a:pPr lvl="1"/>
            <a:r>
              <a:rPr lang="en-US" dirty="0"/>
              <a:t>Selects objects from a collection based on their property values</a:t>
            </a:r>
          </a:p>
          <a:p>
            <a:r>
              <a:rPr lang="en-US" dirty="0"/>
              <a:t>Select-Object</a:t>
            </a:r>
          </a:p>
          <a:p>
            <a:pPr lvl="1"/>
            <a:r>
              <a:rPr lang="en-US" dirty="0"/>
              <a:t>Select objects or object properties </a:t>
            </a:r>
          </a:p>
          <a:p>
            <a:r>
              <a:rPr lang="en-US" dirty="0"/>
              <a:t>Sort-Object</a:t>
            </a:r>
          </a:p>
          <a:p>
            <a:pPr lvl="1"/>
            <a:r>
              <a:rPr lang="en-US" dirty="0"/>
              <a:t>Sorts objects by property value</a:t>
            </a:r>
          </a:p>
        </p:txBody>
      </p:sp>
      <p:sp>
        <p:nvSpPr>
          <p:cNvPr id="3" name="Title 2">
            <a:extLst>
              <a:ext uri="{FF2B5EF4-FFF2-40B4-BE49-F238E27FC236}">
                <a16:creationId xmlns:a16="http://schemas.microsoft.com/office/drawing/2014/main" id="{90FDFAAA-2583-4839-83EE-A9B672F0A67D}"/>
              </a:ext>
            </a:extLst>
          </p:cNvPr>
          <p:cNvSpPr>
            <a:spLocks noGrp="1"/>
          </p:cNvSpPr>
          <p:nvPr>
            <p:ph type="title"/>
          </p:nvPr>
        </p:nvSpPr>
        <p:spPr/>
        <p:txBody>
          <a:bodyPr/>
          <a:lstStyle/>
          <a:p>
            <a:r>
              <a:rPr lang="en-US" dirty="0"/>
              <a:t>Slice &amp; Dice</a:t>
            </a:r>
          </a:p>
        </p:txBody>
      </p:sp>
    </p:spTree>
    <p:extLst>
      <p:ext uri="{BB962C8B-B14F-4D97-AF65-F5344CB8AC3E}">
        <p14:creationId xmlns:p14="http://schemas.microsoft.com/office/powerpoint/2010/main" val="3286064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F3586B-5B55-461B-850C-ECD3A7C84388}"/>
              </a:ext>
            </a:extLst>
          </p:cNvPr>
          <p:cNvSpPr>
            <a:spLocks noGrp="1"/>
          </p:cNvSpPr>
          <p:nvPr>
            <p:ph idx="1"/>
          </p:nvPr>
        </p:nvSpPr>
        <p:spPr/>
        <p:txBody>
          <a:bodyPr/>
          <a:lstStyle/>
          <a:p>
            <a:r>
              <a:rPr lang="en-US" dirty="0"/>
              <a:t>Find a cmdlet to display all the services on your ops station</a:t>
            </a:r>
          </a:p>
          <a:p>
            <a:r>
              <a:rPr lang="en-US" dirty="0"/>
              <a:t>Using that same cmdlet slice &amp; dice the output to only show running services</a:t>
            </a:r>
          </a:p>
          <a:p>
            <a:r>
              <a:rPr lang="en-US" dirty="0"/>
              <a:t>Sort your services by Status and select 3 properties of  your choosing and then save it to a CSV</a:t>
            </a:r>
          </a:p>
          <a:p>
            <a:endParaRPr lang="en-US" dirty="0"/>
          </a:p>
        </p:txBody>
      </p:sp>
      <p:sp>
        <p:nvSpPr>
          <p:cNvPr id="3" name="Title 2">
            <a:extLst>
              <a:ext uri="{FF2B5EF4-FFF2-40B4-BE49-F238E27FC236}">
                <a16:creationId xmlns:a16="http://schemas.microsoft.com/office/drawing/2014/main" id="{FAFE75FE-A823-4F8F-97CF-0C35ACD9D296}"/>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28F3D8BC-8279-46B0-875C-ECBBF89E2A89}"/>
              </a:ext>
            </a:extLst>
          </p:cNvPr>
          <p:cNvPicPr>
            <a:picLocks noChangeAspect="1"/>
          </p:cNvPicPr>
          <p:nvPr/>
        </p:nvPicPr>
        <p:blipFill>
          <a:blip r:embed="rId2"/>
          <a:stretch>
            <a:fillRect/>
          </a:stretch>
        </p:blipFill>
        <p:spPr>
          <a:xfrm>
            <a:off x="4402713" y="3529296"/>
            <a:ext cx="4926586" cy="2758888"/>
          </a:xfrm>
          <a:prstGeom prst="rect">
            <a:avLst/>
          </a:prstGeom>
        </p:spPr>
      </p:pic>
    </p:spTree>
    <p:extLst>
      <p:ext uri="{BB962C8B-B14F-4D97-AF65-F5344CB8AC3E}">
        <p14:creationId xmlns:p14="http://schemas.microsoft.com/office/powerpoint/2010/main" val="1253855269"/>
      </p:ext>
    </p:extLst>
  </p:cSld>
  <p:clrMapOvr>
    <a:masterClrMapping/>
  </p:clrMapOvr>
</p:sld>
</file>

<file path=ppt/theme/theme1.xml><?xml version="1.0" encoding="utf-8"?>
<a:theme xmlns:a="http://schemas.openxmlformats.org/drawingml/2006/main" name="CTI UNCLASSIFIED Nellis Mar 13">
  <a:themeElements>
    <a:clrScheme name="">
      <a:dk1>
        <a:srgbClr val="000000"/>
      </a:dk1>
      <a:lt1>
        <a:srgbClr val="FFFFFF"/>
      </a:lt1>
      <a:dk2>
        <a:srgbClr val="000099"/>
      </a:dk2>
      <a:lt2>
        <a:srgbClr val="FFFF00"/>
      </a:lt2>
      <a:accent1>
        <a:srgbClr val="FF0000"/>
      </a:accent1>
      <a:accent2>
        <a:srgbClr val="00FF00"/>
      </a:accent2>
      <a:accent3>
        <a:srgbClr val="AAAACA"/>
      </a:accent3>
      <a:accent4>
        <a:srgbClr val="DADADA"/>
      </a:accent4>
      <a:accent5>
        <a:srgbClr val="FFAAAA"/>
      </a:accent5>
      <a:accent6>
        <a:srgbClr val="00E700"/>
      </a:accent6>
      <a:hlink>
        <a:srgbClr val="FF00FF"/>
      </a:hlink>
      <a:folHlink>
        <a:srgbClr val="FF9B03"/>
      </a:folHlink>
    </a:clrScheme>
    <a:fontScheme name="CBD Unclassified Template Jul 06">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rgbClr val="FFA27C"/>
            </a:solidFill>
            <a:effectLst/>
            <a:latin typeface="Arial Narrow" pitchFamily="34" charset="0"/>
          </a:defRPr>
        </a:defPPr>
      </a:lstStyle>
    </a:lnDef>
  </a:objectDefaults>
  <a:extraClrSchemeLst>
    <a:extraClrScheme>
      <a:clrScheme name="CBD Unclassified Template Jul 0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BD Unclassified Template Jul 0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BD Unclassified Template Jul 0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BD Unclassified Template Jul 0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BD Unclassified Template Jul 0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BD Unclassified Template Jul 0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BD Unclassified Template Jul 0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LessonID xmlns="526dec38-a3fb-4a82-b26f-529f964c6889" xsi:nil="true"/>
    <Classification xmlns="526dec38-a3fb-4a82-b26f-529f964c6889">TBD</Classification>
    <AssigndWICS xmlns="526dec38-a3fb-4a82-b26f-529f964c6889" xsi:nil="true"/>
    <LessonDuration xmlns="526dec38-a3fb-4a82-b26f-529f964c6889" xsi:nil="true"/>
    <LessonTitle xmlns="526dec38-a3fb-4a82-b26f-529f964c6889" xsi:nil="true"/>
    <LessonExam xmlns="526dec38-a3fb-4a82-b26f-529f964c6889" xsi:nil="true"/>
    <LessonDescription xmlns="526dec38-a3fb-4a82-b26f-529f964c6889" xsi:nil="true"/>
    <OPR xmlns="526dec38-a3fb-4a82-b26f-529f964c6889">Select...</OPR>
    <LessonLocation xmlns="526dec38-a3fb-4a82-b26f-529f964c6889">TBD</LessonLocation>
    <LessonType xmlns="526dec38-a3fb-4a82-b26f-529f964c6889">TBD</LessonType>
    <LessonVersion xmlns="526dec38-a3fb-4a82-b26f-529f964c6889" xsi:nil="true"/>
    <LessonObjectives xmlns="526dec38-a3fb-4a82-b26f-529f964c6889" xsi:nil="true"/>
    <PrimaryInstructor xmlns="526dec38-a3fb-4a82-b26f-529f964c6889" xsi:nil="true"/>
    <LessonTitle1 xmlns="526dec38-a3fb-4a82-b26f-529f964c6889" xsi:nil="true"/>
    <LessonAssignments xmlns="526dec38-a3fb-4a82-b26f-529f964c6889" xsi:nil="true"/>
    <LessonReferences xmlns="526dec38-a3fb-4a82-b26f-529f964c6889" xsi:nil="true"/>
    <SpecialRequirements xmlns="526dec38-a3fb-4a82-b26f-529f964c6889" xsi:nil="true"/>
    <SecondaryInstructor xmlns="526dec38-a3fb-4a82-b26f-529f964c688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Lesson_Overview" ma:contentTypeID="0x01010037C47F3A5F951D4DA776F471272913160100817902FBD3E4D24A90C2383C06E3955E" ma:contentTypeVersion="18" ma:contentTypeDescription="Lesson overview - master manifest document for this lesson" ma:contentTypeScope="" ma:versionID="b88b6b52a129b71ada712e69c6aa1cde">
  <xsd:schema xmlns:xsd="http://www.w3.org/2001/XMLSchema" xmlns:xs="http://www.w3.org/2001/XMLSchema" xmlns:p="http://schemas.microsoft.com/office/2006/metadata/properties" xmlns:ns2="526dec38-a3fb-4a82-b26f-529f964c6889" targetNamespace="http://schemas.microsoft.com/office/2006/metadata/properties" ma:root="true" ma:fieldsID="c7a08dd9dab54c78911a2dc6b132d8ff" ns2:_="">
    <xsd:import namespace="526dec38-a3fb-4a82-b26f-529f964c6889"/>
    <xsd:element name="properties">
      <xsd:complexType>
        <xsd:sequence>
          <xsd:element name="documentManagement">
            <xsd:complexType>
              <xsd:all>
                <xsd:element ref="ns2:LessonID" minOccurs="0"/>
                <xsd:element ref="ns2:LessonTitle1" minOccurs="0"/>
                <xsd:element ref="ns2:LessonDescription" minOccurs="0"/>
                <xsd:element ref="ns2:LessonVersion" minOccurs="0"/>
                <xsd:element ref="ns2:OPR" minOccurs="0"/>
                <xsd:element ref="ns2:Classification" minOccurs="0"/>
                <xsd:element ref="ns2:PrimaryInstructor" minOccurs="0"/>
                <xsd:element ref="ns2:SecondaryInstructor" minOccurs="0"/>
                <xsd:element ref="ns2:LessonDuration" minOccurs="0"/>
                <xsd:element ref="ns2:LessonExam" minOccurs="0"/>
                <xsd:element ref="ns2:LessonLocation" minOccurs="0"/>
                <xsd:element ref="ns2:LessonType" minOccurs="0"/>
                <xsd:element ref="ns2:LessonAssignments" minOccurs="0"/>
                <xsd:element ref="ns2:LessonObjectives" minOccurs="0"/>
                <xsd:element ref="ns2:LessonReferences" minOccurs="0"/>
                <xsd:element ref="ns2:SpecialRequirements" minOccurs="0"/>
                <xsd:element ref="ns2:AssigndWICS" minOccurs="0"/>
                <xsd:element ref="ns2:LessonTit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6dec38-a3fb-4a82-b26f-529f964c6889" elementFormDefault="qualified">
    <xsd:import namespace="http://schemas.microsoft.com/office/2006/documentManagement/types"/>
    <xsd:import namespace="http://schemas.microsoft.com/office/infopath/2007/PartnerControls"/>
    <xsd:element name="LessonID" ma:index="2" nillable="true" ma:displayName="LessonID" ma:description="7 character Lesson ID" ma:internalName="LessonID">
      <xsd:simpleType>
        <xsd:restriction base="dms:Text">
          <xsd:maxLength value="10"/>
        </xsd:restriction>
      </xsd:simpleType>
    </xsd:element>
    <xsd:element name="LessonTitle1" ma:index="3" nillable="true" ma:displayName="LessonTitle" ma:internalName="LessonTitle1">
      <xsd:simpleType>
        <xsd:restriction base="dms:Text">
          <xsd:maxLength value="255"/>
        </xsd:restriction>
      </xsd:simpleType>
    </xsd:element>
    <xsd:element name="LessonDescription" ma:index="4" nillable="true" ma:displayName="LessonDescription" ma:description="CCMS Lesson description" ma:internalName="LessonDescription">
      <xsd:simpleType>
        <xsd:restriction base="dms:Note"/>
      </xsd:simpleType>
    </xsd:element>
    <xsd:element name="LessonVersion" ma:index="5" nillable="true" ma:displayName="LessonVersion" ma:description="Last Approval Date" ma:format="DateOnly" ma:internalName="LessonVersion">
      <xsd:simpleType>
        <xsd:restriction base="dms:DateTime"/>
      </xsd:simpleType>
    </xsd:element>
    <xsd:element name="OPR" ma:index="6" nillable="true" ma:displayName="LessonOPR" ma:default="Select..." ma:description="Lesson OPR" ma:format="Dropdown" ma:internalName="OPR">
      <xsd:simpleType>
        <xsd:restriction base="dms:Choice">
          <xsd:enumeration value="Select..."/>
          <xsd:enumeration value="6 WPS F-35A"/>
          <xsd:enumeration value="8 WPS"/>
          <xsd:enumeration value="8 WPS ABM"/>
          <xsd:enumeration value="8 WPS AIWDC"/>
          <xsd:enumeration value="8 WPS CRC"/>
          <xsd:enumeration value="8 WPS EC-130"/>
          <xsd:enumeration value="8 WPS RC-135"/>
          <xsd:enumeration value="14 WPS"/>
          <xsd:enumeration value="14 WPS AC-130"/>
          <xsd:enumeration value="14 WPS CV-22"/>
          <xsd:enumeration value="14 WPS MC-130"/>
          <xsd:enumeration value="14 WPS TSO AIC"/>
          <xsd:enumeration value="14 WPS U-28"/>
          <xsd:enumeration value="16 WPS F-16"/>
          <xsd:enumeration value="17 WPS F-15E"/>
          <xsd:enumeration value="19 WPS"/>
          <xsd:enumeration value="19 WPS AIIC"/>
          <xsd:enumeration value="19 WPS ISWIC"/>
          <xsd:enumeration value="19 WPS IWIC"/>
          <xsd:enumeration value="19 WPS RQ-4"/>
          <xsd:enumeration value="19 WPS U-2"/>
          <xsd:enumeration value="26 WPS MQ-1/-9"/>
          <xsd:enumeration value="26 WPS MQ-9"/>
          <xsd:enumeration value="29 WPS C-130"/>
          <xsd:enumeration value="32 WPS CWO"/>
          <xsd:enumeration value="34 WPS HH-60G"/>
          <xsd:enumeration value="34 WPS HC-130"/>
          <xsd:enumeration value="34 WPS SMA"/>
          <xsd:enumeration value="57 WPS C-17"/>
          <xsd:enumeration value="66 WPS A-10"/>
          <xsd:enumeration value="66 WPS JTAC"/>
          <xsd:enumeration value="77 WPS B-1"/>
          <xsd:enumeration value="315 WPS ICBM"/>
          <xsd:enumeration value="325 WPS B-2"/>
          <xsd:enumeration value="328 WPS Space"/>
          <xsd:enumeration value="328 WPS Space-AIC"/>
          <xsd:enumeration value="340 WPS B-52"/>
          <xsd:enumeration value="433 WPS"/>
          <xsd:enumeration value="433 WPS F-15C"/>
          <xsd:enumeration value="433 WPS F-22"/>
          <xsd:enumeration value="509 WPS KC-135"/>
          <xsd:enumeration value="DCOA"/>
          <xsd:enumeration value="FECOC"/>
          <xsd:enumeration value="WS EWO"/>
        </xsd:restriction>
      </xsd:simpleType>
    </xsd:element>
    <xsd:element name="Classification" ma:index="7" nillable="true" ma:displayName="LessonClassification" ma:default="TBD" ma:description="Lesson overall classification" ma:format="Dropdown" ma:internalName="Classification">
      <xsd:simpleType>
        <xsd:restriction base="dms:Choice">
          <xsd:enumeration value="UNCLASSIFIED"/>
          <xsd:enumeration value="CONFIDENTIAL"/>
          <xsd:enumeration value="SECRET"/>
          <xsd:enumeration value="SECRET//SAR"/>
          <xsd:enumeration value="TBD"/>
          <xsd:enumeration value="TOP SECRET"/>
          <xsd:enumeration value="TOP SECRET//SAR"/>
        </xsd:restriction>
      </xsd:simpleType>
    </xsd:element>
    <xsd:element name="PrimaryInstructor" ma:index="8" nillable="true" ma:displayName="LessonPrimaryInstructor" ma:description="Primary instructor" ma:internalName="PrimaryInstructor">
      <xsd:simpleType>
        <xsd:restriction base="dms:Text">
          <xsd:maxLength value="50"/>
        </xsd:restriction>
      </xsd:simpleType>
    </xsd:element>
    <xsd:element name="SecondaryInstructor" ma:index="9" nillable="true" ma:displayName="LessonSecondaryInstructor" ma:description="Secondary Instructor" ma:internalName="SecondaryInstructor">
      <xsd:simpleType>
        <xsd:restriction base="dms:Text">
          <xsd:maxLength value="50"/>
        </xsd:restriction>
      </xsd:simpleType>
    </xsd:element>
    <xsd:element name="LessonDuration" ma:index="10" nillable="true" ma:displayName="LessonDuration" ma:decimals="1" ma:description="Lesson duration" ma:internalName="LessonDuration" ma:percentage="FALSE">
      <xsd:simpleType>
        <xsd:restriction base="dms:Number">
          <xsd:minInclusive value="0.5"/>
        </xsd:restriction>
      </xsd:simpleType>
    </xsd:element>
    <xsd:element name="LessonExam" ma:index="11" nillable="true" ma:displayName="LessonExam" ma:description="Associated Exam" ma:internalName="LessonExam">
      <xsd:simpleType>
        <xsd:restriction base="dms:Text">
          <xsd:maxLength value="255"/>
        </xsd:restriction>
      </xsd:simpleType>
    </xsd:element>
    <xsd:element name="LessonLocation" ma:index="12" nillable="true" ma:displayName="LessonLocation" ma:default="TBD" ma:format="Dropdown" ma:internalName="LessonLocation">
      <xsd:simpleType>
        <xsd:restriction base="dms:Choice">
          <xsd:enumeration value="Auditorium"/>
          <xsd:enumeration value="CAOC-N"/>
          <xsd:enumeration value="Classroom"/>
          <xsd:enumeration value="Computer"/>
          <xsd:enumeration value="Flightline"/>
          <xsd:enumeration value="Load Barn Facility"/>
          <xsd:enumeration value="Maintenance Backshop"/>
          <xsd:enumeration value="Nellis Threat Training Facility"/>
          <xsd:enumeration value="Site Visit"/>
          <xsd:enumeration value="TBD"/>
        </xsd:restriction>
      </xsd:simpleType>
    </xsd:element>
    <xsd:element name="LessonType" ma:index="13" nillable="true" ma:displayName="LessonType" ma:default="TBD" ma:description="Lesson type (lesson,exam, Student paper)" ma:format="Dropdown" ma:internalName="LessonType">
      <xsd:simpleType>
        <xsd:restriction base="dms:Choice">
          <xsd:enumeration value="Demonstration"/>
          <xsd:enumeration value="Discussion"/>
          <xsd:enumeration value="Evaluation"/>
          <xsd:enumeration value="Exercise"/>
          <xsd:enumeration value="Handbook"/>
          <xsd:enumeration value="Hands-On"/>
          <xsd:enumeration value="Handout"/>
          <xsd:enumeration value="Independent Study"/>
          <xsd:enumeration value="Laboratory"/>
          <xsd:enumeration value="Lecture"/>
          <xsd:enumeration value="Phase Manual"/>
          <xsd:enumeration value="Practical"/>
          <xsd:enumeration value="Case Studies"/>
          <xsd:enumeration value="Seminar"/>
          <xsd:enumeration value="Syllabus"/>
          <xsd:enumeration value="TBD"/>
          <xsd:enumeration value="Tour"/>
        </xsd:restriction>
      </xsd:simpleType>
    </xsd:element>
    <xsd:element name="LessonAssignments" ma:index="14" nillable="true" ma:displayName="LessonAssignments" ma:description="Required Assignments" ma:internalName="LessonAssignments">
      <xsd:simpleType>
        <xsd:restriction base="dms:Note"/>
      </xsd:simpleType>
    </xsd:element>
    <xsd:element name="LessonObjectives" ma:index="15" nillable="true" ma:displayName="LessonObjectives" ma:description="Objectives for this lesson" ma:internalName="LessonObjectives">
      <xsd:simpleType>
        <xsd:restriction base="dms:Note"/>
      </xsd:simpleType>
    </xsd:element>
    <xsd:element name="LessonReferences" ma:index="16" nillable="true" ma:displayName="LessonReferences" ma:description="Reference documents" ma:internalName="LessonReferences">
      <xsd:simpleType>
        <xsd:restriction base="dms:Note"/>
      </xsd:simpleType>
    </xsd:element>
    <xsd:element name="SpecialRequirements" ma:index="17" nillable="true" ma:displayName="LessonRequirements" ma:description="Classroom requirements" ma:internalName="SpecialRequirements">
      <xsd:simpleType>
        <xsd:restriction base="dms:Note"/>
      </xsd:simpleType>
    </xsd:element>
    <xsd:element name="AssigndWICS" ma:index="18" nillable="true" ma:displayName="LessonWICS" ma:internalName="AssigndWICS">
      <xsd:simpleType>
        <xsd:restriction base="dms:Note"/>
      </xsd:simpleType>
    </xsd:element>
    <xsd:element name="LessonTitle" ma:index="19" nillable="true" ma:displayName="LessonDocumentType" ma:description="CCMS Document Type" ma:format="Dropdown" ma:internalName="LessonTitle">
      <xsd:simpleType>
        <xsd:restriction base="dms:Choice">
          <xsd:enumeration value="OverView"/>
          <xsd:enumeration value="Presentation"/>
          <xsd:enumeration value="Glossary"/>
          <xsd:enumeration value="CSR"/>
          <xsd:enumeration value="LSR"/>
          <xsd:enumeration value="Instructor Guide"/>
          <xsd:enumeration value="Handout"/>
          <xsd:enumeration value="Handbook"/>
          <xsd:enumeration value="Phase Manual"/>
          <xsd:enumeration value="Syllabus"/>
          <xsd:enumeration value="Student Paper"/>
          <xsd:enumeration value="Reference document"/>
          <xsd:enumeration value="Video"/>
          <xsd:enumeration value="Audio"/>
          <xsd:enumeration value="Image"/>
          <xsd:enumeration value="Other media"/>
          <xsd:enumeration value="Other Docume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7ABEF6-3AB1-4E97-8262-51C44C936B04}">
  <ds:schemaRefs>
    <ds:schemaRef ds:uri="http://schemas.microsoft.com/office/2006/metadata/properties"/>
    <ds:schemaRef ds:uri="http://purl.org/dc/terms/"/>
    <ds:schemaRef ds:uri="http://schemas.microsoft.com/office/2006/documentManagement/types"/>
    <ds:schemaRef ds:uri="526dec38-a3fb-4a82-b26f-529f964c6889"/>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D79B3554-87D7-4256-94EA-727C2E7F5CF8}">
  <ds:schemaRefs>
    <ds:schemaRef ds:uri="http://schemas.microsoft.com/sharepoint/v3/contenttype/forms"/>
  </ds:schemaRefs>
</ds:datastoreItem>
</file>

<file path=customXml/itemProps3.xml><?xml version="1.0" encoding="utf-8"?>
<ds:datastoreItem xmlns:ds="http://schemas.openxmlformats.org/officeDocument/2006/customXml" ds:itemID="{29306D5F-0AA7-4927-B685-1051F0A6EC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6dec38-a3fb-4a82-b26f-529f964c68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1614</TotalTime>
  <Pages>15</Pages>
  <Words>1526</Words>
  <Application>Microsoft Office PowerPoint</Application>
  <PresentationFormat>Widescreen</PresentationFormat>
  <Paragraphs>239</Paragraphs>
  <Slides>36</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Arial Narrow</vt:lpstr>
      <vt:lpstr>CTI UNCLASSIFIED Nellis Mar 13</vt:lpstr>
      <vt:lpstr>PowerPoint Presentation</vt:lpstr>
      <vt:lpstr>So What?</vt:lpstr>
      <vt:lpstr>Overview</vt:lpstr>
      <vt:lpstr>PowerShell</vt:lpstr>
      <vt:lpstr>PowerShell Treats Data as Objects</vt:lpstr>
      <vt:lpstr>3 Important Commands</vt:lpstr>
      <vt:lpstr>Documentation</vt:lpstr>
      <vt:lpstr>Slice &amp; Dice</vt:lpstr>
      <vt:lpstr>DEMO</vt:lpstr>
      <vt:lpstr>PSRemoting</vt:lpstr>
      <vt:lpstr>PSRemoting Dependencies</vt:lpstr>
      <vt:lpstr>How Do We Make a Connection</vt:lpstr>
      <vt:lpstr>File Traversal in PSSession</vt:lpstr>
      <vt:lpstr>DEMO</vt:lpstr>
      <vt:lpstr>Overview</vt:lpstr>
      <vt:lpstr>MetaWhat? MetaWho?</vt:lpstr>
      <vt:lpstr>Metasponse Dependencies</vt:lpstr>
      <vt:lpstr>Collectors Vs Transport</vt:lpstr>
      <vt:lpstr>Common Collectors</vt:lpstr>
      <vt:lpstr>Rapid Analysis For Incident Response (RAIR) Collector</vt:lpstr>
      <vt:lpstr>Help</vt:lpstr>
      <vt:lpstr>If You Can’t Get A Job Create One!</vt:lpstr>
      <vt:lpstr>If You Can’t Get A Job Create One!</vt:lpstr>
      <vt:lpstr>Where Dat Data At?</vt:lpstr>
      <vt:lpstr>Metasponse Provider File Structure</vt:lpstr>
      <vt:lpstr>Demo</vt:lpstr>
      <vt:lpstr>You Wanna Get Fancy Lets Get Fancy</vt:lpstr>
      <vt:lpstr>You Wanna Get Fancy Lets Get Fancy</vt:lpstr>
      <vt:lpstr>Demo</vt:lpstr>
      <vt:lpstr>Overview</vt:lpstr>
      <vt:lpstr>SysInternals Demo</vt:lpstr>
      <vt:lpstr>Overview</vt:lpstr>
      <vt:lpstr>FRED Demo</vt:lpstr>
      <vt:lpstr>Summary</vt:lpstr>
      <vt:lpstr>PowerPoint Presentation</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Detection: Windows Command Line Interface Resources</dc:title>
  <dc:creator>Ed.Linert</dc:creator>
  <dc:description>New template May 09. Completed the development of a master title slide.</dc:description>
  <cp:lastModifiedBy>Jon Bynum</cp:lastModifiedBy>
  <cp:revision>63</cp:revision>
  <cp:lastPrinted>2020-06-01T22:40:12Z</cp:lastPrinted>
  <dcterms:created xsi:type="dcterms:W3CDTF">2010-02-10T22:21:31Z</dcterms:created>
  <dcterms:modified xsi:type="dcterms:W3CDTF">2022-01-26T14:49:50Z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0x01010037C47F3A5F951D4DA776F471272913160100817902FBD3E4D24A90C2383C06E3955E</vt:lpwstr>
  </property>
  <property fmtid="{D5CDD505-2E9C-101B-9397-08002B2CF9AE}" pid="3" name="_dlc_DocIdItemGuid">
    <vt:lpwstr>b937474f-3ac2-4ad4-bcd4-adcb23f622e0</vt:lpwstr>
  </property>
</Properties>
</file>