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4"/>
  </p:sldMasterIdLst>
  <p:notesMasterIdLst>
    <p:notesMasterId r:id="rId32"/>
  </p:notesMasterIdLst>
  <p:sldIdLst>
    <p:sldId id="335" r:id="rId5"/>
    <p:sldId id="256" r:id="rId6"/>
    <p:sldId id="313" r:id="rId7"/>
    <p:sldId id="262" r:id="rId8"/>
    <p:sldId id="314" r:id="rId9"/>
    <p:sldId id="315" r:id="rId10"/>
    <p:sldId id="316" r:id="rId11"/>
    <p:sldId id="317" r:id="rId12"/>
    <p:sldId id="318" r:id="rId13"/>
    <p:sldId id="320" r:id="rId14"/>
    <p:sldId id="319" r:id="rId15"/>
    <p:sldId id="321" r:id="rId16"/>
    <p:sldId id="322" r:id="rId17"/>
    <p:sldId id="324" r:id="rId18"/>
    <p:sldId id="325" r:id="rId19"/>
    <p:sldId id="326" r:id="rId20"/>
    <p:sldId id="327" r:id="rId21"/>
    <p:sldId id="323" r:id="rId22"/>
    <p:sldId id="329" r:id="rId23"/>
    <p:sldId id="330" r:id="rId24"/>
    <p:sldId id="331" r:id="rId25"/>
    <p:sldId id="328" r:id="rId26"/>
    <p:sldId id="333" r:id="rId27"/>
    <p:sldId id="334" r:id="rId28"/>
    <p:sldId id="332" r:id="rId29"/>
    <p:sldId id="270" r:id="rId30"/>
    <p:sldId id="31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0138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20099-43D3-4701-9606-036CE53E3620}" v="18" dt="2020-12-11T03:35:22.581"/>
    <p1510:client id="{55680452-2291-4FA4-8F12-D5BA45E7669A}" v="1" dt="2020-12-11T02:42:09.484"/>
    <p1510:client id="{A690C6C1-29A5-433B-A57A-5D744231CD39}" v="16" dt="2020-12-11T03:26:32.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63" autoAdjust="0"/>
  </p:normalViewPr>
  <p:slideViewPr>
    <p:cSldViewPr snapToGrid="0">
      <p:cViewPr varScale="1">
        <p:scale>
          <a:sx n="85" d="100"/>
          <a:sy n="85" d="100"/>
        </p:scale>
        <p:origin x="2232" y="78"/>
      </p:cViewPr>
      <p:guideLst>
        <p:guide orient="horz" pos="13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barChart>
        <c:barDir val="col"/>
        <c:grouping val="clustered"/>
        <c:varyColors val="0"/>
        <c:ser>
          <c:idx val="0"/>
          <c:order val="0"/>
          <c:tx>
            <c:strRef>
              <c:f>'File Entropy'!$G$4</c:f>
              <c:strCache>
                <c:ptCount val="1"/>
                <c:pt idx="0">
                  <c:v>Good(%)</c:v>
                </c:pt>
              </c:strCache>
            </c:strRef>
          </c:tx>
          <c:spPr>
            <a:solidFill>
              <a:srgbClr val="00B050"/>
            </a:solidFill>
            <a:ln>
              <a:noFill/>
            </a:ln>
            <a:effectLst>
              <a:outerShdw blurRad="57150" dist="19050" dir="5400000" algn="ctr" rotWithShape="0">
                <a:srgbClr val="000000">
                  <a:alpha val="63000"/>
                </a:srgbClr>
              </a:outerShdw>
            </a:effectLst>
          </c:spPr>
          <c:invertIfNegative val="0"/>
          <c:cat>
            <c:numRef>
              <c:f>'File Entropy'!$D$5:$D$25</c:f>
              <c:numCache>
                <c:formatCode>General</c:formatCode>
                <c:ptCount val="21"/>
                <c:pt idx="0">
                  <c:v>0</c:v>
                </c:pt>
                <c:pt idx="1">
                  <c:v>0.4</c:v>
                </c:pt>
                <c:pt idx="2">
                  <c:v>0.8</c:v>
                </c:pt>
                <c:pt idx="3">
                  <c:v>1.2</c:v>
                </c:pt>
                <c:pt idx="4">
                  <c:v>1.6</c:v>
                </c:pt>
                <c:pt idx="5">
                  <c:v>2</c:v>
                </c:pt>
                <c:pt idx="6">
                  <c:v>2.4</c:v>
                </c:pt>
                <c:pt idx="7">
                  <c:v>2.8</c:v>
                </c:pt>
                <c:pt idx="8">
                  <c:v>3.2</c:v>
                </c:pt>
                <c:pt idx="9">
                  <c:v>3.6</c:v>
                </c:pt>
                <c:pt idx="10">
                  <c:v>4</c:v>
                </c:pt>
                <c:pt idx="11">
                  <c:v>4.4000000000000004</c:v>
                </c:pt>
                <c:pt idx="12">
                  <c:v>4.8</c:v>
                </c:pt>
                <c:pt idx="13">
                  <c:v>5.2</c:v>
                </c:pt>
                <c:pt idx="14">
                  <c:v>5.6</c:v>
                </c:pt>
                <c:pt idx="15">
                  <c:v>6</c:v>
                </c:pt>
                <c:pt idx="16">
                  <c:v>6.4</c:v>
                </c:pt>
                <c:pt idx="17">
                  <c:v>6.8</c:v>
                </c:pt>
                <c:pt idx="18">
                  <c:v>7.2</c:v>
                </c:pt>
                <c:pt idx="19">
                  <c:v>7.6</c:v>
                </c:pt>
                <c:pt idx="20">
                  <c:v>8</c:v>
                </c:pt>
              </c:numCache>
            </c:numRef>
          </c:cat>
          <c:val>
            <c:numRef>
              <c:f>'File Entropy'!$G$5:$G$25</c:f>
              <c:numCache>
                <c:formatCode>0.000</c:formatCode>
                <c:ptCount val="21"/>
                <c:pt idx="0">
                  <c:v>0</c:v>
                </c:pt>
                <c:pt idx="1">
                  <c:v>0</c:v>
                </c:pt>
                <c:pt idx="2">
                  <c:v>1.4001484157320675E-5</c:v>
                </c:pt>
                <c:pt idx="3">
                  <c:v>1.6801780988784812E-4</c:v>
                </c:pt>
                <c:pt idx="4">
                  <c:v>2.6602819898909286E-4</c:v>
                </c:pt>
                <c:pt idx="5">
                  <c:v>7.2807717618067513E-4</c:v>
                </c:pt>
                <c:pt idx="6">
                  <c:v>1.1761246692149367E-3</c:v>
                </c:pt>
                <c:pt idx="7">
                  <c:v>1.4701558365186711E-3</c:v>
                </c:pt>
                <c:pt idx="8">
                  <c:v>4.6624942243877849E-3</c:v>
                </c:pt>
                <c:pt idx="9">
                  <c:v>1.0025062656641603E-2</c:v>
                </c:pt>
                <c:pt idx="10">
                  <c:v>1.2881365424735022E-2</c:v>
                </c:pt>
                <c:pt idx="11">
                  <c:v>1.6199717170020021E-2</c:v>
                </c:pt>
                <c:pt idx="12">
                  <c:v>3.1363324512398316E-2</c:v>
                </c:pt>
                <c:pt idx="13">
                  <c:v>4.5686842805337365E-2</c:v>
                </c:pt>
                <c:pt idx="14">
                  <c:v>9.2395793954159144E-2</c:v>
                </c:pt>
                <c:pt idx="15">
                  <c:v>0.1800030803265146</c:v>
                </c:pt>
                <c:pt idx="16">
                  <c:v>0.30477030565239915</c:v>
                </c:pt>
                <c:pt idx="17">
                  <c:v>0.21594489015835677</c:v>
                </c:pt>
                <c:pt idx="18">
                  <c:v>6.4630850870192241E-2</c:v>
                </c:pt>
                <c:pt idx="19">
                  <c:v>7.8968370647288615E-3</c:v>
                </c:pt>
                <c:pt idx="20">
                  <c:v>9.7170300051805485E-3</c:v>
                </c:pt>
              </c:numCache>
            </c:numRef>
          </c:val>
          <c:extLst>
            <c:ext xmlns:c16="http://schemas.microsoft.com/office/drawing/2014/chart" uri="{C3380CC4-5D6E-409C-BE32-E72D297353CC}">
              <c16:uniqueId val="{00000000-B6A0-4197-9159-45BDB8A955FD}"/>
            </c:ext>
          </c:extLst>
        </c:ser>
        <c:ser>
          <c:idx val="1"/>
          <c:order val="1"/>
          <c:tx>
            <c:strRef>
              <c:f>'File Entropy'!$H$4</c:f>
              <c:strCache>
                <c:ptCount val="1"/>
                <c:pt idx="0">
                  <c:v>Bad(%)</c:v>
                </c:pt>
              </c:strCache>
            </c:strRef>
          </c:tx>
          <c:spPr>
            <a:solidFill>
              <a:srgbClr val="C00000"/>
            </a:solidFill>
            <a:ln>
              <a:noFill/>
            </a:ln>
            <a:effectLst>
              <a:outerShdw blurRad="57150" dist="19050" dir="5400000" algn="ctr" rotWithShape="0">
                <a:srgbClr val="000000">
                  <a:alpha val="63000"/>
                </a:srgbClr>
              </a:outerShdw>
            </a:effectLst>
          </c:spPr>
          <c:invertIfNegative val="0"/>
          <c:cat>
            <c:numRef>
              <c:f>'File Entropy'!$D$5:$D$25</c:f>
              <c:numCache>
                <c:formatCode>General</c:formatCode>
                <c:ptCount val="21"/>
                <c:pt idx="0">
                  <c:v>0</c:v>
                </c:pt>
                <c:pt idx="1">
                  <c:v>0.4</c:v>
                </c:pt>
                <c:pt idx="2">
                  <c:v>0.8</c:v>
                </c:pt>
                <c:pt idx="3">
                  <c:v>1.2</c:v>
                </c:pt>
                <c:pt idx="4">
                  <c:v>1.6</c:v>
                </c:pt>
                <c:pt idx="5">
                  <c:v>2</c:v>
                </c:pt>
                <c:pt idx="6">
                  <c:v>2.4</c:v>
                </c:pt>
                <c:pt idx="7">
                  <c:v>2.8</c:v>
                </c:pt>
                <c:pt idx="8">
                  <c:v>3.2</c:v>
                </c:pt>
                <c:pt idx="9">
                  <c:v>3.6</c:v>
                </c:pt>
                <c:pt idx="10">
                  <c:v>4</c:v>
                </c:pt>
                <c:pt idx="11">
                  <c:v>4.4000000000000004</c:v>
                </c:pt>
                <c:pt idx="12">
                  <c:v>4.8</c:v>
                </c:pt>
                <c:pt idx="13">
                  <c:v>5.2</c:v>
                </c:pt>
                <c:pt idx="14">
                  <c:v>5.6</c:v>
                </c:pt>
                <c:pt idx="15">
                  <c:v>6</c:v>
                </c:pt>
                <c:pt idx="16">
                  <c:v>6.4</c:v>
                </c:pt>
                <c:pt idx="17">
                  <c:v>6.8</c:v>
                </c:pt>
                <c:pt idx="18">
                  <c:v>7.2</c:v>
                </c:pt>
                <c:pt idx="19">
                  <c:v>7.6</c:v>
                </c:pt>
                <c:pt idx="20">
                  <c:v>8</c:v>
                </c:pt>
              </c:numCache>
            </c:numRef>
          </c:cat>
          <c:val>
            <c:numRef>
              <c:f>'File Entropy'!$H$5:$H$25</c:f>
              <c:numCache>
                <c:formatCode>0.000</c:formatCode>
                <c:ptCount val="21"/>
                <c:pt idx="0">
                  <c:v>0</c:v>
                </c:pt>
                <c:pt idx="1">
                  <c:v>8.6016796734489603E-4</c:v>
                </c:pt>
                <c:pt idx="2">
                  <c:v>1.2824322422232996E-3</c:v>
                </c:pt>
                <c:pt idx="3">
                  <c:v>1.9549271985111276E-3</c:v>
                </c:pt>
                <c:pt idx="4">
                  <c:v>2.1738790447443737E-3</c:v>
                </c:pt>
                <c:pt idx="5">
                  <c:v>2.2207972975086406E-3</c:v>
                </c:pt>
                <c:pt idx="6">
                  <c:v>1.3919081653399228E-3</c:v>
                </c:pt>
                <c:pt idx="7">
                  <c:v>6.3965217935284093E-3</c:v>
                </c:pt>
                <c:pt idx="8">
                  <c:v>3.8942149794341657E-3</c:v>
                </c:pt>
                <c:pt idx="9">
                  <c:v>4.1600850784316796E-3</c:v>
                </c:pt>
                <c:pt idx="10">
                  <c:v>6.7562283980544561E-3</c:v>
                </c:pt>
                <c:pt idx="11">
                  <c:v>4.9045213556247164E-2</c:v>
                </c:pt>
                <c:pt idx="12">
                  <c:v>1.6515224973022005E-2</c:v>
                </c:pt>
                <c:pt idx="13">
                  <c:v>3.2420512660108536E-2</c:v>
                </c:pt>
                <c:pt idx="14">
                  <c:v>3.2936613440515475E-2</c:v>
                </c:pt>
                <c:pt idx="15">
                  <c:v>6.4059054440812627E-2</c:v>
                </c:pt>
                <c:pt idx="16">
                  <c:v>9.1709544736554016E-2</c:v>
                </c:pt>
                <c:pt idx="17">
                  <c:v>0.15464256111102423</c:v>
                </c:pt>
                <c:pt idx="18">
                  <c:v>0.11357345052470245</c:v>
                </c:pt>
                <c:pt idx="19">
                  <c:v>0.10601961182965547</c:v>
                </c:pt>
                <c:pt idx="20">
                  <c:v>0.30798705056223707</c:v>
                </c:pt>
              </c:numCache>
            </c:numRef>
          </c:val>
          <c:extLst>
            <c:ext xmlns:c16="http://schemas.microsoft.com/office/drawing/2014/chart" uri="{C3380CC4-5D6E-409C-BE32-E72D297353CC}">
              <c16:uniqueId val="{00000001-B6A0-4197-9159-45BDB8A955FD}"/>
            </c:ext>
          </c:extLst>
        </c:ser>
        <c:dLbls>
          <c:showLegendKey val="0"/>
          <c:showVal val="0"/>
          <c:showCatName val="0"/>
          <c:showSerName val="0"/>
          <c:showPercent val="0"/>
          <c:showBubbleSize val="0"/>
        </c:dLbls>
        <c:gapWidth val="100"/>
        <c:overlap val="-24"/>
        <c:axId val="312209280"/>
        <c:axId val="312148736"/>
      </c:barChart>
      <c:catAx>
        <c:axId val="312209280"/>
        <c:scaling>
          <c:orientation val="minMax"/>
        </c:scaling>
        <c:delete val="0"/>
        <c:axPos val="b"/>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Overall File</a:t>
                </a:r>
                <a:r>
                  <a:rPr lang="en-US" baseline="0"/>
                  <a:t> Entropy</a:t>
                </a:r>
                <a:endParaRPr lang="en-US"/>
              </a:p>
            </c:rich>
          </c:tx>
          <c:layout>
            <c:manualLayout>
              <c:xMode val="edge"/>
              <c:yMode val="edge"/>
              <c:x val="0.39385618632348374"/>
              <c:y val="0.91493870428240032"/>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2148736"/>
        <c:crosses val="autoZero"/>
        <c:auto val="1"/>
        <c:lblAlgn val="ctr"/>
        <c:lblOffset val="100"/>
        <c:noMultiLvlLbl val="0"/>
      </c:catAx>
      <c:valAx>
        <c:axId val="312148736"/>
        <c:scaling>
          <c:orientation val="minMax"/>
        </c:scaling>
        <c:delete val="0"/>
        <c:axPos val="l"/>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percent of samples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2209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barChart>
        <c:barDir val="col"/>
        <c:grouping val="clustered"/>
        <c:varyColors val="0"/>
        <c:ser>
          <c:idx val="0"/>
          <c:order val="0"/>
          <c:tx>
            <c:strRef>
              <c:f>Signed!$F$5</c:f>
              <c:strCache>
                <c:ptCount val="1"/>
                <c:pt idx="0">
                  <c:v>Good(%)</c:v>
                </c:pt>
              </c:strCache>
            </c:strRef>
          </c:tx>
          <c:spPr>
            <a:solidFill>
              <a:srgbClr val="00B05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Signed!$F$1:$F$2</c:f>
              <c:strCache>
                <c:ptCount val="2"/>
                <c:pt idx="0">
                  <c:v>Unsigned</c:v>
                </c:pt>
                <c:pt idx="1">
                  <c:v>Signed</c:v>
                </c:pt>
              </c:strCache>
            </c:strRef>
          </c:cat>
          <c:val>
            <c:numRef>
              <c:f>(Signed!$F$6,Signed!$F$26)</c:f>
              <c:numCache>
                <c:formatCode>0%</c:formatCode>
                <c:ptCount val="2"/>
                <c:pt idx="0">
                  <c:v>0.46228700242225673</c:v>
                </c:pt>
                <c:pt idx="1">
                  <c:v>0.53771299757774327</c:v>
                </c:pt>
              </c:numCache>
            </c:numRef>
          </c:val>
          <c:extLst>
            <c:ext xmlns:c16="http://schemas.microsoft.com/office/drawing/2014/chart" uri="{C3380CC4-5D6E-409C-BE32-E72D297353CC}">
              <c16:uniqueId val="{00000000-CC1C-40D0-874A-9534A746CC6C}"/>
            </c:ext>
          </c:extLst>
        </c:ser>
        <c:ser>
          <c:idx val="1"/>
          <c:order val="1"/>
          <c:tx>
            <c:strRef>
              <c:f>Signed!$G$5</c:f>
              <c:strCache>
                <c:ptCount val="1"/>
                <c:pt idx="0">
                  <c:v>Bad(%)</c:v>
                </c:pt>
              </c:strCache>
            </c:strRef>
          </c:tx>
          <c:spPr>
            <a:solidFill>
              <a:srgbClr val="C0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Signed!$F$1:$F$2</c:f>
              <c:strCache>
                <c:ptCount val="2"/>
                <c:pt idx="0">
                  <c:v>Unsigned</c:v>
                </c:pt>
                <c:pt idx="1">
                  <c:v>Signed</c:v>
                </c:pt>
              </c:strCache>
            </c:strRef>
          </c:cat>
          <c:val>
            <c:numRef>
              <c:f>(Signed!$G$6,Signed!$G$26)</c:f>
              <c:numCache>
                <c:formatCode>0%</c:formatCode>
                <c:ptCount val="2"/>
                <c:pt idx="0">
                  <c:v>0.93924086267027418</c:v>
                </c:pt>
                <c:pt idx="1">
                  <c:v>6.0727858494549661E-2</c:v>
                </c:pt>
              </c:numCache>
            </c:numRef>
          </c:val>
          <c:extLst>
            <c:ext xmlns:c16="http://schemas.microsoft.com/office/drawing/2014/chart" uri="{C3380CC4-5D6E-409C-BE32-E72D297353CC}">
              <c16:uniqueId val="{00000001-CC1C-40D0-874A-9534A746CC6C}"/>
            </c:ext>
          </c:extLst>
        </c:ser>
        <c:dLbls>
          <c:dLblPos val="outEnd"/>
          <c:showLegendKey val="0"/>
          <c:showVal val="1"/>
          <c:showCatName val="0"/>
          <c:showSerName val="0"/>
          <c:showPercent val="0"/>
          <c:showBubbleSize val="0"/>
        </c:dLbls>
        <c:gapWidth val="100"/>
        <c:overlap val="-24"/>
        <c:axId val="312209280"/>
        <c:axId val="312148736"/>
      </c:barChart>
      <c:catAx>
        <c:axId val="312209280"/>
        <c:scaling>
          <c:orientation val="minMax"/>
        </c:scaling>
        <c:delete val="0"/>
        <c:axPos val="b"/>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2148736"/>
        <c:crosses val="autoZero"/>
        <c:auto val="1"/>
        <c:lblAlgn val="ctr"/>
        <c:lblOffset val="100"/>
        <c:noMultiLvlLbl val="0"/>
      </c:catAx>
      <c:valAx>
        <c:axId val="312148736"/>
        <c:scaling>
          <c:orientation val="minMax"/>
        </c:scaling>
        <c:delete val="0"/>
        <c:axPos val="l"/>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Percent of Samples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2209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9DD3E-3C54-4165-A45B-0856A8288A81}" type="datetimeFigureOut">
              <a:rPr lang="en-US" smtClean="0"/>
              <a:t>8/17/2021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53DB7-8049-4511-824F-8E7004B95201}" type="slidenum">
              <a:rPr lang="en-US" smtClean="0"/>
              <a:t>‹#›</a:t>
            </a:fld>
            <a:endParaRPr lang="en-US"/>
          </a:p>
        </p:txBody>
      </p:sp>
    </p:spTree>
    <p:extLst>
      <p:ext uri="{BB962C8B-B14F-4D97-AF65-F5344CB8AC3E}">
        <p14:creationId xmlns:p14="http://schemas.microsoft.com/office/powerpoint/2010/main" val="93097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windows/win32/dlls/dynamic-link-library-search-ord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Subsystems</a:t>
            </a:r>
            <a:endParaRPr lang="en-US" b="0" dirty="0"/>
          </a:p>
          <a:p>
            <a:r>
              <a:rPr lang="en-US" sz="700" b="0" dirty="0">
                <a:latin typeface="Consolas" panose="020B0609020204030204" pitchFamily="49" charset="0"/>
              </a:rPr>
              <a:t>IMAGE_SUBSYSTEM_UNKNOWN		0 An unknown subsystem</a:t>
            </a:r>
          </a:p>
          <a:p>
            <a:r>
              <a:rPr lang="en-US" sz="700" b="0" dirty="0">
                <a:latin typeface="Consolas" panose="020B0609020204030204" pitchFamily="49" charset="0"/>
              </a:rPr>
              <a:t>IMAGE_SUBSYSTEM_NATIVE			1 Device drivers and native Windows processes</a:t>
            </a:r>
          </a:p>
          <a:p>
            <a:r>
              <a:rPr lang="en-US" sz="700" b="0" dirty="0">
                <a:latin typeface="Consolas" panose="020B0609020204030204" pitchFamily="49" charset="0"/>
              </a:rPr>
              <a:t>IMAGE_SUBSYSTEM_WINDOWS_GUI		2 The Windows graphical user interface (GUI) subsystem</a:t>
            </a:r>
          </a:p>
          <a:p>
            <a:r>
              <a:rPr lang="en-US" sz="700" b="0" dirty="0">
                <a:latin typeface="Consolas" panose="020B0609020204030204" pitchFamily="49" charset="0"/>
              </a:rPr>
              <a:t>IMAGE_SUBSYSTEM_WINDOWS_CUI		3 The Windows character subsystem</a:t>
            </a:r>
          </a:p>
          <a:p>
            <a:r>
              <a:rPr lang="en-US" sz="700" b="0" dirty="0">
                <a:latin typeface="Consolas" panose="020B0609020204030204" pitchFamily="49" charset="0"/>
              </a:rPr>
              <a:t>IMAGE_SUBSYSTEM_OS2_CUI			5 The OS/2 character subsystem</a:t>
            </a:r>
          </a:p>
          <a:p>
            <a:r>
              <a:rPr lang="en-US" sz="700" b="0" dirty="0">
                <a:latin typeface="Consolas" panose="020B0609020204030204" pitchFamily="49" charset="0"/>
              </a:rPr>
              <a:t>IMAGE_SUBSYSTEM_POSIX_CUI		7 The </a:t>
            </a:r>
            <a:r>
              <a:rPr lang="en-US" sz="700" b="0" dirty="0" err="1">
                <a:latin typeface="Consolas" panose="020B0609020204030204" pitchFamily="49" charset="0"/>
              </a:rPr>
              <a:t>Posix</a:t>
            </a:r>
            <a:r>
              <a:rPr lang="en-US" sz="700" b="0" dirty="0">
                <a:latin typeface="Consolas" panose="020B0609020204030204" pitchFamily="49" charset="0"/>
              </a:rPr>
              <a:t> character subsystem</a:t>
            </a:r>
          </a:p>
          <a:p>
            <a:r>
              <a:rPr lang="en-US" sz="700" b="0" dirty="0">
                <a:latin typeface="Consolas" panose="020B0609020204030204" pitchFamily="49" charset="0"/>
              </a:rPr>
              <a:t>IMAGE_SUBSYSTEM_NATIVE_WINDOWS		8 Native Win9x driver</a:t>
            </a:r>
          </a:p>
          <a:p>
            <a:r>
              <a:rPr lang="en-US" sz="700" b="0" dirty="0">
                <a:latin typeface="Consolas" panose="020B0609020204030204" pitchFamily="49" charset="0"/>
              </a:rPr>
              <a:t>IMAGE_SUBSYSTEM_WINDOWS_CE_GUI		9 Windows CE</a:t>
            </a:r>
          </a:p>
          <a:p>
            <a:r>
              <a:rPr lang="en-US" sz="700" b="0" dirty="0">
                <a:latin typeface="Consolas" panose="020B0609020204030204" pitchFamily="49" charset="0"/>
              </a:rPr>
              <a:t>IMAGE_SUBSYSTEM_EFI_APPLICATION		10 An Extensible Firmware Interface (EFI) application</a:t>
            </a:r>
          </a:p>
          <a:p>
            <a:r>
              <a:rPr lang="en-US" sz="700" b="0" dirty="0">
                <a:latin typeface="Consolas" panose="020B0609020204030204" pitchFamily="49" charset="0"/>
              </a:rPr>
              <a:t>IMAGE_SUBSYSTEM_EFI_BOOT_ SERVICE_DRIVER	11 An EFI driver with boot services</a:t>
            </a:r>
          </a:p>
          <a:p>
            <a:r>
              <a:rPr lang="en-US" sz="700" b="0" dirty="0">
                <a:latin typeface="Consolas" panose="020B0609020204030204" pitchFamily="49" charset="0"/>
              </a:rPr>
              <a:t>IMAGE_SUBSYSTEM_EFI_RUNTIME_ DRIVER		12 An EFI driver with run-time services</a:t>
            </a:r>
          </a:p>
          <a:p>
            <a:r>
              <a:rPr lang="en-US" sz="700" b="0" dirty="0">
                <a:latin typeface="Consolas" panose="020B0609020204030204" pitchFamily="49" charset="0"/>
              </a:rPr>
              <a:t>IMAGE_SUBSYSTEM_EFI_ROM		13 An EFI ROM image</a:t>
            </a:r>
          </a:p>
          <a:p>
            <a:r>
              <a:rPr lang="en-US" sz="700" b="0" dirty="0">
                <a:latin typeface="Consolas" panose="020B0609020204030204" pitchFamily="49" charset="0"/>
              </a:rPr>
              <a:t>IMAGE_SUBSYSTEM_XBOX			14 XBOX</a:t>
            </a:r>
          </a:p>
          <a:p>
            <a:r>
              <a:rPr lang="en-US" sz="700" b="0" dirty="0">
                <a:latin typeface="Consolas" panose="020B0609020204030204" pitchFamily="49" charset="0"/>
              </a:rPr>
              <a:t>IMAGE_SUBSYSTEM_WINDOWS_BOOT_APPLICATION	16 Windows boot application.</a:t>
            </a:r>
          </a:p>
          <a:p>
            <a:endParaRPr lang="en-US" b="1" dirty="0"/>
          </a:p>
        </p:txBody>
      </p:sp>
      <p:sp>
        <p:nvSpPr>
          <p:cNvPr id="4" name="Slide Number Placeholder 3"/>
          <p:cNvSpPr>
            <a:spLocks noGrp="1"/>
          </p:cNvSpPr>
          <p:nvPr>
            <p:ph type="sldNum" sz="quarter" idx="5"/>
          </p:nvPr>
        </p:nvSpPr>
        <p:spPr/>
        <p:txBody>
          <a:bodyPr/>
          <a:lstStyle/>
          <a:p>
            <a:fld id="{FDC53DB7-8049-4511-824F-8E7004B95201}" type="slidenum">
              <a:rPr lang="en-US" smtClean="0"/>
              <a:t>8</a:t>
            </a:fld>
            <a:endParaRPr lang="en-US"/>
          </a:p>
        </p:txBody>
      </p:sp>
    </p:spTree>
    <p:extLst>
      <p:ext uri="{BB962C8B-B14F-4D97-AF65-F5344CB8AC3E}">
        <p14:creationId xmlns:p14="http://schemas.microsoft.com/office/powerpoint/2010/main" val="284961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3DB7-8049-4511-824F-8E7004B95201}" type="slidenum">
              <a:rPr lang="en-US" smtClean="0"/>
              <a:t>14</a:t>
            </a:fld>
            <a:endParaRPr lang="en-US"/>
          </a:p>
        </p:txBody>
      </p:sp>
    </p:spTree>
    <p:extLst>
      <p:ext uri="{BB962C8B-B14F-4D97-AF65-F5344CB8AC3E}">
        <p14:creationId xmlns:p14="http://schemas.microsoft.com/office/powerpoint/2010/main" val="224678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3DB7-8049-4511-824F-8E7004B95201}" type="slidenum">
              <a:rPr lang="en-US" smtClean="0"/>
              <a:t>15</a:t>
            </a:fld>
            <a:endParaRPr lang="en-US"/>
          </a:p>
        </p:txBody>
      </p:sp>
    </p:spTree>
    <p:extLst>
      <p:ext uri="{BB962C8B-B14F-4D97-AF65-F5344CB8AC3E}">
        <p14:creationId xmlns:p14="http://schemas.microsoft.com/office/powerpoint/2010/main" val="2944091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3DB7-8049-4511-824F-8E7004B95201}" type="slidenum">
              <a:rPr lang="en-US" smtClean="0"/>
              <a:t>16</a:t>
            </a:fld>
            <a:endParaRPr lang="en-US"/>
          </a:p>
        </p:txBody>
      </p:sp>
    </p:spTree>
    <p:extLst>
      <p:ext uri="{BB962C8B-B14F-4D97-AF65-F5344CB8AC3E}">
        <p14:creationId xmlns:p14="http://schemas.microsoft.com/office/powerpoint/2010/main" val="265043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3DB7-8049-4511-824F-8E7004B95201}" type="slidenum">
              <a:rPr lang="en-US" smtClean="0"/>
              <a:t>17</a:t>
            </a:fld>
            <a:endParaRPr lang="en-US"/>
          </a:p>
        </p:txBody>
      </p:sp>
    </p:spTree>
    <p:extLst>
      <p:ext uri="{BB962C8B-B14F-4D97-AF65-F5344CB8AC3E}">
        <p14:creationId xmlns:p14="http://schemas.microsoft.com/office/powerpoint/2010/main" val="1076758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Depending upon the process and context, the loader may validate digital signatures and checksum. For most </a:t>
            </a:r>
            <a:r>
              <a:rPr lang="en-US" dirty="0" err="1"/>
              <a:t>usermode</a:t>
            </a:r>
            <a:r>
              <a:rPr lang="en-US" dirty="0"/>
              <a:t> processes, this check will not be performed.</a:t>
            </a:r>
          </a:p>
          <a:p>
            <a:pPr marL="342900" indent="-342900">
              <a:buFont typeface="+mj-lt"/>
              <a:buAutoNum type="arabicPeriod"/>
            </a:pPr>
            <a:r>
              <a:rPr lang="en-US" dirty="0"/>
              <a:t>Maps the PE into memory. Only the headers and sections defined in the header will be mapped into memory. Binary contents outside of the header and sections will not be loaded.</a:t>
            </a:r>
          </a:p>
          <a:p>
            <a:pPr marL="342900" indent="-342900">
              <a:buFont typeface="+mj-lt"/>
              <a:buAutoNum type="arabicPeriod"/>
            </a:pPr>
            <a:r>
              <a:rPr lang="en-US" dirty="0"/>
              <a:t>Loops through the Import Address Table and finds necessary DLL dependencies using the </a:t>
            </a:r>
            <a:r>
              <a:rPr lang="en-US" dirty="0">
                <a:hlinkClick r:id="rId3"/>
              </a:rPr>
              <a:t>DLL Search Order</a:t>
            </a:r>
            <a:r>
              <a:rPr lang="en-US" dirty="0"/>
              <a:t> procedure, loads them into memory, and maps them to the IAT.</a:t>
            </a:r>
          </a:p>
          <a:p>
            <a:endParaRPr lang="en-US" dirty="0"/>
          </a:p>
        </p:txBody>
      </p:sp>
      <p:sp>
        <p:nvSpPr>
          <p:cNvPr id="4" name="Slide Number Placeholder 3"/>
          <p:cNvSpPr>
            <a:spLocks noGrp="1"/>
          </p:cNvSpPr>
          <p:nvPr>
            <p:ph type="sldNum" sz="quarter" idx="5"/>
          </p:nvPr>
        </p:nvSpPr>
        <p:spPr/>
        <p:txBody>
          <a:bodyPr/>
          <a:lstStyle/>
          <a:p>
            <a:fld id="{FDC53DB7-8049-4511-824F-8E7004B95201}" type="slidenum">
              <a:rPr lang="en-US" smtClean="0"/>
              <a:t>22</a:t>
            </a:fld>
            <a:endParaRPr lang="en-US"/>
          </a:p>
        </p:txBody>
      </p:sp>
    </p:spTree>
    <p:extLst>
      <p:ext uri="{BB962C8B-B14F-4D97-AF65-F5344CB8AC3E}">
        <p14:creationId xmlns:p14="http://schemas.microsoft.com/office/powerpoint/2010/main" val="3487432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ED291B17-9318-49DB-B28B-6E5994AE9581}" type="datetime1">
              <a:rPr lang="en-US" smtClean="0"/>
              <a:t>8/17/2021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20175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114063" y="5132191"/>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14063" y="5698929"/>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017923" y="6269901"/>
            <a:ext cx="1600200" cy="377825"/>
          </a:xfrm>
        </p:spPr>
        <p:txBody>
          <a:bodyPr/>
          <a:lstStyle/>
          <a:p>
            <a:fld id="{ED291B17-9318-49DB-B28B-6E5994AE9581}" type="datetime1">
              <a:rPr lang="en-US" smtClean="0"/>
              <a:t>8/17/2021</a:t>
            </a:fld>
            <a:endParaRPr lang="en-US"/>
          </a:p>
        </p:txBody>
      </p:sp>
      <p:sp>
        <p:nvSpPr>
          <p:cNvPr id="6" name="Footer Placeholder 5"/>
          <p:cNvSpPr>
            <a:spLocks noGrp="1"/>
          </p:cNvSpPr>
          <p:nvPr>
            <p:ph type="ftr" sz="quarter" idx="11"/>
          </p:nvPr>
        </p:nvSpPr>
        <p:spPr>
          <a:xfrm>
            <a:off x="1114063" y="6269901"/>
            <a:ext cx="7827659" cy="377825"/>
          </a:xfrm>
        </p:spPr>
        <p:txBody>
          <a:bodyPr/>
          <a:lstStyle/>
          <a:p>
            <a:endParaRPr lang="en-US"/>
          </a:p>
        </p:txBody>
      </p:sp>
      <p:sp>
        <p:nvSpPr>
          <p:cNvPr id="7" name="Slide Number Placeholder 6"/>
          <p:cNvSpPr>
            <a:spLocks noGrp="1"/>
          </p:cNvSpPr>
          <p:nvPr>
            <p:ph type="sldNum" sz="quarter" idx="12"/>
          </p:nvPr>
        </p:nvSpPr>
        <p:spPr>
          <a:xfrm>
            <a:off x="10694323" y="6269901"/>
            <a:ext cx="551167" cy="3778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758898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57784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49281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137603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523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264757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92724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2317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D82B9-B8EE-4375-B6FF-88FA6ABB15D9}"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9446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469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1908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2" y="175550"/>
            <a:ext cx="10131425" cy="80251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2620" y="1359196"/>
            <a:ext cx="499692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066082"/>
            <a:ext cx="4996923" cy="372511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18713" y="1367663"/>
            <a:ext cx="499692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18713" y="2066082"/>
            <a:ext cx="4995334" cy="372511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7566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3836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8/17/2021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533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2405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8/17/2021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480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8/17/2021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13907053"/>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windows/win32/dlls/dynamic-link-library-search-order"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michael.lester.5@us.af.mil" TargetMode="Externa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windows/win32/debug/pe-format#machine-types"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windows/win32/debug/pe-format#Characteristics" TargetMode="External"/><Relationship Id="rId2" Type="http://schemas.openxmlformats.org/officeDocument/2006/relationships/hyperlink" Target="https://docs.microsoft.com/en-us/windows/win32/debug/pe-format#machine-types" TargetMode="Externa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windows/win32/debug/pe-format#windows-subsyste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58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C62F-957E-4977-B475-B594004BA7F8}"/>
              </a:ext>
            </a:extLst>
          </p:cNvPr>
          <p:cNvSpPr>
            <a:spLocks noGrp="1"/>
          </p:cNvSpPr>
          <p:nvPr>
            <p:ph type="title"/>
          </p:nvPr>
        </p:nvSpPr>
        <p:spPr/>
        <p:txBody>
          <a:bodyPr/>
          <a:lstStyle/>
          <a:p>
            <a:r>
              <a:rPr lang="en-US" dirty="0"/>
              <a:t>PE Format</a:t>
            </a:r>
          </a:p>
        </p:txBody>
      </p:sp>
      <p:sp>
        <p:nvSpPr>
          <p:cNvPr id="3" name="Text Placeholder 2">
            <a:extLst>
              <a:ext uri="{FF2B5EF4-FFF2-40B4-BE49-F238E27FC236}">
                <a16:creationId xmlns:a16="http://schemas.microsoft.com/office/drawing/2014/main" id="{CFB6CB8A-469F-4EE9-8C8C-45733862A436}"/>
              </a:ext>
            </a:extLst>
          </p:cNvPr>
          <p:cNvSpPr>
            <a:spLocks noGrp="1"/>
          </p:cNvSpPr>
          <p:nvPr>
            <p:ph type="body" idx="1"/>
          </p:nvPr>
        </p:nvSpPr>
        <p:spPr/>
        <p:txBody>
          <a:bodyPr/>
          <a:lstStyle/>
          <a:p>
            <a:r>
              <a:rPr lang="en-US" dirty="0"/>
              <a:t>Sections</a:t>
            </a:r>
          </a:p>
        </p:txBody>
      </p:sp>
      <p:pic>
        <p:nvPicPr>
          <p:cNvPr id="14" name="Content Placeholder 13">
            <a:extLst>
              <a:ext uri="{FF2B5EF4-FFF2-40B4-BE49-F238E27FC236}">
                <a16:creationId xmlns:a16="http://schemas.microsoft.com/office/drawing/2014/main" id="{57B5A09F-D822-49A0-95A9-3D3E67C57A4E}"/>
              </a:ext>
            </a:extLst>
          </p:cNvPr>
          <p:cNvPicPr>
            <a:picLocks noGrp="1" noChangeAspect="1"/>
          </p:cNvPicPr>
          <p:nvPr>
            <p:ph sz="half" idx="2"/>
          </p:nvPr>
        </p:nvPicPr>
        <p:blipFill>
          <a:blip r:embed="rId2"/>
          <a:stretch>
            <a:fillRect/>
          </a:stretch>
        </p:blipFill>
        <p:spPr>
          <a:xfrm>
            <a:off x="834205" y="2898484"/>
            <a:ext cx="10155394" cy="2417453"/>
          </a:xfrm>
        </p:spPr>
      </p:pic>
      <p:sp>
        <p:nvSpPr>
          <p:cNvPr id="8" name="Text Placeholder 7">
            <a:extLst>
              <a:ext uri="{FF2B5EF4-FFF2-40B4-BE49-F238E27FC236}">
                <a16:creationId xmlns:a16="http://schemas.microsoft.com/office/drawing/2014/main" id="{00AF9053-4760-4D1C-92D0-539B38CD695D}"/>
              </a:ext>
            </a:extLst>
          </p:cNvPr>
          <p:cNvSpPr>
            <a:spLocks noGrp="1"/>
          </p:cNvSpPr>
          <p:nvPr>
            <p:ph type="body" sz="quarter" idx="3"/>
          </p:nvPr>
        </p:nvSpPr>
        <p:spPr>
          <a:xfrm>
            <a:off x="4967881" y="2370080"/>
            <a:ext cx="4996923" cy="576262"/>
          </a:xfrm>
        </p:spPr>
        <p:txBody>
          <a:bodyPr/>
          <a:lstStyle/>
          <a:p>
            <a:r>
              <a:rPr lang="en-US" dirty="0"/>
              <a:t>powershell.exe</a:t>
            </a:r>
          </a:p>
        </p:txBody>
      </p:sp>
    </p:spTree>
    <p:extLst>
      <p:ext uri="{BB962C8B-B14F-4D97-AF65-F5344CB8AC3E}">
        <p14:creationId xmlns:p14="http://schemas.microsoft.com/office/powerpoint/2010/main" val="118848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C62F-957E-4977-B475-B594004BA7F8}"/>
              </a:ext>
            </a:extLst>
          </p:cNvPr>
          <p:cNvSpPr>
            <a:spLocks noGrp="1"/>
          </p:cNvSpPr>
          <p:nvPr>
            <p:ph type="title"/>
          </p:nvPr>
        </p:nvSpPr>
        <p:spPr/>
        <p:txBody>
          <a:bodyPr/>
          <a:lstStyle/>
          <a:p>
            <a:r>
              <a:rPr lang="en-US" dirty="0"/>
              <a:t>PE Format</a:t>
            </a:r>
          </a:p>
        </p:txBody>
      </p:sp>
      <p:sp>
        <p:nvSpPr>
          <p:cNvPr id="3" name="Text Placeholder 2">
            <a:extLst>
              <a:ext uri="{FF2B5EF4-FFF2-40B4-BE49-F238E27FC236}">
                <a16:creationId xmlns:a16="http://schemas.microsoft.com/office/drawing/2014/main" id="{CFB6CB8A-469F-4EE9-8C8C-45733862A436}"/>
              </a:ext>
            </a:extLst>
          </p:cNvPr>
          <p:cNvSpPr>
            <a:spLocks noGrp="1"/>
          </p:cNvSpPr>
          <p:nvPr>
            <p:ph type="body" idx="1"/>
          </p:nvPr>
        </p:nvSpPr>
        <p:spPr/>
        <p:txBody>
          <a:bodyPr/>
          <a:lstStyle/>
          <a:p>
            <a:r>
              <a:rPr lang="en-US" dirty="0"/>
              <a:t>Sections</a:t>
            </a:r>
          </a:p>
        </p:txBody>
      </p:sp>
      <p:pic>
        <p:nvPicPr>
          <p:cNvPr id="12" name="Content Placeholder 11">
            <a:extLst>
              <a:ext uri="{FF2B5EF4-FFF2-40B4-BE49-F238E27FC236}">
                <a16:creationId xmlns:a16="http://schemas.microsoft.com/office/drawing/2014/main" id="{06426940-F443-4A99-AC63-1658873E8913}"/>
              </a:ext>
            </a:extLst>
          </p:cNvPr>
          <p:cNvPicPr>
            <a:picLocks noGrp="1" noChangeAspect="1"/>
          </p:cNvPicPr>
          <p:nvPr>
            <p:ph sz="quarter" idx="4"/>
          </p:nvPr>
        </p:nvPicPr>
        <p:blipFill>
          <a:blip r:embed="rId2"/>
          <a:stretch>
            <a:fillRect/>
          </a:stretch>
        </p:blipFill>
        <p:spPr>
          <a:xfrm>
            <a:off x="345220" y="4773096"/>
            <a:ext cx="6319631" cy="1616871"/>
          </a:xfrm>
        </p:spPr>
      </p:pic>
      <p:graphicFrame>
        <p:nvGraphicFramePr>
          <p:cNvPr id="5" name="Content Placeholder 4">
            <a:extLst>
              <a:ext uri="{FF2B5EF4-FFF2-40B4-BE49-F238E27FC236}">
                <a16:creationId xmlns:a16="http://schemas.microsoft.com/office/drawing/2014/main" id="{9A985196-37C1-4F45-A293-593FD1D0A3DB}"/>
              </a:ext>
            </a:extLst>
          </p:cNvPr>
          <p:cNvGraphicFramePr>
            <a:graphicFrameLocks/>
          </p:cNvGraphicFramePr>
          <p:nvPr>
            <p:extLst>
              <p:ext uri="{D42A27DB-BD31-4B8C-83A1-F6EECF244321}">
                <p14:modId xmlns:p14="http://schemas.microsoft.com/office/powerpoint/2010/main" val="1549922600"/>
              </p:ext>
            </p:extLst>
          </p:nvPr>
        </p:nvGraphicFramePr>
        <p:xfrm>
          <a:off x="7109482" y="1063968"/>
          <a:ext cx="4048760" cy="5191760"/>
        </p:xfrm>
        <a:graphic>
          <a:graphicData uri="http://schemas.openxmlformats.org/drawingml/2006/table">
            <a:tbl>
              <a:tblPr firstRow="1" bandRow="1">
                <a:tableStyleId>{073A0DAA-6AF3-43AB-8588-CEC1D06C72B9}</a:tableStyleId>
              </a:tblPr>
              <a:tblGrid>
                <a:gridCol w="1884680">
                  <a:extLst>
                    <a:ext uri="{9D8B030D-6E8A-4147-A177-3AD203B41FA5}">
                      <a16:colId xmlns:a16="http://schemas.microsoft.com/office/drawing/2014/main" val="889569094"/>
                    </a:ext>
                  </a:extLst>
                </a:gridCol>
                <a:gridCol w="2164080">
                  <a:extLst>
                    <a:ext uri="{9D8B030D-6E8A-4147-A177-3AD203B41FA5}">
                      <a16:colId xmlns:a16="http://schemas.microsoft.com/office/drawing/2014/main" val="204278751"/>
                    </a:ext>
                  </a:extLst>
                </a:gridCol>
              </a:tblGrid>
              <a:tr h="370840">
                <a:tc>
                  <a:txBody>
                    <a:bodyPr/>
                    <a:lstStyle/>
                    <a:p>
                      <a:r>
                        <a:rPr lang="en-US" dirty="0"/>
                        <a:t>Section Name</a:t>
                      </a:r>
                    </a:p>
                  </a:txBody>
                  <a:tcPr/>
                </a:tc>
                <a:tc>
                  <a:txBody>
                    <a:bodyPr/>
                    <a:lstStyle/>
                    <a:p>
                      <a:r>
                        <a:rPr lang="en-US" dirty="0"/>
                        <a:t>Comments</a:t>
                      </a:r>
                    </a:p>
                  </a:txBody>
                  <a:tcPr/>
                </a:tc>
                <a:extLst>
                  <a:ext uri="{0D108BD9-81ED-4DB2-BD59-A6C34878D82A}">
                    <a16:rowId xmlns:a16="http://schemas.microsoft.com/office/drawing/2014/main" val="2125064997"/>
                  </a:ext>
                </a:extLst>
              </a:tr>
              <a:tr h="370840">
                <a:tc>
                  <a:txBody>
                    <a:bodyPr/>
                    <a:lstStyle/>
                    <a:p>
                      <a:r>
                        <a:rPr lang="en-US" dirty="0"/>
                        <a:t>.upx0</a:t>
                      </a:r>
                    </a:p>
                  </a:txBody>
                  <a:tcPr/>
                </a:tc>
                <a:tc>
                  <a:txBody>
                    <a:bodyPr/>
                    <a:lstStyle/>
                    <a:p>
                      <a:r>
                        <a:rPr lang="en-US" dirty="0"/>
                        <a:t>Ultimate packer</a:t>
                      </a:r>
                    </a:p>
                  </a:txBody>
                  <a:tcPr/>
                </a:tc>
                <a:extLst>
                  <a:ext uri="{0D108BD9-81ED-4DB2-BD59-A6C34878D82A}">
                    <a16:rowId xmlns:a16="http://schemas.microsoft.com/office/drawing/2014/main" val="3220851539"/>
                  </a:ext>
                </a:extLst>
              </a:tr>
              <a:tr h="370840">
                <a:tc>
                  <a:txBody>
                    <a:bodyPr/>
                    <a:lstStyle/>
                    <a:p>
                      <a:r>
                        <a:rPr lang="en-US" dirty="0"/>
                        <a:t>.upx1</a:t>
                      </a:r>
                    </a:p>
                  </a:txBody>
                  <a:tcPr/>
                </a:tc>
                <a:tc>
                  <a:txBody>
                    <a:bodyPr/>
                    <a:lstStyle/>
                    <a:p>
                      <a:r>
                        <a:rPr lang="en-US" dirty="0"/>
                        <a:t>Ultimate packer</a:t>
                      </a:r>
                    </a:p>
                  </a:txBody>
                  <a:tcPr/>
                </a:tc>
                <a:extLst>
                  <a:ext uri="{0D108BD9-81ED-4DB2-BD59-A6C34878D82A}">
                    <a16:rowId xmlns:a16="http://schemas.microsoft.com/office/drawing/2014/main" val="3705790673"/>
                  </a:ext>
                </a:extLst>
              </a:tr>
              <a:tr h="370840">
                <a:tc>
                  <a:txBody>
                    <a:bodyPr/>
                    <a:lstStyle/>
                    <a:p>
                      <a:r>
                        <a:rPr lang="en-US" dirty="0"/>
                        <a:t>.upx2</a:t>
                      </a:r>
                    </a:p>
                  </a:txBody>
                  <a:tcPr/>
                </a:tc>
                <a:tc>
                  <a:txBody>
                    <a:bodyPr/>
                    <a:lstStyle/>
                    <a:p>
                      <a:r>
                        <a:rPr lang="en-US" dirty="0"/>
                        <a:t>Ultimate packer</a:t>
                      </a:r>
                    </a:p>
                  </a:txBody>
                  <a:tcPr/>
                </a:tc>
                <a:extLst>
                  <a:ext uri="{0D108BD9-81ED-4DB2-BD59-A6C34878D82A}">
                    <a16:rowId xmlns:a16="http://schemas.microsoft.com/office/drawing/2014/main" val="2061230092"/>
                  </a:ext>
                </a:extLst>
              </a:tr>
              <a:tr h="370840">
                <a:tc>
                  <a:txBody>
                    <a:bodyPr/>
                    <a:lstStyle/>
                    <a:p>
                      <a:r>
                        <a:rPr lang="en-US" dirty="0"/>
                        <a:t>.</a:t>
                      </a:r>
                      <a:r>
                        <a:rPr lang="en-US" dirty="0" err="1"/>
                        <a:t>upack</a:t>
                      </a:r>
                      <a:endParaRPr lang="en-US" dirty="0"/>
                    </a:p>
                  </a:txBody>
                  <a:tcPr/>
                </a:tc>
                <a:tc>
                  <a:txBody>
                    <a:bodyPr/>
                    <a:lstStyle/>
                    <a:p>
                      <a:r>
                        <a:rPr lang="en-US" dirty="0" err="1"/>
                        <a:t>Upack</a:t>
                      </a:r>
                      <a:r>
                        <a:rPr lang="en-US" dirty="0"/>
                        <a:t> packer</a:t>
                      </a:r>
                    </a:p>
                  </a:txBody>
                  <a:tcPr/>
                </a:tc>
                <a:extLst>
                  <a:ext uri="{0D108BD9-81ED-4DB2-BD59-A6C34878D82A}">
                    <a16:rowId xmlns:a16="http://schemas.microsoft.com/office/drawing/2014/main" val="1112763619"/>
                  </a:ext>
                </a:extLst>
              </a:tr>
              <a:tr h="370840">
                <a:tc>
                  <a:txBody>
                    <a:bodyPr/>
                    <a:lstStyle/>
                    <a:p>
                      <a:r>
                        <a:rPr lang="en-US" dirty="0"/>
                        <a:t>.</a:t>
                      </a:r>
                      <a:r>
                        <a:rPr lang="en-US" dirty="0" err="1"/>
                        <a:t>aspack</a:t>
                      </a:r>
                      <a:endParaRPr lang="en-US" dirty="0"/>
                    </a:p>
                  </a:txBody>
                  <a:tcPr/>
                </a:tc>
                <a:tc>
                  <a:txBody>
                    <a:bodyPr/>
                    <a:lstStyle/>
                    <a:p>
                      <a:r>
                        <a:rPr lang="en-US" dirty="0" err="1"/>
                        <a:t>ASPack</a:t>
                      </a:r>
                      <a:r>
                        <a:rPr lang="en-US" dirty="0"/>
                        <a:t> encoder</a:t>
                      </a:r>
                    </a:p>
                  </a:txBody>
                  <a:tcPr/>
                </a:tc>
                <a:extLst>
                  <a:ext uri="{0D108BD9-81ED-4DB2-BD59-A6C34878D82A}">
                    <a16:rowId xmlns:a16="http://schemas.microsoft.com/office/drawing/2014/main" val="3652348172"/>
                  </a:ext>
                </a:extLst>
              </a:tr>
              <a:tr h="370840">
                <a:tc>
                  <a:txBody>
                    <a:bodyPr/>
                    <a:lstStyle/>
                    <a:p>
                      <a:r>
                        <a:rPr lang="en-US" dirty="0"/>
                        <a:t>.vmp0</a:t>
                      </a:r>
                    </a:p>
                  </a:txBody>
                  <a:tcPr/>
                </a:tc>
                <a:tc>
                  <a:txBody>
                    <a:bodyPr/>
                    <a:lstStyle/>
                    <a:p>
                      <a:r>
                        <a:rPr lang="en-US" dirty="0" err="1"/>
                        <a:t>VMProtect</a:t>
                      </a:r>
                      <a:r>
                        <a:rPr lang="en-US" dirty="0"/>
                        <a:t> packer</a:t>
                      </a:r>
                    </a:p>
                  </a:txBody>
                  <a:tcPr/>
                </a:tc>
                <a:extLst>
                  <a:ext uri="{0D108BD9-81ED-4DB2-BD59-A6C34878D82A}">
                    <a16:rowId xmlns:a16="http://schemas.microsoft.com/office/drawing/2014/main" val="2106430919"/>
                  </a:ext>
                </a:extLst>
              </a:tr>
              <a:tr h="370840">
                <a:tc>
                  <a:txBody>
                    <a:bodyPr/>
                    <a:lstStyle/>
                    <a:p>
                      <a:r>
                        <a:rPr lang="en-US" dirty="0"/>
                        <a:t>.vmp1</a:t>
                      </a:r>
                    </a:p>
                  </a:txBody>
                  <a:tcPr/>
                </a:tc>
                <a:tc>
                  <a:txBody>
                    <a:bodyPr/>
                    <a:lstStyle/>
                    <a:p>
                      <a:r>
                        <a:rPr lang="en-US" dirty="0" err="1"/>
                        <a:t>VMProtect</a:t>
                      </a:r>
                      <a:r>
                        <a:rPr lang="en-US" dirty="0"/>
                        <a:t> packer</a:t>
                      </a:r>
                    </a:p>
                  </a:txBody>
                  <a:tcPr/>
                </a:tc>
                <a:extLst>
                  <a:ext uri="{0D108BD9-81ED-4DB2-BD59-A6C34878D82A}">
                    <a16:rowId xmlns:a16="http://schemas.microsoft.com/office/drawing/2014/main" val="2117592190"/>
                  </a:ext>
                </a:extLst>
              </a:tr>
              <a:tr h="370840">
                <a:tc>
                  <a:txBody>
                    <a:bodyPr/>
                    <a:lstStyle/>
                    <a:p>
                      <a:r>
                        <a:rPr lang="en-US" dirty="0"/>
                        <a:t>.nsp0</a:t>
                      </a:r>
                    </a:p>
                  </a:txBody>
                  <a:tcPr/>
                </a:tc>
                <a:tc>
                  <a:txBody>
                    <a:bodyPr/>
                    <a:lstStyle/>
                    <a:p>
                      <a:r>
                        <a:rPr lang="en-US" dirty="0" err="1"/>
                        <a:t>NSPacker</a:t>
                      </a:r>
                      <a:endParaRPr lang="en-US" dirty="0"/>
                    </a:p>
                  </a:txBody>
                  <a:tcPr/>
                </a:tc>
                <a:extLst>
                  <a:ext uri="{0D108BD9-81ED-4DB2-BD59-A6C34878D82A}">
                    <a16:rowId xmlns:a16="http://schemas.microsoft.com/office/drawing/2014/main" val="730901061"/>
                  </a:ext>
                </a:extLst>
              </a:tr>
              <a:tr h="370840">
                <a:tc>
                  <a:txBody>
                    <a:bodyPr/>
                    <a:lstStyle/>
                    <a:p>
                      <a:r>
                        <a:rPr lang="en-US" dirty="0"/>
                        <a:t>.nsp1</a:t>
                      </a:r>
                    </a:p>
                  </a:txBody>
                  <a:tcPr/>
                </a:tc>
                <a:tc>
                  <a:txBody>
                    <a:bodyPr/>
                    <a:lstStyle/>
                    <a:p>
                      <a:r>
                        <a:rPr lang="en-US" dirty="0" err="1"/>
                        <a:t>NSPacker</a:t>
                      </a:r>
                      <a:endParaRPr lang="en-US" dirty="0"/>
                    </a:p>
                  </a:txBody>
                  <a:tcPr/>
                </a:tc>
                <a:extLst>
                  <a:ext uri="{0D108BD9-81ED-4DB2-BD59-A6C34878D82A}">
                    <a16:rowId xmlns:a16="http://schemas.microsoft.com/office/drawing/2014/main" val="3309335916"/>
                  </a:ext>
                </a:extLst>
              </a:tr>
              <a:tr h="370840">
                <a:tc>
                  <a:txBody>
                    <a:bodyPr/>
                    <a:lstStyle/>
                    <a:p>
                      <a:r>
                        <a:rPr lang="en-US" dirty="0"/>
                        <a:t>.</a:t>
                      </a:r>
                      <a:r>
                        <a:rPr lang="en-US" dirty="0" err="1"/>
                        <a:t>adata</a:t>
                      </a:r>
                      <a:endParaRPr lang="en-US" dirty="0"/>
                    </a:p>
                  </a:txBody>
                  <a:tcPr/>
                </a:tc>
                <a:tc>
                  <a:txBody>
                    <a:bodyPr/>
                    <a:lstStyle/>
                    <a:p>
                      <a:r>
                        <a:rPr lang="en-US" dirty="0"/>
                        <a:t>Armadillo packer</a:t>
                      </a:r>
                    </a:p>
                  </a:txBody>
                  <a:tcPr/>
                </a:tc>
                <a:extLst>
                  <a:ext uri="{0D108BD9-81ED-4DB2-BD59-A6C34878D82A}">
                    <a16:rowId xmlns:a16="http://schemas.microsoft.com/office/drawing/2014/main" val="3402613436"/>
                  </a:ext>
                </a:extLst>
              </a:tr>
              <a:tr h="370840">
                <a:tc>
                  <a:txBody>
                    <a:bodyPr/>
                    <a:lstStyle/>
                    <a:p>
                      <a:r>
                        <a:rPr lang="en-US" dirty="0"/>
                        <a:t>.MPRESS1</a:t>
                      </a:r>
                    </a:p>
                  </a:txBody>
                  <a:tcPr/>
                </a:tc>
                <a:tc>
                  <a:txBody>
                    <a:bodyPr/>
                    <a:lstStyle/>
                    <a:p>
                      <a:r>
                        <a:rPr lang="en-US" dirty="0"/>
                        <a:t>MPRESS packer</a:t>
                      </a:r>
                    </a:p>
                  </a:txBody>
                  <a:tcPr/>
                </a:tc>
                <a:extLst>
                  <a:ext uri="{0D108BD9-81ED-4DB2-BD59-A6C34878D82A}">
                    <a16:rowId xmlns:a16="http://schemas.microsoft.com/office/drawing/2014/main" val="2893569525"/>
                  </a:ext>
                </a:extLst>
              </a:tr>
              <a:tr h="370840">
                <a:tc>
                  <a:txBody>
                    <a:bodyPr/>
                    <a:lstStyle/>
                    <a:p>
                      <a:r>
                        <a:rPr lang="en-US" dirty="0"/>
                        <a:t>.MPRESS2</a:t>
                      </a:r>
                    </a:p>
                  </a:txBody>
                  <a:tcPr/>
                </a:tc>
                <a:tc>
                  <a:txBody>
                    <a:bodyPr/>
                    <a:lstStyle/>
                    <a:p>
                      <a:r>
                        <a:rPr lang="en-US" dirty="0"/>
                        <a:t>MPRESS packer</a:t>
                      </a:r>
                    </a:p>
                  </a:txBody>
                  <a:tcPr/>
                </a:tc>
                <a:extLst>
                  <a:ext uri="{0D108BD9-81ED-4DB2-BD59-A6C34878D82A}">
                    <a16:rowId xmlns:a16="http://schemas.microsoft.com/office/drawing/2014/main" val="1655646159"/>
                  </a:ext>
                </a:extLst>
              </a:tr>
              <a:tr h="370840">
                <a:tc>
                  <a:txBody>
                    <a:bodyPr/>
                    <a:lstStyle/>
                    <a:p>
                      <a:r>
                        <a:rPr lang="en-US" dirty="0"/>
                        <a:t>.y0da</a:t>
                      </a:r>
                    </a:p>
                  </a:txBody>
                  <a:tcPr/>
                </a:tc>
                <a:tc>
                  <a:txBody>
                    <a:bodyPr/>
                    <a:lstStyle/>
                    <a:p>
                      <a:r>
                        <a:rPr lang="en-US" dirty="0"/>
                        <a:t>Y0do Protector</a:t>
                      </a:r>
                    </a:p>
                  </a:txBody>
                  <a:tcPr/>
                </a:tc>
                <a:extLst>
                  <a:ext uri="{0D108BD9-81ED-4DB2-BD59-A6C34878D82A}">
                    <a16:rowId xmlns:a16="http://schemas.microsoft.com/office/drawing/2014/main" val="969787183"/>
                  </a:ext>
                </a:extLst>
              </a:tr>
            </a:tbl>
          </a:graphicData>
        </a:graphic>
      </p:graphicFrame>
      <p:sp>
        <p:nvSpPr>
          <p:cNvPr id="6" name="Content Placeholder 3">
            <a:extLst>
              <a:ext uri="{FF2B5EF4-FFF2-40B4-BE49-F238E27FC236}">
                <a16:creationId xmlns:a16="http://schemas.microsoft.com/office/drawing/2014/main" id="{2AC522D3-0FB3-4D2D-9626-B0CBA4D2204C}"/>
              </a:ext>
            </a:extLst>
          </p:cNvPr>
          <p:cNvSpPr>
            <a:spLocks noGrp="1"/>
          </p:cNvSpPr>
          <p:nvPr>
            <p:ph sz="half" idx="2"/>
          </p:nvPr>
        </p:nvSpPr>
        <p:spPr>
          <a:xfrm>
            <a:off x="685801" y="2066082"/>
            <a:ext cx="5494956" cy="2637944"/>
          </a:xfrm>
        </p:spPr>
        <p:txBody>
          <a:bodyPr>
            <a:normAutofit/>
          </a:bodyPr>
          <a:lstStyle/>
          <a:p>
            <a:r>
              <a:rPr lang="en-US" dirty="0">
                <a:solidFill>
                  <a:srgbClr val="FFFF00"/>
                </a:solidFill>
              </a:rPr>
              <a:t>Some section names are commonly associated with various packers such as: UPX, MPRESS, </a:t>
            </a:r>
            <a:r>
              <a:rPr lang="en-US" dirty="0" err="1">
                <a:solidFill>
                  <a:srgbClr val="FFFF00"/>
                </a:solidFill>
              </a:rPr>
              <a:t>ASPack</a:t>
            </a:r>
            <a:r>
              <a:rPr lang="en-US" dirty="0">
                <a:solidFill>
                  <a:srgbClr val="FFFF00"/>
                </a:solidFill>
              </a:rPr>
              <a:t>, and Armadillo.</a:t>
            </a:r>
          </a:p>
          <a:p>
            <a:r>
              <a:rPr lang="en-US" dirty="0"/>
              <a:t>Packed PE files are strongly correlated with malware</a:t>
            </a:r>
          </a:p>
        </p:txBody>
      </p:sp>
      <p:sp>
        <p:nvSpPr>
          <p:cNvPr id="8" name="Text Placeholder 2">
            <a:extLst>
              <a:ext uri="{FF2B5EF4-FFF2-40B4-BE49-F238E27FC236}">
                <a16:creationId xmlns:a16="http://schemas.microsoft.com/office/drawing/2014/main" id="{BAFCCC55-B50C-4E2A-9FD7-5334BA860695}"/>
              </a:ext>
            </a:extLst>
          </p:cNvPr>
          <p:cNvSpPr txBox="1">
            <a:spLocks/>
          </p:cNvSpPr>
          <p:nvPr/>
        </p:nvSpPr>
        <p:spPr>
          <a:xfrm>
            <a:off x="345220" y="4127764"/>
            <a:ext cx="4996924" cy="576262"/>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dirty="0" err="1"/>
              <a:t>XTremeRat</a:t>
            </a:r>
            <a:endParaRPr lang="en-US" dirty="0"/>
          </a:p>
        </p:txBody>
      </p:sp>
    </p:spTree>
    <p:extLst>
      <p:ext uri="{BB962C8B-B14F-4D97-AF65-F5344CB8AC3E}">
        <p14:creationId xmlns:p14="http://schemas.microsoft.com/office/powerpoint/2010/main" val="227486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C62F-957E-4977-B475-B594004BA7F8}"/>
              </a:ext>
            </a:extLst>
          </p:cNvPr>
          <p:cNvSpPr>
            <a:spLocks noGrp="1"/>
          </p:cNvSpPr>
          <p:nvPr>
            <p:ph type="title"/>
          </p:nvPr>
        </p:nvSpPr>
        <p:spPr/>
        <p:txBody>
          <a:bodyPr/>
          <a:lstStyle/>
          <a:p>
            <a:r>
              <a:rPr lang="en-US" dirty="0"/>
              <a:t>PE Format</a:t>
            </a:r>
          </a:p>
        </p:txBody>
      </p:sp>
      <p:sp>
        <p:nvSpPr>
          <p:cNvPr id="3" name="Text Placeholder 2">
            <a:extLst>
              <a:ext uri="{FF2B5EF4-FFF2-40B4-BE49-F238E27FC236}">
                <a16:creationId xmlns:a16="http://schemas.microsoft.com/office/drawing/2014/main" id="{CFB6CB8A-469F-4EE9-8C8C-45733862A436}"/>
              </a:ext>
            </a:extLst>
          </p:cNvPr>
          <p:cNvSpPr>
            <a:spLocks noGrp="1"/>
          </p:cNvSpPr>
          <p:nvPr>
            <p:ph type="body" idx="1"/>
          </p:nvPr>
        </p:nvSpPr>
        <p:spPr/>
        <p:txBody>
          <a:bodyPr/>
          <a:lstStyle/>
          <a:p>
            <a:r>
              <a:rPr lang="en-US" dirty="0"/>
              <a:t>Data Directories</a:t>
            </a:r>
          </a:p>
        </p:txBody>
      </p:sp>
      <p:sp>
        <p:nvSpPr>
          <p:cNvPr id="4" name="Content Placeholder 3">
            <a:extLst>
              <a:ext uri="{FF2B5EF4-FFF2-40B4-BE49-F238E27FC236}">
                <a16:creationId xmlns:a16="http://schemas.microsoft.com/office/drawing/2014/main" id="{94424AB2-1ADD-4AA3-84F5-A1138C9287A7}"/>
              </a:ext>
            </a:extLst>
          </p:cNvPr>
          <p:cNvSpPr>
            <a:spLocks noGrp="1"/>
          </p:cNvSpPr>
          <p:nvPr>
            <p:ph sz="half" idx="2"/>
          </p:nvPr>
        </p:nvSpPr>
        <p:spPr/>
        <p:txBody>
          <a:bodyPr/>
          <a:lstStyle/>
          <a:p>
            <a:r>
              <a:rPr lang="en-US" dirty="0">
                <a:solidFill>
                  <a:srgbClr val="FFFF00"/>
                </a:solidFill>
              </a:rPr>
              <a:t>Contain formatted data that the OS Loader uses to load and link the program</a:t>
            </a:r>
          </a:p>
          <a:p>
            <a:r>
              <a:rPr lang="en-US" dirty="0">
                <a:solidFill>
                  <a:srgbClr val="FFFF00"/>
                </a:solidFill>
              </a:rPr>
              <a:t>Includes:</a:t>
            </a:r>
          </a:p>
          <a:p>
            <a:pPr lvl="1"/>
            <a:r>
              <a:rPr lang="en-US" dirty="0">
                <a:solidFill>
                  <a:srgbClr val="FFFF00"/>
                </a:solidFill>
              </a:rPr>
              <a:t>Exported function</a:t>
            </a:r>
          </a:p>
          <a:p>
            <a:pPr lvl="1"/>
            <a:r>
              <a:rPr lang="en-US" dirty="0">
                <a:solidFill>
                  <a:srgbClr val="FFFF00"/>
                </a:solidFill>
              </a:rPr>
              <a:t>Imported functions (dependencies)</a:t>
            </a:r>
          </a:p>
          <a:p>
            <a:pPr lvl="1"/>
            <a:r>
              <a:rPr lang="en-US" dirty="0">
                <a:solidFill>
                  <a:srgbClr val="FFFF00"/>
                </a:solidFill>
              </a:rPr>
              <a:t>Common Language Runtime startup info for .NET Framework applications</a:t>
            </a:r>
          </a:p>
          <a:p>
            <a:pPr lvl="1"/>
            <a:r>
              <a:rPr lang="en-US" dirty="0">
                <a:solidFill>
                  <a:srgbClr val="FFFF00"/>
                </a:solidFill>
              </a:rPr>
              <a:t>List of resources embedded in the executable</a:t>
            </a:r>
          </a:p>
          <a:p>
            <a:endParaRPr lang="en-US" dirty="0"/>
          </a:p>
        </p:txBody>
      </p:sp>
      <p:sp>
        <p:nvSpPr>
          <p:cNvPr id="5" name="Text Placeholder 4">
            <a:extLst>
              <a:ext uri="{FF2B5EF4-FFF2-40B4-BE49-F238E27FC236}">
                <a16:creationId xmlns:a16="http://schemas.microsoft.com/office/drawing/2014/main" id="{568E119D-2BE6-439D-A1E4-332A1F59B142}"/>
              </a:ext>
            </a:extLst>
          </p:cNvPr>
          <p:cNvSpPr>
            <a:spLocks noGrp="1"/>
          </p:cNvSpPr>
          <p:nvPr>
            <p:ph type="body" sz="quarter" idx="3"/>
          </p:nvPr>
        </p:nvSpPr>
        <p:spPr/>
        <p:txBody>
          <a:bodyPr/>
          <a:lstStyle/>
          <a:p>
            <a:r>
              <a:rPr lang="en-US" dirty="0"/>
              <a:t>Common Sections</a:t>
            </a:r>
          </a:p>
        </p:txBody>
      </p:sp>
      <p:pic>
        <p:nvPicPr>
          <p:cNvPr id="8" name="Content Placeholder 9">
            <a:extLst>
              <a:ext uri="{FF2B5EF4-FFF2-40B4-BE49-F238E27FC236}">
                <a16:creationId xmlns:a16="http://schemas.microsoft.com/office/drawing/2014/main" id="{54052F9F-7B3E-41B5-95F4-2C1DE5862D0B}"/>
              </a:ext>
            </a:extLst>
          </p:cNvPr>
          <p:cNvPicPr>
            <a:picLocks noChangeAspect="1"/>
          </p:cNvPicPr>
          <p:nvPr/>
        </p:nvPicPr>
        <p:blipFill rotWithShape="1">
          <a:blip r:embed="rId2">
            <a:extLst>
              <a:ext uri="{28A0092B-C50C-407E-A947-70E740481C1C}">
                <a14:useLocalDpi xmlns:a14="http://schemas.microsoft.com/office/drawing/2010/main" val="0"/>
              </a:ext>
            </a:extLst>
          </a:blip>
          <a:srcRect l="27192" t="47914" r="11589" b="19507"/>
          <a:stretch/>
        </p:blipFill>
        <p:spPr>
          <a:xfrm>
            <a:off x="6571943" y="2204224"/>
            <a:ext cx="4767595" cy="3586976"/>
          </a:xfrm>
          <a:prstGeom prst="rect">
            <a:avLst/>
          </a:prstGeom>
          <a:solidFill>
            <a:schemeClr val="tx1"/>
          </a:solidFill>
        </p:spPr>
      </p:pic>
    </p:spTree>
    <p:extLst>
      <p:ext uri="{BB962C8B-B14F-4D97-AF65-F5344CB8AC3E}">
        <p14:creationId xmlns:p14="http://schemas.microsoft.com/office/powerpoint/2010/main" val="309086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235F25-3C5E-4BA3-A5A5-44163D5275AD}"/>
              </a:ext>
            </a:extLst>
          </p:cNvPr>
          <p:cNvSpPr>
            <a:spLocks noGrp="1"/>
          </p:cNvSpPr>
          <p:nvPr>
            <p:ph type="title"/>
          </p:nvPr>
        </p:nvSpPr>
        <p:spPr>
          <a:xfrm>
            <a:off x="1114063" y="5359150"/>
            <a:ext cx="10131427" cy="566738"/>
          </a:xfrm>
        </p:spPr>
        <p:txBody>
          <a:bodyPr/>
          <a:lstStyle/>
          <a:p>
            <a:pPr algn="ctr"/>
            <a:r>
              <a:rPr lang="en-US" dirty="0"/>
              <a:t>Common Data directories</a:t>
            </a:r>
          </a:p>
        </p:txBody>
      </p:sp>
      <p:sp>
        <p:nvSpPr>
          <p:cNvPr id="8" name="Picture Placeholder 7">
            <a:extLst>
              <a:ext uri="{FF2B5EF4-FFF2-40B4-BE49-F238E27FC236}">
                <a16:creationId xmlns:a16="http://schemas.microsoft.com/office/drawing/2014/main" id="{FB8DB936-D49D-418B-A08E-5E0F74D09F0B}"/>
              </a:ext>
            </a:extLst>
          </p:cNvPr>
          <p:cNvSpPr>
            <a:spLocks noGrp="1"/>
          </p:cNvSpPr>
          <p:nvPr>
            <p:ph type="pic" idx="1"/>
          </p:nvPr>
        </p:nvSpPr>
        <p:spPr/>
      </p:sp>
      <p:sp>
        <p:nvSpPr>
          <p:cNvPr id="9" name="Text Placeholder 8">
            <a:extLst>
              <a:ext uri="{FF2B5EF4-FFF2-40B4-BE49-F238E27FC236}">
                <a16:creationId xmlns:a16="http://schemas.microsoft.com/office/drawing/2014/main" id="{14066741-7A31-4E88-98BD-CF41D6F20206}"/>
              </a:ext>
            </a:extLst>
          </p:cNvPr>
          <p:cNvSpPr>
            <a:spLocks noGrp="1"/>
          </p:cNvSpPr>
          <p:nvPr>
            <p:ph type="body" sz="half" idx="2"/>
          </p:nvPr>
        </p:nvSpPr>
        <p:spPr>
          <a:xfrm>
            <a:off x="1114063" y="5925888"/>
            <a:ext cx="10131427" cy="493712"/>
          </a:xfrm>
        </p:spPr>
        <p:txBody>
          <a:bodyPr/>
          <a:lstStyle/>
          <a:p>
            <a:endParaRPr lang="en-US" dirty="0"/>
          </a:p>
        </p:txBody>
      </p:sp>
      <p:graphicFrame>
        <p:nvGraphicFramePr>
          <p:cNvPr id="10" name="Table 10">
            <a:extLst>
              <a:ext uri="{FF2B5EF4-FFF2-40B4-BE49-F238E27FC236}">
                <a16:creationId xmlns:a16="http://schemas.microsoft.com/office/drawing/2014/main" id="{A9AC1C4A-23A7-463A-B15E-B14A2AF15CB2}"/>
              </a:ext>
            </a:extLst>
          </p:cNvPr>
          <p:cNvGraphicFramePr>
            <a:graphicFrameLocks noGrp="1"/>
          </p:cNvGraphicFramePr>
          <p:nvPr>
            <p:extLst>
              <p:ext uri="{D42A27DB-BD31-4B8C-83A1-F6EECF244321}">
                <p14:modId xmlns:p14="http://schemas.microsoft.com/office/powerpoint/2010/main" val="2407610289"/>
              </p:ext>
            </p:extLst>
          </p:nvPr>
        </p:nvGraphicFramePr>
        <p:xfrm>
          <a:off x="371628" y="201343"/>
          <a:ext cx="11525352" cy="4861560"/>
        </p:xfrm>
        <a:graphic>
          <a:graphicData uri="http://schemas.openxmlformats.org/drawingml/2006/table">
            <a:tbl>
              <a:tblPr firstRow="1" bandRow="1">
                <a:tableStyleId>{073A0DAA-6AF3-43AB-8588-CEC1D06C72B9}</a:tableStyleId>
              </a:tblPr>
              <a:tblGrid>
                <a:gridCol w="2425360">
                  <a:extLst>
                    <a:ext uri="{9D8B030D-6E8A-4147-A177-3AD203B41FA5}">
                      <a16:colId xmlns:a16="http://schemas.microsoft.com/office/drawing/2014/main" val="247127425"/>
                    </a:ext>
                  </a:extLst>
                </a:gridCol>
                <a:gridCol w="9099992">
                  <a:extLst>
                    <a:ext uri="{9D8B030D-6E8A-4147-A177-3AD203B41FA5}">
                      <a16:colId xmlns:a16="http://schemas.microsoft.com/office/drawing/2014/main" val="3414325508"/>
                    </a:ext>
                  </a:extLst>
                </a:gridCol>
              </a:tblGrid>
              <a:tr h="370840">
                <a:tc>
                  <a:txBody>
                    <a:bodyPr/>
                    <a:lstStyle/>
                    <a:p>
                      <a:r>
                        <a:rPr lang="en-US" dirty="0"/>
                        <a:t>Data Directory</a:t>
                      </a:r>
                    </a:p>
                  </a:txBody>
                  <a:tcPr>
                    <a:lnL w="38100" cap="flat" cmpd="sng" algn="ctr">
                      <a:solidFill>
                        <a:srgbClr val="FFFF00"/>
                      </a:solidFill>
                      <a:prstDash val="solid"/>
                      <a:round/>
                      <a:headEnd type="none" w="med" len="med"/>
                      <a:tailEnd type="none" w="med" len="med"/>
                    </a:lnL>
                    <a:lnT w="38100" cap="flat" cmpd="sng" algn="ctr">
                      <a:solidFill>
                        <a:srgbClr val="FFFF00"/>
                      </a:solidFill>
                      <a:prstDash val="solid"/>
                      <a:round/>
                      <a:headEnd type="none" w="med" len="med"/>
                      <a:tailEnd type="none" w="med" len="med"/>
                    </a:lnT>
                  </a:tcPr>
                </a:tc>
                <a:tc>
                  <a:txBody>
                    <a:bodyPr/>
                    <a:lstStyle/>
                    <a:p>
                      <a:r>
                        <a:rPr lang="en-US" dirty="0"/>
                        <a:t>Description</a:t>
                      </a:r>
                    </a:p>
                  </a:txBody>
                  <a:tcPr>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tcPr>
                </a:tc>
                <a:extLst>
                  <a:ext uri="{0D108BD9-81ED-4DB2-BD59-A6C34878D82A}">
                    <a16:rowId xmlns:a16="http://schemas.microsoft.com/office/drawing/2014/main" val="1433771405"/>
                  </a:ext>
                </a:extLst>
              </a:tr>
              <a:tr h="370840">
                <a:tc>
                  <a:txBody>
                    <a:bodyPr/>
                    <a:lstStyle/>
                    <a:p>
                      <a:r>
                        <a:rPr lang="en-US" dirty="0"/>
                        <a:t>Export Address Table </a:t>
                      </a:r>
                    </a:p>
                  </a:txBody>
                  <a:tcPr>
                    <a:lnL w="38100" cap="flat" cmpd="sng" algn="ctr">
                      <a:solidFill>
                        <a:srgbClr val="FFFF00"/>
                      </a:solidFill>
                      <a:prstDash val="solid"/>
                      <a:round/>
                      <a:headEnd type="none" w="med" len="med"/>
                      <a:tailEnd type="none" w="med" len="med"/>
                    </a:lnL>
                  </a:tcPr>
                </a:tc>
                <a:tc>
                  <a:txBody>
                    <a:bodyPr/>
                    <a:lstStyle/>
                    <a:p>
                      <a:r>
                        <a:rPr lang="en-US" sz="1800" b="0" i="0" kern="1200" dirty="0">
                          <a:solidFill>
                            <a:schemeClr val="dk1"/>
                          </a:solidFill>
                          <a:effectLst/>
                          <a:latin typeface="+mn-lt"/>
                          <a:ea typeface="+mn-ea"/>
                          <a:cs typeface="+mn-cs"/>
                        </a:rPr>
                        <a:t>Lists the actual addresses of the exported functions and data within the executable code and data sections. Other image files can import a symbol by using an index to this table (an ordinal) or, optionally, by using the public name that corresponds to it (e.g. kernel32.dll::</a:t>
                      </a:r>
                      <a:r>
                        <a:rPr lang="en-US" sz="1800" b="0" i="0" kern="1200" dirty="0" err="1">
                          <a:solidFill>
                            <a:schemeClr val="dk1"/>
                          </a:solidFill>
                          <a:effectLst/>
                          <a:latin typeface="+mn-lt"/>
                          <a:ea typeface="+mn-ea"/>
                          <a:cs typeface="+mn-cs"/>
                        </a:rPr>
                        <a:t>LoadLibrary</a:t>
                      </a:r>
                      <a:r>
                        <a:rPr lang="en-US" sz="1800" b="0" i="0" kern="1200" dirty="0">
                          <a:solidFill>
                            <a:schemeClr val="dk1"/>
                          </a:solidFill>
                          <a:effectLst/>
                          <a:latin typeface="+mn-lt"/>
                          <a:ea typeface="+mn-ea"/>
                          <a:cs typeface="+mn-cs"/>
                        </a:rPr>
                        <a:t>).</a:t>
                      </a:r>
                      <a:endParaRPr lang="en-US" dirty="0"/>
                    </a:p>
                  </a:txBody>
                  <a:tcPr>
                    <a:lnR w="38100" cap="flat" cmpd="sng" algn="ctr">
                      <a:solidFill>
                        <a:srgbClr val="FFFF00"/>
                      </a:solidFill>
                      <a:prstDash val="solid"/>
                      <a:round/>
                      <a:headEnd type="none" w="med" len="med"/>
                      <a:tailEnd type="none" w="med" len="med"/>
                    </a:lnR>
                  </a:tcPr>
                </a:tc>
                <a:extLst>
                  <a:ext uri="{0D108BD9-81ED-4DB2-BD59-A6C34878D82A}">
                    <a16:rowId xmlns:a16="http://schemas.microsoft.com/office/drawing/2014/main" val="1878136977"/>
                  </a:ext>
                </a:extLst>
              </a:tr>
              <a:tr h="370840">
                <a:tc>
                  <a:txBody>
                    <a:bodyPr/>
                    <a:lstStyle/>
                    <a:p>
                      <a:r>
                        <a:rPr lang="en-US" dirty="0"/>
                        <a:t>Resource Table</a:t>
                      </a:r>
                    </a:p>
                  </a:txBody>
                  <a:tcPr>
                    <a:lnL w="38100" cap="flat" cmpd="sng" algn="ctr">
                      <a:solidFill>
                        <a:srgbClr val="FFFF00"/>
                      </a:solidFill>
                      <a:prstDash val="solid"/>
                      <a:round/>
                      <a:headEnd type="none" w="med" len="med"/>
                      <a:tailEnd type="none" w="med" len="med"/>
                    </a:lnL>
                  </a:tcPr>
                </a:tc>
                <a:tc>
                  <a:txBody>
                    <a:bodyPr/>
                    <a:lstStyle/>
                    <a:p>
                      <a:r>
                        <a:rPr lang="en-US" dirty="0"/>
                        <a:t>Contains a list of resources stored in the executable. Often times these resources are used to store embedded files such as images or configuration files.</a:t>
                      </a:r>
                    </a:p>
                  </a:txBody>
                  <a:tcPr>
                    <a:lnR w="38100" cap="flat" cmpd="sng" algn="ctr">
                      <a:solidFill>
                        <a:srgbClr val="FFFF00"/>
                      </a:solidFill>
                      <a:prstDash val="solid"/>
                      <a:round/>
                      <a:headEnd type="none" w="med" len="med"/>
                      <a:tailEnd type="none" w="med" len="med"/>
                    </a:lnR>
                  </a:tcPr>
                </a:tc>
                <a:extLst>
                  <a:ext uri="{0D108BD9-81ED-4DB2-BD59-A6C34878D82A}">
                    <a16:rowId xmlns:a16="http://schemas.microsoft.com/office/drawing/2014/main" val="1049951772"/>
                  </a:ext>
                </a:extLst>
              </a:tr>
              <a:tr h="370840">
                <a:tc>
                  <a:txBody>
                    <a:bodyPr/>
                    <a:lstStyle/>
                    <a:p>
                      <a:r>
                        <a:rPr lang="en-US" dirty="0"/>
                        <a:t>Certificate Table</a:t>
                      </a:r>
                    </a:p>
                  </a:txBody>
                  <a:tcPr>
                    <a:lnL w="38100" cap="flat" cmpd="sng" algn="ctr">
                      <a:solidFill>
                        <a:srgbClr val="FFFF00"/>
                      </a:solidFill>
                      <a:prstDash val="solid"/>
                      <a:round/>
                      <a:headEnd type="none" w="med" len="med"/>
                      <a:tailEnd type="none" w="med" len="med"/>
                    </a:lnL>
                  </a:tcPr>
                </a:tc>
                <a:tc>
                  <a:txBody>
                    <a:bodyPr/>
                    <a:lstStyle/>
                    <a:p>
                      <a:r>
                        <a:rPr lang="en-US" dirty="0"/>
                        <a:t>Contains certificate information related to the Authenticode signature on the file.</a:t>
                      </a:r>
                    </a:p>
                  </a:txBody>
                  <a:tcPr>
                    <a:lnR w="38100" cap="flat" cmpd="sng" algn="ctr">
                      <a:solidFill>
                        <a:srgbClr val="FFFF00"/>
                      </a:solidFill>
                      <a:prstDash val="solid"/>
                      <a:round/>
                      <a:headEnd type="none" w="med" len="med"/>
                      <a:tailEnd type="none" w="med" len="med"/>
                    </a:lnR>
                  </a:tcPr>
                </a:tc>
                <a:extLst>
                  <a:ext uri="{0D108BD9-81ED-4DB2-BD59-A6C34878D82A}">
                    <a16:rowId xmlns:a16="http://schemas.microsoft.com/office/drawing/2014/main" val="4144537630"/>
                  </a:ext>
                </a:extLst>
              </a:tr>
              <a:tr h="370840">
                <a:tc>
                  <a:txBody>
                    <a:bodyPr/>
                    <a:lstStyle/>
                    <a:p>
                      <a:r>
                        <a:rPr lang="en-US" dirty="0"/>
                        <a:t>Debug</a:t>
                      </a:r>
                    </a:p>
                  </a:txBody>
                  <a:tcPr>
                    <a:lnL w="38100" cap="flat" cmpd="sng" algn="ctr">
                      <a:solidFill>
                        <a:srgbClr val="FFFF00"/>
                      </a:solidFill>
                      <a:prstDash val="solid"/>
                      <a:round/>
                      <a:headEnd type="none" w="med" len="med"/>
                      <a:tailEnd type="none" w="med" len="med"/>
                    </a:lnL>
                  </a:tcPr>
                </a:tc>
                <a:tc>
                  <a:txBody>
                    <a:bodyPr/>
                    <a:lstStyle/>
                    <a:p>
                      <a:r>
                        <a:rPr lang="en-US" dirty="0"/>
                        <a:t>Image files contain an optional debug directory that indicates what form of debug information is present and where it is.</a:t>
                      </a:r>
                    </a:p>
                  </a:txBody>
                  <a:tcPr>
                    <a:lnR w="38100" cap="flat" cmpd="sng" algn="ctr">
                      <a:solidFill>
                        <a:srgbClr val="FFFF00"/>
                      </a:solidFill>
                      <a:prstDash val="solid"/>
                      <a:round/>
                      <a:headEnd type="none" w="med" len="med"/>
                      <a:tailEnd type="none" w="med" len="med"/>
                    </a:lnR>
                  </a:tcPr>
                </a:tc>
                <a:extLst>
                  <a:ext uri="{0D108BD9-81ED-4DB2-BD59-A6C34878D82A}">
                    <a16:rowId xmlns:a16="http://schemas.microsoft.com/office/drawing/2014/main" val="224088310"/>
                  </a:ext>
                </a:extLst>
              </a:tr>
              <a:tr h="370840">
                <a:tc>
                  <a:txBody>
                    <a:bodyPr/>
                    <a:lstStyle/>
                    <a:p>
                      <a:r>
                        <a:rPr lang="en-US" dirty="0"/>
                        <a:t>Load Configuration</a:t>
                      </a:r>
                    </a:p>
                  </a:txBody>
                  <a:tcPr>
                    <a:lnL w="38100" cap="flat" cmpd="sng" algn="ctr">
                      <a:solidFill>
                        <a:srgbClr val="FFFF00"/>
                      </a:solidFill>
                      <a:prstDash val="solid"/>
                      <a:round/>
                      <a:headEnd type="none" w="med" len="med"/>
                      <a:tailEnd type="none" w="med" len="med"/>
                    </a:lnL>
                  </a:tcPr>
                </a:tc>
                <a:tc>
                  <a:txBody>
                    <a:bodyPr/>
                    <a:lstStyle/>
                    <a:p>
                      <a:r>
                        <a:rPr lang="en-US" dirty="0"/>
                        <a:t>The load configuration is used to describe various features too difficult or too large to describe in the file header or optional header of the program such as Control Flow Guard.</a:t>
                      </a:r>
                    </a:p>
                  </a:txBody>
                  <a:tcPr>
                    <a:lnR w="38100" cap="flat" cmpd="sng" algn="ctr">
                      <a:solidFill>
                        <a:srgbClr val="FFFF00"/>
                      </a:solidFill>
                      <a:prstDash val="solid"/>
                      <a:round/>
                      <a:headEnd type="none" w="med" len="med"/>
                      <a:tailEnd type="none" w="med" len="med"/>
                    </a:lnR>
                  </a:tcPr>
                </a:tc>
                <a:extLst>
                  <a:ext uri="{0D108BD9-81ED-4DB2-BD59-A6C34878D82A}">
                    <a16:rowId xmlns:a16="http://schemas.microsoft.com/office/drawing/2014/main" val="2430080524"/>
                  </a:ext>
                </a:extLst>
              </a:tr>
              <a:tr h="370840">
                <a:tc>
                  <a:txBody>
                    <a:bodyPr/>
                    <a:lstStyle/>
                    <a:p>
                      <a:r>
                        <a:rPr lang="en-US" dirty="0"/>
                        <a:t>Import Address Table</a:t>
                      </a:r>
                    </a:p>
                  </a:txBody>
                  <a:tcPr>
                    <a:lnL w="38100" cap="flat" cmpd="sng" algn="ctr">
                      <a:solidFill>
                        <a:srgbClr val="FFFF00"/>
                      </a:solidFill>
                      <a:prstDash val="solid"/>
                      <a:round/>
                      <a:headEnd type="none" w="med" len="med"/>
                      <a:tailEnd type="none" w="med" len="med"/>
                    </a:lnL>
                  </a:tcPr>
                </a:tc>
                <a:tc>
                  <a:txBody>
                    <a:bodyPr/>
                    <a:lstStyle/>
                    <a:p>
                      <a:r>
                        <a:rPr lang="en-US" dirty="0"/>
                        <a:t>During binding, the entries in the import address table are overwritten with the 32-bit (for PE32) or 64-bit (for PE32+) addresses of the symbols that are being imported. These addresses are the actual memory addresses of the symbols</a:t>
                      </a:r>
                    </a:p>
                  </a:txBody>
                  <a:tcPr>
                    <a:lnR w="38100" cap="flat" cmpd="sng" algn="ctr">
                      <a:solidFill>
                        <a:srgbClr val="FFFF00"/>
                      </a:solidFill>
                      <a:prstDash val="solid"/>
                      <a:round/>
                      <a:headEnd type="none" w="med" len="med"/>
                      <a:tailEnd type="none" w="med" len="med"/>
                    </a:lnR>
                  </a:tcPr>
                </a:tc>
                <a:extLst>
                  <a:ext uri="{0D108BD9-81ED-4DB2-BD59-A6C34878D82A}">
                    <a16:rowId xmlns:a16="http://schemas.microsoft.com/office/drawing/2014/main" val="1550058732"/>
                  </a:ext>
                </a:extLst>
              </a:tr>
              <a:tr h="370840">
                <a:tc>
                  <a:txBody>
                    <a:bodyPr/>
                    <a:lstStyle/>
                    <a:p>
                      <a:r>
                        <a:rPr lang="en-US" dirty="0"/>
                        <a:t>CLR Runtime Header</a:t>
                      </a:r>
                    </a:p>
                  </a:txBody>
                  <a:tcPr>
                    <a:lnL w="38100" cap="flat" cmpd="sng" algn="ctr">
                      <a:solidFill>
                        <a:srgbClr val="FFFF00"/>
                      </a:solidFill>
                      <a:prstDash val="solid"/>
                      <a:round/>
                      <a:headEnd type="none" w="med" len="med"/>
                      <a:tailEnd type="none" w="med" len="med"/>
                    </a:lnL>
                    <a:lnB w="38100" cap="flat" cmpd="sng" algn="ctr">
                      <a:solidFill>
                        <a:srgbClr val="FFFF00"/>
                      </a:solidFill>
                      <a:prstDash val="solid"/>
                      <a:round/>
                      <a:headEnd type="none" w="med" len="med"/>
                      <a:tailEnd type="none" w="med" len="med"/>
                    </a:lnB>
                  </a:tcPr>
                </a:tc>
                <a:tc>
                  <a:txBody>
                    <a:bodyPr/>
                    <a:lstStyle/>
                    <a:p>
                      <a:endParaRPr lang="en-US" dirty="0"/>
                    </a:p>
                  </a:txBody>
                  <a:tcPr>
                    <a:lnR w="38100" cap="flat" cmpd="sng" algn="ctr">
                      <a:solidFill>
                        <a:srgbClr val="FFFF00"/>
                      </a:solidFill>
                      <a:prstDash val="solid"/>
                      <a:round/>
                      <a:headEnd type="none" w="med" len="med"/>
                      <a:tailEnd type="none" w="med" len="med"/>
                    </a:lnR>
                    <a:lnB w="381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1915981718"/>
                  </a:ext>
                </a:extLst>
              </a:tr>
            </a:tbl>
          </a:graphicData>
        </a:graphic>
      </p:graphicFrame>
    </p:spTree>
    <p:extLst>
      <p:ext uri="{BB962C8B-B14F-4D97-AF65-F5344CB8AC3E}">
        <p14:creationId xmlns:p14="http://schemas.microsoft.com/office/powerpoint/2010/main" val="37779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D0FD5-B7DB-4943-8833-296627B6FA30}"/>
              </a:ext>
            </a:extLst>
          </p:cNvPr>
          <p:cNvSpPr>
            <a:spLocks noGrp="1"/>
          </p:cNvSpPr>
          <p:nvPr>
            <p:ph type="title"/>
          </p:nvPr>
        </p:nvSpPr>
        <p:spPr/>
        <p:txBody>
          <a:bodyPr/>
          <a:lstStyle/>
          <a:p>
            <a:r>
              <a:rPr lang="en-US" dirty="0"/>
              <a:t>PE Format</a:t>
            </a:r>
          </a:p>
        </p:txBody>
      </p:sp>
      <p:sp>
        <p:nvSpPr>
          <p:cNvPr id="6" name="Text Placeholder 5">
            <a:extLst>
              <a:ext uri="{FF2B5EF4-FFF2-40B4-BE49-F238E27FC236}">
                <a16:creationId xmlns:a16="http://schemas.microsoft.com/office/drawing/2014/main" id="{E156C738-96EA-4161-93F6-3F64969839CA}"/>
              </a:ext>
            </a:extLst>
          </p:cNvPr>
          <p:cNvSpPr>
            <a:spLocks noGrp="1"/>
          </p:cNvSpPr>
          <p:nvPr>
            <p:ph type="body" idx="1"/>
          </p:nvPr>
        </p:nvSpPr>
        <p:spPr>
          <a:xfrm>
            <a:off x="682620" y="1359196"/>
            <a:ext cx="4707693" cy="576262"/>
          </a:xfrm>
        </p:spPr>
        <p:txBody>
          <a:bodyPr/>
          <a:lstStyle/>
          <a:p>
            <a:r>
              <a:rPr lang="en-US" dirty="0"/>
              <a:t>Import Address Table</a:t>
            </a:r>
          </a:p>
        </p:txBody>
      </p:sp>
      <p:sp>
        <p:nvSpPr>
          <p:cNvPr id="7" name="Content Placeholder 6">
            <a:extLst>
              <a:ext uri="{FF2B5EF4-FFF2-40B4-BE49-F238E27FC236}">
                <a16:creationId xmlns:a16="http://schemas.microsoft.com/office/drawing/2014/main" id="{02E06814-787E-4D61-918E-833102C8715A}"/>
              </a:ext>
            </a:extLst>
          </p:cNvPr>
          <p:cNvSpPr>
            <a:spLocks noGrp="1"/>
          </p:cNvSpPr>
          <p:nvPr>
            <p:ph sz="half" idx="2"/>
          </p:nvPr>
        </p:nvSpPr>
        <p:spPr>
          <a:xfrm>
            <a:off x="685802" y="2066082"/>
            <a:ext cx="4707692" cy="3725118"/>
          </a:xfrm>
        </p:spPr>
        <p:txBody>
          <a:bodyPr/>
          <a:lstStyle/>
          <a:p>
            <a:r>
              <a:rPr lang="en-US" dirty="0">
                <a:solidFill>
                  <a:srgbClr val="FFFF00"/>
                </a:solidFill>
              </a:rPr>
              <a:t>The import address table contains a list of function calls contained in other libraries that the PE may call during execution.</a:t>
            </a:r>
          </a:p>
          <a:p>
            <a:r>
              <a:rPr lang="en-US" dirty="0"/>
              <a:t>Functions can be referenced by name or by or by index of the export table (Hint).</a:t>
            </a:r>
          </a:p>
          <a:p>
            <a:r>
              <a:rPr lang="en-US" dirty="0"/>
              <a:t>The import address table can tell you a little bit about the behavior of the malware.</a:t>
            </a:r>
          </a:p>
          <a:p>
            <a:r>
              <a:rPr lang="en-US" dirty="0"/>
              <a:t>Function imports are not necessarily malicious in and of themselves; however, some are used by malware more often than others.</a:t>
            </a:r>
          </a:p>
        </p:txBody>
      </p:sp>
      <p:sp>
        <p:nvSpPr>
          <p:cNvPr id="11" name="Content Placeholder 2">
            <a:extLst>
              <a:ext uri="{FF2B5EF4-FFF2-40B4-BE49-F238E27FC236}">
                <a16:creationId xmlns:a16="http://schemas.microsoft.com/office/drawing/2014/main" id="{DF0C7CBF-6D05-42B7-B2F4-3141587C6970}"/>
              </a:ext>
            </a:extLst>
          </p:cNvPr>
          <p:cNvSpPr txBox="1">
            <a:spLocks/>
          </p:cNvSpPr>
          <p:nvPr/>
        </p:nvSpPr>
        <p:spPr>
          <a:xfrm>
            <a:off x="5540912" y="446239"/>
            <a:ext cx="6330747" cy="5965521"/>
          </a:xfrm>
          <a:prstGeom prst="rect">
            <a:avLst/>
          </a:prstGeom>
          <a:solidFill>
            <a:srgbClr val="000000"/>
          </a:solidFill>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PS&gt; $header = Get-</a:t>
            </a:r>
            <a:r>
              <a:rPr lang="en-US" sz="1200" dirty="0" err="1">
                <a:solidFill>
                  <a:srgbClr val="FFFFFF"/>
                </a:solidFill>
                <a:latin typeface="Consolas" panose="020B0609020204030204" pitchFamily="49" charset="0"/>
              </a:rPr>
              <a:t>PEHeader</a:t>
            </a:r>
            <a:r>
              <a:rPr lang="en-US" sz="1200" dirty="0">
                <a:solidFill>
                  <a:srgbClr val="FFFFFF"/>
                </a:solidFill>
                <a:latin typeface="Consolas" panose="020B0609020204030204" pitchFamily="49" charset="0"/>
              </a:rPr>
              <a:t> -Path “$home\sample.exe”</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PS&gt; $</a:t>
            </a:r>
            <a:r>
              <a:rPr lang="en-US" sz="1200" dirty="0" err="1">
                <a:solidFill>
                  <a:srgbClr val="FFFFFF"/>
                </a:solidFill>
                <a:latin typeface="Consolas" panose="020B0609020204030204" pitchFamily="49" charset="0"/>
              </a:rPr>
              <a:t>header.ImportedFunctions</a:t>
            </a:r>
            <a:r>
              <a:rPr lang="en-US" sz="1200" dirty="0">
                <a:solidFill>
                  <a:srgbClr val="FFFFFF"/>
                </a:solidFill>
                <a:latin typeface="Consolas" panose="020B0609020204030204" pitchFamily="49" charset="0"/>
              </a:rPr>
              <a:t> | ft -a | more</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Name                        DLL          Hint</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          ----</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LoadResource</a:t>
            </a:r>
            <a:r>
              <a:rPr lang="en-US" sz="1200" dirty="0">
                <a:solidFill>
                  <a:srgbClr val="FFFFFF"/>
                </a:solidFill>
                <a:latin typeface="Consolas" panose="020B0609020204030204" pitchFamily="49" charset="0"/>
              </a:rPr>
              <a:t>                KERNEL32.dll  599</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FindResourceA</a:t>
            </a:r>
            <a:r>
              <a:rPr lang="en-US" sz="1200" dirty="0">
                <a:solidFill>
                  <a:srgbClr val="FFFFFF"/>
                </a:solidFill>
                <a:latin typeface="Consolas" panose="020B0609020204030204" pitchFamily="49" charset="0"/>
              </a:rPr>
              <a:t>               KERNEL32.dll  227</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Sleep                       KERNEL32.dll  854</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StartServiceCtrlDispatcherA</a:t>
            </a:r>
            <a:r>
              <a:rPr lang="en-US" sz="1200" dirty="0">
                <a:solidFill>
                  <a:srgbClr val="FFFFFF"/>
                </a:solidFill>
                <a:latin typeface="Consolas" panose="020B0609020204030204" pitchFamily="49" charset="0"/>
              </a:rPr>
              <a:t> ADVAPI32.dll  586</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RegisterServiceCtrlHandlerA</a:t>
            </a:r>
            <a:r>
              <a:rPr lang="en-US" sz="1200" dirty="0">
                <a:solidFill>
                  <a:srgbClr val="FFFFFF"/>
                </a:solidFill>
                <a:latin typeface="Consolas" panose="020B0609020204030204" pitchFamily="49" charset="0"/>
              </a:rPr>
              <a:t> ADVAPI32.dll  524</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ChangeServiceConfig2A       ADVAPI32.dll   52</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SetServiceStatus</a:t>
            </a:r>
            <a:r>
              <a:rPr lang="en-US" sz="1200" dirty="0">
                <a:solidFill>
                  <a:srgbClr val="FFFFFF"/>
                </a:solidFill>
                <a:latin typeface="Consolas" panose="020B0609020204030204" pitchFamily="49" charset="0"/>
              </a:rPr>
              <a:t>            ADVAPI32.dll  580</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OpenSCManagerA</a:t>
            </a:r>
            <a:r>
              <a:rPr lang="en-US" sz="1200" dirty="0">
                <a:solidFill>
                  <a:srgbClr val="FFFFFF"/>
                </a:solidFill>
                <a:latin typeface="Consolas" panose="020B0609020204030204" pitchFamily="49" charset="0"/>
              </a:rPr>
              <a:t>              ADVAPI32.dll  429</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CreateServiceA</a:t>
            </a:r>
            <a:r>
              <a:rPr lang="en-US" sz="1200" dirty="0">
                <a:solidFill>
                  <a:srgbClr val="FFFFFF"/>
                </a:solidFill>
                <a:latin typeface="Consolas" panose="020B0609020204030204" pitchFamily="49" charset="0"/>
              </a:rPr>
              <a:t>              ADVAPI32.dll  100</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CloseServiceHandle</a:t>
            </a:r>
            <a:r>
              <a:rPr lang="en-US" sz="1200" dirty="0">
                <a:solidFill>
                  <a:srgbClr val="FFFFFF"/>
                </a:solidFill>
                <a:latin typeface="Consolas" panose="020B0609020204030204" pitchFamily="49" charset="0"/>
              </a:rPr>
              <a:t>          ADVAPI32.dll   62</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StartServiceA</a:t>
            </a:r>
            <a:r>
              <a:rPr lang="en-US" sz="1200" dirty="0">
                <a:solidFill>
                  <a:srgbClr val="FFFFFF"/>
                </a:solidFill>
                <a:latin typeface="Consolas" panose="020B0609020204030204" pitchFamily="49" charset="0"/>
              </a:rPr>
              <a:t>               ADVAPI32.dll  585</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OpenServiceA</a:t>
            </a:r>
            <a:r>
              <a:rPr lang="en-US" sz="1200" dirty="0">
                <a:solidFill>
                  <a:srgbClr val="FFFFFF"/>
                </a:solidFill>
                <a:latin typeface="Consolas" panose="020B0609020204030204" pitchFamily="49" charset="0"/>
              </a:rPr>
              <a:t>                ADVAPI32.dll  431</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CryptGenRandom</a:t>
            </a:r>
            <a:r>
              <a:rPr lang="en-US" sz="1200" dirty="0">
                <a:solidFill>
                  <a:srgbClr val="FFFFFF"/>
                </a:solidFill>
                <a:latin typeface="Consolas" panose="020B0609020204030204" pitchFamily="49" charset="0"/>
              </a:rPr>
              <a:t>              ADVAPI32.dll  150</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CryptAcquireContextA</a:t>
            </a:r>
            <a:r>
              <a:rPr lang="en-US" sz="1200" dirty="0">
                <a:solidFill>
                  <a:srgbClr val="FFFFFF"/>
                </a:solidFill>
                <a:latin typeface="Consolas" panose="020B0609020204030204" pitchFamily="49" charset="0"/>
              </a:rPr>
              <a:t>        ADVAPI32.dll  133</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WS2_32.dll      3</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WS2_32.dll     16</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WS2_32.dll     19</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WS2_32.dll      8</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WS2_32.dll     14</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WS2_32.dll    115</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WS2_32.dll     12</a:t>
            </a:r>
          </a:p>
          <a:p>
            <a:pPr marL="0" lvl="0" indent="0">
              <a:lnSpc>
                <a:spcPct val="100000"/>
              </a:lnSpc>
              <a:spcBef>
                <a:spcPts val="0"/>
              </a:spcBef>
              <a:spcAft>
                <a:spcPts val="0"/>
              </a:spcAft>
              <a:buClr>
                <a:srgbClr val="6F6F74"/>
              </a:buClr>
              <a:buNone/>
              <a:defRPr/>
            </a:pPr>
            <a:r>
              <a:rPr lang="en-US" sz="1200" dirty="0">
                <a:solidFill>
                  <a:srgbClr val="FFFFFF"/>
                </a:solidFill>
                <a:latin typeface="Consolas" panose="020B0609020204030204" pitchFamily="49" charset="0"/>
              </a:rPr>
              <a:t>                            WS2_32.dll     10</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GetAdaptersInfo</a:t>
            </a:r>
            <a:r>
              <a:rPr lang="en-US" sz="1200" dirty="0">
                <a:solidFill>
                  <a:srgbClr val="FFFFFF"/>
                </a:solidFill>
                <a:latin typeface="Consolas" panose="020B0609020204030204" pitchFamily="49" charset="0"/>
              </a:rPr>
              <a:t>             iphlpapi.dll   28</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GetPerAdapterInfo</a:t>
            </a:r>
            <a:r>
              <a:rPr lang="en-US" sz="1200" dirty="0">
                <a:solidFill>
                  <a:srgbClr val="FFFFFF"/>
                </a:solidFill>
                <a:latin typeface="Consolas" panose="020B0609020204030204" pitchFamily="49" charset="0"/>
              </a:rPr>
              <a:t>           iphlpapi.dll   64</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InternetOpenA</a:t>
            </a:r>
            <a:r>
              <a:rPr lang="en-US" sz="1200" dirty="0">
                <a:solidFill>
                  <a:srgbClr val="FFFFFF"/>
                </a:solidFill>
                <a:latin typeface="Consolas" panose="020B0609020204030204" pitchFamily="49" charset="0"/>
              </a:rPr>
              <a:t>               WININET.dll   146</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InternetOpenUrlA</a:t>
            </a:r>
            <a:r>
              <a:rPr lang="en-US" sz="1200" dirty="0">
                <a:solidFill>
                  <a:srgbClr val="FFFFFF"/>
                </a:solidFill>
                <a:latin typeface="Consolas" panose="020B0609020204030204" pitchFamily="49" charset="0"/>
              </a:rPr>
              <a:t>            WININET.dll   147</a:t>
            </a:r>
          </a:p>
          <a:p>
            <a:pPr marL="0" lvl="0" indent="0">
              <a:lnSpc>
                <a:spcPct val="10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InternetCloseHandle</a:t>
            </a:r>
            <a:r>
              <a:rPr lang="en-US" sz="1200" dirty="0">
                <a:solidFill>
                  <a:srgbClr val="FFFFFF"/>
                </a:solidFill>
                <a:latin typeface="Consolas" panose="020B0609020204030204" pitchFamily="49" charset="0"/>
              </a:rPr>
              <a:t>         WININET.dll   105</a:t>
            </a:r>
          </a:p>
          <a:p>
            <a:pPr marL="0" marR="0" lvl="0" indent="0" algn="l" defTabSz="914400" rtl="0" eaLnBrk="1" fontAlgn="auto" latinLnBrk="0" hangingPunct="1">
              <a:lnSpc>
                <a:spcPct val="100000"/>
              </a:lnSpc>
              <a:spcBef>
                <a:spcPts val="0"/>
              </a:spcBef>
              <a:spcAft>
                <a:spcPts val="0"/>
              </a:spcAft>
              <a:buClr>
                <a:srgbClr val="6F6F74"/>
              </a:buClr>
              <a:buSzPct val="80000"/>
              <a:buFont typeface="Arial" pitchFamily="34" charset="0"/>
              <a:buNone/>
              <a:tabLst/>
              <a:defRPr/>
            </a:pPr>
            <a:endPar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endParaRPr>
          </a:p>
        </p:txBody>
      </p:sp>
      <p:sp>
        <p:nvSpPr>
          <p:cNvPr id="12" name="Callout: Bent Line with Accent Bar 11">
            <a:extLst>
              <a:ext uri="{FF2B5EF4-FFF2-40B4-BE49-F238E27FC236}">
                <a16:creationId xmlns:a16="http://schemas.microsoft.com/office/drawing/2014/main" id="{A201EDBC-EA25-4A8C-B5FD-706C00DA477D}"/>
              </a:ext>
            </a:extLst>
          </p:cNvPr>
          <p:cNvSpPr/>
          <p:nvPr/>
        </p:nvSpPr>
        <p:spPr>
          <a:xfrm>
            <a:off x="1523191" y="582406"/>
            <a:ext cx="2626488" cy="685799"/>
          </a:xfrm>
          <a:prstGeom prst="accentCallout2">
            <a:avLst>
              <a:gd name="adj1" fmla="val 44031"/>
              <a:gd name="adj2" fmla="val 106651"/>
              <a:gd name="adj3" fmla="val 44031"/>
              <a:gd name="adj4" fmla="val 136102"/>
              <a:gd name="adj5" fmla="val 107638"/>
              <a:gd name="adj6" fmla="val 153973"/>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Loads a resource embedded in the PE. In this particular case, the resource contains encrypted code.</a:t>
            </a:r>
          </a:p>
        </p:txBody>
      </p:sp>
      <p:sp>
        <p:nvSpPr>
          <p:cNvPr id="13" name="Callout: Bent Line with Accent Bar 12">
            <a:extLst>
              <a:ext uri="{FF2B5EF4-FFF2-40B4-BE49-F238E27FC236}">
                <a16:creationId xmlns:a16="http://schemas.microsoft.com/office/drawing/2014/main" id="{05B68901-F4E7-4EDD-ACAA-C9D67200CD73}"/>
              </a:ext>
            </a:extLst>
          </p:cNvPr>
          <p:cNvSpPr/>
          <p:nvPr/>
        </p:nvSpPr>
        <p:spPr>
          <a:xfrm>
            <a:off x="1508814" y="986250"/>
            <a:ext cx="2626488" cy="671423"/>
          </a:xfrm>
          <a:prstGeom prst="accentCallout2">
            <a:avLst>
              <a:gd name="adj1" fmla="val 44031"/>
              <a:gd name="adj2" fmla="val 106651"/>
              <a:gd name="adj3" fmla="val 44031"/>
              <a:gd name="adj4" fmla="val 136102"/>
              <a:gd name="adj5" fmla="val 107638"/>
              <a:gd name="adj6" fmla="val 153973"/>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The sleep method is sometimes used to avoid detection in a sandboxed environment.</a:t>
            </a:r>
          </a:p>
        </p:txBody>
      </p:sp>
      <p:sp>
        <p:nvSpPr>
          <p:cNvPr id="14" name="Callout: Bent Line with Accent Bar 13">
            <a:extLst>
              <a:ext uri="{FF2B5EF4-FFF2-40B4-BE49-F238E27FC236}">
                <a16:creationId xmlns:a16="http://schemas.microsoft.com/office/drawing/2014/main" id="{258BC9D8-33CD-4055-A4FA-FE9A46A040F4}"/>
              </a:ext>
            </a:extLst>
          </p:cNvPr>
          <p:cNvSpPr/>
          <p:nvPr/>
        </p:nvSpPr>
        <p:spPr>
          <a:xfrm>
            <a:off x="1520992" y="1649907"/>
            <a:ext cx="2626488" cy="585158"/>
          </a:xfrm>
          <a:prstGeom prst="accentCallout2">
            <a:avLst>
              <a:gd name="adj1" fmla="val 44031"/>
              <a:gd name="adj2" fmla="val 106651"/>
              <a:gd name="adj3" fmla="val 44031"/>
              <a:gd name="adj4" fmla="val 136102"/>
              <a:gd name="adj5" fmla="val 107638"/>
              <a:gd name="adj6" fmla="val 153973"/>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These methods utilize the Service Control Manager to install the malware as a persistent service.</a:t>
            </a:r>
          </a:p>
        </p:txBody>
      </p:sp>
      <p:sp>
        <p:nvSpPr>
          <p:cNvPr id="15" name="Callout: Bent Line with Accent Bar 14">
            <a:extLst>
              <a:ext uri="{FF2B5EF4-FFF2-40B4-BE49-F238E27FC236}">
                <a16:creationId xmlns:a16="http://schemas.microsoft.com/office/drawing/2014/main" id="{E676D630-9347-42B4-9786-16D9B4905965}"/>
              </a:ext>
            </a:extLst>
          </p:cNvPr>
          <p:cNvSpPr/>
          <p:nvPr/>
        </p:nvSpPr>
        <p:spPr>
          <a:xfrm>
            <a:off x="1535370" y="2501132"/>
            <a:ext cx="2612111" cy="940509"/>
          </a:xfrm>
          <a:prstGeom prst="accentCallout2">
            <a:avLst>
              <a:gd name="adj1" fmla="val 44031"/>
              <a:gd name="adj2" fmla="val 106651"/>
              <a:gd name="adj3" fmla="val 44031"/>
              <a:gd name="adj4" fmla="val 136102"/>
              <a:gd name="adj5" fmla="val 107638"/>
              <a:gd name="adj6" fmla="val 153973"/>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These methods are can be used to encrypt communications to the command and control or decrypt payload data.</a:t>
            </a:r>
          </a:p>
        </p:txBody>
      </p:sp>
      <p:sp>
        <p:nvSpPr>
          <p:cNvPr id="16" name="Callout: Bent Line with Accent Bar 15">
            <a:extLst>
              <a:ext uri="{FF2B5EF4-FFF2-40B4-BE49-F238E27FC236}">
                <a16:creationId xmlns:a16="http://schemas.microsoft.com/office/drawing/2014/main" id="{9DE54F6E-DDC6-44A6-99AE-BE63C819E6B6}"/>
              </a:ext>
            </a:extLst>
          </p:cNvPr>
          <p:cNvSpPr/>
          <p:nvPr/>
        </p:nvSpPr>
        <p:spPr>
          <a:xfrm>
            <a:off x="1537685" y="4036147"/>
            <a:ext cx="2597734" cy="412630"/>
          </a:xfrm>
          <a:prstGeom prst="accentCallout2">
            <a:avLst>
              <a:gd name="adj1" fmla="val 44031"/>
              <a:gd name="adj2" fmla="val 106651"/>
              <a:gd name="adj3" fmla="val 44031"/>
              <a:gd name="adj4" fmla="val 136102"/>
              <a:gd name="adj5" fmla="val 107638"/>
              <a:gd name="adj6" fmla="val 153973"/>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These methods provide remote command and control of the malware.</a:t>
            </a:r>
          </a:p>
        </p:txBody>
      </p:sp>
    </p:spTree>
    <p:extLst>
      <p:ext uri="{BB962C8B-B14F-4D97-AF65-F5344CB8AC3E}">
        <p14:creationId xmlns:p14="http://schemas.microsoft.com/office/powerpoint/2010/main" val="32869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D0FD5-B7DB-4943-8833-296627B6FA30}"/>
              </a:ext>
            </a:extLst>
          </p:cNvPr>
          <p:cNvSpPr>
            <a:spLocks noGrp="1"/>
          </p:cNvSpPr>
          <p:nvPr>
            <p:ph type="title"/>
          </p:nvPr>
        </p:nvSpPr>
        <p:spPr/>
        <p:txBody>
          <a:bodyPr/>
          <a:lstStyle/>
          <a:p>
            <a:r>
              <a:rPr lang="en-US" dirty="0"/>
              <a:t>PE Format</a:t>
            </a:r>
          </a:p>
        </p:txBody>
      </p:sp>
      <p:sp>
        <p:nvSpPr>
          <p:cNvPr id="6" name="Text Placeholder 5">
            <a:extLst>
              <a:ext uri="{FF2B5EF4-FFF2-40B4-BE49-F238E27FC236}">
                <a16:creationId xmlns:a16="http://schemas.microsoft.com/office/drawing/2014/main" id="{E156C738-96EA-4161-93F6-3F64969839CA}"/>
              </a:ext>
            </a:extLst>
          </p:cNvPr>
          <p:cNvSpPr>
            <a:spLocks noGrp="1"/>
          </p:cNvSpPr>
          <p:nvPr>
            <p:ph type="body" idx="1"/>
          </p:nvPr>
        </p:nvSpPr>
        <p:spPr>
          <a:xfrm>
            <a:off x="682620" y="1359196"/>
            <a:ext cx="4707693" cy="576262"/>
          </a:xfrm>
        </p:spPr>
        <p:txBody>
          <a:bodyPr/>
          <a:lstStyle/>
          <a:p>
            <a:r>
              <a:rPr lang="en-US" dirty="0"/>
              <a:t>Import Address Table</a:t>
            </a:r>
          </a:p>
        </p:txBody>
      </p:sp>
      <p:sp>
        <p:nvSpPr>
          <p:cNvPr id="7" name="Content Placeholder 6">
            <a:extLst>
              <a:ext uri="{FF2B5EF4-FFF2-40B4-BE49-F238E27FC236}">
                <a16:creationId xmlns:a16="http://schemas.microsoft.com/office/drawing/2014/main" id="{02E06814-787E-4D61-918E-833102C8715A}"/>
              </a:ext>
            </a:extLst>
          </p:cNvPr>
          <p:cNvSpPr>
            <a:spLocks noGrp="1"/>
          </p:cNvSpPr>
          <p:nvPr>
            <p:ph sz="half" idx="2"/>
          </p:nvPr>
        </p:nvSpPr>
        <p:spPr>
          <a:xfrm>
            <a:off x="685802" y="2066082"/>
            <a:ext cx="4707692" cy="3725118"/>
          </a:xfrm>
        </p:spPr>
        <p:txBody>
          <a:bodyPr/>
          <a:lstStyle/>
          <a:p>
            <a:r>
              <a:rPr lang="en-US" dirty="0">
                <a:solidFill>
                  <a:srgbClr val="FFFF00"/>
                </a:solidFill>
              </a:rPr>
              <a:t>This is a sample of malware from APT1 that performs process injection and establishes persistence.</a:t>
            </a:r>
          </a:p>
        </p:txBody>
      </p:sp>
      <p:sp>
        <p:nvSpPr>
          <p:cNvPr id="18" name="Content Placeholder 2">
            <a:extLst>
              <a:ext uri="{FF2B5EF4-FFF2-40B4-BE49-F238E27FC236}">
                <a16:creationId xmlns:a16="http://schemas.microsoft.com/office/drawing/2014/main" id="{2A06E703-E54B-40E7-A8DC-B50B4664C910}"/>
              </a:ext>
            </a:extLst>
          </p:cNvPr>
          <p:cNvSpPr txBox="1">
            <a:spLocks/>
          </p:cNvSpPr>
          <p:nvPr/>
        </p:nvSpPr>
        <p:spPr>
          <a:xfrm>
            <a:off x="5545802" y="584497"/>
            <a:ext cx="6460143" cy="5994275"/>
          </a:xfrm>
          <a:prstGeom prst="rect">
            <a:avLst/>
          </a:prstGeom>
          <a:solidFill>
            <a:srgbClr val="000000"/>
          </a:solidFill>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lvl="0" indent="0">
              <a:lnSpc>
                <a:spcPct val="110000"/>
              </a:lnSpc>
              <a:spcBef>
                <a:spcPts val="0"/>
              </a:spcBef>
              <a:spcAft>
                <a:spcPts val="0"/>
              </a:spcAft>
              <a:buClr>
                <a:srgbClr val="6F6F74"/>
              </a:buClr>
              <a:buNone/>
              <a:defRPr/>
            </a:pPr>
            <a:r>
              <a:rPr lang="en-US" sz="1200" dirty="0">
                <a:solidFill>
                  <a:srgbClr val="FFFFFF"/>
                </a:solidFill>
                <a:latin typeface="Consolas" panose="020B0609020204030204" pitchFamily="49" charset="0"/>
              </a:rPr>
              <a:t>PS&gt; $header = Get-</a:t>
            </a:r>
            <a:r>
              <a:rPr lang="en-US" sz="1200" dirty="0" err="1">
                <a:solidFill>
                  <a:srgbClr val="FFFFFF"/>
                </a:solidFill>
                <a:latin typeface="Consolas" panose="020B0609020204030204" pitchFamily="49" charset="0"/>
              </a:rPr>
              <a:t>PEHeader</a:t>
            </a:r>
            <a:r>
              <a:rPr lang="en-US" sz="1200" dirty="0">
                <a:solidFill>
                  <a:srgbClr val="FFFFFF"/>
                </a:solidFill>
                <a:latin typeface="Consolas" panose="020B0609020204030204" pitchFamily="49" charset="0"/>
              </a:rPr>
              <a:t> -Path “$home\sample.exe”</a:t>
            </a:r>
          </a:p>
          <a:p>
            <a:pPr marL="0" lvl="0" indent="0">
              <a:lnSpc>
                <a:spcPct val="110000"/>
              </a:lnSpc>
              <a:spcBef>
                <a:spcPts val="0"/>
              </a:spcBef>
              <a:spcAft>
                <a:spcPts val="0"/>
              </a:spcAft>
              <a:buClr>
                <a:srgbClr val="6F6F74"/>
              </a:buClr>
              <a:buNone/>
              <a:defRPr/>
            </a:pPr>
            <a:r>
              <a:rPr lang="en-US" sz="1200" dirty="0">
                <a:solidFill>
                  <a:srgbClr val="FFFFFF"/>
                </a:solidFill>
                <a:latin typeface="Consolas" panose="020B0609020204030204" pitchFamily="49" charset="0"/>
              </a:rPr>
              <a:t>PS&gt; $</a:t>
            </a:r>
            <a:r>
              <a:rPr lang="en-US" sz="1200" dirty="0" err="1">
                <a:solidFill>
                  <a:srgbClr val="FFFFFF"/>
                </a:solidFill>
                <a:latin typeface="Consolas" panose="020B0609020204030204" pitchFamily="49" charset="0"/>
              </a:rPr>
              <a:t>header.ImportedFunctions</a:t>
            </a:r>
            <a:r>
              <a:rPr lang="en-US" sz="1200" dirty="0">
                <a:solidFill>
                  <a:srgbClr val="FFFFFF"/>
                </a:solidFill>
                <a:latin typeface="Consolas" panose="020B0609020204030204" pitchFamily="49" charset="0"/>
              </a:rPr>
              <a:t> | ft -a | more</a:t>
            </a:r>
          </a:p>
          <a:p>
            <a:pPr marL="0" lvl="0" indent="0">
              <a:lnSpc>
                <a:spcPct val="110000"/>
              </a:lnSpc>
              <a:spcBef>
                <a:spcPts val="0"/>
              </a:spcBef>
              <a:spcAft>
                <a:spcPts val="0"/>
              </a:spcAft>
              <a:buClr>
                <a:srgbClr val="6F6F74"/>
              </a:buClr>
              <a:buNone/>
              <a:defRPr/>
            </a:pPr>
            <a:r>
              <a:rPr lang="en-US" sz="1200" dirty="0">
                <a:solidFill>
                  <a:srgbClr val="FFFFFF"/>
                </a:solidFill>
                <a:latin typeface="Consolas" panose="020B0609020204030204" pitchFamily="49" charset="0"/>
              </a:rPr>
              <a:t>Name                      DLL          Hint</a:t>
            </a:r>
          </a:p>
          <a:p>
            <a:pPr marL="0" lvl="0" indent="0">
              <a:lnSpc>
                <a:spcPct val="110000"/>
              </a:lnSpc>
              <a:spcBef>
                <a:spcPts val="0"/>
              </a:spcBef>
              <a:spcAft>
                <a:spcPts val="0"/>
              </a:spcAft>
              <a:buClr>
                <a:srgbClr val="6F6F74"/>
              </a:buClr>
              <a:buNone/>
              <a:defRPr/>
            </a:pPr>
            <a:r>
              <a:rPr lang="en-US" sz="1200" dirty="0">
                <a:solidFill>
                  <a:srgbClr val="FFFFFF"/>
                </a:solidFill>
                <a:latin typeface="Consolas" panose="020B0609020204030204" pitchFamily="49" charset="0"/>
              </a:rPr>
              <a:t>----                      ---          ----</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OpenProcess</a:t>
            </a:r>
            <a:r>
              <a:rPr lang="en-US" sz="1200" dirty="0">
                <a:solidFill>
                  <a:srgbClr val="FFFFFF"/>
                </a:solidFill>
                <a:latin typeface="Consolas" panose="020B0609020204030204" pitchFamily="49" charset="0"/>
              </a:rPr>
              <a:t>               KERNEL32.dll  646</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VirtualAllocEx</a:t>
            </a:r>
            <a:r>
              <a:rPr lang="en-US" sz="1200" dirty="0">
                <a:solidFill>
                  <a:srgbClr val="FFFFFF"/>
                </a:solidFill>
                <a:latin typeface="Consolas" panose="020B0609020204030204" pitchFamily="49" charset="0"/>
              </a:rPr>
              <a:t>            KERNEL32.dll  898</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WriteProcessMemory</a:t>
            </a:r>
            <a:r>
              <a:rPr lang="en-US" sz="1200" dirty="0">
                <a:solidFill>
                  <a:srgbClr val="FFFFFF"/>
                </a:solidFill>
                <a:latin typeface="Consolas" panose="020B0609020204030204" pitchFamily="49" charset="0"/>
              </a:rPr>
              <a:t>        KERNEL32.dll  941</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CreateRemoteThread</a:t>
            </a:r>
            <a:r>
              <a:rPr lang="en-US" sz="1200" dirty="0">
                <a:solidFill>
                  <a:srgbClr val="FFFFFF"/>
                </a:solidFill>
                <a:latin typeface="Consolas" panose="020B0609020204030204" pitchFamily="49" charset="0"/>
              </a:rPr>
              <a:t>        KERNEL32.dll  106</a:t>
            </a:r>
          </a:p>
          <a:p>
            <a:pPr marL="0" lvl="0" indent="0">
              <a:lnSpc>
                <a:spcPct val="110000"/>
              </a:lnSpc>
              <a:spcBef>
                <a:spcPts val="0"/>
              </a:spcBef>
              <a:spcAft>
                <a:spcPts val="0"/>
              </a:spcAft>
              <a:buClr>
                <a:srgbClr val="6F6F74"/>
              </a:buClr>
              <a:buNone/>
              <a:defRPr/>
            </a:pPr>
            <a:r>
              <a:rPr lang="en-US" sz="1200" dirty="0">
                <a:solidFill>
                  <a:srgbClr val="FFFFFF"/>
                </a:solidFill>
                <a:latin typeface="Consolas" panose="020B0609020204030204" pitchFamily="49" charset="0"/>
              </a:rPr>
              <a:t>Process32Next             KERNEL32.dll  664</a:t>
            </a:r>
          </a:p>
          <a:p>
            <a:pPr marL="0" lvl="0" indent="0">
              <a:lnSpc>
                <a:spcPct val="110000"/>
              </a:lnSpc>
              <a:spcBef>
                <a:spcPts val="0"/>
              </a:spcBef>
              <a:spcAft>
                <a:spcPts val="0"/>
              </a:spcAft>
              <a:buClr>
                <a:srgbClr val="6F6F74"/>
              </a:buClr>
              <a:buNone/>
              <a:defRPr/>
            </a:pPr>
            <a:r>
              <a:rPr lang="en-US" sz="1200" dirty="0">
                <a:solidFill>
                  <a:srgbClr val="FFFFFF"/>
                </a:solidFill>
                <a:latin typeface="Consolas" panose="020B0609020204030204" pitchFamily="49" charset="0"/>
              </a:rPr>
              <a:t>Process32First            KERNEL32.dll  662</a:t>
            </a:r>
          </a:p>
          <a:p>
            <a:pPr marL="0" lvl="0" indent="0">
              <a:lnSpc>
                <a:spcPct val="110000"/>
              </a:lnSpc>
              <a:spcBef>
                <a:spcPts val="0"/>
              </a:spcBef>
              <a:spcAft>
                <a:spcPts val="0"/>
              </a:spcAft>
              <a:buClr>
                <a:srgbClr val="6F6F74"/>
              </a:buClr>
              <a:buNone/>
              <a:defRPr/>
            </a:pPr>
            <a:r>
              <a:rPr lang="en-US" sz="1200" dirty="0">
                <a:solidFill>
                  <a:srgbClr val="FFFFFF"/>
                </a:solidFill>
                <a:latin typeface="Consolas" panose="020B0609020204030204" pitchFamily="49" charset="0"/>
              </a:rPr>
              <a:t>CreateToolhelp32Snapshot  KERNEL32.dll  114</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CreateProcessA</a:t>
            </a:r>
            <a:r>
              <a:rPr lang="en-US" sz="1200" dirty="0">
                <a:solidFill>
                  <a:srgbClr val="FFFFFF"/>
                </a:solidFill>
                <a:latin typeface="Consolas" panose="020B0609020204030204" pitchFamily="49" charset="0"/>
              </a:rPr>
              <a:t>            KERNEL32.dll  102</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GetModuleFileNameA</a:t>
            </a:r>
            <a:r>
              <a:rPr lang="en-US" sz="1200" dirty="0">
                <a:solidFill>
                  <a:srgbClr val="FFFFFF"/>
                </a:solidFill>
                <a:latin typeface="Consolas" panose="020B0609020204030204" pitchFamily="49" charset="0"/>
              </a:rPr>
              <a:t>        KERNEL32.dll  381</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DeleteFileA</a:t>
            </a:r>
            <a:r>
              <a:rPr lang="en-US" sz="1200" dirty="0">
                <a:solidFill>
                  <a:srgbClr val="FFFFFF"/>
                </a:solidFill>
                <a:latin typeface="Consolas" panose="020B0609020204030204" pitchFamily="49" charset="0"/>
              </a:rPr>
              <a:t>               KERNEL32.dll  131</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WinExec</a:t>
            </a:r>
            <a:r>
              <a:rPr lang="en-US" sz="1200" dirty="0">
                <a:solidFill>
                  <a:srgbClr val="FFFFFF"/>
                </a:solidFill>
                <a:latin typeface="Consolas" panose="020B0609020204030204" pitchFamily="49" charset="0"/>
              </a:rPr>
              <a:t>                   KERNEL32.dll  917</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SetFileTime</a:t>
            </a:r>
            <a:r>
              <a:rPr lang="en-US" sz="1200" dirty="0">
                <a:solidFill>
                  <a:srgbClr val="FFFFFF"/>
                </a:solidFill>
                <a:latin typeface="Consolas" panose="020B0609020204030204" pitchFamily="49" charset="0"/>
              </a:rPr>
              <a:t>               KERNEL32.dll  799</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CopyFileA</a:t>
            </a:r>
            <a:r>
              <a:rPr lang="en-US" sz="1200" dirty="0">
                <a:solidFill>
                  <a:srgbClr val="FFFFFF"/>
                </a:solidFill>
                <a:latin typeface="Consolas" panose="020B0609020204030204" pitchFamily="49" charset="0"/>
              </a:rPr>
              <a:t>                 KERNEL32.dll   67</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CreateFileA</a:t>
            </a:r>
            <a:r>
              <a:rPr lang="en-US" sz="1200" dirty="0">
                <a:solidFill>
                  <a:srgbClr val="FFFFFF"/>
                </a:solidFill>
                <a:latin typeface="Consolas" panose="020B0609020204030204" pitchFamily="49" charset="0"/>
              </a:rPr>
              <a:t>               KERNEL32.dll   83</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GetFileAttributesExA</a:t>
            </a:r>
            <a:r>
              <a:rPr lang="en-US" sz="1200" dirty="0">
                <a:solidFill>
                  <a:srgbClr val="FFFFFF"/>
                </a:solidFill>
                <a:latin typeface="Consolas" panose="020B0609020204030204" pitchFamily="49" charset="0"/>
              </a:rPr>
              <a:t>      KERNEL32.dll  351</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GetModuleHandleA</a:t>
            </a:r>
            <a:r>
              <a:rPr lang="en-US" sz="1200" dirty="0">
                <a:solidFill>
                  <a:srgbClr val="FFFFFF"/>
                </a:solidFill>
                <a:latin typeface="Consolas" panose="020B0609020204030204" pitchFamily="49" charset="0"/>
              </a:rPr>
              <a:t>          KERNEL32.dll  383</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GetProcAddress</a:t>
            </a:r>
            <a:r>
              <a:rPr lang="en-US" sz="1200" dirty="0">
                <a:solidFill>
                  <a:srgbClr val="FFFFFF"/>
                </a:solidFill>
                <a:latin typeface="Consolas" panose="020B0609020204030204" pitchFamily="49" charset="0"/>
              </a:rPr>
              <a:t>            KERNEL32.dll  416</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ExpandEnvironmentStringsA</a:t>
            </a:r>
            <a:r>
              <a:rPr lang="en-US" sz="1200" dirty="0">
                <a:solidFill>
                  <a:srgbClr val="FFFFFF"/>
                </a:solidFill>
                <a:latin typeface="Consolas" panose="020B0609020204030204" pitchFamily="49" charset="0"/>
              </a:rPr>
              <a:t> KERNEL32.dll  188</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CloseHandle</a:t>
            </a:r>
            <a:r>
              <a:rPr lang="en-US" sz="1200" dirty="0">
                <a:solidFill>
                  <a:srgbClr val="FFFFFF"/>
                </a:solidFill>
                <a:latin typeface="Consolas" panose="020B0609020204030204" pitchFamily="49" charset="0"/>
              </a:rPr>
              <a:t>               KERNEL32.dll   52</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GetStartupInfoA</a:t>
            </a:r>
            <a:r>
              <a:rPr lang="en-US" sz="1200" dirty="0">
                <a:solidFill>
                  <a:srgbClr val="FFFFFF"/>
                </a:solidFill>
                <a:latin typeface="Consolas" panose="020B0609020204030204" pitchFamily="49" charset="0"/>
              </a:rPr>
              <a:t>           KERNEL32.dll  439</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RegOpenKeyA</a:t>
            </a:r>
            <a:r>
              <a:rPr lang="en-US" sz="1200" dirty="0">
                <a:solidFill>
                  <a:srgbClr val="FFFFFF"/>
                </a:solidFill>
                <a:latin typeface="Consolas" panose="020B0609020204030204" pitchFamily="49" charset="0"/>
              </a:rPr>
              <a:t>               ADVAPI32.dll  491</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RegQueryValueExA</a:t>
            </a:r>
            <a:r>
              <a:rPr lang="en-US" sz="1200" dirty="0">
                <a:solidFill>
                  <a:srgbClr val="FFFFFF"/>
                </a:solidFill>
                <a:latin typeface="Consolas" panose="020B0609020204030204" pitchFamily="49" charset="0"/>
              </a:rPr>
              <a:t>          ADVAPI32.dll  503</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RegOpenKeyExA</a:t>
            </a:r>
            <a:r>
              <a:rPr lang="en-US" sz="1200" dirty="0">
                <a:solidFill>
                  <a:srgbClr val="FFFFFF"/>
                </a:solidFill>
                <a:latin typeface="Consolas" panose="020B0609020204030204" pitchFamily="49" charset="0"/>
              </a:rPr>
              <a:t>             ADVAPI32.dll  492</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RegSetValueExA</a:t>
            </a:r>
            <a:r>
              <a:rPr lang="en-US" sz="1200" dirty="0">
                <a:solidFill>
                  <a:srgbClr val="FFFFFF"/>
                </a:solidFill>
                <a:latin typeface="Consolas" panose="020B0609020204030204" pitchFamily="49" charset="0"/>
              </a:rPr>
              <a:t>            ADVAPI32.dll  516</a:t>
            </a:r>
          </a:p>
          <a:p>
            <a:pPr marL="0" lvl="0" indent="0">
              <a:lnSpc>
                <a:spcPct val="11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RegCloseKey</a:t>
            </a:r>
            <a:r>
              <a:rPr lang="en-US" sz="1200" dirty="0">
                <a:solidFill>
                  <a:srgbClr val="FFFFFF"/>
                </a:solidFill>
                <a:latin typeface="Consolas" panose="020B0609020204030204" pitchFamily="49" charset="0"/>
              </a:rPr>
              <a:t>               ADVAPI32.dll  459</a:t>
            </a:r>
          </a:p>
          <a:p>
            <a:pPr marL="0" marR="0" lvl="0" indent="0" algn="l" defTabSz="914400" rtl="0" eaLnBrk="1" fontAlgn="auto" latinLnBrk="0" hangingPunct="1">
              <a:lnSpc>
                <a:spcPct val="110000"/>
              </a:lnSpc>
              <a:spcBef>
                <a:spcPts val="0"/>
              </a:spcBef>
              <a:spcAft>
                <a:spcPts val="0"/>
              </a:spcAft>
              <a:buClr>
                <a:srgbClr val="6F6F74"/>
              </a:buClr>
              <a:buSzPct val="80000"/>
              <a:buFont typeface="Arial" pitchFamily="34" charset="0"/>
              <a:buNone/>
              <a:tabLst/>
              <a:defRPr/>
            </a:pPr>
            <a:endPar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endParaRPr>
          </a:p>
        </p:txBody>
      </p:sp>
      <p:sp>
        <p:nvSpPr>
          <p:cNvPr id="19" name="Callout: Bent Line with Accent Bar 18">
            <a:extLst>
              <a:ext uri="{FF2B5EF4-FFF2-40B4-BE49-F238E27FC236}">
                <a16:creationId xmlns:a16="http://schemas.microsoft.com/office/drawing/2014/main" id="{A93D0925-8720-4A4B-9853-E05DE4DEE5BC}"/>
              </a:ext>
            </a:extLst>
          </p:cNvPr>
          <p:cNvSpPr/>
          <p:nvPr/>
        </p:nvSpPr>
        <p:spPr>
          <a:xfrm>
            <a:off x="1574936" y="903222"/>
            <a:ext cx="2626488" cy="2462427"/>
          </a:xfrm>
          <a:prstGeom prst="accentCallout2">
            <a:avLst>
              <a:gd name="adj1" fmla="val 44031"/>
              <a:gd name="adj2" fmla="val 106651"/>
              <a:gd name="adj3" fmla="val 44031"/>
              <a:gd name="adj4" fmla="val 136102"/>
              <a:gd name="adj5" fmla="val 27302"/>
              <a:gd name="adj6" fmla="val 152478"/>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Used for process injection. The malware starts off by opening a handle to another process with </a:t>
            </a:r>
            <a:r>
              <a:rPr lang="en-US" sz="1200" dirty="0" err="1"/>
              <a:t>OpenProcess</a:t>
            </a:r>
            <a:r>
              <a:rPr lang="en-US" sz="1200" dirty="0"/>
              <a:t>, next it allocates memory in that process with </a:t>
            </a:r>
            <a:r>
              <a:rPr lang="en-US" sz="1200" dirty="0" err="1"/>
              <a:t>VirtualAllocEx</a:t>
            </a:r>
            <a:r>
              <a:rPr lang="en-US" sz="1200" dirty="0"/>
              <a:t>, then it writes some malicious code into that process with </a:t>
            </a:r>
            <a:r>
              <a:rPr lang="en-US" sz="1200" dirty="0" err="1"/>
              <a:t>WriteProcessMemory</a:t>
            </a:r>
            <a:r>
              <a:rPr lang="en-US" sz="1200" dirty="0"/>
              <a:t>, and finally it creates a new thread in the remote process to run the injected code with </a:t>
            </a:r>
            <a:r>
              <a:rPr lang="en-US" sz="1200" dirty="0" err="1"/>
              <a:t>CreateRemoteThread</a:t>
            </a:r>
            <a:r>
              <a:rPr lang="en-US" sz="1200" dirty="0"/>
              <a:t>.</a:t>
            </a:r>
          </a:p>
        </p:txBody>
      </p:sp>
      <p:sp>
        <p:nvSpPr>
          <p:cNvPr id="20" name="Callout: Bent Line with Accent Bar 19">
            <a:extLst>
              <a:ext uri="{FF2B5EF4-FFF2-40B4-BE49-F238E27FC236}">
                <a16:creationId xmlns:a16="http://schemas.microsoft.com/office/drawing/2014/main" id="{5DCD1FD3-5FE2-4D46-B5A3-FD9BB62F461F}"/>
              </a:ext>
            </a:extLst>
          </p:cNvPr>
          <p:cNvSpPr/>
          <p:nvPr/>
        </p:nvSpPr>
        <p:spPr>
          <a:xfrm>
            <a:off x="1574935" y="1520547"/>
            <a:ext cx="2626488" cy="793238"/>
          </a:xfrm>
          <a:prstGeom prst="accentCallout2">
            <a:avLst>
              <a:gd name="adj1" fmla="val 44031"/>
              <a:gd name="adj2" fmla="val 106651"/>
              <a:gd name="adj3" fmla="val 44031"/>
              <a:gd name="adj4" fmla="val 136102"/>
              <a:gd name="adj5" fmla="val 107638"/>
              <a:gd name="adj6" fmla="val 153973"/>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Enable the malware to loop through the running processes to find the ones it wants to inject into.</a:t>
            </a:r>
          </a:p>
        </p:txBody>
      </p:sp>
      <p:sp>
        <p:nvSpPr>
          <p:cNvPr id="21" name="Callout: Bent Line with Accent Bar 20">
            <a:extLst>
              <a:ext uri="{FF2B5EF4-FFF2-40B4-BE49-F238E27FC236}">
                <a16:creationId xmlns:a16="http://schemas.microsoft.com/office/drawing/2014/main" id="{54BF3D3D-41FC-47D9-BE19-818DA0D71690}"/>
              </a:ext>
            </a:extLst>
          </p:cNvPr>
          <p:cNvSpPr/>
          <p:nvPr/>
        </p:nvSpPr>
        <p:spPr>
          <a:xfrm>
            <a:off x="1574935" y="2553478"/>
            <a:ext cx="2626488" cy="1715352"/>
          </a:xfrm>
          <a:prstGeom prst="accentCallout2">
            <a:avLst>
              <a:gd name="adj1" fmla="val 44031"/>
              <a:gd name="adj2" fmla="val 106651"/>
              <a:gd name="adj3" fmla="val 44031"/>
              <a:gd name="adj4" fmla="val 136102"/>
              <a:gd name="adj5" fmla="val 68945"/>
              <a:gd name="adj6" fmla="val 152691"/>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Enable the malware to modify the timestamp on any file. There are actually two timestamps for each file. One of which can only be read by parsing the raw MFT. By creating a copy with </a:t>
            </a:r>
            <a:r>
              <a:rPr lang="en-US" sz="1200" dirty="0" err="1"/>
              <a:t>CopyFileA</a:t>
            </a:r>
            <a:r>
              <a:rPr lang="en-US" sz="1200" dirty="0"/>
              <a:t>, the malware authors ensure the timestamps are the same in the new copy.</a:t>
            </a:r>
          </a:p>
        </p:txBody>
      </p:sp>
      <p:sp>
        <p:nvSpPr>
          <p:cNvPr id="22" name="Callout: Bent Line with Accent Bar 21">
            <a:extLst>
              <a:ext uri="{FF2B5EF4-FFF2-40B4-BE49-F238E27FC236}">
                <a16:creationId xmlns:a16="http://schemas.microsoft.com/office/drawing/2014/main" id="{20100B42-04D7-426B-9534-5821A65EF3D6}"/>
              </a:ext>
            </a:extLst>
          </p:cNvPr>
          <p:cNvSpPr/>
          <p:nvPr/>
        </p:nvSpPr>
        <p:spPr>
          <a:xfrm>
            <a:off x="1574935" y="4781075"/>
            <a:ext cx="2626488" cy="491912"/>
          </a:xfrm>
          <a:prstGeom prst="accentCallout2">
            <a:avLst>
              <a:gd name="adj1" fmla="val 44031"/>
              <a:gd name="adj2" fmla="val 106651"/>
              <a:gd name="adj3" fmla="val 44031"/>
              <a:gd name="adj4" fmla="val 136102"/>
              <a:gd name="adj5" fmla="val 128526"/>
              <a:gd name="adj6" fmla="val 152478"/>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t>Used to establish persistence in the registry.</a:t>
            </a:r>
          </a:p>
        </p:txBody>
      </p:sp>
    </p:spTree>
    <p:extLst>
      <p:ext uri="{BB962C8B-B14F-4D97-AF65-F5344CB8AC3E}">
        <p14:creationId xmlns:p14="http://schemas.microsoft.com/office/powerpoint/2010/main" val="21001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P spid="22" grpId="0" animBg="1"/>
      <p:bldP spid="2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D0FD5-B7DB-4943-8833-296627B6FA30}"/>
              </a:ext>
            </a:extLst>
          </p:cNvPr>
          <p:cNvSpPr>
            <a:spLocks noGrp="1"/>
          </p:cNvSpPr>
          <p:nvPr>
            <p:ph type="title"/>
          </p:nvPr>
        </p:nvSpPr>
        <p:spPr/>
        <p:txBody>
          <a:bodyPr/>
          <a:lstStyle/>
          <a:p>
            <a:r>
              <a:rPr lang="en-US" dirty="0"/>
              <a:t>API Calls of Interest</a:t>
            </a:r>
          </a:p>
        </p:txBody>
      </p:sp>
      <p:graphicFrame>
        <p:nvGraphicFramePr>
          <p:cNvPr id="10" name="Table 10">
            <a:extLst>
              <a:ext uri="{FF2B5EF4-FFF2-40B4-BE49-F238E27FC236}">
                <a16:creationId xmlns:a16="http://schemas.microsoft.com/office/drawing/2014/main" id="{8F418EA0-F7A8-47C4-848D-53E8F4718AE5}"/>
              </a:ext>
            </a:extLst>
          </p:cNvPr>
          <p:cNvGraphicFramePr>
            <a:graphicFrameLocks noGrp="1"/>
          </p:cNvGraphicFramePr>
          <p:nvPr>
            <p:extLst>
              <p:ext uri="{D42A27DB-BD31-4B8C-83A1-F6EECF244321}">
                <p14:modId xmlns:p14="http://schemas.microsoft.com/office/powerpoint/2010/main" val="1237126765"/>
              </p:ext>
            </p:extLst>
          </p:nvPr>
        </p:nvGraphicFramePr>
        <p:xfrm>
          <a:off x="267623" y="1158696"/>
          <a:ext cx="11225843" cy="4857496"/>
        </p:xfrm>
        <a:graphic>
          <a:graphicData uri="http://schemas.openxmlformats.org/drawingml/2006/table">
            <a:tbl>
              <a:tblPr firstRow="1" bandRow="1">
                <a:tableStyleId>{073A0DAA-6AF3-43AB-8588-CEC1D06C72B9}</a:tableStyleId>
              </a:tblPr>
              <a:tblGrid>
                <a:gridCol w="1561719">
                  <a:extLst>
                    <a:ext uri="{9D8B030D-6E8A-4147-A177-3AD203B41FA5}">
                      <a16:colId xmlns:a16="http://schemas.microsoft.com/office/drawing/2014/main" val="11898935"/>
                    </a:ext>
                  </a:extLst>
                </a:gridCol>
                <a:gridCol w="2025079">
                  <a:extLst>
                    <a:ext uri="{9D8B030D-6E8A-4147-A177-3AD203B41FA5}">
                      <a16:colId xmlns:a16="http://schemas.microsoft.com/office/drawing/2014/main" val="2656655098"/>
                    </a:ext>
                  </a:extLst>
                </a:gridCol>
                <a:gridCol w="1311593">
                  <a:extLst>
                    <a:ext uri="{9D8B030D-6E8A-4147-A177-3AD203B41FA5}">
                      <a16:colId xmlns:a16="http://schemas.microsoft.com/office/drawing/2014/main" val="874145981"/>
                    </a:ext>
                  </a:extLst>
                </a:gridCol>
                <a:gridCol w="6327452">
                  <a:extLst>
                    <a:ext uri="{9D8B030D-6E8A-4147-A177-3AD203B41FA5}">
                      <a16:colId xmlns:a16="http://schemas.microsoft.com/office/drawing/2014/main" val="2948532584"/>
                    </a:ext>
                  </a:extLst>
                </a:gridCol>
              </a:tblGrid>
              <a:tr h="37084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1" u="none" strike="noStrike" dirty="0">
                          <a:solidFill>
                            <a:schemeClr val="tx1"/>
                          </a:solidFill>
                          <a:effectLst/>
                        </a:rPr>
                        <a:t>DLL</a:t>
                      </a:r>
                      <a:endParaRPr lang="en-US" sz="1600" b="1" i="0" u="none" strike="noStrike" dirty="0">
                        <a:solidFill>
                          <a:schemeClr val="tx1"/>
                        </a:solidFill>
                        <a:effectLst/>
                        <a:latin typeface="Calibri" panose="020F0502020204030204" pitchFamily="34" charset="0"/>
                      </a:endParaRPr>
                    </a:p>
                  </a:txBody>
                  <a:tcPr marT="3810"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1" u="none" strike="noStrike" dirty="0">
                          <a:solidFill>
                            <a:schemeClr val="tx1"/>
                          </a:solidFill>
                          <a:effectLst/>
                        </a:rPr>
                        <a:t>Method</a:t>
                      </a:r>
                      <a:endParaRPr lang="en-US" sz="1600" b="1" i="0" u="none" strike="noStrike" dirty="0">
                        <a:solidFill>
                          <a:schemeClr val="tx1"/>
                        </a:solidFill>
                        <a:effectLst/>
                        <a:latin typeface="Calibri" panose="020F0502020204030204" pitchFamily="34" charset="0"/>
                      </a:endParaRPr>
                    </a:p>
                  </a:txBody>
                  <a:tcPr marT="3810"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1" u="none" strike="noStrike" dirty="0">
                          <a:solidFill>
                            <a:schemeClr val="tx1"/>
                          </a:solidFill>
                          <a:effectLst/>
                        </a:rPr>
                        <a:t>Gain</a:t>
                      </a:r>
                      <a:endParaRPr lang="en-US" sz="1600" b="1" i="0" u="none" strike="noStrike" dirty="0">
                        <a:solidFill>
                          <a:schemeClr val="tx1"/>
                        </a:solidFill>
                        <a:effectLst/>
                        <a:latin typeface="Calibri" panose="020F0502020204030204" pitchFamily="34" charset="0"/>
                      </a:endParaRPr>
                    </a:p>
                  </a:txBody>
                  <a:tcPr marT="3810"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1" i="0" u="none" strike="noStrike" dirty="0">
                          <a:solidFill>
                            <a:schemeClr val="tx1"/>
                          </a:solidFill>
                          <a:effectLst/>
                          <a:latin typeface="Calibri" panose="020F0502020204030204" pitchFamily="34" charset="0"/>
                        </a:rPr>
                        <a:t>Can be used to…</a:t>
                      </a:r>
                    </a:p>
                  </a:txBody>
                  <a:tcPr marT="3810" anchor="b"/>
                </a:tc>
                <a:extLst>
                  <a:ext uri="{0D108BD9-81ED-4DB2-BD59-A6C34878D82A}">
                    <a16:rowId xmlns:a16="http://schemas.microsoft.com/office/drawing/2014/main" val="548027873"/>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MSVBVM60.DLL</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1.097404408</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0" i="0" u="none" strike="noStrike" dirty="0">
                          <a:solidFill>
                            <a:srgbClr val="000000"/>
                          </a:solidFill>
                          <a:effectLst/>
                          <a:latin typeface="+mn-lt"/>
                        </a:rPr>
                        <a:t>dynamically execute visual basic scripts inside of an application.</a:t>
                      </a:r>
                    </a:p>
                  </a:txBody>
                  <a:tcPr marT="18288" marB="18288" anchor="b"/>
                </a:tc>
                <a:extLst>
                  <a:ext uri="{0D108BD9-81ED-4DB2-BD59-A6C34878D82A}">
                    <a16:rowId xmlns:a16="http://schemas.microsoft.com/office/drawing/2014/main" val="3310469362"/>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KERNEL32.DLL</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err="1">
                          <a:effectLst/>
                          <a:latin typeface="+mn-lt"/>
                        </a:rPr>
                        <a:t>GetProcAddress</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0.259983824</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0" i="0" u="none" strike="noStrike" dirty="0">
                          <a:solidFill>
                            <a:srgbClr val="000000"/>
                          </a:solidFill>
                          <a:effectLst/>
                          <a:latin typeface="+mn-lt"/>
                        </a:rPr>
                        <a:t>access library methods not listed in the IAT</a:t>
                      </a:r>
                    </a:p>
                  </a:txBody>
                  <a:tcPr marT="18288" marB="18288" anchor="b"/>
                </a:tc>
                <a:extLst>
                  <a:ext uri="{0D108BD9-81ED-4DB2-BD59-A6C34878D82A}">
                    <a16:rowId xmlns:a16="http://schemas.microsoft.com/office/drawing/2014/main" val="57589679"/>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KERNEL32.DLL</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err="1">
                          <a:effectLst/>
                          <a:latin typeface="+mn-lt"/>
                        </a:rPr>
                        <a:t>GetLastError</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0.185780104</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0" i="0" u="none" strike="noStrike" dirty="0">
                          <a:solidFill>
                            <a:srgbClr val="000000"/>
                          </a:solidFill>
                          <a:effectLst/>
                          <a:latin typeface="+mn-lt"/>
                        </a:rPr>
                        <a:t>ensure malware doesn’t re-infect the same box and VM detection</a:t>
                      </a:r>
                    </a:p>
                  </a:txBody>
                  <a:tcPr marT="18288" marB="18288" anchor="b"/>
                </a:tc>
                <a:extLst>
                  <a:ext uri="{0D108BD9-81ED-4DB2-BD59-A6C34878D82A}">
                    <a16:rowId xmlns:a16="http://schemas.microsoft.com/office/drawing/2014/main" val="2149430122"/>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KERNEL32.DLL</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err="1">
                          <a:effectLst/>
                          <a:latin typeface="+mn-lt"/>
                        </a:rPr>
                        <a:t>LoadLibraryA</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0.177453736</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0" i="0" u="none" strike="noStrike" dirty="0">
                          <a:solidFill>
                            <a:srgbClr val="000000"/>
                          </a:solidFill>
                          <a:effectLst/>
                          <a:latin typeface="+mn-lt"/>
                        </a:rPr>
                        <a:t>load additional libraries not listed in the IAT</a:t>
                      </a:r>
                    </a:p>
                  </a:txBody>
                  <a:tcPr marT="18288" marB="18288" anchor="b"/>
                </a:tc>
                <a:extLst>
                  <a:ext uri="{0D108BD9-81ED-4DB2-BD59-A6C34878D82A}">
                    <a16:rowId xmlns:a16="http://schemas.microsoft.com/office/drawing/2014/main" val="1763067276"/>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KERNEL32.DLL</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Sleep</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dirty="0">
                          <a:effectLst/>
                          <a:latin typeface="+mn-lt"/>
                        </a:rPr>
                        <a:t>0.172590834</a:t>
                      </a:r>
                      <a:endParaRPr lang="en-US" sz="1600" b="0" i="0" u="none" strike="noStrike" dirty="0">
                        <a:solidFill>
                          <a:srgbClr val="000000"/>
                        </a:solidFill>
                        <a:effectLst/>
                        <a:latin typeface="+mn-lt"/>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0" i="0" u="none" strike="noStrike" dirty="0">
                          <a:solidFill>
                            <a:srgbClr val="000000"/>
                          </a:solidFill>
                          <a:effectLst/>
                          <a:latin typeface="+mn-lt"/>
                        </a:rPr>
                        <a:t>avoid dynamic analysis</a:t>
                      </a:r>
                    </a:p>
                  </a:txBody>
                  <a:tcPr marT="18288" marB="18288" anchor="b"/>
                </a:tc>
                <a:extLst>
                  <a:ext uri="{0D108BD9-81ED-4DB2-BD59-A6C34878D82A}">
                    <a16:rowId xmlns:a16="http://schemas.microsoft.com/office/drawing/2014/main" val="4062791160"/>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KERNEL32.DLL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err="1">
                          <a:solidFill>
                            <a:schemeClr val="dk1"/>
                          </a:solidFill>
                          <a:effectLst/>
                          <a:latin typeface="+mn-lt"/>
                          <a:ea typeface="+mn-ea"/>
                          <a:cs typeface="+mn-cs"/>
                        </a:rPr>
                        <a:t>GetTickCount</a:t>
                      </a:r>
                      <a:endParaRPr lang="en-US" sz="1600" u="none" strike="noStrike" kern="1200" dirty="0">
                        <a:solidFill>
                          <a:schemeClr val="dk1"/>
                        </a:solidFill>
                        <a:effectLst/>
                        <a:latin typeface="+mn-lt"/>
                        <a:ea typeface="+mn-ea"/>
                        <a:cs typeface="+mn-cs"/>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0.157878539</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determine if malware is running in a sandbox</a:t>
                      </a:r>
                    </a:p>
                  </a:txBody>
                  <a:tcPr marT="18288" marB="18288" anchor="b"/>
                </a:tc>
                <a:extLst>
                  <a:ext uri="{0D108BD9-81ED-4DB2-BD59-A6C34878D82A}">
                    <a16:rowId xmlns:a16="http://schemas.microsoft.com/office/drawing/2014/main" val="1433857952"/>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KERNEL32.DLL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err="1">
                          <a:solidFill>
                            <a:schemeClr val="dk1"/>
                          </a:solidFill>
                          <a:effectLst/>
                          <a:latin typeface="+mn-lt"/>
                          <a:ea typeface="+mn-ea"/>
                          <a:cs typeface="+mn-cs"/>
                        </a:rPr>
                        <a:t>VirtualAlloc</a:t>
                      </a:r>
                      <a:endParaRPr lang="en-US" sz="1600" u="none" strike="noStrike" kern="1200" dirty="0">
                        <a:solidFill>
                          <a:schemeClr val="dk1"/>
                        </a:solidFill>
                        <a:effectLst/>
                        <a:latin typeface="+mn-lt"/>
                        <a:ea typeface="+mn-ea"/>
                        <a:cs typeface="+mn-cs"/>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0.126248529</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allocate memory in another process (1)</a:t>
                      </a:r>
                    </a:p>
                  </a:txBody>
                  <a:tcPr marT="18288" marB="18288" anchor="b"/>
                </a:tc>
                <a:extLst>
                  <a:ext uri="{0D108BD9-81ED-4DB2-BD59-A6C34878D82A}">
                    <a16:rowId xmlns:a16="http://schemas.microsoft.com/office/drawing/2014/main" val="3091139092"/>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KERNEL32.DLL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err="1">
                          <a:solidFill>
                            <a:schemeClr val="dk1"/>
                          </a:solidFill>
                          <a:effectLst/>
                          <a:latin typeface="+mn-lt"/>
                          <a:ea typeface="+mn-ea"/>
                          <a:cs typeface="+mn-cs"/>
                        </a:rPr>
                        <a:t>WriteProcessMemory</a:t>
                      </a:r>
                      <a:endParaRPr lang="en-US" sz="1600" u="none" strike="noStrike" kern="1200" dirty="0">
                        <a:solidFill>
                          <a:schemeClr val="dk1"/>
                        </a:solidFill>
                        <a:effectLst/>
                        <a:latin typeface="+mn-lt"/>
                        <a:ea typeface="+mn-ea"/>
                        <a:cs typeface="+mn-cs"/>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0.013739595</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write data to the memory of another process (2)</a:t>
                      </a:r>
                    </a:p>
                  </a:txBody>
                  <a:tcPr marT="18288" marB="18288" anchor="b"/>
                </a:tc>
                <a:extLst>
                  <a:ext uri="{0D108BD9-81ED-4DB2-BD59-A6C34878D82A}">
                    <a16:rowId xmlns:a16="http://schemas.microsoft.com/office/drawing/2014/main" val="2767639131"/>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KERNEL32.DLL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a:solidFill>
                            <a:schemeClr val="dk1"/>
                          </a:solidFill>
                          <a:effectLst/>
                          <a:latin typeface="+mn-lt"/>
                          <a:ea typeface="+mn-ea"/>
                          <a:cs typeface="+mn-cs"/>
                        </a:rPr>
                        <a:t>CreateRemoteThread</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0.005555557</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create a thread in another process (3)</a:t>
                      </a:r>
                    </a:p>
                  </a:txBody>
                  <a:tcPr marT="18288" marB="18288" anchor="b"/>
                </a:tc>
                <a:extLst>
                  <a:ext uri="{0D108BD9-81ED-4DB2-BD59-A6C34878D82A}">
                    <a16:rowId xmlns:a16="http://schemas.microsoft.com/office/drawing/2014/main" val="3119838954"/>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KERNEL32.DLL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err="1">
                          <a:solidFill>
                            <a:schemeClr val="dk1"/>
                          </a:solidFill>
                          <a:effectLst/>
                          <a:latin typeface="+mn-lt"/>
                          <a:ea typeface="+mn-ea"/>
                          <a:cs typeface="+mn-cs"/>
                        </a:rPr>
                        <a:t>CreateMutex</a:t>
                      </a:r>
                      <a:endParaRPr lang="en-US" sz="1600" u="none" strike="noStrike" kern="1200" dirty="0">
                        <a:solidFill>
                          <a:schemeClr val="dk1"/>
                        </a:solidFill>
                        <a:effectLst/>
                        <a:latin typeface="+mn-lt"/>
                        <a:ea typeface="+mn-ea"/>
                        <a:cs typeface="+mn-cs"/>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0.031705223</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ensure malware doesn’t re-infect the same system</a:t>
                      </a:r>
                    </a:p>
                  </a:txBody>
                  <a:tcPr marT="18288" marB="18288" anchor="b"/>
                </a:tc>
                <a:extLst>
                  <a:ext uri="{0D108BD9-81ED-4DB2-BD59-A6C34878D82A}">
                    <a16:rowId xmlns:a16="http://schemas.microsoft.com/office/drawing/2014/main" val="861739448"/>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ADVAPI32.dll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a:solidFill>
                            <a:schemeClr val="dk1"/>
                          </a:solidFill>
                          <a:effectLst/>
                          <a:latin typeface="+mn-lt"/>
                          <a:ea typeface="+mn-ea"/>
                          <a:cs typeface="+mn-cs"/>
                        </a:rPr>
                        <a:t>RegSetValueExW</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0.044071639</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set registry key values, typically for persistence</a:t>
                      </a:r>
                    </a:p>
                  </a:txBody>
                  <a:tcPr marT="18288" marB="18288" anchor="b"/>
                </a:tc>
                <a:extLst>
                  <a:ext uri="{0D108BD9-81ED-4DB2-BD59-A6C34878D82A}">
                    <a16:rowId xmlns:a16="http://schemas.microsoft.com/office/drawing/2014/main" val="3333937175"/>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ADVAPI32.DLL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a:solidFill>
                            <a:schemeClr val="dk1"/>
                          </a:solidFill>
                          <a:effectLst/>
                          <a:latin typeface="+mn-lt"/>
                          <a:ea typeface="+mn-ea"/>
                          <a:cs typeface="+mn-cs"/>
                        </a:rPr>
                        <a:t>RegSetValueExA</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0.035555893</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kern="1200" dirty="0">
                          <a:solidFill>
                            <a:schemeClr val="dk1"/>
                          </a:solidFill>
                          <a:effectLst/>
                          <a:latin typeface="+mn-lt"/>
                          <a:ea typeface="+mn-ea"/>
                          <a:cs typeface="+mn-cs"/>
                        </a:rPr>
                        <a:t>set registry key values, typically for persistence</a:t>
                      </a:r>
                    </a:p>
                  </a:txBody>
                  <a:tcPr marT="18288" marB="18288" anchor="b"/>
                </a:tc>
                <a:extLst>
                  <a:ext uri="{0D108BD9-81ED-4DB2-BD59-A6C34878D82A}">
                    <a16:rowId xmlns:a16="http://schemas.microsoft.com/office/drawing/2014/main" val="2544553098"/>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ADVAPI32.dll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a:solidFill>
                            <a:schemeClr val="dk1"/>
                          </a:solidFill>
                          <a:effectLst/>
                          <a:latin typeface="+mn-lt"/>
                          <a:ea typeface="+mn-ea"/>
                          <a:cs typeface="+mn-cs"/>
                        </a:rPr>
                        <a:t>RegCreateKeyExW</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u="none" strike="noStrike" kern="1200" dirty="0">
                          <a:solidFill>
                            <a:schemeClr val="dk1"/>
                          </a:solidFill>
                          <a:effectLst/>
                          <a:latin typeface="+mn-lt"/>
                          <a:ea typeface="+mn-ea"/>
                          <a:cs typeface="+mn-cs"/>
                        </a:rPr>
                        <a:t>0.035485963</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kern="1200" dirty="0">
                          <a:solidFill>
                            <a:schemeClr val="dk1"/>
                          </a:solidFill>
                          <a:effectLst/>
                          <a:latin typeface="+mn-lt"/>
                          <a:ea typeface="+mn-ea"/>
                          <a:cs typeface="+mn-cs"/>
                        </a:rPr>
                        <a:t>set registry key values, typically for persistence</a:t>
                      </a:r>
                    </a:p>
                  </a:txBody>
                  <a:tcPr marT="18288" marB="18288" anchor="b"/>
                </a:tc>
                <a:extLst>
                  <a:ext uri="{0D108BD9-81ED-4DB2-BD59-A6C34878D82A}">
                    <a16:rowId xmlns:a16="http://schemas.microsoft.com/office/drawing/2014/main" val="4013953147"/>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a:solidFill>
                            <a:schemeClr val="dk1"/>
                          </a:solidFill>
                          <a:effectLst/>
                          <a:latin typeface="+mn-lt"/>
                          <a:ea typeface="+mn-ea"/>
                          <a:cs typeface="+mn-cs"/>
                        </a:rPr>
                        <a:t>ADVAPI32.dll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err="1">
                          <a:solidFill>
                            <a:schemeClr val="dk1"/>
                          </a:solidFill>
                          <a:effectLst/>
                          <a:latin typeface="+mn-lt"/>
                          <a:ea typeface="+mn-ea"/>
                          <a:cs typeface="+mn-cs"/>
                        </a:rPr>
                        <a:t>RegCreateKeyExA</a:t>
                      </a:r>
                      <a:endParaRPr lang="en-US" sz="1600" u="none" strike="noStrike" kern="1200" dirty="0">
                        <a:solidFill>
                          <a:schemeClr val="dk1"/>
                        </a:solidFill>
                        <a:effectLst/>
                        <a:latin typeface="+mn-lt"/>
                        <a:ea typeface="+mn-ea"/>
                        <a:cs typeface="+mn-cs"/>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a:solidFill>
                            <a:schemeClr val="dk1"/>
                          </a:solidFill>
                          <a:effectLst/>
                          <a:latin typeface="+mn-lt"/>
                          <a:ea typeface="+mn-ea"/>
                          <a:cs typeface="+mn-cs"/>
                        </a:rPr>
                        <a:t>0.027920396</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kern="1200" dirty="0">
                          <a:solidFill>
                            <a:schemeClr val="dk1"/>
                          </a:solidFill>
                          <a:effectLst/>
                          <a:latin typeface="+mn-lt"/>
                          <a:ea typeface="+mn-ea"/>
                          <a:cs typeface="+mn-cs"/>
                        </a:rPr>
                        <a:t>set registry key values, typically for persistence</a:t>
                      </a:r>
                    </a:p>
                  </a:txBody>
                  <a:tcPr marT="18288" marB="18288" anchor="b"/>
                </a:tc>
                <a:extLst>
                  <a:ext uri="{0D108BD9-81ED-4DB2-BD59-A6C34878D82A}">
                    <a16:rowId xmlns:a16="http://schemas.microsoft.com/office/drawing/2014/main" val="3848604831"/>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a:solidFill>
                            <a:schemeClr val="dk1"/>
                          </a:solidFill>
                          <a:effectLst/>
                          <a:latin typeface="+mn-lt"/>
                          <a:ea typeface="+mn-ea"/>
                          <a:cs typeface="+mn-cs"/>
                        </a:rPr>
                        <a:t>NTDLL.DLL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err="1">
                          <a:solidFill>
                            <a:schemeClr val="dk1"/>
                          </a:solidFill>
                          <a:effectLst/>
                          <a:latin typeface="+mn-lt"/>
                          <a:ea typeface="+mn-ea"/>
                          <a:cs typeface="+mn-cs"/>
                        </a:rPr>
                        <a:t>LdrLoadDll</a:t>
                      </a:r>
                      <a:endParaRPr lang="en-US" sz="1600" u="none" strike="noStrike" kern="1200" dirty="0">
                        <a:solidFill>
                          <a:schemeClr val="dk1"/>
                        </a:solidFill>
                        <a:effectLst/>
                        <a:latin typeface="+mn-lt"/>
                        <a:ea typeface="+mn-ea"/>
                        <a:cs typeface="+mn-cs"/>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a:solidFill>
                            <a:schemeClr val="dk1"/>
                          </a:solidFill>
                          <a:effectLst/>
                          <a:latin typeface="+mn-lt"/>
                          <a:ea typeface="+mn-ea"/>
                          <a:cs typeface="+mn-cs"/>
                        </a:rPr>
                        <a:t>0.001440932</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kern="1200" dirty="0">
                          <a:solidFill>
                            <a:schemeClr val="dk1"/>
                          </a:solidFill>
                          <a:effectLst/>
                          <a:latin typeface="+mn-lt"/>
                          <a:ea typeface="+mn-ea"/>
                          <a:cs typeface="+mn-cs"/>
                        </a:rPr>
                        <a:t>load libraries and is the same method </a:t>
                      </a:r>
                      <a:r>
                        <a:rPr lang="en-US" sz="1600" u="none" strike="noStrike" kern="1200" dirty="0" err="1">
                          <a:solidFill>
                            <a:schemeClr val="dk1"/>
                          </a:solidFill>
                          <a:effectLst/>
                          <a:latin typeface="+mn-lt"/>
                          <a:ea typeface="+mn-ea"/>
                          <a:cs typeface="+mn-cs"/>
                        </a:rPr>
                        <a:t>LoadLibrary</a:t>
                      </a:r>
                      <a:r>
                        <a:rPr lang="en-US" sz="1600" u="none" strike="noStrike" kern="1200" dirty="0">
                          <a:solidFill>
                            <a:schemeClr val="dk1"/>
                          </a:solidFill>
                          <a:effectLst/>
                          <a:latin typeface="+mn-lt"/>
                          <a:ea typeface="+mn-ea"/>
                          <a:cs typeface="+mn-cs"/>
                        </a:rPr>
                        <a:t>* ultimately calls</a:t>
                      </a:r>
                    </a:p>
                  </a:txBody>
                  <a:tcPr marT="18288" marB="18288" anchor="b"/>
                </a:tc>
                <a:extLst>
                  <a:ext uri="{0D108BD9-81ED-4DB2-BD59-A6C34878D82A}">
                    <a16:rowId xmlns:a16="http://schemas.microsoft.com/office/drawing/2014/main" val="4179203658"/>
                  </a:ext>
                </a:extLst>
              </a:tr>
              <a:tr h="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a:solidFill>
                            <a:schemeClr val="dk1"/>
                          </a:solidFill>
                          <a:effectLst/>
                          <a:latin typeface="+mn-lt"/>
                          <a:ea typeface="+mn-ea"/>
                          <a:cs typeface="+mn-cs"/>
                        </a:rPr>
                        <a:t>NETAPI32.DLL</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err="1">
                          <a:solidFill>
                            <a:schemeClr val="dk1"/>
                          </a:solidFill>
                          <a:effectLst/>
                          <a:latin typeface="+mn-lt"/>
                          <a:ea typeface="+mn-ea"/>
                          <a:cs typeface="+mn-cs"/>
                        </a:rPr>
                        <a:t>NetShareEnum</a:t>
                      </a:r>
                      <a:endParaRPr lang="en-US" sz="1600" u="none" strike="noStrike" kern="1200" dirty="0">
                        <a:solidFill>
                          <a:schemeClr val="dk1"/>
                        </a:solidFill>
                        <a:effectLst/>
                        <a:latin typeface="+mn-lt"/>
                        <a:ea typeface="+mn-ea"/>
                        <a:cs typeface="+mn-cs"/>
                      </a:endParaRP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algn="l" defTabSz="914400" rtl="0" eaLnBrk="1" fontAlgn="b" latinLnBrk="0" hangingPunct="1"/>
                      <a:r>
                        <a:rPr lang="en-US" sz="1600" u="none" strike="noStrike" kern="1200" dirty="0">
                          <a:solidFill>
                            <a:schemeClr val="dk1"/>
                          </a:solidFill>
                          <a:effectLst/>
                          <a:latin typeface="+mn-lt"/>
                          <a:ea typeface="+mn-ea"/>
                          <a:cs typeface="+mn-cs"/>
                        </a:rPr>
                        <a:t>0.001269583</a:t>
                      </a:r>
                    </a:p>
                  </a:txBody>
                  <a:tcPr marT="18288" marB="18288"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kern="1200" dirty="0">
                          <a:solidFill>
                            <a:schemeClr val="dk1"/>
                          </a:solidFill>
                          <a:effectLst/>
                          <a:latin typeface="+mn-lt"/>
                          <a:ea typeface="+mn-ea"/>
                          <a:cs typeface="+mn-cs"/>
                        </a:rPr>
                        <a:t>enumerates network shares</a:t>
                      </a:r>
                    </a:p>
                  </a:txBody>
                  <a:tcPr marT="18288" marB="18288" anchor="b"/>
                </a:tc>
                <a:extLst>
                  <a:ext uri="{0D108BD9-81ED-4DB2-BD59-A6C34878D82A}">
                    <a16:rowId xmlns:a16="http://schemas.microsoft.com/office/drawing/2014/main" val="4244696146"/>
                  </a:ext>
                </a:extLst>
              </a:tr>
            </a:tbl>
          </a:graphicData>
        </a:graphic>
      </p:graphicFrame>
    </p:spTree>
    <p:extLst>
      <p:ext uri="{BB962C8B-B14F-4D97-AF65-F5344CB8AC3E}">
        <p14:creationId xmlns:p14="http://schemas.microsoft.com/office/powerpoint/2010/main" val="326096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D0FD5-B7DB-4943-8833-296627B6FA30}"/>
              </a:ext>
            </a:extLst>
          </p:cNvPr>
          <p:cNvSpPr>
            <a:spLocks noGrp="1"/>
          </p:cNvSpPr>
          <p:nvPr>
            <p:ph type="title"/>
          </p:nvPr>
        </p:nvSpPr>
        <p:spPr/>
        <p:txBody>
          <a:bodyPr/>
          <a:lstStyle/>
          <a:p>
            <a:r>
              <a:rPr lang="en-US" dirty="0"/>
              <a:t>API Calls of Interest</a:t>
            </a:r>
          </a:p>
        </p:txBody>
      </p:sp>
      <p:graphicFrame>
        <p:nvGraphicFramePr>
          <p:cNvPr id="10" name="Table 10">
            <a:extLst>
              <a:ext uri="{FF2B5EF4-FFF2-40B4-BE49-F238E27FC236}">
                <a16:creationId xmlns:a16="http://schemas.microsoft.com/office/drawing/2014/main" id="{8F418EA0-F7A8-47C4-848D-53E8F4718AE5}"/>
              </a:ext>
            </a:extLst>
          </p:cNvPr>
          <p:cNvGraphicFramePr>
            <a:graphicFrameLocks noGrp="1"/>
          </p:cNvGraphicFramePr>
          <p:nvPr>
            <p:extLst>
              <p:ext uri="{D42A27DB-BD31-4B8C-83A1-F6EECF244321}">
                <p14:modId xmlns:p14="http://schemas.microsoft.com/office/powerpoint/2010/main" val="375707598"/>
              </p:ext>
            </p:extLst>
          </p:nvPr>
        </p:nvGraphicFramePr>
        <p:xfrm>
          <a:off x="267623" y="1158696"/>
          <a:ext cx="11712174" cy="3708400"/>
        </p:xfrm>
        <a:graphic>
          <a:graphicData uri="http://schemas.openxmlformats.org/drawingml/2006/table">
            <a:tbl>
              <a:tblPr firstRow="1" bandRow="1">
                <a:tableStyleId>{073A0DAA-6AF3-43AB-8588-CEC1D06C72B9}</a:tableStyleId>
              </a:tblPr>
              <a:tblGrid>
                <a:gridCol w="1417955">
                  <a:extLst>
                    <a:ext uri="{9D8B030D-6E8A-4147-A177-3AD203B41FA5}">
                      <a16:colId xmlns:a16="http://schemas.microsoft.com/office/drawing/2014/main" val="11898935"/>
                    </a:ext>
                  </a:extLst>
                </a:gridCol>
                <a:gridCol w="2801684">
                  <a:extLst>
                    <a:ext uri="{9D8B030D-6E8A-4147-A177-3AD203B41FA5}">
                      <a16:colId xmlns:a16="http://schemas.microsoft.com/office/drawing/2014/main" val="2656655098"/>
                    </a:ext>
                  </a:extLst>
                </a:gridCol>
                <a:gridCol w="1413193">
                  <a:extLst>
                    <a:ext uri="{9D8B030D-6E8A-4147-A177-3AD203B41FA5}">
                      <a16:colId xmlns:a16="http://schemas.microsoft.com/office/drawing/2014/main" val="874145981"/>
                    </a:ext>
                  </a:extLst>
                </a:gridCol>
                <a:gridCol w="6079342">
                  <a:extLst>
                    <a:ext uri="{9D8B030D-6E8A-4147-A177-3AD203B41FA5}">
                      <a16:colId xmlns:a16="http://schemas.microsoft.com/office/drawing/2014/main" val="2948532584"/>
                    </a:ext>
                  </a:extLst>
                </a:gridCol>
              </a:tblGrid>
              <a:tr h="370840">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1" u="none" strike="noStrike" dirty="0">
                          <a:solidFill>
                            <a:schemeClr val="tx1"/>
                          </a:solidFill>
                          <a:effectLst/>
                        </a:rPr>
                        <a:t>DLL</a:t>
                      </a:r>
                      <a:endParaRPr lang="en-US" sz="1600" b="1" i="0" u="none" strike="noStrike" dirty="0">
                        <a:solidFill>
                          <a:schemeClr val="tx1"/>
                        </a:solidFill>
                        <a:effectLst/>
                        <a:latin typeface="Calibri" panose="020F0502020204030204" pitchFamily="34" charset="0"/>
                      </a:endParaRPr>
                    </a:p>
                  </a:txBody>
                  <a:tcPr marT="3810"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1" u="none" strike="noStrike" dirty="0">
                          <a:solidFill>
                            <a:schemeClr val="tx1"/>
                          </a:solidFill>
                          <a:effectLst/>
                        </a:rPr>
                        <a:t>Method</a:t>
                      </a:r>
                      <a:endParaRPr lang="en-US" sz="1600" b="1" i="0" u="none" strike="noStrike" dirty="0">
                        <a:solidFill>
                          <a:schemeClr val="tx1"/>
                        </a:solidFill>
                        <a:effectLst/>
                        <a:latin typeface="Calibri" panose="020F0502020204030204" pitchFamily="34" charset="0"/>
                      </a:endParaRPr>
                    </a:p>
                  </a:txBody>
                  <a:tcPr marT="3810"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1" u="none" strike="noStrike" dirty="0">
                          <a:solidFill>
                            <a:schemeClr val="tx1"/>
                          </a:solidFill>
                          <a:effectLst/>
                        </a:rPr>
                        <a:t>Gain</a:t>
                      </a:r>
                      <a:endParaRPr lang="en-US" sz="1600" b="1" i="0" u="none" strike="noStrike" dirty="0">
                        <a:solidFill>
                          <a:schemeClr val="tx1"/>
                        </a:solidFill>
                        <a:effectLst/>
                        <a:latin typeface="Calibri" panose="020F0502020204030204" pitchFamily="34" charset="0"/>
                      </a:endParaRPr>
                    </a:p>
                  </a:txBody>
                  <a:tcPr marT="3810" anchor="b"/>
                </a:tc>
                <a:tc>
                  <a:txBody>
                    <a:bodyPr/>
                    <a:lstStyle>
                      <a:lvl1pPr marL="0" algn="l" defTabSz="457200" rtl="0" eaLnBrk="1" latinLnBrk="0" hangingPunct="1">
                        <a:defRPr sz="1800" kern="1200">
                          <a:solidFill>
                            <a:schemeClr val="dk1"/>
                          </a:solidFill>
                          <a:latin typeface="Century Schoolbook" panose="02040604050505020304"/>
                        </a:defRPr>
                      </a:lvl1pPr>
                      <a:lvl2pPr marL="457200" algn="l" defTabSz="457200" rtl="0" eaLnBrk="1" latinLnBrk="0" hangingPunct="1">
                        <a:defRPr sz="1800" kern="1200">
                          <a:solidFill>
                            <a:schemeClr val="dk1"/>
                          </a:solidFill>
                          <a:latin typeface="Century Schoolbook" panose="02040604050505020304"/>
                        </a:defRPr>
                      </a:lvl2pPr>
                      <a:lvl3pPr marL="914400" algn="l" defTabSz="457200" rtl="0" eaLnBrk="1" latinLnBrk="0" hangingPunct="1">
                        <a:defRPr sz="1800" kern="1200">
                          <a:solidFill>
                            <a:schemeClr val="dk1"/>
                          </a:solidFill>
                          <a:latin typeface="Century Schoolbook" panose="02040604050505020304"/>
                        </a:defRPr>
                      </a:lvl3pPr>
                      <a:lvl4pPr marL="1371600" algn="l" defTabSz="457200" rtl="0" eaLnBrk="1" latinLnBrk="0" hangingPunct="1">
                        <a:defRPr sz="1800" kern="1200">
                          <a:solidFill>
                            <a:schemeClr val="dk1"/>
                          </a:solidFill>
                          <a:latin typeface="Century Schoolbook" panose="02040604050505020304"/>
                        </a:defRPr>
                      </a:lvl4pPr>
                      <a:lvl5pPr marL="1828800" algn="l" defTabSz="457200" rtl="0" eaLnBrk="1" latinLnBrk="0" hangingPunct="1">
                        <a:defRPr sz="1800" kern="1200">
                          <a:solidFill>
                            <a:schemeClr val="dk1"/>
                          </a:solidFill>
                          <a:latin typeface="Century Schoolbook" panose="02040604050505020304"/>
                        </a:defRPr>
                      </a:lvl5pPr>
                      <a:lvl6pPr marL="2286000" algn="l" defTabSz="457200" rtl="0" eaLnBrk="1" latinLnBrk="0" hangingPunct="1">
                        <a:defRPr sz="1800" kern="1200">
                          <a:solidFill>
                            <a:schemeClr val="dk1"/>
                          </a:solidFill>
                          <a:latin typeface="Century Schoolbook" panose="02040604050505020304"/>
                        </a:defRPr>
                      </a:lvl6pPr>
                      <a:lvl7pPr marL="2743200" algn="l" defTabSz="457200" rtl="0" eaLnBrk="1" latinLnBrk="0" hangingPunct="1">
                        <a:defRPr sz="1800" kern="1200">
                          <a:solidFill>
                            <a:schemeClr val="dk1"/>
                          </a:solidFill>
                          <a:latin typeface="Century Schoolbook" panose="02040604050505020304"/>
                        </a:defRPr>
                      </a:lvl7pPr>
                      <a:lvl8pPr marL="3200400" algn="l" defTabSz="457200" rtl="0" eaLnBrk="1" latinLnBrk="0" hangingPunct="1">
                        <a:defRPr sz="1800" kern="1200">
                          <a:solidFill>
                            <a:schemeClr val="dk1"/>
                          </a:solidFill>
                          <a:latin typeface="Century Schoolbook" panose="02040604050505020304"/>
                        </a:defRPr>
                      </a:lvl8pPr>
                      <a:lvl9pPr marL="3657600" algn="l" defTabSz="457200" rtl="0" eaLnBrk="1" latinLnBrk="0" hangingPunct="1">
                        <a:defRPr sz="1800" kern="1200">
                          <a:solidFill>
                            <a:schemeClr val="dk1"/>
                          </a:solidFill>
                          <a:latin typeface="Century Schoolbook" panose="02040604050505020304"/>
                        </a:defRPr>
                      </a:lvl9pPr>
                    </a:lstStyle>
                    <a:p>
                      <a:pPr algn="l" fontAlgn="b"/>
                      <a:r>
                        <a:rPr lang="en-US" sz="1600" b="1" i="0" u="none" strike="noStrike" dirty="0">
                          <a:solidFill>
                            <a:schemeClr val="tx1"/>
                          </a:solidFill>
                          <a:effectLst/>
                          <a:latin typeface="Calibri" panose="020F0502020204030204" pitchFamily="34" charset="0"/>
                        </a:rPr>
                        <a:t>Can be used to…</a:t>
                      </a:r>
                    </a:p>
                  </a:txBody>
                  <a:tcPr marT="3810" anchor="b"/>
                </a:tc>
                <a:extLst>
                  <a:ext uri="{0D108BD9-81ED-4DB2-BD59-A6C34878D82A}">
                    <a16:rowId xmlns:a16="http://schemas.microsoft.com/office/drawing/2014/main" val="548027873"/>
                  </a:ext>
                </a:extLst>
              </a:tr>
              <a:tr h="0">
                <a:tc>
                  <a:txBody>
                    <a:bodyPr/>
                    <a:lstStyle/>
                    <a:p>
                      <a:pPr algn="l" fontAlgn="b"/>
                      <a:r>
                        <a:rPr lang="en-US" sz="1600" u="none" strike="noStrike" kern="1200" dirty="0">
                          <a:solidFill>
                            <a:schemeClr val="dk1"/>
                          </a:solidFill>
                          <a:effectLst/>
                          <a:latin typeface="+mn-lt"/>
                          <a:ea typeface="+mn-ea"/>
                          <a:cs typeface="+mn-cs"/>
                        </a:rPr>
                        <a:t>NTDLL.DLL</a:t>
                      </a:r>
                    </a:p>
                  </a:txBody>
                  <a:tcPr marT="0" anchor="b"/>
                </a:tc>
                <a:tc>
                  <a:txBody>
                    <a:bodyPr/>
                    <a:lstStyle/>
                    <a:p>
                      <a:pPr algn="l" fontAlgn="b"/>
                      <a:r>
                        <a:rPr lang="en-US" sz="1600" u="none" strike="noStrike" kern="1200" dirty="0" err="1">
                          <a:solidFill>
                            <a:schemeClr val="dk1"/>
                          </a:solidFill>
                          <a:effectLst/>
                          <a:latin typeface="+mn-lt"/>
                          <a:ea typeface="+mn-ea"/>
                          <a:cs typeface="+mn-cs"/>
                        </a:rPr>
                        <a:t>NtQueryDirectoryFile</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0.001956968</a:t>
                      </a:r>
                    </a:p>
                  </a:txBody>
                  <a:tcPr marT="0" anchor="b"/>
                </a:tc>
                <a:tc>
                  <a:txBody>
                    <a:bodyPr/>
                    <a:lstStyle/>
                    <a:p>
                      <a:pPr algn="l" fontAlgn="b"/>
                      <a:r>
                        <a:rPr lang="en-US" sz="1600" u="none" strike="noStrike" kern="1200" dirty="0">
                          <a:solidFill>
                            <a:schemeClr val="dk1"/>
                          </a:solidFill>
                          <a:effectLst/>
                          <a:latin typeface="+mn-lt"/>
                          <a:ea typeface="+mn-ea"/>
                          <a:cs typeface="+mn-cs"/>
                        </a:rPr>
                        <a:t>returns information about files in a directory. Some rootkits hook this function to hide files.</a:t>
                      </a:r>
                    </a:p>
                  </a:txBody>
                  <a:tcPr marT="0" anchor="b"/>
                </a:tc>
                <a:extLst>
                  <a:ext uri="{0D108BD9-81ED-4DB2-BD59-A6C34878D82A}">
                    <a16:rowId xmlns:a16="http://schemas.microsoft.com/office/drawing/2014/main" val="3310469362"/>
                  </a:ext>
                </a:extLst>
              </a:tr>
              <a:tr h="0">
                <a:tc>
                  <a:txBody>
                    <a:bodyPr/>
                    <a:lstStyle/>
                    <a:p>
                      <a:pPr algn="l" fontAlgn="b"/>
                      <a:r>
                        <a:rPr lang="en-US" sz="1600" u="none" strike="noStrike" kern="1200" dirty="0">
                          <a:solidFill>
                            <a:schemeClr val="dk1"/>
                          </a:solidFill>
                          <a:effectLst/>
                          <a:latin typeface="+mn-lt"/>
                          <a:ea typeface="+mn-ea"/>
                          <a:cs typeface="+mn-cs"/>
                        </a:rPr>
                        <a:t>KERNEL32.DLL</a:t>
                      </a:r>
                    </a:p>
                  </a:txBody>
                  <a:tcPr marT="0" anchor="b"/>
                </a:tc>
                <a:tc>
                  <a:txBody>
                    <a:bodyPr/>
                    <a:lstStyle/>
                    <a:p>
                      <a:pPr algn="l" fontAlgn="b"/>
                      <a:r>
                        <a:rPr lang="en-US" sz="1600" u="none" strike="noStrike" kern="1200" dirty="0" err="1">
                          <a:solidFill>
                            <a:schemeClr val="dk1"/>
                          </a:solidFill>
                          <a:effectLst/>
                          <a:latin typeface="+mn-lt"/>
                          <a:ea typeface="+mn-ea"/>
                          <a:cs typeface="+mn-cs"/>
                        </a:rPr>
                        <a:t>CheckRemoteDebuggerPresent</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0.000305713</a:t>
                      </a:r>
                    </a:p>
                  </a:txBody>
                  <a:tcPr marT="0" anchor="b"/>
                </a:tc>
                <a:tc>
                  <a:txBody>
                    <a:bodyPr/>
                    <a:lstStyle/>
                    <a:p>
                      <a:pPr algn="l" fontAlgn="b"/>
                      <a:r>
                        <a:rPr lang="en-US" sz="1600" u="none" strike="noStrike" kern="1200" dirty="0">
                          <a:solidFill>
                            <a:schemeClr val="dk1"/>
                          </a:solidFill>
                          <a:effectLst/>
                          <a:latin typeface="+mn-lt"/>
                          <a:ea typeface="+mn-ea"/>
                          <a:cs typeface="+mn-cs"/>
                        </a:rPr>
                        <a:t>identify and respond to attempts to debug the malware.</a:t>
                      </a:r>
                    </a:p>
                  </a:txBody>
                  <a:tcPr marT="0" anchor="b"/>
                </a:tc>
                <a:extLst>
                  <a:ext uri="{0D108BD9-81ED-4DB2-BD59-A6C34878D82A}">
                    <a16:rowId xmlns:a16="http://schemas.microsoft.com/office/drawing/2014/main" val="57589679"/>
                  </a:ext>
                </a:extLst>
              </a:tr>
              <a:tr h="0">
                <a:tc>
                  <a:txBody>
                    <a:bodyPr/>
                    <a:lstStyle/>
                    <a:p>
                      <a:pPr algn="l" fontAlgn="b"/>
                      <a:r>
                        <a:rPr lang="en-US" sz="1600" u="none" strike="noStrike" kern="1200" dirty="0">
                          <a:solidFill>
                            <a:schemeClr val="dk1"/>
                          </a:solidFill>
                          <a:effectLst/>
                          <a:latin typeface="+mn-lt"/>
                          <a:ea typeface="+mn-ea"/>
                          <a:cs typeface="+mn-cs"/>
                        </a:rPr>
                        <a:t>KERNEL32.DLL</a:t>
                      </a:r>
                    </a:p>
                  </a:txBody>
                  <a:tcPr marT="0" anchor="b"/>
                </a:tc>
                <a:tc>
                  <a:txBody>
                    <a:bodyPr/>
                    <a:lstStyle/>
                    <a:p>
                      <a:pPr algn="l" fontAlgn="b"/>
                      <a:r>
                        <a:rPr lang="en-US" sz="1600" u="none" strike="noStrike" kern="1200" dirty="0" err="1">
                          <a:solidFill>
                            <a:schemeClr val="dk1"/>
                          </a:solidFill>
                          <a:effectLst/>
                          <a:latin typeface="+mn-lt"/>
                          <a:ea typeface="+mn-ea"/>
                          <a:cs typeface="+mn-cs"/>
                        </a:rPr>
                        <a:t>IsDebuggerPresent</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0.065084717</a:t>
                      </a:r>
                    </a:p>
                  </a:txBody>
                  <a:tcPr marT="0" anchor="b"/>
                </a:tc>
                <a:tc>
                  <a:txBody>
                    <a:bodyPr/>
                    <a:lstStyle/>
                    <a:p>
                      <a:pPr algn="l" fontAlgn="b"/>
                      <a:r>
                        <a:rPr lang="en-US" sz="1600" u="none" strike="noStrike" kern="1200" dirty="0">
                          <a:solidFill>
                            <a:schemeClr val="dk1"/>
                          </a:solidFill>
                          <a:effectLst/>
                          <a:latin typeface="+mn-lt"/>
                          <a:ea typeface="+mn-ea"/>
                          <a:cs typeface="+mn-cs"/>
                        </a:rPr>
                        <a:t>Identify and respond to attempts to debug the malware.</a:t>
                      </a:r>
                    </a:p>
                  </a:txBody>
                  <a:tcPr marT="0" anchor="b"/>
                </a:tc>
                <a:extLst>
                  <a:ext uri="{0D108BD9-81ED-4DB2-BD59-A6C34878D82A}">
                    <a16:rowId xmlns:a16="http://schemas.microsoft.com/office/drawing/2014/main" val="2149430122"/>
                  </a:ext>
                </a:extLst>
              </a:tr>
              <a:tr h="0">
                <a:tc>
                  <a:txBody>
                    <a:bodyPr/>
                    <a:lstStyle/>
                    <a:p>
                      <a:pPr algn="l" fontAlgn="b"/>
                      <a:r>
                        <a:rPr lang="en-US" sz="1600" u="none" strike="noStrike" kern="1200" dirty="0">
                          <a:solidFill>
                            <a:schemeClr val="dk1"/>
                          </a:solidFill>
                          <a:effectLst/>
                          <a:latin typeface="+mn-lt"/>
                          <a:ea typeface="+mn-ea"/>
                          <a:cs typeface="+mn-cs"/>
                        </a:rPr>
                        <a:t>KERNEL32.DLL</a:t>
                      </a:r>
                    </a:p>
                  </a:txBody>
                  <a:tcPr marT="0" anchor="b"/>
                </a:tc>
                <a:tc>
                  <a:txBody>
                    <a:bodyPr/>
                    <a:lstStyle/>
                    <a:p>
                      <a:pPr algn="l" fontAlgn="b"/>
                      <a:r>
                        <a:rPr lang="en-US" sz="1600" u="none" strike="noStrike" kern="1200" dirty="0" err="1">
                          <a:solidFill>
                            <a:schemeClr val="dk1"/>
                          </a:solidFill>
                          <a:effectLst/>
                          <a:latin typeface="+mn-lt"/>
                          <a:ea typeface="+mn-ea"/>
                          <a:cs typeface="+mn-cs"/>
                        </a:rPr>
                        <a:t>OpenMutexA</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0.009837112</a:t>
                      </a:r>
                    </a:p>
                  </a:txBody>
                  <a:tcPr marT="0" anchor="b"/>
                </a:tc>
                <a:tc>
                  <a:txBody>
                    <a:bodyPr/>
                    <a:lstStyle/>
                    <a:p>
                      <a:pPr algn="l" fontAlgn="b"/>
                      <a:r>
                        <a:rPr lang="en-US" sz="1600" u="none" strike="noStrike" kern="1200" dirty="0">
                          <a:solidFill>
                            <a:schemeClr val="dk1"/>
                          </a:solidFill>
                          <a:effectLst/>
                          <a:latin typeface="+mn-lt"/>
                          <a:ea typeface="+mn-ea"/>
                          <a:cs typeface="+mn-cs"/>
                        </a:rPr>
                        <a:t>ensure malware doesn’t infect the same host twice.</a:t>
                      </a:r>
                    </a:p>
                  </a:txBody>
                  <a:tcPr marT="0" anchor="b"/>
                </a:tc>
                <a:extLst>
                  <a:ext uri="{0D108BD9-81ED-4DB2-BD59-A6C34878D82A}">
                    <a16:rowId xmlns:a16="http://schemas.microsoft.com/office/drawing/2014/main" val="1763067276"/>
                  </a:ext>
                </a:extLst>
              </a:tr>
              <a:tr h="0">
                <a:tc>
                  <a:txBody>
                    <a:bodyPr/>
                    <a:lstStyle/>
                    <a:p>
                      <a:pPr algn="l" fontAlgn="b"/>
                      <a:r>
                        <a:rPr lang="en-US" sz="1600" u="none" strike="noStrike" kern="1200" dirty="0">
                          <a:solidFill>
                            <a:schemeClr val="dk1"/>
                          </a:solidFill>
                          <a:effectLst/>
                          <a:latin typeface="+mn-lt"/>
                          <a:ea typeface="+mn-ea"/>
                          <a:cs typeface="+mn-cs"/>
                        </a:rPr>
                        <a:t>KERNEL32.DLL</a:t>
                      </a:r>
                    </a:p>
                  </a:txBody>
                  <a:tcPr marT="0" anchor="b"/>
                </a:tc>
                <a:tc>
                  <a:txBody>
                    <a:bodyPr/>
                    <a:lstStyle/>
                    <a:p>
                      <a:pPr algn="l" fontAlgn="b"/>
                      <a:r>
                        <a:rPr lang="en-US" sz="1600" u="none" strike="noStrike" kern="1200" dirty="0" err="1">
                          <a:solidFill>
                            <a:schemeClr val="dk1"/>
                          </a:solidFill>
                          <a:effectLst/>
                          <a:latin typeface="+mn-lt"/>
                          <a:ea typeface="+mn-ea"/>
                          <a:cs typeface="+mn-cs"/>
                        </a:rPr>
                        <a:t>PeekNamedPipe</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0.006045901</a:t>
                      </a:r>
                    </a:p>
                  </a:txBody>
                  <a:tcPr marT="0" anchor="b"/>
                </a:tc>
                <a:tc>
                  <a:txBody>
                    <a:bodyPr/>
                    <a:lstStyle/>
                    <a:p>
                      <a:pPr algn="l" fontAlgn="b"/>
                      <a:r>
                        <a:rPr lang="en-US" sz="1600" u="none" strike="noStrike" kern="1200" dirty="0">
                          <a:solidFill>
                            <a:schemeClr val="dk1"/>
                          </a:solidFill>
                          <a:effectLst/>
                          <a:latin typeface="+mn-lt"/>
                          <a:ea typeface="+mn-ea"/>
                          <a:cs typeface="+mn-cs"/>
                        </a:rPr>
                        <a:t>copy data from a named pipe and is popular with reverse shells.</a:t>
                      </a:r>
                    </a:p>
                  </a:txBody>
                  <a:tcPr marT="0" anchor="b"/>
                </a:tc>
                <a:extLst>
                  <a:ext uri="{0D108BD9-81ED-4DB2-BD59-A6C34878D82A}">
                    <a16:rowId xmlns:a16="http://schemas.microsoft.com/office/drawing/2014/main" val="4062791160"/>
                  </a:ext>
                </a:extLst>
              </a:tr>
              <a:tr h="0">
                <a:tc>
                  <a:txBody>
                    <a:bodyPr/>
                    <a:lstStyle/>
                    <a:p>
                      <a:pPr algn="l" fontAlgn="b"/>
                      <a:r>
                        <a:rPr lang="en-US" sz="1600" u="none" strike="noStrike" kern="1200" dirty="0">
                          <a:solidFill>
                            <a:schemeClr val="dk1"/>
                          </a:solidFill>
                          <a:effectLst/>
                          <a:latin typeface="+mn-lt"/>
                          <a:ea typeface="+mn-ea"/>
                          <a:cs typeface="+mn-cs"/>
                        </a:rPr>
                        <a:t>SHELL32.DLL</a:t>
                      </a:r>
                    </a:p>
                  </a:txBody>
                  <a:tcPr marT="0" anchor="b"/>
                </a:tc>
                <a:tc>
                  <a:txBody>
                    <a:bodyPr/>
                    <a:lstStyle/>
                    <a:p>
                      <a:pPr algn="l" fontAlgn="b"/>
                      <a:r>
                        <a:rPr lang="en-US" sz="1600" u="none" strike="noStrike" kern="1200" dirty="0" err="1">
                          <a:solidFill>
                            <a:schemeClr val="dk1"/>
                          </a:solidFill>
                          <a:effectLst/>
                          <a:latin typeface="+mn-lt"/>
                          <a:ea typeface="+mn-ea"/>
                          <a:cs typeface="+mn-cs"/>
                        </a:rPr>
                        <a:t>ShellExecuteA</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0.026684861</a:t>
                      </a:r>
                    </a:p>
                  </a:txBody>
                  <a:tcPr marT="0" anchor="b"/>
                </a:tc>
                <a:tc>
                  <a:txBody>
                    <a:bodyPr/>
                    <a:lstStyle/>
                    <a:p>
                      <a:pPr algn="l" fontAlgn="b"/>
                      <a:r>
                        <a:rPr lang="en-US" sz="1600" u="none" strike="noStrike" kern="1200" dirty="0">
                          <a:solidFill>
                            <a:schemeClr val="dk1"/>
                          </a:solidFill>
                          <a:effectLst/>
                          <a:latin typeface="+mn-lt"/>
                          <a:ea typeface="+mn-ea"/>
                          <a:cs typeface="+mn-cs"/>
                        </a:rPr>
                        <a:t>execute another program.</a:t>
                      </a:r>
                    </a:p>
                  </a:txBody>
                  <a:tcPr marT="0" anchor="b"/>
                </a:tc>
                <a:extLst>
                  <a:ext uri="{0D108BD9-81ED-4DB2-BD59-A6C34878D82A}">
                    <a16:rowId xmlns:a16="http://schemas.microsoft.com/office/drawing/2014/main" val="1433857952"/>
                  </a:ext>
                </a:extLst>
              </a:tr>
              <a:tr h="0">
                <a:tc>
                  <a:txBody>
                    <a:bodyPr/>
                    <a:lstStyle/>
                    <a:p>
                      <a:pPr algn="l" fontAlgn="b"/>
                      <a:r>
                        <a:rPr lang="en-US" sz="1600" u="none" strike="noStrike" kern="1200" dirty="0">
                          <a:solidFill>
                            <a:schemeClr val="dk1"/>
                          </a:solidFill>
                          <a:effectLst/>
                          <a:latin typeface="+mn-lt"/>
                          <a:ea typeface="+mn-ea"/>
                          <a:cs typeface="+mn-cs"/>
                        </a:rPr>
                        <a:t>URLMON.DLL</a:t>
                      </a:r>
                    </a:p>
                  </a:txBody>
                  <a:tcPr marT="0" anchor="b"/>
                </a:tc>
                <a:tc>
                  <a:txBody>
                    <a:bodyPr/>
                    <a:lstStyle/>
                    <a:p>
                      <a:pPr algn="l" fontAlgn="b"/>
                      <a:r>
                        <a:rPr lang="en-US" sz="1600" u="none" strike="noStrike" kern="1200" dirty="0" err="1">
                          <a:solidFill>
                            <a:schemeClr val="dk1"/>
                          </a:solidFill>
                          <a:effectLst/>
                          <a:latin typeface="+mn-lt"/>
                          <a:ea typeface="+mn-ea"/>
                          <a:cs typeface="+mn-cs"/>
                        </a:rPr>
                        <a:t>URLDownloadToFileA</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0.006048557</a:t>
                      </a:r>
                    </a:p>
                  </a:txBody>
                  <a:tcPr marT="0" anchor="b"/>
                </a:tc>
                <a:tc>
                  <a:txBody>
                    <a:bodyPr/>
                    <a:lstStyle/>
                    <a:p>
                      <a:pPr algn="l" fontAlgn="b"/>
                      <a:r>
                        <a:rPr lang="en-US" sz="1600" u="none" strike="noStrike" kern="1200" dirty="0">
                          <a:solidFill>
                            <a:schemeClr val="dk1"/>
                          </a:solidFill>
                          <a:effectLst/>
                          <a:latin typeface="+mn-lt"/>
                          <a:ea typeface="+mn-ea"/>
                          <a:cs typeface="+mn-cs"/>
                        </a:rPr>
                        <a:t>download a file from a web server and save it to disk. This function is popular with downloaders because it implements all the functionality of a downloader in one function call.</a:t>
                      </a:r>
                    </a:p>
                  </a:txBody>
                  <a:tcPr marT="0" anchor="b"/>
                </a:tc>
                <a:extLst>
                  <a:ext uri="{0D108BD9-81ED-4DB2-BD59-A6C34878D82A}">
                    <a16:rowId xmlns:a16="http://schemas.microsoft.com/office/drawing/2014/main" val="3091139092"/>
                  </a:ext>
                </a:extLst>
              </a:tr>
              <a:tr h="0">
                <a:tc>
                  <a:txBody>
                    <a:bodyPr/>
                    <a:lstStyle/>
                    <a:p>
                      <a:pPr algn="l" fontAlgn="b"/>
                      <a:r>
                        <a:rPr lang="en-US" sz="1600" u="none" strike="noStrike" kern="1200" dirty="0">
                          <a:solidFill>
                            <a:schemeClr val="dk1"/>
                          </a:solidFill>
                          <a:effectLst/>
                          <a:latin typeface="+mn-lt"/>
                          <a:ea typeface="+mn-ea"/>
                          <a:cs typeface="+mn-cs"/>
                        </a:rPr>
                        <a:t>KERNEL32.DLL</a:t>
                      </a:r>
                    </a:p>
                  </a:txBody>
                  <a:tcPr marT="0" anchor="b"/>
                </a:tc>
                <a:tc>
                  <a:txBody>
                    <a:bodyPr/>
                    <a:lstStyle/>
                    <a:p>
                      <a:pPr algn="l" fontAlgn="b"/>
                      <a:r>
                        <a:rPr lang="en-US" sz="1600" u="none" strike="noStrike" kern="1200" dirty="0" err="1">
                          <a:solidFill>
                            <a:schemeClr val="dk1"/>
                          </a:solidFill>
                          <a:effectLst/>
                          <a:latin typeface="+mn-lt"/>
                          <a:ea typeface="+mn-ea"/>
                          <a:cs typeface="+mn-cs"/>
                        </a:rPr>
                        <a:t>WinExec</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0.013938595</a:t>
                      </a:r>
                    </a:p>
                  </a:txBody>
                  <a:tcPr marT="0" anchor="b"/>
                </a:tc>
                <a:tc>
                  <a:txBody>
                    <a:bodyPr/>
                    <a:lstStyle/>
                    <a:p>
                      <a:pPr algn="l" fontAlgn="b"/>
                      <a:r>
                        <a:rPr lang="en-US" sz="1600" u="none" strike="noStrike" kern="1200" dirty="0">
                          <a:solidFill>
                            <a:schemeClr val="dk1"/>
                          </a:solidFill>
                          <a:effectLst/>
                          <a:latin typeface="+mn-lt"/>
                          <a:ea typeface="+mn-ea"/>
                          <a:cs typeface="+mn-cs"/>
                        </a:rPr>
                        <a:t>execute another program.</a:t>
                      </a:r>
                    </a:p>
                  </a:txBody>
                  <a:tcPr marT="0" anchor="b"/>
                </a:tc>
                <a:extLst>
                  <a:ext uri="{0D108BD9-81ED-4DB2-BD59-A6C34878D82A}">
                    <a16:rowId xmlns:a16="http://schemas.microsoft.com/office/drawing/2014/main" val="2767639131"/>
                  </a:ext>
                </a:extLst>
              </a:tr>
              <a:tr h="0">
                <a:tc>
                  <a:txBody>
                    <a:bodyPr/>
                    <a:lstStyle/>
                    <a:p>
                      <a:pPr algn="l" fontAlgn="b"/>
                      <a:r>
                        <a:rPr lang="en-US" sz="1600" u="none" strike="noStrike" kern="1200" dirty="0">
                          <a:solidFill>
                            <a:schemeClr val="dk1"/>
                          </a:solidFill>
                          <a:effectLst/>
                          <a:latin typeface="+mn-lt"/>
                          <a:ea typeface="+mn-ea"/>
                          <a:cs typeface="+mn-cs"/>
                        </a:rPr>
                        <a:t>NETAPI32.DLL</a:t>
                      </a:r>
                    </a:p>
                  </a:txBody>
                  <a:tcPr marT="0" anchor="b"/>
                </a:tc>
                <a:tc>
                  <a:txBody>
                    <a:bodyPr/>
                    <a:lstStyle/>
                    <a:p>
                      <a:pPr algn="l" fontAlgn="b"/>
                      <a:r>
                        <a:rPr lang="en-US" sz="1600" u="none" strike="noStrike" kern="1200" dirty="0" err="1">
                          <a:solidFill>
                            <a:schemeClr val="dk1"/>
                          </a:solidFill>
                          <a:effectLst/>
                          <a:latin typeface="+mn-lt"/>
                          <a:ea typeface="+mn-ea"/>
                          <a:cs typeface="+mn-cs"/>
                        </a:rPr>
                        <a:t>NetScheduleJobAdd</a:t>
                      </a:r>
                      <a:endParaRPr lang="en-US" sz="1600" u="none" strike="noStrike" kern="1200" dirty="0">
                        <a:solidFill>
                          <a:schemeClr val="dk1"/>
                        </a:solidFill>
                        <a:effectLst/>
                        <a:latin typeface="+mn-lt"/>
                        <a:ea typeface="+mn-ea"/>
                        <a:cs typeface="+mn-cs"/>
                      </a:endParaRPr>
                    </a:p>
                  </a:txBody>
                  <a:tcPr marT="0" anchor="b"/>
                </a:tc>
                <a:tc>
                  <a:txBody>
                    <a:bodyPr/>
                    <a:lstStyle/>
                    <a:p>
                      <a:pPr algn="r" fontAlgn="b"/>
                      <a:r>
                        <a:rPr lang="en-US" sz="1600" u="none" strike="noStrike" kern="1200" dirty="0">
                          <a:solidFill>
                            <a:schemeClr val="dk1"/>
                          </a:solidFill>
                          <a:effectLst/>
                          <a:latin typeface="+mn-lt"/>
                          <a:ea typeface="+mn-ea"/>
                          <a:cs typeface="+mn-cs"/>
                        </a:rPr>
                        <a:t>0.000442543</a:t>
                      </a:r>
                    </a:p>
                  </a:txBody>
                  <a:tcPr marT="0" anchor="b"/>
                </a:tc>
                <a:tc>
                  <a:txBody>
                    <a:bodyPr/>
                    <a:lstStyle/>
                    <a:p>
                      <a:pPr algn="l" fontAlgn="b"/>
                      <a:r>
                        <a:rPr lang="en-US" sz="1600" u="none" strike="noStrike" kern="1200" dirty="0">
                          <a:solidFill>
                            <a:schemeClr val="dk1"/>
                          </a:solidFill>
                          <a:effectLst/>
                          <a:latin typeface="+mn-lt"/>
                          <a:ea typeface="+mn-ea"/>
                          <a:cs typeface="+mn-cs"/>
                        </a:rPr>
                        <a:t>submit a request for a program to be run at a specified date and time. </a:t>
                      </a:r>
                    </a:p>
                  </a:txBody>
                  <a:tcPr marT="0" anchor="b"/>
                </a:tc>
                <a:extLst>
                  <a:ext uri="{0D108BD9-81ED-4DB2-BD59-A6C34878D82A}">
                    <a16:rowId xmlns:a16="http://schemas.microsoft.com/office/drawing/2014/main" val="3119838954"/>
                  </a:ext>
                </a:extLst>
              </a:tr>
            </a:tbl>
          </a:graphicData>
        </a:graphic>
      </p:graphicFrame>
    </p:spTree>
    <p:extLst>
      <p:ext uri="{BB962C8B-B14F-4D97-AF65-F5344CB8AC3E}">
        <p14:creationId xmlns:p14="http://schemas.microsoft.com/office/powerpoint/2010/main" val="3165490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8DF009-1464-40C3-A52F-50151ADFD978}"/>
              </a:ext>
            </a:extLst>
          </p:cNvPr>
          <p:cNvSpPr>
            <a:spLocks noGrp="1"/>
          </p:cNvSpPr>
          <p:nvPr>
            <p:ph type="title"/>
          </p:nvPr>
        </p:nvSpPr>
        <p:spPr/>
        <p:txBody>
          <a:bodyPr/>
          <a:lstStyle/>
          <a:p>
            <a:r>
              <a:rPr lang="en-US" dirty="0"/>
              <a:t>File Entropy</a:t>
            </a:r>
          </a:p>
        </p:txBody>
      </p:sp>
      <p:sp>
        <p:nvSpPr>
          <p:cNvPr id="6" name="Text Placeholder 5">
            <a:extLst>
              <a:ext uri="{FF2B5EF4-FFF2-40B4-BE49-F238E27FC236}">
                <a16:creationId xmlns:a16="http://schemas.microsoft.com/office/drawing/2014/main" id="{9BC04582-0A51-4A42-B979-5DFC2D181F48}"/>
              </a:ext>
            </a:extLst>
          </p:cNvPr>
          <p:cNvSpPr>
            <a:spLocks noGrp="1"/>
          </p:cNvSpPr>
          <p:nvPr>
            <p:ph type="body" idx="1"/>
          </p:nvPr>
        </p:nvSpPr>
        <p:spPr/>
        <p:txBody>
          <a:bodyPr/>
          <a:lstStyle/>
          <a:p>
            <a:endParaRPr lang="en-US" dirty="0"/>
          </a:p>
        </p:txBody>
      </p:sp>
      <p:sp>
        <p:nvSpPr>
          <p:cNvPr id="7" name="Content Placeholder 6">
            <a:extLst>
              <a:ext uri="{FF2B5EF4-FFF2-40B4-BE49-F238E27FC236}">
                <a16:creationId xmlns:a16="http://schemas.microsoft.com/office/drawing/2014/main" id="{70343E32-8666-4818-AE0E-983CDE7E5366}"/>
              </a:ext>
            </a:extLst>
          </p:cNvPr>
          <p:cNvSpPr>
            <a:spLocks noGrp="1"/>
          </p:cNvSpPr>
          <p:nvPr>
            <p:ph sz="half" idx="2"/>
          </p:nvPr>
        </p:nvSpPr>
        <p:spPr/>
        <p:txBody>
          <a:bodyPr>
            <a:normAutofit fontScale="92500" lnSpcReduction="20000"/>
          </a:bodyPr>
          <a:lstStyle/>
          <a:p>
            <a:r>
              <a:rPr lang="en-US" dirty="0"/>
              <a:t>Shannon Entropy</a:t>
            </a:r>
          </a:p>
          <a:p>
            <a:r>
              <a:rPr lang="en-US" dirty="0"/>
              <a:t>Measures amount of disorder in a file</a:t>
            </a:r>
          </a:p>
          <a:p>
            <a:r>
              <a:rPr lang="en-US" dirty="0"/>
              <a:t>Values range between zero and 8</a:t>
            </a:r>
          </a:p>
          <a:p>
            <a:r>
              <a:rPr lang="en-US" dirty="0"/>
              <a:t>Lower entropy indicates more predictable or homologous data</a:t>
            </a:r>
          </a:p>
          <a:p>
            <a:r>
              <a:rPr lang="en-US" dirty="0"/>
              <a:t>Higher entropy indicates less predictable data</a:t>
            </a:r>
          </a:p>
          <a:p>
            <a:r>
              <a:rPr lang="en-US" dirty="0"/>
              <a:t>Encrypted and packed files tend to show higher entropy</a:t>
            </a:r>
          </a:p>
          <a:p>
            <a:r>
              <a:rPr lang="en-US" dirty="0"/>
              <a:t>42% of all malware has an entropy of 7.6 or more</a:t>
            </a:r>
          </a:p>
          <a:p>
            <a:r>
              <a:rPr lang="en-US" dirty="0"/>
              <a:t>Malware authors often utilize encryption and obfuscation to hide parts of their code that have been </a:t>
            </a:r>
            <a:r>
              <a:rPr lang="en-US" dirty="0" err="1"/>
              <a:t>signaturized</a:t>
            </a:r>
            <a:r>
              <a:rPr lang="en-US" dirty="0"/>
              <a:t> by antivirus</a:t>
            </a:r>
          </a:p>
        </p:txBody>
      </p:sp>
      <p:graphicFrame>
        <p:nvGraphicFramePr>
          <p:cNvPr id="2" name="Content Placeholder 6">
            <a:extLst>
              <a:ext uri="{FF2B5EF4-FFF2-40B4-BE49-F238E27FC236}">
                <a16:creationId xmlns:a16="http://schemas.microsoft.com/office/drawing/2014/main" id="{5DDB6928-B6E1-4557-A8E2-0B32762E20D4}"/>
              </a:ext>
            </a:extLst>
          </p:cNvPr>
          <p:cNvGraphicFramePr>
            <a:graphicFrameLocks noGrp="1"/>
          </p:cNvGraphicFramePr>
          <p:nvPr>
            <p:ph sz="quarter" idx="4"/>
            <p:extLst>
              <p:ext uri="{D42A27DB-BD31-4B8C-83A1-F6EECF244321}">
                <p14:modId xmlns:p14="http://schemas.microsoft.com/office/powerpoint/2010/main" val="2757397372"/>
              </p:ext>
            </p:extLst>
          </p:nvPr>
        </p:nvGraphicFramePr>
        <p:xfrm>
          <a:off x="5818188" y="1429473"/>
          <a:ext cx="5924328" cy="43617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6204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8DF009-1464-40C3-A52F-50151ADFD978}"/>
              </a:ext>
            </a:extLst>
          </p:cNvPr>
          <p:cNvSpPr>
            <a:spLocks noGrp="1"/>
          </p:cNvSpPr>
          <p:nvPr>
            <p:ph type="title"/>
          </p:nvPr>
        </p:nvSpPr>
        <p:spPr>
          <a:xfrm>
            <a:off x="1114061" y="5705138"/>
            <a:ext cx="10131427" cy="566738"/>
          </a:xfrm>
        </p:spPr>
        <p:txBody>
          <a:bodyPr/>
          <a:lstStyle/>
          <a:p>
            <a:pPr algn="ctr"/>
            <a:r>
              <a:rPr lang="en-US" dirty="0"/>
              <a:t>File Entropy</a:t>
            </a:r>
          </a:p>
        </p:txBody>
      </p:sp>
      <p:sp>
        <p:nvSpPr>
          <p:cNvPr id="6" name="Text Placeholder 5">
            <a:extLst>
              <a:ext uri="{FF2B5EF4-FFF2-40B4-BE49-F238E27FC236}">
                <a16:creationId xmlns:a16="http://schemas.microsoft.com/office/drawing/2014/main" id="{9BC04582-0A51-4A42-B979-5DFC2D181F48}"/>
              </a:ext>
            </a:extLst>
          </p:cNvPr>
          <p:cNvSpPr>
            <a:spLocks noGrp="1"/>
          </p:cNvSpPr>
          <p:nvPr>
            <p:ph type="body" sz="half" idx="2"/>
          </p:nvPr>
        </p:nvSpPr>
        <p:spPr>
          <a:xfrm>
            <a:off x="1114061" y="6271876"/>
            <a:ext cx="10131427" cy="493712"/>
          </a:xfrm>
        </p:spPr>
        <p:txBody>
          <a:bodyPr/>
          <a:lstStyle/>
          <a:p>
            <a:pPr algn="ctr"/>
            <a:r>
              <a:rPr lang="en-US" dirty="0"/>
              <a:t>Wancrypt0r sample</a:t>
            </a:r>
          </a:p>
        </p:txBody>
      </p:sp>
      <p:sp>
        <p:nvSpPr>
          <p:cNvPr id="14" name="Content Placeholder 2">
            <a:extLst>
              <a:ext uri="{FF2B5EF4-FFF2-40B4-BE49-F238E27FC236}">
                <a16:creationId xmlns:a16="http://schemas.microsoft.com/office/drawing/2014/main" id="{A45D2BED-E033-46F5-908A-5F560E11C149}"/>
              </a:ext>
            </a:extLst>
          </p:cNvPr>
          <p:cNvSpPr txBox="1">
            <a:spLocks/>
          </p:cNvSpPr>
          <p:nvPr/>
        </p:nvSpPr>
        <p:spPr>
          <a:xfrm>
            <a:off x="2856609" y="167834"/>
            <a:ext cx="6646333" cy="5618480"/>
          </a:xfrm>
          <a:prstGeom prst="rect">
            <a:avLst/>
          </a:prstGeom>
          <a:solidFill>
            <a:srgbClr val="000000"/>
          </a:solidFill>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PS&gt; sigcheck.exe -a -h -</a:t>
            </a:r>
            <a:r>
              <a:rPr lang="en-US" sz="1200" dirty="0" err="1">
                <a:solidFill>
                  <a:srgbClr val="FFFFFF"/>
                </a:solidFill>
                <a:latin typeface="Consolas" panose="020B0609020204030204" pitchFamily="49" charset="0"/>
              </a:rPr>
              <a:t>i</a:t>
            </a:r>
            <a:r>
              <a:rPr lang="en-US" sz="1200" dirty="0">
                <a:solidFill>
                  <a:srgbClr val="FFFFFF"/>
                </a:solidFill>
                <a:latin typeface="Consolas" panose="020B0609020204030204" pitchFamily="49" charset="0"/>
              </a:rPr>
              <a:t> -m –</a:t>
            </a:r>
            <a:r>
              <a:rPr lang="en-US" sz="1200" dirty="0" err="1">
                <a:solidFill>
                  <a:srgbClr val="FFFFFF"/>
                </a:solidFill>
                <a:latin typeface="Consolas" panose="020B0609020204030204" pitchFamily="49" charset="0"/>
              </a:rPr>
              <a:t>nobanner</a:t>
            </a:r>
            <a:r>
              <a:rPr lang="en-US" sz="1200" dirty="0">
                <a:solidFill>
                  <a:srgbClr val="FFFFFF"/>
                </a:solidFill>
                <a:latin typeface="Consolas" panose="020B0609020204030204" pitchFamily="49" charset="0"/>
              </a:rPr>
              <a:t> “./sample.exe”</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Verified:       Unsigned</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Link date:      2:03 AM 11/20/2010</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Publisher: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Company: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Description: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Product: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Prod version: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File version:   n/a</a:t>
            </a:r>
          </a:p>
          <a:p>
            <a:pPr marL="0" lvl="0" indent="0">
              <a:lnSpc>
                <a:spcPct val="120000"/>
              </a:lnSpc>
              <a:spcBef>
                <a:spcPts val="0"/>
              </a:spcBef>
              <a:spcAft>
                <a:spcPts val="0"/>
              </a:spcAft>
              <a:buClr>
                <a:srgbClr val="6F6F74"/>
              </a:buClr>
              <a:buNone/>
              <a:defRPr/>
            </a:pPr>
            <a:r>
              <a:rPr lang="en-US" sz="1200" dirty="0" err="1">
                <a:solidFill>
                  <a:srgbClr val="FFFFFF"/>
                </a:solidFill>
                <a:latin typeface="Consolas" panose="020B0609020204030204" pitchFamily="49" charset="0"/>
              </a:rPr>
              <a:t>MachineType</a:t>
            </a:r>
            <a:r>
              <a:rPr lang="en-US" sz="1200" dirty="0">
                <a:solidFill>
                  <a:srgbClr val="FFFFFF"/>
                </a:solidFill>
                <a:latin typeface="Consolas" panose="020B0609020204030204" pitchFamily="49" charset="0"/>
              </a:rPr>
              <a:t>:    32-bit</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Binary Version: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Original Name: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Internal Name: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Copyright: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Comments:       n/a</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Entropy:        7.878</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MD5:    9E09354FE449EF251F939747BC30D5C0</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SHA1:   E96EB48D35D91F9FE042149E0F14571933A710D0</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PESHA1: 04709C61C5CF8043BDE15075C869CF86BE396655</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PE256:  495B0D500FF5EE89E0AA0035709A0D55C3EE7F8BF951D0FD3B7F51780A092542</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SHA256: 4E386401FA0879BEFABA442D866458EF466C57F65ED93ACCC99082402C617657</a:t>
            </a:r>
          </a:p>
          <a:p>
            <a:pPr marL="0" lvl="0" indent="0">
              <a:lnSpc>
                <a:spcPct val="120000"/>
              </a:lnSpc>
              <a:spcBef>
                <a:spcPts val="0"/>
              </a:spcBef>
              <a:spcAft>
                <a:spcPts val="0"/>
              </a:spcAft>
              <a:buClr>
                <a:srgbClr val="6F6F74"/>
              </a:buClr>
              <a:buNone/>
              <a:defRPr/>
            </a:pPr>
            <a:r>
              <a:rPr lang="en-US" sz="1200" dirty="0">
                <a:solidFill>
                  <a:srgbClr val="FFFFFF"/>
                </a:solidFill>
                <a:latin typeface="Consolas" panose="020B0609020204030204" pitchFamily="49" charset="0"/>
              </a:rPr>
              <a:t>IMP:    9ECEE117164E0B870A53DD187CDD7174</a:t>
            </a:r>
          </a:p>
        </p:txBody>
      </p:sp>
    </p:spTree>
    <p:extLst>
      <p:ext uri="{BB962C8B-B14F-4D97-AF65-F5344CB8AC3E}">
        <p14:creationId xmlns:p14="http://schemas.microsoft.com/office/powerpoint/2010/main" val="39862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9C595AE9-E3E5-456A-8680-6CDEB571AF2E}"/>
              </a:ext>
            </a:extLst>
          </p:cNvPr>
          <p:cNvPicPr>
            <a:picLocks noChangeAspect="1"/>
          </p:cNvPicPr>
          <p:nvPr/>
        </p:nvPicPr>
        <p:blipFill rotWithShape="1">
          <a:blip r:embed="rId3">
            <a:alphaModFix amt="20000"/>
          </a:blip>
          <a:srcRect t="22122" b="2878"/>
          <a:stretch/>
        </p:blipFill>
        <p:spPr>
          <a:xfrm>
            <a:off x="20" y="10"/>
            <a:ext cx="12191980" cy="6857990"/>
          </a:xfrm>
          <a:prstGeom prst="rect">
            <a:avLst/>
          </a:prstGeom>
        </p:spPr>
      </p:pic>
      <p:pic>
        <p:nvPicPr>
          <p:cNvPr id="25" name="Picture 24">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42DCCE1-68B3-4DF4-9DF8-5D9E0C496C04}"/>
              </a:ext>
            </a:extLst>
          </p:cNvPr>
          <p:cNvSpPr>
            <a:spLocks noGrp="1"/>
          </p:cNvSpPr>
          <p:nvPr>
            <p:ph type="ctrTitle"/>
          </p:nvPr>
        </p:nvSpPr>
        <p:spPr>
          <a:xfrm>
            <a:off x="2069757" y="1964267"/>
            <a:ext cx="9090368" cy="2421464"/>
          </a:xfrm>
        </p:spPr>
        <p:txBody>
          <a:bodyPr>
            <a:normAutofit/>
          </a:bodyPr>
          <a:lstStyle/>
          <a:p>
            <a:r>
              <a:rPr lang="en-US" dirty="0"/>
              <a:t>Advanced Memory Analysis Lab</a:t>
            </a:r>
            <a:br>
              <a:rPr lang="en-US" dirty="0"/>
            </a:br>
            <a:r>
              <a:rPr lang="en-US" sz="2400" dirty="0"/>
              <a:t>Portable Executable Primer</a:t>
            </a:r>
            <a:endParaRPr lang="en-US" dirty="0"/>
          </a:p>
        </p:txBody>
      </p:sp>
      <p:sp>
        <p:nvSpPr>
          <p:cNvPr id="3" name="Subtitle 2">
            <a:extLst>
              <a:ext uri="{FF2B5EF4-FFF2-40B4-BE49-F238E27FC236}">
                <a16:creationId xmlns:a16="http://schemas.microsoft.com/office/drawing/2014/main" id="{8A3B0526-B64B-4653-9D84-B50D0462C38F}"/>
              </a:ext>
            </a:extLst>
          </p:cNvPr>
          <p:cNvSpPr>
            <a:spLocks noGrp="1"/>
          </p:cNvSpPr>
          <p:nvPr>
            <p:ph type="subTitle" idx="1"/>
          </p:nvPr>
        </p:nvSpPr>
        <p:spPr>
          <a:xfrm>
            <a:off x="3962399" y="4385732"/>
            <a:ext cx="7197726" cy="1405467"/>
          </a:xfrm>
        </p:spPr>
        <p:txBody>
          <a:bodyPr>
            <a:normAutofit/>
          </a:bodyPr>
          <a:lstStyle/>
          <a:p>
            <a:r>
              <a:rPr lang="en-US"/>
              <a:t>90 COS/CYK Weapons and Tactics</a:t>
            </a:r>
          </a:p>
        </p:txBody>
      </p:sp>
    </p:spTree>
    <p:extLst>
      <p:ext uri="{BB962C8B-B14F-4D97-AF65-F5344CB8AC3E}">
        <p14:creationId xmlns:p14="http://schemas.microsoft.com/office/powerpoint/2010/main" val="143699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8DF009-1464-40C3-A52F-50151ADFD978}"/>
              </a:ext>
            </a:extLst>
          </p:cNvPr>
          <p:cNvSpPr>
            <a:spLocks noGrp="1"/>
          </p:cNvSpPr>
          <p:nvPr>
            <p:ph type="title"/>
          </p:nvPr>
        </p:nvSpPr>
        <p:spPr/>
        <p:txBody>
          <a:bodyPr/>
          <a:lstStyle/>
          <a:p>
            <a:r>
              <a:rPr lang="en-US" dirty="0"/>
              <a:t>Digital Signatures</a:t>
            </a:r>
          </a:p>
        </p:txBody>
      </p:sp>
      <p:sp>
        <p:nvSpPr>
          <p:cNvPr id="6" name="Text Placeholder 5">
            <a:extLst>
              <a:ext uri="{FF2B5EF4-FFF2-40B4-BE49-F238E27FC236}">
                <a16:creationId xmlns:a16="http://schemas.microsoft.com/office/drawing/2014/main" id="{9BC04582-0A51-4A42-B979-5DFC2D181F48}"/>
              </a:ext>
            </a:extLst>
          </p:cNvPr>
          <p:cNvSpPr>
            <a:spLocks noGrp="1"/>
          </p:cNvSpPr>
          <p:nvPr>
            <p:ph type="body" idx="1"/>
          </p:nvPr>
        </p:nvSpPr>
        <p:spPr/>
        <p:txBody>
          <a:bodyPr/>
          <a:lstStyle/>
          <a:p>
            <a:endParaRPr lang="en-US" dirty="0"/>
          </a:p>
        </p:txBody>
      </p:sp>
      <p:sp>
        <p:nvSpPr>
          <p:cNvPr id="7" name="Content Placeholder 6">
            <a:extLst>
              <a:ext uri="{FF2B5EF4-FFF2-40B4-BE49-F238E27FC236}">
                <a16:creationId xmlns:a16="http://schemas.microsoft.com/office/drawing/2014/main" id="{70343E32-8666-4818-AE0E-983CDE7E5366}"/>
              </a:ext>
            </a:extLst>
          </p:cNvPr>
          <p:cNvSpPr>
            <a:spLocks noGrp="1"/>
          </p:cNvSpPr>
          <p:nvPr>
            <p:ph sz="half" idx="2"/>
          </p:nvPr>
        </p:nvSpPr>
        <p:spPr>
          <a:xfrm>
            <a:off x="685801" y="2066082"/>
            <a:ext cx="4996923" cy="4496764"/>
          </a:xfrm>
        </p:spPr>
        <p:txBody>
          <a:bodyPr>
            <a:normAutofit fontScale="92500" lnSpcReduction="10000"/>
          </a:bodyPr>
          <a:lstStyle/>
          <a:p>
            <a:r>
              <a:rPr lang="en-US" dirty="0"/>
              <a:t>Digital signatures utilize a public key infrastructure to digitally verify the integrity and authenticity of a file.</a:t>
            </a:r>
          </a:p>
          <a:p>
            <a:r>
              <a:rPr lang="en-US" dirty="0"/>
              <a:t>There are two types of digital signatures:</a:t>
            </a:r>
          </a:p>
          <a:p>
            <a:pPr lvl="1">
              <a:buFont typeface="Arial" panose="020B0604020202020204" pitchFamily="34" charset="0"/>
              <a:buChar char="•"/>
            </a:pPr>
            <a:r>
              <a:rPr lang="en-US" dirty="0"/>
              <a:t>Embedded:  signature is bundled with the executable</a:t>
            </a:r>
          </a:p>
          <a:p>
            <a:pPr lvl="1">
              <a:buFont typeface="Arial" panose="020B0604020202020204" pitchFamily="34" charset="0"/>
              <a:buChar char="•"/>
            </a:pPr>
            <a:r>
              <a:rPr lang="en-US" dirty="0"/>
              <a:t>Catalog:  signatures for an arbitrary set of files are stored in a .cat file and imported into the Windows certificate store</a:t>
            </a:r>
          </a:p>
          <a:p>
            <a:r>
              <a:rPr lang="en-US" dirty="0"/>
              <a:t>The digital signature must be valid and the certificate authority must be trusted.</a:t>
            </a:r>
          </a:p>
          <a:p>
            <a:r>
              <a:rPr lang="en-US" dirty="0"/>
              <a:t>Anyone can sign their malware with a self-signed certificate authority.</a:t>
            </a:r>
          </a:p>
          <a:p>
            <a:r>
              <a:rPr lang="en-US" dirty="0"/>
              <a:t>Some threat actors install the self-signed certificate authority in the trusted certificate authority store.</a:t>
            </a:r>
          </a:p>
        </p:txBody>
      </p:sp>
      <p:sp>
        <p:nvSpPr>
          <p:cNvPr id="10" name="Content Placeholder 2">
            <a:extLst>
              <a:ext uri="{FF2B5EF4-FFF2-40B4-BE49-F238E27FC236}">
                <a16:creationId xmlns:a16="http://schemas.microsoft.com/office/drawing/2014/main" id="{CA4B505D-EE52-4C2B-B2CA-2E11AEB17738}"/>
              </a:ext>
            </a:extLst>
          </p:cNvPr>
          <p:cNvSpPr txBox="1">
            <a:spLocks/>
          </p:cNvSpPr>
          <p:nvPr/>
        </p:nvSpPr>
        <p:spPr>
          <a:xfrm>
            <a:off x="5751514" y="972756"/>
            <a:ext cx="6289019" cy="5486400"/>
          </a:xfrm>
          <a:prstGeom prst="rect">
            <a:avLst/>
          </a:prstGeom>
          <a:solidFill>
            <a:srgbClr val="000000"/>
          </a:solidFill>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PS&gt; Get-</a:t>
            </a:r>
            <a:r>
              <a:rPr kumimoji="0" lang="en-US" sz="1200" b="0" i="0" u="none" strike="noStrike" kern="1200" cap="none" spc="10" normalizeH="0" baseline="0" noProof="0" dirty="0" err="1">
                <a:ln>
                  <a:noFill/>
                </a:ln>
                <a:solidFill>
                  <a:srgbClr val="FFFFFF"/>
                </a:solidFill>
                <a:effectLst/>
                <a:uLnTx/>
                <a:uFillTx/>
                <a:latin typeface="Consolas" panose="020B0609020204030204" pitchFamily="49" charset="0"/>
                <a:ea typeface="+mn-ea"/>
                <a:cs typeface="+mn-cs"/>
              </a:rPr>
              <a:t>AuthenticodeSignature</a:t>
            </a: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C:\Windows\System32\cmd.exe | </a:t>
            </a:r>
            <a:r>
              <a:rPr kumimoji="0" lang="en-US" sz="1200" b="0" i="0" u="none" strike="noStrike" kern="1200" cap="none" spc="10" normalizeH="0" baseline="0" noProof="0" dirty="0" err="1">
                <a:ln>
                  <a:noFill/>
                </a:ln>
                <a:solidFill>
                  <a:srgbClr val="FFFFFF"/>
                </a:solidFill>
                <a:effectLst/>
                <a:uLnTx/>
                <a:uFillTx/>
                <a:latin typeface="Consolas" panose="020B0609020204030204" pitchFamily="49" charset="0"/>
                <a:ea typeface="+mn-ea"/>
                <a:cs typeface="+mn-cs"/>
              </a:rPr>
              <a:t>fl</a:t>
            </a: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err="1">
                <a:ln>
                  <a:noFill/>
                </a:ln>
                <a:solidFill>
                  <a:srgbClr val="FFFFFF"/>
                </a:solidFill>
                <a:effectLst/>
                <a:uLnTx/>
                <a:uFillTx/>
                <a:latin typeface="Consolas" panose="020B0609020204030204" pitchFamily="49" charset="0"/>
                <a:ea typeface="+mn-ea"/>
                <a:cs typeface="+mn-cs"/>
              </a:rPr>
              <a:t>SignerCertificate</a:t>
            </a: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 [Subject]</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CN=Microsoft Windows, O=Microsoft Corporation, L...</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endPar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[Issuer]</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CN=Microsoft Windows Production PCA 2011, O=</a:t>
            </a:r>
            <a:r>
              <a:rPr kumimoji="0" lang="en-US" sz="1200" b="0" i="0" u="none" strike="noStrike" kern="1200" cap="none" spc="10" normalizeH="0" baseline="0" noProof="0" dirty="0" err="1">
                <a:ln>
                  <a:noFill/>
                </a:ln>
                <a:solidFill>
                  <a:srgbClr val="FFFFFF"/>
                </a:solidFill>
                <a:effectLst/>
                <a:uLnTx/>
                <a:uFillTx/>
                <a:latin typeface="Consolas" panose="020B0609020204030204" pitchFamily="49" charset="0"/>
                <a:ea typeface="+mn-ea"/>
                <a:cs typeface="+mn-cs"/>
              </a:rPr>
              <a:t>Micr</a:t>
            </a: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[Serial Number]</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33000001066EC325C431C9180E000000000106</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endPar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[Not Before]</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10/11/2016 3:39:31 PM</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endPar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[Not After]</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1/11/2018 2:39:31 PM</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endPar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[Thumbprint]</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AFDD80C4EBF2F61D3943F18BB566D6AA6F6E5033</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endPar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err="1">
                <a:ln>
                  <a:noFill/>
                </a:ln>
                <a:solidFill>
                  <a:srgbClr val="FFFFFF"/>
                </a:solidFill>
                <a:effectLst/>
                <a:uLnTx/>
                <a:uFillTx/>
                <a:latin typeface="Consolas" panose="020B0609020204030204" pitchFamily="49" charset="0"/>
                <a:ea typeface="+mn-ea"/>
                <a:cs typeface="+mn-cs"/>
              </a:rPr>
              <a:t>TimeStamperCertificate</a:t>
            </a: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Status                 : Valid</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err="1">
                <a:ln>
                  <a:noFill/>
                </a:ln>
                <a:solidFill>
                  <a:srgbClr val="FFFFFF"/>
                </a:solidFill>
                <a:effectLst/>
                <a:uLnTx/>
                <a:uFillTx/>
                <a:latin typeface="Consolas" panose="020B0609020204030204" pitchFamily="49" charset="0"/>
                <a:ea typeface="+mn-ea"/>
                <a:cs typeface="+mn-cs"/>
              </a:rPr>
              <a:t>StatusMessage</a:t>
            </a: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 Signature verified.</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Path                   : C:\Windows\System32\cmd.exe</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err="1">
                <a:ln>
                  <a:noFill/>
                </a:ln>
                <a:solidFill>
                  <a:srgbClr val="FFFFFF"/>
                </a:solidFill>
                <a:effectLst/>
                <a:uLnTx/>
                <a:uFillTx/>
                <a:latin typeface="Consolas" panose="020B0609020204030204" pitchFamily="49" charset="0"/>
                <a:ea typeface="+mn-ea"/>
                <a:cs typeface="+mn-cs"/>
              </a:rPr>
              <a:t>SignatureType</a:t>
            </a: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 Catalog</a:t>
            </a:r>
          </a:p>
          <a:p>
            <a:pPr marL="0" marR="0" lvl="0" indent="0" algn="l" defTabSz="914400" rtl="0" eaLnBrk="1" fontAlgn="auto" latinLnBrk="0" hangingPunct="1">
              <a:lnSpc>
                <a:spcPct val="140000"/>
              </a:lnSpc>
              <a:spcBef>
                <a:spcPts val="0"/>
              </a:spcBef>
              <a:spcAft>
                <a:spcPts val="0"/>
              </a:spcAft>
              <a:buClr>
                <a:srgbClr val="6F6F74"/>
              </a:buClr>
              <a:buSzPct val="80000"/>
              <a:buFont typeface="Arial" pitchFamily="34" charset="0"/>
              <a:buNone/>
              <a:tabLst/>
              <a:defRPr/>
            </a:pPr>
            <a:r>
              <a:rPr kumimoji="0" lang="en-US" sz="1200" b="0" i="0" u="none" strike="noStrike" kern="1200" cap="none" spc="10" normalizeH="0" baseline="0" noProof="0" dirty="0" err="1">
                <a:ln>
                  <a:noFill/>
                </a:ln>
                <a:solidFill>
                  <a:srgbClr val="FFFFFF"/>
                </a:solidFill>
                <a:effectLst/>
                <a:uLnTx/>
                <a:uFillTx/>
                <a:latin typeface="Consolas" panose="020B0609020204030204" pitchFamily="49" charset="0"/>
                <a:ea typeface="+mn-ea"/>
                <a:cs typeface="+mn-cs"/>
              </a:rPr>
              <a:t>IsOSBinary</a:t>
            </a:r>
            <a:r>
              <a:rPr kumimoji="0" lang="en-US" sz="1200" b="0" i="0" u="none" strike="noStrike" kern="1200" cap="none" spc="10" normalizeH="0" baseline="0" noProof="0" dirty="0">
                <a:ln>
                  <a:noFill/>
                </a:ln>
                <a:solidFill>
                  <a:srgbClr val="FFFFFF"/>
                </a:solidFill>
                <a:effectLst/>
                <a:uLnTx/>
                <a:uFillTx/>
                <a:latin typeface="Consolas" panose="020B0609020204030204" pitchFamily="49" charset="0"/>
                <a:ea typeface="+mn-ea"/>
                <a:cs typeface="+mn-cs"/>
              </a:rPr>
              <a:t>             : True</a:t>
            </a:r>
          </a:p>
        </p:txBody>
      </p:sp>
    </p:spTree>
    <p:extLst>
      <p:ext uri="{BB962C8B-B14F-4D97-AF65-F5344CB8AC3E}">
        <p14:creationId xmlns:p14="http://schemas.microsoft.com/office/powerpoint/2010/main" val="2580591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8DF009-1464-40C3-A52F-50151ADFD978}"/>
              </a:ext>
            </a:extLst>
          </p:cNvPr>
          <p:cNvSpPr>
            <a:spLocks noGrp="1"/>
          </p:cNvSpPr>
          <p:nvPr>
            <p:ph type="title"/>
          </p:nvPr>
        </p:nvSpPr>
        <p:spPr/>
        <p:txBody>
          <a:bodyPr/>
          <a:lstStyle/>
          <a:p>
            <a:r>
              <a:rPr lang="en-US" dirty="0"/>
              <a:t>Digital Signatures</a:t>
            </a:r>
          </a:p>
        </p:txBody>
      </p:sp>
      <p:sp>
        <p:nvSpPr>
          <p:cNvPr id="6" name="Text Placeholder 5">
            <a:extLst>
              <a:ext uri="{FF2B5EF4-FFF2-40B4-BE49-F238E27FC236}">
                <a16:creationId xmlns:a16="http://schemas.microsoft.com/office/drawing/2014/main" id="{9BC04582-0A51-4A42-B979-5DFC2D181F48}"/>
              </a:ext>
            </a:extLst>
          </p:cNvPr>
          <p:cNvSpPr>
            <a:spLocks noGrp="1"/>
          </p:cNvSpPr>
          <p:nvPr>
            <p:ph type="body" idx="1"/>
          </p:nvPr>
        </p:nvSpPr>
        <p:spPr/>
        <p:txBody>
          <a:bodyPr/>
          <a:lstStyle/>
          <a:p>
            <a:endParaRPr lang="en-US" dirty="0"/>
          </a:p>
        </p:txBody>
      </p:sp>
      <p:sp>
        <p:nvSpPr>
          <p:cNvPr id="7" name="Content Placeholder 6">
            <a:extLst>
              <a:ext uri="{FF2B5EF4-FFF2-40B4-BE49-F238E27FC236}">
                <a16:creationId xmlns:a16="http://schemas.microsoft.com/office/drawing/2014/main" id="{70343E32-8666-4818-AE0E-983CDE7E5366}"/>
              </a:ext>
            </a:extLst>
          </p:cNvPr>
          <p:cNvSpPr>
            <a:spLocks noGrp="1"/>
          </p:cNvSpPr>
          <p:nvPr>
            <p:ph sz="half" idx="2"/>
          </p:nvPr>
        </p:nvSpPr>
        <p:spPr>
          <a:xfrm>
            <a:off x="685801" y="2066082"/>
            <a:ext cx="4996923" cy="4496764"/>
          </a:xfrm>
        </p:spPr>
        <p:txBody>
          <a:bodyPr>
            <a:normAutofit/>
          </a:bodyPr>
          <a:lstStyle/>
          <a:p>
            <a:r>
              <a:rPr lang="en-US" dirty="0"/>
              <a:t>Provide a strong indication that the file can be trusted.</a:t>
            </a:r>
          </a:p>
          <a:p>
            <a:r>
              <a:rPr lang="en-US" dirty="0"/>
              <a:t>Out of the 140K samples of malware analyzed for this presentation, 3 samples contained exploits designed to crash all </a:t>
            </a:r>
            <a:r>
              <a:rPr lang="en-US" dirty="0" err="1"/>
              <a:t>Sysinternals</a:t>
            </a:r>
            <a:r>
              <a:rPr lang="en-US" dirty="0"/>
              <a:t> digital signature verification code. </a:t>
            </a:r>
          </a:p>
          <a:p>
            <a:r>
              <a:rPr lang="en-US" dirty="0"/>
              <a:t>Statistics:</a:t>
            </a:r>
          </a:p>
          <a:p>
            <a:pPr lvl="1">
              <a:buFont typeface="Arial" panose="020B0604020202020204" pitchFamily="34" charset="0"/>
              <a:buChar char="•"/>
            </a:pPr>
            <a:r>
              <a:rPr lang="en-US" dirty="0"/>
              <a:t>94% of malware is not digitally signed</a:t>
            </a:r>
          </a:p>
          <a:p>
            <a:pPr lvl="1">
              <a:buFont typeface="Arial" panose="020B0604020202020204" pitchFamily="34" charset="0"/>
              <a:buChar char="•"/>
            </a:pPr>
            <a:r>
              <a:rPr lang="en-US" dirty="0"/>
              <a:t>Remaining 6% percent is “greyware” such as adware</a:t>
            </a:r>
          </a:p>
          <a:p>
            <a:pPr lvl="1">
              <a:buFont typeface="Arial" panose="020B0604020202020204" pitchFamily="34" charset="0"/>
              <a:buChar char="•"/>
            </a:pPr>
            <a:r>
              <a:rPr lang="en-US" dirty="0"/>
              <a:t>Only 54% of legitimate files are digitally signed</a:t>
            </a:r>
          </a:p>
        </p:txBody>
      </p:sp>
      <p:graphicFrame>
        <p:nvGraphicFramePr>
          <p:cNvPr id="2" name="Content Placeholder 7">
            <a:extLst>
              <a:ext uri="{FF2B5EF4-FFF2-40B4-BE49-F238E27FC236}">
                <a16:creationId xmlns:a16="http://schemas.microsoft.com/office/drawing/2014/main" id="{432FBE3A-BB51-41DD-A4F6-C95FB2B8E513}"/>
              </a:ext>
            </a:extLst>
          </p:cNvPr>
          <p:cNvGraphicFramePr>
            <a:graphicFrameLocks/>
          </p:cNvGraphicFramePr>
          <p:nvPr>
            <p:extLst>
              <p:ext uri="{D42A27DB-BD31-4B8C-83A1-F6EECF244321}">
                <p14:modId xmlns:p14="http://schemas.microsoft.com/office/powerpoint/2010/main" val="3033065999"/>
              </p:ext>
            </p:extLst>
          </p:nvPr>
        </p:nvGraphicFramePr>
        <p:xfrm>
          <a:off x="6001385" y="1258075"/>
          <a:ext cx="5857444" cy="48738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4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8DF009-1464-40C3-A52F-50151ADFD978}"/>
              </a:ext>
            </a:extLst>
          </p:cNvPr>
          <p:cNvSpPr>
            <a:spLocks noGrp="1"/>
          </p:cNvSpPr>
          <p:nvPr>
            <p:ph type="title"/>
          </p:nvPr>
        </p:nvSpPr>
        <p:spPr/>
        <p:txBody>
          <a:bodyPr/>
          <a:lstStyle/>
          <a:p>
            <a:r>
              <a:rPr lang="en-US" dirty="0"/>
              <a:t>OS Loader Process</a:t>
            </a:r>
          </a:p>
        </p:txBody>
      </p:sp>
      <p:sp>
        <p:nvSpPr>
          <p:cNvPr id="6" name="Text Placeholder 5">
            <a:extLst>
              <a:ext uri="{FF2B5EF4-FFF2-40B4-BE49-F238E27FC236}">
                <a16:creationId xmlns:a16="http://schemas.microsoft.com/office/drawing/2014/main" id="{9BC04582-0A51-4A42-B979-5DFC2D181F48}"/>
              </a:ext>
            </a:extLst>
          </p:cNvPr>
          <p:cNvSpPr>
            <a:spLocks noGrp="1"/>
          </p:cNvSpPr>
          <p:nvPr>
            <p:ph type="body" idx="1"/>
          </p:nvPr>
        </p:nvSpPr>
        <p:spPr/>
        <p:txBody>
          <a:bodyPr/>
          <a:lstStyle/>
          <a:p>
            <a:r>
              <a:rPr lang="en-US" dirty="0"/>
              <a:t>Steps</a:t>
            </a:r>
          </a:p>
        </p:txBody>
      </p:sp>
      <p:sp>
        <p:nvSpPr>
          <p:cNvPr id="7" name="Content Placeholder 6">
            <a:extLst>
              <a:ext uri="{FF2B5EF4-FFF2-40B4-BE49-F238E27FC236}">
                <a16:creationId xmlns:a16="http://schemas.microsoft.com/office/drawing/2014/main" id="{70343E32-8666-4818-AE0E-983CDE7E5366}"/>
              </a:ext>
            </a:extLst>
          </p:cNvPr>
          <p:cNvSpPr>
            <a:spLocks noGrp="1"/>
          </p:cNvSpPr>
          <p:nvPr>
            <p:ph sz="half" idx="2"/>
          </p:nvPr>
        </p:nvSpPr>
        <p:spPr/>
        <p:txBody>
          <a:bodyPr>
            <a:normAutofit/>
          </a:bodyPr>
          <a:lstStyle/>
          <a:p>
            <a:pPr marL="342900" indent="-342900">
              <a:buFont typeface="+mj-lt"/>
              <a:buAutoNum type="arabicPeriod"/>
            </a:pPr>
            <a:r>
              <a:rPr lang="en-US" dirty="0">
                <a:solidFill>
                  <a:srgbClr val="FFFF00"/>
                </a:solidFill>
              </a:rPr>
              <a:t>Digital signature and checksum validation (only for system startup DLLs and drivers)</a:t>
            </a:r>
          </a:p>
          <a:p>
            <a:pPr marL="342900" indent="-342900">
              <a:buFont typeface="+mj-lt"/>
              <a:buAutoNum type="arabicPeriod"/>
            </a:pPr>
            <a:r>
              <a:rPr lang="en-US" dirty="0">
                <a:solidFill>
                  <a:srgbClr val="FFFF00"/>
                </a:solidFill>
              </a:rPr>
              <a:t>Creates virtual address space for process</a:t>
            </a:r>
          </a:p>
          <a:p>
            <a:pPr marL="342900" indent="-342900">
              <a:buFont typeface="+mj-lt"/>
              <a:buAutoNum type="arabicPeriod"/>
            </a:pPr>
            <a:r>
              <a:rPr lang="en-US" dirty="0">
                <a:solidFill>
                  <a:srgbClr val="FFFF00"/>
                </a:solidFill>
              </a:rPr>
              <a:t>Maps the PE into memory</a:t>
            </a:r>
          </a:p>
          <a:p>
            <a:pPr marL="800100" lvl="1" indent="-342900">
              <a:buFont typeface="+mj-lt"/>
              <a:buAutoNum type="alphaLcPeriod"/>
            </a:pPr>
            <a:r>
              <a:rPr lang="en-US" dirty="0">
                <a:solidFill>
                  <a:srgbClr val="FFFF00"/>
                </a:solidFill>
              </a:rPr>
              <a:t>Only headers and sections are mapped</a:t>
            </a:r>
          </a:p>
          <a:p>
            <a:pPr marL="800100" lvl="1" indent="-342900">
              <a:buFont typeface="+mj-lt"/>
              <a:buAutoNum type="alphaLcPeriod"/>
            </a:pPr>
            <a:r>
              <a:rPr lang="en-US" dirty="0">
                <a:solidFill>
                  <a:srgbClr val="FFFF00"/>
                </a:solidFill>
              </a:rPr>
              <a:t>Permissions for each section are assigned based off of the section header</a:t>
            </a:r>
          </a:p>
          <a:p>
            <a:pPr marL="800100" lvl="1" indent="-342900">
              <a:buFont typeface="+mj-lt"/>
              <a:buAutoNum type="alphaLcPeriod"/>
            </a:pPr>
            <a:r>
              <a:rPr lang="en-US" dirty="0">
                <a:solidFill>
                  <a:srgbClr val="FFFF00"/>
                </a:solidFill>
              </a:rPr>
              <a:t>Typically READ/EXECUTE for code sections</a:t>
            </a:r>
          </a:p>
          <a:p>
            <a:pPr marL="342900" indent="-342900">
              <a:buFont typeface="+mj-lt"/>
              <a:buAutoNum type="arabicPeriod"/>
            </a:pPr>
            <a:endParaRPr lang="en-US" dirty="0"/>
          </a:p>
        </p:txBody>
      </p:sp>
      <p:sp>
        <p:nvSpPr>
          <p:cNvPr id="8" name="Text Placeholder 7">
            <a:extLst>
              <a:ext uri="{FF2B5EF4-FFF2-40B4-BE49-F238E27FC236}">
                <a16:creationId xmlns:a16="http://schemas.microsoft.com/office/drawing/2014/main" id="{C6CB44A4-0FDC-4653-9BFD-381CED18F657}"/>
              </a:ext>
            </a:extLst>
          </p:cNvPr>
          <p:cNvSpPr>
            <a:spLocks noGrp="1"/>
          </p:cNvSpPr>
          <p:nvPr>
            <p:ph type="body" sz="quarter" idx="3"/>
          </p:nvPr>
        </p:nvSpPr>
        <p:spPr/>
        <p:txBody>
          <a:bodyPr/>
          <a:lstStyle/>
          <a:p>
            <a:endParaRPr lang="en-US"/>
          </a:p>
        </p:txBody>
      </p:sp>
      <p:sp>
        <p:nvSpPr>
          <p:cNvPr id="9" name="Content Placeholder 8">
            <a:extLst>
              <a:ext uri="{FF2B5EF4-FFF2-40B4-BE49-F238E27FC236}">
                <a16:creationId xmlns:a16="http://schemas.microsoft.com/office/drawing/2014/main" id="{2E70245A-6539-4795-902D-3E99EE75363F}"/>
              </a:ext>
            </a:extLst>
          </p:cNvPr>
          <p:cNvSpPr>
            <a:spLocks noGrp="1"/>
          </p:cNvSpPr>
          <p:nvPr>
            <p:ph sz="quarter" idx="4"/>
          </p:nvPr>
        </p:nvSpPr>
        <p:spPr/>
        <p:txBody>
          <a:bodyPr>
            <a:normAutofit/>
          </a:bodyPr>
          <a:lstStyle/>
          <a:p>
            <a:pPr marL="342900" indent="-342900">
              <a:buFont typeface="+mj-lt"/>
              <a:buAutoNum type="arabicPeriod" startAt="4"/>
            </a:pPr>
            <a:r>
              <a:rPr lang="en-US" dirty="0">
                <a:solidFill>
                  <a:srgbClr val="FFFF00"/>
                </a:solidFill>
              </a:rPr>
              <a:t>Uses Import Address Table to find necessary dependencies using the </a:t>
            </a:r>
            <a:r>
              <a:rPr lang="en-US" dirty="0">
                <a:solidFill>
                  <a:srgbClr val="FFFF00"/>
                </a:solidFill>
                <a:hlinkClick r:id="rId3">
                  <a:extLst>
                    <a:ext uri="{A12FA001-AC4F-418D-AE19-62706E023703}">
                      <ahyp:hlinkClr xmlns:ahyp="http://schemas.microsoft.com/office/drawing/2018/hyperlinkcolor" val="tx"/>
                    </a:ext>
                  </a:extLst>
                </a:hlinkClick>
              </a:rPr>
              <a:t>DLL Search Order</a:t>
            </a:r>
            <a:endParaRPr lang="en-US" dirty="0">
              <a:solidFill>
                <a:srgbClr val="FFFF00"/>
              </a:solidFill>
            </a:endParaRPr>
          </a:p>
          <a:p>
            <a:pPr marL="342900" indent="-342900">
              <a:buFont typeface="+mj-lt"/>
              <a:buAutoNum type="arabicPeriod" startAt="4"/>
            </a:pPr>
            <a:r>
              <a:rPr lang="en-US" dirty="0">
                <a:solidFill>
                  <a:srgbClr val="FFFF00"/>
                </a:solidFill>
              </a:rPr>
              <a:t>Analyzes exports of each DLL and maps the location of each dependent function to the IAT of the current process</a:t>
            </a:r>
          </a:p>
          <a:p>
            <a:pPr marL="342900" indent="-342900">
              <a:buFont typeface="+mj-lt"/>
              <a:buAutoNum type="arabicPeriod" startAt="4"/>
            </a:pPr>
            <a:r>
              <a:rPr lang="en-US" dirty="0">
                <a:solidFill>
                  <a:srgbClr val="FFFF00"/>
                </a:solidFill>
              </a:rPr>
              <a:t>Identifies the entry point of the PE and starts a thread of execution</a:t>
            </a:r>
          </a:p>
          <a:p>
            <a:pPr marL="342900" indent="-342900">
              <a:buFont typeface="+mj-lt"/>
              <a:buAutoNum type="arabicPeriod" startAt="4"/>
            </a:pPr>
            <a:endParaRPr lang="en-US" dirty="0"/>
          </a:p>
        </p:txBody>
      </p:sp>
    </p:spTree>
    <p:extLst>
      <p:ext uri="{BB962C8B-B14F-4D97-AF65-F5344CB8AC3E}">
        <p14:creationId xmlns:p14="http://schemas.microsoft.com/office/powerpoint/2010/main" val="302608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52F9-5175-48B6-8BBC-476E91E4C4F8}"/>
              </a:ext>
            </a:extLst>
          </p:cNvPr>
          <p:cNvSpPr>
            <a:spLocks noGrp="1"/>
          </p:cNvSpPr>
          <p:nvPr>
            <p:ph type="title"/>
          </p:nvPr>
        </p:nvSpPr>
        <p:spPr/>
        <p:txBody>
          <a:bodyPr/>
          <a:lstStyle/>
          <a:p>
            <a:r>
              <a:rPr lang="en-US" dirty="0"/>
              <a:t>Virtual memory versus Physical Memory</a:t>
            </a:r>
          </a:p>
        </p:txBody>
      </p:sp>
      <p:sp>
        <p:nvSpPr>
          <p:cNvPr id="7" name="Rectangle 6">
            <a:extLst>
              <a:ext uri="{FF2B5EF4-FFF2-40B4-BE49-F238E27FC236}">
                <a16:creationId xmlns:a16="http://schemas.microsoft.com/office/drawing/2014/main" id="{8087AC75-7FAA-42C7-BCA2-CD5AABDBCF25}"/>
              </a:ext>
            </a:extLst>
          </p:cNvPr>
          <p:cNvSpPr/>
          <p:nvPr/>
        </p:nvSpPr>
        <p:spPr>
          <a:xfrm>
            <a:off x="609600" y="3100754"/>
            <a:ext cx="2532185" cy="3259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825B736-C8E5-486A-9625-EB6AE3A17EB7}"/>
              </a:ext>
            </a:extLst>
          </p:cNvPr>
          <p:cNvSpPr/>
          <p:nvPr/>
        </p:nvSpPr>
        <p:spPr>
          <a:xfrm>
            <a:off x="609600" y="3909646"/>
            <a:ext cx="2532185" cy="515816"/>
          </a:xfrm>
          <a:prstGeom prst="rect">
            <a:avLst/>
          </a:prstGeom>
          <a:solidFill>
            <a:srgbClr val="00B0F0"/>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calc.exe</a:t>
            </a:r>
          </a:p>
        </p:txBody>
      </p:sp>
      <p:sp>
        <p:nvSpPr>
          <p:cNvPr id="11" name="Rectangle 10">
            <a:extLst>
              <a:ext uri="{FF2B5EF4-FFF2-40B4-BE49-F238E27FC236}">
                <a16:creationId xmlns:a16="http://schemas.microsoft.com/office/drawing/2014/main" id="{F6DBC58C-5A10-4B30-850C-6BA8BB818AC9}"/>
              </a:ext>
            </a:extLst>
          </p:cNvPr>
          <p:cNvSpPr/>
          <p:nvPr/>
        </p:nvSpPr>
        <p:spPr>
          <a:xfrm>
            <a:off x="609600" y="4425462"/>
            <a:ext cx="2532185" cy="515816"/>
          </a:xfrm>
          <a:prstGeom prst="rect">
            <a:avLst/>
          </a:prstGeom>
          <a:solidFill>
            <a:schemeClr val="tx2">
              <a:lumMod val="5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kernel32.dll</a:t>
            </a:r>
          </a:p>
        </p:txBody>
      </p:sp>
      <p:sp>
        <p:nvSpPr>
          <p:cNvPr id="15" name="Rectangle 14">
            <a:extLst>
              <a:ext uri="{FF2B5EF4-FFF2-40B4-BE49-F238E27FC236}">
                <a16:creationId xmlns:a16="http://schemas.microsoft.com/office/drawing/2014/main" id="{0D00B38F-50E9-4579-A547-A49B5B4B50EF}"/>
              </a:ext>
            </a:extLst>
          </p:cNvPr>
          <p:cNvSpPr/>
          <p:nvPr/>
        </p:nvSpPr>
        <p:spPr>
          <a:xfrm>
            <a:off x="4829907" y="3094892"/>
            <a:ext cx="2532185" cy="3259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2FD9CC-5AB6-496D-9A5D-FE07485C0265}"/>
              </a:ext>
            </a:extLst>
          </p:cNvPr>
          <p:cNvSpPr/>
          <p:nvPr/>
        </p:nvSpPr>
        <p:spPr>
          <a:xfrm>
            <a:off x="4829907" y="3903784"/>
            <a:ext cx="2532185" cy="515816"/>
          </a:xfrm>
          <a:prstGeom prst="rect">
            <a:avLst/>
          </a:prstGeom>
          <a:solidFill>
            <a:srgbClr val="00B0F0"/>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calc.exe</a:t>
            </a:r>
          </a:p>
        </p:txBody>
      </p:sp>
      <p:sp>
        <p:nvSpPr>
          <p:cNvPr id="19" name="Rectangle 18">
            <a:extLst>
              <a:ext uri="{FF2B5EF4-FFF2-40B4-BE49-F238E27FC236}">
                <a16:creationId xmlns:a16="http://schemas.microsoft.com/office/drawing/2014/main" id="{6FD6404C-16E6-4CF2-BA16-E9E0E7BCC127}"/>
              </a:ext>
            </a:extLst>
          </p:cNvPr>
          <p:cNvSpPr/>
          <p:nvPr/>
        </p:nvSpPr>
        <p:spPr>
          <a:xfrm>
            <a:off x="4829907" y="4419600"/>
            <a:ext cx="2532185" cy="515816"/>
          </a:xfrm>
          <a:prstGeom prst="rect">
            <a:avLst/>
          </a:prstGeom>
          <a:solidFill>
            <a:schemeClr val="tx2">
              <a:lumMod val="5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kernel32.dll</a:t>
            </a:r>
          </a:p>
        </p:txBody>
      </p:sp>
      <p:sp>
        <p:nvSpPr>
          <p:cNvPr id="21" name="Rectangle 20">
            <a:extLst>
              <a:ext uri="{FF2B5EF4-FFF2-40B4-BE49-F238E27FC236}">
                <a16:creationId xmlns:a16="http://schemas.microsoft.com/office/drawing/2014/main" id="{ECA81094-DAC4-444A-983F-48D7D30DD2F9}"/>
              </a:ext>
            </a:extLst>
          </p:cNvPr>
          <p:cNvSpPr/>
          <p:nvPr/>
        </p:nvSpPr>
        <p:spPr>
          <a:xfrm>
            <a:off x="8862646" y="3100754"/>
            <a:ext cx="2532185" cy="3259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2BC85D9-87D3-44BD-8C13-C34C20BFF016}"/>
              </a:ext>
            </a:extLst>
          </p:cNvPr>
          <p:cNvSpPr/>
          <p:nvPr/>
        </p:nvSpPr>
        <p:spPr>
          <a:xfrm>
            <a:off x="8862646" y="3909646"/>
            <a:ext cx="2532185" cy="515816"/>
          </a:xfrm>
          <a:prstGeom prst="rect">
            <a:avLst/>
          </a:prstGeom>
          <a:solidFill>
            <a:srgbClr val="7030A0"/>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evil.exe</a:t>
            </a:r>
          </a:p>
        </p:txBody>
      </p:sp>
      <p:sp>
        <p:nvSpPr>
          <p:cNvPr id="25" name="Rectangle 24">
            <a:extLst>
              <a:ext uri="{FF2B5EF4-FFF2-40B4-BE49-F238E27FC236}">
                <a16:creationId xmlns:a16="http://schemas.microsoft.com/office/drawing/2014/main" id="{5B39D090-1242-4E87-8461-E08CC83AF4AA}"/>
              </a:ext>
            </a:extLst>
          </p:cNvPr>
          <p:cNvSpPr/>
          <p:nvPr/>
        </p:nvSpPr>
        <p:spPr>
          <a:xfrm>
            <a:off x="8862646" y="4425462"/>
            <a:ext cx="2532185" cy="515816"/>
          </a:xfrm>
          <a:prstGeom prst="rect">
            <a:avLst/>
          </a:prstGeom>
          <a:solidFill>
            <a:schemeClr val="tx2">
              <a:lumMod val="5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kernel32.dll</a:t>
            </a:r>
          </a:p>
        </p:txBody>
      </p:sp>
      <p:sp>
        <p:nvSpPr>
          <p:cNvPr id="27" name="Rectangle 26">
            <a:extLst>
              <a:ext uri="{FF2B5EF4-FFF2-40B4-BE49-F238E27FC236}">
                <a16:creationId xmlns:a16="http://schemas.microsoft.com/office/drawing/2014/main" id="{D3E0C38E-D9A4-4997-816F-BAC430EA02A9}"/>
              </a:ext>
            </a:extLst>
          </p:cNvPr>
          <p:cNvSpPr/>
          <p:nvPr/>
        </p:nvSpPr>
        <p:spPr>
          <a:xfrm>
            <a:off x="4829906" y="3387968"/>
            <a:ext cx="2532185" cy="515816"/>
          </a:xfrm>
          <a:prstGeom prst="rect">
            <a:avLst/>
          </a:prstGeom>
          <a:solidFill>
            <a:srgbClr val="7030A0"/>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evil.exe</a:t>
            </a:r>
          </a:p>
        </p:txBody>
      </p:sp>
      <p:sp>
        <p:nvSpPr>
          <p:cNvPr id="28" name="TextBox 27">
            <a:extLst>
              <a:ext uri="{FF2B5EF4-FFF2-40B4-BE49-F238E27FC236}">
                <a16:creationId xmlns:a16="http://schemas.microsoft.com/office/drawing/2014/main" id="{B258EEA5-15AE-4B88-8223-8921500E540A}"/>
              </a:ext>
            </a:extLst>
          </p:cNvPr>
          <p:cNvSpPr txBox="1"/>
          <p:nvPr/>
        </p:nvSpPr>
        <p:spPr>
          <a:xfrm>
            <a:off x="609600" y="2283332"/>
            <a:ext cx="2532185" cy="830997"/>
          </a:xfrm>
          <a:prstGeom prst="rect">
            <a:avLst/>
          </a:prstGeom>
          <a:noFill/>
        </p:spPr>
        <p:txBody>
          <a:bodyPr wrap="square" rtlCol="0">
            <a:spAutoFit/>
          </a:bodyPr>
          <a:lstStyle/>
          <a:p>
            <a:pPr algn="ctr"/>
            <a:r>
              <a:rPr lang="en-US" sz="2400" dirty="0"/>
              <a:t>Virtual Memory</a:t>
            </a:r>
          </a:p>
          <a:p>
            <a:pPr algn="ctr"/>
            <a:r>
              <a:rPr lang="en-US" sz="2400" dirty="0"/>
              <a:t>calc.exe</a:t>
            </a:r>
          </a:p>
        </p:txBody>
      </p:sp>
      <p:sp>
        <p:nvSpPr>
          <p:cNvPr id="30" name="TextBox 29">
            <a:extLst>
              <a:ext uri="{FF2B5EF4-FFF2-40B4-BE49-F238E27FC236}">
                <a16:creationId xmlns:a16="http://schemas.microsoft.com/office/drawing/2014/main" id="{404AB614-D431-49E3-912B-9C1BB51A796C}"/>
              </a:ext>
            </a:extLst>
          </p:cNvPr>
          <p:cNvSpPr txBox="1"/>
          <p:nvPr/>
        </p:nvSpPr>
        <p:spPr>
          <a:xfrm>
            <a:off x="8862645" y="2258705"/>
            <a:ext cx="2532185" cy="830997"/>
          </a:xfrm>
          <a:prstGeom prst="rect">
            <a:avLst/>
          </a:prstGeom>
          <a:noFill/>
        </p:spPr>
        <p:txBody>
          <a:bodyPr wrap="square" rtlCol="0">
            <a:spAutoFit/>
          </a:bodyPr>
          <a:lstStyle/>
          <a:p>
            <a:pPr algn="ctr"/>
            <a:r>
              <a:rPr lang="en-US" sz="2400" dirty="0"/>
              <a:t>Virtual Memory</a:t>
            </a:r>
          </a:p>
          <a:p>
            <a:pPr algn="ctr"/>
            <a:r>
              <a:rPr lang="en-US" sz="2400" dirty="0"/>
              <a:t>evil.exe</a:t>
            </a:r>
          </a:p>
        </p:txBody>
      </p:sp>
      <p:sp>
        <p:nvSpPr>
          <p:cNvPr id="32" name="TextBox 31">
            <a:extLst>
              <a:ext uri="{FF2B5EF4-FFF2-40B4-BE49-F238E27FC236}">
                <a16:creationId xmlns:a16="http://schemas.microsoft.com/office/drawing/2014/main" id="{05EFF774-B1B8-404D-B5F6-D2DCCC2390C9}"/>
              </a:ext>
            </a:extLst>
          </p:cNvPr>
          <p:cNvSpPr txBox="1"/>
          <p:nvPr/>
        </p:nvSpPr>
        <p:spPr>
          <a:xfrm>
            <a:off x="4829907" y="2252843"/>
            <a:ext cx="2532185" cy="461665"/>
          </a:xfrm>
          <a:prstGeom prst="rect">
            <a:avLst/>
          </a:prstGeom>
          <a:noFill/>
        </p:spPr>
        <p:txBody>
          <a:bodyPr wrap="square" rtlCol="0">
            <a:spAutoFit/>
          </a:bodyPr>
          <a:lstStyle/>
          <a:p>
            <a:pPr algn="ctr"/>
            <a:r>
              <a:rPr lang="en-US" sz="2400"/>
              <a:t>Physical </a:t>
            </a:r>
            <a:r>
              <a:rPr lang="en-US" sz="2400" dirty="0"/>
              <a:t>Memory</a:t>
            </a:r>
          </a:p>
        </p:txBody>
      </p:sp>
      <p:cxnSp>
        <p:nvCxnSpPr>
          <p:cNvPr id="34" name="Straight Arrow Connector 33">
            <a:extLst>
              <a:ext uri="{FF2B5EF4-FFF2-40B4-BE49-F238E27FC236}">
                <a16:creationId xmlns:a16="http://schemas.microsoft.com/office/drawing/2014/main" id="{350B0200-55E5-4D5E-8A98-E565630E10FE}"/>
              </a:ext>
            </a:extLst>
          </p:cNvPr>
          <p:cNvCxnSpPr>
            <a:stCxn id="9" idx="3"/>
            <a:endCxn id="17" idx="1"/>
          </p:cNvCxnSpPr>
          <p:nvPr/>
        </p:nvCxnSpPr>
        <p:spPr>
          <a:xfrm flipV="1">
            <a:off x="3141785" y="4161692"/>
            <a:ext cx="1688122" cy="586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93455D-D7E7-4641-AD7A-A0D0F8D9EB53}"/>
              </a:ext>
            </a:extLst>
          </p:cNvPr>
          <p:cNvCxnSpPr>
            <a:cxnSpLocks/>
            <a:stCxn id="11" idx="3"/>
            <a:endCxn id="19" idx="1"/>
          </p:cNvCxnSpPr>
          <p:nvPr/>
        </p:nvCxnSpPr>
        <p:spPr>
          <a:xfrm flipV="1">
            <a:off x="3141785" y="4677508"/>
            <a:ext cx="1688122" cy="586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519595-1A7A-4B8B-AF4B-ABFC7B64C1FD}"/>
              </a:ext>
            </a:extLst>
          </p:cNvPr>
          <p:cNvCxnSpPr>
            <a:cxnSpLocks/>
            <a:stCxn id="25" idx="1"/>
            <a:endCxn id="19" idx="3"/>
          </p:cNvCxnSpPr>
          <p:nvPr/>
        </p:nvCxnSpPr>
        <p:spPr>
          <a:xfrm flipH="1" flipV="1">
            <a:off x="7362092" y="4677508"/>
            <a:ext cx="1500554" cy="586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E243F5E3-4FA4-4299-B5E8-AF3BD267A224}"/>
              </a:ext>
            </a:extLst>
          </p:cNvPr>
          <p:cNvCxnSpPr>
            <a:stCxn id="23" idx="1"/>
            <a:endCxn id="27" idx="3"/>
          </p:cNvCxnSpPr>
          <p:nvPr/>
        </p:nvCxnSpPr>
        <p:spPr>
          <a:xfrm rot="10800000">
            <a:off x="7362092" y="3645876"/>
            <a:ext cx="1500555" cy="521678"/>
          </a:xfrm>
          <a:prstGeom prst="bent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997A7E9-21C8-44E9-88A9-9316F71689CE}"/>
              </a:ext>
            </a:extLst>
          </p:cNvPr>
          <p:cNvSpPr txBox="1"/>
          <p:nvPr/>
        </p:nvSpPr>
        <p:spPr>
          <a:xfrm>
            <a:off x="814754" y="978061"/>
            <a:ext cx="10002473"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User-mode processes do not have permissions to read physical memory</a:t>
            </a:r>
          </a:p>
          <a:p>
            <a:pPr marL="285750" indent="-285750">
              <a:buFont typeface="Arial" panose="020B0604020202020204" pitchFamily="34" charset="0"/>
              <a:buChar char="•"/>
            </a:pPr>
            <a:r>
              <a:rPr lang="en-US" sz="2400" dirty="0"/>
              <a:t>Windows keeps only one copy of a DLL in physical memory</a:t>
            </a:r>
          </a:p>
        </p:txBody>
      </p:sp>
    </p:spTree>
    <p:extLst>
      <p:ext uri="{BB962C8B-B14F-4D97-AF65-F5344CB8AC3E}">
        <p14:creationId xmlns:p14="http://schemas.microsoft.com/office/powerpoint/2010/main" val="1970072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52F9-5175-48B6-8BBC-476E91E4C4F8}"/>
              </a:ext>
            </a:extLst>
          </p:cNvPr>
          <p:cNvSpPr>
            <a:spLocks noGrp="1"/>
          </p:cNvSpPr>
          <p:nvPr>
            <p:ph type="title"/>
          </p:nvPr>
        </p:nvSpPr>
        <p:spPr/>
        <p:txBody>
          <a:bodyPr/>
          <a:lstStyle/>
          <a:p>
            <a:r>
              <a:rPr lang="en-US" dirty="0"/>
              <a:t>Virtual memory versus Physical Memory</a:t>
            </a:r>
          </a:p>
        </p:txBody>
      </p:sp>
      <p:sp>
        <p:nvSpPr>
          <p:cNvPr id="7" name="Rectangle 6">
            <a:extLst>
              <a:ext uri="{FF2B5EF4-FFF2-40B4-BE49-F238E27FC236}">
                <a16:creationId xmlns:a16="http://schemas.microsoft.com/office/drawing/2014/main" id="{8087AC75-7FAA-42C7-BCA2-CD5AABDBCF25}"/>
              </a:ext>
            </a:extLst>
          </p:cNvPr>
          <p:cNvSpPr/>
          <p:nvPr/>
        </p:nvSpPr>
        <p:spPr>
          <a:xfrm>
            <a:off x="609600" y="3100754"/>
            <a:ext cx="2532185" cy="3259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825B736-C8E5-486A-9625-EB6AE3A17EB7}"/>
              </a:ext>
            </a:extLst>
          </p:cNvPr>
          <p:cNvSpPr/>
          <p:nvPr/>
        </p:nvSpPr>
        <p:spPr>
          <a:xfrm>
            <a:off x="609600" y="3909646"/>
            <a:ext cx="2532185" cy="51581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calc.exe</a:t>
            </a:r>
          </a:p>
        </p:txBody>
      </p:sp>
      <p:sp>
        <p:nvSpPr>
          <p:cNvPr id="11" name="Rectangle 10">
            <a:extLst>
              <a:ext uri="{FF2B5EF4-FFF2-40B4-BE49-F238E27FC236}">
                <a16:creationId xmlns:a16="http://schemas.microsoft.com/office/drawing/2014/main" id="{F6DBC58C-5A10-4B30-850C-6BA8BB818AC9}"/>
              </a:ext>
            </a:extLst>
          </p:cNvPr>
          <p:cNvSpPr/>
          <p:nvPr/>
        </p:nvSpPr>
        <p:spPr>
          <a:xfrm>
            <a:off x="609600" y="4425462"/>
            <a:ext cx="2532185" cy="515816"/>
          </a:xfrm>
          <a:prstGeom prst="rect">
            <a:avLst/>
          </a:prstGeom>
          <a:solidFill>
            <a:schemeClr val="tx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kernel32.dll</a:t>
            </a:r>
          </a:p>
        </p:txBody>
      </p:sp>
      <p:sp>
        <p:nvSpPr>
          <p:cNvPr id="15" name="Rectangle 14">
            <a:extLst>
              <a:ext uri="{FF2B5EF4-FFF2-40B4-BE49-F238E27FC236}">
                <a16:creationId xmlns:a16="http://schemas.microsoft.com/office/drawing/2014/main" id="{0D00B38F-50E9-4579-A547-A49B5B4B50EF}"/>
              </a:ext>
            </a:extLst>
          </p:cNvPr>
          <p:cNvSpPr/>
          <p:nvPr/>
        </p:nvSpPr>
        <p:spPr>
          <a:xfrm>
            <a:off x="4829907" y="3094892"/>
            <a:ext cx="2532185" cy="3259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2FD9CC-5AB6-496D-9A5D-FE07485C0265}"/>
              </a:ext>
            </a:extLst>
          </p:cNvPr>
          <p:cNvSpPr/>
          <p:nvPr/>
        </p:nvSpPr>
        <p:spPr>
          <a:xfrm>
            <a:off x="4829907" y="3903784"/>
            <a:ext cx="2532185" cy="51581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calc.exe</a:t>
            </a:r>
          </a:p>
        </p:txBody>
      </p:sp>
      <p:sp>
        <p:nvSpPr>
          <p:cNvPr id="19" name="Rectangle 18">
            <a:extLst>
              <a:ext uri="{FF2B5EF4-FFF2-40B4-BE49-F238E27FC236}">
                <a16:creationId xmlns:a16="http://schemas.microsoft.com/office/drawing/2014/main" id="{6FD6404C-16E6-4CF2-BA16-E9E0E7BCC127}"/>
              </a:ext>
            </a:extLst>
          </p:cNvPr>
          <p:cNvSpPr/>
          <p:nvPr/>
        </p:nvSpPr>
        <p:spPr>
          <a:xfrm>
            <a:off x="4829907" y="4419600"/>
            <a:ext cx="2532185" cy="515816"/>
          </a:xfrm>
          <a:prstGeom prst="rect">
            <a:avLst/>
          </a:prstGeom>
          <a:solidFill>
            <a:schemeClr val="tx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kernel32.dll</a:t>
            </a:r>
          </a:p>
        </p:txBody>
      </p:sp>
      <p:sp>
        <p:nvSpPr>
          <p:cNvPr id="21" name="Rectangle 20">
            <a:extLst>
              <a:ext uri="{FF2B5EF4-FFF2-40B4-BE49-F238E27FC236}">
                <a16:creationId xmlns:a16="http://schemas.microsoft.com/office/drawing/2014/main" id="{ECA81094-DAC4-444A-983F-48D7D30DD2F9}"/>
              </a:ext>
            </a:extLst>
          </p:cNvPr>
          <p:cNvSpPr/>
          <p:nvPr/>
        </p:nvSpPr>
        <p:spPr>
          <a:xfrm>
            <a:off x="8862646" y="3100754"/>
            <a:ext cx="2532185" cy="32590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2BC85D9-87D3-44BD-8C13-C34C20BFF016}"/>
              </a:ext>
            </a:extLst>
          </p:cNvPr>
          <p:cNvSpPr/>
          <p:nvPr/>
        </p:nvSpPr>
        <p:spPr>
          <a:xfrm>
            <a:off x="8862646" y="3909646"/>
            <a:ext cx="2532185" cy="515816"/>
          </a:xfrm>
          <a:prstGeom prst="rect">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evil.exe</a:t>
            </a:r>
          </a:p>
        </p:txBody>
      </p:sp>
      <p:sp>
        <p:nvSpPr>
          <p:cNvPr id="25" name="Rectangle 24">
            <a:extLst>
              <a:ext uri="{FF2B5EF4-FFF2-40B4-BE49-F238E27FC236}">
                <a16:creationId xmlns:a16="http://schemas.microsoft.com/office/drawing/2014/main" id="{5B39D090-1242-4E87-8461-E08CC83AF4AA}"/>
              </a:ext>
            </a:extLst>
          </p:cNvPr>
          <p:cNvSpPr/>
          <p:nvPr/>
        </p:nvSpPr>
        <p:spPr>
          <a:xfrm>
            <a:off x="8862646" y="4425462"/>
            <a:ext cx="2532185" cy="515816"/>
          </a:xfrm>
          <a:prstGeom prst="rect">
            <a:avLst/>
          </a:prstGeom>
          <a:solidFill>
            <a:schemeClr val="tx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kernel32.dll</a:t>
            </a:r>
          </a:p>
        </p:txBody>
      </p:sp>
      <p:sp>
        <p:nvSpPr>
          <p:cNvPr id="27" name="Rectangle 26">
            <a:extLst>
              <a:ext uri="{FF2B5EF4-FFF2-40B4-BE49-F238E27FC236}">
                <a16:creationId xmlns:a16="http://schemas.microsoft.com/office/drawing/2014/main" id="{D3E0C38E-D9A4-4997-816F-BAC430EA02A9}"/>
              </a:ext>
            </a:extLst>
          </p:cNvPr>
          <p:cNvSpPr/>
          <p:nvPr/>
        </p:nvSpPr>
        <p:spPr>
          <a:xfrm>
            <a:off x="4829906" y="3387968"/>
            <a:ext cx="2532185" cy="515816"/>
          </a:xfrm>
          <a:prstGeom prst="rect">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evil.exe</a:t>
            </a:r>
          </a:p>
        </p:txBody>
      </p:sp>
      <p:sp>
        <p:nvSpPr>
          <p:cNvPr id="28" name="TextBox 27">
            <a:extLst>
              <a:ext uri="{FF2B5EF4-FFF2-40B4-BE49-F238E27FC236}">
                <a16:creationId xmlns:a16="http://schemas.microsoft.com/office/drawing/2014/main" id="{B258EEA5-15AE-4B88-8223-8921500E540A}"/>
              </a:ext>
            </a:extLst>
          </p:cNvPr>
          <p:cNvSpPr txBox="1"/>
          <p:nvPr/>
        </p:nvSpPr>
        <p:spPr>
          <a:xfrm>
            <a:off x="609600" y="2283332"/>
            <a:ext cx="2532185" cy="830997"/>
          </a:xfrm>
          <a:prstGeom prst="rect">
            <a:avLst/>
          </a:prstGeom>
          <a:noFill/>
        </p:spPr>
        <p:txBody>
          <a:bodyPr wrap="square" rtlCol="0">
            <a:spAutoFit/>
          </a:bodyPr>
          <a:lstStyle/>
          <a:p>
            <a:pPr algn="ctr"/>
            <a:r>
              <a:rPr lang="en-US" sz="2400" dirty="0"/>
              <a:t>Virtual Memory</a:t>
            </a:r>
          </a:p>
          <a:p>
            <a:pPr algn="ctr"/>
            <a:r>
              <a:rPr lang="en-US" sz="2400" dirty="0"/>
              <a:t>calc.exe</a:t>
            </a:r>
          </a:p>
        </p:txBody>
      </p:sp>
      <p:sp>
        <p:nvSpPr>
          <p:cNvPr id="30" name="TextBox 29">
            <a:extLst>
              <a:ext uri="{FF2B5EF4-FFF2-40B4-BE49-F238E27FC236}">
                <a16:creationId xmlns:a16="http://schemas.microsoft.com/office/drawing/2014/main" id="{404AB614-D431-49E3-912B-9C1BB51A796C}"/>
              </a:ext>
            </a:extLst>
          </p:cNvPr>
          <p:cNvSpPr txBox="1"/>
          <p:nvPr/>
        </p:nvSpPr>
        <p:spPr>
          <a:xfrm>
            <a:off x="8862645" y="2258705"/>
            <a:ext cx="2532185" cy="830997"/>
          </a:xfrm>
          <a:prstGeom prst="rect">
            <a:avLst/>
          </a:prstGeom>
          <a:noFill/>
        </p:spPr>
        <p:txBody>
          <a:bodyPr wrap="square" rtlCol="0">
            <a:spAutoFit/>
          </a:bodyPr>
          <a:lstStyle/>
          <a:p>
            <a:pPr algn="ctr"/>
            <a:r>
              <a:rPr lang="en-US" sz="2400" dirty="0"/>
              <a:t>Virtual Memory</a:t>
            </a:r>
          </a:p>
          <a:p>
            <a:pPr algn="ctr"/>
            <a:r>
              <a:rPr lang="en-US" sz="2400" dirty="0"/>
              <a:t>evil.exe</a:t>
            </a:r>
          </a:p>
        </p:txBody>
      </p:sp>
      <p:sp>
        <p:nvSpPr>
          <p:cNvPr id="32" name="TextBox 31">
            <a:extLst>
              <a:ext uri="{FF2B5EF4-FFF2-40B4-BE49-F238E27FC236}">
                <a16:creationId xmlns:a16="http://schemas.microsoft.com/office/drawing/2014/main" id="{05EFF774-B1B8-404D-B5F6-D2DCCC2390C9}"/>
              </a:ext>
            </a:extLst>
          </p:cNvPr>
          <p:cNvSpPr txBox="1"/>
          <p:nvPr/>
        </p:nvSpPr>
        <p:spPr>
          <a:xfrm>
            <a:off x="4829907" y="2252843"/>
            <a:ext cx="2532185" cy="461665"/>
          </a:xfrm>
          <a:prstGeom prst="rect">
            <a:avLst/>
          </a:prstGeom>
          <a:noFill/>
        </p:spPr>
        <p:txBody>
          <a:bodyPr wrap="square" rtlCol="0">
            <a:spAutoFit/>
          </a:bodyPr>
          <a:lstStyle/>
          <a:p>
            <a:pPr algn="ctr"/>
            <a:r>
              <a:rPr lang="en-US" sz="2400" dirty="0" err="1"/>
              <a:t>Phyiscal</a:t>
            </a:r>
            <a:r>
              <a:rPr lang="en-US" sz="2400" dirty="0"/>
              <a:t> Memory</a:t>
            </a:r>
          </a:p>
        </p:txBody>
      </p:sp>
      <p:cxnSp>
        <p:nvCxnSpPr>
          <p:cNvPr id="34" name="Straight Arrow Connector 33">
            <a:extLst>
              <a:ext uri="{FF2B5EF4-FFF2-40B4-BE49-F238E27FC236}">
                <a16:creationId xmlns:a16="http://schemas.microsoft.com/office/drawing/2014/main" id="{350B0200-55E5-4D5E-8A98-E565630E10FE}"/>
              </a:ext>
            </a:extLst>
          </p:cNvPr>
          <p:cNvCxnSpPr>
            <a:stCxn id="9" idx="3"/>
            <a:endCxn id="17" idx="1"/>
          </p:cNvCxnSpPr>
          <p:nvPr/>
        </p:nvCxnSpPr>
        <p:spPr>
          <a:xfrm flipV="1">
            <a:off x="3141785" y="4161692"/>
            <a:ext cx="1688122" cy="586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93455D-D7E7-4641-AD7A-A0D0F8D9EB53}"/>
              </a:ext>
            </a:extLst>
          </p:cNvPr>
          <p:cNvCxnSpPr>
            <a:cxnSpLocks/>
            <a:stCxn id="11" idx="3"/>
            <a:endCxn id="19" idx="1"/>
          </p:cNvCxnSpPr>
          <p:nvPr/>
        </p:nvCxnSpPr>
        <p:spPr>
          <a:xfrm flipV="1">
            <a:off x="3141785" y="4677508"/>
            <a:ext cx="1688122" cy="586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E243F5E3-4FA4-4299-B5E8-AF3BD267A224}"/>
              </a:ext>
            </a:extLst>
          </p:cNvPr>
          <p:cNvCxnSpPr>
            <a:stCxn id="23" idx="1"/>
            <a:endCxn id="27" idx="3"/>
          </p:cNvCxnSpPr>
          <p:nvPr/>
        </p:nvCxnSpPr>
        <p:spPr>
          <a:xfrm rot="10800000">
            <a:off x="7362092" y="3645876"/>
            <a:ext cx="1500555" cy="521678"/>
          </a:xfrm>
          <a:prstGeom prst="bent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997A7E9-21C8-44E9-88A9-9316F71689CE}"/>
              </a:ext>
            </a:extLst>
          </p:cNvPr>
          <p:cNvSpPr txBox="1"/>
          <p:nvPr/>
        </p:nvSpPr>
        <p:spPr>
          <a:xfrm>
            <a:off x="814754" y="978061"/>
            <a:ext cx="1000247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FFFF00"/>
                </a:solidFill>
              </a:rPr>
              <a:t>Any modifications to that DLL are made only in the local process</a:t>
            </a:r>
          </a:p>
          <a:p>
            <a:pPr marL="285750" indent="-285750">
              <a:buFont typeface="Arial" panose="020B0604020202020204" pitchFamily="34" charset="0"/>
              <a:buChar char="•"/>
            </a:pPr>
            <a:r>
              <a:rPr lang="en-US" sz="2400" dirty="0"/>
              <a:t>Here evil.exe patches kernel32.dll to perform API Call Hooking</a:t>
            </a:r>
          </a:p>
          <a:p>
            <a:pPr marL="285750" indent="-285750">
              <a:buFont typeface="Arial" panose="020B0604020202020204" pitchFamily="34" charset="0"/>
              <a:buChar char="•"/>
            </a:pPr>
            <a:r>
              <a:rPr lang="en-US" sz="2400" dirty="0"/>
              <a:t>Those modifications DO NOT affect calc.exe</a:t>
            </a:r>
          </a:p>
        </p:txBody>
      </p:sp>
      <p:sp>
        <p:nvSpPr>
          <p:cNvPr id="3" name="Rectangle 2">
            <a:extLst>
              <a:ext uri="{FF2B5EF4-FFF2-40B4-BE49-F238E27FC236}">
                <a16:creationId xmlns:a16="http://schemas.microsoft.com/office/drawing/2014/main" id="{79BB87B3-62A9-472E-9551-04F87C28CBC4}"/>
              </a:ext>
            </a:extLst>
          </p:cNvPr>
          <p:cNvSpPr/>
          <p:nvPr/>
        </p:nvSpPr>
        <p:spPr>
          <a:xfrm>
            <a:off x="4829905" y="4929554"/>
            <a:ext cx="2532185" cy="515816"/>
          </a:xfrm>
          <a:prstGeom prst="rect">
            <a:avLst/>
          </a:prstGeom>
          <a:solidFill>
            <a:schemeClr val="tx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kernel32.dll (copy)</a:t>
            </a:r>
          </a:p>
        </p:txBody>
      </p:sp>
      <p:cxnSp>
        <p:nvCxnSpPr>
          <p:cNvPr id="24" name="Connector: Elbow 23">
            <a:extLst>
              <a:ext uri="{FF2B5EF4-FFF2-40B4-BE49-F238E27FC236}">
                <a16:creationId xmlns:a16="http://schemas.microsoft.com/office/drawing/2014/main" id="{9F35AF32-A534-4FC6-9D4E-6B9E6F0A28A2}"/>
              </a:ext>
            </a:extLst>
          </p:cNvPr>
          <p:cNvCxnSpPr>
            <a:cxnSpLocks/>
            <a:stCxn id="25" idx="1"/>
            <a:endCxn id="3" idx="3"/>
          </p:cNvCxnSpPr>
          <p:nvPr/>
        </p:nvCxnSpPr>
        <p:spPr>
          <a:xfrm rot="10800000" flipV="1">
            <a:off x="7362090" y="4683370"/>
            <a:ext cx="1500556" cy="504092"/>
          </a:xfrm>
          <a:prstGeom prst="bent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69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86CED-1840-4FB5-84A2-F8B9F80C5A26}"/>
              </a:ext>
            </a:extLst>
          </p:cNvPr>
          <p:cNvSpPr>
            <a:spLocks noGrp="1"/>
          </p:cNvSpPr>
          <p:nvPr>
            <p:ph type="title"/>
          </p:nvPr>
        </p:nvSpPr>
        <p:spPr/>
        <p:txBody>
          <a:bodyPr/>
          <a:lstStyle/>
          <a:p>
            <a:r>
              <a:rPr lang="en-US">
                <a:solidFill>
                  <a:srgbClr val="FFFF00"/>
                </a:solidFill>
              </a:rPr>
              <a:t>Learning Objectives</a:t>
            </a:r>
          </a:p>
        </p:txBody>
      </p:sp>
      <p:sp>
        <p:nvSpPr>
          <p:cNvPr id="5" name="Content Placeholder 4">
            <a:extLst>
              <a:ext uri="{FF2B5EF4-FFF2-40B4-BE49-F238E27FC236}">
                <a16:creationId xmlns:a16="http://schemas.microsoft.com/office/drawing/2014/main" id="{240B0D5A-BC0A-4D02-A587-133BFF254270}"/>
              </a:ext>
            </a:extLst>
          </p:cNvPr>
          <p:cNvSpPr>
            <a:spLocks noGrp="1"/>
          </p:cNvSpPr>
          <p:nvPr>
            <p:ph idx="1"/>
          </p:nvPr>
        </p:nvSpPr>
        <p:spPr>
          <a:xfrm>
            <a:off x="685801" y="2142067"/>
            <a:ext cx="11084043" cy="4277268"/>
          </a:xfrm>
        </p:spPr>
        <p:txBody>
          <a:bodyPr anchor="t">
            <a:normAutofit/>
          </a:bodyPr>
          <a:lstStyle/>
          <a:p>
            <a:pPr>
              <a:buClr>
                <a:srgbClr val="FFFF00"/>
              </a:buClr>
            </a:pPr>
            <a:r>
              <a:rPr lang="en-US" sz="2400" dirty="0">
                <a:solidFill>
                  <a:srgbClr val="FFFF00"/>
                </a:solidFill>
                <a:cs typeface="Calibri"/>
              </a:rPr>
              <a:t>Define the term Portable Executable (PE)</a:t>
            </a:r>
          </a:p>
          <a:p>
            <a:pPr>
              <a:buClr>
                <a:srgbClr val="FFFF00"/>
              </a:buClr>
            </a:pPr>
            <a:r>
              <a:rPr lang="en-US" sz="2400" dirty="0">
                <a:solidFill>
                  <a:srgbClr val="FFFF00"/>
                </a:solidFill>
                <a:cs typeface="Calibri"/>
              </a:rPr>
              <a:t>List five common extensions associated with the PE format</a:t>
            </a:r>
          </a:p>
          <a:p>
            <a:pPr>
              <a:buClr>
                <a:srgbClr val="FFFF00"/>
              </a:buClr>
            </a:pPr>
            <a:r>
              <a:rPr lang="en-US" sz="2400" dirty="0">
                <a:solidFill>
                  <a:srgbClr val="FFFF00"/>
                </a:solidFill>
                <a:cs typeface="Calibri"/>
              </a:rPr>
              <a:t>Describe the three primary header structures of a PE file</a:t>
            </a:r>
          </a:p>
          <a:p>
            <a:pPr>
              <a:buClr>
                <a:srgbClr val="FFFF00"/>
              </a:buClr>
            </a:pPr>
            <a:r>
              <a:rPr lang="en-US" sz="2400" dirty="0">
                <a:solidFill>
                  <a:srgbClr val="FFFF00"/>
                </a:solidFill>
                <a:cs typeface="Calibri"/>
              </a:rPr>
              <a:t>List common fields that can be valuable features for identifying malware</a:t>
            </a:r>
          </a:p>
          <a:p>
            <a:pPr>
              <a:buClr>
                <a:srgbClr val="FFFF00"/>
              </a:buClr>
            </a:pPr>
            <a:r>
              <a:rPr lang="en-US" sz="2400" dirty="0">
                <a:solidFill>
                  <a:srgbClr val="FFFF00"/>
                </a:solidFill>
                <a:cs typeface="Calibri"/>
              </a:rPr>
              <a:t>Describe how fields can be used for identifying malware</a:t>
            </a:r>
          </a:p>
          <a:p>
            <a:pPr>
              <a:buClr>
                <a:srgbClr val="FFFF00"/>
              </a:buClr>
            </a:pPr>
            <a:r>
              <a:rPr lang="en-US" sz="2400" dirty="0">
                <a:solidFill>
                  <a:srgbClr val="FFFF00"/>
                </a:solidFill>
                <a:cs typeface="Calibri"/>
              </a:rPr>
              <a:t>Describe the purpose of the Section Headers</a:t>
            </a:r>
          </a:p>
          <a:p>
            <a:pPr>
              <a:buClr>
                <a:srgbClr val="FFFF00"/>
              </a:buClr>
            </a:pPr>
            <a:r>
              <a:rPr lang="en-US" sz="2400" dirty="0">
                <a:solidFill>
                  <a:srgbClr val="FFFF00"/>
                </a:solidFill>
                <a:cs typeface="Calibri"/>
              </a:rPr>
              <a:t>Describe the purpose of common Data Directories</a:t>
            </a:r>
          </a:p>
          <a:p>
            <a:pPr>
              <a:buClr>
                <a:srgbClr val="FFFF00"/>
              </a:buClr>
            </a:pPr>
            <a:r>
              <a:rPr lang="en-US" sz="2400" dirty="0">
                <a:solidFill>
                  <a:srgbClr val="FFFF00"/>
                </a:solidFill>
                <a:cs typeface="Calibri"/>
              </a:rPr>
              <a:t>Describe the process the OS Loader goes through to start a process from a PE file</a:t>
            </a:r>
          </a:p>
        </p:txBody>
      </p:sp>
    </p:spTree>
    <p:extLst>
      <p:ext uri="{BB962C8B-B14F-4D97-AF65-F5344CB8AC3E}">
        <p14:creationId xmlns:p14="http://schemas.microsoft.com/office/powerpoint/2010/main" val="294529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12895A-6EA6-4796-AE4C-1F086803550D}"/>
              </a:ext>
            </a:extLst>
          </p:cNvPr>
          <p:cNvSpPr>
            <a:spLocks noGrp="1"/>
          </p:cNvSpPr>
          <p:nvPr>
            <p:ph type="title"/>
          </p:nvPr>
        </p:nvSpPr>
        <p:spPr/>
        <p:txBody>
          <a:bodyPr/>
          <a:lstStyle/>
          <a:p>
            <a:r>
              <a:rPr lang="en-US" dirty="0"/>
              <a:t>Questions?</a:t>
            </a:r>
          </a:p>
        </p:txBody>
      </p:sp>
      <p:sp>
        <p:nvSpPr>
          <p:cNvPr id="5" name="Content Placeholder 4">
            <a:extLst>
              <a:ext uri="{FF2B5EF4-FFF2-40B4-BE49-F238E27FC236}">
                <a16:creationId xmlns:a16="http://schemas.microsoft.com/office/drawing/2014/main" id="{F0797276-B050-496C-955F-1C9CB3AAC36E}"/>
              </a:ext>
            </a:extLst>
          </p:cNvPr>
          <p:cNvSpPr>
            <a:spLocks noGrp="1"/>
          </p:cNvSpPr>
          <p:nvPr>
            <p:ph idx="1"/>
          </p:nvPr>
        </p:nvSpPr>
        <p:spPr/>
        <p:txBody>
          <a:bodyPr anchor="t"/>
          <a:lstStyle/>
          <a:p>
            <a:pPr marL="0" indent="0">
              <a:buNone/>
            </a:pPr>
            <a:endParaRPr lang="en-US" dirty="0"/>
          </a:p>
        </p:txBody>
      </p:sp>
      <p:sp>
        <p:nvSpPr>
          <p:cNvPr id="6" name="Text Placeholder 5">
            <a:extLst>
              <a:ext uri="{FF2B5EF4-FFF2-40B4-BE49-F238E27FC236}">
                <a16:creationId xmlns:a16="http://schemas.microsoft.com/office/drawing/2014/main" id="{A94C6560-F5C1-404A-A76C-B226F9DF824F}"/>
              </a:ext>
            </a:extLst>
          </p:cNvPr>
          <p:cNvSpPr>
            <a:spLocks noGrp="1"/>
          </p:cNvSpPr>
          <p:nvPr>
            <p:ph type="body" sz="half" idx="2"/>
          </p:nvPr>
        </p:nvSpPr>
        <p:spPr/>
        <p:txBody>
          <a:bodyPr/>
          <a:lstStyle/>
          <a:p>
            <a:pPr>
              <a:spcAft>
                <a:spcPts val="0"/>
              </a:spcAft>
            </a:pPr>
            <a:r>
              <a:rPr lang="en-US" dirty="0" err="1"/>
              <a:t>Capt</a:t>
            </a:r>
            <a:r>
              <a:rPr lang="en-US" dirty="0"/>
              <a:t> Michael “Catapult” Lester</a:t>
            </a:r>
          </a:p>
          <a:p>
            <a:pPr>
              <a:spcAft>
                <a:spcPts val="0"/>
              </a:spcAft>
            </a:pPr>
            <a:r>
              <a:rPr lang="en-US" dirty="0">
                <a:hlinkClick r:id="rId2"/>
              </a:rPr>
              <a:t>michael.lester.5@us.af.mil</a:t>
            </a:r>
            <a:endParaRPr lang="en-US" dirty="0"/>
          </a:p>
          <a:p>
            <a:pPr>
              <a:spcAft>
                <a:spcPts val="0"/>
              </a:spcAft>
            </a:pPr>
            <a:r>
              <a:rPr lang="en-US" dirty="0"/>
              <a:t>210.740.6478</a:t>
            </a:r>
          </a:p>
        </p:txBody>
      </p:sp>
    </p:spTree>
    <p:extLst>
      <p:ext uri="{BB962C8B-B14F-4D97-AF65-F5344CB8AC3E}">
        <p14:creationId xmlns:p14="http://schemas.microsoft.com/office/powerpoint/2010/main" val="3979167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12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86CED-1840-4FB5-84A2-F8B9F80C5A26}"/>
              </a:ext>
            </a:extLst>
          </p:cNvPr>
          <p:cNvSpPr>
            <a:spLocks noGrp="1"/>
          </p:cNvSpPr>
          <p:nvPr>
            <p:ph type="title"/>
          </p:nvPr>
        </p:nvSpPr>
        <p:spPr/>
        <p:txBody>
          <a:bodyPr/>
          <a:lstStyle/>
          <a:p>
            <a:r>
              <a:rPr lang="en-US">
                <a:solidFill>
                  <a:srgbClr val="FFFF00"/>
                </a:solidFill>
              </a:rPr>
              <a:t>Learning Objectives</a:t>
            </a:r>
          </a:p>
        </p:txBody>
      </p:sp>
      <p:sp>
        <p:nvSpPr>
          <p:cNvPr id="5" name="Content Placeholder 4">
            <a:extLst>
              <a:ext uri="{FF2B5EF4-FFF2-40B4-BE49-F238E27FC236}">
                <a16:creationId xmlns:a16="http://schemas.microsoft.com/office/drawing/2014/main" id="{240B0D5A-BC0A-4D02-A587-133BFF254270}"/>
              </a:ext>
            </a:extLst>
          </p:cNvPr>
          <p:cNvSpPr>
            <a:spLocks noGrp="1"/>
          </p:cNvSpPr>
          <p:nvPr>
            <p:ph idx="1"/>
          </p:nvPr>
        </p:nvSpPr>
        <p:spPr>
          <a:xfrm>
            <a:off x="685801" y="2142067"/>
            <a:ext cx="11084043" cy="4277268"/>
          </a:xfrm>
        </p:spPr>
        <p:txBody>
          <a:bodyPr anchor="t">
            <a:normAutofit/>
          </a:bodyPr>
          <a:lstStyle/>
          <a:p>
            <a:pPr>
              <a:buClr>
                <a:srgbClr val="FFFF00"/>
              </a:buClr>
            </a:pPr>
            <a:r>
              <a:rPr lang="en-US" sz="2400" dirty="0">
                <a:solidFill>
                  <a:srgbClr val="FFFF00"/>
                </a:solidFill>
                <a:cs typeface="Calibri"/>
              </a:rPr>
              <a:t>Define the term Portable Executable (PE)</a:t>
            </a:r>
          </a:p>
          <a:p>
            <a:pPr>
              <a:buClr>
                <a:srgbClr val="FFFF00"/>
              </a:buClr>
            </a:pPr>
            <a:r>
              <a:rPr lang="en-US" sz="2400" dirty="0">
                <a:solidFill>
                  <a:srgbClr val="FFFF00"/>
                </a:solidFill>
                <a:cs typeface="Calibri"/>
              </a:rPr>
              <a:t>List five common extensions associated with the PE format</a:t>
            </a:r>
          </a:p>
          <a:p>
            <a:pPr>
              <a:buClr>
                <a:srgbClr val="FFFF00"/>
              </a:buClr>
            </a:pPr>
            <a:r>
              <a:rPr lang="en-US" sz="2400" dirty="0">
                <a:solidFill>
                  <a:srgbClr val="FFFF00"/>
                </a:solidFill>
                <a:cs typeface="Calibri"/>
              </a:rPr>
              <a:t>Describe the three primary header structures of a PE file</a:t>
            </a:r>
          </a:p>
          <a:p>
            <a:pPr>
              <a:buClr>
                <a:srgbClr val="FFFF00"/>
              </a:buClr>
            </a:pPr>
            <a:r>
              <a:rPr lang="en-US" sz="2400" dirty="0">
                <a:solidFill>
                  <a:srgbClr val="FFFF00"/>
                </a:solidFill>
                <a:cs typeface="Calibri"/>
              </a:rPr>
              <a:t>List common fields that can be valuable features for identifying malware</a:t>
            </a:r>
          </a:p>
          <a:p>
            <a:pPr>
              <a:buClr>
                <a:srgbClr val="FFFF00"/>
              </a:buClr>
            </a:pPr>
            <a:r>
              <a:rPr lang="en-US" sz="2400" dirty="0">
                <a:solidFill>
                  <a:srgbClr val="FFFF00"/>
                </a:solidFill>
                <a:cs typeface="Calibri"/>
              </a:rPr>
              <a:t>Describe how fields can be used for identifying malware</a:t>
            </a:r>
          </a:p>
          <a:p>
            <a:pPr>
              <a:buClr>
                <a:srgbClr val="FFFF00"/>
              </a:buClr>
            </a:pPr>
            <a:r>
              <a:rPr lang="en-US" sz="2400" dirty="0">
                <a:solidFill>
                  <a:srgbClr val="FFFF00"/>
                </a:solidFill>
                <a:cs typeface="Calibri"/>
              </a:rPr>
              <a:t>Describe the purpose of the Section Headers</a:t>
            </a:r>
          </a:p>
          <a:p>
            <a:pPr>
              <a:buClr>
                <a:srgbClr val="FFFF00"/>
              </a:buClr>
            </a:pPr>
            <a:r>
              <a:rPr lang="en-US" sz="2400" dirty="0">
                <a:solidFill>
                  <a:srgbClr val="FFFF00"/>
                </a:solidFill>
                <a:cs typeface="Calibri"/>
              </a:rPr>
              <a:t>Describe the purpose of common Data Directories</a:t>
            </a:r>
          </a:p>
          <a:p>
            <a:pPr>
              <a:buClr>
                <a:srgbClr val="FFFF00"/>
              </a:buClr>
            </a:pPr>
            <a:r>
              <a:rPr lang="en-US" sz="2400" dirty="0">
                <a:solidFill>
                  <a:srgbClr val="FFFF00"/>
                </a:solidFill>
                <a:cs typeface="Calibri"/>
              </a:rPr>
              <a:t>Describe the process the OS Loader goes through to start a process from a PE file</a:t>
            </a:r>
          </a:p>
        </p:txBody>
      </p:sp>
    </p:spTree>
    <p:extLst>
      <p:ext uri="{BB962C8B-B14F-4D97-AF65-F5344CB8AC3E}">
        <p14:creationId xmlns:p14="http://schemas.microsoft.com/office/powerpoint/2010/main" val="96483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D09C-1843-4CE2-86AA-FDCCA7C1F80D}"/>
              </a:ext>
            </a:extLst>
          </p:cNvPr>
          <p:cNvSpPr>
            <a:spLocks noGrp="1"/>
          </p:cNvSpPr>
          <p:nvPr>
            <p:ph type="title"/>
          </p:nvPr>
        </p:nvSpPr>
        <p:spPr/>
        <p:txBody>
          <a:bodyPr/>
          <a:lstStyle/>
          <a:p>
            <a:r>
              <a:rPr lang="en-US" dirty="0">
                <a:latin typeface="Arial"/>
                <a:cs typeface="Arial"/>
              </a:rPr>
              <a:t>What is a Portable Executable?</a:t>
            </a:r>
            <a:endParaRPr lang="en-US" dirty="0"/>
          </a:p>
        </p:txBody>
      </p:sp>
      <p:sp>
        <p:nvSpPr>
          <p:cNvPr id="4" name="Text Placeholder 3">
            <a:extLst>
              <a:ext uri="{FF2B5EF4-FFF2-40B4-BE49-F238E27FC236}">
                <a16:creationId xmlns:a16="http://schemas.microsoft.com/office/drawing/2014/main" id="{01885356-8127-4E1D-A1D2-E6524AA657FF}"/>
              </a:ext>
            </a:extLst>
          </p:cNvPr>
          <p:cNvSpPr>
            <a:spLocks noGrp="1"/>
          </p:cNvSpPr>
          <p:nvPr>
            <p:ph type="body" idx="1"/>
          </p:nvPr>
        </p:nvSpPr>
        <p:spPr/>
        <p:txBody>
          <a:bodyPr/>
          <a:lstStyle/>
          <a:p>
            <a:r>
              <a:rPr lang="en-US" dirty="0"/>
              <a:t>Purpose</a:t>
            </a:r>
          </a:p>
        </p:txBody>
      </p:sp>
      <p:sp>
        <p:nvSpPr>
          <p:cNvPr id="3" name="Content Placeholder 2">
            <a:extLst>
              <a:ext uri="{FF2B5EF4-FFF2-40B4-BE49-F238E27FC236}">
                <a16:creationId xmlns:a16="http://schemas.microsoft.com/office/drawing/2014/main" id="{E05FC6BE-FE7F-4F6D-8250-79F66AAC90A0}"/>
              </a:ext>
            </a:extLst>
          </p:cNvPr>
          <p:cNvSpPr>
            <a:spLocks noGrp="1"/>
          </p:cNvSpPr>
          <p:nvPr>
            <p:ph sz="half" idx="2"/>
          </p:nvPr>
        </p:nvSpPr>
        <p:spPr/>
        <p:txBody>
          <a:bodyPr anchor="t">
            <a:normAutofit/>
          </a:bodyPr>
          <a:lstStyle/>
          <a:p>
            <a:pPr>
              <a:spcBef>
                <a:spcPct val="20000"/>
              </a:spcBef>
              <a:spcAft>
                <a:spcPct val="0"/>
              </a:spcAft>
              <a:buClr>
                <a:srgbClr val="FFFF00"/>
              </a:buClr>
            </a:pPr>
            <a:r>
              <a:rPr lang="en-US" dirty="0">
                <a:solidFill>
                  <a:srgbClr val="FFFF00"/>
                </a:solidFill>
                <a:latin typeface="Arial"/>
                <a:ea typeface="+mn-lt"/>
                <a:cs typeface="Arial"/>
              </a:rPr>
              <a:t>File format that tells the Windows OS loader how to run the program</a:t>
            </a:r>
          </a:p>
          <a:p>
            <a:pPr>
              <a:spcBef>
                <a:spcPct val="20000"/>
              </a:spcBef>
              <a:spcAft>
                <a:spcPct val="0"/>
              </a:spcAft>
              <a:buClr>
                <a:srgbClr val="FFFF00"/>
              </a:buClr>
            </a:pPr>
            <a:r>
              <a:rPr lang="en-US" dirty="0">
                <a:latin typeface="Arial"/>
                <a:ea typeface="+mn-lt"/>
                <a:cs typeface="Arial"/>
              </a:rPr>
              <a:t>Provides critical information such as:</a:t>
            </a:r>
          </a:p>
          <a:p>
            <a:pPr lvl="1">
              <a:spcBef>
                <a:spcPct val="20000"/>
              </a:spcBef>
              <a:spcAft>
                <a:spcPct val="0"/>
              </a:spcAft>
              <a:buClr>
                <a:srgbClr val="FFFF00"/>
              </a:buClr>
            </a:pPr>
            <a:r>
              <a:rPr lang="en-US" dirty="0">
                <a:latin typeface="Arial"/>
                <a:ea typeface="+mn-lt"/>
                <a:cs typeface="Arial"/>
              </a:rPr>
              <a:t>Targeted CPU Architecture</a:t>
            </a:r>
          </a:p>
          <a:p>
            <a:pPr lvl="1">
              <a:spcBef>
                <a:spcPct val="20000"/>
              </a:spcBef>
              <a:spcAft>
                <a:spcPct val="0"/>
              </a:spcAft>
              <a:buClr>
                <a:srgbClr val="FFFF00"/>
              </a:buClr>
            </a:pPr>
            <a:r>
              <a:rPr lang="en-US" dirty="0">
                <a:latin typeface="Arial"/>
                <a:ea typeface="+mn-lt"/>
                <a:cs typeface="Arial"/>
              </a:rPr>
              <a:t>List of dependencies</a:t>
            </a:r>
          </a:p>
          <a:p>
            <a:pPr>
              <a:spcBef>
                <a:spcPct val="20000"/>
              </a:spcBef>
              <a:spcAft>
                <a:spcPct val="0"/>
              </a:spcAft>
              <a:buClr>
                <a:srgbClr val="FFFF00"/>
              </a:buClr>
            </a:pPr>
            <a:r>
              <a:rPr lang="en-US" dirty="0">
                <a:latin typeface="Arial"/>
                <a:ea typeface="+mn-lt"/>
                <a:cs typeface="Arial"/>
              </a:rPr>
              <a:t>Stores metadata such as:</a:t>
            </a:r>
          </a:p>
          <a:p>
            <a:pPr lvl="1">
              <a:spcBef>
                <a:spcPct val="20000"/>
              </a:spcBef>
              <a:spcAft>
                <a:spcPct val="0"/>
              </a:spcAft>
              <a:buClr>
                <a:srgbClr val="FFFF00"/>
              </a:buClr>
            </a:pPr>
            <a:r>
              <a:rPr lang="en-US" dirty="0">
                <a:latin typeface="Arial"/>
                <a:ea typeface="+mn-lt"/>
                <a:cs typeface="Arial"/>
              </a:rPr>
              <a:t>Digital signature</a:t>
            </a:r>
          </a:p>
          <a:p>
            <a:pPr lvl="1">
              <a:spcBef>
                <a:spcPct val="20000"/>
              </a:spcBef>
              <a:spcAft>
                <a:spcPct val="0"/>
              </a:spcAft>
              <a:buClr>
                <a:srgbClr val="FFFF00"/>
              </a:buClr>
            </a:pPr>
            <a:r>
              <a:rPr lang="en-US" dirty="0">
                <a:latin typeface="Arial"/>
                <a:ea typeface="+mn-lt"/>
                <a:cs typeface="Arial"/>
              </a:rPr>
              <a:t>File attributes</a:t>
            </a:r>
          </a:p>
          <a:p>
            <a:pPr lvl="1">
              <a:spcBef>
                <a:spcPct val="20000"/>
              </a:spcBef>
              <a:spcAft>
                <a:spcPct val="0"/>
              </a:spcAft>
              <a:buClr>
                <a:srgbClr val="FFFF00"/>
              </a:buClr>
            </a:pPr>
            <a:r>
              <a:rPr lang="en-US" dirty="0">
                <a:latin typeface="Arial"/>
                <a:ea typeface="+mn-lt"/>
                <a:cs typeface="Arial"/>
              </a:rPr>
              <a:t>Compile time</a:t>
            </a:r>
          </a:p>
          <a:p>
            <a:pPr lvl="1">
              <a:spcBef>
                <a:spcPct val="20000"/>
              </a:spcBef>
              <a:spcAft>
                <a:spcPct val="0"/>
              </a:spcAft>
              <a:buClr>
                <a:srgbClr val="FFFF00"/>
              </a:buClr>
            </a:pPr>
            <a:r>
              <a:rPr lang="en-US" dirty="0">
                <a:latin typeface="Arial"/>
                <a:ea typeface="+mn-lt"/>
                <a:cs typeface="Arial"/>
              </a:rPr>
              <a:t>Checksum</a:t>
            </a:r>
          </a:p>
          <a:p>
            <a:pPr>
              <a:spcBef>
                <a:spcPct val="20000"/>
              </a:spcBef>
              <a:spcAft>
                <a:spcPct val="0"/>
              </a:spcAft>
              <a:buClr>
                <a:srgbClr val="FFFF00"/>
              </a:buClr>
            </a:pPr>
            <a:r>
              <a:rPr lang="en-US" dirty="0">
                <a:latin typeface="Arial"/>
                <a:ea typeface="+mn-lt"/>
                <a:cs typeface="Arial"/>
              </a:rPr>
              <a:t>Typically generated by linker</a:t>
            </a:r>
          </a:p>
          <a:p>
            <a:pPr>
              <a:spcBef>
                <a:spcPct val="20000"/>
              </a:spcBef>
              <a:spcAft>
                <a:spcPct val="0"/>
              </a:spcAft>
              <a:buClr>
                <a:srgbClr val="FFFF00"/>
              </a:buClr>
            </a:pPr>
            <a:endParaRPr lang="en-US" dirty="0">
              <a:solidFill>
                <a:srgbClr val="FFFF00"/>
              </a:solidFill>
              <a:latin typeface="Arial"/>
              <a:cs typeface="Arial"/>
            </a:endParaRPr>
          </a:p>
        </p:txBody>
      </p:sp>
      <p:sp>
        <p:nvSpPr>
          <p:cNvPr id="5" name="Text Placeholder 4">
            <a:extLst>
              <a:ext uri="{FF2B5EF4-FFF2-40B4-BE49-F238E27FC236}">
                <a16:creationId xmlns:a16="http://schemas.microsoft.com/office/drawing/2014/main" id="{3B1D4640-459E-46E4-8E2D-5E9B321015AA}"/>
              </a:ext>
            </a:extLst>
          </p:cNvPr>
          <p:cNvSpPr>
            <a:spLocks noGrp="1"/>
          </p:cNvSpPr>
          <p:nvPr>
            <p:ph type="body" sz="quarter" idx="3"/>
          </p:nvPr>
        </p:nvSpPr>
        <p:spPr/>
        <p:txBody>
          <a:bodyPr/>
          <a:lstStyle/>
          <a:p>
            <a:r>
              <a:rPr lang="en-US" dirty="0"/>
              <a:t>Common Extensions</a:t>
            </a:r>
          </a:p>
        </p:txBody>
      </p:sp>
      <p:sp>
        <p:nvSpPr>
          <p:cNvPr id="6" name="Content Placeholder 5">
            <a:extLst>
              <a:ext uri="{FF2B5EF4-FFF2-40B4-BE49-F238E27FC236}">
                <a16:creationId xmlns:a16="http://schemas.microsoft.com/office/drawing/2014/main" id="{856261B3-D864-4644-8323-90FF94E9447A}"/>
              </a:ext>
            </a:extLst>
          </p:cNvPr>
          <p:cNvSpPr>
            <a:spLocks noGrp="1"/>
          </p:cNvSpPr>
          <p:nvPr>
            <p:ph sz="quarter" idx="4"/>
          </p:nvPr>
        </p:nvSpPr>
        <p:spPr/>
        <p:txBody>
          <a:bodyPr>
            <a:normAutofit/>
          </a:bodyPr>
          <a:lstStyle/>
          <a:p>
            <a:pPr>
              <a:spcAft>
                <a:spcPts val="0"/>
              </a:spcAft>
            </a:pPr>
            <a:r>
              <a:rPr lang="en-US" dirty="0">
                <a:solidFill>
                  <a:srgbClr val="FFFF00"/>
                </a:solidFill>
              </a:rPr>
              <a:t>exe</a:t>
            </a:r>
          </a:p>
          <a:p>
            <a:pPr>
              <a:spcAft>
                <a:spcPts val="0"/>
              </a:spcAft>
            </a:pPr>
            <a:r>
              <a:rPr lang="en-US" dirty="0" err="1">
                <a:solidFill>
                  <a:srgbClr val="FFFF00"/>
                </a:solidFill>
              </a:rPr>
              <a:t>dll</a:t>
            </a:r>
            <a:endParaRPr lang="en-US" dirty="0">
              <a:solidFill>
                <a:srgbClr val="FFFF00"/>
              </a:solidFill>
            </a:endParaRPr>
          </a:p>
          <a:p>
            <a:pPr>
              <a:spcAft>
                <a:spcPts val="0"/>
              </a:spcAft>
            </a:pPr>
            <a:r>
              <a:rPr lang="en-US" dirty="0">
                <a:solidFill>
                  <a:srgbClr val="FFFF00"/>
                </a:solidFill>
              </a:rPr>
              <a:t>sys</a:t>
            </a:r>
          </a:p>
          <a:p>
            <a:pPr>
              <a:spcAft>
                <a:spcPts val="0"/>
              </a:spcAft>
            </a:pPr>
            <a:r>
              <a:rPr lang="en-US" dirty="0" err="1">
                <a:solidFill>
                  <a:srgbClr val="FFFF00"/>
                </a:solidFill>
              </a:rPr>
              <a:t>scr</a:t>
            </a:r>
            <a:endParaRPr lang="en-US" dirty="0">
              <a:solidFill>
                <a:srgbClr val="FFFF00"/>
              </a:solidFill>
            </a:endParaRPr>
          </a:p>
          <a:p>
            <a:pPr>
              <a:spcAft>
                <a:spcPts val="0"/>
              </a:spcAft>
            </a:pPr>
            <a:r>
              <a:rPr lang="en-US" dirty="0" err="1">
                <a:solidFill>
                  <a:srgbClr val="FFFF00"/>
                </a:solidFill>
              </a:rPr>
              <a:t>ocx</a:t>
            </a:r>
            <a:endParaRPr lang="en-US" dirty="0">
              <a:solidFill>
                <a:srgbClr val="FFFF00"/>
              </a:solidFill>
            </a:endParaRPr>
          </a:p>
          <a:p>
            <a:pPr>
              <a:spcAft>
                <a:spcPts val="0"/>
              </a:spcAft>
            </a:pPr>
            <a:r>
              <a:rPr lang="en-US" dirty="0" err="1">
                <a:solidFill>
                  <a:srgbClr val="FFFF00"/>
                </a:solidFill>
              </a:rPr>
              <a:t>drv</a:t>
            </a:r>
            <a:endParaRPr lang="en-US" dirty="0">
              <a:solidFill>
                <a:srgbClr val="FFFF00"/>
              </a:solidFill>
            </a:endParaRPr>
          </a:p>
          <a:p>
            <a:pPr>
              <a:spcAft>
                <a:spcPts val="0"/>
              </a:spcAft>
            </a:pPr>
            <a:r>
              <a:rPr lang="en-US" dirty="0" err="1">
                <a:solidFill>
                  <a:srgbClr val="FFFF00"/>
                </a:solidFill>
              </a:rPr>
              <a:t>mui</a:t>
            </a:r>
            <a:endParaRPr lang="en-US" dirty="0">
              <a:solidFill>
                <a:srgbClr val="FFFF00"/>
              </a:solidFill>
            </a:endParaRPr>
          </a:p>
          <a:p>
            <a:pPr>
              <a:spcAft>
                <a:spcPts val="0"/>
              </a:spcAft>
            </a:pPr>
            <a:r>
              <a:rPr lang="en-US" dirty="0" err="1">
                <a:solidFill>
                  <a:srgbClr val="FFFF00"/>
                </a:solidFill>
              </a:rPr>
              <a:t>acm</a:t>
            </a:r>
            <a:endParaRPr lang="en-US" dirty="0">
              <a:solidFill>
                <a:srgbClr val="FFFF00"/>
              </a:solidFill>
            </a:endParaRPr>
          </a:p>
          <a:p>
            <a:pPr>
              <a:spcAft>
                <a:spcPts val="0"/>
              </a:spcAft>
            </a:pPr>
            <a:r>
              <a:rPr lang="en-US" dirty="0">
                <a:solidFill>
                  <a:srgbClr val="FFFF00"/>
                </a:solidFill>
              </a:rPr>
              <a:t>ax</a:t>
            </a:r>
          </a:p>
          <a:p>
            <a:pPr>
              <a:spcAft>
                <a:spcPts val="0"/>
              </a:spcAft>
            </a:pPr>
            <a:r>
              <a:rPr lang="en-US" dirty="0">
                <a:solidFill>
                  <a:srgbClr val="FFFF00"/>
                </a:solidFill>
              </a:rPr>
              <a:t>tsp</a:t>
            </a:r>
          </a:p>
          <a:p>
            <a:pPr>
              <a:spcAft>
                <a:spcPts val="0"/>
              </a:spcAft>
            </a:pPr>
            <a:r>
              <a:rPr lang="en-US" dirty="0" err="1">
                <a:solidFill>
                  <a:srgbClr val="FFFF00"/>
                </a:solidFill>
              </a:rPr>
              <a:t>cpl</a:t>
            </a:r>
            <a:endParaRPr lang="en-US" dirty="0">
              <a:solidFill>
                <a:srgbClr val="FFFF00"/>
              </a:solidFill>
            </a:endParaRPr>
          </a:p>
        </p:txBody>
      </p:sp>
    </p:spTree>
    <p:extLst>
      <p:ext uri="{BB962C8B-B14F-4D97-AF65-F5344CB8AC3E}">
        <p14:creationId xmlns:p14="http://schemas.microsoft.com/office/powerpoint/2010/main" val="298089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D09C-1843-4CE2-86AA-FDCCA7C1F80D}"/>
              </a:ext>
            </a:extLst>
          </p:cNvPr>
          <p:cNvSpPr>
            <a:spLocks noGrp="1"/>
          </p:cNvSpPr>
          <p:nvPr>
            <p:ph type="title"/>
          </p:nvPr>
        </p:nvSpPr>
        <p:spPr>
          <a:xfrm>
            <a:off x="685803" y="175550"/>
            <a:ext cx="5410198" cy="802511"/>
          </a:xfrm>
        </p:spPr>
        <p:txBody>
          <a:bodyPr>
            <a:normAutofit/>
          </a:bodyPr>
          <a:lstStyle/>
          <a:p>
            <a:r>
              <a:rPr lang="en-US" dirty="0"/>
              <a:t>PE Format</a:t>
            </a:r>
          </a:p>
        </p:txBody>
      </p:sp>
      <p:sp>
        <p:nvSpPr>
          <p:cNvPr id="4" name="Text Placeholder 3">
            <a:extLst>
              <a:ext uri="{FF2B5EF4-FFF2-40B4-BE49-F238E27FC236}">
                <a16:creationId xmlns:a16="http://schemas.microsoft.com/office/drawing/2014/main" id="{01885356-8127-4E1D-A1D2-E6524AA657FF}"/>
              </a:ext>
            </a:extLst>
          </p:cNvPr>
          <p:cNvSpPr>
            <a:spLocks noGrp="1"/>
          </p:cNvSpPr>
          <p:nvPr>
            <p:ph type="body" idx="1"/>
          </p:nvPr>
        </p:nvSpPr>
        <p:spPr/>
        <p:txBody>
          <a:bodyPr/>
          <a:lstStyle/>
          <a:p>
            <a:r>
              <a:rPr lang="en-US" dirty="0"/>
              <a:t>Purpose</a:t>
            </a:r>
          </a:p>
        </p:txBody>
      </p:sp>
      <p:sp>
        <p:nvSpPr>
          <p:cNvPr id="3" name="Content Placeholder 2">
            <a:extLst>
              <a:ext uri="{FF2B5EF4-FFF2-40B4-BE49-F238E27FC236}">
                <a16:creationId xmlns:a16="http://schemas.microsoft.com/office/drawing/2014/main" id="{E05FC6BE-FE7F-4F6D-8250-79F66AAC90A0}"/>
              </a:ext>
            </a:extLst>
          </p:cNvPr>
          <p:cNvSpPr>
            <a:spLocks noGrp="1"/>
          </p:cNvSpPr>
          <p:nvPr>
            <p:ph sz="half" idx="2"/>
          </p:nvPr>
        </p:nvSpPr>
        <p:spPr/>
        <p:txBody>
          <a:bodyPr anchor="t">
            <a:normAutofit/>
          </a:bodyPr>
          <a:lstStyle/>
          <a:p>
            <a:pPr>
              <a:spcBef>
                <a:spcPct val="20000"/>
              </a:spcBef>
              <a:spcAft>
                <a:spcPct val="0"/>
              </a:spcAft>
              <a:buClr>
                <a:srgbClr val="FFFF00"/>
              </a:buClr>
            </a:pPr>
            <a:r>
              <a:rPr lang="en-US" dirty="0">
                <a:solidFill>
                  <a:srgbClr val="FFFF00"/>
                </a:solidFill>
                <a:latin typeface="Arial"/>
                <a:ea typeface="+mn-lt"/>
                <a:cs typeface="Arial"/>
              </a:rPr>
              <a:t>There are three key data structures in the PE format:</a:t>
            </a:r>
          </a:p>
          <a:p>
            <a:pPr lvl="1">
              <a:spcBef>
                <a:spcPct val="20000"/>
              </a:spcBef>
              <a:spcAft>
                <a:spcPct val="0"/>
              </a:spcAft>
              <a:buClr>
                <a:srgbClr val="FFFF00"/>
              </a:buClr>
            </a:pPr>
            <a:r>
              <a:rPr lang="en-US" dirty="0">
                <a:solidFill>
                  <a:srgbClr val="FFFF00"/>
                </a:solidFill>
                <a:latin typeface="Arial"/>
                <a:ea typeface="+mn-lt"/>
                <a:cs typeface="Arial"/>
              </a:rPr>
              <a:t>IMAGE_DOS_HEADER</a:t>
            </a:r>
          </a:p>
          <a:p>
            <a:pPr lvl="1">
              <a:spcBef>
                <a:spcPct val="20000"/>
              </a:spcBef>
              <a:spcAft>
                <a:spcPct val="0"/>
              </a:spcAft>
              <a:buClr>
                <a:srgbClr val="FFFF00"/>
              </a:buClr>
            </a:pPr>
            <a:r>
              <a:rPr lang="en-US" dirty="0">
                <a:solidFill>
                  <a:srgbClr val="FFFF00"/>
                </a:solidFill>
                <a:latin typeface="Arial"/>
                <a:ea typeface="+mn-lt"/>
                <a:cs typeface="Arial"/>
              </a:rPr>
              <a:t>IMAGE_FILE_HEADER</a:t>
            </a:r>
          </a:p>
          <a:p>
            <a:pPr lvl="1">
              <a:spcBef>
                <a:spcPct val="20000"/>
              </a:spcBef>
              <a:spcAft>
                <a:spcPct val="0"/>
              </a:spcAft>
              <a:buClr>
                <a:srgbClr val="FFFF00"/>
              </a:buClr>
            </a:pPr>
            <a:r>
              <a:rPr lang="en-US" dirty="0">
                <a:solidFill>
                  <a:srgbClr val="FFFF00"/>
                </a:solidFill>
                <a:latin typeface="Arial"/>
                <a:ea typeface="+mn-lt"/>
                <a:cs typeface="Arial"/>
              </a:rPr>
              <a:t>IMAGE_OPTIONAL_HEADER (32 | 64)</a:t>
            </a:r>
          </a:p>
        </p:txBody>
      </p:sp>
      <p:pic>
        <p:nvPicPr>
          <p:cNvPr id="11" name="Content Placeholder 9">
            <a:extLst>
              <a:ext uri="{FF2B5EF4-FFF2-40B4-BE49-F238E27FC236}">
                <a16:creationId xmlns:a16="http://schemas.microsoft.com/office/drawing/2014/main" id="{22BD4F6D-5A00-488F-BBA8-92BA3ACC1AE4}"/>
              </a:ext>
            </a:extLst>
          </p:cNvPr>
          <p:cNvPicPr>
            <a:picLocks noChangeAspect="1"/>
          </p:cNvPicPr>
          <p:nvPr/>
        </p:nvPicPr>
        <p:blipFill rotWithShape="1">
          <a:blip r:embed="rId2">
            <a:extLst>
              <a:ext uri="{28A0092B-C50C-407E-A947-70E740481C1C}">
                <a14:useLocalDpi xmlns:a14="http://schemas.microsoft.com/office/drawing/2010/main" val="0"/>
              </a:ext>
            </a:extLst>
          </a:blip>
          <a:srcRect l="17520" t="2742" r="3846" b="19507"/>
          <a:stretch/>
        </p:blipFill>
        <p:spPr>
          <a:xfrm>
            <a:off x="7120423" y="373822"/>
            <a:ext cx="4371144" cy="6110356"/>
          </a:xfrm>
          <a:prstGeom prst="rect">
            <a:avLst/>
          </a:prstGeom>
          <a:solidFill>
            <a:schemeClr val="tx1"/>
          </a:solidFill>
        </p:spPr>
      </p:pic>
    </p:spTree>
    <p:extLst>
      <p:ext uri="{BB962C8B-B14F-4D97-AF65-F5344CB8AC3E}">
        <p14:creationId xmlns:p14="http://schemas.microsoft.com/office/powerpoint/2010/main" val="238253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D09C-1843-4CE2-86AA-FDCCA7C1F80D}"/>
              </a:ext>
            </a:extLst>
          </p:cNvPr>
          <p:cNvSpPr>
            <a:spLocks noGrp="1"/>
          </p:cNvSpPr>
          <p:nvPr>
            <p:ph type="title"/>
          </p:nvPr>
        </p:nvSpPr>
        <p:spPr>
          <a:xfrm>
            <a:off x="685803" y="175550"/>
            <a:ext cx="5410198" cy="802511"/>
          </a:xfrm>
        </p:spPr>
        <p:txBody>
          <a:bodyPr>
            <a:normAutofit/>
          </a:bodyPr>
          <a:lstStyle/>
          <a:p>
            <a:r>
              <a:rPr lang="en-US" dirty="0"/>
              <a:t>PE Format</a:t>
            </a:r>
          </a:p>
        </p:txBody>
      </p:sp>
      <p:sp>
        <p:nvSpPr>
          <p:cNvPr id="4" name="Text Placeholder 3">
            <a:extLst>
              <a:ext uri="{FF2B5EF4-FFF2-40B4-BE49-F238E27FC236}">
                <a16:creationId xmlns:a16="http://schemas.microsoft.com/office/drawing/2014/main" id="{01885356-8127-4E1D-A1D2-E6524AA657FF}"/>
              </a:ext>
            </a:extLst>
          </p:cNvPr>
          <p:cNvSpPr>
            <a:spLocks noGrp="1"/>
          </p:cNvSpPr>
          <p:nvPr>
            <p:ph type="body" idx="1"/>
          </p:nvPr>
        </p:nvSpPr>
        <p:spPr/>
        <p:txBody>
          <a:bodyPr/>
          <a:lstStyle/>
          <a:p>
            <a:r>
              <a:rPr lang="en-US" dirty="0"/>
              <a:t>IMAGE_DOS_HEADER</a:t>
            </a:r>
          </a:p>
        </p:txBody>
      </p:sp>
      <p:sp>
        <p:nvSpPr>
          <p:cNvPr id="3" name="Content Placeholder 2">
            <a:extLst>
              <a:ext uri="{FF2B5EF4-FFF2-40B4-BE49-F238E27FC236}">
                <a16:creationId xmlns:a16="http://schemas.microsoft.com/office/drawing/2014/main" id="{E05FC6BE-FE7F-4F6D-8250-79F66AAC90A0}"/>
              </a:ext>
            </a:extLst>
          </p:cNvPr>
          <p:cNvSpPr>
            <a:spLocks noGrp="1"/>
          </p:cNvSpPr>
          <p:nvPr>
            <p:ph sz="half" idx="2"/>
          </p:nvPr>
        </p:nvSpPr>
        <p:spPr/>
        <p:txBody>
          <a:bodyPr anchor="t">
            <a:normAutofit/>
          </a:bodyPr>
          <a:lstStyle/>
          <a:p>
            <a:pPr>
              <a:spcBef>
                <a:spcPct val="20000"/>
              </a:spcBef>
              <a:spcAft>
                <a:spcPct val="0"/>
              </a:spcAft>
              <a:buClr>
                <a:srgbClr val="FFFF00"/>
              </a:buClr>
            </a:pPr>
            <a:r>
              <a:rPr lang="en-US" dirty="0">
                <a:solidFill>
                  <a:srgbClr val="FFFF00"/>
                </a:solidFill>
                <a:latin typeface="Arial"/>
                <a:ea typeface="+mn-lt"/>
                <a:cs typeface="Arial"/>
              </a:rPr>
              <a:t>Contains the signature (MZ)</a:t>
            </a:r>
          </a:p>
          <a:p>
            <a:pPr>
              <a:spcBef>
                <a:spcPct val="20000"/>
              </a:spcBef>
              <a:spcAft>
                <a:spcPct val="0"/>
              </a:spcAft>
              <a:buClr>
                <a:srgbClr val="FFFF00"/>
              </a:buClr>
            </a:pPr>
            <a:r>
              <a:rPr lang="en-US" dirty="0">
                <a:solidFill>
                  <a:srgbClr val="FFFF00"/>
                </a:solidFill>
                <a:latin typeface="Arial"/>
                <a:ea typeface="+mn-lt"/>
                <a:cs typeface="Arial"/>
              </a:rPr>
              <a:t>Lists the target </a:t>
            </a:r>
            <a:r>
              <a:rPr lang="en-US" dirty="0">
                <a:solidFill>
                  <a:srgbClr val="FFFF00"/>
                </a:solidFill>
                <a:latin typeface="Arial"/>
                <a:ea typeface="+mn-lt"/>
                <a:cs typeface="Arial"/>
                <a:hlinkClick r:id="rId2">
                  <a:extLst>
                    <a:ext uri="{A12FA001-AC4F-418D-AE19-62706E023703}">
                      <ahyp:hlinkClr xmlns:ahyp="http://schemas.microsoft.com/office/drawing/2018/hyperlinkcolor" val="tx"/>
                    </a:ext>
                  </a:extLst>
                </a:hlinkClick>
              </a:rPr>
              <a:t>CPU Architecture</a:t>
            </a:r>
            <a:endParaRPr lang="en-US" dirty="0">
              <a:solidFill>
                <a:srgbClr val="FFFF00"/>
              </a:solidFill>
              <a:latin typeface="Arial"/>
              <a:ea typeface="+mn-lt"/>
              <a:cs typeface="Arial"/>
            </a:endParaRPr>
          </a:p>
        </p:txBody>
      </p:sp>
      <p:pic>
        <p:nvPicPr>
          <p:cNvPr id="6" name="Content Placeholder 9">
            <a:extLst>
              <a:ext uri="{FF2B5EF4-FFF2-40B4-BE49-F238E27FC236}">
                <a16:creationId xmlns:a16="http://schemas.microsoft.com/office/drawing/2014/main" id="{EC798935-7BDC-451B-AAAB-34C3F2B45A0D}"/>
              </a:ext>
            </a:extLst>
          </p:cNvPr>
          <p:cNvPicPr>
            <a:picLocks noChangeAspect="1"/>
          </p:cNvPicPr>
          <p:nvPr/>
        </p:nvPicPr>
        <p:blipFill rotWithShape="1">
          <a:blip r:embed="rId3">
            <a:extLst>
              <a:ext uri="{28A0092B-C50C-407E-A947-70E740481C1C}">
                <a14:useLocalDpi xmlns:a14="http://schemas.microsoft.com/office/drawing/2010/main" val="0"/>
              </a:ext>
            </a:extLst>
          </a:blip>
          <a:srcRect l="27235" t="8602" r="19218" b="83107"/>
          <a:stretch/>
        </p:blipFill>
        <p:spPr>
          <a:xfrm>
            <a:off x="2187615" y="3429000"/>
            <a:ext cx="7239966" cy="1584719"/>
          </a:xfrm>
          <a:prstGeom prst="rect">
            <a:avLst/>
          </a:prstGeom>
          <a:solidFill>
            <a:schemeClr val="tx1"/>
          </a:solidFill>
        </p:spPr>
      </p:pic>
    </p:spTree>
    <p:extLst>
      <p:ext uri="{BB962C8B-B14F-4D97-AF65-F5344CB8AC3E}">
        <p14:creationId xmlns:p14="http://schemas.microsoft.com/office/powerpoint/2010/main" val="416309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D09C-1843-4CE2-86AA-FDCCA7C1F80D}"/>
              </a:ext>
            </a:extLst>
          </p:cNvPr>
          <p:cNvSpPr>
            <a:spLocks noGrp="1"/>
          </p:cNvSpPr>
          <p:nvPr>
            <p:ph type="title"/>
          </p:nvPr>
        </p:nvSpPr>
        <p:spPr>
          <a:xfrm>
            <a:off x="685803" y="175550"/>
            <a:ext cx="5410198" cy="802511"/>
          </a:xfrm>
        </p:spPr>
        <p:txBody>
          <a:bodyPr>
            <a:normAutofit/>
          </a:bodyPr>
          <a:lstStyle/>
          <a:p>
            <a:r>
              <a:rPr lang="en-US" dirty="0"/>
              <a:t>PE Format</a:t>
            </a:r>
          </a:p>
        </p:txBody>
      </p:sp>
      <p:sp>
        <p:nvSpPr>
          <p:cNvPr id="4" name="Text Placeholder 3">
            <a:extLst>
              <a:ext uri="{FF2B5EF4-FFF2-40B4-BE49-F238E27FC236}">
                <a16:creationId xmlns:a16="http://schemas.microsoft.com/office/drawing/2014/main" id="{01885356-8127-4E1D-A1D2-E6524AA657FF}"/>
              </a:ext>
            </a:extLst>
          </p:cNvPr>
          <p:cNvSpPr>
            <a:spLocks noGrp="1"/>
          </p:cNvSpPr>
          <p:nvPr>
            <p:ph type="body" idx="1"/>
          </p:nvPr>
        </p:nvSpPr>
        <p:spPr/>
        <p:txBody>
          <a:bodyPr/>
          <a:lstStyle/>
          <a:p>
            <a:r>
              <a:rPr lang="en-US" dirty="0"/>
              <a:t>IMAGE_FILE_HEADER</a:t>
            </a:r>
          </a:p>
        </p:txBody>
      </p:sp>
      <p:sp>
        <p:nvSpPr>
          <p:cNvPr id="3" name="Content Placeholder 2">
            <a:extLst>
              <a:ext uri="{FF2B5EF4-FFF2-40B4-BE49-F238E27FC236}">
                <a16:creationId xmlns:a16="http://schemas.microsoft.com/office/drawing/2014/main" id="{E05FC6BE-FE7F-4F6D-8250-79F66AAC90A0}"/>
              </a:ext>
            </a:extLst>
          </p:cNvPr>
          <p:cNvSpPr>
            <a:spLocks noGrp="1"/>
          </p:cNvSpPr>
          <p:nvPr>
            <p:ph sz="half" idx="2"/>
          </p:nvPr>
        </p:nvSpPr>
        <p:spPr>
          <a:xfrm>
            <a:off x="685801" y="2066082"/>
            <a:ext cx="10391171" cy="3725118"/>
          </a:xfrm>
        </p:spPr>
        <p:txBody>
          <a:bodyPr anchor="t">
            <a:normAutofit/>
          </a:bodyPr>
          <a:lstStyle/>
          <a:p>
            <a:pPr>
              <a:spcBef>
                <a:spcPct val="20000"/>
              </a:spcBef>
              <a:spcAft>
                <a:spcPct val="0"/>
              </a:spcAft>
              <a:buClr>
                <a:srgbClr val="FFFF00"/>
              </a:buClr>
            </a:pPr>
            <a:r>
              <a:rPr lang="en-US" dirty="0">
                <a:solidFill>
                  <a:srgbClr val="FFFF00"/>
                </a:solidFill>
                <a:latin typeface="Arial"/>
                <a:ea typeface="+mn-lt"/>
                <a:cs typeface="Arial"/>
              </a:rPr>
              <a:t>Lists the target </a:t>
            </a:r>
            <a:r>
              <a:rPr lang="en-US" dirty="0">
                <a:solidFill>
                  <a:srgbClr val="FFFF00"/>
                </a:solidFill>
                <a:latin typeface="Arial"/>
                <a:ea typeface="+mn-lt"/>
                <a:cs typeface="Arial"/>
                <a:hlinkClick r:id="rId2">
                  <a:extLst>
                    <a:ext uri="{A12FA001-AC4F-418D-AE19-62706E023703}">
                      <ahyp:hlinkClr xmlns:ahyp="http://schemas.microsoft.com/office/drawing/2018/hyperlinkcolor" val="tx"/>
                    </a:ext>
                  </a:extLst>
                </a:hlinkClick>
              </a:rPr>
              <a:t>CPU Architecture</a:t>
            </a:r>
            <a:endParaRPr lang="en-US" dirty="0">
              <a:solidFill>
                <a:srgbClr val="FFFF00"/>
              </a:solidFill>
              <a:latin typeface="Arial"/>
              <a:ea typeface="+mn-lt"/>
              <a:cs typeface="Arial"/>
            </a:endParaRPr>
          </a:p>
          <a:p>
            <a:pPr>
              <a:spcBef>
                <a:spcPct val="20000"/>
              </a:spcBef>
              <a:spcAft>
                <a:spcPct val="0"/>
              </a:spcAft>
              <a:buClr>
                <a:srgbClr val="FFFF00"/>
              </a:buClr>
            </a:pPr>
            <a:r>
              <a:rPr lang="en-US" dirty="0">
                <a:solidFill>
                  <a:srgbClr val="FFFF00"/>
                </a:solidFill>
                <a:latin typeface="Arial"/>
                <a:ea typeface="+mn-lt"/>
                <a:cs typeface="Arial"/>
              </a:rPr>
              <a:t>Number of sections</a:t>
            </a:r>
          </a:p>
          <a:p>
            <a:pPr>
              <a:spcBef>
                <a:spcPct val="20000"/>
              </a:spcBef>
              <a:spcAft>
                <a:spcPct val="0"/>
              </a:spcAft>
              <a:buClr>
                <a:srgbClr val="FFFF00"/>
              </a:buClr>
            </a:pPr>
            <a:r>
              <a:rPr lang="en-US" dirty="0">
                <a:solidFill>
                  <a:srgbClr val="FFFF00"/>
                </a:solidFill>
                <a:latin typeface="Arial"/>
                <a:ea typeface="+mn-lt"/>
                <a:cs typeface="Arial"/>
              </a:rPr>
              <a:t>Time the file was built (invalid times may be indicative of malware)</a:t>
            </a:r>
          </a:p>
          <a:p>
            <a:pPr>
              <a:spcBef>
                <a:spcPct val="20000"/>
              </a:spcBef>
              <a:spcAft>
                <a:spcPct val="0"/>
              </a:spcAft>
              <a:buClr>
                <a:srgbClr val="FFFF00"/>
              </a:buClr>
            </a:pPr>
            <a:r>
              <a:rPr lang="en-US" dirty="0">
                <a:solidFill>
                  <a:srgbClr val="FFFF00"/>
                </a:solidFill>
                <a:latin typeface="Arial"/>
                <a:ea typeface="+mn-lt"/>
                <a:cs typeface="Arial"/>
                <a:hlinkClick r:id="rId3">
                  <a:extLst>
                    <a:ext uri="{A12FA001-AC4F-418D-AE19-62706E023703}">
                      <ahyp:hlinkClr xmlns:ahyp="http://schemas.microsoft.com/office/drawing/2018/hyperlinkcolor" val="tx"/>
                    </a:ext>
                  </a:extLst>
                </a:hlinkClick>
              </a:rPr>
              <a:t>Characteristics</a:t>
            </a:r>
            <a:r>
              <a:rPr lang="en-US" dirty="0">
                <a:solidFill>
                  <a:srgbClr val="FFFF00"/>
                </a:solidFill>
                <a:latin typeface="Arial"/>
                <a:ea typeface="+mn-lt"/>
                <a:cs typeface="Arial"/>
              </a:rPr>
              <a:t> of the file including:</a:t>
            </a:r>
          </a:p>
          <a:p>
            <a:pPr lvl="1">
              <a:spcBef>
                <a:spcPct val="20000"/>
              </a:spcBef>
              <a:spcAft>
                <a:spcPct val="0"/>
              </a:spcAft>
              <a:buClr>
                <a:srgbClr val="FFFF00"/>
              </a:buClr>
            </a:pPr>
            <a:r>
              <a:rPr lang="en-US" dirty="0">
                <a:solidFill>
                  <a:srgbClr val="FFFF00"/>
                </a:solidFill>
                <a:latin typeface="Arial"/>
                <a:ea typeface="+mn-lt"/>
                <a:cs typeface="Arial"/>
              </a:rPr>
              <a:t>Whether or not the file is a DLL</a:t>
            </a:r>
          </a:p>
          <a:p>
            <a:pPr lvl="1">
              <a:spcBef>
                <a:spcPct val="20000"/>
              </a:spcBef>
              <a:spcAft>
                <a:spcPct val="0"/>
              </a:spcAft>
              <a:buClr>
                <a:srgbClr val="FFFF00"/>
              </a:buClr>
            </a:pPr>
            <a:r>
              <a:rPr lang="en-US" dirty="0" err="1">
                <a:solidFill>
                  <a:srgbClr val="FFFF00"/>
                </a:solidFill>
                <a:latin typeface="Arial"/>
                <a:ea typeface="+mn-lt"/>
                <a:cs typeface="Arial"/>
              </a:rPr>
              <a:t>Bitness</a:t>
            </a:r>
            <a:r>
              <a:rPr lang="en-US" dirty="0">
                <a:solidFill>
                  <a:srgbClr val="FFFF00"/>
                </a:solidFill>
                <a:latin typeface="Arial"/>
                <a:ea typeface="+mn-lt"/>
                <a:cs typeface="Arial"/>
              </a:rPr>
              <a:t> of the program (32 or 64)</a:t>
            </a:r>
          </a:p>
        </p:txBody>
      </p:sp>
      <p:pic>
        <p:nvPicPr>
          <p:cNvPr id="11" name="Content Placeholder 9">
            <a:extLst>
              <a:ext uri="{FF2B5EF4-FFF2-40B4-BE49-F238E27FC236}">
                <a16:creationId xmlns:a16="http://schemas.microsoft.com/office/drawing/2014/main" id="{22BD4F6D-5A00-488F-BBA8-92BA3ACC1AE4}"/>
              </a:ext>
            </a:extLst>
          </p:cNvPr>
          <p:cNvPicPr>
            <a:picLocks noChangeAspect="1"/>
          </p:cNvPicPr>
          <p:nvPr/>
        </p:nvPicPr>
        <p:blipFill rotWithShape="1">
          <a:blip r:embed="rId4">
            <a:extLst>
              <a:ext uri="{28A0092B-C50C-407E-A947-70E740481C1C}">
                <a14:useLocalDpi xmlns:a14="http://schemas.microsoft.com/office/drawing/2010/main" val="0"/>
              </a:ext>
            </a:extLst>
          </a:blip>
          <a:srcRect l="17520" t="16989" r="3846" b="76547"/>
          <a:stretch/>
        </p:blipFill>
        <p:spPr>
          <a:xfrm>
            <a:off x="207156" y="4378960"/>
            <a:ext cx="11777687" cy="1368764"/>
          </a:xfrm>
          <a:prstGeom prst="rect">
            <a:avLst/>
          </a:prstGeom>
          <a:solidFill>
            <a:schemeClr val="tx1"/>
          </a:solidFill>
        </p:spPr>
      </p:pic>
    </p:spTree>
    <p:extLst>
      <p:ext uri="{BB962C8B-B14F-4D97-AF65-F5344CB8AC3E}">
        <p14:creationId xmlns:p14="http://schemas.microsoft.com/office/powerpoint/2010/main" val="67487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D09C-1843-4CE2-86AA-FDCCA7C1F80D}"/>
              </a:ext>
            </a:extLst>
          </p:cNvPr>
          <p:cNvSpPr>
            <a:spLocks noGrp="1"/>
          </p:cNvSpPr>
          <p:nvPr>
            <p:ph type="title"/>
          </p:nvPr>
        </p:nvSpPr>
        <p:spPr>
          <a:xfrm>
            <a:off x="685803" y="175550"/>
            <a:ext cx="5410198" cy="802511"/>
          </a:xfrm>
        </p:spPr>
        <p:txBody>
          <a:bodyPr>
            <a:normAutofit/>
          </a:bodyPr>
          <a:lstStyle/>
          <a:p>
            <a:r>
              <a:rPr lang="en-US" dirty="0"/>
              <a:t>PE Format</a:t>
            </a:r>
          </a:p>
        </p:txBody>
      </p:sp>
      <p:sp>
        <p:nvSpPr>
          <p:cNvPr id="4" name="Text Placeholder 3">
            <a:extLst>
              <a:ext uri="{FF2B5EF4-FFF2-40B4-BE49-F238E27FC236}">
                <a16:creationId xmlns:a16="http://schemas.microsoft.com/office/drawing/2014/main" id="{01885356-8127-4E1D-A1D2-E6524AA657FF}"/>
              </a:ext>
            </a:extLst>
          </p:cNvPr>
          <p:cNvSpPr>
            <a:spLocks noGrp="1"/>
          </p:cNvSpPr>
          <p:nvPr>
            <p:ph type="body" idx="1"/>
          </p:nvPr>
        </p:nvSpPr>
        <p:spPr/>
        <p:txBody>
          <a:bodyPr/>
          <a:lstStyle/>
          <a:p>
            <a:r>
              <a:rPr lang="en-US" dirty="0"/>
              <a:t>IMAGE_OPTIONAL_HEADER</a:t>
            </a:r>
          </a:p>
        </p:txBody>
      </p:sp>
      <p:sp>
        <p:nvSpPr>
          <p:cNvPr id="3" name="Content Placeholder 2">
            <a:extLst>
              <a:ext uri="{FF2B5EF4-FFF2-40B4-BE49-F238E27FC236}">
                <a16:creationId xmlns:a16="http://schemas.microsoft.com/office/drawing/2014/main" id="{E05FC6BE-FE7F-4F6D-8250-79F66AAC90A0}"/>
              </a:ext>
            </a:extLst>
          </p:cNvPr>
          <p:cNvSpPr>
            <a:spLocks noGrp="1"/>
          </p:cNvSpPr>
          <p:nvPr>
            <p:ph sz="half" idx="2"/>
          </p:nvPr>
        </p:nvSpPr>
        <p:spPr>
          <a:xfrm>
            <a:off x="685800" y="2066082"/>
            <a:ext cx="5576103" cy="3725118"/>
          </a:xfrm>
        </p:spPr>
        <p:txBody>
          <a:bodyPr anchor="t">
            <a:normAutofit/>
          </a:bodyPr>
          <a:lstStyle/>
          <a:p>
            <a:pPr>
              <a:spcBef>
                <a:spcPct val="20000"/>
              </a:spcBef>
              <a:spcAft>
                <a:spcPct val="0"/>
              </a:spcAft>
              <a:buClr>
                <a:srgbClr val="FFFF00"/>
              </a:buClr>
            </a:pPr>
            <a:r>
              <a:rPr lang="en-US" dirty="0">
                <a:solidFill>
                  <a:srgbClr val="FFFF00"/>
                </a:solidFill>
                <a:latin typeface="Arial"/>
                <a:ea typeface="+mn-lt"/>
                <a:cs typeface="Arial"/>
              </a:rPr>
              <a:t>Not actually optional</a:t>
            </a:r>
          </a:p>
          <a:p>
            <a:pPr>
              <a:spcBef>
                <a:spcPct val="20000"/>
              </a:spcBef>
              <a:spcAft>
                <a:spcPct val="0"/>
              </a:spcAft>
              <a:buClr>
                <a:srgbClr val="FFFF00"/>
              </a:buClr>
            </a:pPr>
            <a:r>
              <a:rPr lang="en-US" dirty="0">
                <a:solidFill>
                  <a:srgbClr val="FFFF00"/>
                </a:solidFill>
                <a:latin typeface="Arial"/>
                <a:ea typeface="+mn-lt"/>
                <a:cs typeface="Arial"/>
              </a:rPr>
              <a:t>Version numbers for</a:t>
            </a:r>
          </a:p>
          <a:p>
            <a:pPr lvl="1">
              <a:spcBef>
                <a:spcPct val="20000"/>
              </a:spcBef>
              <a:spcAft>
                <a:spcPct val="0"/>
              </a:spcAft>
              <a:buClr>
                <a:srgbClr val="FFFF00"/>
              </a:buClr>
            </a:pPr>
            <a:r>
              <a:rPr lang="en-US" dirty="0">
                <a:solidFill>
                  <a:srgbClr val="FFFF00"/>
                </a:solidFill>
                <a:latin typeface="Arial"/>
                <a:ea typeface="+mn-lt"/>
                <a:cs typeface="Arial"/>
              </a:rPr>
              <a:t>Linker</a:t>
            </a:r>
          </a:p>
          <a:p>
            <a:pPr lvl="1">
              <a:spcBef>
                <a:spcPct val="20000"/>
              </a:spcBef>
              <a:spcAft>
                <a:spcPct val="0"/>
              </a:spcAft>
              <a:buClr>
                <a:srgbClr val="FFFF00"/>
              </a:buClr>
            </a:pPr>
            <a:r>
              <a:rPr lang="en-US" dirty="0">
                <a:solidFill>
                  <a:srgbClr val="FFFF00"/>
                </a:solidFill>
                <a:latin typeface="Arial"/>
                <a:ea typeface="+mn-lt"/>
                <a:cs typeface="Arial"/>
              </a:rPr>
              <a:t>Targeted OS</a:t>
            </a:r>
          </a:p>
          <a:p>
            <a:pPr lvl="1">
              <a:spcBef>
                <a:spcPct val="20000"/>
              </a:spcBef>
              <a:spcAft>
                <a:spcPct val="0"/>
              </a:spcAft>
              <a:buClr>
                <a:srgbClr val="FFFF00"/>
              </a:buClr>
            </a:pPr>
            <a:r>
              <a:rPr lang="en-US" dirty="0">
                <a:solidFill>
                  <a:srgbClr val="FFFF00"/>
                </a:solidFill>
                <a:latin typeface="Arial"/>
                <a:ea typeface="+mn-lt"/>
                <a:cs typeface="Arial"/>
              </a:rPr>
              <a:t>File</a:t>
            </a:r>
          </a:p>
          <a:p>
            <a:pPr>
              <a:spcBef>
                <a:spcPct val="20000"/>
              </a:spcBef>
              <a:spcAft>
                <a:spcPct val="0"/>
              </a:spcAft>
              <a:buClr>
                <a:srgbClr val="FFFF00"/>
              </a:buClr>
            </a:pPr>
            <a:r>
              <a:rPr lang="en-US" dirty="0">
                <a:solidFill>
                  <a:srgbClr val="FFFF00"/>
                </a:solidFill>
                <a:latin typeface="Arial"/>
                <a:ea typeface="+mn-lt"/>
                <a:cs typeface="Arial"/>
              </a:rPr>
              <a:t>Address of the entry point (i.e.  the location of the main function)</a:t>
            </a:r>
          </a:p>
          <a:p>
            <a:pPr>
              <a:spcBef>
                <a:spcPct val="20000"/>
              </a:spcBef>
              <a:spcAft>
                <a:spcPct val="0"/>
              </a:spcAft>
              <a:buClr>
                <a:srgbClr val="FFFF00"/>
              </a:buClr>
            </a:pPr>
            <a:r>
              <a:rPr lang="en-US" dirty="0">
                <a:solidFill>
                  <a:srgbClr val="FFFF00"/>
                </a:solidFill>
                <a:latin typeface="Arial"/>
                <a:ea typeface="+mn-lt"/>
                <a:cs typeface="Arial"/>
              </a:rPr>
              <a:t>Targeted OS version</a:t>
            </a:r>
          </a:p>
          <a:p>
            <a:pPr>
              <a:spcBef>
                <a:spcPct val="20000"/>
              </a:spcBef>
              <a:spcAft>
                <a:spcPct val="0"/>
              </a:spcAft>
              <a:buClr>
                <a:srgbClr val="FFFF00"/>
              </a:buClr>
            </a:pPr>
            <a:r>
              <a:rPr lang="en-US" dirty="0">
                <a:solidFill>
                  <a:srgbClr val="FFFF00"/>
                </a:solidFill>
                <a:latin typeface="Arial"/>
                <a:ea typeface="+mn-lt"/>
                <a:cs typeface="Arial"/>
              </a:rPr>
              <a:t>Checksum (invalid value strongly correlated </a:t>
            </a:r>
            <a:r>
              <a:rPr lang="en-US">
                <a:solidFill>
                  <a:srgbClr val="FFFF00"/>
                </a:solidFill>
                <a:latin typeface="Arial"/>
                <a:ea typeface="+mn-lt"/>
                <a:cs typeface="Arial"/>
              </a:rPr>
              <a:t>with malware</a:t>
            </a:r>
            <a:r>
              <a:rPr lang="en-US" dirty="0">
                <a:solidFill>
                  <a:srgbClr val="FFFF00"/>
                </a:solidFill>
                <a:latin typeface="Arial"/>
                <a:ea typeface="+mn-lt"/>
                <a:cs typeface="Arial"/>
              </a:rPr>
              <a:t>)</a:t>
            </a:r>
          </a:p>
          <a:p>
            <a:pPr>
              <a:spcBef>
                <a:spcPct val="20000"/>
              </a:spcBef>
              <a:spcAft>
                <a:spcPct val="0"/>
              </a:spcAft>
              <a:buClr>
                <a:srgbClr val="FFFF00"/>
              </a:buClr>
            </a:pPr>
            <a:r>
              <a:rPr lang="en-US" dirty="0">
                <a:solidFill>
                  <a:srgbClr val="FFFF00"/>
                </a:solidFill>
                <a:latin typeface="Arial"/>
                <a:ea typeface="+mn-lt"/>
                <a:cs typeface="Arial"/>
              </a:rPr>
              <a:t>Required </a:t>
            </a:r>
            <a:r>
              <a:rPr lang="en-US" dirty="0">
                <a:solidFill>
                  <a:srgbClr val="FFFF00"/>
                </a:solidFill>
                <a:latin typeface="Arial"/>
                <a:ea typeface="+mn-lt"/>
                <a:cs typeface="Arial"/>
                <a:hlinkClick r:id="rId3">
                  <a:extLst>
                    <a:ext uri="{A12FA001-AC4F-418D-AE19-62706E023703}">
                      <ahyp:hlinkClr xmlns:ahyp="http://schemas.microsoft.com/office/drawing/2018/hyperlinkcolor" val="tx"/>
                    </a:ext>
                  </a:extLst>
                </a:hlinkClick>
              </a:rPr>
              <a:t>subsystem</a:t>
            </a:r>
            <a:endParaRPr lang="en-US" dirty="0">
              <a:solidFill>
                <a:srgbClr val="FFFF00"/>
              </a:solidFill>
              <a:latin typeface="Arial"/>
              <a:ea typeface="+mn-lt"/>
              <a:cs typeface="Arial"/>
            </a:endParaRPr>
          </a:p>
        </p:txBody>
      </p:sp>
      <p:pic>
        <p:nvPicPr>
          <p:cNvPr id="7" name="Content Placeholder 9">
            <a:extLst>
              <a:ext uri="{FF2B5EF4-FFF2-40B4-BE49-F238E27FC236}">
                <a16:creationId xmlns:a16="http://schemas.microsoft.com/office/drawing/2014/main" id="{AF6467AC-431E-4BC9-A60D-63B84B1ACB1B}"/>
              </a:ext>
            </a:extLst>
          </p:cNvPr>
          <p:cNvPicPr>
            <a:picLocks noChangeAspect="1"/>
          </p:cNvPicPr>
          <p:nvPr/>
        </p:nvPicPr>
        <p:blipFill rotWithShape="1">
          <a:blip r:embed="rId4">
            <a:extLst>
              <a:ext uri="{28A0092B-C50C-407E-A947-70E740481C1C}">
                <a14:useLocalDpi xmlns:a14="http://schemas.microsoft.com/office/drawing/2010/main" val="0"/>
              </a:ext>
            </a:extLst>
          </a:blip>
          <a:srcRect l="17520" t="23374" r="9943" b="52295"/>
          <a:stretch/>
        </p:blipFill>
        <p:spPr>
          <a:xfrm>
            <a:off x="6323637" y="2452868"/>
            <a:ext cx="5618557" cy="2664450"/>
          </a:xfrm>
          <a:prstGeom prst="rect">
            <a:avLst/>
          </a:prstGeom>
          <a:solidFill>
            <a:schemeClr val="tx1"/>
          </a:solidFill>
        </p:spPr>
      </p:pic>
    </p:spTree>
    <p:extLst>
      <p:ext uri="{BB962C8B-B14F-4D97-AF65-F5344CB8AC3E}">
        <p14:creationId xmlns:p14="http://schemas.microsoft.com/office/powerpoint/2010/main" val="396943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C62F-957E-4977-B475-B594004BA7F8}"/>
              </a:ext>
            </a:extLst>
          </p:cNvPr>
          <p:cNvSpPr>
            <a:spLocks noGrp="1"/>
          </p:cNvSpPr>
          <p:nvPr>
            <p:ph type="title"/>
          </p:nvPr>
        </p:nvSpPr>
        <p:spPr/>
        <p:txBody>
          <a:bodyPr/>
          <a:lstStyle/>
          <a:p>
            <a:r>
              <a:rPr lang="en-US" dirty="0"/>
              <a:t>PE Format</a:t>
            </a:r>
          </a:p>
        </p:txBody>
      </p:sp>
      <p:sp>
        <p:nvSpPr>
          <p:cNvPr id="3" name="Text Placeholder 2">
            <a:extLst>
              <a:ext uri="{FF2B5EF4-FFF2-40B4-BE49-F238E27FC236}">
                <a16:creationId xmlns:a16="http://schemas.microsoft.com/office/drawing/2014/main" id="{CFB6CB8A-469F-4EE9-8C8C-45733862A436}"/>
              </a:ext>
            </a:extLst>
          </p:cNvPr>
          <p:cNvSpPr>
            <a:spLocks noGrp="1"/>
          </p:cNvSpPr>
          <p:nvPr>
            <p:ph type="body" idx="1"/>
          </p:nvPr>
        </p:nvSpPr>
        <p:spPr/>
        <p:txBody>
          <a:bodyPr/>
          <a:lstStyle/>
          <a:p>
            <a:r>
              <a:rPr lang="en-US" dirty="0"/>
              <a:t>Sections</a:t>
            </a:r>
          </a:p>
        </p:txBody>
      </p:sp>
      <p:sp>
        <p:nvSpPr>
          <p:cNvPr id="4" name="Content Placeholder 3">
            <a:extLst>
              <a:ext uri="{FF2B5EF4-FFF2-40B4-BE49-F238E27FC236}">
                <a16:creationId xmlns:a16="http://schemas.microsoft.com/office/drawing/2014/main" id="{94424AB2-1ADD-4AA3-84F5-A1138C9287A7}"/>
              </a:ext>
            </a:extLst>
          </p:cNvPr>
          <p:cNvSpPr>
            <a:spLocks noGrp="1"/>
          </p:cNvSpPr>
          <p:nvPr>
            <p:ph sz="half" idx="2"/>
          </p:nvPr>
        </p:nvSpPr>
        <p:spPr>
          <a:xfrm>
            <a:off x="685801" y="2066082"/>
            <a:ext cx="4996923" cy="4616368"/>
          </a:xfrm>
        </p:spPr>
        <p:txBody>
          <a:bodyPr>
            <a:normAutofit fontScale="85000" lnSpcReduction="10000"/>
          </a:bodyPr>
          <a:lstStyle/>
          <a:p>
            <a:r>
              <a:rPr lang="en-US" dirty="0">
                <a:solidFill>
                  <a:srgbClr val="FFFF00"/>
                </a:solidFill>
              </a:rPr>
              <a:t>Regions of the executable that the loader maps into memory containing code, imports, and resources</a:t>
            </a:r>
          </a:p>
          <a:p>
            <a:r>
              <a:rPr lang="en-US" dirty="0">
                <a:solidFill>
                  <a:srgbClr val="FFFF00"/>
                </a:solidFill>
              </a:rPr>
              <a:t>Each section is mapped into a set of contiguous 4096 byte chunks of memory with specific read, write, or execute permissions as outlined by the Characteristics field.</a:t>
            </a:r>
          </a:p>
          <a:p>
            <a:r>
              <a:rPr lang="en-US" dirty="0"/>
              <a:t>Standard code sections such as the “.text” section will have Read/Execute permissions set after the loader copies everything into memory, but before execution begins at the entry point.</a:t>
            </a:r>
          </a:p>
          <a:p>
            <a:r>
              <a:rPr lang="en-US" dirty="0"/>
              <a:t>There are common section names</a:t>
            </a:r>
          </a:p>
          <a:p>
            <a:r>
              <a:rPr lang="en-US" dirty="0"/>
              <a:t>No requirement to adhere to any specific name</a:t>
            </a:r>
          </a:p>
          <a:p>
            <a:r>
              <a:rPr lang="en-US" dirty="0"/>
              <a:t>Many packers and legitimate software use their own custom section names</a:t>
            </a:r>
          </a:p>
          <a:p>
            <a:r>
              <a:rPr lang="en-US" dirty="0">
                <a:solidFill>
                  <a:srgbClr val="FFFF00"/>
                </a:solidFill>
              </a:rPr>
              <a:t>Section names are a good indicator of packed, encrypted, or encoded executables</a:t>
            </a:r>
          </a:p>
          <a:p>
            <a:r>
              <a:rPr lang="en-US" dirty="0">
                <a:solidFill>
                  <a:srgbClr val="FFFF00"/>
                </a:solidFill>
              </a:rPr>
              <a:t>Packing is strongly correlated with malware</a:t>
            </a:r>
          </a:p>
          <a:p>
            <a:endParaRPr lang="en-US" dirty="0"/>
          </a:p>
        </p:txBody>
      </p:sp>
      <p:sp>
        <p:nvSpPr>
          <p:cNvPr id="5" name="Text Placeholder 4">
            <a:extLst>
              <a:ext uri="{FF2B5EF4-FFF2-40B4-BE49-F238E27FC236}">
                <a16:creationId xmlns:a16="http://schemas.microsoft.com/office/drawing/2014/main" id="{568E119D-2BE6-439D-A1E4-332A1F59B142}"/>
              </a:ext>
            </a:extLst>
          </p:cNvPr>
          <p:cNvSpPr>
            <a:spLocks noGrp="1"/>
          </p:cNvSpPr>
          <p:nvPr>
            <p:ph type="body" sz="quarter" idx="3"/>
          </p:nvPr>
        </p:nvSpPr>
        <p:spPr/>
        <p:txBody>
          <a:bodyPr/>
          <a:lstStyle/>
          <a:p>
            <a:r>
              <a:rPr lang="en-US" dirty="0"/>
              <a:t>Common Sections</a:t>
            </a:r>
          </a:p>
        </p:txBody>
      </p:sp>
      <p:sp>
        <p:nvSpPr>
          <p:cNvPr id="6" name="Content Placeholder 5">
            <a:extLst>
              <a:ext uri="{FF2B5EF4-FFF2-40B4-BE49-F238E27FC236}">
                <a16:creationId xmlns:a16="http://schemas.microsoft.com/office/drawing/2014/main" id="{2D193CAA-0CEC-4A6A-9EAB-EEC814993931}"/>
              </a:ext>
            </a:extLst>
          </p:cNvPr>
          <p:cNvSpPr>
            <a:spLocks noGrp="1"/>
          </p:cNvSpPr>
          <p:nvPr>
            <p:ph sz="quarter" idx="4"/>
          </p:nvPr>
        </p:nvSpPr>
        <p:spPr>
          <a:xfrm>
            <a:off x="5818712" y="2066082"/>
            <a:ext cx="6207383" cy="3725118"/>
          </a:xfrm>
        </p:spPr>
        <p:txBody>
          <a:bodyPr>
            <a:normAutofit/>
          </a:bodyPr>
          <a:lstStyle/>
          <a:p>
            <a:r>
              <a:rPr lang="en-US" dirty="0">
                <a:solidFill>
                  <a:srgbClr val="FFFF00"/>
                </a:solidFill>
              </a:rPr>
              <a:t>Executable Code Section (.text)</a:t>
            </a:r>
          </a:p>
          <a:p>
            <a:r>
              <a:rPr lang="en-US" dirty="0">
                <a:solidFill>
                  <a:srgbClr val="FFFF00"/>
                </a:solidFill>
              </a:rPr>
              <a:t>Data Sections (.data, .</a:t>
            </a:r>
            <a:r>
              <a:rPr lang="en-US" dirty="0" err="1">
                <a:solidFill>
                  <a:srgbClr val="FFFF00"/>
                </a:solidFill>
              </a:rPr>
              <a:t>rdata</a:t>
            </a:r>
            <a:r>
              <a:rPr lang="en-US" dirty="0">
                <a:solidFill>
                  <a:srgbClr val="FFFF00"/>
                </a:solidFill>
              </a:rPr>
              <a:t>, .</a:t>
            </a:r>
            <a:r>
              <a:rPr lang="en-US" dirty="0" err="1">
                <a:solidFill>
                  <a:srgbClr val="FFFF00"/>
                </a:solidFill>
              </a:rPr>
              <a:t>bss</a:t>
            </a:r>
            <a:r>
              <a:rPr lang="en-US" dirty="0">
                <a:solidFill>
                  <a:srgbClr val="FFFF00"/>
                </a:solidFill>
              </a:rPr>
              <a:t>)</a:t>
            </a:r>
          </a:p>
          <a:p>
            <a:r>
              <a:rPr lang="en-US" dirty="0">
                <a:solidFill>
                  <a:srgbClr val="FFFF00"/>
                </a:solidFill>
              </a:rPr>
              <a:t>Resources Section (.</a:t>
            </a:r>
            <a:r>
              <a:rPr lang="en-US" dirty="0" err="1">
                <a:solidFill>
                  <a:srgbClr val="FFFF00"/>
                </a:solidFill>
              </a:rPr>
              <a:t>rsrc</a:t>
            </a:r>
            <a:r>
              <a:rPr lang="en-US" dirty="0">
                <a:solidFill>
                  <a:srgbClr val="FFFF00"/>
                </a:solidFill>
              </a:rPr>
              <a:t>)</a:t>
            </a:r>
          </a:p>
          <a:p>
            <a:r>
              <a:rPr lang="en-US" dirty="0">
                <a:solidFill>
                  <a:srgbClr val="FFFF00"/>
                </a:solidFill>
              </a:rPr>
              <a:t>Export Data Section (.</a:t>
            </a:r>
            <a:r>
              <a:rPr lang="en-US" dirty="0" err="1">
                <a:solidFill>
                  <a:srgbClr val="FFFF00"/>
                </a:solidFill>
              </a:rPr>
              <a:t>edata</a:t>
            </a:r>
            <a:r>
              <a:rPr lang="en-US" dirty="0">
                <a:solidFill>
                  <a:srgbClr val="FFFF00"/>
                </a:solidFill>
              </a:rPr>
              <a:t>)</a:t>
            </a:r>
          </a:p>
          <a:p>
            <a:r>
              <a:rPr lang="en-US" dirty="0">
                <a:solidFill>
                  <a:srgbClr val="FFFF00"/>
                </a:solidFill>
              </a:rPr>
              <a:t>Import Data Section (.</a:t>
            </a:r>
            <a:r>
              <a:rPr lang="en-US" dirty="0" err="1">
                <a:solidFill>
                  <a:srgbClr val="FFFF00"/>
                </a:solidFill>
              </a:rPr>
              <a:t>idata</a:t>
            </a:r>
            <a:r>
              <a:rPr lang="en-US" dirty="0">
                <a:solidFill>
                  <a:srgbClr val="FFFF00"/>
                </a:solidFill>
              </a:rPr>
              <a:t>)</a:t>
            </a:r>
          </a:p>
          <a:p>
            <a:r>
              <a:rPr lang="en-US" dirty="0">
                <a:solidFill>
                  <a:srgbClr val="FFFF00"/>
                </a:solidFill>
              </a:rPr>
              <a:t>Debug Information Section (.debug)</a:t>
            </a:r>
          </a:p>
        </p:txBody>
      </p:sp>
    </p:spTree>
    <p:extLst>
      <p:ext uri="{BB962C8B-B14F-4D97-AF65-F5344CB8AC3E}">
        <p14:creationId xmlns:p14="http://schemas.microsoft.com/office/powerpoint/2010/main" val="4278741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8.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DC77D08DDF6743BD99E8774A360AB2" ma:contentTypeVersion="8" ma:contentTypeDescription="Create a new document." ma:contentTypeScope="" ma:versionID="c3254b9714cc4bda48eb10e027f0b544">
  <xsd:schema xmlns:xsd="http://www.w3.org/2001/XMLSchema" xmlns:xs="http://www.w3.org/2001/XMLSchema" xmlns:p="http://schemas.microsoft.com/office/2006/metadata/properties" xmlns:ns2="b87a6222-57a7-4658-b5d6-d7ab74f4daef" targetNamespace="http://schemas.microsoft.com/office/2006/metadata/properties" ma:root="true" ma:fieldsID="899ab5bd903d29ba064ad9b2ec64aa7a" ns2:_="">
    <xsd:import namespace="b87a6222-57a7-4658-b5d6-d7ab74f4dae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7a6222-57a7-4658-b5d6-d7ab74f4da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3E3E8A-C3A8-4329-B3DC-AAB50A185C4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b08840b0-cf6f-4d12-b391-eb58e8e9c378"/>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3B4ED64-7A95-4DCD-B703-74E53FFFD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7a6222-57a7-4658-b5d6-d7ab74f4da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65236C-4079-480C-9071-F1B5979F25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18919</TotalTime>
  <Words>2995</Words>
  <Application>Microsoft Office PowerPoint</Application>
  <PresentationFormat>Widescreen</PresentationFormat>
  <Paragraphs>484</Paragraphs>
  <Slides>27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Century Schoolbook</vt:lpstr>
      <vt:lpstr>Consolas</vt:lpstr>
      <vt:lpstr>Celestial</vt:lpstr>
      <vt:lpstr>PowerPoint Presentation</vt:lpstr>
      <vt:lpstr>Advanced Memory Analysis Lab Portable Executable Primer</vt:lpstr>
      <vt:lpstr>Learning Objectives</vt:lpstr>
      <vt:lpstr>What is a Portable Executable?</vt:lpstr>
      <vt:lpstr>PE Format</vt:lpstr>
      <vt:lpstr>PE Format</vt:lpstr>
      <vt:lpstr>PE Format</vt:lpstr>
      <vt:lpstr>PE Format</vt:lpstr>
      <vt:lpstr>PE Format</vt:lpstr>
      <vt:lpstr>PE Format</vt:lpstr>
      <vt:lpstr>PE Format</vt:lpstr>
      <vt:lpstr>PE Format</vt:lpstr>
      <vt:lpstr>Common Data directories</vt:lpstr>
      <vt:lpstr>PE Format</vt:lpstr>
      <vt:lpstr>PE Format</vt:lpstr>
      <vt:lpstr>API Calls of Interest</vt:lpstr>
      <vt:lpstr>API Calls of Interest</vt:lpstr>
      <vt:lpstr>File Entropy</vt:lpstr>
      <vt:lpstr>File Entropy</vt:lpstr>
      <vt:lpstr>Digital Signatures</vt:lpstr>
      <vt:lpstr>Digital Signatures</vt:lpstr>
      <vt:lpstr>OS Loader Process</vt:lpstr>
      <vt:lpstr>Virtual memory versus Physical Memory</vt:lpstr>
      <vt:lpstr>Virtual memory versus Physical Memory</vt:lpstr>
      <vt:lpstr>Learning Objectives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Lester</dc:creator>
  <cp:lastModifiedBy>Michael Lester</cp:lastModifiedBy>
  <cp:revision>76</cp:revision>
  <dcterms:created xsi:type="dcterms:W3CDTF">2020-05-01T10:37:28Z</dcterms:created>
  <dcterms:modified xsi:type="dcterms:W3CDTF">2021-08-17T19:12:11Z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0x010100BFDC77D08DDF6743BD99E8774A360AB2</vt:lpwstr>
  </property>
</Properties>
</file>