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22"/>
  </p:notesMasterIdLst>
  <p:sldIdLst>
    <p:sldId id="330" r:id="rId5"/>
    <p:sldId id="256" r:id="rId6"/>
    <p:sldId id="261" r:id="rId7"/>
    <p:sldId id="331" r:id="rId8"/>
    <p:sldId id="332" r:id="rId9"/>
    <p:sldId id="313" r:id="rId10"/>
    <p:sldId id="333" r:id="rId11"/>
    <p:sldId id="334" r:id="rId12"/>
    <p:sldId id="264" r:id="rId13"/>
    <p:sldId id="338" r:id="rId14"/>
    <p:sldId id="335" r:id="rId15"/>
    <p:sldId id="339" r:id="rId16"/>
    <p:sldId id="336" r:id="rId17"/>
    <p:sldId id="337" r:id="rId18"/>
    <p:sldId id="329" r:id="rId19"/>
    <p:sldId id="27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C14"/>
    <a:srgbClr val="012456"/>
    <a:srgbClr val="00B050"/>
    <a:srgbClr val="01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88" y="72"/>
      </p:cViewPr>
      <p:guideLst>
        <p:guide orient="horz" pos="1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ter, Michael C Capt USAF 81 TG (USA)" userId="c0b2f5fd-c79d-4a32-ae23-7f814d561aa1" providerId="ADAL" clId="{66AFF0B8-AE6E-4E6C-B685-DC09B841FD72}"/>
    <pc:docChg chg="custSel addSld modSld">
      <pc:chgData name="Lester, Michael C Capt USAF 81 TG (USA)" userId="c0b2f5fd-c79d-4a32-ae23-7f814d561aa1" providerId="ADAL" clId="{66AFF0B8-AE6E-4E6C-B685-DC09B841FD72}" dt="2020-12-09T16:08:16.893" v="231"/>
      <pc:docMkLst>
        <pc:docMk/>
      </pc:docMkLst>
      <pc:sldChg chg="add">
        <pc:chgData name="Lester, Michael C Capt USAF 81 TG (USA)" userId="c0b2f5fd-c79d-4a32-ae23-7f814d561aa1" providerId="ADAL" clId="{66AFF0B8-AE6E-4E6C-B685-DC09B841FD72}" dt="2020-12-09T15:59:13.341" v="59"/>
        <pc:sldMkLst>
          <pc:docMk/>
          <pc:sldMk cId="1904557683" sldId="260"/>
        </pc:sldMkLst>
      </pc:sldChg>
      <pc:sldChg chg="modSp mod">
        <pc:chgData name="Lester, Michael C Capt USAF 81 TG (USA)" userId="c0b2f5fd-c79d-4a32-ae23-7f814d561aa1" providerId="ADAL" clId="{66AFF0B8-AE6E-4E6C-B685-DC09B841FD72}" dt="2020-12-09T16:01:36.027" v="160" actId="20577"/>
        <pc:sldMkLst>
          <pc:docMk/>
          <pc:sldMk cId="1620677517" sldId="261"/>
        </pc:sldMkLst>
        <pc:spChg chg="mod">
          <ac:chgData name="Lester, Michael C Capt USAF 81 TG (USA)" userId="c0b2f5fd-c79d-4a32-ae23-7f814d561aa1" providerId="ADAL" clId="{66AFF0B8-AE6E-4E6C-B685-DC09B841FD72}" dt="2020-12-09T16:01:36.027" v="160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 add mod">
        <pc:chgData name="Lester, Michael C Capt USAF 81 TG (USA)" userId="c0b2f5fd-c79d-4a32-ae23-7f814d561aa1" providerId="ADAL" clId="{66AFF0B8-AE6E-4E6C-B685-DC09B841FD72}" dt="2020-12-09T16:02:00.674" v="161" actId="207"/>
        <pc:sldMkLst>
          <pc:docMk/>
          <pc:sldMk cId="1454782959" sldId="264"/>
        </pc:sldMkLst>
        <pc:spChg chg="mod">
          <ac:chgData name="Lester, Michael C Capt USAF 81 TG (USA)" userId="c0b2f5fd-c79d-4a32-ae23-7f814d561aa1" providerId="ADAL" clId="{66AFF0B8-AE6E-4E6C-B685-DC09B841FD72}" dt="2020-12-09T16:02:00.674" v="161" actId="207"/>
          <ac:spMkLst>
            <pc:docMk/>
            <pc:sldMk cId="1454782959" sldId="264"/>
            <ac:spMk id="5" creationId="{56259699-001D-49E0-A3BB-34660F70A474}"/>
          </ac:spMkLst>
        </pc:spChg>
      </pc:sldChg>
      <pc:sldChg chg="modSp mod">
        <pc:chgData name="Lester, Michael C Capt USAF 81 TG (USA)" userId="c0b2f5fd-c79d-4a32-ae23-7f814d561aa1" providerId="ADAL" clId="{66AFF0B8-AE6E-4E6C-B685-DC09B841FD72}" dt="2020-12-09T16:08:16.893" v="231"/>
        <pc:sldMkLst>
          <pc:docMk/>
          <pc:sldMk cId="39230627" sldId="329"/>
        </pc:sldMkLst>
        <pc:spChg chg="mod">
          <ac:chgData name="Lester, Michael C Capt USAF 81 TG (USA)" userId="c0b2f5fd-c79d-4a32-ae23-7f814d561aa1" providerId="ADAL" clId="{66AFF0B8-AE6E-4E6C-B685-DC09B841FD72}" dt="2020-12-09T16:08:16.893" v="231"/>
          <ac:spMkLst>
            <pc:docMk/>
            <pc:sldMk cId="39230627" sldId="329"/>
            <ac:spMk id="5" creationId="{240B0D5A-BC0A-4D02-A587-133BFF254270}"/>
          </ac:spMkLst>
        </pc:spChg>
      </pc:sldChg>
      <pc:sldChg chg="modSp">
        <pc:chgData name="Lester, Michael C Capt USAF 81 TG (USA)" userId="c0b2f5fd-c79d-4a32-ae23-7f814d561aa1" providerId="ADAL" clId="{66AFF0B8-AE6E-4E6C-B685-DC09B841FD72}" dt="2020-12-09T16:03:33.966" v="164" actId="20578"/>
        <pc:sldMkLst>
          <pc:docMk/>
          <pc:sldMk cId="3111281820" sldId="335"/>
        </pc:sldMkLst>
        <pc:spChg chg="mod">
          <ac:chgData name="Lester, Michael C Capt USAF 81 TG (USA)" userId="c0b2f5fd-c79d-4a32-ae23-7f814d561aa1" providerId="ADAL" clId="{66AFF0B8-AE6E-4E6C-B685-DC09B841FD72}" dt="2020-12-09T16:03:33.966" v="164" actId="20578"/>
          <ac:spMkLst>
            <pc:docMk/>
            <pc:sldMk cId="3111281820" sldId="335"/>
            <ac:spMk id="4" creationId="{20306C91-4C66-4E8B-9528-7C1433C50736}"/>
          </ac:spMkLst>
        </pc:spChg>
      </pc:sldChg>
      <pc:sldChg chg="delSp modSp add mod">
        <pc:chgData name="Lester, Michael C Capt USAF 81 TG (USA)" userId="c0b2f5fd-c79d-4a32-ae23-7f814d561aa1" providerId="ADAL" clId="{66AFF0B8-AE6E-4E6C-B685-DC09B841FD72}" dt="2020-12-09T16:04:59.362" v="230" actId="1076"/>
        <pc:sldMkLst>
          <pc:docMk/>
          <pc:sldMk cId="3861373220" sldId="338"/>
        </pc:sldMkLst>
        <pc:spChg chg="mod">
          <ac:chgData name="Lester, Michael C Capt USAF 81 TG (USA)" userId="c0b2f5fd-c79d-4a32-ae23-7f814d561aa1" providerId="ADAL" clId="{66AFF0B8-AE6E-4E6C-B685-DC09B841FD72}" dt="2020-12-09T16:04:59.362" v="230" actId="1076"/>
          <ac:spMkLst>
            <pc:docMk/>
            <pc:sldMk cId="3861373220" sldId="338"/>
            <ac:spMk id="3" creationId="{F3E6393C-323D-4AB5-AB8B-05615ACAF1E7}"/>
          </ac:spMkLst>
        </pc:spChg>
        <pc:spChg chg="del mod">
          <ac:chgData name="Lester, Michael C Capt USAF 81 TG (USA)" userId="c0b2f5fd-c79d-4a32-ae23-7f814d561aa1" providerId="ADAL" clId="{66AFF0B8-AE6E-4E6C-B685-DC09B841FD72}" dt="2020-12-09T16:04:52.506" v="229" actId="478"/>
          <ac:spMkLst>
            <pc:docMk/>
            <pc:sldMk cId="3861373220" sldId="338"/>
            <ac:spMk id="6" creationId="{587657C2-CDAE-4E40-A5B9-18CE441EFC47}"/>
          </ac:spMkLst>
        </pc:spChg>
        <pc:picChg chg="mod">
          <ac:chgData name="Lester, Michael C Capt USAF 81 TG (USA)" userId="c0b2f5fd-c79d-4a32-ae23-7f814d561aa1" providerId="ADAL" clId="{66AFF0B8-AE6E-4E6C-B685-DC09B841FD72}" dt="2020-12-09T16:04:59.362" v="230" actId="1076"/>
          <ac:picMkLst>
            <pc:docMk/>
            <pc:sldMk cId="3861373220" sldId="338"/>
            <ac:picMk id="4" creationId="{86BD281D-0949-431B-96E2-D39983D0A308}"/>
          </ac:picMkLst>
        </pc:picChg>
        <pc:picChg chg="del">
          <ac:chgData name="Lester, Michael C Capt USAF 81 TG (USA)" userId="c0b2f5fd-c79d-4a32-ae23-7f814d561aa1" providerId="ADAL" clId="{66AFF0B8-AE6E-4E6C-B685-DC09B841FD72}" dt="2020-12-09T16:04:24.393" v="221" actId="21"/>
          <ac:picMkLst>
            <pc:docMk/>
            <pc:sldMk cId="3861373220" sldId="338"/>
            <ac:picMk id="5" creationId="{FA809EFE-1828-4791-B8A4-4AC9611113B5}"/>
          </ac:picMkLst>
        </pc:picChg>
      </pc:sldChg>
      <pc:sldChg chg="addSp delSp modSp new mod">
        <pc:chgData name="Lester, Michael C Capt USAF 81 TG (USA)" userId="c0b2f5fd-c79d-4a32-ae23-7f814d561aa1" providerId="ADAL" clId="{66AFF0B8-AE6E-4E6C-B685-DC09B841FD72}" dt="2020-12-09T16:04:47.923" v="228" actId="1076"/>
        <pc:sldMkLst>
          <pc:docMk/>
          <pc:sldMk cId="3854052730" sldId="339"/>
        </pc:sldMkLst>
        <pc:spChg chg="mod">
          <ac:chgData name="Lester, Michael C Capt USAF 81 TG (USA)" userId="c0b2f5fd-c79d-4a32-ae23-7f814d561aa1" providerId="ADAL" clId="{66AFF0B8-AE6E-4E6C-B685-DC09B841FD72}" dt="2020-12-09T16:04:13.113" v="205" actId="20577"/>
          <ac:spMkLst>
            <pc:docMk/>
            <pc:sldMk cId="3854052730" sldId="339"/>
            <ac:spMk id="2" creationId="{1044C2CD-7606-49EE-A4EB-8E3B22C2C1E8}"/>
          </ac:spMkLst>
        </pc:spChg>
        <pc:spChg chg="mod">
          <ac:chgData name="Lester, Michael C Capt USAF 81 TG (USA)" userId="c0b2f5fd-c79d-4a32-ae23-7f814d561aa1" providerId="ADAL" clId="{66AFF0B8-AE6E-4E6C-B685-DC09B841FD72}" dt="2020-12-09T16:04:18.855" v="220" actId="20577"/>
          <ac:spMkLst>
            <pc:docMk/>
            <pc:sldMk cId="3854052730" sldId="339"/>
            <ac:spMk id="3" creationId="{FC14918F-522B-45E3-B3B0-AB637658E581}"/>
          </ac:spMkLst>
        </pc:spChg>
        <pc:spChg chg="mod">
          <ac:chgData name="Lester, Michael C Capt USAF 81 TG (USA)" userId="c0b2f5fd-c79d-4a32-ae23-7f814d561aa1" providerId="ADAL" clId="{66AFF0B8-AE6E-4E6C-B685-DC09B841FD72}" dt="2020-12-09T16:04:40.249" v="226" actId="20577"/>
          <ac:spMkLst>
            <pc:docMk/>
            <pc:sldMk cId="3854052730" sldId="339"/>
            <ac:spMk id="4" creationId="{83F9C124-2747-4CBD-90CD-435C54952B39}"/>
          </ac:spMkLst>
        </pc:spChg>
        <pc:spChg chg="del">
          <ac:chgData name="Lester, Michael C Capt USAF 81 TG (USA)" userId="c0b2f5fd-c79d-4a32-ae23-7f814d561aa1" providerId="ADAL" clId="{66AFF0B8-AE6E-4E6C-B685-DC09B841FD72}" dt="2020-12-09T16:04:32.941" v="223" actId="478"/>
          <ac:spMkLst>
            <pc:docMk/>
            <pc:sldMk cId="3854052730" sldId="339"/>
            <ac:spMk id="5" creationId="{7CC3D577-B84B-44CC-9128-C5F3C5DCF4AA}"/>
          </ac:spMkLst>
        </pc:spChg>
        <pc:spChg chg="del">
          <ac:chgData name="Lester, Michael C Capt USAF 81 TG (USA)" userId="c0b2f5fd-c79d-4a32-ae23-7f814d561aa1" providerId="ADAL" clId="{66AFF0B8-AE6E-4E6C-B685-DC09B841FD72}" dt="2020-12-09T16:04:27.101" v="222"/>
          <ac:spMkLst>
            <pc:docMk/>
            <pc:sldMk cId="3854052730" sldId="339"/>
            <ac:spMk id="6" creationId="{71B547BA-B099-4888-97E4-BB3FC1A7A500}"/>
          </ac:spMkLst>
        </pc:spChg>
        <pc:picChg chg="add mod">
          <ac:chgData name="Lester, Michael C Capt USAF 81 TG (USA)" userId="c0b2f5fd-c79d-4a32-ae23-7f814d561aa1" providerId="ADAL" clId="{66AFF0B8-AE6E-4E6C-B685-DC09B841FD72}" dt="2020-12-09T16:04:47.923" v="228" actId="1076"/>
          <ac:picMkLst>
            <pc:docMk/>
            <pc:sldMk cId="3854052730" sldId="339"/>
            <ac:picMk id="7" creationId="{72728A1E-C5BC-4B5B-947B-318F9EFEE1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9DD3E-3C54-4165-A45B-0856A8288A8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53DB7-8049-4511-824F-8E7004B9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53DB7-8049-4511-824F-8E7004B95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63" y="5132191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063" y="5698929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17923" y="6269901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063" y="6269901"/>
            <a:ext cx="782765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4323" y="6269901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98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1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0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3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57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0" y="1359196"/>
            <a:ext cx="499692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713" y="1367663"/>
            <a:ext cx="499692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8713" y="2066082"/>
            <a:ext cx="4995334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lester.5@us.af.mil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in32/api/psapi/nf-psapi-getmappedfilenamea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21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7A4B-9F54-4FCD-A8AF-7A2C798C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5" y="404648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Identify process hollowing (cont)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BD281D-0949-431B-96E2-D39983D0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40" y="1754324"/>
            <a:ext cx="6773916" cy="2457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E6393C-323D-4AB5-AB8B-05615ACAF1E7}"/>
              </a:ext>
            </a:extLst>
          </p:cNvPr>
          <p:cNvSpPr txBox="1"/>
          <p:nvPr/>
        </p:nvSpPr>
        <p:spPr>
          <a:xfrm>
            <a:off x="8185478" y="2002878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These two lasass.exe processes are suspicious because they were started by services.exe, instead of winlogon.exe or wininit.exe.</a:t>
            </a:r>
            <a:endParaRPr lang="en-US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37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9D0-4D04-472F-9532-63B8809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Memory Mapped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4E26D-CB91-404F-A45B-484DE243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06158"/>
            <a:ext cx="4996924" cy="576262"/>
          </a:xfrm>
        </p:spPr>
        <p:txBody>
          <a:bodyPr/>
          <a:lstStyle/>
          <a:p>
            <a:r>
              <a:rPr lang="en-US" dirty="0"/>
              <a:t>Before Hollowing notepad.exe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06C91-4C66-4E8B-9528-7C1433C50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1553002"/>
            <a:ext cx="11902440" cy="2160478"/>
          </a:xfrm>
          <a:solidFill>
            <a:srgbClr val="012456"/>
          </a:solidFill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PS C:\Users\student\Desktop\Workspace&gt; $regions = </a:t>
            </a:r>
            <a:r>
              <a:rPr lang="en-US" sz="1100" dirty="0" err="1">
                <a:latin typeface="Consolas" panose="020B0609020204030204" pitchFamily="49" charset="0"/>
              </a:rPr>
              <a:t>ps</a:t>
            </a:r>
            <a:r>
              <a:rPr lang="en-US" sz="1100" dirty="0">
                <a:latin typeface="Consolas" panose="020B0609020204030204" pitchFamily="49" charset="0"/>
              </a:rPr>
              <a:t> notepad | Get-</a:t>
            </a:r>
            <a:r>
              <a:rPr lang="en-US" sz="1100" dirty="0" err="1">
                <a:latin typeface="Consolas" panose="020B0609020204030204" pitchFamily="49" charset="0"/>
              </a:rPr>
              <a:t>MemoryRegions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PS C:\Users\student\Desktop\Workspace&gt; $regions | ? { $_.Filename -</a:t>
            </a:r>
            <a:r>
              <a:rPr lang="en-US" sz="1100" dirty="0" err="1">
                <a:latin typeface="Consolas" panose="020B0609020204030204" pitchFamily="49" charset="0"/>
              </a:rPr>
              <a:t>ilike</a:t>
            </a:r>
            <a:r>
              <a:rPr lang="en-US" sz="1100" dirty="0">
                <a:latin typeface="Consolas" panose="020B0609020204030204" pitchFamily="49" charset="0"/>
              </a:rPr>
              <a:t> "*notepad*" } | ft –a</a:t>
            </a:r>
          </a:p>
          <a:p>
            <a:pPr marL="0" indent="0">
              <a:spcAft>
                <a:spcPts val="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PID         Address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BaseAddress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Size       Type      State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AllocationProtection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CurrentProtection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Filename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---         -------     -----------   ----       ----      ----- -------------------- ----------------- --------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9416   2779116339200   2779116339200  12288 MEM_MAPPED MEM_COMMIT    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C:\Windows\System32\en-US\notepad.exe.mui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9416   2779142815744   2779142815744 106496 MEM_MAPPED MEM_COMMIT    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C:\Windows\SystemResources\notepad.exe.mun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9416 140699369537536 140699369537536   4096  MEM_IMAGE MEM_COMMIT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ExecuteWriteCopy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C:\Windows\System32\notepad.exe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9416 140699369541632 140699369537536 135168  MEM_IMAGE MEM_COMMIT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ExecuteWriteCopy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ExecuteRead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C:\Windows\System32\notepad.exe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9416 140699369676800 140699369537536  36864  MEM_IMAGE MEM_COMMIT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ExecuteWriteCopy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C:\Windows\System32\notepad.exe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9416 140699369713664 140699369537536  12288  MEM_IMAGE MEM_COMMIT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ExecuteWriteCopy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ReadWrite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C:\Windows\System32\notepad.exe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9416 140699369725952 140699369537536  16384  MEM_IMAGE MEM_COMMIT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ExecuteWriteCopy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C:\Windows\System32\notepad.exe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F348F96-988A-42F1-AD0F-B08FD7ABC3AF}"/>
              </a:ext>
            </a:extLst>
          </p:cNvPr>
          <p:cNvSpPr txBox="1">
            <a:spLocks/>
          </p:cNvSpPr>
          <p:nvPr/>
        </p:nvSpPr>
        <p:spPr>
          <a:xfrm>
            <a:off x="144780" y="4565119"/>
            <a:ext cx="499692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Hollowing notepad.exe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87C5D5-86D8-4FDB-BEEE-374040CDD9BC}"/>
              </a:ext>
            </a:extLst>
          </p:cNvPr>
          <p:cNvSpPr txBox="1">
            <a:spLocks/>
          </p:cNvSpPr>
          <p:nvPr/>
        </p:nvSpPr>
        <p:spPr>
          <a:xfrm>
            <a:off x="144780" y="5111963"/>
            <a:ext cx="11902440" cy="1243117"/>
          </a:xfrm>
          <a:prstGeom prst="rect">
            <a:avLst/>
          </a:prstGeom>
          <a:solidFill>
            <a:srgbClr val="012456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en-US" sz="1150" dirty="0">
                <a:latin typeface="Consolas" panose="020B0609020204030204" pitchFamily="49" charset="0"/>
              </a:rPr>
              <a:t>PS C:\Users\student\Desktop\Workspace&gt; $regions = </a:t>
            </a:r>
            <a:r>
              <a:rPr lang="en-US" sz="1150" dirty="0" err="1">
                <a:latin typeface="Consolas" panose="020B0609020204030204" pitchFamily="49" charset="0"/>
              </a:rPr>
              <a:t>ps</a:t>
            </a:r>
            <a:r>
              <a:rPr lang="en-US" sz="1150" dirty="0">
                <a:latin typeface="Consolas" panose="020B0609020204030204" pitchFamily="49" charset="0"/>
              </a:rPr>
              <a:t> notepad | Get-</a:t>
            </a:r>
            <a:r>
              <a:rPr lang="en-US" sz="1150" dirty="0" err="1">
                <a:latin typeface="Consolas" panose="020B0609020204030204" pitchFamily="49" charset="0"/>
              </a:rPr>
              <a:t>MemoryRegions</a:t>
            </a:r>
            <a:endParaRPr lang="en-US" sz="1150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en-US" sz="1150" dirty="0">
                <a:latin typeface="Consolas" panose="020B0609020204030204" pitchFamily="49" charset="0"/>
              </a:rPr>
              <a:t>PS C:\Users\student\Desktop\Workspace&gt; $regions | ? { $_.Filename -</a:t>
            </a:r>
            <a:r>
              <a:rPr lang="en-US" sz="1150" dirty="0" err="1">
                <a:latin typeface="Consolas" panose="020B0609020204030204" pitchFamily="49" charset="0"/>
              </a:rPr>
              <a:t>ilike</a:t>
            </a:r>
            <a:r>
              <a:rPr lang="en-US" sz="1150" dirty="0">
                <a:latin typeface="Consolas" panose="020B0609020204030204" pitchFamily="49" charset="0"/>
              </a:rPr>
              <a:t> "*notepad*" } | ft –a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en-US" sz="1150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 PID       Address   </a:t>
            </a:r>
            <a:r>
              <a:rPr lang="en-US" sz="1150" dirty="0" err="1">
                <a:solidFill>
                  <a:srgbClr val="FFFF00"/>
                </a:solidFill>
                <a:latin typeface="Consolas" panose="020B0609020204030204" pitchFamily="49" charset="0"/>
              </a:rPr>
              <a:t>BaseAddress</a:t>
            </a: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   Size       Type      State </a:t>
            </a:r>
            <a:r>
              <a:rPr lang="en-US" sz="1150" dirty="0" err="1">
                <a:solidFill>
                  <a:srgbClr val="FFFF00"/>
                </a:solidFill>
                <a:latin typeface="Consolas" panose="020B0609020204030204" pitchFamily="49" charset="0"/>
              </a:rPr>
              <a:t>AllocationProtection</a:t>
            </a: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150" dirty="0" err="1">
                <a:solidFill>
                  <a:srgbClr val="FFFF00"/>
                </a:solidFill>
                <a:latin typeface="Consolas" panose="020B0609020204030204" pitchFamily="49" charset="0"/>
              </a:rPr>
              <a:t>CurrentProtection</a:t>
            </a: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 Filename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 ---       -------   -----------   ----       ----      ----- -------------------- ----------------- --------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2728 2285209518080 2285209518080 106496 MEM_MAPPED MEM_COMMIT             </a:t>
            </a:r>
            <a:r>
              <a:rPr lang="en-US" sz="115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          </a:t>
            </a:r>
            <a:r>
              <a:rPr lang="en-US" sz="1150" dirty="0" err="1">
                <a:solidFill>
                  <a:srgbClr val="FFFF00"/>
                </a:solidFill>
                <a:latin typeface="Consolas" panose="020B0609020204030204" pitchFamily="49" charset="0"/>
              </a:rPr>
              <a:t>ReadOnly</a:t>
            </a:r>
            <a:r>
              <a:rPr lang="en-US" sz="1150" dirty="0">
                <a:solidFill>
                  <a:srgbClr val="FFFF00"/>
                </a:solidFill>
                <a:latin typeface="Consolas" panose="020B0609020204030204" pitchFamily="49" charset="0"/>
              </a:rPr>
              <a:t> C:\Windows\SystemResources\notepad.exe.mun</a:t>
            </a:r>
          </a:p>
        </p:txBody>
      </p:sp>
    </p:spTree>
    <p:extLst>
      <p:ext uri="{BB962C8B-B14F-4D97-AF65-F5344CB8AC3E}">
        <p14:creationId xmlns:p14="http://schemas.microsoft.com/office/powerpoint/2010/main" val="31112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C2CD-7606-49EE-A4EB-8E3B22C2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Memory mapped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4918F-522B-45E3-B3B0-AB637658E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Stuxnet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9C124-2747-4CBD-90CD-435C54952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Here we can see that the path for lsass.exe is not available. This is because the malware un-mapped the process, so the path is no longer associated with the address.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2728A1E-C5BC-4B5B-947B-318F9EFEE1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46763" y="2202729"/>
            <a:ext cx="6077174" cy="277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5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1C2AC-0BD8-4FE6-B5FF-7F8FD50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Hollowing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63FC9-35C8-4A3E-8B0F-DF2BD930B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Tracing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6D1330-E25B-42B3-B046-2692F1E57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Detect injection by identifying where a thread has visited injected code</a:t>
            </a:r>
          </a:p>
          <a:p>
            <a:r>
              <a:rPr lang="en-US" dirty="0">
                <a:solidFill>
                  <a:srgbClr val="FFFF00"/>
                </a:solidFill>
              </a:rPr>
              <a:t>Parse the call stack and identify the location of each function call</a:t>
            </a:r>
          </a:p>
          <a:p>
            <a:r>
              <a:rPr lang="en-US" dirty="0">
                <a:solidFill>
                  <a:srgbClr val="FFFF00"/>
                </a:solidFill>
              </a:rPr>
              <a:t>Identify the name of the function and DLL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3C52C-B580-4E3B-868F-110AD7B9CD96}"/>
              </a:ext>
            </a:extLst>
          </p:cNvPr>
          <p:cNvSpPr txBox="1"/>
          <p:nvPr/>
        </p:nvSpPr>
        <p:spPr>
          <a:xfrm>
            <a:off x="9436576" y="1615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BFE7F-9B48-4B0C-A227-EF35ED4348C6}"/>
              </a:ext>
            </a:extLst>
          </p:cNvPr>
          <p:cNvSpPr/>
          <p:nvPr/>
        </p:nvSpPr>
        <p:spPr>
          <a:xfrm>
            <a:off x="9436576" y="2030697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EC457-2A76-4BB1-BA7B-54A54580A38C}"/>
              </a:ext>
            </a:extLst>
          </p:cNvPr>
          <p:cNvSpPr/>
          <p:nvPr/>
        </p:nvSpPr>
        <p:spPr>
          <a:xfrm>
            <a:off x="9436575" y="3869943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59D97-19D2-41DC-AAA6-82832690E989}"/>
              </a:ext>
            </a:extLst>
          </p:cNvPr>
          <p:cNvSpPr/>
          <p:nvPr/>
        </p:nvSpPr>
        <p:spPr>
          <a:xfrm>
            <a:off x="9436575" y="4392059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C6D2A-6321-49E4-A899-C3D899725DB8}"/>
              </a:ext>
            </a:extLst>
          </p:cNvPr>
          <p:cNvSpPr/>
          <p:nvPr/>
        </p:nvSpPr>
        <p:spPr>
          <a:xfrm>
            <a:off x="9436576" y="2249882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ntdll.dll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722A56-1E52-4A55-8CAF-33AE32D0AF7E}"/>
              </a:ext>
            </a:extLst>
          </p:cNvPr>
          <p:cNvSpPr/>
          <p:nvPr/>
        </p:nvSpPr>
        <p:spPr>
          <a:xfrm>
            <a:off x="9436575" y="2880022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kernel32.dll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1DE36C-A844-4200-AB83-95269E842B61}"/>
              </a:ext>
            </a:extLst>
          </p:cNvPr>
          <p:cNvSpPr txBox="1"/>
          <p:nvPr/>
        </p:nvSpPr>
        <p:spPr>
          <a:xfrm>
            <a:off x="5908342" y="1605038"/>
            <a:ext cx="302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Thread Stack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5565B4-8F6A-4CCD-9934-E3B3DD1B0C0C}"/>
              </a:ext>
            </a:extLst>
          </p:cNvPr>
          <p:cNvSpPr/>
          <p:nvPr/>
        </p:nvSpPr>
        <p:spPr>
          <a:xfrm>
            <a:off x="5908342" y="2020537"/>
            <a:ext cx="3022298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677B3D-F8F2-4C46-8C11-FBCBFC183074}"/>
              </a:ext>
            </a:extLst>
          </p:cNvPr>
          <p:cNvSpPr/>
          <p:nvPr/>
        </p:nvSpPr>
        <p:spPr>
          <a:xfrm>
            <a:off x="5908342" y="2030697"/>
            <a:ext cx="3022298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RtlUserThreadStart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1B1F0B-0398-45EB-9567-5C1CD8119944}"/>
              </a:ext>
            </a:extLst>
          </p:cNvPr>
          <p:cNvSpPr/>
          <p:nvPr/>
        </p:nvSpPr>
        <p:spPr>
          <a:xfrm>
            <a:off x="5908341" y="2517950"/>
            <a:ext cx="3022298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BaseThreadInitThunk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160735-8316-4357-ACB5-6218685DCEAE}"/>
              </a:ext>
            </a:extLst>
          </p:cNvPr>
          <p:cNvSpPr/>
          <p:nvPr/>
        </p:nvSpPr>
        <p:spPr>
          <a:xfrm>
            <a:off x="5908341" y="3032166"/>
            <a:ext cx="3022298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RunMain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97BE50E-B705-46E4-A612-E71BE49388A9}"/>
              </a:ext>
            </a:extLst>
          </p:cNvPr>
          <p:cNvCxnSpPr>
            <a:stCxn id="35" idx="3"/>
            <a:endCxn id="18" idx="1"/>
          </p:cNvCxnSpPr>
          <p:nvPr/>
        </p:nvCxnSpPr>
        <p:spPr>
          <a:xfrm>
            <a:off x="8930640" y="2288605"/>
            <a:ext cx="505936" cy="21918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6BEE07E-B6D0-4612-9E84-255FB777933B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>
            <a:off x="8930639" y="2775858"/>
            <a:ext cx="505936" cy="3620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5C89635-A223-469D-8735-1AD06A339415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930639" y="3290074"/>
            <a:ext cx="505936" cy="8377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7C4959-D231-4985-AC8A-919EEC536C79}"/>
              </a:ext>
            </a:extLst>
          </p:cNvPr>
          <p:cNvCxnSpPr/>
          <p:nvPr/>
        </p:nvCxnSpPr>
        <p:spPr>
          <a:xfrm>
            <a:off x="5623560" y="2020537"/>
            <a:ext cx="0" cy="441074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llout: Bent Line 31">
            <a:extLst>
              <a:ext uri="{FF2B5EF4-FFF2-40B4-BE49-F238E27FC236}">
                <a16:creationId xmlns:a16="http://schemas.microsoft.com/office/drawing/2014/main" id="{08A4D2F0-413C-4629-A770-2C0660585BE4}"/>
              </a:ext>
            </a:extLst>
          </p:cNvPr>
          <p:cNvSpPr/>
          <p:nvPr/>
        </p:nvSpPr>
        <p:spPr>
          <a:xfrm>
            <a:off x="7871135" y="347438"/>
            <a:ext cx="2303815" cy="1129157"/>
          </a:xfrm>
          <a:prstGeom prst="borderCallout2">
            <a:avLst>
              <a:gd name="adj1" fmla="val 106029"/>
              <a:gd name="adj2" fmla="val 48116"/>
              <a:gd name="adj3" fmla="val 113677"/>
              <a:gd name="adj4" fmla="val 47941"/>
              <a:gd name="adj5" fmla="val 142680"/>
              <a:gd name="adj6" fmla="val 39794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threads start with a call to </a:t>
            </a:r>
            <a:r>
              <a:rPr lang="en-US" dirty="0" err="1"/>
              <a:t>RtlUserThreadStart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7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B64F31C-5438-4D01-8693-BAA92DCC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82821-F2BC-45B1-9203-257E798D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99" y="754125"/>
            <a:ext cx="3847225" cy="576262"/>
          </a:xfrm>
        </p:spPr>
        <p:txBody>
          <a:bodyPr/>
          <a:lstStyle/>
          <a:p>
            <a:r>
              <a:rPr lang="en-US" dirty="0"/>
              <a:t>Clean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B550097-1A88-48B1-B2CA-0C8682E6D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439" y="1332102"/>
            <a:ext cx="3854986" cy="5311007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4B03F5-B081-497B-8443-1D1A4B965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1756" y="754125"/>
            <a:ext cx="3847225" cy="576262"/>
          </a:xfrm>
        </p:spPr>
        <p:txBody>
          <a:bodyPr/>
          <a:lstStyle/>
          <a:p>
            <a:r>
              <a:rPr lang="en-US" dirty="0"/>
              <a:t>Injected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F72B2B7-6272-402A-BE5B-1DBBE8048374}"/>
              </a:ext>
            </a:extLst>
          </p:cNvPr>
          <p:cNvSpPr/>
          <p:nvPr/>
        </p:nvSpPr>
        <p:spPr>
          <a:xfrm rot="10800000">
            <a:off x="6980898" y="3435695"/>
            <a:ext cx="313031" cy="1412530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00F54B8-7CFB-4238-B4DE-1F7D048007B8}"/>
              </a:ext>
            </a:extLst>
          </p:cNvPr>
          <p:cNvSpPr/>
          <p:nvPr/>
        </p:nvSpPr>
        <p:spPr>
          <a:xfrm rot="10800000">
            <a:off x="6979305" y="3120390"/>
            <a:ext cx="313031" cy="236220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39DE2553-9614-486B-A5BA-1A68A6A90961}"/>
              </a:ext>
            </a:extLst>
          </p:cNvPr>
          <p:cNvSpPr/>
          <p:nvPr/>
        </p:nvSpPr>
        <p:spPr>
          <a:xfrm>
            <a:off x="5192964" y="1688237"/>
            <a:ext cx="1942856" cy="1129157"/>
          </a:xfrm>
          <a:prstGeom prst="borderCallout2">
            <a:avLst>
              <a:gd name="adj1" fmla="val 106029"/>
              <a:gd name="adj2" fmla="val 48116"/>
              <a:gd name="adj3" fmla="val 113677"/>
              <a:gd name="adj4" fmla="val 47941"/>
              <a:gd name="adj5" fmla="val 136382"/>
              <a:gd name="adj6" fmla="val 86889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References to injected function names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47A204-FB08-4785-BB6F-5A265ED78B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77" y="1330387"/>
            <a:ext cx="4007543" cy="45217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2B2BF3A9-82C0-4F90-8A26-C2FDE4D80598}"/>
              </a:ext>
            </a:extLst>
          </p:cNvPr>
          <p:cNvSpPr/>
          <p:nvPr/>
        </p:nvSpPr>
        <p:spPr>
          <a:xfrm rot="10800000">
            <a:off x="6979304" y="4933542"/>
            <a:ext cx="313031" cy="476657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883D8AAC-B2C9-45DC-BF43-12283CE0B255}"/>
              </a:ext>
            </a:extLst>
          </p:cNvPr>
          <p:cNvSpPr/>
          <p:nvPr/>
        </p:nvSpPr>
        <p:spPr>
          <a:xfrm>
            <a:off x="4879205" y="4933542"/>
            <a:ext cx="1942856" cy="1129157"/>
          </a:xfrm>
          <a:prstGeom prst="borderCallout2">
            <a:avLst>
              <a:gd name="adj1" fmla="val 58790"/>
              <a:gd name="adj2" fmla="val 102044"/>
              <a:gd name="adj3" fmla="val 58846"/>
              <a:gd name="adj4" fmla="val 104321"/>
              <a:gd name="adj5" fmla="val 31782"/>
              <a:gd name="adj6" fmla="val 107480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originated in unnamed code regions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E73572F-6713-4FEF-ADCF-2EE3D2479BC0}"/>
              </a:ext>
            </a:extLst>
          </p:cNvPr>
          <p:cNvSpPr/>
          <p:nvPr/>
        </p:nvSpPr>
        <p:spPr>
          <a:xfrm>
            <a:off x="4821919" y="3392398"/>
            <a:ext cx="1942856" cy="1129157"/>
          </a:xfrm>
          <a:prstGeom prst="borderCallout2">
            <a:avLst>
              <a:gd name="adj1" fmla="val 58790"/>
              <a:gd name="adj2" fmla="val 102044"/>
              <a:gd name="adj3" fmla="val 58846"/>
              <a:gd name="adj4" fmla="val 104321"/>
              <a:gd name="adj5" fmla="val 62993"/>
              <a:gd name="adj6" fmla="val 107970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Legitimate API calls found in native Windows binaries</a:t>
            </a:r>
          </a:p>
        </p:txBody>
      </p:sp>
    </p:spTree>
    <p:extLst>
      <p:ext uri="{BB962C8B-B14F-4D97-AF65-F5344CB8AC3E}">
        <p14:creationId xmlns:p14="http://schemas.microsoft.com/office/powerpoint/2010/main" val="131603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how the process hollowing is performed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the analytic technique that RAIR uses to detect process hollowing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how to detect process hollowing by analyzing memory mapped files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how to detect process hollowing or injection via parent/child process relationships</a:t>
            </a:r>
          </a:p>
          <a:p>
            <a:pPr>
              <a:buClr>
                <a:srgbClr val="FFFF00"/>
              </a:buClr>
            </a:pPr>
            <a:r>
              <a:rPr lang="en-US" sz="2400">
                <a:solidFill>
                  <a:srgbClr val="FFFF00"/>
                </a:solidFill>
                <a:cs typeface="Calibri"/>
              </a:rPr>
              <a:t>Describe how to detect process injection via Stack Tracing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2895A-6EA6-4796-AE4C-1F08680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797276-B050-496C-955F-1C9CB3AA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C6560-F5C1-404A-A76C-B226F9DF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err="1"/>
              <a:t>Capt</a:t>
            </a:r>
            <a:r>
              <a:rPr lang="en-US" dirty="0"/>
              <a:t> Michael “Catapult” Lester</a:t>
            </a:r>
          </a:p>
          <a:p>
            <a:pPr>
              <a:spcAft>
                <a:spcPts val="0"/>
              </a:spcAft>
            </a:pPr>
            <a:r>
              <a:rPr lang="en-US" dirty="0">
                <a:hlinkClick r:id="rId2"/>
              </a:rPr>
              <a:t>michael.lester.5@us.af.mil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210.740.6478</a:t>
            </a:r>
          </a:p>
        </p:txBody>
      </p:sp>
    </p:spTree>
    <p:extLst>
      <p:ext uri="{BB962C8B-B14F-4D97-AF65-F5344CB8AC3E}">
        <p14:creationId xmlns:p14="http://schemas.microsoft.com/office/powerpoint/2010/main" val="397916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C595AE9-E3E5-456A-8680-6CDEB571A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2122" b="2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DCCE1-68B3-4DF4-9DF8-5D9E0C49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757" y="1964267"/>
            <a:ext cx="9090368" cy="2421464"/>
          </a:xfrm>
        </p:spPr>
        <p:txBody>
          <a:bodyPr>
            <a:normAutofit/>
          </a:bodyPr>
          <a:lstStyle/>
          <a:p>
            <a:r>
              <a:rPr lang="en-US" dirty="0"/>
              <a:t>Advanced Memory Analysis Lab</a:t>
            </a:r>
            <a:br>
              <a:rPr lang="en-US" dirty="0"/>
            </a:br>
            <a:r>
              <a:rPr lang="en-US" sz="2400" dirty="0"/>
              <a:t>detecting Process Hollowing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0526-B64B-4653-9D84-B50D0462C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90 COS/CYK Weapons and Tactics</a:t>
            </a:r>
          </a:p>
        </p:txBody>
      </p:sp>
    </p:spTree>
    <p:extLst>
      <p:ext uri="{BB962C8B-B14F-4D97-AF65-F5344CB8AC3E}">
        <p14:creationId xmlns:p14="http://schemas.microsoft.com/office/powerpoint/2010/main" val="143699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047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</a:t>
            </a:r>
            <a:r>
              <a:rPr lang="en-US" sz="2400">
                <a:solidFill>
                  <a:srgbClr val="FFFF00"/>
                </a:solidFill>
                <a:cs typeface="Calibri"/>
              </a:rPr>
              <a:t>how process </a:t>
            </a:r>
            <a:r>
              <a:rPr lang="en-US" sz="2400" dirty="0">
                <a:solidFill>
                  <a:srgbClr val="FFFF00"/>
                </a:solidFill>
                <a:cs typeface="Calibri"/>
              </a:rPr>
              <a:t>hollowing is performed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the analytic technique that RAIR uses to detect process hollowing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how to detect process hollowing by analyzing memory mapped files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how to detect process hollowing or injection via parent/child process relationships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how to detect process injection via Stack Tracing</a:t>
            </a:r>
          </a:p>
        </p:txBody>
      </p:sp>
    </p:spTree>
    <p:extLst>
      <p:ext uri="{BB962C8B-B14F-4D97-AF65-F5344CB8AC3E}">
        <p14:creationId xmlns:p14="http://schemas.microsoft.com/office/powerpoint/2010/main" val="162067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41639-4C60-4226-A14C-3F91F9C4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588"/>
            <a:ext cx="10131425" cy="985837"/>
          </a:xfrm>
        </p:spPr>
        <p:txBody>
          <a:bodyPr/>
          <a:lstStyle/>
          <a:p>
            <a:r>
              <a:rPr lang="en-US" dirty="0"/>
              <a:t>Process Hollowing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90447-1810-47CF-903B-F79AFBF3A0B6}"/>
              </a:ext>
            </a:extLst>
          </p:cNvPr>
          <p:cNvSpPr txBox="1"/>
          <p:nvPr/>
        </p:nvSpPr>
        <p:spPr>
          <a:xfrm>
            <a:off x="8673761" y="1447031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0A884-494A-4D07-914A-4889F9715898}"/>
              </a:ext>
            </a:extLst>
          </p:cNvPr>
          <p:cNvSpPr/>
          <p:nvPr/>
        </p:nvSpPr>
        <p:spPr>
          <a:xfrm>
            <a:off x="8673761" y="18625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BAC3D1-36D5-40C8-BECB-12F13D52272F}"/>
              </a:ext>
            </a:extLst>
          </p:cNvPr>
          <p:cNvSpPr/>
          <p:nvPr/>
        </p:nvSpPr>
        <p:spPr>
          <a:xfrm>
            <a:off x="8673761" y="2054723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evil.exe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C2364-536E-4787-8F86-FE30BA1A8D1B}"/>
              </a:ext>
            </a:extLst>
          </p:cNvPr>
          <p:cNvSpPr/>
          <p:nvPr/>
        </p:nvSpPr>
        <p:spPr>
          <a:xfrm>
            <a:off x="8673761" y="2576839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4C50D1-7172-4719-AC0F-D5F6DA37F69C}"/>
              </a:ext>
            </a:extLst>
          </p:cNvPr>
          <p:cNvSpPr txBox="1"/>
          <p:nvPr/>
        </p:nvSpPr>
        <p:spPr>
          <a:xfrm>
            <a:off x="5159036" y="1447031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0C16A1-5AF7-4EEB-B2A1-8D009FD12FE6}"/>
              </a:ext>
            </a:extLst>
          </p:cNvPr>
          <p:cNvSpPr/>
          <p:nvPr/>
        </p:nvSpPr>
        <p:spPr>
          <a:xfrm>
            <a:off x="5159036" y="18625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05F6D-5E80-42CE-9A03-630E1F3E667C}"/>
              </a:ext>
            </a:extLst>
          </p:cNvPr>
          <p:cNvSpPr/>
          <p:nvPr/>
        </p:nvSpPr>
        <p:spPr>
          <a:xfrm>
            <a:off x="5159036" y="205472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svchost.exe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C74A2-E6AF-4CE8-9DD8-84A5B5496EC5}"/>
              </a:ext>
            </a:extLst>
          </p:cNvPr>
          <p:cNvSpPr/>
          <p:nvPr/>
        </p:nvSpPr>
        <p:spPr>
          <a:xfrm>
            <a:off x="5159036" y="257683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D65279-7428-4367-B102-9E5242E61AA3}"/>
              </a:ext>
            </a:extLst>
          </p:cNvPr>
          <p:cNvSpPr/>
          <p:nvPr/>
        </p:nvSpPr>
        <p:spPr>
          <a:xfrm>
            <a:off x="5159036" y="3092655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BB09E-D8AF-438E-81F2-4713F3C7FBED}"/>
              </a:ext>
            </a:extLst>
          </p:cNvPr>
          <p:cNvSpPr/>
          <p:nvPr/>
        </p:nvSpPr>
        <p:spPr>
          <a:xfrm>
            <a:off x="5159036" y="360654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220B50-EB5B-42F0-B829-6B1E8F51FEA9}"/>
              </a:ext>
            </a:extLst>
          </p:cNvPr>
          <p:cNvSpPr/>
          <p:nvPr/>
        </p:nvSpPr>
        <p:spPr>
          <a:xfrm>
            <a:off x="5159036" y="4080014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pdata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A5F10A-151F-42D4-B21C-3535D04AC7B9}"/>
              </a:ext>
            </a:extLst>
          </p:cNvPr>
          <p:cNvSpPr/>
          <p:nvPr/>
        </p:nvSpPr>
        <p:spPr>
          <a:xfrm>
            <a:off x="5159036" y="456684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didat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CBDD2-7796-4C43-8D2A-00B9DE041B1C}"/>
              </a:ext>
            </a:extLst>
          </p:cNvPr>
          <p:cNvSpPr/>
          <p:nvPr/>
        </p:nvSpPr>
        <p:spPr>
          <a:xfrm>
            <a:off x="5159036" y="504031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rsrc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F3C82D-E2D8-41A2-AE5E-269DE59841C1}"/>
              </a:ext>
            </a:extLst>
          </p:cNvPr>
          <p:cNvSpPr/>
          <p:nvPr/>
        </p:nvSpPr>
        <p:spPr>
          <a:xfrm>
            <a:off x="5159036" y="555793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reloc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FCFB9-69F0-4950-8694-4BE0CCC4666D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>
            <a:off x="7691221" y="4111150"/>
            <a:ext cx="98254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EC581AB-F8DE-4127-A426-95DF67565D24}"/>
              </a:ext>
            </a:extLst>
          </p:cNvPr>
          <p:cNvSpPr txBox="1"/>
          <p:nvPr/>
        </p:nvSpPr>
        <p:spPr>
          <a:xfrm>
            <a:off x="5637985" y="27627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4ECBE0-671E-4814-A1C5-169144D2245E}"/>
              </a:ext>
            </a:extLst>
          </p:cNvPr>
          <p:cNvSpPr txBox="1"/>
          <p:nvPr/>
        </p:nvSpPr>
        <p:spPr>
          <a:xfrm>
            <a:off x="220043" y="1768703"/>
            <a:ext cx="45817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 hollowing overwrites the contents of a legitimate binary in memory with malicious code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memory region still maps to the legitimate file on disk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Contents in memory are significantly different than on disk</a:t>
            </a:r>
          </a:p>
        </p:txBody>
      </p:sp>
    </p:spTree>
    <p:extLst>
      <p:ext uri="{BB962C8B-B14F-4D97-AF65-F5344CB8AC3E}">
        <p14:creationId xmlns:p14="http://schemas.microsoft.com/office/powerpoint/2010/main" val="12264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84A782-7A7A-48A5-8C4C-814884EA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RAIR Code Modification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92F2B-3746-4988-8CA0-43F085AB8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8DD629-2E16-49CA-B919-68663C6F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4461854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The loaded module or executable is identified in memory</a:t>
            </a:r>
          </a:p>
          <a:p>
            <a:pPr marL="342900" indent="-342900">
              <a:spcAft>
                <a:spcPts val="6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The file in memory is traced to its on-disk origin (e.g. C:\Windows\explorer.exe)</a:t>
            </a:r>
          </a:p>
          <a:p>
            <a:pPr marL="342900" indent="-342900">
              <a:spcAft>
                <a:spcPts val="6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All code sections are pulled from both the loaded module and the on-disk PE headers</a:t>
            </a:r>
          </a:p>
          <a:p>
            <a:pPr marL="342900" indent="-342900">
              <a:spcAft>
                <a:spcPts val="6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Relocations are performed and the import address table is populated for the file on disk</a:t>
            </a:r>
          </a:p>
          <a:p>
            <a:pPr marL="342900" indent="-342900">
              <a:spcAft>
                <a:spcPts val="6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Both code sections are compared using </a:t>
            </a:r>
            <a:r>
              <a:rPr lang="en-US" dirty="0" err="1">
                <a:solidFill>
                  <a:srgbClr val="FFFF00"/>
                </a:solidFill>
              </a:rPr>
              <a:t>SSDeep</a:t>
            </a:r>
            <a:r>
              <a:rPr lang="en-US" dirty="0">
                <a:solidFill>
                  <a:srgbClr val="FFFF00"/>
                </a:solidFill>
              </a:rPr>
              <a:t> fuzzy hashing to calculate a percentage difference</a:t>
            </a:r>
          </a:p>
          <a:p>
            <a:pPr marL="342900" indent="-342900">
              <a:spcAft>
                <a:spcPts val="6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Any sections with less than 90% similarity are reported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AF41-6D1C-44CC-84CB-2760F55DD795}"/>
              </a:ext>
            </a:extLst>
          </p:cNvPr>
          <p:cNvSpPr txBox="1"/>
          <p:nvPr/>
        </p:nvSpPr>
        <p:spPr>
          <a:xfrm>
            <a:off x="9436576" y="1615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F9AE0-81E7-471F-A54B-97CE0E20DB97}"/>
              </a:ext>
            </a:extLst>
          </p:cNvPr>
          <p:cNvSpPr/>
          <p:nvPr/>
        </p:nvSpPr>
        <p:spPr>
          <a:xfrm>
            <a:off x="9436576" y="2030697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DBE81-4B70-4736-B8B9-FD899F8F6EA8}"/>
              </a:ext>
            </a:extLst>
          </p:cNvPr>
          <p:cNvSpPr/>
          <p:nvPr/>
        </p:nvSpPr>
        <p:spPr>
          <a:xfrm>
            <a:off x="9436576" y="2222890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evil.exe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65A1FA-F97B-465E-92B8-0BACCAC97DC7}"/>
              </a:ext>
            </a:extLst>
          </p:cNvPr>
          <p:cNvSpPr/>
          <p:nvPr/>
        </p:nvSpPr>
        <p:spPr>
          <a:xfrm>
            <a:off x="9436576" y="2745006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FDA55-E0CE-432F-9F40-D088C68C1CDE}"/>
              </a:ext>
            </a:extLst>
          </p:cNvPr>
          <p:cNvSpPr txBox="1"/>
          <p:nvPr/>
        </p:nvSpPr>
        <p:spPr>
          <a:xfrm>
            <a:off x="5921851" y="1615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99BC1-FD48-4B1D-A757-2105D406B180}"/>
              </a:ext>
            </a:extLst>
          </p:cNvPr>
          <p:cNvSpPr/>
          <p:nvPr/>
        </p:nvSpPr>
        <p:spPr>
          <a:xfrm>
            <a:off x="5921851" y="2030697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0CF8B-302F-4DAD-A5D4-850B8DAF086B}"/>
              </a:ext>
            </a:extLst>
          </p:cNvPr>
          <p:cNvSpPr/>
          <p:nvPr/>
        </p:nvSpPr>
        <p:spPr>
          <a:xfrm>
            <a:off x="5921851" y="2222890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svchost.exe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94829-C49D-4BB6-B45E-E2EA4D715B35}"/>
              </a:ext>
            </a:extLst>
          </p:cNvPr>
          <p:cNvSpPr/>
          <p:nvPr/>
        </p:nvSpPr>
        <p:spPr>
          <a:xfrm>
            <a:off x="5921851" y="274500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73-78FD-4AAA-A5C2-61BDE4F3C0B6}"/>
              </a:ext>
            </a:extLst>
          </p:cNvPr>
          <p:cNvSpPr/>
          <p:nvPr/>
        </p:nvSpPr>
        <p:spPr>
          <a:xfrm>
            <a:off x="5921851" y="3260822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98BB17-2B58-4454-8DAC-4463EE6501A4}"/>
              </a:ext>
            </a:extLst>
          </p:cNvPr>
          <p:cNvSpPr/>
          <p:nvPr/>
        </p:nvSpPr>
        <p:spPr>
          <a:xfrm>
            <a:off x="5921851" y="3774708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D7F98B-E2B6-4920-9789-DA0EB7197866}"/>
              </a:ext>
            </a:extLst>
          </p:cNvPr>
          <p:cNvSpPr/>
          <p:nvPr/>
        </p:nvSpPr>
        <p:spPr>
          <a:xfrm>
            <a:off x="5921851" y="424818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pdata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B5A73-6286-451B-B227-45F58CADE6AC}"/>
              </a:ext>
            </a:extLst>
          </p:cNvPr>
          <p:cNvSpPr/>
          <p:nvPr/>
        </p:nvSpPr>
        <p:spPr>
          <a:xfrm>
            <a:off x="5921851" y="4735010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didat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D187D3-9CC2-4C1F-8E85-6CF3312B863E}"/>
              </a:ext>
            </a:extLst>
          </p:cNvPr>
          <p:cNvSpPr/>
          <p:nvPr/>
        </p:nvSpPr>
        <p:spPr>
          <a:xfrm>
            <a:off x="5921851" y="520848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rsrc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28E8F-4C61-4323-B323-DD8A74B453CB}"/>
              </a:ext>
            </a:extLst>
          </p:cNvPr>
          <p:cNvSpPr/>
          <p:nvPr/>
        </p:nvSpPr>
        <p:spPr>
          <a:xfrm>
            <a:off x="5921851" y="5726100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reloc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E2FF1D-C1F1-42E0-878B-7DCEEF6427C8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8454036" y="3002914"/>
            <a:ext cx="98254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D9C82-1F4A-43B9-A479-1BCF231CDBE4}"/>
              </a:ext>
            </a:extLst>
          </p:cNvPr>
          <p:cNvSpPr txBox="1"/>
          <p:nvPr/>
        </p:nvSpPr>
        <p:spPr>
          <a:xfrm>
            <a:off x="6400800" y="29309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6A1C6-B94C-475F-BAF8-D3EBEF4EB6BB}"/>
              </a:ext>
            </a:extLst>
          </p:cNvPr>
          <p:cNvSpPr txBox="1"/>
          <p:nvPr/>
        </p:nvSpPr>
        <p:spPr>
          <a:xfrm flipH="1">
            <a:off x="8780865" y="2610016"/>
            <a:ext cx="4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30" name="Callout: Bent Line 29">
            <a:extLst>
              <a:ext uri="{FF2B5EF4-FFF2-40B4-BE49-F238E27FC236}">
                <a16:creationId xmlns:a16="http://schemas.microsoft.com/office/drawing/2014/main" id="{4CF3B2C0-3679-4213-80F3-C8C294837A5D}"/>
              </a:ext>
            </a:extLst>
          </p:cNvPr>
          <p:cNvSpPr/>
          <p:nvPr/>
        </p:nvSpPr>
        <p:spPr>
          <a:xfrm>
            <a:off x="9568715" y="4851117"/>
            <a:ext cx="2303815" cy="11291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84"/>
              <a:gd name="adj6" fmla="val -26137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sections do not exist in memory and are not reported.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3E4551F8-FACE-4CE5-9A75-90FBAECA2B74}"/>
              </a:ext>
            </a:extLst>
          </p:cNvPr>
          <p:cNvSpPr/>
          <p:nvPr/>
        </p:nvSpPr>
        <p:spPr>
          <a:xfrm>
            <a:off x="8571888" y="3393440"/>
            <a:ext cx="313031" cy="2684627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AB50558A-442C-4C33-90F9-C49A227D81EA}"/>
              </a:ext>
            </a:extLst>
          </p:cNvPr>
          <p:cNvSpPr/>
          <p:nvPr/>
        </p:nvSpPr>
        <p:spPr>
          <a:xfrm>
            <a:off x="8513412" y="353937"/>
            <a:ext cx="2303815" cy="1129157"/>
          </a:xfrm>
          <a:prstGeom prst="borderCallout2">
            <a:avLst>
              <a:gd name="adj1" fmla="val 106816"/>
              <a:gd name="adj2" fmla="val 49756"/>
              <a:gd name="adj3" fmla="val 115477"/>
              <a:gd name="adj4" fmla="val 49801"/>
              <a:gd name="adj5" fmla="val 159664"/>
              <a:gd name="adj6" fmla="val 70609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section is not reported because it is not executable.</a:t>
            </a:r>
          </a:p>
        </p:txBody>
      </p:sp>
    </p:spTree>
    <p:extLst>
      <p:ext uri="{BB962C8B-B14F-4D97-AF65-F5344CB8AC3E}">
        <p14:creationId xmlns:p14="http://schemas.microsoft.com/office/powerpoint/2010/main" val="34938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5ACA-2C99-42F0-824A-F6216A8F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63" y="5746393"/>
            <a:ext cx="10131427" cy="566738"/>
          </a:xfrm>
        </p:spPr>
        <p:txBody>
          <a:bodyPr/>
          <a:lstStyle/>
          <a:p>
            <a:pPr algn="ctr"/>
            <a:r>
              <a:rPr lang="en-US" dirty="0"/>
              <a:t>Detecting Process Injection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3890D3-CDD2-4242-A227-680B5FBC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4063" y="6313131"/>
            <a:ext cx="10131427" cy="493712"/>
          </a:xfrm>
        </p:spPr>
        <p:txBody>
          <a:bodyPr/>
          <a:lstStyle/>
          <a:p>
            <a:pPr algn="ctr"/>
            <a:r>
              <a:rPr lang="en-US" dirty="0"/>
              <a:t>Workflow for analyzing suspicious memory regions.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97539B7-3CE8-42F4-BA6B-9801B1510307}"/>
              </a:ext>
            </a:extLst>
          </p:cNvPr>
          <p:cNvSpPr/>
          <p:nvPr/>
        </p:nvSpPr>
        <p:spPr>
          <a:xfrm>
            <a:off x="7529470" y="2561036"/>
            <a:ext cx="2768619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Packed Binaries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D2837E0-EEFD-4AF1-8B42-A17750A22E4A}"/>
              </a:ext>
            </a:extLst>
          </p:cNvPr>
          <p:cNvSpPr>
            <a:spLocks noChangeAspect="1"/>
          </p:cNvSpPr>
          <p:nvPr/>
        </p:nvSpPr>
        <p:spPr>
          <a:xfrm>
            <a:off x="4275892" y="309921"/>
            <a:ext cx="820455" cy="82045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BF558-1055-4B90-90F1-B081CC5D3A0F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>
            <a:off x="3801992" y="720148"/>
            <a:ext cx="473900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B60519-4C1F-41BF-9F9A-D7B2D63FC011}"/>
              </a:ext>
            </a:extLst>
          </p:cNvPr>
          <p:cNvSpPr txBox="1"/>
          <p:nvPr/>
        </p:nvSpPr>
        <p:spPr>
          <a:xfrm>
            <a:off x="3809402" y="450115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122144-810A-4252-883A-F50F64DA724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86591" y="1202400"/>
            <a:ext cx="0" cy="35960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CF7AC-886C-4F70-BFAC-DF664A6B059D}"/>
              </a:ext>
            </a:extLst>
          </p:cNvPr>
          <p:cNvSpPr txBox="1"/>
          <p:nvPr/>
        </p:nvSpPr>
        <p:spPr>
          <a:xfrm>
            <a:off x="2625577" y="1216067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1A47D1-C7A0-45D4-9DEC-B1C5F43AD8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686587" y="2526506"/>
            <a:ext cx="4" cy="38312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D64BC-1202-4440-9779-60668BEAB673}"/>
              </a:ext>
            </a:extLst>
          </p:cNvPr>
          <p:cNvSpPr txBox="1"/>
          <p:nvPr/>
        </p:nvSpPr>
        <p:spPr>
          <a:xfrm>
            <a:off x="2625577" y="2551273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349FB-8EA2-4BD6-925E-E1BB9D48E8E4}"/>
              </a:ext>
            </a:extLst>
          </p:cNvPr>
          <p:cNvSpPr txBox="1"/>
          <p:nvPr/>
        </p:nvSpPr>
        <p:spPr>
          <a:xfrm>
            <a:off x="2630029" y="3868862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85AD2-4795-49F1-97E9-5F44A3093492}"/>
              </a:ext>
            </a:extLst>
          </p:cNvPr>
          <p:cNvSpPr txBox="1"/>
          <p:nvPr/>
        </p:nvSpPr>
        <p:spPr>
          <a:xfrm>
            <a:off x="3801988" y="1767255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0A07977E-78FF-4AF4-A5F3-A64797CE1CE5}"/>
              </a:ext>
            </a:extLst>
          </p:cNvPr>
          <p:cNvSpPr>
            <a:spLocks noChangeAspect="1"/>
          </p:cNvSpPr>
          <p:nvPr/>
        </p:nvSpPr>
        <p:spPr>
          <a:xfrm>
            <a:off x="2276358" y="4207709"/>
            <a:ext cx="820455" cy="82045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A8D4B4-51A7-479C-827D-32D78C203C20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2686586" y="3874133"/>
            <a:ext cx="1" cy="3335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E95507-C05E-4216-9B1F-D28C804AD1CA}"/>
              </a:ext>
            </a:extLst>
          </p:cNvPr>
          <p:cNvSpPr txBox="1"/>
          <p:nvPr/>
        </p:nvSpPr>
        <p:spPr>
          <a:xfrm>
            <a:off x="3808302" y="3153340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A676FC9-6B22-40AA-851D-EFE02973193F}"/>
              </a:ext>
            </a:extLst>
          </p:cNvPr>
          <p:cNvSpPr/>
          <p:nvPr/>
        </p:nvSpPr>
        <p:spPr>
          <a:xfrm>
            <a:off x="7534350" y="302323"/>
            <a:ext cx="2763737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Shellcode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MZ Header Deletion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C37CA3-423C-41F7-A7E4-DA0641FD4E48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3801992" y="2044254"/>
            <a:ext cx="4739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4552C-942A-467C-8F6A-A82F29419B32}"/>
              </a:ext>
            </a:extLst>
          </p:cNvPr>
          <p:cNvCxnSpPr>
            <a:cxnSpLocks/>
            <a:stCxn id="10" idx="3"/>
            <a:endCxn id="42" idx="1"/>
          </p:cNvCxnSpPr>
          <p:nvPr/>
        </p:nvCxnSpPr>
        <p:spPr>
          <a:xfrm>
            <a:off x="3801988" y="3391881"/>
            <a:ext cx="47390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5F83686-95FF-46E3-8992-2108BF33EB93}"/>
              </a:ext>
            </a:extLst>
          </p:cNvPr>
          <p:cNvSpPr/>
          <p:nvPr/>
        </p:nvSpPr>
        <p:spPr>
          <a:xfrm>
            <a:off x="7529470" y="1423502"/>
            <a:ext cx="2768619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 Injection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1C7B329-E2E3-4813-9718-B1730590BA24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506695" y="784575"/>
            <a:ext cx="1027655" cy="1259679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AFF72B6-7694-4D85-85BE-C02790A7750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6506695" y="1905754"/>
            <a:ext cx="1022775" cy="138500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997906-E56D-4604-BCEF-C04775029ECE}"/>
              </a:ext>
            </a:extLst>
          </p:cNvPr>
          <p:cNvSpPr txBox="1"/>
          <p:nvPr/>
        </p:nvSpPr>
        <p:spPr>
          <a:xfrm>
            <a:off x="7005063" y="507576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7022B-62B9-4A41-AC02-20AF5456C3B1}"/>
              </a:ext>
            </a:extLst>
          </p:cNvPr>
          <p:cNvSpPr txBox="1"/>
          <p:nvPr/>
        </p:nvSpPr>
        <p:spPr>
          <a:xfrm>
            <a:off x="7062980" y="1661167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2124C01-DA83-450F-9F2D-3D62109E6E16}"/>
              </a:ext>
            </a:extLst>
          </p:cNvPr>
          <p:cNvSpPr/>
          <p:nvPr/>
        </p:nvSpPr>
        <p:spPr>
          <a:xfrm>
            <a:off x="1571189" y="1562002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memory region map to a file on disk?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4C1E5C7-4AAD-4920-8089-A38D8A73DFB1}"/>
              </a:ext>
            </a:extLst>
          </p:cNvPr>
          <p:cNvSpPr/>
          <p:nvPr/>
        </p:nvSpPr>
        <p:spPr>
          <a:xfrm>
            <a:off x="1571185" y="2909629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the data in memory match the data on disk?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A8C9018-90CA-4EE9-A596-D426226A7976}"/>
              </a:ext>
            </a:extLst>
          </p:cNvPr>
          <p:cNvSpPr/>
          <p:nvPr/>
        </p:nvSpPr>
        <p:spPr>
          <a:xfrm>
            <a:off x="1571189" y="237896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memory region executable?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2803461-62C5-40E6-9B0B-11C44B5F29F8}"/>
              </a:ext>
            </a:extLst>
          </p:cNvPr>
          <p:cNvSpPr/>
          <p:nvPr/>
        </p:nvSpPr>
        <p:spPr>
          <a:xfrm>
            <a:off x="4275892" y="1562002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the region contain a PE Header?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1BA4985-C645-41D4-86C6-68D831698C39}"/>
              </a:ext>
            </a:extLst>
          </p:cNvPr>
          <p:cNvSpPr/>
          <p:nvPr/>
        </p:nvSpPr>
        <p:spPr>
          <a:xfrm>
            <a:off x="4275892" y="2909629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executable malicious?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18FA6614-FABA-4D15-9194-7EEE72378165}"/>
              </a:ext>
            </a:extLst>
          </p:cNvPr>
          <p:cNvSpPr/>
          <p:nvPr/>
        </p:nvSpPr>
        <p:spPr>
          <a:xfrm>
            <a:off x="7529470" y="3723984"/>
            <a:ext cx="2768619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Hollowing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77D744-F1A9-4D26-AD16-D7E31E03FEFC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6506695" y="4206236"/>
            <a:ext cx="1022775" cy="5951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8005B9-C12B-4496-B336-6839F19729A8}"/>
              </a:ext>
            </a:extLst>
          </p:cNvPr>
          <p:cNvSpPr txBox="1"/>
          <p:nvPr/>
        </p:nvSpPr>
        <p:spPr>
          <a:xfrm>
            <a:off x="7028069" y="2749442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B141E025-D94B-4453-99CC-884D26A20ABF}"/>
              </a:ext>
            </a:extLst>
          </p:cNvPr>
          <p:cNvSpPr/>
          <p:nvPr/>
        </p:nvSpPr>
        <p:spPr>
          <a:xfrm>
            <a:off x="4275892" y="4319160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</a:t>
            </a:r>
            <a:r>
              <a:rPr lang="en-US" dirty="0" err="1"/>
              <a:t>BinarySimilarity</a:t>
            </a:r>
            <a:r>
              <a:rPr lang="en-US" dirty="0"/>
              <a:t> outside standard deviation or zero?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592AA8-6524-4838-A2C7-CCE762EB8CF0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5391294" y="3874133"/>
            <a:ext cx="0" cy="44502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A8EFC0-AEB9-40D8-AF36-8432AD130344}"/>
              </a:ext>
            </a:extLst>
          </p:cNvPr>
          <p:cNvSpPr txBox="1"/>
          <p:nvPr/>
        </p:nvSpPr>
        <p:spPr>
          <a:xfrm>
            <a:off x="5391000" y="3943545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C10D2F3-A807-4327-9779-2496DD9C74EC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6506695" y="3043288"/>
            <a:ext cx="1022775" cy="3485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97A4EB67-9E6A-4D5E-8B8F-BC5BB34F8A4D}"/>
              </a:ext>
            </a:extLst>
          </p:cNvPr>
          <p:cNvSpPr/>
          <p:nvPr/>
        </p:nvSpPr>
        <p:spPr>
          <a:xfrm>
            <a:off x="7529470" y="4885898"/>
            <a:ext cx="2768619" cy="964504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likely legitimate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A748C7-0979-4EC8-9A6A-5B00FE64816A}"/>
              </a:ext>
            </a:extLst>
          </p:cNvPr>
          <p:cNvSpPr txBox="1"/>
          <p:nvPr/>
        </p:nvSpPr>
        <p:spPr>
          <a:xfrm>
            <a:off x="7062980" y="3912390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3F013C4-2E79-4FC0-B6C0-09C2F56B34AB}"/>
              </a:ext>
            </a:extLst>
          </p:cNvPr>
          <p:cNvCxnSpPr>
            <a:cxnSpLocks/>
            <a:stCxn id="55" idx="3"/>
            <a:endCxn id="80" idx="1"/>
          </p:cNvCxnSpPr>
          <p:nvPr/>
        </p:nvCxnSpPr>
        <p:spPr>
          <a:xfrm>
            <a:off x="6506695" y="4801412"/>
            <a:ext cx="1022775" cy="56673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C90805-8052-466B-818F-ACB2623E3C9E}"/>
              </a:ext>
            </a:extLst>
          </p:cNvPr>
          <p:cNvSpPr txBox="1"/>
          <p:nvPr/>
        </p:nvSpPr>
        <p:spPr>
          <a:xfrm>
            <a:off x="7084402" y="5012717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A8C07E-CF75-4C76-ADCF-C8D4465559EA}"/>
              </a:ext>
            </a:extLst>
          </p:cNvPr>
          <p:cNvSpPr/>
          <p:nvPr/>
        </p:nvSpPr>
        <p:spPr>
          <a:xfrm>
            <a:off x="1413164" y="78237"/>
            <a:ext cx="9011974" cy="654186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6AB-5C6C-4CD1-B4B5-14EF9663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Code Modifications Data to Detect Process Hollowing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D330-D0F0-47E4-ACD2-4D5DB3B4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188B8-4DDC-45C1-9B4F-B84ECA18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806772"/>
            <a:ext cx="11567160" cy="1959544"/>
          </a:xfrm>
          <a:prstGeom prst="rect">
            <a:avLst/>
          </a:prstGeom>
        </p:spPr>
      </p:pic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D4C022FD-6336-4E42-8A31-7F8F4CAC1EE5}"/>
              </a:ext>
            </a:extLst>
          </p:cNvPr>
          <p:cNvSpPr/>
          <p:nvPr/>
        </p:nvSpPr>
        <p:spPr>
          <a:xfrm>
            <a:off x="8356224" y="3883989"/>
            <a:ext cx="2597018" cy="10951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791"/>
              <a:gd name="adj6" fmla="val -26198"/>
            </a:avLst>
          </a:prstGeom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At least 75% of all of the samples observed will fall between 75% and 86% similarity.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2CCC30D-0285-4787-810E-84F95CAC87BD}"/>
              </a:ext>
            </a:extLst>
          </p:cNvPr>
          <p:cNvSpPr/>
          <p:nvPr/>
        </p:nvSpPr>
        <p:spPr>
          <a:xfrm rot="5400000">
            <a:off x="7467112" y="1766473"/>
            <a:ext cx="381000" cy="2640266"/>
          </a:xfrm>
          <a:prstGeom prst="righ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6A017D-AEC5-460A-A53F-B11E52489DDB}"/>
              </a:ext>
            </a:extLst>
          </p:cNvPr>
          <p:cNvSpPr/>
          <p:nvPr/>
        </p:nvSpPr>
        <p:spPr>
          <a:xfrm rot="16200000">
            <a:off x="10417596" y="836713"/>
            <a:ext cx="381000" cy="2085774"/>
          </a:xfrm>
          <a:prstGeom prst="righ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52AC315F-4FB9-4A8A-AA36-D4D6D03BD5EE}"/>
              </a:ext>
            </a:extLst>
          </p:cNvPr>
          <p:cNvSpPr/>
          <p:nvPr/>
        </p:nvSpPr>
        <p:spPr>
          <a:xfrm>
            <a:off x="7152264" y="470830"/>
            <a:ext cx="2597018" cy="1095188"/>
          </a:xfrm>
          <a:prstGeom prst="accentCallout2">
            <a:avLst>
              <a:gd name="adj1" fmla="val 18750"/>
              <a:gd name="adj2" fmla="val 105218"/>
              <a:gd name="adj3" fmla="val 18402"/>
              <a:gd name="adj4" fmla="val 110675"/>
              <a:gd name="adj5" fmla="val 96015"/>
              <a:gd name="adj6" fmla="val 132392"/>
            </a:avLst>
          </a:prstGeom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Min binary similarity of 0% is an outlier. In </a:t>
            </a:r>
            <a:r>
              <a:rPr lang="en-US" sz="1600" i="1" dirty="0"/>
              <a:t>most</a:t>
            </a:r>
            <a:r>
              <a:rPr lang="en-US" sz="1600" dirty="0"/>
              <a:t> cases, process hollowing will yield a 0% similarity.</a:t>
            </a: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D3D0C9B2-BEC7-4D7C-8AB7-D9EC5C643D9A}"/>
              </a:ext>
            </a:extLst>
          </p:cNvPr>
          <p:cNvSpPr/>
          <p:nvPr/>
        </p:nvSpPr>
        <p:spPr>
          <a:xfrm>
            <a:off x="924184" y="440897"/>
            <a:ext cx="2597018" cy="1095188"/>
          </a:xfrm>
          <a:prstGeom prst="accentCallout2">
            <a:avLst>
              <a:gd name="adj1" fmla="val 18750"/>
              <a:gd name="adj2" fmla="val 105218"/>
              <a:gd name="adj3" fmla="val 18402"/>
              <a:gd name="adj4" fmla="val 110675"/>
              <a:gd name="adj5" fmla="val 104828"/>
              <a:gd name="adj6" fmla="val 134739"/>
            </a:avLst>
          </a:prstGeom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The file associated with the process is most likely legitimate, especially given the number of systems.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5139EF5-F5EA-48B3-A2CB-744B964891AC}"/>
              </a:ext>
            </a:extLst>
          </p:cNvPr>
          <p:cNvSpPr/>
          <p:nvPr/>
        </p:nvSpPr>
        <p:spPr>
          <a:xfrm rot="16200000">
            <a:off x="4237585" y="619781"/>
            <a:ext cx="381000" cy="2644950"/>
          </a:xfrm>
          <a:prstGeom prst="righ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0B6D203-D5AE-4E4F-BFDF-F62EAD649856}"/>
              </a:ext>
            </a:extLst>
          </p:cNvPr>
          <p:cNvSpPr/>
          <p:nvPr/>
        </p:nvSpPr>
        <p:spPr>
          <a:xfrm rot="5400000">
            <a:off x="1519785" y="1860922"/>
            <a:ext cx="381000" cy="2370630"/>
          </a:xfrm>
          <a:prstGeom prst="righ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Bent Line with Accent Bar 14">
            <a:extLst>
              <a:ext uri="{FF2B5EF4-FFF2-40B4-BE49-F238E27FC236}">
                <a16:creationId xmlns:a16="http://schemas.microsoft.com/office/drawing/2014/main" id="{0C7795AD-DA03-4D00-864D-6697147A6959}"/>
              </a:ext>
            </a:extLst>
          </p:cNvPr>
          <p:cNvSpPr/>
          <p:nvPr/>
        </p:nvSpPr>
        <p:spPr>
          <a:xfrm>
            <a:off x="2412624" y="3821333"/>
            <a:ext cx="2597018" cy="81714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3981"/>
              <a:gd name="adj6" fmla="val -26394"/>
            </a:avLst>
          </a:prstGeom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The .text section typically contains code and has </a:t>
            </a:r>
            <a:r>
              <a:rPr lang="en-US" sz="1600" dirty="0" err="1"/>
              <a:t>ExecuteRead</a:t>
            </a:r>
            <a:r>
              <a:rPr lang="en-US" sz="1600" dirty="0"/>
              <a:t> permissions.</a:t>
            </a:r>
          </a:p>
        </p:txBody>
      </p:sp>
    </p:spTree>
    <p:extLst>
      <p:ext uri="{BB962C8B-B14F-4D97-AF65-F5344CB8AC3E}">
        <p14:creationId xmlns:p14="http://schemas.microsoft.com/office/powerpoint/2010/main" val="320537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1C2AC-0BD8-4FE6-B5FF-7F8FD50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Hollowing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63FC9-35C8-4A3E-8B0F-DF2BD930B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Memory Mapped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6D1330-E25B-42B3-B046-2692F1E57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Some process hollowing techniques </a:t>
            </a:r>
            <a:r>
              <a:rPr lang="en-US" dirty="0" err="1">
                <a:solidFill>
                  <a:srgbClr val="FFFF00"/>
                </a:solidFill>
              </a:rPr>
              <a:t>unmap</a:t>
            </a:r>
            <a:r>
              <a:rPr lang="en-US" dirty="0">
                <a:solidFill>
                  <a:srgbClr val="FFFF00"/>
                </a:solidFill>
              </a:rPr>
              <a:t> the target executable</a:t>
            </a:r>
          </a:p>
          <a:p>
            <a:r>
              <a:rPr lang="en-US" dirty="0">
                <a:solidFill>
                  <a:srgbClr val="FFFF00"/>
                </a:solidFill>
              </a:rPr>
              <a:t>The lack of a memory mapped file for the host executable is a strong indicator</a:t>
            </a:r>
          </a:p>
          <a:p>
            <a:r>
              <a:rPr lang="en-US" dirty="0">
                <a:solidFill>
                  <a:srgbClr val="FFFF00"/>
                </a:solidFill>
              </a:rPr>
              <a:t>Leverages the </a:t>
            </a:r>
            <a:r>
              <a:rPr lang="en-US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GetMappedFileName</a:t>
            </a:r>
            <a:r>
              <a:rPr lang="en-US" dirty="0">
                <a:solidFill>
                  <a:srgbClr val="FFFF00"/>
                </a:solidFill>
              </a:rPr>
              <a:t> API</a:t>
            </a:r>
          </a:p>
          <a:p>
            <a:r>
              <a:rPr lang="en-US" dirty="0">
                <a:solidFill>
                  <a:srgbClr val="FFFF00"/>
                </a:solidFill>
              </a:rPr>
              <a:t>Regions that do not map to a file return an empty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3C52C-B580-4E3B-868F-110AD7B9CD96}"/>
              </a:ext>
            </a:extLst>
          </p:cNvPr>
          <p:cNvSpPr txBox="1"/>
          <p:nvPr/>
        </p:nvSpPr>
        <p:spPr>
          <a:xfrm>
            <a:off x="9436576" y="1615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BFE7F-9B48-4B0C-A227-EF35ED4348C6}"/>
              </a:ext>
            </a:extLst>
          </p:cNvPr>
          <p:cNvSpPr/>
          <p:nvPr/>
        </p:nvSpPr>
        <p:spPr>
          <a:xfrm>
            <a:off x="9436576" y="2030697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EC457-2A76-4BB1-BA7B-54A54580A38C}"/>
              </a:ext>
            </a:extLst>
          </p:cNvPr>
          <p:cNvSpPr/>
          <p:nvPr/>
        </p:nvSpPr>
        <p:spPr>
          <a:xfrm>
            <a:off x="9436576" y="2222890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59D97-19D2-41DC-AAA6-82832690E989}"/>
              </a:ext>
            </a:extLst>
          </p:cNvPr>
          <p:cNvSpPr/>
          <p:nvPr/>
        </p:nvSpPr>
        <p:spPr>
          <a:xfrm>
            <a:off x="9436576" y="2745006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B415F-C929-4205-804E-27225F9EF895}"/>
              </a:ext>
            </a:extLst>
          </p:cNvPr>
          <p:cNvSpPr txBox="1"/>
          <p:nvPr/>
        </p:nvSpPr>
        <p:spPr>
          <a:xfrm>
            <a:off x="5921851" y="1615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07262-5549-4D80-A2DC-9BCB41DA8756}"/>
              </a:ext>
            </a:extLst>
          </p:cNvPr>
          <p:cNvSpPr/>
          <p:nvPr/>
        </p:nvSpPr>
        <p:spPr>
          <a:xfrm>
            <a:off x="5921851" y="2030697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C6D2A-6321-49E4-A899-C3D899725DB8}"/>
              </a:ext>
            </a:extLst>
          </p:cNvPr>
          <p:cNvSpPr/>
          <p:nvPr/>
        </p:nvSpPr>
        <p:spPr>
          <a:xfrm>
            <a:off x="5921851" y="2222890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svchost.exe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205037-4982-4628-AA4F-1DB8F943A0D5}"/>
              </a:ext>
            </a:extLst>
          </p:cNvPr>
          <p:cNvSpPr/>
          <p:nvPr/>
        </p:nvSpPr>
        <p:spPr>
          <a:xfrm>
            <a:off x="5921851" y="274500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8A160-1D7A-48FD-B7C5-908F994FA19B}"/>
              </a:ext>
            </a:extLst>
          </p:cNvPr>
          <p:cNvSpPr/>
          <p:nvPr/>
        </p:nvSpPr>
        <p:spPr>
          <a:xfrm>
            <a:off x="5921851" y="3260822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E503D7-9D18-403C-8C78-5A51FBD10157}"/>
              </a:ext>
            </a:extLst>
          </p:cNvPr>
          <p:cNvSpPr/>
          <p:nvPr/>
        </p:nvSpPr>
        <p:spPr>
          <a:xfrm>
            <a:off x="5921851" y="3774708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32CA5-696B-40EE-9A7F-A467F935140B}"/>
              </a:ext>
            </a:extLst>
          </p:cNvPr>
          <p:cNvSpPr/>
          <p:nvPr/>
        </p:nvSpPr>
        <p:spPr>
          <a:xfrm>
            <a:off x="5921851" y="424818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pdata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E89FF5-3EE0-4EAD-9697-3616AF096C59}"/>
              </a:ext>
            </a:extLst>
          </p:cNvPr>
          <p:cNvSpPr/>
          <p:nvPr/>
        </p:nvSpPr>
        <p:spPr>
          <a:xfrm>
            <a:off x="5921851" y="4735010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didat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122514-1D35-457E-8CD4-34E06FBF59C9}"/>
              </a:ext>
            </a:extLst>
          </p:cNvPr>
          <p:cNvSpPr/>
          <p:nvPr/>
        </p:nvSpPr>
        <p:spPr>
          <a:xfrm>
            <a:off x="5921851" y="520848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rsrc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3CCD5E-ACA4-4206-B98A-5D01CE5FBA75}"/>
              </a:ext>
            </a:extLst>
          </p:cNvPr>
          <p:cNvSpPr/>
          <p:nvPr/>
        </p:nvSpPr>
        <p:spPr>
          <a:xfrm>
            <a:off x="5921851" y="5726100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reloc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62A85-087A-4CC5-A4A7-CA46CDE04026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8454036" y="3002914"/>
            <a:ext cx="98254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E14435-4F87-45E2-9C45-69DA412D6110}"/>
              </a:ext>
            </a:extLst>
          </p:cNvPr>
          <p:cNvSpPr txBox="1"/>
          <p:nvPr/>
        </p:nvSpPr>
        <p:spPr>
          <a:xfrm>
            <a:off x="6400800" y="29309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0A6268AE-49D4-4ACC-BFFD-BBC6AB76AFDD}"/>
              </a:ext>
            </a:extLst>
          </p:cNvPr>
          <p:cNvSpPr/>
          <p:nvPr/>
        </p:nvSpPr>
        <p:spPr>
          <a:xfrm>
            <a:off x="9594115" y="4290524"/>
            <a:ext cx="2303815" cy="11291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84"/>
              <a:gd name="adj6" fmla="val -26137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regions map to the svchost.exe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B9A046-7A23-4F89-8D04-03FE89316EFD}"/>
              </a:ext>
            </a:extLst>
          </p:cNvPr>
          <p:cNvSpPr/>
          <p:nvPr/>
        </p:nvSpPr>
        <p:spPr>
          <a:xfrm>
            <a:off x="8571888" y="2222890"/>
            <a:ext cx="313031" cy="3979790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3CFB218-6F36-4DAA-8B43-228A4FB5FE8D}"/>
              </a:ext>
            </a:extLst>
          </p:cNvPr>
          <p:cNvSpPr/>
          <p:nvPr/>
        </p:nvSpPr>
        <p:spPr>
          <a:xfrm rot="10800000">
            <a:off x="9002770" y="2222890"/>
            <a:ext cx="313031" cy="1037932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llout: Bent Line 31">
            <a:extLst>
              <a:ext uri="{FF2B5EF4-FFF2-40B4-BE49-F238E27FC236}">
                <a16:creationId xmlns:a16="http://schemas.microsoft.com/office/drawing/2014/main" id="{08A4D2F0-413C-4629-A770-2C0660585BE4}"/>
              </a:ext>
            </a:extLst>
          </p:cNvPr>
          <p:cNvSpPr/>
          <p:nvPr/>
        </p:nvSpPr>
        <p:spPr>
          <a:xfrm>
            <a:off x="7576495" y="320447"/>
            <a:ext cx="2303815" cy="1129157"/>
          </a:xfrm>
          <a:prstGeom prst="borderCallout2">
            <a:avLst>
              <a:gd name="adj1" fmla="val 106029"/>
              <a:gd name="adj2" fmla="val 48116"/>
              <a:gd name="adj3" fmla="val 113677"/>
              <a:gd name="adj4" fmla="val 47941"/>
              <a:gd name="adj5" fmla="val 200717"/>
              <a:gd name="adj6" fmla="val 60742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regions are now unmapped and no reference to svchost.exe exists</a:t>
            </a:r>
          </a:p>
        </p:txBody>
      </p:sp>
    </p:spTree>
    <p:extLst>
      <p:ext uri="{BB962C8B-B14F-4D97-AF65-F5344CB8AC3E}">
        <p14:creationId xmlns:p14="http://schemas.microsoft.com/office/powerpoint/2010/main" val="41215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4B28-DB0D-4EED-9443-E3360BF2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Identify process hollowing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ADB241-B004-4FF6-B068-F7367CD2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888" y="1821501"/>
            <a:ext cx="6596161" cy="32129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59699-001D-49E0-A3BB-34660F70A474}"/>
              </a:ext>
            </a:extLst>
          </p:cNvPr>
          <p:cNvSpPr txBox="1"/>
          <p:nvPr/>
        </p:nvSpPr>
        <p:spPr>
          <a:xfrm>
            <a:off x="2532993" y="5186855"/>
            <a:ext cx="61485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example shows multiple executables of svchost with a parent process ID of 696. The bottom PPID is 1768, which is suspicious. </a:t>
            </a:r>
            <a:r>
              <a:rPr lang="en-US" dirty="0">
                <a:solidFill>
                  <a:srgbClr val="FFFF00"/>
                </a:solidFill>
              </a:rPr>
              <a:t>Further inspection will show that 1768 is no longer present, which means it probably deleted itself after executing.</a:t>
            </a:r>
            <a:endParaRPr lang="en-US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78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C77D08DDF6743BD99E8774A360AB2" ma:contentTypeVersion="8" ma:contentTypeDescription="Create a new document." ma:contentTypeScope="" ma:versionID="c3254b9714cc4bda48eb10e027f0b544">
  <xsd:schema xmlns:xsd="http://www.w3.org/2001/XMLSchema" xmlns:xs="http://www.w3.org/2001/XMLSchema" xmlns:p="http://schemas.microsoft.com/office/2006/metadata/properties" xmlns:ns2="b87a6222-57a7-4658-b5d6-d7ab74f4daef" targetNamespace="http://schemas.microsoft.com/office/2006/metadata/properties" ma:root="true" ma:fieldsID="899ab5bd903d29ba064ad9b2ec64aa7a" ns2:_="">
    <xsd:import namespace="b87a6222-57a7-4658-b5d6-d7ab74f4da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a6222-57a7-4658-b5d6-d7ab74f4d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AF0985-B764-4227-87B5-8B99A30599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a6222-57a7-4658-b5d6-d7ab74f4da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3E3E8A-C3A8-4329-B3DC-AAB50A185C44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b08840b0-cf6f-4d12-b391-eb58e8e9c378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265236C-4079-480C-9071-F1B5979F25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26979</TotalTime>
  <Words>1129</Words>
  <Application>Microsoft Office PowerPoint</Application>
  <PresentationFormat>Widescreen</PresentationFormat>
  <Paragraphs>160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Celestial</vt:lpstr>
      <vt:lpstr>PowerPoint Presentation</vt:lpstr>
      <vt:lpstr>Advanced Memory Analysis Lab detecting Process Hollowing</vt:lpstr>
      <vt:lpstr>Learning Objectives</vt:lpstr>
      <vt:lpstr>Process Hollowing Review</vt:lpstr>
      <vt:lpstr>RAIR Code Modification Detection</vt:lpstr>
      <vt:lpstr>Detecting Process Injection </vt:lpstr>
      <vt:lpstr>Analysis of Code Modifications Data to Detect Process Hollowing</vt:lpstr>
      <vt:lpstr>Process Hollowing Detection</vt:lpstr>
      <vt:lpstr>Identify process hollowing</vt:lpstr>
      <vt:lpstr>Identify process hollowing (cont)</vt:lpstr>
      <vt:lpstr>Missing Memory Mapped Files</vt:lpstr>
      <vt:lpstr>Missing Memory mapped Files</vt:lpstr>
      <vt:lpstr>Process Hollowing Detection</vt:lpstr>
      <vt:lpstr>Stack Tracing</vt:lpstr>
      <vt:lpstr>Learning Objectives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Lester</dc:creator>
  <cp:lastModifiedBy>Michael Lester</cp:lastModifiedBy>
  <cp:revision>100</cp:revision>
  <dcterms:created xsi:type="dcterms:W3CDTF">2020-05-01T10:37:28Z</dcterms:created>
  <dcterms:modified xsi:type="dcterms:W3CDTF">2021-08-18T14:53:53Z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0x010100BFDC77D08DDF6743BD99E8774A360AB2</vt:lpwstr>
  </property>
</Properties>
</file>