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>
  <p:sldMasterIdLst>
    <p:sldMasterId id="2147483657" r:id="rId4"/>
  </p:sldMasterIdLst>
  <p:notesMasterIdLst>
    <p:notesMasterId r:id="rId24"/>
  </p:notesMasterIdLst>
  <p:handoutMasterIdLst>
    <p:handoutMasterId r:id="rId25"/>
  </p:handoutMasterIdLst>
  <p:sldIdLst>
    <p:sldId id="278" r:id="rId5"/>
    <p:sldId id="285" r:id="rId6"/>
    <p:sldId id="363" r:id="rId7"/>
    <p:sldId id="367" r:id="rId8"/>
    <p:sldId id="332" r:id="rId9"/>
    <p:sldId id="366" r:id="rId10"/>
    <p:sldId id="287" r:id="rId11"/>
    <p:sldId id="316" r:id="rId12"/>
    <p:sldId id="362" r:id="rId13"/>
    <p:sldId id="354" r:id="rId14"/>
    <p:sldId id="360" r:id="rId15"/>
    <p:sldId id="355" r:id="rId16"/>
    <p:sldId id="356" r:id="rId17"/>
    <p:sldId id="357" r:id="rId18"/>
    <p:sldId id="365" r:id="rId19"/>
    <p:sldId id="364" r:id="rId20"/>
    <p:sldId id="368" r:id="rId21"/>
    <p:sldId id="284" r:id="rId22"/>
    <p:sldId id="283" r:id="rId23"/>
  </p:sldIdLst>
  <p:sldSz cx="12192000" cy="6858000"/>
  <p:notesSz cx="7010400" cy="9296400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FFA27C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397" userDrawn="1">
          <p15:clr>
            <a:srgbClr val="A4A3A4"/>
          </p15:clr>
        </p15:guide>
        <p15:guide id="2" pos="414" userDrawn="1">
          <p15:clr>
            <a:srgbClr val="A4A3A4"/>
          </p15:clr>
        </p15:guide>
        <p15:guide id="3" pos="4071" userDrawn="1">
          <p15:clr>
            <a:srgbClr val="A4A3A4"/>
          </p15:clr>
        </p15:guide>
        <p15:guide id="4" orient="horz" pos="190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thy Alvord" initials="TA" lastIdx="1" clrIdx="0">
    <p:extLst>
      <p:ext uri="{19B8F6BF-5375-455C-9EA6-DF929625EA0E}">
        <p15:presenceInfo xmlns:p15="http://schemas.microsoft.com/office/powerpoint/2012/main" userId="S::iscool007@mail.fresnostate.edu::e276dad1-bb6c-47a1-baf6-4a0e9d6ee8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03"/>
    <a:srgbClr val="08D2FA"/>
    <a:srgbClr val="FFFF00"/>
    <a:srgbClr val="FF0000"/>
    <a:srgbClr val="012456"/>
    <a:srgbClr val="00FF00"/>
    <a:srgbClr val="03CD0F"/>
    <a:srgbClr val="FFFFFF"/>
    <a:srgbClr val="00DFCA"/>
    <a:srgbClr val="FFA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0" autoAdjust="0"/>
    <p:restoredTop sz="85312" autoAdjust="0"/>
  </p:normalViewPr>
  <p:slideViewPr>
    <p:cSldViewPr snapToGrid="0" showGuides="1">
      <p:cViewPr>
        <p:scale>
          <a:sx n="75" d="100"/>
          <a:sy n="75" d="100"/>
        </p:scale>
        <p:origin x="408" y="-96"/>
      </p:cViewPr>
      <p:guideLst>
        <p:guide orient="horz" pos="1080"/>
        <p:guide pos="384"/>
      </p:guideLst>
    </p:cSldViewPr>
  </p:slideViewPr>
  <p:outlineViewPr>
    <p:cViewPr>
      <p:scale>
        <a:sx n="33" d="100"/>
        <a:sy n="33" d="100"/>
      </p:scale>
      <p:origin x="0" y="-1286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796"/>
    </p:cViewPr>
  </p:sorterViewPr>
  <p:notesViewPr>
    <p:cSldViewPr snapToGrid="0" showGuides="1">
      <p:cViewPr varScale="1">
        <p:scale>
          <a:sx n="63" d="100"/>
          <a:sy n="63" d="100"/>
        </p:scale>
        <p:origin x="3106" y="22"/>
      </p:cViewPr>
      <p:guideLst>
        <p:guide orient="horz" pos="5397"/>
        <p:guide pos="414"/>
        <p:guide pos="4071"/>
        <p:guide orient="horz" pos="19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DALL, NATHANIEL D Capt USAF ACC 32 WPS/DOU" userId="S::nathaniel.kendall.2@us.af.mil::b3d7c25c-271c-4c26-936d-ff636a6746b9" providerId="AD" clId="Web-{2C93A734-34ED-4D57-A59F-9204610747E4}"/>
    <pc:docChg chg="modSld">
      <pc:chgData name="KENDALL, NATHANIEL D Capt USAF ACC 32 WPS/DOU" userId="S::nathaniel.kendall.2@us.af.mil::b3d7c25c-271c-4c26-936d-ff636a6746b9" providerId="AD" clId="Web-{2C93A734-34ED-4D57-A59F-9204610747E4}" dt="2020-02-03T21:23:32.906" v="0"/>
      <pc:docMkLst>
        <pc:docMk/>
      </pc:docMkLst>
      <pc:sldChg chg="modNotes">
        <pc:chgData name="KENDALL, NATHANIEL D Capt USAF ACC 32 WPS/DOU" userId="S::nathaniel.kendall.2@us.af.mil::b3d7c25c-271c-4c26-936d-ff636a6746b9" providerId="AD" clId="Web-{2C93A734-34ED-4D57-A59F-9204610747E4}" dt="2020-02-03T21:23:32.906" v="0"/>
        <pc:sldMkLst>
          <pc:docMk/>
          <pc:sldMk cId="219567643" sldId="44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AE30E-B734-48F3-B7AA-A2FA2B52DE6D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79AD9052-67A8-4345-B953-5ECD13E1E25F}">
      <dgm:prSet phldrT="[Text]"/>
      <dgm:spPr/>
      <dgm:t>
        <a:bodyPr/>
        <a:lstStyle/>
        <a:p>
          <a:r>
            <a:rPr lang="en-US" b="1" dirty="0"/>
            <a:t>Windows Event Log</a:t>
          </a:r>
        </a:p>
      </dgm:t>
    </dgm:pt>
    <dgm:pt modelId="{A7106BE5-002A-4D2B-A4CA-1AB322A424EF}" type="parTrans" cxnId="{799488DD-C923-4FA5-BB5E-8AACD0283D97}">
      <dgm:prSet/>
      <dgm:spPr/>
      <dgm:t>
        <a:bodyPr/>
        <a:lstStyle/>
        <a:p>
          <a:endParaRPr lang="en-US"/>
        </a:p>
      </dgm:t>
    </dgm:pt>
    <dgm:pt modelId="{5948839D-13E3-4AAC-B9BC-C445B0ACDF3B}" type="sibTrans" cxnId="{799488DD-C923-4FA5-BB5E-8AACD0283D97}">
      <dgm:prSet/>
      <dgm:spPr/>
      <dgm:t>
        <a:bodyPr/>
        <a:lstStyle/>
        <a:p>
          <a:endParaRPr lang="en-US"/>
        </a:p>
      </dgm:t>
    </dgm:pt>
    <dgm:pt modelId="{7471902C-5C1C-4EF1-ABD0-C1E81FBDD2C4}">
      <dgm:prSet phldrT="[Text]"/>
      <dgm:spPr/>
      <dgm:t>
        <a:bodyPr/>
        <a:lstStyle/>
        <a:p>
          <a:r>
            <a:rPr lang="en-US" b="1" dirty="0" err="1"/>
            <a:t>Winlogbeat</a:t>
          </a:r>
          <a:endParaRPr lang="en-US" b="1" dirty="0"/>
        </a:p>
      </dgm:t>
    </dgm:pt>
    <dgm:pt modelId="{C1FFA211-D901-4C70-A724-E1C12840AFF5}" type="parTrans" cxnId="{FA9F3A7F-7168-4B1C-A094-06595827F0E9}">
      <dgm:prSet/>
      <dgm:spPr/>
      <dgm:t>
        <a:bodyPr/>
        <a:lstStyle/>
        <a:p>
          <a:endParaRPr lang="en-US"/>
        </a:p>
      </dgm:t>
    </dgm:pt>
    <dgm:pt modelId="{B92A810D-5FB1-4A26-886B-3FD2B516B1BB}" type="sibTrans" cxnId="{FA9F3A7F-7168-4B1C-A094-06595827F0E9}">
      <dgm:prSet/>
      <dgm:spPr/>
      <dgm:t>
        <a:bodyPr/>
        <a:lstStyle/>
        <a:p>
          <a:endParaRPr lang="en-US"/>
        </a:p>
      </dgm:t>
    </dgm:pt>
    <dgm:pt modelId="{C2463073-C3CB-4544-BCAA-2FB8120443AF}">
      <dgm:prSet phldrT="[Text]"/>
      <dgm:spPr/>
      <dgm:t>
        <a:bodyPr/>
        <a:lstStyle/>
        <a:p>
          <a:r>
            <a:rPr lang="en-US" b="1" dirty="0" err="1"/>
            <a:t>ElasticSearch</a:t>
          </a:r>
          <a:endParaRPr lang="en-US" b="1" dirty="0"/>
        </a:p>
      </dgm:t>
    </dgm:pt>
    <dgm:pt modelId="{068A3295-CC97-4EB4-AA42-182DE94573A3}" type="parTrans" cxnId="{A178361F-8DA5-4A76-B8F3-2CDD3D7CD09C}">
      <dgm:prSet/>
      <dgm:spPr/>
      <dgm:t>
        <a:bodyPr/>
        <a:lstStyle/>
        <a:p>
          <a:endParaRPr lang="en-US"/>
        </a:p>
      </dgm:t>
    </dgm:pt>
    <dgm:pt modelId="{98D3ECEC-96E7-4154-9072-D0F0777E589C}" type="sibTrans" cxnId="{A178361F-8DA5-4A76-B8F3-2CDD3D7CD09C}">
      <dgm:prSet/>
      <dgm:spPr/>
      <dgm:t>
        <a:bodyPr/>
        <a:lstStyle/>
        <a:p>
          <a:endParaRPr lang="en-US"/>
        </a:p>
      </dgm:t>
    </dgm:pt>
    <dgm:pt modelId="{89F8C937-8915-40C9-A9D0-1589B114BB3A}">
      <dgm:prSet phldrT="[Text]"/>
      <dgm:spPr/>
      <dgm:t>
        <a:bodyPr/>
        <a:lstStyle/>
        <a:p>
          <a:r>
            <a:rPr lang="en-US" b="1" dirty="0"/>
            <a:t>JavaScript Augmentation Script</a:t>
          </a:r>
        </a:p>
      </dgm:t>
    </dgm:pt>
    <dgm:pt modelId="{7E59F4A6-647A-42D2-AA02-9BDFD9E52C5A}" type="parTrans" cxnId="{C3A56EF4-A4BA-47EF-8834-09235BDD7189}">
      <dgm:prSet/>
      <dgm:spPr/>
      <dgm:t>
        <a:bodyPr/>
        <a:lstStyle/>
        <a:p>
          <a:endParaRPr lang="en-US"/>
        </a:p>
      </dgm:t>
    </dgm:pt>
    <dgm:pt modelId="{B9715F09-444F-4059-9415-E568C61E698E}" type="sibTrans" cxnId="{C3A56EF4-A4BA-47EF-8834-09235BDD7189}">
      <dgm:prSet/>
      <dgm:spPr/>
      <dgm:t>
        <a:bodyPr/>
        <a:lstStyle/>
        <a:p>
          <a:endParaRPr lang="en-US"/>
        </a:p>
      </dgm:t>
    </dgm:pt>
    <dgm:pt modelId="{34802A8F-0A8F-4042-865A-A6163452622E}">
      <dgm:prSet phldrT="[Text]"/>
      <dgm:spPr/>
      <dgm:t>
        <a:bodyPr/>
        <a:lstStyle/>
        <a:p>
          <a:r>
            <a:rPr lang="en-US" b="1" dirty="0" err="1"/>
            <a:t>Logstash</a:t>
          </a:r>
          <a:endParaRPr lang="en-US" b="1" dirty="0"/>
        </a:p>
      </dgm:t>
    </dgm:pt>
    <dgm:pt modelId="{49B279E5-A84F-417E-8562-DD7DDD09773E}" type="parTrans" cxnId="{6E866C22-77E6-46C7-A2C7-13EFC297666D}">
      <dgm:prSet/>
      <dgm:spPr/>
      <dgm:t>
        <a:bodyPr/>
        <a:lstStyle/>
        <a:p>
          <a:endParaRPr lang="en-US"/>
        </a:p>
      </dgm:t>
    </dgm:pt>
    <dgm:pt modelId="{117E32F3-69C8-455B-AB51-E5AFD148C8D0}" type="sibTrans" cxnId="{6E866C22-77E6-46C7-A2C7-13EFC297666D}">
      <dgm:prSet/>
      <dgm:spPr/>
      <dgm:t>
        <a:bodyPr/>
        <a:lstStyle/>
        <a:p>
          <a:endParaRPr lang="en-US"/>
        </a:p>
      </dgm:t>
    </dgm:pt>
    <dgm:pt modelId="{7DC766F7-CD55-480A-BCF7-CBAB86A569E6}">
      <dgm:prSet phldrT="[Text]" custT="1"/>
      <dgm:spPr/>
      <dgm:t>
        <a:bodyPr/>
        <a:lstStyle/>
        <a:p>
          <a:r>
            <a:rPr lang="en-US" sz="1400" b="1" dirty="0"/>
            <a:t>Collects and stores events on the host</a:t>
          </a:r>
        </a:p>
      </dgm:t>
    </dgm:pt>
    <dgm:pt modelId="{41D0AE7B-41EC-428F-ADE1-3A0B281A160E}" type="parTrans" cxnId="{212CE0BD-2626-4DF3-ACFF-8F0F3C701480}">
      <dgm:prSet/>
      <dgm:spPr/>
      <dgm:t>
        <a:bodyPr/>
        <a:lstStyle/>
        <a:p>
          <a:endParaRPr lang="en-US"/>
        </a:p>
      </dgm:t>
    </dgm:pt>
    <dgm:pt modelId="{2CE833CA-24A8-4148-9751-C368B0C7FF2A}" type="sibTrans" cxnId="{212CE0BD-2626-4DF3-ACFF-8F0F3C701480}">
      <dgm:prSet/>
      <dgm:spPr/>
      <dgm:t>
        <a:bodyPr/>
        <a:lstStyle/>
        <a:p>
          <a:endParaRPr lang="en-US"/>
        </a:p>
      </dgm:t>
    </dgm:pt>
    <dgm:pt modelId="{37646833-5B3F-436D-A8F8-E72544D53C3E}">
      <dgm:prSet phldrT="[Text]"/>
      <dgm:spPr/>
      <dgm:t>
        <a:bodyPr/>
        <a:lstStyle/>
        <a:p>
          <a:r>
            <a:rPr lang="en-US" b="1" dirty="0"/>
            <a:t>Service executable</a:t>
          </a:r>
        </a:p>
      </dgm:t>
    </dgm:pt>
    <dgm:pt modelId="{12283B25-6E08-4E94-A117-BBB42A60894E}" type="parTrans" cxnId="{CABCB131-0031-4395-8804-72762E677A5E}">
      <dgm:prSet/>
      <dgm:spPr/>
      <dgm:t>
        <a:bodyPr/>
        <a:lstStyle/>
        <a:p>
          <a:endParaRPr lang="en-US"/>
        </a:p>
      </dgm:t>
    </dgm:pt>
    <dgm:pt modelId="{9DF5CA9A-7E7A-4206-ACFC-1DACE20F8331}" type="sibTrans" cxnId="{CABCB131-0031-4395-8804-72762E677A5E}">
      <dgm:prSet/>
      <dgm:spPr/>
      <dgm:t>
        <a:bodyPr/>
        <a:lstStyle/>
        <a:p>
          <a:endParaRPr lang="en-US"/>
        </a:p>
      </dgm:t>
    </dgm:pt>
    <dgm:pt modelId="{85D44B62-FEC6-4FFF-94C9-E343D861EFDF}">
      <dgm:prSet phldrT="[Text]"/>
      <dgm:spPr/>
      <dgm:t>
        <a:bodyPr/>
        <a:lstStyle/>
        <a:p>
          <a:r>
            <a:rPr lang="en-US" b="1" dirty="0"/>
            <a:t>Reads from YAML </a:t>
          </a:r>
          <a:r>
            <a:rPr lang="en-US" b="1" dirty="0" err="1"/>
            <a:t>config</a:t>
          </a:r>
          <a:r>
            <a:rPr lang="en-US" b="1" dirty="0"/>
            <a:t> to figure out which logs/events to ship to ELK</a:t>
          </a:r>
        </a:p>
      </dgm:t>
    </dgm:pt>
    <dgm:pt modelId="{1402B7C8-D7C8-4D6C-B51E-3B354D2A80E7}" type="parTrans" cxnId="{E4AF754F-B12F-463B-9A41-09880DDDB0AB}">
      <dgm:prSet/>
      <dgm:spPr/>
      <dgm:t>
        <a:bodyPr/>
        <a:lstStyle/>
        <a:p>
          <a:endParaRPr lang="en-US"/>
        </a:p>
      </dgm:t>
    </dgm:pt>
    <dgm:pt modelId="{E497CA15-9515-4399-BA48-B3FAB7FFBE08}" type="sibTrans" cxnId="{E4AF754F-B12F-463B-9A41-09880DDDB0AB}">
      <dgm:prSet/>
      <dgm:spPr/>
      <dgm:t>
        <a:bodyPr/>
        <a:lstStyle/>
        <a:p>
          <a:endParaRPr lang="en-US"/>
        </a:p>
      </dgm:t>
    </dgm:pt>
    <dgm:pt modelId="{E7AC30E7-DB9A-46AE-9346-3B176220D2E5}">
      <dgm:prSet phldrT="[Text]"/>
      <dgm:spPr/>
      <dgm:t>
        <a:bodyPr/>
        <a:lstStyle/>
        <a:p>
          <a:r>
            <a:rPr lang="en-US" b="1" dirty="0"/>
            <a:t>Retrieves logs from Windows Event Log</a:t>
          </a:r>
        </a:p>
      </dgm:t>
    </dgm:pt>
    <dgm:pt modelId="{D5FD494A-246A-4ED1-8597-200B3C53DBFD}" type="parTrans" cxnId="{B0FECBBD-9D43-4007-9722-A1D8476D5621}">
      <dgm:prSet/>
      <dgm:spPr/>
      <dgm:t>
        <a:bodyPr/>
        <a:lstStyle/>
        <a:p>
          <a:endParaRPr lang="en-US"/>
        </a:p>
      </dgm:t>
    </dgm:pt>
    <dgm:pt modelId="{6754C61B-5424-419D-B8D1-EDC197C8451A}" type="sibTrans" cxnId="{B0FECBBD-9D43-4007-9722-A1D8476D5621}">
      <dgm:prSet/>
      <dgm:spPr/>
      <dgm:t>
        <a:bodyPr/>
        <a:lstStyle/>
        <a:p>
          <a:endParaRPr lang="en-US"/>
        </a:p>
      </dgm:t>
    </dgm:pt>
    <dgm:pt modelId="{D5DA093A-6B0A-4D43-B5ED-3CEE154B64DF}">
      <dgm:prSet phldrT="[Text]"/>
      <dgm:spPr/>
      <dgm:t>
        <a:bodyPr/>
        <a:lstStyle/>
        <a:p>
          <a:r>
            <a:rPr lang="en-US" b="1" dirty="0"/>
            <a:t>Ships to ELK</a:t>
          </a:r>
        </a:p>
      </dgm:t>
    </dgm:pt>
    <dgm:pt modelId="{6DC30EFF-B7C4-43A0-BB4F-04483CBA7E54}" type="parTrans" cxnId="{4E8F3D2E-0A03-4F46-A2BA-27144601CF49}">
      <dgm:prSet/>
      <dgm:spPr/>
      <dgm:t>
        <a:bodyPr/>
        <a:lstStyle/>
        <a:p>
          <a:endParaRPr lang="en-US"/>
        </a:p>
      </dgm:t>
    </dgm:pt>
    <dgm:pt modelId="{D2A08E8F-13B9-4609-ABB2-FE83BC67560F}" type="sibTrans" cxnId="{4E8F3D2E-0A03-4F46-A2BA-27144601CF49}">
      <dgm:prSet/>
      <dgm:spPr/>
      <dgm:t>
        <a:bodyPr/>
        <a:lstStyle/>
        <a:p>
          <a:endParaRPr lang="en-US"/>
        </a:p>
      </dgm:t>
    </dgm:pt>
    <dgm:pt modelId="{A57D0ABE-0BF8-44CD-92D1-85E5B6C87078}">
      <dgm:prSet phldrT="[Text]"/>
      <dgm:spPr/>
      <dgm:t>
        <a:bodyPr/>
        <a:lstStyle/>
        <a:p>
          <a:r>
            <a:rPr lang="en-US" b="1" dirty="0"/>
            <a:t>Normalizes the data to standard field definitions (e.g. </a:t>
          </a:r>
          <a:r>
            <a:rPr lang="en-US" b="1" dirty="0" err="1"/>
            <a:t>winlog.event_data.ProcessId</a:t>
          </a:r>
          <a:r>
            <a:rPr lang="en-US" b="1" dirty="0"/>
            <a:t> to </a:t>
          </a:r>
          <a:r>
            <a:rPr lang="en-US" b="1" dirty="0" err="1"/>
            <a:t>process.pid</a:t>
          </a:r>
          <a:r>
            <a:rPr lang="en-US" b="1" dirty="0"/>
            <a:t>)</a:t>
          </a:r>
        </a:p>
      </dgm:t>
    </dgm:pt>
    <dgm:pt modelId="{5992609E-F182-4556-8412-0010626B84F1}" type="parTrans" cxnId="{EC6BEC50-6CF3-4B02-B7A5-5CBA09CCA1A1}">
      <dgm:prSet/>
      <dgm:spPr/>
      <dgm:t>
        <a:bodyPr/>
        <a:lstStyle/>
        <a:p>
          <a:endParaRPr lang="en-US"/>
        </a:p>
      </dgm:t>
    </dgm:pt>
    <dgm:pt modelId="{F41D6B59-1D85-4194-AF32-ED9DB4F25587}" type="sibTrans" cxnId="{EC6BEC50-6CF3-4B02-B7A5-5CBA09CCA1A1}">
      <dgm:prSet/>
      <dgm:spPr/>
      <dgm:t>
        <a:bodyPr/>
        <a:lstStyle/>
        <a:p>
          <a:endParaRPr lang="en-US"/>
        </a:p>
      </dgm:t>
    </dgm:pt>
    <dgm:pt modelId="{2856B4C5-C3C9-4324-8993-C206AFC8B970}">
      <dgm:prSet phldrT="[Text]"/>
      <dgm:spPr/>
      <dgm:t>
        <a:bodyPr/>
        <a:lstStyle/>
        <a:p>
          <a:r>
            <a:rPr lang="en-US" b="1" dirty="0"/>
            <a:t>Enriches the data with new fields (e.g. file hashes)</a:t>
          </a:r>
        </a:p>
      </dgm:t>
    </dgm:pt>
    <dgm:pt modelId="{824DA268-698E-47CB-8F76-54D8201C4C08}" type="parTrans" cxnId="{175C1D3C-B136-4249-B57E-1062F25848EC}">
      <dgm:prSet/>
      <dgm:spPr/>
      <dgm:t>
        <a:bodyPr/>
        <a:lstStyle/>
        <a:p>
          <a:endParaRPr lang="en-US"/>
        </a:p>
      </dgm:t>
    </dgm:pt>
    <dgm:pt modelId="{E74695BA-59FE-433D-B3B0-343270F2F59E}" type="sibTrans" cxnId="{175C1D3C-B136-4249-B57E-1062F25848EC}">
      <dgm:prSet/>
      <dgm:spPr/>
      <dgm:t>
        <a:bodyPr/>
        <a:lstStyle/>
        <a:p>
          <a:endParaRPr lang="en-US"/>
        </a:p>
      </dgm:t>
    </dgm:pt>
    <dgm:pt modelId="{B43CD3A4-D8D7-4890-B509-7441F12857A3}">
      <dgm:prSet phldrT="[Text]"/>
      <dgm:spPr/>
      <dgm:t>
        <a:bodyPr/>
        <a:lstStyle/>
        <a:p>
          <a:r>
            <a:rPr lang="en-US" b="1" dirty="0"/>
            <a:t>Collects, parses, and transforms logs</a:t>
          </a:r>
        </a:p>
      </dgm:t>
    </dgm:pt>
    <dgm:pt modelId="{C7F46D9D-4622-4F22-8C58-C719F25CBD89}" type="parTrans" cxnId="{30FF5A89-AD17-4081-8094-CEA507E72608}">
      <dgm:prSet/>
      <dgm:spPr/>
      <dgm:t>
        <a:bodyPr/>
        <a:lstStyle/>
        <a:p>
          <a:endParaRPr lang="en-US"/>
        </a:p>
      </dgm:t>
    </dgm:pt>
    <dgm:pt modelId="{4CAF7B07-526E-4BFF-AE66-093087562640}" type="sibTrans" cxnId="{30FF5A89-AD17-4081-8094-CEA507E72608}">
      <dgm:prSet/>
      <dgm:spPr/>
      <dgm:t>
        <a:bodyPr/>
        <a:lstStyle/>
        <a:p>
          <a:endParaRPr lang="en-US"/>
        </a:p>
      </dgm:t>
    </dgm:pt>
    <dgm:pt modelId="{CE1AB63C-1746-48CF-9B2A-889EB6A195C8}">
      <dgm:prSet phldrT="[Text]"/>
      <dgm:spPr/>
      <dgm:t>
        <a:bodyPr/>
        <a:lstStyle/>
        <a:p>
          <a:r>
            <a:rPr lang="en-US" b="1" dirty="0"/>
            <a:t>Buffers data to help prevent </a:t>
          </a:r>
          <a:r>
            <a:rPr lang="en-US" b="1" dirty="0" err="1"/>
            <a:t>ElasticSearch</a:t>
          </a:r>
          <a:r>
            <a:rPr lang="en-US" b="1" dirty="0"/>
            <a:t> from being overloaded</a:t>
          </a:r>
        </a:p>
      </dgm:t>
    </dgm:pt>
    <dgm:pt modelId="{8716D1D9-44C3-43A6-83FE-36BD542B551C}" type="parTrans" cxnId="{B160A135-2039-4EC5-A3CF-757C83387248}">
      <dgm:prSet/>
      <dgm:spPr/>
      <dgm:t>
        <a:bodyPr/>
        <a:lstStyle/>
        <a:p>
          <a:endParaRPr lang="en-US"/>
        </a:p>
      </dgm:t>
    </dgm:pt>
    <dgm:pt modelId="{994DEA1E-EA75-43DB-A618-5401BA4BA6A1}" type="sibTrans" cxnId="{B160A135-2039-4EC5-A3CF-757C83387248}">
      <dgm:prSet/>
      <dgm:spPr/>
      <dgm:t>
        <a:bodyPr/>
        <a:lstStyle/>
        <a:p>
          <a:endParaRPr lang="en-US"/>
        </a:p>
      </dgm:t>
    </dgm:pt>
    <dgm:pt modelId="{CDC2600B-9139-4CA9-B102-71FD02E51953}">
      <dgm:prSet phldrT="[Text]"/>
      <dgm:spPr/>
      <dgm:t>
        <a:bodyPr/>
        <a:lstStyle/>
        <a:p>
          <a:r>
            <a:rPr lang="en-US" b="1" dirty="0"/>
            <a:t>Stores and indexes data</a:t>
          </a:r>
        </a:p>
      </dgm:t>
    </dgm:pt>
    <dgm:pt modelId="{FDACBC65-0740-4278-92AE-30CF970A4C66}" type="parTrans" cxnId="{FBD75DF3-6C9D-40E5-B3C2-E93580909525}">
      <dgm:prSet/>
      <dgm:spPr/>
      <dgm:t>
        <a:bodyPr/>
        <a:lstStyle/>
        <a:p>
          <a:endParaRPr lang="en-US"/>
        </a:p>
      </dgm:t>
    </dgm:pt>
    <dgm:pt modelId="{2F5A492A-E8EB-43B4-AF3C-D3298251BD9A}" type="sibTrans" cxnId="{FBD75DF3-6C9D-40E5-B3C2-E93580909525}">
      <dgm:prSet/>
      <dgm:spPr/>
      <dgm:t>
        <a:bodyPr/>
        <a:lstStyle/>
        <a:p>
          <a:endParaRPr lang="en-US"/>
        </a:p>
      </dgm:t>
    </dgm:pt>
    <dgm:pt modelId="{914D1D8D-D98C-4EA2-8C7E-F924DADD7F4B}">
      <dgm:prSet phldrT="[Text]"/>
      <dgm:spPr/>
      <dgm:t>
        <a:bodyPr/>
        <a:lstStyle/>
        <a:p>
          <a:r>
            <a:rPr lang="en-US" b="1" dirty="0"/>
            <a:t>Provides query and search abilities</a:t>
          </a:r>
        </a:p>
      </dgm:t>
    </dgm:pt>
    <dgm:pt modelId="{944C2924-D654-43EF-B04D-3DE7797F7A72}" type="parTrans" cxnId="{E95430E8-5B58-470E-B98D-563B128D490F}">
      <dgm:prSet/>
      <dgm:spPr/>
      <dgm:t>
        <a:bodyPr/>
        <a:lstStyle/>
        <a:p>
          <a:endParaRPr lang="en-US"/>
        </a:p>
      </dgm:t>
    </dgm:pt>
    <dgm:pt modelId="{3277EEB0-A095-402E-8736-04593CECCCA8}" type="sibTrans" cxnId="{E95430E8-5B58-470E-B98D-563B128D490F}">
      <dgm:prSet/>
      <dgm:spPr/>
      <dgm:t>
        <a:bodyPr/>
        <a:lstStyle/>
        <a:p>
          <a:endParaRPr lang="en-US"/>
        </a:p>
      </dgm:t>
    </dgm:pt>
    <dgm:pt modelId="{45A3132D-A7E5-478F-89EA-EA561045BD08}" type="pres">
      <dgm:prSet presAssocID="{8DFAE30E-B734-48F3-B7AA-A2FA2B52DE6D}" presName="Name0" presStyleCnt="0">
        <dgm:presLayoutVars>
          <dgm:dir/>
          <dgm:animLvl val="lvl"/>
          <dgm:resizeHandles val="exact"/>
        </dgm:presLayoutVars>
      </dgm:prSet>
      <dgm:spPr/>
    </dgm:pt>
    <dgm:pt modelId="{02BB82F0-6AAF-4DC2-9A78-A6E70EFFD51A}" type="pres">
      <dgm:prSet presAssocID="{79AD9052-67A8-4345-B953-5ECD13E1E25F}" presName="composite" presStyleCnt="0"/>
      <dgm:spPr/>
    </dgm:pt>
    <dgm:pt modelId="{497579FE-6966-458A-A821-37D112FF1961}" type="pres">
      <dgm:prSet presAssocID="{79AD9052-67A8-4345-B953-5ECD13E1E25F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DCAD28C-A6C0-4AA0-8E3E-2A556C28D39E}" type="pres">
      <dgm:prSet presAssocID="{79AD9052-67A8-4345-B953-5ECD13E1E25F}" presName="desTx" presStyleLbl="revTx" presStyleIdx="0" presStyleCnt="5">
        <dgm:presLayoutVars>
          <dgm:bulletEnabled val="1"/>
        </dgm:presLayoutVars>
      </dgm:prSet>
      <dgm:spPr/>
    </dgm:pt>
    <dgm:pt modelId="{40961627-FA74-4336-869C-26D59DD4C60D}" type="pres">
      <dgm:prSet presAssocID="{5948839D-13E3-4AAC-B9BC-C445B0ACDF3B}" presName="space" presStyleCnt="0"/>
      <dgm:spPr/>
    </dgm:pt>
    <dgm:pt modelId="{05BAEDDE-4510-4848-AEEE-7399A34A0F83}" type="pres">
      <dgm:prSet presAssocID="{7471902C-5C1C-4EF1-ABD0-C1E81FBDD2C4}" presName="composite" presStyleCnt="0"/>
      <dgm:spPr/>
    </dgm:pt>
    <dgm:pt modelId="{5B574982-200A-4155-96CA-203CE674FD3C}" type="pres">
      <dgm:prSet presAssocID="{7471902C-5C1C-4EF1-ABD0-C1E81FBDD2C4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C8BCA4C-1E20-470A-91CD-9907809460EE}" type="pres">
      <dgm:prSet presAssocID="{7471902C-5C1C-4EF1-ABD0-C1E81FBDD2C4}" presName="desTx" presStyleLbl="revTx" presStyleIdx="1" presStyleCnt="5">
        <dgm:presLayoutVars>
          <dgm:bulletEnabled val="1"/>
        </dgm:presLayoutVars>
      </dgm:prSet>
      <dgm:spPr/>
    </dgm:pt>
    <dgm:pt modelId="{CDD6892D-B0FC-4437-B5E6-F9C860A14E24}" type="pres">
      <dgm:prSet presAssocID="{B92A810D-5FB1-4A26-886B-3FD2B516B1BB}" presName="space" presStyleCnt="0"/>
      <dgm:spPr/>
    </dgm:pt>
    <dgm:pt modelId="{E1E1D48C-7A02-46D0-B304-3FE739938EFC}" type="pres">
      <dgm:prSet presAssocID="{89F8C937-8915-40C9-A9D0-1589B114BB3A}" presName="composite" presStyleCnt="0"/>
      <dgm:spPr/>
    </dgm:pt>
    <dgm:pt modelId="{B88D7F63-07FE-4B73-8E0A-5010B9C8A164}" type="pres">
      <dgm:prSet presAssocID="{89F8C937-8915-40C9-A9D0-1589B114BB3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EF8D2D7-028E-42EE-87D3-C6BFCBA54723}" type="pres">
      <dgm:prSet presAssocID="{89F8C937-8915-40C9-A9D0-1589B114BB3A}" presName="desTx" presStyleLbl="revTx" presStyleIdx="2" presStyleCnt="5">
        <dgm:presLayoutVars>
          <dgm:bulletEnabled val="1"/>
        </dgm:presLayoutVars>
      </dgm:prSet>
      <dgm:spPr/>
    </dgm:pt>
    <dgm:pt modelId="{392A5093-41BC-41C0-9CCA-363466CA6632}" type="pres">
      <dgm:prSet presAssocID="{B9715F09-444F-4059-9415-E568C61E698E}" presName="space" presStyleCnt="0"/>
      <dgm:spPr/>
    </dgm:pt>
    <dgm:pt modelId="{AA1173E5-CA4C-4DEC-ACEF-D0998C9A010B}" type="pres">
      <dgm:prSet presAssocID="{34802A8F-0A8F-4042-865A-A6163452622E}" presName="composite" presStyleCnt="0"/>
      <dgm:spPr/>
    </dgm:pt>
    <dgm:pt modelId="{47B8A690-7305-458C-8AB7-1A10308EBB1B}" type="pres">
      <dgm:prSet presAssocID="{34802A8F-0A8F-4042-865A-A6163452622E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B99551C-066D-45DC-BF5B-259F892C559D}" type="pres">
      <dgm:prSet presAssocID="{34802A8F-0A8F-4042-865A-A6163452622E}" presName="desTx" presStyleLbl="revTx" presStyleIdx="3" presStyleCnt="5">
        <dgm:presLayoutVars>
          <dgm:bulletEnabled val="1"/>
        </dgm:presLayoutVars>
      </dgm:prSet>
      <dgm:spPr/>
    </dgm:pt>
    <dgm:pt modelId="{2101C824-327A-4A25-A34B-586383DA0296}" type="pres">
      <dgm:prSet presAssocID="{117E32F3-69C8-455B-AB51-E5AFD148C8D0}" presName="space" presStyleCnt="0"/>
      <dgm:spPr/>
    </dgm:pt>
    <dgm:pt modelId="{BDEE51BC-A012-4E7E-B5B3-8EB8F238001B}" type="pres">
      <dgm:prSet presAssocID="{C2463073-C3CB-4544-BCAA-2FB8120443AF}" presName="composite" presStyleCnt="0"/>
      <dgm:spPr/>
    </dgm:pt>
    <dgm:pt modelId="{021C7C2E-500C-474D-A3C9-BDD0E98EFA1B}" type="pres">
      <dgm:prSet presAssocID="{C2463073-C3CB-4544-BCAA-2FB8120443AF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DE201A88-20E5-4E10-88EF-8D8460596A23}" type="pres">
      <dgm:prSet presAssocID="{C2463073-C3CB-4544-BCAA-2FB8120443AF}" presName="desTx" presStyleLbl="revTx" presStyleIdx="4" presStyleCnt="5">
        <dgm:presLayoutVars>
          <dgm:bulletEnabled val="1"/>
        </dgm:presLayoutVars>
      </dgm:prSet>
      <dgm:spPr/>
    </dgm:pt>
  </dgm:ptLst>
  <dgm:cxnLst>
    <dgm:cxn modelId="{A178361F-8DA5-4A76-B8F3-2CDD3D7CD09C}" srcId="{8DFAE30E-B734-48F3-B7AA-A2FA2B52DE6D}" destId="{C2463073-C3CB-4544-BCAA-2FB8120443AF}" srcOrd="4" destOrd="0" parTransId="{068A3295-CC97-4EB4-AA42-182DE94573A3}" sibTransId="{98D3ECEC-96E7-4154-9072-D0F0777E589C}"/>
    <dgm:cxn modelId="{6E866C22-77E6-46C7-A2C7-13EFC297666D}" srcId="{8DFAE30E-B734-48F3-B7AA-A2FA2B52DE6D}" destId="{34802A8F-0A8F-4042-865A-A6163452622E}" srcOrd="3" destOrd="0" parTransId="{49B279E5-A84F-417E-8562-DD7DDD09773E}" sibTransId="{117E32F3-69C8-455B-AB51-E5AFD148C8D0}"/>
    <dgm:cxn modelId="{4E8F3D2E-0A03-4F46-A2BA-27144601CF49}" srcId="{7471902C-5C1C-4EF1-ABD0-C1E81FBDD2C4}" destId="{D5DA093A-6B0A-4D43-B5ED-3CEE154B64DF}" srcOrd="3" destOrd="0" parTransId="{6DC30EFF-B7C4-43A0-BB4F-04483CBA7E54}" sibTransId="{D2A08E8F-13B9-4609-ABB2-FE83BC67560F}"/>
    <dgm:cxn modelId="{CABCB131-0031-4395-8804-72762E677A5E}" srcId="{7471902C-5C1C-4EF1-ABD0-C1E81FBDD2C4}" destId="{37646833-5B3F-436D-A8F8-E72544D53C3E}" srcOrd="0" destOrd="0" parTransId="{12283B25-6E08-4E94-A117-BBB42A60894E}" sibTransId="{9DF5CA9A-7E7A-4206-ACFC-1DACE20F8331}"/>
    <dgm:cxn modelId="{07E92235-6D58-4060-B365-FABDFB64D716}" type="presOf" srcId="{89F8C937-8915-40C9-A9D0-1589B114BB3A}" destId="{B88D7F63-07FE-4B73-8E0A-5010B9C8A164}" srcOrd="0" destOrd="0" presId="urn:microsoft.com/office/officeart/2005/8/layout/chevron1"/>
    <dgm:cxn modelId="{B160A135-2039-4EC5-A3CF-757C83387248}" srcId="{34802A8F-0A8F-4042-865A-A6163452622E}" destId="{CE1AB63C-1746-48CF-9B2A-889EB6A195C8}" srcOrd="1" destOrd="0" parTransId="{8716D1D9-44C3-43A6-83FE-36BD542B551C}" sibTransId="{994DEA1E-EA75-43DB-A618-5401BA4BA6A1}"/>
    <dgm:cxn modelId="{568AF936-8291-400F-95A6-DFB1F80D214B}" type="presOf" srcId="{B43CD3A4-D8D7-4890-B509-7441F12857A3}" destId="{AB99551C-066D-45DC-BF5B-259F892C559D}" srcOrd="0" destOrd="0" presId="urn:microsoft.com/office/officeart/2005/8/layout/chevron1"/>
    <dgm:cxn modelId="{91A05437-356E-49CA-8E17-3B2AD42692E5}" type="presOf" srcId="{914D1D8D-D98C-4EA2-8C7E-F924DADD7F4B}" destId="{DE201A88-20E5-4E10-88EF-8D8460596A23}" srcOrd="0" destOrd="1" presId="urn:microsoft.com/office/officeart/2005/8/layout/chevron1"/>
    <dgm:cxn modelId="{175C1D3C-B136-4249-B57E-1062F25848EC}" srcId="{89F8C937-8915-40C9-A9D0-1589B114BB3A}" destId="{2856B4C5-C3C9-4324-8993-C206AFC8B970}" srcOrd="1" destOrd="0" parTransId="{824DA268-698E-47CB-8F76-54D8201C4C08}" sibTransId="{E74695BA-59FE-433D-B3B0-343270F2F59E}"/>
    <dgm:cxn modelId="{8AE38E44-D2EF-4388-A3D4-B45B9D50D74C}" type="presOf" srcId="{CE1AB63C-1746-48CF-9B2A-889EB6A195C8}" destId="{AB99551C-066D-45DC-BF5B-259F892C559D}" srcOrd="0" destOrd="1" presId="urn:microsoft.com/office/officeart/2005/8/layout/chevron1"/>
    <dgm:cxn modelId="{68B66B6C-0ED9-48C0-BC11-B2D3FAD928A1}" type="presOf" srcId="{85D44B62-FEC6-4FFF-94C9-E343D861EFDF}" destId="{BC8BCA4C-1E20-470A-91CD-9907809460EE}" srcOrd="0" destOrd="1" presId="urn:microsoft.com/office/officeart/2005/8/layout/chevron1"/>
    <dgm:cxn modelId="{CA94926C-F29F-4430-8C64-2ABA7D8F0F47}" type="presOf" srcId="{2856B4C5-C3C9-4324-8993-C206AFC8B970}" destId="{0EF8D2D7-028E-42EE-87D3-C6BFCBA54723}" srcOrd="0" destOrd="1" presId="urn:microsoft.com/office/officeart/2005/8/layout/chevron1"/>
    <dgm:cxn modelId="{693E1C4E-0C36-437C-AA5E-F09EFC7F536C}" type="presOf" srcId="{C2463073-C3CB-4544-BCAA-2FB8120443AF}" destId="{021C7C2E-500C-474D-A3C9-BDD0E98EFA1B}" srcOrd="0" destOrd="0" presId="urn:microsoft.com/office/officeart/2005/8/layout/chevron1"/>
    <dgm:cxn modelId="{21293A6E-F7D6-40B4-ACFB-2293F4C0C98F}" type="presOf" srcId="{A57D0ABE-0BF8-44CD-92D1-85E5B6C87078}" destId="{0EF8D2D7-028E-42EE-87D3-C6BFCBA54723}" srcOrd="0" destOrd="0" presId="urn:microsoft.com/office/officeart/2005/8/layout/chevron1"/>
    <dgm:cxn modelId="{E4AF754F-B12F-463B-9A41-09880DDDB0AB}" srcId="{7471902C-5C1C-4EF1-ABD0-C1E81FBDD2C4}" destId="{85D44B62-FEC6-4FFF-94C9-E343D861EFDF}" srcOrd="1" destOrd="0" parTransId="{1402B7C8-D7C8-4D6C-B51E-3B354D2A80E7}" sibTransId="{E497CA15-9515-4399-BA48-B3FAB7FFBE08}"/>
    <dgm:cxn modelId="{EC6BEC50-6CF3-4B02-B7A5-5CBA09CCA1A1}" srcId="{89F8C937-8915-40C9-A9D0-1589B114BB3A}" destId="{A57D0ABE-0BF8-44CD-92D1-85E5B6C87078}" srcOrd="0" destOrd="0" parTransId="{5992609E-F182-4556-8412-0010626B84F1}" sibTransId="{F41D6B59-1D85-4194-AF32-ED9DB4F25587}"/>
    <dgm:cxn modelId="{943C1C71-65C3-4E0C-8358-DB98CDC6CA94}" type="presOf" srcId="{E7AC30E7-DB9A-46AE-9346-3B176220D2E5}" destId="{BC8BCA4C-1E20-470A-91CD-9907809460EE}" srcOrd="0" destOrd="2" presId="urn:microsoft.com/office/officeart/2005/8/layout/chevron1"/>
    <dgm:cxn modelId="{3BEF9D71-8964-4720-8591-5D8321271AD7}" type="presOf" srcId="{D5DA093A-6B0A-4D43-B5ED-3CEE154B64DF}" destId="{BC8BCA4C-1E20-470A-91CD-9907809460EE}" srcOrd="0" destOrd="3" presId="urn:microsoft.com/office/officeart/2005/8/layout/chevron1"/>
    <dgm:cxn modelId="{FA9F3A7F-7168-4B1C-A094-06595827F0E9}" srcId="{8DFAE30E-B734-48F3-B7AA-A2FA2B52DE6D}" destId="{7471902C-5C1C-4EF1-ABD0-C1E81FBDD2C4}" srcOrd="1" destOrd="0" parTransId="{C1FFA211-D901-4C70-A724-E1C12840AFF5}" sibTransId="{B92A810D-5FB1-4A26-886B-3FD2B516B1BB}"/>
    <dgm:cxn modelId="{30FF5A89-AD17-4081-8094-CEA507E72608}" srcId="{34802A8F-0A8F-4042-865A-A6163452622E}" destId="{B43CD3A4-D8D7-4890-B509-7441F12857A3}" srcOrd="0" destOrd="0" parTransId="{C7F46D9D-4622-4F22-8C58-C719F25CBD89}" sibTransId="{4CAF7B07-526E-4BFF-AE66-093087562640}"/>
    <dgm:cxn modelId="{076C90A6-2A39-41E1-93CF-73B5BB1E9F97}" type="presOf" srcId="{7471902C-5C1C-4EF1-ABD0-C1E81FBDD2C4}" destId="{5B574982-200A-4155-96CA-203CE674FD3C}" srcOrd="0" destOrd="0" presId="urn:microsoft.com/office/officeart/2005/8/layout/chevron1"/>
    <dgm:cxn modelId="{6AE302B3-73E4-4C77-8695-AA313A58E44F}" type="presOf" srcId="{37646833-5B3F-436D-A8F8-E72544D53C3E}" destId="{BC8BCA4C-1E20-470A-91CD-9907809460EE}" srcOrd="0" destOrd="0" presId="urn:microsoft.com/office/officeart/2005/8/layout/chevron1"/>
    <dgm:cxn modelId="{1202BCB3-3D82-4C52-9679-E5D57FDD6F3C}" type="presOf" srcId="{79AD9052-67A8-4345-B953-5ECD13E1E25F}" destId="{497579FE-6966-458A-A821-37D112FF1961}" srcOrd="0" destOrd="0" presId="urn:microsoft.com/office/officeart/2005/8/layout/chevron1"/>
    <dgm:cxn modelId="{B0FECBBD-9D43-4007-9722-A1D8476D5621}" srcId="{7471902C-5C1C-4EF1-ABD0-C1E81FBDD2C4}" destId="{E7AC30E7-DB9A-46AE-9346-3B176220D2E5}" srcOrd="2" destOrd="0" parTransId="{D5FD494A-246A-4ED1-8597-200B3C53DBFD}" sibTransId="{6754C61B-5424-419D-B8D1-EDC197C8451A}"/>
    <dgm:cxn modelId="{212CE0BD-2626-4DF3-ACFF-8F0F3C701480}" srcId="{79AD9052-67A8-4345-B953-5ECD13E1E25F}" destId="{7DC766F7-CD55-480A-BCF7-CBAB86A569E6}" srcOrd="0" destOrd="0" parTransId="{41D0AE7B-41EC-428F-ADE1-3A0B281A160E}" sibTransId="{2CE833CA-24A8-4148-9751-C368B0C7FF2A}"/>
    <dgm:cxn modelId="{6DD31BBF-17B8-4776-A641-122F811F93E8}" type="presOf" srcId="{34802A8F-0A8F-4042-865A-A6163452622E}" destId="{47B8A690-7305-458C-8AB7-1A10308EBB1B}" srcOrd="0" destOrd="0" presId="urn:microsoft.com/office/officeart/2005/8/layout/chevron1"/>
    <dgm:cxn modelId="{A4A724C0-7A63-4E77-B5DD-A342995AFB49}" type="presOf" srcId="{7DC766F7-CD55-480A-BCF7-CBAB86A569E6}" destId="{7DCAD28C-A6C0-4AA0-8E3E-2A556C28D39E}" srcOrd="0" destOrd="0" presId="urn:microsoft.com/office/officeart/2005/8/layout/chevron1"/>
    <dgm:cxn modelId="{275E89D6-15F5-42F3-993C-66128B164263}" type="presOf" srcId="{CDC2600B-9139-4CA9-B102-71FD02E51953}" destId="{DE201A88-20E5-4E10-88EF-8D8460596A23}" srcOrd="0" destOrd="0" presId="urn:microsoft.com/office/officeart/2005/8/layout/chevron1"/>
    <dgm:cxn modelId="{799488DD-C923-4FA5-BB5E-8AACD0283D97}" srcId="{8DFAE30E-B734-48F3-B7AA-A2FA2B52DE6D}" destId="{79AD9052-67A8-4345-B953-5ECD13E1E25F}" srcOrd="0" destOrd="0" parTransId="{A7106BE5-002A-4D2B-A4CA-1AB322A424EF}" sibTransId="{5948839D-13E3-4AAC-B9BC-C445B0ACDF3B}"/>
    <dgm:cxn modelId="{E95430E8-5B58-470E-B98D-563B128D490F}" srcId="{C2463073-C3CB-4544-BCAA-2FB8120443AF}" destId="{914D1D8D-D98C-4EA2-8C7E-F924DADD7F4B}" srcOrd="1" destOrd="0" parTransId="{944C2924-D654-43EF-B04D-3DE7797F7A72}" sibTransId="{3277EEB0-A095-402E-8736-04593CECCCA8}"/>
    <dgm:cxn modelId="{F9C72AE9-2988-4FEC-AB75-4C1C4E3AE45E}" type="presOf" srcId="{8DFAE30E-B734-48F3-B7AA-A2FA2B52DE6D}" destId="{45A3132D-A7E5-478F-89EA-EA561045BD08}" srcOrd="0" destOrd="0" presId="urn:microsoft.com/office/officeart/2005/8/layout/chevron1"/>
    <dgm:cxn modelId="{FBD75DF3-6C9D-40E5-B3C2-E93580909525}" srcId="{C2463073-C3CB-4544-BCAA-2FB8120443AF}" destId="{CDC2600B-9139-4CA9-B102-71FD02E51953}" srcOrd="0" destOrd="0" parTransId="{FDACBC65-0740-4278-92AE-30CF970A4C66}" sibTransId="{2F5A492A-E8EB-43B4-AF3C-D3298251BD9A}"/>
    <dgm:cxn modelId="{C3A56EF4-A4BA-47EF-8834-09235BDD7189}" srcId="{8DFAE30E-B734-48F3-B7AA-A2FA2B52DE6D}" destId="{89F8C937-8915-40C9-A9D0-1589B114BB3A}" srcOrd="2" destOrd="0" parTransId="{7E59F4A6-647A-42D2-AA02-9BDFD9E52C5A}" sibTransId="{B9715F09-444F-4059-9415-E568C61E698E}"/>
    <dgm:cxn modelId="{87EB98E2-293B-4684-8B74-BED9A23D8372}" type="presParOf" srcId="{45A3132D-A7E5-478F-89EA-EA561045BD08}" destId="{02BB82F0-6AAF-4DC2-9A78-A6E70EFFD51A}" srcOrd="0" destOrd="0" presId="urn:microsoft.com/office/officeart/2005/8/layout/chevron1"/>
    <dgm:cxn modelId="{D4154EBE-3164-4B35-BCE2-530DD30863DF}" type="presParOf" srcId="{02BB82F0-6AAF-4DC2-9A78-A6E70EFFD51A}" destId="{497579FE-6966-458A-A821-37D112FF1961}" srcOrd="0" destOrd="0" presId="urn:microsoft.com/office/officeart/2005/8/layout/chevron1"/>
    <dgm:cxn modelId="{C39541C9-FF4F-41BB-ADD4-2C71B3193583}" type="presParOf" srcId="{02BB82F0-6AAF-4DC2-9A78-A6E70EFFD51A}" destId="{7DCAD28C-A6C0-4AA0-8E3E-2A556C28D39E}" srcOrd="1" destOrd="0" presId="urn:microsoft.com/office/officeart/2005/8/layout/chevron1"/>
    <dgm:cxn modelId="{942CDD99-202E-4862-BF32-DA37C7C52FDA}" type="presParOf" srcId="{45A3132D-A7E5-478F-89EA-EA561045BD08}" destId="{40961627-FA74-4336-869C-26D59DD4C60D}" srcOrd="1" destOrd="0" presId="urn:microsoft.com/office/officeart/2005/8/layout/chevron1"/>
    <dgm:cxn modelId="{8151ADE1-320E-4812-9BF6-9F9A8CFC79ED}" type="presParOf" srcId="{45A3132D-A7E5-478F-89EA-EA561045BD08}" destId="{05BAEDDE-4510-4848-AEEE-7399A34A0F83}" srcOrd="2" destOrd="0" presId="urn:microsoft.com/office/officeart/2005/8/layout/chevron1"/>
    <dgm:cxn modelId="{5F173C71-16A6-403A-8D40-6D438FB734A0}" type="presParOf" srcId="{05BAEDDE-4510-4848-AEEE-7399A34A0F83}" destId="{5B574982-200A-4155-96CA-203CE674FD3C}" srcOrd="0" destOrd="0" presId="urn:microsoft.com/office/officeart/2005/8/layout/chevron1"/>
    <dgm:cxn modelId="{9DFBFFF6-B03C-4EF2-BAAE-352D3E4DD0EB}" type="presParOf" srcId="{05BAEDDE-4510-4848-AEEE-7399A34A0F83}" destId="{BC8BCA4C-1E20-470A-91CD-9907809460EE}" srcOrd="1" destOrd="0" presId="urn:microsoft.com/office/officeart/2005/8/layout/chevron1"/>
    <dgm:cxn modelId="{64545446-2E69-4244-A6C5-AE9DAABA4B66}" type="presParOf" srcId="{45A3132D-A7E5-478F-89EA-EA561045BD08}" destId="{CDD6892D-B0FC-4437-B5E6-F9C860A14E24}" srcOrd="3" destOrd="0" presId="urn:microsoft.com/office/officeart/2005/8/layout/chevron1"/>
    <dgm:cxn modelId="{663C9AFB-E939-4B0B-8A86-61B2C4C9DED8}" type="presParOf" srcId="{45A3132D-A7E5-478F-89EA-EA561045BD08}" destId="{E1E1D48C-7A02-46D0-B304-3FE739938EFC}" srcOrd="4" destOrd="0" presId="urn:microsoft.com/office/officeart/2005/8/layout/chevron1"/>
    <dgm:cxn modelId="{3722BA4F-BBFF-4CCE-84E3-AF30843FAD15}" type="presParOf" srcId="{E1E1D48C-7A02-46D0-B304-3FE739938EFC}" destId="{B88D7F63-07FE-4B73-8E0A-5010B9C8A164}" srcOrd="0" destOrd="0" presId="urn:microsoft.com/office/officeart/2005/8/layout/chevron1"/>
    <dgm:cxn modelId="{AB559E47-3607-4E83-BF61-18CAC0B131D0}" type="presParOf" srcId="{E1E1D48C-7A02-46D0-B304-3FE739938EFC}" destId="{0EF8D2D7-028E-42EE-87D3-C6BFCBA54723}" srcOrd="1" destOrd="0" presId="urn:microsoft.com/office/officeart/2005/8/layout/chevron1"/>
    <dgm:cxn modelId="{2205A551-6A52-4B30-BB96-8553C0E8DD34}" type="presParOf" srcId="{45A3132D-A7E5-478F-89EA-EA561045BD08}" destId="{392A5093-41BC-41C0-9CCA-363466CA6632}" srcOrd="5" destOrd="0" presId="urn:microsoft.com/office/officeart/2005/8/layout/chevron1"/>
    <dgm:cxn modelId="{D1A56D10-0E65-4E18-BEE5-CAEEBC5E383D}" type="presParOf" srcId="{45A3132D-A7E5-478F-89EA-EA561045BD08}" destId="{AA1173E5-CA4C-4DEC-ACEF-D0998C9A010B}" srcOrd="6" destOrd="0" presId="urn:microsoft.com/office/officeart/2005/8/layout/chevron1"/>
    <dgm:cxn modelId="{8E004284-01CE-43D7-9CFF-3D74025F9037}" type="presParOf" srcId="{AA1173E5-CA4C-4DEC-ACEF-D0998C9A010B}" destId="{47B8A690-7305-458C-8AB7-1A10308EBB1B}" srcOrd="0" destOrd="0" presId="urn:microsoft.com/office/officeart/2005/8/layout/chevron1"/>
    <dgm:cxn modelId="{8AB9A996-0011-45ED-AAB3-09D64D227C75}" type="presParOf" srcId="{AA1173E5-CA4C-4DEC-ACEF-D0998C9A010B}" destId="{AB99551C-066D-45DC-BF5B-259F892C559D}" srcOrd="1" destOrd="0" presId="urn:microsoft.com/office/officeart/2005/8/layout/chevron1"/>
    <dgm:cxn modelId="{3CCA2130-E7ED-4F22-BB20-8357D26013C6}" type="presParOf" srcId="{45A3132D-A7E5-478F-89EA-EA561045BD08}" destId="{2101C824-327A-4A25-A34B-586383DA0296}" srcOrd="7" destOrd="0" presId="urn:microsoft.com/office/officeart/2005/8/layout/chevron1"/>
    <dgm:cxn modelId="{04EA58BF-2A9A-4529-B41A-CA9CDABAF902}" type="presParOf" srcId="{45A3132D-A7E5-478F-89EA-EA561045BD08}" destId="{BDEE51BC-A012-4E7E-B5B3-8EB8F238001B}" srcOrd="8" destOrd="0" presId="urn:microsoft.com/office/officeart/2005/8/layout/chevron1"/>
    <dgm:cxn modelId="{E8E999FD-323A-4665-95C1-1DC266162CC7}" type="presParOf" srcId="{BDEE51BC-A012-4E7E-B5B3-8EB8F238001B}" destId="{021C7C2E-500C-474D-A3C9-BDD0E98EFA1B}" srcOrd="0" destOrd="0" presId="urn:microsoft.com/office/officeart/2005/8/layout/chevron1"/>
    <dgm:cxn modelId="{F868AD1C-E594-4185-8F26-F7D5EFD579C1}" type="presParOf" srcId="{BDEE51BC-A012-4E7E-B5B3-8EB8F238001B}" destId="{DE201A88-20E5-4E10-88EF-8D8460596A2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579FE-6966-458A-A821-37D112FF1961}">
      <dsp:nvSpPr>
        <dsp:cNvPr id="0" name=""/>
        <dsp:cNvSpPr/>
      </dsp:nvSpPr>
      <dsp:spPr>
        <a:xfrm>
          <a:off x="5817" y="1362057"/>
          <a:ext cx="2586586" cy="702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Windows Event Log</a:t>
          </a:r>
        </a:p>
      </dsp:txBody>
      <dsp:txXfrm>
        <a:off x="356817" y="1362057"/>
        <a:ext cx="1884586" cy="702000"/>
      </dsp:txXfrm>
    </dsp:sp>
    <dsp:sp modelId="{7DCAD28C-A6C0-4AA0-8E3E-2A556C28D39E}">
      <dsp:nvSpPr>
        <dsp:cNvPr id="0" name=""/>
        <dsp:cNvSpPr/>
      </dsp:nvSpPr>
      <dsp:spPr>
        <a:xfrm>
          <a:off x="5817" y="2151807"/>
          <a:ext cx="2069269" cy="128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Collects and stores events on the host</a:t>
          </a:r>
        </a:p>
      </dsp:txBody>
      <dsp:txXfrm>
        <a:off x="5817" y="2151807"/>
        <a:ext cx="2069269" cy="1281972"/>
      </dsp:txXfrm>
    </dsp:sp>
    <dsp:sp modelId="{5B574982-200A-4155-96CA-203CE674FD3C}">
      <dsp:nvSpPr>
        <dsp:cNvPr id="0" name=""/>
        <dsp:cNvSpPr/>
      </dsp:nvSpPr>
      <dsp:spPr>
        <a:xfrm>
          <a:off x="2376404" y="1362057"/>
          <a:ext cx="2586586" cy="702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Winlogbeat</a:t>
          </a:r>
          <a:endParaRPr lang="en-US" sz="1300" b="1" kern="1200" dirty="0"/>
        </a:p>
      </dsp:txBody>
      <dsp:txXfrm>
        <a:off x="2727404" y="1362057"/>
        <a:ext cx="1884586" cy="702000"/>
      </dsp:txXfrm>
    </dsp:sp>
    <dsp:sp modelId="{BC8BCA4C-1E20-470A-91CD-9907809460EE}">
      <dsp:nvSpPr>
        <dsp:cNvPr id="0" name=""/>
        <dsp:cNvSpPr/>
      </dsp:nvSpPr>
      <dsp:spPr>
        <a:xfrm>
          <a:off x="2376404" y="2151807"/>
          <a:ext cx="2069269" cy="128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Service executable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Reads from YAML </a:t>
          </a:r>
          <a:r>
            <a:rPr lang="en-US" sz="1300" b="1" kern="1200" dirty="0" err="1"/>
            <a:t>config</a:t>
          </a:r>
          <a:r>
            <a:rPr lang="en-US" sz="1300" b="1" kern="1200" dirty="0"/>
            <a:t> to figure out which logs/events to ship to ELK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Retrieves logs from Windows Event Log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Ships to ELK</a:t>
          </a:r>
        </a:p>
      </dsp:txBody>
      <dsp:txXfrm>
        <a:off x="2376404" y="2151807"/>
        <a:ext cx="2069269" cy="1281972"/>
      </dsp:txXfrm>
    </dsp:sp>
    <dsp:sp modelId="{B88D7F63-07FE-4B73-8E0A-5010B9C8A164}">
      <dsp:nvSpPr>
        <dsp:cNvPr id="0" name=""/>
        <dsp:cNvSpPr/>
      </dsp:nvSpPr>
      <dsp:spPr>
        <a:xfrm>
          <a:off x="4746990" y="1362057"/>
          <a:ext cx="2586586" cy="702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JavaScript Augmentation Script</a:t>
          </a:r>
        </a:p>
      </dsp:txBody>
      <dsp:txXfrm>
        <a:off x="5097990" y="1362057"/>
        <a:ext cx="1884586" cy="702000"/>
      </dsp:txXfrm>
    </dsp:sp>
    <dsp:sp modelId="{0EF8D2D7-028E-42EE-87D3-C6BFCBA54723}">
      <dsp:nvSpPr>
        <dsp:cNvPr id="0" name=""/>
        <dsp:cNvSpPr/>
      </dsp:nvSpPr>
      <dsp:spPr>
        <a:xfrm>
          <a:off x="4746990" y="2151807"/>
          <a:ext cx="2069269" cy="128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Normalizes the data to standard field definitions (e.g. </a:t>
          </a:r>
          <a:r>
            <a:rPr lang="en-US" sz="1300" b="1" kern="1200" dirty="0" err="1"/>
            <a:t>winlog.event_data.ProcessId</a:t>
          </a:r>
          <a:r>
            <a:rPr lang="en-US" sz="1300" b="1" kern="1200" dirty="0"/>
            <a:t> to </a:t>
          </a:r>
          <a:r>
            <a:rPr lang="en-US" sz="1300" b="1" kern="1200" dirty="0" err="1"/>
            <a:t>process.pid</a:t>
          </a:r>
          <a:r>
            <a:rPr lang="en-US" sz="1300" b="1" kern="1200" dirty="0"/>
            <a:t>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Enriches the data with new fields (e.g. file hashes)</a:t>
          </a:r>
        </a:p>
      </dsp:txBody>
      <dsp:txXfrm>
        <a:off x="4746990" y="2151807"/>
        <a:ext cx="2069269" cy="1281972"/>
      </dsp:txXfrm>
    </dsp:sp>
    <dsp:sp modelId="{47B8A690-7305-458C-8AB7-1A10308EBB1B}">
      <dsp:nvSpPr>
        <dsp:cNvPr id="0" name=""/>
        <dsp:cNvSpPr/>
      </dsp:nvSpPr>
      <dsp:spPr>
        <a:xfrm>
          <a:off x="7117577" y="1362057"/>
          <a:ext cx="2586586" cy="702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Logstash</a:t>
          </a:r>
          <a:endParaRPr lang="en-US" sz="1300" b="1" kern="1200" dirty="0"/>
        </a:p>
      </dsp:txBody>
      <dsp:txXfrm>
        <a:off x="7468577" y="1362057"/>
        <a:ext cx="1884586" cy="702000"/>
      </dsp:txXfrm>
    </dsp:sp>
    <dsp:sp modelId="{AB99551C-066D-45DC-BF5B-259F892C559D}">
      <dsp:nvSpPr>
        <dsp:cNvPr id="0" name=""/>
        <dsp:cNvSpPr/>
      </dsp:nvSpPr>
      <dsp:spPr>
        <a:xfrm>
          <a:off x="7117577" y="2151807"/>
          <a:ext cx="2069269" cy="128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Collects, parses, and transforms logs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Buffers data to help prevent </a:t>
          </a:r>
          <a:r>
            <a:rPr lang="en-US" sz="1300" b="1" kern="1200" dirty="0" err="1"/>
            <a:t>ElasticSearch</a:t>
          </a:r>
          <a:r>
            <a:rPr lang="en-US" sz="1300" b="1" kern="1200" dirty="0"/>
            <a:t> from being overloaded</a:t>
          </a:r>
        </a:p>
      </dsp:txBody>
      <dsp:txXfrm>
        <a:off x="7117577" y="2151807"/>
        <a:ext cx="2069269" cy="1281972"/>
      </dsp:txXfrm>
    </dsp:sp>
    <dsp:sp modelId="{021C7C2E-500C-474D-A3C9-BDD0E98EFA1B}">
      <dsp:nvSpPr>
        <dsp:cNvPr id="0" name=""/>
        <dsp:cNvSpPr/>
      </dsp:nvSpPr>
      <dsp:spPr>
        <a:xfrm>
          <a:off x="9488163" y="1362057"/>
          <a:ext cx="2586586" cy="70200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ElasticSearch</a:t>
          </a:r>
          <a:endParaRPr lang="en-US" sz="1300" b="1" kern="1200" dirty="0"/>
        </a:p>
      </dsp:txBody>
      <dsp:txXfrm>
        <a:off x="9839163" y="1362057"/>
        <a:ext cx="1884586" cy="702000"/>
      </dsp:txXfrm>
    </dsp:sp>
    <dsp:sp modelId="{DE201A88-20E5-4E10-88EF-8D8460596A23}">
      <dsp:nvSpPr>
        <dsp:cNvPr id="0" name=""/>
        <dsp:cNvSpPr/>
      </dsp:nvSpPr>
      <dsp:spPr>
        <a:xfrm>
          <a:off x="9488163" y="2151807"/>
          <a:ext cx="2069269" cy="128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Stores and indexes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/>
            <a:t>Provides query and search abilities</a:t>
          </a:r>
        </a:p>
      </dsp:txBody>
      <dsp:txXfrm>
        <a:off x="9488163" y="2151807"/>
        <a:ext cx="2069269" cy="1281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3" name="Group 141"/>
          <p:cNvGrpSpPr>
            <a:grpSpLocks/>
          </p:cNvGrpSpPr>
          <p:nvPr/>
        </p:nvGrpSpPr>
        <p:grpSpPr bwMode="auto">
          <a:xfrm>
            <a:off x="432064" y="823887"/>
            <a:ext cx="6147793" cy="7644015"/>
            <a:chOff x="228" y="519"/>
            <a:chExt cx="3860" cy="4733"/>
          </a:xfrm>
        </p:grpSpPr>
        <p:sp>
          <p:nvSpPr>
            <p:cNvPr id="3214" name="Rectangle 142"/>
            <p:cNvSpPr>
              <a:spLocks noChangeArrowheads="1"/>
            </p:cNvSpPr>
            <p:nvPr/>
          </p:nvSpPr>
          <p:spPr bwMode="auto">
            <a:xfrm>
              <a:off x="228" y="519"/>
              <a:ext cx="3860" cy="47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15" name="Line 143"/>
            <p:cNvSpPr>
              <a:spLocks noChangeShapeType="1"/>
            </p:cNvSpPr>
            <p:nvPr/>
          </p:nvSpPr>
          <p:spPr bwMode="auto">
            <a:xfrm flipH="1">
              <a:off x="2160" y="522"/>
              <a:ext cx="2" cy="4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18" name="Rectangle 146"/>
          <p:cNvSpPr>
            <a:spLocks noChangeArrowheads="1"/>
          </p:cNvSpPr>
          <p:nvPr/>
        </p:nvSpPr>
        <p:spPr bwMode="auto">
          <a:xfrm>
            <a:off x="413808" y="8523238"/>
            <a:ext cx="6190391" cy="2436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44444" rIns="90475" bIns="44444">
            <a:spAutoFit/>
          </a:bodyPr>
          <a:lstStyle/>
          <a:p>
            <a:pPr indent="61208" defTabSz="913525">
              <a:spcBef>
                <a:spcPts val="0"/>
              </a:spcBef>
              <a:tabLst>
                <a:tab pos="6114644" algn="r"/>
              </a:tabLst>
            </a:pPr>
            <a:r>
              <a:rPr lang="en-US" sz="1000" b="0" dirty="0">
                <a:solidFill>
                  <a:schemeClr val="tx1"/>
                </a:solidFill>
              </a:rPr>
              <a:t>Study Guide • USAF Weapons School • Jan 23	page </a:t>
            </a:r>
            <a:fld id="{B1692CF7-9DCA-42C4-AA69-832C3D5AB963}" type="slidenum">
              <a:rPr lang="en-US" sz="1000" b="0">
                <a:solidFill>
                  <a:schemeClr val="tx1"/>
                </a:solidFill>
              </a:rPr>
              <a:pPr indent="61208" defTabSz="913525">
                <a:spcBef>
                  <a:spcPts val="0"/>
                </a:spcBef>
                <a:tabLst>
                  <a:tab pos="6114644" algn="r"/>
                </a:tabLst>
              </a:pPr>
              <a:t>‹#›</a:t>
            </a:fld>
            <a:r>
              <a:rPr lang="en-US" sz="1000" b="0" dirty="0">
                <a:solidFill>
                  <a:schemeClr val="tx1"/>
                </a:solidFill>
              </a:rPr>
              <a:t> of 19</a:t>
            </a:r>
          </a:p>
        </p:txBody>
      </p:sp>
      <p:sp>
        <p:nvSpPr>
          <p:cNvPr id="8" name="Rectangle 139"/>
          <p:cNvSpPr>
            <a:spLocks noChangeArrowheads="1"/>
          </p:cNvSpPr>
          <p:nvPr/>
        </p:nvSpPr>
        <p:spPr bwMode="auto">
          <a:xfrm>
            <a:off x="404278" y="346835"/>
            <a:ext cx="6195441" cy="355112"/>
          </a:xfrm>
          <a:prstGeom prst="rect">
            <a:avLst/>
          </a:prstGeom>
          <a:noFill/>
          <a:ln w="28575">
            <a:solidFill>
              <a:schemeClr val="bg1">
                <a:lumMod val="65000"/>
                <a:alpha val="50000"/>
              </a:schemeClr>
            </a:solidFill>
            <a:miter lim="800000"/>
            <a:headEnd/>
            <a:tailEnd/>
          </a:ln>
          <a:effectLst/>
        </p:spPr>
        <p:txBody>
          <a:bodyPr wrap="square" lIns="87209" tIns="42840" rIns="87209" bIns="42840">
            <a:spAutoFit/>
          </a:bodyPr>
          <a:lstStyle/>
          <a:p>
            <a:pPr algn="ctr" defTabSz="880547">
              <a:spcBef>
                <a:spcPct val="50000"/>
              </a:spcBef>
            </a:pPr>
            <a:r>
              <a:rPr lang="en-US" sz="1700" dirty="0">
                <a:solidFill>
                  <a:schemeClr val="tx1"/>
                </a:solidFill>
              </a:rPr>
              <a:t>WST-2: Introduction</a:t>
            </a:r>
            <a:endParaRPr lang="en-US" sz="1700" i="1" dirty="0">
              <a:solidFill>
                <a:schemeClr val="tx1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14511" y="27668"/>
            <a:ext cx="6572251" cy="3550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17554" y="8756877"/>
            <a:ext cx="6572251" cy="3550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611238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Rectangle 26"/>
          <p:cNvSpPr>
            <a:spLocks noChangeArrowheads="1"/>
          </p:cNvSpPr>
          <p:nvPr/>
        </p:nvSpPr>
        <p:spPr bwMode="auto">
          <a:xfrm>
            <a:off x="544974" y="8578327"/>
            <a:ext cx="5888736" cy="2436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44444" rIns="0" bIns="44444">
            <a:spAutoFit/>
          </a:bodyPr>
          <a:lstStyle/>
          <a:p>
            <a:pPr defTabSz="913525">
              <a:spcBef>
                <a:spcPts val="0"/>
              </a:spcBef>
              <a:tabLst>
                <a:tab pos="6094752" algn="r"/>
              </a:tabLst>
            </a:pPr>
            <a:r>
              <a:rPr lang="en-US" sz="1000" b="0" dirty="0">
                <a:solidFill>
                  <a:schemeClr val="tx1"/>
                </a:solidFill>
              </a:rPr>
              <a:t>Lesson Plan • USAF Weapons School • Aug</a:t>
            </a:r>
            <a:r>
              <a:rPr lang="en-US" sz="1000" b="0" baseline="0" dirty="0">
                <a:solidFill>
                  <a:schemeClr val="tx1"/>
                </a:solidFill>
              </a:rPr>
              <a:t> 20</a:t>
            </a:r>
            <a:r>
              <a:rPr lang="en-US" sz="1000" b="0" dirty="0">
                <a:solidFill>
                  <a:schemeClr val="tx1"/>
                </a:solidFill>
              </a:rPr>
              <a:t>	page </a:t>
            </a:r>
            <a:fld id="{1D3BF392-DF7D-44F4-8E68-4A751A44C1E1}" type="slidenum">
              <a:rPr lang="en-US" sz="1000" b="0" smtClean="0">
                <a:solidFill>
                  <a:schemeClr val="tx1"/>
                </a:solidFill>
              </a:rPr>
              <a:pPr defTabSz="913525">
                <a:spcBef>
                  <a:spcPts val="0"/>
                </a:spcBef>
                <a:tabLst>
                  <a:tab pos="6094752" algn="r"/>
                </a:tabLst>
              </a:pPr>
              <a:t>‹#›</a:t>
            </a:fld>
            <a:r>
              <a:rPr lang="en-US" sz="1000" b="0" dirty="0">
                <a:solidFill>
                  <a:schemeClr val="tx1"/>
                </a:solidFill>
              </a:rPr>
              <a:t> of 66</a:t>
            </a:r>
          </a:p>
        </p:txBody>
      </p:sp>
      <p:sp>
        <p:nvSpPr>
          <p:cNvPr id="2075" name="Rectangle 2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811338" y="944563"/>
            <a:ext cx="3395662" cy="1911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76" name="Rectangle 2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6816" y="2954311"/>
            <a:ext cx="5888736" cy="56044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7221" tIns="42845" rIns="87221" bIns="428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39"/>
          <p:cNvSpPr>
            <a:spLocks noChangeArrowheads="1"/>
          </p:cNvSpPr>
          <p:nvPr/>
        </p:nvSpPr>
        <p:spPr bwMode="auto">
          <a:xfrm>
            <a:off x="546383" y="466482"/>
            <a:ext cx="5869173" cy="355112"/>
          </a:xfrm>
          <a:prstGeom prst="rect">
            <a:avLst/>
          </a:prstGeom>
          <a:noFill/>
          <a:ln w="28575">
            <a:solidFill>
              <a:schemeClr val="bg1">
                <a:lumMod val="65000"/>
                <a:alpha val="50000"/>
              </a:schemeClr>
            </a:solidFill>
            <a:miter lim="800000"/>
            <a:headEnd/>
            <a:tailEnd/>
          </a:ln>
          <a:effectLst/>
        </p:spPr>
        <p:txBody>
          <a:bodyPr wrap="square" lIns="87209" tIns="42840" rIns="87209" bIns="42840">
            <a:spAutoFit/>
          </a:bodyPr>
          <a:lstStyle/>
          <a:p>
            <a:pPr algn="ctr" defTabSz="880547">
              <a:spcBef>
                <a:spcPct val="50000"/>
              </a:spcBef>
            </a:pPr>
            <a:r>
              <a:rPr lang="en-US" sz="1700" dirty="0">
                <a:solidFill>
                  <a:schemeClr val="tx1"/>
                </a:solidFill>
              </a:rPr>
              <a:t>CWU917KD, Threat Detection: Detecting Rootkits</a:t>
            </a:r>
            <a:endParaRPr lang="en-US" sz="1700" i="1" dirty="0">
              <a:solidFill>
                <a:schemeClr val="tx1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14511" y="27668"/>
            <a:ext cx="6572251" cy="3550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 // FOR OFFICIAL USE ONLY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17554" y="8756877"/>
            <a:ext cx="6572251" cy="3550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139" tIns="44070" rIns="88139" bIns="44070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700" dirty="0">
                <a:solidFill>
                  <a:schemeClr val="tx1"/>
                </a:solidFill>
                <a:latin typeface="Arial" charset="0"/>
              </a:rPr>
              <a:t>UNCLASSIFIED // FOR OFFICIAL</a:t>
            </a:r>
            <a:r>
              <a:rPr lang="en-US" sz="1700" baseline="0" dirty="0">
                <a:solidFill>
                  <a:schemeClr val="tx1"/>
                </a:solidFill>
                <a:latin typeface="Arial" charset="0"/>
              </a:rPr>
              <a:t> USE ONLY</a:t>
            </a:r>
            <a:endParaRPr lang="en-US" sz="170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02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2286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4572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6858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914400" algn="l" rtl="0" eaLnBrk="0" fontAlgn="base" hangingPunct="0">
      <a:spcBef>
        <a:spcPts val="300"/>
      </a:spcBef>
      <a:spcAft>
        <a:spcPts val="30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26122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6912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18890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15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335618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5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495675" y="944563"/>
            <a:ext cx="3395663" cy="19113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556816" y="944563"/>
            <a:ext cx="5888736" cy="761414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1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7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3495675" y="944563"/>
            <a:ext cx="3395663" cy="191135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>
          <a:xfrm>
            <a:off x="556816" y="944563"/>
            <a:ext cx="5888736" cy="761414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40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823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6032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3440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11338" y="944563"/>
            <a:ext cx="3395662" cy="1911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9802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assific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937684" y="1697038"/>
            <a:ext cx="10318749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is classified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5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UNCLASSIFIED // </a:t>
            </a:r>
            <a:br>
              <a:rPr lang="en-US" sz="5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OFFICIAL USE ONLY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Classified by: Capt</a:t>
            </a:r>
            <a:r>
              <a:rPr lang="en-US" sz="3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Michael Lester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25000"/>
              <a:tabLst>
                <a:tab pos="8064500" algn="l"/>
              </a:tabLst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from: USCYBERCOM</a:t>
            </a:r>
            <a:r>
              <a:rPr lang="en-US" sz="3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SCG</a:t>
            </a:r>
            <a:endParaRPr lang="en-US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133599" y="201167"/>
            <a:ext cx="7912608" cy="11430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Lesson Classification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auto">
          <a:xfrm>
            <a:off x="1153585" y="1434178"/>
            <a:ext cx="9859433" cy="91794"/>
          </a:xfrm>
          <a:prstGeom prst="rect">
            <a:avLst/>
          </a:prstGeom>
          <a:gradFill>
            <a:gsLst>
              <a:gs pos="98000">
                <a:schemeClr val="bg2">
                  <a:lumMod val="75000"/>
                  <a:lumOff val="25000"/>
                </a:schemeClr>
              </a:gs>
              <a:gs pos="0">
                <a:srgbClr val="AEAEAE"/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A27C"/>
              </a:solidFill>
              <a:effectLst/>
              <a:latin typeface="Arial Narrow" pitchFamily="34" charset="0"/>
            </a:endParaRP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2310675" y="6078539"/>
            <a:ext cx="755904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DF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USAF Weapons School • Nellis AFB</a:t>
            </a:r>
            <a:endParaRPr lang="en-US" sz="1800" b="0" dirty="0">
              <a:solidFill>
                <a:srgbClr val="00DF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pSp>
        <p:nvGrpSpPr>
          <p:cNvPr id="184328" name="Group 8"/>
          <p:cNvGrpSpPr>
            <a:grpSpLocks/>
          </p:cNvGrpSpPr>
          <p:nvPr/>
        </p:nvGrpSpPr>
        <p:grpSpPr bwMode="auto">
          <a:xfrm>
            <a:off x="5118100" y="3817943"/>
            <a:ext cx="1930400" cy="1393825"/>
            <a:chOff x="2418" y="2405"/>
            <a:chExt cx="912" cy="878"/>
          </a:xfrm>
        </p:grpSpPr>
        <p:pic>
          <p:nvPicPr>
            <p:cNvPr id="184329" name="Picture 9" descr="template_ws_patc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2" y="2405"/>
              <a:ext cx="61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330" name="AutoShape 10" descr="Large checker board"/>
            <p:cNvSpPr>
              <a:spLocks noChangeArrowheads="1"/>
            </p:cNvSpPr>
            <p:nvPr/>
          </p:nvSpPr>
          <p:spPr bwMode="auto">
            <a:xfrm flipH="1" flipV="1">
              <a:off x="2418" y="3043"/>
              <a:ext cx="912" cy="240"/>
            </a:xfrm>
            <a:prstGeom prst="ellipseRibbon2">
              <a:avLst>
                <a:gd name="adj1" fmla="val 50000"/>
                <a:gd name="adj2" fmla="val 56019"/>
                <a:gd name="adj3" fmla="val 25000"/>
              </a:avLst>
            </a:prstGeom>
            <a:pattFill prst="lgCheck">
              <a:fgClr>
                <a:schemeClr val="tx2"/>
              </a:fgClr>
              <a:bgClr>
                <a:schemeClr val="bg2"/>
              </a:bgClr>
            </a:patt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4331" name="Rectangle 11"/>
          <p:cNvSpPr>
            <a:spLocks noChangeArrowheads="1"/>
          </p:cNvSpPr>
          <p:nvPr userDrawn="1"/>
        </p:nvSpPr>
        <p:spPr bwMode="auto">
          <a:xfrm>
            <a:off x="0" y="5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84332" name="Rectangle 12"/>
          <p:cNvSpPr>
            <a:spLocks noChangeArrowheads="1"/>
          </p:cNvSpPr>
          <p:nvPr userDrawn="1"/>
        </p:nvSpPr>
        <p:spPr bwMode="auto">
          <a:xfrm>
            <a:off x="0" y="6494468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1" name="Rectangle 1036"/>
          <p:cNvSpPr>
            <a:spLocks noChangeArrowheads="1"/>
          </p:cNvSpPr>
          <p:nvPr userDrawn="1"/>
        </p:nvSpPr>
        <p:spPr bwMode="black">
          <a:xfrm>
            <a:off x="1028704" y="5408872"/>
            <a:ext cx="1011745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anchor="ctr" anchorCtr="1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Instructor: Maj Michael “Catapult” Lester</a:t>
            </a:r>
            <a:endParaRPr lang="en-US" sz="32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705" y="1598613"/>
            <a:ext cx="10164233" cy="217646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rgbClr val="FF9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Weapon System Training 2</a:t>
            </a:r>
          </a:p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rgbClr val="FF9B0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095504" y="346075"/>
            <a:ext cx="7994651" cy="1130300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WST-2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645920" indent="-31908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130427" y="200025"/>
            <a:ext cx="7912608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508000" y="1595443"/>
            <a:ext cx="5486400" cy="4795837"/>
          </a:xfrm>
        </p:spPr>
        <p:txBody>
          <a:bodyPr/>
          <a:lstStyle>
            <a:lvl1pPr>
              <a:spcBef>
                <a:spcPts val="300"/>
              </a:spcBef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6197600" y="1595443"/>
            <a:ext cx="5486400" cy="4795837"/>
          </a:xfrm>
        </p:spPr>
        <p:txBody>
          <a:bodyPr/>
          <a:lstStyle>
            <a:lvl1pPr>
              <a:spcBef>
                <a:spcPts val="300"/>
              </a:spcBef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spcBef>
                <a:spcPts val="300"/>
              </a:spcBef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spcBef>
                <a:spcPts val="300"/>
              </a:spcBef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511381" y="1598145"/>
            <a:ext cx="11165417" cy="4808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name:	Maj</a:t>
            </a:r>
            <a:r>
              <a:rPr lang="en-US" sz="28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Michael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“Catapult</a:t>
            </a:r>
            <a:r>
              <a:rPr lang="en-US" sz="28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Lester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address:	USAF Weapons School</a:t>
            </a:r>
          </a:p>
          <a:p>
            <a:pPr marL="3200400" lvl="7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None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4269</a:t>
            </a:r>
            <a:r>
              <a:rPr lang="en-US" sz="28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Tyndall Avenue</a:t>
            </a:r>
          </a:p>
          <a:p>
            <a:pPr marL="3200400" lvl="7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None/>
              <a:tabLst>
                <a:tab pos="3430588" algn="l"/>
                <a:tab pos="8064500" algn="l"/>
              </a:tabLst>
            </a:pPr>
            <a:r>
              <a:rPr lang="en-US" sz="28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Nellis AFB 89191-6062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phone:	(702) 679-2200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20040" lvl="0" indent="-32004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3430588" algn="l"/>
                <a:tab pos="8064500" algn="l"/>
              </a:tabLs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Instructor’s e-mail:	</a:t>
            </a:r>
            <a:r>
              <a:rPr lang="en-US" sz="28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+mn-ea"/>
                <a:cs typeface="+mn-cs"/>
              </a:rPr>
              <a:t>michael.lester.5@us.af.mil</a:t>
            </a:r>
          </a:p>
        </p:txBody>
      </p:sp>
      <p:sp>
        <p:nvSpPr>
          <p:cNvPr id="4" name="Rectangle 3"/>
          <p:cNvSpPr>
            <a:spLocks noGrp="1" noChangeArrowheads="1"/>
          </p:cNvSpPr>
          <p:nvPr userDrawn="1"/>
        </p:nvSpPr>
        <p:spPr bwMode="auto">
          <a:xfrm>
            <a:off x="2082801" y="186726"/>
            <a:ext cx="8026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>
              <a:lnSpc>
                <a:spcPts val="4000"/>
              </a:lnSpc>
            </a:pPr>
            <a:r>
              <a:rPr lang="en-US" sz="3600" dirty="0"/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gradFill rotWithShape="0">
          <a:gsLst>
            <a:gs pos="0">
              <a:srgbClr val="3333FF">
                <a:gamma/>
                <a:shade val="46275"/>
                <a:invGamma/>
              </a:srgbClr>
            </a:gs>
            <a:gs pos="50000">
              <a:srgbClr val="3333FF"/>
            </a:gs>
            <a:gs pos="100000">
              <a:srgbClr val="3333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2129372" y="1267761"/>
            <a:ext cx="9859433" cy="91794"/>
          </a:xfrm>
          <a:prstGeom prst="rect">
            <a:avLst/>
          </a:prstGeom>
          <a:gradFill>
            <a:gsLst>
              <a:gs pos="98000">
                <a:schemeClr val="bg2">
                  <a:lumMod val="75000"/>
                  <a:lumOff val="25000"/>
                </a:schemeClr>
              </a:gs>
              <a:gs pos="0">
                <a:srgbClr val="AEAEAE"/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rgbClr val="FFA27C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rgbClr val="FFA27C"/>
              </a:solidFill>
              <a:effectLst/>
              <a:latin typeface="Arial Narrow" pitchFamily="34" charset="0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 bwMode="black">
          <a:xfrm>
            <a:off x="508000" y="1595443"/>
            <a:ext cx="11176000" cy="4795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0" y="5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0" y="6494468"/>
            <a:ext cx="1219200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algn="ctr"/>
            <a:r>
              <a:rPr lang="en-US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UNCLASSIFIED</a:t>
            </a: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title"/>
          </p:nvPr>
        </p:nvSpPr>
        <p:spPr bwMode="black">
          <a:xfrm>
            <a:off x="2130427" y="200025"/>
            <a:ext cx="7912608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</a:t>
            </a:r>
          </a:p>
        </p:txBody>
      </p:sp>
      <p:grpSp>
        <p:nvGrpSpPr>
          <p:cNvPr id="183303" name="Group 7"/>
          <p:cNvGrpSpPr>
            <a:grpSpLocks/>
          </p:cNvGrpSpPr>
          <p:nvPr/>
        </p:nvGrpSpPr>
        <p:grpSpPr bwMode="auto">
          <a:xfrm>
            <a:off x="198967" y="112718"/>
            <a:ext cx="1600200" cy="1393825"/>
            <a:chOff x="94" y="71"/>
            <a:chExt cx="912" cy="878"/>
          </a:xfrm>
        </p:grpSpPr>
        <p:pic>
          <p:nvPicPr>
            <p:cNvPr id="183304" name="Picture 8" descr="template_ws_patch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42" y="71"/>
              <a:ext cx="617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3305" name="AutoShape 9" descr="Large checker board"/>
            <p:cNvSpPr>
              <a:spLocks noChangeArrowheads="1"/>
            </p:cNvSpPr>
            <p:nvPr userDrawn="1"/>
          </p:nvSpPr>
          <p:spPr bwMode="auto">
            <a:xfrm flipH="1" flipV="1">
              <a:off x="94" y="709"/>
              <a:ext cx="912" cy="240"/>
            </a:xfrm>
            <a:prstGeom prst="ellipseRibbon2">
              <a:avLst>
                <a:gd name="adj1" fmla="val 50000"/>
                <a:gd name="adj2" fmla="val 56019"/>
                <a:gd name="adj3" fmla="val 25000"/>
              </a:avLst>
            </a:prstGeom>
            <a:pattFill prst="lgCheck">
              <a:fgClr>
                <a:schemeClr val="tx2"/>
              </a:fgClr>
              <a:bgClr>
                <a:schemeClr val="bg2"/>
              </a:bgClr>
            </a:pattFill>
            <a:ln w="127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3306" name="Rectangle 10"/>
          <p:cNvSpPr>
            <a:spLocks noChangeArrowheads="1"/>
          </p:cNvSpPr>
          <p:nvPr/>
        </p:nvSpPr>
        <p:spPr bwMode="black">
          <a:xfrm>
            <a:off x="11522503" y="6541292"/>
            <a:ext cx="415498" cy="3139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 anchorCtr="1">
            <a:spAutoFit/>
          </a:bodyPr>
          <a:lstStyle/>
          <a:p>
            <a:pPr algn="r">
              <a:lnSpc>
                <a:spcPct val="80000"/>
              </a:lnSpc>
              <a:spcBef>
                <a:spcPct val="30000"/>
              </a:spcBef>
            </a:pPr>
            <a:fld id="{DA903C6E-477B-42BE-B60F-40CFBB4EFC57}" type="slidenum">
              <a:rPr lang="en-US" sz="1800">
                <a:solidFill>
                  <a:srgbClr val="00DFC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algn="r">
                <a:lnSpc>
                  <a:spcPct val="80000"/>
                </a:lnSpc>
                <a:spcBef>
                  <a:spcPct val="30000"/>
                </a:spcBef>
              </a:pPr>
              <a:t>‹#›</a:t>
            </a:fld>
            <a:endParaRPr lang="en-US" sz="1800" dirty="0">
              <a:solidFill>
                <a:srgbClr val="00DFC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58" r:id="rId2"/>
    <p:sldLayoutId id="2147483659" r:id="rId3"/>
    <p:sldLayoutId id="2147483661" r:id="rId4"/>
    <p:sldLayoutId id="2147483663" r:id="rId5"/>
    <p:sldLayoutId id="2147483664" r:id="rId6"/>
    <p:sldLayoutId id="2147483673" r:id="rId7"/>
  </p:sldLayoutIdLst>
  <p:txStyles>
    <p:titleStyle>
      <a:lvl1pPr algn="ctr" rtl="0" eaLnBrk="1" fontAlgn="base" hangingPunct="1">
        <a:lnSpc>
          <a:spcPts val="37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20040" indent="-32004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Char char="–"/>
        <a:tabLst>
          <a:tab pos="8064500" algn="l"/>
        </a:tabLs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9224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Char char="–"/>
        <a:tabLst>
          <a:tab pos="8064500" algn="l"/>
        </a:tabLst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978408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Char char="–"/>
        <a:tabLst>
          <a:tab pos="8064500" algn="l"/>
        </a:tabLst>
        <a:defRPr sz="24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316736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Font typeface="Arial Narrow" pitchFamily="34" charset="0"/>
        <a:buChar char="–"/>
        <a:tabLst>
          <a:tab pos="8064500" algn="l"/>
        </a:tabLst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1645920" indent="-319088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2"/>
        </a:buClr>
        <a:buSzPct val="125000"/>
        <a:buFont typeface="Arial Narrow" pitchFamily="34" charset="0"/>
        <a:buChar char="–"/>
        <a:tabLst>
          <a:tab pos="8064500" algn="l"/>
        </a:tabLst>
        <a:defRPr sz="20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5193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6pPr>
      <a:lvl7pPr marL="29765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7pPr>
      <a:lvl8pPr marL="34337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8pPr>
      <a:lvl9pPr marL="3890963" indent="-228600" algn="l" rtl="0" eaLnBrk="1" fontAlgn="base" hangingPunct="1">
        <a:spcBef>
          <a:spcPct val="20000"/>
        </a:spcBef>
        <a:spcAft>
          <a:spcPct val="0"/>
        </a:spcAft>
        <a:buChar char="»"/>
        <a:tabLst>
          <a:tab pos="8064500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400" dirty="0"/>
              <a:t>All of the labs will take place in the P&amp;T-1/2 range.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One student per range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One </a:t>
            </a:r>
            <a:r>
              <a:rPr lang="en-US" sz="2400" dirty="0" err="1"/>
              <a:t>SecurityOnion</a:t>
            </a:r>
            <a:r>
              <a:rPr lang="en-US" sz="2400" dirty="0"/>
              <a:t> instance per range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783614" y="1595443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dc01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WinSvr2016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783614" y="2494077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fs01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WinSvr2016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783614" y="3392711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CLIENT1-4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Win10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783613" y="4291345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CLIENT5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XP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446579" y="1595442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 err="1">
                <a:solidFill>
                  <a:schemeClr val="bg2"/>
                </a:solidFill>
              </a:rPr>
              <a:t>SecurityOnion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WinSvr2016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ELK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440447" y="2494077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dco1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Narrow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Win11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440447" y="3392711"/>
            <a:ext cx="1066800" cy="783963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solidFill>
                  <a:schemeClr val="bg2"/>
                </a:solidFill>
              </a:rPr>
              <a:t>dco2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Narrow" pitchFamily="34" charset="0"/>
              </a:rPr>
              <a:t>Win11</a:t>
            </a:r>
          </a:p>
        </p:txBody>
      </p:sp>
      <p:cxnSp>
        <p:nvCxnSpPr>
          <p:cNvPr id="16" name="Elbow Connector 15"/>
          <p:cNvCxnSpPr>
            <a:stCxn id="6" idx="1"/>
            <a:endCxn id="10" idx="3"/>
          </p:cNvCxnSpPr>
          <p:nvPr/>
        </p:nvCxnSpPr>
        <p:spPr bwMode="auto">
          <a:xfrm rot="10800000">
            <a:off x="8513380" y="1987425"/>
            <a:ext cx="2270235" cy="898635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9B03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Elbow Connector 16"/>
          <p:cNvCxnSpPr>
            <a:stCxn id="7" idx="1"/>
            <a:endCxn id="10" idx="3"/>
          </p:cNvCxnSpPr>
          <p:nvPr/>
        </p:nvCxnSpPr>
        <p:spPr bwMode="auto">
          <a:xfrm rot="10800000">
            <a:off x="8513380" y="1987425"/>
            <a:ext cx="2270235" cy="179726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FF9B03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>
            <a:stCxn id="5" idx="1"/>
            <a:endCxn id="10" idx="3"/>
          </p:cNvCxnSpPr>
          <p:nvPr/>
        </p:nvCxnSpPr>
        <p:spPr bwMode="auto">
          <a:xfrm flipH="1" flipV="1">
            <a:off x="8513379" y="1987424"/>
            <a:ext cx="227023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B03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8870730" y="1512738"/>
            <a:ext cx="1555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Winlogbeat</a:t>
            </a:r>
            <a:r>
              <a:rPr lang="en-US" sz="1200" dirty="0">
                <a:solidFill>
                  <a:schemeClr val="tx1"/>
                </a:solidFill>
              </a:rPr>
              <a:t> Traffic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HTTP 5044 Logstash</a:t>
            </a:r>
          </a:p>
        </p:txBody>
      </p:sp>
      <p:cxnSp>
        <p:nvCxnSpPr>
          <p:cNvPr id="26" name="Elbow Connector 25"/>
          <p:cNvCxnSpPr>
            <a:stCxn id="12" idx="1"/>
            <a:endCxn id="10" idx="1"/>
          </p:cNvCxnSpPr>
          <p:nvPr/>
        </p:nvCxnSpPr>
        <p:spPr bwMode="auto">
          <a:xfrm rot="10800000" flipH="1">
            <a:off x="7440447" y="1987425"/>
            <a:ext cx="6132" cy="1797269"/>
          </a:xfrm>
          <a:prstGeom prst="bentConnector3">
            <a:avLst>
              <a:gd name="adj1" fmla="val -3727984"/>
            </a:avLst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782221" y="2379405"/>
            <a:ext cx="1463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SecurityOnion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HTTPS 443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Kibana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HTTPS 5601</a:t>
            </a:r>
          </a:p>
        </p:txBody>
      </p:sp>
      <p:sp>
        <p:nvSpPr>
          <p:cNvPr id="30" name="Line Callout 1 (Accent Bar) 29"/>
          <p:cNvSpPr/>
          <p:nvPr/>
        </p:nvSpPr>
        <p:spPr bwMode="auto">
          <a:xfrm>
            <a:off x="6789683" y="5075308"/>
            <a:ext cx="3636578" cy="905078"/>
          </a:xfrm>
          <a:prstGeom prst="accentCallout1">
            <a:avLst>
              <a:gd name="adj1" fmla="val 22181"/>
              <a:gd name="adj2" fmla="val 99948"/>
              <a:gd name="adj3" fmla="val -10098"/>
              <a:gd name="adj4" fmla="val 108863"/>
            </a:avLst>
          </a:prstGeom>
          <a:noFill/>
          <a:ln w="38100" cap="flat" cmpd="sng" algn="ctr">
            <a:solidFill>
              <a:srgbClr val="FF9B0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No central logging as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Winlogbeats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does not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support XP and Catapult failed to properly configure event forwarding.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051182"/>
              </p:ext>
            </p:extLst>
          </p:nvPr>
        </p:nvGraphicFramePr>
        <p:xfrm>
          <a:off x="55716" y="1595443"/>
          <a:ext cx="12080568" cy="4795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Ingestion Pipeline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07999" y="1595443"/>
            <a:ext cx="11461137" cy="1157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20040" indent="-320040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Char char="–"/>
              <a:tabLst>
                <a:tab pos="8064500" algn="l"/>
              </a:tabLst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49224" indent="-3190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Char char="–"/>
              <a:tabLst>
                <a:tab pos="8064500" algn="l"/>
              </a:tabLs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978408" indent="-3190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Char char="–"/>
              <a:tabLst>
                <a:tab pos="8064500" algn="l"/>
              </a:tabLst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316736" indent="-3190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8064500" algn="l"/>
              </a:tabLst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1645920" indent="-319088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SzPct val="125000"/>
              <a:buFont typeface="Arial Narrow" pitchFamily="34" charset="0"/>
              <a:buChar char="–"/>
              <a:tabLst>
                <a:tab pos="8064500" algn="l"/>
              </a:tabLst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25193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8064500" algn="l"/>
              </a:tabLst>
              <a:defRPr sz="2000">
                <a:solidFill>
                  <a:schemeClr val="tx1"/>
                </a:solidFill>
                <a:latin typeface="+mn-lt"/>
              </a:defRPr>
            </a:lvl6pPr>
            <a:lvl7pPr marL="2976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8064500" algn="l"/>
              </a:tabLst>
              <a:defRPr sz="2000">
                <a:solidFill>
                  <a:schemeClr val="tx1"/>
                </a:solidFill>
                <a:latin typeface="+mn-lt"/>
              </a:defRPr>
            </a:lvl7pPr>
            <a:lvl8pPr marL="3433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8064500" algn="l"/>
              </a:tabLst>
              <a:defRPr sz="2000">
                <a:solidFill>
                  <a:schemeClr val="tx1"/>
                </a:solidFill>
                <a:latin typeface="+mn-lt"/>
              </a:defRPr>
            </a:lvl8pPr>
            <a:lvl9pPr marL="3890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tabLst>
                <a:tab pos="8064500" algn="l"/>
              </a:tabLs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This pipeline has been pre-configured for this WST and P&amp;T-2</a:t>
            </a:r>
          </a:p>
          <a:p>
            <a:r>
              <a:rPr lang="en-US" kern="0" dirty="0"/>
              <a:t>You </a:t>
            </a:r>
            <a:r>
              <a:rPr lang="en-US" i="1" kern="0" dirty="0"/>
              <a:t>may</a:t>
            </a:r>
            <a:r>
              <a:rPr lang="en-US" kern="0" dirty="0"/>
              <a:t> choose to modify this pipeline for future missions as you have a need</a:t>
            </a:r>
          </a:p>
        </p:txBody>
      </p:sp>
    </p:spTree>
    <p:extLst>
      <p:ext uri="{BB962C8B-B14F-4D97-AF65-F5344CB8AC3E}">
        <p14:creationId xmlns:p14="http://schemas.microsoft.com/office/powerpoint/2010/main" val="293736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400" dirty="0"/>
              <a:t>There are two timelines that you will narrow your search windows to: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13 Jan 2022 1000 – 1300: Instructor </a:t>
            </a:r>
            <a:r>
              <a:rPr lang="en-US" sz="2000" dirty="0" err="1"/>
              <a:t>SoM</a:t>
            </a:r>
            <a:endParaRPr lang="en-US" sz="2000" dirty="0"/>
          </a:p>
          <a:p>
            <a:pPr lvl="1">
              <a:buClr>
                <a:schemeClr val="tx1"/>
              </a:buClr>
            </a:pPr>
            <a:r>
              <a:rPr lang="en-US" sz="2000" dirty="0"/>
              <a:t>13 Jan 2022 0840 – 1000: P&amp;T-1 Execution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You can see what your attack in the last mission looked like from a DCO perspective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Think about what queries and filters you might apply to detect your activity if you were a network defender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Windows</a:t>
            </a:r>
          </a:p>
        </p:txBody>
      </p:sp>
    </p:spTree>
    <p:extLst>
      <p:ext uri="{BB962C8B-B14F-4D97-AF65-F5344CB8AC3E}">
        <p14:creationId xmlns:p14="http://schemas.microsoft.com/office/powerpoint/2010/main" val="1348308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400" dirty="0"/>
              <a:t>By the end of today, you will: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Be familiar with navigating </a:t>
            </a:r>
            <a:r>
              <a:rPr lang="en-US" sz="2000" dirty="0" err="1"/>
              <a:t>Kibana</a:t>
            </a:r>
            <a:endParaRPr lang="en-US" sz="2000" dirty="0"/>
          </a:p>
          <a:p>
            <a:pPr lvl="1">
              <a:buClr>
                <a:schemeClr val="tx1"/>
              </a:buClr>
            </a:pPr>
            <a:r>
              <a:rPr lang="en-US" sz="2000" dirty="0"/>
              <a:t>Create two dashboards for threat hunting and investigation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Create visualizations implementing frequency analysis to detect abnormal activity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Create visualizations to analyze process parent/child relationships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Create custom drill down events to pass filters and queries from one dashboard to another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Create filters and queries to identify specific adversary TTPs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Use what you’ve created to detect the two previously mentioned attacks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Key analytic techniques: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2"/>
                </a:solidFill>
              </a:rPr>
              <a:t>Frequency Analysis / Long-tail Analysis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2"/>
                </a:solidFill>
              </a:rPr>
              <a:t>Timeline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State</a:t>
            </a:r>
          </a:p>
        </p:txBody>
      </p:sp>
    </p:spTree>
    <p:extLst>
      <p:ext uri="{BB962C8B-B14F-4D97-AF65-F5344CB8AC3E}">
        <p14:creationId xmlns:p14="http://schemas.microsoft.com/office/powerpoint/2010/main" val="1121185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2"/>
                </a:solidFill>
              </a:rPr>
              <a:t>Add your last name to your saved visualizations, dashboards, and queries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2"/>
                </a:solidFill>
              </a:rPr>
              <a:t>Do not search past 18 July 2022 in your time filters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2"/>
                </a:solidFill>
              </a:rPr>
              <a:t>Reference the implementation details of instructor created dashboards and visualizations only if you get stuck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2"/>
                </a:solidFill>
              </a:rPr>
              <a:t>Instructor dashboards and visualizations have “(Instructor)” in the 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ROEs</a:t>
            </a:r>
          </a:p>
        </p:txBody>
      </p:sp>
    </p:spTree>
    <p:extLst>
      <p:ext uri="{BB962C8B-B14F-4D97-AF65-F5344CB8AC3E}">
        <p14:creationId xmlns:p14="http://schemas.microsoft.com/office/powerpoint/2010/main" val="6102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Day ROEs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7EA7E-5B2E-5CD7-90CB-2A7543E187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During mission planning: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Start with your hypotheses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Determine what events you need to look at, what fields in those events matter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Determine how you are going to analyze those events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Build filters, queries, and dashboards during flight line by line (these will be made by yourself)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A244F983-BE98-74D4-AFD3-92E21ACDB4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640853"/>
            <a:ext cx="5486400" cy="4117177"/>
          </a:xfrm>
          <a:ln w="38100">
            <a:solidFill>
              <a:schemeClr val="tx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5BE408-2C42-385A-409B-F0E95FDD29E6}"/>
              </a:ext>
            </a:extLst>
          </p:cNvPr>
          <p:cNvSpPr txBox="1"/>
          <p:nvPr/>
        </p:nvSpPr>
        <p:spPr>
          <a:xfrm>
            <a:off x="6197599" y="5758030"/>
            <a:ext cx="5486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#FOOTSTOMP</a:t>
            </a:r>
          </a:p>
        </p:txBody>
      </p:sp>
    </p:spTree>
    <p:extLst>
      <p:ext uri="{BB962C8B-B14F-4D97-AF65-F5344CB8AC3E}">
        <p14:creationId xmlns:p14="http://schemas.microsoft.com/office/powerpoint/2010/main" val="240875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61C3A3-A441-689F-375C-1E69F5595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32126"/>
              </p:ext>
            </p:extLst>
          </p:nvPr>
        </p:nvGraphicFramePr>
        <p:xfrm>
          <a:off x="1031387" y="1911934"/>
          <a:ext cx="10129226" cy="2133600"/>
        </p:xfrm>
        <a:graphic>
          <a:graphicData uri="http://schemas.openxmlformats.org/drawingml/2006/table">
            <a:tbl>
              <a:tblPr firstRow="1" firstCol="1" bandRow="1"/>
              <a:tblGrid>
                <a:gridCol w="1343372">
                  <a:extLst>
                    <a:ext uri="{9D8B030D-6E8A-4147-A177-3AD203B41FA5}">
                      <a16:colId xmlns:a16="http://schemas.microsoft.com/office/drawing/2014/main" val="3391466891"/>
                    </a:ext>
                  </a:extLst>
                </a:gridCol>
                <a:gridCol w="1948053">
                  <a:extLst>
                    <a:ext uri="{9D8B030D-6E8A-4147-A177-3AD203B41FA5}">
                      <a16:colId xmlns:a16="http://schemas.microsoft.com/office/drawing/2014/main" val="3706680030"/>
                    </a:ext>
                  </a:extLst>
                </a:gridCol>
                <a:gridCol w="6837801">
                  <a:extLst>
                    <a:ext uri="{9D8B030D-6E8A-4147-A177-3AD203B41FA5}">
                      <a16:colId xmlns:a16="http://schemas.microsoft.com/office/drawing/2014/main" val="615205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Segoe UI" panose="020B0502040204020203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✅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Note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MS Mincho" panose="02020609040205080304" pitchFamily="49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Detailed information that is required to fully understanding the concept or to be able to execute a procedure but is not necessarily related to a key learning objective.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390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bg2"/>
                          </a:solidFill>
                          <a:effectLst/>
                          <a:latin typeface="Segoe UI" panose="020B0502040204020203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💡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  <a:latin typeface="Segoe UI" panose="020B0502040204020203" pitchFamily="34" charset="0"/>
                        <a:ea typeface="MS Mincho" panose="02020609040205080304" pitchFamily="49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Learning Point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MS Mincho" panose="02020609040205080304" pitchFamily="49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Information related to key learning objectives.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926549"/>
                  </a:ext>
                </a:extLst>
              </a:tr>
              <a:tr h="1007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Segoe UI" panose="020B0502040204020203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⚠️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Warning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MS Mincho" panose="02020609040205080304" pitchFamily="49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Important information related to safety and security.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28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Segoe UI" panose="020B0502040204020203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✋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Raise Hand</a:t>
                      </a:r>
                      <a:endParaRPr lang="en-US" sz="2000" dirty="0"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  <a:ea typeface="MS Mincho" panose="02020609040205080304" pitchFamily="49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  <a:ea typeface="MS Mincho" panose="02020609040205080304" pitchFamily="49" charset="-128"/>
                          <a:cs typeface="Segoe UI" panose="020B0502040204020203" pitchFamily="34" charset="0"/>
                        </a:rPr>
                        <a:t>Raise your hand for instructor assistance. This is often used at critical points to validate your understanding of the material.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95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/>
              <a:t>Purpose</a:t>
            </a:r>
          </a:p>
          <a:p>
            <a:pPr>
              <a:buClr>
                <a:schemeClr val="tx1"/>
              </a:buClr>
            </a:pPr>
            <a:r>
              <a:rPr lang="en-US" dirty="0"/>
              <a:t>Tools</a:t>
            </a:r>
          </a:p>
          <a:p>
            <a:pPr>
              <a:buClr>
                <a:schemeClr val="tx1"/>
              </a:buClr>
            </a:pPr>
            <a:r>
              <a:rPr lang="en-US" dirty="0"/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Pipeline</a:t>
            </a:r>
          </a:p>
          <a:p>
            <a:pPr>
              <a:buClr>
                <a:schemeClr val="tx1"/>
              </a:buClr>
            </a:pPr>
            <a:r>
              <a:rPr lang="en-US" dirty="0"/>
              <a:t>Time Windows</a:t>
            </a:r>
          </a:p>
          <a:p>
            <a:pPr>
              <a:buClr>
                <a:schemeClr val="tx1"/>
              </a:buClr>
            </a:pPr>
            <a:r>
              <a:rPr lang="en-US" dirty="0"/>
              <a:t>ROEs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260426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45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72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tx2"/>
                </a:solidFill>
              </a:rPr>
              <a:t>These lessons are not testable and are designed only for your benefit during mission planning and execution.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298269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You will be working with ELK during this WST</a:t>
            </a:r>
          </a:p>
          <a:p>
            <a:pPr>
              <a:buClr>
                <a:schemeClr val="tx1"/>
              </a:buClr>
            </a:pPr>
            <a:r>
              <a:rPr lang="en-US" dirty="0"/>
              <a:t>Anything you build today can be used during the mission tomorrow</a:t>
            </a:r>
          </a:p>
          <a:p>
            <a:pPr>
              <a:buClr>
                <a:schemeClr val="tx1"/>
              </a:buClr>
            </a:pPr>
            <a:r>
              <a:rPr lang="en-US" dirty="0"/>
              <a:t>I will help you build anything you want so long as you can show me how it supports a hypothesis you have about some adversary activity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426761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Schedule</a:t>
            </a:r>
          </a:p>
          <a:p>
            <a:pPr>
              <a:buClr>
                <a:schemeClr val="tx1"/>
              </a:buClr>
            </a:pPr>
            <a:r>
              <a:rPr lang="en-US" dirty="0"/>
              <a:t>Purpose</a:t>
            </a:r>
          </a:p>
          <a:p>
            <a:pPr>
              <a:buClr>
                <a:schemeClr val="tx1"/>
              </a:buClr>
            </a:pPr>
            <a:r>
              <a:rPr lang="en-US" dirty="0"/>
              <a:t>Tools</a:t>
            </a:r>
          </a:p>
          <a:p>
            <a:pPr>
              <a:buClr>
                <a:schemeClr val="tx1"/>
              </a:buClr>
            </a:pPr>
            <a:r>
              <a:rPr lang="en-US" dirty="0"/>
              <a:t>Environment</a:t>
            </a:r>
          </a:p>
          <a:p>
            <a:pPr>
              <a:buClr>
                <a:schemeClr val="tx1"/>
              </a:buClr>
            </a:pPr>
            <a:r>
              <a:rPr lang="en-US" dirty="0"/>
              <a:t>Pipeline</a:t>
            </a:r>
          </a:p>
          <a:p>
            <a:pPr>
              <a:buClr>
                <a:schemeClr val="tx1"/>
              </a:buClr>
            </a:pPr>
            <a:r>
              <a:rPr lang="en-US" dirty="0"/>
              <a:t>Time Windows</a:t>
            </a:r>
          </a:p>
          <a:p>
            <a:pPr>
              <a:buClr>
                <a:schemeClr val="tx1"/>
              </a:buClr>
            </a:pPr>
            <a:r>
              <a:rPr lang="en-US" dirty="0"/>
              <a:t>ROEs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1262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D13E11-FB16-72F4-E5BE-674A8A37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Guided (5 hours)</a:t>
            </a:r>
          </a:p>
          <a:p>
            <a:pPr lvl="1"/>
            <a:r>
              <a:rPr lang="en-US" dirty="0"/>
              <a:t>WST-2 Introduction</a:t>
            </a:r>
          </a:p>
          <a:p>
            <a:pPr lvl="1"/>
            <a:r>
              <a:rPr lang="en-US" dirty="0"/>
              <a:t>WST-2 Kibana User Interface and Components</a:t>
            </a:r>
          </a:p>
          <a:p>
            <a:pPr lvl="1"/>
            <a:r>
              <a:rPr lang="en-US" dirty="0"/>
              <a:t>WST-2 Dashboard Workflow</a:t>
            </a:r>
          </a:p>
          <a:p>
            <a:pPr lvl="1"/>
            <a:r>
              <a:rPr lang="en-US" dirty="0"/>
              <a:t>WST-2 Lab 2</a:t>
            </a:r>
          </a:p>
          <a:p>
            <a:pPr lvl="1"/>
            <a:r>
              <a:rPr lang="en-US" dirty="0"/>
              <a:t>WST-2 Lab 3</a:t>
            </a:r>
          </a:p>
          <a:p>
            <a:pPr lvl="1"/>
            <a:r>
              <a:rPr lang="en-US" dirty="0"/>
              <a:t>WST-2 Lab 4</a:t>
            </a:r>
          </a:p>
          <a:p>
            <a:r>
              <a:rPr lang="en-US" dirty="0"/>
              <a:t>Unguided (1 hour)</a:t>
            </a:r>
          </a:p>
          <a:p>
            <a:pPr lvl="1"/>
            <a:r>
              <a:rPr lang="en-US" dirty="0"/>
              <a:t>You can work on building your own custom visualizations and analytics</a:t>
            </a:r>
          </a:p>
          <a:p>
            <a:pPr lvl="1"/>
            <a:r>
              <a:rPr lang="en-US" dirty="0"/>
              <a:t>Consider splitting out tasks/work</a:t>
            </a:r>
          </a:p>
          <a:p>
            <a:pPr lvl="1"/>
            <a:r>
              <a:rPr lang="en-US" dirty="0"/>
              <a:t>I will here to help answer questions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1EE214-C38E-0678-EE00-22E84655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405885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Give students baseline proficiency with tools that are commonly used throughout USAF DCO units.</a:t>
            </a:r>
          </a:p>
          <a:p>
            <a:pPr>
              <a:buClr>
                <a:schemeClr val="tx1"/>
              </a:buClr>
            </a:pPr>
            <a:r>
              <a:rPr lang="en-US" dirty="0"/>
              <a:t>Demonstrate the implementation of generic threat hunting analysis techniques applicable outside of the tools we will use to implement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349279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400" dirty="0" err="1"/>
              <a:t>SecurityOnion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2000" dirty="0"/>
              <a:t>A free, open source appliance (OS distribution with pre-packaged software) for threat hunting, network security monitoring, and log analysis.</a:t>
            </a:r>
          </a:p>
          <a:p>
            <a:pPr>
              <a:buClr>
                <a:schemeClr val="tx1"/>
              </a:buClr>
            </a:pPr>
            <a:r>
              <a:rPr lang="en-US" sz="2400" dirty="0" err="1"/>
              <a:t>ElasticSearch</a:t>
            </a:r>
            <a:r>
              <a:rPr lang="en-US" sz="2400" dirty="0"/>
              <a:t>, </a:t>
            </a:r>
            <a:r>
              <a:rPr lang="en-US" sz="2400" dirty="0" err="1"/>
              <a:t>Logstash</a:t>
            </a:r>
            <a:r>
              <a:rPr lang="en-US" sz="2400" dirty="0"/>
              <a:t>, and </a:t>
            </a:r>
            <a:r>
              <a:rPr lang="en-US" sz="2400" dirty="0" err="1"/>
              <a:t>Kibana</a:t>
            </a:r>
            <a:r>
              <a:rPr lang="en-US" sz="2400" dirty="0"/>
              <a:t> (ELK stack)</a:t>
            </a:r>
          </a:p>
          <a:p>
            <a:pPr lvl="1">
              <a:buClr>
                <a:schemeClr val="tx1"/>
              </a:buClr>
            </a:pPr>
            <a:r>
              <a:rPr lang="en-US" sz="2000" dirty="0" err="1"/>
              <a:t>ElasticSearch</a:t>
            </a:r>
            <a:r>
              <a:rPr lang="en-US" sz="2000" dirty="0"/>
              <a:t>: Search and analytics engine for both structured and unstructured data.</a:t>
            </a:r>
          </a:p>
          <a:p>
            <a:pPr lvl="1">
              <a:buClr>
                <a:schemeClr val="tx1"/>
              </a:buClr>
            </a:pPr>
            <a:r>
              <a:rPr lang="en-US" sz="2000" dirty="0" err="1"/>
              <a:t>Logstash</a:t>
            </a:r>
            <a:r>
              <a:rPr lang="en-US" sz="2000" dirty="0"/>
              <a:t>: Performs log aggregation, storage, and enrichment.</a:t>
            </a:r>
          </a:p>
          <a:p>
            <a:pPr lvl="1">
              <a:buClr>
                <a:schemeClr val="tx1"/>
              </a:buClr>
            </a:pPr>
            <a:r>
              <a:rPr lang="en-US" sz="2000" dirty="0" err="1"/>
              <a:t>Kibana</a:t>
            </a:r>
            <a:r>
              <a:rPr lang="en-US" sz="2000" dirty="0"/>
              <a:t>: Web interface for visualizations and analysis.</a:t>
            </a:r>
          </a:p>
          <a:p>
            <a:pPr lvl="1">
              <a:buClr>
                <a:schemeClr val="tx1"/>
              </a:buClr>
            </a:pPr>
            <a:r>
              <a:rPr lang="en-US" sz="2000" dirty="0"/>
              <a:t>ELK is a component of </a:t>
            </a:r>
            <a:r>
              <a:rPr lang="en-US" sz="2000" dirty="0" err="1"/>
              <a:t>SecurityOnion</a:t>
            </a:r>
            <a:r>
              <a:rPr lang="en-US" sz="2000" dirty="0"/>
              <a:t> and is commonly used as a Security Information and Event Manager (SIEM).</a:t>
            </a:r>
          </a:p>
          <a:p>
            <a:pPr>
              <a:buClr>
                <a:schemeClr val="tx1"/>
              </a:buClr>
            </a:pPr>
            <a:r>
              <a:rPr lang="en-US" sz="2400" dirty="0" err="1"/>
              <a:t>Winlogbeat</a:t>
            </a:r>
            <a:endParaRPr lang="en-US" sz="2400" dirty="0"/>
          </a:p>
          <a:p>
            <a:pPr lvl="1">
              <a:buClr>
                <a:schemeClr val="tx1"/>
              </a:buClr>
            </a:pPr>
            <a:r>
              <a:rPr lang="en-US" sz="2000" dirty="0"/>
              <a:t>An agent that that collects, normalizes, enriches, and ships logs from Windows systems to an ELK server.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99360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ELK</a:t>
            </a:r>
          </a:p>
          <a:p>
            <a:pPr lvl="1"/>
            <a:r>
              <a:rPr lang="en-US" dirty="0"/>
              <a:t>ELK is a commonly used SIEM across several DCO units</a:t>
            </a:r>
          </a:p>
          <a:p>
            <a:pPr lvl="1"/>
            <a:r>
              <a:rPr lang="en-US" dirty="0"/>
              <a:t>It is free and open-source, therefore no cost to this unit</a:t>
            </a:r>
          </a:p>
          <a:p>
            <a:pPr lvl="1"/>
            <a:r>
              <a:rPr lang="en-US" dirty="0"/>
              <a:t>The concepts we teach you will be applicable to other SIEMs</a:t>
            </a:r>
          </a:p>
          <a:p>
            <a:pPr lvl="1"/>
            <a:r>
              <a:rPr lang="en-US" dirty="0"/>
              <a:t>Very flexible to the data you can ingest and analyze</a:t>
            </a:r>
          </a:p>
          <a:p>
            <a:pPr lvl="1"/>
            <a:r>
              <a:rPr lang="en-US" dirty="0"/>
              <a:t>Good for analyzing both host and network events</a:t>
            </a:r>
          </a:p>
          <a:p>
            <a:r>
              <a:rPr lang="en-US" dirty="0" err="1"/>
              <a:t>Winlogbeat</a:t>
            </a:r>
            <a:endParaRPr lang="en-US" dirty="0"/>
          </a:p>
          <a:p>
            <a:pPr lvl="1"/>
            <a:r>
              <a:rPr lang="en-US" dirty="0"/>
              <a:t>Beats are a generic agent that are commonly deployed to collect events</a:t>
            </a:r>
          </a:p>
          <a:p>
            <a:pPr lvl="1"/>
            <a:r>
              <a:rPr lang="en-US" dirty="0"/>
              <a:t>EDRs such as Endgame are not authorized in every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tools?</a:t>
            </a:r>
          </a:p>
        </p:txBody>
      </p:sp>
    </p:spTree>
    <p:extLst>
      <p:ext uri="{BB962C8B-B14F-4D97-AF65-F5344CB8AC3E}">
        <p14:creationId xmlns:p14="http://schemas.microsoft.com/office/powerpoint/2010/main" val="3233573427"/>
      </p:ext>
    </p:extLst>
  </p:cSld>
  <p:clrMapOvr>
    <a:masterClrMapping/>
  </p:clrMapOvr>
</p:sld>
</file>

<file path=ppt/theme/theme1.xml><?xml version="1.0" encoding="utf-8"?>
<a:theme xmlns:a="http://schemas.openxmlformats.org/drawingml/2006/main" name="CTI CLASSIFIED Nellis Mar 13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0000"/>
      </a:accent1>
      <a:accent2>
        <a:srgbClr val="00FF00"/>
      </a:accent2>
      <a:accent3>
        <a:srgbClr val="AAAACA"/>
      </a:accent3>
      <a:accent4>
        <a:srgbClr val="DADADA"/>
      </a:accent4>
      <a:accent5>
        <a:srgbClr val="FFAAAA"/>
      </a:accent5>
      <a:accent6>
        <a:srgbClr val="00E700"/>
      </a:accent6>
      <a:hlink>
        <a:srgbClr val="FF00FF"/>
      </a:hlink>
      <a:folHlink>
        <a:srgbClr val="FF9B03"/>
      </a:folHlink>
    </a:clrScheme>
    <a:fontScheme name="CBD Unclassified Template Jul 06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A27C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A27C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BD Unclassified Template Jul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BD Unclassified Template Jul 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BD Unclassified Template Jul 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4CF1871A8E364A8A2FE2AFBB0B197E" ma:contentTypeVersion="51" ma:contentTypeDescription="Create a new document." ma:contentTypeScope="" ma:versionID="e3fbdc83529d92ddd15be03da1ce1139">
  <xsd:schema xmlns:xsd="http://www.w3.org/2001/XMLSchema" xmlns:xs="http://www.w3.org/2001/XMLSchema" xmlns:p="http://schemas.microsoft.com/office/2006/metadata/properties" xmlns:ns2="8fe2a5b8-e29e-4a81-88af-c17cdf3700fa" targetNamespace="http://schemas.microsoft.com/office/2006/metadata/properties" ma:root="true" ma:fieldsID="4e2eebc537fbb4d3cb577a07957e1e5a" ns2:_="">
    <xsd:import namespace="8fe2a5b8-e29e-4a81-88af-c17cdf3700fa"/>
    <xsd:element name="properties">
      <xsd:complexType>
        <xsd:sequence>
          <xsd:element name="documentManagement">
            <xsd:complexType>
              <xsd:all>
                <xsd:element ref="ns2:Linke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e2a5b8-e29e-4a81-88af-c17cdf3700fa" elementFormDefault="qualified">
    <xsd:import namespace="http://schemas.microsoft.com/office/2006/documentManagement/types"/>
    <xsd:import namespace="http://schemas.microsoft.com/office/infopath/2007/PartnerControls"/>
    <xsd:element name="Linked" ma:index="8" nillable="true" ma:displayName="Link" ma:default="0" ma:description="Item is included in lesson manifest and displayed in CCMS" ma:internalName="Linked">
      <xsd:simpleType>
        <xsd:restriction base="dms:Boolean"/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Linked xmlns="8fe2a5b8-e29e-4a81-88af-c17cdf3700fa">false</Linked>
  </documentManagement>
</p:properties>
</file>

<file path=customXml/itemProps1.xml><?xml version="1.0" encoding="utf-8"?>
<ds:datastoreItem xmlns:ds="http://schemas.openxmlformats.org/officeDocument/2006/customXml" ds:itemID="{3D2E451E-FEBF-45FB-A7B7-3F29C1625C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e2a5b8-e29e-4a81-88af-c17cdf3700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9B3554-87D7-4256-94EA-727C2E7F5C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7ABEF6-3AB1-4E97-8262-51C44C936B0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fe2a5b8-e29e-4a81-88af-c17cdf3700f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8499</TotalTime>
  <Pages>15</Pages>
  <Words>920</Words>
  <Application>Microsoft Office PowerPoint</Application>
  <PresentationFormat>Widescreen</PresentationFormat>
  <Paragraphs>149</Paragraphs>
  <Slides>19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Segoe UI</vt:lpstr>
      <vt:lpstr>Arial Narrow</vt:lpstr>
      <vt:lpstr>Arial</vt:lpstr>
      <vt:lpstr>CTI CLASSIFIED Nellis Mar 13</vt:lpstr>
      <vt:lpstr>PowerPoint Presentation</vt:lpstr>
      <vt:lpstr>PowerPoint Presentation</vt:lpstr>
      <vt:lpstr>Disclaimer</vt:lpstr>
      <vt:lpstr>Motivation</vt:lpstr>
      <vt:lpstr>Overview</vt:lpstr>
      <vt:lpstr>Schedule</vt:lpstr>
      <vt:lpstr>Purpose</vt:lpstr>
      <vt:lpstr>Tools</vt:lpstr>
      <vt:lpstr>Why these tools?</vt:lpstr>
      <vt:lpstr>Environment</vt:lpstr>
      <vt:lpstr>Ingestion Pipeline</vt:lpstr>
      <vt:lpstr>Time Windows</vt:lpstr>
      <vt:lpstr>End State</vt:lpstr>
      <vt:lpstr>ROEs</vt:lpstr>
      <vt:lpstr>Mission Day ROEs</vt:lpstr>
      <vt:lpstr>ROEs</vt:lpstr>
      <vt:lpstr>Overview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Threat Detection: Detecting Rootkits</dc:title>
  <dc:creator>Ed.Linert</dc:creator>
  <dc:description>New template May 09. Completed the development of a master title slide.</dc:description>
  <cp:lastModifiedBy>Michael Lester</cp:lastModifiedBy>
  <cp:revision>411</cp:revision>
  <cp:lastPrinted>2020-08-11T16:31:54Z</cp:lastPrinted>
  <dcterms:created xsi:type="dcterms:W3CDTF">2010-02-10T22:23:15Z</dcterms:created>
  <dcterms:modified xsi:type="dcterms:W3CDTF">2023-01-13T23:47:41Z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0x010100D94CF1871A8E364A8A2FE2AFBB0B197E</vt:lpwstr>
  </property>
  <property fmtid="{D5CDD505-2E9C-101B-9397-08002B2CF9AE}" pid="3" name="_dlc_DocIdItemGuid">
    <vt:lpwstr>d7ea2c8b-9009-4d5d-8a26-4cfd3848b0bf</vt:lpwstr>
  </property>
</Properties>
</file>