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embedTrueTypeFonts="1">
  <p:sldMasterIdLst>
    <p:sldMasterId id="2147483657" r:id="rId4"/>
  </p:sldMasterIdLst>
  <p:notesMasterIdLst>
    <p:notesMasterId r:id="rId39"/>
  </p:notesMasterIdLst>
  <p:handoutMasterIdLst>
    <p:handoutMasterId r:id="rId40"/>
  </p:handoutMasterIdLst>
  <p:sldIdLst>
    <p:sldId id="278" r:id="rId5"/>
    <p:sldId id="285" r:id="rId6"/>
    <p:sldId id="367" r:id="rId7"/>
    <p:sldId id="332" r:id="rId8"/>
    <p:sldId id="366" r:id="rId9"/>
    <p:sldId id="575" r:id="rId10"/>
    <p:sldId id="369" r:id="rId11"/>
    <p:sldId id="574" r:id="rId12"/>
    <p:sldId id="370" r:id="rId13"/>
    <p:sldId id="556" r:id="rId14"/>
    <p:sldId id="557" r:id="rId15"/>
    <p:sldId id="558" r:id="rId16"/>
    <p:sldId id="559" r:id="rId17"/>
    <p:sldId id="560" r:id="rId18"/>
    <p:sldId id="561" r:id="rId19"/>
    <p:sldId id="562" r:id="rId20"/>
    <p:sldId id="553" r:id="rId21"/>
    <p:sldId id="563" r:id="rId22"/>
    <p:sldId id="564" r:id="rId23"/>
    <p:sldId id="565" r:id="rId24"/>
    <p:sldId id="566" r:id="rId25"/>
    <p:sldId id="567" r:id="rId26"/>
    <p:sldId id="571" r:id="rId27"/>
    <p:sldId id="371" r:id="rId28"/>
    <p:sldId id="568" r:id="rId29"/>
    <p:sldId id="569" r:id="rId30"/>
    <p:sldId id="570" r:id="rId31"/>
    <p:sldId id="572" r:id="rId32"/>
    <p:sldId id="372" r:id="rId33"/>
    <p:sldId id="354" r:id="rId34"/>
    <p:sldId id="373" r:id="rId35"/>
    <p:sldId id="573" r:id="rId36"/>
    <p:sldId id="284" r:id="rId37"/>
    <p:sldId id="283" r:id="rId38"/>
  </p:sldIdLst>
  <p:sldSz cx="12192000" cy="6858000"/>
  <p:notesSz cx="7010400" cy="9296400"/>
  <p:embeddedFontLst>
    <p:embeddedFont>
      <p:font typeface="Arial Narrow" panose="020B0606020202030204" pitchFamily="34" charset="0"/>
      <p:regular r:id="rId41"/>
      <p:bold r:id="rId42"/>
      <p:italic r:id="rId43"/>
      <p:boldItalic r:id="rId44"/>
    </p:embeddedFont>
    <p:embeddedFont>
      <p:font typeface="Consolas" panose="020B0609020204030204" pitchFamily="49" charset="0"/>
      <p:regular r:id="rId45"/>
      <p:bold r:id="rId46"/>
      <p:italic r:id="rId47"/>
      <p:boldItalic r:id="rId48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A27C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A27C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A27C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A27C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A27C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FFA27C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FFA27C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FFA27C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FFA27C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 userDrawn="1">
          <p15:clr>
            <a:srgbClr val="A4A3A4"/>
          </p15:clr>
        </p15:guide>
        <p15:guide id="2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397" userDrawn="1">
          <p15:clr>
            <a:srgbClr val="A4A3A4"/>
          </p15:clr>
        </p15:guide>
        <p15:guide id="2" pos="414" userDrawn="1">
          <p15:clr>
            <a:srgbClr val="A4A3A4"/>
          </p15:clr>
        </p15:guide>
        <p15:guide id="3" pos="4071" userDrawn="1">
          <p15:clr>
            <a:srgbClr val="A4A3A4"/>
          </p15:clr>
        </p15:guide>
        <p15:guide id="4" orient="horz" pos="190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othy Alvord" initials="TA" lastIdx="1" clrIdx="0">
    <p:extLst>
      <p:ext uri="{19B8F6BF-5375-455C-9EA6-DF929625EA0E}">
        <p15:presenceInfo xmlns:p15="http://schemas.microsoft.com/office/powerpoint/2012/main" userId="S::iscool007@mail.fresnostate.edu::e276dad1-bb6c-47a1-baf6-4a0e9d6ee89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03"/>
    <a:srgbClr val="08D2FA"/>
    <a:srgbClr val="FFFF00"/>
    <a:srgbClr val="FF0000"/>
    <a:srgbClr val="012456"/>
    <a:srgbClr val="00FF00"/>
    <a:srgbClr val="03CD0F"/>
    <a:srgbClr val="FFFFFF"/>
    <a:srgbClr val="00DFCA"/>
    <a:srgbClr val="FFA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90" autoAdjust="0"/>
    <p:restoredTop sz="85312" autoAdjust="0"/>
  </p:normalViewPr>
  <p:slideViewPr>
    <p:cSldViewPr snapToGrid="0" showGuides="1">
      <p:cViewPr varScale="1">
        <p:scale>
          <a:sx n="77" d="100"/>
          <a:sy n="77" d="100"/>
        </p:scale>
        <p:origin x="408" y="66"/>
      </p:cViewPr>
      <p:guideLst>
        <p:guide orient="horz" pos="1080"/>
        <p:guide pos="384"/>
      </p:guideLst>
    </p:cSldViewPr>
  </p:slideViewPr>
  <p:outlineViewPr>
    <p:cViewPr>
      <p:scale>
        <a:sx n="33" d="100"/>
        <a:sy n="33" d="100"/>
      </p:scale>
      <p:origin x="0" y="-1286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796"/>
    </p:cViewPr>
  </p:sorterViewPr>
  <p:notesViewPr>
    <p:cSldViewPr snapToGrid="0" showGuides="1">
      <p:cViewPr varScale="1">
        <p:scale>
          <a:sx n="63" d="100"/>
          <a:sy n="63" d="100"/>
        </p:scale>
        <p:origin x="3106" y="22"/>
      </p:cViewPr>
      <p:guideLst>
        <p:guide orient="horz" pos="5397"/>
        <p:guide pos="414"/>
        <p:guide pos="4071"/>
        <p:guide orient="horz" pos="19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4.fntdata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3" name="Group 141"/>
          <p:cNvGrpSpPr>
            <a:grpSpLocks/>
          </p:cNvGrpSpPr>
          <p:nvPr/>
        </p:nvGrpSpPr>
        <p:grpSpPr bwMode="auto">
          <a:xfrm>
            <a:off x="432064" y="823887"/>
            <a:ext cx="6147793" cy="7644015"/>
            <a:chOff x="228" y="519"/>
            <a:chExt cx="3860" cy="4733"/>
          </a:xfrm>
        </p:grpSpPr>
        <p:sp>
          <p:nvSpPr>
            <p:cNvPr id="3214" name="Rectangle 142"/>
            <p:cNvSpPr>
              <a:spLocks noChangeArrowheads="1"/>
            </p:cNvSpPr>
            <p:nvPr/>
          </p:nvSpPr>
          <p:spPr bwMode="auto">
            <a:xfrm>
              <a:off x="228" y="519"/>
              <a:ext cx="3860" cy="47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215" name="Line 143"/>
            <p:cNvSpPr>
              <a:spLocks noChangeShapeType="1"/>
            </p:cNvSpPr>
            <p:nvPr/>
          </p:nvSpPr>
          <p:spPr bwMode="auto">
            <a:xfrm flipH="1">
              <a:off x="2160" y="522"/>
              <a:ext cx="2" cy="47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218" name="Rectangle 146"/>
          <p:cNvSpPr>
            <a:spLocks noChangeArrowheads="1"/>
          </p:cNvSpPr>
          <p:nvPr/>
        </p:nvSpPr>
        <p:spPr bwMode="auto">
          <a:xfrm>
            <a:off x="413808" y="8523238"/>
            <a:ext cx="6190391" cy="2436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44444" rIns="90475" bIns="44444">
            <a:spAutoFit/>
          </a:bodyPr>
          <a:lstStyle/>
          <a:p>
            <a:pPr indent="61208" defTabSz="913525">
              <a:spcBef>
                <a:spcPts val="0"/>
              </a:spcBef>
              <a:tabLst>
                <a:tab pos="6114644" algn="r"/>
              </a:tabLst>
            </a:pPr>
            <a:r>
              <a:rPr lang="en-US" sz="1000" b="0" dirty="0">
                <a:solidFill>
                  <a:schemeClr val="tx1"/>
                </a:solidFill>
              </a:rPr>
              <a:t>Study Guide • USAF Weapons School • Jan 23	page </a:t>
            </a:r>
            <a:fld id="{B1692CF7-9DCA-42C4-AA69-832C3D5AB963}" type="slidenum">
              <a:rPr lang="en-US" sz="1000" b="0">
                <a:solidFill>
                  <a:schemeClr val="tx1"/>
                </a:solidFill>
              </a:rPr>
              <a:pPr indent="61208" defTabSz="913525">
                <a:spcBef>
                  <a:spcPts val="0"/>
                </a:spcBef>
                <a:tabLst>
                  <a:tab pos="6114644" algn="r"/>
                </a:tabLst>
              </a:pPr>
              <a:t>‹#›</a:t>
            </a:fld>
            <a:r>
              <a:rPr lang="en-US" sz="1000" b="0" dirty="0">
                <a:solidFill>
                  <a:schemeClr val="tx1"/>
                </a:solidFill>
              </a:rPr>
              <a:t> of 19</a:t>
            </a:r>
          </a:p>
        </p:txBody>
      </p:sp>
      <p:sp>
        <p:nvSpPr>
          <p:cNvPr id="8" name="Rectangle 139"/>
          <p:cNvSpPr>
            <a:spLocks noChangeArrowheads="1"/>
          </p:cNvSpPr>
          <p:nvPr/>
        </p:nvSpPr>
        <p:spPr bwMode="auto">
          <a:xfrm>
            <a:off x="404278" y="346835"/>
            <a:ext cx="6195441" cy="355112"/>
          </a:xfrm>
          <a:prstGeom prst="rect">
            <a:avLst/>
          </a:prstGeom>
          <a:noFill/>
          <a:ln w="28575">
            <a:solidFill>
              <a:schemeClr val="bg1">
                <a:lumMod val="65000"/>
                <a:alpha val="50000"/>
              </a:schemeClr>
            </a:solidFill>
            <a:miter lim="800000"/>
            <a:headEnd/>
            <a:tailEnd/>
          </a:ln>
          <a:effectLst/>
        </p:spPr>
        <p:txBody>
          <a:bodyPr wrap="square" lIns="87209" tIns="42840" rIns="87209" bIns="42840">
            <a:spAutoFit/>
          </a:bodyPr>
          <a:lstStyle/>
          <a:p>
            <a:pPr algn="ctr" defTabSz="880547">
              <a:spcBef>
                <a:spcPct val="50000"/>
              </a:spcBef>
            </a:pPr>
            <a:r>
              <a:rPr lang="en-US" sz="1700" dirty="0">
                <a:solidFill>
                  <a:schemeClr val="tx1"/>
                </a:solidFill>
              </a:rPr>
              <a:t>WST-2: Introduction</a:t>
            </a:r>
            <a:endParaRPr lang="en-US" sz="1700" i="1" dirty="0">
              <a:solidFill>
                <a:schemeClr val="tx1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214511" y="27668"/>
            <a:ext cx="6572251" cy="3550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139" tIns="44070" rIns="88139" bIns="44070" anchor="ctr" anchorCtr="1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700" dirty="0">
                <a:solidFill>
                  <a:schemeClr val="tx1"/>
                </a:solidFill>
                <a:latin typeface="Arial" charset="0"/>
              </a:rPr>
              <a:t>UNCLASSIFIED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17554" y="8756877"/>
            <a:ext cx="6572251" cy="3550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139" tIns="44070" rIns="88139" bIns="44070" anchor="ctr" anchorCtr="1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700" dirty="0">
                <a:solidFill>
                  <a:schemeClr val="tx1"/>
                </a:solidFill>
                <a:latin typeface="Arial" charset="0"/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2611238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Rectangle 26"/>
          <p:cNvSpPr>
            <a:spLocks noChangeArrowheads="1"/>
          </p:cNvSpPr>
          <p:nvPr/>
        </p:nvSpPr>
        <p:spPr bwMode="auto">
          <a:xfrm>
            <a:off x="544974" y="8578327"/>
            <a:ext cx="5888736" cy="2436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tIns="44444" rIns="0" bIns="44444">
            <a:spAutoFit/>
          </a:bodyPr>
          <a:lstStyle/>
          <a:p>
            <a:pPr defTabSz="913525">
              <a:spcBef>
                <a:spcPts val="0"/>
              </a:spcBef>
              <a:tabLst>
                <a:tab pos="6094752" algn="r"/>
              </a:tabLst>
            </a:pPr>
            <a:r>
              <a:rPr lang="en-US" sz="1000" b="0" dirty="0">
                <a:solidFill>
                  <a:schemeClr val="tx1"/>
                </a:solidFill>
              </a:rPr>
              <a:t>Lesson Plan • USAF Weapons School • Aug</a:t>
            </a:r>
            <a:r>
              <a:rPr lang="en-US" sz="1000" b="0" baseline="0" dirty="0">
                <a:solidFill>
                  <a:schemeClr val="tx1"/>
                </a:solidFill>
              </a:rPr>
              <a:t> 20</a:t>
            </a:r>
            <a:r>
              <a:rPr lang="en-US" sz="1000" b="0" dirty="0">
                <a:solidFill>
                  <a:schemeClr val="tx1"/>
                </a:solidFill>
              </a:rPr>
              <a:t>	page </a:t>
            </a:r>
            <a:fld id="{1D3BF392-DF7D-44F4-8E68-4A751A44C1E1}" type="slidenum">
              <a:rPr lang="en-US" sz="1000" b="0" smtClean="0">
                <a:solidFill>
                  <a:schemeClr val="tx1"/>
                </a:solidFill>
              </a:rPr>
              <a:pPr defTabSz="913525">
                <a:spcBef>
                  <a:spcPts val="0"/>
                </a:spcBef>
                <a:tabLst>
                  <a:tab pos="6094752" algn="r"/>
                </a:tabLst>
              </a:pPr>
              <a:t>‹#›</a:t>
            </a:fld>
            <a:r>
              <a:rPr lang="en-US" sz="1000" b="0" dirty="0">
                <a:solidFill>
                  <a:schemeClr val="tx1"/>
                </a:solidFill>
              </a:rPr>
              <a:t> of 66</a:t>
            </a:r>
          </a:p>
        </p:txBody>
      </p:sp>
      <p:sp>
        <p:nvSpPr>
          <p:cNvPr id="2075" name="Rectangle 2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811338" y="944563"/>
            <a:ext cx="3395662" cy="1911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76" name="Rectangle 2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6816" y="2954311"/>
            <a:ext cx="5888736" cy="56044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7221" tIns="42845" rIns="87221" bIns="428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139"/>
          <p:cNvSpPr>
            <a:spLocks noChangeArrowheads="1"/>
          </p:cNvSpPr>
          <p:nvPr/>
        </p:nvSpPr>
        <p:spPr bwMode="auto">
          <a:xfrm>
            <a:off x="546383" y="466482"/>
            <a:ext cx="5869173" cy="355112"/>
          </a:xfrm>
          <a:prstGeom prst="rect">
            <a:avLst/>
          </a:prstGeom>
          <a:noFill/>
          <a:ln w="28575">
            <a:solidFill>
              <a:schemeClr val="bg1">
                <a:lumMod val="65000"/>
                <a:alpha val="50000"/>
              </a:schemeClr>
            </a:solidFill>
            <a:miter lim="800000"/>
            <a:headEnd/>
            <a:tailEnd/>
          </a:ln>
          <a:effectLst/>
        </p:spPr>
        <p:txBody>
          <a:bodyPr wrap="square" lIns="87209" tIns="42840" rIns="87209" bIns="42840">
            <a:spAutoFit/>
          </a:bodyPr>
          <a:lstStyle/>
          <a:p>
            <a:pPr algn="ctr" defTabSz="880547">
              <a:spcBef>
                <a:spcPct val="50000"/>
              </a:spcBef>
            </a:pPr>
            <a:r>
              <a:rPr lang="en-US" sz="1700" dirty="0">
                <a:solidFill>
                  <a:schemeClr val="tx1"/>
                </a:solidFill>
              </a:rPr>
              <a:t>CWU917KD, Threat Detection: Detecting Rootkits</a:t>
            </a:r>
            <a:endParaRPr lang="en-US" sz="1700" i="1" dirty="0">
              <a:solidFill>
                <a:schemeClr val="tx1"/>
              </a:solidFill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214511" y="27668"/>
            <a:ext cx="6572251" cy="3550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139" tIns="44070" rIns="88139" bIns="44070" anchor="ctr" anchorCtr="1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700" dirty="0">
                <a:solidFill>
                  <a:schemeClr val="tx1"/>
                </a:solidFill>
                <a:latin typeface="Arial" charset="0"/>
              </a:rPr>
              <a:t>UNCLASSIFIED // FOR OFFICIAL USE ONLY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17554" y="8756877"/>
            <a:ext cx="6572251" cy="3550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139" tIns="44070" rIns="88139" bIns="44070" anchor="ctr" anchorCtr="1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700" dirty="0">
                <a:solidFill>
                  <a:schemeClr val="tx1"/>
                </a:solidFill>
                <a:latin typeface="Arial" charset="0"/>
              </a:rPr>
              <a:t>UNCLASSIFIED // FOR OFFICIAL</a:t>
            </a:r>
            <a:r>
              <a:rPr lang="en-US" sz="1700" baseline="0" dirty="0">
                <a:solidFill>
                  <a:schemeClr val="tx1"/>
                </a:solidFill>
                <a:latin typeface="Arial" charset="0"/>
              </a:rPr>
              <a:t> USE ONLY</a:t>
            </a:r>
            <a:endParaRPr lang="en-US" sz="170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027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300"/>
      </a:spcBef>
      <a:spcAft>
        <a:spcPts val="30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228600" algn="l" rtl="0" eaLnBrk="0" fontAlgn="base" hangingPunct="0">
      <a:spcBef>
        <a:spcPts val="300"/>
      </a:spcBef>
      <a:spcAft>
        <a:spcPts val="30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457200" algn="l" rtl="0" eaLnBrk="0" fontAlgn="base" hangingPunct="0">
      <a:spcBef>
        <a:spcPts val="300"/>
      </a:spcBef>
      <a:spcAft>
        <a:spcPts val="30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685800" algn="l" rtl="0" eaLnBrk="0" fontAlgn="base" hangingPunct="0">
      <a:spcBef>
        <a:spcPts val="300"/>
      </a:spcBef>
      <a:spcAft>
        <a:spcPts val="30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914400" algn="l" rtl="0" eaLnBrk="0" fontAlgn="base" hangingPunct="0">
      <a:spcBef>
        <a:spcPts val="300"/>
      </a:spcBef>
      <a:spcAft>
        <a:spcPts val="30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00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1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811338" y="944563"/>
            <a:ext cx="3395662" cy="1911350"/>
          </a:xfr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https://learn.microsoft.com/en-us/powershell/module/microsoft.powershell.diagnostics/get-winevent?view=powershell-7.3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613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https://learn.microsoft.com/en-us/powershell/module/microsoft.powershell.diagnostics/get-winevent?view=powershell-7.3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57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https://learn.microsoft.com/en-us/powershell/module/microsoft.powershell.diagnostics/get-winevent?view=powershell-7.3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705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https://learn.microsoft.com/en-us/powershell/module/microsoft.powershell.diagnostics/get-winevent?view=powershell-7.3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Slide 6 from DHT-1</a:t>
            </a:r>
          </a:p>
        </p:txBody>
      </p:sp>
    </p:spTree>
    <p:extLst>
      <p:ext uri="{BB962C8B-B14F-4D97-AF65-F5344CB8AC3E}">
        <p14:creationId xmlns:p14="http://schemas.microsoft.com/office/powerpoint/2010/main" val="1869407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https://www.qualitestgroup.com/insights/technical-hub/how-to-query-logs-in-event-viewer-using-the-command-line/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840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https://learn.microsoft.com/en-us/windows-server/administration/windows-commands/wevtutil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11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https://www.wireshark.org/docs/wsug_html_chunked/ChWorkBuildDisplayFilterSection.html</a:t>
            </a:r>
          </a:p>
          <a:p>
            <a:pPr marL="285750" indent="-285750">
              <a:buFontTx/>
              <a:buChar char="-"/>
            </a:pPr>
            <a:r>
              <a:rPr lang="en-US" dirty="0"/>
              <a:t>https://unit42.paloaltonetworks.com/using-wireshark-display-filter-expressions/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5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11338" y="944563"/>
            <a:ext cx="3395662" cy="191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slide.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033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11338" y="944563"/>
            <a:ext cx="3395662" cy="191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slide.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825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11338" y="944563"/>
            <a:ext cx="3395662" cy="191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590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11338" y="944563"/>
            <a:ext cx="3395662" cy="191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4603216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11338" y="944563"/>
            <a:ext cx="3395662" cy="191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slide.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902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11338" y="944563"/>
            <a:ext cx="3395662" cy="191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Questions.</a:t>
            </a:r>
          </a:p>
        </p:txBody>
      </p:sp>
    </p:spTree>
    <p:extLst>
      <p:ext uri="{BB962C8B-B14F-4D97-AF65-F5344CB8AC3E}">
        <p14:creationId xmlns:p14="http://schemas.microsoft.com/office/powerpoint/2010/main" val="33561899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00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1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811338" y="944563"/>
            <a:ext cx="3395662" cy="1911350"/>
          </a:xfr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495675" y="944563"/>
            <a:ext cx="3395663" cy="19113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>
          <a:xfrm>
            <a:off x="556816" y="944563"/>
            <a:ext cx="5888736" cy="7614149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The purpose of these academics is to introduce students to all the tools necessary to be successful on P&amp;T 2. (PS-Session, Command Line Event Viewer, Wireshark)</a:t>
            </a:r>
          </a:p>
          <a:p>
            <a:pPr marL="285750" indent="-285750">
              <a:buFontTx/>
              <a:buChar char="-"/>
            </a:pPr>
            <a:r>
              <a:rPr lang="en-US" dirty="0"/>
              <a:t>Even if you’ve never been in defensive operations, a basic understanding of Windows logs and network traffic is a foundational knowledge concept of a Cyber Weapons Officer. This lesson isn’t designed to make you a DCO operator, and there will be many future academics on theory and best practices for hunt missions.</a:t>
            </a:r>
          </a:p>
          <a:p>
            <a:pPr marL="285750" indent="-285750">
              <a:buFontTx/>
              <a:buChar char="-"/>
            </a:pPr>
            <a:r>
              <a:rPr lang="en-US" i="1" dirty="0"/>
              <a:t>Read last line</a:t>
            </a:r>
            <a:r>
              <a:rPr lang="en-US" i="0" dirty="0"/>
              <a:t>, this is what students should be able to leave this lesson with.</a:t>
            </a:r>
            <a:endParaRPr lang="en-US" i="1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16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11338" y="944563"/>
            <a:ext cx="3395662" cy="191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slide.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79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11338" y="944563"/>
            <a:ext cx="3395662" cy="191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slide.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419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https://learn.microsoft.com/en-us/windows-hardware/test/wpt/eventprovider</a:t>
            </a:r>
          </a:p>
          <a:p>
            <a:pPr marL="285750" indent="-285750">
              <a:buFontTx/>
              <a:buChar char="-"/>
            </a:pPr>
            <a:r>
              <a:rPr lang="en-US" dirty="0"/>
              <a:t>https://learn.microsoft.com/en-us/windows/win32/etw/about-event-tracing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71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https://learn.microsoft.com/en-us/sysinternals/downloads/sysmon#overview-of-sysmon-capabilities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88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Slide 9 from DHT-1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17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Slide 11 from DHT-1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2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 classific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37684" y="1697038"/>
            <a:ext cx="10318749" cy="457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tabLst>
                <a:tab pos="8064500" algn="l"/>
              </a:tabLst>
            </a:pP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lesson is classified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tabLst>
                <a:tab pos="8064500" algn="l"/>
              </a:tabLst>
            </a:pPr>
            <a:r>
              <a:rPr lang="en-US" sz="5400" b="1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UNCLASSIFIED // </a:t>
            </a:r>
            <a:br>
              <a:rPr lang="en-US" sz="5400" b="1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b="1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OFFICIAL USE ONLY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tabLst>
                <a:tab pos="8064500" algn="l"/>
              </a:tabLst>
            </a:pP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Classified by: &lt;Instructor&gt;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tabLst>
                <a:tab pos="8064500" algn="l"/>
              </a:tabLst>
            </a:pP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Derived from: USCYBERCOM</a:t>
            </a:r>
            <a:r>
              <a:rPr lang="en-US" sz="32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SCG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133599" y="201167"/>
            <a:ext cx="7912608" cy="1143000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Lesson Classification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ss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auto">
          <a:xfrm>
            <a:off x="1153585" y="1434178"/>
            <a:ext cx="9859433" cy="91794"/>
          </a:xfrm>
          <a:prstGeom prst="rect">
            <a:avLst/>
          </a:prstGeom>
          <a:gradFill>
            <a:gsLst>
              <a:gs pos="98000">
                <a:schemeClr val="bg2">
                  <a:lumMod val="75000"/>
                  <a:lumOff val="25000"/>
                </a:schemeClr>
              </a:gs>
              <a:gs pos="0">
                <a:srgbClr val="AEAEAE"/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rgbClr val="FFA27C"/>
              </a:solidFill>
              <a:effectLst/>
              <a:latin typeface="Arial Narrow" pitchFamily="34" charset="0"/>
            </a:endParaRPr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2310675" y="6078539"/>
            <a:ext cx="755904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rgbClr val="00DF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USAF Weapons School • Nellis AFB</a:t>
            </a:r>
            <a:endParaRPr lang="en-US" sz="1800" b="0" dirty="0">
              <a:solidFill>
                <a:srgbClr val="00DFC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184328" name="Group 8"/>
          <p:cNvGrpSpPr>
            <a:grpSpLocks/>
          </p:cNvGrpSpPr>
          <p:nvPr/>
        </p:nvGrpSpPr>
        <p:grpSpPr bwMode="auto">
          <a:xfrm>
            <a:off x="5118100" y="3817943"/>
            <a:ext cx="1930400" cy="1393825"/>
            <a:chOff x="2418" y="2405"/>
            <a:chExt cx="912" cy="878"/>
          </a:xfrm>
        </p:grpSpPr>
        <p:pic>
          <p:nvPicPr>
            <p:cNvPr id="184329" name="Picture 9" descr="template_ws_patch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72" y="2405"/>
              <a:ext cx="617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330" name="AutoShape 10" descr="Large checker board"/>
            <p:cNvSpPr>
              <a:spLocks noChangeArrowheads="1"/>
            </p:cNvSpPr>
            <p:nvPr/>
          </p:nvSpPr>
          <p:spPr bwMode="auto">
            <a:xfrm flipH="1" flipV="1">
              <a:off x="2418" y="3043"/>
              <a:ext cx="912" cy="240"/>
            </a:xfrm>
            <a:prstGeom prst="ellipseRibbon2">
              <a:avLst>
                <a:gd name="adj1" fmla="val 50000"/>
                <a:gd name="adj2" fmla="val 56019"/>
                <a:gd name="adj3" fmla="val 25000"/>
              </a:avLst>
            </a:prstGeom>
            <a:pattFill prst="lgCheck">
              <a:fgClr>
                <a:schemeClr val="tx2"/>
              </a:fgClr>
              <a:bgClr>
                <a:schemeClr val="bg2"/>
              </a:bgClr>
            </a:patt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4331" name="Rectangle 11"/>
          <p:cNvSpPr>
            <a:spLocks noChangeArrowheads="1"/>
          </p:cNvSpPr>
          <p:nvPr userDrawn="1"/>
        </p:nvSpPr>
        <p:spPr bwMode="auto">
          <a:xfrm>
            <a:off x="0" y="5"/>
            <a:ext cx="1219200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 anchorCtr="1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UNCLASSIFIED</a:t>
            </a:r>
          </a:p>
        </p:txBody>
      </p:sp>
      <p:sp>
        <p:nvSpPr>
          <p:cNvPr id="184332" name="Rectangle 12"/>
          <p:cNvSpPr>
            <a:spLocks noChangeArrowheads="1"/>
          </p:cNvSpPr>
          <p:nvPr userDrawn="1"/>
        </p:nvSpPr>
        <p:spPr bwMode="auto">
          <a:xfrm>
            <a:off x="0" y="6494468"/>
            <a:ext cx="1219200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 anchorCtr="1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UNCLASSIFIED</a:t>
            </a:r>
          </a:p>
        </p:txBody>
      </p:sp>
      <p:sp>
        <p:nvSpPr>
          <p:cNvPr id="11" name="Rectangle 1036"/>
          <p:cNvSpPr>
            <a:spLocks noChangeArrowheads="1"/>
          </p:cNvSpPr>
          <p:nvPr userDrawn="1"/>
        </p:nvSpPr>
        <p:spPr bwMode="black">
          <a:xfrm>
            <a:off x="1028704" y="5408872"/>
            <a:ext cx="10117451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 anchorCtr="1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Instructor: &lt;Instructor&gt;</a:t>
            </a:r>
            <a:endParaRPr lang="en-US" sz="32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8705" y="1598613"/>
            <a:ext cx="10164233" cy="2176462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dirty="0">
                <a:solidFill>
                  <a:srgbClr val="FF9B0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&lt;Weapon/Defensive&gt; System Training #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095504" y="346075"/>
            <a:ext cx="7994651" cy="1130300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/>
          <a:p>
            <a:pPr algn="ctr"/>
            <a:r>
              <a:rPr lang="en-US" sz="6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&lt;D/W&gt;ST-#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auto"/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645920" indent="-31908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25000"/>
              <a:buFont typeface="Arial Narrow" pitchFamily="34" charset="0"/>
              <a:buChar char="–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130427" y="200025"/>
            <a:ext cx="7912608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auto">
          <a:xfrm>
            <a:off x="508000" y="1595443"/>
            <a:ext cx="5486400" cy="4795837"/>
          </a:xfrm>
        </p:spPr>
        <p:txBody>
          <a:bodyPr/>
          <a:lstStyle>
            <a:lvl1pPr>
              <a:spcBef>
                <a:spcPts val="300"/>
              </a:spcBef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spcBef>
                <a:spcPts val="300"/>
              </a:spcBef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spcBef>
                <a:spcPts val="300"/>
              </a:spcBef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spcBef>
                <a:spcPts val="300"/>
              </a:spcBef>
              <a:def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spcBef>
                <a:spcPts val="300"/>
              </a:spcBef>
              <a:def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 bwMode="auto">
          <a:xfrm>
            <a:off x="6197600" y="1595443"/>
            <a:ext cx="5486400" cy="4795837"/>
          </a:xfrm>
        </p:spPr>
        <p:txBody>
          <a:bodyPr/>
          <a:lstStyle>
            <a:lvl1pPr>
              <a:spcBef>
                <a:spcPts val="300"/>
              </a:spcBef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spcBef>
                <a:spcPts val="300"/>
              </a:spcBef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spcBef>
                <a:spcPts val="300"/>
              </a:spcBef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spcBef>
                <a:spcPts val="300"/>
              </a:spcBef>
              <a:def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spcBef>
                <a:spcPts val="300"/>
              </a:spcBef>
              <a:def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511381" y="1598145"/>
            <a:ext cx="11165417" cy="4808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20040" lvl="0" indent="-32004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25000"/>
              <a:buFont typeface="Arial Narrow" pitchFamily="34" charset="0"/>
              <a:buChar char="–"/>
              <a:tabLst>
                <a:tab pos="3430588" algn="l"/>
                <a:tab pos="8064500" algn="l"/>
              </a:tabLst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Instructor’s name:	&lt;Instructor&gt;</a:t>
            </a:r>
          </a:p>
          <a:p>
            <a:pPr marL="320040" lvl="0" indent="-32004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25000"/>
              <a:buFont typeface="Arial Narrow" pitchFamily="34" charset="0"/>
              <a:buChar char="–"/>
              <a:tabLst>
                <a:tab pos="3430588" algn="l"/>
                <a:tab pos="8064500" algn="l"/>
              </a:tabLst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Instructor’s address:	USAF Weapons School</a:t>
            </a:r>
          </a:p>
          <a:p>
            <a:pPr marL="3200400" lvl="7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25000"/>
              <a:buFont typeface="Arial Narrow" pitchFamily="34" charset="0"/>
              <a:buNone/>
              <a:tabLst>
                <a:tab pos="3430588" algn="l"/>
                <a:tab pos="8064500" algn="l"/>
              </a:tabLst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4269</a:t>
            </a:r>
            <a:r>
              <a:rPr lang="en-US" sz="28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Tyndall Avenue</a:t>
            </a:r>
          </a:p>
          <a:p>
            <a:pPr marL="3200400" lvl="7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25000"/>
              <a:buFont typeface="Arial Narrow" pitchFamily="34" charset="0"/>
              <a:buNone/>
              <a:tabLst>
                <a:tab pos="3430588" algn="l"/>
                <a:tab pos="8064500" algn="l"/>
              </a:tabLst>
            </a:pPr>
            <a:r>
              <a:rPr lang="en-US" sz="28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Nellis AFB 89191-6062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20040" lvl="0" indent="-32004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25000"/>
              <a:buFont typeface="Arial Narrow" pitchFamily="34" charset="0"/>
              <a:buChar char="–"/>
              <a:tabLst>
                <a:tab pos="3430588" algn="l"/>
                <a:tab pos="8064500" algn="l"/>
              </a:tabLst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Instructor’s phone:	(702) 652-2480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20040" lvl="0" indent="-32004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25000"/>
              <a:buFont typeface="Arial Narrow" pitchFamily="34" charset="0"/>
              <a:buChar char="–"/>
              <a:tabLst>
                <a:tab pos="3430588" algn="l"/>
                <a:tab pos="8064500" algn="l"/>
              </a:tabLst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Instructor’s e-mail:	</a:t>
            </a:r>
            <a:r>
              <a:rPr lang="en-US" sz="28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n-ea"/>
                <a:cs typeface="+mn-cs"/>
              </a:rPr>
              <a:t>&lt;Instructor Email&gt;</a:t>
            </a:r>
          </a:p>
        </p:txBody>
      </p:sp>
      <p:sp>
        <p:nvSpPr>
          <p:cNvPr id="4" name="Rectangle 3"/>
          <p:cNvSpPr>
            <a:spLocks noGrp="1" noChangeArrowheads="1"/>
          </p:cNvSpPr>
          <p:nvPr userDrawn="1"/>
        </p:nvSpPr>
        <p:spPr bwMode="auto">
          <a:xfrm>
            <a:off x="2082801" y="186726"/>
            <a:ext cx="8026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1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>
              <a:lnSpc>
                <a:spcPts val="4000"/>
              </a:lnSpc>
            </a:pPr>
            <a:r>
              <a:rPr lang="en-US" sz="3600" dirty="0"/>
              <a:t>Questions?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gradFill rotWithShape="0">
          <a:gsLst>
            <a:gs pos="0">
              <a:srgbClr val="3333FF">
                <a:gamma/>
                <a:shade val="46275"/>
                <a:invGamma/>
              </a:srgbClr>
            </a:gs>
            <a:gs pos="50000">
              <a:srgbClr val="3333FF"/>
            </a:gs>
            <a:gs pos="100000">
              <a:srgbClr val="3333FF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2129372" y="1267761"/>
            <a:ext cx="9859433" cy="91794"/>
          </a:xfrm>
          <a:prstGeom prst="rect">
            <a:avLst/>
          </a:prstGeom>
          <a:gradFill>
            <a:gsLst>
              <a:gs pos="98000">
                <a:schemeClr val="bg2">
                  <a:lumMod val="75000"/>
                  <a:lumOff val="25000"/>
                </a:schemeClr>
              </a:gs>
              <a:gs pos="0">
                <a:srgbClr val="AEAEAE"/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rgbClr val="FFA27C"/>
              </a:solidFill>
              <a:effectLst/>
              <a:latin typeface="Arial Narrow" pitchFamily="34" charset="0"/>
            </a:endParaRPr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body" idx="1"/>
          </p:nvPr>
        </p:nvSpPr>
        <p:spPr bwMode="black">
          <a:xfrm>
            <a:off x="508000" y="1595443"/>
            <a:ext cx="11176000" cy="4795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0" y="5"/>
            <a:ext cx="1219200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 anchorCtr="1">
            <a:spAutoFit/>
          </a:bodyPr>
          <a:lstStyle/>
          <a:p>
            <a:pPr algn="ctr"/>
            <a:r>
              <a:rPr lang="en-US" sz="1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UNCLASSIFIED</a:t>
            </a:r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0" y="6494468"/>
            <a:ext cx="1219200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 anchorCtr="1">
            <a:spAutoFit/>
          </a:bodyPr>
          <a:lstStyle/>
          <a:p>
            <a:pPr algn="ctr"/>
            <a:r>
              <a:rPr lang="en-US" sz="1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UNCLASSIFIED</a:t>
            </a: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title"/>
          </p:nvPr>
        </p:nvSpPr>
        <p:spPr bwMode="black">
          <a:xfrm>
            <a:off x="2130427" y="200025"/>
            <a:ext cx="7912608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</a:t>
            </a:r>
          </a:p>
        </p:txBody>
      </p:sp>
      <p:grpSp>
        <p:nvGrpSpPr>
          <p:cNvPr id="183303" name="Group 7"/>
          <p:cNvGrpSpPr>
            <a:grpSpLocks/>
          </p:cNvGrpSpPr>
          <p:nvPr/>
        </p:nvGrpSpPr>
        <p:grpSpPr bwMode="auto">
          <a:xfrm>
            <a:off x="198967" y="112718"/>
            <a:ext cx="1600200" cy="1393825"/>
            <a:chOff x="94" y="71"/>
            <a:chExt cx="912" cy="878"/>
          </a:xfrm>
        </p:grpSpPr>
        <p:pic>
          <p:nvPicPr>
            <p:cNvPr id="183304" name="Picture 8" descr="template_ws_patch"/>
            <p:cNvPicPr>
              <a:picLocks noChangeAspect="1" noChangeArrowheads="1"/>
            </p:cNvPicPr>
            <p:nvPr userDrawn="1"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42" y="71"/>
              <a:ext cx="617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3305" name="AutoShape 9" descr="Large checker board"/>
            <p:cNvSpPr>
              <a:spLocks noChangeArrowheads="1"/>
            </p:cNvSpPr>
            <p:nvPr userDrawn="1"/>
          </p:nvSpPr>
          <p:spPr bwMode="auto">
            <a:xfrm flipH="1" flipV="1">
              <a:off x="94" y="709"/>
              <a:ext cx="912" cy="240"/>
            </a:xfrm>
            <a:prstGeom prst="ellipseRibbon2">
              <a:avLst>
                <a:gd name="adj1" fmla="val 50000"/>
                <a:gd name="adj2" fmla="val 56019"/>
                <a:gd name="adj3" fmla="val 25000"/>
              </a:avLst>
            </a:prstGeom>
            <a:pattFill prst="lgCheck">
              <a:fgClr>
                <a:schemeClr val="tx2"/>
              </a:fgClr>
              <a:bgClr>
                <a:schemeClr val="bg2"/>
              </a:bgClr>
            </a:patt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3306" name="Rectangle 10"/>
          <p:cNvSpPr>
            <a:spLocks noChangeArrowheads="1"/>
          </p:cNvSpPr>
          <p:nvPr/>
        </p:nvSpPr>
        <p:spPr bwMode="black">
          <a:xfrm>
            <a:off x="11522503" y="6541292"/>
            <a:ext cx="415498" cy="3139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r">
              <a:lnSpc>
                <a:spcPct val="80000"/>
              </a:lnSpc>
              <a:spcBef>
                <a:spcPct val="30000"/>
              </a:spcBef>
            </a:pPr>
            <a:fld id="{DA903C6E-477B-42BE-B60F-40CFBB4EFC57}" type="slidenum">
              <a:rPr lang="en-US" sz="1800">
                <a:solidFill>
                  <a:srgbClr val="00DF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r">
                <a:lnSpc>
                  <a:spcPct val="80000"/>
                </a:lnSpc>
                <a:spcBef>
                  <a:spcPct val="30000"/>
                </a:spcBef>
              </a:pPr>
              <a:t>‹#›</a:t>
            </a:fld>
            <a:endParaRPr lang="en-US" sz="1800" dirty="0">
              <a:solidFill>
                <a:srgbClr val="00DFC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58" r:id="rId2"/>
    <p:sldLayoutId id="2147483659" r:id="rId3"/>
    <p:sldLayoutId id="2147483661" r:id="rId4"/>
    <p:sldLayoutId id="2147483663" r:id="rId5"/>
    <p:sldLayoutId id="2147483664" r:id="rId6"/>
    <p:sldLayoutId id="2147483673" r:id="rId7"/>
  </p:sldLayoutIdLst>
  <p:txStyles>
    <p:titleStyle>
      <a:lvl1pPr algn="ctr" rtl="0" eaLnBrk="1" fontAlgn="base" hangingPunct="1">
        <a:lnSpc>
          <a:spcPts val="37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20040" indent="-32004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2"/>
        </a:buClr>
        <a:buSzPct val="125000"/>
        <a:buChar char="–"/>
        <a:tabLst>
          <a:tab pos="8064500" algn="l"/>
        </a:tabLst>
        <a:defRPr sz="28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9224" indent="-319088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2"/>
        </a:buClr>
        <a:buSzPct val="125000"/>
        <a:buChar char="–"/>
        <a:tabLst>
          <a:tab pos="8064500" algn="l"/>
        </a:tabLst>
        <a:defRPr sz="24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2pPr>
      <a:lvl3pPr marL="978408" indent="-319088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2"/>
        </a:buClr>
        <a:buSzPct val="125000"/>
        <a:buChar char="–"/>
        <a:tabLst>
          <a:tab pos="8064500" algn="l"/>
        </a:tabLst>
        <a:defRPr sz="24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3pPr>
      <a:lvl4pPr marL="1316736" indent="-319088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2"/>
        </a:buClr>
        <a:buSzPct val="125000"/>
        <a:buFont typeface="Arial Narrow" pitchFamily="34" charset="0"/>
        <a:buChar char="–"/>
        <a:tabLst>
          <a:tab pos="8064500" algn="l"/>
        </a:tabLst>
        <a:defRPr sz="20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4pPr>
      <a:lvl5pPr marL="1645920" indent="-319088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2"/>
        </a:buClr>
        <a:buSzPct val="125000"/>
        <a:buFont typeface="Arial Narrow" pitchFamily="34" charset="0"/>
        <a:buChar char="–"/>
        <a:tabLst>
          <a:tab pos="8064500" algn="l"/>
        </a:tabLst>
        <a:defRPr sz="20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5pPr>
      <a:lvl6pPr marL="2519363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8064500" algn="l"/>
        </a:tabLst>
        <a:defRPr sz="2000">
          <a:solidFill>
            <a:schemeClr val="tx1"/>
          </a:solidFill>
          <a:latin typeface="+mn-lt"/>
        </a:defRPr>
      </a:lvl6pPr>
      <a:lvl7pPr marL="2976563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8064500" algn="l"/>
        </a:tabLst>
        <a:defRPr sz="2000">
          <a:solidFill>
            <a:schemeClr val="tx1"/>
          </a:solidFill>
          <a:latin typeface="+mn-lt"/>
        </a:defRPr>
      </a:lvl7pPr>
      <a:lvl8pPr marL="3433763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8064500" algn="l"/>
        </a:tabLst>
        <a:defRPr sz="2000">
          <a:solidFill>
            <a:schemeClr val="tx1"/>
          </a:solidFill>
          <a:latin typeface="+mn-lt"/>
        </a:defRPr>
      </a:lvl8pPr>
      <a:lvl9pPr marL="3890963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8064500" algn="l"/>
        </a:tabLs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3B1858-4013-4E85-AD51-163D7AA07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427" y="200025"/>
            <a:ext cx="7912608" cy="1143000"/>
          </a:xfrm>
        </p:spPr>
        <p:txBody>
          <a:bodyPr wrap="square" anchor="ctr">
            <a:normAutofit/>
          </a:bodyPr>
          <a:lstStyle/>
          <a:p>
            <a:r>
              <a:rPr lang="en-US" dirty="0" err="1"/>
              <a:t>PSRemoting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88503F1-EB6C-470F-80DE-AF8040925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324" y="1595441"/>
            <a:ext cx="5486400" cy="4795837"/>
          </a:xfrm>
        </p:spPr>
        <p:txBody>
          <a:bodyPr/>
          <a:lstStyle/>
          <a:p>
            <a:r>
              <a:rPr lang="en-US" dirty="0"/>
              <a:t>Enables you to run commands on remote computers</a:t>
            </a:r>
          </a:p>
          <a:p>
            <a:r>
              <a:rPr lang="en-US" dirty="0"/>
              <a:t>Client connects to destination on a </a:t>
            </a:r>
            <a:r>
              <a:rPr lang="en-US" dirty="0" err="1"/>
              <a:t>WinRM</a:t>
            </a:r>
            <a:r>
              <a:rPr lang="en-US" dirty="0"/>
              <a:t> listener</a:t>
            </a:r>
          </a:p>
          <a:p>
            <a:r>
              <a:rPr lang="en-US" dirty="0"/>
              <a:t>Client connects over HTTP or HTTPs and authenticates </a:t>
            </a:r>
          </a:p>
          <a:p>
            <a:r>
              <a:rPr lang="en-US" dirty="0"/>
              <a:t>Once complete a session is established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BF7738-F168-477A-B863-C7504A3EB0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69607" y="1826232"/>
            <a:ext cx="5486400" cy="43342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2411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8B45B0B2-6817-46D9-957B-C5FB5539B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24" y="1595441"/>
            <a:ext cx="11089949" cy="4795837"/>
          </a:xfrm>
        </p:spPr>
        <p:txBody>
          <a:bodyPr/>
          <a:lstStyle/>
          <a:p>
            <a:r>
              <a:rPr lang="en-US" dirty="0"/>
              <a:t>Trusted Hosts</a:t>
            </a:r>
          </a:p>
          <a:p>
            <a:pPr lvl="1"/>
            <a:r>
              <a:rPr lang="en-US" dirty="0"/>
              <a:t>Set-Item </a:t>
            </a:r>
            <a:r>
              <a:rPr lang="en-US" dirty="0" err="1"/>
              <a:t>WSMan</a:t>
            </a:r>
            <a:r>
              <a:rPr lang="en-US" dirty="0"/>
              <a:t>:\localhost\Client\</a:t>
            </a:r>
            <a:r>
              <a:rPr lang="en-US" dirty="0" err="1"/>
              <a:t>TrustedHosts</a:t>
            </a:r>
            <a:r>
              <a:rPr lang="en-US" dirty="0"/>
              <a:t> –Value *</a:t>
            </a:r>
          </a:p>
          <a:p>
            <a:pPr lvl="2"/>
            <a:r>
              <a:rPr lang="en-US" dirty="0"/>
              <a:t>Basic Authentication not secure</a:t>
            </a:r>
          </a:p>
          <a:p>
            <a:r>
              <a:rPr lang="en-US" dirty="0"/>
              <a:t>Creds</a:t>
            </a:r>
          </a:p>
          <a:p>
            <a:pPr lvl="1"/>
            <a:r>
              <a:rPr lang="en-US" dirty="0"/>
              <a:t>Get-Credential</a:t>
            </a:r>
          </a:p>
          <a:p>
            <a:pPr lvl="2"/>
            <a:r>
              <a:rPr lang="en-US" dirty="0"/>
              <a:t>Gets a credential object based on a user name and password</a:t>
            </a:r>
          </a:p>
          <a:p>
            <a:pPr lvl="3"/>
            <a:r>
              <a:rPr lang="en-US" dirty="0"/>
              <a:t>Stored as a Secure String</a:t>
            </a:r>
          </a:p>
          <a:p>
            <a:r>
              <a:rPr lang="en-US" dirty="0" err="1"/>
              <a:t>WinRM</a:t>
            </a:r>
            <a:endParaRPr lang="en-US" dirty="0"/>
          </a:p>
          <a:p>
            <a:pPr lvl="1"/>
            <a:r>
              <a:rPr lang="en-US" dirty="0"/>
              <a:t>Windows Remote Management</a:t>
            </a:r>
          </a:p>
          <a:p>
            <a:pPr lvl="2"/>
            <a:r>
              <a:rPr lang="en-US" dirty="0"/>
              <a:t>Must be running and allowed through the firewall</a:t>
            </a:r>
          </a:p>
          <a:p>
            <a:pPr lvl="3"/>
            <a:r>
              <a:rPr lang="en-US" i="1" dirty="0" err="1"/>
              <a:t>Winrm</a:t>
            </a:r>
            <a:r>
              <a:rPr lang="en-US" i="1" dirty="0"/>
              <a:t> qc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8089F38C-BB3F-4C0C-8FD8-BA0F4EE58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427" y="200025"/>
            <a:ext cx="7912608" cy="1143000"/>
          </a:xfrm>
        </p:spPr>
        <p:txBody>
          <a:bodyPr/>
          <a:lstStyle/>
          <a:p>
            <a:r>
              <a:rPr lang="en-US" dirty="0" err="1"/>
              <a:t>PSRemoting</a:t>
            </a:r>
            <a:r>
              <a:rPr lang="en-US" dirty="0"/>
              <a:t> Dependencies</a:t>
            </a:r>
          </a:p>
        </p:txBody>
      </p:sp>
    </p:spTree>
    <p:extLst>
      <p:ext uri="{BB962C8B-B14F-4D97-AF65-F5344CB8AC3E}">
        <p14:creationId xmlns:p14="http://schemas.microsoft.com/office/powerpoint/2010/main" val="4261348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F95B23-572F-4297-BF0C-E58D688A7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New-</a:t>
            </a:r>
            <a:r>
              <a:rPr lang="en-US" dirty="0" err="1"/>
              <a:t>PSSession</a:t>
            </a:r>
            <a:endParaRPr lang="en-US" dirty="0"/>
          </a:p>
          <a:p>
            <a:pPr lvl="1"/>
            <a:r>
              <a:rPr lang="en-US" dirty="0"/>
              <a:t>Creates a persistent connection to a local or remote computer</a:t>
            </a:r>
          </a:p>
          <a:p>
            <a:r>
              <a:rPr lang="en-US" dirty="0"/>
              <a:t>Enter-</a:t>
            </a:r>
            <a:r>
              <a:rPr lang="en-US" dirty="0" err="1"/>
              <a:t>PSSession</a:t>
            </a:r>
            <a:endParaRPr lang="en-US" dirty="0"/>
          </a:p>
          <a:p>
            <a:pPr lvl="1"/>
            <a:r>
              <a:rPr lang="en-US" dirty="0"/>
              <a:t>Starts an interactive session with a remote computer</a:t>
            </a:r>
          </a:p>
          <a:p>
            <a:pPr lvl="1"/>
            <a:r>
              <a:rPr lang="en-US" dirty="0"/>
              <a:t>Can utilize session ID’s to enter a persistent connection</a:t>
            </a:r>
          </a:p>
          <a:p>
            <a:r>
              <a:rPr lang="en-US" dirty="0"/>
              <a:t>$cred = Get-Credential</a:t>
            </a:r>
          </a:p>
          <a:p>
            <a:r>
              <a:rPr lang="en-US" dirty="0"/>
              <a:t>$Session = New-</a:t>
            </a:r>
            <a:r>
              <a:rPr lang="en-US" dirty="0" err="1"/>
              <a:t>PSSession</a:t>
            </a:r>
            <a:r>
              <a:rPr lang="en-US" dirty="0"/>
              <a:t> –</a:t>
            </a:r>
            <a:r>
              <a:rPr lang="en-US" dirty="0" err="1"/>
              <a:t>ComputerName</a:t>
            </a:r>
            <a:r>
              <a:rPr lang="en-US" dirty="0"/>
              <a:t> [IP] –Credential $cred</a:t>
            </a:r>
          </a:p>
          <a:p>
            <a:r>
              <a:rPr lang="en-US" dirty="0"/>
              <a:t>Enter-</a:t>
            </a:r>
            <a:r>
              <a:rPr lang="en-US" dirty="0" err="1"/>
              <a:t>PSSession</a:t>
            </a:r>
            <a:r>
              <a:rPr lang="en-US" dirty="0"/>
              <a:t> –id #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CCD9DE-C323-46CB-B29F-E025C4FC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768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61030F-F5F9-7122-B042-ADD9C3C42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WinEvent</a:t>
            </a:r>
            <a:endParaRPr lang="en-US" dirty="0"/>
          </a:p>
          <a:p>
            <a:pPr lvl="1"/>
            <a:r>
              <a:rPr lang="en-US" dirty="0"/>
              <a:t>Gets events from event logs and event tracing log files on local and remote computers</a:t>
            </a:r>
          </a:p>
          <a:p>
            <a:pPr lvl="1"/>
            <a:r>
              <a:rPr lang="en-US" dirty="0"/>
              <a:t>Get-</a:t>
            </a:r>
            <a:r>
              <a:rPr lang="en-US" dirty="0" err="1"/>
              <a:t>WinEvent</a:t>
            </a:r>
            <a:r>
              <a:rPr lang="en-US" dirty="0"/>
              <a:t> Parameters:</a:t>
            </a:r>
          </a:p>
          <a:p>
            <a:pPr lvl="2"/>
            <a:r>
              <a:rPr lang="en-US" dirty="0"/>
              <a:t>-</a:t>
            </a:r>
            <a:r>
              <a:rPr lang="en-US" dirty="0" err="1"/>
              <a:t>LogName</a:t>
            </a:r>
            <a:r>
              <a:rPr lang="en-US" dirty="0"/>
              <a:t> &lt;string&gt; </a:t>
            </a:r>
          </a:p>
          <a:p>
            <a:pPr lvl="2"/>
            <a:r>
              <a:rPr lang="en-US" dirty="0"/>
              <a:t>-</a:t>
            </a:r>
            <a:r>
              <a:rPr lang="en-US" dirty="0" err="1"/>
              <a:t>MaxEvents</a:t>
            </a:r>
            <a:r>
              <a:rPr lang="en-US" dirty="0"/>
              <a:t> &lt;Int64&gt; </a:t>
            </a:r>
          </a:p>
          <a:p>
            <a:pPr lvl="2"/>
            <a:r>
              <a:rPr lang="en-US" dirty="0"/>
              <a:t>-</a:t>
            </a:r>
            <a:r>
              <a:rPr lang="en-US" dirty="0" err="1"/>
              <a:t>ComputerName</a:t>
            </a:r>
            <a:r>
              <a:rPr lang="en-US" dirty="0"/>
              <a:t> &lt;string&gt; </a:t>
            </a:r>
          </a:p>
          <a:p>
            <a:pPr lvl="2"/>
            <a:r>
              <a:rPr lang="en-US" dirty="0"/>
              <a:t>-Credential &lt;</a:t>
            </a:r>
            <a:r>
              <a:rPr lang="en-US" dirty="0" err="1"/>
              <a:t>PSCredential</a:t>
            </a:r>
            <a:r>
              <a:rPr lang="en-US" dirty="0"/>
              <a:t>&gt;</a:t>
            </a:r>
          </a:p>
          <a:p>
            <a:pPr lvl="2"/>
            <a:r>
              <a:rPr lang="en-US" dirty="0"/>
              <a:t>-</a:t>
            </a:r>
            <a:r>
              <a:rPr lang="en-US" dirty="0" err="1"/>
              <a:t>ListProvider</a:t>
            </a:r>
            <a:r>
              <a:rPr lang="en-US" dirty="0"/>
              <a:t> &lt;string&gt;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99B6B3-6BEF-00C2-40F9-61E721D4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WinEvent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43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C22F6B-C90D-81FD-385E-CAF1C9A51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all the logs from a local computer</a:t>
            </a:r>
          </a:p>
          <a:p>
            <a:pPr lvl="1"/>
            <a:r>
              <a:rPr lang="en-US" dirty="0"/>
              <a:t>Get-</a:t>
            </a:r>
            <a:r>
              <a:rPr lang="en-US" dirty="0" err="1"/>
              <a:t>WinEvent</a:t>
            </a:r>
            <a:r>
              <a:rPr lang="en-US" dirty="0"/>
              <a:t> -</a:t>
            </a:r>
            <a:r>
              <a:rPr lang="en-US" dirty="0" err="1"/>
              <a:t>ListLog</a:t>
            </a:r>
            <a:r>
              <a:rPr lang="en-US" dirty="0"/>
              <a:t> *</a:t>
            </a:r>
          </a:p>
          <a:p>
            <a:r>
              <a:rPr lang="en-US" dirty="0"/>
              <a:t>Get event logs from a remote computer that are not empty</a:t>
            </a:r>
          </a:p>
          <a:p>
            <a:pPr lvl="1"/>
            <a:r>
              <a:rPr lang="en-US" dirty="0"/>
              <a:t>Get-</a:t>
            </a:r>
            <a:r>
              <a:rPr lang="en-US" dirty="0" err="1"/>
              <a:t>WinEvent</a:t>
            </a:r>
            <a:r>
              <a:rPr lang="en-US" dirty="0"/>
              <a:t> -</a:t>
            </a:r>
            <a:r>
              <a:rPr lang="en-US" dirty="0" err="1"/>
              <a:t>ListLog</a:t>
            </a:r>
            <a:r>
              <a:rPr lang="en-US" dirty="0"/>
              <a:t> * -</a:t>
            </a:r>
            <a:r>
              <a:rPr lang="en-US" dirty="0" err="1"/>
              <a:t>ComputerName</a:t>
            </a:r>
            <a:r>
              <a:rPr lang="en-US" dirty="0"/>
              <a:t> Client01 | Where-Object { $_.</a:t>
            </a:r>
            <a:r>
              <a:rPr lang="en-US" dirty="0" err="1"/>
              <a:t>RecordCount</a:t>
            </a:r>
            <a:r>
              <a:rPr lang="en-US" dirty="0"/>
              <a:t> }</a:t>
            </a:r>
          </a:p>
          <a:p>
            <a:r>
              <a:rPr lang="en-US" dirty="0"/>
              <a:t>Get event logs from multiple remote computers</a:t>
            </a:r>
          </a:p>
          <a:p>
            <a:pPr lvl="1"/>
            <a:r>
              <a:rPr lang="en-US" b="0" i="0" dirty="0">
                <a:solidFill>
                  <a:srgbClr val="BD63C5"/>
                </a:solidFill>
                <a:effectLst/>
                <a:latin typeface="Consolas" panose="020B0609020204030204" pitchFamily="49" charset="0"/>
              </a:rPr>
              <a:t>$S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'Server01'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'Server02'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'Server03’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i="0" dirty="0">
                <a:solidFill>
                  <a:srgbClr val="BD63C5"/>
                </a:solidFill>
                <a:effectLst/>
                <a:latin typeface="Consolas" panose="020B0609020204030204" pitchFamily="49" charset="0"/>
              </a:rPr>
              <a:t>$Server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BD63C5"/>
                </a:solidFill>
                <a:effectLst/>
                <a:latin typeface="Consolas" panose="020B0609020204030204" pitchFamily="49" charset="0"/>
              </a:rPr>
              <a:t>$S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  <a:b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Get-</a:t>
            </a:r>
            <a:r>
              <a:rPr lang="en-US" b="0" i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WinEvent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i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ListLog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Application 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i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ComputerName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BD63C5"/>
                </a:solidFill>
                <a:effectLst/>
                <a:latin typeface="Consolas" panose="020B0609020204030204" pitchFamily="49" charset="0"/>
              </a:rPr>
              <a:t>$Server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b="0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Select-Object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LogMode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MaximumSizeInBytes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RecordCount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LogName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{name=</a:t>
            </a:r>
            <a:r>
              <a:rPr lang="en-US" b="0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'ComputerName'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expression={</a:t>
            </a:r>
            <a:r>
              <a:rPr lang="en-US" b="0" i="0" dirty="0">
                <a:solidFill>
                  <a:srgbClr val="BD63C5"/>
                </a:solidFill>
                <a:effectLst/>
                <a:latin typeface="Consolas" panose="020B0609020204030204" pitchFamily="49" charset="0"/>
              </a:rPr>
              <a:t>$Server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 | </a:t>
            </a:r>
            <a:r>
              <a:rPr lang="en-US" b="0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Format-Table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i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AutoSize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4EA258-B375-3F43-1EA1-0370AC107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Get-</a:t>
            </a:r>
            <a:r>
              <a:rPr lang="en-US" dirty="0" err="1"/>
              <a:t>WinEvent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79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028BD5-D2EA-147C-0A55-A8D42E4F3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event log providers and log names</a:t>
            </a:r>
          </a:p>
          <a:p>
            <a:pPr lvl="1"/>
            <a:r>
              <a:rPr lang="en-US" dirty="0"/>
              <a:t>Get-</a:t>
            </a:r>
            <a:r>
              <a:rPr lang="en-US" dirty="0" err="1"/>
              <a:t>WinEvent</a:t>
            </a:r>
            <a:r>
              <a:rPr lang="en-US" dirty="0"/>
              <a:t> -</a:t>
            </a:r>
            <a:r>
              <a:rPr lang="en-US" dirty="0" err="1"/>
              <a:t>ListProvider</a:t>
            </a:r>
            <a:r>
              <a:rPr lang="en-US" dirty="0"/>
              <a:t> *</a:t>
            </a:r>
          </a:p>
          <a:p>
            <a:r>
              <a:rPr lang="en-US" dirty="0"/>
              <a:t>Get all event log providers that write to a specific log</a:t>
            </a:r>
          </a:p>
          <a:p>
            <a:pPr lvl="1"/>
            <a:r>
              <a:rPr lang="en-US" dirty="0"/>
              <a:t>(Get-</a:t>
            </a:r>
            <a:r>
              <a:rPr lang="en-US" dirty="0" err="1"/>
              <a:t>WinEvent</a:t>
            </a:r>
            <a:r>
              <a:rPr lang="en-US" dirty="0"/>
              <a:t> –</a:t>
            </a:r>
            <a:r>
              <a:rPr lang="en-US" dirty="0" err="1"/>
              <a:t>ListLog</a:t>
            </a:r>
            <a:r>
              <a:rPr lang="en-US" dirty="0"/>
              <a:t> Application).</a:t>
            </a:r>
            <a:r>
              <a:rPr lang="en-US" dirty="0" err="1"/>
              <a:t>ProviderNames</a:t>
            </a:r>
            <a:endParaRPr lang="en-US" dirty="0"/>
          </a:p>
          <a:p>
            <a:r>
              <a:rPr lang="en-US" dirty="0"/>
              <a:t>Get Event ID information from a provider</a:t>
            </a:r>
          </a:p>
          <a:p>
            <a:pPr lvl="1"/>
            <a:r>
              <a:rPr lang="en-US" dirty="0"/>
              <a:t>(Get-</a:t>
            </a:r>
            <a:r>
              <a:rPr lang="en-US" dirty="0" err="1"/>
              <a:t>WinEvent</a:t>
            </a:r>
            <a:r>
              <a:rPr lang="en-US" dirty="0"/>
              <a:t> –</a:t>
            </a:r>
            <a:r>
              <a:rPr lang="en-US" dirty="0" err="1"/>
              <a:t>ListProvider</a:t>
            </a:r>
            <a:r>
              <a:rPr lang="en-US" dirty="0"/>
              <a:t> Microsoft-Windows-</a:t>
            </a:r>
            <a:r>
              <a:rPr lang="en-US" dirty="0" err="1"/>
              <a:t>GroupPolicy</a:t>
            </a:r>
            <a:r>
              <a:rPr lang="en-US" dirty="0"/>
              <a:t>).Events | Format-Table Id, Description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D3242D-1C02-0FF2-1477-2245FE7D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WinEvent</a:t>
            </a:r>
            <a:r>
              <a:rPr lang="en-US" dirty="0"/>
              <a:t> Providers</a:t>
            </a:r>
          </a:p>
        </p:txBody>
      </p:sp>
    </p:spTree>
    <p:extLst>
      <p:ext uri="{BB962C8B-B14F-4D97-AF65-F5344CB8AC3E}">
        <p14:creationId xmlns:p14="http://schemas.microsoft.com/office/powerpoint/2010/main" val="525981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FE4249-1A85-684D-7854-DEB921C9F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log information from event object properties</a:t>
            </a:r>
          </a:p>
          <a:p>
            <a:pPr lvl="1"/>
            <a:r>
              <a:rPr lang="en-US" b="0" i="0" dirty="0">
                <a:solidFill>
                  <a:srgbClr val="BD63C5"/>
                </a:solidFill>
                <a:effectLst/>
                <a:latin typeface="Consolas" panose="020B0609020204030204" pitchFamily="49" charset="0"/>
              </a:rPr>
              <a:t>$Event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Get-</a:t>
            </a:r>
            <a:r>
              <a:rPr lang="en-US" b="0" i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WinEvent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i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LogName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'Windows PowerShell'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BD63C5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i="0" dirty="0" err="1">
                <a:solidFill>
                  <a:srgbClr val="BD63C5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.Count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BD63C5"/>
                </a:solidFill>
                <a:effectLst/>
                <a:latin typeface="Consolas" panose="020B0609020204030204" pitchFamily="49" charset="0"/>
              </a:rPr>
              <a:t>$Event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b="0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Group-Object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-Property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Id 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i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NoElement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b="0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Sort-Object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-Property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Count 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-Descending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BD63C5"/>
                </a:solidFill>
                <a:effectLst/>
                <a:latin typeface="Consolas" panose="020B0609020204030204" pitchFamily="49" charset="0"/>
              </a:rPr>
              <a:t>$Event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b="0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Group-Object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-Property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LevelDisplayName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–</a:t>
            </a:r>
            <a:r>
              <a:rPr lang="en-US" b="0" i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NoElement</a:t>
            </a:r>
            <a:endParaRPr lang="en-US" b="0" i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/>
              <a:t>Using Where-Object</a:t>
            </a:r>
          </a:p>
          <a:p>
            <a:pPr lvl="1"/>
            <a:r>
              <a:rPr lang="en-US" b="0" i="0" dirty="0">
                <a:solidFill>
                  <a:srgbClr val="BD63C5"/>
                </a:solidFill>
                <a:effectLst/>
                <a:latin typeface="Consolas" panose="020B0609020204030204" pitchFamily="49" charset="0"/>
              </a:rPr>
              <a:t>$Yesterday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Get-Date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 (</a:t>
            </a:r>
            <a:r>
              <a:rPr lang="en-US" b="0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New-</a:t>
            </a:r>
            <a:r>
              <a:rPr lang="en-US" b="0" i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TimeSpan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-Day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b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Get-</a:t>
            </a:r>
            <a:r>
              <a:rPr lang="en-US" b="0" i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WinEvent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i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LogName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'Windows PowerShell'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b="0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Where-Object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i="0" dirty="0">
                <a:solidFill>
                  <a:srgbClr val="BD63C5"/>
                </a:solidFill>
                <a:effectLst/>
                <a:latin typeface="Consolas" panose="020B0609020204030204" pitchFamily="49" charset="0"/>
              </a:rPr>
              <a:t>$_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TimeCreated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BD63C5"/>
                </a:solidFill>
                <a:effectLst/>
                <a:latin typeface="Consolas" panose="020B0609020204030204" pitchFamily="49" charset="0"/>
              </a:rPr>
              <a:t>$Yesterday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A5C81E-22C9-F899-27FF-105D8345E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WinEvent</a:t>
            </a:r>
            <a:r>
              <a:rPr lang="en-US" dirty="0"/>
              <a:t> Advanced</a:t>
            </a:r>
          </a:p>
        </p:txBody>
      </p:sp>
    </p:spTree>
    <p:extLst>
      <p:ext uri="{BB962C8B-B14F-4D97-AF65-F5344CB8AC3E}">
        <p14:creationId xmlns:p14="http://schemas.microsoft.com/office/powerpoint/2010/main" val="1430370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EF67B7-A1D0-4CCC-B9A4-CF2A923AD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Get-History</a:t>
            </a:r>
          </a:p>
          <a:p>
            <a:pPr lvl="1"/>
            <a:r>
              <a:rPr lang="en-US" dirty="0"/>
              <a:t>Gets a list of the commands executed</a:t>
            </a:r>
          </a:p>
          <a:p>
            <a:r>
              <a:rPr lang="en-US" dirty="0"/>
              <a:t>Invoke-history</a:t>
            </a:r>
          </a:p>
          <a:p>
            <a:pPr lvl="1"/>
            <a:r>
              <a:rPr lang="en-US" dirty="0"/>
              <a:t>Run a sequence of commands from history:</a:t>
            </a:r>
            <a:br>
              <a:rPr lang="en-US" dirty="0"/>
            </a:br>
            <a:r>
              <a:rPr lang="en-US" dirty="0"/>
              <a:t>16..24 | </a:t>
            </a:r>
            <a:r>
              <a:rPr lang="en-US" dirty="0" err="1"/>
              <a:t>ForEach</a:t>
            </a:r>
            <a:r>
              <a:rPr lang="en-US" dirty="0"/>
              <a:t> {Invoke-History -Id $_ }</a:t>
            </a:r>
          </a:p>
          <a:p>
            <a:r>
              <a:rPr lang="en-US" dirty="0"/>
              <a:t>Start-Transcript</a:t>
            </a:r>
          </a:p>
          <a:p>
            <a:pPr lvl="1"/>
            <a:r>
              <a:rPr lang="en-US" dirty="0"/>
              <a:t>Creates a record of all or part of a PowerShell into a text file</a:t>
            </a:r>
          </a:p>
          <a:p>
            <a:pPr lvl="2"/>
            <a:r>
              <a:rPr lang="en-US" i="1" dirty="0"/>
              <a:t>Start-Transcript –path &lt;PATH&gt; –append</a:t>
            </a:r>
          </a:p>
          <a:p>
            <a:pPr lvl="2"/>
            <a:r>
              <a:rPr lang="en-US" i="1" dirty="0"/>
              <a:t>Stop-Transcript</a:t>
            </a:r>
          </a:p>
          <a:p>
            <a:pPr lvl="1"/>
            <a:r>
              <a:rPr lang="en-US" i="1" dirty="0">
                <a:solidFill>
                  <a:schemeClr val="accent2"/>
                </a:solidFill>
              </a:rPr>
              <a:t>PowerShell transcripts does not record commands on the distant end! Use Invoke-Command to accomplish this on remote targets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327E5F-AEDE-4F9C-85C3-6511FC4E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Reconstruction</a:t>
            </a:r>
          </a:p>
        </p:txBody>
      </p:sp>
    </p:spTree>
    <p:extLst>
      <p:ext uri="{BB962C8B-B14F-4D97-AF65-F5344CB8AC3E}">
        <p14:creationId xmlns:p14="http://schemas.microsoft.com/office/powerpoint/2010/main" val="1758847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BEE597-7FD2-EC90-4BD6-F9BD12763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</a:t>
            </a:r>
          </a:p>
          <a:p>
            <a:pPr lvl="1"/>
            <a:r>
              <a:rPr lang="en-US" dirty="0"/>
              <a:t>PS-Session</a:t>
            </a:r>
          </a:p>
          <a:p>
            <a:pPr lvl="1"/>
            <a:r>
              <a:rPr lang="en-US" dirty="0"/>
              <a:t>Get-</a:t>
            </a:r>
            <a:r>
              <a:rPr lang="en-US" dirty="0" err="1"/>
              <a:t>WinEvent</a:t>
            </a:r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Windows Command Line</a:t>
            </a:r>
          </a:p>
          <a:p>
            <a:r>
              <a:rPr lang="en-US" dirty="0"/>
              <a:t>Wireshark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FCBFC4-B6F5-34CD-57F7-8F665519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Tools</a:t>
            </a:r>
          </a:p>
        </p:txBody>
      </p:sp>
    </p:spTree>
    <p:extLst>
      <p:ext uri="{BB962C8B-B14F-4D97-AF65-F5344CB8AC3E}">
        <p14:creationId xmlns:p14="http://schemas.microsoft.com/office/powerpoint/2010/main" val="345811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2C65EF-D866-4873-0D50-8AA69FDAC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‘</a:t>
            </a:r>
            <a:r>
              <a:rPr lang="en-US" dirty="0" err="1"/>
              <a:t>cscript</a:t>
            </a:r>
            <a:r>
              <a:rPr lang="en-US" dirty="0"/>
              <a:t>’ interpreter to execute ‘eventquery.vbs’</a:t>
            </a:r>
          </a:p>
          <a:p>
            <a:pPr lvl="1"/>
            <a:r>
              <a:rPr lang="en-US" sz="2000" b="0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lang="en-US" sz="20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C:\WINDOWS\system32 </a:t>
            </a:r>
            <a:br>
              <a:rPr lang="en-US" sz="20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cscript</a:t>
            </a:r>
            <a:r>
              <a:rPr lang="en-US" sz="20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eventquery.vbs /L Application /V </a:t>
            </a:r>
          </a:p>
          <a:p>
            <a:r>
              <a:rPr lang="en-US" dirty="0"/>
              <a:t>Refine your search by including a search pattern</a:t>
            </a:r>
          </a:p>
          <a:p>
            <a:pPr lvl="1"/>
            <a:r>
              <a:rPr lang="en-US" sz="20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cscript</a:t>
            </a:r>
            <a:r>
              <a:rPr lang="en-US" sz="20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eventquery.vbs /L Application /V | </a:t>
            </a:r>
            <a:r>
              <a:rPr lang="en-US" sz="20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findstr</a:t>
            </a:r>
            <a:r>
              <a:rPr lang="en-US" sz="20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sz="20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C:</a:t>
            </a:r>
            <a:r>
              <a:rPr lang="en-US" sz="2000" b="0" i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"Performance</a:t>
            </a:r>
            <a:r>
              <a:rPr lang="en-US" sz="2000" b="0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counters for the </a:t>
            </a:r>
            <a:r>
              <a:rPr lang="en-US" sz="2000" b="0" i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WmiApRpl</a:t>
            </a:r>
            <a:r>
              <a:rPr lang="en-US" sz="2000" b="0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“</a:t>
            </a:r>
          </a:p>
          <a:p>
            <a:r>
              <a:rPr lang="en-US" dirty="0"/>
              <a:t>Further refine your search by specifying the level of the event</a:t>
            </a:r>
          </a:p>
          <a:p>
            <a:pPr lvl="1"/>
            <a:r>
              <a:rPr lang="en-US" sz="20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cscript</a:t>
            </a:r>
            <a:r>
              <a:rPr lang="en-US" sz="20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eventquery.vbs /L Application /V /FI </a:t>
            </a:r>
            <a:r>
              <a:rPr lang="en-US" sz="2000" b="0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"Type eq Information"</a:t>
            </a:r>
            <a:r>
              <a:rPr lang="en-US" sz="20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sz="20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findstr</a:t>
            </a:r>
            <a:r>
              <a:rPr lang="en-US" sz="20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sz="20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C:</a:t>
            </a:r>
            <a:r>
              <a:rPr lang="en-US" sz="2000" b="0" i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"Performance</a:t>
            </a:r>
            <a:r>
              <a:rPr lang="en-US" sz="2000" b="0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counters for the </a:t>
            </a:r>
            <a:r>
              <a:rPr lang="en-US" sz="2000" b="0" i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WmiApRpl</a:t>
            </a:r>
            <a:r>
              <a:rPr lang="en-US" sz="2000" b="0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722AA5-F02F-1134-1AE4-C8DB7187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Command Line </a:t>
            </a:r>
            <a:br>
              <a:rPr lang="en-US" dirty="0"/>
            </a:br>
            <a:r>
              <a:rPr lang="en-US" dirty="0"/>
              <a:t>Pre-Vista</a:t>
            </a:r>
          </a:p>
        </p:txBody>
      </p:sp>
    </p:spTree>
    <p:extLst>
      <p:ext uri="{BB962C8B-B14F-4D97-AF65-F5344CB8AC3E}">
        <p14:creationId xmlns:p14="http://schemas.microsoft.com/office/powerpoint/2010/main" val="15997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725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97F776-5052-908C-156A-49E9346D8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a specific log</a:t>
            </a:r>
          </a:p>
          <a:p>
            <a:pPr lvl="1"/>
            <a:r>
              <a:rPr lang="en-US" dirty="0" err="1"/>
              <a:t>wevtutil</a:t>
            </a:r>
            <a:r>
              <a:rPr lang="en-US" dirty="0"/>
              <a:t> </a:t>
            </a:r>
            <a:r>
              <a:rPr lang="en-US" dirty="0" err="1"/>
              <a:t>qe</a:t>
            </a:r>
            <a:r>
              <a:rPr lang="en-US" dirty="0"/>
              <a:t> System</a:t>
            </a:r>
          </a:p>
          <a:p>
            <a:r>
              <a:rPr lang="en-US" dirty="0"/>
              <a:t>List the names of all logs</a:t>
            </a:r>
          </a:p>
          <a:p>
            <a:pPr lvl="1"/>
            <a:r>
              <a:rPr lang="en-US" dirty="0" err="1"/>
              <a:t>wevtutil</a:t>
            </a:r>
            <a:r>
              <a:rPr lang="en-US" dirty="0"/>
              <a:t> </a:t>
            </a:r>
            <a:r>
              <a:rPr lang="en-US" dirty="0" err="1"/>
              <a:t>el</a:t>
            </a:r>
            <a:endParaRPr lang="en-US" dirty="0"/>
          </a:p>
          <a:p>
            <a:r>
              <a:rPr lang="en-US" dirty="0"/>
              <a:t>Display the three most recent events from the Application log in text format</a:t>
            </a:r>
          </a:p>
          <a:p>
            <a:pPr lvl="1"/>
            <a:r>
              <a:rPr lang="en-US" dirty="0" err="1"/>
              <a:t>wevtutil</a:t>
            </a:r>
            <a:r>
              <a:rPr lang="en-US" dirty="0"/>
              <a:t> </a:t>
            </a:r>
            <a:r>
              <a:rPr lang="en-US" dirty="0" err="1"/>
              <a:t>qe</a:t>
            </a:r>
            <a:r>
              <a:rPr lang="en-US" dirty="0"/>
              <a:t> Application /c:3 /</a:t>
            </a:r>
            <a:r>
              <a:rPr lang="en-US" dirty="0" err="1"/>
              <a:t>rd:true</a:t>
            </a:r>
            <a:r>
              <a:rPr lang="en-US" dirty="0"/>
              <a:t> /</a:t>
            </a:r>
            <a:r>
              <a:rPr lang="en-US" dirty="0" err="1"/>
              <a:t>f:text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1469EB-921A-4D32-B021-6DBD14B6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Command Line</a:t>
            </a:r>
            <a:br>
              <a:rPr lang="en-US" dirty="0"/>
            </a:br>
            <a:r>
              <a:rPr lang="en-US" dirty="0"/>
              <a:t>Post Vista</a:t>
            </a:r>
          </a:p>
        </p:txBody>
      </p:sp>
    </p:spTree>
    <p:extLst>
      <p:ext uri="{BB962C8B-B14F-4D97-AF65-F5344CB8AC3E}">
        <p14:creationId xmlns:p14="http://schemas.microsoft.com/office/powerpoint/2010/main" val="180153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BEE597-7FD2-EC90-4BD6-F9BD12763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</a:t>
            </a:r>
          </a:p>
          <a:p>
            <a:pPr lvl="1"/>
            <a:r>
              <a:rPr lang="en-US" dirty="0"/>
              <a:t>PS-Session</a:t>
            </a:r>
          </a:p>
          <a:p>
            <a:pPr lvl="1"/>
            <a:r>
              <a:rPr lang="en-US" dirty="0"/>
              <a:t>Get-</a:t>
            </a:r>
            <a:r>
              <a:rPr lang="en-US" dirty="0" err="1"/>
              <a:t>WinEvent</a:t>
            </a:r>
            <a:endParaRPr lang="en-US" dirty="0"/>
          </a:p>
          <a:p>
            <a:r>
              <a:rPr lang="en-US" dirty="0"/>
              <a:t>Windows Command Line</a:t>
            </a:r>
          </a:p>
          <a:p>
            <a:r>
              <a:rPr lang="en-US" dirty="0">
                <a:solidFill>
                  <a:schemeClr val="tx2"/>
                </a:solidFill>
              </a:rPr>
              <a:t>Wireshark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FCBFC4-B6F5-34CD-57F7-8F665519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Tools</a:t>
            </a:r>
          </a:p>
        </p:txBody>
      </p:sp>
    </p:spTree>
    <p:extLst>
      <p:ext uri="{BB962C8B-B14F-4D97-AF65-F5344CB8AC3E}">
        <p14:creationId xmlns:p14="http://schemas.microsoft.com/office/powerpoint/2010/main" val="1595618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D80C2E-8A16-5C74-0A1C-7C25A05F8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 your WUG mates to get past the basics</a:t>
            </a:r>
          </a:p>
          <a:p>
            <a:r>
              <a:rPr lang="en-US" dirty="0"/>
              <a:t>Match HTTP packets where the HOST header contains several case-sensitive fields</a:t>
            </a:r>
          </a:p>
          <a:p>
            <a:pPr lvl="1"/>
            <a:r>
              <a:rPr lang="en-US" dirty="0" err="1"/>
              <a:t>http.host</a:t>
            </a:r>
            <a:r>
              <a:rPr lang="en-US" dirty="0"/>
              <a:t> matches “acme\\.(</a:t>
            </a:r>
            <a:r>
              <a:rPr lang="en-US" dirty="0" err="1"/>
              <a:t>org|com|net</a:t>
            </a:r>
            <a:r>
              <a:rPr lang="en-US" dirty="0"/>
              <a:t>)”</a:t>
            </a:r>
          </a:p>
          <a:p>
            <a:r>
              <a:rPr lang="en-US" dirty="0"/>
              <a:t>Inclusive or ‘set items’ search</a:t>
            </a:r>
          </a:p>
          <a:p>
            <a:pPr lvl="1"/>
            <a:r>
              <a:rPr lang="en-US" dirty="0" err="1"/>
              <a:t>tcp.port</a:t>
            </a:r>
            <a:r>
              <a:rPr lang="en-US" dirty="0"/>
              <a:t> in {80, 443, 8080}</a:t>
            </a:r>
          </a:p>
          <a:p>
            <a:pPr lvl="2"/>
            <a:r>
              <a:rPr lang="en-US" dirty="0"/>
              <a:t>Note: This is equivalent to </a:t>
            </a:r>
            <a:r>
              <a:rPr lang="en-US" dirty="0" err="1"/>
              <a:t>tcp.port</a:t>
            </a:r>
            <a:r>
              <a:rPr lang="en-US" dirty="0"/>
              <a:t> == 80 || </a:t>
            </a:r>
            <a:r>
              <a:rPr lang="en-US" dirty="0" err="1"/>
              <a:t>tcp.port</a:t>
            </a:r>
            <a:r>
              <a:rPr lang="en-US" dirty="0"/>
              <a:t> == 443 || </a:t>
            </a:r>
            <a:r>
              <a:rPr lang="en-US" dirty="0" err="1"/>
              <a:t>tcp.port</a:t>
            </a:r>
            <a:r>
              <a:rPr lang="en-US" dirty="0"/>
              <a:t> == 8080</a:t>
            </a:r>
          </a:p>
          <a:p>
            <a:r>
              <a:rPr lang="en-US" dirty="0"/>
              <a:t>Match IP addresses ending in 255 in a block of subnets (172.16 to 172.31)</a:t>
            </a:r>
          </a:p>
          <a:p>
            <a:pPr lvl="1"/>
            <a:r>
              <a:rPr lang="en-US" dirty="0"/>
              <a:t>string(</a:t>
            </a:r>
            <a:r>
              <a:rPr lang="en-US" dirty="0" err="1"/>
              <a:t>ip.dst</a:t>
            </a:r>
            <a:r>
              <a:rPr lang="en-US" dirty="0"/>
              <a:t>) matches r"^172\.(1[6-9]|2[0-9]|3[0-1])\.[0-9]{1,3}\.255"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E9448-D419-E811-E925-0F6008E2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 Queries</a:t>
            </a:r>
          </a:p>
        </p:txBody>
      </p:sp>
    </p:spTree>
    <p:extLst>
      <p:ext uri="{BB962C8B-B14F-4D97-AF65-F5344CB8AC3E}">
        <p14:creationId xmlns:p14="http://schemas.microsoft.com/office/powerpoint/2010/main" val="3238610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Schedule</a:t>
            </a:r>
          </a:p>
          <a:p>
            <a:pPr>
              <a:buClr>
                <a:schemeClr val="tx1"/>
              </a:buClr>
            </a:pPr>
            <a:r>
              <a:rPr lang="en-US" dirty="0"/>
              <a:t>Windows Logs</a:t>
            </a:r>
          </a:p>
          <a:p>
            <a:pPr>
              <a:buClr>
                <a:schemeClr val="tx1"/>
              </a:buClr>
            </a:pPr>
            <a:r>
              <a:rPr lang="en-US" dirty="0"/>
              <a:t>Command Line Tools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Basic Collection &amp; Analysis</a:t>
            </a:r>
          </a:p>
          <a:p>
            <a:pPr>
              <a:buClr>
                <a:schemeClr val="tx1"/>
              </a:buClr>
            </a:pPr>
            <a:r>
              <a:rPr lang="en-US" dirty="0"/>
              <a:t>Case Study</a:t>
            </a:r>
          </a:p>
          <a:p>
            <a:pPr>
              <a:buClr>
                <a:schemeClr val="tx1"/>
              </a:buClr>
            </a:pPr>
            <a:r>
              <a:rPr lang="en-US" dirty="0"/>
              <a:t>Environment</a:t>
            </a:r>
          </a:p>
          <a:p>
            <a:pPr>
              <a:buClr>
                <a:schemeClr val="tx1"/>
              </a:buClr>
            </a:pPr>
            <a:r>
              <a:rPr lang="en-US" dirty="0"/>
              <a:t>Lab Guide/Assessment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927238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6DF0B8-5E1C-8E6B-F939-B37312925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DCO track will expand on this content in the future</a:t>
            </a:r>
          </a:p>
          <a:p>
            <a:r>
              <a:rPr lang="en-US" i="1" dirty="0">
                <a:solidFill>
                  <a:schemeClr val="tx2"/>
                </a:solidFill>
              </a:rPr>
              <a:t>Use previous experience, but most of all use logic and be prepared to explain</a:t>
            </a:r>
          </a:p>
          <a:p>
            <a:r>
              <a:rPr lang="en-US" dirty="0">
                <a:solidFill>
                  <a:schemeClr val="tx2"/>
                </a:solidFill>
              </a:rPr>
              <a:t>Create a hypothesis</a:t>
            </a:r>
          </a:p>
          <a:p>
            <a:pPr lvl="1"/>
            <a:r>
              <a:rPr lang="en-US" dirty="0"/>
              <a:t>Time is a factor; you must start somewhere!</a:t>
            </a:r>
          </a:p>
          <a:p>
            <a:pPr lvl="1"/>
            <a:r>
              <a:rPr lang="en-US" dirty="0"/>
              <a:t>A basic hypothesis can be broken down into:</a:t>
            </a:r>
          </a:p>
          <a:p>
            <a:pPr lvl="2"/>
            <a:r>
              <a:rPr lang="en-US" dirty="0"/>
              <a:t>“</a:t>
            </a:r>
            <a:r>
              <a:rPr lang="en-US" dirty="0">
                <a:solidFill>
                  <a:schemeClr val="accent2"/>
                </a:solidFill>
              </a:rPr>
              <a:t>&lt;Adversary&gt;</a:t>
            </a:r>
            <a:r>
              <a:rPr lang="en-US" dirty="0"/>
              <a:t> uses </a:t>
            </a:r>
            <a:r>
              <a:rPr lang="en-US" dirty="0">
                <a:solidFill>
                  <a:schemeClr val="accent2"/>
                </a:solidFill>
              </a:rPr>
              <a:t>&lt;Tool/Technique&gt;</a:t>
            </a:r>
            <a:r>
              <a:rPr lang="en-US" dirty="0"/>
              <a:t> to accomplish </a:t>
            </a:r>
            <a:r>
              <a:rPr lang="en-US" dirty="0">
                <a:solidFill>
                  <a:schemeClr val="accent2"/>
                </a:solidFill>
              </a:rPr>
              <a:t>&lt;Tactic&gt;</a:t>
            </a:r>
            <a:r>
              <a:rPr lang="en-US" dirty="0"/>
              <a:t>” based on the MITRE ATTCK Framework</a:t>
            </a:r>
          </a:p>
          <a:p>
            <a:pPr lvl="1"/>
            <a:r>
              <a:rPr lang="en-US" dirty="0"/>
              <a:t>You must consider all three elements and how they work together (e.g. adversary known to use Python tools, but Python does not exist on the network)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37159D-D6CA-23A3-2832-0FB51AA2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Collection &amp; Analysis</a:t>
            </a:r>
          </a:p>
        </p:txBody>
      </p:sp>
    </p:spTree>
    <p:extLst>
      <p:ext uri="{BB962C8B-B14F-4D97-AF65-F5344CB8AC3E}">
        <p14:creationId xmlns:p14="http://schemas.microsoft.com/office/powerpoint/2010/main" val="2532990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6DF0B8-5E1C-8E6B-F939-B37312925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Identify data points</a:t>
            </a:r>
          </a:p>
          <a:p>
            <a:pPr lvl="1"/>
            <a:r>
              <a:rPr lang="en-US" dirty="0"/>
              <a:t>Take stock of the data you have available</a:t>
            </a:r>
          </a:p>
          <a:p>
            <a:pPr lvl="1"/>
            <a:r>
              <a:rPr lang="en-US" dirty="0"/>
              <a:t>What data is necessary to pursue your hypothesis?</a:t>
            </a:r>
          </a:p>
          <a:p>
            <a:pPr lvl="1"/>
            <a:r>
              <a:rPr lang="en-US" dirty="0"/>
              <a:t>How will you collect and use the data in a time constrained environment?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37159D-D6CA-23A3-2832-0FB51AA2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Collection &amp; Analysis cont.</a:t>
            </a:r>
          </a:p>
        </p:txBody>
      </p:sp>
    </p:spTree>
    <p:extLst>
      <p:ext uri="{BB962C8B-B14F-4D97-AF65-F5344CB8AC3E}">
        <p14:creationId xmlns:p14="http://schemas.microsoft.com/office/powerpoint/2010/main" val="3474336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6DF0B8-5E1C-8E6B-F939-B37312925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Analyze the collected data</a:t>
            </a:r>
          </a:p>
          <a:p>
            <a:pPr lvl="1"/>
            <a:r>
              <a:rPr lang="en-US" dirty="0"/>
              <a:t>What conclusions can you draw from the data collected?</a:t>
            </a:r>
          </a:p>
          <a:p>
            <a:pPr lvl="1"/>
            <a:r>
              <a:rPr lang="en-US" dirty="0"/>
              <a:t>Ambiguous vs. Unambiguous</a:t>
            </a:r>
          </a:p>
          <a:p>
            <a:pPr lvl="2"/>
            <a:r>
              <a:rPr lang="en-US" dirty="0"/>
              <a:t>Ambiguous: Event ID 4688 powershell.exe process created</a:t>
            </a:r>
          </a:p>
          <a:p>
            <a:pPr lvl="2"/>
            <a:r>
              <a:rPr lang="en-US" dirty="0"/>
              <a:t>Unambiguous: Event ID 4697 service created with random character name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37159D-D6CA-23A3-2832-0FB51AA2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Collection &amp; Analysis cont.</a:t>
            </a:r>
          </a:p>
        </p:txBody>
      </p:sp>
    </p:spTree>
    <p:extLst>
      <p:ext uri="{BB962C8B-B14F-4D97-AF65-F5344CB8AC3E}">
        <p14:creationId xmlns:p14="http://schemas.microsoft.com/office/powerpoint/2010/main" val="2733626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6DF0B8-5E1C-8E6B-F939-B37312925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Investigations</a:t>
            </a:r>
          </a:p>
          <a:p>
            <a:pPr lvl="1"/>
            <a:r>
              <a:rPr lang="en-US" dirty="0"/>
              <a:t>Once ambiguous or unambiguous indicators have been identified what do you do next? Who does it? How much time should they spend on the determination?</a:t>
            </a:r>
          </a:p>
          <a:p>
            <a:pPr lvl="1"/>
            <a:r>
              <a:rPr lang="en-US" dirty="0"/>
              <a:t>You’ve found an unambiguous indicator! Now what…</a:t>
            </a:r>
          </a:p>
          <a:p>
            <a:pPr lvl="1"/>
            <a:r>
              <a:rPr lang="en-US" dirty="0"/>
              <a:t>Is your gameplan to pivot on the first shiny artifact or do you continue with the plan even in the face of overwhelming evidence?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37159D-D6CA-23A3-2832-0FB51AA2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Collection &amp; Analysis cont.</a:t>
            </a:r>
          </a:p>
        </p:txBody>
      </p:sp>
    </p:spTree>
    <p:extLst>
      <p:ext uri="{BB962C8B-B14F-4D97-AF65-F5344CB8AC3E}">
        <p14:creationId xmlns:p14="http://schemas.microsoft.com/office/powerpoint/2010/main" val="2537757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Schedule</a:t>
            </a:r>
          </a:p>
          <a:p>
            <a:pPr>
              <a:buClr>
                <a:schemeClr val="tx1"/>
              </a:buClr>
            </a:pPr>
            <a:r>
              <a:rPr lang="en-US" dirty="0"/>
              <a:t>Windows Logs</a:t>
            </a:r>
          </a:p>
          <a:p>
            <a:pPr>
              <a:buClr>
                <a:schemeClr val="tx1"/>
              </a:buClr>
            </a:pPr>
            <a:r>
              <a:rPr lang="en-US" dirty="0"/>
              <a:t>Command Line Tools</a:t>
            </a:r>
          </a:p>
          <a:p>
            <a:pPr>
              <a:buClr>
                <a:schemeClr val="tx1"/>
              </a:buClr>
            </a:pPr>
            <a:r>
              <a:rPr lang="en-US" dirty="0"/>
              <a:t>Basic Collection &amp; Analysis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Case Study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Environment</a:t>
            </a:r>
          </a:p>
          <a:p>
            <a:pPr>
              <a:buClr>
                <a:schemeClr val="tx1"/>
              </a:buClr>
            </a:pPr>
            <a:r>
              <a:rPr lang="en-US" dirty="0"/>
              <a:t>Lab Guide/Assessment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126075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DD053A-12D5-6448-B592-3D066E2A0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Hypothesis</a:t>
            </a:r>
          </a:p>
          <a:p>
            <a:pPr lvl="1"/>
            <a:r>
              <a:rPr lang="en-US" dirty="0" err="1">
                <a:solidFill>
                  <a:schemeClr val="accent2"/>
                </a:solidFill>
              </a:rPr>
              <a:t>ThirtySecond</a:t>
            </a:r>
            <a:r>
              <a:rPr lang="en-US" dirty="0"/>
              <a:t> uses </a:t>
            </a:r>
            <a:r>
              <a:rPr lang="en-US" dirty="0">
                <a:solidFill>
                  <a:schemeClr val="accent2"/>
                </a:solidFill>
              </a:rPr>
              <a:t>Indirect Command Execution</a:t>
            </a:r>
            <a:r>
              <a:rPr lang="en-US" dirty="0"/>
              <a:t> to accomplish </a:t>
            </a:r>
            <a:r>
              <a:rPr lang="en-US" dirty="0">
                <a:solidFill>
                  <a:schemeClr val="accent2"/>
                </a:solidFill>
              </a:rPr>
              <a:t>Execution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Defense Evasion</a:t>
            </a:r>
          </a:p>
          <a:p>
            <a:r>
              <a:rPr lang="en-US" dirty="0">
                <a:solidFill>
                  <a:schemeClr val="tx2"/>
                </a:solidFill>
              </a:rPr>
              <a:t>Identify Data Points</a:t>
            </a:r>
          </a:p>
          <a:p>
            <a:pPr lvl="1"/>
            <a:r>
              <a:rPr lang="en-US" dirty="0"/>
              <a:t>Windows Logs, Event ID (</a:t>
            </a:r>
            <a:r>
              <a:rPr lang="en-US" dirty="0">
                <a:solidFill>
                  <a:schemeClr val="accent2"/>
                </a:solidFill>
              </a:rPr>
              <a:t>4688</a:t>
            </a:r>
            <a:r>
              <a:rPr lang="en-US" dirty="0"/>
              <a:t>) </a:t>
            </a:r>
          </a:p>
          <a:p>
            <a:r>
              <a:rPr lang="en-US" dirty="0">
                <a:solidFill>
                  <a:schemeClr val="tx2"/>
                </a:solidFill>
              </a:rPr>
              <a:t>Analyze Collected Data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chemeClr val="accent2"/>
                </a:solidFill>
              </a:rPr>
              <a:t>powershell.exe that is executed from anywhere other than C:\Windows\System32\WindowsPowerShell\v1\ is found</a:t>
            </a:r>
            <a:r>
              <a:rPr lang="en-US" dirty="0"/>
              <a:t>, annotate time of execution</a:t>
            </a:r>
          </a:p>
          <a:p>
            <a:r>
              <a:rPr lang="en-US" dirty="0">
                <a:solidFill>
                  <a:schemeClr val="tx2"/>
                </a:solidFill>
              </a:rPr>
              <a:t>Investigate</a:t>
            </a:r>
          </a:p>
          <a:p>
            <a:pPr lvl="1"/>
            <a:r>
              <a:rPr lang="en-US" dirty="0"/>
              <a:t>Determine follow adversary follow on actions (</a:t>
            </a:r>
            <a:r>
              <a:rPr lang="en-US" dirty="0">
                <a:solidFill>
                  <a:schemeClr val="accent2"/>
                </a:solidFill>
              </a:rPr>
              <a:t>Kill-Chain analysis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CB94D1-9DC7-ECD7-1B7E-75EE4866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195531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Build your TTP’s in preparation for P&amp;T 2</a:t>
            </a:r>
          </a:p>
          <a:p>
            <a:pPr>
              <a:buClr>
                <a:schemeClr val="tx1"/>
              </a:buClr>
            </a:pPr>
            <a:r>
              <a:rPr lang="en-US" dirty="0"/>
              <a:t>This presentation will serve as an introduction to concepts as well as reference material for flight level planning</a:t>
            </a:r>
          </a:p>
          <a:p>
            <a:pPr>
              <a:buClr>
                <a:schemeClr val="tx1"/>
              </a:buClr>
            </a:pPr>
            <a:r>
              <a:rPr lang="en-US" dirty="0"/>
              <a:t>Applying Windows logging and network capture tools with a basic understanding of how to investigate a network intrusion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What?</a:t>
            </a:r>
          </a:p>
        </p:txBody>
      </p:sp>
    </p:spTree>
    <p:extLst>
      <p:ext uri="{BB962C8B-B14F-4D97-AF65-F5344CB8AC3E}">
        <p14:creationId xmlns:p14="http://schemas.microsoft.com/office/powerpoint/2010/main" val="42676114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2400" u="sng" dirty="0"/>
              <a:t>ROE</a:t>
            </a:r>
          </a:p>
          <a:p>
            <a:pPr>
              <a:buClr>
                <a:schemeClr val="tx1"/>
              </a:buClr>
            </a:pPr>
            <a:r>
              <a:rPr lang="en-US" sz="2400" dirty="0"/>
              <a:t>All the labs will take place in the </a:t>
            </a:r>
            <a:br>
              <a:rPr lang="en-US" sz="2400" dirty="0"/>
            </a:br>
            <a:r>
              <a:rPr lang="en-US" sz="2400" dirty="0"/>
              <a:t>P&amp;T range</a:t>
            </a:r>
          </a:p>
          <a:p>
            <a:pPr>
              <a:buClr>
                <a:schemeClr val="tx1"/>
              </a:buClr>
            </a:pPr>
            <a:r>
              <a:rPr lang="en-US" sz="2400" dirty="0"/>
              <a:t>Two students per range</a:t>
            </a:r>
          </a:p>
          <a:p>
            <a:pPr>
              <a:buClr>
                <a:schemeClr val="tx1"/>
              </a:buClr>
            </a:pPr>
            <a:r>
              <a:rPr lang="en-US" sz="2400" dirty="0"/>
              <a:t>Deconflict DCO Ops station with your partner</a:t>
            </a:r>
          </a:p>
          <a:p>
            <a:pPr>
              <a:buClr>
                <a:schemeClr val="tx1"/>
              </a:buClr>
            </a:pPr>
            <a:r>
              <a:rPr lang="en-US" sz="2400" dirty="0"/>
              <a:t>Time window: 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0220906" y="1595443"/>
            <a:ext cx="1066800" cy="783963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Narrow" pitchFamily="34" charset="0"/>
              </a:rPr>
              <a:t>dc01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Narrow" pitchFamily="34" charset="0"/>
              </a:rPr>
              <a:t>WinSvr2016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0220906" y="2494077"/>
            <a:ext cx="1066800" cy="783963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Narrow" pitchFamily="34" charset="0"/>
              </a:rPr>
              <a:t>fs01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solidFill>
                  <a:schemeClr val="bg2"/>
                </a:solidFill>
              </a:rPr>
              <a:t>WinSvr2016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 Narrow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220906" y="3392711"/>
            <a:ext cx="1066800" cy="783963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Narrow" pitchFamily="34" charset="0"/>
              </a:rPr>
              <a:t>CLIENT1-4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solidFill>
                  <a:schemeClr val="bg2"/>
                </a:solidFill>
              </a:rPr>
              <a:t>Win10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 Narrow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220905" y="4291345"/>
            <a:ext cx="1066800" cy="783963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Narrow" pitchFamily="34" charset="0"/>
              </a:rPr>
              <a:t>CLIENT5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solidFill>
                  <a:schemeClr val="bg2"/>
                </a:solidFill>
              </a:rPr>
              <a:t>XP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 Narrow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574252" y="2494077"/>
            <a:ext cx="1066800" cy="783963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solidFill>
                  <a:schemeClr val="bg2"/>
                </a:solidFill>
              </a:rPr>
              <a:t>dco1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 Narrow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Narrow" pitchFamily="34" charset="0"/>
              </a:rPr>
              <a:t>Win11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574252" y="3392711"/>
            <a:ext cx="1066800" cy="783963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solidFill>
                  <a:schemeClr val="bg2"/>
                </a:solidFill>
              </a:rPr>
              <a:t>dco2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Narrow" pitchFamily="34" charset="0"/>
              </a:rPr>
              <a:t>Win11</a:t>
            </a:r>
          </a:p>
        </p:txBody>
      </p:sp>
    </p:spTree>
    <p:extLst>
      <p:ext uri="{BB962C8B-B14F-4D97-AF65-F5344CB8AC3E}">
        <p14:creationId xmlns:p14="http://schemas.microsoft.com/office/powerpoint/2010/main" val="343644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3E06EE-A559-0192-1112-B56BD13B7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lab guide is intended to provide hands-on experience utilizing the skills taught in this academics</a:t>
            </a:r>
          </a:p>
          <a:p>
            <a:r>
              <a:rPr lang="en-US" dirty="0"/>
              <a:t>The assessment will provide questions for you to answer to aid in identifying a network intrusion</a:t>
            </a:r>
          </a:p>
          <a:p>
            <a:r>
              <a:rPr lang="en-US" dirty="0">
                <a:solidFill>
                  <a:schemeClr val="accent2"/>
                </a:solidFill>
              </a:rPr>
              <a:t>Treat the assessment as a practice for P&amp;T-2 and plan/document your process in order to be more successful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CDEC90-31E9-D91B-CE11-CE216552C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Guide/Assessment</a:t>
            </a:r>
          </a:p>
        </p:txBody>
      </p:sp>
    </p:spTree>
    <p:extLst>
      <p:ext uri="{BB962C8B-B14F-4D97-AF65-F5344CB8AC3E}">
        <p14:creationId xmlns:p14="http://schemas.microsoft.com/office/powerpoint/2010/main" val="871299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Schedule</a:t>
            </a:r>
          </a:p>
          <a:p>
            <a:pPr>
              <a:buClr>
                <a:schemeClr val="tx1"/>
              </a:buClr>
            </a:pPr>
            <a:r>
              <a:rPr lang="en-US" dirty="0"/>
              <a:t>Windows Logs</a:t>
            </a:r>
          </a:p>
          <a:p>
            <a:pPr>
              <a:buClr>
                <a:schemeClr val="tx1"/>
              </a:buClr>
            </a:pPr>
            <a:r>
              <a:rPr lang="en-US" dirty="0"/>
              <a:t>Command Line Tools</a:t>
            </a:r>
          </a:p>
          <a:p>
            <a:pPr>
              <a:buClr>
                <a:schemeClr val="tx1"/>
              </a:buClr>
            </a:pPr>
            <a:r>
              <a:rPr lang="en-US" dirty="0"/>
              <a:t>Basic Collection &amp; Analysis</a:t>
            </a:r>
          </a:p>
          <a:p>
            <a:pPr>
              <a:buClr>
                <a:schemeClr val="tx1"/>
              </a:buClr>
            </a:pPr>
            <a:r>
              <a:rPr lang="en-US" dirty="0"/>
              <a:t>Case Study</a:t>
            </a:r>
          </a:p>
          <a:p>
            <a:pPr>
              <a:buClr>
                <a:schemeClr val="tx1"/>
              </a:buClr>
            </a:pPr>
            <a:r>
              <a:rPr lang="en-US" dirty="0"/>
              <a:t>Environment</a:t>
            </a:r>
          </a:p>
          <a:p>
            <a:pPr>
              <a:buClr>
                <a:schemeClr val="tx1"/>
              </a:buClr>
            </a:pPr>
            <a:r>
              <a:rPr lang="en-US" dirty="0"/>
              <a:t>Lab Guide/Assessment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431610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2454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Schedule</a:t>
            </a:r>
          </a:p>
          <a:p>
            <a:pPr>
              <a:buClr>
                <a:schemeClr val="tx1"/>
              </a:buClr>
            </a:pPr>
            <a:r>
              <a:rPr lang="en-US" dirty="0"/>
              <a:t>Windows Logs</a:t>
            </a:r>
          </a:p>
          <a:p>
            <a:pPr>
              <a:buClr>
                <a:schemeClr val="tx1"/>
              </a:buClr>
            </a:pPr>
            <a:r>
              <a:rPr lang="en-US" dirty="0"/>
              <a:t>Command Line Tools</a:t>
            </a:r>
          </a:p>
          <a:p>
            <a:pPr>
              <a:buClr>
                <a:schemeClr val="tx1"/>
              </a:buClr>
            </a:pPr>
            <a:r>
              <a:rPr lang="en-US" dirty="0"/>
              <a:t>Basic Collection &amp; Analysis</a:t>
            </a:r>
          </a:p>
          <a:p>
            <a:pPr>
              <a:buClr>
                <a:schemeClr val="tx1"/>
              </a:buClr>
            </a:pPr>
            <a:r>
              <a:rPr lang="en-US" dirty="0"/>
              <a:t>Case Study</a:t>
            </a:r>
          </a:p>
          <a:p>
            <a:pPr>
              <a:buClr>
                <a:schemeClr val="tx1"/>
              </a:buClr>
            </a:pPr>
            <a:r>
              <a:rPr lang="en-US" dirty="0"/>
              <a:t>Environment</a:t>
            </a:r>
          </a:p>
          <a:p>
            <a:pPr>
              <a:buClr>
                <a:schemeClr val="tx1"/>
              </a:buClr>
            </a:pPr>
            <a:r>
              <a:rPr lang="en-US" dirty="0"/>
              <a:t>Lab Guide/Assessment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512628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D13E11-FB16-72F4-E5BE-674A8A37F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Guided (2 hours)</a:t>
            </a:r>
          </a:p>
          <a:p>
            <a:pPr lvl="1"/>
            <a:r>
              <a:rPr lang="en-US" dirty="0"/>
              <a:t>WST-2 Academics (45 min)</a:t>
            </a:r>
          </a:p>
          <a:p>
            <a:pPr lvl="1"/>
            <a:r>
              <a:rPr lang="en-US" dirty="0"/>
              <a:t>Break (15 min)</a:t>
            </a:r>
          </a:p>
          <a:p>
            <a:pPr lvl="1"/>
            <a:r>
              <a:rPr lang="en-US" dirty="0"/>
              <a:t>WST-2 Lab Guide (1hr)</a:t>
            </a:r>
          </a:p>
          <a:p>
            <a:r>
              <a:rPr lang="en-US" dirty="0"/>
              <a:t>Unguided (2 hour)</a:t>
            </a:r>
          </a:p>
          <a:p>
            <a:pPr lvl="1"/>
            <a:r>
              <a:rPr lang="en-US" dirty="0"/>
              <a:t>WST-2 Assessment</a:t>
            </a:r>
          </a:p>
          <a:p>
            <a:pPr lvl="1"/>
            <a:r>
              <a:rPr lang="en-US" dirty="0"/>
              <a:t>Instructors will be available for </a:t>
            </a:r>
            <a:r>
              <a:rPr lang="en-US" i="1" dirty="0"/>
              <a:t>troubleshooting</a:t>
            </a:r>
            <a:r>
              <a:rPr lang="en-US" dirty="0"/>
              <a:t>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1EE214-C38E-0678-EE00-22E846556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4058850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Schedule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Windows Logs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Command Line Tools</a:t>
            </a:r>
          </a:p>
          <a:p>
            <a:pPr>
              <a:buClr>
                <a:schemeClr val="tx1"/>
              </a:buClr>
            </a:pPr>
            <a:r>
              <a:rPr lang="en-US" dirty="0"/>
              <a:t>Basic Collection &amp; Analysis</a:t>
            </a:r>
          </a:p>
          <a:p>
            <a:pPr>
              <a:buClr>
                <a:schemeClr val="tx1"/>
              </a:buClr>
            </a:pPr>
            <a:r>
              <a:rPr lang="en-US" dirty="0"/>
              <a:t>Case Study</a:t>
            </a:r>
          </a:p>
          <a:p>
            <a:pPr>
              <a:buClr>
                <a:schemeClr val="tx1"/>
              </a:buClr>
            </a:pPr>
            <a:r>
              <a:rPr lang="en-US" dirty="0"/>
              <a:t>Environment</a:t>
            </a:r>
          </a:p>
          <a:p>
            <a:pPr>
              <a:buClr>
                <a:schemeClr val="tx1"/>
              </a:buClr>
            </a:pPr>
            <a:r>
              <a:rPr lang="en-US" dirty="0"/>
              <a:t>Lab Guide/Assessment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916227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15464D-CFB8-63B8-5B4D-B23D1216F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Event Logs</a:t>
            </a:r>
          </a:p>
          <a:p>
            <a:pPr lvl="1"/>
            <a:r>
              <a:rPr lang="en-US" dirty="0"/>
              <a:t>Providers</a:t>
            </a:r>
          </a:p>
          <a:p>
            <a:pPr lvl="2"/>
            <a:r>
              <a:rPr lang="en-US" dirty="0"/>
              <a:t>Configures the Event Tracing for Windows (ETW) user-mode provider</a:t>
            </a:r>
          </a:p>
          <a:p>
            <a:pPr lvl="2"/>
            <a:r>
              <a:rPr lang="en-US" dirty="0"/>
              <a:t>Writes events to an ETW session and adds more information</a:t>
            </a:r>
          </a:p>
          <a:p>
            <a:pPr lvl="2"/>
            <a:r>
              <a:rPr lang="en-US" dirty="0"/>
              <a:t>E.g., Sysmon</a:t>
            </a:r>
          </a:p>
          <a:p>
            <a:pPr lvl="1"/>
            <a:r>
              <a:rPr lang="en-US" dirty="0"/>
              <a:t>Controllers</a:t>
            </a:r>
          </a:p>
          <a:p>
            <a:pPr lvl="2"/>
            <a:r>
              <a:rPr lang="en-US" dirty="0"/>
              <a:t>Applications that define log/tracing parameters</a:t>
            </a:r>
          </a:p>
          <a:p>
            <a:pPr lvl="1"/>
            <a:r>
              <a:rPr lang="en-US" dirty="0"/>
              <a:t>Logs</a:t>
            </a:r>
          </a:p>
          <a:p>
            <a:pPr lvl="2"/>
            <a:r>
              <a:rPr lang="en-US" dirty="0"/>
              <a:t>Locations where Providers write log information</a:t>
            </a:r>
          </a:p>
          <a:p>
            <a:pPr lvl="1"/>
            <a:r>
              <a:rPr lang="en-US" dirty="0"/>
              <a:t>Consumers</a:t>
            </a:r>
          </a:p>
          <a:p>
            <a:pPr lvl="2"/>
            <a:r>
              <a:rPr lang="en-US" dirty="0"/>
              <a:t>E.g., Event Viewer, SIEM,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E1087-76DE-391B-F644-578FC6E0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Logs</a:t>
            </a:r>
          </a:p>
        </p:txBody>
      </p:sp>
      <p:pic>
        <p:nvPicPr>
          <p:cNvPr id="1026" name="Picture 2" descr="event tracing model">
            <a:extLst>
              <a:ext uri="{FF2B5EF4-FFF2-40B4-BE49-F238E27FC236}">
                <a16:creationId xmlns:a16="http://schemas.microsoft.com/office/drawing/2014/main" id="{5AEAC31C-8CB7-7BC2-1C32-4341DE5B7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488" y="3943344"/>
            <a:ext cx="3781425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803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231CD2-23FE-78B4-6288-B491A075B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Dump current Sysmon configuration</a:t>
            </a:r>
          </a:p>
          <a:p>
            <a:pPr lvl="1"/>
            <a:r>
              <a:rPr lang="en-US" dirty="0" err="1"/>
              <a:t>sysmon</a:t>
            </a:r>
            <a:r>
              <a:rPr lang="en-US" dirty="0"/>
              <a:t> -c</a:t>
            </a:r>
          </a:p>
          <a:p>
            <a:r>
              <a:rPr lang="en-US" dirty="0"/>
              <a:t>On Vista and higher, events are stored in </a:t>
            </a:r>
            <a:r>
              <a:rPr lang="en-US" dirty="0">
                <a:solidFill>
                  <a:schemeClr val="accent2"/>
                </a:solidFill>
              </a:rPr>
              <a:t>Applications and Services Logs/Microsoft/Windows/Sysmon/Operational</a:t>
            </a:r>
          </a:p>
          <a:p>
            <a:r>
              <a:rPr lang="en-US" dirty="0"/>
              <a:t>On older systems events are written to the </a:t>
            </a:r>
            <a:r>
              <a:rPr lang="en-US" dirty="0">
                <a:solidFill>
                  <a:schemeClr val="accent2"/>
                </a:solidFill>
              </a:rPr>
              <a:t>System</a:t>
            </a:r>
            <a:r>
              <a:rPr lang="en-US" dirty="0"/>
              <a:t> log</a:t>
            </a:r>
          </a:p>
          <a:p>
            <a:r>
              <a:rPr lang="en-US" dirty="0"/>
              <a:t>Timestamps are in </a:t>
            </a:r>
            <a:r>
              <a:rPr lang="en-US" dirty="0">
                <a:solidFill>
                  <a:schemeClr val="accent2"/>
                </a:solidFill>
              </a:rPr>
              <a:t>UTC </a:t>
            </a:r>
            <a:r>
              <a:rPr lang="en-US" dirty="0"/>
              <a:t>by default</a:t>
            </a:r>
          </a:p>
          <a:p>
            <a:r>
              <a:rPr lang="en-US" dirty="0"/>
              <a:t>Notable capabilities:</a:t>
            </a:r>
          </a:p>
          <a:p>
            <a:pPr lvl="1"/>
            <a:r>
              <a:rPr lang="en-US" dirty="0"/>
              <a:t>Logs process creation with full command line for both current and parent processes</a:t>
            </a:r>
          </a:p>
          <a:p>
            <a:pPr lvl="1"/>
            <a:r>
              <a:rPr lang="en-US" dirty="0"/>
              <a:t>Includes a process GUID in process create events to allow for correlation of events even when Windows reuses process IDs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175F43-6459-79A5-BA4C-E827D606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Sysmon</a:t>
            </a:r>
          </a:p>
        </p:txBody>
      </p:sp>
    </p:spTree>
    <p:extLst>
      <p:ext uri="{BB962C8B-B14F-4D97-AF65-F5344CB8AC3E}">
        <p14:creationId xmlns:p14="http://schemas.microsoft.com/office/powerpoint/2010/main" val="2601796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BEE597-7FD2-EC90-4BD6-F9BD12763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PowerShell</a:t>
            </a:r>
          </a:p>
          <a:p>
            <a:pPr lvl="1"/>
            <a:r>
              <a:rPr lang="en-US" dirty="0"/>
              <a:t>PS-Session</a:t>
            </a:r>
          </a:p>
          <a:p>
            <a:pPr lvl="1"/>
            <a:r>
              <a:rPr lang="en-US" dirty="0"/>
              <a:t>Get-</a:t>
            </a:r>
            <a:r>
              <a:rPr lang="en-US" dirty="0" err="1"/>
              <a:t>WinEvent</a:t>
            </a:r>
            <a:endParaRPr lang="en-US" dirty="0"/>
          </a:p>
          <a:p>
            <a:r>
              <a:rPr lang="en-US" dirty="0"/>
              <a:t>Windows Command Line</a:t>
            </a:r>
          </a:p>
          <a:p>
            <a:r>
              <a:rPr lang="en-US" dirty="0"/>
              <a:t>Wireshark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FCBFC4-B6F5-34CD-57F7-8F665519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Tools</a:t>
            </a:r>
          </a:p>
        </p:txBody>
      </p:sp>
    </p:spTree>
    <p:extLst>
      <p:ext uri="{BB962C8B-B14F-4D97-AF65-F5344CB8AC3E}">
        <p14:creationId xmlns:p14="http://schemas.microsoft.com/office/powerpoint/2010/main" val="2111658520"/>
      </p:ext>
    </p:extLst>
  </p:cSld>
  <p:clrMapOvr>
    <a:masterClrMapping/>
  </p:clrMapOvr>
</p:sld>
</file>

<file path=ppt/theme/theme1.xml><?xml version="1.0" encoding="utf-8"?>
<a:theme xmlns:a="http://schemas.openxmlformats.org/drawingml/2006/main" name="CTI CLASSIFIED Nellis Mar 13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0000"/>
      </a:accent1>
      <a:accent2>
        <a:srgbClr val="00FF00"/>
      </a:accent2>
      <a:accent3>
        <a:srgbClr val="AAAACA"/>
      </a:accent3>
      <a:accent4>
        <a:srgbClr val="DADADA"/>
      </a:accent4>
      <a:accent5>
        <a:srgbClr val="FFAAAA"/>
      </a:accent5>
      <a:accent6>
        <a:srgbClr val="00E700"/>
      </a:accent6>
      <a:hlink>
        <a:srgbClr val="FF00FF"/>
      </a:hlink>
      <a:folHlink>
        <a:srgbClr val="FF9B03"/>
      </a:folHlink>
    </a:clrScheme>
    <a:fontScheme name="CBD Unclassified Template Jul 06">
      <a:majorFont>
        <a:latin typeface="Arial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FFA27C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FFA27C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CBD Unclassified Template Jul 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BD Unclassified Template Jul 0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BD Unclassified Template Jul 0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BD Unclassified Template Jul 0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BD Unclassified Template Jul 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BD Unclassified Template Jul 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BD Unclassified Template Jul 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4CF1871A8E364A8A2FE2AFBB0B197E" ma:contentTypeVersion="51" ma:contentTypeDescription="Create a new document." ma:contentTypeScope="" ma:versionID="e3fbdc83529d92ddd15be03da1ce1139">
  <xsd:schema xmlns:xsd="http://www.w3.org/2001/XMLSchema" xmlns:xs="http://www.w3.org/2001/XMLSchema" xmlns:p="http://schemas.microsoft.com/office/2006/metadata/properties" xmlns:ns2="8fe2a5b8-e29e-4a81-88af-c17cdf3700fa" targetNamespace="http://schemas.microsoft.com/office/2006/metadata/properties" ma:root="true" ma:fieldsID="4e2eebc537fbb4d3cb577a07957e1e5a" ns2:_="">
    <xsd:import namespace="8fe2a5b8-e29e-4a81-88af-c17cdf3700fa"/>
    <xsd:element name="properties">
      <xsd:complexType>
        <xsd:sequence>
          <xsd:element name="documentManagement">
            <xsd:complexType>
              <xsd:all>
                <xsd:element ref="ns2:Linked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e2a5b8-e29e-4a81-88af-c17cdf3700fa" elementFormDefault="qualified">
    <xsd:import namespace="http://schemas.microsoft.com/office/2006/documentManagement/types"/>
    <xsd:import namespace="http://schemas.microsoft.com/office/infopath/2007/PartnerControls"/>
    <xsd:element name="Linked" ma:index="8" nillable="true" ma:displayName="Link" ma:default="0" ma:description="Item is included in lesson manifest and displayed in CCMS" ma:internalName="Linked">
      <xsd:simpleType>
        <xsd:restriction base="dms:Boolean"/>
      </xsd:simpleType>
    </xsd:element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Linked xmlns="8fe2a5b8-e29e-4a81-88af-c17cdf3700fa">false</Linked>
  </documentManagement>
</p:properties>
</file>

<file path=customXml/itemProps1.xml><?xml version="1.0" encoding="utf-8"?>
<ds:datastoreItem xmlns:ds="http://schemas.openxmlformats.org/officeDocument/2006/customXml" ds:itemID="{D79B3554-87D7-4256-94EA-727C2E7F5C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2E451E-FEBF-45FB-A7B7-3F29C1625C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e2a5b8-e29e-4a81-88af-c17cdf3700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7ABEF6-3AB1-4E97-8262-51C44C936B04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8fe2a5b8-e29e-4a81-88af-c17cdf3700f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8843</TotalTime>
  <Pages>15</Pages>
  <Words>1858</Words>
  <Application>Microsoft Office PowerPoint</Application>
  <PresentationFormat>Widescreen</PresentationFormat>
  <Paragraphs>256</Paragraphs>
  <Slides>34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Consolas</vt:lpstr>
      <vt:lpstr>Arial</vt:lpstr>
      <vt:lpstr>Arial Narrow</vt:lpstr>
      <vt:lpstr>CTI CLASSIFIED Nellis Mar 13</vt:lpstr>
      <vt:lpstr>PowerPoint Presentation</vt:lpstr>
      <vt:lpstr>PowerPoint Presentation</vt:lpstr>
      <vt:lpstr>So What?</vt:lpstr>
      <vt:lpstr>Overview</vt:lpstr>
      <vt:lpstr>Schedule</vt:lpstr>
      <vt:lpstr>Overview</vt:lpstr>
      <vt:lpstr>Windows Logs</vt:lpstr>
      <vt:lpstr>Sysmon</vt:lpstr>
      <vt:lpstr>Command Line Tools</vt:lpstr>
      <vt:lpstr>PSRemoting</vt:lpstr>
      <vt:lpstr>PSRemoting Dependencies</vt:lpstr>
      <vt:lpstr>PSSession</vt:lpstr>
      <vt:lpstr>WinEvent</vt:lpstr>
      <vt:lpstr>Using Get-WinEvent</vt:lpstr>
      <vt:lpstr>Get-WinEvent Providers</vt:lpstr>
      <vt:lpstr>Get-WinEvent Advanced</vt:lpstr>
      <vt:lpstr>Powershell Reconstruction</vt:lpstr>
      <vt:lpstr>Command Line Tools</vt:lpstr>
      <vt:lpstr>Windows Command Line  Pre-Vista</vt:lpstr>
      <vt:lpstr>Windows Command Line Post Vista</vt:lpstr>
      <vt:lpstr>Command Line Tools</vt:lpstr>
      <vt:lpstr>Wireshark Queries</vt:lpstr>
      <vt:lpstr>Overview</vt:lpstr>
      <vt:lpstr>Basic Collection &amp; Analysis</vt:lpstr>
      <vt:lpstr>Basic Collection &amp; Analysis cont.</vt:lpstr>
      <vt:lpstr>Basic Collection &amp; Analysis cont.</vt:lpstr>
      <vt:lpstr>Basic Collection &amp; Analysis cont.</vt:lpstr>
      <vt:lpstr>Overview</vt:lpstr>
      <vt:lpstr>Case Study</vt:lpstr>
      <vt:lpstr>Environment</vt:lpstr>
      <vt:lpstr>Lab Guide/Assessment</vt:lpstr>
      <vt:lpstr>Overview</vt:lpstr>
      <vt:lpstr>PowerPoint Presentation</vt:lpstr>
      <vt:lpstr>PowerPoint Presentation</vt:lpstr>
    </vt:vector>
  </TitlesOfParts>
  <Company>U.S. Air Force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Threat Detection: Detecting Rootkits</dc:title>
  <dc:creator>Ed.Linert</dc:creator>
  <dc:description>New template May 09. Completed the development of a master title slide.</dc:description>
  <cp:lastModifiedBy>Blood Vault</cp:lastModifiedBy>
  <cp:revision>417</cp:revision>
  <cp:lastPrinted>2020-08-11T16:31:54Z</cp:lastPrinted>
  <dcterms:created xsi:type="dcterms:W3CDTF">2010-02-10T22:23:15Z</dcterms:created>
  <dcterms:modified xsi:type="dcterms:W3CDTF">2023-09-17T21:18:41Z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0x010100D94CF1871A8E364A8A2FE2AFBB0B197E</vt:lpwstr>
  </property>
  <property fmtid="{D5CDD505-2E9C-101B-9397-08002B2CF9AE}" pid="3" name="_dlc_DocIdItemGuid">
    <vt:lpwstr>d7ea2c8b-9009-4d5d-8a26-4cfd3848b0bf</vt:lpwstr>
  </property>
</Properties>
</file>