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5" r:id="rId9"/>
    <p:sldId id="267" r:id="rId10"/>
    <p:sldId id="264" r:id="rId1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C54FAF-7CBA-4EB3-8F00-3ACA956F3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114D604-26AF-4CEF-ACC9-28E23F843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D667330-F718-4162-8BDA-6D299EC8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24BCE54-8D41-442E-A81F-66425141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14D5E06-DBD6-492E-9DF8-CEF9B456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0980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093E1-915F-404F-8DD6-081C36722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E6C5119-660F-49BA-997B-5BDC88B53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42295E7-74E8-42E6-BAEB-EF528396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AAE7D9E-AC5B-4ADA-AFF9-DE92278E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3299C38-5B44-48B2-B441-046FECFB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0808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2FD4CAC-C5CA-48A9-AA8D-E20580A7E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EB5054F-D8FC-4A3F-A14B-C55D3615A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B3C6E10-420C-4EA0-8A1D-47EA0B45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3AF85BE-9208-4523-B788-611BDC73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2A963BF-C946-4425-96D1-1E6CE210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435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CA605-6318-4E82-8761-2A6B85A8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F769DA0-B6C0-43B2-9EA0-489581A96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8A581F3-B99C-4955-BF66-9F5566E2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BFEB19A-D29F-404C-9F2B-71BE1374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9F78B7F-D8B4-4EB8-9326-8BBCF7FA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6053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4E62F-7223-4A0B-91E7-D2AA712E0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9E87F86-C61E-42EC-835C-ECE3CDA75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34FD890-9438-44FB-AB7D-3C09C236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0DA06B8-ABF2-4B30-B3DE-398C2A15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E18F40F-4D58-4789-AF60-AECD52E2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7468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69B35-F4B4-402D-A348-0EE702C5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D23D029-DD2C-425D-8946-F24879306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85466DF-0682-4D55-9359-D32C064F9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D8C6F85-8CC3-49CA-91D2-A2381C0D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6B28A56-4D01-45B5-B103-F430C0EE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00C1A99-8316-4599-8772-8B11779D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9820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F2777B-3405-43C1-9EF7-86F773AF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F658A63-2B9B-4253-8026-967A77107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9C5E919-3364-456D-9DF5-5FF2BEA25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F7022494-D91F-4761-9C76-DF0388204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01069BE8-C193-4670-A806-6DF0CEA11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8B869EC-5208-4CE7-854C-F8584642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FB51A74E-C9EF-42B9-A392-1E7673CB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9C286AA-7542-4457-B677-9E3F5B1E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2109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E1387D-4CED-40A9-A2DA-3D571F70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1E23B68-BC2B-4B86-A499-B1517046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2DF464F-57AE-4B40-8C7F-E6485BA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EBDD5BD-1F35-4237-963A-DEFA7D56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8909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7AC9798-2361-4718-852B-DF384D35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C137D6CF-7E79-431E-8A40-3120A1C0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E1A0095-1F5D-4A2E-9FD4-22F4F977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4710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D4E32-4385-4BDE-AF53-89086344C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9513B32-4D29-498E-A5C2-0A5E828BF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FA5BE43-FDA4-4292-81E3-300C7C5A1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6FC6121-4AB2-4D17-8AFB-42389727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CEA1F98-4C1D-496C-9260-9A7B1D06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C77D8F2-F0BA-4FED-9B72-3C00967B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0355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0CE99-C885-4B89-A66D-61C92072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DBD360EA-6191-4DB9-B118-293AD0447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2818843-B0A2-4A48-AE41-4A5977585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944D140-4693-488D-B506-B72A2761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A811668-8D1F-4D4F-AA97-8A274591B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125A587-3BF9-4CE8-BBF1-CB5456B0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001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2F41A266-0359-4A1B-A591-5364B96DE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D88635C-3C4C-4D2A-BC70-FDDC1F132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6DED04-DFDA-4D61-A022-ABECB5752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082E7-391A-408A-AAC4-5DF720CD77DA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419F7DD-6FC0-4D1B-9017-1BC2F5C1A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C6C8E71-5A09-45C0-B693-680E16F5E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3842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FA1ED-DC41-4F96-A4C9-8D8FF0DAE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S</a:t>
            </a:r>
            <a:r>
              <a:rPr lang="en-DK" sz="4800" dirty="0"/>
              <a:t>p</a:t>
            </a:r>
            <a:r>
              <a:rPr lang="en-US" sz="4800" dirty="0"/>
              <a:t>ø</a:t>
            </a:r>
            <a:r>
              <a:rPr lang="en-DK" sz="4800" dirty="0"/>
              <a:t>r</a:t>
            </a:r>
            <a:r>
              <a:rPr lang="en-US" sz="4800" dirty="0"/>
              <a:t>g</a:t>
            </a:r>
            <a:r>
              <a:rPr lang="en-DK" sz="4800" dirty="0"/>
              <a:t>s</a:t>
            </a:r>
            <a:r>
              <a:rPr lang="en-US" sz="4800" dirty="0"/>
              <a:t>m</a:t>
            </a:r>
            <a:r>
              <a:rPr lang="en-DK" sz="4800" dirty="0"/>
              <a:t>å</a:t>
            </a:r>
            <a:r>
              <a:rPr lang="en-US" sz="4800" dirty="0"/>
              <a:t>l</a:t>
            </a:r>
            <a:r>
              <a:rPr lang="en-DK" sz="4800" dirty="0"/>
              <a:t> 1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1097ECC-8D61-4206-A2A5-BD49DC095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da-DK" sz="1700" b="1" dirty="0"/>
              <a:t>Redegør for ideerne bag komponentbaseret programudvikling, og tilhørende designprincipper.</a:t>
            </a:r>
            <a:endParaRPr lang="en-DK" sz="1700" b="1" dirty="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60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FC5C2-9F9B-41F4-B55E-8F67920B9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G</a:t>
            </a:r>
            <a:r>
              <a:rPr lang="en-DK" dirty="0"/>
              <a:t>o</a:t>
            </a:r>
            <a:r>
              <a:rPr lang="en-US" dirty="0"/>
              <a:t>o</a:t>
            </a:r>
            <a:r>
              <a:rPr lang="en-DK" dirty="0"/>
              <a:t>d </a:t>
            </a:r>
            <a:r>
              <a:rPr lang="en-US" dirty="0"/>
              <a:t>p</a:t>
            </a:r>
            <a:r>
              <a:rPr lang="en-DK" dirty="0"/>
              <a:t>r</a:t>
            </a:r>
            <a:r>
              <a:rPr lang="en-US" dirty="0"/>
              <a:t>o</a:t>
            </a:r>
            <a:r>
              <a:rPr lang="en-DK" dirty="0"/>
              <a:t>g</a:t>
            </a:r>
            <a:r>
              <a:rPr lang="en-US" dirty="0"/>
              <a:t>r</a:t>
            </a:r>
            <a:r>
              <a:rPr lang="en-DK" dirty="0"/>
              <a:t>a</a:t>
            </a:r>
            <a:r>
              <a:rPr lang="en-US" dirty="0"/>
              <a:t>m</a:t>
            </a:r>
            <a:r>
              <a:rPr lang="en-DK" dirty="0"/>
              <a:t>m</a:t>
            </a:r>
            <a:r>
              <a:rPr lang="en-US" dirty="0" err="1"/>
              <a:t>i</a:t>
            </a:r>
            <a:r>
              <a:rPr lang="en-DK" dirty="0"/>
              <a:t>n</a:t>
            </a:r>
            <a:r>
              <a:rPr lang="en-US" dirty="0"/>
              <a:t>g</a:t>
            </a:r>
            <a:r>
              <a:rPr lang="en-DK" dirty="0"/>
              <a:t> </a:t>
            </a:r>
            <a:r>
              <a:rPr lang="en-US" dirty="0"/>
              <a:t>p</a:t>
            </a:r>
            <a:r>
              <a:rPr lang="en-DK" dirty="0"/>
              <a:t>r</a:t>
            </a:r>
            <a:r>
              <a:rPr lang="en-US" dirty="0"/>
              <a:t>a</a:t>
            </a:r>
            <a:r>
              <a:rPr lang="en-DK" dirty="0"/>
              <a:t>c</a:t>
            </a:r>
            <a:r>
              <a:rPr lang="en-US" dirty="0"/>
              <a:t>t</a:t>
            </a:r>
            <a:r>
              <a:rPr lang="en-DK" dirty="0" err="1"/>
              <a:t>i</a:t>
            </a:r>
            <a:r>
              <a:rPr lang="en-US" dirty="0"/>
              <a:t>c</a:t>
            </a:r>
            <a:r>
              <a:rPr lang="en-DK" dirty="0"/>
              <a:t>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4D1207F-55D3-45BA-A7B7-89B5BE854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200" dirty="0"/>
              <a:t>E</a:t>
            </a:r>
            <a:r>
              <a:rPr lang="en-DK" sz="2200" dirty="0"/>
              <a:t>x</a:t>
            </a:r>
            <a:r>
              <a:rPr lang="en-US" sz="2200" dirty="0"/>
              <a:t>c</a:t>
            </a:r>
            <a:r>
              <a:rPr lang="en-DK" sz="2200" dirty="0"/>
              <a:t>e</a:t>
            </a:r>
            <a:r>
              <a:rPr lang="en-US" sz="2200" dirty="0"/>
              <a:t>p</a:t>
            </a:r>
            <a:r>
              <a:rPr lang="en-DK" sz="2200" dirty="0"/>
              <a:t>t</a:t>
            </a:r>
            <a:r>
              <a:rPr lang="en-US" sz="2200" dirty="0" err="1"/>
              <a:t>i</a:t>
            </a:r>
            <a:r>
              <a:rPr lang="en-DK" sz="2200" dirty="0"/>
              <a:t>o</a:t>
            </a:r>
            <a:r>
              <a:rPr lang="en-US" sz="2200" dirty="0"/>
              <a:t>n</a:t>
            </a:r>
            <a:r>
              <a:rPr lang="en-DK" sz="2200" dirty="0"/>
              <a:t> </a:t>
            </a:r>
            <a:r>
              <a:rPr lang="en-US" sz="2200" dirty="0"/>
              <a:t>h</a:t>
            </a:r>
            <a:r>
              <a:rPr lang="en-DK" sz="2200" dirty="0"/>
              <a:t>a</a:t>
            </a:r>
            <a:r>
              <a:rPr lang="en-US" sz="2200" dirty="0"/>
              <a:t>n</a:t>
            </a:r>
            <a:r>
              <a:rPr lang="en-DK" sz="2200" dirty="0"/>
              <a:t>d</a:t>
            </a:r>
            <a:r>
              <a:rPr lang="en-US" sz="2200" dirty="0"/>
              <a:t>l</a:t>
            </a:r>
            <a:r>
              <a:rPr lang="en-DK" sz="2200" dirty="0"/>
              <a:t>i</a:t>
            </a:r>
            <a:r>
              <a:rPr lang="en-US" sz="2200" dirty="0"/>
              <a:t>n</a:t>
            </a:r>
            <a:r>
              <a:rPr lang="en-DK" sz="2200" dirty="0"/>
              <a:t>g</a:t>
            </a:r>
          </a:p>
          <a:p>
            <a:r>
              <a:rPr lang="en-DK" sz="2200" dirty="0"/>
              <a:t>Sigende navne til metoder, variabler og ligende</a:t>
            </a:r>
          </a:p>
          <a:p>
            <a:r>
              <a:rPr lang="en-DK" sz="2200" dirty="0"/>
              <a:t>Undgå rottensmells</a:t>
            </a:r>
          </a:p>
          <a:p>
            <a:pPr lvl="1"/>
            <a:r>
              <a:rPr lang="en-US" sz="2200" b="1" dirty="0"/>
              <a:t>Rigidity</a:t>
            </a:r>
            <a:r>
              <a:rPr lang="en-DK" sz="2200" dirty="0"/>
              <a:t> – </a:t>
            </a:r>
            <a:r>
              <a:rPr lang="en-US" sz="2200" dirty="0"/>
              <a:t>The design is difficult to change</a:t>
            </a:r>
            <a:endParaRPr lang="en-DK" sz="2200" dirty="0"/>
          </a:p>
          <a:p>
            <a:pPr lvl="1"/>
            <a:r>
              <a:rPr lang="en-US" sz="2200" b="1" dirty="0"/>
              <a:t>Fragility</a:t>
            </a:r>
            <a:r>
              <a:rPr lang="en-DK" sz="2200" dirty="0"/>
              <a:t> – </a:t>
            </a:r>
            <a:r>
              <a:rPr lang="en-US" sz="2200" dirty="0"/>
              <a:t>The design is easy to break</a:t>
            </a:r>
            <a:endParaRPr lang="en-DK" sz="2200" dirty="0"/>
          </a:p>
          <a:p>
            <a:pPr lvl="1"/>
            <a:r>
              <a:rPr lang="en-US" sz="2200" b="1" dirty="0"/>
              <a:t>Immobility</a:t>
            </a:r>
            <a:r>
              <a:rPr lang="en-DK" sz="2200" dirty="0"/>
              <a:t> – </a:t>
            </a:r>
            <a:r>
              <a:rPr lang="en-US" sz="2200" dirty="0"/>
              <a:t>The design is difficult to reuse</a:t>
            </a:r>
            <a:endParaRPr lang="en-DK" sz="2200" dirty="0"/>
          </a:p>
          <a:p>
            <a:pPr lvl="1"/>
            <a:r>
              <a:rPr lang="en-US" sz="2200" b="1" dirty="0"/>
              <a:t>Viscosity </a:t>
            </a:r>
            <a:r>
              <a:rPr lang="da-DK" sz="2200" dirty="0"/>
              <a:t>– I</a:t>
            </a:r>
            <a:r>
              <a:rPr lang="en-DK" sz="2200" dirty="0"/>
              <a:t>t </a:t>
            </a:r>
            <a:r>
              <a:rPr lang="en-US" sz="2200" dirty="0"/>
              <a:t>is difficult to do the right thing</a:t>
            </a:r>
            <a:endParaRPr lang="en-DK" sz="2200" dirty="0"/>
          </a:p>
          <a:p>
            <a:pPr lvl="1"/>
            <a:r>
              <a:rPr lang="en-US" sz="2200" b="1" dirty="0"/>
              <a:t>Needless</a:t>
            </a:r>
            <a:r>
              <a:rPr lang="en-US" sz="2200" dirty="0"/>
              <a:t> </a:t>
            </a:r>
            <a:r>
              <a:rPr lang="en-US" sz="2200" b="1" dirty="0"/>
              <a:t>complexity</a:t>
            </a:r>
            <a:r>
              <a:rPr lang="en-US" sz="2200" dirty="0"/>
              <a:t> – Overdesign</a:t>
            </a:r>
            <a:endParaRPr lang="en-DK" sz="2200" dirty="0"/>
          </a:p>
          <a:p>
            <a:pPr lvl="1"/>
            <a:r>
              <a:rPr lang="en-US" sz="2200" b="1" dirty="0"/>
              <a:t>Needless</a:t>
            </a:r>
            <a:r>
              <a:rPr lang="en-US" sz="2200" dirty="0"/>
              <a:t> </a:t>
            </a:r>
            <a:r>
              <a:rPr lang="en-US" sz="2200" b="1" dirty="0"/>
              <a:t>repetition</a:t>
            </a:r>
            <a:r>
              <a:rPr lang="en-DK" sz="2200" dirty="0"/>
              <a:t> - </a:t>
            </a:r>
            <a:r>
              <a:rPr lang="en-US" sz="2200" dirty="0"/>
              <a:t>Mouse abuse to much copy-paste</a:t>
            </a:r>
            <a:endParaRPr lang="en-DK" sz="2200" dirty="0"/>
          </a:p>
          <a:p>
            <a:pPr lvl="1"/>
            <a:r>
              <a:rPr lang="en-US" sz="2200" b="1" dirty="0"/>
              <a:t>Opacity</a:t>
            </a:r>
            <a:r>
              <a:rPr lang="en-DK" sz="2200" dirty="0"/>
              <a:t> – </a:t>
            </a:r>
            <a:r>
              <a:rPr lang="en-US" sz="2200" dirty="0"/>
              <a:t>Difficult to navigate, read / understand code</a:t>
            </a:r>
            <a:endParaRPr lang="en-DK" sz="2200" dirty="0"/>
          </a:p>
        </p:txBody>
      </p:sp>
    </p:spTree>
    <p:extLst>
      <p:ext uri="{BB962C8B-B14F-4D97-AF65-F5344CB8AC3E}">
        <p14:creationId xmlns:p14="http://schemas.microsoft.com/office/powerpoint/2010/main" val="200068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3FF6B-04C0-464E-B74C-302CF89DE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H</a:t>
            </a:r>
            <a:r>
              <a:rPr lang="en-DK" dirty="0"/>
              <a:t>v</a:t>
            </a:r>
            <a:r>
              <a:rPr lang="en-US" dirty="0"/>
              <a:t>a</a:t>
            </a:r>
            <a:r>
              <a:rPr lang="en-DK" dirty="0"/>
              <a:t>d </a:t>
            </a:r>
            <a:r>
              <a:rPr lang="en-US" dirty="0"/>
              <a:t>e</a:t>
            </a:r>
            <a:r>
              <a:rPr lang="en-DK" dirty="0"/>
              <a:t>r </a:t>
            </a:r>
            <a:r>
              <a:rPr lang="en-US" dirty="0"/>
              <a:t>e</a:t>
            </a:r>
            <a:r>
              <a:rPr lang="en-DK" dirty="0"/>
              <a:t>t </a:t>
            </a:r>
            <a:r>
              <a:rPr lang="en-DK" dirty="0" err="1"/>
              <a:t>komponent</a:t>
            </a:r>
            <a:endParaRPr lang="en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ADE938E-6F71-46E5-9FF3-53BAB0A95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E</a:t>
            </a:r>
            <a:r>
              <a:rPr lang="da-DK" sz="2400"/>
              <a:t>t stykke software </a:t>
            </a:r>
            <a:r>
              <a:rPr lang="en-DK" sz="2400"/>
              <a:t>af et større system</a:t>
            </a:r>
            <a:endParaRPr lang="da-DK" sz="2400"/>
          </a:p>
          <a:p>
            <a:r>
              <a:rPr lang="da-DK" sz="2400"/>
              <a:t>En applikation, som er færdigudviklet og deployet, samt testet</a:t>
            </a:r>
            <a:endParaRPr lang="en-DK" sz="2400"/>
          </a:p>
          <a:p>
            <a:r>
              <a:rPr lang="en-US" sz="2400"/>
              <a:t>K</a:t>
            </a:r>
            <a:r>
              <a:rPr lang="en-DK" sz="2400"/>
              <a:t>a</a:t>
            </a:r>
            <a:r>
              <a:rPr lang="en-US" sz="2400"/>
              <a:t>n</a:t>
            </a:r>
            <a:r>
              <a:rPr lang="en-DK" sz="2400"/>
              <a:t> </a:t>
            </a:r>
            <a:r>
              <a:rPr lang="en-US" sz="2400"/>
              <a:t>u</a:t>
            </a:r>
            <a:r>
              <a:rPr lang="en-DK" sz="2400"/>
              <a:t>d</a:t>
            </a:r>
            <a:r>
              <a:rPr lang="en-US" sz="2400"/>
              <a:t>s</a:t>
            </a:r>
            <a:r>
              <a:rPr lang="en-DK" sz="2400"/>
              <a:t>k</a:t>
            </a:r>
            <a:r>
              <a:rPr lang="en-US" sz="2400"/>
              <a:t>i</a:t>
            </a:r>
            <a:r>
              <a:rPr lang="en-DK" sz="2400"/>
              <a:t>f</a:t>
            </a:r>
            <a:r>
              <a:rPr lang="en-US" sz="2400"/>
              <a:t>t</a:t>
            </a:r>
            <a:r>
              <a:rPr lang="en-DK" sz="2400"/>
              <a:t>e</a:t>
            </a:r>
            <a:r>
              <a:rPr lang="en-US" sz="2400"/>
              <a:t>s</a:t>
            </a:r>
            <a:r>
              <a:rPr lang="en-DK" sz="2400"/>
              <a:t> </a:t>
            </a:r>
            <a:r>
              <a:rPr lang="en-US" sz="2400"/>
              <a:t>u</a:t>
            </a:r>
            <a:r>
              <a:rPr lang="en-DK" sz="2400"/>
              <a:t>d</a:t>
            </a:r>
            <a:r>
              <a:rPr lang="en-US" sz="2400"/>
              <a:t>e</a:t>
            </a:r>
            <a:r>
              <a:rPr lang="en-DK" sz="2400"/>
              <a:t>n </a:t>
            </a:r>
            <a:r>
              <a:rPr lang="en-US" sz="2400"/>
              <a:t>a</a:t>
            </a:r>
            <a:r>
              <a:rPr lang="en-DK" sz="2400"/>
              <a:t>t </a:t>
            </a:r>
            <a:r>
              <a:rPr lang="en-US" sz="2400"/>
              <a:t>ø</a:t>
            </a:r>
            <a:r>
              <a:rPr lang="en-DK" sz="2400"/>
              <a:t>d</a:t>
            </a:r>
            <a:r>
              <a:rPr lang="en-US" sz="2400"/>
              <a:t>e</a:t>
            </a:r>
            <a:r>
              <a:rPr lang="en-DK" sz="2400"/>
              <a:t>l</a:t>
            </a:r>
            <a:r>
              <a:rPr lang="en-US" sz="2400"/>
              <a:t>æ</a:t>
            </a:r>
            <a:r>
              <a:rPr lang="en-DK" sz="2400"/>
              <a:t>g</a:t>
            </a:r>
            <a:r>
              <a:rPr lang="en-US" sz="2400"/>
              <a:t>g</a:t>
            </a:r>
            <a:r>
              <a:rPr lang="en-DK" sz="2400"/>
              <a:t>e </a:t>
            </a:r>
            <a:r>
              <a:rPr lang="en-US" sz="2400"/>
              <a:t>s</a:t>
            </a:r>
            <a:r>
              <a:rPr lang="en-DK" sz="2400"/>
              <a:t>ystem</a:t>
            </a:r>
            <a:r>
              <a:rPr lang="en-US" sz="2400"/>
              <a:t>e</a:t>
            </a:r>
            <a:r>
              <a:rPr lang="en-DK" sz="2400"/>
              <a:t>t</a:t>
            </a:r>
            <a:r>
              <a:rPr lang="da-DK" sz="2400"/>
              <a:t> </a:t>
            </a:r>
            <a:r>
              <a:rPr lang="da-DK" sz="2400">
                <a:sym typeface="Wingdings" panose="05000000000000000000" pitchFamily="2" charset="2"/>
              </a:rPr>
              <a:t> Interface</a:t>
            </a:r>
            <a:endParaRPr lang="en-DK" sz="2400"/>
          </a:p>
          <a:p>
            <a:r>
              <a:rPr lang="en-US" sz="2400"/>
              <a:t>Software components are binary units of independent production, acquisition, and deployment that interact to form a functioning system.[Szyperski1999]</a:t>
            </a:r>
            <a:endParaRPr lang="en-DK" sz="2400"/>
          </a:p>
        </p:txBody>
      </p:sp>
    </p:spTree>
    <p:extLst>
      <p:ext uri="{BB962C8B-B14F-4D97-AF65-F5344CB8AC3E}">
        <p14:creationId xmlns:p14="http://schemas.microsoft.com/office/powerpoint/2010/main" val="281447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53F8B-EC94-40A3-B2D7-93A7969D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DK"/>
              <a:t>Hvorfor komponenter?</a:t>
            </a:r>
            <a:endParaRPr lang="en-DK" dirty="0"/>
          </a:p>
        </p:txBody>
      </p:sp>
      <p:sp>
        <p:nvSpPr>
          <p:cNvPr id="12" name="Freeform: Shape 8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FE45F94-B3C7-409F-9D89-39670F647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F</a:t>
            </a:r>
            <a:r>
              <a:rPr lang="en-DK" sz="1700">
                <a:solidFill>
                  <a:srgbClr val="FFFFFF"/>
                </a:solidFill>
              </a:rPr>
              <a:t>r</a:t>
            </a:r>
            <a:r>
              <a:rPr lang="en-US" sz="1700">
                <a:solidFill>
                  <a:srgbClr val="FFFFFF"/>
                </a:solidFill>
              </a:rPr>
              <a:t>e</a:t>
            </a:r>
            <a:r>
              <a:rPr lang="en-DK" sz="1700">
                <a:solidFill>
                  <a:srgbClr val="FFFFFF"/>
                </a:solidFill>
              </a:rPr>
              <a:t>m</a:t>
            </a:r>
            <a:r>
              <a:rPr lang="en-US" sz="1700">
                <a:solidFill>
                  <a:srgbClr val="FFFFFF"/>
                </a:solidFill>
              </a:rPr>
              <a:t>m</a:t>
            </a:r>
            <a:r>
              <a:rPr lang="en-DK" sz="1700">
                <a:solidFill>
                  <a:srgbClr val="FFFFFF"/>
                </a:solidFill>
              </a:rPr>
              <a:t>er idéen om genbrug af ko</a:t>
            </a:r>
            <a:r>
              <a:rPr lang="en-US" sz="1700">
                <a:solidFill>
                  <a:srgbClr val="FFFFFF"/>
                </a:solidFill>
              </a:rPr>
              <a:t>d</a:t>
            </a:r>
            <a:r>
              <a:rPr lang="en-DK" sz="1700">
                <a:solidFill>
                  <a:srgbClr val="FFFFFF"/>
                </a:solidFill>
              </a:rPr>
              <a:t>e</a:t>
            </a:r>
          </a:p>
          <a:p>
            <a:r>
              <a:rPr lang="da-DK" sz="1700">
                <a:solidFill>
                  <a:srgbClr val="FFFFFF"/>
                </a:solidFill>
              </a:rPr>
              <a:t>Specialisering af eget felt – competetive edge </a:t>
            </a:r>
          </a:p>
          <a:p>
            <a:r>
              <a:rPr lang="en-DK" sz="1700">
                <a:solidFill>
                  <a:srgbClr val="FFFFFF"/>
                </a:solidFill>
              </a:rPr>
              <a:t>E</a:t>
            </a:r>
            <a:r>
              <a:rPr lang="en-US" sz="1700">
                <a:solidFill>
                  <a:srgbClr val="FFFFFF"/>
                </a:solidFill>
              </a:rPr>
              <a:t>t</a:t>
            </a:r>
            <a:r>
              <a:rPr lang="en-DK" sz="1700">
                <a:solidFill>
                  <a:srgbClr val="FFFFFF"/>
                </a:solidFill>
              </a:rPr>
              <a:t> komponent er færdig udviklet, </a:t>
            </a:r>
            <a:r>
              <a:rPr lang="en-US" sz="1700">
                <a:solidFill>
                  <a:srgbClr val="FFFFFF"/>
                </a:solidFill>
              </a:rPr>
              <a:t>d</a:t>
            </a:r>
            <a:r>
              <a:rPr lang="en-DK" sz="1700">
                <a:solidFill>
                  <a:srgbClr val="FFFFFF"/>
                </a:solidFill>
              </a:rPr>
              <a:t>e</a:t>
            </a:r>
            <a:r>
              <a:rPr lang="en-US" sz="1700">
                <a:solidFill>
                  <a:srgbClr val="FFFFFF"/>
                </a:solidFill>
              </a:rPr>
              <a:t>p</a:t>
            </a:r>
            <a:r>
              <a:rPr lang="en-DK" sz="1700">
                <a:solidFill>
                  <a:srgbClr val="FFFFFF"/>
                </a:solidFill>
              </a:rPr>
              <a:t>l</a:t>
            </a:r>
            <a:r>
              <a:rPr lang="en-US" sz="1700">
                <a:solidFill>
                  <a:srgbClr val="FFFFFF"/>
                </a:solidFill>
              </a:rPr>
              <a:t>o</a:t>
            </a:r>
            <a:r>
              <a:rPr lang="en-DK" sz="1700">
                <a:solidFill>
                  <a:srgbClr val="FFFFFF"/>
                </a:solidFill>
              </a:rPr>
              <a:t>yet og test</a:t>
            </a:r>
            <a:r>
              <a:rPr lang="en-US" sz="1700">
                <a:solidFill>
                  <a:srgbClr val="FFFFFF"/>
                </a:solidFill>
              </a:rPr>
              <a:t>e</a:t>
            </a:r>
            <a:r>
              <a:rPr lang="en-DK" sz="1700">
                <a:solidFill>
                  <a:srgbClr val="FFFFFF"/>
                </a:solidFill>
              </a:rPr>
              <a:t>t. </a:t>
            </a:r>
          </a:p>
          <a:p>
            <a:r>
              <a:rPr lang="en-DK" sz="1700">
                <a:solidFill>
                  <a:srgbClr val="FFFFFF"/>
                </a:solidFill>
              </a:rPr>
              <a:t>Man kan sikre sig at det har udfyldt alle edgecases.</a:t>
            </a:r>
          </a:p>
          <a:p>
            <a:r>
              <a:rPr lang="en-DK" sz="1700">
                <a:solidFill>
                  <a:srgbClr val="FFFFFF"/>
                </a:solidFill>
              </a:rPr>
              <a:t>Kost</a:t>
            </a:r>
          </a:p>
          <a:p>
            <a:pPr lvl="1"/>
            <a:r>
              <a:rPr lang="en-US" sz="1700">
                <a:solidFill>
                  <a:srgbClr val="FFFFFF"/>
                </a:solidFill>
              </a:rPr>
              <a:t>K</a:t>
            </a:r>
            <a:r>
              <a:rPr lang="en-DK" sz="1700">
                <a:solidFill>
                  <a:srgbClr val="FFFFFF"/>
                </a:solidFill>
              </a:rPr>
              <a:t>oster </a:t>
            </a:r>
            <a:r>
              <a:rPr lang="da-DK" sz="1700">
                <a:solidFill>
                  <a:srgbClr val="FFFFFF"/>
                </a:solidFill>
              </a:rPr>
              <a:t>mindre</a:t>
            </a:r>
            <a:r>
              <a:rPr lang="en-DK" sz="1700">
                <a:solidFill>
                  <a:srgbClr val="FFFFFF"/>
                </a:solidFill>
              </a:rPr>
              <a:t> at </a:t>
            </a:r>
            <a:r>
              <a:rPr lang="da-DK" sz="1700">
                <a:solidFill>
                  <a:srgbClr val="FFFFFF"/>
                </a:solidFill>
              </a:rPr>
              <a:t>anvende</a:t>
            </a:r>
            <a:r>
              <a:rPr lang="en-DK" sz="1700">
                <a:solidFill>
                  <a:srgbClr val="FFFFFF"/>
                </a:solidFill>
              </a:rPr>
              <a:t> komponente</a:t>
            </a:r>
            <a:r>
              <a:rPr lang="da-DK" sz="1700">
                <a:solidFill>
                  <a:srgbClr val="FFFFFF"/>
                </a:solidFill>
              </a:rPr>
              <a:t>r</a:t>
            </a:r>
          </a:p>
          <a:p>
            <a:pPr lvl="1"/>
            <a:r>
              <a:rPr lang="da-DK" sz="1700">
                <a:solidFill>
                  <a:srgbClr val="FFFFFF"/>
                </a:solidFill>
              </a:rPr>
              <a:t>Tid + penge</a:t>
            </a:r>
            <a:r>
              <a:rPr lang="en-DK" sz="1700">
                <a:solidFill>
                  <a:srgbClr val="FFFFFF"/>
                </a:solidFill>
              </a:rPr>
              <a:t>.</a:t>
            </a:r>
          </a:p>
          <a:p>
            <a:endParaRPr lang="en-DK" sz="1700">
              <a:solidFill>
                <a:srgbClr val="FFFFFF"/>
              </a:solidFill>
            </a:endParaRP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2A7CC512-242B-4D08-B0E4-3C7506201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8" y="2811349"/>
            <a:ext cx="5170711" cy="2727550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4255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96F5A-2267-4F11-B5BF-BF95E788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en-US" dirty="0"/>
              <a:t>H</a:t>
            </a:r>
            <a:r>
              <a:rPr lang="en-DK" dirty="0"/>
              <a:t>v</a:t>
            </a:r>
            <a:r>
              <a:rPr lang="en-US" dirty="0"/>
              <a:t>o</a:t>
            </a:r>
            <a:r>
              <a:rPr lang="en-DK" dirty="0"/>
              <a:t>r</a:t>
            </a:r>
            <a:r>
              <a:rPr lang="en-US" dirty="0"/>
              <a:t>d</a:t>
            </a:r>
            <a:r>
              <a:rPr lang="en-DK" dirty="0"/>
              <a:t>a</a:t>
            </a:r>
            <a:r>
              <a:rPr lang="en-US" dirty="0"/>
              <a:t>n</a:t>
            </a:r>
            <a:r>
              <a:rPr lang="en-DK" dirty="0"/>
              <a:t> kommunikere</a:t>
            </a:r>
            <a:r>
              <a:rPr lang="da-DK" dirty="0"/>
              <a:t>r</a:t>
            </a:r>
            <a:r>
              <a:rPr lang="en-DK" dirty="0"/>
              <a:t> komponenter?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684520F-BB3A-4C13-9EC8-EA02E1F5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I</a:t>
            </a:r>
            <a:r>
              <a:rPr lang="en-DK" sz="2400">
                <a:solidFill>
                  <a:schemeClr val="bg1"/>
                </a:solidFill>
              </a:rPr>
              <a:t>n</a:t>
            </a:r>
            <a:r>
              <a:rPr lang="en-US" sz="2400">
                <a:solidFill>
                  <a:schemeClr val="bg1"/>
                </a:solidFill>
              </a:rPr>
              <a:t>t</a:t>
            </a:r>
            <a:r>
              <a:rPr lang="en-DK" sz="2400">
                <a:solidFill>
                  <a:schemeClr val="bg1"/>
                </a:solidFill>
              </a:rPr>
              <a:t>e</a:t>
            </a:r>
            <a:r>
              <a:rPr lang="en-US" sz="2400">
                <a:solidFill>
                  <a:schemeClr val="bg1"/>
                </a:solidFill>
              </a:rPr>
              <a:t>r</a:t>
            </a:r>
            <a:r>
              <a:rPr lang="en-DK" sz="2400">
                <a:solidFill>
                  <a:schemeClr val="bg1"/>
                </a:solidFill>
              </a:rPr>
              <a:t>f</a:t>
            </a:r>
            <a:r>
              <a:rPr lang="en-US" sz="2400">
                <a:solidFill>
                  <a:schemeClr val="bg1"/>
                </a:solidFill>
              </a:rPr>
              <a:t>a</a:t>
            </a:r>
            <a:r>
              <a:rPr lang="en-DK" sz="2400">
                <a:solidFill>
                  <a:schemeClr val="bg1"/>
                </a:solidFill>
              </a:rPr>
              <a:t>c</a:t>
            </a:r>
            <a:r>
              <a:rPr lang="en-US" sz="2400">
                <a:solidFill>
                  <a:schemeClr val="bg1"/>
                </a:solidFill>
              </a:rPr>
              <a:t>e</a:t>
            </a:r>
            <a:r>
              <a:rPr lang="en-DK" sz="2400">
                <a:solidFill>
                  <a:schemeClr val="bg1"/>
                </a:solidFill>
              </a:rPr>
              <a:t>s</a:t>
            </a:r>
          </a:p>
          <a:p>
            <a:r>
              <a:rPr lang="en-DK" sz="2400">
                <a:solidFill>
                  <a:schemeClr val="bg1"/>
                </a:solidFill>
              </a:rPr>
              <a:t>Kan komme i form af dll-, </a:t>
            </a:r>
            <a:r>
              <a:rPr lang="en-US" sz="2400">
                <a:solidFill>
                  <a:schemeClr val="bg1"/>
                </a:solidFill>
              </a:rPr>
              <a:t>e</a:t>
            </a:r>
            <a:r>
              <a:rPr lang="en-DK" sz="2400">
                <a:solidFill>
                  <a:schemeClr val="bg1"/>
                </a:solidFill>
              </a:rPr>
              <a:t>x</a:t>
            </a:r>
            <a:r>
              <a:rPr lang="en-US" sz="2400">
                <a:solidFill>
                  <a:schemeClr val="bg1"/>
                </a:solidFill>
              </a:rPr>
              <a:t>e</a:t>
            </a:r>
            <a:r>
              <a:rPr lang="en-DK" sz="2400">
                <a:solidFill>
                  <a:schemeClr val="bg1"/>
                </a:solidFill>
              </a:rPr>
              <a:t>-, konfigurations</a:t>
            </a:r>
            <a:r>
              <a:rPr lang="en-US" sz="2400">
                <a:solidFill>
                  <a:schemeClr val="bg1"/>
                </a:solidFill>
              </a:rPr>
              <a:t>f</a:t>
            </a:r>
            <a:r>
              <a:rPr lang="en-DK" sz="2400">
                <a:solidFill>
                  <a:schemeClr val="bg1"/>
                </a:solidFill>
              </a:rPr>
              <a:t>i</a:t>
            </a:r>
            <a:r>
              <a:rPr lang="en-US" sz="2400">
                <a:solidFill>
                  <a:schemeClr val="bg1"/>
                </a:solidFill>
              </a:rPr>
              <a:t>l</a:t>
            </a:r>
            <a:r>
              <a:rPr lang="en-DK" sz="2400">
                <a:solidFill>
                  <a:schemeClr val="bg1"/>
                </a:solidFill>
              </a:rPr>
              <a:t>e</a:t>
            </a:r>
            <a:r>
              <a:rPr lang="en-US" sz="2400">
                <a:solidFill>
                  <a:schemeClr val="bg1"/>
                </a:solidFill>
              </a:rPr>
              <a:t>r</a:t>
            </a:r>
            <a:r>
              <a:rPr lang="en-DK" sz="2400">
                <a:solidFill>
                  <a:schemeClr val="bg1"/>
                </a:solidFill>
              </a:rPr>
              <a:t>, </a:t>
            </a:r>
            <a:r>
              <a:rPr lang="en-US" sz="2400">
                <a:solidFill>
                  <a:schemeClr val="bg1"/>
                </a:solidFill>
              </a:rPr>
              <a:t>s</a:t>
            </a:r>
            <a:r>
              <a:rPr lang="en-DK" sz="2400">
                <a:solidFill>
                  <a:schemeClr val="bg1"/>
                </a:solidFill>
              </a:rPr>
              <a:t>a</a:t>
            </a:r>
            <a:r>
              <a:rPr lang="en-US" sz="2400">
                <a:solidFill>
                  <a:schemeClr val="bg1"/>
                </a:solidFill>
              </a:rPr>
              <a:t>m</a:t>
            </a:r>
            <a:r>
              <a:rPr lang="en-DK" sz="2400">
                <a:solidFill>
                  <a:schemeClr val="bg1"/>
                </a:solidFill>
              </a:rPr>
              <a:t>t </a:t>
            </a:r>
            <a:r>
              <a:rPr lang="en-US" sz="2400">
                <a:solidFill>
                  <a:schemeClr val="bg1"/>
                </a:solidFill>
              </a:rPr>
              <a:t>a</a:t>
            </a:r>
            <a:r>
              <a:rPr lang="en-DK" sz="2400">
                <a:solidFill>
                  <a:schemeClr val="bg1"/>
                </a:solidFill>
              </a:rPr>
              <a:t>n</a:t>
            </a:r>
            <a:r>
              <a:rPr lang="en-US" sz="2400">
                <a:solidFill>
                  <a:schemeClr val="bg1"/>
                </a:solidFill>
              </a:rPr>
              <a:t>d</a:t>
            </a:r>
            <a:r>
              <a:rPr lang="en-DK" sz="2400">
                <a:solidFill>
                  <a:schemeClr val="bg1"/>
                </a:solidFill>
              </a:rPr>
              <a:t>r</a:t>
            </a:r>
            <a:r>
              <a:rPr lang="en-US" sz="2400">
                <a:solidFill>
                  <a:schemeClr val="bg1"/>
                </a:solidFill>
              </a:rPr>
              <a:t>e</a:t>
            </a:r>
            <a:endParaRPr lang="en-DK" sz="2400">
              <a:solidFill>
                <a:schemeClr val="bg1"/>
              </a:solidFill>
            </a:endParaRPr>
          </a:p>
          <a:p>
            <a:endParaRPr lang="en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26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46F08F-FD46-46D4-A388-A9A887B37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DK" dirty="0"/>
              <a:t>K</a:t>
            </a:r>
            <a:r>
              <a:rPr lang="en-US" dirty="0"/>
              <a:t>o</a:t>
            </a:r>
            <a:r>
              <a:rPr lang="en-DK" dirty="0"/>
              <a:t>m</a:t>
            </a:r>
            <a:r>
              <a:rPr lang="en-US" dirty="0"/>
              <a:t>p</a:t>
            </a:r>
            <a:r>
              <a:rPr lang="en-DK" dirty="0"/>
              <a:t>o</a:t>
            </a:r>
            <a:r>
              <a:rPr lang="en-US" dirty="0"/>
              <a:t>n</a:t>
            </a:r>
            <a:r>
              <a:rPr lang="en-DK" dirty="0"/>
              <a:t>e</a:t>
            </a:r>
            <a:r>
              <a:rPr lang="en-US" dirty="0"/>
              <a:t>n</a:t>
            </a:r>
            <a:r>
              <a:rPr lang="en-DK" dirty="0"/>
              <a:t>t </a:t>
            </a:r>
            <a:r>
              <a:rPr lang="en-US" dirty="0"/>
              <a:t>A</a:t>
            </a:r>
            <a:r>
              <a:rPr lang="en-DK" dirty="0"/>
              <a:t>r</a:t>
            </a:r>
            <a:r>
              <a:rPr lang="en-US" dirty="0"/>
              <a:t>k</a:t>
            </a:r>
            <a:r>
              <a:rPr lang="en-DK" dirty="0" err="1"/>
              <a:t>i</a:t>
            </a:r>
            <a:r>
              <a:rPr lang="en-US" dirty="0"/>
              <a:t>t</a:t>
            </a:r>
            <a:r>
              <a:rPr lang="en-DK" dirty="0"/>
              <a:t>e</a:t>
            </a:r>
            <a:r>
              <a:rPr lang="en-US" dirty="0"/>
              <a:t>k</a:t>
            </a:r>
            <a:r>
              <a:rPr lang="en-DK" dirty="0"/>
              <a:t>t</a:t>
            </a:r>
            <a:r>
              <a:rPr lang="en-US" dirty="0"/>
              <a:t>u</a:t>
            </a:r>
            <a:r>
              <a:rPr lang="en-DK" dirty="0"/>
              <a:t>r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23E08D-E752-4E7A-9514-E51A02E01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515" y="1967712"/>
            <a:ext cx="3603171" cy="4319586"/>
          </a:xfrm>
        </p:spPr>
        <p:txBody>
          <a:bodyPr anchor="ctr">
            <a:normAutofit/>
          </a:bodyPr>
          <a:lstStyle/>
          <a:p>
            <a:r>
              <a:rPr lang="en-DK" sz="1800" dirty="0">
                <a:solidFill>
                  <a:srgbClr val="FFFFFF"/>
                </a:solidFill>
              </a:rPr>
              <a:t>F</a:t>
            </a:r>
            <a:r>
              <a:rPr lang="en-US" sz="1800" dirty="0">
                <a:solidFill>
                  <a:srgbClr val="FFFFFF"/>
                </a:solidFill>
              </a:rPr>
              <a:t>o</a:t>
            </a:r>
            <a:r>
              <a:rPr lang="en-DK" sz="1800" dirty="0">
                <a:solidFill>
                  <a:srgbClr val="FFFFFF"/>
                </a:solidFill>
              </a:rPr>
              <a:t>rs</a:t>
            </a:r>
            <a:r>
              <a:rPr lang="en-US" sz="1800" dirty="0">
                <a:solidFill>
                  <a:srgbClr val="FFFFFF"/>
                </a:solidFill>
              </a:rPr>
              <a:t>k</a:t>
            </a:r>
            <a:r>
              <a:rPr lang="en-DK" sz="1800" dirty="0">
                <a:solidFill>
                  <a:srgbClr val="FFFFFF"/>
                </a:solidFill>
              </a:rPr>
              <a:t>e</a:t>
            </a:r>
            <a:r>
              <a:rPr lang="en-US" sz="1800" dirty="0">
                <a:solidFill>
                  <a:srgbClr val="FFFFFF"/>
                </a:solidFill>
              </a:rPr>
              <a:t>l</a:t>
            </a:r>
            <a:r>
              <a:rPr lang="en-DK" sz="1800" dirty="0">
                <a:solidFill>
                  <a:srgbClr val="FFFFFF"/>
                </a:solidFill>
              </a:rPr>
              <a:t> </a:t>
            </a:r>
            <a:r>
              <a:rPr lang="en-US" sz="1800" dirty="0">
                <a:solidFill>
                  <a:srgbClr val="FFFFFF"/>
                </a:solidFill>
              </a:rPr>
              <a:t>p</a:t>
            </a:r>
            <a:r>
              <a:rPr lang="en-DK" sz="1800" dirty="0">
                <a:solidFill>
                  <a:srgbClr val="FFFFFF"/>
                </a:solidFill>
              </a:rPr>
              <a:t>å </a:t>
            </a:r>
            <a:r>
              <a:rPr lang="en-US" sz="1800" dirty="0">
                <a:solidFill>
                  <a:srgbClr val="FFFFFF"/>
                </a:solidFill>
              </a:rPr>
              <a:t>O</a:t>
            </a:r>
            <a:r>
              <a:rPr lang="en-DK" sz="1800" dirty="0">
                <a:solidFill>
                  <a:srgbClr val="FFFFFF"/>
                </a:solidFill>
              </a:rPr>
              <a:t>O</a:t>
            </a:r>
            <a:r>
              <a:rPr lang="en-US" sz="1800" dirty="0">
                <a:solidFill>
                  <a:srgbClr val="FFFFFF"/>
                </a:solidFill>
              </a:rPr>
              <a:t>P</a:t>
            </a:r>
            <a:r>
              <a:rPr lang="en-DK" sz="1800" dirty="0">
                <a:solidFill>
                  <a:srgbClr val="FFFFFF"/>
                </a:solidFill>
              </a:rPr>
              <a:t> </a:t>
            </a:r>
            <a:r>
              <a:rPr lang="en-US" sz="1800" dirty="0">
                <a:solidFill>
                  <a:srgbClr val="FFFFFF"/>
                </a:solidFill>
              </a:rPr>
              <a:t>o</a:t>
            </a:r>
            <a:r>
              <a:rPr lang="en-DK" sz="1800" dirty="0">
                <a:solidFill>
                  <a:srgbClr val="FFFFFF"/>
                </a:solidFill>
              </a:rPr>
              <a:t>g </a:t>
            </a:r>
            <a:r>
              <a:rPr lang="en-US" sz="1800" dirty="0">
                <a:solidFill>
                  <a:srgbClr val="FFFFFF"/>
                </a:solidFill>
              </a:rPr>
              <a:t>C</a:t>
            </a:r>
            <a:r>
              <a:rPr lang="en-DK" sz="1800" dirty="0">
                <a:solidFill>
                  <a:srgbClr val="FFFFFF"/>
                </a:solidFill>
              </a:rPr>
              <a:t>B</a:t>
            </a:r>
            <a:r>
              <a:rPr lang="en-US" sz="1800" dirty="0">
                <a:solidFill>
                  <a:srgbClr val="FFFFFF"/>
                </a:solidFill>
              </a:rPr>
              <a:t>D</a:t>
            </a:r>
            <a:endParaRPr lang="en-DK" sz="1800" dirty="0">
              <a:solidFill>
                <a:srgbClr val="FFFFFF"/>
              </a:solidFill>
            </a:endParaRPr>
          </a:p>
          <a:p>
            <a:pPr lvl="1"/>
            <a:r>
              <a:rPr lang="en-DK" sz="1800" dirty="0">
                <a:solidFill>
                  <a:srgbClr val="FFFFFF"/>
                </a:solidFill>
              </a:rPr>
              <a:t>CBD er allerede deployed </a:t>
            </a:r>
            <a:r>
              <a:rPr lang="en-US" sz="1800" dirty="0">
                <a:solidFill>
                  <a:srgbClr val="FFFFFF"/>
                </a:solidFill>
              </a:rPr>
              <a:t>o</a:t>
            </a:r>
            <a:r>
              <a:rPr lang="en-DK" sz="1800" dirty="0">
                <a:solidFill>
                  <a:srgbClr val="FFFFFF"/>
                </a:solidFill>
              </a:rPr>
              <a:t>g </a:t>
            </a:r>
            <a:r>
              <a:rPr lang="en-US" sz="1800" dirty="0">
                <a:solidFill>
                  <a:srgbClr val="FFFFFF"/>
                </a:solidFill>
              </a:rPr>
              <a:t>t</a:t>
            </a:r>
            <a:r>
              <a:rPr lang="en-DK" sz="1800" dirty="0">
                <a:solidFill>
                  <a:srgbClr val="FFFFFF"/>
                </a:solidFill>
              </a:rPr>
              <a:t>e</a:t>
            </a:r>
            <a:r>
              <a:rPr lang="en-US" sz="1800" dirty="0">
                <a:solidFill>
                  <a:srgbClr val="FFFFFF"/>
                </a:solidFill>
              </a:rPr>
              <a:t>s</a:t>
            </a:r>
            <a:r>
              <a:rPr lang="en-DK" sz="1800" dirty="0">
                <a:solidFill>
                  <a:srgbClr val="FFFFFF"/>
                </a:solidFill>
              </a:rPr>
              <a:t>t</a:t>
            </a:r>
            <a:r>
              <a:rPr lang="en-US" sz="1800" dirty="0">
                <a:solidFill>
                  <a:srgbClr val="FFFFFF"/>
                </a:solidFill>
              </a:rPr>
              <a:t>e</a:t>
            </a:r>
            <a:r>
              <a:rPr lang="en-DK" sz="1800" dirty="0">
                <a:solidFill>
                  <a:srgbClr val="FFFFFF"/>
                </a:solidFill>
              </a:rPr>
              <a:t>d</a:t>
            </a:r>
          </a:p>
          <a:p>
            <a:pPr lvl="1"/>
            <a:r>
              <a:rPr lang="en-DK" sz="1800" dirty="0">
                <a:solidFill>
                  <a:srgbClr val="FFFFFF"/>
                </a:solidFill>
              </a:rPr>
              <a:t>CBD er lavet med hensigten at køre på b</a:t>
            </a:r>
            <a:r>
              <a:rPr lang="en-US" sz="1800" dirty="0" err="1">
                <a:solidFill>
                  <a:srgbClr val="FFFFFF"/>
                </a:solidFill>
              </a:rPr>
              <a:t>ru</a:t>
            </a:r>
            <a:r>
              <a:rPr lang="en-DK" sz="1800" dirty="0">
                <a:solidFill>
                  <a:srgbClr val="FFFFFF"/>
                </a:solidFill>
              </a:rPr>
              <a:t>ger</a:t>
            </a:r>
            <a:r>
              <a:rPr lang="da-DK" sz="1800" dirty="0">
                <a:solidFill>
                  <a:srgbClr val="FFFFFF"/>
                </a:solidFill>
              </a:rPr>
              <a:t>s</a:t>
            </a:r>
            <a:r>
              <a:rPr lang="en-DK" sz="1800" dirty="0">
                <a:solidFill>
                  <a:srgbClr val="FFFFFF"/>
                </a:solidFill>
              </a:rPr>
              <a:t> miljø</a:t>
            </a:r>
          </a:p>
          <a:p>
            <a:r>
              <a:rPr lang="en-US" sz="1800" dirty="0">
                <a:solidFill>
                  <a:srgbClr val="FFFFFF"/>
                </a:solidFill>
              </a:rPr>
              <a:t>“The right architectures and properly managed architecture evolution are probably the most important and challenging aspects of component based software engineering.”</a:t>
            </a:r>
            <a:endParaRPr lang="en-DK" sz="1800" dirty="0">
              <a:solidFill>
                <a:srgbClr val="FFFFFF"/>
              </a:solidFill>
            </a:endParaRPr>
          </a:p>
          <a:p>
            <a:r>
              <a:rPr lang="en-DK" sz="1800" dirty="0">
                <a:solidFill>
                  <a:srgbClr val="FFFFFF"/>
                </a:solidFill>
              </a:rPr>
              <a:t>Overvej</a:t>
            </a:r>
            <a:r>
              <a:rPr lang="en-US" sz="1800" dirty="0">
                <a:solidFill>
                  <a:srgbClr val="FFFFFF"/>
                </a:solidFill>
              </a:rPr>
              <a:t>e</a:t>
            </a:r>
            <a:r>
              <a:rPr lang="en-DK" sz="1800" dirty="0">
                <a:solidFill>
                  <a:srgbClr val="FFFFFF"/>
                </a:solidFill>
              </a:rPr>
              <a:t>l</a:t>
            </a:r>
            <a:r>
              <a:rPr lang="en-US" sz="1800" dirty="0">
                <a:solidFill>
                  <a:srgbClr val="FFFFFF"/>
                </a:solidFill>
              </a:rPr>
              <a:t>s</a:t>
            </a:r>
            <a:r>
              <a:rPr lang="en-DK" sz="1800" dirty="0">
                <a:solidFill>
                  <a:srgbClr val="FFFFFF"/>
                </a:solidFill>
              </a:rPr>
              <a:t>e </a:t>
            </a:r>
            <a:r>
              <a:rPr lang="en-US" sz="1800" dirty="0">
                <a:solidFill>
                  <a:srgbClr val="FFFFFF"/>
                </a:solidFill>
              </a:rPr>
              <a:t>a</a:t>
            </a:r>
            <a:r>
              <a:rPr lang="en-DK" sz="1800" dirty="0">
                <a:solidFill>
                  <a:srgbClr val="FFFFFF"/>
                </a:solidFill>
              </a:rPr>
              <a:t>f </a:t>
            </a:r>
            <a:r>
              <a:rPr lang="en-US" sz="1800" dirty="0">
                <a:solidFill>
                  <a:srgbClr val="FFFFFF"/>
                </a:solidFill>
              </a:rPr>
              <a:t>c</a:t>
            </a:r>
            <a:r>
              <a:rPr lang="en-DK" sz="1800" dirty="0">
                <a:solidFill>
                  <a:srgbClr val="FFFFFF"/>
                </a:solidFill>
              </a:rPr>
              <a:t>omponent brug skal ske allerede </a:t>
            </a:r>
            <a:r>
              <a:rPr lang="en-US" sz="1800" dirty="0">
                <a:solidFill>
                  <a:srgbClr val="FFFFFF"/>
                </a:solidFill>
              </a:rPr>
              <a:t>I</a:t>
            </a:r>
            <a:r>
              <a:rPr lang="en-DK" sz="1800" dirty="0">
                <a:solidFill>
                  <a:srgbClr val="FFFFFF"/>
                </a:solidFill>
              </a:rPr>
              <a:t> starten af udviklingen</a:t>
            </a:r>
          </a:p>
          <a:p>
            <a:r>
              <a:rPr lang="en-DK" sz="1800" dirty="0">
                <a:solidFill>
                  <a:srgbClr val="FFFFFF"/>
                </a:solidFill>
              </a:rPr>
              <a:t>Se figur til højre</a:t>
            </a: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5ADBA982-F918-4497-99EA-691BE7A61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8" y="2268425"/>
            <a:ext cx="5170711" cy="3813398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656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94D59-CFB8-415C-8C49-A8E015C8C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DK" dirty="0"/>
              <a:t>e</a:t>
            </a:r>
            <a:r>
              <a:rPr lang="en-US" dirty="0"/>
              <a:t>s</a:t>
            </a:r>
            <a:r>
              <a:rPr lang="en-DK" dirty="0" err="1"/>
              <a:t>i</a:t>
            </a:r>
            <a:r>
              <a:rPr lang="en-US" dirty="0"/>
              <a:t>g</a:t>
            </a:r>
            <a:r>
              <a:rPr lang="en-DK" dirty="0"/>
              <a:t>n </a:t>
            </a:r>
            <a:r>
              <a:rPr lang="en-US" dirty="0"/>
              <a:t>S</a:t>
            </a:r>
            <a:r>
              <a:rPr lang="en-DK" dirty="0"/>
              <a:t>m</a:t>
            </a:r>
            <a:r>
              <a:rPr lang="en-US" dirty="0"/>
              <a:t>e</a:t>
            </a:r>
            <a:r>
              <a:rPr lang="en-DK" dirty="0" err="1"/>
              <a:t>lls</a:t>
            </a:r>
            <a:endParaRPr lang="en-DK" dirty="0"/>
          </a:p>
        </p:txBody>
      </p:sp>
      <p:sp>
        <p:nvSpPr>
          <p:cNvPr id="23" name="Freeform: Shape 16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18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0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A6E53B1-AA3F-41D1-9347-D9DF9DEBC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dirty="0"/>
              <a:t>K</a:t>
            </a:r>
            <a:r>
              <a:rPr lang="en-DK" sz="2400" dirty="0"/>
              <a:t>o</a:t>
            </a:r>
            <a:r>
              <a:rPr lang="en-US" sz="2400" dirty="0"/>
              <a:t>d</a:t>
            </a:r>
            <a:r>
              <a:rPr lang="en-DK" sz="2400" dirty="0"/>
              <a:t>e </a:t>
            </a:r>
            <a:r>
              <a:rPr lang="en-US" sz="2400" dirty="0"/>
              <a:t>s</a:t>
            </a:r>
            <a:r>
              <a:rPr lang="en-DK" sz="2400" dirty="0"/>
              <a:t>k</a:t>
            </a:r>
            <a:r>
              <a:rPr lang="en-US" sz="2400" dirty="0"/>
              <a:t>a</a:t>
            </a:r>
            <a:r>
              <a:rPr lang="en-DK" sz="2400" dirty="0"/>
              <a:t>l </a:t>
            </a:r>
            <a:r>
              <a:rPr lang="en-US" sz="2400" dirty="0" err="1"/>
              <a:t>i</a:t>
            </a:r>
            <a:r>
              <a:rPr lang="en-DK" sz="2400" dirty="0"/>
              <a:t>k</a:t>
            </a:r>
            <a:r>
              <a:rPr lang="en-US" sz="2400" dirty="0"/>
              <a:t>k</a:t>
            </a:r>
            <a:r>
              <a:rPr lang="en-DK" sz="2400" dirty="0"/>
              <a:t>e </a:t>
            </a:r>
            <a:r>
              <a:rPr lang="da-DK" sz="2400" dirty="0"/>
              <a:t>”</a:t>
            </a:r>
            <a:r>
              <a:rPr lang="en-US" sz="2400" dirty="0"/>
              <a:t>b</a:t>
            </a:r>
            <a:r>
              <a:rPr lang="en-DK" sz="2400" dirty="0"/>
              <a:t>r</a:t>
            </a:r>
            <a:r>
              <a:rPr lang="en-US" sz="2400" dirty="0"/>
              <a:t>e</a:t>
            </a:r>
            <a:r>
              <a:rPr lang="en-DK" sz="2400" dirty="0"/>
              <a:t>a</a:t>
            </a:r>
            <a:r>
              <a:rPr lang="en-US" sz="2400" dirty="0" err="1"/>
              <a:t>ke</a:t>
            </a:r>
            <a:r>
              <a:rPr lang="en-US" sz="2400" dirty="0"/>
              <a:t>”</a:t>
            </a:r>
            <a:r>
              <a:rPr lang="en-DK" sz="2400" dirty="0"/>
              <a:t> </a:t>
            </a:r>
            <a:r>
              <a:rPr lang="en-US" sz="2400" dirty="0"/>
              <a:t>e</a:t>
            </a:r>
            <a:r>
              <a:rPr lang="en-DK" sz="2400" dirty="0"/>
              <a:t>t </a:t>
            </a:r>
            <a:r>
              <a:rPr lang="en-US" sz="2400" dirty="0"/>
              <a:t>s</a:t>
            </a:r>
            <a:r>
              <a:rPr lang="en-DK" sz="2400" dirty="0"/>
              <a:t>t</a:t>
            </a:r>
            <a:r>
              <a:rPr lang="en-US" sz="2400" dirty="0"/>
              <a:t>e</a:t>
            </a:r>
            <a:r>
              <a:rPr lang="en-DK" sz="2400" dirty="0"/>
              <a:t>d </a:t>
            </a:r>
            <a:r>
              <a:rPr lang="en-US" sz="2400" dirty="0"/>
              <a:t>n</a:t>
            </a:r>
            <a:r>
              <a:rPr lang="en-DK" sz="2400" dirty="0"/>
              <a:t>å</a:t>
            </a:r>
            <a:r>
              <a:rPr lang="en-US" sz="2400" dirty="0"/>
              <a:t>r</a:t>
            </a:r>
            <a:r>
              <a:rPr lang="en-DK" sz="2400" dirty="0"/>
              <a:t> </a:t>
            </a:r>
            <a:r>
              <a:rPr lang="en-US" sz="2400" dirty="0"/>
              <a:t>m</a:t>
            </a:r>
            <a:r>
              <a:rPr lang="en-DK" sz="2400" dirty="0"/>
              <a:t>a</a:t>
            </a:r>
            <a:r>
              <a:rPr lang="en-US" sz="2400" dirty="0"/>
              <a:t>n</a:t>
            </a:r>
            <a:r>
              <a:rPr lang="en-DK" sz="2400" dirty="0"/>
              <a:t> </a:t>
            </a:r>
            <a:r>
              <a:rPr lang="en-US" sz="2400" dirty="0"/>
              <a:t>æ</a:t>
            </a:r>
            <a:r>
              <a:rPr lang="en-DK" sz="2400" dirty="0"/>
              <a:t>n</a:t>
            </a:r>
            <a:r>
              <a:rPr lang="en-US" sz="2400" dirty="0"/>
              <a:t>d</a:t>
            </a:r>
            <a:r>
              <a:rPr lang="en-DK" sz="2400" dirty="0"/>
              <a:t>r</a:t>
            </a:r>
            <a:r>
              <a:rPr lang="en-US" sz="2400" dirty="0" err="1"/>
              <a:t>er</a:t>
            </a:r>
            <a:r>
              <a:rPr lang="en-DK" sz="2400" dirty="0"/>
              <a:t> </a:t>
            </a:r>
            <a:r>
              <a:rPr lang="en-US" sz="2400" dirty="0"/>
              <a:t>k</a:t>
            </a:r>
            <a:r>
              <a:rPr lang="en-DK" sz="2400" dirty="0"/>
              <a:t>o</a:t>
            </a:r>
            <a:r>
              <a:rPr lang="en-US" sz="2400" dirty="0"/>
              <a:t>d</a:t>
            </a:r>
            <a:r>
              <a:rPr lang="en-DK" sz="2400" dirty="0"/>
              <a:t>e </a:t>
            </a:r>
            <a:r>
              <a:rPr lang="en-US" sz="2400" dirty="0"/>
              <a:t>e</a:t>
            </a:r>
            <a:r>
              <a:rPr lang="en-DK" sz="2400" dirty="0"/>
              <a:t>t </a:t>
            </a:r>
            <a:r>
              <a:rPr lang="en-US" sz="2400" dirty="0"/>
              <a:t>a</a:t>
            </a:r>
            <a:r>
              <a:rPr lang="en-DK" sz="2400" dirty="0"/>
              <a:t>n</a:t>
            </a:r>
            <a:r>
              <a:rPr lang="en-US" sz="2400" dirty="0"/>
              <a:t>d</a:t>
            </a:r>
            <a:r>
              <a:rPr lang="en-DK" sz="2400" dirty="0"/>
              <a:t>e</a:t>
            </a:r>
            <a:r>
              <a:rPr lang="en-US" sz="2400" dirty="0"/>
              <a:t>t</a:t>
            </a:r>
            <a:r>
              <a:rPr lang="en-DK" sz="2400" dirty="0"/>
              <a:t> </a:t>
            </a:r>
            <a:r>
              <a:rPr lang="en-US" sz="2400" dirty="0"/>
              <a:t>s</a:t>
            </a:r>
            <a:r>
              <a:rPr lang="en-DK" sz="2400" dirty="0"/>
              <a:t>t</a:t>
            </a:r>
            <a:r>
              <a:rPr lang="en-US" sz="2400" dirty="0"/>
              <a:t>e</a:t>
            </a:r>
            <a:r>
              <a:rPr lang="en-DK" sz="2400" dirty="0"/>
              <a:t>d</a:t>
            </a:r>
          </a:p>
          <a:p>
            <a:r>
              <a:rPr lang="en-DK" sz="2400" dirty="0"/>
              <a:t>For mange abstraktioner(</a:t>
            </a:r>
            <a:r>
              <a:rPr lang="en-US" sz="2400" dirty="0"/>
              <a:t>n</a:t>
            </a:r>
            <a:r>
              <a:rPr lang="en-DK" sz="2400" dirty="0"/>
              <a:t>e</a:t>
            </a:r>
            <a:r>
              <a:rPr lang="en-US" sz="2400" dirty="0"/>
              <a:t>e</a:t>
            </a:r>
            <a:r>
              <a:rPr lang="en-DK" sz="2400" dirty="0"/>
              <a:t>d</a:t>
            </a:r>
            <a:r>
              <a:rPr lang="en-US" sz="2400" dirty="0"/>
              <a:t>l</a:t>
            </a:r>
            <a:r>
              <a:rPr lang="en-DK" sz="2400" dirty="0"/>
              <a:t>e</a:t>
            </a:r>
            <a:r>
              <a:rPr lang="en-US" sz="2400" dirty="0"/>
              <a:t>s</a:t>
            </a:r>
            <a:r>
              <a:rPr lang="en-DK" sz="2400" dirty="0"/>
              <a:t>s </a:t>
            </a:r>
            <a:r>
              <a:rPr lang="en-US" sz="2400" dirty="0"/>
              <a:t>c</a:t>
            </a:r>
            <a:r>
              <a:rPr lang="en-DK" sz="2400" dirty="0"/>
              <a:t>o</a:t>
            </a:r>
            <a:r>
              <a:rPr lang="en-US" sz="2400" dirty="0"/>
              <a:t>m</a:t>
            </a:r>
            <a:r>
              <a:rPr lang="en-DK" sz="2400" dirty="0"/>
              <a:t>p</a:t>
            </a:r>
            <a:r>
              <a:rPr lang="en-US" sz="2400" dirty="0"/>
              <a:t>l</a:t>
            </a:r>
            <a:r>
              <a:rPr lang="en-DK" sz="2400" dirty="0"/>
              <a:t>exity)</a:t>
            </a:r>
          </a:p>
          <a:p>
            <a:r>
              <a:rPr lang="en-DK" sz="2400" dirty="0"/>
              <a:t>Genbrug kode, så det sa</a:t>
            </a:r>
            <a:r>
              <a:rPr lang="da-DK" sz="2400" dirty="0"/>
              <a:t>m</a:t>
            </a:r>
            <a:r>
              <a:rPr lang="en-DK" sz="2400" dirty="0"/>
              <a:t>me ikke skal ændres </a:t>
            </a:r>
            <a:r>
              <a:rPr lang="en-US" sz="2400" dirty="0"/>
              <a:t>f</a:t>
            </a:r>
            <a:r>
              <a:rPr lang="en-DK" sz="2400" dirty="0"/>
              <a:t>l</a:t>
            </a:r>
            <a:r>
              <a:rPr lang="en-US" sz="2400" dirty="0"/>
              <a:t>e</a:t>
            </a:r>
            <a:r>
              <a:rPr lang="en-DK" sz="2400" dirty="0"/>
              <a:t>r</a:t>
            </a:r>
            <a:r>
              <a:rPr lang="en-US" sz="2400" dirty="0"/>
              <a:t>e</a:t>
            </a:r>
            <a:r>
              <a:rPr lang="en-DK" sz="2400" dirty="0"/>
              <a:t> </a:t>
            </a:r>
            <a:r>
              <a:rPr lang="en-US" sz="2400" dirty="0"/>
              <a:t>s</a:t>
            </a:r>
            <a:r>
              <a:rPr lang="en-DK" sz="2400" dirty="0"/>
              <a:t>t</a:t>
            </a:r>
            <a:r>
              <a:rPr lang="en-US" sz="2400" dirty="0"/>
              <a:t>e</a:t>
            </a:r>
            <a:r>
              <a:rPr lang="en-DK" sz="2400" dirty="0"/>
              <a:t>d</a:t>
            </a:r>
            <a:r>
              <a:rPr lang="en-US" sz="2400" dirty="0"/>
              <a:t>e</a:t>
            </a:r>
            <a:r>
              <a:rPr lang="en-DK" sz="2400" dirty="0"/>
              <a:t>r</a:t>
            </a:r>
          </a:p>
          <a:p>
            <a:r>
              <a:rPr lang="en-DK" sz="2400" dirty="0"/>
              <a:t>Det skal være overskueligt</a:t>
            </a:r>
          </a:p>
          <a:p>
            <a:r>
              <a:rPr lang="en-US" sz="2400" dirty="0"/>
              <a:t>K</a:t>
            </a:r>
            <a:r>
              <a:rPr lang="en-DK" sz="2400" dirty="0"/>
              <a:t>ode r</a:t>
            </a:r>
            <a:r>
              <a:rPr lang="en-US" sz="2400" dirty="0"/>
              <a:t>å</a:t>
            </a:r>
            <a:r>
              <a:rPr lang="en-DK" sz="2400" dirty="0"/>
              <a:t>dner op fordi de</a:t>
            </a:r>
            <a:r>
              <a:rPr lang="en-US" sz="2400" dirty="0"/>
              <a:t>r</a:t>
            </a:r>
            <a:r>
              <a:rPr lang="en-DK" sz="2400" dirty="0"/>
              <a:t> </a:t>
            </a:r>
            <a:r>
              <a:rPr lang="da-DK" sz="2400" dirty="0"/>
              <a:t>”</a:t>
            </a:r>
            <a:r>
              <a:rPr lang="en-US" sz="2400" dirty="0"/>
              <a:t>h</a:t>
            </a:r>
            <a:r>
              <a:rPr lang="en-DK" sz="2400" dirty="0"/>
              <a:t>a</a:t>
            </a:r>
            <a:r>
              <a:rPr lang="en-US" sz="2400" dirty="0"/>
              <a:t>c</a:t>
            </a:r>
            <a:r>
              <a:rPr lang="en-DK" sz="2400" dirty="0"/>
              <a:t>k</a:t>
            </a:r>
            <a:r>
              <a:rPr lang="en-US" sz="2400" dirty="0"/>
              <a:t>e</a:t>
            </a:r>
            <a:r>
              <a:rPr lang="da-DK" sz="2400" dirty="0"/>
              <a:t>s”</a:t>
            </a:r>
            <a:r>
              <a:rPr lang="en-DK" sz="2400" dirty="0"/>
              <a:t> </a:t>
            </a:r>
            <a:r>
              <a:rPr lang="en-US" sz="2400" dirty="0"/>
              <a:t>n</a:t>
            </a:r>
            <a:r>
              <a:rPr lang="en-DK" sz="2400" dirty="0"/>
              <a:t>å</a:t>
            </a:r>
            <a:r>
              <a:rPr lang="en-US" sz="2400" dirty="0"/>
              <a:t>r </a:t>
            </a:r>
            <a:r>
              <a:rPr lang="en-DK" sz="2400" dirty="0"/>
              <a:t>d</a:t>
            </a:r>
            <a:r>
              <a:rPr lang="en-US" sz="2400" dirty="0"/>
              <a:t>e</a:t>
            </a:r>
            <a:r>
              <a:rPr lang="en-DK" sz="2400" dirty="0"/>
              <a:t>r </a:t>
            </a:r>
            <a:r>
              <a:rPr lang="en-US" sz="2400" dirty="0"/>
              <a:t>s</a:t>
            </a:r>
            <a:r>
              <a:rPr lang="en-DK" sz="2400" dirty="0"/>
              <a:t>k</a:t>
            </a:r>
            <a:r>
              <a:rPr lang="en-US" sz="2400" dirty="0"/>
              <a:t>a</a:t>
            </a:r>
            <a:r>
              <a:rPr lang="en-DK" sz="2400" dirty="0"/>
              <a:t>l </a:t>
            </a:r>
            <a:r>
              <a:rPr lang="en-US" sz="2400" dirty="0"/>
              <a:t>r</a:t>
            </a:r>
            <a:r>
              <a:rPr lang="en-DK" sz="2400" dirty="0"/>
              <a:t>e</a:t>
            </a:r>
            <a:r>
              <a:rPr lang="en-US" sz="2400" dirty="0"/>
              <a:t>t</a:t>
            </a:r>
            <a:r>
              <a:rPr lang="en-DK" sz="2400" dirty="0"/>
              <a:t>t</a:t>
            </a:r>
            <a:r>
              <a:rPr lang="en-US" sz="2400" dirty="0"/>
              <a:t>e</a:t>
            </a:r>
            <a:r>
              <a:rPr lang="en-DK" sz="2400" dirty="0"/>
              <a:t>s grundet tidsmangel, </a:t>
            </a:r>
            <a:r>
              <a:rPr lang="en-US" sz="2400" dirty="0"/>
              <a:t>e</a:t>
            </a:r>
            <a:r>
              <a:rPr lang="en-DK" sz="2400" dirty="0"/>
              <a:t>l</a:t>
            </a:r>
            <a:r>
              <a:rPr lang="en-US" sz="2400" dirty="0"/>
              <a:t>l</a:t>
            </a:r>
            <a:r>
              <a:rPr lang="en-DK" sz="2400" dirty="0"/>
              <a:t>e</a:t>
            </a:r>
            <a:r>
              <a:rPr lang="en-US" sz="2400" dirty="0"/>
              <a:t>r</a:t>
            </a:r>
            <a:r>
              <a:rPr lang="en-DK" sz="2400" dirty="0"/>
              <a:t> </a:t>
            </a:r>
            <a:r>
              <a:rPr lang="en-US" sz="2400" dirty="0"/>
              <a:t>n</a:t>
            </a:r>
            <a:r>
              <a:rPr lang="en-DK" sz="2400" dirty="0"/>
              <a:t>y</a:t>
            </a:r>
            <a:r>
              <a:rPr lang="en-US" sz="2400" dirty="0"/>
              <a:t>e</a:t>
            </a:r>
            <a:r>
              <a:rPr lang="en-DK" sz="2400" dirty="0"/>
              <a:t> udviklere på projektet</a:t>
            </a:r>
          </a:p>
        </p:txBody>
      </p:sp>
    </p:spTree>
    <p:extLst>
      <p:ext uri="{BB962C8B-B14F-4D97-AF65-F5344CB8AC3E}">
        <p14:creationId xmlns:p14="http://schemas.microsoft.com/office/powerpoint/2010/main" val="26793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CA3CC-8211-450B-A119-30690B7C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 fontScale="90000"/>
          </a:bodyPr>
          <a:lstStyle/>
          <a:p>
            <a:r>
              <a:rPr lang="en-US" sz="4100" dirty="0"/>
              <a:t>D</a:t>
            </a:r>
            <a:r>
              <a:rPr lang="en-DK" sz="4100" dirty="0"/>
              <a:t>e</a:t>
            </a:r>
            <a:r>
              <a:rPr lang="en-US" sz="4100" dirty="0"/>
              <a:t>s</a:t>
            </a:r>
            <a:r>
              <a:rPr lang="en-DK" sz="4100" dirty="0"/>
              <a:t>i</a:t>
            </a:r>
            <a:r>
              <a:rPr lang="en-US" sz="4100" dirty="0"/>
              <a:t>g</a:t>
            </a:r>
            <a:r>
              <a:rPr lang="en-DK" sz="4100" dirty="0"/>
              <a:t>n </a:t>
            </a:r>
            <a:r>
              <a:rPr lang="en-US" sz="4100" dirty="0"/>
              <a:t>p</a:t>
            </a:r>
            <a:r>
              <a:rPr lang="en-DK" sz="4100" dirty="0"/>
              <a:t>r</a:t>
            </a:r>
            <a:r>
              <a:rPr lang="en-US" sz="4100" dirty="0" err="1"/>
              <a:t>i</a:t>
            </a:r>
            <a:r>
              <a:rPr lang="en-DK" sz="4100" dirty="0"/>
              <a:t>n</a:t>
            </a:r>
            <a:r>
              <a:rPr lang="en-US" sz="4100" dirty="0"/>
              <a:t>c</a:t>
            </a:r>
            <a:r>
              <a:rPr lang="en-DK" sz="4100" dirty="0"/>
              <a:t>i</a:t>
            </a:r>
            <a:r>
              <a:rPr lang="en-US" sz="4100" dirty="0"/>
              <a:t>p</a:t>
            </a:r>
            <a:r>
              <a:rPr lang="en-DK" sz="4100" dirty="0"/>
              <a:t>p</a:t>
            </a:r>
            <a:r>
              <a:rPr lang="en-US" sz="4100" dirty="0"/>
              <a:t>e</a:t>
            </a:r>
            <a:r>
              <a:rPr lang="en-DK" sz="4100" dirty="0"/>
              <a:t>r, </a:t>
            </a:r>
            <a:r>
              <a:rPr lang="da-DK" sz="4100" dirty="0"/>
              <a:t>”The </a:t>
            </a:r>
            <a:r>
              <a:rPr lang="en-US" sz="4100" dirty="0"/>
              <a:t>c</a:t>
            </a:r>
            <a:r>
              <a:rPr lang="en-DK" sz="4100" dirty="0"/>
              <a:t>u</a:t>
            </a:r>
            <a:r>
              <a:rPr lang="en-US" sz="4100" dirty="0"/>
              <a:t>r</a:t>
            </a:r>
            <a:r>
              <a:rPr lang="en-DK" sz="4100" dirty="0"/>
              <a:t>e </a:t>
            </a:r>
            <a:r>
              <a:rPr lang="en-US" sz="4100" dirty="0"/>
              <a:t>a</a:t>
            </a:r>
            <a:r>
              <a:rPr lang="en-DK" sz="4100" dirty="0"/>
              <a:t>g</a:t>
            </a:r>
            <a:r>
              <a:rPr lang="en-US" sz="4100" dirty="0"/>
              <a:t>a</a:t>
            </a:r>
            <a:r>
              <a:rPr lang="en-DK" sz="4100" dirty="0"/>
              <a:t>i</a:t>
            </a:r>
            <a:r>
              <a:rPr lang="en-US" sz="4100" dirty="0"/>
              <a:t>n</a:t>
            </a:r>
            <a:r>
              <a:rPr lang="en-DK" sz="4100" dirty="0"/>
              <a:t>s</a:t>
            </a:r>
            <a:r>
              <a:rPr lang="en-US" sz="4100" dirty="0"/>
              <a:t>t</a:t>
            </a:r>
            <a:r>
              <a:rPr lang="en-DK" sz="4100" dirty="0"/>
              <a:t> </a:t>
            </a:r>
            <a:r>
              <a:rPr lang="en-US" sz="4100" dirty="0"/>
              <a:t>d</a:t>
            </a:r>
            <a:r>
              <a:rPr lang="en-DK" sz="4100" dirty="0"/>
              <a:t>e</a:t>
            </a:r>
            <a:r>
              <a:rPr lang="en-US" sz="4100" dirty="0"/>
              <a:t>s</a:t>
            </a:r>
            <a:r>
              <a:rPr lang="en-DK" sz="4100" dirty="0"/>
              <a:t>i</a:t>
            </a:r>
            <a:r>
              <a:rPr lang="en-US" sz="4100" dirty="0"/>
              <a:t>g</a:t>
            </a:r>
            <a:r>
              <a:rPr lang="en-DK" sz="4100" dirty="0"/>
              <a:t>n </a:t>
            </a:r>
            <a:r>
              <a:rPr lang="en-US" sz="4100" dirty="0"/>
              <a:t>s</a:t>
            </a:r>
            <a:r>
              <a:rPr lang="en-DK" sz="4100" dirty="0"/>
              <a:t>m</a:t>
            </a:r>
            <a:r>
              <a:rPr lang="en-US" sz="4100" dirty="0"/>
              <a:t>e</a:t>
            </a:r>
            <a:r>
              <a:rPr lang="en-DK" sz="4100" dirty="0"/>
              <a:t>lls</a:t>
            </a:r>
            <a:r>
              <a:rPr lang="da-DK" sz="4100" dirty="0"/>
              <a:t>”</a:t>
            </a:r>
            <a:endParaRPr lang="en-DK" sz="41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5748C3-D1F5-471E-9D44-DAC6AF7F8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en-DK" sz="2400">
                <a:solidFill>
                  <a:schemeClr val="bg1"/>
                </a:solidFill>
              </a:rPr>
              <a:t>V</a:t>
            </a:r>
            <a:r>
              <a:rPr lang="en-US" sz="2400">
                <a:solidFill>
                  <a:schemeClr val="bg1"/>
                </a:solidFill>
              </a:rPr>
              <a:t>i</a:t>
            </a:r>
            <a:r>
              <a:rPr lang="en-DK" sz="2400">
                <a:solidFill>
                  <a:schemeClr val="bg1"/>
                </a:solidFill>
              </a:rPr>
              <a:t>g</a:t>
            </a:r>
            <a:r>
              <a:rPr lang="en-US" sz="2400">
                <a:solidFill>
                  <a:schemeClr val="bg1"/>
                </a:solidFill>
              </a:rPr>
              <a:t>t</a:t>
            </a:r>
            <a:r>
              <a:rPr lang="en-DK" sz="2400">
                <a:solidFill>
                  <a:schemeClr val="bg1"/>
                </a:solidFill>
              </a:rPr>
              <a:t>i</a:t>
            </a:r>
            <a:r>
              <a:rPr lang="en-US" sz="2400">
                <a:solidFill>
                  <a:schemeClr val="bg1"/>
                </a:solidFill>
              </a:rPr>
              <a:t>g</a:t>
            </a:r>
            <a:r>
              <a:rPr lang="en-DK" sz="2400">
                <a:solidFill>
                  <a:schemeClr val="bg1"/>
                </a:solidFill>
              </a:rPr>
              <a:t>e design principer</a:t>
            </a:r>
          </a:p>
          <a:p>
            <a:r>
              <a:rPr lang="en-DK" sz="2400">
                <a:solidFill>
                  <a:schemeClr val="bg1"/>
                </a:solidFill>
              </a:rPr>
              <a:t>SOLID</a:t>
            </a:r>
          </a:p>
          <a:p>
            <a:pPr lvl="1"/>
            <a:r>
              <a:rPr lang="en-DK">
                <a:solidFill>
                  <a:schemeClr val="bg1"/>
                </a:solidFill>
              </a:rPr>
              <a:t>Dependency-Inversion Principle(</a:t>
            </a:r>
            <a:r>
              <a:rPr lang="en-US">
                <a:solidFill>
                  <a:schemeClr val="bg1"/>
                </a:solidFill>
              </a:rPr>
              <a:t>D</a:t>
            </a:r>
            <a:r>
              <a:rPr lang="en-DK">
                <a:solidFill>
                  <a:schemeClr val="bg1"/>
                </a:solidFill>
              </a:rPr>
              <a:t>I</a:t>
            </a:r>
            <a:r>
              <a:rPr lang="en-US">
                <a:solidFill>
                  <a:schemeClr val="bg1"/>
                </a:solidFill>
              </a:rPr>
              <a:t>P</a:t>
            </a:r>
            <a:r>
              <a:rPr lang="en-DK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Interface Segregation Principle(ISP)</a:t>
            </a:r>
            <a:endParaRPr lang="en-DK">
              <a:solidFill>
                <a:schemeClr val="bg1"/>
              </a:solidFill>
            </a:endParaRPr>
          </a:p>
          <a:p>
            <a:r>
              <a:rPr lang="en-DK" sz="2400">
                <a:solidFill>
                  <a:schemeClr val="bg1"/>
                </a:solidFill>
              </a:rPr>
              <a:t>Brug kun på rette tid og sted</a:t>
            </a:r>
          </a:p>
          <a:p>
            <a:r>
              <a:rPr lang="en-DK" sz="2400">
                <a:solidFill>
                  <a:schemeClr val="bg1"/>
                </a:solidFill>
              </a:rPr>
              <a:t>UML diagrammer er ikke design</a:t>
            </a:r>
          </a:p>
          <a:p>
            <a:pPr lvl="1"/>
            <a:r>
              <a:rPr lang="en-DK">
                <a:solidFill>
                  <a:schemeClr val="bg1"/>
                </a:solidFill>
              </a:rPr>
              <a:t>Hjælper blot på forståelse</a:t>
            </a:r>
          </a:p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114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FB944-0DA7-4984-AD86-7D42E7F9E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DK" sz="3700"/>
              <a:t>Dependency-Inversion Principle(</a:t>
            </a:r>
            <a:r>
              <a:rPr lang="en-US" sz="3700"/>
              <a:t>D</a:t>
            </a:r>
            <a:r>
              <a:rPr lang="en-DK" sz="3700"/>
              <a:t>I</a:t>
            </a:r>
            <a:r>
              <a:rPr lang="en-US" sz="3700"/>
              <a:t>P</a:t>
            </a:r>
            <a:r>
              <a:rPr lang="en-DK" sz="3700"/>
              <a:t>)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6453B1D-82B7-47F6-8CE8-163294256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D</a:t>
            </a:r>
            <a:r>
              <a:rPr lang="en-DK" sz="1700" dirty="0">
                <a:solidFill>
                  <a:srgbClr val="FFFFFF"/>
                </a:solidFill>
              </a:rPr>
              <a:t>e</a:t>
            </a:r>
            <a:r>
              <a:rPr lang="en-US" sz="1700" dirty="0">
                <a:solidFill>
                  <a:srgbClr val="FFFFFF"/>
                </a:solidFill>
              </a:rPr>
              <a:t>p</a:t>
            </a:r>
            <a:r>
              <a:rPr lang="en-DK" sz="1700" dirty="0">
                <a:solidFill>
                  <a:srgbClr val="FFFFFF"/>
                </a:solidFill>
              </a:rPr>
              <a:t>e</a:t>
            </a:r>
            <a:r>
              <a:rPr lang="en-US" sz="1700" dirty="0">
                <a:solidFill>
                  <a:srgbClr val="FFFFFF"/>
                </a:solidFill>
              </a:rPr>
              <a:t>n</a:t>
            </a:r>
            <a:r>
              <a:rPr lang="en-DK" sz="1700" dirty="0">
                <a:solidFill>
                  <a:srgbClr val="FFFFFF"/>
                </a:solidFill>
              </a:rPr>
              <a:t>d</a:t>
            </a:r>
            <a:r>
              <a:rPr lang="en-US" sz="1700" dirty="0">
                <a:solidFill>
                  <a:srgbClr val="FFFFFF"/>
                </a:solidFill>
              </a:rPr>
              <a:t>e</a:t>
            </a:r>
            <a:r>
              <a:rPr lang="en-DK" sz="1700" dirty="0">
                <a:solidFill>
                  <a:srgbClr val="FFFFFF"/>
                </a:solidFill>
              </a:rPr>
              <a:t>n</a:t>
            </a:r>
            <a:r>
              <a:rPr lang="en-US" sz="1700" dirty="0">
                <a:solidFill>
                  <a:srgbClr val="FFFFFF"/>
                </a:solidFill>
              </a:rPr>
              <a:t>c</a:t>
            </a:r>
            <a:r>
              <a:rPr lang="en-DK" sz="1700" dirty="0">
                <a:solidFill>
                  <a:srgbClr val="FFFFFF"/>
                </a:solidFill>
              </a:rPr>
              <a:t>y </a:t>
            </a:r>
            <a:r>
              <a:rPr lang="en-US" sz="1700" dirty="0" err="1">
                <a:solidFill>
                  <a:srgbClr val="FFFFFF"/>
                </a:solidFill>
              </a:rPr>
              <a:t>i</a:t>
            </a:r>
            <a:r>
              <a:rPr lang="en-DK" sz="1700" dirty="0">
                <a:solidFill>
                  <a:srgbClr val="FFFFFF"/>
                </a:solidFill>
              </a:rPr>
              <a:t>n</a:t>
            </a:r>
            <a:r>
              <a:rPr lang="en-US" sz="1700" dirty="0">
                <a:solidFill>
                  <a:srgbClr val="FFFFFF"/>
                </a:solidFill>
              </a:rPr>
              <a:t>v</a:t>
            </a:r>
            <a:r>
              <a:rPr lang="en-DK" sz="1700" dirty="0">
                <a:solidFill>
                  <a:srgbClr val="FFFFFF"/>
                </a:solidFill>
              </a:rPr>
              <a:t>e</a:t>
            </a:r>
            <a:r>
              <a:rPr lang="en-US" sz="1700" dirty="0">
                <a:solidFill>
                  <a:srgbClr val="FFFFFF"/>
                </a:solidFill>
              </a:rPr>
              <a:t>r</a:t>
            </a:r>
            <a:r>
              <a:rPr lang="en-DK" sz="1700" dirty="0">
                <a:solidFill>
                  <a:srgbClr val="FFFFFF"/>
                </a:solidFill>
              </a:rPr>
              <a:t>s</a:t>
            </a:r>
            <a:r>
              <a:rPr lang="en-US" sz="1700" dirty="0" err="1">
                <a:solidFill>
                  <a:srgbClr val="FFFFFF"/>
                </a:solidFill>
              </a:rPr>
              <a:t>i</a:t>
            </a:r>
            <a:r>
              <a:rPr lang="en-DK" sz="1700" dirty="0">
                <a:solidFill>
                  <a:srgbClr val="FFFFFF"/>
                </a:solidFill>
              </a:rPr>
              <a:t>o</a:t>
            </a:r>
            <a:r>
              <a:rPr lang="en-US" sz="1700" dirty="0">
                <a:solidFill>
                  <a:srgbClr val="FFFFFF"/>
                </a:solidFill>
              </a:rPr>
              <a:t>n</a:t>
            </a:r>
            <a:r>
              <a:rPr lang="en-DK" sz="1700" dirty="0">
                <a:solidFill>
                  <a:srgbClr val="FFFFFF"/>
                </a:solidFill>
              </a:rPr>
              <a:t> </a:t>
            </a:r>
            <a:r>
              <a:rPr lang="en-US" sz="1700" dirty="0">
                <a:solidFill>
                  <a:srgbClr val="FFFFFF"/>
                </a:solidFill>
              </a:rPr>
              <a:t>p</a:t>
            </a:r>
            <a:r>
              <a:rPr lang="en-DK" sz="1700" dirty="0">
                <a:solidFill>
                  <a:srgbClr val="FFFFFF"/>
                </a:solidFill>
              </a:rPr>
              <a:t>r</a:t>
            </a:r>
            <a:r>
              <a:rPr lang="en-US" sz="1700" dirty="0" err="1">
                <a:solidFill>
                  <a:srgbClr val="FFFFFF"/>
                </a:solidFill>
              </a:rPr>
              <a:t>i</a:t>
            </a:r>
            <a:r>
              <a:rPr lang="en-DK" sz="1700" dirty="0">
                <a:solidFill>
                  <a:srgbClr val="FFFFFF"/>
                </a:solidFill>
              </a:rPr>
              <a:t>n</a:t>
            </a:r>
            <a:r>
              <a:rPr lang="en-US" sz="1700" dirty="0">
                <a:solidFill>
                  <a:srgbClr val="FFFFFF"/>
                </a:solidFill>
              </a:rPr>
              <a:t>c</a:t>
            </a:r>
            <a:r>
              <a:rPr lang="en-DK" sz="1700" dirty="0">
                <a:solidFill>
                  <a:srgbClr val="FFFFFF"/>
                </a:solidFill>
              </a:rPr>
              <a:t>i</a:t>
            </a:r>
            <a:r>
              <a:rPr lang="en-US" sz="1700" dirty="0">
                <a:solidFill>
                  <a:srgbClr val="FFFFFF"/>
                </a:solidFill>
              </a:rPr>
              <a:t>p</a:t>
            </a:r>
            <a:r>
              <a:rPr lang="en-DK" sz="1700" dirty="0">
                <a:solidFill>
                  <a:srgbClr val="FFFFFF"/>
                </a:solidFill>
              </a:rPr>
              <a:t>e</a:t>
            </a:r>
            <a:r>
              <a:rPr lang="en-US" sz="1700" dirty="0">
                <a:solidFill>
                  <a:srgbClr val="FFFFFF"/>
                </a:solidFill>
              </a:rPr>
              <a:t>t </a:t>
            </a:r>
            <a:r>
              <a:rPr lang="en-US" sz="1700" dirty="0" err="1">
                <a:solidFill>
                  <a:srgbClr val="FFFFFF"/>
                </a:solidFill>
              </a:rPr>
              <a:t>Inverterer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afhængihed</a:t>
            </a:r>
            <a:r>
              <a:rPr lang="en-US" sz="1700" dirty="0">
                <a:solidFill>
                  <a:srgbClr val="FFFFFF"/>
                </a:solidFill>
              </a:rPr>
              <a:t>. High-level modules depends on low-level. </a:t>
            </a:r>
            <a:r>
              <a:rPr lang="en-US" sz="1700" dirty="0" err="1">
                <a:solidFill>
                  <a:srgbClr val="FFFFFF"/>
                </a:solidFill>
              </a:rPr>
              <a:t>Skal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inverteres</a:t>
            </a:r>
            <a:r>
              <a:rPr lang="en-US" sz="1700" dirty="0">
                <a:solidFill>
                  <a:srgbClr val="FFFFFF"/>
                </a:solidFill>
              </a:rPr>
              <a:t>, </a:t>
            </a:r>
            <a:r>
              <a:rPr lang="en-US" sz="1700" dirty="0" err="1">
                <a:solidFill>
                  <a:srgbClr val="FFFFFF"/>
                </a:solidFill>
              </a:rPr>
              <a:t>så</a:t>
            </a:r>
            <a:r>
              <a:rPr lang="en-US" sz="1700" dirty="0">
                <a:solidFill>
                  <a:srgbClr val="FFFFFF"/>
                </a:solidFill>
              </a:rPr>
              <a:t> det </a:t>
            </a:r>
            <a:r>
              <a:rPr lang="en-US" sz="1700" dirty="0" err="1">
                <a:solidFill>
                  <a:srgbClr val="FFFFFF"/>
                </a:solidFill>
              </a:rPr>
              <a:t>er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omvendt</a:t>
            </a:r>
            <a:r>
              <a:rPr lang="en-US" sz="1700" dirty="0">
                <a:solidFill>
                  <a:srgbClr val="FFFFFF"/>
                </a:solidFill>
              </a:rPr>
              <a:t>.</a:t>
            </a:r>
          </a:p>
          <a:p>
            <a:r>
              <a:rPr lang="da-DK" sz="1700">
                <a:solidFill>
                  <a:srgbClr val="FFFFFF"/>
                </a:solidFill>
              </a:rPr>
              <a:t>Både </a:t>
            </a:r>
            <a:r>
              <a:rPr lang="da-DK" sz="1700" dirty="0">
                <a:solidFill>
                  <a:srgbClr val="FFFFFF"/>
                </a:solidFill>
              </a:rPr>
              <a:t>high og low </a:t>
            </a:r>
            <a:r>
              <a:rPr lang="da-DK" sz="1700" dirty="0" err="1">
                <a:solidFill>
                  <a:srgbClr val="FFFFFF"/>
                </a:solidFill>
              </a:rPr>
              <a:t>level</a:t>
            </a:r>
            <a:r>
              <a:rPr lang="da-DK" sz="1700" dirty="0">
                <a:solidFill>
                  <a:srgbClr val="FFFFFF"/>
                </a:solidFill>
              </a:rPr>
              <a:t> skal afhænge af interfaces </a:t>
            </a:r>
            <a:endParaRPr lang="en-DK" sz="1700" dirty="0">
              <a:solidFill>
                <a:srgbClr val="FFFFFF"/>
              </a:solidFill>
            </a:endParaRPr>
          </a:p>
          <a:p>
            <a:r>
              <a:rPr lang="da-DK" sz="1700" dirty="0">
                <a:solidFill>
                  <a:srgbClr val="FFFFFF"/>
                </a:solidFill>
              </a:rPr>
              <a:t>Sker for det meste ved brug af </a:t>
            </a:r>
            <a:r>
              <a:rPr lang="da-DK" sz="1700" dirty="0" err="1">
                <a:solidFill>
                  <a:srgbClr val="FFFFFF"/>
                </a:solidFill>
              </a:rPr>
              <a:t>dependency</a:t>
            </a:r>
            <a:r>
              <a:rPr lang="da-DK" sz="1700" dirty="0">
                <a:solidFill>
                  <a:srgbClr val="FFFFFF"/>
                </a:solidFill>
              </a:rPr>
              <a:t> </a:t>
            </a:r>
            <a:r>
              <a:rPr lang="da-DK" sz="1700" dirty="0" err="1">
                <a:solidFill>
                  <a:srgbClr val="FFFFFF"/>
                </a:solidFill>
              </a:rPr>
              <a:t>injection</a:t>
            </a:r>
            <a:endParaRPr lang="da-DK" sz="1700" dirty="0">
              <a:solidFill>
                <a:srgbClr val="FFFFFF"/>
              </a:solidFill>
            </a:endParaRPr>
          </a:p>
          <a:p>
            <a:r>
              <a:rPr lang="da-DK" sz="1700" dirty="0">
                <a:solidFill>
                  <a:srgbClr val="FFFFFF"/>
                </a:solidFill>
              </a:rPr>
              <a:t>Laves interfacet i modulet abstrakt, giver det mulighed for at lave, et interface som passer til ens eget system</a:t>
            </a:r>
            <a:endParaRPr lang="en-DK" sz="1700" dirty="0">
              <a:solidFill>
                <a:srgbClr val="FFFFFF"/>
              </a:solidFill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1FAAF59B-D51C-42EF-99A2-5F0FC33C6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790" y="2173287"/>
            <a:ext cx="2101307" cy="4003675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32514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FB944-0DA7-4984-AD86-7D42E7F9E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9" y="305287"/>
            <a:ext cx="7265042" cy="1146176"/>
          </a:xfrm>
        </p:spPr>
        <p:txBody>
          <a:bodyPr>
            <a:normAutofit/>
          </a:bodyPr>
          <a:lstStyle/>
          <a:p>
            <a:r>
              <a:rPr lang="en-DK" sz="3700" dirty="0"/>
              <a:t>Dependency-Inversion </a:t>
            </a:r>
            <a:br>
              <a:rPr lang="da-DK" sz="3700" dirty="0"/>
            </a:br>
            <a:r>
              <a:rPr lang="en-DK" sz="3700" dirty="0"/>
              <a:t>Principle</a:t>
            </a:r>
            <a:r>
              <a:rPr lang="da-DK" sz="3700" dirty="0"/>
              <a:t> </a:t>
            </a:r>
            <a:r>
              <a:rPr lang="en-DK" sz="3700" dirty="0"/>
              <a:t>(</a:t>
            </a:r>
            <a:r>
              <a:rPr lang="en-US" sz="3700" dirty="0"/>
              <a:t>D</a:t>
            </a:r>
            <a:r>
              <a:rPr lang="en-DK" sz="3700" dirty="0"/>
              <a:t>I</a:t>
            </a:r>
            <a:r>
              <a:rPr lang="en-US" sz="3700" dirty="0"/>
              <a:t>P</a:t>
            </a:r>
            <a:r>
              <a:rPr lang="en-DK" sz="3700" dirty="0"/>
              <a:t>)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6453B1D-82B7-47F6-8CE8-163294256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DK" sz="2000" dirty="0">
                <a:solidFill>
                  <a:schemeClr val="bg1"/>
                </a:solidFill>
              </a:rPr>
              <a:t>I</a:t>
            </a:r>
            <a:r>
              <a:rPr lang="da-DK" sz="2000" dirty="0">
                <a:solidFill>
                  <a:schemeClr val="bg1"/>
                </a:solidFill>
              </a:rPr>
              <a:t>S</a:t>
            </a:r>
            <a:r>
              <a:rPr lang="en-DK" sz="2000" dirty="0">
                <a:solidFill>
                  <a:schemeClr val="bg1"/>
                </a:solidFill>
              </a:rPr>
              <a:t>P </a:t>
            </a:r>
            <a:r>
              <a:rPr lang="da-DK" sz="2000" dirty="0">
                <a:solidFill>
                  <a:schemeClr val="bg1"/>
                </a:solidFill>
              </a:rPr>
              <a:t>h</a:t>
            </a:r>
            <a:r>
              <a:rPr lang="en-DK" sz="2000" dirty="0">
                <a:solidFill>
                  <a:schemeClr val="bg1"/>
                </a:solidFill>
              </a:rPr>
              <a:t>a</a:t>
            </a:r>
            <a:r>
              <a:rPr lang="da-DK" sz="2000" dirty="0">
                <a:solidFill>
                  <a:schemeClr val="bg1"/>
                </a:solidFill>
              </a:rPr>
              <a:t>r</a:t>
            </a:r>
            <a:r>
              <a:rPr lang="en-DK" sz="2000" dirty="0">
                <a:solidFill>
                  <a:schemeClr val="bg1"/>
                </a:solidFill>
              </a:rPr>
              <a:t> </a:t>
            </a:r>
            <a:r>
              <a:rPr lang="da-DK" sz="2000" dirty="0">
                <a:solidFill>
                  <a:schemeClr val="bg1"/>
                </a:solidFill>
              </a:rPr>
              <a:t>t</a:t>
            </a:r>
            <a:r>
              <a:rPr lang="en-DK" sz="2000" dirty="0">
                <a:solidFill>
                  <a:schemeClr val="bg1"/>
                </a:solidFill>
              </a:rPr>
              <a:t>i</a:t>
            </a:r>
            <a:r>
              <a:rPr lang="da-DK" sz="2000" dirty="0">
                <a:solidFill>
                  <a:schemeClr val="bg1"/>
                </a:solidFill>
              </a:rPr>
              <a:t>l</a:t>
            </a:r>
            <a:r>
              <a:rPr lang="en-DK" sz="2000" dirty="0">
                <a:solidFill>
                  <a:schemeClr val="bg1"/>
                </a:solidFill>
              </a:rPr>
              <a:t>f</a:t>
            </a:r>
            <a:r>
              <a:rPr lang="da-DK" sz="2000" dirty="0">
                <a:solidFill>
                  <a:schemeClr val="bg1"/>
                </a:solidFill>
              </a:rPr>
              <a:t>o</a:t>
            </a:r>
            <a:r>
              <a:rPr lang="en-DK" sz="2000" dirty="0">
                <a:solidFill>
                  <a:schemeClr val="bg1"/>
                </a:solidFill>
              </a:rPr>
              <a:t>rmål at undgå problemer med afhængiheder</a:t>
            </a:r>
          </a:p>
          <a:p>
            <a:r>
              <a:rPr lang="da-DK" sz="2000" dirty="0">
                <a:solidFill>
                  <a:schemeClr val="bg1"/>
                </a:solidFill>
              </a:rPr>
              <a:t>Et nyt dør objekt skal oprettes. Dette er tvunget til at nedarve fra ”</a:t>
            </a:r>
            <a:r>
              <a:rPr lang="da-DK" sz="2000" dirty="0" err="1">
                <a:solidFill>
                  <a:schemeClr val="bg1"/>
                </a:solidFill>
              </a:rPr>
              <a:t>AlarmClient</a:t>
            </a:r>
            <a:r>
              <a:rPr lang="da-DK" sz="2000" dirty="0">
                <a:solidFill>
                  <a:schemeClr val="bg1"/>
                </a:solidFill>
              </a:rPr>
              <a:t>”. Også hvis det ikke var en dør der skulle have en alarm.</a:t>
            </a:r>
          </a:p>
          <a:p>
            <a:r>
              <a:rPr lang="en-DK" sz="2000" dirty="0">
                <a:solidFill>
                  <a:schemeClr val="bg1"/>
                </a:solidFill>
              </a:rPr>
              <a:t>Splitter interfaces op, og laver </a:t>
            </a:r>
            <a:r>
              <a:rPr lang="da-DK" sz="2000" dirty="0">
                <a:solidFill>
                  <a:schemeClr val="bg1"/>
                </a:solidFill>
              </a:rPr>
              <a:t>m</a:t>
            </a:r>
            <a:r>
              <a:rPr lang="en-DK" sz="2000" dirty="0">
                <a:solidFill>
                  <a:schemeClr val="bg1"/>
                </a:solidFill>
              </a:rPr>
              <a:t>u</a:t>
            </a:r>
            <a:r>
              <a:rPr lang="da-DK" sz="2000" dirty="0">
                <a:solidFill>
                  <a:schemeClr val="bg1"/>
                </a:solidFill>
              </a:rPr>
              <a:t>l</a:t>
            </a:r>
            <a:r>
              <a:rPr lang="en-DK" sz="2000" dirty="0">
                <a:solidFill>
                  <a:schemeClr val="bg1"/>
                </a:solidFill>
              </a:rPr>
              <a:t>t</a:t>
            </a:r>
            <a:r>
              <a:rPr lang="da-DK" sz="2000" dirty="0">
                <a:solidFill>
                  <a:schemeClr val="bg1"/>
                </a:solidFill>
              </a:rPr>
              <a:t>i</a:t>
            </a:r>
            <a:r>
              <a:rPr lang="en-DK" sz="2000" dirty="0">
                <a:solidFill>
                  <a:schemeClr val="bg1"/>
                </a:solidFill>
              </a:rPr>
              <a:t>ple inheritance</a:t>
            </a:r>
            <a:endParaRPr lang="da-DK" sz="2000" dirty="0">
              <a:solidFill>
                <a:schemeClr val="bg1"/>
              </a:solidFill>
            </a:endParaRP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83DECAA9-1191-4A9B-867D-24F258FD4EE1}"/>
              </a:ext>
            </a:extLst>
          </p:cNvPr>
          <p:cNvSpPr/>
          <p:nvPr/>
        </p:nvSpPr>
        <p:spPr>
          <a:xfrm>
            <a:off x="6365786" y="1975807"/>
            <a:ext cx="1739899" cy="7340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err="1">
                <a:solidFill>
                  <a:schemeClr val="tx1"/>
                </a:solidFill>
              </a:rPr>
              <a:t>AlarmClient</a:t>
            </a:r>
            <a:endParaRPr lang="da-DK" b="1" dirty="0">
              <a:solidFill>
                <a:schemeClr val="tx1"/>
              </a:solidFill>
            </a:endParaRP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5F4CCC1E-9CAE-45D6-983D-15C0E9B8960F}"/>
              </a:ext>
            </a:extLst>
          </p:cNvPr>
          <p:cNvSpPr/>
          <p:nvPr/>
        </p:nvSpPr>
        <p:spPr>
          <a:xfrm>
            <a:off x="8105685" y="2974565"/>
            <a:ext cx="1739899" cy="7340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err="1">
                <a:solidFill>
                  <a:schemeClr val="tx1"/>
                </a:solidFill>
              </a:rPr>
              <a:t>Door</a:t>
            </a:r>
            <a:endParaRPr lang="da-DK" b="1" dirty="0">
              <a:solidFill>
                <a:schemeClr val="tx1"/>
              </a:solidFill>
            </a:endParaRP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E52DD0B7-8EC1-4F35-84CF-929BF2B64903}"/>
              </a:ext>
            </a:extLst>
          </p:cNvPr>
          <p:cNvSpPr/>
          <p:nvPr/>
        </p:nvSpPr>
        <p:spPr>
          <a:xfrm>
            <a:off x="10015325" y="3898001"/>
            <a:ext cx="1739899" cy="7340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err="1">
                <a:solidFill>
                  <a:schemeClr val="tx1"/>
                </a:solidFill>
              </a:rPr>
              <a:t>AlarmDoor</a:t>
            </a:r>
            <a:endParaRPr lang="da-DK" b="1" dirty="0">
              <a:solidFill>
                <a:schemeClr val="tx1"/>
              </a:solidFill>
            </a:endParaRPr>
          </a:p>
        </p:txBody>
      </p:sp>
      <p:cxnSp>
        <p:nvCxnSpPr>
          <p:cNvPr id="17" name="Forbindelse: vinklet 16">
            <a:extLst>
              <a:ext uri="{FF2B5EF4-FFF2-40B4-BE49-F238E27FC236}">
                <a16:creationId xmlns:a16="http://schemas.microsoft.com/office/drawing/2014/main" id="{AB766BAE-E7BB-4E40-9D2F-18F8B3E69F7D}"/>
              </a:ext>
            </a:extLst>
          </p:cNvPr>
          <p:cNvCxnSpPr>
            <a:cxnSpLocks/>
            <a:stCxn id="13" idx="1"/>
            <a:endCxn id="11" idx="2"/>
          </p:cNvCxnSpPr>
          <p:nvPr/>
        </p:nvCxnSpPr>
        <p:spPr>
          <a:xfrm rot="10800000">
            <a:off x="7235737" y="2709842"/>
            <a:ext cx="869949" cy="63174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Ligebenet trekant 17">
            <a:extLst>
              <a:ext uri="{FF2B5EF4-FFF2-40B4-BE49-F238E27FC236}">
                <a16:creationId xmlns:a16="http://schemas.microsoft.com/office/drawing/2014/main" id="{8F1440FE-0B9E-4BD5-AF06-8E013DF00633}"/>
              </a:ext>
            </a:extLst>
          </p:cNvPr>
          <p:cNvSpPr/>
          <p:nvPr/>
        </p:nvSpPr>
        <p:spPr>
          <a:xfrm>
            <a:off x="7121435" y="2846772"/>
            <a:ext cx="228600" cy="25558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9" name="Forbindelse: vinklet 18">
            <a:extLst>
              <a:ext uri="{FF2B5EF4-FFF2-40B4-BE49-F238E27FC236}">
                <a16:creationId xmlns:a16="http://schemas.microsoft.com/office/drawing/2014/main" id="{53F5AAF3-EE66-4132-B749-34AF088620B4}"/>
              </a:ext>
            </a:extLst>
          </p:cNvPr>
          <p:cNvCxnSpPr>
            <a:cxnSpLocks/>
            <a:stCxn id="15" idx="1"/>
            <a:endCxn id="13" idx="2"/>
          </p:cNvCxnSpPr>
          <p:nvPr/>
        </p:nvCxnSpPr>
        <p:spPr>
          <a:xfrm rot="10800000">
            <a:off x="8975635" y="3708600"/>
            <a:ext cx="1039690" cy="55641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ktangel 19">
            <a:extLst>
              <a:ext uri="{FF2B5EF4-FFF2-40B4-BE49-F238E27FC236}">
                <a16:creationId xmlns:a16="http://schemas.microsoft.com/office/drawing/2014/main" id="{69E7CD2F-0534-4775-9087-B90D9DC8A60E}"/>
              </a:ext>
            </a:extLst>
          </p:cNvPr>
          <p:cNvSpPr/>
          <p:nvPr/>
        </p:nvSpPr>
        <p:spPr>
          <a:xfrm>
            <a:off x="6363343" y="4859281"/>
            <a:ext cx="1739899" cy="7340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err="1">
                <a:solidFill>
                  <a:schemeClr val="tx1"/>
                </a:solidFill>
              </a:rPr>
              <a:t>AlarmClient</a:t>
            </a:r>
            <a:endParaRPr lang="da-DK" b="1" dirty="0">
              <a:solidFill>
                <a:schemeClr val="tx1"/>
              </a:solidFill>
            </a:endParaRPr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4C1272EC-BDEE-44E3-88FD-ACF13DB2E252}"/>
              </a:ext>
            </a:extLst>
          </p:cNvPr>
          <p:cNvSpPr/>
          <p:nvPr/>
        </p:nvSpPr>
        <p:spPr>
          <a:xfrm>
            <a:off x="8973926" y="4872890"/>
            <a:ext cx="1739899" cy="7340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err="1">
                <a:solidFill>
                  <a:schemeClr val="tx1"/>
                </a:solidFill>
              </a:rPr>
              <a:t>Door</a:t>
            </a:r>
            <a:endParaRPr lang="da-DK" b="1" dirty="0">
              <a:solidFill>
                <a:schemeClr val="tx1"/>
              </a:solidFill>
            </a:endParaRP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6284ACBE-BBFF-4B06-BF7A-0B420967AA9B}"/>
              </a:ext>
            </a:extLst>
          </p:cNvPr>
          <p:cNvSpPr/>
          <p:nvPr/>
        </p:nvSpPr>
        <p:spPr>
          <a:xfrm>
            <a:off x="7670711" y="5921901"/>
            <a:ext cx="1739899" cy="7340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err="1">
                <a:solidFill>
                  <a:schemeClr val="tx1"/>
                </a:solidFill>
              </a:rPr>
              <a:t>AlarmDoor</a:t>
            </a:r>
            <a:endParaRPr lang="da-DK" b="1" dirty="0">
              <a:solidFill>
                <a:schemeClr val="tx1"/>
              </a:solidFill>
            </a:endParaRPr>
          </a:p>
        </p:txBody>
      </p:sp>
      <p:cxnSp>
        <p:nvCxnSpPr>
          <p:cNvPr id="23" name="Forbindelse: vinklet 22">
            <a:extLst>
              <a:ext uri="{FF2B5EF4-FFF2-40B4-BE49-F238E27FC236}">
                <a16:creationId xmlns:a16="http://schemas.microsoft.com/office/drawing/2014/main" id="{1672D9B0-440A-4591-810F-3FC5C40F7A72}"/>
              </a:ext>
            </a:extLst>
          </p:cNvPr>
          <p:cNvCxnSpPr>
            <a:cxnSpLocks/>
            <a:stCxn id="22" idx="3"/>
            <a:endCxn id="21" idx="2"/>
          </p:cNvCxnSpPr>
          <p:nvPr/>
        </p:nvCxnSpPr>
        <p:spPr>
          <a:xfrm flipV="1">
            <a:off x="9410610" y="5606924"/>
            <a:ext cx="433266" cy="68199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Forbindelse: vinklet 23">
            <a:extLst>
              <a:ext uri="{FF2B5EF4-FFF2-40B4-BE49-F238E27FC236}">
                <a16:creationId xmlns:a16="http://schemas.microsoft.com/office/drawing/2014/main" id="{B52ACAC8-5A9E-4D75-B02F-0C61251C341E}"/>
              </a:ext>
            </a:extLst>
          </p:cNvPr>
          <p:cNvCxnSpPr>
            <a:cxnSpLocks/>
            <a:stCxn id="22" idx="1"/>
            <a:endCxn id="20" idx="2"/>
          </p:cNvCxnSpPr>
          <p:nvPr/>
        </p:nvCxnSpPr>
        <p:spPr>
          <a:xfrm rot="10800000">
            <a:off x="7233293" y="5593316"/>
            <a:ext cx="437418" cy="69560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Ligebenet trekant 24">
            <a:extLst>
              <a:ext uri="{FF2B5EF4-FFF2-40B4-BE49-F238E27FC236}">
                <a16:creationId xmlns:a16="http://schemas.microsoft.com/office/drawing/2014/main" id="{0CC6BA02-FAC4-4D46-8CB5-8D36F9714AF5}"/>
              </a:ext>
            </a:extLst>
          </p:cNvPr>
          <p:cNvSpPr/>
          <p:nvPr/>
        </p:nvSpPr>
        <p:spPr>
          <a:xfrm>
            <a:off x="7109102" y="5820128"/>
            <a:ext cx="228600" cy="25558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Ligebenet trekant 25">
            <a:extLst>
              <a:ext uri="{FF2B5EF4-FFF2-40B4-BE49-F238E27FC236}">
                <a16:creationId xmlns:a16="http://schemas.microsoft.com/office/drawing/2014/main" id="{83FE012D-94C1-4C6E-A4A1-CDA51FAFFBA4}"/>
              </a:ext>
            </a:extLst>
          </p:cNvPr>
          <p:cNvSpPr/>
          <p:nvPr/>
        </p:nvSpPr>
        <p:spPr>
          <a:xfrm>
            <a:off x="9731284" y="5794108"/>
            <a:ext cx="228600" cy="25558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Ligebenet trekant 26">
            <a:extLst>
              <a:ext uri="{FF2B5EF4-FFF2-40B4-BE49-F238E27FC236}">
                <a16:creationId xmlns:a16="http://schemas.microsoft.com/office/drawing/2014/main" id="{1028FD4C-FB0A-48C4-92CA-EE593D8C8EAE}"/>
              </a:ext>
            </a:extLst>
          </p:cNvPr>
          <p:cNvSpPr/>
          <p:nvPr/>
        </p:nvSpPr>
        <p:spPr>
          <a:xfrm>
            <a:off x="8859626" y="3871365"/>
            <a:ext cx="228600" cy="25558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224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826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Office-tema</vt:lpstr>
      <vt:lpstr>Spørgsmål 1</vt:lpstr>
      <vt:lpstr>Hvad er et komponent</vt:lpstr>
      <vt:lpstr>Hvorfor komponenter?</vt:lpstr>
      <vt:lpstr>Hvordan kommunikerer komponenter?</vt:lpstr>
      <vt:lpstr>Komponent Arkitektur</vt:lpstr>
      <vt:lpstr>Design Smells</vt:lpstr>
      <vt:lpstr>Design principper, ”The cure against design smells”</vt:lpstr>
      <vt:lpstr>Dependency-Inversion Principle(DIP)</vt:lpstr>
      <vt:lpstr>Dependency-Inversion  Principle (DIP)</vt:lpstr>
      <vt:lpstr>Good programming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1</dc:title>
  <dc:creator>Andreas Blaabjerg</dc:creator>
  <cp:lastModifiedBy>Andreas Blaabjerg</cp:lastModifiedBy>
  <cp:revision>4</cp:revision>
  <dcterms:created xsi:type="dcterms:W3CDTF">2020-08-13T12:10:11Z</dcterms:created>
  <dcterms:modified xsi:type="dcterms:W3CDTF">2020-08-17T15:06:25Z</dcterms:modified>
</cp:coreProperties>
</file>