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1" r:id="rId6"/>
    <p:sldId id="257" r:id="rId7"/>
    <p:sldId id="258" r:id="rId8"/>
    <p:sldId id="259" r:id="rId9"/>
    <p:sldId id="260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0A33-77A7-421D-8A2B-715210F7F758}" v="1" dt="2020-06-10T10:53:2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00DC0A33-77A7-421D-8A2B-715210F7F758}"/>
    <pc:docChg chg="addSld delSld modSld">
      <pc:chgData name="Abdul-Rahman Barakeh" userId="4e39f280a93a8fd9" providerId="LiveId" clId="{00DC0A33-77A7-421D-8A2B-715210F7F758}" dt="2020-06-10T10:53:24.328" v="1" actId="2696"/>
      <pc:docMkLst>
        <pc:docMk/>
      </pc:docMkLst>
      <pc:sldChg chg="del">
        <pc:chgData name="Abdul-Rahman Barakeh" userId="4e39f280a93a8fd9" providerId="LiveId" clId="{00DC0A33-77A7-421D-8A2B-715210F7F758}" dt="2020-06-10T10:53:24.328" v="1" actId="2696"/>
        <pc:sldMkLst>
          <pc:docMk/>
          <pc:sldMk cId="1263600801" sldId="263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2814476268" sldId="265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1342552506" sldId="266"/>
        </pc:sldMkLst>
      </pc:sldChg>
      <pc:sldChg chg="add">
        <pc:chgData name="Abdul-Rahman Barakeh" userId="4e39f280a93a8fd9" providerId="LiveId" clId="{00DC0A33-77A7-421D-8A2B-715210F7F758}" dt="2020-06-10T10:53:21.319" v="0"/>
        <pc:sldMkLst>
          <pc:docMk/>
          <pc:sldMk cId="605264528" sldId="267"/>
        </pc:sldMkLst>
      </pc:sldChg>
      <pc:sldChg chg="add setBg">
        <pc:chgData name="Abdul-Rahman Barakeh" userId="4e39f280a93a8fd9" providerId="LiveId" clId="{00DC0A33-77A7-421D-8A2B-715210F7F758}" dt="2020-06-10T10:53:21.319" v="0"/>
        <pc:sldMkLst>
          <pc:docMk/>
          <pc:sldMk cId="13065673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B860-629F-4075-AAE7-BB6DCDDAED9C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1020B-1081-470B-AD28-0EA3D928AC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09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Abdul hvorfor internationale versioner af koden -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83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her?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1020B-1081-470B-AD28-0EA3D928AC2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9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47A8B-120C-4302-ABF6-4E11A736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6F56A0-6F8B-48A9-B116-160D7458D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6797A4-A0CB-4B3F-AF4A-F99FB9D0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ABC3E4-A319-41AE-A237-54910B2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323F4-5014-4C17-BC43-8B9B205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6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CB05C-DCD0-4314-87E5-ACCF2B8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D78F04-D05D-48CD-952A-03564A395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9B8109-4A81-48A8-B32B-96EB536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9B1997-FFDF-445F-8738-73CF1FF0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628E03-801F-4D8B-AFD2-45D2AF6B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5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DC361E2-C113-4ECB-BFDB-9C99DE0F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272041A-9A3F-4425-A292-AD9AE9B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87A4FD-E56C-4599-9E43-1994EACD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5E24C-1B88-47D9-A978-90CDA309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A82AB2-A471-4D95-9822-02BC695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3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6F96-7438-4E56-B0CC-0C101FDC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4A5D9-6EB2-44F9-8E8C-47ED0799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835991-7B91-4EEA-BD9D-70597FE0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B24CF9-760B-418F-9FF7-5D9F5AE3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D10D7-ADB8-436E-BA59-8761495E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9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A48-2234-48F7-8BA2-CD740BDF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0FE63E-C8E6-4D18-8CAF-C830054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355761-DB39-43DD-B4CA-C9158E03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6D8EE-76EB-4945-A437-889CE1B8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A7D197-DCEF-4256-A937-9FB2731A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02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62908-DB43-41E8-8762-56FDA12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85A870-35D8-4AF5-B8C2-C721B6C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AA42DB-320B-4D45-9432-373F5C8E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807509-A33A-4920-B233-065C746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F9587E-5DBD-44B4-9A17-21DD9A26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FFD65F-844B-487F-90F6-2740B6C4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07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8621-5D20-4101-B159-93267E61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F66198-7292-4662-BE82-EEB65013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70BAEA8-9FBF-422E-8260-5912E622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C097A60-0C5C-48D3-9566-B546F9DA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B2EECFF-AD2A-4B23-86D3-D7ED5ECE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71DE8FC-A0A7-4A49-8825-0ED8C76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6134F4A-0148-41A9-A4FC-7C60DD8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B08B28-3375-454D-894F-E2AC4BE7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7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069C-3E58-4BFE-8C52-B4ADFA9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D14196-E2B8-45CC-959E-30907B6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80BA12-C9B4-41B5-A8CE-40A8976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F3C08F-C6AE-430F-B62B-1571E05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9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1E5887D-6BA7-43CD-BBC6-1FE2A4E8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1ACBEC-0121-407F-BC7C-7AE4FE1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4EEE54B-0ACE-4B43-A284-E59EA61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9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4213-42D1-49EA-BCC4-26A2AEA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3CF7BA-B384-4692-8256-CBE258E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014689-F573-4CCC-B210-781A9CF7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97A633-1E34-49A7-9561-648037B9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B7B647-1BE6-4A37-A49A-5B024DBD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9D64B6-DF76-481D-AC21-B8CE614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1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0D3C0-F27C-430F-9F3B-D1BE326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7B5AAF3-FFA8-43DD-BA33-ECA976B76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ED3240-46BA-444A-9D38-40DC364B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930A3-0017-46C7-97CD-0C57FFD5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0A0273-7372-49BC-ADF5-E750D0D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BCC3D1-B3EC-4A65-97A9-B1C08FF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95E2D87-EDDB-4D7A-BBFC-4687BEDA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CB07E9-9408-402E-B060-CB254D7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2538EB-EE23-464A-A2DC-D3CA2532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C88C-E74F-4F83-8559-C2ED0921D0AE}" type="datetimeFigureOut">
              <a:rPr lang="da-DK" smtClean="0"/>
              <a:t>17-08-2020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D28D16-B9D6-4914-90CC-E97E3D84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8AE84-7878-4235-8F32-2D852841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D197-91FA-433D-8B5F-84EFFA67F9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02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</a:t>
            </a:r>
            <a:r>
              <a:rPr lang="da-DK" sz="4800" dirty="0"/>
              <a:t>2</a:t>
            </a:r>
            <a:endParaRPr lang="en-DK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lnSpcReduction="10000"/>
          </a:bodyPr>
          <a:lstStyle/>
          <a:p>
            <a:r>
              <a:rPr lang="da-DK" sz="1800" dirty="0"/>
              <a:t>Redegør for ideerne bag komponentbaseret programudvikling og redegør for udvikling og brug af DLL-filer i C++ samt vis og forklar hvorledes man kan udvikle og anvende plugins i C++.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C170-8015-4133-8C76-D329ECE0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Name mangling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8B2559-E697-44E0-86B9-291B9F22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400"/>
              <a:t>C++ compileren mangler navnene på funktionerne I DLL filerne.</a:t>
            </a:r>
          </a:p>
          <a:p>
            <a:r>
              <a:rPr lang="en-GB" sz="2400"/>
              <a:t>Kan ses når man dumper data’en fra DLL’filen I en cmd</a:t>
            </a:r>
          </a:p>
          <a:p>
            <a:r>
              <a:rPr lang="en-GB" sz="2400"/>
              <a:t>På den made kan den sikre type sikkerhed </a:t>
            </a:r>
          </a:p>
          <a:p>
            <a:r>
              <a:rPr lang="en-GB" sz="2400"/>
              <a:t>Grundet at object filen ikke kender til overloaded funktioner, er navnene nød til at være manglede, så der ikke opstår en fejl om redundance</a:t>
            </a:r>
          </a:p>
          <a:p>
            <a:r>
              <a:rPr lang="en-GB" sz="2400"/>
              <a:t>Hvis der I koden   skrives </a:t>
            </a:r>
            <a:r>
              <a:rPr lang="en-GB" sz="2400" i="1"/>
              <a:t>extern “C”, </a:t>
            </a:r>
            <a:r>
              <a:rPr lang="en-GB" sz="2400"/>
              <a:t>kan dette forhindres, dog forhindre det I brugen af funktions overload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74140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6CC75F-B426-4B2E-994E-C8CCD38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303030"/>
                </a:solidFill>
              </a:rPr>
              <a:t>COM DLL (object creation)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150888-1653-44E4-BA77-B3C0860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731520"/>
            <a:ext cx="5802657" cy="425413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HOW A CLIENT USES A DLL WITH A COM(Component Object Model)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Client(exe) calls </a:t>
            </a:r>
            <a:r>
              <a:rPr lang="en-US" sz="1600" dirty="0" err="1"/>
              <a:t>COGetClassObject</a:t>
            </a:r>
            <a:endParaRPr lang="en-US" sz="1600" dirty="0"/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CoLoadLibrary</a:t>
            </a:r>
            <a:r>
              <a:rPr lang="en-US" sz="1600" dirty="0"/>
              <a:t> Loads the whole DLL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 err="1"/>
              <a:t>GetProcAddress</a:t>
            </a:r>
            <a:r>
              <a:rPr lang="en-US" sz="1600" dirty="0"/>
              <a:t> to get DLL class object, that initiates step 4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Creates class factory, so that an object can be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Class factory interface is returned to COM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of </a:t>
            </a:r>
            <a:r>
              <a:rPr lang="en-US" sz="1600" dirty="0" err="1"/>
              <a:t>factoryclass</a:t>
            </a:r>
            <a:r>
              <a:rPr lang="en-US" sz="1600" dirty="0"/>
              <a:t> that spawns the DLL object  is returned to client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Create instance spawns a class factory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Object is created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Pointer returned 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sz="1600" dirty="0"/>
              <a:t>Client uses Object interface successfully</a:t>
            </a:r>
          </a:p>
          <a:p>
            <a:endParaRPr lang="da-DK" sz="1600" dirty="0"/>
          </a:p>
        </p:txBody>
      </p:sp>
      <p:pic>
        <p:nvPicPr>
          <p:cNvPr id="1025" name="Picture 1" descr="Creation sequence of an object from a COM DLL serve &#10;I &#10;6 &#10;Client &#10;Call CoGetClassObject &#10;Call Createlnstance &#10;Use object &#10;COM &#10;CoGetClassObject &#10;Object &#10;Interfaces &#10;10 &#10;7 &#10;9 &#10;Look up Class in regDB &#10;ICIassFactory &#10;Look up DLL in regDB &#10;CoLoadLibrary on DLL &#10;GetProcAddress on &#10;DilGetC1assObject &#10;Return class factory &#10;pointer to user &#10;2 &#10;3 &#10;5 &#10;DLL &#10;Object &#10;8 &#10;Class Factory: &#10;Creates Object &#10;4 &#10;DllGetClassObject &#10;Create class factory &#10;Return ICIassFactory ">
            <a:extLst>
              <a:ext uri="{FF2B5EF4-FFF2-40B4-BE49-F238E27FC236}">
                <a16:creationId xmlns:a16="http://schemas.microsoft.com/office/drawing/2014/main" id="{73420442-EDF1-4F26-9D29-1B414978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4" y="1279310"/>
            <a:ext cx="4008102" cy="31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A9992-4426-46F0-BD44-822047F30458}"/>
              </a:ext>
            </a:extLst>
          </p:cNvPr>
          <p:cNvSpPr txBox="1"/>
          <p:nvPr/>
        </p:nvSpPr>
        <p:spPr>
          <a:xfrm>
            <a:off x="7534654" y="4350961"/>
            <a:ext cx="4008102" cy="315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a-DK" sz="1300">
                <a:solidFill>
                  <a:srgbClr val="FFFFFF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85532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06624-CB14-4B5F-9C6C-8C0D58D8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Demo?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221B9-8A86-4719-9F30-11B5B35E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454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</a:t>
            </a:r>
            <a:r>
              <a:rPr lang="en-DK" sz="2400"/>
              <a:t>n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f</a:t>
            </a:r>
            <a:r>
              <a:rPr lang="en-US" sz="2400"/>
              <a:t>a</a:t>
            </a:r>
            <a:r>
              <a:rPr lang="en-DK" sz="2400"/>
              <a:t>c</a:t>
            </a:r>
            <a:r>
              <a:rPr lang="en-US" sz="2400"/>
              <a:t>e</a:t>
            </a:r>
            <a:r>
              <a:rPr lang="en-DK" sz="2400"/>
              <a:t>s</a:t>
            </a:r>
          </a:p>
          <a:p>
            <a:r>
              <a:rPr lang="en-DK" sz="2400"/>
              <a:t>Kan komme i form af dll-, </a:t>
            </a:r>
            <a:r>
              <a:rPr lang="en-US" sz="2400"/>
              <a:t>e</a:t>
            </a:r>
            <a:r>
              <a:rPr lang="en-DK" sz="2400"/>
              <a:t>x</a:t>
            </a:r>
            <a:r>
              <a:rPr lang="en-US" sz="2400"/>
              <a:t>e</a:t>
            </a:r>
            <a:r>
              <a:rPr lang="en-DK" sz="2400"/>
              <a:t>-, konfigurations</a:t>
            </a:r>
            <a:r>
              <a:rPr lang="en-US" sz="2400"/>
              <a:t>f</a:t>
            </a:r>
            <a:r>
              <a:rPr lang="en-DK" sz="2400"/>
              <a:t>i</a:t>
            </a:r>
            <a:r>
              <a:rPr lang="en-US" sz="2400"/>
              <a:t>l</a:t>
            </a:r>
            <a:r>
              <a:rPr lang="en-DK" sz="2400"/>
              <a:t>e</a:t>
            </a:r>
            <a:r>
              <a:rPr lang="en-US" sz="2400"/>
              <a:t>r</a:t>
            </a:r>
            <a:r>
              <a:rPr lang="en-DK" sz="2400"/>
              <a:t>, </a:t>
            </a:r>
            <a:r>
              <a:rPr lang="en-US" sz="2400"/>
              <a:t>s</a:t>
            </a:r>
            <a:r>
              <a:rPr lang="en-DK" sz="2400"/>
              <a:t>a</a:t>
            </a:r>
            <a:r>
              <a:rPr lang="en-US" sz="2400"/>
              <a:t>m</a:t>
            </a:r>
            <a:r>
              <a:rPr lang="en-DK" sz="2400"/>
              <a:t>t </a:t>
            </a:r>
            <a:r>
              <a:rPr lang="en-US" sz="2400"/>
              <a:t>a</a:t>
            </a:r>
            <a:r>
              <a:rPr lang="en-DK" sz="2400"/>
              <a:t>n</a:t>
            </a:r>
            <a:r>
              <a:rPr lang="en-US" sz="2400"/>
              <a:t>d</a:t>
            </a:r>
            <a:r>
              <a:rPr lang="en-DK" sz="2400"/>
              <a:t>r</a:t>
            </a:r>
            <a:r>
              <a:rPr lang="en-US" sz="2400"/>
              <a:t>e</a:t>
            </a:r>
            <a:endParaRPr lang="en-DK" sz="2400"/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1600">
                <a:solidFill>
                  <a:srgbClr val="FFFFFF"/>
                </a:solidFill>
              </a:rPr>
              <a:t>F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rs</a:t>
            </a:r>
            <a:r>
              <a:rPr lang="en-US" sz="1600">
                <a:solidFill>
                  <a:srgbClr val="FFFFFF"/>
                </a:solidFill>
              </a:rPr>
              <a:t>k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l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å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O</a:t>
            </a:r>
            <a:r>
              <a:rPr lang="en-US" sz="1600">
                <a:solidFill>
                  <a:srgbClr val="FFFFFF"/>
                </a:solidFill>
              </a:rPr>
              <a:t>P</a:t>
            </a:r>
            <a:r>
              <a:rPr lang="en-DK" sz="1600">
                <a:solidFill>
                  <a:srgbClr val="FFFFFF"/>
                </a:solidFill>
              </a:rPr>
              <a:t>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B</a:t>
            </a:r>
            <a:r>
              <a:rPr lang="en-US" sz="1600">
                <a:solidFill>
                  <a:srgbClr val="FFFFFF"/>
                </a:solidFill>
              </a:rPr>
              <a:t>D</a:t>
            </a:r>
            <a:endParaRPr lang="en-DK" sz="1600">
              <a:solidFill>
                <a:srgbClr val="FFFFFF"/>
              </a:solidFill>
            </a:endParaRP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allerede deployed </a:t>
            </a:r>
            <a:r>
              <a:rPr lang="en-US" sz="1600">
                <a:solidFill>
                  <a:srgbClr val="FFFFFF"/>
                </a:solidFill>
              </a:rPr>
              <a:t>o</a:t>
            </a:r>
            <a:r>
              <a:rPr lang="en-DK" sz="1600">
                <a:solidFill>
                  <a:srgbClr val="FFFFFF"/>
                </a:solidFill>
              </a:rPr>
              <a:t>g </a:t>
            </a:r>
            <a:r>
              <a:rPr lang="en-US" sz="1600">
                <a:solidFill>
                  <a:srgbClr val="FFFFFF"/>
                </a:solidFill>
              </a:rPr>
              <a:t>t</a:t>
            </a:r>
            <a:r>
              <a:rPr lang="en-DK" sz="1600">
                <a:solidFill>
                  <a:srgbClr val="FFFFFF"/>
                </a:solidFill>
              </a:rPr>
              <a:t>e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t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600">
                <a:solidFill>
                  <a:srgbClr val="FFFFFF"/>
                </a:solidFill>
              </a:rPr>
              <a:t>CBD er lavet med hensigten at køre på b</a:t>
            </a:r>
            <a:r>
              <a:rPr lang="en-US" sz="1600">
                <a:solidFill>
                  <a:srgbClr val="FFFFFF"/>
                </a:solidFill>
              </a:rPr>
              <a:t>ru</a:t>
            </a:r>
            <a:r>
              <a:rPr lang="en-DK" sz="1600">
                <a:solidFill>
                  <a:srgbClr val="FFFFFF"/>
                </a:solidFill>
              </a:rPr>
              <a:t>ger</a:t>
            </a:r>
            <a:r>
              <a:rPr lang="da-DK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 miljø</a:t>
            </a:r>
          </a:p>
          <a:p>
            <a:r>
              <a:rPr lang="en-US" sz="160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600">
              <a:solidFill>
                <a:srgbClr val="FFFFFF"/>
              </a:solidFill>
            </a:endParaRPr>
          </a:p>
          <a:p>
            <a:r>
              <a:rPr lang="en-DK" sz="1600">
                <a:solidFill>
                  <a:srgbClr val="FFFFFF"/>
                </a:solidFill>
              </a:rPr>
              <a:t>Overvej</a:t>
            </a:r>
            <a:r>
              <a:rPr lang="en-US" sz="1600">
                <a:solidFill>
                  <a:srgbClr val="FFFFFF"/>
                </a:solidFill>
              </a:rPr>
              <a:t>e</a:t>
            </a:r>
            <a:r>
              <a:rPr lang="en-DK" sz="1600">
                <a:solidFill>
                  <a:srgbClr val="FFFFFF"/>
                </a:solidFill>
              </a:rPr>
              <a:t>l</a:t>
            </a:r>
            <a:r>
              <a:rPr lang="en-US" sz="1600">
                <a:solidFill>
                  <a:srgbClr val="FFFFFF"/>
                </a:solidFill>
              </a:rPr>
              <a:t>s</a:t>
            </a:r>
            <a:r>
              <a:rPr lang="en-DK" sz="1600">
                <a:solidFill>
                  <a:srgbClr val="FFFFFF"/>
                </a:solidFill>
              </a:rPr>
              <a:t>e </a:t>
            </a:r>
            <a:r>
              <a:rPr lang="en-US" sz="1600">
                <a:solidFill>
                  <a:srgbClr val="FFFFFF"/>
                </a:solidFill>
              </a:rPr>
              <a:t>a</a:t>
            </a:r>
            <a:r>
              <a:rPr lang="en-DK" sz="1600">
                <a:solidFill>
                  <a:srgbClr val="FFFFFF"/>
                </a:solidFill>
              </a:rPr>
              <a:t>f </a:t>
            </a:r>
            <a:r>
              <a:rPr lang="en-US" sz="1600">
                <a:solidFill>
                  <a:srgbClr val="FFFFFF"/>
                </a:solidFill>
              </a:rPr>
              <a:t>c</a:t>
            </a:r>
            <a:r>
              <a:rPr lang="en-DK" sz="1600">
                <a:solidFill>
                  <a:srgbClr val="FFFFFF"/>
                </a:solidFill>
              </a:rPr>
              <a:t>omponent brug skal ske allerede </a:t>
            </a:r>
            <a:r>
              <a:rPr lang="en-US" sz="1600">
                <a:solidFill>
                  <a:srgbClr val="FFFFFF"/>
                </a:solidFill>
              </a:rPr>
              <a:t>I</a:t>
            </a:r>
            <a:r>
              <a:rPr lang="en-DK" sz="160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600">
                <a:solidFill>
                  <a:srgbClr val="FFFFFF"/>
                </a:solidFill>
              </a:rPr>
              <a:t>Se figur til højre</a:t>
            </a: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CAF0D-5D13-427E-84DE-5E2291F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filer I C++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E83849-E7B1-4C9F-B15F-038E5DEB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Dynamic Link Library</a:t>
            </a:r>
          </a:p>
          <a:p>
            <a:r>
              <a:rPr lang="en-US" sz="2000" dirty="0" err="1"/>
              <a:t>Opdeling</a:t>
            </a:r>
            <a:r>
              <a:rPr lang="en-US" sz="2000" dirty="0"/>
              <a:t> </a:t>
            </a:r>
            <a:r>
              <a:rPr lang="en-US" sz="2000" dirty="0" err="1"/>
              <a:t>af</a:t>
            </a:r>
            <a:r>
              <a:rPr lang="en-US" sz="2000" dirty="0"/>
              <a:t> EXE fil I exe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endParaRPr lang="en-US" sz="2000" dirty="0"/>
          </a:p>
          <a:p>
            <a:r>
              <a:rPr lang="en-US" sz="2000" dirty="0" err="1"/>
              <a:t>Fordele</a:t>
            </a:r>
            <a:endParaRPr lang="en-US" sz="2000" dirty="0"/>
          </a:p>
          <a:p>
            <a:pPr lvl="1"/>
            <a:r>
              <a:rPr lang="en-US" sz="2000" b="1" dirty="0"/>
              <a:t>Spare system </a:t>
            </a:r>
            <a:r>
              <a:rPr lang="en-US" sz="2000" b="1" dirty="0" err="1"/>
              <a:t>hukkommelse</a:t>
            </a:r>
            <a:r>
              <a:rPr lang="en-US" sz="2000" dirty="0"/>
              <a:t>, da </a:t>
            </a:r>
            <a:r>
              <a:rPr lang="en-US" sz="2000" dirty="0" err="1"/>
              <a:t>alle</a:t>
            </a:r>
            <a:r>
              <a:rPr lang="en-US" sz="2000" dirty="0"/>
              <a:t> processor </a:t>
            </a:r>
            <a:r>
              <a:rPr lang="en-US" sz="2000" dirty="0" err="1"/>
              <a:t>bruger</a:t>
            </a:r>
            <a:r>
              <a:rPr lang="en-US" sz="2000" dirty="0"/>
              <a:t> </a:t>
            </a:r>
            <a:r>
              <a:rPr lang="en-US" sz="2000" dirty="0" err="1"/>
              <a:t>samme</a:t>
            </a:r>
            <a:r>
              <a:rPr lang="en-US" sz="2000" dirty="0"/>
              <a:t> DLL.</a:t>
            </a:r>
          </a:p>
          <a:p>
            <a:pPr lvl="1"/>
            <a:r>
              <a:rPr lang="en-US" sz="2000" dirty="0"/>
              <a:t> 1 </a:t>
            </a:r>
            <a:r>
              <a:rPr lang="en-US" sz="2000" dirty="0" err="1"/>
              <a:t>sted</a:t>
            </a:r>
            <a:r>
              <a:rPr lang="en-US" sz="2000" dirty="0"/>
              <a:t> I </a:t>
            </a:r>
            <a:r>
              <a:rPr lang="en-US" sz="2000" dirty="0" err="1"/>
              <a:t>fysisk</a:t>
            </a:r>
            <a:r>
              <a:rPr lang="en-US" sz="2000" dirty="0"/>
              <a:t> memory. Men </a:t>
            </a: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steder</a:t>
            </a:r>
            <a:r>
              <a:rPr lang="en-US" sz="2000" dirty="0"/>
              <a:t> I </a:t>
            </a:r>
            <a:r>
              <a:rPr lang="en-US" sz="2000" dirty="0" err="1"/>
              <a:t>virtuel</a:t>
            </a:r>
            <a:r>
              <a:rPr lang="en-US" sz="2000" dirty="0"/>
              <a:t> memory</a:t>
            </a:r>
          </a:p>
          <a:p>
            <a:pPr lvl="1"/>
            <a:r>
              <a:rPr lang="da-DK" sz="2000" b="1" dirty="0"/>
              <a:t>Mindre </a:t>
            </a:r>
            <a:r>
              <a:rPr lang="da-DK" sz="2000" b="1" dirty="0" err="1"/>
              <a:t>linking</a:t>
            </a:r>
            <a:r>
              <a:rPr lang="da-DK" sz="2000" b="1" dirty="0"/>
              <a:t> behøves. </a:t>
            </a:r>
            <a:r>
              <a:rPr lang="da-DK" sz="2000" dirty="0"/>
              <a:t>Så længe interface ikke ændres skal der ikke-</a:t>
            </a:r>
            <a:r>
              <a:rPr lang="da-DK" sz="2000" dirty="0" err="1"/>
              <a:t>recompiles</a:t>
            </a:r>
            <a:r>
              <a:rPr lang="da-DK" sz="2000" dirty="0"/>
              <a:t>.</a:t>
            </a:r>
          </a:p>
          <a:p>
            <a:pPr lvl="1"/>
            <a:r>
              <a:rPr lang="da-DK" sz="2000" b="1" dirty="0"/>
              <a:t>Nemt at opgradere.</a:t>
            </a:r>
            <a:r>
              <a:rPr lang="da-DK" sz="2000" dirty="0"/>
              <a:t>  Det er nemt at modificere </a:t>
            </a:r>
            <a:r>
              <a:rPr lang="da-DK" sz="2000" dirty="0" err="1"/>
              <a:t>DLL’er</a:t>
            </a:r>
            <a:r>
              <a:rPr lang="da-DK" sz="2000" dirty="0"/>
              <a:t> så de kan bruges med ny hardware.</a:t>
            </a:r>
          </a:p>
          <a:p>
            <a:pPr lvl="1"/>
            <a:r>
              <a:rPr lang="da-DK" sz="2000" b="1" dirty="0"/>
              <a:t>Bred brug. </a:t>
            </a:r>
            <a:r>
              <a:rPr lang="da-DK" sz="2000" dirty="0"/>
              <a:t>Det er muligt at integrere </a:t>
            </a:r>
            <a:r>
              <a:rPr lang="da-DK" sz="2000" dirty="0" err="1"/>
              <a:t>DLL’er</a:t>
            </a:r>
            <a:r>
              <a:rPr lang="da-DK" sz="2000" dirty="0"/>
              <a:t> ind i projekter der ikke bruger samme programmeringssprog, givet at interfacet overholdes.</a:t>
            </a:r>
          </a:p>
          <a:p>
            <a:pPr lvl="1"/>
            <a:r>
              <a:rPr lang="da-DK" sz="2000" b="1" dirty="0"/>
              <a:t>Nemt at lave internationale versioner af ens kode. (Sprog opdateringer)</a:t>
            </a:r>
          </a:p>
        </p:txBody>
      </p:sp>
    </p:spTree>
    <p:extLst>
      <p:ext uri="{BB962C8B-B14F-4D97-AF65-F5344CB8AC3E}">
        <p14:creationId xmlns:p14="http://schemas.microsoft.com/office/powerpoint/2010/main" val="402158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6637-53F2-4F62-84B4-FCD7108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en-US" dirty="0" err="1"/>
              <a:t>typer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FCC34-B566-47D9-80AC-917A57A9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dirty="0"/>
              <a:t>3 </a:t>
            </a:r>
            <a:r>
              <a:rPr lang="en-US" sz="2000" dirty="0" err="1"/>
              <a:t>typer</a:t>
            </a:r>
            <a:r>
              <a:rPr lang="en-US" sz="2000" dirty="0"/>
              <a:t> </a:t>
            </a:r>
            <a:r>
              <a:rPr lang="en-US" sz="2000" dirty="0" err="1"/>
              <a:t>DLL’er</a:t>
            </a:r>
            <a:endParaRPr lang="en-US" sz="2000" dirty="0"/>
          </a:p>
          <a:p>
            <a:r>
              <a:rPr lang="en-US" sz="2000" dirty="0"/>
              <a:t>C-style (</a:t>
            </a:r>
            <a:r>
              <a:rPr lang="en-US" sz="2000" dirty="0" err="1"/>
              <a:t>traditionel</a:t>
            </a:r>
            <a:r>
              <a:rPr lang="en-US" sz="2000" dirty="0"/>
              <a:t>) </a:t>
            </a:r>
            <a:r>
              <a:rPr lang="en-US" sz="2000" dirty="0" err="1"/>
              <a:t>DLL’er</a:t>
            </a:r>
            <a:endParaRPr lang="en-US" sz="2000" dirty="0"/>
          </a:p>
          <a:p>
            <a:pPr lvl="1"/>
            <a:r>
              <a:rPr lang="en-US" sz="2000" dirty="0"/>
              <a:t>Standard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bruges</a:t>
            </a:r>
            <a:r>
              <a:rPr lang="en-US" sz="2000" dirty="0"/>
              <a:t> I windows OS </a:t>
            </a:r>
          </a:p>
          <a:p>
            <a:pPr lvl="1"/>
            <a:r>
              <a:rPr lang="en-US" sz="2000" dirty="0"/>
              <a:t>Custom DLL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udviklere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lave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drivere</a:t>
            </a:r>
            <a:endParaRPr lang="en-US" sz="2000" dirty="0"/>
          </a:p>
          <a:p>
            <a:r>
              <a:rPr lang="en-US" sz="2000" dirty="0"/>
              <a:t>COM DLL</a:t>
            </a:r>
          </a:p>
          <a:p>
            <a:pPr lvl="1"/>
            <a:r>
              <a:rPr lang="da-DK" sz="2000" dirty="0"/>
              <a:t>Minder meget om den traditionelle C-style, da den er opbygget på den.</a:t>
            </a:r>
          </a:p>
          <a:p>
            <a:pPr lvl="1"/>
            <a:r>
              <a:rPr lang="da-DK" sz="2000" dirty="0"/>
              <a:t>Med bedre </a:t>
            </a:r>
            <a:r>
              <a:rPr lang="da-DK" sz="2000" dirty="0" err="1"/>
              <a:t>memory</a:t>
            </a:r>
            <a:r>
              <a:rPr lang="da-DK" sz="2000" dirty="0"/>
              <a:t> management og definerede protokoller</a:t>
            </a:r>
          </a:p>
          <a:p>
            <a:pPr lvl="1"/>
            <a:r>
              <a:rPr lang="da-DK" sz="2000" dirty="0"/>
              <a:t>Har 5 specifikke funktioner, således at den passer ind i com arkitekturen</a:t>
            </a:r>
          </a:p>
          <a:p>
            <a:r>
              <a:rPr lang="da-DK" sz="2000" dirty="0"/>
              <a:t>.NET DLL</a:t>
            </a:r>
          </a:p>
          <a:p>
            <a:pPr lvl="1"/>
            <a:r>
              <a:rPr lang="da-DK" sz="2000" dirty="0"/>
              <a:t>En nyere måde at lave </a:t>
            </a:r>
            <a:r>
              <a:rPr lang="da-DK" sz="2000" dirty="0" err="1"/>
              <a:t>DLL’er</a:t>
            </a:r>
            <a:r>
              <a:rPr lang="da-DK" sz="2000" dirty="0"/>
              <a:t> på. Anderledes struktur. IL(</a:t>
            </a:r>
            <a:r>
              <a:rPr lang="da-DK" sz="2000" dirty="0" err="1"/>
              <a:t>Intermediat</a:t>
            </a:r>
            <a:r>
              <a:rPr lang="da-DK" sz="2000" dirty="0"/>
              <a:t> </a:t>
            </a:r>
            <a:r>
              <a:rPr lang="da-DK" sz="2000" dirty="0" err="1"/>
              <a:t>language</a:t>
            </a:r>
            <a:r>
              <a:rPr lang="da-DK" sz="2000" dirty="0"/>
              <a:t>) format i stedet for maskine kode.</a:t>
            </a:r>
          </a:p>
        </p:txBody>
      </p:sp>
    </p:spTree>
    <p:extLst>
      <p:ext uri="{BB962C8B-B14F-4D97-AF65-F5344CB8AC3E}">
        <p14:creationId xmlns:p14="http://schemas.microsoft.com/office/powerpoint/2010/main" val="184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FF673-A58F-42F7-B20D-86470EC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 err="1"/>
              <a:t>DLLmain</a:t>
            </a:r>
            <a:endParaRPr lang="da-DK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7CD5DC-2BB6-47ED-A1AD-26CA43AB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Alle DLL’er har en dllmain funktion</a:t>
            </a:r>
          </a:p>
          <a:p>
            <a:r>
              <a:rPr lang="en-US" sz="2000">
                <a:solidFill>
                  <a:srgbClr val="FFFFFF"/>
                </a:solidFill>
              </a:rPr>
              <a:t>Den bliver kaldt når den loades og unloades en process(tråde indgår)</a:t>
            </a:r>
          </a:p>
          <a:p>
            <a:pPr marL="0" indent="0">
              <a:buNone/>
            </a:pPr>
            <a:endParaRPr lang="da-DK" sz="2000">
              <a:solidFill>
                <a:srgbClr val="FFFFFF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AE8A54-7668-47E4-9F2B-222D0107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2791959"/>
            <a:ext cx="5170711" cy="276633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949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B97C-04C9-4ABE-91EC-CA64DD37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GB" dirty="0"/>
              <a:t>Dynamic linking 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041F9E-9661-48B7-8241-1FA702F8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GB" sz="2000" dirty="0"/>
              <a:t>I C-style</a:t>
            </a:r>
          </a:p>
          <a:p>
            <a:r>
              <a:rPr lang="en-GB" sz="2000" dirty="0"/>
              <a:t>2 </a:t>
            </a:r>
            <a:r>
              <a:rPr lang="en-GB" sz="2000" dirty="0" err="1"/>
              <a:t>metoder</a:t>
            </a:r>
            <a:r>
              <a:rPr lang="en-GB" sz="2000" dirty="0"/>
              <a:t> at </a:t>
            </a:r>
            <a:r>
              <a:rPr lang="en-GB" sz="2000" dirty="0" err="1"/>
              <a:t>kalde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DLL </a:t>
            </a:r>
            <a:r>
              <a:rPr lang="en-GB" sz="2000" dirty="0" err="1"/>
              <a:t>funktionpå</a:t>
            </a:r>
            <a:endParaRPr lang="en-GB" sz="2000" dirty="0"/>
          </a:p>
          <a:p>
            <a:pPr lvl="1"/>
            <a:r>
              <a:rPr lang="da-DK" sz="2000" dirty="0"/>
              <a:t>Load-time </a:t>
            </a:r>
            <a:r>
              <a:rPr lang="da-DK" sz="2000" dirty="0" err="1"/>
              <a:t>dynamic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(implicit </a:t>
            </a:r>
            <a:r>
              <a:rPr lang="da-DK" sz="2000" dirty="0" err="1"/>
              <a:t>linking</a:t>
            </a:r>
            <a:r>
              <a:rPr lang="da-DK" sz="2000" dirty="0"/>
              <a:t>)</a:t>
            </a:r>
          </a:p>
          <a:p>
            <a:pPr lvl="2"/>
            <a:r>
              <a:rPr lang="da-DK" dirty="0"/>
              <a:t>Funktioner kaldes som lokale funktioner gør.</a:t>
            </a:r>
          </a:p>
          <a:p>
            <a:pPr lvl="2"/>
            <a:r>
              <a:rPr lang="da-DK" dirty="0"/>
              <a:t>Kræver en reference til </a:t>
            </a:r>
            <a:r>
              <a:rPr lang="da-DK" dirty="0" err="1"/>
              <a:t>DLL’ens</a:t>
            </a:r>
            <a:r>
              <a:rPr lang="da-DK" dirty="0"/>
              <a:t> .</a:t>
            </a:r>
            <a:r>
              <a:rPr lang="da-DK" dirty="0" err="1"/>
              <a:t>lib</a:t>
            </a:r>
            <a:r>
              <a:rPr lang="da-DK" dirty="0"/>
              <a:t>-fil </a:t>
            </a:r>
          </a:p>
          <a:p>
            <a:pPr lvl="1"/>
            <a:r>
              <a:rPr lang="da-DK" sz="2000" dirty="0"/>
              <a:t>Run-Time </a:t>
            </a:r>
            <a:r>
              <a:rPr lang="da-DK" sz="2000" dirty="0" err="1"/>
              <a:t>dynamic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 (</a:t>
            </a:r>
            <a:r>
              <a:rPr lang="da-DK" sz="2000" dirty="0" err="1"/>
              <a:t>explicit</a:t>
            </a:r>
            <a:r>
              <a:rPr lang="da-DK" sz="2000" dirty="0"/>
              <a:t> </a:t>
            </a:r>
            <a:r>
              <a:rPr lang="da-DK" sz="2000" dirty="0" err="1"/>
              <a:t>linking</a:t>
            </a:r>
            <a:r>
              <a:rPr lang="da-DK" sz="2000" dirty="0"/>
              <a:t>)</a:t>
            </a:r>
          </a:p>
          <a:p>
            <a:pPr lvl="2"/>
            <a:r>
              <a:rPr lang="da-DK" dirty="0" err="1"/>
              <a:t>LoadLibrary</a:t>
            </a:r>
            <a:r>
              <a:rPr lang="da-DK" dirty="0"/>
              <a:t> funktion bruges til at load </a:t>
            </a:r>
            <a:r>
              <a:rPr lang="da-DK" dirty="0" err="1"/>
              <a:t>DLL’en</a:t>
            </a:r>
            <a:r>
              <a:rPr lang="da-DK" dirty="0"/>
              <a:t> ved </a:t>
            </a:r>
            <a:r>
              <a:rPr lang="da-DK" dirty="0" err="1"/>
              <a:t>run-time</a:t>
            </a:r>
            <a:endParaRPr lang="da-DK" dirty="0"/>
          </a:p>
          <a:p>
            <a:pPr lvl="2"/>
            <a:r>
              <a:rPr lang="da-DK" dirty="0"/>
              <a:t>Modulet kalder funktionen </a:t>
            </a:r>
            <a:r>
              <a:rPr lang="da-DK" dirty="0" err="1"/>
              <a:t>GetProcAddress</a:t>
            </a:r>
            <a:r>
              <a:rPr lang="da-DK" dirty="0"/>
              <a:t>, og får en reference til </a:t>
            </a:r>
            <a:r>
              <a:rPr lang="da-DK" dirty="0" err="1"/>
              <a:t>DLL’en</a:t>
            </a:r>
            <a:endParaRPr lang="da-DK" dirty="0"/>
          </a:p>
          <a:p>
            <a:pPr lvl="2"/>
            <a:r>
              <a:rPr lang="da-DK" dirty="0"/>
              <a:t>DLL funktioner kaldes ud fra referencen</a:t>
            </a:r>
          </a:p>
          <a:p>
            <a:pPr lvl="2"/>
            <a:r>
              <a:rPr lang="da-DK" dirty="0" err="1"/>
              <a:t>Freelibrary</a:t>
            </a:r>
            <a:r>
              <a:rPr lang="da-DK" dirty="0"/>
              <a:t> funktion bruges til at </a:t>
            </a:r>
            <a:r>
              <a:rPr lang="da-DK" dirty="0" err="1"/>
              <a:t>unload</a:t>
            </a:r>
            <a:r>
              <a:rPr lang="da-DK" dirty="0"/>
              <a:t> </a:t>
            </a:r>
            <a:r>
              <a:rPr lang="da-DK" dirty="0" err="1"/>
              <a:t>DLL’en</a:t>
            </a:r>
            <a:r>
              <a:rPr lang="da-DK" dirty="0"/>
              <a:t> fra </a:t>
            </a:r>
            <a:r>
              <a:rPr lang="da-DK" dirty="0" err="1"/>
              <a:t>memory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93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821</Words>
  <Application>Microsoft Office PowerPoint</Application>
  <PresentationFormat>Widescreen</PresentationFormat>
  <Paragraphs>85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2</vt:lpstr>
      <vt:lpstr>Hvad er et komponent</vt:lpstr>
      <vt:lpstr>Hvorfor komponenter?</vt:lpstr>
      <vt:lpstr>Hvordan kommunikerer komponenter?</vt:lpstr>
      <vt:lpstr>Komponent Arkitektur</vt:lpstr>
      <vt:lpstr>DLL filer I C++</vt:lpstr>
      <vt:lpstr>DLL typer</vt:lpstr>
      <vt:lpstr>DLLmain</vt:lpstr>
      <vt:lpstr>Dynamic linking </vt:lpstr>
      <vt:lpstr>Name mangling I C++</vt:lpstr>
      <vt:lpstr>COM DLL (object creation)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2</dc:title>
  <dc:creator>Andreas Blaabjerg</dc:creator>
  <cp:lastModifiedBy>Andreas Blaabjerg</cp:lastModifiedBy>
  <cp:revision>3</cp:revision>
  <dcterms:created xsi:type="dcterms:W3CDTF">2020-08-17T12:46:57Z</dcterms:created>
  <dcterms:modified xsi:type="dcterms:W3CDTF">2020-08-17T15:25:46Z</dcterms:modified>
</cp:coreProperties>
</file>