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61" r:id="rId7"/>
    <p:sldId id="260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EA729-341C-4898-9A78-590BE66D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D1C68E1-9C38-4E07-8F58-3964F634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3E06A4-DED0-45EA-86B2-193D11F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5DA0B-8CCE-4CB8-8820-0BFB5E5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21302D-D63F-43BF-A362-4DE6F13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10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6852-6F66-4B36-9C6B-59B0925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EEB87E-829F-4F5D-A5B5-F1B2631B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05C5AD-6605-4ECC-B761-37FB6BC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07BE31-6083-43F6-80B7-88F934F0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5C373E-83E3-48E4-87B9-B652C2E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3296686-98FD-4DB4-B884-B068B3434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A796A3-5C65-4F64-82A3-C2A734CE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809FFB-7153-4DB9-A6EB-7B6DDFD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1A6293-4BF7-45B4-BDCC-0B158B6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89B61-495B-4699-A3CB-CB253BC8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82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507A7-4D50-495E-A5C4-012DF74E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3C34F4-AAAD-435A-A930-01333DAF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5AED6A-222E-42AD-A0E0-656C892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D47489-71BE-4FB8-9663-F0E63289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93A054-4BF1-4C7F-AFF3-73CE1FD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39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B6B2-3834-4967-BE18-35119B0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F3F741-7B55-4626-84ED-F227E9CD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AC7D5B-168A-4275-ABCF-118E6B9C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077556-2D95-45BE-B5C5-7B7897C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001162-5113-44EF-913A-46163BAD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8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DD57-4905-450D-BC10-15DB68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EBF975-0E51-43D2-A1BF-E96655E8E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C6CF9D-9DC2-40DC-8D12-487AA3E4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9025F2-5C87-43F2-8AFD-6570FA0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0C0441-8AB5-41C0-9FEE-A68D96D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E1FFDA-59A4-4AFA-B433-89D3B54E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1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AC8EE-15AA-4D53-8855-7607F63E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0AD880-6DB1-4545-8C08-439A43FE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764F83C-7D4C-4F95-9E61-D737DE3E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DF62D44-67A5-4C1B-9BC8-BA78B646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EE92DCF-8B20-4B21-A00F-7A49C5B3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16C7C18-0815-4F0F-9C95-9A5E254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ED05264-323F-49F4-A459-5306661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0062172-0093-4BEB-8923-D8BA4734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5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135FA-C4A5-44D6-987A-55E4A121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B17D8A9-5816-4957-8E46-ED0C7724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6F606A-E16C-4FD9-9E5A-B3251AA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401978-1DD3-4ACE-982D-98325D7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9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D130E01-6F1D-414B-8FEC-9074604B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C8BDAF-00AA-4923-B853-2F159A9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39426D4-EB38-41E8-9D98-47DE417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8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A8CF-A94F-428B-8373-28B74C76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3B6553-9818-47DC-8FF3-9A6BFD24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7AC6B5-D544-437D-B235-45BDCE92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E51F0A-616F-4F3A-A71B-4B0827C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9D5B59-6F84-4D63-A402-4443373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A5FBB-283A-4ED2-921F-EDFC724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3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FF9A-2F71-4556-A138-0182813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434C7D4-AAC5-486D-BFFA-1D0D8DA9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8E1CF5-36CE-4F9C-81CA-44F962C2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5FB60A1-5508-40EB-A336-90870DC9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F14366-D72F-4D3C-846F-BCC91794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9CE40B-F2DD-45D8-A511-FA6CCE20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99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9D54010-0E03-4C56-8631-DE620090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DBB666-65C0-40B0-B758-B79EBB25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4EC5F4-7203-4C34-B48E-840A3EFE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7F75-2227-4511-94EA-2EC7D078D5F4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AA4DC9-39F0-4F9B-B4B8-2CF6963E1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E390F-93CB-4B58-99F9-57E8631D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85F0-2818-4F44-B2C3-362C02BC3BF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26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3BE6-9C3C-418E-8651-F2857769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S</a:t>
            </a:r>
            <a:r>
              <a:rPr lang="en-DK" sz="4800"/>
              <a:t>p</a:t>
            </a:r>
            <a:r>
              <a:rPr lang="en-US" sz="4800"/>
              <a:t>ø</a:t>
            </a:r>
            <a:r>
              <a:rPr lang="en-DK" sz="4800"/>
              <a:t>r</a:t>
            </a:r>
            <a:r>
              <a:rPr lang="en-US" sz="4800"/>
              <a:t>g</a:t>
            </a:r>
            <a:r>
              <a:rPr lang="en-DK" sz="4800"/>
              <a:t>s</a:t>
            </a:r>
            <a:r>
              <a:rPr lang="en-US" sz="4800"/>
              <a:t>m</a:t>
            </a:r>
            <a:r>
              <a:rPr lang="en-DK" sz="4800"/>
              <a:t>å</a:t>
            </a:r>
            <a:r>
              <a:rPr lang="en-US" sz="4800"/>
              <a:t>l</a:t>
            </a:r>
            <a:r>
              <a:rPr lang="en-DK" sz="4800"/>
              <a:t> 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C1F06-30E7-494D-A90C-2C1BFCDDD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a-DK" sz="1700"/>
              <a:t>Redegør for .Nets komponentmodel og Lifecycle Management. Samt vis og forklar hvorledes man kan udvikle og anvende komponenter i</a:t>
            </a:r>
            <a:r>
              <a:rPr lang="en-DK" sz="1700"/>
              <a:t> </a:t>
            </a:r>
            <a:r>
              <a:rPr lang="da-DK" sz="1700"/>
              <a:t>C#.</a:t>
            </a:r>
            <a:endParaRPr lang="en-DK" sz="17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82AC-20E4-47C2-9D37-8C1242CA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/>
              <a:t>The garbage Collector</a:t>
            </a:r>
            <a:br>
              <a:rPr lang="en-US" sz="3700"/>
            </a:br>
            <a:endParaRPr lang="en-DK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8D77-1BBF-4276-A0B7-C630B3CD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Garbage collectoren er en heap manager </a:t>
            </a:r>
          </a:p>
          <a:p>
            <a:r>
              <a:rPr lang="en-US" sz="2400"/>
              <a:t>Den har til opgave at sørge for at memory bliver allokeret og deallokeret afhængig om resourcer er blevet construeret eller destrueret, således at der ikke sker et memory overflow</a:t>
            </a:r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21816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9E0F-DBC0-43EC-808F-CA0DB634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Memory Leak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899B-6AE5-413A-B144-9F6362CB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 leaks </a:t>
            </a:r>
            <a:r>
              <a:rPr lang="en-US" sz="2400" dirty="0" err="1">
                <a:solidFill>
                  <a:schemeClr val="bg1"/>
                </a:solidFill>
              </a:rPr>
              <a:t>opstår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når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alokeret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fra</a:t>
            </a:r>
            <a:r>
              <a:rPr lang="en-US" sz="2400" dirty="0">
                <a:solidFill>
                  <a:schemeClr val="bg1"/>
                </a:solidFill>
              </a:rPr>
              <a:t> et </a:t>
            </a:r>
            <a:r>
              <a:rPr lang="en-US" sz="2400" dirty="0" err="1">
                <a:solidFill>
                  <a:schemeClr val="bg1"/>
                </a:solidFill>
              </a:rPr>
              <a:t>tidligere</a:t>
            </a:r>
            <a:r>
              <a:rPr lang="en-US" sz="2400" dirty="0">
                <a:solidFill>
                  <a:schemeClr val="bg1"/>
                </a:solidFill>
              </a:rPr>
              <a:t> object </a:t>
            </a:r>
            <a:r>
              <a:rPr lang="en-US" sz="2400" dirty="0" err="1">
                <a:solidFill>
                  <a:schemeClr val="bg1"/>
                </a:solidFill>
              </a:rPr>
              <a:t>ikke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bliver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dealokeret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Kan </a:t>
            </a:r>
            <a:r>
              <a:rPr lang="en-US" sz="2400" dirty="0" err="1">
                <a:solidFill>
                  <a:schemeClr val="bg1"/>
                </a:solidFill>
              </a:rPr>
              <a:t>ophobe</a:t>
            </a:r>
            <a:r>
              <a:rPr lang="en-US" sz="2400" dirty="0">
                <a:solidFill>
                  <a:schemeClr val="bg1"/>
                </a:solidFill>
              </a:rPr>
              <a:t> sig </a:t>
            </a:r>
            <a:r>
              <a:rPr lang="en-US" sz="2400" dirty="0" err="1">
                <a:solidFill>
                  <a:schemeClr val="bg1"/>
                </a:solidFill>
              </a:rPr>
              <a:t>og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skabe</a:t>
            </a:r>
            <a:r>
              <a:rPr lang="en-US" sz="2400" dirty="0">
                <a:solidFill>
                  <a:schemeClr val="bg1"/>
                </a:solidFill>
              </a:rPr>
              <a:t> memory issues I </a:t>
            </a:r>
            <a:r>
              <a:rPr lang="en-US" sz="2400" dirty="0" err="1">
                <a:solidFill>
                  <a:schemeClr val="bg1"/>
                </a:solidFill>
              </a:rPr>
              <a:t>dit</a:t>
            </a:r>
            <a:r>
              <a:rPr lang="en-US" sz="2400" dirty="0">
                <a:solidFill>
                  <a:schemeClr val="bg1"/>
                </a:solidFill>
              </a:rPr>
              <a:t> program </a:t>
            </a:r>
            <a:r>
              <a:rPr lang="en-US" sz="2400" dirty="0" err="1">
                <a:solidFill>
                  <a:schemeClr val="bg1"/>
                </a:solidFill>
              </a:rPr>
              <a:t>som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gøre</a:t>
            </a:r>
            <a:r>
              <a:rPr lang="en-US" sz="2400" dirty="0">
                <a:solidFill>
                  <a:schemeClr val="bg1"/>
                </a:solidFill>
              </a:rPr>
              <a:t> det </a:t>
            </a:r>
            <a:r>
              <a:rPr lang="en-US" sz="2400" dirty="0" err="1">
                <a:solidFill>
                  <a:schemeClr val="bg1"/>
                </a:solidFill>
              </a:rPr>
              <a:t>langsommere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Kan I </a:t>
            </a:r>
            <a:r>
              <a:rPr lang="en-US" sz="2400" dirty="0" err="1">
                <a:solidFill>
                  <a:schemeClr val="bg1"/>
                </a:solidFill>
              </a:rPr>
              <a:t>nogen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tilfælde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forudsage</a:t>
            </a:r>
            <a:r>
              <a:rPr lang="en-US" sz="2400" dirty="0">
                <a:solidFill>
                  <a:schemeClr val="bg1"/>
                </a:solidFill>
              </a:rPr>
              <a:t> at </a:t>
            </a:r>
            <a:r>
              <a:rPr lang="en-US" sz="2400" dirty="0" err="1">
                <a:solidFill>
                  <a:schemeClr val="bg1"/>
                </a:solidFill>
              </a:rPr>
              <a:t>programmet</a:t>
            </a:r>
            <a:r>
              <a:rPr lang="en-US" sz="2400" dirty="0">
                <a:solidFill>
                  <a:schemeClr val="bg1"/>
                </a:solidFill>
              </a:rPr>
              <a:t> crasher.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D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2626-79D8-49FC-AB8F-DB14FCA3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Event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D846-21D7-48E6-8D39-0071F041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Hvis</a:t>
            </a:r>
            <a:r>
              <a:rPr lang="en-US" sz="2400" dirty="0"/>
              <a:t> der </a:t>
            </a:r>
            <a:r>
              <a:rPr lang="en-US" sz="2400" dirty="0" err="1"/>
              <a:t>er</a:t>
            </a:r>
            <a:r>
              <a:rPr lang="en-US" sz="2400" dirty="0"/>
              <a:t> et </a:t>
            </a:r>
            <a:r>
              <a:rPr lang="en-US" sz="2400" dirty="0" err="1"/>
              <a:t>Komponent</a:t>
            </a:r>
            <a:r>
              <a:rPr lang="en-US" sz="2400" dirty="0"/>
              <a:t> der </a:t>
            </a:r>
            <a:r>
              <a:rPr lang="en-US" sz="2400" dirty="0" err="1"/>
              <a:t>skal</a:t>
            </a:r>
            <a:r>
              <a:rPr lang="en-US" sz="2400" dirty="0"/>
              <a:t> </a:t>
            </a:r>
            <a:r>
              <a:rPr lang="en-US" sz="2400" dirty="0" err="1"/>
              <a:t>reagere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modtagelsen</a:t>
            </a:r>
            <a:r>
              <a:rPr lang="en-US" sz="2400" dirty="0"/>
              <a:t> </a:t>
            </a:r>
            <a:r>
              <a:rPr lang="en-US" sz="2400" dirty="0" err="1"/>
              <a:t>af</a:t>
            </a:r>
            <a:r>
              <a:rPr lang="en-US" sz="2400" dirty="0"/>
              <a:t> </a:t>
            </a:r>
            <a:r>
              <a:rPr lang="en-US" sz="2400" dirty="0" err="1"/>
              <a:t>noget</a:t>
            </a:r>
            <a:r>
              <a:rPr lang="en-US" sz="2400" dirty="0"/>
              <a:t> data </a:t>
            </a:r>
            <a:r>
              <a:rPr lang="en-US" sz="2400" dirty="0" err="1"/>
              <a:t>vil</a:t>
            </a:r>
            <a:r>
              <a:rPr lang="en-US" sz="2400" dirty="0"/>
              <a:t> events </a:t>
            </a:r>
            <a:r>
              <a:rPr lang="en-US" sz="2400" dirty="0" err="1"/>
              <a:t>bruges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Samme</a:t>
            </a:r>
            <a:r>
              <a:rPr lang="en-US" sz="2400" dirty="0"/>
              <a:t> </a:t>
            </a:r>
            <a:r>
              <a:rPr lang="en-US" sz="2400" dirty="0" err="1"/>
              <a:t>adfærd</a:t>
            </a:r>
            <a:r>
              <a:rPr lang="en-US" sz="2400" dirty="0"/>
              <a:t>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fra</a:t>
            </a:r>
            <a:r>
              <a:rPr lang="en-US" sz="2400" dirty="0"/>
              <a:t> </a:t>
            </a:r>
            <a:r>
              <a:rPr lang="en-US" sz="2400" dirty="0" err="1"/>
              <a:t>Obsever</a:t>
            </a:r>
            <a:r>
              <a:rPr lang="en-US" sz="2400" dirty="0"/>
              <a:t> pattern</a:t>
            </a:r>
          </a:p>
          <a:p>
            <a:r>
              <a:rPr lang="en-US" sz="2400" dirty="0"/>
              <a:t>ATM </a:t>
            </a:r>
            <a:r>
              <a:rPr lang="en-US" sz="2400" dirty="0" err="1"/>
              <a:t>fra</a:t>
            </a:r>
            <a:r>
              <a:rPr lang="en-US" sz="2400" dirty="0"/>
              <a:t> SWT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17668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829-200D-48F9-819F-B9E5D269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References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EC80-B502-41E0-8342-EC09B2EF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strong reference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normal reference </a:t>
            </a:r>
            <a:r>
              <a:rPr lang="en-US" dirty="0" err="1"/>
              <a:t>til</a:t>
            </a:r>
            <a:r>
              <a:rPr lang="en-US" dirty="0"/>
              <a:t> et object. </a:t>
            </a:r>
          </a:p>
          <a:p>
            <a:r>
              <a:rPr lang="en-US" dirty="0" err="1"/>
              <a:t>En</a:t>
            </a:r>
            <a:r>
              <a:rPr lang="en-US" dirty="0"/>
              <a:t> weak reference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memory management. Den holder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referencen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bestemt</a:t>
            </a:r>
            <a:r>
              <a:rPr lang="en-US" dirty="0"/>
              <a:t> object </a:t>
            </a:r>
            <a:r>
              <a:rPr lang="en-US" dirty="0" err="1"/>
              <a:t>og</a:t>
            </a:r>
            <a:r>
              <a:rPr lang="en-US" dirty="0"/>
              <a:t> giver garbage </a:t>
            </a:r>
            <a:r>
              <a:rPr lang="en-US" dirty="0" err="1"/>
              <a:t>collecteren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ryde</a:t>
            </a:r>
            <a:r>
              <a:rPr lang="en-US" dirty="0"/>
              <a:t> memory.</a:t>
            </a:r>
          </a:p>
          <a:p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fordi</a:t>
            </a:r>
            <a:r>
              <a:rPr lang="en-US" dirty="0"/>
              <a:t> det har </a:t>
            </a:r>
            <a:r>
              <a:rPr lang="en-US" dirty="0" err="1"/>
              <a:t>en</a:t>
            </a:r>
            <a:r>
              <a:rPr lang="en-US" dirty="0"/>
              <a:t> weak reference.</a:t>
            </a:r>
          </a:p>
          <a:p>
            <a:r>
              <a:rPr lang="en-US" dirty="0"/>
              <a:t>“A weak reference permits the garbage collector to collect the object while still allowing the application to access the object.” - Microsoft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402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0268B-99E0-4A0F-8A27-78913984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/>
              <a:t>Finalization</a:t>
            </a:r>
            <a:endParaRPr lang="en-DK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EB4-1A0C-42F6-8C18-82CA3AAB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1700"/>
              <a:t>Finalization sker under garbage collection.</a:t>
            </a:r>
          </a:p>
          <a:p>
            <a:r>
              <a:rPr lang="en-US" sz="1700"/>
              <a:t>Garbage collectoren kalder en Finalize metoode hos et object</a:t>
            </a:r>
          </a:p>
          <a:p>
            <a:r>
              <a:rPr lang="en-US" sz="1700"/>
              <a:t>Denne metode sørger for at ryde den virtuelle memory.</a:t>
            </a:r>
          </a:p>
          <a:p>
            <a:r>
              <a:rPr lang="en-US" sz="1700"/>
              <a:t>Ikke kun for selve objektet men yderligere afhængige reference som potager hukommelse</a:t>
            </a:r>
          </a:p>
          <a:p>
            <a:r>
              <a:rPr lang="en-US" sz="1700"/>
              <a:t>Det tager ekstra tid for compileren at udføre en finalize metode. </a:t>
            </a:r>
          </a:p>
          <a:p>
            <a:r>
              <a:rPr lang="en-US" sz="1700"/>
              <a:t>Derfor er det bedst at udføre oprydningen selv, ved eks. Idisposable pattern.</a:t>
            </a:r>
            <a:endParaRPr lang="en-DK" sz="1700"/>
          </a:p>
          <a:p>
            <a:endParaRPr lang="en-DK" sz="1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DB9AA1-6BC2-4E98-B5C1-B31E04E1C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837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03310-CD7E-4DC7-8B83-B6D566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75D1AA-122E-4FA6-ADF3-592F179D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894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CF-9C22-45FC-945D-A2B8C3BD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Evolution 	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938-1721-4A8D-8875-DDCBFC8C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Vi started af med COM</a:t>
            </a:r>
          </a:p>
          <a:p>
            <a:r>
              <a:rPr lang="en-US" sz="2400"/>
              <a:t>COM gjorde det muligt at binde komponenter sammen</a:t>
            </a:r>
          </a:p>
          <a:p>
            <a:r>
              <a:rPr lang="en-US" sz="2400"/>
              <a:t>Der var krav fra applikationerne</a:t>
            </a:r>
          </a:p>
          <a:p>
            <a:pPr lvl="1"/>
            <a:r>
              <a:rPr lang="en-US" dirty="0"/>
              <a:t>De </a:t>
            </a:r>
            <a:r>
              <a:rPr lang="en-US"/>
              <a:t>skulle</a:t>
            </a:r>
            <a:r>
              <a:rPr lang="en-US" dirty="0"/>
              <a:t> </a:t>
            </a:r>
            <a:r>
              <a:rPr lang="en-US"/>
              <a:t>selv</a:t>
            </a:r>
            <a:r>
              <a:rPr lang="en-US" dirty="0"/>
              <a:t> </a:t>
            </a:r>
            <a:r>
              <a:rPr lang="en-US"/>
              <a:t>sørge</a:t>
            </a:r>
            <a:r>
              <a:rPr lang="en-US" dirty="0"/>
              <a:t> for at </a:t>
            </a:r>
            <a:r>
              <a:rPr lang="en-US"/>
              <a:t>være</a:t>
            </a:r>
            <a:r>
              <a:rPr lang="en-US" dirty="0"/>
              <a:t> </a:t>
            </a:r>
            <a:r>
              <a:rPr lang="en-US"/>
              <a:t>integreret</a:t>
            </a:r>
            <a:r>
              <a:rPr lang="en-US" dirty="0"/>
              <a:t> </a:t>
            </a:r>
            <a:r>
              <a:rPr lang="en-US"/>
              <a:t>således</a:t>
            </a:r>
            <a:r>
              <a:rPr lang="en-US" dirty="0"/>
              <a:t> at der </a:t>
            </a:r>
            <a:r>
              <a:rPr lang="en-US"/>
              <a:t>kunne</a:t>
            </a:r>
            <a:r>
              <a:rPr lang="en-US" dirty="0"/>
              <a:t> </a:t>
            </a:r>
            <a:r>
              <a:rPr lang="en-US"/>
              <a:t>forbindes</a:t>
            </a:r>
            <a:r>
              <a:rPr lang="en-US" dirty="0"/>
              <a:t> </a:t>
            </a:r>
            <a:r>
              <a:rPr lang="en-US"/>
              <a:t>til</a:t>
            </a:r>
            <a:r>
              <a:rPr lang="en-US" dirty="0"/>
              <a:t> dem. (DLL </a:t>
            </a:r>
            <a:r>
              <a:rPr lang="en-US"/>
              <a:t>og</a:t>
            </a:r>
            <a:r>
              <a:rPr lang="en-US" dirty="0"/>
              <a:t> </a:t>
            </a:r>
            <a:r>
              <a:rPr lang="en-US"/>
              <a:t>lignende</a:t>
            </a:r>
            <a:r>
              <a:rPr lang="en-US" dirty="0"/>
              <a:t>)</a:t>
            </a:r>
          </a:p>
          <a:p>
            <a:pPr lvl="1"/>
            <a:r>
              <a:rPr lang="en-US"/>
              <a:t>Samtidig</a:t>
            </a:r>
            <a:r>
              <a:rPr lang="en-US" dirty="0"/>
              <a:t> </a:t>
            </a:r>
            <a:r>
              <a:rPr lang="en-US"/>
              <a:t>kunne</a:t>
            </a:r>
            <a:r>
              <a:rPr lang="en-US" dirty="0"/>
              <a:t> </a:t>
            </a:r>
            <a:r>
              <a:rPr lang="en-US"/>
              <a:t>objekter</a:t>
            </a:r>
            <a:r>
              <a:rPr lang="en-US" dirty="0"/>
              <a:t> </a:t>
            </a:r>
            <a:r>
              <a:rPr lang="en-US"/>
              <a:t>ikek</a:t>
            </a:r>
            <a:r>
              <a:rPr lang="en-US" dirty="0"/>
              <a:t> tale </a:t>
            </a:r>
            <a:r>
              <a:rPr lang="en-US"/>
              <a:t>sammen</a:t>
            </a:r>
            <a:r>
              <a:rPr lang="en-US" dirty="0"/>
              <a:t> </a:t>
            </a:r>
            <a:r>
              <a:rPr lang="en-US"/>
              <a:t>direkte</a:t>
            </a:r>
            <a:endParaRPr lang="en-US" dirty="0"/>
          </a:p>
          <a:p>
            <a:r>
              <a:rPr lang="en-US" sz="2400"/>
              <a:t>Herefter kom .NET modelen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41838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1235-4C01-4A2C-8C9E-154FC3AA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Model i</a:t>
            </a:r>
            <a:r>
              <a:rPr lang="en-DK"/>
              <a:t> .</a:t>
            </a:r>
            <a:r>
              <a:rPr lang="en-US"/>
              <a:t>N</a:t>
            </a:r>
            <a:r>
              <a:rPr lang="en-DK"/>
              <a:t>E</a:t>
            </a:r>
            <a:r>
              <a:rPr lang="en-US"/>
              <a:t>T</a:t>
            </a:r>
            <a:endParaRPr lang="en-DK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674650-3316-463E-8EF5-A2EFC88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.NET modellen gør det nemere at bygge komponenter</a:t>
            </a:r>
          </a:p>
          <a:p>
            <a:r>
              <a:rPr lang="en-US" sz="2000">
                <a:solidFill>
                  <a:srgbClr val="FFFFFF"/>
                </a:solidFill>
              </a:rPr>
              <a:t>Måden det sker på er ved at alle komponenter har samme fundament</a:t>
            </a:r>
          </a:p>
          <a:p>
            <a:r>
              <a:rPr lang="en-US" sz="2000">
                <a:solidFill>
                  <a:srgbClr val="FFFFFF"/>
                </a:solidFill>
              </a:rPr>
              <a:t>Dette gør direkte kommunikation muligt mellem objekter I forskellige applikationer.</a:t>
            </a:r>
          </a:p>
          <a:p>
            <a:r>
              <a:rPr lang="en-US" sz="2000">
                <a:solidFill>
                  <a:srgbClr val="FFFFFF"/>
                </a:solidFill>
              </a:rPr>
              <a:t>Dette er muligt grundet CLR common language runtime.</a:t>
            </a:r>
          </a:p>
          <a:p>
            <a:endParaRPr lang="en-DK" sz="2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5FFBF-B888-48A2-9BF6-0B69B724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24276"/>
            <a:ext cx="5170711" cy="270169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70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BFCF-E401-41D6-9749-BF306BCF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Assemblies</a:t>
            </a:r>
            <a:endParaRPr lang="en-DK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A124-20F7-46E5-B8D3-E75445DB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sagt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skal</a:t>
            </a:r>
            <a:r>
              <a:rPr lang="en-US" sz="2000" dirty="0">
                <a:solidFill>
                  <a:srgbClr val="FFFFFF"/>
                </a:solidFill>
              </a:rPr>
              <a:t> ting I .NET </a:t>
            </a:r>
            <a:r>
              <a:rPr lang="en-US" sz="2000" dirty="0" err="1">
                <a:solidFill>
                  <a:srgbClr val="FFFFFF"/>
                </a:solidFill>
              </a:rPr>
              <a:t>ikke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defineres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I COM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Alle</a:t>
            </a:r>
            <a:r>
              <a:rPr lang="en-US" sz="2000" dirty="0">
                <a:solidFill>
                  <a:srgbClr val="FFFFFF"/>
                </a:solidFill>
              </a:rPr>
              <a:t> ting </a:t>
            </a:r>
            <a:r>
              <a:rPr lang="en-US" sz="2000" dirty="0" err="1">
                <a:solidFill>
                  <a:srgbClr val="FFFFFF"/>
                </a:solidFill>
              </a:rPr>
              <a:t>bliver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genereret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som</a:t>
            </a:r>
            <a:r>
              <a:rPr lang="en-US" sz="2000" dirty="0">
                <a:solidFill>
                  <a:srgbClr val="FFFFFF"/>
                </a:solidFill>
              </a:rPr>
              <a:t> metadata I </a:t>
            </a:r>
            <a:r>
              <a:rPr lang="en-US" sz="2000" dirty="0" err="1">
                <a:solidFill>
                  <a:srgbClr val="FFFFFF"/>
                </a:solidFill>
              </a:rPr>
              <a:t>vores</a:t>
            </a:r>
            <a:r>
              <a:rPr lang="en-US" sz="2000" dirty="0">
                <a:solidFill>
                  <a:srgbClr val="FFFFFF"/>
                </a:solidFill>
              </a:rPr>
              <a:t> assembly, </a:t>
            </a:r>
            <a:r>
              <a:rPr lang="en-US" sz="2000" dirty="0" err="1">
                <a:solidFill>
                  <a:srgbClr val="FFFFFF"/>
                </a:solidFill>
              </a:rPr>
              <a:t>hvor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manifestet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kan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delegere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forventede</a:t>
            </a:r>
            <a:r>
              <a:rPr lang="en-US" sz="2000" dirty="0">
                <a:solidFill>
                  <a:srgbClr val="FFFFFF"/>
                </a:solidFill>
              </a:rPr>
              <a:t> resources </a:t>
            </a:r>
            <a:r>
              <a:rPr lang="en-US" sz="2000" dirty="0" err="1">
                <a:solidFill>
                  <a:srgbClr val="FFFFFF"/>
                </a:solidFill>
              </a:rPr>
              <a:t>og</a:t>
            </a:r>
            <a:r>
              <a:rPr lang="en-US" sz="2000" dirty="0">
                <a:solidFill>
                  <a:srgbClr val="FFFFFF"/>
                </a:solidFill>
              </a:rPr>
              <a:t> references</a:t>
            </a:r>
          </a:p>
          <a:p>
            <a:endParaRPr lang="en-DK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7338-B806-430D-B888-87306F8E9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"/>
          <a:stretch/>
        </p:blipFill>
        <p:spPr>
          <a:xfrm>
            <a:off x="6183088" y="2657713"/>
            <a:ext cx="5170711" cy="303482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496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4BE50446-4A4E-445B-8921-5CCB4DC20FE3}"/>
              </a:ext>
            </a:extLst>
          </p:cNvPr>
          <p:cNvSpPr txBox="1"/>
          <p:nvPr/>
        </p:nvSpPr>
        <p:spPr>
          <a:xfrm>
            <a:off x="841248" y="5529884"/>
            <a:ext cx="5802656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Execution model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2FD489FD-BD81-409F-A50A-B74BB6160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" r="16417" b="-3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85B693D-EA81-4E0E-B1B3-69322860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/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F7EFFE2A-EE76-4FE0-BADB-3BBE57C83C5A}"/>
              </a:ext>
            </a:extLst>
          </p:cNvPr>
          <p:cNvSpPr txBox="1"/>
          <p:nvPr/>
        </p:nvSpPr>
        <p:spPr>
          <a:xfrm>
            <a:off x="2846452" y="4928767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66736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26FC1-AF13-46C0-8516-F5202132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Assembly naming</a:t>
            </a:r>
            <a:endParaRPr lang="en-DK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203018-6F11-486A-AD54-5963005F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0" y="1690688"/>
            <a:ext cx="4152613" cy="4331865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Man </a:t>
            </a:r>
            <a:r>
              <a:rPr lang="en-US" sz="1400" dirty="0" err="1">
                <a:solidFill>
                  <a:srgbClr val="FFFFFF"/>
                </a:solidFill>
              </a:rPr>
              <a:t>skal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være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opmærksom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på</a:t>
            </a:r>
            <a:r>
              <a:rPr lang="en-US" sz="1400" dirty="0">
                <a:solidFill>
                  <a:srgbClr val="FFFFFF"/>
                </a:solidFill>
              </a:rPr>
              <a:t> to slags </a:t>
            </a:r>
            <a:r>
              <a:rPr lang="en-US" sz="1400" dirty="0" err="1">
                <a:solidFill>
                  <a:srgbClr val="FFFFFF"/>
                </a:solidFill>
              </a:rPr>
              <a:t>navne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inden</a:t>
            </a:r>
            <a:r>
              <a:rPr lang="en-US" sz="1400" dirty="0">
                <a:solidFill>
                  <a:srgbClr val="FFFFFF"/>
                </a:solidFill>
              </a:rPr>
              <a:t> for .NET </a:t>
            </a:r>
            <a:r>
              <a:rPr lang="en-US" sz="1400" dirty="0" err="1">
                <a:solidFill>
                  <a:srgbClr val="FFFFFF"/>
                </a:solidFill>
              </a:rPr>
              <a:t>komponenter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Assembly </a:t>
            </a:r>
            <a:r>
              <a:rPr lang="en-US" sz="1400" dirty="0" err="1">
                <a:solidFill>
                  <a:srgbClr val="FFFFFF"/>
                </a:solidFill>
              </a:rPr>
              <a:t>strongnames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og</a:t>
            </a:r>
            <a:r>
              <a:rPr lang="en-US" sz="1400" dirty="0">
                <a:solidFill>
                  <a:srgbClr val="FFFFFF"/>
                </a:solidFill>
              </a:rPr>
              <a:t> Namespaces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Assembly </a:t>
            </a:r>
            <a:r>
              <a:rPr lang="en-US" sz="1400" dirty="0" err="1">
                <a:solidFill>
                  <a:srgbClr val="FFFFFF"/>
                </a:solidFill>
              </a:rPr>
              <a:t>strongnames</a:t>
            </a:r>
            <a:r>
              <a:rPr lang="en-US" sz="1400" dirty="0">
                <a:solidFill>
                  <a:srgbClr val="FFFFFF"/>
                </a:solidFill>
              </a:rPr>
              <a:t> = </a:t>
            </a:r>
            <a:r>
              <a:rPr lang="en-US" sz="1400" dirty="0" err="1">
                <a:solidFill>
                  <a:srgbClr val="FFFFFF"/>
                </a:solidFill>
              </a:rPr>
              <a:t>fysiske</a:t>
            </a:r>
            <a:r>
              <a:rPr lang="en-US" sz="1400" dirty="0">
                <a:solidFill>
                  <a:srgbClr val="FFFFFF"/>
                </a:solidFill>
              </a:rPr>
              <a:t> view. </a:t>
            </a:r>
            <a:r>
              <a:rPr lang="en-US" sz="1400" dirty="0" err="1">
                <a:solidFill>
                  <a:srgbClr val="FFFFFF"/>
                </a:solidFill>
              </a:rPr>
              <a:t>Opdelt</a:t>
            </a:r>
            <a:r>
              <a:rPr lang="en-US" sz="1400" dirty="0">
                <a:solidFill>
                  <a:srgbClr val="FFFFFF"/>
                </a:solidFill>
              </a:rPr>
              <a:t> I 4 dele: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Friendlyname</a:t>
            </a:r>
            <a:endParaRPr lang="en-US" sz="1000" dirty="0">
              <a:solidFill>
                <a:srgbClr val="FFFFFF"/>
              </a:solidFill>
            </a:endParaRP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Version</a:t>
            </a:r>
          </a:p>
          <a:p>
            <a:pPr lvl="1"/>
            <a:r>
              <a:rPr lang="en-US" sz="1000" dirty="0">
                <a:solidFill>
                  <a:srgbClr val="FFFFFF"/>
                </a:solidFill>
              </a:rPr>
              <a:t> Culture </a:t>
            </a:r>
          </a:p>
          <a:p>
            <a:pPr lvl="1"/>
            <a:r>
              <a:rPr lang="en-US" sz="1000" dirty="0" err="1">
                <a:solidFill>
                  <a:srgbClr val="FFFFFF"/>
                </a:solidFill>
              </a:rPr>
              <a:t>PublickKeyToken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Assemblies med same </a:t>
            </a:r>
            <a:r>
              <a:rPr lang="en-US" sz="1400" dirty="0" err="1">
                <a:solidFill>
                  <a:srgbClr val="FFFFFF"/>
                </a:solidFill>
              </a:rPr>
              <a:t>strongname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forventes</a:t>
            </a:r>
            <a:r>
              <a:rPr lang="en-US" sz="1400" dirty="0">
                <a:solidFill>
                  <a:srgbClr val="FFFFFF"/>
                </a:solidFill>
              </a:rPr>
              <a:t> at </a:t>
            </a:r>
            <a:r>
              <a:rPr lang="en-US" sz="1400" dirty="0" err="1">
                <a:solidFill>
                  <a:srgbClr val="FFFFFF"/>
                </a:solidFill>
              </a:rPr>
              <a:t>være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ens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Namespaces </a:t>
            </a:r>
            <a:r>
              <a:rPr lang="en-US" sz="1400" dirty="0" err="1">
                <a:solidFill>
                  <a:srgbClr val="FFFFFF"/>
                </a:solidFill>
              </a:rPr>
              <a:t>bruges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når</a:t>
            </a:r>
            <a:r>
              <a:rPr lang="en-US" sz="1400" dirty="0">
                <a:solidFill>
                  <a:srgbClr val="FFFFFF"/>
                </a:solidFill>
              </a:rPr>
              <a:t> der </a:t>
            </a:r>
            <a:r>
              <a:rPr lang="en-US" sz="1400" dirty="0" err="1">
                <a:solidFill>
                  <a:srgbClr val="FFFFFF"/>
                </a:solidFill>
              </a:rPr>
              <a:t>er</a:t>
            </a:r>
            <a:r>
              <a:rPr lang="en-US" sz="1400" dirty="0">
                <a:solidFill>
                  <a:srgbClr val="FFFFFF"/>
                </a:solidFill>
              </a:rPr>
              <a:t> tale om det </a:t>
            </a:r>
            <a:r>
              <a:rPr lang="en-US" sz="1400" dirty="0" err="1">
                <a:solidFill>
                  <a:srgbClr val="FFFFFF"/>
                </a:solidFill>
              </a:rPr>
              <a:t>logiske</a:t>
            </a:r>
            <a:r>
              <a:rPr lang="en-US" sz="1400" dirty="0">
                <a:solidFill>
                  <a:srgbClr val="FFFFFF"/>
                </a:solidFill>
              </a:rPr>
              <a:t> view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To assemblies med </a:t>
            </a:r>
            <a:r>
              <a:rPr lang="en-US" sz="1400" dirty="0" err="1">
                <a:solidFill>
                  <a:srgbClr val="FFFFFF"/>
                </a:solidFill>
              </a:rPr>
              <a:t>samme</a:t>
            </a:r>
            <a:r>
              <a:rPr lang="en-US" sz="1400" dirty="0">
                <a:solidFill>
                  <a:srgbClr val="FFFFFF"/>
                </a:solidFill>
              </a:rPr>
              <a:t> namespace </a:t>
            </a:r>
            <a:r>
              <a:rPr lang="en-US" sz="1400" dirty="0" err="1">
                <a:solidFill>
                  <a:srgbClr val="FFFFFF"/>
                </a:solidFill>
              </a:rPr>
              <a:t>skaber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ikke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konflikt</a:t>
            </a:r>
            <a:endParaRPr lang="en-DK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3FA4B-E904-4147-B7E8-3E7B9EB5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50" y="2016353"/>
            <a:ext cx="3025706" cy="451598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2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38375-C164-4BBA-A099-8964782D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s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2F952-9F05-439A-88A5-44441D65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Derfor kan versionering udfra strongnames vide om der er tale om en ny version eller ej.</a:t>
            </a:r>
          </a:p>
          <a:p>
            <a:r>
              <a:rPr lang="en-US" sz="2400"/>
              <a:t>Det er vigtigt at huske at versionere assemblies med strongnames da det er den eneste måde at finde andre assemblies på.</a:t>
            </a:r>
          </a:p>
          <a:p>
            <a:r>
              <a:rPr lang="en-US" sz="2400"/>
              <a:t>I det tilfælde at der kommer opdateringer I softwaren, kan der laves en brugerdefineret versionerings politik</a:t>
            </a:r>
          </a:p>
          <a:p>
            <a:pPr lvl="1"/>
            <a:r>
              <a:rPr lang="en-US" dirty="0"/>
              <a:t>Det </a:t>
            </a:r>
            <a:r>
              <a:rPr lang="en-US"/>
              <a:t>ville</a:t>
            </a:r>
            <a:r>
              <a:rPr lang="en-US" dirty="0"/>
              <a:t> bare </a:t>
            </a:r>
            <a:r>
              <a:rPr lang="en-US"/>
              <a:t>være</a:t>
            </a:r>
            <a:r>
              <a:rPr lang="en-US" dirty="0"/>
              <a:t> </a:t>
            </a:r>
            <a:r>
              <a:rPr lang="en-US"/>
              <a:t>en</a:t>
            </a:r>
            <a:r>
              <a:rPr lang="en-US" dirty="0"/>
              <a:t> XML fil der </a:t>
            </a:r>
            <a:r>
              <a:rPr lang="en-US"/>
              <a:t>forspørger</a:t>
            </a:r>
            <a:r>
              <a:rPr lang="en-US" dirty="0"/>
              <a:t> </a:t>
            </a:r>
            <a:r>
              <a:rPr lang="en-US"/>
              <a:t>efter</a:t>
            </a:r>
            <a:r>
              <a:rPr lang="en-US" dirty="0"/>
              <a:t> </a:t>
            </a:r>
            <a:r>
              <a:rPr lang="en-US"/>
              <a:t>en</a:t>
            </a:r>
            <a:r>
              <a:rPr lang="en-US" dirty="0"/>
              <a:t> </a:t>
            </a:r>
            <a:r>
              <a:rPr lang="en-US"/>
              <a:t>opdateret</a:t>
            </a:r>
            <a:r>
              <a:rPr lang="en-US" dirty="0"/>
              <a:t> assembly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1321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82D-CB16-42B8-8677-43B5EFB1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Linking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952C-2C3E-45A1-8658-AB9BB5C5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I .NET kan der ikke ske statisk linking</a:t>
            </a:r>
          </a:p>
          <a:p>
            <a:r>
              <a:rPr lang="en-US" sz="2400"/>
              <a:t>Der er kun mulighed for dynamisk</a:t>
            </a:r>
          </a:p>
          <a:p>
            <a:pPr lvl="1"/>
            <a:r>
              <a:rPr lang="en-US" dirty="0"/>
              <a:t>I form </a:t>
            </a:r>
            <a:r>
              <a:rPr lang="en-US"/>
              <a:t>af</a:t>
            </a:r>
            <a:r>
              <a:rPr lang="en-US" dirty="0"/>
              <a:t> </a:t>
            </a:r>
            <a:r>
              <a:rPr lang="en-US"/>
              <a:t>loadtime</a:t>
            </a:r>
            <a:r>
              <a:rPr lang="en-US" dirty="0"/>
              <a:t> linking </a:t>
            </a:r>
            <a:r>
              <a:rPr lang="en-US"/>
              <a:t>eller</a:t>
            </a:r>
            <a:r>
              <a:rPr lang="en-US" dirty="0"/>
              <a:t> runtime linking 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70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13089-72EC-4ED7-9E33-99BD386B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DK" dirty="0" err="1"/>
              <a:t>ifecycle</a:t>
            </a:r>
            <a:r>
              <a:rPr lang="en-DK" dirty="0"/>
              <a:t> management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967604-D824-4702-8D3C-1251F9A6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The garbage Collector</a:t>
            </a:r>
          </a:p>
          <a:p>
            <a:r>
              <a:rPr lang="en-US" sz="2400"/>
              <a:t>Memory Leak</a:t>
            </a:r>
          </a:p>
          <a:p>
            <a:r>
              <a:rPr lang="en-US" sz="2400"/>
              <a:t>Event</a:t>
            </a:r>
          </a:p>
          <a:p>
            <a:r>
              <a:rPr lang="en-US" sz="2400"/>
              <a:t>Weak References</a:t>
            </a:r>
          </a:p>
          <a:p>
            <a:r>
              <a:rPr lang="en-US" sz="2400"/>
              <a:t>Finalization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103130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Office-tema</vt:lpstr>
      <vt:lpstr>Spørgsmål 3</vt:lpstr>
      <vt:lpstr>Evolution  </vt:lpstr>
      <vt:lpstr>Model i .NET</vt:lpstr>
      <vt:lpstr>Assemblies</vt:lpstr>
      <vt:lpstr>PowerPoint-præsentation</vt:lpstr>
      <vt:lpstr>Assembly naming</vt:lpstr>
      <vt:lpstr>versionering</vt:lpstr>
      <vt:lpstr>Linking</vt:lpstr>
      <vt:lpstr>Lifecycle management</vt:lpstr>
      <vt:lpstr>The garbage Collector </vt:lpstr>
      <vt:lpstr>Memory Leak</vt:lpstr>
      <vt:lpstr>Event</vt:lpstr>
      <vt:lpstr>Weak References</vt:lpstr>
      <vt:lpstr>Finalization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3</dc:title>
  <dc:creator>Andreas Blaabjerg</dc:creator>
  <cp:lastModifiedBy>Andreas Blaabjerg</cp:lastModifiedBy>
  <cp:revision>1</cp:revision>
  <dcterms:created xsi:type="dcterms:W3CDTF">2020-08-17T13:13:47Z</dcterms:created>
  <dcterms:modified xsi:type="dcterms:W3CDTF">2020-08-17T13:13:50Z</dcterms:modified>
</cp:coreProperties>
</file>