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3" r:id="rId13"/>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F4AAC-C865-4501-B3E9-C3A4F93E2924}" v="4" dt="2020-06-09T10:00:31.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DDE18-F67A-4A22-8A59-B7A719E899F1}"/>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LID4096"/>
          </a:p>
        </p:txBody>
      </p:sp>
      <p:sp>
        <p:nvSpPr>
          <p:cNvPr id="3" name="Undertitel 2">
            <a:extLst>
              <a:ext uri="{FF2B5EF4-FFF2-40B4-BE49-F238E27FC236}">
                <a16:creationId xmlns:a16="http://schemas.microsoft.com/office/drawing/2014/main" id="{1F3B1C16-1E69-40D9-B5DB-0CB958D78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LID4096"/>
          </a:p>
        </p:txBody>
      </p:sp>
      <p:sp>
        <p:nvSpPr>
          <p:cNvPr id="4" name="Pladsholder til dato 3">
            <a:extLst>
              <a:ext uri="{FF2B5EF4-FFF2-40B4-BE49-F238E27FC236}">
                <a16:creationId xmlns:a16="http://schemas.microsoft.com/office/drawing/2014/main" id="{6AD1352D-979B-46A0-B206-E292DDA4000E}"/>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017DE7CC-27A1-496A-821D-B96F0FFDC42A}"/>
              </a:ext>
            </a:extLst>
          </p:cNvPr>
          <p:cNvSpPr>
            <a:spLocks noGrp="1"/>
          </p:cNvSpPr>
          <p:nvPr>
            <p:ph type="ftr" sz="quarter" idx="11"/>
          </p:nvPr>
        </p:nvSpPr>
        <p:spPr/>
        <p:txBody>
          <a:bodyPr/>
          <a:lstStyle/>
          <a:p>
            <a:endParaRPr lang="LID4096"/>
          </a:p>
        </p:txBody>
      </p:sp>
      <p:sp>
        <p:nvSpPr>
          <p:cNvPr id="6" name="Pladsholder til slidenummer 5">
            <a:extLst>
              <a:ext uri="{FF2B5EF4-FFF2-40B4-BE49-F238E27FC236}">
                <a16:creationId xmlns:a16="http://schemas.microsoft.com/office/drawing/2014/main" id="{FE6C3D70-FC2C-4837-9005-ABE7FFB4A87A}"/>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246684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EB001-0203-4328-8173-14970E6EA0A4}"/>
              </a:ext>
            </a:extLst>
          </p:cNvPr>
          <p:cNvSpPr>
            <a:spLocks noGrp="1"/>
          </p:cNvSpPr>
          <p:nvPr>
            <p:ph type="title"/>
          </p:nvPr>
        </p:nvSpPr>
        <p:spPr/>
        <p:txBody>
          <a:bodyPr/>
          <a:lstStyle/>
          <a:p>
            <a:r>
              <a:rPr lang="da-DK"/>
              <a:t>Klik for at redigere titeltypografien i masteren</a:t>
            </a:r>
            <a:endParaRPr lang="LID4096"/>
          </a:p>
        </p:txBody>
      </p:sp>
      <p:sp>
        <p:nvSpPr>
          <p:cNvPr id="3" name="Pladsholder til lodret titel 2">
            <a:extLst>
              <a:ext uri="{FF2B5EF4-FFF2-40B4-BE49-F238E27FC236}">
                <a16:creationId xmlns:a16="http://schemas.microsoft.com/office/drawing/2014/main" id="{9F9F334A-6836-4D8E-B828-36E387CFDE6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dato 3">
            <a:extLst>
              <a:ext uri="{FF2B5EF4-FFF2-40B4-BE49-F238E27FC236}">
                <a16:creationId xmlns:a16="http://schemas.microsoft.com/office/drawing/2014/main" id="{918A0645-2620-4915-8C5B-DAE2D3306EEF}"/>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F1B8AB40-D84C-4BE3-A42D-2E834F443BFD}"/>
              </a:ext>
            </a:extLst>
          </p:cNvPr>
          <p:cNvSpPr>
            <a:spLocks noGrp="1"/>
          </p:cNvSpPr>
          <p:nvPr>
            <p:ph type="ftr" sz="quarter" idx="11"/>
          </p:nvPr>
        </p:nvSpPr>
        <p:spPr/>
        <p:txBody>
          <a:bodyPr/>
          <a:lstStyle/>
          <a:p>
            <a:endParaRPr lang="LID4096"/>
          </a:p>
        </p:txBody>
      </p:sp>
      <p:sp>
        <p:nvSpPr>
          <p:cNvPr id="6" name="Pladsholder til slidenummer 5">
            <a:extLst>
              <a:ext uri="{FF2B5EF4-FFF2-40B4-BE49-F238E27FC236}">
                <a16:creationId xmlns:a16="http://schemas.microsoft.com/office/drawing/2014/main" id="{92F6BD94-76FB-452E-82DC-096BB3D8E8D0}"/>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104516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1315525D-E39F-4ED0-A9F3-AF2BCF273149}"/>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LID4096"/>
          </a:p>
        </p:txBody>
      </p:sp>
      <p:sp>
        <p:nvSpPr>
          <p:cNvPr id="3" name="Pladsholder til lodret titel 2">
            <a:extLst>
              <a:ext uri="{FF2B5EF4-FFF2-40B4-BE49-F238E27FC236}">
                <a16:creationId xmlns:a16="http://schemas.microsoft.com/office/drawing/2014/main" id="{B2CBDD40-3E2A-463C-8FF0-E12B24252F17}"/>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dato 3">
            <a:extLst>
              <a:ext uri="{FF2B5EF4-FFF2-40B4-BE49-F238E27FC236}">
                <a16:creationId xmlns:a16="http://schemas.microsoft.com/office/drawing/2014/main" id="{40CB2959-B896-44B4-A7D5-DE081F820468}"/>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7E5EF99D-A17E-45AA-9CA5-40700F7F0349}"/>
              </a:ext>
            </a:extLst>
          </p:cNvPr>
          <p:cNvSpPr>
            <a:spLocks noGrp="1"/>
          </p:cNvSpPr>
          <p:nvPr>
            <p:ph type="ftr" sz="quarter" idx="11"/>
          </p:nvPr>
        </p:nvSpPr>
        <p:spPr/>
        <p:txBody>
          <a:bodyPr/>
          <a:lstStyle/>
          <a:p>
            <a:endParaRPr lang="LID4096"/>
          </a:p>
        </p:txBody>
      </p:sp>
      <p:sp>
        <p:nvSpPr>
          <p:cNvPr id="6" name="Pladsholder til slidenummer 5">
            <a:extLst>
              <a:ext uri="{FF2B5EF4-FFF2-40B4-BE49-F238E27FC236}">
                <a16:creationId xmlns:a16="http://schemas.microsoft.com/office/drawing/2014/main" id="{9570896F-51D3-45C0-A49A-9B6AD49E2F12}"/>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279723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300BB6-C779-470A-9085-AD46181378D8}"/>
              </a:ext>
            </a:extLst>
          </p:cNvPr>
          <p:cNvSpPr>
            <a:spLocks noGrp="1"/>
          </p:cNvSpPr>
          <p:nvPr>
            <p:ph type="title"/>
          </p:nvPr>
        </p:nvSpPr>
        <p:spPr/>
        <p:txBody>
          <a:bodyPr/>
          <a:lstStyle/>
          <a:p>
            <a:r>
              <a:rPr lang="da-DK"/>
              <a:t>Klik for at redigere titeltypografien i masteren</a:t>
            </a:r>
            <a:endParaRPr lang="LID4096"/>
          </a:p>
        </p:txBody>
      </p:sp>
      <p:sp>
        <p:nvSpPr>
          <p:cNvPr id="3" name="Pladsholder til indhold 2">
            <a:extLst>
              <a:ext uri="{FF2B5EF4-FFF2-40B4-BE49-F238E27FC236}">
                <a16:creationId xmlns:a16="http://schemas.microsoft.com/office/drawing/2014/main" id="{D0B76CF8-CCF3-442E-AFA4-467335C6BDAF}"/>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dato 3">
            <a:extLst>
              <a:ext uri="{FF2B5EF4-FFF2-40B4-BE49-F238E27FC236}">
                <a16:creationId xmlns:a16="http://schemas.microsoft.com/office/drawing/2014/main" id="{4968BAED-ADF0-4D04-B076-64561E42C306}"/>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2BFB550F-8072-4A43-AC1E-D79B93BE871A}"/>
              </a:ext>
            </a:extLst>
          </p:cNvPr>
          <p:cNvSpPr>
            <a:spLocks noGrp="1"/>
          </p:cNvSpPr>
          <p:nvPr>
            <p:ph type="ftr" sz="quarter" idx="11"/>
          </p:nvPr>
        </p:nvSpPr>
        <p:spPr/>
        <p:txBody>
          <a:bodyPr/>
          <a:lstStyle/>
          <a:p>
            <a:endParaRPr lang="LID4096"/>
          </a:p>
        </p:txBody>
      </p:sp>
      <p:sp>
        <p:nvSpPr>
          <p:cNvPr id="6" name="Pladsholder til slidenummer 5">
            <a:extLst>
              <a:ext uri="{FF2B5EF4-FFF2-40B4-BE49-F238E27FC236}">
                <a16:creationId xmlns:a16="http://schemas.microsoft.com/office/drawing/2014/main" id="{3F47FD9A-75A1-49B1-8856-19860020817B}"/>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155477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DA16FB-9A8D-4F30-B4D7-CF0E33062818}"/>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LID4096"/>
          </a:p>
        </p:txBody>
      </p:sp>
      <p:sp>
        <p:nvSpPr>
          <p:cNvPr id="3" name="Pladsholder til tekst 2">
            <a:extLst>
              <a:ext uri="{FF2B5EF4-FFF2-40B4-BE49-F238E27FC236}">
                <a16:creationId xmlns:a16="http://schemas.microsoft.com/office/drawing/2014/main" id="{8430019E-9922-4F86-B34B-FF2BFCFD7B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6EC46F76-2353-477C-9FE0-CE566C6C28EE}"/>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DA227DC9-0BFC-4A2F-8F0F-162C82574902}"/>
              </a:ext>
            </a:extLst>
          </p:cNvPr>
          <p:cNvSpPr>
            <a:spLocks noGrp="1"/>
          </p:cNvSpPr>
          <p:nvPr>
            <p:ph type="ftr" sz="quarter" idx="11"/>
          </p:nvPr>
        </p:nvSpPr>
        <p:spPr/>
        <p:txBody>
          <a:bodyPr/>
          <a:lstStyle/>
          <a:p>
            <a:endParaRPr lang="LID4096"/>
          </a:p>
        </p:txBody>
      </p:sp>
      <p:sp>
        <p:nvSpPr>
          <p:cNvPr id="6" name="Pladsholder til slidenummer 5">
            <a:extLst>
              <a:ext uri="{FF2B5EF4-FFF2-40B4-BE49-F238E27FC236}">
                <a16:creationId xmlns:a16="http://schemas.microsoft.com/office/drawing/2014/main" id="{6A0DB9D9-95D8-47E9-8A88-16154F90BAC6}"/>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27156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BB37F1-A443-473D-B363-98288131FE18}"/>
              </a:ext>
            </a:extLst>
          </p:cNvPr>
          <p:cNvSpPr>
            <a:spLocks noGrp="1"/>
          </p:cNvSpPr>
          <p:nvPr>
            <p:ph type="title"/>
          </p:nvPr>
        </p:nvSpPr>
        <p:spPr/>
        <p:txBody>
          <a:bodyPr/>
          <a:lstStyle/>
          <a:p>
            <a:r>
              <a:rPr lang="da-DK"/>
              <a:t>Klik for at redigere titeltypografien i masteren</a:t>
            </a:r>
            <a:endParaRPr lang="LID4096"/>
          </a:p>
        </p:txBody>
      </p:sp>
      <p:sp>
        <p:nvSpPr>
          <p:cNvPr id="3" name="Pladsholder til indhold 2">
            <a:extLst>
              <a:ext uri="{FF2B5EF4-FFF2-40B4-BE49-F238E27FC236}">
                <a16:creationId xmlns:a16="http://schemas.microsoft.com/office/drawing/2014/main" id="{9E425C8B-2B34-4651-9A62-D22610CAA5E1}"/>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indhold 3">
            <a:extLst>
              <a:ext uri="{FF2B5EF4-FFF2-40B4-BE49-F238E27FC236}">
                <a16:creationId xmlns:a16="http://schemas.microsoft.com/office/drawing/2014/main" id="{F8D422A4-3D0F-47FD-A9E6-3527016CF51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5" name="Pladsholder til dato 4">
            <a:extLst>
              <a:ext uri="{FF2B5EF4-FFF2-40B4-BE49-F238E27FC236}">
                <a16:creationId xmlns:a16="http://schemas.microsoft.com/office/drawing/2014/main" id="{F01676A3-0484-4D91-B19E-3997E3B3D9B8}"/>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6" name="Pladsholder til sidefod 5">
            <a:extLst>
              <a:ext uri="{FF2B5EF4-FFF2-40B4-BE49-F238E27FC236}">
                <a16:creationId xmlns:a16="http://schemas.microsoft.com/office/drawing/2014/main" id="{B9CFDE93-30FD-4B51-9824-6C0E11AA93B4}"/>
              </a:ext>
            </a:extLst>
          </p:cNvPr>
          <p:cNvSpPr>
            <a:spLocks noGrp="1"/>
          </p:cNvSpPr>
          <p:nvPr>
            <p:ph type="ftr" sz="quarter" idx="11"/>
          </p:nvPr>
        </p:nvSpPr>
        <p:spPr/>
        <p:txBody>
          <a:bodyPr/>
          <a:lstStyle/>
          <a:p>
            <a:endParaRPr lang="LID4096"/>
          </a:p>
        </p:txBody>
      </p:sp>
      <p:sp>
        <p:nvSpPr>
          <p:cNvPr id="7" name="Pladsholder til slidenummer 6">
            <a:extLst>
              <a:ext uri="{FF2B5EF4-FFF2-40B4-BE49-F238E27FC236}">
                <a16:creationId xmlns:a16="http://schemas.microsoft.com/office/drawing/2014/main" id="{A5156452-0D1B-4296-AA8B-052B4455D005}"/>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78458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C9698-CC75-4B95-9606-E20AAF033DE5}"/>
              </a:ext>
            </a:extLst>
          </p:cNvPr>
          <p:cNvSpPr>
            <a:spLocks noGrp="1"/>
          </p:cNvSpPr>
          <p:nvPr>
            <p:ph type="title"/>
          </p:nvPr>
        </p:nvSpPr>
        <p:spPr>
          <a:xfrm>
            <a:off x="839788" y="365125"/>
            <a:ext cx="10515600" cy="1325563"/>
          </a:xfrm>
        </p:spPr>
        <p:txBody>
          <a:bodyPr/>
          <a:lstStyle/>
          <a:p>
            <a:r>
              <a:rPr lang="da-DK"/>
              <a:t>Klik for at redigere titeltypografien i masteren</a:t>
            </a:r>
            <a:endParaRPr lang="LID4096"/>
          </a:p>
        </p:txBody>
      </p:sp>
      <p:sp>
        <p:nvSpPr>
          <p:cNvPr id="3" name="Pladsholder til tekst 2">
            <a:extLst>
              <a:ext uri="{FF2B5EF4-FFF2-40B4-BE49-F238E27FC236}">
                <a16:creationId xmlns:a16="http://schemas.microsoft.com/office/drawing/2014/main" id="{7A7BB1F4-2E75-48A9-9657-E6E38F743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8285DD82-C4E4-4BC9-BD6A-75EB9C52C63A}"/>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5" name="Pladsholder til tekst 4">
            <a:extLst>
              <a:ext uri="{FF2B5EF4-FFF2-40B4-BE49-F238E27FC236}">
                <a16:creationId xmlns:a16="http://schemas.microsoft.com/office/drawing/2014/main" id="{99D50C4B-C395-43EB-979D-4ED17F213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8F0FCEB-1584-4E34-A86F-2CECB4A194FA}"/>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7" name="Pladsholder til dato 6">
            <a:extLst>
              <a:ext uri="{FF2B5EF4-FFF2-40B4-BE49-F238E27FC236}">
                <a16:creationId xmlns:a16="http://schemas.microsoft.com/office/drawing/2014/main" id="{FB1D7279-720B-4707-8B01-69BF1C4C5A01}"/>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8" name="Pladsholder til sidefod 7">
            <a:extLst>
              <a:ext uri="{FF2B5EF4-FFF2-40B4-BE49-F238E27FC236}">
                <a16:creationId xmlns:a16="http://schemas.microsoft.com/office/drawing/2014/main" id="{B454BC5B-5B85-4EEC-8C21-7230F29522A9}"/>
              </a:ext>
            </a:extLst>
          </p:cNvPr>
          <p:cNvSpPr>
            <a:spLocks noGrp="1"/>
          </p:cNvSpPr>
          <p:nvPr>
            <p:ph type="ftr" sz="quarter" idx="11"/>
          </p:nvPr>
        </p:nvSpPr>
        <p:spPr/>
        <p:txBody>
          <a:bodyPr/>
          <a:lstStyle/>
          <a:p>
            <a:endParaRPr lang="LID4096"/>
          </a:p>
        </p:txBody>
      </p:sp>
      <p:sp>
        <p:nvSpPr>
          <p:cNvPr id="9" name="Pladsholder til slidenummer 8">
            <a:extLst>
              <a:ext uri="{FF2B5EF4-FFF2-40B4-BE49-F238E27FC236}">
                <a16:creationId xmlns:a16="http://schemas.microsoft.com/office/drawing/2014/main" id="{06EA0AA0-E587-4A6A-8CCC-CA7435C1749E}"/>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163856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882E7-393D-440F-ACE3-6FD8B42D2437}"/>
              </a:ext>
            </a:extLst>
          </p:cNvPr>
          <p:cNvSpPr>
            <a:spLocks noGrp="1"/>
          </p:cNvSpPr>
          <p:nvPr>
            <p:ph type="title"/>
          </p:nvPr>
        </p:nvSpPr>
        <p:spPr/>
        <p:txBody>
          <a:bodyPr/>
          <a:lstStyle/>
          <a:p>
            <a:r>
              <a:rPr lang="da-DK"/>
              <a:t>Klik for at redigere titeltypografien i masteren</a:t>
            </a:r>
            <a:endParaRPr lang="LID4096"/>
          </a:p>
        </p:txBody>
      </p:sp>
      <p:sp>
        <p:nvSpPr>
          <p:cNvPr id="3" name="Pladsholder til dato 2">
            <a:extLst>
              <a:ext uri="{FF2B5EF4-FFF2-40B4-BE49-F238E27FC236}">
                <a16:creationId xmlns:a16="http://schemas.microsoft.com/office/drawing/2014/main" id="{2BF18AA7-F4B5-43C1-B3BC-1215076EEB08}"/>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4" name="Pladsholder til sidefod 3">
            <a:extLst>
              <a:ext uri="{FF2B5EF4-FFF2-40B4-BE49-F238E27FC236}">
                <a16:creationId xmlns:a16="http://schemas.microsoft.com/office/drawing/2014/main" id="{45A9C304-D8C8-4827-90DC-520418E9D0B0}"/>
              </a:ext>
            </a:extLst>
          </p:cNvPr>
          <p:cNvSpPr>
            <a:spLocks noGrp="1"/>
          </p:cNvSpPr>
          <p:nvPr>
            <p:ph type="ftr" sz="quarter" idx="11"/>
          </p:nvPr>
        </p:nvSpPr>
        <p:spPr/>
        <p:txBody>
          <a:bodyPr/>
          <a:lstStyle/>
          <a:p>
            <a:endParaRPr lang="LID4096"/>
          </a:p>
        </p:txBody>
      </p:sp>
      <p:sp>
        <p:nvSpPr>
          <p:cNvPr id="5" name="Pladsholder til slidenummer 4">
            <a:extLst>
              <a:ext uri="{FF2B5EF4-FFF2-40B4-BE49-F238E27FC236}">
                <a16:creationId xmlns:a16="http://schemas.microsoft.com/office/drawing/2014/main" id="{759D32CB-C5F4-42DE-A9EB-D1C8C507B7EF}"/>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410910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5A5BB986-78CD-4CEF-AF3C-DDF0F5F24FB1}"/>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3" name="Pladsholder til sidefod 2">
            <a:extLst>
              <a:ext uri="{FF2B5EF4-FFF2-40B4-BE49-F238E27FC236}">
                <a16:creationId xmlns:a16="http://schemas.microsoft.com/office/drawing/2014/main" id="{DD2E94EF-C349-47B6-B365-19B6CD7CDB12}"/>
              </a:ext>
            </a:extLst>
          </p:cNvPr>
          <p:cNvSpPr>
            <a:spLocks noGrp="1"/>
          </p:cNvSpPr>
          <p:nvPr>
            <p:ph type="ftr" sz="quarter" idx="11"/>
          </p:nvPr>
        </p:nvSpPr>
        <p:spPr/>
        <p:txBody>
          <a:bodyPr/>
          <a:lstStyle/>
          <a:p>
            <a:endParaRPr lang="LID4096"/>
          </a:p>
        </p:txBody>
      </p:sp>
      <p:sp>
        <p:nvSpPr>
          <p:cNvPr id="4" name="Pladsholder til slidenummer 3">
            <a:extLst>
              <a:ext uri="{FF2B5EF4-FFF2-40B4-BE49-F238E27FC236}">
                <a16:creationId xmlns:a16="http://schemas.microsoft.com/office/drawing/2014/main" id="{66BAE03C-DE7A-4B1A-AB24-A151A6E687E7}"/>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109580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0EFBD-F590-4A90-9FE4-8497EE838A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LID4096"/>
          </a:p>
        </p:txBody>
      </p:sp>
      <p:sp>
        <p:nvSpPr>
          <p:cNvPr id="3" name="Pladsholder til indhold 2">
            <a:extLst>
              <a:ext uri="{FF2B5EF4-FFF2-40B4-BE49-F238E27FC236}">
                <a16:creationId xmlns:a16="http://schemas.microsoft.com/office/drawing/2014/main" id="{DB4523DE-FBE0-4D46-B639-2854FC8EF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tekst 3">
            <a:extLst>
              <a:ext uri="{FF2B5EF4-FFF2-40B4-BE49-F238E27FC236}">
                <a16:creationId xmlns:a16="http://schemas.microsoft.com/office/drawing/2014/main" id="{86490F9F-29B0-4D9E-BF3E-DC1B5AF01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A08BAADA-6BA9-4B51-9D40-6163218BF5D6}"/>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6" name="Pladsholder til sidefod 5">
            <a:extLst>
              <a:ext uri="{FF2B5EF4-FFF2-40B4-BE49-F238E27FC236}">
                <a16:creationId xmlns:a16="http://schemas.microsoft.com/office/drawing/2014/main" id="{49D55C16-FEC3-49CC-BA0F-D6E670FAFCBD}"/>
              </a:ext>
            </a:extLst>
          </p:cNvPr>
          <p:cNvSpPr>
            <a:spLocks noGrp="1"/>
          </p:cNvSpPr>
          <p:nvPr>
            <p:ph type="ftr" sz="quarter" idx="11"/>
          </p:nvPr>
        </p:nvSpPr>
        <p:spPr/>
        <p:txBody>
          <a:bodyPr/>
          <a:lstStyle/>
          <a:p>
            <a:endParaRPr lang="LID4096"/>
          </a:p>
        </p:txBody>
      </p:sp>
      <p:sp>
        <p:nvSpPr>
          <p:cNvPr id="7" name="Pladsholder til slidenummer 6">
            <a:extLst>
              <a:ext uri="{FF2B5EF4-FFF2-40B4-BE49-F238E27FC236}">
                <a16:creationId xmlns:a16="http://schemas.microsoft.com/office/drawing/2014/main" id="{407D5EE9-8A9B-4B3C-AE2E-9B73B9C64826}"/>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133630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9F905-82DF-441D-86BA-88ACCC7E37A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LID4096"/>
          </a:p>
        </p:txBody>
      </p:sp>
      <p:sp>
        <p:nvSpPr>
          <p:cNvPr id="3" name="Pladsholder til billede 2">
            <a:extLst>
              <a:ext uri="{FF2B5EF4-FFF2-40B4-BE49-F238E27FC236}">
                <a16:creationId xmlns:a16="http://schemas.microsoft.com/office/drawing/2014/main" id="{2F9A8CFC-6346-402D-878B-B8343429B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Pladsholder til tekst 3">
            <a:extLst>
              <a:ext uri="{FF2B5EF4-FFF2-40B4-BE49-F238E27FC236}">
                <a16:creationId xmlns:a16="http://schemas.microsoft.com/office/drawing/2014/main" id="{83A59247-844B-4600-AA04-979B2686C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860537AB-D34D-4F88-B513-124B6C31DCD4}"/>
              </a:ext>
            </a:extLst>
          </p:cNvPr>
          <p:cNvSpPr>
            <a:spLocks noGrp="1"/>
          </p:cNvSpPr>
          <p:nvPr>
            <p:ph type="dt" sz="half" idx="10"/>
          </p:nvPr>
        </p:nvSpPr>
        <p:spPr/>
        <p:txBody>
          <a:bodyPr/>
          <a:lstStyle/>
          <a:p>
            <a:fld id="{A20990A6-5A99-4E0A-9198-2314FC51BDED}" type="datetimeFigureOut">
              <a:rPr lang="LID4096" smtClean="0"/>
              <a:t>08/17/2020</a:t>
            </a:fld>
            <a:endParaRPr lang="LID4096"/>
          </a:p>
        </p:txBody>
      </p:sp>
      <p:sp>
        <p:nvSpPr>
          <p:cNvPr id="6" name="Pladsholder til sidefod 5">
            <a:extLst>
              <a:ext uri="{FF2B5EF4-FFF2-40B4-BE49-F238E27FC236}">
                <a16:creationId xmlns:a16="http://schemas.microsoft.com/office/drawing/2014/main" id="{634E6897-1120-4331-8CCD-55CDC0AF989C}"/>
              </a:ext>
            </a:extLst>
          </p:cNvPr>
          <p:cNvSpPr>
            <a:spLocks noGrp="1"/>
          </p:cNvSpPr>
          <p:nvPr>
            <p:ph type="ftr" sz="quarter" idx="11"/>
          </p:nvPr>
        </p:nvSpPr>
        <p:spPr/>
        <p:txBody>
          <a:bodyPr/>
          <a:lstStyle/>
          <a:p>
            <a:endParaRPr lang="LID4096"/>
          </a:p>
        </p:txBody>
      </p:sp>
      <p:sp>
        <p:nvSpPr>
          <p:cNvPr id="7" name="Pladsholder til slidenummer 6">
            <a:extLst>
              <a:ext uri="{FF2B5EF4-FFF2-40B4-BE49-F238E27FC236}">
                <a16:creationId xmlns:a16="http://schemas.microsoft.com/office/drawing/2014/main" id="{6715ABD0-B240-41DA-8C2D-162BB2004124}"/>
              </a:ext>
            </a:extLst>
          </p:cNvPr>
          <p:cNvSpPr>
            <a:spLocks noGrp="1"/>
          </p:cNvSpPr>
          <p:nvPr>
            <p:ph type="sldNum" sz="quarter" idx="12"/>
          </p:nvPr>
        </p:nvSpPr>
        <p:spPr/>
        <p:txBody>
          <a:bodyPr/>
          <a:lstStyle/>
          <a:p>
            <a:fld id="{EAB18717-52F0-4AB6-AD79-58A9D3D32F1B}" type="slidenum">
              <a:rPr lang="LID4096" smtClean="0"/>
              <a:t>‹nr.›</a:t>
            </a:fld>
            <a:endParaRPr lang="LID4096"/>
          </a:p>
        </p:txBody>
      </p:sp>
    </p:spTree>
    <p:extLst>
      <p:ext uri="{BB962C8B-B14F-4D97-AF65-F5344CB8AC3E}">
        <p14:creationId xmlns:p14="http://schemas.microsoft.com/office/powerpoint/2010/main" val="295429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E9FE348-54F0-4B15-B2EA-4D44377CB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LID4096"/>
          </a:p>
        </p:txBody>
      </p:sp>
      <p:sp>
        <p:nvSpPr>
          <p:cNvPr id="3" name="Pladsholder til tekst 2">
            <a:extLst>
              <a:ext uri="{FF2B5EF4-FFF2-40B4-BE49-F238E27FC236}">
                <a16:creationId xmlns:a16="http://schemas.microsoft.com/office/drawing/2014/main" id="{36E8C622-0D2B-4C35-9C52-A65DF1762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LID4096"/>
          </a:p>
        </p:txBody>
      </p:sp>
      <p:sp>
        <p:nvSpPr>
          <p:cNvPr id="4" name="Pladsholder til dato 3">
            <a:extLst>
              <a:ext uri="{FF2B5EF4-FFF2-40B4-BE49-F238E27FC236}">
                <a16:creationId xmlns:a16="http://schemas.microsoft.com/office/drawing/2014/main" id="{44BDB38F-487C-4A2D-91FD-C29FA3ECE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990A6-5A99-4E0A-9198-2314FC51BDED}" type="datetimeFigureOut">
              <a:rPr lang="LID4096" smtClean="0"/>
              <a:t>08/17/2020</a:t>
            </a:fld>
            <a:endParaRPr lang="LID4096"/>
          </a:p>
        </p:txBody>
      </p:sp>
      <p:sp>
        <p:nvSpPr>
          <p:cNvPr id="5" name="Pladsholder til sidefod 4">
            <a:extLst>
              <a:ext uri="{FF2B5EF4-FFF2-40B4-BE49-F238E27FC236}">
                <a16:creationId xmlns:a16="http://schemas.microsoft.com/office/drawing/2014/main" id="{B3D58615-821E-4EA0-9075-EE57067AE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Pladsholder til slidenummer 5">
            <a:extLst>
              <a:ext uri="{FF2B5EF4-FFF2-40B4-BE49-F238E27FC236}">
                <a16:creationId xmlns:a16="http://schemas.microsoft.com/office/drawing/2014/main" id="{A108E7E9-E21F-43BF-AECB-2E22950F9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18717-52F0-4AB6-AD79-58A9D3D32F1B}" type="slidenum">
              <a:rPr lang="LID4096" smtClean="0"/>
              <a:t>‹nr.›</a:t>
            </a:fld>
            <a:endParaRPr lang="LID4096"/>
          </a:p>
        </p:txBody>
      </p:sp>
    </p:spTree>
    <p:extLst>
      <p:ext uri="{BB962C8B-B14F-4D97-AF65-F5344CB8AC3E}">
        <p14:creationId xmlns:p14="http://schemas.microsoft.com/office/powerpoint/2010/main" val="106746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windows/uwp/winrt-components/walkthrough-creating-a-simple-windows-runtime-component-and-calling-it-from-javascrip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EE05BE-C4F5-4805-8D16-978A97B4EC6A}"/>
              </a:ext>
            </a:extLst>
          </p:cNvPr>
          <p:cNvSpPr>
            <a:spLocks noGrp="1"/>
          </p:cNvSpPr>
          <p:nvPr>
            <p:ph type="ctrTitle"/>
          </p:nvPr>
        </p:nvSpPr>
        <p:spPr>
          <a:xfrm>
            <a:off x="1524000" y="2245809"/>
            <a:ext cx="9144000" cy="1564716"/>
          </a:xfrm>
        </p:spPr>
        <p:txBody>
          <a:bodyPr>
            <a:normAutofit/>
          </a:bodyPr>
          <a:lstStyle/>
          <a:p>
            <a:pPr algn="l"/>
            <a:r>
              <a:rPr lang="da-DK" sz="4800"/>
              <a:t>Spørgsmål 7</a:t>
            </a:r>
            <a:endParaRPr lang="LID4096" sz="4800"/>
          </a:p>
        </p:txBody>
      </p:sp>
      <p:sp>
        <p:nvSpPr>
          <p:cNvPr id="3" name="Undertitel 2">
            <a:extLst>
              <a:ext uri="{FF2B5EF4-FFF2-40B4-BE49-F238E27FC236}">
                <a16:creationId xmlns:a16="http://schemas.microsoft.com/office/drawing/2014/main" id="{E98B413D-0169-4286-8BB8-CE5A0530A24C}"/>
              </a:ext>
            </a:extLst>
          </p:cNvPr>
          <p:cNvSpPr>
            <a:spLocks noGrp="1"/>
          </p:cNvSpPr>
          <p:nvPr>
            <p:ph type="subTitle" idx="1"/>
          </p:nvPr>
        </p:nvSpPr>
        <p:spPr>
          <a:xfrm>
            <a:off x="1524000" y="3947050"/>
            <a:ext cx="9144000" cy="572583"/>
          </a:xfrm>
        </p:spPr>
        <p:txBody>
          <a:bodyPr>
            <a:normAutofit/>
          </a:bodyPr>
          <a:lstStyle/>
          <a:p>
            <a:pPr algn="l"/>
            <a:r>
              <a:rPr lang="en-GB" sz="1400"/>
              <a:t>Redegør for problemer ved og muligheder for cross platform development på .Net platformen. Vis et eksempel på en cross platform component. Redegør for hvorledes man designer og implementerer Windows RT komponenter.</a:t>
            </a:r>
            <a:endParaRPr lang="LID4096" sz="1400"/>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26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40"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8D28A-FCCB-4F11-984E-99FE9A7FB198}"/>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a:t>Windows RT Implementering</a:t>
            </a:r>
          </a:p>
        </p:txBody>
      </p:sp>
      <p:pic>
        <p:nvPicPr>
          <p:cNvPr id="6" name="Picture 5">
            <a:extLst>
              <a:ext uri="{FF2B5EF4-FFF2-40B4-BE49-F238E27FC236}">
                <a16:creationId xmlns:a16="http://schemas.microsoft.com/office/drawing/2014/main" id="{984608B0-A20F-436E-AE03-C824C6A9B2D6}"/>
              </a:ext>
            </a:extLst>
          </p:cNvPr>
          <p:cNvPicPr>
            <a:picLocks noChangeAspect="1"/>
          </p:cNvPicPr>
          <p:nvPr/>
        </p:nvPicPr>
        <p:blipFill>
          <a:blip r:embed="rId2"/>
          <a:stretch>
            <a:fillRect/>
          </a:stretch>
        </p:blipFill>
        <p:spPr>
          <a:xfrm>
            <a:off x="897717" y="1247156"/>
            <a:ext cx="5069590" cy="1847321"/>
          </a:xfrm>
          <a:prstGeom prst="rect">
            <a:avLst/>
          </a:prstGeom>
        </p:spPr>
      </p:pic>
      <p:pic>
        <p:nvPicPr>
          <p:cNvPr id="5" name="Picture 4">
            <a:extLst>
              <a:ext uri="{FF2B5EF4-FFF2-40B4-BE49-F238E27FC236}">
                <a16:creationId xmlns:a16="http://schemas.microsoft.com/office/drawing/2014/main" id="{E19FCE58-F00B-487D-8021-43B86638C5BB}"/>
              </a:ext>
            </a:extLst>
          </p:cNvPr>
          <p:cNvPicPr>
            <a:picLocks noChangeAspect="1"/>
          </p:cNvPicPr>
          <p:nvPr/>
        </p:nvPicPr>
        <p:blipFill>
          <a:blip r:embed="rId3"/>
          <a:stretch>
            <a:fillRect/>
          </a:stretch>
        </p:blipFill>
        <p:spPr>
          <a:xfrm>
            <a:off x="6497823" y="671201"/>
            <a:ext cx="4527143" cy="2999232"/>
          </a:xfrm>
          <a:prstGeom prst="rect">
            <a:avLst/>
          </a:prstGeom>
        </p:spPr>
      </p:pic>
    </p:spTree>
    <p:extLst>
      <p:ext uri="{BB962C8B-B14F-4D97-AF65-F5344CB8AC3E}">
        <p14:creationId xmlns:p14="http://schemas.microsoft.com/office/powerpoint/2010/main" val="327424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1C5486DE-5F64-4289-9328-9E538F423DC9}"/>
              </a:ext>
            </a:extLst>
          </p:cNvPr>
          <p:cNvSpPr txBox="1"/>
          <p:nvPr/>
        </p:nvSpPr>
        <p:spPr>
          <a:xfrm>
            <a:off x="8382916" y="2176272"/>
            <a:ext cx="3631021" cy="1461478"/>
          </a:xfrm>
          <a:prstGeom prst="rect">
            <a:avLst/>
          </a:prstGeom>
        </p:spPr>
        <p:txBody>
          <a:bodyPr vert="horz" lIns="91440" tIns="45720" rIns="91440" bIns="45720" rtlCol="0" anchor="t">
            <a:normAutofit fontScale="70000" lnSpcReduction="20000"/>
          </a:bodyPr>
          <a:lstStyle/>
          <a:p>
            <a:pPr indent="-228600">
              <a:lnSpc>
                <a:spcPct val="90000"/>
              </a:lnSpc>
              <a:spcAft>
                <a:spcPts val="600"/>
              </a:spcAft>
              <a:buFont typeface="Arial" panose="020B0604020202020204" pitchFamily="34" charset="0"/>
              <a:buChar char="•"/>
            </a:pPr>
            <a:r>
              <a:rPr lang="en-US" sz="2400" dirty="0" err="1"/>
              <a:t>Kilde</a:t>
            </a:r>
            <a:r>
              <a:rPr lang="en-US" sz="2400" dirty="0"/>
              <a:t>: </a:t>
            </a:r>
            <a:r>
              <a:rPr lang="en-US" sz="2400" dirty="0" err="1"/>
              <a:t>microsoft</a:t>
            </a:r>
            <a:r>
              <a:rPr lang="en-US" sz="2400" dirty="0"/>
              <a:t> ( </a:t>
            </a:r>
            <a:r>
              <a:rPr lang="en-US" sz="2400" dirty="0">
                <a:hlinkClick r:id="rId2"/>
              </a:rPr>
              <a:t>https://docs.microsoft.com/en-us/windows/uwp/winrt-components/walkthrough-creating-a-simple-windows-runtime-component-and-calling-it-from-javascript</a:t>
            </a:r>
            <a:r>
              <a:rPr lang="en-US" sz="2400" dirty="0"/>
              <a:t> )</a:t>
            </a:r>
          </a:p>
        </p:txBody>
      </p:sp>
      <p:pic>
        <p:nvPicPr>
          <p:cNvPr id="2" name="Picture 3">
            <a:extLst>
              <a:ext uri="{FF2B5EF4-FFF2-40B4-BE49-F238E27FC236}">
                <a16:creationId xmlns:a16="http://schemas.microsoft.com/office/drawing/2014/main" id="{FC6EACB3-D97A-4CAD-831B-1C5282044227}"/>
              </a:ext>
            </a:extLst>
          </p:cNvPr>
          <p:cNvPicPr>
            <a:picLocks noChangeAspect="1"/>
          </p:cNvPicPr>
          <p:nvPr/>
        </p:nvPicPr>
        <p:blipFill rotWithShape="1">
          <a:blip r:embed="rId3"/>
          <a:srcRect l="1249" r="22224" b="-2"/>
          <a:stretch/>
        </p:blipFill>
        <p:spPr>
          <a:xfrm>
            <a:off x="67856" y="879734"/>
            <a:ext cx="4076716" cy="5516033"/>
          </a:xfrm>
          <a:prstGeom prst="rect">
            <a:avLst/>
          </a:prstGeom>
        </p:spPr>
      </p:pic>
      <p:pic>
        <p:nvPicPr>
          <p:cNvPr id="3" name="Picture 5">
            <a:extLst>
              <a:ext uri="{FF2B5EF4-FFF2-40B4-BE49-F238E27FC236}">
                <a16:creationId xmlns:a16="http://schemas.microsoft.com/office/drawing/2014/main" id="{AB4D1B76-6C6D-462D-A12E-795903AFB42D}"/>
              </a:ext>
            </a:extLst>
          </p:cNvPr>
          <p:cNvPicPr>
            <a:picLocks noChangeAspect="1"/>
          </p:cNvPicPr>
          <p:nvPr/>
        </p:nvPicPr>
        <p:blipFill rotWithShape="1">
          <a:blip r:embed="rId4"/>
          <a:srcRect t="-3" r="5012" b="4"/>
          <a:stretch/>
        </p:blipFill>
        <p:spPr>
          <a:xfrm>
            <a:off x="4277922" y="651932"/>
            <a:ext cx="3971645" cy="2985818"/>
          </a:xfrm>
          <a:prstGeom prst="rect">
            <a:avLst/>
          </a:prstGeom>
        </p:spPr>
      </p:pic>
      <p:pic>
        <p:nvPicPr>
          <p:cNvPr id="9" name="Picture 4">
            <a:extLst>
              <a:ext uri="{FF2B5EF4-FFF2-40B4-BE49-F238E27FC236}">
                <a16:creationId xmlns:a16="http://schemas.microsoft.com/office/drawing/2014/main" id="{75D34264-1F58-414F-99A7-91CB8611209C}"/>
              </a:ext>
            </a:extLst>
          </p:cNvPr>
          <p:cNvPicPr>
            <a:picLocks noChangeAspect="1"/>
          </p:cNvPicPr>
          <p:nvPr/>
        </p:nvPicPr>
        <p:blipFill rotWithShape="1">
          <a:blip r:embed="rId5"/>
          <a:srcRect l="-520" t="1705" r="4469" b="-1705"/>
          <a:stretch/>
        </p:blipFill>
        <p:spPr>
          <a:xfrm>
            <a:off x="4277922" y="3762374"/>
            <a:ext cx="7602666" cy="2633393"/>
          </a:xfrm>
          <a:prstGeom prst="rect">
            <a:avLst/>
          </a:prstGeom>
        </p:spPr>
      </p:pic>
      <p:sp>
        <p:nvSpPr>
          <p:cNvPr id="11" name="TextBox 6">
            <a:extLst>
              <a:ext uri="{FF2B5EF4-FFF2-40B4-BE49-F238E27FC236}">
                <a16:creationId xmlns:a16="http://schemas.microsoft.com/office/drawing/2014/main" id="{89619AFE-69A7-4EE8-B3F5-8384735896FC}"/>
              </a:ext>
            </a:extLst>
          </p:cNvPr>
          <p:cNvSpPr txBox="1"/>
          <p:nvPr/>
        </p:nvSpPr>
        <p:spPr>
          <a:xfrm>
            <a:off x="8547755" y="651932"/>
            <a:ext cx="3332833" cy="954107"/>
          </a:xfrm>
          <a:prstGeom prst="rect">
            <a:avLst/>
          </a:prstGeom>
          <a:noFill/>
        </p:spPr>
        <p:txBody>
          <a:bodyPr wrap="square" rtlCol="0">
            <a:spAutoFit/>
          </a:bodyPr>
          <a:lstStyle/>
          <a:p>
            <a:r>
              <a:rPr lang="en-US" sz="2800" dirty="0"/>
              <a:t>Windows RT </a:t>
            </a:r>
            <a:r>
              <a:rPr lang="en-US" sz="2800" dirty="0" err="1"/>
              <a:t>Implementering</a:t>
            </a:r>
            <a:endParaRPr lang="da-DK" sz="2800" dirty="0"/>
          </a:p>
        </p:txBody>
      </p:sp>
    </p:spTree>
    <p:extLst>
      <p:ext uri="{BB962C8B-B14F-4D97-AF65-F5344CB8AC3E}">
        <p14:creationId xmlns:p14="http://schemas.microsoft.com/office/powerpoint/2010/main" val="340093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7221-CE9C-4059-957B-B05DA25293E6}"/>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Demo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92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D89D1-2F6B-4688-B16E-5C616889B562}"/>
              </a:ext>
            </a:extLst>
          </p:cNvPr>
          <p:cNvSpPr>
            <a:spLocks noGrp="1"/>
          </p:cNvSpPr>
          <p:nvPr>
            <p:ph type="title"/>
          </p:nvPr>
        </p:nvSpPr>
        <p:spPr>
          <a:xfrm>
            <a:off x="1653363" y="365760"/>
            <a:ext cx="9367203" cy="1188720"/>
          </a:xfrm>
        </p:spPr>
        <p:txBody>
          <a:bodyPr>
            <a:normAutofit/>
          </a:bodyPr>
          <a:lstStyle/>
          <a:p>
            <a:r>
              <a:rPr lang="da-DK" dirty="0"/>
              <a:t>Cross-Platform Development</a:t>
            </a:r>
            <a:endParaRPr lang="LID4096"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FCC4153A-317F-425E-ACAF-35A39EA54A51}"/>
              </a:ext>
            </a:extLst>
          </p:cNvPr>
          <p:cNvSpPr>
            <a:spLocks noGrp="1"/>
          </p:cNvSpPr>
          <p:nvPr>
            <p:ph idx="1"/>
          </p:nvPr>
        </p:nvSpPr>
        <p:spPr>
          <a:xfrm>
            <a:off x="1653363" y="2176272"/>
            <a:ext cx="9367204" cy="4041648"/>
          </a:xfrm>
        </p:spPr>
        <p:txBody>
          <a:bodyPr anchor="t">
            <a:normAutofit/>
          </a:bodyPr>
          <a:lstStyle/>
          <a:p>
            <a:r>
              <a:rPr lang="da-DK" sz="2400"/>
              <a:t> Ideen bag at skrive noget kode som kan kompileres til andre platforme uden at skulle laves om på.</a:t>
            </a:r>
          </a:p>
          <a:p>
            <a:r>
              <a:rPr lang="da-DK" sz="2400"/>
              <a:t>Den reelle måde det sker på er at interfacet bliver det samme, men at der skal lave små ændringer så koden kan matche og kompileres til en anden arkitektur.</a:t>
            </a:r>
            <a:endParaRPr lang="LID4096" sz="2400"/>
          </a:p>
        </p:txBody>
      </p:sp>
    </p:spTree>
    <p:extLst>
      <p:ext uri="{BB962C8B-B14F-4D97-AF65-F5344CB8AC3E}">
        <p14:creationId xmlns:p14="http://schemas.microsoft.com/office/powerpoint/2010/main" val="303574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58EC72-64AF-4403-97A5-FF1A134DB7A4}"/>
              </a:ext>
            </a:extLst>
          </p:cNvPr>
          <p:cNvSpPr>
            <a:spLocks noGrp="1"/>
          </p:cNvSpPr>
          <p:nvPr>
            <p:ph type="title"/>
          </p:nvPr>
        </p:nvSpPr>
        <p:spPr>
          <a:xfrm>
            <a:off x="841249" y="365760"/>
            <a:ext cx="9912072" cy="1188404"/>
          </a:xfrm>
        </p:spPr>
        <p:txBody>
          <a:bodyPr>
            <a:normAutofit/>
          </a:bodyPr>
          <a:lstStyle/>
          <a:p>
            <a:r>
              <a:rPr lang="da-DK" dirty="0"/>
              <a:t>Nyere </a:t>
            </a:r>
            <a:r>
              <a:rPr lang="da-DK" dirty="0" err="1"/>
              <a:t>Widget</a:t>
            </a:r>
            <a:r>
              <a:rPr lang="da-DK" dirty="0"/>
              <a:t> </a:t>
            </a:r>
            <a:r>
              <a:rPr lang="da-DK" dirty="0" err="1"/>
              <a:t>toolkits</a:t>
            </a:r>
            <a:endParaRPr lang="LID4096" dirty="0"/>
          </a:p>
        </p:txBody>
      </p:sp>
      <p:sp>
        <p:nvSpPr>
          <p:cNvPr id="14"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85FB97CA-4756-44B0-B372-51230F7AB849}"/>
              </a:ext>
            </a:extLst>
          </p:cNvPr>
          <p:cNvSpPr>
            <a:spLocks noGrp="1"/>
          </p:cNvSpPr>
          <p:nvPr>
            <p:ph idx="1"/>
          </p:nvPr>
        </p:nvSpPr>
        <p:spPr>
          <a:xfrm>
            <a:off x="841248" y="2174358"/>
            <a:ext cx="7731642" cy="4045467"/>
          </a:xfrm>
        </p:spPr>
        <p:txBody>
          <a:bodyPr anchor="t">
            <a:normAutofit/>
          </a:bodyPr>
          <a:lstStyle/>
          <a:p>
            <a:r>
              <a:rPr lang="da-DK" sz="2400">
                <a:solidFill>
                  <a:schemeClr val="bg1"/>
                </a:solidFill>
              </a:rPr>
              <a:t>Qt</a:t>
            </a:r>
          </a:p>
          <a:p>
            <a:r>
              <a:rPr lang="da-DK" sz="2400">
                <a:solidFill>
                  <a:schemeClr val="bg1"/>
                </a:solidFill>
              </a:rPr>
              <a:t>wxWidgets</a:t>
            </a:r>
          </a:p>
          <a:p>
            <a:r>
              <a:rPr lang="da-DK" sz="2400">
                <a:solidFill>
                  <a:schemeClr val="bg1"/>
                </a:solidFill>
              </a:rPr>
              <a:t>GTK+</a:t>
            </a:r>
          </a:p>
          <a:p>
            <a:r>
              <a:rPr lang="da-DK" sz="2400">
                <a:solidFill>
                  <a:schemeClr val="bg1"/>
                </a:solidFill>
              </a:rPr>
              <a:t>Dog kun for desktop applikationer</a:t>
            </a:r>
          </a:p>
          <a:p>
            <a:endParaRPr lang="LID4096" sz="2400">
              <a:solidFill>
                <a:schemeClr val="bg1"/>
              </a:solidFill>
            </a:endParaRPr>
          </a:p>
        </p:txBody>
      </p:sp>
    </p:spTree>
    <p:extLst>
      <p:ext uri="{BB962C8B-B14F-4D97-AF65-F5344CB8AC3E}">
        <p14:creationId xmlns:p14="http://schemas.microsoft.com/office/powerpoint/2010/main" val="184251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3A3411-BC04-4524-A90B-2B31D8C0C36C}"/>
              </a:ext>
            </a:extLst>
          </p:cNvPr>
          <p:cNvSpPr>
            <a:spLocks noGrp="1"/>
          </p:cNvSpPr>
          <p:nvPr>
            <p:ph type="title"/>
          </p:nvPr>
        </p:nvSpPr>
        <p:spPr>
          <a:xfrm>
            <a:off x="1653363" y="365760"/>
            <a:ext cx="9367203" cy="1188720"/>
          </a:xfrm>
        </p:spPr>
        <p:txBody>
          <a:bodyPr>
            <a:normAutofit/>
          </a:bodyPr>
          <a:lstStyle/>
          <a:p>
            <a:r>
              <a:rPr lang="da-DK" dirty="0"/>
              <a:t>Write </a:t>
            </a:r>
            <a:r>
              <a:rPr lang="da-DK" dirty="0" err="1"/>
              <a:t>once</a:t>
            </a:r>
            <a:r>
              <a:rPr lang="da-DK" dirty="0"/>
              <a:t>, Run </a:t>
            </a:r>
            <a:r>
              <a:rPr lang="da-DK" dirty="0" err="1"/>
              <a:t>Anywhere</a:t>
            </a:r>
            <a:endParaRPr lang="LID4096"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48BDCE0C-8F6B-4139-8DAB-18A150912698}"/>
              </a:ext>
            </a:extLst>
          </p:cNvPr>
          <p:cNvSpPr>
            <a:spLocks noGrp="1"/>
          </p:cNvSpPr>
          <p:nvPr>
            <p:ph idx="1"/>
          </p:nvPr>
        </p:nvSpPr>
        <p:spPr>
          <a:xfrm>
            <a:off x="1653363" y="2176272"/>
            <a:ext cx="9367204" cy="4041648"/>
          </a:xfrm>
        </p:spPr>
        <p:txBody>
          <a:bodyPr anchor="t">
            <a:normAutofit/>
          </a:bodyPr>
          <a:lstStyle/>
          <a:p>
            <a:r>
              <a:rPr lang="da-DK" sz="2400"/>
              <a:t>Java</a:t>
            </a:r>
          </a:p>
          <a:p>
            <a:pPr lvl="1"/>
            <a:r>
              <a:rPr lang="da-DK" dirty="0"/>
              <a:t>Køre i en VM</a:t>
            </a:r>
          </a:p>
          <a:p>
            <a:pPr lvl="1"/>
            <a:r>
              <a:rPr lang="da-DK" dirty="0"/>
              <a:t>Gav mulighed for små applets i en  webbrowser</a:t>
            </a:r>
          </a:p>
          <a:p>
            <a:r>
              <a:rPr lang="da-DK" sz="2400"/>
              <a:t>Flash</a:t>
            </a:r>
          </a:p>
          <a:p>
            <a:pPr lvl="1"/>
            <a:r>
              <a:rPr lang="da-DK" dirty="0"/>
              <a:t>Brugt til animationer og lignende</a:t>
            </a:r>
          </a:p>
          <a:p>
            <a:pPr lvl="1"/>
            <a:r>
              <a:rPr lang="da-DK" dirty="0"/>
              <a:t>Kan kører i en hver webbrowser</a:t>
            </a:r>
          </a:p>
          <a:p>
            <a:r>
              <a:rPr lang="da-DK" sz="2400"/>
              <a:t>Silverlight</a:t>
            </a:r>
          </a:p>
          <a:p>
            <a:pPr lvl="1"/>
            <a:r>
              <a:rPr lang="da-DK" dirty="0"/>
              <a:t>.Net versionen af flash</a:t>
            </a:r>
            <a:endParaRPr lang="LID4096" dirty="0"/>
          </a:p>
        </p:txBody>
      </p:sp>
    </p:spTree>
    <p:extLst>
      <p:ext uri="{BB962C8B-B14F-4D97-AF65-F5344CB8AC3E}">
        <p14:creationId xmlns:p14="http://schemas.microsoft.com/office/powerpoint/2010/main" val="417362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48236-27C9-44A1-B982-652B850F398F}"/>
              </a:ext>
            </a:extLst>
          </p:cNvPr>
          <p:cNvSpPr>
            <a:spLocks noGrp="1"/>
          </p:cNvSpPr>
          <p:nvPr>
            <p:ph type="title"/>
          </p:nvPr>
        </p:nvSpPr>
        <p:spPr>
          <a:xfrm>
            <a:off x="841249" y="365760"/>
            <a:ext cx="9912072" cy="1188404"/>
          </a:xfrm>
        </p:spPr>
        <p:txBody>
          <a:bodyPr>
            <a:normAutofit/>
          </a:bodyPr>
          <a:lstStyle/>
          <a:p>
            <a:r>
              <a:rPr lang="da-DK" dirty="0"/>
              <a:t>New and </a:t>
            </a:r>
            <a:r>
              <a:rPr lang="da-DK" dirty="0" err="1"/>
              <a:t>Improved</a:t>
            </a:r>
            <a:endParaRPr lang="LID4096" dirty="0"/>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A444E4FB-2C9E-4D05-99AB-FD610A840D0F}"/>
              </a:ext>
            </a:extLst>
          </p:cNvPr>
          <p:cNvSpPr>
            <a:spLocks noGrp="1"/>
          </p:cNvSpPr>
          <p:nvPr>
            <p:ph idx="1"/>
          </p:nvPr>
        </p:nvSpPr>
        <p:spPr>
          <a:xfrm>
            <a:off x="841248" y="2174358"/>
            <a:ext cx="7731642" cy="4045467"/>
          </a:xfrm>
        </p:spPr>
        <p:txBody>
          <a:bodyPr anchor="t">
            <a:normAutofit/>
          </a:bodyPr>
          <a:lstStyle/>
          <a:p>
            <a:r>
              <a:rPr lang="da-DK" sz="2400" dirty="0">
                <a:solidFill>
                  <a:schemeClr val="bg1"/>
                </a:solidFill>
              </a:rPr>
              <a:t> </a:t>
            </a:r>
            <a:r>
              <a:rPr lang="da-DK" sz="2400" dirty="0" err="1">
                <a:solidFill>
                  <a:schemeClr val="bg1"/>
                </a:solidFill>
              </a:rPr>
              <a:t>Electron</a:t>
            </a:r>
            <a:endParaRPr lang="da-DK" sz="2400" dirty="0">
              <a:solidFill>
                <a:schemeClr val="bg1"/>
              </a:solidFill>
            </a:endParaRPr>
          </a:p>
          <a:p>
            <a:pPr lvl="1"/>
            <a:r>
              <a:rPr lang="da-DK" dirty="0">
                <a:solidFill>
                  <a:schemeClr val="bg1"/>
                </a:solidFill>
              </a:rPr>
              <a:t>Baseret på node.js til </a:t>
            </a:r>
            <a:r>
              <a:rPr lang="da-DK" dirty="0" err="1">
                <a:solidFill>
                  <a:schemeClr val="bg1"/>
                </a:solidFill>
              </a:rPr>
              <a:t>backend</a:t>
            </a:r>
            <a:r>
              <a:rPr lang="da-DK" dirty="0">
                <a:solidFill>
                  <a:schemeClr val="bg1"/>
                </a:solidFill>
              </a:rPr>
              <a:t>, som kan </a:t>
            </a:r>
            <a:r>
              <a:rPr lang="da-DK" dirty="0" err="1">
                <a:solidFill>
                  <a:schemeClr val="bg1"/>
                </a:solidFill>
              </a:rPr>
              <a:t>interegeres</a:t>
            </a:r>
            <a:r>
              <a:rPr lang="da-DK" dirty="0">
                <a:solidFill>
                  <a:schemeClr val="bg1"/>
                </a:solidFill>
              </a:rPr>
              <a:t> med de 3 primære Operativ Systemer: Windows, Linux og </a:t>
            </a:r>
            <a:r>
              <a:rPr lang="da-DK" dirty="0" err="1">
                <a:solidFill>
                  <a:schemeClr val="bg1"/>
                </a:solidFill>
              </a:rPr>
              <a:t>MacOS</a:t>
            </a:r>
            <a:r>
              <a:rPr lang="da-DK" dirty="0">
                <a:solidFill>
                  <a:schemeClr val="bg1"/>
                </a:solidFill>
              </a:rPr>
              <a:t>.</a:t>
            </a:r>
          </a:p>
          <a:p>
            <a:pPr lvl="1"/>
            <a:r>
              <a:rPr lang="da-DK" dirty="0">
                <a:solidFill>
                  <a:schemeClr val="bg1"/>
                </a:solidFill>
              </a:rPr>
              <a:t>Baseret på </a:t>
            </a:r>
            <a:r>
              <a:rPr lang="da-DK" dirty="0" err="1">
                <a:solidFill>
                  <a:schemeClr val="bg1"/>
                </a:solidFill>
              </a:rPr>
              <a:t>Chromium</a:t>
            </a:r>
            <a:r>
              <a:rPr lang="da-DK" dirty="0">
                <a:solidFill>
                  <a:schemeClr val="bg1"/>
                </a:solidFill>
              </a:rPr>
              <a:t>(</a:t>
            </a:r>
            <a:r>
              <a:rPr lang="da-DK" dirty="0" err="1">
                <a:solidFill>
                  <a:schemeClr val="bg1"/>
                </a:solidFill>
              </a:rPr>
              <a:t>opensource-lightweight</a:t>
            </a:r>
            <a:r>
              <a:rPr lang="da-DK" dirty="0">
                <a:solidFill>
                  <a:schemeClr val="bg1"/>
                </a:solidFill>
              </a:rPr>
              <a:t> webbrowser projekt) til </a:t>
            </a:r>
            <a:r>
              <a:rPr lang="da-DK" dirty="0" err="1">
                <a:solidFill>
                  <a:schemeClr val="bg1"/>
                </a:solidFill>
              </a:rPr>
              <a:t>frontend</a:t>
            </a:r>
            <a:r>
              <a:rPr lang="da-DK" dirty="0">
                <a:solidFill>
                  <a:schemeClr val="bg1"/>
                </a:solidFill>
              </a:rPr>
              <a:t> </a:t>
            </a:r>
          </a:p>
          <a:p>
            <a:endParaRPr lang="da-DK" sz="2400" dirty="0">
              <a:solidFill>
                <a:schemeClr val="bg1"/>
              </a:solidFill>
            </a:endParaRPr>
          </a:p>
          <a:p>
            <a:r>
              <a:rPr lang="da-DK" sz="2400" dirty="0">
                <a:solidFill>
                  <a:schemeClr val="bg1"/>
                </a:solidFill>
              </a:rPr>
              <a:t>Discord, </a:t>
            </a:r>
            <a:r>
              <a:rPr lang="da-DK" sz="2400" dirty="0" err="1">
                <a:solidFill>
                  <a:schemeClr val="bg1"/>
                </a:solidFill>
              </a:rPr>
              <a:t>Github</a:t>
            </a:r>
            <a:r>
              <a:rPr lang="da-DK" sz="2400" dirty="0">
                <a:solidFill>
                  <a:schemeClr val="bg1"/>
                </a:solidFill>
              </a:rPr>
              <a:t> Desktop, Skype, Visual Studio Code</a:t>
            </a:r>
          </a:p>
        </p:txBody>
      </p:sp>
    </p:spTree>
    <p:extLst>
      <p:ext uri="{BB962C8B-B14F-4D97-AF65-F5344CB8AC3E}">
        <p14:creationId xmlns:p14="http://schemas.microsoft.com/office/powerpoint/2010/main" val="279728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C3D82-FFBA-4BEB-8898-7E7C485C2E23}"/>
              </a:ext>
            </a:extLst>
          </p:cNvPr>
          <p:cNvSpPr>
            <a:spLocks noGrp="1"/>
          </p:cNvSpPr>
          <p:nvPr>
            <p:ph type="title"/>
          </p:nvPr>
        </p:nvSpPr>
        <p:spPr>
          <a:xfrm>
            <a:off x="1653363" y="365760"/>
            <a:ext cx="9367203" cy="1188720"/>
          </a:xfrm>
        </p:spPr>
        <p:txBody>
          <a:bodyPr>
            <a:normAutofit/>
          </a:bodyPr>
          <a:lstStyle/>
          <a:p>
            <a:r>
              <a:rPr lang="da-DK" dirty="0"/>
              <a:t>Web Applications on mobile</a:t>
            </a:r>
            <a:endParaRPr lang="LID4096"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E11F6A6D-33E9-4687-B108-B6E4E9EF0127}"/>
              </a:ext>
            </a:extLst>
          </p:cNvPr>
          <p:cNvSpPr>
            <a:spLocks noGrp="1"/>
          </p:cNvSpPr>
          <p:nvPr>
            <p:ph idx="1"/>
          </p:nvPr>
        </p:nvSpPr>
        <p:spPr>
          <a:xfrm>
            <a:off x="1653363" y="2176272"/>
            <a:ext cx="9367204" cy="4041648"/>
          </a:xfrm>
        </p:spPr>
        <p:txBody>
          <a:bodyPr anchor="t">
            <a:normAutofit/>
          </a:bodyPr>
          <a:lstStyle/>
          <a:p>
            <a:r>
              <a:rPr lang="da-DK" sz="2400"/>
              <a:t>Webbbrowsere er i dag blevet meget kompetente</a:t>
            </a:r>
          </a:p>
          <a:p>
            <a:r>
              <a:rPr lang="da-DK" sz="2400"/>
              <a:t>Laver man et software baseret system (intet til minimalt hardware), så er web applikationer en god måde at gøre det på.</a:t>
            </a:r>
          </a:p>
          <a:p>
            <a:r>
              <a:rPr lang="da-DK" sz="2400"/>
              <a:t>Web applikationer kan køre på alle enheder</a:t>
            </a:r>
          </a:p>
          <a:p>
            <a:r>
              <a:rPr lang="da-DK" sz="2400"/>
              <a:t>Udover det er de kommet meget tættere på mobil apps</a:t>
            </a:r>
          </a:p>
          <a:p>
            <a:r>
              <a:rPr lang="da-DK" sz="2400"/>
              <a:t>Især med alle de nye SPA frameworks(Angular, Vue, React)</a:t>
            </a:r>
          </a:p>
          <a:p>
            <a:r>
              <a:rPr lang="da-DK" sz="2400"/>
              <a:t>De er dog ikke helt der hvor de kan erstatte mobil udviklings cross platforms.(Xamarin, React Native,Flutter)</a:t>
            </a:r>
          </a:p>
          <a:p>
            <a:endParaRPr lang="LID4096" sz="2400"/>
          </a:p>
        </p:txBody>
      </p:sp>
    </p:spTree>
    <p:extLst>
      <p:ext uri="{BB962C8B-B14F-4D97-AF65-F5344CB8AC3E}">
        <p14:creationId xmlns:p14="http://schemas.microsoft.com/office/powerpoint/2010/main" val="6728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82D139-BD3B-497F-B74E-F9347A7A16D8}"/>
              </a:ext>
            </a:extLst>
          </p:cNvPr>
          <p:cNvSpPr>
            <a:spLocks noGrp="1"/>
          </p:cNvSpPr>
          <p:nvPr>
            <p:ph type="title"/>
          </p:nvPr>
        </p:nvSpPr>
        <p:spPr>
          <a:xfrm>
            <a:off x="841249" y="365760"/>
            <a:ext cx="9912072" cy="1188404"/>
          </a:xfrm>
        </p:spPr>
        <p:txBody>
          <a:bodyPr>
            <a:normAutofit/>
          </a:bodyPr>
          <a:lstStyle/>
          <a:p>
            <a:r>
              <a:rPr lang="da-DK" sz="4100" err="1"/>
              <a:t>Xamarin</a:t>
            </a:r>
            <a:r>
              <a:rPr lang="da-DK" sz="4100"/>
              <a:t>(Mono) .NET (mobile) crossplatform</a:t>
            </a:r>
            <a:endParaRPr lang="LID4096" sz="4100"/>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dsholder til indhold 2">
            <a:extLst>
              <a:ext uri="{FF2B5EF4-FFF2-40B4-BE49-F238E27FC236}">
                <a16:creationId xmlns:a16="http://schemas.microsoft.com/office/drawing/2014/main" id="{2BBCA10B-E2EA-4BA6-8D5C-A7A6EE26449F}"/>
              </a:ext>
            </a:extLst>
          </p:cNvPr>
          <p:cNvSpPr>
            <a:spLocks noGrp="1"/>
          </p:cNvSpPr>
          <p:nvPr>
            <p:ph idx="1"/>
          </p:nvPr>
        </p:nvSpPr>
        <p:spPr>
          <a:xfrm>
            <a:off x="841248" y="2174358"/>
            <a:ext cx="7731642" cy="4045467"/>
          </a:xfrm>
        </p:spPr>
        <p:txBody>
          <a:bodyPr anchor="t">
            <a:normAutofit/>
          </a:bodyPr>
          <a:lstStyle/>
          <a:p>
            <a:r>
              <a:rPr lang="da-DK" sz="2400">
                <a:solidFill>
                  <a:schemeClr val="bg1"/>
                </a:solidFill>
              </a:rPr>
              <a:t>Mono Kan bruges til at udvikle desktop apps cross platform</a:t>
            </a:r>
          </a:p>
          <a:p>
            <a:r>
              <a:rPr lang="da-DK" sz="2400">
                <a:solidFill>
                  <a:schemeClr val="bg1"/>
                </a:solidFill>
              </a:rPr>
              <a:t>Følger en MVC struktur, hvor Model og controller bliver brugt over alle platforme men, hvor view bliver konfigureret til hver platform</a:t>
            </a:r>
          </a:p>
          <a:p>
            <a:r>
              <a:rPr lang="da-DK" sz="2400">
                <a:solidFill>
                  <a:schemeClr val="bg1"/>
                </a:solidFill>
              </a:rPr>
              <a:t>Xamarin er en overbygning til mono, som giver mulighed for at bruge .Net til at bygge mobil applikationer til IOS og Android</a:t>
            </a:r>
          </a:p>
          <a:p>
            <a:r>
              <a:rPr lang="da-DK" sz="2400">
                <a:solidFill>
                  <a:schemeClr val="bg1"/>
                </a:solidFill>
              </a:rPr>
              <a:t>Xamarin bruger også en MVC struktur, udover Xamarin.Forms som bruger en MVVM struktur</a:t>
            </a:r>
            <a:endParaRPr lang="LID4096" sz="2400">
              <a:solidFill>
                <a:schemeClr val="bg1"/>
              </a:solidFill>
            </a:endParaRPr>
          </a:p>
        </p:txBody>
      </p:sp>
    </p:spTree>
    <p:extLst>
      <p:ext uri="{BB962C8B-B14F-4D97-AF65-F5344CB8AC3E}">
        <p14:creationId xmlns:p14="http://schemas.microsoft.com/office/powerpoint/2010/main" val="285018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5576-5776-4695-ACBA-2610518CAAC1}"/>
              </a:ext>
            </a:extLst>
          </p:cNvPr>
          <p:cNvSpPr>
            <a:spLocks noGrp="1"/>
          </p:cNvSpPr>
          <p:nvPr>
            <p:ph type="title"/>
          </p:nvPr>
        </p:nvSpPr>
        <p:spPr>
          <a:xfrm>
            <a:off x="1653363" y="365760"/>
            <a:ext cx="9367203" cy="1188720"/>
          </a:xfrm>
        </p:spPr>
        <p:txBody>
          <a:bodyPr>
            <a:normAutofit/>
          </a:bodyPr>
          <a:lstStyle/>
          <a:p>
            <a:r>
              <a:rPr lang="da-DK" sz="4100"/>
              <a:t>Windows RT komponent og implementering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666854-B2E0-4B68-A6A7-90F29EC92DC3}"/>
              </a:ext>
            </a:extLst>
          </p:cNvPr>
          <p:cNvSpPr>
            <a:spLocks noGrp="1"/>
          </p:cNvSpPr>
          <p:nvPr>
            <p:ph idx="1"/>
          </p:nvPr>
        </p:nvSpPr>
        <p:spPr>
          <a:xfrm>
            <a:off x="1653363" y="2176271"/>
            <a:ext cx="9367204" cy="4216139"/>
          </a:xfrm>
        </p:spPr>
        <p:txBody>
          <a:bodyPr anchor="t">
            <a:normAutofit fontScale="62500" lnSpcReduction="20000"/>
          </a:bodyPr>
          <a:lstStyle/>
          <a:p>
            <a:r>
              <a:rPr lang="da-DK" sz="2400" dirty="0"/>
              <a:t>Windows RT står for Windows Runtime </a:t>
            </a:r>
          </a:p>
          <a:p>
            <a:r>
              <a:rPr lang="da-DK" sz="2400" dirty="0"/>
              <a:t>Et RT komponent er et komponent der kan køre med ALLE Windows Runtime Language</a:t>
            </a:r>
          </a:p>
          <a:p>
            <a:r>
              <a:rPr lang="da-DK" sz="2400" dirty="0"/>
              <a:t>Det betyder at du kan skrive </a:t>
            </a:r>
            <a:r>
              <a:rPr lang="da-DK" sz="2400" dirty="0" err="1"/>
              <a:t>komponentet</a:t>
            </a:r>
            <a:r>
              <a:rPr lang="da-DK" sz="2400" dirty="0"/>
              <a:t> i C++ og bruge det i Visual Basic</a:t>
            </a:r>
          </a:p>
          <a:p>
            <a:r>
              <a:rPr lang="da-DK" sz="2400" dirty="0"/>
              <a:t>Det bruges i UWP og </a:t>
            </a:r>
            <a:r>
              <a:rPr lang="da-DK" sz="2400" dirty="0" err="1"/>
              <a:t>windows</a:t>
            </a:r>
            <a:r>
              <a:rPr lang="da-DK" sz="2400" dirty="0"/>
              <a:t> store apps</a:t>
            </a:r>
          </a:p>
          <a:p>
            <a:r>
              <a:rPr lang="da-DK" sz="2400" dirty="0" err="1"/>
              <a:t>Hovedesagelige</a:t>
            </a:r>
            <a:r>
              <a:rPr lang="da-DK" sz="2400" dirty="0"/>
              <a:t> idé med </a:t>
            </a:r>
            <a:r>
              <a:rPr lang="da-DK" sz="2400" dirty="0" err="1"/>
              <a:t>windows</a:t>
            </a:r>
            <a:r>
              <a:rPr lang="da-DK" sz="2400" dirty="0"/>
              <a:t> RT var at det kunne køre i en </a:t>
            </a:r>
            <a:r>
              <a:rPr lang="da-DK" sz="2400" dirty="0" err="1"/>
              <a:t>sandbox</a:t>
            </a:r>
            <a:r>
              <a:rPr lang="da-DK" sz="2400" dirty="0"/>
              <a:t>, som skulle hjælpe med at holde brugeren sikker. </a:t>
            </a:r>
          </a:p>
          <a:p>
            <a:r>
              <a:rPr lang="da-DK" sz="2400" dirty="0"/>
              <a:t>Grunden til dette er fordi Microsoft havde en idé om at de gerne vil ind på mobil markedet, men </a:t>
            </a:r>
            <a:r>
              <a:rPr lang="da-DK" sz="2400" dirty="0" err="1"/>
              <a:t>windows</a:t>
            </a:r>
            <a:r>
              <a:rPr lang="da-DK" sz="2400" dirty="0"/>
              <a:t> i sig selv er ikke så stabilt.</a:t>
            </a:r>
          </a:p>
          <a:p>
            <a:r>
              <a:rPr lang="da-DK" sz="2400" dirty="0" err="1"/>
              <a:t>Exposer</a:t>
            </a:r>
            <a:r>
              <a:rPr lang="da-DK" sz="2400" dirty="0"/>
              <a:t> kun </a:t>
            </a:r>
            <a:r>
              <a:rPr lang="da-DK" sz="2400" dirty="0" err="1"/>
              <a:t>safe</a:t>
            </a:r>
            <a:r>
              <a:rPr lang="da-DK" sz="2400" dirty="0"/>
              <a:t> </a:t>
            </a:r>
            <a:r>
              <a:rPr lang="da-DK" sz="2400" dirty="0" err="1"/>
              <a:t>API’s</a:t>
            </a:r>
            <a:r>
              <a:rPr lang="da-DK" sz="2400" dirty="0"/>
              <a:t> </a:t>
            </a:r>
          </a:p>
          <a:p>
            <a:r>
              <a:rPr lang="da-DK" sz="2400" dirty="0"/>
              <a:t>Windows RT er et .NET-core </a:t>
            </a:r>
            <a:r>
              <a:rPr lang="da-DK" sz="2400" dirty="0" err="1"/>
              <a:t>subset</a:t>
            </a:r>
            <a:r>
              <a:rPr lang="da-DK" sz="2400" dirty="0"/>
              <a:t> for </a:t>
            </a:r>
            <a:r>
              <a:rPr lang="da-DK" sz="2400" dirty="0" err="1"/>
              <a:t>windows</a:t>
            </a:r>
            <a:r>
              <a:rPr lang="da-DK" sz="2400" dirty="0"/>
              <a:t> store apps</a:t>
            </a:r>
          </a:p>
          <a:p>
            <a:r>
              <a:rPr lang="da-DK" sz="2400" dirty="0"/>
              <a:t>For at beskytte så meget som muligt, er det ikke muligt at lave operationer nede på </a:t>
            </a:r>
            <a:r>
              <a:rPr lang="da-DK" sz="2400" dirty="0" err="1"/>
              <a:t>kernel</a:t>
            </a:r>
            <a:r>
              <a:rPr lang="da-DK" sz="2400" dirty="0"/>
              <a:t> </a:t>
            </a:r>
            <a:r>
              <a:rPr lang="da-DK" sz="2400" dirty="0" err="1"/>
              <a:t>space</a:t>
            </a:r>
            <a:r>
              <a:rPr lang="da-DK" sz="2400" dirty="0"/>
              <a:t> på nær hvis der laves en driver</a:t>
            </a:r>
          </a:p>
          <a:p>
            <a:r>
              <a:rPr lang="da-DK" sz="2400" dirty="0"/>
              <a:t>Af denne grund er det kun en håndfuld veldefineret drivere der må bruges.(Webcam, Mic, </a:t>
            </a:r>
            <a:r>
              <a:rPr lang="da-DK" sz="2400" dirty="0" err="1"/>
              <a:t>networkAdapter</a:t>
            </a:r>
            <a:r>
              <a:rPr lang="da-DK" sz="2400" dirty="0"/>
              <a:t>)</a:t>
            </a:r>
          </a:p>
          <a:p>
            <a:r>
              <a:rPr lang="da-DK" sz="2400" dirty="0"/>
              <a:t>Generelt fokusere Windows RT på den hardware nære egenskaber. Ting abstraheres væk fra hardware.</a:t>
            </a:r>
          </a:p>
          <a:p>
            <a:r>
              <a:rPr lang="da-DK" sz="2400" dirty="0"/>
              <a:t>.</a:t>
            </a:r>
            <a:r>
              <a:rPr lang="da-DK" sz="2400" dirty="0" err="1"/>
              <a:t>winmd</a:t>
            </a:r>
            <a:r>
              <a:rPr lang="da-DK" sz="2400" dirty="0"/>
              <a:t> er </a:t>
            </a:r>
            <a:r>
              <a:rPr lang="da-DK" sz="2400" dirty="0" err="1"/>
              <a:t>extension</a:t>
            </a:r>
            <a:r>
              <a:rPr lang="da-DK" sz="2400" dirty="0"/>
              <a:t> til Windows RT </a:t>
            </a:r>
            <a:r>
              <a:rPr lang="da-DK" sz="2400" dirty="0" err="1"/>
              <a:t>componenter</a:t>
            </a:r>
            <a:endParaRPr lang="da-DK" sz="2400" dirty="0"/>
          </a:p>
          <a:p>
            <a:endParaRPr lang="da-DK" sz="2400" dirty="0"/>
          </a:p>
        </p:txBody>
      </p:sp>
    </p:spTree>
    <p:extLst>
      <p:ext uri="{BB962C8B-B14F-4D97-AF65-F5344CB8AC3E}">
        <p14:creationId xmlns:p14="http://schemas.microsoft.com/office/powerpoint/2010/main" val="89745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2333ED99-8258-40F5-8DC8-27D8CCF8D8CC}"/>
              </a:ext>
            </a:extLst>
          </p:cNvPr>
          <p:cNvSpPr>
            <a:spLocks noGrp="1"/>
          </p:cNvSpPr>
          <p:nvPr>
            <p:ph type="title"/>
          </p:nvPr>
        </p:nvSpPr>
        <p:spPr>
          <a:xfrm>
            <a:off x="841248" y="5529884"/>
            <a:ext cx="5802656" cy="1096331"/>
          </a:xfrm>
        </p:spPr>
        <p:txBody>
          <a:bodyPr>
            <a:normAutofit/>
          </a:bodyPr>
          <a:lstStyle/>
          <a:p>
            <a:r>
              <a:rPr lang="da-DK" sz="3700">
                <a:solidFill>
                  <a:srgbClr val="303030"/>
                </a:solidFill>
              </a:rPr>
              <a:t>Windows RT Implementering</a:t>
            </a:r>
          </a:p>
        </p:txBody>
      </p:sp>
      <p:pic>
        <p:nvPicPr>
          <p:cNvPr id="6" name="Picture 5">
            <a:extLst>
              <a:ext uri="{FF2B5EF4-FFF2-40B4-BE49-F238E27FC236}">
                <a16:creationId xmlns:a16="http://schemas.microsoft.com/office/drawing/2014/main" id="{22ABAA31-ED68-4296-A3BB-A05E12E9F9B5}"/>
              </a:ext>
            </a:extLst>
          </p:cNvPr>
          <p:cNvPicPr>
            <a:picLocks noChangeAspect="1"/>
          </p:cNvPicPr>
          <p:nvPr/>
        </p:nvPicPr>
        <p:blipFill rotWithShape="1">
          <a:blip r:embed="rId2"/>
          <a:srcRect l="1531" r="1465" b="1"/>
          <a:stretch/>
        </p:blipFill>
        <p:spPr>
          <a:xfrm>
            <a:off x="841248" y="604158"/>
            <a:ext cx="6049941" cy="4350110"/>
          </a:xfrm>
          <a:prstGeom prst="rect">
            <a:avLst/>
          </a:prstGeom>
        </p:spPr>
      </p:pic>
      <p:sp>
        <p:nvSpPr>
          <p:cNvPr id="3" name="Content Placeholder 2">
            <a:extLst>
              <a:ext uri="{FF2B5EF4-FFF2-40B4-BE49-F238E27FC236}">
                <a16:creationId xmlns:a16="http://schemas.microsoft.com/office/drawing/2014/main" id="{FA359D3B-5BE5-4646-89A2-D0BB4B0CA354}"/>
              </a:ext>
            </a:extLst>
          </p:cNvPr>
          <p:cNvSpPr>
            <a:spLocks noGrp="1"/>
          </p:cNvSpPr>
          <p:nvPr>
            <p:ph idx="1"/>
          </p:nvPr>
        </p:nvSpPr>
        <p:spPr>
          <a:xfrm>
            <a:off x="7534655" y="601315"/>
            <a:ext cx="4008101" cy="4384342"/>
          </a:xfrm>
        </p:spPr>
        <p:txBody>
          <a:bodyPr anchor="ctr">
            <a:normAutofit/>
          </a:bodyPr>
          <a:lstStyle/>
          <a:p>
            <a:endParaRPr lang="da-DK" sz="2000"/>
          </a:p>
        </p:txBody>
      </p:sp>
    </p:spTree>
    <p:extLst>
      <p:ext uri="{BB962C8B-B14F-4D97-AF65-F5344CB8AC3E}">
        <p14:creationId xmlns:p14="http://schemas.microsoft.com/office/powerpoint/2010/main" val="362151251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Office-tema</vt:lpstr>
      <vt:lpstr>Spørgsmål 7</vt:lpstr>
      <vt:lpstr>Cross-Platform Development</vt:lpstr>
      <vt:lpstr>Nyere Widget toolkits</vt:lpstr>
      <vt:lpstr>Write once, Run Anywhere</vt:lpstr>
      <vt:lpstr>New and Improved</vt:lpstr>
      <vt:lpstr>Web Applications on mobile</vt:lpstr>
      <vt:lpstr>Xamarin(Mono) .NET (mobile) crossplatform</vt:lpstr>
      <vt:lpstr>Windows RT komponent og implementering</vt:lpstr>
      <vt:lpstr>Windows RT Implementering</vt:lpstr>
      <vt:lpstr>Windows RT Implementering</vt:lpstr>
      <vt:lpstr>PowerPoint-præsentation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7</dc:title>
  <dc:creator>Andreas Blaabjerg</dc:creator>
  <cp:lastModifiedBy>Andreas Blaabjerg</cp:lastModifiedBy>
  <cp:revision>1</cp:revision>
  <dcterms:created xsi:type="dcterms:W3CDTF">2020-08-17T13:40:28Z</dcterms:created>
  <dcterms:modified xsi:type="dcterms:W3CDTF">2020-08-17T13:40:51Z</dcterms:modified>
</cp:coreProperties>
</file>