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1A763-B949-4568-B3EE-CDCA0030D9DC}" v="1" dt="2020-08-16T08:36:3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laabjerg" userId="b1962c2f08a3fd60" providerId="LiveId" clId="{59D1A763-B949-4568-B3EE-CDCA0030D9DC}"/>
    <pc:docChg chg="addSld modSld">
      <pc:chgData name="Andreas Blaabjerg" userId="b1962c2f08a3fd60" providerId="LiveId" clId="{59D1A763-B949-4568-B3EE-CDCA0030D9DC}" dt="2020-08-16T08:36:34.418" v="0"/>
      <pc:docMkLst>
        <pc:docMk/>
      </pc:docMkLst>
      <pc:sldChg chg="add">
        <pc:chgData name="Andreas Blaabjerg" userId="b1962c2f08a3fd60" providerId="LiveId" clId="{59D1A763-B949-4568-B3EE-CDCA0030D9DC}" dt="2020-08-16T08:36:34.418" v="0"/>
        <pc:sldMkLst>
          <pc:docMk/>
          <pc:sldMk cId="358589469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700D-B3C3-42B6-A247-2446B099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58F30FD-F20F-4657-9555-76CDCEB4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BD26B2-A9BB-4F49-8371-68546CD7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A79DB4-479C-4B3F-9FC4-2FA9B78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CAD67C-BCA0-464A-85FB-CF26D792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117F-1B46-4DE7-AD31-3B6721B6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FB3BF13-205C-4159-AB46-FD41E85D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9BDB54-51DC-4593-B46C-FB9D7EB1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9CFB1B9-60F0-4D2F-97CF-BFAA9AF2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B2AF7C-EC69-45CB-A5BE-EEA630BF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FB6CE13-0F0F-4ECF-A7FE-2B0CE25B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21DF8D0-BA3F-468A-945F-80D1D8A7A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BC9B66-C058-4361-B200-00896C92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016A20-AFE2-4459-8C0D-9EE75FDB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AD7AA1-006D-41FB-B80F-AC52D4C2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95DAC-2FE3-4BD1-BCE9-7345C064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7FA6C9-0034-4B90-B81B-4D17C0BD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EB9820-585F-4482-8C47-89186BED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8AB885-69A5-403C-93D7-EB0D03B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354B12-DD28-42FC-BD61-FFDC0478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4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BCB96-E374-4FA2-AC46-AA9E0F1E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5BC0479-8430-419F-97CE-93DA7BC9D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4D18F2-69EA-4745-9BE1-035EDC38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752DDB-4CC7-4F62-8BBF-7FA26A8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49ED03-1F05-42A5-98CD-023E3415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7366A-2BFB-416D-ACCE-62EF9E9A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F7CC34-A6A7-4A09-910B-5C3870501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73A19A5-C348-47CE-807D-08F7A5EC2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A7BEA68-DF97-4EE4-9CF7-A8A074DD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BD83754-4DD8-4FF6-A22F-897FE84D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02B873C-C7A6-4714-9284-46394407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0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49CF-00FE-4311-A2D7-72A13D99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B04E5D2-1B68-4E5B-B223-1D324C6C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A814ADF-E011-445A-9D26-2EEE5FE22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5520215-AC8F-4D61-AD2F-21AE54C5F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C9C4687-C8C7-4906-A11E-6658448D4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465FC15-9F3C-4D1E-B4C6-D1D9497C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881BCA8-4198-4A3F-A5D4-22F3DABA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8EF6514-1C31-4BAE-B846-A2A8DFE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A278A-C7F6-433A-AEF6-F736DBCA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5D9E2E1-D793-4AFC-AF46-EDA469D7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4B53FD-D950-490B-9E54-0588C00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49BC31C-F496-4FF0-B171-1A9FBE6C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51381A2-490A-4612-943C-8448DA42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0C17FD7-4507-421D-8433-17278365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C85F28E-EA8C-4489-8C06-89C0F08B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CB0DE-31C3-4D69-8AFE-9B7D72D5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03996-75CF-4665-9689-2C256D58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03694EE-9A49-4B8E-B85C-3D25EDB1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1980B67-BDD7-46C3-B185-1ADB9150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3142ABF-1506-4CC1-8807-1176CC37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BCC778E-1D8B-495E-980A-6F354B07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746F5-ACCF-4284-8C4F-C754F25E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26F44BE-370C-4629-9F19-F43C7079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6B76C4-4DDA-4EB3-8170-5C1D5149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E58733-1481-483D-90CE-9E9235D6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D0BEB2-537E-47E2-A801-4AEA1A0E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FA3B453-AD2E-429E-890C-79E9E897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32DA3D1-08A2-4F5A-84BF-D6DCEA20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019DAC9-B8BC-4DCD-8C7E-E3043E01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392E39-B3AB-4CEE-ACAF-84442A90E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ECFE-D750-46CB-8B76-DD114F97405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94EBA2-E4E8-4074-A7ED-769AC61DA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9BD2B8-768E-49D8-972B-9C33D0D27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BCB5-9A54-4CC8-ABC9-67107E0510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riam-webs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F0B9-8257-402C-A703-737BA8A7D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78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9C815-6004-4697-B02E-ABECE560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4376"/>
            <a:ext cx="9144000" cy="1063160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begrebet "</a:t>
            </a:r>
            <a:r>
              <a:rPr lang="da-DK" sz="1800" dirty="0" err="1"/>
              <a:t>Interoperability</a:t>
            </a:r>
            <a:r>
              <a:rPr lang="da-DK" sz="1800" dirty="0"/>
              <a:t>" generelt, og redegør for brugen af </a:t>
            </a:r>
            <a:r>
              <a:rPr lang="da-DK" sz="1800" dirty="0" err="1"/>
              <a:t>PInvoke</a:t>
            </a:r>
            <a:r>
              <a:rPr lang="da-DK" sz="1800" dirty="0"/>
              <a:t> samt </a:t>
            </a:r>
            <a:r>
              <a:rPr lang="da-DK" sz="1800" dirty="0" err="1"/>
              <a:t>interoperability</a:t>
            </a:r>
            <a:r>
              <a:rPr lang="da-DK" sz="1800" dirty="0"/>
              <a:t> mellem COM og .Net. Vis eksempler på </a:t>
            </a:r>
            <a:r>
              <a:rPr lang="da-DK" sz="1800" dirty="0" err="1"/>
              <a:t>interoperability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D2F0C1A6-6AE8-4541-A6CE-417E04A24AB4}"/>
              </a:ext>
            </a:extLst>
          </p:cNvPr>
          <p:cNvSpPr txBox="1"/>
          <p:nvPr/>
        </p:nvSpPr>
        <p:spPr>
          <a:xfrm>
            <a:off x="8370039" y="458458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B544DF1-A8C6-4BCD-9ED2-FC819F5E7C5E}"/>
              </a:ext>
            </a:extLst>
          </p:cNvPr>
          <p:cNvSpPr txBox="1"/>
          <p:nvPr/>
        </p:nvSpPr>
        <p:spPr>
          <a:xfrm>
            <a:off x="9312092" y="85618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199815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F060A-B708-4DA3-8FAF-4F6A5B60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 err="1"/>
              <a:t>Interoperability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A748BE-2E51-477E-8061-4DE9169E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”</a:t>
            </a:r>
            <a:r>
              <a:rPr lang="en-US" sz="2400" dirty="0"/>
              <a:t> Ability of a system (such as a weapons system) to work with or use the parts or equipment of another system </a:t>
            </a:r>
            <a:r>
              <a:rPr lang="da-DK" sz="2400" dirty="0"/>
              <a:t>” - </a:t>
            </a:r>
            <a:r>
              <a:rPr lang="da-DK" sz="2000" dirty="0">
                <a:hlinkClick r:id="rId2"/>
              </a:rPr>
              <a:t>www.merriam-webster.com</a:t>
            </a:r>
            <a:endParaRPr lang="da-DK" sz="2000" dirty="0"/>
          </a:p>
          <a:p>
            <a:r>
              <a:rPr lang="da-DK" sz="2400" dirty="0"/>
              <a:t>Systemer der gerne vil tale med hinanden. Eks. Et nyere system der skal bruge funktionalitet fra en Legacy driver.</a:t>
            </a:r>
          </a:p>
          <a:p>
            <a:r>
              <a:rPr lang="da-DK" sz="2400" dirty="0"/>
              <a:t>Der er ingen grund til at starte forfra.</a:t>
            </a:r>
          </a:p>
          <a:p>
            <a:r>
              <a:rPr lang="da-DK" sz="2400" dirty="0"/>
              <a:t>Dette ser vi meget ude i industrien, hvor kode har været uberørt i flere år, og den originale udvikler ikke er tilstede mere.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302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25A6C-5BFE-4202-9735-7A9B9427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Interoperability </a:t>
            </a:r>
            <a:r>
              <a:rPr lang="en-US" dirty="0" err="1"/>
              <a:t>mellem</a:t>
            </a:r>
            <a:r>
              <a:rPr lang="en-US" dirty="0"/>
              <a:t> COM </a:t>
            </a:r>
            <a:r>
              <a:rPr lang="en-US" dirty="0" err="1"/>
              <a:t>og</a:t>
            </a:r>
            <a:r>
              <a:rPr lang="en-US" dirty="0"/>
              <a:t> .NET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85EF7-F2AA-4A66-8778-5D35EE7CD5BB}"/>
              </a:ext>
            </a:extLst>
          </p:cNvPr>
          <p:cNvSpPr txBox="1"/>
          <p:nvPr/>
        </p:nvSpPr>
        <p:spPr>
          <a:xfrm>
            <a:off x="838200" y="2015406"/>
            <a:ext cx="4900749" cy="40283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Runtime Callable Wrapper </a:t>
            </a:r>
            <a:r>
              <a:rPr lang="en-US" sz="2000" dirty="0" err="1">
                <a:solidFill>
                  <a:srgbClr val="FFFFFF"/>
                </a:solidFill>
              </a:rPr>
              <a:t>sørger</a:t>
            </a:r>
            <a:r>
              <a:rPr lang="en-US" sz="2000" dirty="0">
                <a:solidFill>
                  <a:srgbClr val="FFFFFF"/>
                </a:solidFill>
              </a:rPr>
              <a:t> for at </a:t>
            </a:r>
            <a:r>
              <a:rPr lang="en-US" sz="2000" dirty="0" err="1">
                <a:solidFill>
                  <a:srgbClr val="FFFFFF"/>
                </a:solidFill>
              </a:rPr>
              <a:t>forbinde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til</a:t>
            </a:r>
            <a:r>
              <a:rPr lang="en-US" sz="2000" dirty="0">
                <a:solidFill>
                  <a:srgbClr val="FFFFFF"/>
                </a:solidFill>
              </a:rPr>
              <a:t> COM </a:t>
            </a:r>
            <a:r>
              <a:rPr lang="en-US" sz="2000" dirty="0" err="1">
                <a:solidFill>
                  <a:srgbClr val="FFFFFF"/>
                </a:solidFill>
              </a:rPr>
              <a:t>interfacene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COM server </a:t>
            </a:r>
            <a:r>
              <a:rPr lang="en-US" sz="2000" dirty="0" err="1">
                <a:solidFill>
                  <a:srgbClr val="FFFFFF"/>
                </a:solidFill>
              </a:rPr>
              <a:t>skal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destrueres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når</a:t>
            </a:r>
            <a:r>
              <a:rPr lang="en-US" sz="2000" dirty="0">
                <a:solidFill>
                  <a:srgbClr val="FFFFFF"/>
                </a:solidFill>
              </a:rPr>
              <a:t> den har </a:t>
            </a:r>
            <a:r>
              <a:rPr lang="en-US" sz="2000" dirty="0" err="1">
                <a:solidFill>
                  <a:srgbClr val="FFFFFF"/>
                </a:solidFill>
              </a:rPr>
              <a:t>udført</a:t>
            </a:r>
            <a:r>
              <a:rPr lang="en-US" sz="2000" dirty="0">
                <a:solidFill>
                  <a:srgbClr val="FFFFFF"/>
                </a:solidFill>
              </a:rPr>
              <a:t> sit </a:t>
            </a:r>
            <a:r>
              <a:rPr lang="en-US" sz="2000" dirty="0" err="1">
                <a:solidFill>
                  <a:srgbClr val="FFFFFF"/>
                </a:solidFill>
              </a:rPr>
              <a:t>arbejde</a:t>
            </a:r>
            <a:r>
              <a:rPr lang="en-US" sz="2000" dirty="0">
                <a:solidFill>
                  <a:srgbClr val="FFFFFF"/>
                </a:solidFill>
              </a:rPr>
              <a:t> . Det </a:t>
            </a:r>
            <a:r>
              <a:rPr lang="en-US" sz="2000" dirty="0" err="1">
                <a:solidFill>
                  <a:srgbClr val="FFFFFF"/>
                </a:solidFill>
              </a:rPr>
              <a:t>står</a:t>
            </a:r>
            <a:r>
              <a:rPr lang="en-US" sz="2000" dirty="0">
                <a:solidFill>
                  <a:srgbClr val="FFFFFF"/>
                </a:solidFill>
              </a:rPr>
              <a:t> RCW for.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Når</a:t>
            </a:r>
            <a:r>
              <a:rPr lang="en-US" sz="2000" dirty="0">
                <a:solidFill>
                  <a:srgbClr val="FFFFFF"/>
                </a:solidFill>
              </a:rPr>
              <a:t> RCW </a:t>
            </a:r>
            <a:r>
              <a:rPr lang="en-US" sz="2000" dirty="0" err="1">
                <a:solidFill>
                  <a:srgbClr val="FFFFFF"/>
                </a:solidFill>
              </a:rPr>
              <a:t>destrueres</a:t>
            </a:r>
            <a:r>
              <a:rPr lang="en-US" sz="2000" dirty="0">
                <a:solidFill>
                  <a:srgbClr val="FFFFFF"/>
                </a:solidFill>
              </a:rPr>
              <a:t> har den </a:t>
            </a:r>
            <a:r>
              <a:rPr lang="en-US" sz="2000" dirty="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“Finalize” </a:t>
            </a:r>
            <a:r>
              <a:rPr lang="en-US" sz="2000" dirty="0" err="1">
                <a:solidFill>
                  <a:srgbClr val="FFFFFF"/>
                </a:solidFill>
              </a:rPr>
              <a:t>metode</a:t>
            </a:r>
            <a:r>
              <a:rPr lang="en-US" sz="2000" dirty="0">
                <a:solidFill>
                  <a:srgbClr val="FFFFFF"/>
                </a:solidFill>
              </a:rPr>
              <a:t> I sin destructor,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sørger</a:t>
            </a:r>
            <a:r>
              <a:rPr lang="en-US" sz="2000" dirty="0">
                <a:solidFill>
                  <a:srgbClr val="FFFFFF"/>
                </a:solidFill>
              </a:rPr>
              <a:t> for at den </a:t>
            </a:r>
            <a:r>
              <a:rPr lang="en-US" sz="2000" dirty="0" err="1">
                <a:solidFill>
                  <a:srgbClr val="FFFFFF"/>
                </a:solidFill>
              </a:rPr>
              <a:t>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nå</a:t>
            </a:r>
            <a:r>
              <a:rPr lang="en-US" sz="2000" dirty="0">
                <a:solidFill>
                  <a:srgbClr val="FFFFFF"/>
                </a:solidFill>
              </a:rPr>
              <a:t> at </a:t>
            </a:r>
            <a:r>
              <a:rPr lang="en-US" sz="2000" dirty="0" err="1">
                <a:solidFill>
                  <a:srgbClr val="FFFFFF"/>
                </a:solidFill>
              </a:rPr>
              <a:t>rydde</a:t>
            </a:r>
            <a:r>
              <a:rPr lang="en-US" sz="2000" dirty="0">
                <a:solidFill>
                  <a:srgbClr val="FFFFFF"/>
                </a:solidFill>
              </a:rPr>
              <a:t> op </a:t>
            </a:r>
            <a:r>
              <a:rPr lang="en-US" sz="2000" dirty="0" err="1">
                <a:solidFill>
                  <a:srgbClr val="FFFFFF"/>
                </a:solidFill>
              </a:rPr>
              <a:t>og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deallokere</a:t>
            </a:r>
            <a:r>
              <a:rPr lang="en-US" sz="2000" dirty="0">
                <a:solidFill>
                  <a:srgbClr val="FFFFFF"/>
                </a:solidFill>
              </a:rPr>
              <a:t> det COM </a:t>
            </a:r>
            <a:r>
              <a:rPr lang="en-US" sz="2000" dirty="0" err="1">
                <a:solidFill>
                  <a:srgbClr val="FFFFFF"/>
                </a:solidFill>
              </a:rPr>
              <a:t>objekt</a:t>
            </a:r>
            <a:r>
              <a:rPr lang="en-US" sz="2000" dirty="0">
                <a:solidFill>
                  <a:srgbClr val="FFFFFF"/>
                </a:solidFill>
              </a:rPr>
              <a:t> den taler med. </a:t>
            </a:r>
            <a:r>
              <a:rPr lang="en-US" sz="2000" dirty="0" err="1">
                <a:solidFill>
                  <a:srgbClr val="FFFFFF"/>
                </a:solidFill>
              </a:rPr>
              <a:t>Inden</a:t>
            </a:r>
            <a:r>
              <a:rPr lang="en-US" sz="2000" dirty="0">
                <a:solidFill>
                  <a:srgbClr val="FFFFFF"/>
                </a:solidFill>
              </a:rPr>
              <a:t> Garbage </a:t>
            </a:r>
            <a:r>
              <a:rPr lang="en-US" sz="2000" dirty="0" err="1">
                <a:solidFill>
                  <a:srgbClr val="FFFFFF"/>
                </a:solidFill>
              </a:rPr>
              <a:t>collectoren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destruerer</a:t>
            </a:r>
            <a:r>
              <a:rPr lang="en-US" sz="2000" dirty="0">
                <a:solidFill>
                  <a:srgbClr val="FFFFFF"/>
                </a:solidFill>
              </a:rPr>
              <a:t> RCW.</a:t>
            </a:r>
          </a:p>
        </p:txBody>
      </p:sp>
      <p:pic>
        <p:nvPicPr>
          <p:cNvPr id="4" name="Billede 5">
            <a:extLst>
              <a:ext uri="{FF2B5EF4-FFF2-40B4-BE49-F238E27FC236}">
                <a16:creationId xmlns:a16="http://schemas.microsoft.com/office/drawing/2014/main" id="{3A2641C3-7245-4293-BB36-D6444848A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2565" y="1817081"/>
            <a:ext cx="3649969" cy="213109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E3D90-C275-4601-BE84-DCDBC4CDC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128036"/>
            <a:ext cx="4483106" cy="236483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DE757-0E27-4307-BFA7-EA58024E89F7}"/>
              </a:ext>
            </a:extLst>
          </p:cNvPr>
          <p:cNvSpPr txBox="1"/>
          <p:nvPr/>
        </p:nvSpPr>
        <p:spPr>
          <a:xfrm>
            <a:off x="6908801" y="6492876"/>
            <a:ext cx="4483106" cy="30503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 err="1">
                <a:solidFill>
                  <a:srgbClr val="FFFFFF"/>
                </a:solidFill>
              </a:rPr>
              <a:t>Kilde</a:t>
            </a:r>
            <a:r>
              <a:rPr lang="en-US" sz="1300" dirty="0">
                <a:solidFill>
                  <a:srgbClr val="FFFFFF"/>
                </a:solidFill>
              </a:rPr>
              <a:t>: </a:t>
            </a:r>
            <a:r>
              <a:rPr lang="en-US" sz="1300" dirty="0" err="1">
                <a:solidFill>
                  <a:srgbClr val="FFFFFF"/>
                </a:solidFill>
              </a:rPr>
              <a:t>Lektions</a:t>
            </a:r>
            <a:r>
              <a:rPr lang="en-US" sz="1300" dirty="0">
                <a:solidFill>
                  <a:srgbClr val="FFFFFF"/>
                </a:solidFill>
              </a:rPr>
              <a:t> slides</a:t>
            </a:r>
          </a:p>
          <a:p>
            <a:pPr algn="ctr">
              <a:spcAft>
                <a:spcPts val="600"/>
              </a:spcAft>
            </a:pPr>
            <a:endParaRPr lang="da-DK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3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2234-BAA5-435C-A36A-B80ECF1F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Interoperability </a:t>
            </a:r>
            <a:r>
              <a:rPr lang="en-US" dirty="0" err="1"/>
              <a:t>mellem</a:t>
            </a:r>
            <a:r>
              <a:rPr lang="en-US" dirty="0"/>
              <a:t> COM </a:t>
            </a:r>
            <a:r>
              <a:rPr lang="en-US" dirty="0" err="1"/>
              <a:t>og</a:t>
            </a:r>
            <a:r>
              <a:rPr lang="en-US" dirty="0"/>
              <a:t> .NET (2)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EE99-92E7-4F0A-A412-FD135D10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200"/>
              <a:t>Man kan også kalde fra COM til .NET</a:t>
            </a:r>
          </a:p>
          <a:p>
            <a:r>
              <a:rPr lang="da-DK" sz="2200"/>
              <a:t>Her ville CCW blive brugt. COM Callable Wrapper.</a:t>
            </a:r>
          </a:p>
          <a:p>
            <a:r>
              <a:rPr lang="da-DK" sz="2200"/>
              <a:t>CCW vil implementere mange interfaces som er nødvendige for at COM skal kunne bruge .NET koden.</a:t>
            </a:r>
          </a:p>
          <a:p>
            <a:pPr lvl="1"/>
            <a:r>
              <a:rPr lang="da-DK" sz="2200"/>
              <a:t>IUnkown,IDispatch, ITypeInfo, IProvideClassInfo, IConnectionPoint, osv...</a:t>
            </a:r>
          </a:p>
          <a:p>
            <a:r>
              <a:rPr lang="da-DK" sz="2200"/>
              <a:t>Du kan ikke kalde alt fra .NET i COM</a:t>
            </a:r>
          </a:p>
          <a:p>
            <a:r>
              <a:rPr lang="da-DK" sz="2200"/>
              <a:t>Her kan der laves et typelibrary med TLBEXP.exe og installere det i GAC’en</a:t>
            </a:r>
          </a:p>
          <a:p>
            <a:r>
              <a:rPr lang="da-DK" sz="2200"/>
              <a:t>Static functioner er ikke eksisterende i COM</a:t>
            </a:r>
          </a:p>
        </p:txBody>
      </p:sp>
    </p:spTree>
    <p:extLst>
      <p:ext uri="{BB962C8B-B14F-4D97-AF65-F5344CB8AC3E}">
        <p14:creationId xmlns:p14="http://schemas.microsoft.com/office/powerpoint/2010/main" val="402877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547C-84B7-472F-B161-D14A21F7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PInvoke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0CF6-4247-4C7B-903B-FD6C8B76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Pinvoke</a:t>
            </a:r>
            <a:r>
              <a:rPr lang="da-DK" sz="2400" dirty="0">
                <a:solidFill>
                  <a:schemeClr val="bg1"/>
                </a:solidFill>
              </a:rPr>
              <a:t> står for Platform </a:t>
            </a:r>
            <a:r>
              <a:rPr lang="da-DK" sz="2400" dirty="0" err="1">
                <a:solidFill>
                  <a:schemeClr val="bg1"/>
                </a:solidFill>
              </a:rPr>
              <a:t>Invoke</a:t>
            </a:r>
            <a:r>
              <a:rPr lang="da-DK" sz="2400" dirty="0">
                <a:solidFill>
                  <a:schemeClr val="bg1"/>
                </a:solidFill>
              </a:rPr>
              <a:t>.</a:t>
            </a:r>
          </a:p>
          <a:p>
            <a:r>
              <a:rPr lang="da-DK" sz="2400" dirty="0" err="1">
                <a:solidFill>
                  <a:schemeClr val="bg1"/>
                </a:solidFill>
              </a:rPr>
              <a:t>Pinvoke</a:t>
            </a:r>
            <a:r>
              <a:rPr lang="da-DK" sz="2400" dirty="0">
                <a:solidFill>
                  <a:schemeClr val="bg1"/>
                </a:solidFill>
              </a:rPr>
              <a:t> Ses som om at der skabes en statisk </a:t>
            </a:r>
            <a:r>
              <a:rPr lang="da-DK" sz="2400" dirty="0" err="1">
                <a:solidFill>
                  <a:schemeClr val="bg1"/>
                </a:solidFill>
              </a:rPr>
              <a:t>entry</a:t>
            </a:r>
            <a:r>
              <a:rPr lang="da-DK" sz="2400" dirty="0">
                <a:solidFill>
                  <a:schemeClr val="bg1"/>
                </a:solidFill>
              </a:rPr>
              <a:t> til den </a:t>
            </a:r>
            <a:r>
              <a:rPr lang="da-DK" sz="2400" dirty="0" err="1">
                <a:solidFill>
                  <a:schemeClr val="bg1"/>
                </a:solidFill>
              </a:rPr>
              <a:t>unmanagede</a:t>
            </a:r>
            <a:r>
              <a:rPr lang="da-DK" sz="2400" dirty="0">
                <a:solidFill>
                  <a:schemeClr val="bg1"/>
                </a:solidFill>
              </a:rPr>
              <a:t> DLL som der prøves at kaldes til. </a:t>
            </a:r>
          </a:p>
          <a:p>
            <a:r>
              <a:rPr lang="da-DK" sz="2400" dirty="0">
                <a:solidFill>
                  <a:schemeClr val="bg1"/>
                </a:solidFill>
              </a:rPr>
              <a:t>Omhandler at kalde kode som ligger i en </a:t>
            </a:r>
            <a:r>
              <a:rPr lang="da-DK" sz="2400" dirty="0" err="1">
                <a:solidFill>
                  <a:schemeClr val="bg1"/>
                </a:solidFill>
              </a:rPr>
              <a:t>unmanaged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codebase</a:t>
            </a:r>
            <a:r>
              <a:rPr lang="da-DK" sz="2400" dirty="0">
                <a:solidFill>
                  <a:schemeClr val="bg1"/>
                </a:solidFill>
              </a:rPr>
              <a:t> fra en kode i en </a:t>
            </a:r>
            <a:r>
              <a:rPr lang="da-DK" sz="2400" dirty="0" err="1">
                <a:solidFill>
                  <a:schemeClr val="bg1"/>
                </a:solidFill>
              </a:rPr>
              <a:t>managedcode</a:t>
            </a:r>
            <a:r>
              <a:rPr lang="da-DK" sz="2400" dirty="0">
                <a:solidFill>
                  <a:schemeClr val="bg1"/>
                </a:solidFill>
              </a:rPr>
              <a:t> base.</a:t>
            </a:r>
          </a:p>
          <a:p>
            <a:r>
              <a:rPr lang="da-DK" sz="2400" dirty="0">
                <a:solidFill>
                  <a:schemeClr val="bg1"/>
                </a:solidFill>
              </a:rPr>
              <a:t>Det </a:t>
            </a:r>
            <a:r>
              <a:rPr lang="da-DK" sz="2400" dirty="0" err="1">
                <a:solidFill>
                  <a:schemeClr val="bg1"/>
                </a:solidFill>
              </a:rPr>
              <a:t>krævers</a:t>
            </a:r>
            <a:r>
              <a:rPr lang="da-DK" sz="2400" dirty="0">
                <a:solidFill>
                  <a:schemeClr val="bg1"/>
                </a:solidFill>
              </a:rPr>
              <a:t> at der tages højde for datatyper når der skal kaldes noget gammelt kode. Eks. Skal </a:t>
            </a:r>
            <a:r>
              <a:rPr lang="da-DK" sz="2400" dirty="0" err="1">
                <a:solidFill>
                  <a:schemeClr val="bg1"/>
                </a:solidFill>
              </a:rPr>
              <a:t>char</a:t>
            </a:r>
            <a:r>
              <a:rPr lang="da-DK" sz="2400" dirty="0">
                <a:solidFill>
                  <a:schemeClr val="bg1"/>
                </a:solidFill>
              </a:rPr>
              <a:t> * blive til en </a:t>
            </a:r>
            <a:r>
              <a:rPr lang="da-DK" sz="2400" dirty="0" err="1">
                <a:solidFill>
                  <a:schemeClr val="bg1"/>
                </a:solidFill>
              </a:rPr>
              <a:t>string</a:t>
            </a:r>
            <a:r>
              <a:rPr lang="da-DK" sz="2400" dirty="0">
                <a:solidFill>
                  <a:schemeClr val="bg1"/>
                </a:solidFill>
              </a:rPr>
              <a:t>. Dette kaldes for </a:t>
            </a:r>
            <a:r>
              <a:rPr lang="da-DK" sz="2400" dirty="0" err="1">
                <a:solidFill>
                  <a:schemeClr val="bg1"/>
                </a:solidFill>
              </a:rPr>
              <a:t>Marshalling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Her bruges </a:t>
            </a:r>
            <a:r>
              <a:rPr lang="da-DK" sz="2400" dirty="0" err="1">
                <a:solidFill>
                  <a:schemeClr val="bg1"/>
                </a:solidFill>
              </a:rPr>
              <a:t>MarshalAs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attribute</a:t>
            </a:r>
            <a:endParaRPr lang="da-DK" sz="2400" dirty="0">
              <a:solidFill>
                <a:schemeClr val="bg1"/>
              </a:solidFill>
            </a:endParaRPr>
          </a:p>
          <a:p>
            <a:endParaRPr lang="da-D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1119-DBDF-46BA-951C-84704694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Marshalling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3467-2F96-475F-8578-AE29CEE8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200" dirty="0"/>
              <a:t>I nogen tilfælde er det svært at mappe direkte over, så man kan vælge at sende et objekt som en </a:t>
            </a:r>
            <a:r>
              <a:rPr lang="da-DK" sz="2200" dirty="0" err="1"/>
              <a:t>void</a:t>
            </a:r>
            <a:r>
              <a:rPr lang="da-DK" sz="2200" dirty="0"/>
              <a:t> pointer og derefter mappe det til hvad der ønskes</a:t>
            </a:r>
          </a:p>
          <a:p>
            <a:r>
              <a:rPr lang="da-DK" sz="2200" dirty="0"/>
              <a:t>På grund af en </a:t>
            </a:r>
            <a:r>
              <a:rPr lang="da-DK" sz="2200" dirty="0" err="1"/>
              <a:t>garbagecollector</a:t>
            </a:r>
            <a:r>
              <a:rPr lang="da-DK" sz="2200" dirty="0"/>
              <a:t> kan det skabe problemer hvis man allokerer på den </a:t>
            </a:r>
            <a:r>
              <a:rPr lang="da-DK" sz="2200" dirty="0" err="1"/>
              <a:t>managede</a:t>
            </a:r>
            <a:r>
              <a:rPr lang="da-DK" sz="2200" dirty="0"/>
              <a:t> </a:t>
            </a:r>
            <a:r>
              <a:rPr lang="da-DK" sz="2200" dirty="0" err="1"/>
              <a:t>heap</a:t>
            </a:r>
            <a:r>
              <a:rPr lang="da-DK" sz="2200" dirty="0"/>
              <a:t> og sender adressen over, da den kommer til at rydde op og adresserne ikke vil passe mere. </a:t>
            </a:r>
          </a:p>
          <a:p>
            <a:r>
              <a:rPr lang="da-DK" sz="2200" dirty="0"/>
              <a:t>Kan løses ved at </a:t>
            </a:r>
            <a:r>
              <a:rPr lang="da-DK" sz="2200" dirty="0" err="1"/>
              <a:t>pinne</a:t>
            </a:r>
            <a:r>
              <a:rPr lang="da-DK" sz="2200" dirty="0"/>
              <a:t> objektet, dog er det dårligt for </a:t>
            </a:r>
            <a:r>
              <a:rPr lang="da-DK" sz="2200" dirty="0" err="1"/>
              <a:t>garbagecollectorens</a:t>
            </a:r>
            <a:r>
              <a:rPr lang="da-DK" sz="2200" dirty="0"/>
              <a:t> effektivitet</a:t>
            </a:r>
          </a:p>
          <a:p>
            <a:r>
              <a:rPr lang="da-DK" sz="2200" dirty="0"/>
              <a:t>Derfor kan man bruge selve </a:t>
            </a:r>
            <a:r>
              <a:rPr lang="da-DK" sz="2200" dirty="0" err="1"/>
              <a:t>Marshal</a:t>
            </a:r>
            <a:r>
              <a:rPr lang="da-DK" sz="2200" dirty="0"/>
              <a:t> klassen i de tilfælde hvor man vil allokere </a:t>
            </a:r>
            <a:r>
              <a:rPr lang="da-DK" sz="2200" dirty="0" err="1"/>
              <a:t>memory</a:t>
            </a:r>
            <a:r>
              <a:rPr lang="da-DK" sz="2200" dirty="0"/>
              <a:t> indenfor den </a:t>
            </a:r>
            <a:r>
              <a:rPr lang="da-DK" sz="2200" dirty="0" err="1"/>
              <a:t>unmanagede</a:t>
            </a:r>
            <a:r>
              <a:rPr lang="da-DK" sz="2200" dirty="0"/>
              <a:t> kode og sende det over til den </a:t>
            </a:r>
            <a:r>
              <a:rPr lang="da-DK" sz="2200" dirty="0" err="1"/>
              <a:t>managede</a:t>
            </a:r>
            <a:r>
              <a:rPr lang="da-DK" sz="2200" dirty="0"/>
              <a:t> kode.</a:t>
            </a:r>
          </a:p>
          <a:p>
            <a:endParaRPr lang="da-DK" sz="2200" dirty="0"/>
          </a:p>
          <a:p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76627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56BA-150D-4CA1-B0C0-F3047DD8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Performance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0E54-F1F0-46E2-9E5E-F9F347CA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30 instruktioner per kald når der skal bruges kode fra COM i .NET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Brug dem ikke i en lykke</a:t>
            </a:r>
          </a:p>
          <a:p>
            <a:r>
              <a:rPr lang="da-DK" sz="2400" dirty="0">
                <a:solidFill>
                  <a:schemeClr val="bg1"/>
                </a:solidFill>
              </a:rPr>
              <a:t>Datatyper giver lidt overhead, da de skal mappes over</a:t>
            </a:r>
          </a:p>
          <a:p>
            <a:r>
              <a:rPr lang="da-DK" sz="2400" dirty="0">
                <a:solidFill>
                  <a:schemeClr val="bg1"/>
                </a:solidFill>
              </a:rPr>
              <a:t>Generelt skal man bruge kaldende til en </a:t>
            </a:r>
            <a:r>
              <a:rPr lang="da-DK" sz="2400" dirty="0" err="1">
                <a:solidFill>
                  <a:schemeClr val="bg1"/>
                </a:solidFill>
              </a:rPr>
              <a:t>unmanaged</a:t>
            </a:r>
            <a:r>
              <a:rPr lang="da-DK" sz="2400" dirty="0">
                <a:solidFill>
                  <a:schemeClr val="bg1"/>
                </a:solidFill>
              </a:rPr>
              <a:t> kode klogt. 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Hellere færre men større kald (Mere der skal processeres). End mange små kald.</a:t>
            </a:r>
          </a:p>
        </p:txBody>
      </p:sp>
    </p:spTree>
    <p:extLst>
      <p:ext uri="{BB962C8B-B14F-4D97-AF65-F5344CB8AC3E}">
        <p14:creationId xmlns:p14="http://schemas.microsoft.com/office/powerpoint/2010/main" val="362922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DFAB-8A89-4EDF-8BA6-DB22D44D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C0F2-C251-40B1-BCAC-929F6F99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37414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Spørgsmål 6</vt:lpstr>
      <vt:lpstr>Interoperability</vt:lpstr>
      <vt:lpstr>Interoperability mellem COM og .NET (1)</vt:lpstr>
      <vt:lpstr>Interoperability mellem COM og .NET (2)</vt:lpstr>
      <vt:lpstr>PInvoke</vt:lpstr>
      <vt:lpstr>Marshalling</vt:lpstr>
      <vt:lpstr>Performance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6</dc:title>
  <dc:creator>Andreas Blaabjerg</dc:creator>
  <cp:lastModifiedBy>Andreas Blaabjerg</cp:lastModifiedBy>
  <cp:revision>6</cp:revision>
  <dcterms:created xsi:type="dcterms:W3CDTF">2020-08-17T12:29:45Z</dcterms:created>
  <dcterms:modified xsi:type="dcterms:W3CDTF">2020-08-19T06:02:49Z</dcterms:modified>
</cp:coreProperties>
</file>