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0" r:id="rId3"/>
    <p:sldId id="283" r:id="rId4"/>
    <p:sldId id="265" r:id="rId5"/>
    <p:sldId id="276" r:id="rId6"/>
    <p:sldId id="277" r:id="rId7"/>
    <p:sldId id="278" r:id="rId8"/>
    <p:sldId id="279" r:id="rId9"/>
    <p:sldId id="266" r:id="rId10"/>
    <p:sldId id="267" r:id="rId11"/>
    <p:sldId id="269" r:id="rId12"/>
    <p:sldId id="272" r:id="rId13"/>
    <p:sldId id="271" r:id="rId14"/>
    <p:sldId id="273" r:id="rId15"/>
    <p:sldId id="274" r:id="rId16"/>
    <p:sldId id="280" r:id="rId17"/>
    <p:sldId id="281" r:id="rId18"/>
    <p:sldId id="282" r:id="rId19"/>
    <p:sldId id="284" r:id="rId20"/>
    <p:sldId id="28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773"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524000" y="1820813"/>
            <a:ext cx="9144000" cy="4267200"/>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9" name="TextBox 8">
            <a:extLst>
              <a:ext uri="{FF2B5EF4-FFF2-40B4-BE49-F238E27FC236}">
                <a16:creationId xmlns:a16="http://schemas.microsoft.com/office/drawing/2014/main" id="{7AAA1D37-DE4D-CFE0-FBF7-7698A9E06025}"/>
              </a:ext>
            </a:extLst>
          </p:cNvPr>
          <p:cNvSpPr txBox="1"/>
          <p:nvPr userDrawn="1"/>
        </p:nvSpPr>
        <p:spPr>
          <a:xfrm rot="20527931">
            <a:off x="4104320" y="1978181"/>
            <a:ext cx="6590037" cy="1015663"/>
          </a:xfrm>
          <a:prstGeom prst="rect">
            <a:avLst/>
          </a:prstGeom>
          <a:noFill/>
        </p:spPr>
        <p:txBody>
          <a:bodyPr wrap="square" rtlCol="0">
            <a:spAutoFit/>
          </a:bodyPr>
          <a:lstStyle/>
          <a:p>
            <a:r>
              <a:rPr lang="en-IN" sz="6000" dirty="0">
                <a:solidFill>
                  <a:schemeClr val="tx2">
                    <a:lumMod val="25000"/>
                  </a:schemeClr>
                </a:solidFill>
              </a:rPr>
              <a:t>Vishvajeet Singh</a:t>
            </a: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3/4/2024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3/4/2024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3/4/2024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3/4/2024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
        <p:nvSpPr>
          <p:cNvPr id="7" name="TextBox 6">
            <a:extLst>
              <a:ext uri="{FF2B5EF4-FFF2-40B4-BE49-F238E27FC236}">
                <a16:creationId xmlns:a16="http://schemas.microsoft.com/office/drawing/2014/main" id="{DE5F1959-8EE1-260F-3C07-05F58B89C3C0}"/>
              </a:ext>
            </a:extLst>
          </p:cNvPr>
          <p:cNvSpPr txBox="1"/>
          <p:nvPr userDrawn="1"/>
        </p:nvSpPr>
        <p:spPr>
          <a:xfrm rot="20771180">
            <a:off x="4497760" y="2564904"/>
            <a:ext cx="7694240" cy="1015663"/>
          </a:xfrm>
          <a:prstGeom prst="rect">
            <a:avLst/>
          </a:prstGeom>
          <a:noFill/>
        </p:spPr>
        <p:txBody>
          <a:bodyPr wrap="square" rtlCol="0">
            <a:spAutoFit/>
          </a:bodyPr>
          <a:lstStyle/>
          <a:p>
            <a:r>
              <a:rPr lang="en-IN" sz="6000" dirty="0">
                <a:solidFill>
                  <a:schemeClr val="tx2">
                    <a:lumMod val="25000"/>
                  </a:schemeClr>
                </a:solidFill>
              </a:rPr>
              <a:t>Vishvajeet Singh</a:t>
            </a: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acktracking-introduc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ptos Mono" panose="020F0502020204030204" pitchFamily="49" charset="0"/>
              </a:rPr>
              <a:t>DSA Self Paced </a:t>
            </a:r>
            <a:endParaRPr dirty="0">
              <a:latin typeface="Aptos Mono" panose="020F0502020204030204" pitchFamily="49" charset="0"/>
            </a:endParaRPr>
          </a:p>
        </p:txBody>
      </p:sp>
      <p:sp>
        <p:nvSpPr>
          <p:cNvPr id="3" name="Subtitle 2"/>
          <p:cNvSpPr>
            <a:spLocks noGrp="1"/>
          </p:cNvSpPr>
          <p:nvPr>
            <p:ph type="subTitle" idx="1"/>
          </p:nvPr>
        </p:nvSpPr>
        <p:spPr/>
        <p:txBody>
          <a:bodyPr/>
          <a:lstStyle/>
          <a:p>
            <a:r>
              <a:rPr lang="en-IN" dirty="0"/>
              <a:t>A 6 weeks summer training course</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3664"/>
            <a:ext cx="7991872" cy="738336"/>
          </a:xfrm>
        </p:spPr>
        <p:txBody>
          <a:bodyPr>
            <a:normAutofit/>
          </a:bodyPr>
          <a:lstStyle/>
          <a:p>
            <a:r>
              <a:rPr lang="en-IN" sz="2500" dirty="0"/>
              <a:t>				</a:t>
            </a:r>
            <a:r>
              <a:rPr lang="en-IN" sz="3500" u="sng" dirty="0"/>
              <a:t>Arrays</a:t>
            </a:r>
            <a:endParaRPr sz="3500" u="sng" dirty="0"/>
          </a:p>
        </p:txBody>
      </p:sp>
      <p:sp>
        <p:nvSpPr>
          <p:cNvPr id="6" name="Content Placeholder 5">
            <a:extLst>
              <a:ext uri="{FF2B5EF4-FFF2-40B4-BE49-F238E27FC236}">
                <a16:creationId xmlns:a16="http://schemas.microsoft.com/office/drawing/2014/main" id="{B17C443E-5903-39B4-AF48-15ABDB8572A5}"/>
              </a:ext>
            </a:extLst>
          </p:cNvPr>
          <p:cNvSpPr>
            <a:spLocks noGrp="1"/>
          </p:cNvSpPr>
          <p:nvPr>
            <p:ph sz="half" idx="2"/>
          </p:nvPr>
        </p:nvSpPr>
        <p:spPr>
          <a:xfrm>
            <a:off x="623392" y="980728"/>
            <a:ext cx="11305256" cy="5688631"/>
          </a:xfrm>
        </p:spPr>
        <p:txBody>
          <a:bodyPr/>
          <a:lstStyle/>
          <a:p>
            <a:r>
              <a:rPr lang="en-GB" b="0" i="1" dirty="0">
                <a:solidFill>
                  <a:srgbClr val="FFFFFF"/>
                </a:solidFill>
                <a:effectLst/>
                <a:latin typeface="Nunito" panose="020F0502020204030204" pitchFamily="2" charset="0"/>
              </a:rPr>
              <a:t>An array is a collection of items of same data type stored at contiguous memory locations.</a:t>
            </a:r>
          </a:p>
          <a:p>
            <a:pPr marL="0" indent="0">
              <a:buNone/>
            </a:pPr>
            <a:r>
              <a:rPr lang="en-GB" b="0" i="1" dirty="0">
                <a:solidFill>
                  <a:srgbClr val="FFFFFF"/>
                </a:solidFill>
                <a:effectLst/>
                <a:latin typeface="Nunito" panose="020F0502020204030204" pitchFamily="2" charset="0"/>
              </a:rPr>
              <a:t> </a:t>
            </a: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algn="just"/>
            <a:r>
              <a:rPr lang="en-GB" b="1" i="0" dirty="0">
                <a:effectLst/>
                <a:latin typeface="Lato" panose="020F0502020204030204" pitchFamily="34" charset="0"/>
              </a:rPr>
              <a:t>Basic terminologies of array</a:t>
            </a:r>
          </a:p>
          <a:p>
            <a:pPr algn="just">
              <a:buFont typeface="Arial" panose="020B0604020202020204" pitchFamily="34" charset="0"/>
              <a:buChar char="•"/>
            </a:pPr>
            <a:r>
              <a:rPr lang="en-GB" b="1" i="0" dirty="0">
                <a:solidFill>
                  <a:srgbClr val="A5A5A5"/>
                </a:solidFill>
                <a:effectLst/>
                <a:latin typeface="sofia-pro"/>
              </a:rPr>
              <a:t>Array Index:</a:t>
            </a:r>
            <a:r>
              <a:rPr lang="en-GB" b="0" i="0" dirty="0">
                <a:solidFill>
                  <a:srgbClr val="A5A5A5"/>
                </a:solidFill>
                <a:effectLst/>
                <a:latin typeface="sofia-pro"/>
              </a:rPr>
              <a:t> In an array, elements are identified by their indexes. Array index starts from 0.</a:t>
            </a:r>
          </a:p>
          <a:p>
            <a:pPr algn="just">
              <a:buFont typeface="Arial" panose="020B0604020202020204" pitchFamily="34" charset="0"/>
              <a:buChar char="•"/>
            </a:pPr>
            <a:r>
              <a:rPr lang="en-GB" b="1" i="0" dirty="0">
                <a:solidFill>
                  <a:srgbClr val="A5A5A5"/>
                </a:solidFill>
                <a:effectLst/>
                <a:latin typeface="sofia-pro"/>
              </a:rPr>
              <a:t>Array element: </a:t>
            </a:r>
            <a:r>
              <a:rPr lang="en-GB" b="0" i="0" dirty="0">
                <a:solidFill>
                  <a:srgbClr val="A5A5A5"/>
                </a:solidFill>
                <a:effectLst/>
                <a:latin typeface="sofia-pro"/>
              </a:rPr>
              <a:t>Elements are items stored in an array and can be accessed by their index.</a:t>
            </a:r>
          </a:p>
          <a:p>
            <a:pPr algn="just">
              <a:buFont typeface="Arial" panose="020B0604020202020204" pitchFamily="34" charset="0"/>
              <a:buChar char="•"/>
            </a:pPr>
            <a:r>
              <a:rPr lang="en-GB" b="1" i="0" dirty="0">
                <a:solidFill>
                  <a:srgbClr val="A5A5A5"/>
                </a:solidFill>
                <a:effectLst/>
                <a:latin typeface="sofia-pro"/>
              </a:rPr>
              <a:t>Array Length:</a:t>
            </a:r>
            <a:r>
              <a:rPr lang="en-GB" b="0" i="0" dirty="0">
                <a:solidFill>
                  <a:srgbClr val="A5A5A5"/>
                </a:solidFill>
                <a:effectLst/>
                <a:latin typeface="sofia-pro"/>
              </a:rPr>
              <a:t> The length of an array is determined by the number of elements it can contain.</a:t>
            </a:r>
          </a:p>
          <a:p>
            <a:pPr marL="0" indent="0">
              <a:buNone/>
            </a:pPr>
            <a:endParaRPr lang="en-IN" dirty="0"/>
          </a:p>
        </p:txBody>
      </p:sp>
      <p:pic>
        <p:nvPicPr>
          <p:cNvPr id="10" name="Picture 9" descr="A green rectangular object with numbers and black arrows">
            <a:extLst>
              <a:ext uri="{FF2B5EF4-FFF2-40B4-BE49-F238E27FC236}">
                <a16:creationId xmlns:a16="http://schemas.microsoft.com/office/drawing/2014/main" id="{8BB64634-DFAC-9F97-C476-72F66543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174" y="1700808"/>
            <a:ext cx="9655651" cy="2520677"/>
          </a:xfrm>
          <a:prstGeom prst="rect">
            <a:avLst/>
          </a:prstGeom>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0"/>
            <a:ext cx="6480720" cy="838200"/>
          </a:xfrm>
        </p:spPr>
        <p:txBody>
          <a:bodyPr>
            <a:normAutofit/>
          </a:bodyPr>
          <a:lstStyle/>
          <a:p>
            <a:r>
              <a:rPr lang="en-IN" sz="3500" dirty="0"/>
              <a:t>			 Linked List</a:t>
            </a:r>
            <a:endParaRPr sz="3500" dirty="0"/>
          </a:p>
        </p:txBody>
      </p:sp>
      <p:sp>
        <p:nvSpPr>
          <p:cNvPr id="4" name="Content Placeholder 3">
            <a:extLst>
              <a:ext uri="{FF2B5EF4-FFF2-40B4-BE49-F238E27FC236}">
                <a16:creationId xmlns:a16="http://schemas.microsoft.com/office/drawing/2014/main" id="{1A16AAE3-A8C6-14B4-9D65-E20DC1645D74}"/>
              </a:ext>
            </a:extLst>
          </p:cNvPr>
          <p:cNvSpPr>
            <a:spLocks noGrp="1"/>
          </p:cNvSpPr>
          <p:nvPr>
            <p:ph idx="1"/>
          </p:nvPr>
        </p:nvSpPr>
        <p:spPr>
          <a:xfrm>
            <a:off x="263352" y="1124744"/>
            <a:ext cx="11809312" cy="5976664"/>
          </a:xfrm>
        </p:spPr>
        <p:txBody>
          <a:bodyPr>
            <a:normAutofit/>
          </a:bodyPr>
          <a:lstStyle/>
          <a:p>
            <a:r>
              <a:rPr lang="en-GB" sz="1800" b="0" i="1" dirty="0">
                <a:solidFill>
                  <a:srgbClr val="A5A5A5"/>
                </a:solidFill>
                <a:effectLst/>
                <a:latin typeface="sofia-pro"/>
              </a:rPr>
              <a:t>Linked Lists are linear or sequential data structures in which elements are stored at non-contiguous memory locations and are linked to each other using pointers.</a:t>
            </a:r>
          </a:p>
          <a:p>
            <a:pPr>
              <a:buFont typeface="Arial" panose="020B0604020202020204" pitchFamily="34" charset="0"/>
              <a:buChar char="•"/>
            </a:pPr>
            <a:r>
              <a:rPr lang="en-GB" sz="1600" b="0" i="0" dirty="0">
                <a:solidFill>
                  <a:srgbClr val="A5A5A5"/>
                </a:solidFill>
                <a:effectLst/>
                <a:latin typeface="sofia-pro"/>
              </a:rPr>
              <a:t>Like arrays, linked lists are also linear data structures but in linked lists elements are not stored at contiguous memory locations. They can be stored anywhere in the memory but for sequential access, the nodes are linked to each other using pointers.</a:t>
            </a:r>
          </a:p>
          <a:p>
            <a:pPr>
              <a:buFont typeface="Arial" panose="020B0604020202020204" pitchFamily="34" charset="0"/>
              <a:buChar char="•"/>
            </a:pPr>
            <a:r>
              <a:rPr lang="en-GB" sz="1600" dirty="0"/>
              <a:t>Each Element in the Linked List contain two main pointers:- </a:t>
            </a:r>
          </a:p>
          <a:p>
            <a:pPr>
              <a:buFont typeface="Arial" panose="020B0604020202020204" pitchFamily="34" charset="0"/>
              <a:buChar char="•"/>
            </a:pPr>
            <a:r>
              <a:rPr lang="en-GB" sz="1600" b="1" i="0" dirty="0">
                <a:solidFill>
                  <a:srgbClr val="A5A5A5"/>
                </a:solidFill>
                <a:effectLst/>
                <a:latin typeface="sofia-pro"/>
              </a:rPr>
              <a:t>Data</a:t>
            </a:r>
            <a:r>
              <a:rPr lang="en-GB" sz="1600" b="0" i="0" dirty="0">
                <a:solidFill>
                  <a:srgbClr val="A5A5A5"/>
                </a:solidFill>
                <a:effectLst/>
                <a:latin typeface="sofia-pro"/>
              </a:rPr>
              <a:t>: This part stores the data value of the node. That is the information to be stored at the current node.</a:t>
            </a:r>
          </a:p>
          <a:p>
            <a:pPr algn="just">
              <a:buFont typeface="Arial" panose="020B0604020202020204" pitchFamily="34" charset="0"/>
              <a:buChar char="•"/>
            </a:pPr>
            <a:r>
              <a:rPr lang="en-GB" sz="1600" b="1" i="0" dirty="0">
                <a:solidFill>
                  <a:srgbClr val="A5A5A5"/>
                </a:solidFill>
                <a:effectLst/>
                <a:latin typeface="sofia-pro"/>
              </a:rPr>
              <a:t>Next Pointer</a:t>
            </a:r>
            <a:r>
              <a:rPr lang="en-GB" sz="1600" b="0" i="0" dirty="0">
                <a:solidFill>
                  <a:srgbClr val="A5A5A5"/>
                </a:solidFill>
                <a:effectLst/>
                <a:latin typeface="sofia-pro"/>
              </a:rPr>
              <a:t>: This is the pointer variable or any other variable which stores the address of the next node in the memory.</a:t>
            </a:r>
          </a:p>
          <a:p>
            <a:br>
              <a:rPr lang="en-GB" sz="1600" dirty="0"/>
            </a:br>
            <a:endParaRPr lang="en-IN" sz="1800" dirty="0"/>
          </a:p>
        </p:txBody>
      </p:sp>
      <p:pic>
        <p:nvPicPr>
          <p:cNvPr id="7" name="Picture 6">
            <a:extLst>
              <a:ext uri="{FF2B5EF4-FFF2-40B4-BE49-F238E27FC236}">
                <a16:creationId xmlns:a16="http://schemas.microsoft.com/office/drawing/2014/main" id="{79208395-D9F5-DF32-6E6E-4436ABF1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4149080"/>
            <a:ext cx="9937104" cy="2088232"/>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27417"/>
            <a:ext cx="8676456" cy="619472"/>
          </a:xfrm>
        </p:spPr>
        <p:txBody>
          <a:bodyPr/>
          <a:lstStyle/>
          <a:p>
            <a:r>
              <a:rPr lang="en-IN" dirty="0"/>
              <a:t>    </a:t>
            </a:r>
            <a:r>
              <a:rPr lang="en-IN" u="sng" dirty="0"/>
              <a:t>Advantages of Linked List</a:t>
            </a:r>
            <a:endParaRPr u="sng" dirty="0"/>
          </a:p>
        </p:txBody>
      </p:sp>
      <p:sp>
        <p:nvSpPr>
          <p:cNvPr id="3" name="TextBox 2">
            <a:extLst>
              <a:ext uri="{FF2B5EF4-FFF2-40B4-BE49-F238E27FC236}">
                <a16:creationId xmlns:a16="http://schemas.microsoft.com/office/drawing/2014/main" id="{D48BA7C1-F507-05DD-8BDF-BE215316B464}"/>
              </a:ext>
            </a:extLst>
          </p:cNvPr>
          <p:cNvSpPr txBox="1"/>
          <p:nvPr/>
        </p:nvSpPr>
        <p:spPr>
          <a:xfrm>
            <a:off x="299356" y="908720"/>
            <a:ext cx="11593288" cy="6294031"/>
          </a:xfrm>
          <a:prstGeom prst="rect">
            <a:avLst/>
          </a:prstGeom>
          <a:noFill/>
        </p:spPr>
        <p:txBody>
          <a:bodyPr wrap="square" rtlCol="0">
            <a:spAutoFit/>
          </a:bodyPr>
          <a:lstStyle/>
          <a:p>
            <a:r>
              <a:rPr lang="en-GB" b="1" i="0" dirty="0">
                <a:solidFill>
                  <a:srgbClr val="A5A5A5"/>
                </a:solidFill>
                <a:effectLst/>
                <a:latin typeface="sofia-pro"/>
              </a:rPr>
              <a:t>Advantages of Linked Lists over Arrays</a:t>
            </a:r>
            <a:r>
              <a:rPr lang="en-GB" b="0" i="0" dirty="0">
                <a:solidFill>
                  <a:srgbClr val="A5A5A5"/>
                </a:solidFill>
                <a:effectLst/>
                <a:latin typeface="sofia-pro"/>
              </a:rPr>
              <a:t>: Arrays can be used to store linear data of similar types, but arrays have the following limitations:</a:t>
            </a:r>
          </a:p>
          <a:p>
            <a:endParaRPr lang="en-GB" dirty="0">
              <a:solidFill>
                <a:srgbClr val="A5A5A5"/>
              </a:solidFill>
              <a:latin typeface="sofia-pro"/>
            </a:endParaRPr>
          </a:p>
          <a:p>
            <a:pPr marL="342900" indent="-342900">
              <a:buFont typeface="+mj-lt"/>
              <a:buAutoNum type="arabicPeriod"/>
            </a:pPr>
            <a:r>
              <a:rPr lang="en-GB" b="0" i="0" dirty="0">
                <a:solidFill>
                  <a:srgbClr val="A5A5A5"/>
                </a:solidFill>
                <a:effectLst/>
                <a:latin typeface="sofia-pro"/>
              </a:rPr>
              <a:t>The size of the arrays is fixed, so we must know the upper limit on the number of elements in advance. Also, generally, the allocated memory is equal to the upper limit irrespective of the usage. On the other hand, linked lists are dynamic and the size of the linked list can be incremented or decremented during runtime.</a:t>
            </a:r>
          </a:p>
          <a:p>
            <a:pPr marL="342900" indent="-342900">
              <a:buFont typeface="+mj-lt"/>
              <a:buAutoNum type="arabicPeriod"/>
            </a:pPr>
            <a:r>
              <a:rPr lang="en-GB" b="0" i="0" dirty="0">
                <a:solidFill>
                  <a:srgbClr val="A5A5A5"/>
                </a:solidFill>
                <a:effectLst/>
                <a:latin typeface="sofia-pro"/>
              </a:rPr>
              <a:t>Inserting a new element in an array of elements is expensive, because a room has to be created for the new elements, and to create room, existing elements have to shift. For example, in a system, if we maintain a sorted list of IDs in an array id[].</a:t>
            </a:r>
          </a:p>
          <a:p>
            <a:r>
              <a:rPr lang="en-GB" dirty="0">
                <a:solidFill>
                  <a:srgbClr val="A5A5A5"/>
                </a:solidFill>
                <a:latin typeface="sofia-pro"/>
              </a:rPr>
              <a:t>				</a:t>
            </a:r>
            <a:r>
              <a:rPr lang="en-GB" sz="2500" u="sng" dirty="0">
                <a:solidFill>
                  <a:srgbClr val="92D050"/>
                </a:solidFill>
                <a:latin typeface="+mj-lt"/>
              </a:rPr>
              <a:t>Disadvantages of Linked List</a:t>
            </a:r>
            <a:br>
              <a:rPr lang="en-GB" dirty="0"/>
            </a:br>
            <a:endParaRPr lang="en-GB" dirty="0"/>
          </a:p>
          <a:p>
            <a:pPr algn="just">
              <a:buFont typeface="+mj-lt"/>
              <a:buAutoNum type="arabicPeriod"/>
            </a:pPr>
            <a:r>
              <a:rPr lang="en-GB" b="0" i="0" dirty="0">
                <a:solidFill>
                  <a:srgbClr val="A5A5A5"/>
                </a:solidFill>
                <a:effectLst/>
                <a:latin typeface="sofia-pro"/>
              </a:rPr>
              <a:t>Random access is not allowed in Linked Lists. We have to access elements sequentially starting from the first node. So, we cannot do a binary search with linked lists efficiently with its default implementation. Therefore, lookup or search operation is costly in linked lists in comparison to arrays.</a:t>
            </a:r>
          </a:p>
          <a:p>
            <a:pPr algn="just">
              <a:buFont typeface="+mj-lt"/>
              <a:buAutoNum type="arabicPeriod"/>
            </a:pPr>
            <a:endParaRPr lang="en-GB" b="0" i="0" dirty="0">
              <a:solidFill>
                <a:srgbClr val="A5A5A5"/>
              </a:solidFill>
              <a:effectLst/>
              <a:latin typeface="sofia-pro"/>
            </a:endParaRPr>
          </a:p>
          <a:p>
            <a:pPr algn="just">
              <a:buFont typeface="+mj-lt"/>
              <a:buAutoNum type="arabicPeriod"/>
            </a:pPr>
            <a:r>
              <a:rPr lang="en-GB" b="0" i="0" dirty="0">
                <a:solidFill>
                  <a:srgbClr val="A5A5A5"/>
                </a:solidFill>
                <a:effectLst/>
                <a:latin typeface="sofia-pro"/>
              </a:rPr>
              <a:t>Extra memory space for a pointer is required with each element of the list.</a:t>
            </a:r>
          </a:p>
          <a:p>
            <a:pPr algn="just">
              <a:buFont typeface="+mj-lt"/>
              <a:buAutoNum type="arabicPeriod"/>
            </a:pPr>
            <a:endParaRPr lang="en-GB" b="0" i="0" dirty="0">
              <a:solidFill>
                <a:srgbClr val="A5A5A5"/>
              </a:solidFill>
              <a:effectLst/>
              <a:latin typeface="sofia-pro"/>
            </a:endParaRPr>
          </a:p>
          <a:p>
            <a:pPr algn="just">
              <a:buFont typeface="+mj-lt"/>
              <a:buAutoNum type="arabicPeriod"/>
            </a:pPr>
            <a:r>
              <a:rPr lang="en-GB" b="0" i="0" dirty="0">
                <a:solidFill>
                  <a:srgbClr val="A5A5A5"/>
                </a:solidFill>
                <a:effectLst/>
                <a:latin typeface="sofia-pro"/>
              </a:rPr>
              <a:t>Not cache-friendly. Since array elements are present at contiguous locations, there is a locality of reference which is not there in the case of linked lists.</a:t>
            </a:r>
          </a:p>
          <a:p>
            <a:pPr marL="342900" indent="-342900">
              <a:buFont typeface="+mj-lt"/>
              <a:buAutoNum type="arabicPeriod"/>
            </a:pPr>
            <a:endParaRPr lang="en-GB" b="0" i="0" dirty="0">
              <a:solidFill>
                <a:srgbClr val="A5A5A5"/>
              </a:solidFill>
              <a:effectLst/>
              <a:latin typeface="sofia-pro"/>
            </a:endParaRPr>
          </a:p>
          <a:p>
            <a:pPr marL="342900" indent="-342900">
              <a:buFont typeface="+mj-lt"/>
              <a:buAutoNum type="arabicPeriod"/>
            </a:pPr>
            <a:endParaRPr lang="en-GB" b="0" i="0" dirty="0">
              <a:solidFill>
                <a:srgbClr val="A5A5A5"/>
              </a:solidFill>
              <a:effectLst/>
              <a:latin typeface="sofia-pro"/>
            </a:endParaRPr>
          </a:p>
          <a:p>
            <a:endParaRPr lang="en-IN"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0499"/>
            <a:ext cx="8352928" cy="430189"/>
          </a:xfrm>
        </p:spPr>
        <p:txBody>
          <a:bodyPr>
            <a:normAutofit fontScale="90000"/>
          </a:bodyPr>
          <a:lstStyle/>
          <a:p>
            <a:r>
              <a:rPr lang="en-IN" b="0" i="0" dirty="0">
                <a:solidFill>
                  <a:srgbClr val="E9E9EA"/>
                </a:solidFill>
                <a:effectLst/>
                <a:latin typeface="sofia-pro"/>
              </a:rPr>
              <a:t>			</a:t>
            </a:r>
            <a:r>
              <a:rPr lang="en-IN" b="0" i="0" u="sng" dirty="0">
                <a:solidFill>
                  <a:srgbClr val="92D050"/>
                </a:solidFill>
                <a:effectLst/>
                <a:latin typeface="sofia-pro"/>
              </a:rPr>
              <a:t>Introduction to Queues</a:t>
            </a:r>
            <a:endParaRPr u="sng" dirty="0">
              <a:solidFill>
                <a:srgbClr val="92D050"/>
              </a:solidFill>
            </a:endParaRPr>
          </a:p>
        </p:txBody>
      </p:sp>
      <p:sp>
        <p:nvSpPr>
          <p:cNvPr id="4" name="Content Placeholder 3"/>
          <p:cNvSpPr>
            <a:spLocks noGrp="1"/>
          </p:cNvSpPr>
          <p:nvPr>
            <p:ph sz="half" idx="2"/>
          </p:nvPr>
        </p:nvSpPr>
        <p:spPr>
          <a:xfrm>
            <a:off x="263352" y="620688"/>
            <a:ext cx="11881320" cy="5328592"/>
          </a:xfrm>
        </p:spPr>
        <p:txBody>
          <a:bodyPr/>
          <a:lstStyle/>
          <a:p>
            <a:pPr marL="0" indent="0" algn="just">
              <a:buNone/>
            </a:pPr>
            <a:r>
              <a:rPr lang="en-GB" b="0" i="0" dirty="0">
                <a:solidFill>
                  <a:srgbClr val="A5A5A5"/>
                </a:solidFill>
                <a:effectLst/>
                <a:latin typeface="sofia-pro"/>
              </a:rPr>
              <a:t>Like </a:t>
            </a:r>
            <a:r>
              <a:rPr lang="en-GB" b="0" i="1" dirty="0">
                <a:solidFill>
                  <a:srgbClr val="A5A5A5"/>
                </a:solidFill>
                <a:effectLst/>
                <a:latin typeface="sofia-pro"/>
              </a:rPr>
              <a:t>Stack </a:t>
            </a:r>
            <a:r>
              <a:rPr lang="en-GB" b="0" i="0" dirty="0">
                <a:solidFill>
                  <a:srgbClr val="A5A5A5"/>
                </a:solidFill>
                <a:effectLst/>
                <a:latin typeface="sofia-pro"/>
              </a:rPr>
              <a:t>data structure, </a:t>
            </a:r>
            <a:r>
              <a:rPr lang="en-GB" b="1" i="1" dirty="0">
                <a:solidFill>
                  <a:srgbClr val="A5A5A5"/>
                </a:solidFill>
                <a:effectLst/>
                <a:latin typeface="sofia-pro"/>
              </a:rPr>
              <a:t>Queue </a:t>
            </a:r>
            <a:r>
              <a:rPr lang="en-GB" b="0" i="0" dirty="0">
                <a:solidFill>
                  <a:srgbClr val="A5A5A5"/>
                </a:solidFill>
                <a:effectLst/>
                <a:latin typeface="sofia-pro"/>
              </a:rPr>
              <a:t>is also a linear data structure that follows a particular order in which the operations are performed. The order is </a:t>
            </a:r>
            <a:r>
              <a:rPr lang="en-GB" b="1" i="0" dirty="0">
                <a:solidFill>
                  <a:srgbClr val="A5A5A5"/>
                </a:solidFill>
                <a:effectLst/>
                <a:latin typeface="sofia-pro"/>
              </a:rPr>
              <a:t>F</a:t>
            </a:r>
            <a:r>
              <a:rPr lang="en-GB" b="0" i="0" dirty="0">
                <a:solidFill>
                  <a:srgbClr val="A5A5A5"/>
                </a:solidFill>
                <a:effectLst/>
                <a:latin typeface="sofia-pro"/>
              </a:rPr>
              <a:t>irst </a:t>
            </a:r>
            <a:r>
              <a:rPr lang="en-GB" b="1" i="0" dirty="0">
                <a:solidFill>
                  <a:srgbClr val="A5A5A5"/>
                </a:solidFill>
                <a:effectLst/>
                <a:latin typeface="sofia-pro"/>
              </a:rPr>
              <a:t>I</a:t>
            </a:r>
            <a:r>
              <a:rPr lang="en-GB" b="0" i="0" dirty="0">
                <a:solidFill>
                  <a:srgbClr val="A5A5A5"/>
                </a:solidFill>
                <a:effectLst/>
                <a:latin typeface="sofia-pro"/>
              </a:rPr>
              <a:t>n </a:t>
            </a:r>
            <a:r>
              <a:rPr lang="en-GB" b="1" i="0" dirty="0">
                <a:solidFill>
                  <a:srgbClr val="A5A5A5"/>
                </a:solidFill>
                <a:effectLst/>
                <a:latin typeface="sofia-pro"/>
              </a:rPr>
              <a:t>F</a:t>
            </a:r>
            <a:r>
              <a:rPr lang="en-GB" b="0" i="0" dirty="0">
                <a:solidFill>
                  <a:srgbClr val="A5A5A5"/>
                </a:solidFill>
                <a:effectLst/>
                <a:latin typeface="sofia-pro"/>
              </a:rPr>
              <a:t>irst </a:t>
            </a:r>
            <a:r>
              <a:rPr lang="en-GB" b="1" i="0" dirty="0">
                <a:solidFill>
                  <a:srgbClr val="A5A5A5"/>
                </a:solidFill>
                <a:effectLst/>
                <a:latin typeface="sofia-pro"/>
              </a:rPr>
              <a:t>O</a:t>
            </a:r>
            <a:r>
              <a:rPr lang="en-GB" b="0" i="0" dirty="0">
                <a:solidFill>
                  <a:srgbClr val="A5A5A5"/>
                </a:solidFill>
                <a:effectLst/>
                <a:latin typeface="sofia-pro"/>
              </a:rPr>
              <a:t>ut (FIFO), which means that the element that is inserted first in the queue will be the first one to be removed from the queue. A good example of queue is any queue of consumers for a resource where the consumer who came first is served first.</a:t>
            </a:r>
            <a:br>
              <a:rPr lang="en-GB" dirty="0"/>
            </a:br>
            <a:br>
              <a:rPr lang="en-GB" dirty="0"/>
            </a:br>
            <a:r>
              <a:rPr lang="en-GB" b="0" i="0" dirty="0">
                <a:solidFill>
                  <a:srgbClr val="A5A5A5"/>
                </a:solidFill>
                <a:effectLst/>
                <a:latin typeface="sofia-pro"/>
              </a:rPr>
              <a:t>The difference between stacks and queues is in removing. In a stack, we remove the most recently added item; whereas, in a queue, we remove the least recently added item.</a:t>
            </a:r>
            <a:br>
              <a:rPr lang="en-GB" dirty="0"/>
            </a:br>
            <a:br>
              <a:rPr lang="en-GB" dirty="0"/>
            </a:br>
            <a:r>
              <a:rPr lang="en-GB" b="1" i="0" dirty="0">
                <a:solidFill>
                  <a:srgbClr val="A5A5A5"/>
                </a:solidFill>
                <a:effectLst/>
                <a:latin typeface="sofia-pro"/>
              </a:rPr>
              <a:t>Operations on Queue:</a:t>
            </a:r>
            <a:r>
              <a:rPr lang="en-GB" b="0" i="0" dirty="0">
                <a:solidFill>
                  <a:srgbClr val="A5A5A5"/>
                </a:solidFill>
                <a:effectLst/>
                <a:latin typeface="sofia-pro"/>
              </a:rPr>
              <a:t> Mainly the following four basic operations are performed on queue:</a:t>
            </a:r>
            <a:br>
              <a:rPr lang="en-GB" dirty="0"/>
            </a:br>
            <a:r>
              <a:rPr lang="en-GB" b="1" i="0" dirty="0">
                <a:solidFill>
                  <a:srgbClr val="A5A5A5"/>
                </a:solidFill>
                <a:effectLst/>
                <a:latin typeface="sofia-pro"/>
              </a:rPr>
              <a:t>Enqueue: </a:t>
            </a:r>
            <a:r>
              <a:rPr lang="en-GB" b="0" i="0" dirty="0">
                <a:solidFill>
                  <a:srgbClr val="A5A5A5"/>
                </a:solidFill>
                <a:effectLst/>
                <a:latin typeface="sofia-pro"/>
              </a:rPr>
              <a:t>Adds an item to the queue. If the queue is full, then it is said to be an Overflow condition.</a:t>
            </a:r>
          </a:p>
          <a:p>
            <a:pPr algn="just">
              <a:buFont typeface="Arial" panose="020B0604020202020204" pitchFamily="34" charset="0"/>
              <a:buChar char="•"/>
            </a:pPr>
            <a:r>
              <a:rPr lang="en-GB" b="1" i="0" dirty="0">
                <a:solidFill>
                  <a:srgbClr val="A5A5A5"/>
                </a:solidFill>
                <a:effectLst/>
                <a:latin typeface="sofia-pro"/>
              </a:rPr>
              <a:t>Dequeue:</a:t>
            </a:r>
            <a:r>
              <a:rPr lang="en-GB" b="0" i="0" dirty="0">
                <a:solidFill>
                  <a:srgbClr val="A5A5A5"/>
                </a:solidFill>
                <a:effectLst/>
                <a:latin typeface="sofia-pro"/>
              </a:rPr>
              <a:t> Removes an item from the queue. The items are popped in the same order in which they are pushed. If the queue is empty, then it is said to be an Underflow condition.</a:t>
            </a:r>
          </a:p>
          <a:p>
            <a:pPr algn="just">
              <a:buFont typeface="Arial" panose="020B0604020202020204" pitchFamily="34" charset="0"/>
              <a:buChar char="•"/>
            </a:pPr>
            <a:r>
              <a:rPr lang="en-GB" b="1" i="0" dirty="0">
                <a:solidFill>
                  <a:srgbClr val="A5A5A5"/>
                </a:solidFill>
                <a:effectLst/>
                <a:latin typeface="sofia-pro"/>
              </a:rPr>
              <a:t>Front: </a:t>
            </a:r>
            <a:r>
              <a:rPr lang="en-GB" b="0" i="0" dirty="0">
                <a:solidFill>
                  <a:srgbClr val="A5A5A5"/>
                </a:solidFill>
                <a:effectLst/>
                <a:latin typeface="sofia-pro"/>
              </a:rPr>
              <a:t>Get the front item from queue.</a:t>
            </a:r>
          </a:p>
          <a:p>
            <a:pPr algn="just">
              <a:buFont typeface="Arial" panose="020B0604020202020204" pitchFamily="34" charset="0"/>
              <a:buChar char="•"/>
            </a:pPr>
            <a:r>
              <a:rPr lang="en-GB" b="1" i="0" dirty="0">
                <a:solidFill>
                  <a:srgbClr val="A5A5A5"/>
                </a:solidFill>
                <a:effectLst/>
                <a:latin typeface="sofia-pro"/>
              </a:rPr>
              <a:t>Rear:</a:t>
            </a:r>
            <a:r>
              <a:rPr lang="en-GB" b="0" i="0" dirty="0">
                <a:solidFill>
                  <a:srgbClr val="A5A5A5"/>
                </a:solidFill>
                <a:effectLst/>
                <a:latin typeface="sofia-pro"/>
              </a:rPr>
              <a:t> Get the last item from queue.</a:t>
            </a:r>
          </a:p>
          <a:p>
            <a:endParaRPr dirty="0"/>
          </a:p>
        </p:txBody>
      </p:sp>
      <p:pic>
        <p:nvPicPr>
          <p:cNvPr id="8" name="Picture 7" descr="A diagram of a bar code">
            <a:extLst>
              <a:ext uri="{FF2B5EF4-FFF2-40B4-BE49-F238E27FC236}">
                <a16:creationId xmlns:a16="http://schemas.microsoft.com/office/drawing/2014/main" id="{F8B67068-B3D4-4F4A-6682-3A8A7CAC5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48" y="4310053"/>
            <a:ext cx="7058025" cy="2086373"/>
          </a:xfrm>
          <a:prstGeom prst="rect">
            <a:avLst/>
          </a:prstGeom>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37195-A404-6BD5-319E-3E167395DC48}"/>
              </a:ext>
            </a:extLst>
          </p:cNvPr>
          <p:cNvSpPr txBox="1"/>
          <p:nvPr/>
        </p:nvSpPr>
        <p:spPr>
          <a:xfrm>
            <a:off x="3143672" y="188640"/>
            <a:ext cx="7632848" cy="630942"/>
          </a:xfrm>
          <a:prstGeom prst="rect">
            <a:avLst/>
          </a:prstGeom>
          <a:noFill/>
        </p:spPr>
        <p:txBody>
          <a:bodyPr wrap="square" rtlCol="0">
            <a:spAutoFit/>
          </a:bodyPr>
          <a:lstStyle/>
          <a:p>
            <a:r>
              <a:rPr lang="en-IN" sz="3500" b="0" i="0" dirty="0">
                <a:solidFill>
                  <a:srgbClr val="E9E9EA"/>
                </a:solidFill>
                <a:effectLst/>
                <a:latin typeface="sofia-pro"/>
              </a:rPr>
              <a:t>                </a:t>
            </a:r>
            <a:r>
              <a:rPr lang="en-IN" sz="3500" b="0" i="0" dirty="0">
                <a:solidFill>
                  <a:srgbClr val="92D050"/>
                </a:solidFill>
                <a:effectLst/>
                <a:latin typeface="sofia-pro"/>
              </a:rPr>
              <a:t>Stack Data Structure</a:t>
            </a:r>
            <a:endParaRPr lang="en-IN" sz="3500" dirty="0">
              <a:solidFill>
                <a:srgbClr val="92D050"/>
              </a:solidFill>
            </a:endParaRPr>
          </a:p>
        </p:txBody>
      </p:sp>
      <p:sp>
        <p:nvSpPr>
          <p:cNvPr id="3" name="TextBox 2">
            <a:extLst>
              <a:ext uri="{FF2B5EF4-FFF2-40B4-BE49-F238E27FC236}">
                <a16:creationId xmlns:a16="http://schemas.microsoft.com/office/drawing/2014/main" id="{4C57AC6E-BE47-9093-C9AB-7CACBAE88935}"/>
              </a:ext>
            </a:extLst>
          </p:cNvPr>
          <p:cNvSpPr txBox="1"/>
          <p:nvPr/>
        </p:nvSpPr>
        <p:spPr>
          <a:xfrm>
            <a:off x="201220" y="476672"/>
            <a:ext cx="11953328" cy="8402300"/>
          </a:xfrm>
          <a:prstGeom prst="rect">
            <a:avLst/>
          </a:prstGeom>
          <a:noFill/>
        </p:spPr>
        <p:txBody>
          <a:bodyPr wrap="square" rtlCol="0">
            <a:spAutoFit/>
          </a:bodyPr>
          <a:lstStyle/>
          <a:p>
            <a:pPr algn="just"/>
            <a:r>
              <a:rPr lang="en-GB" b="1" i="0" u="sng" dirty="0">
                <a:effectLst/>
                <a:latin typeface="Lato" panose="020F0502020204030203" pitchFamily="34" charset="0"/>
              </a:rPr>
              <a:t>Stack</a:t>
            </a:r>
            <a:endParaRPr lang="en-GB" b="1" i="0" dirty="0">
              <a:effectLst/>
              <a:latin typeface="Lato" panose="020F0502020204030203" pitchFamily="34" charset="0"/>
            </a:endParaRPr>
          </a:p>
          <a:p>
            <a:pPr algn="just"/>
            <a:r>
              <a:rPr lang="en-GB" b="0" i="0" dirty="0">
                <a:solidFill>
                  <a:srgbClr val="A5A5A5"/>
                </a:solidFill>
                <a:effectLst/>
                <a:latin typeface="sofia-pro"/>
              </a:rPr>
              <a:t>It is a linear data structure that follows a particular order in which the operations are performed.</a:t>
            </a:r>
          </a:p>
          <a:p>
            <a:pPr algn="just"/>
            <a:endParaRPr lang="en-GB" dirty="0">
              <a:solidFill>
                <a:srgbClr val="A5A5A5"/>
              </a:solidFill>
              <a:latin typeface="sofia-pro"/>
            </a:endParaRPr>
          </a:p>
          <a:p>
            <a:pPr algn="just"/>
            <a:r>
              <a:rPr lang="en-GB" b="1" i="0" u="sng" dirty="0">
                <a:solidFill>
                  <a:srgbClr val="A5A5A5"/>
                </a:solidFill>
                <a:effectLst/>
                <a:latin typeface="sofia-pro"/>
              </a:rPr>
              <a:t>LIFO( Last In First Out ):</a:t>
            </a:r>
          </a:p>
          <a:p>
            <a:pPr algn="just"/>
            <a:endParaRPr lang="en-GB" b="1" u="sng" dirty="0">
              <a:solidFill>
                <a:srgbClr val="A5A5A5"/>
              </a:solidFill>
              <a:latin typeface="sofia-pro"/>
            </a:endParaRPr>
          </a:p>
          <a:p>
            <a:pPr algn="just"/>
            <a:r>
              <a:rPr lang="en-GB" b="0" i="1" dirty="0">
                <a:solidFill>
                  <a:srgbClr val="A5A5A5"/>
                </a:solidFill>
                <a:effectLst/>
                <a:latin typeface="sofia-pro"/>
              </a:rPr>
              <a:t>This strategy states that the element that is inserted last will come out first. You can take a pile of plates kept on top of each other as a real-life example. The plate which we put last is on the top and since we remove the plate that is at the top, we can say that the plate that was put last comes out first.</a:t>
            </a:r>
          </a:p>
          <a:p>
            <a:pPr algn="just"/>
            <a:r>
              <a:rPr lang="en-GB" b="1" i="0" u="sng" dirty="0">
                <a:effectLst/>
                <a:latin typeface="Lato" panose="020F0502020204030203" pitchFamily="34" charset="0"/>
              </a:rPr>
              <a:t>Basic Operations on Stack</a:t>
            </a:r>
            <a:endParaRPr lang="en-GB" b="1" i="0" dirty="0">
              <a:effectLst/>
              <a:latin typeface="Lato" panose="020F0502020204030203" pitchFamily="34" charset="0"/>
            </a:endParaRPr>
          </a:p>
          <a:p>
            <a:pPr algn="just"/>
            <a:r>
              <a:rPr lang="en-GB" dirty="0">
                <a:solidFill>
                  <a:srgbClr val="A5A5A5"/>
                </a:solidFill>
                <a:latin typeface="sofia-pro"/>
              </a:rPr>
              <a:t>  </a:t>
            </a:r>
            <a:r>
              <a:rPr lang="en-GB" b="0" i="0" dirty="0">
                <a:solidFill>
                  <a:srgbClr val="A5A5A5"/>
                </a:solidFill>
                <a:effectLst/>
                <a:latin typeface="sofia-pro"/>
              </a:rPr>
              <a:t>In order to make manipulations in a stack, there are certain operations provided to us :- </a:t>
            </a:r>
          </a:p>
          <a:p>
            <a:pPr algn="just">
              <a:buFont typeface="Arial" panose="020B0604020202020204" pitchFamily="34" charset="0"/>
              <a:buChar char="•"/>
            </a:pPr>
            <a:r>
              <a:rPr lang="en-GB" b="1" i="0" dirty="0">
                <a:solidFill>
                  <a:srgbClr val="A5A5A5"/>
                </a:solidFill>
                <a:effectLst/>
                <a:latin typeface="sofia-pro"/>
              </a:rPr>
              <a:t>push</a:t>
            </a:r>
            <a:r>
              <a:rPr lang="en-GB" b="1" i="0" u="sng" dirty="0">
                <a:solidFill>
                  <a:srgbClr val="A5A5A5"/>
                </a:solidFill>
                <a:effectLst/>
                <a:latin typeface="sofia-pro"/>
              </a:rPr>
              <a:t>()</a:t>
            </a:r>
            <a:r>
              <a:rPr lang="en-GB" b="0" i="0" u="sng" dirty="0">
                <a:solidFill>
                  <a:srgbClr val="A5A5A5"/>
                </a:solidFill>
                <a:effectLst/>
                <a:latin typeface="sofia-pro"/>
              </a:rPr>
              <a:t> </a:t>
            </a:r>
            <a:r>
              <a:rPr lang="en-GB" b="0" i="0" dirty="0">
                <a:solidFill>
                  <a:srgbClr val="A5A5A5"/>
                </a:solidFill>
                <a:effectLst/>
                <a:latin typeface="sofia-pro"/>
              </a:rPr>
              <a:t>to insert an element into the stack</a:t>
            </a:r>
          </a:p>
          <a:p>
            <a:pPr algn="just">
              <a:buFont typeface="Arial" panose="020B0604020202020204" pitchFamily="34" charset="0"/>
              <a:buChar char="•"/>
            </a:pPr>
            <a:r>
              <a:rPr lang="en-GB" b="1" i="0" dirty="0">
                <a:solidFill>
                  <a:srgbClr val="A5A5A5"/>
                </a:solidFill>
                <a:latin typeface="sofia-pro"/>
              </a:rPr>
              <a:t>pop() </a:t>
            </a:r>
            <a:r>
              <a:rPr lang="en-GB" b="0" i="0" dirty="0">
                <a:solidFill>
                  <a:srgbClr val="A5A5A5"/>
                </a:solidFill>
                <a:effectLst/>
                <a:latin typeface="sofia-pro"/>
              </a:rPr>
              <a:t>to remove an element from the stack</a:t>
            </a:r>
          </a:p>
          <a:p>
            <a:pPr algn="just">
              <a:buFont typeface="Arial" panose="020B0604020202020204" pitchFamily="34" charset="0"/>
              <a:buChar char="•"/>
            </a:pPr>
            <a:r>
              <a:rPr lang="en-GB" b="1" i="0" dirty="0">
                <a:solidFill>
                  <a:srgbClr val="A5A5A5"/>
                </a:solidFill>
                <a:effectLst/>
                <a:latin typeface="sofia-pro"/>
              </a:rPr>
              <a:t>top()</a:t>
            </a:r>
            <a:r>
              <a:rPr lang="en-GB" b="0" i="0" dirty="0">
                <a:solidFill>
                  <a:srgbClr val="A5A5A5"/>
                </a:solidFill>
                <a:effectLst/>
                <a:latin typeface="sofia-pro"/>
              </a:rPr>
              <a:t> Returns the top element of the stack.</a:t>
            </a:r>
          </a:p>
          <a:p>
            <a:pPr algn="just">
              <a:buFont typeface="Arial" panose="020B0604020202020204" pitchFamily="34" charset="0"/>
              <a:buChar char="•"/>
            </a:pPr>
            <a:r>
              <a:rPr lang="en-GB" b="1" i="0" dirty="0" err="1">
                <a:solidFill>
                  <a:srgbClr val="A5A5A5"/>
                </a:solidFill>
                <a:effectLst/>
                <a:latin typeface="sofia-pro"/>
              </a:rPr>
              <a:t>isEmpty</a:t>
            </a:r>
            <a:r>
              <a:rPr lang="en-GB" b="1" i="0" dirty="0">
                <a:solidFill>
                  <a:srgbClr val="A5A5A5"/>
                </a:solidFill>
                <a:effectLst/>
                <a:latin typeface="sofia-pro"/>
              </a:rPr>
              <a:t>() </a:t>
            </a:r>
            <a:r>
              <a:rPr lang="en-GB" b="0" i="0" dirty="0">
                <a:solidFill>
                  <a:srgbClr val="A5A5A5"/>
                </a:solidFill>
                <a:effectLst/>
                <a:latin typeface="sofia-pro"/>
              </a:rPr>
              <a:t>returns true if stack is empty else false.</a:t>
            </a:r>
          </a:p>
          <a:p>
            <a:pPr algn="just">
              <a:buFont typeface="Arial" panose="020B0604020202020204" pitchFamily="34" charset="0"/>
              <a:buChar char="•"/>
            </a:pPr>
            <a:r>
              <a:rPr lang="en-GB" b="1" i="0" dirty="0">
                <a:solidFill>
                  <a:srgbClr val="A5A5A5"/>
                </a:solidFill>
                <a:effectLst/>
                <a:latin typeface="sofia-pro"/>
              </a:rPr>
              <a:t>size()</a:t>
            </a:r>
            <a:r>
              <a:rPr lang="en-GB" b="0" i="0" dirty="0">
                <a:solidFill>
                  <a:srgbClr val="A5A5A5"/>
                </a:solidFill>
                <a:effectLst/>
                <a:latin typeface="sofia-pro"/>
              </a:rPr>
              <a:t> returns the size of stack.</a:t>
            </a:r>
          </a:p>
          <a:p>
            <a:pPr algn="just">
              <a:buFont typeface="Arial" panose="020B0604020202020204" pitchFamily="34" charset="0"/>
              <a:buChar char="•"/>
            </a:pPr>
            <a:endParaRPr lang="en-GB" b="0" i="0" dirty="0">
              <a:solidFill>
                <a:srgbClr val="A5A5A5"/>
              </a:solidFill>
              <a:effectLst/>
              <a:latin typeface="sofia-pro"/>
            </a:endParaRPr>
          </a:p>
          <a:p>
            <a:pPr algn="just"/>
            <a:r>
              <a:rPr lang="en-GB" b="1" i="0" u="sng" dirty="0">
                <a:effectLst/>
                <a:latin typeface="Lato" panose="020F0502020204030203" pitchFamily="34" charset="0"/>
                <a:ea typeface="Lato" panose="020F0502020204030203" pitchFamily="34" charset="0"/>
                <a:cs typeface="Lato" panose="020F0502020204030203" pitchFamily="34" charset="0"/>
              </a:rPr>
              <a:t>Application of Stack Data Structure:</a:t>
            </a:r>
          </a:p>
          <a:p>
            <a:pPr algn="just">
              <a:buFont typeface="Arial" panose="020B0604020202020204" pitchFamily="34" charset="0"/>
              <a:buChar char="•"/>
            </a:pPr>
            <a:r>
              <a:rPr lang="en-GB" b="0" i="0" dirty="0">
                <a:solidFill>
                  <a:srgbClr val="A5A5A5"/>
                </a:solidFill>
                <a:effectLst/>
                <a:latin typeface="sofia-pro"/>
              </a:rPr>
              <a:t>Stack is used for evaluating expression with operands and operations.</a:t>
            </a:r>
          </a:p>
          <a:p>
            <a:pPr algn="just">
              <a:buFont typeface="Arial" panose="020B0604020202020204" pitchFamily="34" charset="0"/>
              <a:buChar char="•"/>
            </a:pPr>
            <a:r>
              <a:rPr lang="en-GB" b="0" i="0" dirty="0">
                <a:solidFill>
                  <a:srgbClr val="A5A5A5"/>
                </a:solidFill>
                <a:effectLst/>
                <a:latin typeface="sofia-pro"/>
              </a:rPr>
              <a:t>Matching tags in HTML and XML</a:t>
            </a:r>
          </a:p>
          <a:p>
            <a:pPr algn="just">
              <a:buFont typeface="Arial" panose="020B0604020202020204" pitchFamily="34" charset="0"/>
              <a:buChar char="•"/>
            </a:pPr>
            <a:r>
              <a:rPr lang="en-GB" b="0" i="0" dirty="0">
                <a:solidFill>
                  <a:srgbClr val="A5A5A5"/>
                </a:solidFill>
                <a:effectLst/>
                <a:latin typeface="sofia-pro"/>
              </a:rPr>
              <a:t>Undo function in any text editor.</a:t>
            </a:r>
          </a:p>
          <a:p>
            <a:pPr algn="just">
              <a:buFont typeface="Arial" panose="020B0604020202020204" pitchFamily="34" charset="0"/>
              <a:buChar char="•"/>
            </a:pPr>
            <a:r>
              <a:rPr lang="en-GB" b="0" i="0" dirty="0">
                <a:solidFill>
                  <a:srgbClr val="A5A5A5"/>
                </a:solidFill>
                <a:effectLst/>
                <a:latin typeface="sofia-pro"/>
              </a:rPr>
              <a:t>Infix to Postfix conversion.</a:t>
            </a:r>
          </a:p>
          <a:p>
            <a:pPr algn="just">
              <a:buFont typeface="Arial" panose="020B0604020202020204" pitchFamily="34" charset="0"/>
              <a:buChar char="•"/>
            </a:pPr>
            <a:r>
              <a:rPr lang="en-GB" b="0" i="0" dirty="0">
                <a:solidFill>
                  <a:srgbClr val="A5A5A5"/>
                </a:solidFill>
                <a:effectLst/>
                <a:latin typeface="sofia-pro"/>
              </a:rPr>
              <a:t>Stacks are used for </a:t>
            </a:r>
            <a:r>
              <a:rPr lang="en-GB" b="0" i="0" u="sng" strike="noStrike" dirty="0">
                <a:solidFill>
                  <a:srgbClr val="A5A5A5"/>
                </a:solidFill>
                <a:effectLst/>
                <a:latin typeface="sofia-pro"/>
                <a:hlinkClick r:id="rId2"/>
              </a:rPr>
              <a:t>backtracking</a:t>
            </a:r>
            <a:r>
              <a:rPr lang="en-GB" b="0" i="0" u="none" strike="noStrike" dirty="0">
                <a:solidFill>
                  <a:srgbClr val="A5A5A5"/>
                </a:solidFill>
                <a:effectLst/>
                <a:latin typeface="sofia-pro"/>
                <a:hlinkClick r:id="rId2"/>
              </a:rPr>
              <a:t> </a:t>
            </a:r>
            <a:r>
              <a:rPr lang="en-GB" b="0" i="0" dirty="0">
                <a:solidFill>
                  <a:srgbClr val="A5A5A5"/>
                </a:solidFill>
                <a:effectLst/>
                <a:latin typeface="sofia-pro"/>
              </a:rPr>
              <a:t>and parenthesis matching.</a:t>
            </a:r>
          </a:p>
          <a:p>
            <a:pPr algn="just">
              <a:buFont typeface="Arial" panose="020B0604020202020204" pitchFamily="34" charset="0"/>
              <a:buChar char="•"/>
            </a:pPr>
            <a:r>
              <a:rPr lang="en-GB" b="0" i="0" dirty="0">
                <a:solidFill>
                  <a:srgbClr val="A5A5A5"/>
                </a:solidFill>
                <a:effectLst/>
                <a:latin typeface="sofia-pro"/>
              </a:rPr>
              <a:t>Stacks are used for conversion of one arithmetic notation to another arithmetic notation.</a:t>
            </a:r>
          </a:p>
          <a:p>
            <a:pPr algn="just"/>
            <a:endParaRPr lang="en-GB" b="0" i="1" dirty="0">
              <a:solidFill>
                <a:srgbClr val="A5A5A5"/>
              </a:solidFill>
              <a:effectLst/>
              <a:latin typeface="sofia-pro"/>
            </a:endParaRPr>
          </a:p>
          <a:p>
            <a:pPr algn="just"/>
            <a:endParaRPr lang="en-GB" i="1" dirty="0">
              <a:solidFill>
                <a:srgbClr val="A5A5A5"/>
              </a:solidFill>
              <a:latin typeface="sofia-pro"/>
            </a:endParaRPr>
          </a:p>
          <a:p>
            <a:pPr algn="just"/>
            <a:endParaRPr lang="en-GB" b="0" i="1" dirty="0">
              <a:solidFill>
                <a:srgbClr val="A5A5A5"/>
              </a:solidFill>
              <a:effectLst/>
              <a:latin typeface="sofia-pro"/>
            </a:endParaRPr>
          </a:p>
          <a:p>
            <a:pPr algn="just"/>
            <a:endParaRPr lang="en-GB" i="1" dirty="0">
              <a:solidFill>
                <a:srgbClr val="A5A5A5"/>
              </a:solidFill>
              <a:latin typeface="sofia-pro"/>
            </a:endParaRPr>
          </a:p>
          <a:p>
            <a:pPr algn="just"/>
            <a:endParaRPr lang="en-GB" b="0" i="1" dirty="0">
              <a:solidFill>
                <a:srgbClr val="A5A5A5"/>
              </a:solidFill>
              <a:effectLst/>
              <a:latin typeface="sofia-pro"/>
            </a:endParaRPr>
          </a:p>
          <a:p>
            <a:pPr algn="just"/>
            <a:endParaRPr lang="en-GB" b="0" i="0" dirty="0">
              <a:solidFill>
                <a:srgbClr val="A5A5A5"/>
              </a:solidFill>
              <a:effectLst/>
              <a:latin typeface="sofia-pro"/>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556" y="17690"/>
            <a:ext cx="9433048" cy="748680"/>
          </a:xfrm>
        </p:spPr>
        <p:txBody>
          <a:bodyPr/>
          <a:lstStyle/>
          <a:p>
            <a:r>
              <a:rPr lang="en-IN" b="1" i="0" dirty="0">
                <a:solidFill>
                  <a:srgbClr val="92D050"/>
                </a:solidFill>
                <a:effectLst/>
                <a:latin typeface="sofia-pro"/>
              </a:rPr>
              <a:t>			</a:t>
            </a:r>
            <a:r>
              <a:rPr lang="en-IN" b="1" i="0" u="sng" dirty="0">
                <a:solidFill>
                  <a:srgbClr val="92D050"/>
                </a:solidFill>
                <a:effectLst/>
                <a:latin typeface="sofia-pro"/>
              </a:rPr>
              <a:t>Introduction to Trees</a:t>
            </a:r>
            <a:endParaRPr b="1" u="sng" dirty="0">
              <a:solidFill>
                <a:srgbClr val="92D050"/>
              </a:solidFill>
            </a:endParaRPr>
          </a:p>
        </p:txBody>
      </p:sp>
      <p:sp>
        <p:nvSpPr>
          <p:cNvPr id="3" name="Content Placeholder 2"/>
          <p:cNvSpPr>
            <a:spLocks noGrp="1"/>
          </p:cNvSpPr>
          <p:nvPr>
            <p:ph idx="1"/>
          </p:nvPr>
        </p:nvSpPr>
        <p:spPr>
          <a:xfrm>
            <a:off x="0" y="908720"/>
            <a:ext cx="12000656" cy="5334000"/>
          </a:xfrm>
        </p:spPr>
        <p:txBody>
          <a:bodyPr/>
          <a:lstStyle/>
          <a:p>
            <a:r>
              <a:rPr lang="en-IN" dirty="0"/>
              <a:t>A sample tree as shown below:-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dirty="0"/>
          </a:p>
        </p:txBody>
      </p:sp>
      <p:pic>
        <p:nvPicPr>
          <p:cNvPr id="6" name="Picture 5" descr="A diagram of a tree&#10;&#10;Description automatically generated">
            <a:extLst>
              <a:ext uri="{FF2B5EF4-FFF2-40B4-BE49-F238E27FC236}">
                <a16:creationId xmlns:a16="http://schemas.microsoft.com/office/drawing/2014/main" id="{05DD4FF7-7F17-770D-736E-E28EC0891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7" y="1813594"/>
            <a:ext cx="9577064" cy="4135685"/>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6C4CD-85EE-9542-5AF5-F87A8CDAECCA}"/>
              </a:ext>
            </a:extLst>
          </p:cNvPr>
          <p:cNvSpPr>
            <a:spLocks noGrp="1"/>
          </p:cNvSpPr>
          <p:nvPr>
            <p:ph idx="1"/>
          </p:nvPr>
        </p:nvSpPr>
        <p:spPr>
          <a:xfrm>
            <a:off x="407368" y="-10144"/>
            <a:ext cx="12392372" cy="6868143"/>
          </a:xfrm>
        </p:spPr>
        <p:txBody>
          <a:bodyPr>
            <a:normAutofit fontScale="62500" lnSpcReduction="20000"/>
          </a:bodyPr>
          <a:lstStyle/>
          <a:p>
            <a:pPr marL="0" indent="0">
              <a:buNone/>
            </a:pPr>
            <a:r>
              <a:rPr lang="en-GB" b="1" dirty="0"/>
              <a:t>                                                                           Basic Tree </a:t>
            </a:r>
            <a:r>
              <a:rPr lang="en-GB" b="1" dirty="0" err="1"/>
              <a:t>Termonlogies</a:t>
            </a:r>
            <a:r>
              <a:rPr lang="en-GB" b="1" dirty="0"/>
              <a:t>:- </a:t>
            </a:r>
            <a:br>
              <a:rPr lang="en-GB" dirty="0"/>
            </a:br>
            <a:endParaRPr lang="en-GB" dirty="0"/>
          </a:p>
          <a:p>
            <a:r>
              <a:rPr lang="en-GB" b="1" i="0" dirty="0">
                <a:solidFill>
                  <a:srgbClr val="A5A5A5"/>
                </a:solidFill>
                <a:effectLst/>
                <a:latin typeface="sofia-pro"/>
              </a:rPr>
              <a:t> Root</a:t>
            </a:r>
            <a:r>
              <a:rPr lang="en-GB" b="0" i="0" dirty="0">
                <a:solidFill>
                  <a:srgbClr val="A5A5A5"/>
                </a:solidFill>
                <a:effectLst/>
                <a:latin typeface="sofia-pro"/>
              </a:rPr>
              <a:t>: The root of a tree is the first node of the tree. In the above image, the root node is the node 30.</a:t>
            </a:r>
          </a:p>
          <a:p>
            <a:pPr algn="just">
              <a:buFont typeface="Arial" panose="020B0604020202020204" pitchFamily="34" charset="0"/>
              <a:buChar char="•"/>
            </a:pPr>
            <a:r>
              <a:rPr lang="en-GB" b="1" i="0" dirty="0">
                <a:solidFill>
                  <a:srgbClr val="A5A5A5"/>
                </a:solidFill>
                <a:effectLst/>
                <a:latin typeface="sofia-pro"/>
              </a:rPr>
              <a:t>Edge</a:t>
            </a:r>
            <a:r>
              <a:rPr lang="en-GB" b="0" i="0" dirty="0">
                <a:solidFill>
                  <a:srgbClr val="A5A5A5"/>
                </a:solidFill>
                <a:effectLst/>
                <a:latin typeface="sofia-pro"/>
              </a:rPr>
              <a:t>: An edge is a link connecting any two nodes in the tree. For example, in the above image there is an edge between node </a:t>
            </a:r>
            <a:r>
              <a:rPr lang="en-GB" b="1" i="0" dirty="0">
                <a:solidFill>
                  <a:srgbClr val="A5A5A5"/>
                </a:solidFill>
                <a:effectLst/>
                <a:latin typeface="sofia-pro"/>
              </a:rPr>
              <a:t>11</a:t>
            </a:r>
            <a:r>
              <a:rPr lang="en-GB" b="0" i="0" dirty="0">
                <a:solidFill>
                  <a:srgbClr val="A5A5A5"/>
                </a:solidFill>
                <a:effectLst/>
                <a:latin typeface="sofia-pro"/>
              </a:rPr>
              <a:t> and </a:t>
            </a:r>
            <a:r>
              <a:rPr lang="en-GB" b="1" i="0" dirty="0">
                <a:solidFill>
                  <a:srgbClr val="A5A5A5"/>
                </a:solidFill>
                <a:effectLst/>
                <a:latin typeface="sofia-pro"/>
              </a:rPr>
              <a:t>6</a:t>
            </a:r>
            <a:r>
              <a:rPr lang="en-GB" b="0" i="0" dirty="0">
                <a:solidFill>
                  <a:srgbClr val="A5A5A5"/>
                </a:solidFill>
                <a:effectLst/>
                <a:latin typeface="sofia-pro"/>
              </a:rPr>
              <a:t>.</a:t>
            </a:r>
          </a:p>
          <a:p>
            <a:pPr algn="just">
              <a:buFont typeface="Arial" panose="020B0604020202020204" pitchFamily="34" charset="0"/>
              <a:buChar char="•"/>
            </a:pPr>
            <a:r>
              <a:rPr lang="en-GB" b="1" i="0" dirty="0">
                <a:solidFill>
                  <a:srgbClr val="A5A5A5"/>
                </a:solidFill>
                <a:effectLst/>
                <a:latin typeface="sofia-pro"/>
              </a:rPr>
              <a:t>Siblings</a:t>
            </a:r>
            <a:r>
              <a:rPr lang="en-GB" b="0" i="0" dirty="0">
                <a:solidFill>
                  <a:srgbClr val="A5A5A5"/>
                </a:solidFill>
                <a:effectLst/>
                <a:latin typeface="sofia-pro"/>
              </a:rPr>
              <a:t>: The children nodes of same parent are called siblings. That is, the nodes with same parent are called siblings. In the above tree, nodes </a:t>
            </a:r>
            <a:r>
              <a:rPr lang="en-GB" b="0" i="1" dirty="0">
                <a:solidFill>
                  <a:srgbClr val="A5A5A5"/>
                </a:solidFill>
                <a:effectLst/>
                <a:latin typeface="sofia-pro"/>
              </a:rPr>
              <a:t>5, 11, and 63</a:t>
            </a:r>
            <a:r>
              <a:rPr lang="en-GB" b="0" i="0" dirty="0">
                <a:solidFill>
                  <a:srgbClr val="A5A5A5"/>
                </a:solidFill>
                <a:effectLst/>
                <a:latin typeface="sofia-pro"/>
              </a:rPr>
              <a:t> are siblings.</a:t>
            </a:r>
          </a:p>
          <a:p>
            <a:pPr algn="just">
              <a:buFont typeface="Arial" panose="020B0604020202020204" pitchFamily="34" charset="0"/>
              <a:buChar char="•"/>
            </a:pPr>
            <a:r>
              <a:rPr lang="en-GB" b="1" i="0" dirty="0">
                <a:solidFill>
                  <a:srgbClr val="A5A5A5"/>
                </a:solidFill>
                <a:effectLst/>
                <a:latin typeface="sofia-pro"/>
              </a:rPr>
              <a:t>Leaf Node</a:t>
            </a:r>
            <a:r>
              <a:rPr lang="en-GB" b="0" i="0" dirty="0">
                <a:solidFill>
                  <a:srgbClr val="A5A5A5"/>
                </a:solidFill>
                <a:effectLst/>
                <a:latin typeface="sofia-pro"/>
              </a:rPr>
              <a:t>: A node is said to be the leaf node if it has no children. In the above tree, node </a:t>
            </a:r>
            <a:r>
              <a:rPr lang="en-GB" b="1" i="0" dirty="0">
                <a:solidFill>
                  <a:srgbClr val="A5A5A5"/>
                </a:solidFill>
                <a:effectLst/>
                <a:latin typeface="sofia-pro"/>
              </a:rPr>
              <a:t>15</a:t>
            </a:r>
            <a:r>
              <a:rPr lang="en-GB" b="0" i="0" dirty="0">
                <a:solidFill>
                  <a:srgbClr val="A5A5A5"/>
                </a:solidFill>
                <a:effectLst/>
                <a:latin typeface="sofia-pro"/>
              </a:rPr>
              <a:t> is one of the leaf nodes.</a:t>
            </a:r>
          </a:p>
          <a:p>
            <a:pPr algn="just">
              <a:buFont typeface="Arial" panose="020B0604020202020204" pitchFamily="34" charset="0"/>
              <a:buChar char="•"/>
            </a:pPr>
            <a:r>
              <a:rPr lang="en-GB" b="1" i="0" dirty="0">
                <a:solidFill>
                  <a:srgbClr val="A5A5A5"/>
                </a:solidFill>
                <a:effectLst/>
                <a:latin typeface="sofia-pro"/>
              </a:rPr>
              <a:t>Height of a Tree</a:t>
            </a:r>
            <a:r>
              <a:rPr lang="en-GB" b="0" i="0" dirty="0">
                <a:solidFill>
                  <a:srgbClr val="A5A5A5"/>
                </a:solidFill>
                <a:effectLst/>
                <a:latin typeface="sofia-pro"/>
              </a:rPr>
              <a:t>: Height of a tree is defined as the total number of levels in the tree or the length of the path from the root node to the node present at the last level. The above tree is of height </a:t>
            </a:r>
            <a:r>
              <a:rPr lang="en-GB" b="1" i="0" dirty="0">
                <a:solidFill>
                  <a:srgbClr val="A5A5A5"/>
                </a:solidFill>
                <a:effectLst/>
                <a:latin typeface="sofia-pro"/>
              </a:rPr>
              <a:t>2</a:t>
            </a:r>
            <a:r>
              <a:rPr lang="en-GB" b="0" i="0" dirty="0">
                <a:solidFill>
                  <a:srgbClr val="A5A5A5"/>
                </a:solidFill>
                <a:effectLst/>
                <a:latin typeface="sofia-pro"/>
              </a:rPr>
              <a:t>.</a:t>
            </a:r>
          </a:p>
          <a:p>
            <a:pPr marL="0" indent="0" algn="just">
              <a:buNone/>
            </a:pPr>
            <a:r>
              <a:rPr lang="en-GB" b="0" i="0" dirty="0">
                <a:solidFill>
                  <a:srgbClr val="A5A5A5"/>
                </a:solidFill>
                <a:effectLst/>
                <a:latin typeface="sofia-pro"/>
              </a:rPr>
              <a:t>                                                                                                                      </a:t>
            </a:r>
            <a:r>
              <a:rPr lang="en-IN" sz="2500" b="1" i="0" u="sng" dirty="0">
                <a:effectLst/>
                <a:latin typeface="Lato" panose="020F0502020204030203" pitchFamily="34" charset="0"/>
              </a:rPr>
              <a:t>Binary Tree</a:t>
            </a:r>
          </a:p>
          <a:p>
            <a:pPr algn="just"/>
            <a:r>
              <a:rPr lang="en-GB" sz="2100" i="1" dirty="0">
                <a:solidFill>
                  <a:srgbClr val="A5A5A5"/>
                </a:solidFill>
                <a:effectLst/>
                <a:latin typeface="sofia-pro"/>
              </a:rPr>
              <a:t>A Tree is said to be a Binary Tree if all of its nodes have </a:t>
            </a:r>
            <a:r>
              <a:rPr lang="en-GB" sz="2100" i="1" dirty="0" err="1">
                <a:solidFill>
                  <a:srgbClr val="A5A5A5"/>
                </a:solidFill>
                <a:effectLst/>
                <a:latin typeface="sofia-pro"/>
              </a:rPr>
              <a:t>atmost</a:t>
            </a:r>
            <a:r>
              <a:rPr lang="en-GB" sz="2100" i="1" dirty="0">
                <a:solidFill>
                  <a:srgbClr val="A5A5A5"/>
                </a:solidFill>
                <a:effectLst/>
                <a:latin typeface="sofia-pro"/>
              </a:rPr>
              <a:t> 2 children. That is, all of its node can have either no </a:t>
            </a:r>
          </a:p>
          <a:p>
            <a:pPr marL="0" indent="0" algn="just">
              <a:buNone/>
            </a:pPr>
            <a:r>
              <a:rPr lang="en-GB" sz="2100" i="1" dirty="0">
                <a:solidFill>
                  <a:srgbClr val="A5A5A5"/>
                </a:solidFill>
                <a:effectLst/>
                <a:latin typeface="sofia-pro"/>
              </a:rPr>
              <a:t>child, 1 child, or 2 child nodes.</a:t>
            </a:r>
          </a:p>
          <a:p>
            <a:pPr algn="just"/>
            <a:r>
              <a:rPr lang="en-GB" sz="2600" b="1" i="1" dirty="0">
                <a:solidFill>
                  <a:srgbClr val="A5A5A5"/>
                </a:solidFill>
                <a:effectLst/>
                <a:latin typeface="sofia-pro"/>
              </a:rPr>
              <a:t>The maximum number of nodes at level 'l' of a binary tree is (2</a:t>
            </a:r>
            <a:r>
              <a:rPr lang="en-GB" sz="2600" b="1" i="1" baseline="30000" dirty="0">
                <a:solidFill>
                  <a:srgbClr val="A5A5A5"/>
                </a:solidFill>
                <a:effectLst/>
                <a:latin typeface="sofia-pro"/>
              </a:rPr>
              <a:t>l - 1</a:t>
            </a:r>
            <a:r>
              <a:rPr lang="en-GB" sz="2600" b="1" i="1" dirty="0">
                <a:solidFill>
                  <a:srgbClr val="A5A5A5"/>
                </a:solidFill>
                <a:effectLst/>
                <a:latin typeface="sofia-pro"/>
              </a:rPr>
              <a:t>)</a:t>
            </a:r>
            <a:r>
              <a:rPr lang="en-GB" sz="2600" b="0" i="0" dirty="0">
                <a:solidFill>
                  <a:srgbClr val="A5A5A5"/>
                </a:solidFill>
                <a:effectLst/>
                <a:latin typeface="sofia-pro"/>
              </a:rPr>
              <a:t>. Level of root is 1. This can be proved by induction. For root, l = 1, number of nodes = 2</a:t>
            </a:r>
            <a:r>
              <a:rPr lang="en-GB" sz="2600" b="0" i="0" baseline="30000" dirty="0">
                <a:solidFill>
                  <a:srgbClr val="A5A5A5"/>
                </a:solidFill>
                <a:effectLst/>
                <a:latin typeface="sofia-pro"/>
              </a:rPr>
              <a:t>1-1</a:t>
            </a:r>
            <a:r>
              <a:rPr lang="en-GB" sz="2600" b="0" i="0" dirty="0">
                <a:solidFill>
                  <a:srgbClr val="A5A5A5"/>
                </a:solidFill>
                <a:effectLst/>
                <a:latin typeface="sofia-pro"/>
              </a:rPr>
              <a:t> = 1 Assume that the maximum number of nodes on level l is 2</a:t>
            </a:r>
            <a:r>
              <a:rPr lang="en-GB" sz="2600" b="0" i="0" baseline="30000" dirty="0">
                <a:solidFill>
                  <a:srgbClr val="A5A5A5"/>
                </a:solidFill>
                <a:effectLst/>
                <a:latin typeface="sofia-pro"/>
              </a:rPr>
              <a:t>l-1</a:t>
            </a:r>
            <a:r>
              <a:rPr lang="en-GB" sz="2600" b="0" i="0" dirty="0">
                <a:solidFill>
                  <a:srgbClr val="A5A5A5"/>
                </a:solidFill>
                <a:effectLst/>
                <a:latin typeface="sofia-pro"/>
              </a:rPr>
              <a:t>. Since in Binary tree every node has at most 2 children, next level would have twice nodes, i.e. 2 * 2</a:t>
            </a:r>
            <a:r>
              <a:rPr lang="en-GB" sz="2600" b="0" i="0" baseline="30000" dirty="0">
                <a:solidFill>
                  <a:srgbClr val="A5A5A5"/>
                </a:solidFill>
                <a:effectLst/>
                <a:latin typeface="sofia-pro"/>
              </a:rPr>
              <a:t>l-1</a:t>
            </a:r>
            <a:r>
              <a:rPr lang="en-GB" sz="2600" b="0" i="0" dirty="0">
                <a:solidFill>
                  <a:srgbClr val="A5A5A5"/>
                </a:solidFill>
                <a:effectLst/>
                <a:latin typeface="sofia-pro"/>
              </a:rPr>
              <a:t>.</a:t>
            </a:r>
          </a:p>
          <a:p>
            <a:pPr algn="just"/>
            <a:r>
              <a:rPr lang="en-GB" sz="2600" b="1" i="1" dirty="0">
                <a:solidFill>
                  <a:srgbClr val="A5A5A5"/>
                </a:solidFill>
                <a:effectLst/>
                <a:latin typeface="sofia-pro"/>
              </a:rPr>
              <a:t>Maximum number of nodes in a binary tree of height 'h' is (2</a:t>
            </a:r>
            <a:r>
              <a:rPr lang="en-GB" sz="2600" b="1" i="1" baseline="30000" dirty="0">
                <a:solidFill>
                  <a:srgbClr val="A5A5A5"/>
                </a:solidFill>
                <a:effectLst/>
                <a:latin typeface="sofia-pro"/>
              </a:rPr>
              <a:t>h</a:t>
            </a:r>
            <a:r>
              <a:rPr lang="en-GB" sz="2600" b="1" i="1" dirty="0">
                <a:solidFill>
                  <a:srgbClr val="A5A5A5"/>
                </a:solidFill>
                <a:effectLst/>
                <a:latin typeface="sofia-pro"/>
              </a:rPr>
              <a:t> – 1)</a:t>
            </a:r>
            <a:r>
              <a:rPr lang="en-GB" sz="2600" b="0" i="0" dirty="0">
                <a:solidFill>
                  <a:srgbClr val="A5A5A5"/>
                </a:solidFill>
                <a:effectLst/>
                <a:latin typeface="sofia-pro"/>
              </a:rPr>
              <a:t>. Here height of a tree is the maximum number of nodes on the root to leaf path. The height of a tree with a single node is considered as 1. This result can be derived from point 2 above. A tree has maximum nodes if all levels have maximum nodes. So maximum number of nodes in a binary tree of height h is 1 + 2 + 4 + .. + 2</a:t>
            </a:r>
            <a:r>
              <a:rPr lang="en-GB" sz="2600" b="0" i="0" baseline="30000" dirty="0">
                <a:solidFill>
                  <a:srgbClr val="A5A5A5"/>
                </a:solidFill>
                <a:effectLst/>
                <a:latin typeface="sofia-pro"/>
              </a:rPr>
              <a:t>h</a:t>
            </a:r>
            <a:r>
              <a:rPr lang="en-GB" sz="2600" b="0" i="0" dirty="0">
                <a:solidFill>
                  <a:srgbClr val="A5A5A5"/>
                </a:solidFill>
                <a:effectLst/>
                <a:latin typeface="sofia-pro"/>
              </a:rPr>
              <a:t>-1. This is a simple geometric series with h terms and sum of this series is 2</a:t>
            </a:r>
            <a:r>
              <a:rPr lang="en-GB" sz="2600" b="0" i="0" baseline="30000" dirty="0">
                <a:solidFill>
                  <a:srgbClr val="A5A5A5"/>
                </a:solidFill>
                <a:effectLst/>
                <a:latin typeface="sofia-pro"/>
              </a:rPr>
              <a:t>h</a:t>
            </a:r>
            <a:r>
              <a:rPr lang="en-GB" sz="2600" b="0" i="0" dirty="0">
                <a:solidFill>
                  <a:srgbClr val="A5A5A5"/>
                </a:solidFill>
                <a:effectLst/>
                <a:latin typeface="sofia-pro"/>
              </a:rPr>
              <a:t> – 1. In some books, the height of the root is considered as 0. In that convention, the above formula becomes 2</a:t>
            </a:r>
            <a:r>
              <a:rPr lang="en-GB" sz="2600" b="0" i="0" baseline="30000" dirty="0">
                <a:solidFill>
                  <a:srgbClr val="A5A5A5"/>
                </a:solidFill>
                <a:effectLst/>
                <a:latin typeface="sofia-pro"/>
              </a:rPr>
              <a:t>h+1</a:t>
            </a:r>
            <a:r>
              <a:rPr lang="en-GB" sz="2600" b="0" i="0" dirty="0">
                <a:solidFill>
                  <a:srgbClr val="A5A5A5"/>
                </a:solidFill>
                <a:effectLst/>
                <a:latin typeface="sofia-pro"/>
              </a:rPr>
              <a:t> – 1.</a:t>
            </a:r>
          </a:p>
          <a:p>
            <a:pPr marL="0" indent="0" algn="just">
              <a:buNone/>
            </a:pPr>
            <a:endParaRPr lang="en-GB" sz="2100" i="1" dirty="0">
              <a:solidFill>
                <a:srgbClr val="A5A5A5"/>
              </a:solidFill>
              <a:effectLst/>
              <a:latin typeface="sofia-pro"/>
            </a:endParaRPr>
          </a:p>
          <a:p>
            <a:pPr algn="just"/>
            <a:endParaRPr lang="en-GB" sz="2100" i="1" dirty="0">
              <a:solidFill>
                <a:srgbClr val="A5A5A5"/>
              </a:solidFill>
              <a:effectLst/>
              <a:latin typeface="sofia-pro"/>
            </a:endParaRPr>
          </a:p>
          <a:p>
            <a:pPr marL="0" indent="0" algn="just">
              <a:buNone/>
            </a:pPr>
            <a:endParaRPr lang="en-IN" sz="2100" i="0" u="sng" dirty="0">
              <a:effectLst/>
              <a:latin typeface="sofia-pro"/>
            </a:endParaRPr>
          </a:p>
          <a:p>
            <a:pPr marL="0" indent="0" algn="just">
              <a:buNone/>
            </a:pPr>
            <a:r>
              <a:rPr lang="en-GB" b="0" i="0" dirty="0">
                <a:solidFill>
                  <a:srgbClr val="A5A5A5"/>
                </a:solidFill>
                <a:effectLst/>
                <a:latin typeface="sofia-pro"/>
              </a:rPr>
              <a:t> </a:t>
            </a:r>
          </a:p>
          <a:p>
            <a:endParaRPr lang="en-IN" dirty="0"/>
          </a:p>
        </p:txBody>
      </p:sp>
    </p:spTree>
    <p:extLst>
      <p:ext uri="{BB962C8B-B14F-4D97-AF65-F5344CB8AC3E}">
        <p14:creationId xmlns:p14="http://schemas.microsoft.com/office/powerpoint/2010/main" val="1105527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25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25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2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25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25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25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73C0-C32B-820E-64FA-E4F529373D5A}"/>
              </a:ext>
            </a:extLst>
          </p:cNvPr>
          <p:cNvSpPr>
            <a:spLocks noGrp="1"/>
          </p:cNvSpPr>
          <p:nvPr>
            <p:ph type="title"/>
          </p:nvPr>
        </p:nvSpPr>
        <p:spPr>
          <a:xfrm>
            <a:off x="-27316" y="35903"/>
            <a:ext cx="6480720" cy="532656"/>
          </a:xfrm>
        </p:spPr>
        <p:txBody>
          <a:bodyPr>
            <a:normAutofit fontScale="90000"/>
          </a:bodyPr>
          <a:lstStyle/>
          <a:p>
            <a:r>
              <a:rPr lang="en-IN" dirty="0"/>
              <a:t>  </a:t>
            </a:r>
            <a:br>
              <a:rPr lang="en-IN" dirty="0"/>
            </a:br>
            <a:br>
              <a:rPr lang="en-IN" dirty="0"/>
            </a:br>
            <a:br>
              <a:rPr lang="en-IN" dirty="0"/>
            </a:br>
            <a:br>
              <a:rPr lang="en-IN" dirty="0"/>
            </a:br>
            <a:r>
              <a:rPr lang="en-IN" sz="2200" b="1" dirty="0">
                <a:solidFill>
                  <a:schemeClr val="tx2"/>
                </a:solidFill>
              </a:rPr>
              <a:t>Binary Search Tree</a:t>
            </a:r>
          </a:p>
        </p:txBody>
      </p:sp>
      <p:sp>
        <p:nvSpPr>
          <p:cNvPr id="3" name="Content Placeholder 2">
            <a:extLst>
              <a:ext uri="{FF2B5EF4-FFF2-40B4-BE49-F238E27FC236}">
                <a16:creationId xmlns:a16="http://schemas.microsoft.com/office/drawing/2014/main" id="{4D31D677-51E4-65F6-2DF1-EEEBC0DE9614}"/>
              </a:ext>
            </a:extLst>
          </p:cNvPr>
          <p:cNvSpPr>
            <a:spLocks noGrp="1"/>
          </p:cNvSpPr>
          <p:nvPr>
            <p:ph idx="1"/>
          </p:nvPr>
        </p:nvSpPr>
        <p:spPr>
          <a:xfrm>
            <a:off x="33739" y="588437"/>
            <a:ext cx="11600284" cy="6120680"/>
          </a:xfrm>
        </p:spPr>
        <p:txBody>
          <a:bodyPr>
            <a:normAutofit/>
          </a:bodyPr>
          <a:lstStyle/>
          <a:p>
            <a:pPr algn="l">
              <a:buFont typeface="Arial" panose="020B0604020202020204" pitchFamily="34" charset="0"/>
              <a:buChar char="•"/>
            </a:pPr>
            <a:r>
              <a:rPr lang="en-GB" b="0" i="0" dirty="0">
                <a:solidFill>
                  <a:srgbClr val="D1D5DB"/>
                </a:solidFill>
                <a:effectLst/>
                <a:latin typeface="Söhne"/>
              </a:rPr>
              <a:t>In a BST, each node has at most two children.</a:t>
            </a:r>
          </a:p>
          <a:p>
            <a:pPr algn="l">
              <a:buFont typeface="Arial" panose="020B0604020202020204" pitchFamily="34" charset="0"/>
              <a:buChar char="•"/>
            </a:pPr>
            <a:r>
              <a:rPr lang="en-GB" b="0" i="0" dirty="0">
                <a:solidFill>
                  <a:srgbClr val="D1D5DB"/>
                </a:solidFill>
                <a:effectLst/>
                <a:latin typeface="Söhne"/>
              </a:rPr>
              <a:t>The left subtree contains nodes with values less than the root node, and the right subtree contains nodes with values greater than the root node.</a:t>
            </a:r>
          </a:p>
          <a:p>
            <a:pPr algn="l">
              <a:buFont typeface="Arial" panose="020B0604020202020204" pitchFamily="34" charset="0"/>
              <a:buChar char="•"/>
            </a:pPr>
            <a:r>
              <a:rPr lang="en-GB" b="0" i="0" dirty="0">
                <a:solidFill>
                  <a:srgbClr val="D1D5DB"/>
                </a:solidFill>
                <a:effectLst/>
                <a:latin typeface="Söhne"/>
              </a:rPr>
              <a:t>BSTs are commonly used for searching, insertion, and deletion operations.</a:t>
            </a:r>
          </a:p>
          <a:p>
            <a:pPr algn="l"/>
            <a:r>
              <a:rPr lang="en-GB" b="1" i="0" u="sng" dirty="0">
                <a:solidFill>
                  <a:srgbClr val="D1D5DB"/>
                </a:solidFill>
                <a:effectLst/>
                <a:latin typeface="Söhne"/>
              </a:rPr>
              <a:t>Balanced Binary Trees:</a:t>
            </a:r>
            <a:endParaRPr lang="en-GB" b="0" i="0" u="sng"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These are binary trees where the height of the left and right subtrees of any node differ by at most one.</a:t>
            </a:r>
          </a:p>
          <a:p>
            <a:pPr algn="l">
              <a:buFont typeface="Arial" panose="020B0604020202020204" pitchFamily="34" charset="0"/>
              <a:buChar char="•"/>
            </a:pPr>
            <a:r>
              <a:rPr lang="en-GB" b="0" i="0" dirty="0">
                <a:solidFill>
                  <a:srgbClr val="D1D5DB"/>
                </a:solidFill>
                <a:effectLst/>
                <a:latin typeface="Söhne"/>
              </a:rPr>
              <a:t>Examples include AVL trees and Red-Black trees.</a:t>
            </a:r>
          </a:p>
          <a:p>
            <a:pPr algn="l">
              <a:buFont typeface="Arial" panose="020B0604020202020204" pitchFamily="34" charset="0"/>
              <a:buChar char="•"/>
            </a:pPr>
            <a:r>
              <a:rPr lang="en-GB" b="0" i="0" dirty="0">
                <a:solidFill>
                  <a:srgbClr val="D1D5DB"/>
                </a:solidFill>
                <a:effectLst/>
                <a:latin typeface="Söhne"/>
              </a:rPr>
              <a:t>Balanced trees ensure efficient operations like insertion, deletion, and searching.</a:t>
            </a:r>
          </a:p>
          <a:p>
            <a:pPr algn="l"/>
            <a:r>
              <a:rPr lang="en-GB" b="1" i="0" dirty="0">
                <a:solidFill>
                  <a:srgbClr val="D1D5DB"/>
                </a:solidFill>
                <a:effectLst/>
                <a:latin typeface="Söhne"/>
              </a:rPr>
              <a:t>Full Binary Tree:</a:t>
            </a:r>
            <a:endParaRPr lang="en-GB" b="0" i="0"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In a full binary tree, each node has either 0 or 2 children.</a:t>
            </a:r>
          </a:p>
          <a:p>
            <a:pPr algn="l">
              <a:buFont typeface="Arial" panose="020B0604020202020204" pitchFamily="34" charset="0"/>
              <a:buChar char="•"/>
            </a:pPr>
            <a:r>
              <a:rPr lang="en-GB" b="0" i="0" dirty="0">
                <a:solidFill>
                  <a:srgbClr val="D1D5DB"/>
                </a:solidFill>
                <a:effectLst/>
                <a:latin typeface="Söhne"/>
              </a:rPr>
              <a:t>Every level of the tree is completely filled except possibly for the last level, which is filled from left to right.</a:t>
            </a:r>
          </a:p>
          <a:p>
            <a:pPr algn="l">
              <a:buFont typeface="Arial" panose="020B0604020202020204" pitchFamily="34" charset="0"/>
              <a:buChar char="•"/>
            </a:pPr>
            <a:r>
              <a:rPr lang="en-GB" b="0" i="0" dirty="0">
                <a:solidFill>
                  <a:srgbClr val="D1D5DB"/>
                </a:solidFill>
                <a:effectLst/>
                <a:latin typeface="Söhne"/>
              </a:rPr>
              <a:t>Full binary trees are used in heap data structures.</a:t>
            </a:r>
          </a:p>
          <a:p>
            <a:pPr algn="l">
              <a:buFont typeface="Arial" panose="020B0604020202020204" pitchFamily="34" charset="0"/>
              <a:buChar char="•"/>
            </a:pPr>
            <a:endParaRPr lang="en-GB" b="0" i="0" dirty="0">
              <a:solidFill>
                <a:srgbClr val="D1D5DB"/>
              </a:solidFill>
              <a:effectLst/>
              <a:latin typeface="Söhne"/>
            </a:endParaRPr>
          </a:p>
          <a:p>
            <a:pPr algn="l">
              <a:buFont typeface="Arial" panose="020B0604020202020204" pitchFamily="34" charset="0"/>
              <a:buChar char="•"/>
            </a:pPr>
            <a:endParaRPr lang="en-GB" b="0" i="0" dirty="0">
              <a:solidFill>
                <a:srgbClr val="D1D5DB"/>
              </a:solidFill>
              <a:effectLst/>
              <a:latin typeface="Söhne"/>
            </a:endParaRPr>
          </a:p>
          <a:p>
            <a:endParaRPr lang="en-IN" dirty="0"/>
          </a:p>
        </p:txBody>
      </p:sp>
    </p:spTree>
    <p:extLst>
      <p:ext uri="{BB962C8B-B14F-4D97-AF65-F5344CB8AC3E}">
        <p14:creationId xmlns:p14="http://schemas.microsoft.com/office/powerpoint/2010/main" val="2389855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5BF65-9C9B-E944-FD32-4F1A65FDBC3E}"/>
              </a:ext>
            </a:extLst>
          </p:cNvPr>
          <p:cNvSpPr>
            <a:spLocks noGrp="1"/>
          </p:cNvSpPr>
          <p:nvPr>
            <p:ph idx="1"/>
          </p:nvPr>
        </p:nvSpPr>
        <p:spPr>
          <a:xfrm>
            <a:off x="295858" y="476672"/>
            <a:ext cx="11600284" cy="5619328"/>
          </a:xfrm>
        </p:spPr>
        <p:txBody>
          <a:bodyPr/>
          <a:lstStyle/>
          <a:p>
            <a:pPr marL="0" indent="0">
              <a:buNone/>
            </a:pPr>
            <a:r>
              <a:rPr lang="en-IN" dirty="0"/>
              <a:t>				            </a:t>
            </a:r>
            <a:r>
              <a:rPr lang="en-IN" sz="3500" b="1" u="sng" dirty="0">
                <a:solidFill>
                  <a:srgbClr val="92D050"/>
                </a:solidFill>
              </a:rPr>
              <a:t>Graph</a:t>
            </a:r>
          </a:p>
          <a:p>
            <a:pPr algn="l">
              <a:buFont typeface="Arial" panose="020B0604020202020204" pitchFamily="34" charset="0"/>
              <a:buChar char="•"/>
            </a:pPr>
            <a:r>
              <a:rPr lang="en-GB" sz="1800" b="0" i="0" dirty="0">
                <a:solidFill>
                  <a:srgbClr val="D1D5DB"/>
                </a:solidFill>
                <a:effectLst/>
                <a:latin typeface="Söhne"/>
              </a:rPr>
              <a:t>A graph is a collection of nodes (vertices) and edges that connect these nodes.</a:t>
            </a:r>
          </a:p>
          <a:p>
            <a:pPr algn="l">
              <a:buFont typeface="Arial" panose="020B0604020202020204" pitchFamily="34" charset="0"/>
              <a:buChar char="•"/>
            </a:pPr>
            <a:r>
              <a:rPr lang="en-GB" sz="1800" b="0" i="0" dirty="0">
                <a:solidFill>
                  <a:srgbClr val="D1D5DB"/>
                </a:solidFill>
                <a:effectLst/>
                <a:latin typeface="Söhne"/>
              </a:rPr>
              <a:t>Nodes represent entities, and edges represent relationships between these entities.</a:t>
            </a:r>
          </a:p>
          <a:p>
            <a:pPr algn="l"/>
            <a:r>
              <a:rPr lang="en-GB" b="1" i="0" dirty="0">
                <a:solidFill>
                  <a:srgbClr val="D1D5DB"/>
                </a:solidFill>
                <a:effectLst/>
                <a:latin typeface="Söhne"/>
              </a:rPr>
              <a:t>Types of Graphs:</a:t>
            </a:r>
            <a:endParaRPr lang="en-GB" b="0" i="0" dirty="0">
              <a:solidFill>
                <a:srgbClr val="D1D5DB"/>
              </a:solidFill>
              <a:effectLst/>
              <a:latin typeface="Söhne"/>
            </a:endParaRPr>
          </a:p>
          <a:p>
            <a:r>
              <a:rPr lang="en-GB" sz="1500" b="1" i="0" dirty="0">
                <a:solidFill>
                  <a:srgbClr val="D1D5DB"/>
                </a:solidFill>
                <a:effectLst/>
                <a:latin typeface="Söhne"/>
              </a:rPr>
              <a:t>Undirected Graph:</a:t>
            </a:r>
            <a:endParaRPr lang="en-GB" sz="1500" b="0" i="0" dirty="0">
              <a:solidFill>
                <a:srgbClr val="D1D5DB"/>
              </a:solidFill>
              <a:effectLst/>
              <a:latin typeface="Söhne"/>
            </a:endParaRPr>
          </a:p>
          <a:p>
            <a:pPr marL="742950" lvl="1" indent="-285750" algn="l">
              <a:buFont typeface="+mj-lt"/>
              <a:buAutoNum type="arabicPeriod"/>
            </a:pPr>
            <a:r>
              <a:rPr lang="en-GB" b="0" i="0" dirty="0">
                <a:solidFill>
                  <a:srgbClr val="D1D5DB"/>
                </a:solidFill>
                <a:effectLst/>
                <a:latin typeface="Söhne"/>
              </a:rPr>
              <a:t>In an undirected graph, edges have no direction. </a:t>
            </a:r>
          </a:p>
          <a:p>
            <a:pPr algn="l">
              <a:buFont typeface="Arial" panose="020B0604020202020204" pitchFamily="34" charset="0"/>
              <a:buChar char="•"/>
            </a:pPr>
            <a:r>
              <a:rPr lang="en-GB" sz="1500" b="1" i="0" dirty="0">
                <a:solidFill>
                  <a:srgbClr val="D1D5DB"/>
                </a:solidFill>
                <a:effectLst/>
                <a:latin typeface="Söhne"/>
              </a:rPr>
              <a:t>Directed Graph:</a:t>
            </a:r>
          </a:p>
          <a:p>
            <a:pPr algn="l">
              <a:buFont typeface="Arial" panose="020B0604020202020204" pitchFamily="34" charset="0"/>
              <a:buChar char="•"/>
            </a:pPr>
            <a:r>
              <a:rPr lang="en-GB" sz="1800" b="0" i="0" dirty="0">
                <a:solidFill>
                  <a:srgbClr val="D1D5DB"/>
                </a:solidFill>
                <a:effectLst/>
                <a:latin typeface="Söhne"/>
              </a:rPr>
              <a:t>In a directed graph, edges have direction. They go from one node to another.</a:t>
            </a:r>
          </a:p>
          <a:p>
            <a:pPr algn="l">
              <a:buFont typeface="Arial" panose="020B0604020202020204" pitchFamily="34" charset="0"/>
              <a:buChar char="•"/>
            </a:pPr>
            <a:r>
              <a:rPr lang="en-GB" sz="1800" b="0" i="0" dirty="0">
                <a:solidFill>
                  <a:srgbClr val="D1D5DB"/>
                </a:solidFill>
                <a:effectLst/>
                <a:latin typeface="Söhne"/>
              </a:rPr>
              <a:t>If there is an edge from node A to node B, it doesn't imply an edge from B to A.</a:t>
            </a:r>
          </a:p>
          <a:p>
            <a:pPr algn="l"/>
            <a:r>
              <a:rPr lang="en-GB" sz="1400" b="1" i="0" dirty="0">
                <a:solidFill>
                  <a:srgbClr val="D1D5DB"/>
                </a:solidFill>
                <a:effectLst/>
                <a:latin typeface="Söhne"/>
              </a:rPr>
              <a:t>Weighted Graph:</a:t>
            </a:r>
            <a:endParaRPr lang="en-GB" sz="1400" b="0" i="0" dirty="0">
              <a:solidFill>
                <a:srgbClr val="D1D5DB"/>
              </a:solidFill>
              <a:effectLst/>
              <a:latin typeface="Söhne"/>
            </a:endParaRPr>
          </a:p>
          <a:p>
            <a:pPr algn="l">
              <a:buFont typeface="Arial" panose="020B0604020202020204" pitchFamily="34" charset="0"/>
              <a:buChar char="•"/>
            </a:pPr>
            <a:r>
              <a:rPr lang="en-GB" sz="1400" b="0" i="0" dirty="0">
                <a:solidFill>
                  <a:srgbClr val="D1D5DB"/>
                </a:solidFill>
                <a:effectLst/>
                <a:latin typeface="Söhne"/>
              </a:rPr>
              <a:t>In a weighted graph, each edge has a numerical value associated with it, called a weight or cost.</a:t>
            </a:r>
          </a:p>
          <a:p>
            <a:pPr algn="l">
              <a:buFont typeface="Arial" panose="020B0604020202020204" pitchFamily="34" charset="0"/>
              <a:buChar char="•"/>
            </a:pPr>
            <a:endParaRPr lang="en-IN" sz="1500" b="1" u="sng" dirty="0">
              <a:solidFill>
                <a:srgbClr val="92D050"/>
              </a:solidFill>
              <a:latin typeface="sofia-pro"/>
            </a:endParaRPr>
          </a:p>
          <a:p>
            <a:pPr marL="0" indent="0">
              <a:buNone/>
            </a:pPr>
            <a:endParaRPr lang="en-IN" sz="1500" dirty="0">
              <a:solidFill>
                <a:srgbClr val="92D050"/>
              </a:solidFill>
              <a:latin typeface="sofia-pro"/>
            </a:endParaRPr>
          </a:p>
        </p:txBody>
      </p:sp>
    </p:spTree>
    <p:extLst>
      <p:ext uri="{BB962C8B-B14F-4D97-AF65-F5344CB8AC3E}">
        <p14:creationId xmlns:p14="http://schemas.microsoft.com/office/powerpoint/2010/main" val="3326812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DE39-CC00-FE42-AB2D-77003A7FCE0E}"/>
              </a:ext>
            </a:extLst>
          </p:cNvPr>
          <p:cNvSpPr>
            <a:spLocks noGrp="1"/>
          </p:cNvSpPr>
          <p:nvPr>
            <p:ph type="title"/>
          </p:nvPr>
        </p:nvSpPr>
        <p:spPr>
          <a:xfrm>
            <a:off x="4655840" y="21721"/>
            <a:ext cx="3122613" cy="604664"/>
          </a:xfrm>
        </p:spPr>
        <p:txBody>
          <a:bodyPr/>
          <a:lstStyle/>
          <a:p>
            <a:r>
              <a:rPr lang="en-IN" dirty="0"/>
              <a:t>   </a:t>
            </a:r>
            <a:r>
              <a:rPr lang="en-IN" b="1" u="sng" dirty="0"/>
              <a:t>Project</a:t>
            </a:r>
          </a:p>
        </p:txBody>
      </p:sp>
      <p:pic>
        <p:nvPicPr>
          <p:cNvPr id="6" name="Content Placeholder 5" descr="A screenshot of a computer&#10;&#10;Description automatically generated">
            <a:extLst>
              <a:ext uri="{FF2B5EF4-FFF2-40B4-BE49-F238E27FC236}">
                <a16:creationId xmlns:a16="http://schemas.microsoft.com/office/drawing/2014/main" id="{0E19BB77-068F-26E9-6D37-147DCE9330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344" y="365753"/>
            <a:ext cx="5040560" cy="3156467"/>
          </a:xfrm>
          <a:prstGeom prst="rect">
            <a:avLst/>
          </a:prstGeom>
          <a:ln>
            <a:noFill/>
          </a:ln>
          <a:effectLst>
            <a:softEdge rad="112500"/>
          </a:effectLst>
        </p:spPr>
      </p:pic>
      <p:sp>
        <p:nvSpPr>
          <p:cNvPr id="4" name="Text Placeholder 3">
            <a:extLst>
              <a:ext uri="{FF2B5EF4-FFF2-40B4-BE49-F238E27FC236}">
                <a16:creationId xmlns:a16="http://schemas.microsoft.com/office/drawing/2014/main" id="{C514D351-6FE1-AE18-6652-6870BCB15F12}"/>
              </a:ext>
            </a:extLst>
          </p:cNvPr>
          <p:cNvSpPr>
            <a:spLocks noGrp="1"/>
          </p:cNvSpPr>
          <p:nvPr>
            <p:ph type="body" sz="half" idx="2"/>
          </p:nvPr>
        </p:nvSpPr>
        <p:spPr>
          <a:xfrm>
            <a:off x="6888088" y="775542"/>
            <a:ext cx="5112568" cy="5320458"/>
          </a:xfrm>
        </p:spPr>
        <p:txBody>
          <a:bodyPr/>
          <a:lstStyle/>
          <a:p>
            <a:pPr algn="l">
              <a:buFont typeface="Arial" panose="020B0604020202020204" pitchFamily="34" charset="0"/>
              <a:buChar char="•"/>
            </a:pPr>
            <a:r>
              <a:rPr lang="en-GB" b="0" i="0" dirty="0">
                <a:solidFill>
                  <a:srgbClr val="D1D5DB"/>
                </a:solidFill>
                <a:effectLst/>
                <a:latin typeface="Söhne"/>
              </a:rPr>
              <a:t> Developed a Tic-Tac-Toe game with an AI opponent using the Minimax algorithm.</a:t>
            </a:r>
          </a:p>
          <a:p>
            <a:pPr algn="l">
              <a:buFont typeface="Arial" panose="020B0604020202020204" pitchFamily="34" charset="0"/>
              <a:buChar char="•"/>
            </a:pPr>
            <a:r>
              <a:rPr lang="en-GB" b="0" i="0" dirty="0">
                <a:solidFill>
                  <a:srgbClr val="D1D5DB"/>
                </a:solidFill>
                <a:effectLst/>
                <a:latin typeface="Söhne"/>
              </a:rPr>
              <a:t> Implemented a command-line interface for user interaction.</a:t>
            </a:r>
          </a:p>
          <a:p>
            <a:pPr algn="l">
              <a:buFont typeface="Arial" panose="020B0604020202020204" pitchFamily="34" charset="0"/>
              <a:buChar char="•"/>
            </a:pPr>
            <a:r>
              <a:rPr lang="en-GB" b="0" i="0" dirty="0">
                <a:solidFill>
                  <a:srgbClr val="D1D5DB"/>
                </a:solidFill>
                <a:effectLst/>
                <a:latin typeface="Söhne"/>
              </a:rPr>
              <a:t>Users can choose to play as either the human or let the computer make moves.</a:t>
            </a:r>
          </a:p>
          <a:p>
            <a:pPr algn="l">
              <a:buFont typeface="Arial" panose="020B0604020202020204" pitchFamily="34" charset="0"/>
              <a:buChar char="•"/>
            </a:pPr>
            <a:r>
              <a:rPr lang="en-GB" b="0" i="0" dirty="0">
                <a:solidFill>
                  <a:srgbClr val="D1D5DB"/>
                </a:solidFill>
                <a:effectLst/>
                <a:latin typeface="Söhne"/>
              </a:rPr>
              <a:t>The computer opponent makes intelligent moves to maximize its chances of winning or forcing a draw.</a:t>
            </a:r>
          </a:p>
          <a:p>
            <a:pPr algn="l">
              <a:buFont typeface="Arial" panose="020B0604020202020204" pitchFamily="34" charset="0"/>
              <a:buChar char="•"/>
            </a:pPr>
            <a:r>
              <a:rPr lang="en-GB" b="0" i="0" dirty="0">
                <a:solidFill>
                  <a:srgbClr val="D1D5DB"/>
                </a:solidFill>
                <a:effectLst/>
                <a:latin typeface="Söhne"/>
              </a:rPr>
              <a:t>The game provides a challenging and interactive experience for players.</a:t>
            </a: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IN" b="0" i="0" dirty="0">
                <a:solidFill>
                  <a:srgbClr val="D1D5DB"/>
                </a:solidFill>
                <a:effectLst/>
                <a:latin typeface="Söhne"/>
              </a:rPr>
              <a:t>Key Features:</a:t>
            </a:r>
            <a:endParaRPr lang="en-GB" b="0" i="0" dirty="0">
              <a:solidFill>
                <a:srgbClr val="D1D5DB"/>
              </a:solidFill>
              <a:effectLst/>
              <a:latin typeface="Söhne"/>
            </a:endParaRP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GB" b="0" i="0" dirty="0">
                <a:solidFill>
                  <a:srgbClr val="D1D5DB"/>
                </a:solidFill>
                <a:effectLst/>
                <a:latin typeface="Söhne"/>
              </a:rPr>
              <a:t>Choice for users to play as the human or computer.</a:t>
            </a:r>
          </a:p>
          <a:p>
            <a:pPr algn="l">
              <a:buFont typeface="Arial" panose="020B0604020202020204" pitchFamily="34" charset="0"/>
              <a:buChar char="•"/>
            </a:pPr>
            <a:r>
              <a:rPr lang="en-GB" b="0" i="0" dirty="0">
                <a:solidFill>
                  <a:srgbClr val="D1D5DB"/>
                </a:solidFill>
                <a:effectLst/>
                <a:latin typeface="Söhne"/>
              </a:rPr>
              <a:t>Interactive command-line interface.</a:t>
            </a:r>
          </a:p>
          <a:p>
            <a:pPr algn="l">
              <a:buFont typeface="Arial" panose="020B0604020202020204" pitchFamily="34" charset="0"/>
              <a:buChar char="•"/>
            </a:pPr>
            <a:r>
              <a:rPr lang="en-GB" b="0" i="0" dirty="0">
                <a:solidFill>
                  <a:srgbClr val="D1D5DB"/>
                </a:solidFill>
                <a:effectLst/>
                <a:latin typeface="Söhne"/>
              </a:rPr>
              <a:t>Keeps track of game results, including wins, draws, and losses.</a:t>
            </a: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GB" b="0" i="0" dirty="0">
                <a:solidFill>
                  <a:srgbClr val="D1D5DB"/>
                </a:solidFill>
                <a:effectLst/>
                <a:latin typeface="Söhne"/>
              </a:rPr>
              <a:t>Details of Code:- </a:t>
            </a:r>
          </a:p>
          <a:p>
            <a:pPr algn="l">
              <a:buFont typeface="Arial" panose="020B0604020202020204" pitchFamily="34" charset="0"/>
              <a:buChar char="•"/>
            </a:pPr>
            <a:r>
              <a:rPr lang="en-GB" b="0" i="0" dirty="0">
                <a:solidFill>
                  <a:srgbClr val="D1D5DB"/>
                </a:solidFill>
                <a:effectLst/>
                <a:latin typeface="Söhne"/>
              </a:rPr>
              <a:t>Programming Language used is CPP.</a:t>
            </a:r>
          </a:p>
          <a:p>
            <a:pPr algn="l">
              <a:buFont typeface="Arial" panose="020B0604020202020204" pitchFamily="34" charset="0"/>
              <a:buChar char="•"/>
            </a:pPr>
            <a:r>
              <a:rPr lang="en-GB" dirty="0">
                <a:solidFill>
                  <a:srgbClr val="D1D5DB"/>
                </a:solidFill>
                <a:latin typeface="Söhne"/>
              </a:rPr>
              <a:t>Code contain many Functions like void </a:t>
            </a:r>
            <a:r>
              <a:rPr lang="en-GB" dirty="0" err="1">
                <a:solidFill>
                  <a:srgbClr val="D1D5DB"/>
                </a:solidFill>
                <a:latin typeface="Söhne"/>
              </a:rPr>
              <a:t>intiaize,void</a:t>
            </a:r>
            <a:r>
              <a:rPr lang="en-GB" dirty="0">
                <a:solidFill>
                  <a:srgbClr val="D1D5DB"/>
                </a:solidFill>
                <a:latin typeface="Söhne"/>
              </a:rPr>
              <a:t> declare </a:t>
            </a:r>
            <a:r>
              <a:rPr lang="en-GB" dirty="0" err="1">
                <a:solidFill>
                  <a:srgbClr val="D1D5DB"/>
                </a:solidFill>
                <a:latin typeface="Söhne"/>
              </a:rPr>
              <a:t>winner,void</a:t>
            </a:r>
            <a:r>
              <a:rPr lang="en-GB" dirty="0">
                <a:solidFill>
                  <a:srgbClr val="D1D5DB"/>
                </a:solidFill>
                <a:latin typeface="Söhne"/>
              </a:rPr>
              <a:t> </a:t>
            </a:r>
            <a:r>
              <a:rPr lang="en-GB" dirty="0" err="1">
                <a:solidFill>
                  <a:srgbClr val="D1D5DB"/>
                </a:solidFill>
                <a:latin typeface="Söhne"/>
              </a:rPr>
              <a:t>columncrossed,void</a:t>
            </a:r>
            <a:r>
              <a:rPr lang="en-GB" dirty="0">
                <a:solidFill>
                  <a:srgbClr val="D1D5DB"/>
                </a:solidFill>
                <a:latin typeface="Söhne"/>
              </a:rPr>
              <a:t> </a:t>
            </a:r>
            <a:r>
              <a:rPr lang="en-GB" dirty="0" err="1">
                <a:solidFill>
                  <a:srgbClr val="D1D5DB"/>
                </a:solidFill>
                <a:latin typeface="Söhne"/>
              </a:rPr>
              <a:t>rowcrossed</a:t>
            </a:r>
            <a:r>
              <a:rPr lang="en-GB" dirty="0">
                <a:solidFill>
                  <a:srgbClr val="D1D5DB"/>
                </a:solidFill>
                <a:latin typeface="Söhne"/>
              </a:rPr>
              <a:t>.</a:t>
            </a:r>
            <a:endParaRPr lang="en-GB" b="0" i="0" dirty="0">
              <a:solidFill>
                <a:srgbClr val="D1D5DB"/>
              </a:solidFill>
              <a:effectLst/>
              <a:latin typeface="Söhne"/>
            </a:endParaRPr>
          </a:p>
          <a:p>
            <a:pPr algn="l"/>
            <a:endParaRPr lang="en-GB" b="0" i="0" dirty="0">
              <a:solidFill>
                <a:srgbClr val="D1D5DB"/>
              </a:solidFill>
              <a:effectLst/>
              <a:latin typeface="Söhne"/>
            </a:endParaRPr>
          </a:p>
          <a:p>
            <a:endParaRPr lang="en-IN" dirty="0"/>
          </a:p>
        </p:txBody>
      </p:sp>
      <p:pic>
        <p:nvPicPr>
          <p:cNvPr id="8" name="Picture 7">
            <a:extLst>
              <a:ext uri="{FF2B5EF4-FFF2-40B4-BE49-F238E27FC236}">
                <a16:creationId xmlns:a16="http://schemas.microsoft.com/office/drawing/2014/main" id="{FC282F4E-1CAA-8152-3B0B-5E6ECFF36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44" y="3717032"/>
            <a:ext cx="5040560" cy="3024336"/>
          </a:xfrm>
          <a:prstGeom prst="rect">
            <a:avLst/>
          </a:prstGeom>
          <a:ln>
            <a:noFill/>
          </a:ln>
          <a:effectLst>
            <a:softEdge rad="112500"/>
          </a:effectLst>
        </p:spPr>
      </p:pic>
    </p:spTree>
    <p:extLst>
      <p:ext uri="{BB962C8B-B14F-4D97-AF65-F5344CB8AC3E}">
        <p14:creationId xmlns:p14="http://schemas.microsoft.com/office/powerpoint/2010/main" val="20961648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88640"/>
            <a:ext cx="11017224" cy="360040"/>
          </a:xfrm>
        </p:spPr>
        <p:txBody>
          <a:bodyPr>
            <a:normAutofit fontScale="90000"/>
          </a:bodyPr>
          <a:lstStyle/>
          <a:p>
            <a:r>
              <a:rPr lang="en-IN" sz="1500" dirty="0"/>
              <a:t>				</a:t>
            </a:r>
            <a:r>
              <a:rPr lang="en-IN" sz="2000" u="sng" dirty="0"/>
              <a:t>Mentor in Course</a:t>
            </a:r>
            <a:endParaRPr sz="2000" u="sng" dirty="0"/>
          </a:p>
        </p:txBody>
      </p:sp>
      <p:pic>
        <p:nvPicPr>
          <p:cNvPr id="5" name="Picture 4">
            <a:extLst>
              <a:ext uri="{FF2B5EF4-FFF2-40B4-BE49-F238E27FC236}">
                <a16:creationId xmlns:a16="http://schemas.microsoft.com/office/drawing/2014/main" id="{69BE902D-0F41-1F47-7EC7-F5D2D25A607C}"/>
              </a:ext>
            </a:extLst>
          </p:cNvPr>
          <p:cNvPicPr>
            <a:picLocks noChangeAspect="1"/>
          </p:cNvPicPr>
          <p:nvPr/>
        </p:nvPicPr>
        <p:blipFill>
          <a:blip r:embed="rId2"/>
          <a:stretch>
            <a:fillRect/>
          </a:stretch>
        </p:blipFill>
        <p:spPr>
          <a:xfrm>
            <a:off x="1919536" y="837545"/>
            <a:ext cx="7704856" cy="583181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94B1-F199-819C-C931-6F440EF915DA}"/>
              </a:ext>
            </a:extLst>
          </p:cNvPr>
          <p:cNvSpPr>
            <a:spLocks noGrp="1"/>
          </p:cNvSpPr>
          <p:nvPr>
            <p:ph type="title"/>
          </p:nvPr>
        </p:nvSpPr>
        <p:spPr>
          <a:xfrm>
            <a:off x="3863752" y="0"/>
            <a:ext cx="6048672" cy="604664"/>
          </a:xfrm>
        </p:spPr>
        <p:txBody>
          <a:bodyPr/>
          <a:lstStyle/>
          <a:p>
            <a:r>
              <a:rPr lang="en-GB" dirty="0"/>
              <a:t>   Conclusion</a:t>
            </a:r>
            <a:endParaRPr lang="en-IN" dirty="0"/>
          </a:p>
        </p:txBody>
      </p:sp>
      <p:sp>
        <p:nvSpPr>
          <p:cNvPr id="3" name="Content Placeholder 2">
            <a:extLst>
              <a:ext uri="{FF2B5EF4-FFF2-40B4-BE49-F238E27FC236}">
                <a16:creationId xmlns:a16="http://schemas.microsoft.com/office/drawing/2014/main" id="{6C561B75-341F-5D37-69DC-ADEDB8F2C1A1}"/>
              </a:ext>
            </a:extLst>
          </p:cNvPr>
          <p:cNvSpPr>
            <a:spLocks noGrp="1"/>
          </p:cNvSpPr>
          <p:nvPr>
            <p:ph idx="1"/>
          </p:nvPr>
        </p:nvSpPr>
        <p:spPr>
          <a:xfrm>
            <a:off x="191344" y="1124744"/>
            <a:ext cx="11809312" cy="5334000"/>
          </a:xfrm>
        </p:spPr>
        <p:txBody>
          <a:bodyPr/>
          <a:lstStyle/>
          <a:p>
            <a:pPr marL="0" indent="0" algn="l">
              <a:buNone/>
            </a:pPr>
            <a:r>
              <a:rPr lang="en-GB" dirty="0">
                <a:solidFill>
                  <a:srgbClr val="D1D5DB"/>
                </a:solidFill>
                <a:latin typeface="Söhne"/>
              </a:rPr>
              <a:t>T</a:t>
            </a:r>
            <a:r>
              <a:rPr lang="en-GB" b="0" i="0" dirty="0">
                <a:solidFill>
                  <a:srgbClr val="D1D5DB"/>
                </a:solidFill>
                <a:effectLst/>
                <a:latin typeface="Söhne"/>
              </a:rPr>
              <a:t>he study of Data Structures and Algorithms is a fundamental and essential aspect of computer science and software engineering. Throughout this course, we've delved into various data structures like arrays, linked lists, trees, and graphs, as well as algorithms for searching, sorting, and optimizing.</a:t>
            </a:r>
          </a:p>
          <a:p>
            <a:pPr marL="0" indent="0" algn="l">
              <a:buNone/>
            </a:pPr>
            <a:r>
              <a:rPr lang="en-GB" b="0" i="0" dirty="0">
                <a:solidFill>
                  <a:srgbClr val="D1D5DB"/>
                </a:solidFill>
                <a:effectLst/>
                <a:latin typeface="Söhne"/>
              </a:rPr>
              <a:t>These concepts not only form the building blocks of efficient and effective software but also play a crucial role in solving real-world problems. Understanding how to select the right data structure and algorithm for a given task is a skill that every programmer should master.</a:t>
            </a:r>
          </a:p>
          <a:p>
            <a:pPr marL="0" indent="0" algn="l">
              <a:buNone/>
            </a:pPr>
            <a:r>
              <a:rPr lang="en-GB" b="0" i="0" dirty="0">
                <a:solidFill>
                  <a:srgbClr val="D1D5DB"/>
                </a:solidFill>
                <a:effectLst/>
                <a:latin typeface="Söhne"/>
              </a:rPr>
              <a:t>As </a:t>
            </a:r>
            <a:r>
              <a:rPr lang="en-GB" dirty="0">
                <a:solidFill>
                  <a:srgbClr val="D1D5DB"/>
                </a:solidFill>
                <a:latin typeface="Söhne"/>
              </a:rPr>
              <a:t>in </a:t>
            </a:r>
            <a:r>
              <a:rPr lang="en-GB" b="0" i="0" dirty="0">
                <a:solidFill>
                  <a:srgbClr val="D1D5DB"/>
                </a:solidFill>
                <a:effectLst/>
                <a:latin typeface="Söhne"/>
              </a:rPr>
              <a:t>journey </a:t>
            </a:r>
            <a:r>
              <a:rPr lang="en-GB" dirty="0">
                <a:solidFill>
                  <a:srgbClr val="D1D5DB"/>
                </a:solidFill>
                <a:latin typeface="Söhne"/>
              </a:rPr>
              <a:t>of</a:t>
            </a:r>
            <a:r>
              <a:rPr lang="en-GB" b="0" i="0" dirty="0">
                <a:solidFill>
                  <a:srgbClr val="D1D5DB"/>
                </a:solidFill>
                <a:effectLst/>
                <a:latin typeface="Söhne"/>
              </a:rPr>
              <a:t> computer science, remember that DSA is not just about coding—it's about problem-solving, optimization, and critical thinking. The knowledge gained in this course will empower you to tackle complex challenges in the field of computing.</a:t>
            </a:r>
          </a:p>
          <a:p>
            <a:pPr marL="0" indent="0" algn="l">
              <a:buNone/>
            </a:pPr>
            <a:r>
              <a:rPr lang="en-GB" b="0" i="0" dirty="0">
                <a:solidFill>
                  <a:srgbClr val="D1D5DB"/>
                </a:solidFill>
                <a:effectLst/>
                <a:latin typeface="Söhne"/>
              </a:rPr>
              <a:t>Keep practicing, exploring, and applying these concepts in your projects, and you'll be well-equipped to excel in your future </a:t>
            </a:r>
            <a:r>
              <a:rPr lang="en-GB" b="0" i="0" dirty="0" err="1">
                <a:solidFill>
                  <a:srgbClr val="D1D5DB"/>
                </a:solidFill>
                <a:effectLst/>
                <a:latin typeface="Söhne"/>
              </a:rPr>
              <a:t>endeavors</a:t>
            </a:r>
            <a:r>
              <a:rPr lang="en-GB" b="0" i="0" dirty="0">
                <a:solidFill>
                  <a:srgbClr val="D1D5DB"/>
                </a:solidFill>
                <a:effectLst/>
                <a:latin typeface="Söhne"/>
              </a:rPr>
              <a:t> in the world of technology. Thank you for your dedication to this course, and we wish you success in your ongoing exploration of Data Structures and Algorithms!"</a:t>
            </a:r>
          </a:p>
          <a:p>
            <a:pPr marL="0" indent="0">
              <a:buNone/>
            </a:pPr>
            <a:endParaRPr lang="en-IN" dirty="0"/>
          </a:p>
        </p:txBody>
      </p:sp>
    </p:spTree>
    <p:extLst>
      <p:ext uri="{BB962C8B-B14F-4D97-AF65-F5344CB8AC3E}">
        <p14:creationId xmlns:p14="http://schemas.microsoft.com/office/powerpoint/2010/main" val="917142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8C4C6A-A762-CA11-3A70-146E7187AE03}"/>
              </a:ext>
            </a:extLst>
          </p:cNvPr>
          <p:cNvSpPr txBox="1"/>
          <p:nvPr/>
        </p:nvSpPr>
        <p:spPr>
          <a:xfrm>
            <a:off x="3647728" y="2402310"/>
            <a:ext cx="5112568" cy="1323439"/>
          </a:xfrm>
          <a:prstGeom prst="rect">
            <a:avLst/>
          </a:prstGeom>
          <a:noFill/>
        </p:spPr>
        <p:txBody>
          <a:bodyPr wrap="square" rtlCol="0">
            <a:spAutoFit/>
          </a:bodyPr>
          <a:lstStyle/>
          <a:p>
            <a:r>
              <a:rPr lang="en-IN" sz="8000" dirty="0">
                <a:solidFill>
                  <a:srgbClr val="92D050"/>
                </a:solidFill>
                <a:latin typeface="Bradley Hand ITC" panose="03070402050302030203" pitchFamily="66" charset="0"/>
              </a:rPr>
              <a:t>Thank You </a:t>
            </a:r>
          </a:p>
        </p:txBody>
      </p:sp>
    </p:spTree>
    <p:extLst>
      <p:ext uri="{BB962C8B-B14F-4D97-AF65-F5344CB8AC3E}">
        <p14:creationId xmlns:p14="http://schemas.microsoft.com/office/powerpoint/2010/main" val="2186911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823AF-1743-E1A1-9855-7DADDEB46758}"/>
              </a:ext>
            </a:extLst>
          </p:cNvPr>
          <p:cNvSpPr>
            <a:spLocks noGrp="1"/>
          </p:cNvSpPr>
          <p:nvPr>
            <p:ph type="title"/>
          </p:nvPr>
        </p:nvSpPr>
        <p:spPr>
          <a:xfrm>
            <a:off x="8001339" y="777240"/>
            <a:ext cx="3127248" cy="1828800"/>
          </a:xfrm>
        </p:spPr>
        <p:txBody>
          <a:bodyPr/>
          <a:lstStyle/>
          <a:p>
            <a:br>
              <a:rPr lang="en-IN" dirty="0"/>
            </a:br>
            <a:r>
              <a:rPr lang="en-IN" dirty="0"/>
              <a:t>Certificate</a:t>
            </a:r>
          </a:p>
        </p:txBody>
      </p:sp>
      <p:pic>
        <p:nvPicPr>
          <p:cNvPr id="8" name="Picture Placeholder 7">
            <a:extLst>
              <a:ext uri="{FF2B5EF4-FFF2-40B4-BE49-F238E27FC236}">
                <a16:creationId xmlns:a16="http://schemas.microsoft.com/office/drawing/2014/main" id="{630E2033-C121-BB45-04C3-1A376128D33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936" r="6936"/>
          <a:stretch>
            <a:fillRect/>
          </a:stretch>
        </p:blipFill>
        <p:spPr/>
      </p:pic>
      <p:sp>
        <p:nvSpPr>
          <p:cNvPr id="6" name="Text Placeholder 5">
            <a:extLst>
              <a:ext uri="{FF2B5EF4-FFF2-40B4-BE49-F238E27FC236}">
                <a16:creationId xmlns:a16="http://schemas.microsoft.com/office/drawing/2014/main" id="{AC867649-EE5D-28B9-B8EC-C14720020A47}"/>
              </a:ext>
            </a:extLst>
          </p:cNvPr>
          <p:cNvSpPr>
            <a:spLocks noGrp="1"/>
          </p:cNvSpPr>
          <p:nvPr>
            <p:ph type="body" sz="half" idx="2"/>
          </p:nvPr>
        </p:nvSpPr>
        <p:spPr>
          <a:xfrm>
            <a:off x="8001339" y="2852936"/>
            <a:ext cx="3127248" cy="1828800"/>
          </a:xfrm>
        </p:spPr>
        <p:txBody>
          <a:bodyPr/>
          <a:lstStyle/>
          <a:p>
            <a:r>
              <a:rPr lang="en-IN" dirty="0"/>
              <a:t>Certificate of the successfully Completion of the Course </a:t>
            </a:r>
          </a:p>
        </p:txBody>
      </p:sp>
    </p:spTree>
    <p:extLst>
      <p:ext uri="{BB962C8B-B14F-4D97-AF65-F5344CB8AC3E}">
        <p14:creationId xmlns:p14="http://schemas.microsoft.com/office/powerpoint/2010/main" val="9916737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Contents in Course </a:t>
            </a:r>
            <a:endParaRPr dirty="0"/>
          </a:p>
        </p:txBody>
      </p:sp>
      <p:sp>
        <p:nvSpPr>
          <p:cNvPr id="14" name="Content Placeholder 13"/>
          <p:cNvSpPr>
            <a:spLocks noGrp="1"/>
          </p:cNvSpPr>
          <p:nvPr>
            <p:ph idx="1"/>
          </p:nvPr>
        </p:nvSpPr>
        <p:spPr/>
        <p:txBody>
          <a:bodyPr>
            <a:normAutofit fontScale="77500" lnSpcReduction="20000"/>
          </a:bodyPr>
          <a:lstStyle/>
          <a:p>
            <a:pPr marL="457200" indent="-457200">
              <a:buFont typeface="+mj-lt"/>
              <a:buAutoNum type="arabicPeriod"/>
            </a:pPr>
            <a:r>
              <a:rPr lang="en-GB" dirty="0">
                <a:latin typeface="Aptos Mono" panose="020B0009020202020204" pitchFamily="49" charset="0"/>
              </a:rPr>
              <a:t>Introduction to DSA (what &amp; why)</a:t>
            </a:r>
          </a:p>
          <a:p>
            <a:pPr marL="457200" indent="-457200">
              <a:buFont typeface="+mj-lt"/>
              <a:buAutoNum type="arabicPeriod"/>
            </a:pPr>
            <a:r>
              <a:rPr lang="en-GB" dirty="0">
                <a:latin typeface="Aptos Mono" panose="020B0009020202020204" pitchFamily="49" charset="0"/>
              </a:rPr>
              <a:t>Analysis of Algorithm</a:t>
            </a:r>
          </a:p>
          <a:p>
            <a:pPr marL="457200" indent="-457200">
              <a:buFont typeface="+mj-lt"/>
              <a:buAutoNum type="arabicPeriod"/>
            </a:pPr>
            <a:r>
              <a:rPr lang="en-GB" dirty="0">
                <a:latin typeface="Aptos Mono" panose="020B0009020202020204" pitchFamily="49" charset="0"/>
              </a:rPr>
              <a:t>Mathematics</a:t>
            </a:r>
          </a:p>
          <a:p>
            <a:pPr marL="457200" indent="-457200">
              <a:buFont typeface="+mj-lt"/>
              <a:buAutoNum type="arabicPeriod"/>
            </a:pPr>
            <a:r>
              <a:rPr lang="en-GB" dirty="0">
                <a:latin typeface="Aptos Mono" panose="020B0009020202020204" pitchFamily="49" charset="0"/>
              </a:rPr>
              <a:t>Bit Magic</a:t>
            </a:r>
          </a:p>
          <a:p>
            <a:pPr marL="457200" indent="-457200">
              <a:buFont typeface="+mj-lt"/>
              <a:buAutoNum type="arabicPeriod"/>
            </a:pPr>
            <a:r>
              <a:rPr lang="en-GB" dirty="0">
                <a:latin typeface="Aptos Mono" panose="020B0009020202020204" pitchFamily="49" charset="0"/>
              </a:rPr>
              <a:t>Recursion</a:t>
            </a:r>
          </a:p>
          <a:p>
            <a:pPr marL="457200" indent="-457200">
              <a:buFont typeface="+mj-lt"/>
              <a:buAutoNum type="arabicPeriod"/>
            </a:pPr>
            <a:r>
              <a:rPr lang="en-GB" dirty="0">
                <a:latin typeface="Aptos Mono" panose="020B0009020202020204" pitchFamily="49" charset="0"/>
              </a:rPr>
              <a:t>Arrays</a:t>
            </a:r>
          </a:p>
          <a:p>
            <a:pPr marL="457200" indent="-457200">
              <a:buFont typeface="+mj-lt"/>
              <a:buAutoNum type="arabicPeriod"/>
            </a:pPr>
            <a:r>
              <a:rPr lang="en-GB" dirty="0">
                <a:latin typeface="Aptos Mono" panose="020B0009020202020204" pitchFamily="49" charset="0"/>
              </a:rPr>
              <a:t>Searching</a:t>
            </a:r>
          </a:p>
          <a:p>
            <a:pPr marL="457200" indent="-457200">
              <a:buFont typeface="+mj-lt"/>
              <a:buAutoNum type="arabicPeriod"/>
            </a:pPr>
            <a:r>
              <a:rPr lang="en-GB" dirty="0">
                <a:latin typeface="Aptos Mono" panose="020B0009020202020204" pitchFamily="49" charset="0"/>
              </a:rPr>
              <a:t>Sorting</a:t>
            </a:r>
          </a:p>
          <a:p>
            <a:pPr marL="457200" indent="-457200">
              <a:buFont typeface="+mj-lt"/>
              <a:buAutoNum type="arabicPeriod"/>
            </a:pPr>
            <a:r>
              <a:rPr lang="en-GB" dirty="0">
                <a:latin typeface="Aptos Mono" panose="020B0009020202020204" pitchFamily="49" charset="0"/>
              </a:rPr>
              <a:t>Matrix</a:t>
            </a:r>
          </a:p>
          <a:p>
            <a:pPr marL="457200" indent="-457200">
              <a:buFont typeface="+mj-lt"/>
              <a:buAutoNum type="arabicPeriod"/>
            </a:pPr>
            <a:r>
              <a:rPr lang="en-GB" dirty="0">
                <a:latin typeface="Aptos Mono" panose="020B0009020202020204" pitchFamily="49" charset="0"/>
              </a:rPr>
              <a:t>Hashing</a:t>
            </a:r>
          </a:p>
          <a:p>
            <a:pPr marL="457200" indent="-457200">
              <a:buFont typeface="+mj-lt"/>
              <a:buAutoNum type="arabicPeriod"/>
            </a:pPr>
            <a:r>
              <a:rPr lang="en-GB" dirty="0">
                <a:latin typeface="Aptos Mono" panose="020B0009020202020204" pitchFamily="49" charset="0"/>
              </a:rPr>
              <a:t>Strings</a:t>
            </a:r>
          </a:p>
          <a:p>
            <a:pPr marL="0" indent="0">
              <a:buNone/>
            </a:pPr>
            <a:endParaRPr lang="en-GB" dirty="0">
              <a:latin typeface="Aptos Mono" panose="020B0009020202020204" pitchFamily="49" charset="0"/>
            </a:endParaRPr>
          </a:p>
          <a:p>
            <a:pPr marL="457200" indent="-457200">
              <a:buFont typeface="+mj-lt"/>
              <a:buAutoNum type="arabicPeriod"/>
            </a:pPr>
            <a:endParaRPr lang="en-GB"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anim calcmode="lin" valueType="num">
                                      <p:cBhvr additive="base">
                                        <p:cTn id="43"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 calcmode="lin" valueType="num">
                                      <p:cBhvr additive="base">
                                        <p:cTn id="47"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13971-663D-3F05-5E93-C13048FCBE41}"/>
              </a:ext>
            </a:extLst>
          </p:cNvPr>
          <p:cNvSpPr>
            <a:spLocks noGrp="1"/>
          </p:cNvSpPr>
          <p:nvPr>
            <p:ph idx="1"/>
          </p:nvPr>
        </p:nvSpPr>
        <p:spPr>
          <a:xfrm>
            <a:off x="1127448" y="620688"/>
            <a:ext cx="9144000" cy="6048672"/>
          </a:xfrm>
        </p:spPr>
        <p:txBody>
          <a:bodyPr>
            <a:normAutofit lnSpcReduction="10000"/>
          </a:bodyPr>
          <a:lstStyle/>
          <a:p>
            <a:pPr marL="457200" indent="-457200">
              <a:buFont typeface="+mj-lt"/>
              <a:buAutoNum type="arabicPeriod" startAt="12"/>
            </a:pPr>
            <a:r>
              <a:rPr lang="en-IN" dirty="0">
                <a:latin typeface="Aptos Mono" panose="020B0009020202020204" pitchFamily="49" charset="0"/>
              </a:rPr>
              <a:t>Linked </a:t>
            </a:r>
            <a:r>
              <a:rPr lang="en-IN" sz="1600" dirty="0">
                <a:latin typeface="Aptos Mono" panose="020B0009020202020204" pitchFamily="49" charset="0"/>
              </a:rPr>
              <a:t>List</a:t>
            </a:r>
          </a:p>
          <a:p>
            <a:pPr marL="457200" indent="-457200">
              <a:buFont typeface="+mj-lt"/>
              <a:buAutoNum type="arabicPeriod" startAt="12"/>
            </a:pPr>
            <a:r>
              <a:rPr lang="en-IN" sz="1600" dirty="0">
                <a:latin typeface="Aptos Mono" panose="020B0009020202020204" pitchFamily="49" charset="0"/>
              </a:rPr>
              <a:t>Stack</a:t>
            </a:r>
          </a:p>
          <a:p>
            <a:pPr marL="457200" indent="-457200">
              <a:buFont typeface="+mj-lt"/>
              <a:buAutoNum type="arabicPeriod" startAt="12"/>
            </a:pPr>
            <a:r>
              <a:rPr lang="en-IN" sz="1600" dirty="0">
                <a:latin typeface="Aptos Mono" panose="020B0009020202020204" pitchFamily="49" charset="0"/>
              </a:rPr>
              <a:t>Queue</a:t>
            </a:r>
          </a:p>
          <a:p>
            <a:pPr marL="457200" indent="-457200">
              <a:buFont typeface="+mj-lt"/>
              <a:buAutoNum type="arabicPeriod" startAt="12"/>
            </a:pPr>
            <a:r>
              <a:rPr lang="en-IN" sz="1600" dirty="0">
                <a:latin typeface="Aptos Mono" panose="020B0009020202020204" pitchFamily="49" charset="0"/>
              </a:rPr>
              <a:t>Dequeue</a:t>
            </a:r>
          </a:p>
          <a:p>
            <a:pPr marL="457200" indent="-457200">
              <a:buFont typeface="+mj-lt"/>
              <a:buAutoNum type="arabicPeriod" startAt="12"/>
            </a:pPr>
            <a:r>
              <a:rPr lang="en-IN" sz="1600" dirty="0">
                <a:latin typeface="Aptos Mono" panose="020B0009020202020204" pitchFamily="49" charset="0"/>
              </a:rPr>
              <a:t>Tree</a:t>
            </a:r>
          </a:p>
          <a:p>
            <a:pPr marL="457200" indent="-457200">
              <a:buFont typeface="+mj-lt"/>
              <a:buAutoNum type="arabicPeriod" startAt="12"/>
            </a:pPr>
            <a:r>
              <a:rPr lang="en-IN" sz="1600" dirty="0">
                <a:latin typeface="Aptos Mono" panose="020B0009020202020204" pitchFamily="49" charset="0"/>
              </a:rPr>
              <a:t>Binary Search Tree</a:t>
            </a:r>
          </a:p>
          <a:p>
            <a:pPr marL="457200" indent="-457200">
              <a:buFont typeface="+mj-lt"/>
              <a:buAutoNum type="arabicPeriod" startAt="12"/>
            </a:pPr>
            <a:r>
              <a:rPr lang="en-IN" sz="1600" dirty="0">
                <a:latin typeface="Aptos Mono" panose="020B0009020202020204" pitchFamily="49" charset="0"/>
              </a:rPr>
              <a:t>Heap</a:t>
            </a:r>
          </a:p>
          <a:p>
            <a:pPr marL="457200" indent="-457200">
              <a:buFont typeface="+mj-lt"/>
              <a:buAutoNum type="arabicPeriod" startAt="12"/>
            </a:pPr>
            <a:r>
              <a:rPr lang="en-IN" sz="1600" dirty="0">
                <a:latin typeface="Aptos Mono" panose="020B0009020202020204" pitchFamily="49" charset="0"/>
              </a:rPr>
              <a:t>Graph</a:t>
            </a:r>
          </a:p>
          <a:p>
            <a:pPr marL="457200" indent="-457200">
              <a:buFont typeface="+mj-lt"/>
              <a:buAutoNum type="arabicPeriod" startAt="12"/>
            </a:pPr>
            <a:r>
              <a:rPr lang="en-IN" sz="1600" dirty="0">
                <a:latin typeface="Aptos Mono" panose="020B0009020202020204" pitchFamily="49" charset="0"/>
              </a:rPr>
              <a:t>Greedy</a:t>
            </a:r>
          </a:p>
          <a:p>
            <a:pPr marL="457200" indent="-457200">
              <a:buFont typeface="+mj-lt"/>
              <a:buAutoNum type="arabicPeriod" startAt="12"/>
            </a:pPr>
            <a:r>
              <a:rPr lang="en-IN" sz="1600" dirty="0">
                <a:latin typeface="Aptos Mono" panose="020B0009020202020204" pitchFamily="49" charset="0"/>
              </a:rPr>
              <a:t>Backtracking </a:t>
            </a:r>
          </a:p>
          <a:p>
            <a:pPr marL="457200" indent="-457200">
              <a:buFont typeface="+mj-lt"/>
              <a:buAutoNum type="arabicPeriod" startAt="12"/>
            </a:pPr>
            <a:r>
              <a:rPr lang="en-IN" sz="1600" dirty="0">
                <a:latin typeface="Aptos Mono" panose="020B0009020202020204" pitchFamily="49" charset="0"/>
              </a:rPr>
              <a:t>Dynamic Programming</a:t>
            </a:r>
          </a:p>
          <a:p>
            <a:pPr marL="457200" indent="-457200">
              <a:buFont typeface="+mj-lt"/>
              <a:buAutoNum type="arabicPeriod" startAt="12"/>
            </a:pPr>
            <a:r>
              <a:rPr lang="en-IN" sz="1600" dirty="0" err="1">
                <a:latin typeface="Aptos Mono" panose="020B0009020202020204" pitchFamily="49" charset="0"/>
              </a:rPr>
              <a:t>Trie</a:t>
            </a:r>
            <a:endParaRPr lang="en-IN" sz="1600" dirty="0">
              <a:latin typeface="Aptos Mono" panose="020B0009020202020204" pitchFamily="49" charset="0"/>
            </a:endParaRPr>
          </a:p>
          <a:p>
            <a:pPr marL="457200" indent="-457200">
              <a:buFont typeface="+mj-lt"/>
              <a:buAutoNum type="arabicPeriod" startAt="12"/>
            </a:pPr>
            <a:r>
              <a:rPr lang="en-IN" sz="1600" dirty="0">
                <a:latin typeface="Aptos Mono" panose="020B0009020202020204" pitchFamily="49" charset="0"/>
              </a:rPr>
              <a:t>Segment and Binary Indexed Trees</a:t>
            </a:r>
          </a:p>
          <a:p>
            <a:pPr marL="457200" indent="-457200">
              <a:buFont typeface="+mj-lt"/>
              <a:buAutoNum type="arabicPeriod" startAt="12"/>
            </a:pPr>
            <a:r>
              <a:rPr lang="en-IN" sz="1600" dirty="0">
                <a:latin typeface="Aptos Mono" panose="020B0009020202020204" pitchFamily="49" charset="0"/>
              </a:rPr>
              <a:t>Disjoint Set</a:t>
            </a:r>
          </a:p>
          <a:p>
            <a:pPr marL="457200" indent="-457200">
              <a:buFont typeface="+mj-lt"/>
              <a:buAutoNum type="arabicPeriod" startAt="12"/>
            </a:pPr>
            <a:endParaRPr lang="en-IN" sz="1600" dirty="0">
              <a:latin typeface="Aptos Mono" panose="020B0009020202020204" pitchFamily="49" charset="0"/>
            </a:endParaRPr>
          </a:p>
          <a:p>
            <a:pPr marL="457200" indent="-457200">
              <a:buFont typeface="+mj-lt"/>
              <a:buAutoNum type="arabicPeriod" startAt="12"/>
            </a:pPr>
            <a:endParaRPr lang="en-IN" sz="1600" dirty="0">
              <a:latin typeface="Aptos Mono" panose="020B0009020202020204" pitchFamily="49" charset="0"/>
            </a:endParaRPr>
          </a:p>
          <a:p>
            <a:pPr marL="0" indent="0">
              <a:buNone/>
            </a:pPr>
            <a:endParaRPr lang="en-IN" sz="1600" dirty="0">
              <a:latin typeface="Aptos Mono" panose="020B0009020202020204" pitchFamily="49" charset="0"/>
            </a:endParaRPr>
          </a:p>
          <a:p>
            <a:pPr marL="457200" indent="-457200">
              <a:buFont typeface="+mj-lt"/>
              <a:buAutoNum type="arabicPeriod" startAt="12"/>
            </a:pPr>
            <a:endParaRPr lang="en-IN" dirty="0">
              <a:latin typeface="Aptos Mono" panose="020B0009020202020204" pitchFamily="49" charset="0"/>
            </a:endParaRPr>
          </a:p>
        </p:txBody>
      </p:sp>
    </p:spTree>
    <p:extLst>
      <p:ext uri="{BB962C8B-B14F-4D97-AF65-F5344CB8AC3E}">
        <p14:creationId xmlns:p14="http://schemas.microsoft.com/office/powerpoint/2010/main" val="4240377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8232-2892-1FB0-3032-7243A6A9048D}"/>
              </a:ext>
            </a:extLst>
          </p:cNvPr>
          <p:cNvSpPr>
            <a:spLocks noGrp="1"/>
          </p:cNvSpPr>
          <p:nvPr>
            <p:ph type="title"/>
          </p:nvPr>
        </p:nvSpPr>
        <p:spPr>
          <a:xfrm>
            <a:off x="1775520" y="457200"/>
            <a:ext cx="8892480" cy="451520"/>
          </a:xfrm>
        </p:spPr>
        <p:txBody>
          <a:bodyPr>
            <a:normAutofit fontScale="90000"/>
          </a:bodyPr>
          <a:lstStyle/>
          <a:p>
            <a:r>
              <a:rPr lang="en-IN" b="0" i="0" dirty="0">
                <a:solidFill>
                  <a:srgbClr val="E9E9EA"/>
                </a:solidFill>
                <a:effectLst/>
                <a:latin typeface="sofia-pro"/>
              </a:rPr>
              <a:t>		</a:t>
            </a:r>
            <a:r>
              <a:rPr lang="en-IN" b="0" i="0" u="sng" dirty="0">
                <a:solidFill>
                  <a:srgbClr val="92D050"/>
                </a:solidFill>
                <a:effectLst/>
                <a:latin typeface="sofia-pro"/>
              </a:rPr>
              <a:t>Analysis of Algorithms</a:t>
            </a:r>
            <a:br>
              <a:rPr lang="en-IN" dirty="0"/>
            </a:br>
            <a:endParaRPr lang="en-IN" dirty="0"/>
          </a:p>
        </p:txBody>
      </p:sp>
      <p:sp>
        <p:nvSpPr>
          <p:cNvPr id="3" name="Content Placeholder 2">
            <a:extLst>
              <a:ext uri="{FF2B5EF4-FFF2-40B4-BE49-F238E27FC236}">
                <a16:creationId xmlns:a16="http://schemas.microsoft.com/office/drawing/2014/main" id="{F653C4DA-1114-C789-0A9F-24996581A238}"/>
              </a:ext>
            </a:extLst>
          </p:cNvPr>
          <p:cNvSpPr>
            <a:spLocks noGrp="1"/>
          </p:cNvSpPr>
          <p:nvPr>
            <p:ph idx="1"/>
          </p:nvPr>
        </p:nvSpPr>
        <p:spPr>
          <a:xfrm>
            <a:off x="119336" y="682960"/>
            <a:ext cx="11953328" cy="5717840"/>
          </a:xfrm>
        </p:spPr>
        <p:txBody>
          <a:bodyPr>
            <a:normAutofit fontScale="92500" lnSpcReduction="20000"/>
          </a:bodyPr>
          <a:lstStyle/>
          <a:p>
            <a:r>
              <a:rPr lang="en-GB" b="0" i="0" dirty="0">
                <a:solidFill>
                  <a:srgbClr val="A5A5A5"/>
                </a:solidFill>
                <a:effectLst/>
                <a:latin typeface="sofia-pro"/>
              </a:rPr>
              <a:t>Algorithm analysis is an important part of computational complexity theory, which provides theoretical estimation for the required resources of an algorithm to solve a specific computational problem. Analysis of algorithms is the determination of the amount of time and space resources required to execute it.</a:t>
            </a:r>
          </a:p>
          <a:p>
            <a:r>
              <a:rPr lang="en-GB" b="1" i="0" dirty="0">
                <a:effectLst/>
                <a:latin typeface="Lato" panose="020F0502020204030203" pitchFamily="34" charset="0"/>
              </a:rPr>
              <a:t>Why Analysis of Algorithms is important?</a:t>
            </a:r>
          </a:p>
          <a:p>
            <a:pPr algn="just">
              <a:buClr>
                <a:schemeClr val="tx1"/>
              </a:buClr>
              <a:buFont typeface="Wingdings" panose="05000000000000000000" pitchFamily="2" charset="2"/>
              <a:buChar char="Ø"/>
            </a:pPr>
            <a:r>
              <a:rPr lang="en-GB" b="0" i="0" dirty="0">
                <a:solidFill>
                  <a:srgbClr val="A5A5A5"/>
                </a:solidFill>
                <a:effectLst/>
                <a:latin typeface="sofia-pro"/>
              </a:rPr>
              <a:t>To predict the </a:t>
            </a:r>
            <a:r>
              <a:rPr lang="en-GB" b="0" i="0" dirty="0" err="1">
                <a:solidFill>
                  <a:srgbClr val="A5A5A5"/>
                </a:solidFill>
                <a:effectLst/>
                <a:latin typeface="sofia-pro"/>
              </a:rPr>
              <a:t>behavior</a:t>
            </a:r>
            <a:r>
              <a:rPr lang="en-GB" b="0" i="0" dirty="0">
                <a:solidFill>
                  <a:srgbClr val="A5A5A5"/>
                </a:solidFill>
                <a:effectLst/>
                <a:latin typeface="sofia-pro"/>
              </a:rPr>
              <a:t> of an algorithm without implementing it on a specific computer.</a:t>
            </a:r>
          </a:p>
          <a:p>
            <a:pPr algn="just">
              <a:buClr>
                <a:schemeClr val="tx1"/>
              </a:buClr>
              <a:buFont typeface="Wingdings" panose="05000000000000000000" pitchFamily="2" charset="2"/>
              <a:buChar char="Ø"/>
            </a:pPr>
            <a:r>
              <a:rPr lang="en-GB" b="0" i="0" dirty="0">
                <a:solidFill>
                  <a:srgbClr val="A5A5A5"/>
                </a:solidFill>
                <a:effectLst/>
                <a:latin typeface="sofia-pro"/>
              </a:rPr>
              <a:t>It is much more convenient to have simple measures for the efficiency of an algorithm than to implement the algorithm and test the efficiency every time a certain parameter in the underlying computer system changes.</a:t>
            </a:r>
          </a:p>
          <a:p>
            <a:pPr algn="just">
              <a:buClr>
                <a:schemeClr val="tx1"/>
              </a:buClr>
              <a:buFont typeface="Wingdings" panose="05000000000000000000" pitchFamily="2" charset="2"/>
              <a:buChar char="Ø"/>
            </a:pPr>
            <a:r>
              <a:rPr lang="en-GB" b="0" i="0" dirty="0">
                <a:solidFill>
                  <a:srgbClr val="A5A5A5"/>
                </a:solidFill>
                <a:effectLst/>
                <a:latin typeface="sofia-pro"/>
              </a:rPr>
              <a:t>It is impossible to predict the exact behaviour of an algorithm. There are too many influencing factors.</a:t>
            </a:r>
          </a:p>
          <a:p>
            <a:pPr algn="just">
              <a:buClr>
                <a:schemeClr val="tx1"/>
              </a:buClr>
              <a:buFont typeface="Wingdings" panose="05000000000000000000" pitchFamily="2" charset="2"/>
              <a:buChar char="Ø"/>
            </a:pPr>
            <a:r>
              <a:rPr lang="en-GB" b="0" i="0" dirty="0">
                <a:solidFill>
                  <a:srgbClr val="A5A5A5"/>
                </a:solidFill>
                <a:effectLst/>
                <a:latin typeface="sofia-pro"/>
              </a:rPr>
              <a:t>The analysis is thus only an approximation; it is not perfect.</a:t>
            </a:r>
          </a:p>
          <a:p>
            <a:pPr algn="just">
              <a:buClr>
                <a:schemeClr val="tx1"/>
              </a:buClr>
              <a:buFont typeface="Wingdings" panose="05000000000000000000" pitchFamily="2" charset="2"/>
              <a:buChar char="Ø"/>
            </a:pPr>
            <a:r>
              <a:rPr lang="en-GB" b="0" i="0" dirty="0">
                <a:solidFill>
                  <a:srgbClr val="A5A5A5"/>
                </a:solidFill>
                <a:effectLst/>
                <a:latin typeface="sofia-pro"/>
              </a:rPr>
              <a:t>More importantly, by </a:t>
            </a:r>
            <a:r>
              <a:rPr lang="en-GB" b="0" i="0" dirty="0" err="1">
                <a:solidFill>
                  <a:srgbClr val="A5A5A5"/>
                </a:solidFill>
                <a:effectLst/>
                <a:latin typeface="sofia-pro"/>
              </a:rPr>
              <a:t>analyzing</a:t>
            </a:r>
            <a:r>
              <a:rPr lang="en-GB" b="0" i="0" dirty="0">
                <a:solidFill>
                  <a:srgbClr val="A5A5A5"/>
                </a:solidFill>
                <a:effectLst/>
                <a:latin typeface="sofia-pro"/>
              </a:rPr>
              <a:t> different algorithms, we can compare them to determine the best one for our purpose.</a:t>
            </a:r>
          </a:p>
          <a:p>
            <a:pPr algn="just"/>
            <a:r>
              <a:rPr lang="en-GB" b="1" i="0" dirty="0">
                <a:effectLst/>
                <a:latin typeface="Lato" panose="020F0502020204030203" pitchFamily="34" charset="0"/>
              </a:rPr>
              <a:t>Types of Algorithm Analysis:</a:t>
            </a:r>
          </a:p>
          <a:p>
            <a:pPr algn="just">
              <a:buFont typeface="+mj-lt"/>
              <a:buAutoNum type="arabicPeriod"/>
            </a:pPr>
            <a:r>
              <a:rPr lang="en-GB" b="0" i="0" dirty="0">
                <a:solidFill>
                  <a:srgbClr val="A5A5A5"/>
                </a:solidFill>
                <a:effectLst/>
                <a:latin typeface="sofia-pro"/>
              </a:rPr>
              <a:t>Best case</a:t>
            </a:r>
          </a:p>
          <a:p>
            <a:pPr algn="just">
              <a:buFont typeface="+mj-lt"/>
              <a:buAutoNum type="arabicPeriod"/>
            </a:pPr>
            <a:r>
              <a:rPr lang="en-GB" b="0" i="0" dirty="0">
                <a:solidFill>
                  <a:srgbClr val="A5A5A5"/>
                </a:solidFill>
                <a:effectLst/>
                <a:latin typeface="sofia-pro"/>
              </a:rPr>
              <a:t>Worst case</a:t>
            </a:r>
          </a:p>
          <a:p>
            <a:pPr algn="just">
              <a:buFont typeface="+mj-lt"/>
              <a:buAutoNum type="arabicPeriod"/>
            </a:pPr>
            <a:r>
              <a:rPr lang="en-GB" b="0" i="0" dirty="0">
                <a:solidFill>
                  <a:srgbClr val="A5A5A5"/>
                </a:solidFill>
                <a:effectLst/>
                <a:latin typeface="sofia-pro"/>
              </a:rPr>
              <a:t>Average case</a:t>
            </a:r>
          </a:p>
          <a:p>
            <a:endParaRPr lang="en-IN" dirty="0"/>
          </a:p>
        </p:txBody>
      </p:sp>
    </p:spTree>
    <p:extLst>
      <p:ext uri="{BB962C8B-B14F-4D97-AF65-F5344CB8AC3E}">
        <p14:creationId xmlns:p14="http://schemas.microsoft.com/office/powerpoint/2010/main" val="2595857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FB8F5-1782-BF6C-C785-34A6638567F6}"/>
              </a:ext>
            </a:extLst>
          </p:cNvPr>
          <p:cNvSpPr>
            <a:spLocks noGrp="1"/>
          </p:cNvSpPr>
          <p:nvPr>
            <p:ph idx="1"/>
          </p:nvPr>
        </p:nvSpPr>
        <p:spPr>
          <a:xfrm>
            <a:off x="191344" y="116632"/>
            <a:ext cx="12000656" cy="936104"/>
          </a:xfrm>
        </p:spPr>
        <p:txBody>
          <a:bodyPr>
            <a:normAutofit fontScale="92500" lnSpcReduction="10000"/>
          </a:bodyPr>
          <a:lstStyle/>
          <a:p>
            <a:pPr marL="2377440" lvl="8" indent="0">
              <a:buNone/>
            </a:pPr>
            <a:r>
              <a:rPr lang="en-IN" dirty="0"/>
              <a:t>			</a:t>
            </a:r>
            <a:r>
              <a:rPr lang="en-IN" sz="3500" b="0" i="0" u="sng" dirty="0">
                <a:solidFill>
                  <a:srgbClr val="92D050"/>
                </a:solidFill>
                <a:effectLst/>
                <a:latin typeface="sofia-pro"/>
              </a:rPr>
              <a:t>Asymptotic Notations</a:t>
            </a:r>
          </a:p>
          <a:p>
            <a:pPr marL="2377440" lvl="8" indent="0">
              <a:buNone/>
            </a:pPr>
            <a:br>
              <a:rPr lang="en-IN" dirty="0"/>
            </a:br>
            <a:endParaRPr lang="en-IN" dirty="0"/>
          </a:p>
        </p:txBody>
      </p:sp>
      <p:sp>
        <p:nvSpPr>
          <p:cNvPr id="4" name="TextBox 3">
            <a:extLst>
              <a:ext uri="{FF2B5EF4-FFF2-40B4-BE49-F238E27FC236}">
                <a16:creationId xmlns:a16="http://schemas.microsoft.com/office/drawing/2014/main" id="{9F84027C-DFB1-4EE6-396A-F804316D27B6}"/>
              </a:ext>
            </a:extLst>
          </p:cNvPr>
          <p:cNvSpPr txBox="1"/>
          <p:nvPr/>
        </p:nvSpPr>
        <p:spPr>
          <a:xfrm>
            <a:off x="575048" y="692696"/>
            <a:ext cx="11233248" cy="5909310"/>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A5A5A5"/>
                </a:solidFill>
                <a:effectLst/>
                <a:latin typeface="sofia-pro"/>
              </a:rPr>
              <a:t>Asymptotic notations are mathematical tools to represent the time complexity of algorithms for asymptotic analysis. The following 3 asymptotic notations are mostly used to represent the time complexity of algorithms:</a:t>
            </a:r>
          </a:p>
          <a:p>
            <a:pPr marL="285750" indent="-285750">
              <a:buFont typeface="Arial" panose="020B0604020202020204" pitchFamily="34" charset="0"/>
              <a:buChar char="•"/>
            </a:pPr>
            <a:endParaRPr lang="en-GB" dirty="0">
              <a:solidFill>
                <a:srgbClr val="A5A5A5"/>
              </a:solidFill>
              <a:latin typeface="sofia-pro"/>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GB" b="1" i="0" dirty="0">
                <a:solidFill>
                  <a:srgbClr val="A5A5A5"/>
                </a:solidFill>
                <a:effectLst/>
                <a:latin typeface="sofia-pro"/>
              </a:rPr>
              <a:t> </a:t>
            </a:r>
            <a:r>
              <a:rPr lang="en-GB" b="1" i="0" u="sng" dirty="0">
                <a:solidFill>
                  <a:srgbClr val="A5A5A5"/>
                </a:solidFill>
                <a:effectLst/>
                <a:latin typeface="sofia-pro"/>
              </a:rPr>
              <a:t>Θ Notation:</a:t>
            </a:r>
            <a:r>
              <a:rPr lang="en-GB" b="0" i="0" u="sng" dirty="0">
                <a:solidFill>
                  <a:srgbClr val="A5A5A5"/>
                </a:solidFill>
                <a:effectLst/>
                <a:latin typeface="sofia-pro"/>
              </a:rPr>
              <a:t> </a:t>
            </a:r>
            <a:r>
              <a:rPr lang="en-GB" b="0" i="0" dirty="0">
                <a:solidFill>
                  <a:srgbClr val="A5A5A5"/>
                </a:solidFill>
                <a:effectLst/>
                <a:latin typeface="sofia-pro"/>
              </a:rPr>
              <a:t>The theta notation bounds a function from above and below, so it defines exact asymptotic </a:t>
            </a:r>
            <a:r>
              <a:rPr lang="en-GB" b="0" i="0" dirty="0" err="1">
                <a:solidFill>
                  <a:srgbClr val="A5A5A5"/>
                </a:solidFill>
                <a:effectLst/>
                <a:latin typeface="sofia-pro"/>
              </a:rPr>
              <a:t>behavior</a:t>
            </a:r>
            <a:r>
              <a:rPr lang="en-GB" b="0" i="0" dirty="0">
                <a:solidFill>
                  <a:srgbClr val="A5A5A5"/>
                </a:solidFill>
                <a:effectLst/>
                <a:latin typeface="sofia-pro"/>
              </a:rPr>
              <a:t>. </a:t>
            </a:r>
            <a:br>
              <a:rPr lang="en-GB" dirty="0"/>
            </a:br>
            <a:r>
              <a:rPr lang="en-GB" b="0" i="0" dirty="0">
                <a:solidFill>
                  <a:srgbClr val="A5A5A5"/>
                </a:solidFill>
                <a:effectLst/>
                <a:latin typeface="sofia-pro"/>
              </a:rPr>
              <a:t>A simple way to get the Theta notation of an expression is to drop low-order terms and ignore leading constants. For example, consider the following expression. </a:t>
            </a:r>
            <a:br>
              <a:rPr lang="en-GB" dirty="0"/>
            </a:br>
            <a:r>
              <a:rPr lang="en-GB" b="0" i="0" dirty="0">
                <a:solidFill>
                  <a:srgbClr val="A5A5A5"/>
                </a:solidFill>
                <a:effectLst/>
                <a:latin typeface="sofia-pro"/>
              </a:rPr>
              <a:t>3n</a:t>
            </a:r>
            <a:r>
              <a:rPr lang="en-GB" b="0" i="0" baseline="30000" dirty="0">
                <a:solidFill>
                  <a:srgbClr val="A5A5A5"/>
                </a:solidFill>
                <a:effectLst/>
                <a:latin typeface="sofia-pro"/>
              </a:rPr>
              <a:t>3</a:t>
            </a:r>
            <a:r>
              <a:rPr lang="en-GB" b="0" i="0" dirty="0">
                <a:solidFill>
                  <a:srgbClr val="A5A5A5"/>
                </a:solidFill>
                <a:effectLst/>
                <a:latin typeface="sofia-pro"/>
              </a:rPr>
              <a:t> + 6n</a:t>
            </a:r>
            <a:r>
              <a:rPr lang="en-GB" b="0" i="0" baseline="30000" dirty="0">
                <a:solidFill>
                  <a:srgbClr val="A5A5A5"/>
                </a:solidFill>
                <a:effectLst/>
                <a:latin typeface="sofia-pro"/>
              </a:rPr>
              <a:t>2</a:t>
            </a:r>
            <a:r>
              <a:rPr lang="en-GB" b="0" i="0" dirty="0">
                <a:solidFill>
                  <a:srgbClr val="A5A5A5"/>
                </a:solidFill>
                <a:effectLst/>
                <a:latin typeface="sofia-pro"/>
              </a:rPr>
              <a:t> + 6000 = Θ(n</a:t>
            </a:r>
            <a:r>
              <a:rPr lang="en-GB" b="0" i="0" baseline="30000" dirty="0">
                <a:solidFill>
                  <a:srgbClr val="A5A5A5"/>
                </a:solidFill>
                <a:effectLst/>
                <a:latin typeface="sofia-pro"/>
              </a:rPr>
              <a:t>3</a:t>
            </a:r>
            <a:r>
              <a:rPr lang="en-GB" b="0" i="0" dirty="0">
                <a:solidFill>
                  <a:srgbClr val="A5A5A5"/>
                </a:solidFill>
                <a:effectLst/>
                <a:latin typeface="sofia-pro"/>
              </a:rPr>
              <a:t>) </a:t>
            </a:r>
            <a:br>
              <a:rPr lang="en-GB" dirty="0"/>
            </a:br>
            <a:r>
              <a:rPr lang="en-GB" b="0" i="0" dirty="0">
                <a:solidFill>
                  <a:srgbClr val="A5A5A5"/>
                </a:solidFill>
                <a:effectLst/>
                <a:latin typeface="sofia-pro"/>
              </a:rPr>
              <a:t>Dropping lower order terms is always fine because there will always be a number(n) after which Θ(n</a:t>
            </a:r>
            <a:r>
              <a:rPr lang="en-GB" b="0" i="0" baseline="30000" dirty="0">
                <a:solidFill>
                  <a:srgbClr val="A5A5A5"/>
                </a:solidFill>
                <a:effectLst/>
                <a:latin typeface="sofia-pro"/>
              </a:rPr>
              <a:t>3</a:t>
            </a:r>
            <a:r>
              <a:rPr lang="en-GB" b="0" i="0" dirty="0">
                <a:solidFill>
                  <a:srgbClr val="A5A5A5"/>
                </a:solidFill>
                <a:effectLst/>
                <a:latin typeface="sofia-pro"/>
              </a:rPr>
              <a:t>) has higher values than Θ(n</a:t>
            </a:r>
            <a:r>
              <a:rPr lang="en-GB" b="0" i="0" baseline="30000" dirty="0">
                <a:solidFill>
                  <a:srgbClr val="A5A5A5"/>
                </a:solidFill>
                <a:effectLst/>
                <a:latin typeface="sofia-pro"/>
              </a:rPr>
              <a:t>2</a:t>
            </a:r>
            <a:r>
              <a:rPr lang="en-GB" b="0" i="0" dirty="0">
                <a:solidFill>
                  <a:srgbClr val="A5A5A5"/>
                </a:solidFill>
                <a:effectLst/>
                <a:latin typeface="sofia-pro"/>
              </a:rPr>
              <a:t>) irrespective of the constants involved. </a:t>
            </a:r>
            <a:br>
              <a:rPr lang="en-GB" dirty="0"/>
            </a:br>
            <a:r>
              <a:rPr lang="en-GB" b="0" i="0" dirty="0">
                <a:solidFill>
                  <a:srgbClr val="A5A5A5"/>
                </a:solidFill>
                <a:effectLst/>
                <a:latin typeface="sofia-pro"/>
              </a:rPr>
              <a:t>For a given function g(n), we denote Θ(g(n)) is following set of functions. </a:t>
            </a:r>
            <a:endParaRPr lang="en-IN" dirty="0"/>
          </a:p>
        </p:txBody>
      </p:sp>
      <p:pic>
        <p:nvPicPr>
          <p:cNvPr id="6" name="Picture 5">
            <a:extLst>
              <a:ext uri="{FF2B5EF4-FFF2-40B4-BE49-F238E27FC236}">
                <a16:creationId xmlns:a16="http://schemas.microsoft.com/office/drawing/2014/main" id="{4AF47B28-DADA-A7C5-A017-28AB4398E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2" y="1619905"/>
            <a:ext cx="3840460" cy="2486025"/>
          </a:xfrm>
          <a:prstGeom prst="rect">
            <a:avLst/>
          </a:prstGeom>
        </p:spPr>
      </p:pic>
    </p:spTree>
    <p:extLst>
      <p:ext uri="{BB962C8B-B14F-4D97-AF65-F5344CB8AC3E}">
        <p14:creationId xmlns:p14="http://schemas.microsoft.com/office/powerpoint/2010/main" val="1165783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1896E-E4D2-5F2A-844C-A73D7A1896DD}"/>
              </a:ext>
            </a:extLst>
          </p:cNvPr>
          <p:cNvSpPr>
            <a:spLocks noGrp="1"/>
          </p:cNvSpPr>
          <p:nvPr>
            <p:ph idx="1"/>
          </p:nvPr>
        </p:nvSpPr>
        <p:spPr>
          <a:xfrm>
            <a:off x="0" y="188640"/>
            <a:ext cx="12192000" cy="6480720"/>
          </a:xfrm>
        </p:spPr>
        <p:txBody>
          <a:bodyPr>
            <a:normAutofit/>
          </a:bodyPr>
          <a:lstStyle/>
          <a:p>
            <a:r>
              <a:rPr lang="en-GB" b="1" i="0" u="sng" dirty="0">
                <a:solidFill>
                  <a:srgbClr val="A5A5A5"/>
                </a:solidFill>
                <a:effectLst/>
                <a:latin typeface="sofia-pro"/>
              </a:rPr>
              <a:t>2) Big O Notation:</a:t>
            </a:r>
            <a:r>
              <a:rPr lang="en-GB" b="0" i="0" u="sng" dirty="0">
                <a:solidFill>
                  <a:srgbClr val="A5A5A5"/>
                </a:solidFill>
                <a:effectLst/>
                <a:latin typeface="sofia-pro"/>
              </a:rPr>
              <a:t> </a:t>
            </a:r>
            <a:r>
              <a:rPr lang="en-GB" b="0" i="0" dirty="0">
                <a:solidFill>
                  <a:srgbClr val="A5A5A5"/>
                </a:solidFill>
                <a:effectLst/>
                <a:latin typeface="sofia-pro"/>
              </a:rPr>
              <a:t>The Big O notation defines an upper bound of an algorithm, it bounds a function only from above. For example, consider the case of Insertion Sort. It takes linear time in best case and quadratic time in worst case. We can safely say that the time complexity of Insertion sort is O(n^2). Note that O(n^2) also covers linear time.</a:t>
            </a:r>
            <a:br>
              <a:rPr lang="en-GB" dirty="0"/>
            </a:br>
            <a:r>
              <a:rPr lang="en-GB" b="0" i="0" dirty="0">
                <a:solidFill>
                  <a:srgbClr val="A5A5A5"/>
                </a:solidFill>
                <a:effectLst/>
                <a:latin typeface="sofia-pro"/>
              </a:rPr>
              <a:t>If we use O notation to represent time complexity of Insertion sort, we have to use two statements for best and worst cases:</a:t>
            </a:r>
            <a:br>
              <a:rPr lang="en-GB" dirty="0"/>
            </a:br>
            <a:r>
              <a:rPr lang="en-GB" b="0" i="0" dirty="0">
                <a:solidFill>
                  <a:srgbClr val="A5A5A5"/>
                </a:solidFill>
                <a:effectLst/>
                <a:latin typeface="sofia-pro"/>
              </a:rPr>
              <a:t>1. The worst case time complexity of Insertion Sort is O(n^2).</a:t>
            </a:r>
            <a:br>
              <a:rPr lang="en-GB" dirty="0"/>
            </a:br>
            <a:r>
              <a:rPr lang="en-GB" b="0" i="0" dirty="0">
                <a:solidFill>
                  <a:srgbClr val="A5A5A5"/>
                </a:solidFill>
                <a:effectLst/>
                <a:latin typeface="sofia-pro"/>
              </a:rPr>
              <a:t>2. The best case time complexity of Insertion Sort is O(n).</a:t>
            </a:r>
          </a:p>
          <a:p>
            <a:r>
              <a:rPr lang="en-GB" b="0" i="0" dirty="0">
                <a:solidFill>
                  <a:srgbClr val="A5A5A5"/>
                </a:solidFill>
                <a:effectLst/>
                <a:latin typeface="sofia-pro"/>
              </a:rPr>
              <a:t>The Big O notation is useful when we only have upper bound on time complexity of an algorithm. Many times we easily find an upper bound by simply looking at the algorithm.</a:t>
            </a:r>
          </a:p>
          <a:p>
            <a:r>
              <a:rPr lang="en-GB" b="1" i="0" u="sng" dirty="0">
                <a:solidFill>
                  <a:srgbClr val="A5A5A5"/>
                </a:solidFill>
                <a:effectLst/>
                <a:latin typeface="sofia-pro"/>
              </a:rPr>
              <a:t>3) Ω Notation</a:t>
            </a:r>
            <a:r>
              <a:rPr lang="en-GB" b="1" i="0" dirty="0">
                <a:solidFill>
                  <a:srgbClr val="A5A5A5"/>
                </a:solidFill>
                <a:effectLst/>
                <a:latin typeface="sofia-pro"/>
              </a:rPr>
              <a:t>:</a:t>
            </a:r>
            <a:r>
              <a:rPr lang="en-GB" b="0" i="0" dirty="0">
                <a:solidFill>
                  <a:srgbClr val="A5A5A5"/>
                </a:solidFill>
                <a:effectLst/>
                <a:latin typeface="sofia-pro"/>
              </a:rPr>
              <a:t> Just as Big O notation provides an asymptotic upper bound on a function, Ω notation provides an asymptotic lower bound.</a:t>
            </a:r>
            <a:br>
              <a:rPr lang="en-GB" dirty="0"/>
            </a:br>
            <a:br>
              <a:rPr lang="en-GB" dirty="0"/>
            </a:br>
            <a:r>
              <a:rPr lang="en-GB" b="0" i="0" dirty="0">
                <a:solidFill>
                  <a:srgbClr val="A5A5A5"/>
                </a:solidFill>
                <a:effectLst/>
                <a:latin typeface="sofia-pro"/>
              </a:rPr>
              <a:t>Ω Notation can be useful when we have lower bound on time complexity of an algorithm. The Omega notation is the least used notation among all three.</a:t>
            </a:r>
            <a:br>
              <a:rPr lang="en-GB" dirty="0"/>
            </a:br>
            <a:br>
              <a:rPr lang="en-GB" dirty="0"/>
            </a:br>
            <a:r>
              <a:rPr lang="en-GB" b="0" i="0" dirty="0">
                <a:solidFill>
                  <a:srgbClr val="A5A5A5"/>
                </a:solidFill>
                <a:effectLst/>
                <a:latin typeface="sofia-pro"/>
              </a:rPr>
              <a:t>For a given function g(n), we denote by Ω(g(n)) the set of functions.</a:t>
            </a:r>
            <a:endParaRPr lang="en-IN" dirty="0"/>
          </a:p>
        </p:txBody>
      </p:sp>
    </p:spTree>
    <p:extLst>
      <p:ext uri="{BB962C8B-B14F-4D97-AF65-F5344CB8AC3E}">
        <p14:creationId xmlns:p14="http://schemas.microsoft.com/office/powerpoint/2010/main" val="23645663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768" y="214536"/>
            <a:ext cx="8748464" cy="547464"/>
          </a:xfrm>
        </p:spPr>
        <p:txBody>
          <a:bodyPr>
            <a:normAutofit fontScale="90000"/>
          </a:bodyPr>
          <a:lstStyle/>
          <a:p>
            <a:r>
              <a:rPr lang="en-IN" sz="2500" dirty="0"/>
              <a:t>Introduction to DSA(Data Structures and Algorithms)</a:t>
            </a:r>
            <a:endParaRPr sz="2500" dirty="0"/>
          </a:p>
        </p:txBody>
      </p:sp>
      <p:sp>
        <p:nvSpPr>
          <p:cNvPr id="4" name="Content Placeholder 3">
            <a:extLst>
              <a:ext uri="{FF2B5EF4-FFF2-40B4-BE49-F238E27FC236}">
                <a16:creationId xmlns:a16="http://schemas.microsoft.com/office/drawing/2014/main" id="{A3A42EEC-16B8-FF31-C9F4-393452C84B34}"/>
              </a:ext>
            </a:extLst>
          </p:cNvPr>
          <p:cNvSpPr>
            <a:spLocks noGrp="1"/>
          </p:cNvSpPr>
          <p:nvPr>
            <p:ph idx="1"/>
          </p:nvPr>
        </p:nvSpPr>
        <p:spPr>
          <a:xfrm>
            <a:off x="983432" y="1196752"/>
            <a:ext cx="10009112" cy="5331296"/>
          </a:xfrm>
        </p:spPr>
        <p:txBody>
          <a:bodyPr>
            <a:normAutofit fontScale="92500" lnSpcReduction="20000"/>
          </a:bodyPr>
          <a:lstStyle/>
          <a:p>
            <a:r>
              <a:rPr lang="en-GB" b="0" i="0" dirty="0">
                <a:solidFill>
                  <a:srgbClr val="D1D5DB"/>
                </a:solidFill>
                <a:effectLst/>
                <a:latin typeface="Söhne"/>
              </a:rPr>
              <a:t>Data Structures and Algorithms (DSA) form the fundamental building blocks of computer science and software development. They are at the core of solving complex computational problems efficiently and effectively. DSA is an essential field of study for anyone aspiring to become a proficient programmer, software engineer, or computer scientist.</a:t>
            </a:r>
          </a:p>
          <a:p>
            <a:r>
              <a:rPr lang="en-GB" b="0" i="0" dirty="0">
                <a:solidFill>
                  <a:srgbClr val="D1D5DB"/>
                </a:solidFill>
                <a:effectLst/>
                <a:latin typeface="Söhne"/>
              </a:rPr>
              <a:t>Data structures are containers that organize and store data in a structured manner to enable efficient access, modification, and retrieval of information. They provide a way to manage and organize data, ensuring that it can be processed and manipulated effectively. Common data structures include arrays, linked lists, stacks, queues, trees, graphs, and more.</a:t>
            </a:r>
          </a:p>
          <a:p>
            <a:pPr algn="l">
              <a:buFont typeface="+mj-lt"/>
              <a:buAutoNum type="arabicPeriod"/>
            </a:pPr>
            <a:r>
              <a:rPr lang="en-GB" b="1" i="0" dirty="0">
                <a:solidFill>
                  <a:srgbClr val="D1D5DB"/>
                </a:solidFill>
                <a:effectLst/>
                <a:latin typeface="Söhne"/>
              </a:rPr>
              <a:t>Problem Solving</a:t>
            </a:r>
            <a:r>
              <a:rPr lang="en-GB" b="0" i="0" dirty="0">
                <a:solidFill>
                  <a:srgbClr val="D1D5DB"/>
                </a:solidFill>
                <a:effectLst/>
                <a:latin typeface="Söhne"/>
              </a:rPr>
              <a:t>: DSA provides a systematic approach to problem-solving. It equips you with the tools and techniques necessary to tackle complex computational challenges.</a:t>
            </a:r>
          </a:p>
          <a:p>
            <a:pPr algn="l">
              <a:buFont typeface="+mj-lt"/>
              <a:buAutoNum type="arabicPeriod"/>
            </a:pPr>
            <a:r>
              <a:rPr lang="en-GB" b="1" i="0" dirty="0">
                <a:solidFill>
                  <a:srgbClr val="D1D5DB"/>
                </a:solidFill>
                <a:effectLst/>
                <a:latin typeface="Söhne"/>
              </a:rPr>
              <a:t>Efficiency</a:t>
            </a:r>
            <a:r>
              <a:rPr lang="en-GB" b="0" i="0" dirty="0">
                <a:solidFill>
                  <a:srgbClr val="D1D5DB"/>
                </a:solidFill>
                <a:effectLst/>
                <a:latin typeface="Söhne"/>
              </a:rPr>
              <a:t>: Knowledge of DSA enables you to write code that runs faster and consumes fewer system resources. This is critical in today's world of resource-intensive applications.</a:t>
            </a:r>
          </a:p>
          <a:p>
            <a:pPr algn="l">
              <a:buFont typeface="+mj-lt"/>
              <a:buAutoNum type="arabicPeriod"/>
            </a:pPr>
            <a:r>
              <a:rPr lang="en-GB" b="1" i="0" dirty="0">
                <a:solidFill>
                  <a:srgbClr val="D1D5DB"/>
                </a:solidFill>
                <a:effectLst/>
                <a:latin typeface="Söhne"/>
              </a:rPr>
              <a:t>Scalability</a:t>
            </a:r>
            <a:r>
              <a:rPr lang="en-GB" b="0" i="0" dirty="0">
                <a:solidFill>
                  <a:srgbClr val="D1D5DB"/>
                </a:solidFill>
                <a:effectLst/>
                <a:latin typeface="Söhne"/>
              </a:rPr>
              <a:t>: DSA helps you design software that can handle large amounts of data and scale to meet the demands of real-world applications.</a:t>
            </a:r>
          </a:p>
          <a:p>
            <a:pPr algn="l">
              <a:buFont typeface="+mj-lt"/>
              <a:buAutoNum type="arabicPeriod"/>
            </a:pPr>
            <a:r>
              <a:rPr lang="en-GB" b="1" i="0" dirty="0">
                <a:solidFill>
                  <a:srgbClr val="D1D5DB"/>
                </a:solidFill>
                <a:effectLst/>
                <a:latin typeface="Söhne"/>
              </a:rPr>
              <a:t>Foundation for Other Fields</a:t>
            </a:r>
            <a:r>
              <a:rPr lang="en-GB" b="0" i="0" dirty="0">
                <a:solidFill>
                  <a:srgbClr val="D1D5DB"/>
                </a:solidFill>
                <a:effectLst/>
                <a:latin typeface="Söhne"/>
              </a:rPr>
              <a:t>: DSA serves as the foundation for various other computer science fields, such as machine learning, artificial intelligence, and database management.</a:t>
            </a:r>
          </a:p>
          <a:p>
            <a:pPr algn="l">
              <a:buFont typeface="+mj-lt"/>
              <a:buAutoNum type="arabicPeriod"/>
            </a:pPr>
            <a:r>
              <a:rPr lang="en-GB" b="1" i="0" dirty="0">
                <a:solidFill>
                  <a:srgbClr val="D1D5DB"/>
                </a:solidFill>
                <a:effectLst/>
                <a:latin typeface="Söhne"/>
              </a:rPr>
              <a:t>Coding Interviews</a:t>
            </a:r>
            <a:r>
              <a:rPr lang="en-GB" b="0" i="0" dirty="0">
                <a:solidFill>
                  <a:srgbClr val="D1D5DB"/>
                </a:solidFill>
                <a:effectLst/>
                <a:latin typeface="Söhne"/>
              </a:rPr>
              <a:t>: DSA concepts are a common topic in technical interviews for software development roles. A strong grasp of DSA is essential for landing prestigious job opportunities.</a:t>
            </a:r>
          </a:p>
          <a:p>
            <a:endParaRPr lang="en-GB" dirty="0">
              <a:solidFill>
                <a:srgbClr val="D1D5DB"/>
              </a:solidFill>
              <a:latin typeface="Söhne"/>
            </a:endParaRPr>
          </a:p>
          <a:p>
            <a:pPr marL="0" indent="0">
              <a:buNone/>
            </a:pPr>
            <a:endParaRPr lang="en-IN"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241</TotalTime>
  <Words>2945</Words>
  <Application>Microsoft Office PowerPoint</Application>
  <PresentationFormat>Widescreen</PresentationFormat>
  <Paragraphs>205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Aptos Mono</vt:lpstr>
      <vt:lpstr>Arial</vt:lpstr>
      <vt:lpstr>Bradley Hand ITC</vt:lpstr>
      <vt:lpstr>Candara</vt:lpstr>
      <vt:lpstr>Consolas</vt:lpstr>
      <vt:lpstr>Lato</vt:lpstr>
      <vt:lpstr>Nunito</vt:lpstr>
      <vt:lpstr>sofia-pro</vt:lpstr>
      <vt:lpstr>Söhne</vt:lpstr>
      <vt:lpstr>Wingdings</vt:lpstr>
      <vt:lpstr>Tech Computer 16x9</vt:lpstr>
      <vt:lpstr>DSA Self Paced </vt:lpstr>
      <vt:lpstr>    Mentor in Course</vt:lpstr>
      <vt:lpstr> Certificate</vt:lpstr>
      <vt:lpstr>Contents in Course </vt:lpstr>
      <vt:lpstr>PowerPoint Presentation</vt:lpstr>
      <vt:lpstr>  Analysis of Algorithms </vt:lpstr>
      <vt:lpstr>PowerPoint Presentation</vt:lpstr>
      <vt:lpstr>PowerPoint Presentation</vt:lpstr>
      <vt:lpstr>Introduction to DSA(Data Structures and Algorithms)</vt:lpstr>
      <vt:lpstr>    Arrays</vt:lpstr>
      <vt:lpstr>    Linked List</vt:lpstr>
      <vt:lpstr>    Advantages of Linked List</vt:lpstr>
      <vt:lpstr>   Introduction to Queues</vt:lpstr>
      <vt:lpstr>PowerPoint Presentation</vt:lpstr>
      <vt:lpstr>   Introduction to Trees</vt:lpstr>
      <vt:lpstr>PowerPoint Presentation</vt:lpstr>
      <vt:lpstr>      Binary Search Tree</vt:lpstr>
      <vt:lpstr>PowerPoint Presentation</vt:lpstr>
      <vt:lpstr>   Project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 Paced</dc:title>
  <dc:creator>Vishwajeet Singh Chouhan</dc:creator>
  <cp:lastModifiedBy>Vishwajeet Singh Chouhan</cp:lastModifiedBy>
  <cp:revision>6</cp:revision>
  <dcterms:created xsi:type="dcterms:W3CDTF">2023-09-08T15:53:03Z</dcterms:created>
  <dcterms:modified xsi:type="dcterms:W3CDTF">2024-03-03T21:24:00Z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