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1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94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5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57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1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6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6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85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06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25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04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31043-E7E4-4CFD-7EDA-088C6DA59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797" y="660141"/>
            <a:ext cx="11000096" cy="1646302"/>
          </a:xfrm>
        </p:spPr>
        <p:txBody>
          <a:bodyPr/>
          <a:lstStyle/>
          <a:p>
            <a:pPr algn="ctr"/>
            <a:r>
              <a:rPr lang="ru-RU" dirty="0"/>
              <a:t>Проект самобалансирующийся робот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31EB66-7CA4-159F-153F-37249338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3429000"/>
            <a:ext cx="7766936" cy="1096899"/>
          </a:xfrm>
        </p:spPr>
        <p:txBody>
          <a:bodyPr>
            <a:normAutofit/>
          </a:bodyPr>
          <a:lstStyle/>
          <a:p>
            <a:r>
              <a:rPr lang="ru-RU" sz="2000" dirty="0"/>
              <a:t>Емельяненко Никита 10 </a:t>
            </a:r>
            <a:r>
              <a:rPr lang="en-US" sz="2000" dirty="0"/>
              <a:t>“</a:t>
            </a:r>
            <a:r>
              <a:rPr lang="ru-RU" sz="2000" dirty="0"/>
              <a:t>А</a:t>
            </a:r>
            <a:r>
              <a:rPr lang="en-US" sz="2000" dirty="0"/>
              <a:t>” </a:t>
            </a:r>
            <a:r>
              <a:rPr lang="ru-RU" sz="2000" dirty="0"/>
              <a:t>  Дима Донченко 10 </a:t>
            </a:r>
            <a:r>
              <a:rPr lang="en-US" sz="2000" dirty="0"/>
              <a:t>“</a:t>
            </a:r>
            <a:r>
              <a:rPr lang="ru-RU" sz="2000" dirty="0"/>
              <a:t>А</a:t>
            </a:r>
            <a:r>
              <a:rPr lang="en-US" sz="2000" dirty="0"/>
              <a:t>”</a:t>
            </a:r>
            <a:endParaRPr lang="ru-RU" sz="2000" dirty="0"/>
          </a:p>
          <a:p>
            <a:r>
              <a:rPr lang="ru-RU" sz="2000" dirty="0"/>
              <a:t>                                            Константин Игнатьев 10 </a:t>
            </a:r>
            <a:r>
              <a:rPr lang="en-US" sz="2000" dirty="0"/>
              <a:t>“</a:t>
            </a:r>
            <a:r>
              <a:rPr lang="ru-RU" sz="2000" dirty="0"/>
              <a:t>А</a:t>
            </a:r>
            <a:r>
              <a:rPr lang="en-US" sz="2000" dirty="0"/>
              <a:t>”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3873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40BCB-C90B-EB8B-2D6F-C9AFE5BC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4" y="661213"/>
            <a:ext cx="11029616" cy="1013800"/>
          </a:xfrm>
        </p:spPr>
        <p:txBody>
          <a:bodyPr/>
          <a:lstStyle/>
          <a:p>
            <a:pPr algn="ctr"/>
            <a:r>
              <a:rPr lang="ru-RU" dirty="0"/>
              <a:t>Что такое самобалансирующийся робот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F6E095-87AB-F806-E331-0155E1CA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Это робот который работает на базе 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Arduino</a:t>
            </a:r>
            <a:r>
              <a:rPr lang="ru-RU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.</a:t>
            </a:r>
            <a:r>
              <a:rPr lang="ru-RU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 panose="020B0604020202020204" pitchFamily="2" charset="0"/>
              </a:rPr>
              <a:t>Главный смысл этого робота в само балансе что обозначает что при любом отклонении от начальной точки он с помощью гироскопа и акселерометра определяет отклонения и с помощью моторов постоянно выравнивает его чтобы он не упал.</a:t>
            </a:r>
            <a:endParaRPr lang="en-US" b="1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0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EB31F-9124-F445-E7F1-076728A0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робота</a:t>
            </a:r>
          </a:p>
        </p:txBody>
      </p:sp>
      <p:pic>
        <p:nvPicPr>
          <p:cNvPr id="5" name="Объект 4" descr="Изображение выглядит как текст, доска">
            <a:extLst>
              <a:ext uri="{FF2B5EF4-FFF2-40B4-BE49-F238E27FC236}">
                <a16:creationId xmlns:a16="http://schemas.microsoft.com/office/drawing/2014/main" id="{2DC0A343-AB51-C61B-5FEE-5E20BA0AF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02" y="1820425"/>
            <a:ext cx="6752205" cy="45667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343454-A56F-7915-FB07-5AC7DA705C1F}"/>
              </a:ext>
            </a:extLst>
          </p:cNvPr>
          <p:cNvSpPr txBox="1"/>
          <p:nvPr/>
        </p:nvSpPr>
        <p:spPr>
          <a:xfrm>
            <a:off x="464024" y="2142699"/>
            <a:ext cx="42581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VCC — положительный контакт питания; </a:t>
            </a:r>
          </a:p>
          <a:p>
            <a:r>
              <a:rPr lang="ru-RU" dirty="0"/>
              <a:t>• GND — земля;</a:t>
            </a:r>
          </a:p>
          <a:p>
            <a:r>
              <a:rPr lang="ru-RU" dirty="0"/>
              <a:t> • SDA — линия данных I2C; </a:t>
            </a:r>
          </a:p>
          <a:p>
            <a:r>
              <a:rPr lang="ru-RU" dirty="0"/>
              <a:t>• SCL — линия синхроимпульсов I2C;</a:t>
            </a:r>
          </a:p>
          <a:p>
            <a:r>
              <a:rPr lang="ru-RU" dirty="0"/>
              <a:t> • INT — настраиваемое прерывание;</a:t>
            </a:r>
          </a:p>
          <a:p>
            <a:r>
              <a:rPr lang="ru-RU" dirty="0"/>
              <a:t> • AD0 — I2C адрес; </a:t>
            </a:r>
            <a:r>
              <a:rPr lang="ru-RU" dirty="0" err="1"/>
              <a:t>по-умолчанию</a:t>
            </a:r>
            <a:r>
              <a:rPr lang="ru-RU" dirty="0"/>
              <a:t> AD0 подтянут к земле, поэтому адрес устройства — 0x68; если соединить AD0 к контактом питания, то адрес изменится на 0x69;</a:t>
            </a:r>
          </a:p>
          <a:p>
            <a:r>
              <a:rPr lang="ru-RU" dirty="0"/>
              <a:t> • XCL, XDA — дополнительный I2C интерфейс для подключения внешнего магнитометра.</a:t>
            </a:r>
          </a:p>
        </p:txBody>
      </p:sp>
    </p:spTree>
    <p:extLst>
      <p:ext uri="{BB962C8B-B14F-4D97-AF65-F5344CB8AC3E}">
        <p14:creationId xmlns:p14="http://schemas.microsoft.com/office/powerpoint/2010/main" val="355480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CA682-8EE1-4292-EA11-2F95DA1B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сПИД</a:t>
            </a:r>
            <a:r>
              <a:rPr lang="ru-RU" dirty="0"/>
              <a:t>-регулятор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A1D0C-E830-9C84-7D95-0A3EFC6C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77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точечной настройки моторов используется ПИД-регулятор</a:t>
            </a:r>
          </a:p>
          <a:p>
            <a:pPr marL="0" indent="0">
              <a:buNone/>
            </a:pPr>
            <a:r>
              <a:rPr lang="ru-RU" dirty="0"/>
              <a:t>С помощью настройки ПИД-регулятора мы можем скорректировать переходный процесс так, как нам нужно для решения своей задачи.</a:t>
            </a:r>
          </a:p>
          <a:p>
            <a:pPr marL="0" indent="0">
              <a:buNone/>
            </a:pPr>
            <a:r>
              <a:rPr lang="ru-RU" dirty="0"/>
              <a:t>Чтобы настроить ПИД-регулятор, необходимо подобрать правильную комбинацию трёх коэффициентов:</a:t>
            </a:r>
          </a:p>
          <a:p>
            <a:pPr marL="0" indent="0">
              <a:buNone/>
            </a:pPr>
            <a:r>
              <a:rPr lang="ru-RU" dirty="0"/>
              <a:t> • Пропорционального – </a:t>
            </a:r>
            <a:r>
              <a:rPr lang="ru-RU" dirty="0" err="1"/>
              <a:t>Kp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• Интегрального – </a:t>
            </a:r>
            <a:r>
              <a:rPr lang="ru-RU" dirty="0" err="1"/>
              <a:t>Ki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Дифференциального – </a:t>
            </a:r>
            <a:r>
              <a:rPr lang="ru-RU" dirty="0" err="1"/>
              <a:t>Kd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98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50565-BE8B-C0C6-D1BE-0278B621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Формула ПИД-регулятора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B22E9F-6D3B-BE8E-D305-6B6279724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66" y="2166127"/>
            <a:ext cx="10266667" cy="8097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3CAD2-9414-4C13-8B80-7B93C2796491}"/>
              </a:ext>
            </a:extLst>
          </p:cNvPr>
          <p:cNvSpPr txBox="1"/>
          <p:nvPr/>
        </p:nvSpPr>
        <p:spPr>
          <a:xfrm>
            <a:off x="1187355" y="2975906"/>
            <a:ext cx="10041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Где</a:t>
            </a:r>
            <a:r>
              <a:rPr lang="en-US" dirty="0"/>
              <a:t>:</a:t>
            </a:r>
          </a:p>
          <a:p>
            <a:r>
              <a:rPr lang="ru-RU" dirty="0"/>
              <a:t>• o(t) – выходной сигнал; </a:t>
            </a:r>
            <a:endParaRPr lang="en-US" dirty="0"/>
          </a:p>
          <a:p>
            <a:r>
              <a:rPr lang="ru-RU" dirty="0"/>
              <a:t>• P – пропорциональная составляющая;</a:t>
            </a:r>
            <a:endParaRPr lang="en-US" dirty="0"/>
          </a:p>
          <a:p>
            <a:r>
              <a:rPr lang="ru-RU" dirty="0"/>
              <a:t>• I – интегрирующая составляющая; </a:t>
            </a:r>
            <a:endParaRPr lang="en-US" dirty="0"/>
          </a:p>
          <a:p>
            <a:r>
              <a:rPr lang="ru-RU" dirty="0"/>
              <a:t>• D – дифференцирующая составляющая;</a:t>
            </a:r>
            <a:endParaRPr lang="en-US" dirty="0"/>
          </a:p>
          <a:p>
            <a:r>
              <a:rPr lang="ru-RU" dirty="0"/>
              <a:t> • </a:t>
            </a:r>
            <a:r>
              <a:rPr lang="ru-RU" dirty="0" err="1"/>
              <a:t>Kp</a:t>
            </a:r>
            <a:r>
              <a:rPr lang="ru-RU" dirty="0"/>
              <a:t>, </a:t>
            </a:r>
            <a:r>
              <a:rPr lang="ru-RU" dirty="0" err="1"/>
              <a:t>Ki</a:t>
            </a:r>
            <a:r>
              <a:rPr lang="ru-RU" dirty="0"/>
              <a:t>, </a:t>
            </a:r>
            <a:r>
              <a:rPr lang="ru-RU" dirty="0" err="1"/>
              <a:t>Kd</a:t>
            </a:r>
            <a:r>
              <a:rPr lang="ru-RU" dirty="0"/>
              <a:t> – коэффициенты пропорционального, интегрирующего, дифференцирующего звеньев; </a:t>
            </a:r>
            <a:endParaRPr lang="en-US" dirty="0"/>
          </a:p>
          <a:p>
            <a:r>
              <a:rPr lang="ru-RU" dirty="0"/>
              <a:t>• e(t) – ошибка рассогласования.</a:t>
            </a:r>
          </a:p>
        </p:txBody>
      </p:sp>
    </p:spTree>
    <p:extLst>
      <p:ext uri="{BB962C8B-B14F-4D97-AF65-F5344CB8AC3E}">
        <p14:creationId xmlns:p14="http://schemas.microsoft.com/office/powerpoint/2010/main" val="2741303253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150</TotalTime>
  <Words>259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Corbel</vt:lpstr>
      <vt:lpstr>Gill Sans MT</vt:lpstr>
      <vt:lpstr>Roboto</vt:lpstr>
      <vt:lpstr>Wingdings 2</vt:lpstr>
      <vt:lpstr>Дивиденд</vt:lpstr>
      <vt:lpstr>Проект самобалансирующийся робот</vt:lpstr>
      <vt:lpstr>Что такое самобалансирующийся робот </vt:lpstr>
      <vt:lpstr>Схема робота</vt:lpstr>
      <vt:lpstr>сПИД-регулятор</vt:lpstr>
      <vt:lpstr>Формула ПИД-регулятора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самобалансирующийся робот</dc:title>
  <dc:creator>Office Office</dc:creator>
  <cp:lastModifiedBy>Office Office</cp:lastModifiedBy>
  <cp:revision>2</cp:revision>
  <dcterms:created xsi:type="dcterms:W3CDTF">2023-01-12T12:00:08Z</dcterms:created>
  <dcterms:modified xsi:type="dcterms:W3CDTF">2023-01-12T14:30:17Z</dcterms:modified>
</cp:coreProperties>
</file>