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7" r:id="rId3"/>
    <p:sldId id="258" r:id="rId4"/>
    <p:sldId id="259" r:id="rId5"/>
    <p:sldId id="260" r:id="rId6"/>
    <p:sldId id="261" r:id="rId7"/>
    <p:sldId id="262" r:id="rId8"/>
    <p:sldId id="267" r:id="rId9"/>
    <p:sldId id="269" r:id="rId10"/>
    <p:sldId id="272" r:id="rId11"/>
    <p:sldId id="263" r:id="rId12"/>
    <p:sldId id="264" r:id="rId13"/>
    <p:sldId id="268" r:id="rId14"/>
    <p:sldId id="265" r:id="rId15"/>
    <p:sldId id="266"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C418C-ED53-4441-A9AE-99F2B7408F73}" type="datetimeFigureOut">
              <a:rPr lang="en-US" smtClean="0"/>
              <a:pPr/>
              <a:t>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FC409-D1B3-46F0-A9B2-92E3E6B442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58395A-E288-433A-A593-20103D1A46A3}" type="datetimeFigureOut">
              <a:rPr lang="en-US" smtClean="0"/>
              <a:pPr/>
              <a:t>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ACEE88-84B4-4D9D-8850-232436A3B0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58395A-E288-433A-A593-20103D1A46A3}" type="datetimeFigureOut">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58395A-E288-433A-A593-20103D1A46A3}" type="datetimeFigureOut">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8395A-E288-433A-A593-20103D1A46A3}" type="datetimeFigureOut">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0ACEE88-84B4-4D9D-8850-232436A3B07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58395A-E288-433A-A593-20103D1A46A3}" type="datetimeFigureOut">
              <a:rPr lang="en-US" smtClean="0"/>
              <a:pPr/>
              <a:t>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ACEE88-84B4-4D9D-8850-232436A3B07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Predicting Violent Threat of Agents within a Terrorist Network</a:t>
            </a:r>
            <a:endParaRPr lang="en-US" dirty="0"/>
          </a:p>
        </p:txBody>
      </p:sp>
      <p:sp>
        <p:nvSpPr>
          <p:cNvPr id="3" name="Subtitle 2"/>
          <p:cNvSpPr>
            <a:spLocks noGrp="1"/>
          </p:cNvSpPr>
          <p:nvPr>
            <p:ph type="subTitle" idx="1"/>
          </p:nvPr>
        </p:nvSpPr>
        <p:spPr/>
        <p:txBody>
          <a:bodyPr/>
          <a:lstStyle/>
          <a:p>
            <a:r>
              <a:rPr lang="en-US" dirty="0" smtClean="0"/>
              <a:t>Blaine Haws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Chosen model</a:t>
            </a:r>
            <a:endParaRPr lang="en-US" dirty="0"/>
          </a:p>
        </p:txBody>
      </p:sp>
      <p:sp>
        <p:nvSpPr>
          <p:cNvPr id="3" name="Content Placeholder 2"/>
          <p:cNvSpPr>
            <a:spLocks noGrp="1"/>
          </p:cNvSpPr>
          <p:nvPr>
            <p:ph idx="1"/>
          </p:nvPr>
        </p:nvSpPr>
        <p:spPr/>
        <p:txBody>
          <a:bodyPr/>
          <a:lstStyle/>
          <a:p>
            <a:pPr>
              <a:buNone/>
            </a:pPr>
            <a:r>
              <a:rPr lang="en-US" dirty="0" smtClean="0"/>
              <a:t>In the end, I chose to use the Gradient Boosted Regression for my prediction. Though GBRs have a possibility for over-fitting, using a small learning rate helped to ensure that no iteration outweighed the others. I believe both a GBR or a K-NN are a good option for future testing when introduced into an agent-based model system.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Predicted </a:t>
            </a:r>
            <a:r>
              <a:rPr lang="en-US" dirty="0" err="1" smtClean="0"/>
              <a:t>vs</a:t>
            </a:r>
            <a:r>
              <a:rPr lang="en-US" dirty="0" smtClean="0"/>
              <a:t> Actual Training Set</a:t>
            </a:r>
            <a:endParaRPr lang="en-US" dirty="0"/>
          </a:p>
        </p:txBody>
      </p:sp>
      <p:pic>
        <p:nvPicPr>
          <p:cNvPr id="4" name="Content Placeholder 3" descr="train_x.png"/>
          <p:cNvPicPr>
            <a:picLocks noGrp="1" noChangeAspect="1"/>
          </p:cNvPicPr>
          <p:nvPr>
            <p:ph idx="1"/>
          </p:nvPr>
        </p:nvPicPr>
        <p:blipFill>
          <a:blip r:embed="rId2" cstate="print"/>
          <a:stretch>
            <a:fillRect/>
          </a:stretch>
        </p:blipFill>
        <p:spPr>
          <a:xfrm>
            <a:off x="381000" y="2249542"/>
            <a:ext cx="8326489" cy="430365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 Unknown Result</a:t>
            </a:r>
            <a:endParaRPr lang="en-US" dirty="0"/>
          </a:p>
        </p:txBody>
      </p:sp>
      <p:pic>
        <p:nvPicPr>
          <p:cNvPr id="4" name="Content Placeholder 3" descr="predict_x.png"/>
          <p:cNvPicPr>
            <a:picLocks noGrp="1" noChangeAspect="1"/>
          </p:cNvPicPr>
          <p:nvPr>
            <p:ph idx="1"/>
          </p:nvPr>
        </p:nvPicPr>
        <p:blipFill>
          <a:blip r:embed="rId2" cstate="print"/>
          <a:stretch>
            <a:fillRect/>
          </a:stretch>
        </p:blipFill>
        <p:spPr>
          <a:xfrm>
            <a:off x="360311" y="2249542"/>
            <a:ext cx="8326489" cy="430365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a:t>
            </a:r>
            <a:endParaRPr lang="en-US" dirty="0"/>
          </a:p>
        </p:txBody>
      </p:sp>
      <p:sp>
        <p:nvSpPr>
          <p:cNvPr id="3" name="Content Placeholder 2"/>
          <p:cNvSpPr>
            <a:spLocks noGrp="1"/>
          </p:cNvSpPr>
          <p:nvPr>
            <p:ph idx="1"/>
          </p:nvPr>
        </p:nvSpPr>
        <p:spPr/>
        <p:txBody>
          <a:bodyPr/>
          <a:lstStyle/>
          <a:p>
            <a:pPr>
              <a:buNone/>
            </a:pPr>
            <a:r>
              <a:rPr lang="en-US" dirty="0" smtClean="0"/>
              <a:t>These predictions are meant to be of interest and value to those in the national defense and military logistics fields, which includes agencies such as the Department of Defense and the Defense Intelligence Agency.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use this information?</a:t>
            </a:r>
            <a:endParaRPr lang="en-US" dirty="0"/>
          </a:p>
        </p:txBody>
      </p:sp>
      <p:sp>
        <p:nvSpPr>
          <p:cNvPr id="3" name="Content Placeholder 2"/>
          <p:cNvSpPr>
            <a:spLocks noGrp="1"/>
          </p:cNvSpPr>
          <p:nvPr>
            <p:ph idx="1"/>
          </p:nvPr>
        </p:nvSpPr>
        <p:spPr/>
        <p:txBody>
          <a:bodyPr/>
          <a:lstStyle/>
          <a:p>
            <a:pPr>
              <a:buNone/>
            </a:pPr>
            <a:r>
              <a:rPr lang="en-US" dirty="0" smtClean="0"/>
              <a:t>With the increase of terror attacks around the globe, the United States military forces are being deployed in response. It costs </a:t>
            </a:r>
            <a:r>
              <a:rPr lang="en-US" dirty="0" smtClean="0"/>
              <a:t>$2,100,00 </a:t>
            </a:r>
            <a:r>
              <a:rPr lang="en-US" dirty="0" smtClean="0"/>
              <a:t>to deploy just 1 </a:t>
            </a:r>
            <a:r>
              <a:rPr lang="en-US" dirty="0" smtClean="0"/>
              <a:t>soldier to Afghanistan. </a:t>
            </a:r>
            <a:r>
              <a:rPr lang="en-US" dirty="0" smtClean="0"/>
              <a:t>This does not include any redeployment cost should the soldier be required to move to a new hot spot. If we are able to predict the dangerous areas before deployment, we could deploy our forces more effectively and efficiently.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this data go?</a:t>
            </a:r>
            <a:endParaRPr lang="en-US" dirty="0"/>
          </a:p>
        </p:txBody>
      </p:sp>
      <p:sp>
        <p:nvSpPr>
          <p:cNvPr id="3" name="Content Placeholder 2"/>
          <p:cNvSpPr>
            <a:spLocks noGrp="1"/>
          </p:cNvSpPr>
          <p:nvPr>
            <p:ph idx="1"/>
          </p:nvPr>
        </p:nvSpPr>
        <p:spPr/>
        <p:txBody>
          <a:bodyPr/>
          <a:lstStyle/>
          <a:p>
            <a:pPr>
              <a:buNone/>
            </a:pPr>
            <a:r>
              <a:rPr lang="en-US" dirty="0" smtClean="0"/>
              <a:t>Using an agent-based model, we can predict each agent’s probability to commit a violent action within a specific region (e.g., a city), sum all agents’ probability, and calculate the overall probability of a violent action occurring for that region. This is particularly useful when testing for the most efficient deployment of military forces, determining whether the region’s probability rises or falls.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t>John Jay &amp; ARTIS Transnational Terrorism Database: http</a:t>
            </a:r>
            <a:r>
              <a:rPr lang="en-US" dirty="0" smtClean="0"/>
              <a:t>://</a:t>
            </a:r>
            <a:r>
              <a:rPr lang="en-US" dirty="0" smtClean="0"/>
              <a:t>doitapps.jjay.cuny.edu/jjatt/attributes.php</a:t>
            </a:r>
            <a:endParaRPr lang="en-US" dirty="0" smtClean="0"/>
          </a:p>
          <a:p>
            <a:r>
              <a:rPr lang="en-US" dirty="0" smtClean="0"/>
              <a:t>Yahoo! News: https</a:t>
            </a:r>
            <a:r>
              <a:rPr lang="en-US" dirty="0" smtClean="0"/>
              <a:t>://www.yahoo.com/news/it-costs--2-1-million-per-year-for-each-soldier-deployed-in-afghanistan--</a:t>
            </a:r>
            <a:r>
              <a:rPr lang="en-US" dirty="0" smtClean="0"/>
              <a:t>report-133150602.html</a:t>
            </a:r>
            <a:endParaRPr lang="en-US" dirty="0" smtClean="0"/>
          </a:p>
          <a:p>
            <a:r>
              <a:rPr lang="en-US" dirty="0" err="1" smtClean="0"/>
              <a:t>Combatting</a:t>
            </a:r>
            <a:r>
              <a:rPr lang="en-US" dirty="0" smtClean="0"/>
              <a:t> Global Terrorist Networks and Hostile Areas of </a:t>
            </a:r>
            <a:r>
              <a:rPr lang="en-US" dirty="0" smtClean="0"/>
              <a:t>Concern: https://github.com/BlaHaws/Thinkful/blob/master/Reports/AnalyticReport.ipynb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Economics of National Security: Data Set Index 1.1</a:t>
            </a:r>
          </a:p>
          <a:p>
            <a:pPr lvl="1"/>
            <a:r>
              <a:rPr lang="en-US" dirty="0" smtClean="0"/>
              <a:t>2.1 </a:t>
            </a:r>
            <a:r>
              <a:rPr lang="en-US" dirty="0" smtClean="0"/>
              <a:t>Defense Investment: </a:t>
            </a:r>
            <a:r>
              <a:rPr lang="en-US" dirty="0" smtClean="0"/>
              <a:t>www.nber.org/ens/feldstein/DOD_DATASETS/White%20House/defense%20investment%20by%20year.xls</a:t>
            </a:r>
          </a:p>
          <a:p>
            <a:pPr lvl="1"/>
            <a:r>
              <a:rPr lang="en-US" dirty="0" smtClean="0"/>
              <a:t>9.6 Suicide </a:t>
            </a:r>
            <a:r>
              <a:rPr lang="en-US" dirty="0" smtClean="0"/>
              <a:t>Attack Database: </a:t>
            </a:r>
            <a:r>
              <a:rPr lang="en-US" dirty="0" smtClean="0"/>
              <a:t>www.nber.org/ens/feldstein/ENSA_Sources/CPOST/cpost_summaryList.csv</a:t>
            </a:r>
          </a:p>
          <a:p>
            <a:pPr lvl="1"/>
            <a:r>
              <a:rPr lang="en-US" dirty="0" smtClean="0"/>
              <a:t>6.1.1 </a:t>
            </a:r>
            <a:r>
              <a:rPr lang="en-US" dirty="0" smtClean="0"/>
              <a:t>Armed Conflict UCDP: </a:t>
            </a:r>
            <a:r>
              <a:rPr lang="en-US" dirty="0" smtClean="0"/>
              <a:t>www.nber.org/ens/feldstein/ENSA_Sources/UCDP_PRIO/ArmedConflict/ucdp-onset-conf-2014.csv</a:t>
            </a:r>
          </a:p>
          <a:p>
            <a:pPr lvl="1"/>
            <a:r>
              <a:rPr lang="en-US" dirty="0" smtClean="0"/>
              <a:t>9.8 High </a:t>
            </a:r>
            <a:r>
              <a:rPr lang="en-US" dirty="0" smtClean="0"/>
              <a:t>Casualty Terrorism Bombings: </a:t>
            </a:r>
            <a:r>
              <a:rPr lang="en-US" dirty="0" smtClean="0"/>
              <a:t>www.nber.org/ens/feldstein/ENSA_Sources/CSP/HCTB/HCTB2014.xls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question:</a:t>
            </a:r>
            <a:endParaRPr lang="en-US" dirty="0"/>
          </a:p>
        </p:txBody>
      </p:sp>
      <p:sp>
        <p:nvSpPr>
          <p:cNvPr id="3" name="Content Placeholder 2"/>
          <p:cNvSpPr>
            <a:spLocks noGrp="1"/>
          </p:cNvSpPr>
          <p:nvPr>
            <p:ph idx="1"/>
          </p:nvPr>
        </p:nvSpPr>
        <p:spPr/>
        <p:txBody>
          <a:bodyPr/>
          <a:lstStyle/>
          <a:p>
            <a:pPr>
              <a:buNone/>
            </a:pPr>
            <a:r>
              <a:rPr lang="en-US" dirty="0" smtClean="0"/>
              <a:t>Given a set of characteristics for an agent within a terrorist network, can we predict with high accuracy (&gt; 90%) the probability the given agent is about to commit a violent action?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characteristics?</a:t>
            </a:r>
            <a:endParaRPr lang="en-US" dirty="0"/>
          </a:p>
        </p:txBody>
      </p:sp>
      <p:sp>
        <p:nvSpPr>
          <p:cNvPr id="3" name="Content Placeholder 2"/>
          <p:cNvSpPr>
            <a:spLocks noGrp="1"/>
          </p:cNvSpPr>
          <p:nvPr>
            <p:ph idx="1"/>
          </p:nvPr>
        </p:nvSpPr>
        <p:spPr/>
        <p:txBody>
          <a:bodyPr/>
          <a:lstStyle/>
          <a:p>
            <a:r>
              <a:rPr lang="en-US" u="sng" dirty="0" smtClean="0"/>
              <a:t>Ages (ages)</a:t>
            </a:r>
            <a:r>
              <a:rPr lang="en-US" dirty="0" smtClean="0"/>
              <a:t>: The current age of the agent, ranges from 17-56. Average age: 36. ((Static))</a:t>
            </a:r>
          </a:p>
          <a:p>
            <a:r>
              <a:rPr lang="en-US" u="sng" dirty="0" smtClean="0"/>
              <a:t>Gender (gender)</a:t>
            </a:r>
            <a:r>
              <a:rPr lang="en-US" dirty="0" smtClean="0"/>
              <a:t>: The gender of the agent. 0 – Male, 1 – Female. Split: 90/10((Static))</a:t>
            </a:r>
          </a:p>
          <a:p>
            <a:r>
              <a:rPr lang="en-US" u="sng" dirty="0" smtClean="0"/>
              <a:t>Religion (religion)</a:t>
            </a:r>
            <a:r>
              <a:rPr lang="en-US" dirty="0" smtClean="0"/>
              <a:t>: The claimed religion of the agent. 0 – Islam, 1 – Other. Split: 80/20((Static))</a:t>
            </a:r>
          </a:p>
          <a:p>
            <a:r>
              <a:rPr lang="en-US" u="sng" dirty="0" smtClean="0"/>
              <a:t>Role (role)</a:t>
            </a:r>
            <a:r>
              <a:rPr lang="en-US" dirty="0" smtClean="0"/>
              <a:t>: The role of the agent within the network. 0 – Fighter, 1 – Funding, 2 – Intel, 3 – Command. Split: 50/22/22/6 ((Static))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Cont.</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Aggressive Behavior (</a:t>
            </a:r>
            <a:r>
              <a:rPr lang="en-US" u="sng" dirty="0" err="1" smtClean="0"/>
              <a:t>agr_bhv</a:t>
            </a:r>
            <a:r>
              <a:rPr lang="en-US" u="sng" dirty="0" smtClean="0"/>
              <a:t>)</a:t>
            </a:r>
            <a:r>
              <a:rPr lang="en-US" dirty="0" smtClean="0"/>
              <a:t>: The natural tendency of the agent towards hostility. Ranges: 0 – 1, Mean: 0.388, Std: .210 ((Static))</a:t>
            </a:r>
          </a:p>
          <a:p>
            <a:r>
              <a:rPr lang="en-US" u="sng" dirty="0" smtClean="0"/>
              <a:t>Religious Fanaticism (</a:t>
            </a:r>
            <a:r>
              <a:rPr lang="en-US" u="sng" dirty="0" err="1" smtClean="0"/>
              <a:t>rel_fnt</a:t>
            </a:r>
            <a:r>
              <a:rPr lang="en-US" u="sng" dirty="0" smtClean="0"/>
              <a:t>)</a:t>
            </a:r>
            <a:r>
              <a:rPr lang="en-US" dirty="0" smtClean="0"/>
              <a:t>: How strictly adherent to the agent’s religion is the agent. Ranges: 0 – 1, Mean: 0.596, Std: 0.146 ((Static))</a:t>
            </a:r>
          </a:p>
          <a:p>
            <a:r>
              <a:rPr lang="en-US" u="sng" dirty="0" smtClean="0"/>
              <a:t>Hatred Toward Foreigners (</a:t>
            </a:r>
            <a:r>
              <a:rPr lang="en-US" u="sng" dirty="0" err="1" smtClean="0"/>
              <a:t>hst_twd_for</a:t>
            </a:r>
            <a:r>
              <a:rPr lang="en-US" u="sng" dirty="0" smtClean="0"/>
              <a:t>)</a:t>
            </a:r>
            <a:r>
              <a:rPr lang="en-US" dirty="0" smtClean="0"/>
              <a:t>: The natural tendency for hatred towards foreigners. Ranges: 0 – 1, Mean: 0.469, Std: 0.239 ((Static))</a:t>
            </a:r>
          </a:p>
          <a:p>
            <a:r>
              <a:rPr lang="en-US" u="sng" dirty="0" smtClean="0"/>
              <a:t>Religious </a:t>
            </a:r>
            <a:r>
              <a:rPr lang="en-US" u="sng" dirty="0" err="1" smtClean="0"/>
              <a:t>Agression</a:t>
            </a:r>
            <a:r>
              <a:rPr lang="en-US" u="sng" dirty="0" smtClean="0"/>
              <a:t> (</a:t>
            </a:r>
            <a:r>
              <a:rPr lang="en-US" u="sng" dirty="0" err="1" smtClean="0"/>
              <a:t>rel_agr</a:t>
            </a:r>
            <a:r>
              <a:rPr lang="en-US" u="sng" dirty="0" smtClean="0"/>
              <a:t>)</a:t>
            </a:r>
            <a:r>
              <a:rPr lang="en-US" dirty="0" smtClean="0"/>
              <a:t>: How aggressive an agent is in forwarding their religion. Calculated by Aggressive Behavior x Religious Fanaticism. Ranges: 0 – 1, Mean: 0.251, 0.152 ((Static)) </a:t>
            </a:r>
            <a:endParaRPr lang="en-US" u="sng" dirty="0" smtClean="0"/>
          </a:p>
          <a:p>
            <a:endParaRPr lang="en-US"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Cont.</a:t>
            </a:r>
            <a:endParaRPr lang="en-US" dirty="0"/>
          </a:p>
        </p:txBody>
      </p:sp>
      <p:sp>
        <p:nvSpPr>
          <p:cNvPr id="3" name="Content Placeholder 2"/>
          <p:cNvSpPr>
            <a:spLocks noGrp="1"/>
          </p:cNvSpPr>
          <p:nvPr>
            <p:ph idx="1"/>
          </p:nvPr>
        </p:nvSpPr>
        <p:spPr/>
        <p:txBody>
          <a:bodyPr>
            <a:normAutofit/>
          </a:bodyPr>
          <a:lstStyle/>
          <a:p>
            <a:r>
              <a:rPr lang="en-US" dirty="0" smtClean="0"/>
              <a:t> </a:t>
            </a:r>
            <a:r>
              <a:rPr lang="en-US" u="sng" dirty="0" smtClean="0"/>
              <a:t>Level of Recent Activity* (</a:t>
            </a:r>
            <a:r>
              <a:rPr lang="en-US" u="sng" dirty="0" err="1" smtClean="0"/>
              <a:t>lvl_rct_act</a:t>
            </a:r>
            <a:r>
              <a:rPr lang="en-US" u="sng" dirty="0" smtClean="0"/>
              <a:t>)</a:t>
            </a:r>
            <a:r>
              <a:rPr lang="en-US" dirty="0" smtClean="0"/>
              <a:t>: When was the last terrorist action taken by the agent, diminishes with time. Each terrorist action resets the value to 1. Ranges: 0 – 1, Mean: 0.394, Std: 0.241 ((Variable))</a:t>
            </a:r>
          </a:p>
          <a:p>
            <a:r>
              <a:rPr lang="en-US" u="sng" dirty="0" smtClean="0"/>
              <a:t>Current Aggression Level* (</a:t>
            </a:r>
            <a:r>
              <a:rPr lang="en-US" u="sng" dirty="0" err="1" smtClean="0"/>
              <a:t>crt_agr_lvl</a:t>
            </a:r>
            <a:r>
              <a:rPr lang="en-US" u="sng" dirty="0" smtClean="0"/>
              <a:t>)</a:t>
            </a:r>
            <a:r>
              <a:rPr lang="en-US" dirty="0" smtClean="0"/>
              <a:t>: Regardless of the agent’s natural aggressive tendencies, how currently aggressive is the agent. Fluctuates in response to outside forces and other variables. Ranges: 0 – 1, Mean: 0.543, Std: 0.258 ((Variable))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testing for?</a:t>
            </a:r>
            <a:endParaRPr lang="en-US" dirty="0"/>
          </a:p>
        </p:txBody>
      </p:sp>
      <p:sp>
        <p:nvSpPr>
          <p:cNvPr id="3" name="Content Placeholder 2"/>
          <p:cNvSpPr>
            <a:spLocks noGrp="1"/>
          </p:cNvSpPr>
          <p:nvPr>
            <p:ph idx="1"/>
          </p:nvPr>
        </p:nvSpPr>
        <p:spPr/>
        <p:txBody>
          <a:bodyPr/>
          <a:lstStyle/>
          <a:p>
            <a:pPr>
              <a:buNone/>
            </a:pPr>
            <a:r>
              <a:rPr lang="en-US" dirty="0" smtClean="0"/>
              <a:t>This dataset contains 2 possible outcomes, a categorical or a continuous outcome. </a:t>
            </a:r>
          </a:p>
          <a:p>
            <a:r>
              <a:rPr lang="en-US" dirty="0" smtClean="0"/>
              <a:t>Is the agent a current threat? This is a categorical label, 0 – No, 1 – Yes. Informative, but not very useful.</a:t>
            </a:r>
          </a:p>
          <a:p>
            <a:r>
              <a:rPr lang="en-US" dirty="0" smtClean="0"/>
              <a:t>What is the probability of being a threat? This is a continuous variable, ranging from 0 to 1. This is informative, and much more useful.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PCA tell us?</a:t>
            </a:r>
            <a:endParaRPr lang="en-US" dirty="0"/>
          </a:p>
        </p:txBody>
      </p:sp>
      <p:sp>
        <p:nvSpPr>
          <p:cNvPr id="3" name="Content Placeholder 2"/>
          <p:cNvSpPr>
            <a:spLocks noGrp="1"/>
          </p:cNvSpPr>
          <p:nvPr>
            <p:ph idx="1"/>
          </p:nvPr>
        </p:nvSpPr>
        <p:spPr/>
        <p:txBody>
          <a:bodyPr/>
          <a:lstStyle/>
          <a:p>
            <a:r>
              <a:rPr lang="en-US" dirty="0" smtClean="0"/>
              <a:t>The current dataset has 10 characteristics. PCA tells us that 95% of the variance in our data is described by 9 of them.</a:t>
            </a:r>
          </a:p>
          <a:p>
            <a:r>
              <a:rPr lang="en-US" dirty="0" smtClean="0"/>
              <a:t>This shows that almost all characteristic provide important information within the model.</a:t>
            </a:r>
            <a:br>
              <a:rPr lang="en-US" dirty="0" smtClean="0"/>
            </a:br>
            <a:endParaRPr lang="en-US" dirty="0"/>
          </a:p>
        </p:txBody>
      </p:sp>
      <p:pic>
        <p:nvPicPr>
          <p:cNvPr id="4" name="Picture 3" descr="pca.png"/>
          <p:cNvPicPr>
            <a:picLocks noChangeAspect="1"/>
          </p:cNvPicPr>
          <p:nvPr/>
        </p:nvPicPr>
        <p:blipFill>
          <a:blip r:embed="rId2" cstate="print"/>
          <a:stretch>
            <a:fillRect/>
          </a:stretch>
        </p:blipFill>
        <p:spPr>
          <a:xfrm>
            <a:off x="2286000" y="4343400"/>
            <a:ext cx="3581400" cy="195727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a model</a:t>
            </a:r>
            <a:endParaRPr lang="en-US" dirty="0"/>
          </a:p>
        </p:txBody>
      </p:sp>
      <p:pic>
        <p:nvPicPr>
          <p:cNvPr id="4" name="Content Placeholder 3" descr="rsquared.png"/>
          <p:cNvPicPr>
            <a:picLocks noGrp="1" noChangeAspect="1"/>
          </p:cNvPicPr>
          <p:nvPr>
            <p:ph idx="1"/>
          </p:nvPr>
        </p:nvPicPr>
        <p:blipFill>
          <a:blip r:embed="rId2" cstate="print"/>
          <a:stretch>
            <a:fillRect/>
          </a:stretch>
        </p:blipFill>
        <p:spPr>
          <a:xfrm>
            <a:off x="533400" y="2286000"/>
            <a:ext cx="7928040" cy="3810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Narrowing it down</a:t>
            </a:r>
            <a:endParaRPr lang="en-US" dirty="0"/>
          </a:p>
        </p:txBody>
      </p:sp>
      <p:pic>
        <p:nvPicPr>
          <p:cNvPr id="4" name="Content Placeholder 3" descr="regression.png"/>
          <p:cNvPicPr>
            <a:picLocks noGrp="1" noChangeAspect="1"/>
          </p:cNvPicPr>
          <p:nvPr>
            <p:ph idx="1"/>
          </p:nvPr>
        </p:nvPicPr>
        <p:blipFill>
          <a:blip r:embed="rId2" cstate="print"/>
          <a:stretch>
            <a:fillRect/>
          </a:stretch>
        </p:blipFill>
        <p:spPr>
          <a:xfrm>
            <a:off x="228600" y="3124200"/>
            <a:ext cx="8711999" cy="2286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1466</TotalTime>
  <Words>860</Words>
  <Application>Microsoft Office PowerPoint</Application>
  <PresentationFormat>On-screen Show (4:3)</PresentationFormat>
  <Paragraphs>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Predicting Violent Threat of Agents within a Terrorist Network</vt:lpstr>
      <vt:lpstr>Research question:</vt:lpstr>
      <vt:lpstr>What characteristics?</vt:lpstr>
      <vt:lpstr>Characteristics Cont.</vt:lpstr>
      <vt:lpstr>Characteristics Cont.</vt:lpstr>
      <vt:lpstr>What are we testing for?</vt:lpstr>
      <vt:lpstr>What does PCA tell us?</vt:lpstr>
      <vt:lpstr>Choosing a model</vt:lpstr>
      <vt:lpstr>Narrowing it down</vt:lpstr>
      <vt:lpstr>Chosen model</vt:lpstr>
      <vt:lpstr>Predicted vs Actual Training Set</vt:lpstr>
      <vt:lpstr>Predicted – Unknown Result</vt:lpstr>
      <vt:lpstr>Who cares?</vt:lpstr>
      <vt:lpstr>Why should we use this information?</vt:lpstr>
      <vt:lpstr>Where can this data go?</vt:lpstr>
      <vt:lpstr>Bibliography</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Violent Threat of Agents within a Terrorist Network</dc:title>
  <dc:creator>Lolium Inter Spinas</dc:creator>
  <cp:lastModifiedBy>Lolium Inter Spinas</cp:lastModifiedBy>
  <cp:revision>35</cp:revision>
  <dcterms:created xsi:type="dcterms:W3CDTF">2019-02-03T20:45:38Z</dcterms:created>
  <dcterms:modified xsi:type="dcterms:W3CDTF">2019-02-04T21:15:53Z</dcterms:modified>
</cp:coreProperties>
</file>