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6" r:id="rId3"/>
    <p:sldId id="287" r:id="rId4"/>
    <p:sldId id="274" r:id="rId5"/>
    <p:sldId id="283" r:id="rId6"/>
    <p:sldId id="284" r:id="rId7"/>
    <p:sldId id="280" r:id="rId8"/>
    <p:sldId id="278" r:id="rId9"/>
    <p:sldId id="282" r:id="rId10"/>
    <p:sldId id="279" r:id="rId11"/>
    <p:sldId id="273" r:id="rId12"/>
    <p:sldId id="281" r:id="rId13"/>
    <p:sldId id="285" r:id="rId14"/>
    <p:sldId id="269" r:id="rId15"/>
    <p:sldId id="260" r:id="rId16"/>
    <p:sldId id="265" r:id="rId17"/>
    <p:sldId id="270" r:id="rId18"/>
    <p:sldId id="266" r:id="rId19"/>
    <p:sldId id="267" r:id="rId20"/>
    <p:sldId id="271" r:id="rId21"/>
    <p:sldId id="264" r:id="rId22"/>
    <p:sldId id="262" r:id="rId23"/>
    <p:sldId id="272" r:id="rId24"/>
    <p:sldId id="275" r:id="rId25"/>
    <p:sldId id="276" r:id="rId26"/>
    <p:sldId id="258" r:id="rId27"/>
    <p:sldId id="261" r:id="rId28"/>
    <p:sldId id="263" r:id="rId29"/>
    <p:sldId id="259" r:id="rId30"/>
  </p:sldIdLst>
  <p:sldSz cx="12192000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ECD5FFF-0051-174D-9E2B-86AC9FD96D3D}">
          <p14:sldIdLst>
            <p14:sldId id="256"/>
            <p14:sldId id="286"/>
            <p14:sldId id="287"/>
            <p14:sldId id="274"/>
            <p14:sldId id="283"/>
            <p14:sldId id="284"/>
            <p14:sldId id="280"/>
          </p14:sldIdLst>
        </p14:section>
        <p14:section name="Backup" id="{9F4E628C-3209-E543-9FEA-1EB3995E3541}">
          <p14:sldIdLst>
            <p14:sldId id="278"/>
            <p14:sldId id="282"/>
            <p14:sldId id="279"/>
            <p14:sldId id="273"/>
            <p14:sldId id="281"/>
            <p14:sldId id="285"/>
            <p14:sldId id="269"/>
            <p14:sldId id="260"/>
            <p14:sldId id="265"/>
            <p14:sldId id="270"/>
            <p14:sldId id="266"/>
            <p14:sldId id="267"/>
            <p14:sldId id="271"/>
            <p14:sldId id="264"/>
            <p14:sldId id="262"/>
            <p14:sldId id="272"/>
            <p14:sldId id="275"/>
            <p14:sldId id="276"/>
            <p14:sldId id="258"/>
            <p14:sldId id="261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E"/>
    <a:srgbClr val="7F7F7F"/>
    <a:srgbClr val="BFBFBF"/>
    <a:srgbClr val="989898"/>
    <a:srgbClr val="ED5E58"/>
    <a:srgbClr val="FF7E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68118"/>
  </p:normalViewPr>
  <p:slideViewPr>
    <p:cSldViewPr snapToGrid="0" snapToObjects="1">
      <p:cViewPr varScale="1">
        <p:scale>
          <a:sx n="82" d="100"/>
          <a:sy n="82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D100836-8961-4D4F-8D0C-67A1A180D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9905BF-D6CC-704F-863F-44D622E18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1518-A137-5E4B-8325-62F65BDDCCE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FDE04-C1EE-A84D-913C-0201B01C3C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0CF84F-CC3E-F646-915D-7260144E62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9DB33-0360-2D43-8BAA-AEAF45E9FB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8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AB3AC-2199-6345-AFBA-45F2E68E603F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9461E-DD6C-1A43-B12D-8A7AFF4035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84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Agenda</a:t>
            </a:r>
            <a:r>
              <a:rPr lang="de-DE" dirty="0"/>
              <a:t> (2h + pause + danach Abschluss um die Eindrücke nochmal zu reflektieren)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Einführung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der Entwicklungsmaschine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5 Aufgaben zu dem Thema wie </a:t>
            </a:r>
            <a:r>
              <a:rPr lang="de-DE" dirty="0" err="1"/>
              <a:t>serverless</a:t>
            </a:r>
            <a:r>
              <a:rPr lang="de-DE" dirty="0"/>
              <a:t> bauen, stressen und für die Zukunft uns schon mal vorbereiten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Ich fall gleich mal mit der Tür ins Haus</a:t>
            </a:r>
            <a:r>
              <a:rPr lang="de-DE" dirty="0"/>
              <a:t>. An diesem Satz stimmt etwas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Kunstwort </a:t>
            </a:r>
            <a:r>
              <a:rPr lang="de-DE" dirty="0" err="1"/>
              <a:t>Serverless</a:t>
            </a:r>
            <a:r>
              <a:rPr lang="de-DE" dirty="0"/>
              <a:t> impliziert nicht ein völlige Entfernung von Server und Technik, sondern sie wird soweit minimiert wie es nur geht - </a:t>
            </a:r>
            <a:r>
              <a:rPr lang="de-DE" dirty="0" err="1"/>
              <a:t>abstraktion</a:t>
            </a:r>
            <a:r>
              <a:rPr lang="de-DE" dirty="0"/>
              <a:t>. LESS == Weniger</a:t>
            </a:r>
          </a:p>
          <a:p>
            <a:pPr marL="171450" indent="-171450">
              <a:buFontTx/>
              <a:buChar char="-"/>
            </a:pPr>
            <a:r>
              <a:rPr lang="de-DE" dirty="0"/>
              <a:t>Als vor 6 Jahren der erste Speaker über </a:t>
            </a:r>
            <a:r>
              <a:rPr lang="de-DE" dirty="0" err="1"/>
              <a:t>Serverless</a:t>
            </a:r>
            <a:r>
              <a:rPr lang="de-DE" dirty="0"/>
              <a:t> auf einer Konferenz gesprochen hat, sagte er man könnte es genauso gut Jeff nennen. Worauf im nächsten Jahr die erste Jeff </a:t>
            </a:r>
            <a:r>
              <a:rPr lang="de-DE" dirty="0" err="1"/>
              <a:t>Konfernz</a:t>
            </a:r>
            <a:r>
              <a:rPr lang="de-DE" dirty="0"/>
              <a:t> stattfanden</a:t>
            </a:r>
          </a:p>
          <a:p>
            <a:endParaRPr lang="de-DE" dirty="0"/>
          </a:p>
          <a:p>
            <a:r>
              <a:rPr lang="de-DE" b="1" dirty="0"/>
              <a:t>Warum ausgerechnet </a:t>
            </a:r>
            <a:r>
              <a:rPr lang="de-DE" b="1" dirty="0" err="1"/>
              <a:t>Serverless</a:t>
            </a:r>
            <a:r>
              <a:rPr lang="de-DE" b="1" dirty="0"/>
              <a:t> gewählt?</a:t>
            </a:r>
          </a:p>
          <a:p>
            <a:pPr marL="171450" indent="-171450">
              <a:buFontTx/>
              <a:buChar char="-"/>
            </a:pPr>
            <a:r>
              <a:rPr lang="de-DE" dirty="0"/>
              <a:t>Hype – die letzten Jahre vorrausgegangen, der mittlerweile produktiven Anwendungsfällen folgt, man kann es ernst nehmen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Integration in alle Clouddienste – Interesse der Cloudanbieter – gekommen um zu bleiben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! Robuste </a:t>
            </a:r>
            <a:r>
              <a:rPr lang="de-DE" b="0" dirty="0" err="1"/>
              <a:t>CloudNative</a:t>
            </a:r>
            <a:r>
              <a:rPr lang="de-DE" b="0" dirty="0"/>
              <a:t>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3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Wie einige wissen, wird in der IT alle 10 Jahre das Rad neu erfunden, nur diesmal schneller und komfortabler</a:t>
            </a:r>
          </a:p>
          <a:p>
            <a:endParaRPr lang="de-DE" b="0" dirty="0"/>
          </a:p>
          <a:p>
            <a:r>
              <a:rPr lang="de-DE" b="1" dirty="0"/>
              <a:t>1950 IBM Mainframe</a:t>
            </a:r>
          </a:p>
          <a:p>
            <a:pPr marL="171450" indent="-171450">
              <a:buFontTx/>
              <a:buChar char="-"/>
            </a:pPr>
            <a:r>
              <a:rPr lang="de-DE" b="0" dirty="0" err="1"/>
              <a:t>Fortran</a:t>
            </a:r>
            <a:r>
              <a:rPr lang="de-DE" b="0" dirty="0"/>
              <a:t> – eingabekarte</a:t>
            </a:r>
          </a:p>
          <a:p>
            <a:pPr marL="171450" indent="-171450">
              <a:buFontTx/>
              <a:buChar char="-"/>
            </a:pPr>
            <a:r>
              <a:rPr lang="de-DE" b="0" dirty="0" err="1"/>
              <a:t>batch</a:t>
            </a:r>
            <a:endParaRPr lang="de-DE" b="0" dirty="0"/>
          </a:p>
          <a:p>
            <a:endParaRPr lang="de-DE" b="0" dirty="0"/>
          </a:p>
          <a:p>
            <a:r>
              <a:rPr lang="de-DE" b="0" dirty="0"/>
              <a:t>PC Area </a:t>
            </a:r>
          </a:p>
          <a:p>
            <a:r>
              <a:rPr lang="de-DE" b="0" dirty="0"/>
              <a:t>– Demokratisierung</a:t>
            </a:r>
          </a:p>
          <a:p>
            <a:endParaRPr lang="de-DE" b="0" dirty="0"/>
          </a:p>
          <a:p>
            <a:r>
              <a:rPr lang="de-DE" b="1" dirty="0"/>
              <a:t>Cloud Area</a:t>
            </a:r>
          </a:p>
          <a:p>
            <a:r>
              <a:rPr lang="de-DE" b="0" dirty="0"/>
              <a:t>- Mitte 2000</a:t>
            </a:r>
          </a:p>
          <a:p>
            <a:endParaRPr lang="de-DE" b="0" dirty="0"/>
          </a:p>
          <a:p>
            <a:r>
              <a:rPr lang="de-DE" b="0" dirty="0"/>
              <a:t>SLS</a:t>
            </a:r>
          </a:p>
          <a:p>
            <a:r>
              <a:rPr lang="de-DE" b="0" dirty="0"/>
              <a:t>- 2012 -&gt; Authentifizierung Facebook/Google</a:t>
            </a:r>
          </a:p>
          <a:p>
            <a:r>
              <a:rPr lang="de-DE" b="0" dirty="0"/>
              <a:t>Platt Service als API angeboten -&gt; Bezahlung nach nutzen</a:t>
            </a:r>
          </a:p>
          <a:p>
            <a:r>
              <a:rPr lang="de-DE" b="0" dirty="0"/>
              <a:t>- 2014 </a:t>
            </a:r>
            <a:r>
              <a:rPr lang="de-DE" b="0" dirty="0" err="1"/>
              <a:t>FaaS</a:t>
            </a:r>
            <a:endParaRPr lang="de-DE" b="0" dirty="0"/>
          </a:p>
          <a:p>
            <a:r>
              <a:rPr lang="de-DE" b="0" dirty="0"/>
              <a:t>AWS hat es aus der eigenen Not heraus gebaut und dann geöffnet (da sie </a:t>
            </a:r>
            <a:r>
              <a:rPr lang="de-DE" b="0" dirty="0" err="1"/>
              <a:t>idle</a:t>
            </a:r>
            <a:r>
              <a:rPr lang="de-DE" b="0" dirty="0"/>
              <a:t> </a:t>
            </a:r>
            <a:r>
              <a:rPr lang="de-DE" b="0" dirty="0" err="1"/>
              <a:t>rechner</a:t>
            </a:r>
            <a:r>
              <a:rPr lang="de-DE" b="0" dirty="0"/>
              <a:t> hatten, die Skalierung von einzelnen </a:t>
            </a:r>
            <a:r>
              <a:rPr lang="de-DE" b="0" dirty="0" err="1"/>
              <a:t>komponenten</a:t>
            </a:r>
            <a:r>
              <a:rPr lang="de-DE" b="0" dirty="0"/>
              <a:t> völlig unterschiedlich </a:t>
            </a:r>
            <a:r>
              <a:rPr lang="de-DE" b="0" dirty="0" err="1"/>
              <a:t>werane</a:t>
            </a:r>
            <a:endParaRPr lang="de-DE" b="0" dirty="0"/>
          </a:p>
          <a:p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Eigene Sektion – weil Neues Programmiermodel</a:t>
            </a:r>
          </a:p>
          <a:p>
            <a:pPr marL="171450" indent="-171450">
              <a:buFontTx/>
              <a:buChar char="-"/>
            </a:pPr>
            <a:r>
              <a:rPr lang="de-DE" dirty="0"/>
              <a:t>Auf Funktionen / Dienste werden eine ihre APIs reduziert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ausgelegt auf sehr kleine Businessfunktion, mit kurzer Laufzeiten, mit sehr hoher Parallelisierung </a:t>
            </a:r>
            <a:br>
              <a:rPr lang="de-DE" dirty="0"/>
            </a:br>
            <a:r>
              <a:rPr lang="de-DE" dirty="0"/>
              <a:t>-&gt; dafür haben sich mittlerweile einen festen Platz in produktive Anwendungsfälle gefunden, z.B. Streaming </a:t>
            </a:r>
            <a:r>
              <a:rPr lang="de-DE" dirty="0" err="1"/>
              <a:t>verarbeitung</a:t>
            </a:r>
            <a:r>
              <a:rPr lang="de-DE" dirty="0"/>
              <a:t>, Webanwendungen, beliebt bei Startups </a:t>
            </a:r>
            <a:br>
              <a:rPr lang="de-DE" dirty="0"/>
            </a:br>
            <a:r>
              <a:rPr lang="de-DE" dirty="0"/>
              <a:t>-&gt; und für alle von Ihnen die den Sprung schon zu </a:t>
            </a:r>
            <a:r>
              <a:rPr lang="de-DE" dirty="0" err="1"/>
              <a:t>Microservice</a:t>
            </a:r>
            <a:r>
              <a:rPr lang="de-DE" dirty="0"/>
              <a:t> und </a:t>
            </a:r>
            <a:r>
              <a:rPr lang="de-DE" dirty="0" err="1"/>
              <a:t>Kubernetes</a:t>
            </a:r>
            <a:r>
              <a:rPr lang="de-DE" dirty="0"/>
              <a:t> geschafft haben, es ist dort ein fließender Übergang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nicht geeignet: langlaufende Anwendungen, Sehr komplexe nicht trennbare Software, auch viele Altanwendungen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64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! Robuste Cloud Native App + Ankern</a:t>
            </a:r>
          </a:p>
          <a:p>
            <a:endParaRPr lang="de-DE" dirty="0"/>
          </a:p>
          <a:p>
            <a:r>
              <a:rPr lang="de-DE" dirty="0" err="1"/>
              <a:t>Logging</a:t>
            </a:r>
            <a:r>
              <a:rPr lang="de-DE" dirty="0"/>
              <a:t> und Metriken sammelt die Cloud</a:t>
            </a:r>
          </a:p>
          <a:p>
            <a:endParaRPr lang="de-DE" dirty="0"/>
          </a:p>
          <a:p>
            <a:r>
              <a:rPr lang="de-DE" dirty="0"/>
              <a:t>Automatisierung + Integration</a:t>
            </a:r>
          </a:p>
          <a:p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run</a:t>
            </a:r>
            <a:r>
              <a:rPr lang="de-DE" dirty="0"/>
              <a:t> &amp; fix</a:t>
            </a:r>
          </a:p>
          <a:p>
            <a:endParaRPr lang="de-DE" dirty="0"/>
          </a:p>
          <a:p>
            <a:r>
              <a:rPr lang="de-DE" dirty="0"/>
              <a:t>Ausfallsicherheit Cloud Native Patterns und Skalierung</a:t>
            </a:r>
          </a:p>
          <a:p>
            <a:endParaRPr lang="de-DE" dirty="0"/>
          </a:p>
          <a:p>
            <a:r>
              <a:rPr lang="de-DE" dirty="0"/>
              <a:t>Reaktionszeit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3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bleiben mal beim Amazon Beispiel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monolith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b="1" dirty="0" err="1"/>
              <a:t>microservice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teams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compute</a:t>
            </a:r>
            <a:r>
              <a:rPr lang="de-DE" dirty="0"/>
              <a:t>/</a:t>
            </a:r>
            <a:r>
              <a:rPr lang="de-DE" dirty="0" err="1"/>
              <a:t>memory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pet</a:t>
            </a:r>
            <a:r>
              <a:rPr lang="de-DE" dirty="0"/>
              <a:t> – </a:t>
            </a:r>
            <a:r>
              <a:rPr lang="de-DE" dirty="0" err="1"/>
              <a:t>cattle</a:t>
            </a:r>
            <a:r>
              <a:rPr lang="de-DE" dirty="0"/>
              <a:t> - butterflies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73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boilerplate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getriggert über ein Event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z.b.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 Anfrage über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Webfrontend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eine Datenbankänderung oder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ein definiertes Anfang und Ende</a:t>
            </a: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elsewhere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BYOC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Kelsey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Hightower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Google -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Fortran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universal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73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0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business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</a:t>
            </a:r>
            <a:r>
              <a:rPr lang="de-DE" b="0" dirty="0" err="1"/>
              <a:t>of</a:t>
            </a:r>
            <a:r>
              <a:rPr lang="de-DE" b="0" dirty="0"/>
              <a:t> SLS </a:t>
            </a:r>
            <a:r>
              <a:rPr lang="de-DE" b="0" dirty="0" err="1"/>
              <a:t>first</a:t>
            </a:r>
            <a:endParaRPr lang="de-DE" b="0" dirty="0"/>
          </a:p>
          <a:p>
            <a:endParaRPr lang="de-DE" dirty="0"/>
          </a:p>
          <a:p>
            <a:r>
              <a:rPr lang="de-DE" b="1" dirty="0" err="1"/>
              <a:t>usual</a:t>
            </a:r>
            <a:r>
              <a:rPr lang="de-DE" b="1" dirty="0"/>
              <a:t> </a:t>
            </a:r>
            <a:r>
              <a:rPr lang="de-DE" b="1" dirty="0" err="1"/>
              <a:t>suspect</a:t>
            </a:r>
            <a:r>
              <a:rPr lang="de-DE" b="1" dirty="0"/>
              <a:t>: </a:t>
            </a:r>
          </a:p>
          <a:p>
            <a:r>
              <a:rPr lang="de-DE" b="0" dirty="0" err="1"/>
              <a:t>reduce</a:t>
            </a:r>
            <a:r>
              <a:rPr lang="de-DE" b="0" dirty="0"/>
              <a:t> </a:t>
            </a:r>
            <a:r>
              <a:rPr lang="de-DE" b="0" dirty="0" err="1"/>
              <a:t>cost</a:t>
            </a:r>
            <a:endParaRPr lang="de-DE" b="0" dirty="0"/>
          </a:p>
          <a:p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b="1" dirty="0" err="1"/>
              <a:t>how</a:t>
            </a:r>
            <a:r>
              <a:rPr lang="de-DE" dirty="0"/>
              <a:t>: </a:t>
            </a:r>
          </a:p>
          <a:p>
            <a:r>
              <a:rPr lang="de-DE" dirty="0" err="1"/>
              <a:t>reducing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–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, …</a:t>
            </a:r>
          </a:p>
          <a:p>
            <a:r>
              <a:rPr lang="de-DE" dirty="0"/>
              <a:t>ok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, but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speed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road</a:t>
            </a:r>
            <a:endParaRPr lang="de-DE" dirty="0"/>
          </a:p>
          <a:p>
            <a:r>
              <a:rPr lang="de-DE" dirty="0"/>
              <a:t>T2M</a:t>
            </a:r>
          </a:p>
          <a:p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buzzword</a:t>
            </a:r>
            <a:endParaRPr lang="de-DE" dirty="0"/>
          </a:p>
          <a:p>
            <a:r>
              <a:rPr lang="de-DE" b="1" dirty="0" err="1"/>
              <a:t>measure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idea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production</a:t>
            </a:r>
            <a:r>
              <a:rPr lang="de-DE" dirty="0"/>
              <a:t>,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real </a:t>
            </a:r>
            <a:r>
              <a:rPr lang="de-DE" dirty="0" err="1"/>
              <a:t>customer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how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–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</a:t>
            </a:r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(</a:t>
            </a:r>
            <a:r>
              <a:rPr lang="de-DE" dirty="0" err="1"/>
              <a:t>boilercode</a:t>
            </a:r>
            <a:r>
              <a:rPr lang="de-DE" dirty="0"/>
              <a:t>, </a:t>
            </a:r>
            <a:r>
              <a:rPr lang="de-DE" dirty="0" err="1"/>
              <a:t>infrastructure</a:t>
            </a:r>
            <a:r>
              <a:rPr lang="de-DE" dirty="0"/>
              <a:t>,…)</a:t>
            </a:r>
          </a:p>
          <a:p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r>
              <a:rPr lang="de-DE" dirty="0"/>
              <a:t>Development </a:t>
            </a:r>
            <a:r>
              <a:rPr lang="de-DE" dirty="0" err="1"/>
              <a:t>velocity</a:t>
            </a:r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plan</a:t>
            </a:r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r>
              <a:rPr lang="de-DE" b="1" dirty="0"/>
              <a:t>Back </a:t>
            </a:r>
            <a:r>
              <a:rPr lang="de-DE" b="1" dirty="0" err="1"/>
              <a:t>to</a:t>
            </a:r>
            <a:r>
              <a:rPr lang="de-DE" b="1" dirty="0"/>
              <a:t> a </a:t>
            </a:r>
            <a:r>
              <a:rPr lang="de-DE" b="1" dirty="0" err="1"/>
              <a:t>definition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SLS</a:t>
            </a:r>
            <a:r>
              <a:rPr lang="de-DE" dirty="0"/>
              <a:t>: </a:t>
            </a:r>
            <a:r>
              <a:rPr lang="de-DE" dirty="0" err="1"/>
              <a:t>sls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sw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design,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abstracted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all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r>
              <a:rPr lang="de-DE" dirty="0"/>
              <a:t>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vendor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persistence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(ok </a:t>
            </a:r>
            <a:r>
              <a:rPr lang="de-DE" dirty="0" err="1"/>
              <a:t>maybe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)</a:t>
            </a:r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171450" indent="-171450">
              <a:buFont typeface="Symbol" pitchFamily="2" charset="2"/>
              <a:buChar char="Þ"/>
            </a:pPr>
            <a:endParaRPr lang="de-DE" dirty="0"/>
          </a:p>
          <a:p>
            <a:pPr marL="0" indent="0">
              <a:buFont typeface="Symbol" pitchFamily="2" charset="2"/>
              <a:buNone/>
            </a:pPr>
            <a:r>
              <a:rPr lang="de-DE" b="1" dirty="0"/>
              <a:t>Technical </a:t>
            </a:r>
            <a:r>
              <a:rPr lang="de-DE" b="1" dirty="0" err="1"/>
              <a:t>side</a:t>
            </a:r>
            <a:endParaRPr lang="de-DE" b="1" dirty="0"/>
          </a:p>
          <a:p>
            <a:pPr marL="0" indent="0">
              <a:buFont typeface="Symbol" pitchFamily="2" charset="2"/>
              <a:buNone/>
            </a:pPr>
            <a:endParaRPr lang="de-DE" dirty="0"/>
          </a:p>
          <a:p>
            <a:pPr marL="0" indent="0">
              <a:buFont typeface="Symbol" pitchFamily="2" charset="2"/>
              <a:buNone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b="1" dirty="0" err="1"/>
              <a:t>responsibility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control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HW, OS, </a:t>
            </a:r>
            <a:r>
              <a:rPr lang="de-DE" dirty="0" err="1"/>
              <a:t>maintainance</a:t>
            </a:r>
            <a:r>
              <a:rPr lang="de-DE" dirty="0"/>
              <a:t>,… </a:t>
            </a:r>
            <a:r>
              <a:rPr lang="de-DE" dirty="0" err="1"/>
              <a:t>partly</a:t>
            </a:r>
            <a:r>
              <a:rPr lang="de-DE" dirty="0"/>
              <a:t> </a:t>
            </a:r>
            <a:r>
              <a:rPr lang="de-DE" dirty="0" err="1"/>
              <a:t>security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boilderplate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cool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a </a:t>
            </a:r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0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Remind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least </a:t>
            </a:r>
            <a:r>
              <a:rPr lang="de-DE" dirty="0" err="1"/>
              <a:t>once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carrer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sitting</a:t>
            </a:r>
            <a:r>
              <a:rPr lang="de-DE" dirty="0"/>
              <a:t> in a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in </a:t>
            </a:r>
            <a:r>
              <a:rPr lang="de-DE" dirty="0" err="1"/>
              <a:t>your</a:t>
            </a:r>
            <a:r>
              <a:rPr lang="de-DE" dirty="0"/>
              <a:t> live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absolutely</a:t>
            </a:r>
            <a:r>
              <a:rPr lang="de-DE" dirty="0"/>
              <a:t> </a:t>
            </a:r>
            <a:r>
              <a:rPr lang="de-DE" dirty="0" err="1"/>
              <a:t>certainty</a:t>
            </a:r>
            <a:r>
              <a:rPr lang="de-DE" dirty="0"/>
              <a:t> – YES IT DOES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945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 in </a:t>
            </a:r>
            <a:r>
              <a:rPr lang="de-DE" dirty="0" err="1"/>
              <a:t>your</a:t>
            </a:r>
            <a:r>
              <a:rPr lang="de-DE" dirty="0"/>
              <a:t> live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absolutely</a:t>
            </a:r>
            <a:r>
              <a:rPr lang="de-DE" dirty="0"/>
              <a:t> </a:t>
            </a:r>
            <a:r>
              <a:rPr lang="de-DE" dirty="0" err="1"/>
              <a:t>certainty</a:t>
            </a:r>
            <a:r>
              <a:rPr lang="de-DE" dirty="0"/>
              <a:t> – YES IT DOES</a:t>
            </a:r>
          </a:p>
          <a:p>
            <a:endParaRPr lang="de-DE" dirty="0"/>
          </a:p>
          <a:p>
            <a:r>
              <a:rPr lang="de-DE" dirty="0"/>
              <a:t>…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 sorry I </a:t>
            </a:r>
            <a:r>
              <a:rPr lang="de-DE" dirty="0" err="1"/>
              <a:t>lied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unlimited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providers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,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design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its</a:t>
            </a:r>
            <a:r>
              <a:rPr lang="de-DE" dirty="0"/>
              <a:t> fault </a:t>
            </a:r>
            <a:r>
              <a:rPr lang="de-DE" dirty="0" err="1"/>
              <a:t>tolerance</a:t>
            </a:r>
            <a:r>
              <a:rPr lang="de-DE" dirty="0"/>
              <a:t> ( high </a:t>
            </a:r>
            <a:r>
              <a:rPr lang="de-DE" dirty="0" err="1"/>
              <a:t>available</a:t>
            </a:r>
            <a:r>
              <a:rPr lang="de-DE" dirty="0"/>
              <a:t>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9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Assume</a:t>
            </a:r>
            <a:r>
              <a:rPr lang="de-DE" b="1" dirty="0"/>
              <a:t> </a:t>
            </a:r>
            <a:r>
              <a:rPr lang="de-DE" b="1" dirty="0" err="1"/>
              <a:t>functions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prison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time, </a:t>
            </a:r>
            <a:r>
              <a:rPr lang="de-DE" b="1" dirty="0" err="1"/>
              <a:t>memoryspace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lines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code</a:t>
            </a:r>
            <a:r>
              <a:rPr lang="de-DE" b="1" dirty="0"/>
              <a:t> per </a:t>
            </a:r>
            <a:r>
              <a:rPr lang="de-DE" b="1" dirty="0" err="1"/>
              <a:t>invocation</a:t>
            </a:r>
            <a:endParaRPr lang="de-DE" b="1" dirty="0"/>
          </a:p>
          <a:p>
            <a:r>
              <a:rPr lang="de-DE" dirty="0"/>
              <a:t>– </a:t>
            </a:r>
            <a:r>
              <a:rPr lang="de-DE" dirty="0" err="1"/>
              <a:t>wake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same, </a:t>
            </a:r>
            <a:r>
              <a:rPr lang="de-DE" dirty="0" err="1"/>
              <a:t>dinner</a:t>
            </a:r>
            <a:r>
              <a:rPr lang="de-DE" dirty="0"/>
              <a:t>, lunch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toilette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stricly</a:t>
            </a:r>
            <a:r>
              <a:rPr lang="de-DE" dirty="0"/>
              <a:t> limited – 5minutes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5sqm – </a:t>
            </a:r>
            <a:r>
              <a:rPr lang="de-DE" dirty="0" err="1"/>
              <a:t>thats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roomsize</a:t>
            </a:r>
            <a:r>
              <a:rPr lang="de-DE" dirty="0"/>
              <a:t> in </a:t>
            </a:r>
            <a:r>
              <a:rPr lang="de-DE" dirty="0" err="1"/>
              <a:t>munich</a:t>
            </a:r>
            <a:r>
              <a:rPr lang="de-DE" dirty="0"/>
              <a:t> – 3 GB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prisoners</a:t>
            </a:r>
            <a:r>
              <a:rPr lang="de-DE" dirty="0"/>
              <a:t>/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-  (50mb)</a:t>
            </a:r>
          </a:p>
          <a:p>
            <a:endParaRPr lang="de-DE" dirty="0"/>
          </a:p>
          <a:p>
            <a:r>
              <a:rPr lang="de-DE" dirty="0" err="1"/>
              <a:t>Coldstart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its</a:t>
            </a:r>
            <a:r>
              <a:rPr lang="de-DE" dirty="0"/>
              <a:t> like a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a limited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Weakness</a:t>
            </a:r>
            <a:endParaRPr lang="de-DE" b="1" dirty="0"/>
          </a:p>
          <a:p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explode</a:t>
            </a:r>
            <a:r>
              <a:rPr lang="de-DE" dirty="0"/>
              <a:t>! Play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Vendor</a:t>
            </a:r>
            <a:r>
              <a:rPr lang="de-DE" dirty="0"/>
              <a:t> lock-in – BUT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,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https://s3.amazonaws.com/lambda-tools/</a:t>
            </a:r>
            <a:r>
              <a:rPr lang="de-DE" dirty="0" err="1"/>
              <a:t>pricing-calculator.html</a:t>
            </a:r>
            <a:endParaRPr lang="de-DE" dirty="0"/>
          </a:p>
          <a:p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costs</a:t>
            </a:r>
            <a:endParaRPr lang="de-DE" dirty="0"/>
          </a:p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GB/s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Weakness</a:t>
            </a:r>
            <a:r>
              <a:rPr lang="de-DE" dirty="0"/>
              <a:t>, but not </a:t>
            </a:r>
            <a:r>
              <a:rPr lang="de-DE" dirty="0" err="1"/>
              <a:t>this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80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container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Half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truth</a:t>
            </a:r>
            <a:endParaRPr lang="de-DE" dirty="0"/>
          </a:p>
          <a:p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 </a:t>
            </a:r>
            <a:r>
              <a:rPr lang="de-DE" dirty="0" err="1"/>
              <a:t>BaaS</a:t>
            </a:r>
            <a:r>
              <a:rPr lang="de-DE" dirty="0"/>
              <a:t> -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on top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56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Agenda</a:t>
            </a:r>
            <a:r>
              <a:rPr lang="de-DE" dirty="0"/>
              <a:t> (2h + pause + danach Abschluss um die Eindrücke nochmal zu reflektieren)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Einführung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der Entwicklungsmaschine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5 Aufgaben zu dem Thema wie </a:t>
            </a:r>
            <a:r>
              <a:rPr lang="de-DE" dirty="0" err="1"/>
              <a:t>serverless</a:t>
            </a:r>
            <a:r>
              <a:rPr lang="de-DE" dirty="0"/>
              <a:t> bauen, stressen und für die Zukunft uns schon mal vorbereiten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Ich fall gleich mal mit der Tür ins Haus</a:t>
            </a:r>
            <a:r>
              <a:rPr lang="de-DE" dirty="0"/>
              <a:t>. An diesem Satz stimmt etwas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Kunstwort </a:t>
            </a:r>
            <a:r>
              <a:rPr lang="de-DE" dirty="0" err="1"/>
              <a:t>Serverless</a:t>
            </a:r>
            <a:r>
              <a:rPr lang="de-DE" dirty="0"/>
              <a:t> impliziert nicht ein völlige Entfernung von Server und Technik, sondern sie wird soweit minimiert wie es nur geht - </a:t>
            </a:r>
            <a:r>
              <a:rPr lang="de-DE" dirty="0" err="1"/>
              <a:t>abstraktion</a:t>
            </a:r>
            <a:r>
              <a:rPr lang="de-DE" dirty="0"/>
              <a:t>. LESS == Weniger</a:t>
            </a:r>
          </a:p>
          <a:p>
            <a:pPr marL="171450" indent="-171450">
              <a:buFontTx/>
              <a:buChar char="-"/>
            </a:pPr>
            <a:r>
              <a:rPr lang="de-DE" dirty="0"/>
              <a:t>Als vor 6 Jahren der erste Speaker über </a:t>
            </a:r>
            <a:r>
              <a:rPr lang="de-DE" dirty="0" err="1"/>
              <a:t>Serverless</a:t>
            </a:r>
            <a:r>
              <a:rPr lang="de-DE" dirty="0"/>
              <a:t> auf einer Konferenz gesprochen hat, sagte er man könnte es genauso gut Jeff nennen. Worauf im nächsten Jahr die erste Jeff </a:t>
            </a:r>
            <a:r>
              <a:rPr lang="de-DE" dirty="0" err="1"/>
              <a:t>Konfernz</a:t>
            </a:r>
            <a:r>
              <a:rPr lang="de-DE" dirty="0"/>
              <a:t> stattfanden</a:t>
            </a:r>
          </a:p>
          <a:p>
            <a:endParaRPr lang="de-DE" dirty="0"/>
          </a:p>
          <a:p>
            <a:r>
              <a:rPr lang="de-DE" b="1" dirty="0"/>
              <a:t>Warum ausgerechnet </a:t>
            </a:r>
            <a:r>
              <a:rPr lang="de-DE" b="1" dirty="0" err="1"/>
              <a:t>Serverless</a:t>
            </a:r>
            <a:r>
              <a:rPr lang="de-DE" b="1" dirty="0"/>
              <a:t> gewählt?</a:t>
            </a:r>
          </a:p>
          <a:p>
            <a:pPr marL="171450" indent="-171450">
              <a:buFontTx/>
              <a:buChar char="-"/>
            </a:pPr>
            <a:r>
              <a:rPr lang="de-DE" dirty="0"/>
              <a:t>Hype – die letzten Jahre vorrausgegangen, der mittlerweile produktiven Anwendungsfällen folgt, man kann es ernst nehmen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Integration in alle Clouddienste – Interesse der Cloudanbieter – gekommen um zu bleiben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! Robuste </a:t>
            </a:r>
            <a:r>
              <a:rPr lang="de-DE" b="0" dirty="0" err="1"/>
              <a:t>CloudNative</a:t>
            </a:r>
            <a:r>
              <a:rPr lang="de-DE" b="0" dirty="0"/>
              <a:t>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7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high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(</a:t>
            </a:r>
            <a:r>
              <a:rPr lang="de-DE" dirty="0" err="1"/>
              <a:t>slow</a:t>
            </a:r>
            <a:r>
              <a:rPr lang="de-DE" dirty="0"/>
              <a:t> down,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fast)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variety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big</a:t>
            </a:r>
            <a:r>
              <a:rPr lang="de-DE" dirty="0"/>
              <a:t> 4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opensource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Kubernetes</a:t>
            </a:r>
            <a:r>
              <a:rPr lang="de-DE" dirty="0"/>
              <a:t> (</a:t>
            </a:r>
            <a:r>
              <a:rPr lang="de-DE" dirty="0" err="1"/>
              <a:t>Knative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CNCF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645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Schon wieder Ironie</a:t>
            </a:r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security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observerbality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efficience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grow</a:t>
            </a: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cattle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butterflie</a:t>
            </a:r>
            <a:r>
              <a:rPr lang="de-DE" dirty="0"/>
              <a:t> </a:t>
            </a:r>
            <a:r>
              <a:rPr lang="de-DE" dirty="0" err="1"/>
              <a:t>trainer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60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Last </a:t>
            </a:r>
            <a:r>
              <a:rPr lang="de-DE" b="1" dirty="0" err="1"/>
              <a:t>question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today</a:t>
            </a:r>
            <a:endParaRPr lang="de-DE" b="1" dirty="0"/>
          </a:p>
          <a:p>
            <a:r>
              <a:rPr lang="de-DE" dirty="0"/>
              <a:t>The </a:t>
            </a:r>
            <a:r>
              <a:rPr lang="de-DE" dirty="0" err="1"/>
              <a:t>answear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–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out!</a:t>
            </a:r>
          </a:p>
          <a:p>
            <a:endParaRPr lang="de-DE" dirty="0"/>
          </a:p>
          <a:p>
            <a:r>
              <a:rPr lang="de-DE" b="1" dirty="0" err="1"/>
              <a:t>Why</a:t>
            </a:r>
            <a:r>
              <a:rPr lang="de-DE" dirty="0"/>
              <a:t>?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– a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(not an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startup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gluecode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archive</a:t>
            </a:r>
            <a:r>
              <a:rPr lang="de-DE" dirty="0"/>
              <a:t>, </a:t>
            </a:r>
            <a:r>
              <a:rPr lang="de-DE" dirty="0" err="1"/>
              <a:t>cleanup</a:t>
            </a:r>
            <a:r>
              <a:rPr lang="de-DE" dirty="0"/>
              <a:t>,…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apps</a:t>
            </a:r>
            <a:r>
              <a:rPr lang="de-DE" dirty="0"/>
              <a:t> – REST + Angular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rapid prototype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Event </a:t>
            </a:r>
            <a:r>
              <a:rPr lang="de-DE" dirty="0" err="1"/>
              <a:t>Based</a:t>
            </a:r>
            <a:r>
              <a:rPr lang="de-DE" dirty="0"/>
              <a:t> – Pipelines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Future: ML,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computing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1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familiar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unpredictable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large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commitment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(also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e.g.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Font typeface="+mj-lt"/>
              <a:buAutoNum type="arabicPeriod"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guru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SLS Simon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Wardley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itself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– 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Tx/>
              <a:buChar char="-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688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4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answear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–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0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06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00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79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07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Agenda</a:t>
            </a:r>
            <a:r>
              <a:rPr lang="de-DE" dirty="0"/>
              <a:t> (2h + pause + danach Abschluss um die Eindrücke nochmal zu reflektieren)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Einführung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der Entwicklungsmaschine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5 Aufgaben zu dem Thema wie </a:t>
            </a:r>
            <a:r>
              <a:rPr lang="de-DE" dirty="0" err="1"/>
              <a:t>serverless</a:t>
            </a:r>
            <a:r>
              <a:rPr lang="de-DE" dirty="0"/>
              <a:t> bauen, stressen und für die Zukunft uns schon mal vorbereiten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Ich fall gleich mal mit der Tür ins Haus</a:t>
            </a:r>
            <a:r>
              <a:rPr lang="de-DE" dirty="0"/>
              <a:t>. An diesem Satz stimmt etwas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Kunstwort </a:t>
            </a:r>
            <a:r>
              <a:rPr lang="de-DE" dirty="0" err="1"/>
              <a:t>Serverless</a:t>
            </a:r>
            <a:r>
              <a:rPr lang="de-DE" dirty="0"/>
              <a:t> impliziert nicht ein völlige Entfernung von Server und Technik, sondern sie wird soweit minimiert wie es nur geht - </a:t>
            </a:r>
            <a:r>
              <a:rPr lang="de-DE" dirty="0" err="1"/>
              <a:t>abstraktion</a:t>
            </a:r>
            <a:r>
              <a:rPr lang="de-DE" dirty="0"/>
              <a:t>. LESS == Weniger</a:t>
            </a:r>
          </a:p>
          <a:p>
            <a:pPr marL="171450" indent="-171450">
              <a:buFontTx/>
              <a:buChar char="-"/>
            </a:pPr>
            <a:r>
              <a:rPr lang="de-DE" dirty="0"/>
              <a:t>Als vor 6 Jahren der erste Speaker über </a:t>
            </a:r>
            <a:r>
              <a:rPr lang="de-DE" dirty="0" err="1"/>
              <a:t>Serverless</a:t>
            </a:r>
            <a:r>
              <a:rPr lang="de-DE" dirty="0"/>
              <a:t> auf einer Konferenz gesprochen hat, sagte er man könnte es genauso gut Jeff nennen. Worauf im nächsten Jahr die erste Jeff </a:t>
            </a:r>
            <a:r>
              <a:rPr lang="de-DE" dirty="0" err="1"/>
              <a:t>Konfernz</a:t>
            </a:r>
            <a:r>
              <a:rPr lang="de-DE" dirty="0"/>
              <a:t> stattfanden</a:t>
            </a:r>
          </a:p>
          <a:p>
            <a:endParaRPr lang="de-DE" dirty="0"/>
          </a:p>
          <a:p>
            <a:r>
              <a:rPr lang="de-DE" b="1" dirty="0"/>
              <a:t>Warum ausgerechnet </a:t>
            </a:r>
            <a:r>
              <a:rPr lang="de-DE" b="1" dirty="0" err="1"/>
              <a:t>Serverless</a:t>
            </a:r>
            <a:r>
              <a:rPr lang="de-DE" b="1" dirty="0"/>
              <a:t> gewählt?</a:t>
            </a:r>
          </a:p>
          <a:p>
            <a:pPr marL="171450" indent="-171450">
              <a:buFontTx/>
              <a:buChar char="-"/>
            </a:pPr>
            <a:r>
              <a:rPr lang="de-DE" dirty="0"/>
              <a:t>Hype – die letzten Jahre vorrausgegangen, der mittlerweile produktiven Anwendungsfällen folgt, man kann es ernst nehmen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Integration in alle Clouddienste – Interesse der Cloudanbieter – gekommen um zu bleiben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! Robuste </a:t>
            </a:r>
            <a:r>
              <a:rPr lang="de-DE" b="0" dirty="0" err="1"/>
              <a:t>CloudNative</a:t>
            </a:r>
            <a:r>
              <a:rPr lang="de-DE" b="0" dirty="0"/>
              <a:t>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8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bleiben mal beim Amazon Beispiel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Monolith</a:t>
            </a:r>
          </a:p>
          <a:p>
            <a:r>
              <a:rPr lang="de-DE" dirty="0"/>
              <a:t>- HW sehr gut ausnutzen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90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b="1" dirty="0" err="1"/>
              <a:t>microservice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teams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compute</a:t>
            </a:r>
            <a:r>
              <a:rPr lang="de-DE" dirty="0"/>
              <a:t>/</a:t>
            </a:r>
            <a:r>
              <a:rPr lang="de-DE" dirty="0" err="1"/>
              <a:t>memory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! wir hatten nun die Möglichkeiten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pet</a:t>
            </a:r>
            <a:r>
              <a:rPr lang="de-DE" dirty="0"/>
              <a:t> – </a:t>
            </a:r>
            <a:r>
              <a:rPr lang="de-DE" dirty="0" err="1"/>
              <a:t>cattle</a:t>
            </a:r>
            <a:r>
              <a:rPr lang="de-DE" dirty="0"/>
              <a:t> - butterflies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93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b="1" dirty="0" err="1"/>
              <a:t>microservice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teams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compute</a:t>
            </a:r>
            <a:r>
              <a:rPr lang="de-DE" dirty="0"/>
              <a:t>/</a:t>
            </a:r>
            <a:r>
              <a:rPr lang="de-DE" dirty="0" err="1"/>
              <a:t>memory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rising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pet</a:t>
            </a:r>
            <a:r>
              <a:rPr lang="de-DE" dirty="0"/>
              <a:t> – </a:t>
            </a:r>
            <a:r>
              <a:rPr lang="de-DE" dirty="0" err="1"/>
              <a:t>cattle</a:t>
            </a:r>
            <a:r>
              <a:rPr lang="de-DE" dirty="0"/>
              <a:t> - butterflies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9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7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Dienste</a:t>
            </a:r>
          </a:p>
          <a:p>
            <a:r>
              <a:rPr lang="de-DE" b="0" dirty="0"/>
              <a:t>-   </a:t>
            </a:r>
            <a:r>
              <a:rPr lang="de-DE" b="0" dirty="0" err="1"/>
              <a:t>Db</a:t>
            </a:r>
            <a:r>
              <a:rPr lang="de-DE" b="0" dirty="0"/>
              <a:t>, Storage, Streaming, </a:t>
            </a:r>
            <a:r>
              <a:rPr lang="de-DE" b="0" dirty="0" err="1"/>
              <a:t>Iot</a:t>
            </a:r>
            <a:r>
              <a:rPr lang="de-DE" b="0" dirty="0"/>
              <a:t>, Maschine Learning …</a:t>
            </a:r>
          </a:p>
          <a:p>
            <a:endParaRPr lang="de-DE" b="0" dirty="0"/>
          </a:p>
          <a:p>
            <a:r>
              <a:rPr lang="de-DE" b="1" dirty="0"/>
              <a:t>Funktionen</a:t>
            </a:r>
          </a:p>
          <a:p>
            <a:r>
              <a:rPr lang="de-DE" b="0" dirty="0"/>
              <a:t>- aus der Programmierung</a:t>
            </a:r>
          </a:p>
          <a:p>
            <a:r>
              <a:rPr lang="de-DE" b="0" dirty="0"/>
              <a:t>- Businesscode</a:t>
            </a:r>
          </a:p>
          <a:p>
            <a:pPr marL="171450" indent="-171450">
              <a:buFontTx/>
              <a:buChar char="-"/>
            </a:pPr>
            <a:endParaRPr lang="de-DE" b="0" dirty="0"/>
          </a:p>
          <a:p>
            <a:r>
              <a:rPr lang="de-DE" b="1" dirty="0"/>
              <a:t>Eigenschaften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standardisierte Programmierschnittstelle - REST / SOAP über HTTP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alles dahinter wird verwaltet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Sie werden nur bezahlt per Aufrufe  - z.B. Datenbanken müssen ständig laufen, auch wenn sie gar nicht gebraucht werden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Skalierung ist schon eingebaut  - </a:t>
            </a:r>
            <a:r>
              <a:rPr lang="de-DE" b="0" dirty="0" err="1"/>
              <a:t>dh</a:t>
            </a:r>
            <a:r>
              <a:rPr lang="de-DE" b="0" dirty="0"/>
              <a:t>. </a:t>
            </a:r>
            <a:r>
              <a:rPr lang="de-DE" b="0" dirty="0" err="1"/>
              <a:t>meherer</a:t>
            </a:r>
            <a:r>
              <a:rPr lang="de-DE" b="0" dirty="0"/>
              <a:t> Aufrufe werden </a:t>
            </a:r>
            <a:r>
              <a:rPr lang="de-DE" b="0" dirty="0" err="1"/>
              <a:t>automat</a:t>
            </a:r>
            <a:r>
              <a:rPr lang="de-DE" b="0" dirty="0"/>
              <a:t>. parallel ausgeführt – </a:t>
            </a:r>
            <a:r>
              <a:rPr lang="de-DE" b="0" dirty="0" err="1"/>
              <a:t>z.b.</a:t>
            </a:r>
            <a:r>
              <a:rPr lang="de-DE" b="0" dirty="0"/>
              <a:t> Weihnachtsgeschäft – </a:t>
            </a:r>
            <a:r>
              <a:rPr lang="de-DE" b="0" dirty="0" err="1"/>
              <a:t>touristik</a:t>
            </a:r>
            <a:endParaRPr lang="de-DE" b="0" dirty="0"/>
          </a:p>
          <a:p>
            <a:pPr marL="171450" indent="-171450">
              <a:buFontTx/>
              <a:buChar char="-"/>
            </a:pPr>
            <a:endParaRPr lang="de-DE" b="0" dirty="0"/>
          </a:p>
          <a:p>
            <a:pPr marL="171450" indent="-171450">
              <a:buFontTx/>
              <a:buChar char="-"/>
            </a:pPr>
            <a:endParaRPr lang="de-DE" b="0" dirty="0"/>
          </a:p>
          <a:p>
            <a:r>
              <a:rPr lang="de-DE" b="0" dirty="0"/>
              <a:t>API verbunden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Trigger oder direkt</a:t>
            </a:r>
          </a:p>
          <a:p>
            <a:pPr marL="171450" indent="-171450">
              <a:buFontTx/>
              <a:buChar char="-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3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Backend</a:t>
            </a:r>
          </a:p>
          <a:p>
            <a:pPr marL="171450" indent="-171450">
              <a:buFontTx/>
              <a:buChar char="-"/>
            </a:pPr>
            <a:r>
              <a:rPr lang="de-DE" b="0" dirty="0" err="1"/>
              <a:t>Function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9461E-DD6C-1A43-B12D-8A7AFF4035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32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E7C11-D88B-AF40-BE47-AEE1930D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C2DF04-38A0-8148-8B7B-E10AFDC9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8772C-A781-3E4E-A134-D81427C4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F30D1-88DC-EC48-A43F-46F650D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C466D-C942-EF46-A388-3B4649A3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FB8B-45D4-7D45-A58D-829EC818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022B2B-2193-4E42-B5F4-AF22C435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F45A13-A180-4844-A462-FAFF9ACB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66D12-DC4E-5645-A88B-43622AF9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E4F2F-D291-0C4C-830E-70974EF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1D8C7-D16A-434B-9419-CE8A6E41F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B0369-1DEF-E841-8F8F-8FB5BF4C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3649FD-C590-4F4D-8F8F-1DAE5A81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7B29B-C752-1C4F-8C30-A302D117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672B7-6202-4F47-9139-545AA557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1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002F-D36C-6A41-9487-3A88F531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65699-FD99-AD45-AF34-114DBD8E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35116-1B33-5948-B797-A0CF47A9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7F7F9D-5162-424B-AC2B-C8AA2D34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158DD-1A29-404F-88D1-59C96DAC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37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9488F-1C94-3F40-AFD0-464F018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2B38F-D84A-D44F-BEBE-299215A2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F1149-6B69-294A-8531-1327E1A4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BF380-B83C-E94D-989C-48B27230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C2486-DBD7-F14B-B3C7-9A7E0419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D7BC5-CB3A-2B4F-BD9A-80309664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1D3C6-1CCC-474E-82F3-9CD6DD853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A75CD-09B7-4E47-816F-DDF3DFD4D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02ED9-1FF6-A448-A8ED-80147A1D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1432B-5DAF-A04C-9082-AED4D97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4D87EF-B45F-384C-AAAA-3950FAF1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51F16-BB36-5A40-BBFB-829B518B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7D46D-A6A6-F84B-A10D-B0513483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2049F0-FC0D-CD4F-8F0A-AC35B046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07FE8-73A3-014C-8DE5-791AE5688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115A-534B-2540-8EA5-378BBDD34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7F1E7D-B35E-1E42-9F1E-9CB4D827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A2693-9864-6340-A693-172DD102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7A88F2-38D2-B94F-BE50-1E40AD0D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2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ACBF2-32DC-6141-858C-9E26C91A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BAA563-3369-5D4E-9C74-EBEDF140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486759-6D38-FD4F-9A35-DDE33E6E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1AA64-EBC0-F84B-AC59-D75C20DA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2C6D5E-44C1-7041-A69D-5AB14D7B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B27092-270E-BB4E-8B75-852A2C5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054648-C588-2D48-959A-F9CB2AAD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AD259-7F17-B647-9016-72E6EF10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705C4C-E806-9542-B8F8-645D2AF6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27086-8868-7643-9528-B82D3E97E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1C487F-F227-B345-9B73-9524B94D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0320-623F-9241-AA83-26A27622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60488A-74C6-4745-B624-DAEC6A34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6C648-5300-8E45-A193-7247E9DC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942B3B-0528-7545-9AF2-0B6841632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2EA95E-1F15-EA46-AF3E-1BD3E6AEF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18262D-0040-004C-A249-10947EE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3EE93-9C4D-ED4D-8905-6C422CE7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38E6EA-6EA8-154E-9F2A-B2B19E92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63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9B689F-6E63-0749-A99B-5ABCD052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73933-ABE7-5340-8265-EE1E9032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AE3FD-033E-EF41-A5FA-5AEC3E66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98B3-4BE3-CF41-BF85-A9EB0C2C6B31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15853-038A-A249-9FE3-F12D2E53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BE0F2-2B4F-FE43-B1F2-65E43989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32FA-CC6E-7749-881D-AC3232831F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17/06/relationships/model3d" Target="../media/model3d1.glb"/><Relationship Id="rId7" Type="http://schemas.openxmlformats.org/officeDocument/2006/relationships/image" Target="../media/image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remix3d.com/details/G009SX7TD3TZ" TargetMode="External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microsoft.com/office/2017/06/relationships/model3d" Target="../media/model3d1.glb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www.remix3d.com/details/G009SX7TD3TZ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5363"/>
            <a:ext cx="12104913" cy="3234901"/>
          </a:xfrm>
        </p:spPr>
        <p:txBody>
          <a:bodyPr>
            <a:noAutofit/>
          </a:bodyPr>
          <a:lstStyle/>
          <a:p>
            <a:r>
              <a:rPr lang="de-DE" sz="15300" dirty="0">
                <a:latin typeface="DIN Alternate" panose="020B0500000000000000" pitchFamily="34" charset="77"/>
              </a:rPr>
              <a:t>SERVERLESS</a:t>
            </a:r>
            <a:endParaRPr lang="de-DE" sz="107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128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600/1*4dMnL9m2C7equJj4n3hxhw.jpeg">
            <a:extLst>
              <a:ext uri="{FF2B5EF4-FFF2-40B4-BE49-F238E27FC236}">
                <a16:creationId xmlns:a16="http://schemas.microsoft.com/office/drawing/2014/main" id="{D31CA350-847F-BA42-9C1F-FFCE02CA1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82486"/>
            <a:ext cx="10160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28A0137-FF79-0640-8A80-714F6EE4F8C1}"/>
              </a:ext>
            </a:extLst>
          </p:cNvPr>
          <p:cNvSpPr/>
          <p:nvPr/>
        </p:nvSpPr>
        <p:spPr>
          <a:xfrm>
            <a:off x="894457" y="130629"/>
            <a:ext cx="107147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latin typeface="DengXian" panose="02010600030101010101" pitchFamily="2" charset="-122"/>
                <a:ea typeface="DengXian" panose="02010600030101010101" pitchFamily="2" charset="-122"/>
              </a:rPr>
              <a:t>Wie lange gibt es schon </a:t>
            </a:r>
            <a:r>
              <a:rPr lang="de-DE" sz="5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Serverless</a:t>
            </a:r>
            <a:r>
              <a:rPr lang="de-DE" sz="5400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  <a:endParaRPr lang="de-DE" sz="1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25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pic>
        <p:nvPicPr>
          <p:cNvPr id="3074" name="Picture 2" descr="https://camo.githubusercontent.com/cf8850bf0659f87f8fe82f0fcdd79f01dbd95880/68747470733a2f2f6c616e6473636170652e636e63662e696f2f696d616765732f7365727665726c6573732e706e67">
            <a:extLst>
              <a:ext uri="{FF2B5EF4-FFF2-40B4-BE49-F238E27FC236}">
                <a16:creationId xmlns:a16="http://schemas.microsoft.com/office/drawing/2014/main" id="{25BF4156-8C9E-8F4B-95D1-C9D025B6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59" y="1048430"/>
            <a:ext cx="9960428" cy="56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504C03FB-0D98-184D-AE5B-5FC7AB385022}"/>
              </a:ext>
            </a:extLst>
          </p:cNvPr>
          <p:cNvSpPr txBox="1">
            <a:spLocks/>
          </p:cNvSpPr>
          <p:nvPr/>
        </p:nvSpPr>
        <p:spPr>
          <a:xfrm>
            <a:off x="946490" y="-476978"/>
            <a:ext cx="1041796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Wie passt es zu </a:t>
            </a:r>
            <a:r>
              <a:rPr lang="de-DE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CloudNative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435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838200" y="1970313"/>
            <a:ext cx="11353800" cy="3452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Observability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	– 	Komplexität beobachten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Platform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  	– 	Automation &amp; Integration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DevOps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   	– 	</a:t>
            </a:r>
            <a:r>
              <a:rPr lang="de-DE" sz="4400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Build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de-DE" sz="4400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run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&amp; fix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Resillienz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 	– 	Ausfallsicherheit</a:t>
            </a:r>
          </a:p>
          <a:p>
            <a:pPr algn="l">
              <a:spcBef>
                <a:spcPts val="600"/>
              </a:spcBef>
            </a:pPr>
            <a:r>
              <a:rPr lang="de-DE" sz="4400" b="1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  <a:r>
              <a:rPr lang="de-DE" sz="44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     	– 	Reaktionszeit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4225AD-B677-1B41-A823-B0F4148349D1}"/>
              </a:ext>
            </a:extLst>
          </p:cNvPr>
          <p:cNvSpPr txBox="1">
            <a:spLocks/>
          </p:cNvSpPr>
          <p:nvPr/>
        </p:nvSpPr>
        <p:spPr>
          <a:xfrm>
            <a:off x="1698171" y="-202301"/>
            <a:ext cx="9163364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Der Weg zu Cloud Native</a:t>
            </a:r>
          </a:p>
        </p:txBody>
      </p:sp>
    </p:spTree>
    <p:extLst>
      <p:ext uri="{BB962C8B-B14F-4D97-AF65-F5344CB8AC3E}">
        <p14:creationId xmlns:p14="http://schemas.microsoft.com/office/powerpoint/2010/main" val="19434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949918" y="1987705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522126" y="312525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609691" y="312525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711543" y="312525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522126" y="199178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609691" y="199178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711543" y="199178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88739" y="359198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76304" y="359198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78156" y="3591981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88739" y="245850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76304" y="245850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78156" y="2458505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9043721" y="30934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9043720" y="36902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8850433" y="32792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8850432" y="38761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9043721" y="196095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9043720" y="255779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8850433" y="21468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8850432" y="274365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8660862" y="34800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8660861" y="40768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8467574" y="366585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8467573" y="42627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8660862" y="23475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8660861" y="29443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8467574" y="25333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8467573" y="31302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Würfel 129">
            <a:extLst>
              <a:ext uri="{FF2B5EF4-FFF2-40B4-BE49-F238E27FC236}">
                <a16:creationId xmlns:a16="http://schemas.microsoft.com/office/drawing/2014/main" id="{65052B61-896D-3A44-917B-41A83E03DFA2}"/>
              </a:ext>
            </a:extLst>
          </p:cNvPr>
          <p:cNvSpPr/>
          <p:nvPr/>
        </p:nvSpPr>
        <p:spPr>
          <a:xfrm>
            <a:off x="9619866" y="369027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Würfel 130">
            <a:extLst>
              <a:ext uri="{FF2B5EF4-FFF2-40B4-BE49-F238E27FC236}">
                <a16:creationId xmlns:a16="http://schemas.microsoft.com/office/drawing/2014/main" id="{B521B08D-CC4E-F04F-9D7E-69FB5086AC74}"/>
              </a:ext>
            </a:extLst>
          </p:cNvPr>
          <p:cNvSpPr/>
          <p:nvPr/>
        </p:nvSpPr>
        <p:spPr>
          <a:xfrm>
            <a:off x="9426579" y="3279278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Würfel 131">
            <a:extLst>
              <a:ext uri="{FF2B5EF4-FFF2-40B4-BE49-F238E27FC236}">
                <a16:creationId xmlns:a16="http://schemas.microsoft.com/office/drawing/2014/main" id="{1316A81D-C087-624F-888A-0C62C6C763A7}"/>
              </a:ext>
            </a:extLst>
          </p:cNvPr>
          <p:cNvSpPr/>
          <p:nvPr/>
        </p:nvSpPr>
        <p:spPr>
          <a:xfrm>
            <a:off x="9426578" y="387612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Würfel 134">
            <a:extLst>
              <a:ext uri="{FF2B5EF4-FFF2-40B4-BE49-F238E27FC236}">
                <a16:creationId xmlns:a16="http://schemas.microsoft.com/office/drawing/2014/main" id="{2CC01184-BDDD-1342-8732-F061E12D07DB}"/>
              </a:ext>
            </a:extLst>
          </p:cNvPr>
          <p:cNvSpPr/>
          <p:nvPr/>
        </p:nvSpPr>
        <p:spPr>
          <a:xfrm>
            <a:off x="9426579" y="2146803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>
            <a:extLst>
              <a:ext uri="{FF2B5EF4-FFF2-40B4-BE49-F238E27FC236}">
                <a16:creationId xmlns:a16="http://schemas.microsoft.com/office/drawing/2014/main" id="{40F2C115-4D08-8C40-9B68-375631F7A4DD}"/>
              </a:ext>
            </a:extLst>
          </p:cNvPr>
          <p:cNvSpPr/>
          <p:nvPr/>
        </p:nvSpPr>
        <p:spPr>
          <a:xfrm>
            <a:off x="9237008" y="348000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ürfel 137">
            <a:extLst>
              <a:ext uri="{FF2B5EF4-FFF2-40B4-BE49-F238E27FC236}">
                <a16:creationId xmlns:a16="http://schemas.microsoft.com/office/drawing/2014/main" id="{F9B640F8-E39D-5945-B73D-8E0823D3E2C5}"/>
              </a:ext>
            </a:extLst>
          </p:cNvPr>
          <p:cNvSpPr/>
          <p:nvPr/>
        </p:nvSpPr>
        <p:spPr>
          <a:xfrm>
            <a:off x="9237007" y="407684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ürfel 138">
            <a:extLst>
              <a:ext uri="{FF2B5EF4-FFF2-40B4-BE49-F238E27FC236}">
                <a16:creationId xmlns:a16="http://schemas.microsoft.com/office/drawing/2014/main" id="{C5A02DA1-3765-534D-BD96-27414772F3FC}"/>
              </a:ext>
            </a:extLst>
          </p:cNvPr>
          <p:cNvSpPr/>
          <p:nvPr/>
        </p:nvSpPr>
        <p:spPr>
          <a:xfrm>
            <a:off x="9043720" y="3665853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ürfel 139">
            <a:extLst>
              <a:ext uri="{FF2B5EF4-FFF2-40B4-BE49-F238E27FC236}">
                <a16:creationId xmlns:a16="http://schemas.microsoft.com/office/drawing/2014/main" id="{298B2CFE-290E-9640-8797-8A383B107BCF}"/>
              </a:ext>
            </a:extLst>
          </p:cNvPr>
          <p:cNvSpPr/>
          <p:nvPr/>
        </p:nvSpPr>
        <p:spPr>
          <a:xfrm>
            <a:off x="9043719" y="426270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ürfel 140">
            <a:extLst>
              <a:ext uri="{FF2B5EF4-FFF2-40B4-BE49-F238E27FC236}">
                <a16:creationId xmlns:a16="http://schemas.microsoft.com/office/drawing/2014/main" id="{3BC0E9F7-5806-DE41-9C5C-15F922EA24F2}"/>
              </a:ext>
            </a:extLst>
          </p:cNvPr>
          <p:cNvSpPr/>
          <p:nvPr/>
        </p:nvSpPr>
        <p:spPr>
          <a:xfrm>
            <a:off x="9237008" y="234752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ürfel 141">
            <a:extLst>
              <a:ext uri="{FF2B5EF4-FFF2-40B4-BE49-F238E27FC236}">
                <a16:creationId xmlns:a16="http://schemas.microsoft.com/office/drawing/2014/main" id="{3D346D24-85C8-BE4F-A11E-3E9DF9D85E19}"/>
              </a:ext>
            </a:extLst>
          </p:cNvPr>
          <p:cNvSpPr/>
          <p:nvPr/>
        </p:nvSpPr>
        <p:spPr>
          <a:xfrm>
            <a:off x="9237007" y="294437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ürfel 142">
            <a:extLst>
              <a:ext uri="{FF2B5EF4-FFF2-40B4-BE49-F238E27FC236}">
                <a16:creationId xmlns:a16="http://schemas.microsoft.com/office/drawing/2014/main" id="{F38E8B60-7484-2949-B0CE-8EE2E5EBEAF1}"/>
              </a:ext>
            </a:extLst>
          </p:cNvPr>
          <p:cNvSpPr/>
          <p:nvPr/>
        </p:nvSpPr>
        <p:spPr>
          <a:xfrm>
            <a:off x="9043720" y="2533378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Würfel 143">
            <a:extLst>
              <a:ext uri="{FF2B5EF4-FFF2-40B4-BE49-F238E27FC236}">
                <a16:creationId xmlns:a16="http://schemas.microsoft.com/office/drawing/2014/main" id="{201B69B5-F83F-F644-BB90-D62939FE9D99}"/>
              </a:ext>
            </a:extLst>
          </p:cNvPr>
          <p:cNvSpPr/>
          <p:nvPr/>
        </p:nvSpPr>
        <p:spPr>
          <a:xfrm>
            <a:off x="9043719" y="313022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Würfel 159">
            <a:extLst>
              <a:ext uri="{FF2B5EF4-FFF2-40B4-BE49-F238E27FC236}">
                <a16:creationId xmlns:a16="http://schemas.microsoft.com/office/drawing/2014/main" id="{268633F5-EFE9-1849-A3FC-725357BB60C6}"/>
              </a:ext>
            </a:extLst>
          </p:cNvPr>
          <p:cNvSpPr/>
          <p:nvPr/>
        </p:nvSpPr>
        <p:spPr>
          <a:xfrm>
            <a:off x="10318602" y="3873683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Würfel 164">
            <a:extLst>
              <a:ext uri="{FF2B5EF4-FFF2-40B4-BE49-F238E27FC236}">
                <a16:creationId xmlns:a16="http://schemas.microsoft.com/office/drawing/2014/main" id="{E7B3A537-DE0D-4D41-8F7B-5DF6D6AE5D6B}"/>
              </a:ext>
            </a:extLst>
          </p:cNvPr>
          <p:cNvSpPr/>
          <p:nvPr/>
        </p:nvSpPr>
        <p:spPr>
          <a:xfrm>
            <a:off x="10129032" y="3477558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Würfel 165">
            <a:extLst>
              <a:ext uri="{FF2B5EF4-FFF2-40B4-BE49-F238E27FC236}">
                <a16:creationId xmlns:a16="http://schemas.microsoft.com/office/drawing/2014/main" id="{EB5C31BC-46CE-0741-A5BF-23457F56ECC0}"/>
              </a:ext>
            </a:extLst>
          </p:cNvPr>
          <p:cNvSpPr/>
          <p:nvPr/>
        </p:nvSpPr>
        <p:spPr>
          <a:xfrm>
            <a:off x="10129031" y="407440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Würfel 166">
            <a:extLst>
              <a:ext uri="{FF2B5EF4-FFF2-40B4-BE49-F238E27FC236}">
                <a16:creationId xmlns:a16="http://schemas.microsoft.com/office/drawing/2014/main" id="{EE8BDB43-F121-964F-8EC0-AD3CFEFF66B1}"/>
              </a:ext>
            </a:extLst>
          </p:cNvPr>
          <p:cNvSpPr/>
          <p:nvPr/>
        </p:nvSpPr>
        <p:spPr>
          <a:xfrm>
            <a:off x="9935744" y="3663411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Würfel 167">
            <a:extLst>
              <a:ext uri="{FF2B5EF4-FFF2-40B4-BE49-F238E27FC236}">
                <a16:creationId xmlns:a16="http://schemas.microsoft.com/office/drawing/2014/main" id="{E1347666-0B95-D04A-AB81-120D589B4467}"/>
              </a:ext>
            </a:extLst>
          </p:cNvPr>
          <p:cNvSpPr/>
          <p:nvPr/>
        </p:nvSpPr>
        <p:spPr>
          <a:xfrm>
            <a:off x="9935743" y="4260258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Würfel 170">
            <a:extLst>
              <a:ext uri="{FF2B5EF4-FFF2-40B4-BE49-F238E27FC236}">
                <a16:creationId xmlns:a16="http://schemas.microsoft.com/office/drawing/2014/main" id="{DD5B6888-D79C-DC46-AFF9-DB1A84232807}"/>
              </a:ext>
            </a:extLst>
          </p:cNvPr>
          <p:cNvSpPr/>
          <p:nvPr/>
        </p:nvSpPr>
        <p:spPr>
          <a:xfrm>
            <a:off x="9935744" y="2530936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Würfel 171">
            <a:extLst>
              <a:ext uri="{FF2B5EF4-FFF2-40B4-BE49-F238E27FC236}">
                <a16:creationId xmlns:a16="http://schemas.microsoft.com/office/drawing/2014/main" id="{A255CE49-102D-5A44-B52E-AC7A79FE9345}"/>
              </a:ext>
            </a:extLst>
          </p:cNvPr>
          <p:cNvSpPr/>
          <p:nvPr/>
        </p:nvSpPr>
        <p:spPr>
          <a:xfrm>
            <a:off x="9935743" y="3127783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Titel 1">
            <a:extLst>
              <a:ext uri="{FF2B5EF4-FFF2-40B4-BE49-F238E27FC236}">
                <a16:creationId xmlns:a16="http://schemas.microsoft.com/office/drawing/2014/main" id="{E5A2FEA6-085C-9847-90B8-77DCDB866C21}"/>
              </a:ext>
            </a:extLst>
          </p:cNvPr>
          <p:cNvSpPr txBox="1">
            <a:spLocks/>
          </p:cNvSpPr>
          <p:nvPr/>
        </p:nvSpPr>
        <p:spPr>
          <a:xfrm rot="2815468">
            <a:off x="728007" y="526328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6" name="Titel 1">
            <a:extLst>
              <a:ext uri="{FF2B5EF4-FFF2-40B4-BE49-F238E27FC236}">
                <a16:creationId xmlns:a16="http://schemas.microsoft.com/office/drawing/2014/main" id="{9292C880-B1D3-794B-A0C2-D0061F013987}"/>
              </a:ext>
            </a:extLst>
          </p:cNvPr>
          <p:cNvSpPr txBox="1">
            <a:spLocks/>
          </p:cNvSpPr>
          <p:nvPr/>
        </p:nvSpPr>
        <p:spPr>
          <a:xfrm rot="2815468">
            <a:off x="1538387" y="5309862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17" name="Titel 1">
            <a:extLst>
              <a:ext uri="{FF2B5EF4-FFF2-40B4-BE49-F238E27FC236}">
                <a16:creationId xmlns:a16="http://schemas.microsoft.com/office/drawing/2014/main" id="{4A495617-0D20-3945-9D3F-8AB2DE71C533}"/>
              </a:ext>
            </a:extLst>
          </p:cNvPr>
          <p:cNvSpPr txBox="1">
            <a:spLocks/>
          </p:cNvSpPr>
          <p:nvPr/>
        </p:nvSpPr>
        <p:spPr>
          <a:xfrm rot="2815468">
            <a:off x="2302436" y="5320515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18" name="Titel 1">
            <a:extLst>
              <a:ext uri="{FF2B5EF4-FFF2-40B4-BE49-F238E27FC236}">
                <a16:creationId xmlns:a16="http://schemas.microsoft.com/office/drawing/2014/main" id="{ABFFA8AF-CB57-7346-8F4C-B15A801DF138}"/>
              </a:ext>
            </a:extLst>
          </p:cNvPr>
          <p:cNvSpPr txBox="1">
            <a:spLocks/>
          </p:cNvSpPr>
          <p:nvPr/>
        </p:nvSpPr>
        <p:spPr>
          <a:xfrm rot="2815468">
            <a:off x="4182515" y="5320515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9" name="Titel 1">
            <a:extLst>
              <a:ext uri="{FF2B5EF4-FFF2-40B4-BE49-F238E27FC236}">
                <a16:creationId xmlns:a16="http://schemas.microsoft.com/office/drawing/2014/main" id="{F4D73D49-BEC7-094D-A97D-010F88DCD414}"/>
              </a:ext>
            </a:extLst>
          </p:cNvPr>
          <p:cNvSpPr txBox="1">
            <a:spLocks/>
          </p:cNvSpPr>
          <p:nvPr/>
        </p:nvSpPr>
        <p:spPr>
          <a:xfrm rot="2815468">
            <a:off x="6456331" y="5389517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20" name="Titel 1">
            <a:extLst>
              <a:ext uri="{FF2B5EF4-FFF2-40B4-BE49-F238E27FC236}">
                <a16:creationId xmlns:a16="http://schemas.microsoft.com/office/drawing/2014/main" id="{3B23BEF6-EDFF-404F-BCDB-1053666E9290}"/>
              </a:ext>
            </a:extLst>
          </p:cNvPr>
          <p:cNvSpPr txBox="1">
            <a:spLocks/>
          </p:cNvSpPr>
          <p:nvPr/>
        </p:nvSpPr>
        <p:spPr>
          <a:xfrm rot="2815468">
            <a:off x="5284540" y="536475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02C4BD68-2475-0B45-AA29-1B6BCA63334E}"/>
              </a:ext>
            </a:extLst>
          </p:cNvPr>
          <p:cNvSpPr txBox="1">
            <a:spLocks/>
          </p:cNvSpPr>
          <p:nvPr/>
        </p:nvSpPr>
        <p:spPr>
          <a:xfrm rot="2815468">
            <a:off x="8225683" y="5487895"/>
            <a:ext cx="2505087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anzeigen</a:t>
            </a:r>
          </a:p>
        </p:txBody>
      </p:sp>
      <p:sp>
        <p:nvSpPr>
          <p:cNvPr id="222" name="Titel 1">
            <a:extLst>
              <a:ext uri="{FF2B5EF4-FFF2-40B4-BE49-F238E27FC236}">
                <a16:creationId xmlns:a16="http://schemas.microsoft.com/office/drawing/2014/main" id="{3B33A4D3-E103-A844-821E-0108A508F8FE}"/>
              </a:ext>
            </a:extLst>
          </p:cNvPr>
          <p:cNvSpPr txBox="1">
            <a:spLocks/>
          </p:cNvSpPr>
          <p:nvPr/>
        </p:nvSpPr>
        <p:spPr>
          <a:xfrm rot="2815468">
            <a:off x="9001236" y="5496728"/>
            <a:ext cx="2435490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anlegen</a:t>
            </a:r>
          </a:p>
        </p:txBody>
      </p:sp>
      <p:sp>
        <p:nvSpPr>
          <p:cNvPr id="223" name="Titel 1">
            <a:extLst>
              <a:ext uri="{FF2B5EF4-FFF2-40B4-BE49-F238E27FC236}">
                <a16:creationId xmlns:a16="http://schemas.microsoft.com/office/drawing/2014/main" id="{F0C46FE8-D3A5-C349-9E3F-1F5926712C41}"/>
              </a:ext>
            </a:extLst>
          </p:cNvPr>
          <p:cNvSpPr txBox="1">
            <a:spLocks/>
          </p:cNvSpPr>
          <p:nvPr/>
        </p:nvSpPr>
        <p:spPr>
          <a:xfrm rot="2815468">
            <a:off x="9801990" y="5543369"/>
            <a:ext cx="2514078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ändern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Zerlegung in atomare Komponenten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40FB1DD-E322-E648-9295-7D98EC6A0288}"/>
              </a:ext>
            </a:extLst>
          </p:cNvPr>
          <p:cNvSpPr/>
          <p:nvPr/>
        </p:nvSpPr>
        <p:spPr>
          <a:xfrm>
            <a:off x="1638037" y="1256111"/>
            <a:ext cx="1776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latin typeface="DengXian" panose="02010600030101010101" pitchFamily="2" charset="-122"/>
                <a:ea typeface="DengXian" panose="02010600030101010101" pitchFamily="2" charset="-122"/>
              </a:rPr>
              <a:t>Monolith</a:t>
            </a:r>
            <a:endParaRPr lang="de-DE" sz="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950BB22-6884-B047-9DD5-77FE7BDEED5D}"/>
              </a:ext>
            </a:extLst>
          </p:cNvPr>
          <p:cNvSpPr/>
          <p:nvPr/>
        </p:nvSpPr>
        <p:spPr>
          <a:xfrm>
            <a:off x="5304891" y="1256111"/>
            <a:ext cx="2390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err="1">
                <a:latin typeface="DengXian" panose="02010600030101010101" pitchFamily="2" charset="-122"/>
                <a:ea typeface="DengXian" panose="02010600030101010101" pitchFamily="2" charset="-122"/>
              </a:rPr>
              <a:t>Microservice</a:t>
            </a:r>
            <a:endParaRPr lang="de-DE" sz="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B6378A4-BA30-C14E-85C4-78D321A07792}"/>
              </a:ext>
            </a:extLst>
          </p:cNvPr>
          <p:cNvSpPr/>
          <p:nvPr/>
        </p:nvSpPr>
        <p:spPr>
          <a:xfrm>
            <a:off x="9395865" y="1256111"/>
            <a:ext cx="1925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Serverless</a:t>
            </a:r>
            <a:endParaRPr lang="de-DE" sz="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223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-3029047" y="819853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FUNKTIONEN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6D28AD-F055-9B4E-8367-0608BA1C56CA}"/>
              </a:ext>
            </a:extLst>
          </p:cNvPr>
          <p:cNvSpPr txBox="1">
            <a:spLocks/>
          </p:cNvSpPr>
          <p:nvPr/>
        </p:nvSpPr>
        <p:spPr>
          <a:xfrm>
            <a:off x="-1979501" y="1618796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PERSISTENZ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23A9FCD-B74C-D640-93D4-2E72EB72C0F6}"/>
              </a:ext>
            </a:extLst>
          </p:cNvPr>
          <p:cNvSpPr txBox="1">
            <a:spLocks/>
          </p:cNvSpPr>
          <p:nvPr/>
        </p:nvSpPr>
        <p:spPr>
          <a:xfrm>
            <a:off x="-830750" y="2436573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SKALIERUNG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B5833D8-3F76-664D-84D6-29648AB2B04D}"/>
              </a:ext>
            </a:extLst>
          </p:cNvPr>
          <p:cNvSpPr txBox="1">
            <a:spLocks/>
          </p:cNvSpPr>
          <p:nvPr/>
        </p:nvSpPr>
        <p:spPr>
          <a:xfrm>
            <a:off x="-523215" y="3222425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LEERLAUF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E57A3E8-2F5A-AE41-9354-EE4F07B10DBB}"/>
              </a:ext>
            </a:extLst>
          </p:cNvPr>
          <p:cNvSpPr txBox="1">
            <a:spLocks/>
          </p:cNvSpPr>
          <p:nvPr/>
        </p:nvSpPr>
        <p:spPr>
          <a:xfrm>
            <a:off x="784984" y="4015787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BYOC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FFDDB6E-D8D7-0F4C-8C49-CED6C7390818}"/>
              </a:ext>
            </a:extLst>
          </p:cNvPr>
          <p:cNvSpPr txBox="1">
            <a:spLocks/>
          </p:cNvSpPr>
          <p:nvPr/>
        </p:nvSpPr>
        <p:spPr>
          <a:xfrm>
            <a:off x="2127689" y="4795050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LOGGING &amp; METRIKEN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4225AD-B677-1B41-A823-B0F4148349D1}"/>
              </a:ext>
            </a:extLst>
          </p:cNvPr>
          <p:cNvSpPr txBox="1">
            <a:spLocks/>
          </p:cNvSpPr>
          <p:nvPr/>
        </p:nvSpPr>
        <p:spPr>
          <a:xfrm>
            <a:off x="2778601" y="-3329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b="1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Manifest</a:t>
            </a:r>
          </a:p>
        </p:txBody>
      </p:sp>
    </p:spTree>
    <p:extLst>
      <p:ext uri="{BB962C8B-B14F-4D97-AF65-F5344CB8AC3E}">
        <p14:creationId xmlns:p14="http://schemas.microsoft.com/office/powerpoint/2010/main" val="11624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453" y="1409169"/>
            <a:ext cx="11363093" cy="2744124"/>
          </a:xfrm>
        </p:spPr>
        <p:txBody>
          <a:bodyPr>
            <a:noAutofit/>
          </a:bodyPr>
          <a:lstStyle/>
          <a:p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VELOCITY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9F67D70-C6E9-4447-BCEF-D506CCA8AD08}"/>
              </a:ext>
            </a:extLst>
          </p:cNvPr>
          <p:cNvSpPr txBox="1">
            <a:spLocks/>
          </p:cNvSpPr>
          <p:nvPr/>
        </p:nvSpPr>
        <p:spPr>
          <a:xfrm>
            <a:off x="414453" y="3157345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look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in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your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master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plan)</a:t>
            </a:r>
          </a:p>
        </p:txBody>
      </p:sp>
    </p:spTree>
    <p:extLst>
      <p:ext uri="{BB962C8B-B14F-4D97-AF65-F5344CB8AC3E}">
        <p14:creationId xmlns:p14="http://schemas.microsoft.com/office/powerpoint/2010/main" val="334073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1088654" y="-7361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DOES IT SCALE?</a:t>
            </a:r>
          </a:p>
        </p:txBody>
      </p:sp>
    </p:spTree>
    <p:extLst>
      <p:ext uri="{BB962C8B-B14F-4D97-AF65-F5344CB8AC3E}">
        <p14:creationId xmlns:p14="http://schemas.microsoft.com/office/powerpoint/2010/main" val="315997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6424DBD-79B5-4242-8B84-804878DC48B7}"/>
              </a:ext>
            </a:extLst>
          </p:cNvPr>
          <p:cNvSpPr/>
          <p:nvPr/>
        </p:nvSpPr>
        <p:spPr>
          <a:xfrm>
            <a:off x="-148856" y="-255181"/>
            <a:ext cx="12610214" cy="7357730"/>
          </a:xfrm>
          <a:prstGeom prst="rect">
            <a:avLst/>
          </a:prstGeom>
          <a:solidFill>
            <a:srgbClr val="ED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1088654" y="-7361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YES IT DOES!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E7C22B-FB1E-0A45-BDDD-0D3FC87D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886" y="2284446"/>
            <a:ext cx="11363093" cy="1320766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you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Wookie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884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6833753" y="-164823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LIMITS</a:t>
            </a:r>
          </a:p>
        </p:txBody>
      </p:sp>
      <p:sp>
        <p:nvSpPr>
          <p:cNvPr id="21" name="Würfel 20">
            <a:extLst>
              <a:ext uri="{FF2B5EF4-FFF2-40B4-BE49-F238E27FC236}">
                <a16:creationId xmlns:a16="http://schemas.microsoft.com/office/drawing/2014/main" id="{04CDC4B5-3147-FA4B-B9EA-28F4CE31602A}"/>
              </a:ext>
            </a:extLst>
          </p:cNvPr>
          <p:cNvSpPr/>
          <p:nvPr/>
        </p:nvSpPr>
        <p:spPr>
          <a:xfrm>
            <a:off x="2639076" y="2316749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D78515B-690D-B048-8CBD-8B2CCD5ED661}"/>
              </a:ext>
            </a:extLst>
          </p:cNvPr>
          <p:cNvCxnSpPr>
            <a:cxnSpLocks/>
          </p:cNvCxnSpPr>
          <p:nvPr/>
        </p:nvCxnSpPr>
        <p:spPr>
          <a:xfrm flipH="1">
            <a:off x="2639077" y="5133100"/>
            <a:ext cx="2653525" cy="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E0E58E45-937F-B94A-94EE-60976EFDB567}"/>
              </a:ext>
            </a:extLst>
          </p:cNvPr>
          <p:cNvCxnSpPr>
            <a:cxnSpLocks/>
          </p:cNvCxnSpPr>
          <p:nvPr/>
        </p:nvCxnSpPr>
        <p:spPr>
          <a:xfrm>
            <a:off x="2639076" y="2261117"/>
            <a:ext cx="0" cy="2661312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24380B85-3728-DB4B-8435-19790603DFA9}"/>
              </a:ext>
            </a:extLst>
          </p:cNvPr>
          <p:cNvCxnSpPr>
            <a:cxnSpLocks/>
          </p:cNvCxnSpPr>
          <p:nvPr/>
        </p:nvCxnSpPr>
        <p:spPr>
          <a:xfrm flipH="1">
            <a:off x="2639077" y="4439540"/>
            <a:ext cx="777106" cy="69356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648CAAD4-2F35-7247-8807-F1821A15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5865" y="5078758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AC90D02C-93BD-9A45-887D-9F4BD4A3A584}"/>
              </a:ext>
            </a:extLst>
          </p:cNvPr>
          <p:cNvSpPr txBox="1">
            <a:spLocks/>
          </p:cNvSpPr>
          <p:nvPr/>
        </p:nvSpPr>
        <p:spPr>
          <a:xfrm>
            <a:off x="2716629" y="4075036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4" name="Titel 1">
            <a:extLst>
              <a:ext uri="{FF2B5EF4-FFF2-40B4-BE49-F238E27FC236}">
                <a16:creationId xmlns:a16="http://schemas.microsoft.com/office/drawing/2014/main" id="{7A67A974-17F4-AC4B-8381-38C655F4A044}"/>
              </a:ext>
            </a:extLst>
          </p:cNvPr>
          <p:cNvSpPr txBox="1">
            <a:spLocks/>
          </p:cNvSpPr>
          <p:nvPr/>
        </p:nvSpPr>
        <p:spPr>
          <a:xfrm>
            <a:off x="1578721" y="2068280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memory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4A4A648B-92C5-154E-8DC2-2F9B3EF0466F}"/>
              </a:ext>
            </a:extLst>
          </p:cNvPr>
          <p:cNvCxnSpPr>
            <a:cxnSpLocks/>
          </p:cNvCxnSpPr>
          <p:nvPr/>
        </p:nvCxnSpPr>
        <p:spPr>
          <a:xfrm flipH="1">
            <a:off x="1735939" y="5133100"/>
            <a:ext cx="903138" cy="0"/>
          </a:xfrm>
          <a:prstGeom prst="line">
            <a:avLst/>
          </a:prstGeom>
          <a:ln>
            <a:solidFill>
              <a:srgbClr val="7F7F7F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>
            <a:extLst>
              <a:ext uri="{FF2B5EF4-FFF2-40B4-BE49-F238E27FC236}">
                <a16:creationId xmlns:a16="http://schemas.microsoft.com/office/drawing/2014/main" id="{8BAFA2DC-05CC-8D48-86AC-6BB4F6B31925}"/>
              </a:ext>
            </a:extLst>
          </p:cNvPr>
          <p:cNvSpPr txBox="1">
            <a:spLocks/>
          </p:cNvSpPr>
          <p:nvPr/>
        </p:nvSpPr>
        <p:spPr>
          <a:xfrm>
            <a:off x="1522860" y="5078758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coldstart</a:t>
            </a:r>
            <a:endParaRPr lang="de-DE" sz="1200" dirty="0">
              <a:solidFill>
                <a:srgbClr val="7F7F7F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17426-9F3F-3A4D-8268-F10D5F22FA99}"/>
              </a:ext>
            </a:extLst>
          </p:cNvPr>
          <p:cNvSpPr/>
          <p:nvPr/>
        </p:nvSpPr>
        <p:spPr>
          <a:xfrm>
            <a:off x="1669642" y="5083135"/>
            <a:ext cx="136109" cy="136109"/>
          </a:xfrm>
          <a:prstGeom prst="ellipse">
            <a:avLst/>
          </a:prstGeom>
          <a:solidFill>
            <a:srgbClr val="7F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E389CB4C-CDC6-484F-A058-C2FA128C8C01}"/>
              </a:ext>
            </a:extLst>
          </p:cNvPr>
          <p:cNvSpPr txBox="1">
            <a:spLocks/>
          </p:cNvSpPr>
          <p:nvPr/>
        </p:nvSpPr>
        <p:spPr>
          <a:xfrm>
            <a:off x="7825631" y="2163331"/>
            <a:ext cx="3913031" cy="3823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500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ms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512     MB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  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million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4,3     $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250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ms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2048     MB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          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million</a:t>
            </a: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8,5       $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de-DE" sz="14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3BEE5B68-0A93-0248-82A3-EA87001D83AF}"/>
              </a:ext>
            </a:extLst>
          </p:cNvPr>
          <p:cNvSpPr txBox="1">
            <a:spLocks/>
          </p:cNvSpPr>
          <p:nvPr/>
        </p:nvSpPr>
        <p:spPr>
          <a:xfrm>
            <a:off x="6772980" y="2575665"/>
            <a:ext cx="1491428" cy="8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1.</a:t>
            </a:r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3EB43B6F-B300-0545-9A66-863BEB2FF761}"/>
              </a:ext>
            </a:extLst>
          </p:cNvPr>
          <p:cNvSpPr txBox="1">
            <a:spLocks/>
          </p:cNvSpPr>
          <p:nvPr/>
        </p:nvSpPr>
        <p:spPr>
          <a:xfrm>
            <a:off x="6772980" y="4297906"/>
            <a:ext cx="1491428" cy="8208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E9CDE8-D597-F74E-87A8-2DF8F9A7E7D5}"/>
              </a:ext>
            </a:extLst>
          </p:cNvPr>
          <p:cNvSpPr/>
          <p:nvPr/>
        </p:nvSpPr>
        <p:spPr>
          <a:xfrm>
            <a:off x="7263261" y="2171502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For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the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sake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of</a:t>
            </a:r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an </a:t>
            </a:r>
            <a:r>
              <a:rPr lang="de-DE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example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3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088174" y="1934943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088174" y="6141183"/>
            <a:ext cx="8447723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0A4B8DBE-6E6F-7B4C-81FD-DFC7E581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6619" y="6211249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9A85C81-3CA1-4547-B8AD-BF3BBBC516E2}"/>
              </a:ext>
            </a:extLst>
          </p:cNvPr>
          <p:cNvSpPr txBox="1">
            <a:spLocks/>
          </p:cNvSpPr>
          <p:nvPr/>
        </p:nvSpPr>
        <p:spPr>
          <a:xfrm>
            <a:off x="510012" y="1814827"/>
            <a:ext cx="649602" cy="317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cost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4163167" y="-2594642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</a:t>
            </a:r>
            <a:r>
              <a:rPr lang="de-DE" dirty="0"/>
              <a:t>¥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P€R R€QU€$T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FDDDEFA-F7A8-1946-97C4-98D8EB2CE3B1}"/>
              </a:ext>
            </a:extLst>
          </p:cNvPr>
          <p:cNvCxnSpPr>
            <a:cxnSpLocks/>
          </p:cNvCxnSpPr>
          <p:nvPr/>
        </p:nvCxnSpPr>
        <p:spPr>
          <a:xfrm>
            <a:off x="1145326" y="2896756"/>
            <a:ext cx="8443492" cy="0"/>
          </a:xfrm>
          <a:prstGeom prst="line">
            <a:avLst/>
          </a:prstGeom>
          <a:ln w="10795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D1F5BD02-F4E4-7945-B6E2-1CB38F7F3745}"/>
              </a:ext>
            </a:extLst>
          </p:cNvPr>
          <p:cNvCxnSpPr>
            <a:cxnSpLocks/>
          </p:cNvCxnSpPr>
          <p:nvPr/>
        </p:nvCxnSpPr>
        <p:spPr>
          <a:xfrm>
            <a:off x="4198086" y="2135879"/>
            <a:ext cx="0" cy="420624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B3F7DD6-8B5F-8E49-B396-9D2A39E9E60A}"/>
              </a:ext>
            </a:extLst>
          </p:cNvPr>
          <p:cNvCxnSpPr>
            <a:cxnSpLocks/>
          </p:cNvCxnSpPr>
          <p:nvPr/>
        </p:nvCxnSpPr>
        <p:spPr>
          <a:xfrm>
            <a:off x="7279420" y="2116830"/>
            <a:ext cx="0" cy="420624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ED9B561A-A9FF-7442-A08F-07D75823C178}"/>
              </a:ext>
            </a:extLst>
          </p:cNvPr>
          <p:cNvCxnSpPr>
            <a:cxnSpLocks/>
          </p:cNvCxnSpPr>
          <p:nvPr/>
        </p:nvCxnSpPr>
        <p:spPr>
          <a:xfrm flipH="1">
            <a:off x="1102462" y="4219950"/>
            <a:ext cx="3109911" cy="192123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4BB15AF-3861-3242-910F-607590F00F3E}"/>
              </a:ext>
            </a:extLst>
          </p:cNvPr>
          <p:cNvCxnSpPr>
            <a:cxnSpLocks/>
          </p:cNvCxnSpPr>
          <p:nvPr/>
        </p:nvCxnSpPr>
        <p:spPr>
          <a:xfrm flipH="1">
            <a:off x="4183799" y="2268086"/>
            <a:ext cx="3095624" cy="386887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4FBCC63-E799-9C4D-8E37-8CE173761F44}"/>
              </a:ext>
            </a:extLst>
          </p:cNvPr>
          <p:cNvCxnSpPr>
            <a:cxnSpLocks/>
          </p:cNvCxnSpPr>
          <p:nvPr/>
        </p:nvCxnSpPr>
        <p:spPr>
          <a:xfrm>
            <a:off x="891959" y="4222846"/>
            <a:ext cx="8643938" cy="0"/>
          </a:xfrm>
          <a:prstGeom prst="line">
            <a:avLst/>
          </a:prstGeom>
          <a:ln>
            <a:solidFill>
              <a:srgbClr val="7F7F7F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el 1">
            <a:extLst>
              <a:ext uri="{FF2B5EF4-FFF2-40B4-BE49-F238E27FC236}">
                <a16:creationId xmlns:a16="http://schemas.microsoft.com/office/drawing/2014/main" id="{520E73BE-0310-7B45-A8B8-BECA1CA38A03}"/>
              </a:ext>
            </a:extLst>
          </p:cNvPr>
          <p:cNvSpPr txBox="1">
            <a:spLocks/>
          </p:cNvSpPr>
          <p:nvPr/>
        </p:nvSpPr>
        <p:spPr>
          <a:xfrm>
            <a:off x="3610400" y="3694502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2.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95CA3BB0-4C0A-FE4B-8592-B6E2A16D322C}"/>
              </a:ext>
            </a:extLst>
          </p:cNvPr>
          <p:cNvSpPr txBox="1">
            <a:spLocks/>
          </p:cNvSpPr>
          <p:nvPr/>
        </p:nvSpPr>
        <p:spPr>
          <a:xfrm>
            <a:off x="6721261" y="1746423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3.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2778B05-8EB6-5942-B50D-C0C348120E37}"/>
              </a:ext>
            </a:extLst>
          </p:cNvPr>
          <p:cNvSpPr txBox="1">
            <a:spLocks/>
          </p:cNvSpPr>
          <p:nvPr/>
        </p:nvSpPr>
        <p:spPr>
          <a:xfrm>
            <a:off x="9945749" y="3709729"/>
            <a:ext cx="2098086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2000" dirty="0" err="1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pay</a:t>
            </a:r>
            <a:r>
              <a:rPr lang="de-DE" sz="20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per </a:t>
            </a:r>
            <a:r>
              <a:rPr lang="de-DE" sz="2000" dirty="0" err="1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request</a:t>
            </a:r>
            <a:endParaRPr lang="de-DE" sz="20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A2E19AB0-36B3-E548-9EF7-31A56C5E4C1E}"/>
              </a:ext>
            </a:extLst>
          </p:cNvPr>
          <p:cNvSpPr txBox="1">
            <a:spLocks/>
          </p:cNvSpPr>
          <p:nvPr/>
        </p:nvSpPr>
        <p:spPr>
          <a:xfrm>
            <a:off x="9831449" y="3147842"/>
            <a:ext cx="2098086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pay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per </a:t>
            </a:r>
            <a:r>
              <a:rPr lang="de-DE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usage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e.g. VM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608D15B0-39EB-E542-89B3-F8C92FE65AAF}"/>
              </a:ext>
            </a:extLst>
          </p:cNvPr>
          <p:cNvSpPr txBox="1">
            <a:spLocks/>
          </p:cNvSpPr>
          <p:nvPr/>
        </p:nvSpPr>
        <p:spPr>
          <a:xfrm>
            <a:off x="1224120" y="2233453"/>
            <a:ext cx="649601" cy="562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500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457"/>
            <a:ext cx="12104913" cy="6857999"/>
          </a:xfrm>
        </p:spPr>
        <p:txBody>
          <a:bodyPr>
            <a:noAutofit/>
          </a:bodyPr>
          <a:lstStyle/>
          <a:p>
            <a:r>
              <a:rPr lang="de-DE" sz="10700" dirty="0">
                <a:latin typeface="DIN Alternate" panose="020B0500000000000000" pitchFamily="34" charset="77"/>
              </a:rPr>
              <a:t>KEINE</a:t>
            </a:r>
            <a:r>
              <a:rPr lang="de-DE" sz="15300" dirty="0">
                <a:latin typeface="DIN Alternate" panose="020B0500000000000000" pitchFamily="34" charset="77"/>
              </a:rPr>
              <a:t> </a:t>
            </a:r>
            <a:r>
              <a:rPr lang="de-DE" sz="22100" dirty="0">
                <a:latin typeface="DIN Alternate" panose="020B0500000000000000" pitchFamily="34" charset="77"/>
              </a:rPr>
              <a:t>SERVER</a:t>
            </a:r>
            <a:r>
              <a:rPr lang="de-DE" sz="15300" dirty="0">
                <a:latin typeface="DIN Alternate" panose="020B0500000000000000" pitchFamily="34" charset="77"/>
              </a:rPr>
              <a:t> </a:t>
            </a:r>
            <a:r>
              <a:rPr lang="de-DE" sz="10700" dirty="0">
                <a:latin typeface="DIN Alternate" panose="020B0500000000000000" pitchFamily="34" charset="77"/>
              </a:rPr>
              <a:t>MEHR?</a:t>
            </a:r>
            <a:endParaRPr lang="de-DE" sz="153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011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93757E3-A4ED-3041-93E6-214AED245511}"/>
              </a:ext>
            </a:extLst>
          </p:cNvPr>
          <p:cNvSpPr txBox="1">
            <a:spLocks/>
          </p:cNvSpPr>
          <p:nvPr/>
        </p:nvSpPr>
        <p:spPr>
          <a:xfrm>
            <a:off x="0" y="1850064"/>
            <a:ext cx="12434000" cy="2345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WHAT AWAITS US?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31FE78-CC94-8F40-8EAA-24FC375F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224" y="4001728"/>
            <a:ext cx="4133551" cy="555616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more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WTF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moments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818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457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NO MORE OPS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3DEA48A-26F5-0C49-BDC4-2D4D9CC45F30}"/>
              </a:ext>
            </a:extLst>
          </p:cNvPr>
          <p:cNvSpPr txBox="1">
            <a:spLocks/>
          </p:cNvSpPr>
          <p:nvPr/>
        </p:nvSpPr>
        <p:spPr>
          <a:xfrm>
            <a:off x="414453" y="5199776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3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452" y="648141"/>
            <a:ext cx="11363093" cy="4847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DOES IT FIT FOR ME?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3C0F1B0-D9A4-3C45-9D37-147187920D7F}"/>
              </a:ext>
            </a:extLst>
          </p:cNvPr>
          <p:cNvSpPr txBox="1">
            <a:spLocks/>
          </p:cNvSpPr>
          <p:nvPr/>
        </p:nvSpPr>
        <p:spPr>
          <a:xfrm>
            <a:off x="414453" y="4769774"/>
            <a:ext cx="11363093" cy="1320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It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depends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...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is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not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the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de-DE" sz="28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answear</a:t>
            </a:r>
            <a:r>
              <a:rPr lang="de-DE" sz="28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48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-1785314"/>
            <a:ext cx="12104913" cy="6857999"/>
          </a:xfrm>
        </p:spPr>
        <p:txBody>
          <a:bodyPr>
            <a:noAutofit/>
          </a:bodyPr>
          <a:lstStyle/>
          <a:p>
            <a:r>
              <a:rPr lang="de-DE" sz="22000" dirty="0">
                <a:latin typeface="DIN Alternate" panose="020B0500000000000000" pitchFamily="34" charset="77"/>
              </a:rPr>
              <a:t>#2019</a:t>
            </a:r>
          </a:p>
        </p:txBody>
      </p:sp>
    </p:spTree>
    <p:extLst>
      <p:ext uri="{BB962C8B-B14F-4D97-AF65-F5344CB8AC3E}">
        <p14:creationId xmlns:p14="http://schemas.microsoft.com/office/powerpoint/2010/main" val="2735794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XMhcLnFl4SyBq2n73-Gs4g.jpeg">
            <a:extLst>
              <a:ext uri="{FF2B5EF4-FFF2-40B4-BE49-F238E27FC236}">
                <a16:creationId xmlns:a16="http://schemas.microsoft.com/office/drawing/2014/main" id="{2BDC8656-47D5-1543-8F2B-F5A7A89E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35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1ABD84A-D3A8-D74C-A6E4-398CDF3D9E91}"/>
              </a:ext>
            </a:extLst>
          </p:cNvPr>
          <p:cNvSpPr/>
          <p:nvPr/>
        </p:nvSpPr>
        <p:spPr>
          <a:xfrm>
            <a:off x="5634657" y="2368399"/>
            <a:ext cx="5767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7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AB5E4EE-1B86-1E41-8A80-34D9E0D7458A}"/>
              </a:ext>
            </a:extLst>
          </p:cNvPr>
          <p:cNvCxnSpPr>
            <a:cxnSpLocks/>
          </p:cNvCxnSpPr>
          <p:nvPr/>
        </p:nvCxnSpPr>
        <p:spPr>
          <a:xfrm>
            <a:off x="1996440" y="1341120"/>
            <a:ext cx="0" cy="420624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CD49FC4-3659-BB4D-94A9-FF87029EC671}"/>
              </a:ext>
            </a:extLst>
          </p:cNvPr>
          <p:cNvCxnSpPr>
            <a:cxnSpLocks/>
          </p:cNvCxnSpPr>
          <p:nvPr/>
        </p:nvCxnSpPr>
        <p:spPr>
          <a:xfrm flipH="1">
            <a:off x="1996440" y="5547360"/>
            <a:ext cx="6979920" cy="0"/>
          </a:xfrm>
          <a:prstGeom prst="line">
            <a:avLst/>
          </a:prstGeom>
          <a:ln>
            <a:solidFill>
              <a:srgbClr val="7F7F7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0A4B8DBE-6E6F-7B4C-81FD-DFC7E581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546" y="5683113"/>
            <a:ext cx="1399107" cy="336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time * </a:t>
            </a: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invocations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9A85C81-3CA1-4547-B8AD-BF3BBBC516E2}"/>
              </a:ext>
            </a:extLst>
          </p:cNvPr>
          <p:cNvSpPr txBox="1">
            <a:spLocks/>
          </p:cNvSpPr>
          <p:nvPr/>
        </p:nvSpPr>
        <p:spPr>
          <a:xfrm>
            <a:off x="908266" y="1205368"/>
            <a:ext cx="1399107" cy="33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sz="1200" dirty="0" err="1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cost</a:t>
            </a:r>
            <a:endParaRPr lang="de-DE" sz="1200" dirty="0">
              <a:solidFill>
                <a:srgbClr val="7F7F7E"/>
              </a:solidFill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981A9A3-0604-D145-A4EA-8DED244082B7}"/>
              </a:ext>
            </a:extLst>
          </p:cNvPr>
          <p:cNvCxnSpPr>
            <a:cxnSpLocks/>
          </p:cNvCxnSpPr>
          <p:nvPr/>
        </p:nvCxnSpPr>
        <p:spPr>
          <a:xfrm flipH="1">
            <a:off x="2537460" y="494538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>
            <a:extLst>
              <a:ext uri="{FF2B5EF4-FFF2-40B4-BE49-F238E27FC236}">
                <a16:creationId xmlns:a16="http://schemas.microsoft.com/office/drawing/2014/main" id="{BF61443E-ED15-FE48-A063-F67C91B9A7C0}"/>
              </a:ext>
            </a:extLst>
          </p:cNvPr>
          <p:cNvSpPr txBox="1">
            <a:spLocks/>
          </p:cNvSpPr>
          <p:nvPr/>
        </p:nvSpPr>
        <p:spPr>
          <a:xfrm>
            <a:off x="4134592" y="-2407768"/>
            <a:ext cx="9333013" cy="382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ITS ABOUT €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5694772B-4BD5-274F-ADEE-570F0799D9CE}"/>
              </a:ext>
            </a:extLst>
          </p:cNvPr>
          <p:cNvCxnSpPr>
            <a:cxnSpLocks/>
          </p:cNvCxnSpPr>
          <p:nvPr/>
        </p:nvCxnSpPr>
        <p:spPr>
          <a:xfrm>
            <a:off x="3680460" y="4297680"/>
            <a:ext cx="0" cy="647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1B309680-1A1D-D448-8E34-6E8FABA084B3}"/>
              </a:ext>
            </a:extLst>
          </p:cNvPr>
          <p:cNvCxnSpPr>
            <a:cxnSpLocks/>
          </p:cNvCxnSpPr>
          <p:nvPr/>
        </p:nvCxnSpPr>
        <p:spPr>
          <a:xfrm flipH="1">
            <a:off x="3665220" y="429768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09FA86D3-8DE1-F145-9926-FAEE1D4C5A23}"/>
              </a:ext>
            </a:extLst>
          </p:cNvPr>
          <p:cNvCxnSpPr>
            <a:cxnSpLocks/>
          </p:cNvCxnSpPr>
          <p:nvPr/>
        </p:nvCxnSpPr>
        <p:spPr>
          <a:xfrm>
            <a:off x="4808220" y="3634740"/>
            <a:ext cx="0" cy="662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372019F4-46AD-034D-9DD7-560E894D0B7E}"/>
              </a:ext>
            </a:extLst>
          </p:cNvPr>
          <p:cNvCxnSpPr>
            <a:cxnSpLocks/>
          </p:cNvCxnSpPr>
          <p:nvPr/>
        </p:nvCxnSpPr>
        <p:spPr>
          <a:xfrm flipH="1">
            <a:off x="4808220" y="363474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73565B79-44D1-AB4E-BEEF-EF91D8E4E28C}"/>
              </a:ext>
            </a:extLst>
          </p:cNvPr>
          <p:cNvCxnSpPr>
            <a:cxnSpLocks/>
          </p:cNvCxnSpPr>
          <p:nvPr/>
        </p:nvCxnSpPr>
        <p:spPr>
          <a:xfrm flipH="1">
            <a:off x="5951220" y="2971799"/>
            <a:ext cx="7620" cy="662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437B1F68-1D2D-0845-8D0C-FBCEB925B9BE}"/>
              </a:ext>
            </a:extLst>
          </p:cNvPr>
          <p:cNvCxnSpPr>
            <a:cxnSpLocks/>
          </p:cNvCxnSpPr>
          <p:nvPr/>
        </p:nvCxnSpPr>
        <p:spPr>
          <a:xfrm flipH="1">
            <a:off x="5951220" y="2971800"/>
            <a:ext cx="11506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FDDDEFA-F7A8-1946-97C4-98D8EB2CE3B1}"/>
              </a:ext>
            </a:extLst>
          </p:cNvPr>
          <p:cNvCxnSpPr>
            <a:cxnSpLocks/>
          </p:cNvCxnSpPr>
          <p:nvPr/>
        </p:nvCxnSpPr>
        <p:spPr>
          <a:xfrm>
            <a:off x="2545080" y="2302933"/>
            <a:ext cx="6136556" cy="0"/>
          </a:xfrm>
          <a:prstGeom prst="line">
            <a:avLst/>
          </a:prstGeom>
          <a:ln w="1079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9388E56-0DB3-A748-964B-9BC859EA47BF}"/>
              </a:ext>
            </a:extLst>
          </p:cNvPr>
          <p:cNvCxnSpPr>
            <a:cxnSpLocks/>
          </p:cNvCxnSpPr>
          <p:nvPr/>
        </p:nvCxnSpPr>
        <p:spPr>
          <a:xfrm flipH="1">
            <a:off x="2545080" y="1912620"/>
            <a:ext cx="5227320" cy="303276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28862754-6F47-564A-8FCF-61C557C67B94}"/>
              </a:ext>
            </a:extLst>
          </p:cNvPr>
          <p:cNvCxnSpPr>
            <a:cxnSpLocks/>
          </p:cNvCxnSpPr>
          <p:nvPr/>
        </p:nvCxnSpPr>
        <p:spPr>
          <a:xfrm>
            <a:off x="7094220" y="2302933"/>
            <a:ext cx="0" cy="6714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1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1249401" y="2183902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481745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569310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671162" y="3317378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481745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569310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671162" y="2183902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48358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35923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37775" y="3784103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48358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35923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37775" y="2650627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9003340" y="32855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8061AEB1-B966-1D46-A09D-C66D2A4968E3}"/>
              </a:ext>
            </a:extLst>
          </p:cNvPr>
          <p:cNvSpPr/>
          <p:nvPr/>
        </p:nvSpPr>
        <p:spPr>
          <a:xfrm>
            <a:off x="9606744" y="387359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06A89468-AB0C-0648-98C1-72304DCD6AF6}"/>
              </a:ext>
            </a:extLst>
          </p:cNvPr>
          <p:cNvSpPr/>
          <p:nvPr/>
        </p:nvSpPr>
        <p:spPr>
          <a:xfrm>
            <a:off x="9615090" y="32855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9003339" y="38823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8810052" y="34714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6A9040C8-B8FA-FD49-8F8E-718FB2E2F3C6}"/>
              </a:ext>
            </a:extLst>
          </p:cNvPr>
          <p:cNvSpPr/>
          <p:nvPr/>
        </p:nvSpPr>
        <p:spPr>
          <a:xfrm>
            <a:off x="9413456" y="40594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3D083EB0-4D13-7E4C-90BA-A3FB5B3B898B}"/>
              </a:ext>
            </a:extLst>
          </p:cNvPr>
          <p:cNvSpPr/>
          <p:nvPr/>
        </p:nvSpPr>
        <p:spPr>
          <a:xfrm>
            <a:off x="9421802" y="34713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8810051" y="40682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54C28610-3009-9746-BF93-0291F435B4AD}"/>
              </a:ext>
            </a:extLst>
          </p:cNvPr>
          <p:cNvSpPr/>
          <p:nvPr/>
        </p:nvSpPr>
        <p:spPr>
          <a:xfrm>
            <a:off x="10215106" y="32818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B8820474-DCBE-474B-B2D2-01BCB52C13D9}"/>
              </a:ext>
            </a:extLst>
          </p:cNvPr>
          <p:cNvSpPr/>
          <p:nvPr/>
        </p:nvSpPr>
        <p:spPr>
          <a:xfrm>
            <a:off x="10818510" y="38698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3FBAF1B9-05ED-184C-8B4D-11B3B2AF4C8F}"/>
              </a:ext>
            </a:extLst>
          </p:cNvPr>
          <p:cNvSpPr/>
          <p:nvPr/>
        </p:nvSpPr>
        <p:spPr>
          <a:xfrm>
            <a:off x="10826856" y="32818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160408EF-4B23-8F42-B26B-54885BFEA5E2}"/>
              </a:ext>
            </a:extLst>
          </p:cNvPr>
          <p:cNvSpPr/>
          <p:nvPr/>
        </p:nvSpPr>
        <p:spPr>
          <a:xfrm>
            <a:off x="10215105" y="387867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4E0584C5-B7ED-1147-B324-387D50F73F19}"/>
              </a:ext>
            </a:extLst>
          </p:cNvPr>
          <p:cNvSpPr/>
          <p:nvPr/>
        </p:nvSpPr>
        <p:spPr>
          <a:xfrm>
            <a:off x="10021818" y="346768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7F5384B4-F0F4-F04A-B1A7-B74246CCEC28}"/>
              </a:ext>
            </a:extLst>
          </p:cNvPr>
          <p:cNvSpPr/>
          <p:nvPr/>
        </p:nvSpPr>
        <p:spPr>
          <a:xfrm>
            <a:off x="10625222" y="40557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68093318-2A77-E94A-94A0-03CFE0929D4A}"/>
              </a:ext>
            </a:extLst>
          </p:cNvPr>
          <p:cNvSpPr/>
          <p:nvPr/>
        </p:nvSpPr>
        <p:spPr>
          <a:xfrm>
            <a:off x="10633568" y="34676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D767ACE8-D96D-D14B-9340-F241A2A81BA7}"/>
              </a:ext>
            </a:extLst>
          </p:cNvPr>
          <p:cNvSpPr/>
          <p:nvPr/>
        </p:nvSpPr>
        <p:spPr>
          <a:xfrm>
            <a:off x="10021817" y="40645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9003340" y="21530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68D0818B-9086-8745-A06D-1C904BE40755}"/>
              </a:ext>
            </a:extLst>
          </p:cNvPr>
          <p:cNvSpPr/>
          <p:nvPr/>
        </p:nvSpPr>
        <p:spPr>
          <a:xfrm>
            <a:off x="9606744" y="274111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6FDFD2EF-B6D2-2942-AED8-40E1AF76FA68}"/>
              </a:ext>
            </a:extLst>
          </p:cNvPr>
          <p:cNvSpPr/>
          <p:nvPr/>
        </p:nvSpPr>
        <p:spPr>
          <a:xfrm>
            <a:off x="9615090" y="215307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9003339" y="274991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8810052" y="23389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47CD27B8-03D3-034C-A47A-89D4471F891F}"/>
              </a:ext>
            </a:extLst>
          </p:cNvPr>
          <p:cNvSpPr/>
          <p:nvPr/>
        </p:nvSpPr>
        <p:spPr>
          <a:xfrm>
            <a:off x="9413456" y="29269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Würfel 86">
            <a:extLst>
              <a:ext uri="{FF2B5EF4-FFF2-40B4-BE49-F238E27FC236}">
                <a16:creationId xmlns:a16="http://schemas.microsoft.com/office/drawing/2014/main" id="{650C4EDE-9920-2543-93CA-29F720C73CDB}"/>
              </a:ext>
            </a:extLst>
          </p:cNvPr>
          <p:cNvSpPr/>
          <p:nvPr/>
        </p:nvSpPr>
        <p:spPr>
          <a:xfrm>
            <a:off x="9421802" y="233892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8810051" y="29357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CA2498DD-0C44-3044-A5FA-3F636EDCE189}"/>
              </a:ext>
            </a:extLst>
          </p:cNvPr>
          <p:cNvSpPr/>
          <p:nvPr/>
        </p:nvSpPr>
        <p:spPr>
          <a:xfrm>
            <a:off x="10215106" y="214935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21D01A85-30A2-2D4C-A4B2-B3D2D22A098D}"/>
              </a:ext>
            </a:extLst>
          </p:cNvPr>
          <p:cNvSpPr/>
          <p:nvPr/>
        </p:nvSpPr>
        <p:spPr>
          <a:xfrm>
            <a:off x="10818510" y="273739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Würfel 90">
            <a:extLst>
              <a:ext uri="{FF2B5EF4-FFF2-40B4-BE49-F238E27FC236}">
                <a16:creationId xmlns:a16="http://schemas.microsoft.com/office/drawing/2014/main" id="{29E77D07-38E2-2448-9FB9-117073E93BD7}"/>
              </a:ext>
            </a:extLst>
          </p:cNvPr>
          <p:cNvSpPr/>
          <p:nvPr/>
        </p:nvSpPr>
        <p:spPr>
          <a:xfrm>
            <a:off x="10826856" y="21493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Würfel 91">
            <a:extLst>
              <a:ext uri="{FF2B5EF4-FFF2-40B4-BE49-F238E27FC236}">
                <a16:creationId xmlns:a16="http://schemas.microsoft.com/office/drawing/2014/main" id="{52AABB48-2354-1B4A-A1ED-AF108B0B02B6}"/>
              </a:ext>
            </a:extLst>
          </p:cNvPr>
          <p:cNvSpPr/>
          <p:nvPr/>
        </p:nvSpPr>
        <p:spPr>
          <a:xfrm>
            <a:off x="10215105" y="274620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>
            <a:extLst>
              <a:ext uri="{FF2B5EF4-FFF2-40B4-BE49-F238E27FC236}">
                <a16:creationId xmlns:a16="http://schemas.microsoft.com/office/drawing/2014/main" id="{87656409-49D8-254D-981E-C2C7DFBC90AC}"/>
              </a:ext>
            </a:extLst>
          </p:cNvPr>
          <p:cNvSpPr/>
          <p:nvPr/>
        </p:nvSpPr>
        <p:spPr>
          <a:xfrm>
            <a:off x="10021818" y="233520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Würfel 93">
            <a:extLst>
              <a:ext uri="{FF2B5EF4-FFF2-40B4-BE49-F238E27FC236}">
                <a16:creationId xmlns:a16="http://schemas.microsoft.com/office/drawing/2014/main" id="{3778A0E9-2F50-3448-9D60-060A7A8FB617}"/>
              </a:ext>
            </a:extLst>
          </p:cNvPr>
          <p:cNvSpPr/>
          <p:nvPr/>
        </p:nvSpPr>
        <p:spPr>
          <a:xfrm>
            <a:off x="10625222" y="29232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Würfel 94">
            <a:extLst>
              <a:ext uri="{FF2B5EF4-FFF2-40B4-BE49-F238E27FC236}">
                <a16:creationId xmlns:a16="http://schemas.microsoft.com/office/drawing/2014/main" id="{4866CD83-DDE8-344F-B0A0-AA26E2A4FD0D}"/>
              </a:ext>
            </a:extLst>
          </p:cNvPr>
          <p:cNvSpPr/>
          <p:nvPr/>
        </p:nvSpPr>
        <p:spPr>
          <a:xfrm>
            <a:off x="10633568" y="23352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Würfel 95">
            <a:extLst>
              <a:ext uri="{FF2B5EF4-FFF2-40B4-BE49-F238E27FC236}">
                <a16:creationId xmlns:a16="http://schemas.microsoft.com/office/drawing/2014/main" id="{C7841FB6-3ACA-AB48-8D77-C2ACF1F09D92}"/>
              </a:ext>
            </a:extLst>
          </p:cNvPr>
          <p:cNvSpPr/>
          <p:nvPr/>
        </p:nvSpPr>
        <p:spPr>
          <a:xfrm>
            <a:off x="10021817" y="293205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8620481" y="36721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ürfel 97">
            <a:extLst>
              <a:ext uri="{FF2B5EF4-FFF2-40B4-BE49-F238E27FC236}">
                <a16:creationId xmlns:a16="http://schemas.microsoft.com/office/drawing/2014/main" id="{CFF28BC1-2E76-3941-A682-05B1C65E5D36}"/>
              </a:ext>
            </a:extLst>
          </p:cNvPr>
          <p:cNvSpPr/>
          <p:nvPr/>
        </p:nvSpPr>
        <p:spPr>
          <a:xfrm>
            <a:off x="9223885" y="426016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Würfel 98">
            <a:extLst>
              <a:ext uri="{FF2B5EF4-FFF2-40B4-BE49-F238E27FC236}">
                <a16:creationId xmlns:a16="http://schemas.microsoft.com/office/drawing/2014/main" id="{A3E3EC35-B0BC-4449-9576-EE73EAA1175E}"/>
              </a:ext>
            </a:extLst>
          </p:cNvPr>
          <p:cNvSpPr/>
          <p:nvPr/>
        </p:nvSpPr>
        <p:spPr>
          <a:xfrm>
            <a:off x="9232231" y="36721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8620480" y="426896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8427193" y="385797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Würfel 101">
            <a:extLst>
              <a:ext uri="{FF2B5EF4-FFF2-40B4-BE49-F238E27FC236}">
                <a16:creationId xmlns:a16="http://schemas.microsoft.com/office/drawing/2014/main" id="{A2AEFC0D-FA7A-144F-A68E-8399C95CEBC7}"/>
              </a:ext>
            </a:extLst>
          </p:cNvPr>
          <p:cNvSpPr/>
          <p:nvPr/>
        </p:nvSpPr>
        <p:spPr>
          <a:xfrm>
            <a:off x="9030597" y="444601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Würfel 102">
            <a:extLst>
              <a:ext uri="{FF2B5EF4-FFF2-40B4-BE49-F238E27FC236}">
                <a16:creationId xmlns:a16="http://schemas.microsoft.com/office/drawing/2014/main" id="{60E75FB4-8E31-8042-9FC8-7E8A5D401564}"/>
              </a:ext>
            </a:extLst>
          </p:cNvPr>
          <p:cNvSpPr/>
          <p:nvPr/>
        </p:nvSpPr>
        <p:spPr>
          <a:xfrm>
            <a:off x="9038943" y="38579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8427192" y="44548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Würfel 104">
            <a:extLst>
              <a:ext uri="{FF2B5EF4-FFF2-40B4-BE49-F238E27FC236}">
                <a16:creationId xmlns:a16="http://schemas.microsoft.com/office/drawing/2014/main" id="{AE99B65A-0A84-9041-8FA6-DBB5AC96915B}"/>
              </a:ext>
            </a:extLst>
          </p:cNvPr>
          <p:cNvSpPr/>
          <p:nvPr/>
        </p:nvSpPr>
        <p:spPr>
          <a:xfrm>
            <a:off x="9832247" y="366840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Würfel 105">
            <a:extLst>
              <a:ext uri="{FF2B5EF4-FFF2-40B4-BE49-F238E27FC236}">
                <a16:creationId xmlns:a16="http://schemas.microsoft.com/office/drawing/2014/main" id="{46549B8B-8958-EA49-8389-72E6307DEFD8}"/>
              </a:ext>
            </a:extLst>
          </p:cNvPr>
          <p:cNvSpPr/>
          <p:nvPr/>
        </p:nvSpPr>
        <p:spPr>
          <a:xfrm>
            <a:off x="10435651" y="425644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Würfel 106">
            <a:extLst>
              <a:ext uri="{FF2B5EF4-FFF2-40B4-BE49-F238E27FC236}">
                <a16:creationId xmlns:a16="http://schemas.microsoft.com/office/drawing/2014/main" id="{76EC5587-98B1-654D-B589-FF88BD32DA6A}"/>
              </a:ext>
            </a:extLst>
          </p:cNvPr>
          <p:cNvSpPr/>
          <p:nvPr/>
        </p:nvSpPr>
        <p:spPr>
          <a:xfrm>
            <a:off x="10443997" y="36684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Würfel 107">
            <a:extLst>
              <a:ext uri="{FF2B5EF4-FFF2-40B4-BE49-F238E27FC236}">
                <a16:creationId xmlns:a16="http://schemas.microsoft.com/office/drawing/2014/main" id="{05440E45-72BA-1A4D-B5E6-ABB381E03DE8}"/>
              </a:ext>
            </a:extLst>
          </p:cNvPr>
          <p:cNvSpPr/>
          <p:nvPr/>
        </p:nvSpPr>
        <p:spPr>
          <a:xfrm>
            <a:off x="9832246" y="426525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Würfel 108">
            <a:extLst>
              <a:ext uri="{FF2B5EF4-FFF2-40B4-BE49-F238E27FC236}">
                <a16:creationId xmlns:a16="http://schemas.microsoft.com/office/drawing/2014/main" id="{9BC781E7-0181-AB42-B3B5-50D872CFF00F}"/>
              </a:ext>
            </a:extLst>
          </p:cNvPr>
          <p:cNvSpPr/>
          <p:nvPr/>
        </p:nvSpPr>
        <p:spPr>
          <a:xfrm>
            <a:off x="9638959" y="385425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Würfel 109">
            <a:extLst>
              <a:ext uri="{FF2B5EF4-FFF2-40B4-BE49-F238E27FC236}">
                <a16:creationId xmlns:a16="http://schemas.microsoft.com/office/drawing/2014/main" id="{2D62A166-FC65-5843-AB04-8165E00E9783}"/>
              </a:ext>
            </a:extLst>
          </p:cNvPr>
          <p:cNvSpPr/>
          <p:nvPr/>
        </p:nvSpPr>
        <p:spPr>
          <a:xfrm>
            <a:off x="10242363" y="444230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Würfel 110">
            <a:extLst>
              <a:ext uri="{FF2B5EF4-FFF2-40B4-BE49-F238E27FC236}">
                <a16:creationId xmlns:a16="http://schemas.microsoft.com/office/drawing/2014/main" id="{62EC9252-169C-E848-B4B2-3C2756EA8216}"/>
              </a:ext>
            </a:extLst>
          </p:cNvPr>
          <p:cNvSpPr/>
          <p:nvPr/>
        </p:nvSpPr>
        <p:spPr>
          <a:xfrm>
            <a:off x="10250709" y="38542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Würfel 111">
            <a:extLst>
              <a:ext uri="{FF2B5EF4-FFF2-40B4-BE49-F238E27FC236}">
                <a16:creationId xmlns:a16="http://schemas.microsoft.com/office/drawing/2014/main" id="{8E9CC379-5587-BF46-8DC7-D4F102EA1AC7}"/>
              </a:ext>
            </a:extLst>
          </p:cNvPr>
          <p:cNvSpPr/>
          <p:nvPr/>
        </p:nvSpPr>
        <p:spPr>
          <a:xfrm>
            <a:off x="9638958" y="445110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8620481" y="25396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Würfel 113">
            <a:extLst>
              <a:ext uri="{FF2B5EF4-FFF2-40B4-BE49-F238E27FC236}">
                <a16:creationId xmlns:a16="http://schemas.microsoft.com/office/drawing/2014/main" id="{EA203982-ADE7-5646-9178-D5D5DEDE3F75}"/>
              </a:ext>
            </a:extLst>
          </p:cNvPr>
          <p:cNvSpPr/>
          <p:nvPr/>
        </p:nvSpPr>
        <p:spPr>
          <a:xfrm>
            <a:off x="9223885" y="312769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Würfel 114">
            <a:extLst>
              <a:ext uri="{FF2B5EF4-FFF2-40B4-BE49-F238E27FC236}">
                <a16:creationId xmlns:a16="http://schemas.microsoft.com/office/drawing/2014/main" id="{168BF3FD-2EAF-1143-BC77-6A06FD5D5CC6}"/>
              </a:ext>
            </a:extLst>
          </p:cNvPr>
          <p:cNvSpPr/>
          <p:nvPr/>
        </p:nvSpPr>
        <p:spPr>
          <a:xfrm>
            <a:off x="9232231" y="25396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8620480" y="313649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8427193" y="27255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Würfel 117">
            <a:extLst>
              <a:ext uri="{FF2B5EF4-FFF2-40B4-BE49-F238E27FC236}">
                <a16:creationId xmlns:a16="http://schemas.microsoft.com/office/drawing/2014/main" id="{E51C1E62-D4A8-E94D-B0AF-7E0C0A9DF844}"/>
              </a:ext>
            </a:extLst>
          </p:cNvPr>
          <p:cNvSpPr/>
          <p:nvPr/>
        </p:nvSpPr>
        <p:spPr>
          <a:xfrm>
            <a:off x="9030597" y="33135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Würfel 118">
            <a:extLst>
              <a:ext uri="{FF2B5EF4-FFF2-40B4-BE49-F238E27FC236}">
                <a16:creationId xmlns:a16="http://schemas.microsoft.com/office/drawing/2014/main" id="{47C276CE-1A19-174A-8084-38EB89D8BF12}"/>
              </a:ext>
            </a:extLst>
          </p:cNvPr>
          <p:cNvSpPr/>
          <p:nvPr/>
        </p:nvSpPr>
        <p:spPr>
          <a:xfrm>
            <a:off x="9038943" y="27254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8427192" y="33223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Würfel 120">
            <a:extLst>
              <a:ext uri="{FF2B5EF4-FFF2-40B4-BE49-F238E27FC236}">
                <a16:creationId xmlns:a16="http://schemas.microsoft.com/office/drawing/2014/main" id="{24651AD9-8E3E-4547-864D-A13009E74EDC}"/>
              </a:ext>
            </a:extLst>
          </p:cNvPr>
          <p:cNvSpPr/>
          <p:nvPr/>
        </p:nvSpPr>
        <p:spPr>
          <a:xfrm>
            <a:off x="9832247" y="25359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Würfel 121">
            <a:extLst>
              <a:ext uri="{FF2B5EF4-FFF2-40B4-BE49-F238E27FC236}">
                <a16:creationId xmlns:a16="http://schemas.microsoft.com/office/drawing/2014/main" id="{501EA927-7207-B143-9714-C33E9B99912B}"/>
              </a:ext>
            </a:extLst>
          </p:cNvPr>
          <p:cNvSpPr/>
          <p:nvPr/>
        </p:nvSpPr>
        <p:spPr>
          <a:xfrm>
            <a:off x="10435651" y="31239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Würfel 122">
            <a:extLst>
              <a:ext uri="{FF2B5EF4-FFF2-40B4-BE49-F238E27FC236}">
                <a16:creationId xmlns:a16="http://schemas.microsoft.com/office/drawing/2014/main" id="{FA99A9D4-1D8E-7346-9A5E-3069FD2495C0}"/>
              </a:ext>
            </a:extLst>
          </p:cNvPr>
          <p:cNvSpPr/>
          <p:nvPr/>
        </p:nvSpPr>
        <p:spPr>
          <a:xfrm>
            <a:off x="10443997" y="25359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Würfel 123">
            <a:extLst>
              <a:ext uri="{FF2B5EF4-FFF2-40B4-BE49-F238E27FC236}">
                <a16:creationId xmlns:a16="http://schemas.microsoft.com/office/drawing/2014/main" id="{31C6F8C7-0874-9D49-B426-BBD2028E66AF}"/>
              </a:ext>
            </a:extLst>
          </p:cNvPr>
          <p:cNvSpPr/>
          <p:nvPr/>
        </p:nvSpPr>
        <p:spPr>
          <a:xfrm>
            <a:off x="9832246" y="313277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Würfel 124">
            <a:extLst>
              <a:ext uri="{FF2B5EF4-FFF2-40B4-BE49-F238E27FC236}">
                <a16:creationId xmlns:a16="http://schemas.microsoft.com/office/drawing/2014/main" id="{3718430B-D524-DA4F-BE49-CFA3FF6C046A}"/>
              </a:ext>
            </a:extLst>
          </p:cNvPr>
          <p:cNvSpPr/>
          <p:nvPr/>
        </p:nvSpPr>
        <p:spPr>
          <a:xfrm>
            <a:off x="9638959" y="272178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Würfel 125">
            <a:extLst>
              <a:ext uri="{FF2B5EF4-FFF2-40B4-BE49-F238E27FC236}">
                <a16:creationId xmlns:a16="http://schemas.microsoft.com/office/drawing/2014/main" id="{E0537F99-284B-844B-8DEF-8220196563D0}"/>
              </a:ext>
            </a:extLst>
          </p:cNvPr>
          <p:cNvSpPr/>
          <p:nvPr/>
        </p:nvSpPr>
        <p:spPr>
          <a:xfrm>
            <a:off x="10242363" y="33098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Würfel 126">
            <a:extLst>
              <a:ext uri="{FF2B5EF4-FFF2-40B4-BE49-F238E27FC236}">
                <a16:creationId xmlns:a16="http://schemas.microsoft.com/office/drawing/2014/main" id="{C28E425A-3E33-334A-A5BC-409090B1062C}"/>
              </a:ext>
            </a:extLst>
          </p:cNvPr>
          <p:cNvSpPr/>
          <p:nvPr/>
        </p:nvSpPr>
        <p:spPr>
          <a:xfrm>
            <a:off x="10250709" y="27217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Würfel 127">
            <a:extLst>
              <a:ext uri="{FF2B5EF4-FFF2-40B4-BE49-F238E27FC236}">
                <a16:creationId xmlns:a16="http://schemas.microsoft.com/office/drawing/2014/main" id="{E0D3432B-57A4-7647-A501-A5FBA8B74AED}"/>
              </a:ext>
            </a:extLst>
          </p:cNvPr>
          <p:cNvSpPr/>
          <p:nvPr/>
        </p:nvSpPr>
        <p:spPr>
          <a:xfrm>
            <a:off x="9638958" y="331863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15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1" name="3D-Modell 20" descr="Dunkelgraue Kugel">
                <a:extLst>
                  <a:ext uri="{FF2B5EF4-FFF2-40B4-BE49-F238E27FC236}">
                    <a16:creationId xmlns:a16="http://schemas.microsoft.com/office/drawing/2014/main" id="{57A118F2-E360-1A43-8CB1-CD3C69B7757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5" y="3983995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1" name="3D-Modell 20" descr="Dunkelgraue Kugel">
                <a:extLst>
                  <a:ext uri="{FF2B5EF4-FFF2-40B4-BE49-F238E27FC236}">
                    <a16:creationId xmlns:a16="http://schemas.microsoft.com/office/drawing/2014/main" id="{57A118F2-E360-1A43-8CB1-CD3C69B77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5" y="3983995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-Modell 21" descr="Dunkelgraue Kugel">
                <a:extLst>
                  <a:ext uri="{FF2B5EF4-FFF2-40B4-BE49-F238E27FC236}">
                    <a16:creationId xmlns:a16="http://schemas.microsoft.com/office/drawing/2014/main" id="{12B0F90A-E5D7-824F-B1EE-E0BF623B7AE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57799" y="398399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-Modell 21" descr="Dunkelgraue Kugel">
                <a:extLst>
                  <a:ext uri="{FF2B5EF4-FFF2-40B4-BE49-F238E27FC236}">
                    <a16:creationId xmlns:a16="http://schemas.microsoft.com/office/drawing/2014/main" id="{12B0F90A-E5D7-824F-B1EE-E0BF623B7A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7799" y="3983995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3D-Modell 22" descr="Dunkelgraue Kugel">
                <a:extLst>
                  <a:ext uri="{FF2B5EF4-FFF2-40B4-BE49-F238E27FC236}">
                    <a16:creationId xmlns:a16="http://schemas.microsoft.com/office/drawing/2014/main" id="{4549D04A-8318-F744-828E-C7F88F3A35C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068600" y="402534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3D-Modell 22" descr="Dunkelgraue Kugel">
                <a:extLst>
                  <a:ext uri="{FF2B5EF4-FFF2-40B4-BE49-F238E27FC236}">
                    <a16:creationId xmlns:a16="http://schemas.microsoft.com/office/drawing/2014/main" id="{4549D04A-8318-F744-828E-C7F88F3A35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68600" y="402534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06375" y="2776375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5" y="2776375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5" name="3D-Modell 24" descr="Dunkelgraue Kugel">
                <a:extLst>
                  <a:ext uri="{FF2B5EF4-FFF2-40B4-BE49-F238E27FC236}">
                    <a16:creationId xmlns:a16="http://schemas.microsoft.com/office/drawing/2014/main" id="{E5A59D76-A837-1841-B98A-42EA306F49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1402035"/>
                  </p:ext>
                </p:extLst>
              </p:nvPr>
            </p:nvGraphicFramePr>
            <p:xfrm>
              <a:off x="9919974" y="1517307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5" name="3D-Modell 24" descr="Dunkelgraue Kugel">
                <a:extLst>
                  <a:ext uri="{FF2B5EF4-FFF2-40B4-BE49-F238E27FC236}">
                    <a16:creationId xmlns:a16="http://schemas.microsoft.com/office/drawing/2014/main" id="{E5A59D76-A837-1841-B98A-42EA306F49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19974" y="1517307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-Modell 25" descr="Dunkelgraue Kugel">
                <a:extLst>
                  <a:ext uri="{FF2B5EF4-FFF2-40B4-BE49-F238E27FC236}">
                    <a16:creationId xmlns:a16="http://schemas.microsoft.com/office/drawing/2014/main" id="{27566F0A-C125-E240-B031-CA337B7EDFA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068600" y="281772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-Modell 25" descr="Dunkelgraue Kugel">
                <a:extLst>
                  <a:ext uri="{FF2B5EF4-FFF2-40B4-BE49-F238E27FC236}">
                    <a16:creationId xmlns:a16="http://schemas.microsoft.com/office/drawing/2014/main" id="{27566F0A-C125-E240-B031-CA337B7EDF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68600" y="281772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7" name="3D-Modell 26" descr="Dunkelgraue Kugel">
                <a:extLst>
                  <a:ext uri="{FF2B5EF4-FFF2-40B4-BE49-F238E27FC236}">
                    <a16:creationId xmlns:a16="http://schemas.microsoft.com/office/drawing/2014/main" id="{D20E4DEC-16E5-4B4A-A5EC-39A2067FE0A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215862" y="4475662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7" name="3D-Modell 26" descr="Dunkelgraue Kugel">
                <a:extLst>
                  <a:ext uri="{FF2B5EF4-FFF2-40B4-BE49-F238E27FC236}">
                    <a16:creationId xmlns:a16="http://schemas.microsoft.com/office/drawing/2014/main" id="{D20E4DEC-16E5-4B4A-A5EC-39A2067FE0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5862" y="4475662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8" name="3D-Modell 27" descr="Dunkelgraue Kugel">
                <a:extLst>
                  <a:ext uri="{FF2B5EF4-FFF2-40B4-BE49-F238E27FC236}">
                    <a16:creationId xmlns:a16="http://schemas.microsoft.com/office/drawing/2014/main" id="{DF6AF862-2580-FA49-8574-EAD3C4D297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9190304"/>
                  </p:ext>
                </p:extLst>
              </p:nvPr>
            </p:nvGraphicFramePr>
            <p:xfrm>
              <a:off x="8753706" y="64169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8" name="3D-Modell 27" descr="Dunkelgraue Kugel">
                <a:extLst>
                  <a:ext uri="{FF2B5EF4-FFF2-40B4-BE49-F238E27FC236}">
                    <a16:creationId xmlns:a16="http://schemas.microsoft.com/office/drawing/2014/main" id="{DF6AF862-2580-FA49-8574-EAD3C4D297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3706" y="64169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9" name="3D-Modell 28" descr="Dunkelgraue Kugel">
                <a:extLst>
                  <a:ext uri="{FF2B5EF4-FFF2-40B4-BE49-F238E27FC236}">
                    <a16:creationId xmlns:a16="http://schemas.microsoft.com/office/drawing/2014/main" id="{CEBCB46F-E5A8-8142-9ECD-180456F3D7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8873878"/>
                  </p:ext>
                </p:extLst>
              </p:nvPr>
            </p:nvGraphicFramePr>
            <p:xfrm>
              <a:off x="10773888" y="5340693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9" name="3D-Modell 28" descr="Dunkelgraue Kugel">
                <a:extLst>
                  <a:ext uri="{FF2B5EF4-FFF2-40B4-BE49-F238E27FC236}">
                    <a16:creationId xmlns:a16="http://schemas.microsoft.com/office/drawing/2014/main" id="{CEBCB46F-E5A8-8142-9ECD-180456F3D7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73888" y="5340693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0" name="3D-Modell 29" descr="Dunkelgraue Kugel">
                <a:extLst>
                  <a:ext uri="{FF2B5EF4-FFF2-40B4-BE49-F238E27FC236}">
                    <a16:creationId xmlns:a16="http://schemas.microsoft.com/office/drawing/2014/main" id="{95C2044C-02F2-1A4D-9F85-F00B82E465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2818781"/>
                  </p:ext>
                </p:extLst>
              </p:nvPr>
            </p:nvGraphicFramePr>
            <p:xfrm>
              <a:off x="1661285" y="790504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0" name="3D-Modell 29" descr="Dunkelgraue Kugel">
                <a:extLst>
                  <a:ext uri="{FF2B5EF4-FFF2-40B4-BE49-F238E27FC236}">
                    <a16:creationId xmlns:a16="http://schemas.microsoft.com/office/drawing/2014/main" id="{95C2044C-02F2-1A4D-9F85-F00B82E465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1285" y="790504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3D-Modell 30" descr="Dunkelgraue Kugel">
                <a:extLst>
                  <a:ext uri="{FF2B5EF4-FFF2-40B4-BE49-F238E27FC236}">
                    <a16:creationId xmlns:a16="http://schemas.microsoft.com/office/drawing/2014/main" id="{47589A4B-59DD-D644-8ED0-C76EB065808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67286" y="3268042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3D-Modell 30" descr="Dunkelgraue Kugel">
                <a:extLst>
                  <a:ext uri="{FF2B5EF4-FFF2-40B4-BE49-F238E27FC236}">
                    <a16:creationId xmlns:a16="http://schemas.microsoft.com/office/drawing/2014/main" id="{47589A4B-59DD-D644-8ED0-C76EB0658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7286" y="3268042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2" name="3D-Modell 31" descr="Dunkelgraue Kugel">
                <a:extLst>
                  <a:ext uri="{FF2B5EF4-FFF2-40B4-BE49-F238E27FC236}">
                    <a16:creationId xmlns:a16="http://schemas.microsoft.com/office/drawing/2014/main" id="{9EA3BEF5-62C6-B849-9C0F-0D47E1A070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4401320"/>
                  </p:ext>
                </p:extLst>
              </p:nvPr>
            </p:nvGraphicFramePr>
            <p:xfrm>
              <a:off x="10651734" y="367027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2" name="3D-Modell 31" descr="Dunkelgraue Kugel">
                <a:extLst>
                  <a:ext uri="{FF2B5EF4-FFF2-40B4-BE49-F238E27FC236}">
                    <a16:creationId xmlns:a16="http://schemas.microsoft.com/office/drawing/2014/main" id="{9EA3BEF5-62C6-B849-9C0F-0D47E1A070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734" y="367027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3" name="3D-Modell 32" descr="Dunkelgraue Kugel">
                <a:extLst>
                  <a:ext uri="{FF2B5EF4-FFF2-40B4-BE49-F238E27FC236}">
                    <a16:creationId xmlns:a16="http://schemas.microsoft.com/office/drawing/2014/main" id="{1B416405-53E0-C040-B7F0-D503E2895E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5097638"/>
                  </p:ext>
                </p:extLst>
              </p:nvPr>
            </p:nvGraphicFramePr>
            <p:xfrm>
              <a:off x="6430596" y="577342"/>
              <a:ext cx="1106891" cy="111615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06891" cy="111615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977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3" name="3D-Modell 32" descr="Dunkelgraue Kugel">
                <a:extLst>
                  <a:ext uri="{FF2B5EF4-FFF2-40B4-BE49-F238E27FC236}">
                    <a16:creationId xmlns:a16="http://schemas.microsoft.com/office/drawing/2014/main" id="{1B416405-53E0-C040-B7F0-D503E2895E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596" y="577342"/>
                <a:ext cx="1106891" cy="1116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4" name="3D-Modell 33" descr="Dunkelgraue Kugel">
                <a:extLst>
                  <a:ext uri="{FF2B5EF4-FFF2-40B4-BE49-F238E27FC236}">
                    <a16:creationId xmlns:a16="http://schemas.microsoft.com/office/drawing/2014/main" id="{F9DB8443-DB9F-564E-8792-84FD5EE31C0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52286" y="5008682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4" name="3D-Modell 33" descr="Dunkelgraue Kugel">
                <a:extLst>
                  <a:ext uri="{FF2B5EF4-FFF2-40B4-BE49-F238E27FC236}">
                    <a16:creationId xmlns:a16="http://schemas.microsoft.com/office/drawing/2014/main" id="{F9DB8443-DB9F-564E-8792-84FD5EE31C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2286" y="5008682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3D-Modell 34" descr="Dunkelgraue Kugel">
                <a:extLst>
                  <a:ext uri="{FF2B5EF4-FFF2-40B4-BE49-F238E27FC236}">
                    <a16:creationId xmlns:a16="http://schemas.microsoft.com/office/drawing/2014/main" id="{E71264EC-50EF-4D4A-A840-FAB6C563200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3087" y="505003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3D-Modell 34" descr="Dunkelgraue Kugel">
                <a:extLst>
                  <a:ext uri="{FF2B5EF4-FFF2-40B4-BE49-F238E27FC236}">
                    <a16:creationId xmlns:a16="http://schemas.microsoft.com/office/drawing/2014/main" id="{E71264EC-50EF-4D4A-A840-FAB6C5632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087" y="5050035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6" name="3D-Modell 35" descr="Dunkelgraue Kugel">
                <a:extLst>
                  <a:ext uri="{FF2B5EF4-FFF2-40B4-BE49-F238E27FC236}">
                    <a16:creationId xmlns:a16="http://schemas.microsoft.com/office/drawing/2014/main" id="{DD6F467C-7CC0-ED4E-81FE-397BD6D843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5958892"/>
                  </p:ext>
                </p:extLst>
              </p:nvPr>
            </p:nvGraphicFramePr>
            <p:xfrm>
              <a:off x="6827785" y="2215478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549746" ay="653233" az="-313432"/>
                    <am3d:postTrans dx="0" dy="0" dz="0"/>
                  </am3d:trans>
                  <am3d:attrSrcUrl r:id="rId4"/>
                  <am3d:raster rName="Office3DRenderer" rVer="16.0.8326">
                    <am3d:blip r:embed="rId11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6" name="3D-Modell 35" descr="Dunkelgraue Kugel">
                <a:extLst>
                  <a:ext uri="{FF2B5EF4-FFF2-40B4-BE49-F238E27FC236}">
                    <a16:creationId xmlns:a16="http://schemas.microsoft.com/office/drawing/2014/main" id="{DD6F467C-7CC0-ED4E-81FE-397BD6D843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7785" y="2215478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3D-Modell 36" descr="Dunkelgraue Kugel">
                <a:extLst>
                  <a:ext uri="{FF2B5EF4-FFF2-40B4-BE49-F238E27FC236}">
                    <a16:creationId xmlns:a16="http://schemas.microsoft.com/office/drawing/2014/main" id="{B707BD79-97DE-E546-8933-3114AADCB5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6567229"/>
                  </p:ext>
                </p:extLst>
              </p:nvPr>
            </p:nvGraphicFramePr>
            <p:xfrm>
              <a:off x="5788514" y="950161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3D-Modell 36" descr="Dunkelgraue Kugel">
                <a:extLst>
                  <a:ext uri="{FF2B5EF4-FFF2-40B4-BE49-F238E27FC236}">
                    <a16:creationId xmlns:a16="http://schemas.microsoft.com/office/drawing/2014/main" id="{B707BD79-97DE-E546-8933-3114AADCB5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8514" y="950161"/>
                <a:ext cx="1166268" cy="1166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3D-Modell 37" descr="Dunkelgraue Kugel">
                <a:extLst>
                  <a:ext uri="{FF2B5EF4-FFF2-40B4-BE49-F238E27FC236}">
                    <a16:creationId xmlns:a16="http://schemas.microsoft.com/office/drawing/2014/main" id="{E0318A01-B4B5-7946-B36A-3B007053A4B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63087" y="3842415"/>
              <a:ext cx="1166268" cy="11662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66268" cy="1166267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377830" ay="3375461" az="-10448402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9775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3D-Modell 37" descr="Dunkelgraue Kugel">
                <a:extLst>
                  <a:ext uri="{FF2B5EF4-FFF2-40B4-BE49-F238E27FC236}">
                    <a16:creationId xmlns:a16="http://schemas.microsoft.com/office/drawing/2014/main" id="{E0318A01-B4B5-7946-B36A-3B007053A4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087" y="3842415"/>
                <a:ext cx="1166268" cy="1166267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Würfel 38">
            <a:extLst>
              <a:ext uri="{FF2B5EF4-FFF2-40B4-BE49-F238E27FC236}">
                <a16:creationId xmlns:a16="http://schemas.microsoft.com/office/drawing/2014/main" id="{ED293EB3-1FB5-A541-94D7-0321E81A10D4}"/>
              </a:ext>
            </a:extLst>
          </p:cNvPr>
          <p:cNvSpPr/>
          <p:nvPr/>
        </p:nvSpPr>
        <p:spPr>
          <a:xfrm>
            <a:off x="3071608" y="32526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DDDCA9E-DF6D-E548-A8CD-2A5C3089CB1B}"/>
              </a:ext>
            </a:extLst>
          </p:cNvPr>
          <p:cNvSpPr/>
          <p:nvPr/>
        </p:nvSpPr>
        <p:spPr>
          <a:xfrm>
            <a:off x="3675012" y="384066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9A6F2255-A099-534A-80FC-D2E3E947E44D}"/>
              </a:ext>
            </a:extLst>
          </p:cNvPr>
          <p:cNvSpPr/>
          <p:nvPr/>
        </p:nvSpPr>
        <p:spPr>
          <a:xfrm>
            <a:off x="3683358" y="325262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D740922E-E287-794C-8552-2E188FBA6249}"/>
              </a:ext>
            </a:extLst>
          </p:cNvPr>
          <p:cNvSpPr/>
          <p:nvPr/>
        </p:nvSpPr>
        <p:spPr>
          <a:xfrm>
            <a:off x="3071607" y="38494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6921EC00-5A26-CE44-8276-3A523B9BC8B0}"/>
              </a:ext>
            </a:extLst>
          </p:cNvPr>
          <p:cNvSpPr/>
          <p:nvPr/>
        </p:nvSpPr>
        <p:spPr>
          <a:xfrm>
            <a:off x="2878320" y="34384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6334519F-7885-CB41-9BEB-8A458269EA54}"/>
              </a:ext>
            </a:extLst>
          </p:cNvPr>
          <p:cNvSpPr/>
          <p:nvPr/>
        </p:nvSpPr>
        <p:spPr>
          <a:xfrm>
            <a:off x="3481724" y="402651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9F8B1A82-8DEE-B244-88D0-19CEB38F363D}"/>
              </a:ext>
            </a:extLst>
          </p:cNvPr>
          <p:cNvSpPr/>
          <p:nvPr/>
        </p:nvSpPr>
        <p:spPr>
          <a:xfrm>
            <a:off x="3490070" y="34384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65489141-BB82-8044-9472-FAD88B0BD8A4}"/>
              </a:ext>
            </a:extLst>
          </p:cNvPr>
          <p:cNvSpPr/>
          <p:nvPr/>
        </p:nvSpPr>
        <p:spPr>
          <a:xfrm>
            <a:off x="2878319" y="40353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D0402651-2CA7-C749-BB96-B2DB54C3FC5D}"/>
              </a:ext>
            </a:extLst>
          </p:cNvPr>
          <p:cNvSpPr/>
          <p:nvPr/>
        </p:nvSpPr>
        <p:spPr>
          <a:xfrm>
            <a:off x="4283374" y="32489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3081FBE2-200B-E841-BD4B-494E1C368F03}"/>
              </a:ext>
            </a:extLst>
          </p:cNvPr>
          <p:cNvSpPr/>
          <p:nvPr/>
        </p:nvSpPr>
        <p:spPr>
          <a:xfrm>
            <a:off x="4886778" y="38369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02BBDBA7-A42D-0F4C-B54F-D3DEED043BA5}"/>
              </a:ext>
            </a:extLst>
          </p:cNvPr>
          <p:cNvSpPr/>
          <p:nvPr/>
        </p:nvSpPr>
        <p:spPr>
          <a:xfrm>
            <a:off x="4895124" y="32489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2A04052A-0277-9243-ABA1-677FAD1F8051}"/>
              </a:ext>
            </a:extLst>
          </p:cNvPr>
          <p:cNvSpPr/>
          <p:nvPr/>
        </p:nvSpPr>
        <p:spPr>
          <a:xfrm>
            <a:off x="4283373" y="38457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>
            <a:extLst>
              <a:ext uri="{FF2B5EF4-FFF2-40B4-BE49-F238E27FC236}">
                <a16:creationId xmlns:a16="http://schemas.microsoft.com/office/drawing/2014/main" id="{AB417FE6-9432-4D4B-BC03-99B406D5A672}"/>
              </a:ext>
            </a:extLst>
          </p:cNvPr>
          <p:cNvSpPr/>
          <p:nvPr/>
        </p:nvSpPr>
        <p:spPr>
          <a:xfrm>
            <a:off x="4090086" y="34347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>
            <a:extLst>
              <a:ext uri="{FF2B5EF4-FFF2-40B4-BE49-F238E27FC236}">
                <a16:creationId xmlns:a16="http://schemas.microsoft.com/office/drawing/2014/main" id="{5C902577-1EDE-B945-BE9A-FBD54F61F090}"/>
              </a:ext>
            </a:extLst>
          </p:cNvPr>
          <p:cNvSpPr/>
          <p:nvPr/>
        </p:nvSpPr>
        <p:spPr>
          <a:xfrm>
            <a:off x="4693490" y="40228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>
            <a:extLst>
              <a:ext uri="{FF2B5EF4-FFF2-40B4-BE49-F238E27FC236}">
                <a16:creationId xmlns:a16="http://schemas.microsoft.com/office/drawing/2014/main" id="{324A2533-C1B3-B440-8616-CE3F62B5D18D}"/>
              </a:ext>
            </a:extLst>
          </p:cNvPr>
          <p:cNvSpPr/>
          <p:nvPr/>
        </p:nvSpPr>
        <p:spPr>
          <a:xfrm>
            <a:off x="4701836" y="343475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Würfel 53">
            <a:extLst>
              <a:ext uri="{FF2B5EF4-FFF2-40B4-BE49-F238E27FC236}">
                <a16:creationId xmlns:a16="http://schemas.microsoft.com/office/drawing/2014/main" id="{6D9FE739-F660-2A46-AC14-D3D1635F5321}"/>
              </a:ext>
            </a:extLst>
          </p:cNvPr>
          <p:cNvSpPr/>
          <p:nvPr/>
        </p:nvSpPr>
        <p:spPr>
          <a:xfrm>
            <a:off x="4090085" y="40316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>
            <a:extLst>
              <a:ext uri="{FF2B5EF4-FFF2-40B4-BE49-F238E27FC236}">
                <a16:creationId xmlns:a16="http://schemas.microsoft.com/office/drawing/2014/main" id="{2347E72F-6DAC-D041-9D83-ABFCE3DE6BD8}"/>
              </a:ext>
            </a:extLst>
          </p:cNvPr>
          <p:cNvSpPr/>
          <p:nvPr/>
        </p:nvSpPr>
        <p:spPr>
          <a:xfrm>
            <a:off x="3071608" y="21201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Würfel 55">
            <a:extLst>
              <a:ext uri="{FF2B5EF4-FFF2-40B4-BE49-F238E27FC236}">
                <a16:creationId xmlns:a16="http://schemas.microsoft.com/office/drawing/2014/main" id="{38760F35-FE30-1445-94BA-929729BF94C6}"/>
              </a:ext>
            </a:extLst>
          </p:cNvPr>
          <p:cNvSpPr/>
          <p:nvPr/>
        </p:nvSpPr>
        <p:spPr>
          <a:xfrm>
            <a:off x="3675012" y="270818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Würfel 56">
            <a:extLst>
              <a:ext uri="{FF2B5EF4-FFF2-40B4-BE49-F238E27FC236}">
                <a16:creationId xmlns:a16="http://schemas.microsoft.com/office/drawing/2014/main" id="{EF027C91-741A-3B45-9326-746D2F85F0E4}"/>
              </a:ext>
            </a:extLst>
          </p:cNvPr>
          <p:cNvSpPr/>
          <p:nvPr/>
        </p:nvSpPr>
        <p:spPr>
          <a:xfrm>
            <a:off x="3683358" y="212014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Würfel 57">
            <a:extLst>
              <a:ext uri="{FF2B5EF4-FFF2-40B4-BE49-F238E27FC236}">
                <a16:creationId xmlns:a16="http://schemas.microsoft.com/office/drawing/2014/main" id="{5B01C443-4BB1-5D45-94BE-4D10AC251481}"/>
              </a:ext>
            </a:extLst>
          </p:cNvPr>
          <p:cNvSpPr/>
          <p:nvPr/>
        </p:nvSpPr>
        <p:spPr>
          <a:xfrm>
            <a:off x="3071607" y="271699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72429352-8276-EB47-ACF1-E6BF1D661F7B}"/>
              </a:ext>
            </a:extLst>
          </p:cNvPr>
          <p:cNvSpPr/>
          <p:nvPr/>
        </p:nvSpPr>
        <p:spPr>
          <a:xfrm>
            <a:off x="2878320" y="230599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Würfel 59">
            <a:extLst>
              <a:ext uri="{FF2B5EF4-FFF2-40B4-BE49-F238E27FC236}">
                <a16:creationId xmlns:a16="http://schemas.microsoft.com/office/drawing/2014/main" id="{37E86936-9C83-6240-979F-0EAC4BF7985B}"/>
              </a:ext>
            </a:extLst>
          </p:cNvPr>
          <p:cNvSpPr/>
          <p:nvPr/>
        </p:nvSpPr>
        <p:spPr>
          <a:xfrm>
            <a:off x="3481724" y="289404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Würfel 60">
            <a:extLst>
              <a:ext uri="{FF2B5EF4-FFF2-40B4-BE49-F238E27FC236}">
                <a16:creationId xmlns:a16="http://schemas.microsoft.com/office/drawing/2014/main" id="{2D88A15D-675A-6447-B577-10FFA394C2DF}"/>
              </a:ext>
            </a:extLst>
          </p:cNvPr>
          <p:cNvSpPr/>
          <p:nvPr/>
        </p:nvSpPr>
        <p:spPr>
          <a:xfrm>
            <a:off x="3490070" y="230599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Würfel 61">
            <a:extLst>
              <a:ext uri="{FF2B5EF4-FFF2-40B4-BE49-F238E27FC236}">
                <a16:creationId xmlns:a16="http://schemas.microsoft.com/office/drawing/2014/main" id="{AE501872-38F6-D34E-9B75-13E4E6A97E41}"/>
              </a:ext>
            </a:extLst>
          </p:cNvPr>
          <p:cNvSpPr/>
          <p:nvPr/>
        </p:nvSpPr>
        <p:spPr>
          <a:xfrm>
            <a:off x="2878319" y="290284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Würfel 62">
            <a:extLst>
              <a:ext uri="{FF2B5EF4-FFF2-40B4-BE49-F238E27FC236}">
                <a16:creationId xmlns:a16="http://schemas.microsoft.com/office/drawing/2014/main" id="{B04CCCBD-1715-0D49-BC49-3A9AAEBE776B}"/>
              </a:ext>
            </a:extLst>
          </p:cNvPr>
          <p:cNvSpPr/>
          <p:nvPr/>
        </p:nvSpPr>
        <p:spPr>
          <a:xfrm>
            <a:off x="4283374" y="21164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Würfel 63">
            <a:extLst>
              <a:ext uri="{FF2B5EF4-FFF2-40B4-BE49-F238E27FC236}">
                <a16:creationId xmlns:a16="http://schemas.microsoft.com/office/drawing/2014/main" id="{F6895EB5-C3DA-A74B-92BA-3753D2B651FF}"/>
              </a:ext>
            </a:extLst>
          </p:cNvPr>
          <p:cNvSpPr/>
          <p:nvPr/>
        </p:nvSpPr>
        <p:spPr>
          <a:xfrm>
            <a:off x="4886778" y="270447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Würfel 64">
            <a:extLst>
              <a:ext uri="{FF2B5EF4-FFF2-40B4-BE49-F238E27FC236}">
                <a16:creationId xmlns:a16="http://schemas.microsoft.com/office/drawing/2014/main" id="{7CB0C611-E8DD-DB47-AEF2-26F3EE8A320C}"/>
              </a:ext>
            </a:extLst>
          </p:cNvPr>
          <p:cNvSpPr/>
          <p:nvPr/>
        </p:nvSpPr>
        <p:spPr>
          <a:xfrm>
            <a:off x="4895124" y="211642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Würfel 65">
            <a:extLst>
              <a:ext uri="{FF2B5EF4-FFF2-40B4-BE49-F238E27FC236}">
                <a16:creationId xmlns:a16="http://schemas.microsoft.com/office/drawing/2014/main" id="{59649B71-EA06-CF4E-B6A8-CF70A91471FB}"/>
              </a:ext>
            </a:extLst>
          </p:cNvPr>
          <p:cNvSpPr/>
          <p:nvPr/>
        </p:nvSpPr>
        <p:spPr>
          <a:xfrm>
            <a:off x="4283373" y="271327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Würfel 66">
            <a:extLst>
              <a:ext uri="{FF2B5EF4-FFF2-40B4-BE49-F238E27FC236}">
                <a16:creationId xmlns:a16="http://schemas.microsoft.com/office/drawing/2014/main" id="{77B0170D-FBBE-614D-8FD2-CA54EEFE1C19}"/>
              </a:ext>
            </a:extLst>
          </p:cNvPr>
          <p:cNvSpPr/>
          <p:nvPr/>
        </p:nvSpPr>
        <p:spPr>
          <a:xfrm>
            <a:off x="4090086" y="23022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CC22A6B2-285A-6F41-907F-BB06129E8DFA}"/>
              </a:ext>
            </a:extLst>
          </p:cNvPr>
          <p:cNvSpPr/>
          <p:nvPr/>
        </p:nvSpPr>
        <p:spPr>
          <a:xfrm>
            <a:off x="4693490" y="289032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1E423D41-BAF3-3540-953A-5B407A62B6BD}"/>
              </a:ext>
            </a:extLst>
          </p:cNvPr>
          <p:cNvSpPr/>
          <p:nvPr/>
        </p:nvSpPr>
        <p:spPr>
          <a:xfrm>
            <a:off x="4701836" y="230228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A4EDB53F-708B-E746-B1A5-A6807787BA35}"/>
              </a:ext>
            </a:extLst>
          </p:cNvPr>
          <p:cNvSpPr/>
          <p:nvPr/>
        </p:nvSpPr>
        <p:spPr>
          <a:xfrm>
            <a:off x="4090085" y="28991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01A0E6D5-0300-4145-A0E9-00E6CD87078C}"/>
              </a:ext>
            </a:extLst>
          </p:cNvPr>
          <p:cNvSpPr/>
          <p:nvPr/>
        </p:nvSpPr>
        <p:spPr>
          <a:xfrm>
            <a:off x="2688749" y="363919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6558AF30-1A46-5046-9E78-C836F858590F}"/>
              </a:ext>
            </a:extLst>
          </p:cNvPr>
          <p:cNvSpPr/>
          <p:nvPr/>
        </p:nvSpPr>
        <p:spPr>
          <a:xfrm>
            <a:off x="3292153" y="422723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E8282523-1C42-9C41-B5D9-1B6FE7E682B5}"/>
              </a:ext>
            </a:extLst>
          </p:cNvPr>
          <p:cNvSpPr/>
          <p:nvPr/>
        </p:nvSpPr>
        <p:spPr>
          <a:xfrm>
            <a:off x="3300499" y="363919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49CA8FE4-D36D-2E47-AEF0-0D8801007F63}"/>
              </a:ext>
            </a:extLst>
          </p:cNvPr>
          <p:cNvSpPr/>
          <p:nvPr/>
        </p:nvSpPr>
        <p:spPr>
          <a:xfrm>
            <a:off x="2688748" y="423604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93DD46E5-26F8-7E4F-9315-3753C8308862}"/>
              </a:ext>
            </a:extLst>
          </p:cNvPr>
          <p:cNvSpPr/>
          <p:nvPr/>
        </p:nvSpPr>
        <p:spPr>
          <a:xfrm>
            <a:off x="2495461" y="382504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99544F55-1647-CE47-AA34-DDD3C8294395}"/>
              </a:ext>
            </a:extLst>
          </p:cNvPr>
          <p:cNvSpPr/>
          <p:nvPr/>
        </p:nvSpPr>
        <p:spPr>
          <a:xfrm>
            <a:off x="3098865" y="441309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B8820DE3-6C0B-804A-A249-5A52B4EC8391}"/>
              </a:ext>
            </a:extLst>
          </p:cNvPr>
          <p:cNvSpPr/>
          <p:nvPr/>
        </p:nvSpPr>
        <p:spPr>
          <a:xfrm>
            <a:off x="3107211" y="382504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F6D0B9F8-73BB-EB4D-BEB2-D3BFBC77CC9E}"/>
              </a:ext>
            </a:extLst>
          </p:cNvPr>
          <p:cNvSpPr/>
          <p:nvPr/>
        </p:nvSpPr>
        <p:spPr>
          <a:xfrm>
            <a:off x="2495460" y="442189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8047E2F4-3B4B-F041-A209-3BF7C84883A4}"/>
              </a:ext>
            </a:extLst>
          </p:cNvPr>
          <p:cNvSpPr/>
          <p:nvPr/>
        </p:nvSpPr>
        <p:spPr>
          <a:xfrm>
            <a:off x="3900515" y="36354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Würfel 79">
            <a:extLst>
              <a:ext uri="{FF2B5EF4-FFF2-40B4-BE49-F238E27FC236}">
                <a16:creationId xmlns:a16="http://schemas.microsoft.com/office/drawing/2014/main" id="{7EB3BD37-7B0B-6142-A535-8B134C739DAE}"/>
              </a:ext>
            </a:extLst>
          </p:cNvPr>
          <p:cNvSpPr/>
          <p:nvPr/>
        </p:nvSpPr>
        <p:spPr>
          <a:xfrm>
            <a:off x="4503919" y="422352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2FBA27E7-C205-224A-A99F-D4DB8E14C95B}"/>
              </a:ext>
            </a:extLst>
          </p:cNvPr>
          <p:cNvSpPr/>
          <p:nvPr/>
        </p:nvSpPr>
        <p:spPr>
          <a:xfrm>
            <a:off x="4512265" y="363547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Würfel 81">
            <a:extLst>
              <a:ext uri="{FF2B5EF4-FFF2-40B4-BE49-F238E27FC236}">
                <a16:creationId xmlns:a16="http://schemas.microsoft.com/office/drawing/2014/main" id="{95DDCDC0-9635-5943-B83F-A112BC901472}"/>
              </a:ext>
            </a:extLst>
          </p:cNvPr>
          <p:cNvSpPr/>
          <p:nvPr/>
        </p:nvSpPr>
        <p:spPr>
          <a:xfrm>
            <a:off x="3900514" y="423232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Würfel 82">
            <a:extLst>
              <a:ext uri="{FF2B5EF4-FFF2-40B4-BE49-F238E27FC236}">
                <a16:creationId xmlns:a16="http://schemas.microsoft.com/office/drawing/2014/main" id="{FCE73D32-547D-6948-8C9B-5A1E2316D3BF}"/>
              </a:ext>
            </a:extLst>
          </p:cNvPr>
          <p:cNvSpPr/>
          <p:nvPr/>
        </p:nvSpPr>
        <p:spPr>
          <a:xfrm>
            <a:off x="3707227" y="38213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2132B476-71E5-C548-8E64-5334C7BC3F0E}"/>
              </a:ext>
            </a:extLst>
          </p:cNvPr>
          <p:cNvSpPr/>
          <p:nvPr/>
        </p:nvSpPr>
        <p:spPr>
          <a:xfrm>
            <a:off x="4310631" y="440937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BFE239A1-61AB-0046-B26A-D0A9CD5F9AC2}"/>
              </a:ext>
            </a:extLst>
          </p:cNvPr>
          <p:cNvSpPr/>
          <p:nvPr/>
        </p:nvSpPr>
        <p:spPr>
          <a:xfrm>
            <a:off x="4318977" y="382133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Würfel 85">
            <a:extLst>
              <a:ext uri="{FF2B5EF4-FFF2-40B4-BE49-F238E27FC236}">
                <a16:creationId xmlns:a16="http://schemas.microsoft.com/office/drawing/2014/main" id="{B90FFD62-FDC2-FB47-A184-2DD9257F07FD}"/>
              </a:ext>
            </a:extLst>
          </p:cNvPr>
          <p:cNvSpPr/>
          <p:nvPr/>
        </p:nvSpPr>
        <p:spPr>
          <a:xfrm>
            <a:off x="3707226" y="44181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Würfel 86">
            <a:extLst>
              <a:ext uri="{FF2B5EF4-FFF2-40B4-BE49-F238E27FC236}">
                <a16:creationId xmlns:a16="http://schemas.microsoft.com/office/drawing/2014/main" id="{DA836934-2BE7-894F-93E4-2D727B45C35E}"/>
              </a:ext>
            </a:extLst>
          </p:cNvPr>
          <p:cNvSpPr/>
          <p:nvPr/>
        </p:nvSpPr>
        <p:spPr>
          <a:xfrm>
            <a:off x="2688749" y="25067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6C35AAF4-8234-484A-AFBA-293EC9A8A80E}"/>
              </a:ext>
            </a:extLst>
          </p:cNvPr>
          <p:cNvSpPr/>
          <p:nvPr/>
        </p:nvSpPr>
        <p:spPr>
          <a:xfrm>
            <a:off x="3292153" y="309476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Würfel 88">
            <a:extLst>
              <a:ext uri="{FF2B5EF4-FFF2-40B4-BE49-F238E27FC236}">
                <a16:creationId xmlns:a16="http://schemas.microsoft.com/office/drawing/2014/main" id="{34934BF9-B537-3046-9B04-65AE0DEAC517}"/>
              </a:ext>
            </a:extLst>
          </p:cNvPr>
          <p:cNvSpPr/>
          <p:nvPr/>
        </p:nvSpPr>
        <p:spPr>
          <a:xfrm>
            <a:off x="3300499" y="250672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Würfel 89">
            <a:extLst>
              <a:ext uri="{FF2B5EF4-FFF2-40B4-BE49-F238E27FC236}">
                <a16:creationId xmlns:a16="http://schemas.microsoft.com/office/drawing/2014/main" id="{06802259-42E6-4944-8ADD-FE2B0027819B}"/>
              </a:ext>
            </a:extLst>
          </p:cNvPr>
          <p:cNvSpPr/>
          <p:nvPr/>
        </p:nvSpPr>
        <p:spPr>
          <a:xfrm>
            <a:off x="2688748" y="3103568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Würfel 90">
            <a:extLst>
              <a:ext uri="{FF2B5EF4-FFF2-40B4-BE49-F238E27FC236}">
                <a16:creationId xmlns:a16="http://schemas.microsoft.com/office/drawing/2014/main" id="{D5AED76C-0A9C-8F44-B0BD-CC58BEA657CE}"/>
              </a:ext>
            </a:extLst>
          </p:cNvPr>
          <p:cNvSpPr/>
          <p:nvPr/>
        </p:nvSpPr>
        <p:spPr>
          <a:xfrm>
            <a:off x="2495461" y="269257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Würfel 91">
            <a:extLst>
              <a:ext uri="{FF2B5EF4-FFF2-40B4-BE49-F238E27FC236}">
                <a16:creationId xmlns:a16="http://schemas.microsoft.com/office/drawing/2014/main" id="{164E2E50-C3C9-5F4E-AA27-8AD9F3EBB2EE}"/>
              </a:ext>
            </a:extLst>
          </p:cNvPr>
          <p:cNvSpPr/>
          <p:nvPr/>
        </p:nvSpPr>
        <p:spPr>
          <a:xfrm>
            <a:off x="3098865" y="328061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>
            <a:extLst>
              <a:ext uri="{FF2B5EF4-FFF2-40B4-BE49-F238E27FC236}">
                <a16:creationId xmlns:a16="http://schemas.microsoft.com/office/drawing/2014/main" id="{34B72ED7-4548-D146-9845-F019475BB4FD}"/>
              </a:ext>
            </a:extLst>
          </p:cNvPr>
          <p:cNvSpPr/>
          <p:nvPr/>
        </p:nvSpPr>
        <p:spPr>
          <a:xfrm>
            <a:off x="3107211" y="269257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Würfel 93">
            <a:extLst>
              <a:ext uri="{FF2B5EF4-FFF2-40B4-BE49-F238E27FC236}">
                <a16:creationId xmlns:a16="http://schemas.microsoft.com/office/drawing/2014/main" id="{18B4A691-9685-1F42-8B65-378A2F6E0597}"/>
              </a:ext>
            </a:extLst>
          </p:cNvPr>
          <p:cNvSpPr/>
          <p:nvPr/>
        </p:nvSpPr>
        <p:spPr>
          <a:xfrm>
            <a:off x="2495460" y="328942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Würfel 94">
            <a:extLst>
              <a:ext uri="{FF2B5EF4-FFF2-40B4-BE49-F238E27FC236}">
                <a16:creationId xmlns:a16="http://schemas.microsoft.com/office/drawing/2014/main" id="{C675053C-AE1A-D341-99CD-D718BEC04495}"/>
              </a:ext>
            </a:extLst>
          </p:cNvPr>
          <p:cNvSpPr/>
          <p:nvPr/>
        </p:nvSpPr>
        <p:spPr>
          <a:xfrm>
            <a:off x="3900515" y="25030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Würfel 95">
            <a:extLst>
              <a:ext uri="{FF2B5EF4-FFF2-40B4-BE49-F238E27FC236}">
                <a16:creationId xmlns:a16="http://schemas.microsoft.com/office/drawing/2014/main" id="{55524640-35F4-844A-8D24-F1516BDBD809}"/>
              </a:ext>
            </a:extLst>
          </p:cNvPr>
          <p:cNvSpPr/>
          <p:nvPr/>
        </p:nvSpPr>
        <p:spPr>
          <a:xfrm>
            <a:off x="4503919" y="309104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9AD86354-71AA-5A4D-B513-37808BCF9075}"/>
              </a:ext>
            </a:extLst>
          </p:cNvPr>
          <p:cNvSpPr/>
          <p:nvPr/>
        </p:nvSpPr>
        <p:spPr>
          <a:xfrm>
            <a:off x="4512265" y="2503003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ürfel 97">
            <a:extLst>
              <a:ext uri="{FF2B5EF4-FFF2-40B4-BE49-F238E27FC236}">
                <a16:creationId xmlns:a16="http://schemas.microsoft.com/office/drawing/2014/main" id="{93D4CCD2-C322-FA42-A48A-108BFD6279DE}"/>
              </a:ext>
            </a:extLst>
          </p:cNvPr>
          <p:cNvSpPr/>
          <p:nvPr/>
        </p:nvSpPr>
        <p:spPr>
          <a:xfrm>
            <a:off x="3900514" y="3099851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Würfel 98">
            <a:extLst>
              <a:ext uri="{FF2B5EF4-FFF2-40B4-BE49-F238E27FC236}">
                <a16:creationId xmlns:a16="http://schemas.microsoft.com/office/drawing/2014/main" id="{F2BAA838-7ECA-9E4D-8E70-F411A5FEC88F}"/>
              </a:ext>
            </a:extLst>
          </p:cNvPr>
          <p:cNvSpPr/>
          <p:nvPr/>
        </p:nvSpPr>
        <p:spPr>
          <a:xfrm>
            <a:off x="3707227" y="268885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0924B8B6-69FA-AA42-8464-AF4A3457FA51}"/>
              </a:ext>
            </a:extLst>
          </p:cNvPr>
          <p:cNvSpPr/>
          <p:nvPr/>
        </p:nvSpPr>
        <p:spPr>
          <a:xfrm>
            <a:off x="4310631" y="327690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E6E5ECC1-96AD-434F-82D4-D0D9FFC2639B}"/>
              </a:ext>
            </a:extLst>
          </p:cNvPr>
          <p:cNvSpPr/>
          <p:nvPr/>
        </p:nvSpPr>
        <p:spPr>
          <a:xfrm>
            <a:off x="4318977" y="2688856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Würfel 101">
            <a:extLst>
              <a:ext uri="{FF2B5EF4-FFF2-40B4-BE49-F238E27FC236}">
                <a16:creationId xmlns:a16="http://schemas.microsoft.com/office/drawing/2014/main" id="{E4A7D810-09E8-104F-B0CE-5BF51D45E4CE}"/>
              </a:ext>
            </a:extLst>
          </p:cNvPr>
          <p:cNvSpPr/>
          <p:nvPr/>
        </p:nvSpPr>
        <p:spPr>
          <a:xfrm>
            <a:off x="3707226" y="328570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46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073" y="936702"/>
            <a:ext cx="11363093" cy="5776332"/>
          </a:xfrm>
        </p:spPr>
        <p:txBody>
          <a:bodyPr>
            <a:noAutofit/>
          </a:bodyPr>
          <a:lstStyle/>
          <a:p>
            <a:pPr algn="r"/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  <a:b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</a:b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INSTALL</a:t>
            </a:r>
            <a:b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</a:br>
            <a:r>
              <a:rPr lang="de-DE" sz="12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CONFIGURE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3196724-837E-6F4F-BF1C-DC998EF480C2}"/>
              </a:ext>
            </a:extLst>
          </p:cNvPr>
          <p:cNvSpPr txBox="1">
            <a:spLocks/>
          </p:cNvSpPr>
          <p:nvPr/>
        </p:nvSpPr>
        <p:spPr>
          <a:xfrm>
            <a:off x="6155473" y="-610662"/>
            <a:ext cx="5876693" cy="4039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20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061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>
            <a:extLst>
              <a:ext uri="{FF2B5EF4-FFF2-40B4-BE49-F238E27FC236}">
                <a16:creationId xmlns:a16="http://schemas.microsoft.com/office/drawing/2014/main" id="{25DDAE91-6BBF-B743-88E3-CF87E0B1C2D3}"/>
              </a:ext>
            </a:extLst>
          </p:cNvPr>
          <p:cNvSpPr/>
          <p:nvPr/>
        </p:nvSpPr>
        <p:spPr>
          <a:xfrm>
            <a:off x="1671637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3D6774DD-A5DD-CC4D-8556-FAD65F170959}"/>
              </a:ext>
            </a:extLst>
          </p:cNvPr>
          <p:cNvSpPr/>
          <p:nvPr/>
        </p:nvSpPr>
        <p:spPr>
          <a:xfrm>
            <a:off x="2759202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C137BC1F-5F99-A14F-8C5F-32BDA624D761}"/>
              </a:ext>
            </a:extLst>
          </p:cNvPr>
          <p:cNvSpPr/>
          <p:nvPr/>
        </p:nvSpPr>
        <p:spPr>
          <a:xfrm>
            <a:off x="3861054" y="3651916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>
            <a:extLst>
              <a:ext uri="{FF2B5EF4-FFF2-40B4-BE49-F238E27FC236}">
                <a16:creationId xmlns:a16="http://schemas.microsoft.com/office/drawing/2014/main" id="{CC14B4F2-B5DB-E04F-BB07-F815013C3A5B}"/>
              </a:ext>
            </a:extLst>
          </p:cNvPr>
          <p:cNvSpPr/>
          <p:nvPr/>
        </p:nvSpPr>
        <p:spPr>
          <a:xfrm>
            <a:off x="1671637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>
            <a:extLst>
              <a:ext uri="{FF2B5EF4-FFF2-40B4-BE49-F238E27FC236}">
                <a16:creationId xmlns:a16="http://schemas.microsoft.com/office/drawing/2014/main" id="{E0E7A8F8-C166-2047-BFBB-2F060FB30A87}"/>
              </a:ext>
            </a:extLst>
          </p:cNvPr>
          <p:cNvSpPr/>
          <p:nvPr/>
        </p:nvSpPr>
        <p:spPr>
          <a:xfrm>
            <a:off x="2759202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965B9FBC-C59E-7A4B-AD57-870C5555BBB0}"/>
              </a:ext>
            </a:extLst>
          </p:cNvPr>
          <p:cNvSpPr/>
          <p:nvPr/>
        </p:nvSpPr>
        <p:spPr>
          <a:xfrm>
            <a:off x="3861054" y="2518440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59C31E81-6C39-5144-8B1C-6B58E7C8BEEF}"/>
              </a:ext>
            </a:extLst>
          </p:cNvPr>
          <p:cNvSpPr/>
          <p:nvPr/>
        </p:nvSpPr>
        <p:spPr>
          <a:xfrm>
            <a:off x="1238250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BD940BC0-82FF-9A4E-B370-152A299E2491}"/>
              </a:ext>
            </a:extLst>
          </p:cNvPr>
          <p:cNvSpPr/>
          <p:nvPr/>
        </p:nvSpPr>
        <p:spPr>
          <a:xfrm>
            <a:off x="2325815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6581D072-2369-7840-A5E8-35E2D187EF59}"/>
              </a:ext>
            </a:extLst>
          </p:cNvPr>
          <p:cNvSpPr/>
          <p:nvPr/>
        </p:nvSpPr>
        <p:spPr>
          <a:xfrm>
            <a:off x="3427667" y="4118641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1238250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Würfel 18">
            <a:extLst>
              <a:ext uri="{FF2B5EF4-FFF2-40B4-BE49-F238E27FC236}">
                <a16:creationId xmlns:a16="http://schemas.microsoft.com/office/drawing/2014/main" id="{B7B59E21-D47E-2643-89CB-A4D6EC9BCB5C}"/>
              </a:ext>
            </a:extLst>
          </p:cNvPr>
          <p:cNvSpPr/>
          <p:nvPr/>
        </p:nvSpPr>
        <p:spPr>
          <a:xfrm>
            <a:off x="2325815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>
            <a:extLst>
              <a:ext uri="{FF2B5EF4-FFF2-40B4-BE49-F238E27FC236}">
                <a16:creationId xmlns:a16="http://schemas.microsoft.com/office/drawing/2014/main" id="{BFCD3E43-42F1-F748-8326-4E4CB6DBDC95}"/>
              </a:ext>
            </a:extLst>
          </p:cNvPr>
          <p:cNvSpPr/>
          <p:nvPr/>
        </p:nvSpPr>
        <p:spPr>
          <a:xfrm>
            <a:off x="3427667" y="2985165"/>
            <a:ext cx="1216152" cy="1216152"/>
          </a:xfrm>
          <a:prstGeom prst="cube">
            <a:avLst/>
          </a:prstGeom>
          <a:solidFill>
            <a:schemeClr val="tx1"/>
          </a:solidFill>
          <a:ln w="476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665559"/>
                  </p:ext>
                </p:extLst>
              </p:nvPr>
            </p:nvGraphicFramePr>
            <p:xfrm>
              <a:off x="7506376" y="2776375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4" name="3D-Modell 23" descr="Dunkelgraue Kugel">
                <a:extLst>
                  <a:ext uri="{FF2B5EF4-FFF2-40B4-BE49-F238E27FC236}">
                    <a16:creationId xmlns:a16="http://schemas.microsoft.com/office/drawing/2014/main" id="{03BC6186-3C3B-0547-8F2E-25F8387C9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2776375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-Modell 38" descr="Dunkelgraue Kugel">
                <a:extLst>
                  <a:ext uri="{FF2B5EF4-FFF2-40B4-BE49-F238E27FC236}">
                    <a16:creationId xmlns:a16="http://schemas.microsoft.com/office/drawing/2014/main" id="{727C568E-7004-134F-BB1F-CC64A2AF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7969810"/>
                  </p:ext>
                </p:extLst>
              </p:nvPr>
            </p:nvGraphicFramePr>
            <p:xfrm>
              <a:off x="8127323" y="274258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-Modell 38" descr="Dunkelgraue Kugel">
                <a:extLst>
                  <a:ext uri="{FF2B5EF4-FFF2-40B4-BE49-F238E27FC236}">
                    <a16:creationId xmlns:a16="http://schemas.microsoft.com/office/drawing/2014/main" id="{727C568E-7004-134F-BB1F-CC64A2AF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274258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0" name="3D-Modell 39" descr="Dunkelgraue Kugel">
                <a:extLst>
                  <a:ext uri="{FF2B5EF4-FFF2-40B4-BE49-F238E27FC236}">
                    <a16:creationId xmlns:a16="http://schemas.microsoft.com/office/drawing/2014/main" id="{85DC27D5-DF1A-D546-86C9-2B199EF6EA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9764661"/>
                  </p:ext>
                </p:extLst>
              </p:nvPr>
            </p:nvGraphicFramePr>
            <p:xfrm>
              <a:off x="8779786" y="273782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0" name="3D-Modell 39" descr="Dunkelgraue Kugel">
                <a:extLst>
                  <a:ext uri="{FF2B5EF4-FFF2-40B4-BE49-F238E27FC236}">
                    <a16:creationId xmlns:a16="http://schemas.microsoft.com/office/drawing/2014/main" id="{85DC27D5-DF1A-D546-86C9-2B199EF6EA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273782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1" name="3D-Modell 40" descr="Dunkelgraue Kugel">
                <a:extLst>
                  <a:ext uri="{FF2B5EF4-FFF2-40B4-BE49-F238E27FC236}">
                    <a16:creationId xmlns:a16="http://schemas.microsoft.com/office/drawing/2014/main" id="{3291D75C-C59C-3644-87CE-DE8A811AFC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7057430"/>
                  </p:ext>
                </p:extLst>
              </p:nvPr>
            </p:nvGraphicFramePr>
            <p:xfrm>
              <a:off x="9465585" y="2737822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1" name="3D-Modell 40" descr="Dunkelgraue Kugel">
                <a:extLst>
                  <a:ext uri="{FF2B5EF4-FFF2-40B4-BE49-F238E27FC236}">
                    <a16:creationId xmlns:a16="http://schemas.microsoft.com/office/drawing/2014/main" id="{3291D75C-C59C-3644-87CE-DE8A811AFC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2737822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2" name="3D-Modell 41" descr="Dunkelgraue Kugel">
                <a:extLst>
                  <a:ext uri="{FF2B5EF4-FFF2-40B4-BE49-F238E27FC236}">
                    <a16:creationId xmlns:a16="http://schemas.microsoft.com/office/drawing/2014/main" id="{377ADB10-4D88-0347-B47F-598D712A86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1604384"/>
                  </p:ext>
                </p:extLst>
              </p:nvPr>
            </p:nvGraphicFramePr>
            <p:xfrm>
              <a:off x="7506376" y="3443568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2" name="3D-Modell 41" descr="Dunkelgraue Kugel">
                <a:extLst>
                  <a:ext uri="{FF2B5EF4-FFF2-40B4-BE49-F238E27FC236}">
                    <a16:creationId xmlns:a16="http://schemas.microsoft.com/office/drawing/2014/main" id="{377ADB10-4D88-0347-B47F-598D712A86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3443568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3" name="3D-Modell 42" descr="Dunkelgraue Kugel">
                <a:extLst>
                  <a:ext uri="{FF2B5EF4-FFF2-40B4-BE49-F238E27FC236}">
                    <a16:creationId xmlns:a16="http://schemas.microsoft.com/office/drawing/2014/main" id="{ADD57252-5481-8749-B125-35576ABEC2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4290885"/>
                  </p:ext>
                </p:extLst>
              </p:nvPr>
            </p:nvGraphicFramePr>
            <p:xfrm>
              <a:off x="8127323" y="340977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3" name="3D-Modell 42" descr="Dunkelgraue Kugel">
                <a:extLst>
                  <a:ext uri="{FF2B5EF4-FFF2-40B4-BE49-F238E27FC236}">
                    <a16:creationId xmlns:a16="http://schemas.microsoft.com/office/drawing/2014/main" id="{ADD57252-5481-8749-B125-35576ABEC2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340977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4" name="3D-Modell 43" descr="Dunkelgraue Kugel">
                <a:extLst>
                  <a:ext uri="{FF2B5EF4-FFF2-40B4-BE49-F238E27FC236}">
                    <a16:creationId xmlns:a16="http://schemas.microsoft.com/office/drawing/2014/main" id="{B64E17E0-7A03-E840-B080-87381DD260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7705794"/>
                  </p:ext>
                </p:extLst>
              </p:nvPr>
            </p:nvGraphicFramePr>
            <p:xfrm>
              <a:off x="8779786" y="340501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4" name="3D-Modell 43" descr="Dunkelgraue Kugel">
                <a:extLst>
                  <a:ext uri="{FF2B5EF4-FFF2-40B4-BE49-F238E27FC236}">
                    <a16:creationId xmlns:a16="http://schemas.microsoft.com/office/drawing/2014/main" id="{B64E17E0-7A03-E840-B080-87381DD26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340501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5" name="3D-Modell 44" descr="Dunkelgraue Kugel">
                <a:extLst>
                  <a:ext uri="{FF2B5EF4-FFF2-40B4-BE49-F238E27FC236}">
                    <a16:creationId xmlns:a16="http://schemas.microsoft.com/office/drawing/2014/main" id="{EF066B52-2DCA-024D-B516-04B72ECE73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0837278"/>
                  </p:ext>
                </p:extLst>
              </p:nvPr>
            </p:nvGraphicFramePr>
            <p:xfrm>
              <a:off x="9465585" y="3405015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5" name="3D-Modell 44" descr="Dunkelgraue Kugel">
                <a:extLst>
                  <a:ext uri="{FF2B5EF4-FFF2-40B4-BE49-F238E27FC236}">
                    <a16:creationId xmlns:a16="http://schemas.microsoft.com/office/drawing/2014/main" id="{EF066B52-2DCA-024D-B516-04B72ECE73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3405015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6" name="3D-Modell 45" descr="Dunkelgraue Kugel">
                <a:extLst>
                  <a:ext uri="{FF2B5EF4-FFF2-40B4-BE49-F238E27FC236}">
                    <a16:creationId xmlns:a16="http://schemas.microsoft.com/office/drawing/2014/main" id="{F0B8AF9F-ECE8-8746-8EFB-5F926B59BD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1244422"/>
                  </p:ext>
                </p:extLst>
              </p:nvPr>
            </p:nvGraphicFramePr>
            <p:xfrm>
              <a:off x="7506376" y="4149314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6" name="3D-Modell 45" descr="Dunkelgraue Kugel">
                <a:extLst>
                  <a:ext uri="{FF2B5EF4-FFF2-40B4-BE49-F238E27FC236}">
                    <a16:creationId xmlns:a16="http://schemas.microsoft.com/office/drawing/2014/main" id="{F0B8AF9F-ECE8-8746-8EFB-5F926B59BD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6376" y="4149314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7" name="3D-Modell 46" descr="Dunkelgraue Kugel">
                <a:extLst>
                  <a:ext uri="{FF2B5EF4-FFF2-40B4-BE49-F238E27FC236}">
                    <a16:creationId xmlns:a16="http://schemas.microsoft.com/office/drawing/2014/main" id="{22338821-C147-1D47-B44A-24B3179D47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4822229"/>
                  </p:ext>
                </p:extLst>
              </p:nvPr>
            </p:nvGraphicFramePr>
            <p:xfrm>
              <a:off x="8127323" y="4115523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7" name="3D-Modell 46" descr="Dunkelgraue Kugel">
                <a:extLst>
                  <a:ext uri="{FF2B5EF4-FFF2-40B4-BE49-F238E27FC236}">
                    <a16:creationId xmlns:a16="http://schemas.microsoft.com/office/drawing/2014/main" id="{22338821-C147-1D47-B44A-24B3179D47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7323" y="4115523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8" name="3D-Modell 47" descr="Dunkelgraue Kugel">
                <a:extLst>
                  <a:ext uri="{FF2B5EF4-FFF2-40B4-BE49-F238E27FC236}">
                    <a16:creationId xmlns:a16="http://schemas.microsoft.com/office/drawing/2014/main" id="{8CC647D2-FAC7-0A41-9446-2DF6BA078D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4144250"/>
                  </p:ext>
                </p:extLst>
              </p:nvPr>
            </p:nvGraphicFramePr>
            <p:xfrm>
              <a:off x="8779786" y="411076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8" name="3D-Modell 47" descr="Dunkelgraue Kugel">
                <a:extLst>
                  <a:ext uri="{FF2B5EF4-FFF2-40B4-BE49-F238E27FC236}">
                    <a16:creationId xmlns:a16="http://schemas.microsoft.com/office/drawing/2014/main" id="{8CC647D2-FAC7-0A41-9446-2DF6BA078D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11076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9" name="3D-Modell 48" descr="Dunkelgraue Kugel">
                <a:extLst>
                  <a:ext uri="{FF2B5EF4-FFF2-40B4-BE49-F238E27FC236}">
                    <a16:creationId xmlns:a16="http://schemas.microsoft.com/office/drawing/2014/main" id="{A2830B8E-96B3-304F-903D-166808B91D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8521493"/>
                  </p:ext>
                </p:extLst>
              </p:nvPr>
            </p:nvGraphicFramePr>
            <p:xfrm>
              <a:off x="9465585" y="411076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9" name="3D-Modell 48" descr="Dunkelgraue Kugel">
                <a:extLst>
                  <a:ext uri="{FF2B5EF4-FFF2-40B4-BE49-F238E27FC236}">
                    <a16:creationId xmlns:a16="http://schemas.microsoft.com/office/drawing/2014/main" id="{A2830B8E-96B3-304F-903D-166808B91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585" y="411076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6" name="3D-Modell 85" descr="Dunkelgraue Kugel">
                <a:extLst>
                  <a:ext uri="{FF2B5EF4-FFF2-40B4-BE49-F238E27FC236}">
                    <a16:creationId xmlns:a16="http://schemas.microsoft.com/office/drawing/2014/main" id="{7B7A76D7-DAF3-D640-A30E-50C1A34242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6733533"/>
                  </p:ext>
                </p:extLst>
              </p:nvPr>
            </p:nvGraphicFramePr>
            <p:xfrm>
              <a:off x="7177542" y="3204848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6" name="3D-Modell 85" descr="Dunkelgraue Kugel">
                <a:extLst>
                  <a:ext uri="{FF2B5EF4-FFF2-40B4-BE49-F238E27FC236}">
                    <a16:creationId xmlns:a16="http://schemas.microsoft.com/office/drawing/2014/main" id="{7B7A76D7-DAF3-D640-A30E-50C1A34242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3204848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7" name="3D-Modell 86" descr="Dunkelgraue Kugel">
                <a:extLst>
                  <a:ext uri="{FF2B5EF4-FFF2-40B4-BE49-F238E27FC236}">
                    <a16:creationId xmlns:a16="http://schemas.microsoft.com/office/drawing/2014/main" id="{927AFCE6-D821-CD48-9B86-427E56B648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3789642"/>
                  </p:ext>
                </p:extLst>
              </p:nvPr>
            </p:nvGraphicFramePr>
            <p:xfrm>
              <a:off x="7798489" y="317105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7" name="3D-Modell 86" descr="Dunkelgraue Kugel">
                <a:extLst>
                  <a:ext uri="{FF2B5EF4-FFF2-40B4-BE49-F238E27FC236}">
                    <a16:creationId xmlns:a16="http://schemas.microsoft.com/office/drawing/2014/main" id="{927AFCE6-D821-CD48-9B86-427E56B648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317105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8" name="3D-Modell 87" descr="Dunkelgraue Kugel">
                <a:extLst>
                  <a:ext uri="{FF2B5EF4-FFF2-40B4-BE49-F238E27FC236}">
                    <a16:creationId xmlns:a16="http://schemas.microsoft.com/office/drawing/2014/main" id="{178DAD16-B6D5-224A-9424-5564E2F708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8250146"/>
                  </p:ext>
                </p:extLst>
              </p:nvPr>
            </p:nvGraphicFramePr>
            <p:xfrm>
              <a:off x="8450952" y="316629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8" name="3D-Modell 87" descr="Dunkelgraue Kugel">
                <a:extLst>
                  <a:ext uri="{FF2B5EF4-FFF2-40B4-BE49-F238E27FC236}">
                    <a16:creationId xmlns:a16="http://schemas.microsoft.com/office/drawing/2014/main" id="{178DAD16-B6D5-224A-9424-5564E2F708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316629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9" name="3D-Modell 88" descr="Dunkelgraue Kugel">
                <a:extLst>
                  <a:ext uri="{FF2B5EF4-FFF2-40B4-BE49-F238E27FC236}">
                    <a16:creationId xmlns:a16="http://schemas.microsoft.com/office/drawing/2014/main" id="{71EF77FC-2EF2-C140-9D06-631030ACA5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4397175"/>
                  </p:ext>
                </p:extLst>
              </p:nvPr>
            </p:nvGraphicFramePr>
            <p:xfrm>
              <a:off x="9136751" y="3166295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9" name="3D-Modell 88" descr="Dunkelgraue Kugel">
                <a:extLst>
                  <a:ext uri="{FF2B5EF4-FFF2-40B4-BE49-F238E27FC236}">
                    <a16:creationId xmlns:a16="http://schemas.microsoft.com/office/drawing/2014/main" id="{71EF77FC-2EF2-C140-9D06-631030ACA5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3166295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0" name="3D-Modell 89" descr="Dunkelgraue Kugel">
                <a:extLst>
                  <a:ext uri="{FF2B5EF4-FFF2-40B4-BE49-F238E27FC236}">
                    <a16:creationId xmlns:a16="http://schemas.microsoft.com/office/drawing/2014/main" id="{82DE130F-3439-7A47-98B7-48D7FA34D5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7190793"/>
                  </p:ext>
                </p:extLst>
              </p:nvPr>
            </p:nvGraphicFramePr>
            <p:xfrm>
              <a:off x="7177542" y="3872041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0" name="3D-Modell 89" descr="Dunkelgraue Kugel">
                <a:extLst>
                  <a:ext uri="{FF2B5EF4-FFF2-40B4-BE49-F238E27FC236}">
                    <a16:creationId xmlns:a16="http://schemas.microsoft.com/office/drawing/2014/main" id="{82DE130F-3439-7A47-98B7-48D7FA34D5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3872041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1" name="3D-Modell 90" descr="Dunkelgraue Kugel">
                <a:extLst>
                  <a:ext uri="{FF2B5EF4-FFF2-40B4-BE49-F238E27FC236}">
                    <a16:creationId xmlns:a16="http://schemas.microsoft.com/office/drawing/2014/main" id="{56FB5E9A-A7B5-984C-B53F-1E7CEF9006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1194466"/>
                  </p:ext>
                </p:extLst>
              </p:nvPr>
            </p:nvGraphicFramePr>
            <p:xfrm>
              <a:off x="7798489" y="383825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1" name="3D-Modell 90" descr="Dunkelgraue Kugel">
                <a:extLst>
                  <a:ext uri="{FF2B5EF4-FFF2-40B4-BE49-F238E27FC236}">
                    <a16:creationId xmlns:a16="http://schemas.microsoft.com/office/drawing/2014/main" id="{56FB5E9A-A7B5-984C-B53F-1E7CEF9006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383825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2" name="3D-Modell 91" descr="Dunkelgraue Kugel">
                <a:extLst>
                  <a:ext uri="{FF2B5EF4-FFF2-40B4-BE49-F238E27FC236}">
                    <a16:creationId xmlns:a16="http://schemas.microsoft.com/office/drawing/2014/main" id="{B259B7BA-869C-0C48-9400-7F29862BD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1295716"/>
                  </p:ext>
                </p:extLst>
              </p:nvPr>
            </p:nvGraphicFramePr>
            <p:xfrm>
              <a:off x="8450952" y="383348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2" name="3D-Modell 91" descr="Dunkelgraue Kugel">
                <a:extLst>
                  <a:ext uri="{FF2B5EF4-FFF2-40B4-BE49-F238E27FC236}">
                    <a16:creationId xmlns:a16="http://schemas.microsoft.com/office/drawing/2014/main" id="{B259B7BA-869C-0C48-9400-7F29862BD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383348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3" name="3D-Modell 92" descr="Dunkelgraue Kugel">
                <a:extLst>
                  <a:ext uri="{FF2B5EF4-FFF2-40B4-BE49-F238E27FC236}">
                    <a16:creationId xmlns:a16="http://schemas.microsoft.com/office/drawing/2014/main" id="{715FCFE9-9A41-D448-BAFF-FDA3E1DF79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2801532"/>
                  </p:ext>
                </p:extLst>
              </p:nvPr>
            </p:nvGraphicFramePr>
            <p:xfrm>
              <a:off x="9136751" y="383348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3" name="3D-Modell 92" descr="Dunkelgraue Kugel">
                <a:extLst>
                  <a:ext uri="{FF2B5EF4-FFF2-40B4-BE49-F238E27FC236}">
                    <a16:creationId xmlns:a16="http://schemas.microsoft.com/office/drawing/2014/main" id="{715FCFE9-9A41-D448-BAFF-FDA3E1DF79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3833488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4" name="3D-Modell 93" descr="Dunkelgraue Kugel">
                <a:extLst>
                  <a:ext uri="{FF2B5EF4-FFF2-40B4-BE49-F238E27FC236}">
                    <a16:creationId xmlns:a16="http://schemas.microsoft.com/office/drawing/2014/main" id="{9F188473-D52C-6144-A674-677F7330E2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4217089"/>
                  </p:ext>
                </p:extLst>
              </p:nvPr>
            </p:nvGraphicFramePr>
            <p:xfrm>
              <a:off x="7177542" y="4577787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4" name="3D-Modell 93" descr="Dunkelgraue Kugel">
                <a:extLst>
                  <a:ext uri="{FF2B5EF4-FFF2-40B4-BE49-F238E27FC236}">
                    <a16:creationId xmlns:a16="http://schemas.microsoft.com/office/drawing/2014/main" id="{9F188473-D52C-6144-A674-677F7330E2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542" y="4577787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5" name="3D-Modell 94" descr="Dunkelgraue Kugel">
                <a:extLst>
                  <a:ext uri="{FF2B5EF4-FFF2-40B4-BE49-F238E27FC236}">
                    <a16:creationId xmlns:a16="http://schemas.microsoft.com/office/drawing/2014/main" id="{4B5AB001-5FAC-4447-9F49-8B5557C604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6210599"/>
                  </p:ext>
                </p:extLst>
              </p:nvPr>
            </p:nvGraphicFramePr>
            <p:xfrm>
              <a:off x="7798489" y="4543996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5" name="3D-Modell 94" descr="Dunkelgraue Kugel">
                <a:extLst>
                  <a:ext uri="{FF2B5EF4-FFF2-40B4-BE49-F238E27FC236}">
                    <a16:creationId xmlns:a16="http://schemas.microsoft.com/office/drawing/2014/main" id="{4B5AB001-5FAC-4447-9F49-8B5557C604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98489" y="4543996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6" name="3D-Modell 95" descr="Dunkelgraue Kugel">
                <a:extLst>
                  <a:ext uri="{FF2B5EF4-FFF2-40B4-BE49-F238E27FC236}">
                    <a16:creationId xmlns:a16="http://schemas.microsoft.com/office/drawing/2014/main" id="{1C251548-7537-264A-AA35-8FB41FC202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2335847"/>
                  </p:ext>
                </p:extLst>
              </p:nvPr>
            </p:nvGraphicFramePr>
            <p:xfrm>
              <a:off x="8450952" y="4539233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6" name="3D-Modell 95" descr="Dunkelgraue Kugel">
                <a:extLst>
                  <a:ext uri="{FF2B5EF4-FFF2-40B4-BE49-F238E27FC236}">
                    <a16:creationId xmlns:a16="http://schemas.microsoft.com/office/drawing/2014/main" id="{1C251548-7537-264A-AA35-8FB41FC20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0952" y="4539233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7" name="3D-Modell 96" descr="Dunkelgraue Kugel">
                <a:extLst>
                  <a:ext uri="{FF2B5EF4-FFF2-40B4-BE49-F238E27FC236}">
                    <a16:creationId xmlns:a16="http://schemas.microsoft.com/office/drawing/2014/main" id="{FD4A36D2-D7CB-1841-86CB-6D74229F83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9628394"/>
                  </p:ext>
                </p:extLst>
              </p:nvPr>
            </p:nvGraphicFramePr>
            <p:xfrm>
              <a:off x="9136751" y="453923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7" name="3D-Modell 96" descr="Dunkelgraue Kugel">
                <a:extLst>
                  <a:ext uri="{FF2B5EF4-FFF2-40B4-BE49-F238E27FC236}">
                    <a16:creationId xmlns:a16="http://schemas.microsoft.com/office/drawing/2014/main" id="{FD4A36D2-D7CB-1841-86CB-6D74229F83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6751" y="453923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0" name="3D-Modell 109" descr="Dunkelgraue Kugel">
                <a:extLst>
                  <a:ext uri="{FF2B5EF4-FFF2-40B4-BE49-F238E27FC236}">
                    <a16:creationId xmlns:a16="http://schemas.microsoft.com/office/drawing/2014/main" id="{21702B32-856D-F347-801F-2D749CA516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4142293"/>
                  </p:ext>
                </p:extLst>
              </p:nvPr>
            </p:nvGraphicFramePr>
            <p:xfrm>
              <a:off x="6820577" y="3533682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0" name="3D-Modell 109" descr="Dunkelgraue Kugel">
                <a:extLst>
                  <a:ext uri="{FF2B5EF4-FFF2-40B4-BE49-F238E27FC236}">
                    <a16:creationId xmlns:a16="http://schemas.microsoft.com/office/drawing/2014/main" id="{21702B32-856D-F347-801F-2D749CA516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3533682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1" name="3D-Modell 110" descr="Dunkelgraue Kugel">
                <a:extLst>
                  <a:ext uri="{FF2B5EF4-FFF2-40B4-BE49-F238E27FC236}">
                    <a16:creationId xmlns:a16="http://schemas.microsoft.com/office/drawing/2014/main" id="{A9679FEC-1C60-F847-AA85-8A0A6B414C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7065862"/>
                  </p:ext>
                </p:extLst>
              </p:nvPr>
            </p:nvGraphicFramePr>
            <p:xfrm>
              <a:off x="7441524" y="349989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1" name="3D-Modell 110" descr="Dunkelgraue Kugel">
                <a:extLst>
                  <a:ext uri="{FF2B5EF4-FFF2-40B4-BE49-F238E27FC236}">
                    <a16:creationId xmlns:a16="http://schemas.microsoft.com/office/drawing/2014/main" id="{A9679FEC-1C60-F847-AA85-8A0A6B414C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349989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2" name="3D-Modell 111" descr="Dunkelgraue Kugel">
                <a:extLst>
                  <a:ext uri="{FF2B5EF4-FFF2-40B4-BE49-F238E27FC236}">
                    <a16:creationId xmlns:a16="http://schemas.microsoft.com/office/drawing/2014/main" id="{85BCA211-29EC-DC4A-9E11-A6C3BCFCCD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9936857"/>
                  </p:ext>
                </p:extLst>
              </p:nvPr>
            </p:nvGraphicFramePr>
            <p:xfrm>
              <a:off x="8093987" y="349512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2" name="3D-Modell 111" descr="Dunkelgraue Kugel">
                <a:extLst>
                  <a:ext uri="{FF2B5EF4-FFF2-40B4-BE49-F238E27FC236}">
                    <a16:creationId xmlns:a16="http://schemas.microsoft.com/office/drawing/2014/main" id="{85BCA211-29EC-DC4A-9E11-A6C3BCFCCD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3495128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3" name="3D-Modell 112" descr="Dunkelgraue Kugel">
                <a:extLst>
                  <a:ext uri="{FF2B5EF4-FFF2-40B4-BE49-F238E27FC236}">
                    <a16:creationId xmlns:a16="http://schemas.microsoft.com/office/drawing/2014/main" id="{E99E4E4A-BF70-8540-AE3B-A1E1F203B4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7920336"/>
                  </p:ext>
                </p:extLst>
              </p:nvPr>
            </p:nvGraphicFramePr>
            <p:xfrm>
              <a:off x="8779786" y="3495129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3" name="3D-Modell 112" descr="Dunkelgraue Kugel">
                <a:extLst>
                  <a:ext uri="{FF2B5EF4-FFF2-40B4-BE49-F238E27FC236}">
                    <a16:creationId xmlns:a16="http://schemas.microsoft.com/office/drawing/2014/main" id="{E99E4E4A-BF70-8540-AE3B-A1E1F203B4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3495129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4" name="3D-Modell 113" descr="Dunkelgraue Kugel">
                <a:extLst>
                  <a:ext uri="{FF2B5EF4-FFF2-40B4-BE49-F238E27FC236}">
                    <a16:creationId xmlns:a16="http://schemas.microsoft.com/office/drawing/2014/main" id="{50C5A7C1-9792-184F-B99E-432A0E7CA4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8346721"/>
                  </p:ext>
                </p:extLst>
              </p:nvPr>
            </p:nvGraphicFramePr>
            <p:xfrm>
              <a:off x="6820577" y="4200875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4" name="3D-Modell 113" descr="Dunkelgraue Kugel">
                <a:extLst>
                  <a:ext uri="{FF2B5EF4-FFF2-40B4-BE49-F238E27FC236}">
                    <a16:creationId xmlns:a16="http://schemas.microsoft.com/office/drawing/2014/main" id="{50C5A7C1-9792-184F-B99E-432A0E7CA4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4200875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5" name="3D-Modell 114" descr="Dunkelgraue Kugel">
                <a:extLst>
                  <a:ext uri="{FF2B5EF4-FFF2-40B4-BE49-F238E27FC236}">
                    <a16:creationId xmlns:a16="http://schemas.microsoft.com/office/drawing/2014/main" id="{5D06799B-A356-0D4B-9090-758A230166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2262943"/>
                  </p:ext>
                </p:extLst>
              </p:nvPr>
            </p:nvGraphicFramePr>
            <p:xfrm>
              <a:off x="7441524" y="4167084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5" name="3D-Modell 114" descr="Dunkelgraue Kugel">
                <a:extLst>
                  <a:ext uri="{FF2B5EF4-FFF2-40B4-BE49-F238E27FC236}">
                    <a16:creationId xmlns:a16="http://schemas.microsoft.com/office/drawing/2014/main" id="{5D06799B-A356-0D4B-9090-758A23016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4167084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6" name="3D-Modell 115" descr="Dunkelgraue Kugel">
                <a:extLst>
                  <a:ext uri="{FF2B5EF4-FFF2-40B4-BE49-F238E27FC236}">
                    <a16:creationId xmlns:a16="http://schemas.microsoft.com/office/drawing/2014/main" id="{82D3029D-2427-7A46-9147-D9AFC957AE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0464871"/>
                  </p:ext>
                </p:extLst>
              </p:nvPr>
            </p:nvGraphicFramePr>
            <p:xfrm>
              <a:off x="8093987" y="4162321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6" name="3D-Modell 115" descr="Dunkelgraue Kugel">
                <a:extLst>
                  <a:ext uri="{FF2B5EF4-FFF2-40B4-BE49-F238E27FC236}">
                    <a16:creationId xmlns:a16="http://schemas.microsoft.com/office/drawing/2014/main" id="{82D3029D-2427-7A46-9147-D9AFC957A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4162321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7" name="3D-Modell 116" descr="Dunkelgraue Kugel">
                <a:extLst>
                  <a:ext uri="{FF2B5EF4-FFF2-40B4-BE49-F238E27FC236}">
                    <a16:creationId xmlns:a16="http://schemas.microsoft.com/office/drawing/2014/main" id="{3537A2ED-4471-AD4D-A009-4840B7A6C7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600753"/>
                  </p:ext>
                </p:extLst>
              </p:nvPr>
            </p:nvGraphicFramePr>
            <p:xfrm>
              <a:off x="8779786" y="4162322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7" name="3D-Modell 116" descr="Dunkelgraue Kugel">
                <a:extLst>
                  <a:ext uri="{FF2B5EF4-FFF2-40B4-BE49-F238E27FC236}">
                    <a16:creationId xmlns:a16="http://schemas.microsoft.com/office/drawing/2014/main" id="{3537A2ED-4471-AD4D-A009-4840B7A6C7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162322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8" name="3D-Modell 117" descr="Dunkelgraue Kugel">
                <a:extLst>
                  <a:ext uri="{FF2B5EF4-FFF2-40B4-BE49-F238E27FC236}">
                    <a16:creationId xmlns:a16="http://schemas.microsoft.com/office/drawing/2014/main" id="{ADC3F89F-7F9D-794C-B445-D743D9974C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4350410"/>
                  </p:ext>
                </p:extLst>
              </p:nvPr>
            </p:nvGraphicFramePr>
            <p:xfrm>
              <a:off x="6820577" y="4906621"/>
              <a:ext cx="594638" cy="59961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94638" cy="59961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4"/>
                  <am3d:raster rName="Office3DRenderer" rVer="16.0.8326">
                    <am3d:blip r:embed="rId10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8" name="3D-Modell 117" descr="Dunkelgraue Kugel">
                <a:extLst>
                  <a:ext uri="{FF2B5EF4-FFF2-40B4-BE49-F238E27FC236}">
                    <a16:creationId xmlns:a16="http://schemas.microsoft.com/office/drawing/2014/main" id="{ADC3F89F-7F9D-794C-B445-D743D9974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0577" y="4906621"/>
                <a:ext cx="594638" cy="59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9" name="3D-Modell 118" descr="Dunkelgraue Kugel">
                <a:extLst>
                  <a:ext uri="{FF2B5EF4-FFF2-40B4-BE49-F238E27FC236}">
                    <a16:creationId xmlns:a16="http://schemas.microsoft.com/office/drawing/2014/main" id="{4C6C1206-A710-3F49-A4C6-D8E2B80C0F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0676485"/>
                  </p:ext>
                </p:extLst>
              </p:nvPr>
            </p:nvGraphicFramePr>
            <p:xfrm>
              <a:off x="7441524" y="4872830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9" name="3D-Modell 118" descr="Dunkelgraue Kugel">
                <a:extLst>
                  <a:ext uri="{FF2B5EF4-FFF2-40B4-BE49-F238E27FC236}">
                    <a16:creationId xmlns:a16="http://schemas.microsoft.com/office/drawing/2014/main" id="{4C6C1206-A710-3F49-A4C6-D8E2B80C0F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524" y="4872830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0" name="3D-Modell 119" descr="Dunkelgraue Kugel">
                <a:extLst>
                  <a:ext uri="{FF2B5EF4-FFF2-40B4-BE49-F238E27FC236}">
                    <a16:creationId xmlns:a16="http://schemas.microsoft.com/office/drawing/2014/main" id="{3F1CABE5-0DA3-C047-92EE-E544E6A137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0818818"/>
                  </p:ext>
                </p:extLst>
              </p:nvPr>
            </p:nvGraphicFramePr>
            <p:xfrm>
              <a:off x="8093987" y="4868067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7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0" name="3D-Modell 119" descr="Dunkelgraue Kugel">
                <a:extLst>
                  <a:ext uri="{FF2B5EF4-FFF2-40B4-BE49-F238E27FC236}">
                    <a16:creationId xmlns:a16="http://schemas.microsoft.com/office/drawing/2014/main" id="{3F1CABE5-0DA3-C047-92EE-E544E6A137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3987" y="4868067"/>
                <a:ext cx="657668" cy="65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1" name="3D-Modell 120" descr="Dunkelgraue Kugel">
                <a:extLst>
                  <a:ext uri="{FF2B5EF4-FFF2-40B4-BE49-F238E27FC236}">
                    <a16:creationId xmlns:a16="http://schemas.microsoft.com/office/drawing/2014/main" id="{A12A4C74-78E2-6546-BBFC-FE4EAA22ED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5877398"/>
                  </p:ext>
                </p:extLst>
              </p:nvPr>
            </p:nvGraphicFramePr>
            <p:xfrm>
              <a:off x="8779786" y="4868068"/>
              <a:ext cx="657668" cy="657668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57668" cy="6576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0216169" ay="337549" az="10742213"/>
                    <am3d:postTrans dx="0" dy="0" dz="0"/>
                  </am3d:trans>
                  <am3d:attrSrcUrl r:id="rId4"/>
                  <am3d:raster rName="Office3DRenderer" rVer="16.0.8326">
                    <am3d:blip r:embed="rId9"/>
                  </am3d:raster>
                  <am3d:objViewport viewportSz="10623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1" name="3D-Modell 120" descr="Dunkelgraue Kugel">
                <a:extLst>
                  <a:ext uri="{FF2B5EF4-FFF2-40B4-BE49-F238E27FC236}">
                    <a16:creationId xmlns:a16="http://schemas.microsoft.com/office/drawing/2014/main" id="{A12A4C74-78E2-6546-BBFC-FE4EAA22ED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9786" y="4868068"/>
                <a:ext cx="657668" cy="6576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8646-DF63-0C4A-98AC-D002BA00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3" y="964401"/>
            <a:ext cx="12104913" cy="4676982"/>
          </a:xfrm>
        </p:spPr>
        <p:txBody>
          <a:bodyPr>
            <a:noAutofit/>
          </a:bodyPr>
          <a:lstStyle/>
          <a:p>
            <a:r>
              <a:rPr lang="de-DE" sz="10700" dirty="0">
                <a:latin typeface="DIN Alternate" panose="020B0500000000000000" pitchFamily="34" charset="77"/>
              </a:rPr>
              <a:t>WENIGER</a:t>
            </a:r>
            <a:r>
              <a:rPr lang="de-DE" sz="15300" dirty="0">
                <a:latin typeface="DIN Alternate" panose="020B0500000000000000" pitchFamily="34" charset="77"/>
              </a:rPr>
              <a:t> </a:t>
            </a:r>
            <a:r>
              <a:rPr lang="de-DE" sz="22100" dirty="0">
                <a:latin typeface="DIN Alternate" panose="020B0500000000000000" pitchFamily="34" charset="77"/>
              </a:rPr>
              <a:t>SERVER?</a:t>
            </a:r>
            <a:endParaRPr lang="de-DE" sz="153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9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ürfel 17">
            <a:extLst>
              <a:ext uri="{FF2B5EF4-FFF2-40B4-BE49-F238E27FC236}">
                <a16:creationId xmlns:a16="http://schemas.microsoft.com/office/drawing/2014/main" id="{DAA17C93-4DF5-B44D-A352-9400B8DB31C6}"/>
              </a:ext>
            </a:extLst>
          </p:cNvPr>
          <p:cNvSpPr/>
          <p:nvPr/>
        </p:nvSpPr>
        <p:spPr>
          <a:xfrm>
            <a:off x="4769237" y="2020823"/>
            <a:ext cx="2653526" cy="281635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Titel 1">
            <a:extLst>
              <a:ext uri="{FF2B5EF4-FFF2-40B4-BE49-F238E27FC236}">
                <a16:creationId xmlns:a16="http://schemas.microsoft.com/office/drawing/2014/main" id="{E5A2FEA6-085C-9847-90B8-77DCDB866C21}"/>
              </a:ext>
            </a:extLst>
          </p:cNvPr>
          <p:cNvSpPr txBox="1">
            <a:spLocks/>
          </p:cNvSpPr>
          <p:nvPr/>
        </p:nvSpPr>
        <p:spPr>
          <a:xfrm rot="2815468">
            <a:off x="4547326" y="5296407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6" name="Titel 1">
            <a:extLst>
              <a:ext uri="{FF2B5EF4-FFF2-40B4-BE49-F238E27FC236}">
                <a16:creationId xmlns:a16="http://schemas.microsoft.com/office/drawing/2014/main" id="{9292C880-B1D3-794B-A0C2-D0061F013987}"/>
              </a:ext>
            </a:extLst>
          </p:cNvPr>
          <p:cNvSpPr txBox="1">
            <a:spLocks/>
          </p:cNvSpPr>
          <p:nvPr/>
        </p:nvSpPr>
        <p:spPr>
          <a:xfrm rot="2815468">
            <a:off x="5357706" y="5342980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17" name="Titel 1">
            <a:extLst>
              <a:ext uri="{FF2B5EF4-FFF2-40B4-BE49-F238E27FC236}">
                <a16:creationId xmlns:a16="http://schemas.microsoft.com/office/drawing/2014/main" id="{4A495617-0D20-3945-9D3F-8AB2DE71C533}"/>
              </a:ext>
            </a:extLst>
          </p:cNvPr>
          <p:cNvSpPr txBox="1">
            <a:spLocks/>
          </p:cNvSpPr>
          <p:nvPr/>
        </p:nvSpPr>
        <p:spPr>
          <a:xfrm rot="2815468">
            <a:off x="6121755" y="5353633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Es war einmal ein Monolith</a:t>
            </a:r>
          </a:p>
        </p:txBody>
      </p:sp>
    </p:spTree>
    <p:extLst>
      <p:ext uri="{BB962C8B-B14F-4D97-AF65-F5344CB8AC3E}">
        <p14:creationId xmlns:p14="http://schemas.microsoft.com/office/powerpoint/2010/main" val="420530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Würfel 38">
            <a:extLst>
              <a:ext uri="{FF2B5EF4-FFF2-40B4-BE49-F238E27FC236}">
                <a16:creationId xmlns:a16="http://schemas.microsoft.com/office/drawing/2014/main" id="{5CA02658-35E0-6F4D-8673-F918ED555A3A}"/>
              </a:ext>
            </a:extLst>
          </p:cNvPr>
          <p:cNvSpPr/>
          <p:nvPr/>
        </p:nvSpPr>
        <p:spPr>
          <a:xfrm>
            <a:off x="4522126" y="3125256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E2C6D462-4873-D449-8E2F-55FCE7DBC07E}"/>
              </a:ext>
            </a:extLst>
          </p:cNvPr>
          <p:cNvSpPr/>
          <p:nvPr/>
        </p:nvSpPr>
        <p:spPr>
          <a:xfrm>
            <a:off x="5609691" y="3125256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8DD1428-DB09-A846-9165-234371FD9AFC}"/>
              </a:ext>
            </a:extLst>
          </p:cNvPr>
          <p:cNvSpPr/>
          <p:nvPr/>
        </p:nvSpPr>
        <p:spPr>
          <a:xfrm>
            <a:off x="6711543" y="3125256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99FB4D58-F337-4347-8D35-039869D6DCB0}"/>
              </a:ext>
            </a:extLst>
          </p:cNvPr>
          <p:cNvSpPr/>
          <p:nvPr/>
        </p:nvSpPr>
        <p:spPr>
          <a:xfrm>
            <a:off x="4522126" y="1991780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0A55D1DC-1AD7-3545-9CFB-F1D5F887C6CF}"/>
              </a:ext>
            </a:extLst>
          </p:cNvPr>
          <p:cNvSpPr/>
          <p:nvPr/>
        </p:nvSpPr>
        <p:spPr>
          <a:xfrm>
            <a:off x="5609691" y="1991780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58F2A75E-6E8E-CD4A-B025-9B92EEDC78E8}"/>
              </a:ext>
            </a:extLst>
          </p:cNvPr>
          <p:cNvSpPr/>
          <p:nvPr/>
        </p:nvSpPr>
        <p:spPr>
          <a:xfrm>
            <a:off x="6711543" y="1991780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B1D9BBBD-DA77-7F4C-96F7-B1FB20AF00A0}"/>
              </a:ext>
            </a:extLst>
          </p:cNvPr>
          <p:cNvSpPr/>
          <p:nvPr/>
        </p:nvSpPr>
        <p:spPr>
          <a:xfrm>
            <a:off x="4088739" y="3591981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CD2A6B6C-E1F3-8248-BCD8-D1CE341709CB}"/>
              </a:ext>
            </a:extLst>
          </p:cNvPr>
          <p:cNvSpPr/>
          <p:nvPr/>
        </p:nvSpPr>
        <p:spPr>
          <a:xfrm>
            <a:off x="5176304" y="3591981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86AF5FDF-146D-B747-9315-B86D037D2213}"/>
              </a:ext>
            </a:extLst>
          </p:cNvPr>
          <p:cNvSpPr/>
          <p:nvPr/>
        </p:nvSpPr>
        <p:spPr>
          <a:xfrm>
            <a:off x="6278156" y="3591981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Würfel 47">
            <a:extLst>
              <a:ext uri="{FF2B5EF4-FFF2-40B4-BE49-F238E27FC236}">
                <a16:creationId xmlns:a16="http://schemas.microsoft.com/office/drawing/2014/main" id="{6AB5DEAE-9446-1B48-8D6A-A2C82B166EC4}"/>
              </a:ext>
            </a:extLst>
          </p:cNvPr>
          <p:cNvSpPr/>
          <p:nvPr/>
        </p:nvSpPr>
        <p:spPr>
          <a:xfrm>
            <a:off x="4088739" y="2458505"/>
            <a:ext cx="1216152" cy="1216152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Würfel 48">
            <a:extLst>
              <a:ext uri="{FF2B5EF4-FFF2-40B4-BE49-F238E27FC236}">
                <a16:creationId xmlns:a16="http://schemas.microsoft.com/office/drawing/2014/main" id="{F708E31F-0BC4-924A-957E-B10D68A57111}"/>
              </a:ext>
            </a:extLst>
          </p:cNvPr>
          <p:cNvSpPr/>
          <p:nvPr/>
        </p:nvSpPr>
        <p:spPr>
          <a:xfrm>
            <a:off x="5176304" y="2458505"/>
            <a:ext cx="1216152" cy="1216152"/>
          </a:xfrm>
          <a:prstGeom prst="cube">
            <a:avLst/>
          </a:prstGeom>
          <a:solidFill>
            <a:srgbClr val="7F7F7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Würfel 49">
            <a:extLst>
              <a:ext uri="{FF2B5EF4-FFF2-40B4-BE49-F238E27FC236}">
                <a16:creationId xmlns:a16="http://schemas.microsoft.com/office/drawing/2014/main" id="{DF389531-4D0F-8844-B5AB-7BCD8B228EC3}"/>
              </a:ext>
            </a:extLst>
          </p:cNvPr>
          <p:cNvSpPr/>
          <p:nvPr/>
        </p:nvSpPr>
        <p:spPr>
          <a:xfrm>
            <a:off x="6278156" y="2458505"/>
            <a:ext cx="1216152" cy="1216152"/>
          </a:xfrm>
          <a:prstGeom prst="cube">
            <a:avLst/>
          </a:prstGeom>
          <a:solidFill>
            <a:srgbClr val="BFBFB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Titel 1">
            <a:extLst>
              <a:ext uri="{FF2B5EF4-FFF2-40B4-BE49-F238E27FC236}">
                <a16:creationId xmlns:a16="http://schemas.microsoft.com/office/drawing/2014/main" id="{ABFFA8AF-CB57-7346-8F4C-B15A801DF138}"/>
              </a:ext>
            </a:extLst>
          </p:cNvPr>
          <p:cNvSpPr txBox="1">
            <a:spLocks/>
          </p:cNvSpPr>
          <p:nvPr/>
        </p:nvSpPr>
        <p:spPr>
          <a:xfrm rot="2815468">
            <a:off x="4182515" y="5320515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</a:t>
            </a:r>
          </a:p>
        </p:txBody>
      </p:sp>
      <p:sp>
        <p:nvSpPr>
          <p:cNvPr id="219" name="Titel 1">
            <a:extLst>
              <a:ext uri="{FF2B5EF4-FFF2-40B4-BE49-F238E27FC236}">
                <a16:creationId xmlns:a16="http://schemas.microsoft.com/office/drawing/2014/main" id="{F4D73D49-BEC7-094D-A97D-010F88DCD414}"/>
              </a:ext>
            </a:extLst>
          </p:cNvPr>
          <p:cNvSpPr txBox="1">
            <a:spLocks/>
          </p:cNvSpPr>
          <p:nvPr/>
        </p:nvSpPr>
        <p:spPr>
          <a:xfrm rot="2815468">
            <a:off x="6456331" y="5389517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Warenbestand</a:t>
            </a:r>
          </a:p>
        </p:txBody>
      </p:sp>
      <p:sp>
        <p:nvSpPr>
          <p:cNvPr id="220" name="Titel 1">
            <a:extLst>
              <a:ext uri="{FF2B5EF4-FFF2-40B4-BE49-F238E27FC236}">
                <a16:creationId xmlns:a16="http://schemas.microsoft.com/office/drawing/2014/main" id="{3B23BEF6-EDFF-404F-BCDB-1053666E9290}"/>
              </a:ext>
            </a:extLst>
          </p:cNvPr>
          <p:cNvSpPr txBox="1">
            <a:spLocks/>
          </p:cNvSpPr>
          <p:nvPr/>
        </p:nvSpPr>
        <p:spPr>
          <a:xfrm rot="2815468">
            <a:off x="5284540" y="5364759"/>
            <a:ext cx="1995469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Warenkorb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Der wurde in unabhängige Komponenten zerlegt</a:t>
            </a:r>
          </a:p>
        </p:txBody>
      </p:sp>
    </p:spTree>
    <p:extLst>
      <p:ext uri="{BB962C8B-B14F-4D97-AF65-F5344CB8AC3E}">
        <p14:creationId xmlns:p14="http://schemas.microsoft.com/office/powerpoint/2010/main" val="81304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Würfel 50">
            <a:extLst>
              <a:ext uri="{FF2B5EF4-FFF2-40B4-BE49-F238E27FC236}">
                <a16:creationId xmlns:a16="http://schemas.microsoft.com/office/drawing/2014/main" id="{1801BFF9-2A9D-2A4E-AE38-EB0A22EB5F36}"/>
              </a:ext>
            </a:extLst>
          </p:cNvPr>
          <p:cNvSpPr/>
          <p:nvPr/>
        </p:nvSpPr>
        <p:spPr>
          <a:xfrm>
            <a:off x="5015060" y="30223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344631BA-E1D4-AC42-BEA0-3F91E5E16921}"/>
              </a:ext>
            </a:extLst>
          </p:cNvPr>
          <p:cNvSpPr/>
          <p:nvPr/>
        </p:nvSpPr>
        <p:spPr>
          <a:xfrm>
            <a:off x="5015059" y="36191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FC2A7961-4BDF-C34F-8162-B9FA1DA61D75}"/>
              </a:ext>
            </a:extLst>
          </p:cNvPr>
          <p:cNvSpPr/>
          <p:nvPr/>
        </p:nvSpPr>
        <p:spPr>
          <a:xfrm>
            <a:off x="4821772" y="320816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0BA6A7FA-62F1-D54A-9B83-47DE67656F4A}"/>
              </a:ext>
            </a:extLst>
          </p:cNvPr>
          <p:cNvSpPr/>
          <p:nvPr/>
        </p:nvSpPr>
        <p:spPr>
          <a:xfrm>
            <a:off x="4821771" y="38050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Würfel 80">
            <a:extLst>
              <a:ext uri="{FF2B5EF4-FFF2-40B4-BE49-F238E27FC236}">
                <a16:creationId xmlns:a16="http://schemas.microsoft.com/office/drawing/2014/main" id="{FC677D4A-1295-5C41-AF5B-9397FCAFF20D}"/>
              </a:ext>
            </a:extLst>
          </p:cNvPr>
          <p:cNvSpPr/>
          <p:nvPr/>
        </p:nvSpPr>
        <p:spPr>
          <a:xfrm>
            <a:off x="5015060" y="18898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Würfel 83">
            <a:extLst>
              <a:ext uri="{FF2B5EF4-FFF2-40B4-BE49-F238E27FC236}">
                <a16:creationId xmlns:a16="http://schemas.microsoft.com/office/drawing/2014/main" id="{1BB979DA-9119-7B43-9F51-395F6E68FC52}"/>
              </a:ext>
            </a:extLst>
          </p:cNvPr>
          <p:cNvSpPr/>
          <p:nvPr/>
        </p:nvSpPr>
        <p:spPr>
          <a:xfrm>
            <a:off x="5015059" y="248667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Würfel 84">
            <a:extLst>
              <a:ext uri="{FF2B5EF4-FFF2-40B4-BE49-F238E27FC236}">
                <a16:creationId xmlns:a16="http://schemas.microsoft.com/office/drawing/2014/main" id="{8CA50480-C7C3-2548-9CD6-7D0DD8AC5115}"/>
              </a:ext>
            </a:extLst>
          </p:cNvPr>
          <p:cNvSpPr/>
          <p:nvPr/>
        </p:nvSpPr>
        <p:spPr>
          <a:xfrm>
            <a:off x="4821772" y="207568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Würfel 87">
            <a:extLst>
              <a:ext uri="{FF2B5EF4-FFF2-40B4-BE49-F238E27FC236}">
                <a16:creationId xmlns:a16="http://schemas.microsoft.com/office/drawing/2014/main" id="{04B128E8-7E36-9F4D-A5F4-9B845B8F0156}"/>
              </a:ext>
            </a:extLst>
          </p:cNvPr>
          <p:cNvSpPr/>
          <p:nvPr/>
        </p:nvSpPr>
        <p:spPr>
          <a:xfrm>
            <a:off x="4821771" y="267253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Würfel 96">
            <a:extLst>
              <a:ext uri="{FF2B5EF4-FFF2-40B4-BE49-F238E27FC236}">
                <a16:creationId xmlns:a16="http://schemas.microsoft.com/office/drawing/2014/main" id="{C9F3D1FF-F345-C245-AEE5-2D1EB30BEB8B}"/>
              </a:ext>
            </a:extLst>
          </p:cNvPr>
          <p:cNvSpPr/>
          <p:nvPr/>
        </p:nvSpPr>
        <p:spPr>
          <a:xfrm>
            <a:off x="4632201" y="34088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4AE60370-E41F-794C-B11B-F71330BB0917}"/>
              </a:ext>
            </a:extLst>
          </p:cNvPr>
          <p:cNvSpPr/>
          <p:nvPr/>
        </p:nvSpPr>
        <p:spPr>
          <a:xfrm>
            <a:off x="4632200" y="4005729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6647610C-34BF-6C47-89B5-A16A1931FD49}"/>
              </a:ext>
            </a:extLst>
          </p:cNvPr>
          <p:cNvSpPr/>
          <p:nvPr/>
        </p:nvSpPr>
        <p:spPr>
          <a:xfrm>
            <a:off x="4438913" y="3594735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35604C12-2344-F745-8220-75020FC1BC5D}"/>
              </a:ext>
            </a:extLst>
          </p:cNvPr>
          <p:cNvSpPr/>
          <p:nvPr/>
        </p:nvSpPr>
        <p:spPr>
          <a:xfrm>
            <a:off x="4438912" y="4191582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2152AB53-BCBA-344D-A3E2-47AD2B45BCA1}"/>
              </a:ext>
            </a:extLst>
          </p:cNvPr>
          <p:cNvSpPr/>
          <p:nvPr/>
        </p:nvSpPr>
        <p:spPr>
          <a:xfrm>
            <a:off x="4632201" y="22764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E0A84A7D-6349-424F-92D5-ED497584C511}"/>
              </a:ext>
            </a:extLst>
          </p:cNvPr>
          <p:cNvSpPr/>
          <p:nvPr/>
        </p:nvSpPr>
        <p:spPr>
          <a:xfrm>
            <a:off x="4632200" y="2873254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43E755E3-2BA5-0544-B11B-91FBFA15766C}"/>
              </a:ext>
            </a:extLst>
          </p:cNvPr>
          <p:cNvSpPr/>
          <p:nvPr/>
        </p:nvSpPr>
        <p:spPr>
          <a:xfrm>
            <a:off x="4438913" y="2462260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A8BEAEF4-C3E0-F44B-809C-7F79652B62B7}"/>
              </a:ext>
            </a:extLst>
          </p:cNvPr>
          <p:cNvSpPr/>
          <p:nvPr/>
        </p:nvSpPr>
        <p:spPr>
          <a:xfrm>
            <a:off x="4438912" y="3059107"/>
            <a:ext cx="545433" cy="545433"/>
          </a:xfrm>
          <a:prstGeom prst="cub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Würfel 129">
            <a:extLst>
              <a:ext uri="{FF2B5EF4-FFF2-40B4-BE49-F238E27FC236}">
                <a16:creationId xmlns:a16="http://schemas.microsoft.com/office/drawing/2014/main" id="{65052B61-896D-3A44-917B-41A83E03DFA2}"/>
              </a:ext>
            </a:extLst>
          </p:cNvPr>
          <p:cNvSpPr/>
          <p:nvPr/>
        </p:nvSpPr>
        <p:spPr>
          <a:xfrm>
            <a:off x="5591205" y="3619154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Würfel 130">
            <a:extLst>
              <a:ext uri="{FF2B5EF4-FFF2-40B4-BE49-F238E27FC236}">
                <a16:creationId xmlns:a16="http://schemas.microsoft.com/office/drawing/2014/main" id="{B521B08D-CC4E-F04F-9D7E-69FB5086AC74}"/>
              </a:ext>
            </a:extLst>
          </p:cNvPr>
          <p:cNvSpPr/>
          <p:nvPr/>
        </p:nvSpPr>
        <p:spPr>
          <a:xfrm>
            <a:off x="5397918" y="320816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Würfel 131">
            <a:extLst>
              <a:ext uri="{FF2B5EF4-FFF2-40B4-BE49-F238E27FC236}">
                <a16:creationId xmlns:a16="http://schemas.microsoft.com/office/drawing/2014/main" id="{1316A81D-C087-624F-888A-0C62C6C763A7}"/>
              </a:ext>
            </a:extLst>
          </p:cNvPr>
          <p:cNvSpPr/>
          <p:nvPr/>
        </p:nvSpPr>
        <p:spPr>
          <a:xfrm>
            <a:off x="5397917" y="380500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Würfel 134">
            <a:extLst>
              <a:ext uri="{FF2B5EF4-FFF2-40B4-BE49-F238E27FC236}">
                <a16:creationId xmlns:a16="http://schemas.microsoft.com/office/drawing/2014/main" id="{2CC01184-BDDD-1342-8732-F061E12D07DB}"/>
              </a:ext>
            </a:extLst>
          </p:cNvPr>
          <p:cNvSpPr/>
          <p:nvPr/>
        </p:nvSpPr>
        <p:spPr>
          <a:xfrm>
            <a:off x="5397918" y="207568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>
            <a:extLst>
              <a:ext uri="{FF2B5EF4-FFF2-40B4-BE49-F238E27FC236}">
                <a16:creationId xmlns:a16="http://schemas.microsoft.com/office/drawing/2014/main" id="{40F2C115-4D08-8C40-9B68-375631F7A4DD}"/>
              </a:ext>
            </a:extLst>
          </p:cNvPr>
          <p:cNvSpPr/>
          <p:nvPr/>
        </p:nvSpPr>
        <p:spPr>
          <a:xfrm>
            <a:off x="5208347" y="340888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ürfel 137">
            <a:extLst>
              <a:ext uri="{FF2B5EF4-FFF2-40B4-BE49-F238E27FC236}">
                <a16:creationId xmlns:a16="http://schemas.microsoft.com/office/drawing/2014/main" id="{F9B640F8-E39D-5945-B73D-8E0823D3E2C5}"/>
              </a:ext>
            </a:extLst>
          </p:cNvPr>
          <p:cNvSpPr/>
          <p:nvPr/>
        </p:nvSpPr>
        <p:spPr>
          <a:xfrm>
            <a:off x="5208346" y="4005729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ürfel 138">
            <a:extLst>
              <a:ext uri="{FF2B5EF4-FFF2-40B4-BE49-F238E27FC236}">
                <a16:creationId xmlns:a16="http://schemas.microsoft.com/office/drawing/2014/main" id="{C5A02DA1-3765-534D-BD96-27414772F3FC}"/>
              </a:ext>
            </a:extLst>
          </p:cNvPr>
          <p:cNvSpPr/>
          <p:nvPr/>
        </p:nvSpPr>
        <p:spPr>
          <a:xfrm>
            <a:off x="5015059" y="3594735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ürfel 139">
            <a:extLst>
              <a:ext uri="{FF2B5EF4-FFF2-40B4-BE49-F238E27FC236}">
                <a16:creationId xmlns:a16="http://schemas.microsoft.com/office/drawing/2014/main" id="{298B2CFE-290E-9640-8797-8A383B107BCF}"/>
              </a:ext>
            </a:extLst>
          </p:cNvPr>
          <p:cNvSpPr/>
          <p:nvPr/>
        </p:nvSpPr>
        <p:spPr>
          <a:xfrm>
            <a:off x="5015058" y="4191582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ürfel 140">
            <a:extLst>
              <a:ext uri="{FF2B5EF4-FFF2-40B4-BE49-F238E27FC236}">
                <a16:creationId xmlns:a16="http://schemas.microsoft.com/office/drawing/2014/main" id="{3BC0E9F7-5806-DE41-9C5C-15F922EA24F2}"/>
              </a:ext>
            </a:extLst>
          </p:cNvPr>
          <p:cNvSpPr/>
          <p:nvPr/>
        </p:nvSpPr>
        <p:spPr>
          <a:xfrm>
            <a:off x="5208347" y="227640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ürfel 141">
            <a:extLst>
              <a:ext uri="{FF2B5EF4-FFF2-40B4-BE49-F238E27FC236}">
                <a16:creationId xmlns:a16="http://schemas.microsoft.com/office/drawing/2014/main" id="{3D346D24-85C8-BE4F-A11E-3E9DF9D85E19}"/>
              </a:ext>
            </a:extLst>
          </p:cNvPr>
          <p:cNvSpPr/>
          <p:nvPr/>
        </p:nvSpPr>
        <p:spPr>
          <a:xfrm>
            <a:off x="5208346" y="2873254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ürfel 142">
            <a:extLst>
              <a:ext uri="{FF2B5EF4-FFF2-40B4-BE49-F238E27FC236}">
                <a16:creationId xmlns:a16="http://schemas.microsoft.com/office/drawing/2014/main" id="{F38E8B60-7484-2949-B0CE-8EE2E5EBEAF1}"/>
              </a:ext>
            </a:extLst>
          </p:cNvPr>
          <p:cNvSpPr/>
          <p:nvPr/>
        </p:nvSpPr>
        <p:spPr>
          <a:xfrm>
            <a:off x="5015059" y="2462260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Würfel 143">
            <a:extLst>
              <a:ext uri="{FF2B5EF4-FFF2-40B4-BE49-F238E27FC236}">
                <a16:creationId xmlns:a16="http://schemas.microsoft.com/office/drawing/2014/main" id="{201B69B5-F83F-F644-BB90-D62939FE9D99}"/>
              </a:ext>
            </a:extLst>
          </p:cNvPr>
          <p:cNvSpPr/>
          <p:nvPr/>
        </p:nvSpPr>
        <p:spPr>
          <a:xfrm>
            <a:off x="5015058" y="3059107"/>
            <a:ext cx="813212" cy="545433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Würfel 159">
            <a:extLst>
              <a:ext uri="{FF2B5EF4-FFF2-40B4-BE49-F238E27FC236}">
                <a16:creationId xmlns:a16="http://schemas.microsoft.com/office/drawing/2014/main" id="{268633F5-EFE9-1849-A3FC-725357BB60C6}"/>
              </a:ext>
            </a:extLst>
          </p:cNvPr>
          <p:cNvSpPr/>
          <p:nvPr/>
        </p:nvSpPr>
        <p:spPr>
          <a:xfrm>
            <a:off x="6289941" y="380256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Würfel 164">
            <a:extLst>
              <a:ext uri="{FF2B5EF4-FFF2-40B4-BE49-F238E27FC236}">
                <a16:creationId xmlns:a16="http://schemas.microsoft.com/office/drawing/2014/main" id="{E7B3A537-DE0D-4D41-8F7B-5DF6D6AE5D6B}"/>
              </a:ext>
            </a:extLst>
          </p:cNvPr>
          <p:cNvSpPr/>
          <p:nvPr/>
        </p:nvSpPr>
        <p:spPr>
          <a:xfrm>
            <a:off x="6100371" y="3406440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Würfel 165">
            <a:extLst>
              <a:ext uri="{FF2B5EF4-FFF2-40B4-BE49-F238E27FC236}">
                <a16:creationId xmlns:a16="http://schemas.microsoft.com/office/drawing/2014/main" id="{EB5C31BC-46CE-0741-A5BF-23457F56ECC0}"/>
              </a:ext>
            </a:extLst>
          </p:cNvPr>
          <p:cNvSpPr/>
          <p:nvPr/>
        </p:nvSpPr>
        <p:spPr>
          <a:xfrm>
            <a:off x="6100370" y="4003287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Würfel 166">
            <a:extLst>
              <a:ext uri="{FF2B5EF4-FFF2-40B4-BE49-F238E27FC236}">
                <a16:creationId xmlns:a16="http://schemas.microsoft.com/office/drawing/2014/main" id="{EE8BDB43-F121-964F-8EC0-AD3CFEFF66B1}"/>
              </a:ext>
            </a:extLst>
          </p:cNvPr>
          <p:cNvSpPr/>
          <p:nvPr/>
        </p:nvSpPr>
        <p:spPr>
          <a:xfrm>
            <a:off x="5907083" y="3592293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Würfel 167">
            <a:extLst>
              <a:ext uri="{FF2B5EF4-FFF2-40B4-BE49-F238E27FC236}">
                <a16:creationId xmlns:a16="http://schemas.microsoft.com/office/drawing/2014/main" id="{E1347666-0B95-D04A-AB81-120D589B4467}"/>
              </a:ext>
            </a:extLst>
          </p:cNvPr>
          <p:cNvSpPr/>
          <p:nvPr/>
        </p:nvSpPr>
        <p:spPr>
          <a:xfrm>
            <a:off x="5907082" y="4189140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Würfel 170">
            <a:extLst>
              <a:ext uri="{FF2B5EF4-FFF2-40B4-BE49-F238E27FC236}">
                <a16:creationId xmlns:a16="http://schemas.microsoft.com/office/drawing/2014/main" id="{DD5B6888-D79C-DC46-AFF9-DB1A84232807}"/>
              </a:ext>
            </a:extLst>
          </p:cNvPr>
          <p:cNvSpPr/>
          <p:nvPr/>
        </p:nvSpPr>
        <p:spPr>
          <a:xfrm>
            <a:off x="5907083" y="2459818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Würfel 171">
            <a:extLst>
              <a:ext uri="{FF2B5EF4-FFF2-40B4-BE49-F238E27FC236}">
                <a16:creationId xmlns:a16="http://schemas.microsoft.com/office/drawing/2014/main" id="{A255CE49-102D-5A44-B52E-AC7A79FE9345}"/>
              </a:ext>
            </a:extLst>
          </p:cNvPr>
          <p:cNvSpPr/>
          <p:nvPr/>
        </p:nvSpPr>
        <p:spPr>
          <a:xfrm>
            <a:off x="5907082" y="3056665"/>
            <a:ext cx="334759" cy="545433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02C4BD68-2475-0B45-AA29-1B6BCA63334E}"/>
              </a:ext>
            </a:extLst>
          </p:cNvPr>
          <p:cNvSpPr txBox="1">
            <a:spLocks/>
          </p:cNvSpPr>
          <p:nvPr/>
        </p:nvSpPr>
        <p:spPr>
          <a:xfrm rot="2815468">
            <a:off x="4197022" y="5416777"/>
            <a:ext cx="2505087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anzeigen</a:t>
            </a:r>
          </a:p>
        </p:txBody>
      </p:sp>
      <p:sp>
        <p:nvSpPr>
          <p:cNvPr id="222" name="Titel 1">
            <a:extLst>
              <a:ext uri="{FF2B5EF4-FFF2-40B4-BE49-F238E27FC236}">
                <a16:creationId xmlns:a16="http://schemas.microsoft.com/office/drawing/2014/main" id="{3B33A4D3-E103-A844-821E-0108A508F8FE}"/>
              </a:ext>
            </a:extLst>
          </p:cNvPr>
          <p:cNvSpPr txBox="1">
            <a:spLocks/>
          </p:cNvSpPr>
          <p:nvPr/>
        </p:nvSpPr>
        <p:spPr>
          <a:xfrm rot="2815468">
            <a:off x="4972575" y="5425610"/>
            <a:ext cx="2435490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anlegen</a:t>
            </a:r>
          </a:p>
        </p:txBody>
      </p:sp>
      <p:sp>
        <p:nvSpPr>
          <p:cNvPr id="223" name="Titel 1">
            <a:extLst>
              <a:ext uri="{FF2B5EF4-FFF2-40B4-BE49-F238E27FC236}">
                <a16:creationId xmlns:a16="http://schemas.microsoft.com/office/drawing/2014/main" id="{F0C46FE8-D3A5-C349-9E3F-1F5926712C41}"/>
              </a:ext>
            </a:extLst>
          </p:cNvPr>
          <p:cNvSpPr txBox="1">
            <a:spLocks/>
          </p:cNvSpPr>
          <p:nvPr/>
        </p:nvSpPr>
        <p:spPr>
          <a:xfrm rot="2815468">
            <a:off x="5773329" y="5472251"/>
            <a:ext cx="2514078" cy="555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7F7F7E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- Benutzer ändern</a:t>
            </a:r>
          </a:p>
        </p:txBody>
      </p:sp>
      <p:sp>
        <p:nvSpPr>
          <p:cNvPr id="224" name="Titel 1">
            <a:extLst>
              <a:ext uri="{FF2B5EF4-FFF2-40B4-BE49-F238E27FC236}">
                <a16:creationId xmlns:a16="http://schemas.microsoft.com/office/drawing/2014/main" id="{EB3D855E-4302-4B43-AD21-60E4661DD889}"/>
              </a:ext>
            </a:extLst>
          </p:cNvPr>
          <p:cNvSpPr txBox="1">
            <a:spLocks/>
          </p:cNvSpPr>
          <p:nvPr/>
        </p:nvSpPr>
        <p:spPr>
          <a:xfrm>
            <a:off x="-152409" y="-60379"/>
            <a:ext cx="12434000" cy="9781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Bis es kleiner nicht mehr ging</a:t>
            </a:r>
          </a:p>
        </p:txBody>
      </p:sp>
    </p:spTree>
    <p:extLst>
      <p:ext uri="{BB962C8B-B14F-4D97-AF65-F5344CB8AC3E}">
        <p14:creationId xmlns:p14="http://schemas.microsoft.com/office/powerpoint/2010/main" val="39549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XMhcLnFl4SyBq2n73-Gs4g.jpeg">
            <a:extLst>
              <a:ext uri="{FF2B5EF4-FFF2-40B4-BE49-F238E27FC236}">
                <a16:creationId xmlns:a16="http://schemas.microsoft.com/office/drawing/2014/main" id="{2BDC8656-47D5-1543-8F2B-F5A7A89E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35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1ABD84A-D3A8-D74C-A6E4-398CDF3D9E91}"/>
              </a:ext>
            </a:extLst>
          </p:cNvPr>
          <p:cNvSpPr/>
          <p:nvPr/>
        </p:nvSpPr>
        <p:spPr>
          <a:xfrm>
            <a:off x="5750771" y="1905506"/>
            <a:ext cx="57679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Hands-On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24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8CF7068-6AC7-1746-AAEB-66DB377E3ED4}"/>
              </a:ext>
            </a:extLst>
          </p:cNvPr>
          <p:cNvSpPr/>
          <p:nvPr/>
        </p:nvSpPr>
        <p:spPr>
          <a:xfrm>
            <a:off x="98052" y="1317449"/>
            <a:ext cx="11379200" cy="5268685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E062C25-2B21-3846-B2E3-DDCE44686BDB}"/>
              </a:ext>
            </a:extLst>
          </p:cNvPr>
          <p:cNvSpPr/>
          <p:nvPr/>
        </p:nvSpPr>
        <p:spPr>
          <a:xfrm>
            <a:off x="2206601" y="3350019"/>
            <a:ext cx="2375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latin typeface="DIN Alternate" panose="020B0500000000000000" pitchFamily="34" charset="77"/>
              </a:rPr>
              <a:t>Dienste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DFE9E2-1B6D-6F4A-BB5F-330EF77904C5}"/>
              </a:ext>
            </a:extLst>
          </p:cNvPr>
          <p:cNvSpPr/>
          <p:nvPr/>
        </p:nvSpPr>
        <p:spPr>
          <a:xfrm>
            <a:off x="6687699" y="3350019"/>
            <a:ext cx="34547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>
                <a:latin typeface="DIN Alternate" panose="020B0500000000000000" pitchFamily="34" charset="77"/>
              </a:rPr>
              <a:t>Funktionen</a:t>
            </a:r>
            <a:endParaRPr lang="de-DE" sz="1400" dirty="0"/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444BA0C3-8D86-5F4A-923B-BEAD98C4AC3B}"/>
              </a:ext>
            </a:extLst>
          </p:cNvPr>
          <p:cNvSpPr txBox="1">
            <a:spLocks/>
          </p:cNvSpPr>
          <p:nvPr/>
        </p:nvSpPr>
        <p:spPr>
          <a:xfrm>
            <a:off x="2376308" y="-2386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Was ist </a:t>
            </a:r>
            <a:r>
              <a:rPr lang="de-DE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205D3-0072-3045-961B-B862CF603C2C}"/>
              </a:ext>
            </a:extLst>
          </p:cNvPr>
          <p:cNvGrpSpPr/>
          <p:nvPr/>
        </p:nvGrpSpPr>
        <p:grpSpPr>
          <a:xfrm>
            <a:off x="4402793" y="2757550"/>
            <a:ext cx="2554483" cy="2198993"/>
            <a:chOff x="4783793" y="2779321"/>
            <a:chExt cx="2554483" cy="2198993"/>
          </a:xfrm>
        </p:grpSpPr>
        <p:sp>
          <p:nvSpPr>
            <p:cNvPr id="24" name="Titel 1">
              <a:extLst>
                <a:ext uri="{FF2B5EF4-FFF2-40B4-BE49-F238E27FC236}">
                  <a16:creationId xmlns:a16="http://schemas.microsoft.com/office/drawing/2014/main" id="{B6E8E734-99EF-9641-A58C-28627680D680}"/>
                </a:ext>
              </a:extLst>
            </p:cNvPr>
            <p:cNvSpPr txBox="1">
              <a:spLocks/>
            </p:cNvSpPr>
            <p:nvPr/>
          </p:nvSpPr>
          <p:spPr>
            <a:xfrm>
              <a:off x="5026623" y="3129213"/>
              <a:ext cx="2042076" cy="11263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rPr>
                <a:t>API</a:t>
              </a:r>
              <a:endPara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Bogen 35">
              <a:extLst>
                <a:ext uri="{FF2B5EF4-FFF2-40B4-BE49-F238E27FC236}">
                  <a16:creationId xmlns:a16="http://schemas.microsoft.com/office/drawing/2014/main" id="{523E8EAA-1714-5348-B77F-8B506505CCFD}"/>
                </a:ext>
              </a:extLst>
            </p:cNvPr>
            <p:cNvSpPr/>
            <p:nvPr/>
          </p:nvSpPr>
          <p:spPr>
            <a:xfrm rot="19886084">
              <a:off x="4783793" y="3099439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42314052-B1A9-5B42-8B8A-AFE9E9A99932}"/>
                </a:ext>
              </a:extLst>
            </p:cNvPr>
            <p:cNvSpPr/>
            <p:nvPr/>
          </p:nvSpPr>
          <p:spPr>
            <a:xfrm rot="9037698">
              <a:off x="5091232" y="2779321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0215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8CF7068-6AC7-1746-AAEB-66DB377E3ED4}"/>
              </a:ext>
            </a:extLst>
          </p:cNvPr>
          <p:cNvSpPr/>
          <p:nvPr/>
        </p:nvSpPr>
        <p:spPr>
          <a:xfrm>
            <a:off x="98052" y="1317449"/>
            <a:ext cx="11379200" cy="5268685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E062C25-2B21-3846-B2E3-DDCE44686BDB}"/>
              </a:ext>
            </a:extLst>
          </p:cNvPr>
          <p:cNvSpPr/>
          <p:nvPr/>
        </p:nvSpPr>
        <p:spPr>
          <a:xfrm>
            <a:off x="2996345" y="3350019"/>
            <a:ext cx="16962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>
                <a:latin typeface="DIN Alternate" panose="020B0500000000000000" pitchFamily="34" charset="77"/>
              </a:rPr>
              <a:t>BaaS</a:t>
            </a:r>
            <a:endParaRPr lang="de-DE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DFE9E2-1B6D-6F4A-BB5F-330EF77904C5}"/>
              </a:ext>
            </a:extLst>
          </p:cNvPr>
          <p:cNvSpPr/>
          <p:nvPr/>
        </p:nvSpPr>
        <p:spPr>
          <a:xfrm>
            <a:off x="6687699" y="3350019"/>
            <a:ext cx="16300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>
                <a:latin typeface="DIN Alternate" panose="020B0500000000000000" pitchFamily="34" charset="77"/>
              </a:rPr>
              <a:t>FaaS</a:t>
            </a:r>
            <a:endParaRPr lang="de-DE" sz="1400" dirty="0"/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444BA0C3-8D86-5F4A-923B-BEAD98C4AC3B}"/>
              </a:ext>
            </a:extLst>
          </p:cNvPr>
          <p:cNvSpPr txBox="1">
            <a:spLocks/>
          </p:cNvSpPr>
          <p:nvPr/>
        </p:nvSpPr>
        <p:spPr>
          <a:xfrm>
            <a:off x="2376308" y="-238630"/>
            <a:ext cx="6580706" cy="1525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400"/>
              </a:spcBef>
              <a:spcAft>
                <a:spcPts val="1800"/>
              </a:spcAft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Was ist </a:t>
            </a:r>
            <a:r>
              <a:rPr lang="de-DE" dirty="0" err="1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Serverless</a:t>
            </a: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?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205D3-0072-3045-961B-B862CF603C2C}"/>
              </a:ext>
            </a:extLst>
          </p:cNvPr>
          <p:cNvGrpSpPr/>
          <p:nvPr/>
        </p:nvGrpSpPr>
        <p:grpSpPr>
          <a:xfrm>
            <a:off x="4402793" y="2757550"/>
            <a:ext cx="2554483" cy="2198993"/>
            <a:chOff x="4783793" y="2779321"/>
            <a:chExt cx="2554483" cy="2198993"/>
          </a:xfrm>
        </p:grpSpPr>
        <p:sp>
          <p:nvSpPr>
            <p:cNvPr id="24" name="Titel 1">
              <a:extLst>
                <a:ext uri="{FF2B5EF4-FFF2-40B4-BE49-F238E27FC236}">
                  <a16:creationId xmlns:a16="http://schemas.microsoft.com/office/drawing/2014/main" id="{B6E8E734-99EF-9641-A58C-28627680D680}"/>
                </a:ext>
              </a:extLst>
            </p:cNvPr>
            <p:cNvSpPr txBox="1">
              <a:spLocks/>
            </p:cNvSpPr>
            <p:nvPr/>
          </p:nvSpPr>
          <p:spPr>
            <a:xfrm>
              <a:off x="5026623" y="3129213"/>
              <a:ext cx="2042076" cy="11263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rPr>
                <a:t>API</a:t>
              </a:r>
              <a:endPara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Bogen 35">
              <a:extLst>
                <a:ext uri="{FF2B5EF4-FFF2-40B4-BE49-F238E27FC236}">
                  <a16:creationId xmlns:a16="http://schemas.microsoft.com/office/drawing/2014/main" id="{523E8EAA-1714-5348-B77F-8B506505CCFD}"/>
                </a:ext>
              </a:extLst>
            </p:cNvPr>
            <p:cNvSpPr/>
            <p:nvPr/>
          </p:nvSpPr>
          <p:spPr>
            <a:xfrm rot="19886084">
              <a:off x="4783793" y="3099439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id="{42314052-B1A9-5B42-8B8A-AFE9E9A99932}"/>
                </a:ext>
              </a:extLst>
            </p:cNvPr>
            <p:cNvSpPr/>
            <p:nvPr/>
          </p:nvSpPr>
          <p:spPr>
            <a:xfrm rot="9037698">
              <a:off x="5091232" y="2779321"/>
              <a:ext cx="2247044" cy="1878875"/>
            </a:xfrm>
            <a:prstGeom prst="arc">
              <a:avLst>
                <a:gd name="adj1" fmla="val 16200000"/>
                <a:gd name="adj2" fmla="val 20703420"/>
              </a:avLst>
            </a:prstGeom>
            <a:ln>
              <a:solidFill>
                <a:srgbClr val="7F7F7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9101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1786</Words>
  <Application>Microsoft Macintosh PowerPoint</Application>
  <PresentationFormat>Breitbild</PresentationFormat>
  <Paragraphs>381</Paragraphs>
  <Slides>29</Slides>
  <Notes>29</Notes>
  <HiddenSlides>15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DengXian</vt:lpstr>
      <vt:lpstr>Arial</vt:lpstr>
      <vt:lpstr>Calibri</vt:lpstr>
      <vt:lpstr>Calibri Light</vt:lpstr>
      <vt:lpstr>DIN Alternate</vt:lpstr>
      <vt:lpstr>Symbol</vt:lpstr>
      <vt:lpstr>Office</vt:lpstr>
      <vt:lpstr>SERVERLESS</vt:lpstr>
      <vt:lpstr>KEINE SERVER MEHR?</vt:lpstr>
      <vt:lpstr>WENIGER SERVER?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VELOCITY</vt:lpstr>
      <vt:lpstr>PowerPoint-Präsentation</vt:lpstr>
      <vt:lpstr>(you Wookie)</vt:lpstr>
      <vt:lpstr>time</vt:lpstr>
      <vt:lpstr>time</vt:lpstr>
      <vt:lpstr>(more WTF moments)</vt:lpstr>
      <vt:lpstr>NO MORE OPS</vt:lpstr>
      <vt:lpstr>DOES IT FIT FOR ME?</vt:lpstr>
      <vt:lpstr>#2019</vt:lpstr>
      <vt:lpstr>PowerPoint-Präsentation</vt:lpstr>
      <vt:lpstr>time * invocations</vt:lpstr>
      <vt:lpstr>PowerPoint-Präsentation</vt:lpstr>
      <vt:lpstr>PowerPoint-Präsentation</vt:lpstr>
      <vt:lpstr>? INSTALL CONFIGURE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MORE SERVERS</dc:title>
  <dc:creator>Michael Abey</dc:creator>
  <cp:lastModifiedBy>Michael Abey</cp:lastModifiedBy>
  <cp:revision>393</cp:revision>
  <cp:lastPrinted>2019-01-23T09:45:23Z</cp:lastPrinted>
  <dcterms:created xsi:type="dcterms:W3CDTF">2019-01-07T09:17:32Z</dcterms:created>
  <dcterms:modified xsi:type="dcterms:W3CDTF">2019-04-02T16:27:50Z</dcterms:modified>
</cp:coreProperties>
</file>