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2"/>
  </p:notesMasterIdLst>
  <p:sldIdLst>
    <p:sldId id="256" r:id="rId2"/>
    <p:sldId id="257" r:id="rId3"/>
    <p:sldId id="261" r:id="rId4"/>
    <p:sldId id="285" r:id="rId5"/>
    <p:sldId id="295" r:id="rId6"/>
    <p:sldId id="296" r:id="rId7"/>
    <p:sldId id="297" r:id="rId8"/>
    <p:sldId id="298" r:id="rId9"/>
    <p:sldId id="29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62"/>
    <p:restoredTop sz="68525"/>
  </p:normalViewPr>
  <p:slideViewPr>
    <p:cSldViewPr snapToGrid="0" snapToObjects="1">
      <p:cViewPr varScale="1">
        <p:scale>
          <a:sx n="108" d="100"/>
          <a:sy n="108" d="100"/>
        </p:scale>
        <p:origin x="2024"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83A84-3977-AE4F-875B-F541FF7508BA}" type="datetimeFigureOut">
              <a:rPr lang="en-US" smtClean="0"/>
              <a:t>7/22/21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8C054-33F7-BA42-9638-13D57DAE8447}" type="slidenum">
              <a:rPr lang="en-US" smtClean="0"/>
              <a:t>‹#›</a:t>
            </a:fld>
            <a:endParaRPr lang="en-US"/>
          </a:p>
        </p:txBody>
      </p:sp>
    </p:spTree>
    <p:extLst>
      <p:ext uri="{BB962C8B-B14F-4D97-AF65-F5344CB8AC3E}">
        <p14:creationId xmlns:p14="http://schemas.microsoft.com/office/powerpoint/2010/main" val="389536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Why music genres are outdated</a:t>
            </a:r>
          </a:p>
          <a:p>
            <a:r>
              <a:rPr lang="en-AU" sz="1200" kern="1200" dirty="0">
                <a:solidFill>
                  <a:schemeClr val="tx1"/>
                </a:solidFill>
                <a:effectLst/>
                <a:latin typeface="+mn-lt"/>
                <a:ea typeface="+mn-ea"/>
                <a:cs typeface="+mn-cs"/>
              </a:rPr>
              <a:t>Today, musical genres are almost an outdated construct, With the increased diversity in music that we have seen on streaming platforms such as Spotify, Apple Music, and Soundcloud resulting in the lines separating genres </a:t>
            </a:r>
            <a:r>
              <a:rPr lang="en-AU" sz="1200" kern="1200" dirty="0" err="1">
                <a:solidFill>
                  <a:schemeClr val="tx1"/>
                </a:solidFill>
                <a:effectLst/>
                <a:latin typeface="+mn-lt"/>
                <a:ea typeface="+mn-ea"/>
                <a:cs typeface="+mn-cs"/>
              </a:rPr>
              <a:t>grorwing</a:t>
            </a:r>
            <a:r>
              <a:rPr lang="en-AU" sz="1200" kern="1200" dirty="0">
                <a:solidFill>
                  <a:schemeClr val="tx1"/>
                </a:solidFill>
                <a:effectLst/>
                <a:latin typeface="+mn-lt"/>
                <a:ea typeface="+mn-ea"/>
                <a:cs typeface="+mn-cs"/>
              </a:rPr>
              <a:t> more blurred by the day </a:t>
            </a:r>
          </a:p>
          <a:p>
            <a:r>
              <a:rPr lang="en-AU" sz="1200" kern="1200" dirty="0">
                <a:solidFill>
                  <a:schemeClr val="tx1"/>
                </a:solidFill>
                <a:effectLst/>
                <a:latin typeface="+mn-lt"/>
                <a:ea typeface="+mn-ea"/>
                <a:cs typeface="+mn-cs"/>
              </a:rPr>
              <a:t>Genre labels are today a broad umbrella terms that are used to describe music that vary greatly in their characteristics, and are constantly in a state of evolution</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For instance, If someone says they are a fan of pop music, how do you know if they are referring to Michael Jackson or Justin Bieber?</a:t>
            </a:r>
          </a:p>
          <a:p>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To think of it like this – </a:t>
            </a:r>
            <a:r>
              <a:rPr lang="en-AU" sz="1200" kern="1200" dirty="0" err="1">
                <a:solidFill>
                  <a:schemeClr val="tx1"/>
                </a:solidFill>
                <a:effectLst/>
                <a:latin typeface="+mn-lt"/>
                <a:ea typeface="+mn-ea"/>
                <a:cs typeface="+mn-cs"/>
              </a:rPr>
              <a:t>genring</a:t>
            </a:r>
            <a:r>
              <a:rPr lang="en-AU" sz="1200" kern="1200" dirty="0">
                <a:solidFill>
                  <a:schemeClr val="tx1"/>
                </a:solidFill>
                <a:effectLst/>
                <a:latin typeface="+mn-lt"/>
                <a:ea typeface="+mn-ea"/>
                <a:cs typeface="+mn-cs"/>
              </a:rPr>
              <a:t> today is akin to supervised learning, with us already having pre-determined ideas of what things should approximately be when they fall into certain categories, be it jazz or rock, however applying an unsupervised learning model upon an art-driven dataset to see how it interprets the results, is truly fascinating</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By doing this, we can cross the boundaries imposed by genre classification, findings similarities among music instead of being bound by the subjectivity of genres. We aren’t necessarily rewriting music genres, as music genres have cultural and historical nuances that even the most robust machine learning algorithms can’t strip down. Rather, clustering based on audio features augment music genres and allows us to derive more descriptive subgenres based on the audio features from a track.</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Hence, this brings us to the question of – what is pop music, today? </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65D8C054-33F7-BA42-9638-13D57DAE8447}" type="slidenum">
              <a:rPr lang="en-US" smtClean="0"/>
              <a:t>1</a:t>
            </a:fld>
            <a:endParaRPr lang="en-US"/>
          </a:p>
        </p:txBody>
      </p:sp>
    </p:spTree>
    <p:extLst>
      <p:ext uri="{BB962C8B-B14F-4D97-AF65-F5344CB8AC3E}">
        <p14:creationId xmlns:p14="http://schemas.microsoft.com/office/powerpoint/2010/main" val="568232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Ive</a:t>
            </a:r>
            <a:r>
              <a:rPr lang="en-US" dirty="0"/>
              <a:t> got the framework here, to play with any genre now. </a:t>
            </a:r>
          </a:p>
          <a:p>
            <a:endParaRPr lang="en-US" dirty="0"/>
          </a:p>
          <a:p>
            <a:r>
              <a:rPr lang="en-US" dirty="0"/>
              <a:t>Create a proper recommender app showing a multitude of genres</a:t>
            </a:r>
          </a:p>
          <a:p>
            <a:endParaRPr lang="en-US" dirty="0"/>
          </a:p>
          <a:p>
            <a:r>
              <a:rPr lang="en-US" dirty="0"/>
              <a:t>Essentially, I can nail in to any genre, be it new age jazz to something like ‘mumble rap’ , resulting in me be able to say to someone, ‘boy do I have a song for you’, no matter what genre they fancy. </a:t>
            </a:r>
          </a:p>
          <a:p>
            <a:endParaRPr lang="en-US" dirty="0"/>
          </a:p>
          <a:p>
            <a:endParaRPr lang="en-US" dirty="0"/>
          </a:p>
          <a:p>
            <a:r>
              <a:rPr lang="en-US" dirty="0"/>
              <a:t>And from there create in depth recommender engines using this clustering to find what people to hear</a:t>
            </a:r>
          </a:p>
          <a:p>
            <a:endParaRPr lang="en-US" dirty="0"/>
          </a:p>
          <a:p>
            <a:r>
              <a:rPr lang="en-US" dirty="0"/>
              <a:t>Thank you</a:t>
            </a:r>
          </a:p>
        </p:txBody>
      </p:sp>
      <p:sp>
        <p:nvSpPr>
          <p:cNvPr id="4" name="Slide Number Placeholder 3"/>
          <p:cNvSpPr>
            <a:spLocks noGrp="1"/>
          </p:cNvSpPr>
          <p:nvPr>
            <p:ph type="sldNum" sz="quarter" idx="5"/>
          </p:nvPr>
        </p:nvSpPr>
        <p:spPr/>
        <p:txBody>
          <a:bodyPr/>
          <a:lstStyle/>
          <a:p>
            <a:fld id="{65D8C054-33F7-BA42-9638-13D57DAE8447}" type="slidenum">
              <a:rPr lang="en-US" smtClean="0"/>
              <a:t>10</a:t>
            </a:fld>
            <a:endParaRPr lang="en-US"/>
          </a:p>
        </p:txBody>
      </p:sp>
    </p:spTree>
    <p:extLst>
      <p:ext uri="{BB962C8B-B14F-4D97-AF65-F5344CB8AC3E}">
        <p14:creationId xmlns:p14="http://schemas.microsoft.com/office/powerpoint/2010/main" val="136541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a:t>
            </a:r>
          </a:p>
          <a:p>
            <a:endParaRPr lang="en-US" dirty="0"/>
          </a:p>
          <a:p>
            <a:r>
              <a:rPr lang="en-US" dirty="0"/>
              <a:t>I extracted the most popular songs listened to in Australia over the last 15 years, and using the </a:t>
            </a:r>
            <a:r>
              <a:rPr lang="en-US" dirty="0" err="1"/>
              <a:t>spotify</a:t>
            </a:r>
            <a:r>
              <a:rPr lang="en-US" dirty="0"/>
              <a:t> API I found these backend characteristics that </a:t>
            </a:r>
            <a:r>
              <a:rPr lang="en-US" dirty="0" err="1"/>
              <a:t>spotify</a:t>
            </a:r>
            <a:r>
              <a:rPr lang="en-US" dirty="0"/>
              <a:t> apply to every song. These terns are those listed. </a:t>
            </a:r>
          </a:p>
          <a:p>
            <a:endParaRPr lang="en-US" dirty="0"/>
          </a:p>
          <a:p>
            <a:endParaRPr lang="en-US" dirty="0"/>
          </a:p>
          <a:p>
            <a:r>
              <a:rPr lang="en-US" dirty="0"/>
              <a:t>Now as you can see, these features aren’t exactly ‘musical’ and </a:t>
            </a:r>
            <a:r>
              <a:rPr lang="en-US" dirty="0" err="1"/>
              <a:t>spotify</a:t>
            </a:r>
            <a:r>
              <a:rPr lang="en-US" dirty="0"/>
              <a:t> hasn’t disclosed the </a:t>
            </a:r>
            <a:r>
              <a:rPr lang="en-US" dirty="0" err="1"/>
              <a:t>methology</a:t>
            </a:r>
            <a:r>
              <a:rPr lang="en-US" dirty="0"/>
              <a:t> in which it classifies these labels, meaning </a:t>
            </a:r>
            <a:r>
              <a:rPr lang="en-US" dirty="0" err="1"/>
              <a:t>theres</a:t>
            </a:r>
            <a:r>
              <a:rPr lang="en-US" dirty="0"/>
              <a:t> a bit of interpretability, however to best describe a few of them </a:t>
            </a:r>
          </a:p>
          <a:p>
            <a:endParaRPr lang="en-US" dirty="0"/>
          </a:p>
          <a:p>
            <a:r>
              <a:rPr lang="en-US" dirty="0"/>
              <a:t>Danceability describes how suitable a track is for dancing based on a combination of musical elements including tempo, rhythm stability, beat strength, and overall regularity. A value of 0.0 is least danceable and 1.0 is most danceable.</a:t>
            </a:r>
          </a:p>
          <a:p>
            <a:endParaRPr lang="en-US" dirty="0"/>
          </a:p>
          <a:p>
            <a:r>
              <a:rPr lang="en-US" dirty="0"/>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a:p>
            <a:endParaRPr lang="en-US" dirty="0"/>
          </a:p>
          <a:p>
            <a:r>
              <a:rPr lang="en-US" dirty="0"/>
              <a:t>Loudness – how much the sound frequencies vary themselves, with 1 being a song that fluctuates from whispering to a double bass, drums and maybe an organ too coming in at the same time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speechiness</a:t>
            </a:r>
            <a:r>
              <a:rPr lang="en-US" dirty="0"/>
              <a:t>: </a:t>
            </a:r>
            <a:r>
              <a:rPr lang="en-US" dirty="0" err="1"/>
              <a:t>Speechiness</a:t>
            </a:r>
            <a:r>
              <a:rPr lang="en-US" dirty="0"/>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a:p>
            <a:endParaRPr lang="en-US" dirty="0"/>
          </a:p>
          <a:p>
            <a:r>
              <a:rPr lang="en-US" dirty="0"/>
              <a:t>liveness: Detects the presence of an audience in the recording. Higher liveness values represent an increased probability that the track was performed live. A value above 0.8 provides strong likelihood that the track is live.</a:t>
            </a:r>
          </a:p>
          <a:p>
            <a:endParaRPr lang="en-US" dirty="0"/>
          </a:p>
          <a:p>
            <a:endParaRPr lang="en-US" dirty="0"/>
          </a:p>
          <a:p>
            <a:r>
              <a:rPr lang="en-US" dirty="0"/>
              <a:t>valence: A measure from 0.0 to 1.0 describing the musical positiveness conveyed by a track. Tracks with high valence sound more positive (e.g. happy, cheerful, euphoric), while tracks with low valence sound more negative (e.g. sad, depressed, angry).</a:t>
            </a:r>
          </a:p>
          <a:p>
            <a:endParaRPr lang="en-US" dirty="0"/>
          </a:p>
          <a:p>
            <a:r>
              <a:rPr lang="en-US" dirty="0"/>
              <a:t>As you can see from the correlation matrix, they mostly don’t correlate within themselves, except for loudness and energy, </a:t>
            </a:r>
            <a:r>
              <a:rPr lang="en-US" dirty="0" err="1"/>
              <a:t>wich</a:t>
            </a:r>
            <a:r>
              <a:rPr lang="en-US" dirty="0"/>
              <a:t> makes plenty of sense. </a:t>
            </a:r>
          </a:p>
          <a:p>
            <a:endParaRPr lang="en-US" dirty="0"/>
          </a:p>
          <a:p>
            <a:endParaRPr lang="en-US" dirty="0"/>
          </a:p>
        </p:txBody>
      </p:sp>
      <p:sp>
        <p:nvSpPr>
          <p:cNvPr id="4" name="Slide Number Placeholder 3"/>
          <p:cNvSpPr>
            <a:spLocks noGrp="1"/>
          </p:cNvSpPr>
          <p:nvPr>
            <p:ph type="sldNum" sz="quarter" idx="5"/>
          </p:nvPr>
        </p:nvSpPr>
        <p:spPr/>
        <p:txBody>
          <a:bodyPr/>
          <a:lstStyle/>
          <a:p>
            <a:fld id="{65D8C054-33F7-BA42-9638-13D57DAE8447}" type="slidenum">
              <a:rPr lang="en-US" smtClean="0"/>
              <a:t>2</a:t>
            </a:fld>
            <a:endParaRPr lang="en-US"/>
          </a:p>
        </p:txBody>
      </p:sp>
    </p:spTree>
    <p:extLst>
      <p:ext uri="{BB962C8B-B14F-4D97-AF65-F5344CB8AC3E}">
        <p14:creationId xmlns:p14="http://schemas.microsoft.com/office/powerpoint/2010/main" val="339775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here, I made a predictive model using gaussian k means clustering stating the probability in which a song will fit within my clustering ‘subgenres’ </a:t>
            </a:r>
          </a:p>
          <a:p>
            <a:endParaRPr lang="en-US" dirty="0"/>
          </a:p>
          <a:p>
            <a:r>
              <a:rPr lang="en-US" dirty="0"/>
              <a:t>I used a probability based model, as there is obviously a great deal of subjectivity with this. </a:t>
            </a:r>
          </a:p>
          <a:p>
            <a:r>
              <a:rPr lang="en-US" dirty="0"/>
              <a:t>To better say, if we were, for instance trying to classify a dog from a cat, </a:t>
            </a:r>
            <a:r>
              <a:rPr lang="en-US" dirty="0" err="1"/>
              <a:t>theres</a:t>
            </a:r>
            <a:r>
              <a:rPr lang="en-US" dirty="0"/>
              <a:t> no subjectivity to it, its either a dog or a cat</a:t>
            </a:r>
          </a:p>
          <a:p>
            <a:r>
              <a:rPr lang="en-US" dirty="0"/>
              <a:t>However – for music, one persons interpretation of rock, may be another persons interpretation of folk, as an example, with this subjectivity better reflected through a probability of something belonging within a genre, then an outright classification</a:t>
            </a:r>
          </a:p>
          <a:p>
            <a:endParaRPr lang="en-US" dirty="0"/>
          </a:p>
          <a:p>
            <a:r>
              <a:rPr lang="en-US" dirty="0"/>
              <a:t>From this, I achieved 5 </a:t>
            </a:r>
            <a:r>
              <a:rPr lang="en-US" dirty="0" err="1"/>
              <a:t>distict</a:t>
            </a:r>
            <a:r>
              <a:rPr lang="en-US" dirty="0"/>
              <a:t> clusters/’subgenres’, that seem to encapsulate the main components as to what is pop music in Australia</a:t>
            </a:r>
          </a:p>
          <a:p>
            <a:endParaRPr lang="en-US" dirty="0"/>
          </a:p>
          <a:p>
            <a:r>
              <a:rPr lang="en-US" dirty="0"/>
              <a:t>As you can see from this right, This showing how my clustering ‘subgenres’ relate to the audio features of the tracks – themselves, </a:t>
            </a:r>
            <a:r>
              <a:rPr lang="en-US" dirty="0" err="1"/>
              <a:t>abd</a:t>
            </a:r>
            <a:r>
              <a:rPr lang="en-US" dirty="0"/>
              <a:t> ill show the breakdown of this in a moment.</a:t>
            </a:r>
          </a:p>
        </p:txBody>
      </p:sp>
      <p:sp>
        <p:nvSpPr>
          <p:cNvPr id="4" name="Slide Number Placeholder 3"/>
          <p:cNvSpPr>
            <a:spLocks noGrp="1"/>
          </p:cNvSpPr>
          <p:nvPr>
            <p:ph type="sldNum" sz="quarter" idx="5"/>
          </p:nvPr>
        </p:nvSpPr>
        <p:spPr/>
        <p:txBody>
          <a:bodyPr/>
          <a:lstStyle/>
          <a:p>
            <a:fld id="{65D8C054-33F7-BA42-9638-13D57DAE8447}" type="slidenum">
              <a:rPr lang="en-US" smtClean="0"/>
              <a:t>3</a:t>
            </a:fld>
            <a:endParaRPr lang="en-US"/>
          </a:p>
        </p:txBody>
      </p:sp>
    </p:spTree>
    <p:extLst>
      <p:ext uri="{BB962C8B-B14F-4D97-AF65-F5344CB8AC3E}">
        <p14:creationId xmlns:p14="http://schemas.microsoft.com/office/powerpoint/2010/main" val="56203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song being played being the song that ‘best’ describes the specific component that derive what makes – cluster 0 </a:t>
            </a:r>
          </a:p>
        </p:txBody>
      </p:sp>
      <p:sp>
        <p:nvSpPr>
          <p:cNvPr id="4" name="Slide Number Placeholder 3"/>
          <p:cNvSpPr>
            <a:spLocks noGrp="1"/>
          </p:cNvSpPr>
          <p:nvPr>
            <p:ph type="sldNum" sz="quarter" idx="5"/>
          </p:nvPr>
        </p:nvSpPr>
        <p:spPr/>
        <p:txBody>
          <a:bodyPr/>
          <a:lstStyle/>
          <a:p>
            <a:fld id="{65D8C054-33F7-BA42-9638-13D57DAE8447}" type="slidenum">
              <a:rPr lang="en-US" smtClean="0"/>
              <a:t>4</a:t>
            </a:fld>
            <a:endParaRPr lang="en-US"/>
          </a:p>
        </p:txBody>
      </p:sp>
    </p:spTree>
    <p:extLst>
      <p:ext uri="{BB962C8B-B14F-4D97-AF65-F5344CB8AC3E}">
        <p14:creationId xmlns:p14="http://schemas.microsoft.com/office/powerpoint/2010/main" val="328753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Flume </a:t>
            </a:r>
          </a:p>
        </p:txBody>
      </p:sp>
      <p:sp>
        <p:nvSpPr>
          <p:cNvPr id="4" name="Slide Number Placeholder 3"/>
          <p:cNvSpPr>
            <a:spLocks noGrp="1"/>
          </p:cNvSpPr>
          <p:nvPr>
            <p:ph type="sldNum" sz="quarter" idx="5"/>
          </p:nvPr>
        </p:nvSpPr>
        <p:spPr/>
        <p:txBody>
          <a:bodyPr/>
          <a:lstStyle/>
          <a:p>
            <a:fld id="{65D8C054-33F7-BA42-9638-13D57DAE8447}" type="slidenum">
              <a:rPr lang="en-US" smtClean="0"/>
              <a:t>5</a:t>
            </a:fld>
            <a:endParaRPr lang="en-US"/>
          </a:p>
        </p:txBody>
      </p:sp>
    </p:spTree>
    <p:extLst>
      <p:ext uri="{BB962C8B-B14F-4D97-AF65-F5344CB8AC3E}">
        <p14:creationId xmlns:p14="http://schemas.microsoft.com/office/powerpoint/2010/main" val="130231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bag raiders</a:t>
            </a:r>
          </a:p>
          <a:p>
            <a:r>
              <a:rPr lang="en-US" dirty="0"/>
              <a:t>Some ed </a:t>
            </a:r>
          </a:p>
        </p:txBody>
      </p:sp>
      <p:sp>
        <p:nvSpPr>
          <p:cNvPr id="4" name="Slide Number Placeholder 3"/>
          <p:cNvSpPr>
            <a:spLocks noGrp="1"/>
          </p:cNvSpPr>
          <p:nvPr>
            <p:ph type="sldNum" sz="quarter" idx="5"/>
          </p:nvPr>
        </p:nvSpPr>
        <p:spPr/>
        <p:txBody>
          <a:bodyPr/>
          <a:lstStyle/>
          <a:p>
            <a:fld id="{65D8C054-33F7-BA42-9638-13D57DAE8447}" type="slidenum">
              <a:rPr lang="en-US" smtClean="0"/>
              <a:t>6</a:t>
            </a:fld>
            <a:endParaRPr lang="en-US"/>
          </a:p>
        </p:txBody>
      </p:sp>
    </p:spTree>
    <p:extLst>
      <p:ext uri="{BB962C8B-B14F-4D97-AF65-F5344CB8AC3E}">
        <p14:creationId xmlns:p14="http://schemas.microsoft.com/office/powerpoint/2010/main" val="30007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t>
            </a:r>
            <a:r>
              <a:rPr lang="en-US" dirty="0" err="1"/>
              <a:t>kygo</a:t>
            </a:r>
            <a:r>
              <a:rPr lang="en-US" dirty="0"/>
              <a:t>, </a:t>
            </a:r>
            <a:r>
              <a:rPr lang="en-US" dirty="0" err="1"/>
              <a:t>arianna</a:t>
            </a:r>
            <a:r>
              <a:rPr lang="en-US" dirty="0"/>
              <a:t> grand </a:t>
            </a:r>
          </a:p>
        </p:txBody>
      </p:sp>
      <p:sp>
        <p:nvSpPr>
          <p:cNvPr id="4" name="Slide Number Placeholder 3"/>
          <p:cNvSpPr>
            <a:spLocks noGrp="1"/>
          </p:cNvSpPr>
          <p:nvPr>
            <p:ph type="sldNum" sz="quarter" idx="5"/>
          </p:nvPr>
        </p:nvSpPr>
        <p:spPr/>
        <p:txBody>
          <a:bodyPr/>
          <a:lstStyle/>
          <a:p>
            <a:fld id="{65D8C054-33F7-BA42-9638-13D57DAE8447}" type="slidenum">
              <a:rPr lang="en-US" smtClean="0"/>
              <a:t>7</a:t>
            </a:fld>
            <a:endParaRPr lang="en-US"/>
          </a:p>
        </p:txBody>
      </p:sp>
    </p:spTree>
    <p:extLst>
      <p:ext uri="{BB962C8B-B14F-4D97-AF65-F5344CB8AC3E}">
        <p14:creationId xmlns:p14="http://schemas.microsoft.com/office/powerpoint/2010/main" val="410815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production value intertwined with mellow vocals </a:t>
            </a:r>
          </a:p>
          <a:p>
            <a:endParaRPr lang="en-US" dirty="0"/>
          </a:p>
          <a:p>
            <a:r>
              <a:rPr lang="en-US" dirty="0"/>
              <a:t>Featuring lady gaga, </a:t>
            </a:r>
            <a:r>
              <a:rPr lang="en-US" dirty="0" err="1"/>
              <a:t>taylor</a:t>
            </a:r>
            <a:r>
              <a:rPr lang="en-US" dirty="0"/>
              <a:t> and rufus to name a few</a:t>
            </a:r>
          </a:p>
        </p:txBody>
      </p:sp>
      <p:sp>
        <p:nvSpPr>
          <p:cNvPr id="4" name="Slide Number Placeholder 3"/>
          <p:cNvSpPr>
            <a:spLocks noGrp="1"/>
          </p:cNvSpPr>
          <p:nvPr>
            <p:ph type="sldNum" sz="quarter" idx="5"/>
          </p:nvPr>
        </p:nvSpPr>
        <p:spPr/>
        <p:txBody>
          <a:bodyPr/>
          <a:lstStyle/>
          <a:p>
            <a:fld id="{65D8C054-33F7-BA42-9638-13D57DAE8447}" type="slidenum">
              <a:rPr lang="en-US" smtClean="0"/>
              <a:t>8</a:t>
            </a:fld>
            <a:endParaRPr lang="en-US"/>
          </a:p>
        </p:txBody>
      </p:sp>
    </p:spTree>
    <p:extLst>
      <p:ext uri="{BB962C8B-B14F-4D97-AF65-F5344CB8AC3E}">
        <p14:creationId xmlns:p14="http://schemas.microsoft.com/office/powerpoint/2010/main" val="137192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age of </a:t>
            </a:r>
            <a:r>
              <a:rPr lang="en-US" dirty="0" err="1"/>
              <a:t>indi</a:t>
            </a:r>
            <a:r>
              <a:rPr lang="en-US" dirty="0"/>
              <a:t> rock being at the forefront seems to be on the demise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supplemented by The rise of </a:t>
            </a:r>
            <a:r>
              <a:rPr lang="en-US" dirty="0" err="1"/>
              <a:t>arianana</a:t>
            </a:r>
            <a:r>
              <a:rPr lang="en-US" dirty="0"/>
              <a:t> grand and the </a:t>
            </a:r>
            <a:r>
              <a:rPr lang="en-US" dirty="0" err="1"/>
              <a:t>r&amp;b</a:t>
            </a:r>
            <a:r>
              <a:rPr lang="en-US" dirty="0"/>
              <a:t> she uses being displayed through the rise of the gray</a:t>
            </a:r>
          </a:p>
          <a:p>
            <a:endParaRPr lang="en-US" dirty="0"/>
          </a:p>
        </p:txBody>
      </p:sp>
      <p:sp>
        <p:nvSpPr>
          <p:cNvPr id="4" name="Slide Number Placeholder 3"/>
          <p:cNvSpPr>
            <a:spLocks noGrp="1"/>
          </p:cNvSpPr>
          <p:nvPr>
            <p:ph type="sldNum" sz="quarter" idx="5"/>
          </p:nvPr>
        </p:nvSpPr>
        <p:spPr/>
        <p:txBody>
          <a:bodyPr/>
          <a:lstStyle/>
          <a:p>
            <a:fld id="{65D8C054-33F7-BA42-9638-13D57DAE8447}" type="slidenum">
              <a:rPr lang="en-US" smtClean="0"/>
              <a:t>9</a:t>
            </a:fld>
            <a:endParaRPr lang="en-US"/>
          </a:p>
        </p:txBody>
      </p:sp>
    </p:spTree>
    <p:extLst>
      <p:ext uri="{BB962C8B-B14F-4D97-AF65-F5344CB8AC3E}">
        <p14:creationId xmlns:p14="http://schemas.microsoft.com/office/powerpoint/2010/main" val="2958210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July 22,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5283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July 22,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3701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July 22,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2009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July 22,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0985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July 22,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1995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July 22,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917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July 22,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9923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July 22,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7382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July 22,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8033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July 22,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6194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July 22,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9872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July 22,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64695744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ful abstract painting">
            <a:extLst>
              <a:ext uri="{FF2B5EF4-FFF2-40B4-BE49-F238E27FC236}">
                <a16:creationId xmlns:a16="http://schemas.microsoft.com/office/drawing/2014/main" id="{FA04C8F2-4B8A-41CA-9FF5-2484FF5CAC24}"/>
              </a:ext>
            </a:extLst>
          </p:cNvPr>
          <p:cNvPicPr>
            <a:picLocks noChangeAspect="1"/>
          </p:cNvPicPr>
          <p:nvPr/>
        </p:nvPicPr>
        <p:blipFill rotWithShape="1">
          <a:blip r:embed="rId3"/>
          <a:srcRect l="32050" r="23295" b="-1"/>
          <a:stretch/>
        </p:blipFill>
        <p:spPr>
          <a:xfrm>
            <a:off x="-1" y="10"/>
            <a:ext cx="4587901" cy="6857990"/>
          </a:xfrm>
          <a:prstGeom prst="rect">
            <a:avLst/>
          </a:prstGeom>
        </p:spPr>
      </p:pic>
      <p:sp>
        <p:nvSpPr>
          <p:cNvPr id="29" name="Rectangle 23">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D042B-607C-A74D-943E-E3FBE553DF80}"/>
              </a:ext>
            </a:extLst>
          </p:cNvPr>
          <p:cNvSpPr>
            <a:spLocks noGrp="1"/>
          </p:cNvSpPr>
          <p:nvPr>
            <p:ph type="ctrTitle"/>
          </p:nvPr>
        </p:nvSpPr>
        <p:spPr>
          <a:xfrm>
            <a:off x="5275425" y="768485"/>
            <a:ext cx="6133656" cy="3169674"/>
          </a:xfrm>
        </p:spPr>
        <p:txBody>
          <a:bodyPr>
            <a:normAutofit/>
          </a:bodyPr>
          <a:lstStyle/>
          <a:p>
            <a:pPr algn="r">
              <a:lnSpc>
                <a:spcPct val="90000"/>
              </a:lnSpc>
            </a:pPr>
            <a:br>
              <a:rPr lang="en-US" sz="3700" dirty="0">
                <a:solidFill>
                  <a:schemeClr val="bg1"/>
                </a:solidFill>
              </a:rPr>
            </a:br>
            <a:r>
              <a:rPr lang="en-US" sz="3700" dirty="0">
                <a:solidFill>
                  <a:schemeClr val="bg1"/>
                </a:solidFill>
              </a:rPr>
              <a:t>what is ‘pop’ music </a:t>
            </a:r>
            <a:br>
              <a:rPr lang="en-US" sz="3700" dirty="0">
                <a:solidFill>
                  <a:schemeClr val="bg1"/>
                </a:solidFill>
              </a:rPr>
            </a:br>
            <a:r>
              <a:rPr lang="en-US" sz="3700" dirty="0">
                <a:solidFill>
                  <a:schemeClr val="bg1"/>
                </a:solidFill>
              </a:rPr>
              <a:t>through k-means clustering </a:t>
            </a:r>
          </a:p>
        </p:txBody>
      </p:sp>
      <p:sp>
        <p:nvSpPr>
          <p:cNvPr id="3" name="Subtitle 2">
            <a:extLst>
              <a:ext uri="{FF2B5EF4-FFF2-40B4-BE49-F238E27FC236}">
                <a16:creationId xmlns:a16="http://schemas.microsoft.com/office/drawing/2014/main" id="{822B4B95-0EFE-F942-845F-14E1B0A4802F}"/>
              </a:ext>
            </a:extLst>
          </p:cNvPr>
          <p:cNvSpPr>
            <a:spLocks noGrp="1"/>
          </p:cNvSpPr>
          <p:nvPr>
            <p:ph type="subTitle" idx="1"/>
          </p:nvPr>
        </p:nvSpPr>
        <p:spPr>
          <a:xfrm>
            <a:off x="5862918" y="4793128"/>
            <a:ext cx="5462494" cy="1141157"/>
          </a:xfrm>
        </p:spPr>
        <p:txBody>
          <a:bodyPr>
            <a:normAutofit/>
          </a:bodyPr>
          <a:lstStyle/>
          <a:p>
            <a:pPr algn="r"/>
            <a:r>
              <a:rPr lang="en-AU" sz="1400" i="1" dirty="0">
                <a:solidFill>
                  <a:schemeClr val="bg1"/>
                </a:solidFill>
              </a:rPr>
              <a:t>“One good thing about music, when it hits you, you feel no pain.” -Bob Marley</a:t>
            </a:r>
            <a:endParaRPr lang="en-AU" sz="1400" dirty="0">
              <a:solidFill>
                <a:schemeClr val="bg1"/>
              </a:solidFill>
            </a:endParaRPr>
          </a:p>
          <a:p>
            <a:pPr algn="r"/>
            <a:endParaRPr lang="en-US" sz="1400" dirty="0">
              <a:solidFill>
                <a:schemeClr val="bg1"/>
              </a:solidFill>
            </a:endParaRPr>
          </a:p>
        </p:txBody>
      </p:sp>
    </p:spTree>
    <p:extLst>
      <p:ext uri="{BB962C8B-B14F-4D97-AF65-F5344CB8AC3E}">
        <p14:creationId xmlns:p14="http://schemas.microsoft.com/office/powerpoint/2010/main" val="96332165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951DA-B9EF-4949-AF31-46DC6C3E0F21}"/>
              </a:ext>
            </a:extLst>
          </p:cNvPr>
          <p:cNvSpPr>
            <a:spLocks noGrp="1"/>
          </p:cNvSpPr>
          <p:nvPr>
            <p:ph type="title"/>
          </p:nvPr>
        </p:nvSpPr>
        <p:spPr>
          <a:xfrm>
            <a:off x="2091764" y="1817434"/>
            <a:ext cx="9144000" cy="3360092"/>
          </a:xfrm>
        </p:spPr>
        <p:txBody>
          <a:bodyPr vert="horz" lIns="0" tIns="0" rIns="0" bIns="0" rtlCol="0" anchor="ctr">
            <a:normAutofit/>
          </a:bodyPr>
          <a:lstStyle/>
          <a:p>
            <a:pPr marL="342900" indent="-342900">
              <a:buFont typeface="Arial" panose="020B0604020202020204" pitchFamily="34" charset="0"/>
              <a:buChar char="•"/>
            </a:pPr>
            <a:r>
              <a:rPr lang="en-US" sz="2000" spc="750" dirty="0">
                <a:solidFill>
                  <a:schemeClr val="bg1"/>
                </a:solidFill>
              </a:rPr>
              <a:t>Further genre classification </a:t>
            </a:r>
          </a:p>
        </p:txBody>
      </p:sp>
      <p:sp>
        <p:nvSpPr>
          <p:cNvPr id="4" name="TextBox 3">
            <a:extLst>
              <a:ext uri="{FF2B5EF4-FFF2-40B4-BE49-F238E27FC236}">
                <a16:creationId xmlns:a16="http://schemas.microsoft.com/office/drawing/2014/main" id="{87FB89A2-CD46-1548-AC1B-4B2205BC969F}"/>
              </a:ext>
            </a:extLst>
          </p:cNvPr>
          <p:cNvSpPr txBox="1"/>
          <p:nvPr/>
        </p:nvSpPr>
        <p:spPr>
          <a:xfrm>
            <a:off x="262878" y="436176"/>
            <a:ext cx="4869410" cy="646331"/>
          </a:xfrm>
          <a:prstGeom prst="rect">
            <a:avLst/>
          </a:prstGeom>
          <a:noFill/>
        </p:spPr>
        <p:txBody>
          <a:bodyPr wrap="none" rtlCol="0">
            <a:spAutoFit/>
          </a:bodyPr>
          <a:lstStyle/>
          <a:p>
            <a:r>
              <a:rPr lang="en-US" sz="3600" b="1" dirty="0">
                <a:solidFill>
                  <a:schemeClr val="bg1"/>
                </a:solidFill>
              </a:rPr>
              <a:t>FURTHER RESEARCH</a:t>
            </a:r>
          </a:p>
        </p:txBody>
      </p:sp>
    </p:spTree>
    <p:extLst>
      <p:ext uri="{BB962C8B-B14F-4D97-AF65-F5344CB8AC3E}">
        <p14:creationId xmlns:p14="http://schemas.microsoft.com/office/powerpoint/2010/main" val="418139907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180A1-3F22-B943-B0EB-4B5CF1F83F7E}"/>
              </a:ext>
            </a:extLst>
          </p:cNvPr>
          <p:cNvSpPr>
            <a:spLocks noGrp="1"/>
          </p:cNvSpPr>
          <p:nvPr>
            <p:ph type="title"/>
          </p:nvPr>
        </p:nvSpPr>
        <p:spPr>
          <a:xfrm>
            <a:off x="-2403423" y="-420951"/>
            <a:ext cx="9144000" cy="2826182"/>
          </a:xfrm>
        </p:spPr>
        <p:txBody>
          <a:bodyPr vert="horz" lIns="0" tIns="0" rIns="0" bIns="0" rtlCol="0" anchor="ctr">
            <a:normAutofit/>
          </a:bodyPr>
          <a:lstStyle/>
          <a:p>
            <a:pPr algn="ctr"/>
            <a:r>
              <a:rPr lang="en-US" sz="4400" spc="750" dirty="0">
                <a:solidFill>
                  <a:schemeClr val="bg1"/>
                </a:solidFill>
              </a:rPr>
              <a:t>Data</a:t>
            </a:r>
          </a:p>
        </p:txBody>
      </p:sp>
      <p:sp>
        <p:nvSpPr>
          <p:cNvPr id="5" name="TextBox 4">
            <a:extLst>
              <a:ext uri="{FF2B5EF4-FFF2-40B4-BE49-F238E27FC236}">
                <a16:creationId xmlns:a16="http://schemas.microsoft.com/office/drawing/2014/main" id="{574ED4CB-ECDE-2A40-8055-544E94702B5A}"/>
              </a:ext>
            </a:extLst>
          </p:cNvPr>
          <p:cNvSpPr txBox="1"/>
          <p:nvPr/>
        </p:nvSpPr>
        <p:spPr>
          <a:xfrm>
            <a:off x="1206960" y="1825318"/>
            <a:ext cx="7136127" cy="3970318"/>
          </a:xfrm>
          <a:prstGeom prst="rect">
            <a:avLst/>
          </a:prstGeom>
          <a:noFill/>
        </p:spPr>
        <p:txBody>
          <a:bodyPr wrap="square" rtlCol="0">
            <a:spAutoFit/>
          </a:bodyPr>
          <a:lstStyle/>
          <a:p>
            <a:r>
              <a:rPr lang="en-US" b="1" dirty="0"/>
              <a:t>DANCEABILITY </a:t>
            </a:r>
          </a:p>
          <a:p>
            <a:endParaRPr lang="en-US" b="1" dirty="0"/>
          </a:p>
          <a:p>
            <a:r>
              <a:rPr lang="en-US" b="1" dirty="0"/>
              <a:t>ENERGY </a:t>
            </a:r>
          </a:p>
          <a:p>
            <a:endParaRPr lang="en-US" b="1" dirty="0"/>
          </a:p>
          <a:p>
            <a:r>
              <a:rPr lang="en-US" b="1" dirty="0"/>
              <a:t>LOUDNESS</a:t>
            </a:r>
          </a:p>
          <a:p>
            <a:endParaRPr lang="en-US" b="1" dirty="0"/>
          </a:p>
          <a:p>
            <a:r>
              <a:rPr lang="en-US" b="1" dirty="0"/>
              <a:t>SPEECHINESS</a:t>
            </a:r>
          </a:p>
          <a:p>
            <a:endParaRPr lang="en-US" b="1" dirty="0"/>
          </a:p>
          <a:p>
            <a:r>
              <a:rPr lang="en-US" b="1" dirty="0"/>
              <a:t>ACOUSTICNESS</a:t>
            </a:r>
          </a:p>
          <a:p>
            <a:endParaRPr lang="en-US" b="1" dirty="0"/>
          </a:p>
          <a:p>
            <a:r>
              <a:rPr lang="en-US" b="1" dirty="0"/>
              <a:t>LIVENESS</a:t>
            </a:r>
          </a:p>
          <a:p>
            <a:endParaRPr lang="en-US" b="1" dirty="0"/>
          </a:p>
          <a:p>
            <a:r>
              <a:rPr lang="en-US" b="1" dirty="0"/>
              <a:t>VALENCE</a:t>
            </a:r>
          </a:p>
          <a:p>
            <a:endParaRPr lang="en-US" b="1" dirty="0"/>
          </a:p>
        </p:txBody>
      </p:sp>
      <p:pic>
        <p:nvPicPr>
          <p:cNvPr id="7" name="Picture 6" descr="Chart, histogram&#10;&#10;Description automatically generated">
            <a:extLst>
              <a:ext uri="{FF2B5EF4-FFF2-40B4-BE49-F238E27FC236}">
                <a16:creationId xmlns:a16="http://schemas.microsoft.com/office/drawing/2014/main" id="{EAF2A209-0677-6D40-9F35-224EAE69326C}"/>
              </a:ext>
            </a:extLst>
          </p:cNvPr>
          <p:cNvPicPr>
            <a:picLocks noChangeAspect="1"/>
          </p:cNvPicPr>
          <p:nvPr/>
        </p:nvPicPr>
        <p:blipFill>
          <a:blip r:embed="rId3"/>
          <a:stretch>
            <a:fillRect/>
          </a:stretch>
        </p:blipFill>
        <p:spPr>
          <a:xfrm>
            <a:off x="5068621" y="1062363"/>
            <a:ext cx="5916419" cy="4733273"/>
          </a:xfrm>
          <a:prstGeom prst="rect">
            <a:avLst/>
          </a:prstGeom>
        </p:spPr>
      </p:pic>
    </p:spTree>
    <p:extLst>
      <p:ext uri="{BB962C8B-B14F-4D97-AF65-F5344CB8AC3E}">
        <p14:creationId xmlns:p14="http://schemas.microsoft.com/office/powerpoint/2010/main" val="32630953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819771-A6A1-314B-87A5-1268AF7DE667}"/>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How my clusters relate to original audio features</a:t>
            </a:r>
          </a:p>
        </p:txBody>
      </p:sp>
      <p:pic>
        <p:nvPicPr>
          <p:cNvPr id="8" name="Content Placeholder 7" descr="Chart, radar chart&#10;&#10;Description automatically generated">
            <a:extLst>
              <a:ext uri="{FF2B5EF4-FFF2-40B4-BE49-F238E27FC236}">
                <a16:creationId xmlns:a16="http://schemas.microsoft.com/office/drawing/2014/main" id="{1234B06B-CC55-6A4A-9965-EDD82DE76289}"/>
              </a:ext>
            </a:extLst>
          </p:cNvPr>
          <p:cNvPicPr>
            <a:picLocks noGrp="1" noChangeAspect="1"/>
          </p:cNvPicPr>
          <p:nvPr>
            <p:ph idx="1"/>
          </p:nvPr>
        </p:nvPicPr>
        <p:blipFill rotWithShape="1">
          <a:blip r:embed="rId3"/>
          <a:srcRect t="5908" r="-1" b="4612"/>
          <a:stretch/>
        </p:blipFill>
        <p:spPr>
          <a:xfrm>
            <a:off x="4503619" y="584423"/>
            <a:ext cx="7214138" cy="5696668"/>
          </a:xfrm>
          <a:prstGeom prst="rect">
            <a:avLst/>
          </a:prstGeom>
        </p:spPr>
      </p:pic>
    </p:spTree>
    <p:extLst>
      <p:ext uri="{BB962C8B-B14F-4D97-AF65-F5344CB8AC3E}">
        <p14:creationId xmlns:p14="http://schemas.microsoft.com/office/powerpoint/2010/main" val="29979869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19771-A6A1-314B-87A5-1268AF7DE667}"/>
              </a:ext>
            </a:extLst>
          </p:cNvPr>
          <p:cNvSpPr>
            <a:spLocks noGrp="1"/>
          </p:cNvSpPr>
          <p:nvPr>
            <p:ph type="title"/>
          </p:nvPr>
        </p:nvSpPr>
        <p:spPr>
          <a:xfrm>
            <a:off x="940820" y="696199"/>
            <a:ext cx="10353774" cy="950759"/>
          </a:xfrm>
        </p:spPr>
        <p:txBody>
          <a:bodyPr vert="horz" lIns="0" tIns="0" rIns="0" bIns="0" rtlCol="0" anchor="ctr">
            <a:normAutofit/>
          </a:bodyPr>
          <a:lstStyle/>
          <a:p>
            <a:pPr algn="ctr">
              <a:lnSpc>
                <a:spcPct val="90000"/>
              </a:lnSpc>
            </a:pPr>
            <a:r>
              <a:rPr lang="en-US" sz="3200" spc="750">
                <a:solidFill>
                  <a:schemeClr val="bg1"/>
                </a:solidFill>
              </a:rPr>
              <a:t>How my clusters relate to original audio features</a:t>
            </a:r>
          </a:p>
        </p:txBody>
      </p:sp>
      <p:pic>
        <p:nvPicPr>
          <p:cNvPr id="9" name="Picture 8" descr="Text&#10;&#10;Description automatically generated">
            <a:extLst>
              <a:ext uri="{FF2B5EF4-FFF2-40B4-BE49-F238E27FC236}">
                <a16:creationId xmlns:a16="http://schemas.microsoft.com/office/drawing/2014/main" id="{90BC41CA-2D6B-A441-9B53-23AFECC519D4}"/>
              </a:ext>
            </a:extLst>
          </p:cNvPr>
          <p:cNvPicPr>
            <a:picLocks noChangeAspect="1"/>
          </p:cNvPicPr>
          <p:nvPr/>
        </p:nvPicPr>
        <p:blipFill>
          <a:blip r:embed="rId3"/>
          <a:stretch>
            <a:fillRect/>
          </a:stretch>
        </p:blipFill>
        <p:spPr>
          <a:xfrm>
            <a:off x="2177096" y="1944825"/>
            <a:ext cx="3918904" cy="3418215"/>
          </a:xfrm>
          <a:prstGeom prst="rect">
            <a:avLst/>
          </a:prstGeom>
        </p:spPr>
      </p:pic>
      <p:pic>
        <p:nvPicPr>
          <p:cNvPr id="6" name="Content Placeholder 5" descr="Chart, radar chart&#10;&#10;Description automatically generated">
            <a:extLst>
              <a:ext uri="{FF2B5EF4-FFF2-40B4-BE49-F238E27FC236}">
                <a16:creationId xmlns:a16="http://schemas.microsoft.com/office/drawing/2014/main" id="{3FB904E5-80FD-064C-8A74-55EA1A995CA4}"/>
              </a:ext>
            </a:extLst>
          </p:cNvPr>
          <p:cNvPicPr>
            <a:picLocks noGrp="1" noChangeAspect="1"/>
          </p:cNvPicPr>
          <p:nvPr>
            <p:ph idx="1"/>
          </p:nvPr>
        </p:nvPicPr>
        <p:blipFill>
          <a:blip r:embed="rId4"/>
          <a:stretch>
            <a:fillRect/>
          </a:stretch>
        </p:blipFill>
        <p:spPr>
          <a:xfrm>
            <a:off x="6277303" y="1958686"/>
            <a:ext cx="3773558" cy="3418215"/>
          </a:xfrm>
          <a:prstGeom prst="rect">
            <a:avLst/>
          </a:prstGeom>
        </p:spPr>
      </p:pic>
      <p:sp>
        <p:nvSpPr>
          <p:cNvPr id="10" name="TextBox 9">
            <a:extLst>
              <a:ext uri="{FF2B5EF4-FFF2-40B4-BE49-F238E27FC236}">
                <a16:creationId xmlns:a16="http://schemas.microsoft.com/office/drawing/2014/main" id="{3B78DDE1-06BB-A94B-A9B8-6C74BC56668D}"/>
              </a:ext>
            </a:extLst>
          </p:cNvPr>
          <p:cNvSpPr txBox="1"/>
          <p:nvPr/>
        </p:nvSpPr>
        <p:spPr>
          <a:xfrm>
            <a:off x="1936517" y="6125899"/>
            <a:ext cx="6650181" cy="369332"/>
          </a:xfrm>
          <a:prstGeom prst="rect">
            <a:avLst/>
          </a:prstGeom>
          <a:noFill/>
        </p:spPr>
        <p:txBody>
          <a:bodyPr wrap="square" rtlCol="0">
            <a:spAutoFit/>
          </a:bodyPr>
          <a:lstStyle/>
          <a:p>
            <a:pPr algn="ctr"/>
            <a:r>
              <a:rPr lang="en-US" b="1" dirty="0">
                <a:solidFill>
                  <a:schemeClr val="bg1"/>
                </a:solidFill>
              </a:rPr>
              <a:t>CLUSTER  0 – Lyrical, acoustic</a:t>
            </a:r>
          </a:p>
        </p:txBody>
      </p:sp>
      <p:pic>
        <p:nvPicPr>
          <p:cNvPr id="12" name="Picture 11" descr="Graphical user interface, application&#10;&#10;Description automatically generated">
            <a:extLst>
              <a:ext uri="{FF2B5EF4-FFF2-40B4-BE49-F238E27FC236}">
                <a16:creationId xmlns:a16="http://schemas.microsoft.com/office/drawing/2014/main" id="{9C71B90C-4392-E744-86E8-FE017AEC4E8B}"/>
              </a:ext>
            </a:extLst>
          </p:cNvPr>
          <p:cNvPicPr>
            <a:picLocks noChangeAspect="1"/>
          </p:cNvPicPr>
          <p:nvPr/>
        </p:nvPicPr>
        <p:blipFill>
          <a:blip r:embed="rId5"/>
          <a:stretch>
            <a:fillRect/>
          </a:stretch>
        </p:blipFill>
        <p:spPr>
          <a:xfrm>
            <a:off x="-1496" y="5751765"/>
            <a:ext cx="3606800" cy="1117600"/>
          </a:xfrm>
          <a:prstGeom prst="rect">
            <a:avLst/>
          </a:prstGeom>
        </p:spPr>
      </p:pic>
    </p:spTree>
    <p:extLst>
      <p:ext uri="{BB962C8B-B14F-4D97-AF65-F5344CB8AC3E}">
        <p14:creationId xmlns:p14="http://schemas.microsoft.com/office/powerpoint/2010/main" val="388007848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19771-A6A1-314B-87A5-1268AF7DE667}"/>
              </a:ext>
            </a:extLst>
          </p:cNvPr>
          <p:cNvSpPr>
            <a:spLocks noGrp="1"/>
          </p:cNvSpPr>
          <p:nvPr>
            <p:ph type="title"/>
          </p:nvPr>
        </p:nvSpPr>
        <p:spPr>
          <a:xfrm>
            <a:off x="940820" y="696199"/>
            <a:ext cx="10353774" cy="950759"/>
          </a:xfrm>
        </p:spPr>
        <p:txBody>
          <a:bodyPr vert="horz" lIns="0" tIns="0" rIns="0" bIns="0" rtlCol="0" anchor="ctr">
            <a:normAutofit/>
          </a:bodyPr>
          <a:lstStyle/>
          <a:p>
            <a:pPr algn="ctr">
              <a:lnSpc>
                <a:spcPct val="90000"/>
              </a:lnSpc>
            </a:pPr>
            <a:r>
              <a:rPr lang="en-US" sz="3200" spc="750">
                <a:solidFill>
                  <a:schemeClr val="bg1"/>
                </a:solidFill>
              </a:rPr>
              <a:t>How my clusters relate to original audio features</a:t>
            </a:r>
          </a:p>
        </p:txBody>
      </p:sp>
      <p:pic>
        <p:nvPicPr>
          <p:cNvPr id="4" name="Picture 3" descr="Text, chat or text message&#10;&#10;Description automatically generated">
            <a:extLst>
              <a:ext uri="{FF2B5EF4-FFF2-40B4-BE49-F238E27FC236}">
                <a16:creationId xmlns:a16="http://schemas.microsoft.com/office/drawing/2014/main" id="{5F38BEC6-902C-BA4F-93E0-436EF1397435}"/>
              </a:ext>
            </a:extLst>
          </p:cNvPr>
          <p:cNvPicPr>
            <a:picLocks noChangeAspect="1"/>
          </p:cNvPicPr>
          <p:nvPr/>
        </p:nvPicPr>
        <p:blipFill>
          <a:blip r:embed="rId3"/>
          <a:stretch>
            <a:fillRect/>
          </a:stretch>
        </p:blipFill>
        <p:spPr>
          <a:xfrm>
            <a:off x="2117207" y="1956804"/>
            <a:ext cx="4000500" cy="3474661"/>
          </a:xfrm>
          <a:prstGeom prst="rect">
            <a:avLst/>
          </a:prstGeom>
        </p:spPr>
      </p:pic>
      <p:pic>
        <p:nvPicPr>
          <p:cNvPr id="10" name="Content Placeholder 9" descr="Chart&#10;&#10;Description automatically generated">
            <a:extLst>
              <a:ext uri="{FF2B5EF4-FFF2-40B4-BE49-F238E27FC236}">
                <a16:creationId xmlns:a16="http://schemas.microsoft.com/office/drawing/2014/main" id="{2291F492-7411-504B-AFAE-9C4426FFA413}"/>
              </a:ext>
            </a:extLst>
          </p:cNvPr>
          <p:cNvPicPr>
            <a:picLocks noGrp="1" noChangeAspect="1"/>
          </p:cNvPicPr>
          <p:nvPr>
            <p:ph idx="1"/>
          </p:nvPr>
        </p:nvPicPr>
        <p:blipFill>
          <a:blip r:embed="rId4"/>
          <a:stretch>
            <a:fillRect/>
          </a:stretch>
        </p:blipFill>
        <p:spPr>
          <a:xfrm>
            <a:off x="6303702" y="1931404"/>
            <a:ext cx="3881698" cy="3422524"/>
          </a:xfrm>
        </p:spPr>
      </p:pic>
      <p:sp>
        <p:nvSpPr>
          <p:cNvPr id="11" name="TextBox 10">
            <a:extLst>
              <a:ext uri="{FF2B5EF4-FFF2-40B4-BE49-F238E27FC236}">
                <a16:creationId xmlns:a16="http://schemas.microsoft.com/office/drawing/2014/main" id="{2464E0F6-6C6F-CB42-B1B5-9EE7D34D3BCF}"/>
              </a:ext>
            </a:extLst>
          </p:cNvPr>
          <p:cNvSpPr txBox="1"/>
          <p:nvPr/>
        </p:nvSpPr>
        <p:spPr>
          <a:xfrm>
            <a:off x="3672225" y="6139124"/>
            <a:ext cx="4847545" cy="646331"/>
          </a:xfrm>
          <a:prstGeom prst="rect">
            <a:avLst/>
          </a:prstGeom>
          <a:noFill/>
        </p:spPr>
        <p:txBody>
          <a:bodyPr wrap="none" rtlCol="0">
            <a:spAutoFit/>
          </a:bodyPr>
          <a:lstStyle/>
          <a:p>
            <a:r>
              <a:rPr lang="en-US" b="1" dirty="0">
                <a:solidFill>
                  <a:schemeClr val="bg1"/>
                </a:solidFill>
              </a:rPr>
              <a:t>CLUSTER  1 – Upbeat,   rap-focused dance</a:t>
            </a:r>
          </a:p>
          <a:p>
            <a:endParaRPr lang="en-US" dirty="0"/>
          </a:p>
        </p:txBody>
      </p:sp>
      <p:pic>
        <p:nvPicPr>
          <p:cNvPr id="13" name="Picture 12" descr="Graphical user interface, text&#10;&#10;Description automatically generated">
            <a:extLst>
              <a:ext uri="{FF2B5EF4-FFF2-40B4-BE49-F238E27FC236}">
                <a16:creationId xmlns:a16="http://schemas.microsoft.com/office/drawing/2014/main" id="{CC5FF179-CE59-E347-AC69-21E2A785D5E1}"/>
              </a:ext>
            </a:extLst>
          </p:cNvPr>
          <p:cNvPicPr>
            <a:picLocks noChangeAspect="1"/>
          </p:cNvPicPr>
          <p:nvPr/>
        </p:nvPicPr>
        <p:blipFill>
          <a:blip r:embed="rId5"/>
          <a:stretch>
            <a:fillRect/>
          </a:stretch>
        </p:blipFill>
        <p:spPr>
          <a:xfrm>
            <a:off x="0" y="5741311"/>
            <a:ext cx="3644900" cy="1143000"/>
          </a:xfrm>
          <a:prstGeom prst="rect">
            <a:avLst/>
          </a:prstGeom>
        </p:spPr>
      </p:pic>
    </p:spTree>
    <p:extLst>
      <p:ext uri="{BB962C8B-B14F-4D97-AF65-F5344CB8AC3E}">
        <p14:creationId xmlns:p14="http://schemas.microsoft.com/office/powerpoint/2010/main" val="28118268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19771-A6A1-314B-87A5-1268AF7DE667}"/>
              </a:ext>
            </a:extLst>
          </p:cNvPr>
          <p:cNvSpPr>
            <a:spLocks noGrp="1"/>
          </p:cNvSpPr>
          <p:nvPr>
            <p:ph type="title"/>
          </p:nvPr>
        </p:nvSpPr>
        <p:spPr>
          <a:xfrm>
            <a:off x="940820" y="696199"/>
            <a:ext cx="10353774" cy="950759"/>
          </a:xfrm>
        </p:spPr>
        <p:txBody>
          <a:bodyPr vert="horz" lIns="0" tIns="0" rIns="0" bIns="0" rtlCol="0" anchor="ctr">
            <a:normAutofit/>
          </a:bodyPr>
          <a:lstStyle/>
          <a:p>
            <a:pPr algn="ctr">
              <a:lnSpc>
                <a:spcPct val="90000"/>
              </a:lnSpc>
            </a:pPr>
            <a:r>
              <a:rPr lang="en-US" sz="3200" spc="750">
                <a:solidFill>
                  <a:schemeClr val="bg1"/>
                </a:solidFill>
              </a:rPr>
              <a:t>How my clusters relate to original audio features</a:t>
            </a:r>
          </a:p>
        </p:txBody>
      </p:sp>
      <p:pic>
        <p:nvPicPr>
          <p:cNvPr id="7" name="Content Placeholder 6" descr="Text&#10;&#10;Description automatically generated">
            <a:extLst>
              <a:ext uri="{FF2B5EF4-FFF2-40B4-BE49-F238E27FC236}">
                <a16:creationId xmlns:a16="http://schemas.microsoft.com/office/drawing/2014/main" id="{A4477C56-A727-D246-B958-2E29C303ED27}"/>
              </a:ext>
            </a:extLst>
          </p:cNvPr>
          <p:cNvPicPr>
            <a:picLocks noGrp="1" noChangeAspect="1"/>
          </p:cNvPicPr>
          <p:nvPr>
            <p:ph idx="1"/>
          </p:nvPr>
        </p:nvPicPr>
        <p:blipFill>
          <a:blip r:embed="rId3"/>
          <a:stretch>
            <a:fillRect/>
          </a:stretch>
        </p:blipFill>
        <p:spPr>
          <a:xfrm>
            <a:off x="1922399" y="1919351"/>
            <a:ext cx="4420212" cy="3694050"/>
          </a:xfrm>
        </p:spPr>
      </p:pic>
      <p:pic>
        <p:nvPicPr>
          <p:cNvPr id="10" name="Picture 9" descr="Chart, radar chart&#10;&#10;Description automatically generated">
            <a:extLst>
              <a:ext uri="{FF2B5EF4-FFF2-40B4-BE49-F238E27FC236}">
                <a16:creationId xmlns:a16="http://schemas.microsoft.com/office/drawing/2014/main" id="{101F4399-2E82-F345-8187-C9734138D268}"/>
              </a:ext>
            </a:extLst>
          </p:cNvPr>
          <p:cNvPicPr>
            <a:picLocks noChangeAspect="1"/>
          </p:cNvPicPr>
          <p:nvPr/>
        </p:nvPicPr>
        <p:blipFill>
          <a:blip r:embed="rId4"/>
          <a:stretch>
            <a:fillRect/>
          </a:stretch>
        </p:blipFill>
        <p:spPr>
          <a:xfrm>
            <a:off x="6434051" y="1919350"/>
            <a:ext cx="3954549" cy="3694051"/>
          </a:xfrm>
          <a:prstGeom prst="rect">
            <a:avLst/>
          </a:prstGeom>
        </p:spPr>
      </p:pic>
      <p:sp>
        <p:nvSpPr>
          <p:cNvPr id="11" name="TextBox 10">
            <a:extLst>
              <a:ext uri="{FF2B5EF4-FFF2-40B4-BE49-F238E27FC236}">
                <a16:creationId xmlns:a16="http://schemas.microsoft.com/office/drawing/2014/main" id="{81012DCE-F094-CA48-AEF8-AE15251F1B92}"/>
              </a:ext>
            </a:extLst>
          </p:cNvPr>
          <p:cNvSpPr txBox="1"/>
          <p:nvPr/>
        </p:nvSpPr>
        <p:spPr>
          <a:xfrm>
            <a:off x="3581400" y="6104126"/>
            <a:ext cx="4133632" cy="646331"/>
          </a:xfrm>
          <a:prstGeom prst="rect">
            <a:avLst/>
          </a:prstGeom>
          <a:noFill/>
        </p:spPr>
        <p:txBody>
          <a:bodyPr wrap="none" rtlCol="0">
            <a:spAutoFit/>
          </a:bodyPr>
          <a:lstStyle/>
          <a:p>
            <a:pPr algn="ctr"/>
            <a:r>
              <a:rPr lang="en-US" b="1" dirty="0">
                <a:solidFill>
                  <a:schemeClr val="bg1"/>
                </a:solidFill>
              </a:rPr>
              <a:t>CLUSTER 2 – Acoustic </a:t>
            </a:r>
            <a:r>
              <a:rPr lang="en-US" b="1" dirty="0" err="1">
                <a:solidFill>
                  <a:schemeClr val="bg1"/>
                </a:solidFill>
              </a:rPr>
              <a:t>indi</a:t>
            </a:r>
            <a:r>
              <a:rPr lang="en-US" b="1" dirty="0">
                <a:solidFill>
                  <a:schemeClr val="bg1"/>
                </a:solidFill>
              </a:rPr>
              <a:t>/pop rock</a:t>
            </a:r>
          </a:p>
          <a:p>
            <a:endParaRPr lang="en-US" dirty="0"/>
          </a:p>
        </p:txBody>
      </p:sp>
      <p:pic>
        <p:nvPicPr>
          <p:cNvPr id="13" name="Picture 12" descr="Graphical user interface, text, application&#10;&#10;Description automatically generated">
            <a:extLst>
              <a:ext uri="{FF2B5EF4-FFF2-40B4-BE49-F238E27FC236}">
                <a16:creationId xmlns:a16="http://schemas.microsoft.com/office/drawing/2014/main" id="{D721C9F9-EB49-C141-9A33-BCCF6C99399A}"/>
              </a:ext>
            </a:extLst>
          </p:cNvPr>
          <p:cNvPicPr>
            <a:picLocks noChangeAspect="1"/>
          </p:cNvPicPr>
          <p:nvPr/>
        </p:nvPicPr>
        <p:blipFill>
          <a:blip r:embed="rId5"/>
          <a:stretch>
            <a:fillRect/>
          </a:stretch>
        </p:blipFill>
        <p:spPr>
          <a:xfrm>
            <a:off x="0" y="5725885"/>
            <a:ext cx="3581400" cy="1155700"/>
          </a:xfrm>
          <a:prstGeom prst="rect">
            <a:avLst/>
          </a:prstGeom>
        </p:spPr>
      </p:pic>
    </p:spTree>
    <p:extLst>
      <p:ext uri="{BB962C8B-B14F-4D97-AF65-F5344CB8AC3E}">
        <p14:creationId xmlns:p14="http://schemas.microsoft.com/office/powerpoint/2010/main" val="115813810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19771-A6A1-314B-87A5-1268AF7DE667}"/>
              </a:ext>
            </a:extLst>
          </p:cNvPr>
          <p:cNvSpPr>
            <a:spLocks noGrp="1"/>
          </p:cNvSpPr>
          <p:nvPr>
            <p:ph type="title"/>
          </p:nvPr>
        </p:nvSpPr>
        <p:spPr>
          <a:xfrm>
            <a:off x="940820" y="696199"/>
            <a:ext cx="10353774" cy="950759"/>
          </a:xfrm>
        </p:spPr>
        <p:txBody>
          <a:bodyPr vert="horz" lIns="0" tIns="0" rIns="0" bIns="0" rtlCol="0" anchor="ctr">
            <a:normAutofit/>
          </a:bodyPr>
          <a:lstStyle/>
          <a:p>
            <a:pPr algn="ctr">
              <a:lnSpc>
                <a:spcPct val="90000"/>
              </a:lnSpc>
            </a:pPr>
            <a:r>
              <a:rPr lang="en-US" sz="3200" spc="750">
                <a:solidFill>
                  <a:schemeClr val="bg1"/>
                </a:solidFill>
              </a:rPr>
              <a:t>How my clusters relate to original audio features</a:t>
            </a:r>
          </a:p>
        </p:txBody>
      </p:sp>
      <p:pic>
        <p:nvPicPr>
          <p:cNvPr id="7" name="Content Placeholder 6" descr="Text&#10;&#10;Description automatically generated">
            <a:extLst>
              <a:ext uri="{FF2B5EF4-FFF2-40B4-BE49-F238E27FC236}">
                <a16:creationId xmlns:a16="http://schemas.microsoft.com/office/drawing/2014/main" id="{16B4AAF8-D5E4-8E46-8040-F084346C7AE5}"/>
              </a:ext>
            </a:extLst>
          </p:cNvPr>
          <p:cNvPicPr>
            <a:picLocks noGrp="1" noChangeAspect="1"/>
          </p:cNvPicPr>
          <p:nvPr>
            <p:ph idx="1"/>
          </p:nvPr>
        </p:nvPicPr>
        <p:blipFill>
          <a:blip r:embed="rId3"/>
          <a:stretch>
            <a:fillRect/>
          </a:stretch>
        </p:blipFill>
        <p:spPr>
          <a:xfrm>
            <a:off x="1846625" y="1810126"/>
            <a:ext cx="4271081" cy="3959225"/>
          </a:xfrm>
        </p:spPr>
      </p:pic>
      <p:pic>
        <p:nvPicPr>
          <p:cNvPr id="10" name="Picture 9" descr="Chart, radar chart&#10;&#10;Description automatically generated">
            <a:extLst>
              <a:ext uri="{FF2B5EF4-FFF2-40B4-BE49-F238E27FC236}">
                <a16:creationId xmlns:a16="http://schemas.microsoft.com/office/drawing/2014/main" id="{2173DF03-C1A8-5744-8073-DC56B4CB3651}"/>
              </a:ext>
            </a:extLst>
          </p:cNvPr>
          <p:cNvPicPr>
            <a:picLocks noChangeAspect="1"/>
          </p:cNvPicPr>
          <p:nvPr/>
        </p:nvPicPr>
        <p:blipFill>
          <a:blip r:embed="rId4"/>
          <a:stretch>
            <a:fillRect/>
          </a:stretch>
        </p:blipFill>
        <p:spPr>
          <a:xfrm>
            <a:off x="6279368" y="1810126"/>
            <a:ext cx="4271081" cy="3959224"/>
          </a:xfrm>
          <a:prstGeom prst="rect">
            <a:avLst/>
          </a:prstGeom>
        </p:spPr>
      </p:pic>
      <p:sp>
        <p:nvSpPr>
          <p:cNvPr id="11" name="TextBox 10">
            <a:extLst>
              <a:ext uri="{FF2B5EF4-FFF2-40B4-BE49-F238E27FC236}">
                <a16:creationId xmlns:a16="http://schemas.microsoft.com/office/drawing/2014/main" id="{0519EBE8-DB27-B548-81E3-4A252DA934B0}"/>
              </a:ext>
            </a:extLst>
          </p:cNvPr>
          <p:cNvSpPr txBox="1"/>
          <p:nvPr/>
        </p:nvSpPr>
        <p:spPr>
          <a:xfrm>
            <a:off x="3622114" y="6140870"/>
            <a:ext cx="5610831" cy="646331"/>
          </a:xfrm>
          <a:prstGeom prst="rect">
            <a:avLst/>
          </a:prstGeom>
          <a:noFill/>
        </p:spPr>
        <p:txBody>
          <a:bodyPr wrap="none" rtlCol="0">
            <a:spAutoFit/>
          </a:bodyPr>
          <a:lstStyle/>
          <a:p>
            <a:r>
              <a:rPr lang="en-US" b="1" dirty="0">
                <a:solidFill>
                  <a:schemeClr val="bg1"/>
                </a:solidFill>
              </a:rPr>
              <a:t>CLUSTER  3 – Powerful, synth-based upbeat rock</a:t>
            </a:r>
          </a:p>
          <a:p>
            <a:endParaRPr lang="en-US" dirty="0"/>
          </a:p>
        </p:txBody>
      </p:sp>
      <p:pic>
        <p:nvPicPr>
          <p:cNvPr id="13" name="Picture 12" descr="Graphical user interface, application&#10;&#10;Description automatically generated">
            <a:extLst>
              <a:ext uri="{FF2B5EF4-FFF2-40B4-BE49-F238E27FC236}">
                <a16:creationId xmlns:a16="http://schemas.microsoft.com/office/drawing/2014/main" id="{A3D279CA-9DDA-EA4B-AEB6-99EBC814B4DF}"/>
              </a:ext>
            </a:extLst>
          </p:cNvPr>
          <p:cNvPicPr>
            <a:picLocks noChangeAspect="1"/>
          </p:cNvPicPr>
          <p:nvPr/>
        </p:nvPicPr>
        <p:blipFill>
          <a:blip r:embed="rId5"/>
          <a:stretch>
            <a:fillRect/>
          </a:stretch>
        </p:blipFill>
        <p:spPr>
          <a:xfrm>
            <a:off x="53414" y="5700485"/>
            <a:ext cx="3568700" cy="1181100"/>
          </a:xfrm>
          <a:prstGeom prst="rect">
            <a:avLst/>
          </a:prstGeom>
        </p:spPr>
      </p:pic>
    </p:spTree>
    <p:extLst>
      <p:ext uri="{BB962C8B-B14F-4D97-AF65-F5344CB8AC3E}">
        <p14:creationId xmlns:p14="http://schemas.microsoft.com/office/powerpoint/2010/main" val="38445168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19771-A6A1-314B-87A5-1268AF7DE667}"/>
              </a:ext>
            </a:extLst>
          </p:cNvPr>
          <p:cNvSpPr>
            <a:spLocks noGrp="1"/>
          </p:cNvSpPr>
          <p:nvPr>
            <p:ph type="title"/>
          </p:nvPr>
        </p:nvSpPr>
        <p:spPr>
          <a:xfrm>
            <a:off x="940820" y="696199"/>
            <a:ext cx="10353774" cy="950759"/>
          </a:xfrm>
        </p:spPr>
        <p:txBody>
          <a:bodyPr vert="horz" lIns="0" tIns="0" rIns="0" bIns="0" rtlCol="0" anchor="ctr">
            <a:normAutofit/>
          </a:bodyPr>
          <a:lstStyle/>
          <a:p>
            <a:pPr algn="ctr">
              <a:lnSpc>
                <a:spcPct val="90000"/>
              </a:lnSpc>
            </a:pPr>
            <a:r>
              <a:rPr lang="en-US" sz="3200" spc="750">
                <a:solidFill>
                  <a:schemeClr val="bg1"/>
                </a:solidFill>
              </a:rPr>
              <a:t>How my clusters relate to original audio features</a:t>
            </a:r>
          </a:p>
        </p:txBody>
      </p:sp>
      <p:pic>
        <p:nvPicPr>
          <p:cNvPr id="7" name="Content Placeholder 6" descr="Text&#10;&#10;Description automatically generated">
            <a:extLst>
              <a:ext uri="{FF2B5EF4-FFF2-40B4-BE49-F238E27FC236}">
                <a16:creationId xmlns:a16="http://schemas.microsoft.com/office/drawing/2014/main" id="{4742FCCF-6F57-134B-9AF1-A228CADE703A}"/>
              </a:ext>
            </a:extLst>
          </p:cNvPr>
          <p:cNvPicPr>
            <a:picLocks noGrp="1" noChangeAspect="1"/>
          </p:cNvPicPr>
          <p:nvPr>
            <p:ph idx="1"/>
          </p:nvPr>
        </p:nvPicPr>
        <p:blipFill>
          <a:blip r:embed="rId3"/>
          <a:stretch>
            <a:fillRect/>
          </a:stretch>
        </p:blipFill>
        <p:spPr>
          <a:xfrm>
            <a:off x="2276759" y="1995034"/>
            <a:ext cx="3924875" cy="3516726"/>
          </a:xfrm>
        </p:spPr>
      </p:pic>
      <p:pic>
        <p:nvPicPr>
          <p:cNvPr id="10" name="Picture 9" descr="Chart, sunburst chart&#10;&#10;Description automatically generated">
            <a:extLst>
              <a:ext uri="{FF2B5EF4-FFF2-40B4-BE49-F238E27FC236}">
                <a16:creationId xmlns:a16="http://schemas.microsoft.com/office/drawing/2014/main" id="{52256524-D5BB-0742-8D5A-081FCAEB4A4B}"/>
              </a:ext>
            </a:extLst>
          </p:cNvPr>
          <p:cNvPicPr>
            <a:picLocks noChangeAspect="1"/>
          </p:cNvPicPr>
          <p:nvPr/>
        </p:nvPicPr>
        <p:blipFill>
          <a:blip r:embed="rId4"/>
          <a:stretch>
            <a:fillRect/>
          </a:stretch>
        </p:blipFill>
        <p:spPr>
          <a:xfrm>
            <a:off x="6432454" y="1995034"/>
            <a:ext cx="3924875" cy="3516726"/>
          </a:xfrm>
          <a:prstGeom prst="rect">
            <a:avLst/>
          </a:prstGeom>
        </p:spPr>
      </p:pic>
      <p:sp>
        <p:nvSpPr>
          <p:cNvPr id="11" name="TextBox 10">
            <a:extLst>
              <a:ext uri="{FF2B5EF4-FFF2-40B4-BE49-F238E27FC236}">
                <a16:creationId xmlns:a16="http://schemas.microsoft.com/office/drawing/2014/main" id="{F22B52FD-FC08-0145-93CC-B24A2A862A0D}"/>
              </a:ext>
            </a:extLst>
          </p:cNvPr>
          <p:cNvSpPr txBox="1"/>
          <p:nvPr/>
        </p:nvSpPr>
        <p:spPr>
          <a:xfrm>
            <a:off x="3653864" y="6098700"/>
            <a:ext cx="5957208" cy="646331"/>
          </a:xfrm>
          <a:prstGeom prst="rect">
            <a:avLst/>
          </a:prstGeom>
          <a:noFill/>
        </p:spPr>
        <p:txBody>
          <a:bodyPr wrap="none" rtlCol="0">
            <a:spAutoFit/>
          </a:bodyPr>
          <a:lstStyle/>
          <a:p>
            <a:r>
              <a:rPr lang="en-US" b="1" dirty="0">
                <a:solidFill>
                  <a:schemeClr val="bg1"/>
                </a:solidFill>
              </a:rPr>
              <a:t>CLUSTER  4 – High production w/ interlinked vocals </a:t>
            </a:r>
          </a:p>
          <a:p>
            <a:endParaRPr lang="en-US" dirty="0"/>
          </a:p>
        </p:txBody>
      </p:sp>
      <p:pic>
        <p:nvPicPr>
          <p:cNvPr id="15" name="Picture 14" descr="Graphical user interface&#10;&#10;Description automatically generated">
            <a:extLst>
              <a:ext uri="{FF2B5EF4-FFF2-40B4-BE49-F238E27FC236}">
                <a16:creationId xmlns:a16="http://schemas.microsoft.com/office/drawing/2014/main" id="{FE4B1A25-8F1D-AF4B-B13A-6BB6C8AC92EB}"/>
              </a:ext>
            </a:extLst>
          </p:cNvPr>
          <p:cNvPicPr>
            <a:picLocks noChangeAspect="1"/>
          </p:cNvPicPr>
          <p:nvPr/>
        </p:nvPicPr>
        <p:blipFill>
          <a:blip r:embed="rId5"/>
          <a:stretch>
            <a:fillRect/>
          </a:stretch>
        </p:blipFill>
        <p:spPr>
          <a:xfrm>
            <a:off x="21664" y="5738585"/>
            <a:ext cx="3632200" cy="1143000"/>
          </a:xfrm>
          <a:prstGeom prst="rect">
            <a:avLst/>
          </a:prstGeom>
        </p:spPr>
      </p:pic>
    </p:spTree>
    <p:extLst>
      <p:ext uri="{BB962C8B-B14F-4D97-AF65-F5344CB8AC3E}">
        <p14:creationId xmlns:p14="http://schemas.microsoft.com/office/powerpoint/2010/main" val="21492072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89BC-C49C-BD45-A4F9-1A8492EF48F8}"/>
              </a:ext>
            </a:extLst>
          </p:cNvPr>
          <p:cNvSpPr>
            <a:spLocks noGrp="1"/>
          </p:cNvSpPr>
          <p:nvPr>
            <p:ph type="title"/>
          </p:nvPr>
        </p:nvSpPr>
        <p:spPr>
          <a:xfrm>
            <a:off x="0" y="-617220"/>
            <a:ext cx="10241280" cy="1234440"/>
          </a:xfrm>
        </p:spPr>
        <p:txBody>
          <a:bodyPr/>
          <a:lstStyle/>
          <a:p>
            <a:r>
              <a:rPr lang="en-US" dirty="0"/>
              <a:t>FINDINGS -  </a:t>
            </a:r>
          </a:p>
        </p:txBody>
      </p:sp>
      <p:pic>
        <p:nvPicPr>
          <p:cNvPr id="5" name="Content Placeholder 4" descr="Chart, bar chart&#10;&#10;Description automatically generated">
            <a:extLst>
              <a:ext uri="{FF2B5EF4-FFF2-40B4-BE49-F238E27FC236}">
                <a16:creationId xmlns:a16="http://schemas.microsoft.com/office/drawing/2014/main" id="{1C6B9349-9DEC-BF40-AA01-3CEB54E8039B}"/>
              </a:ext>
            </a:extLst>
          </p:cNvPr>
          <p:cNvPicPr>
            <a:picLocks noGrp="1" noChangeAspect="1"/>
          </p:cNvPicPr>
          <p:nvPr>
            <p:ph idx="1"/>
          </p:nvPr>
        </p:nvPicPr>
        <p:blipFill>
          <a:blip r:embed="rId3"/>
          <a:stretch>
            <a:fillRect/>
          </a:stretch>
        </p:blipFill>
        <p:spPr>
          <a:xfrm>
            <a:off x="2032523" y="2400300"/>
            <a:ext cx="8706234" cy="3988056"/>
          </a:xfrm>
        </p:spPr>
      </p:pic>
      <p:sp>
        <p:nvSpPr>
          <p:cNvPr id="10" name="TextBox 9">
            <a:extLst>
              <a:ext uri="{FF2B5EF4-FFF2-40B4-BE49-F238E27FC236}">
                <a16:creationId xmlns:a16="http://schemas.microsoft.com/office/drawing/2014/main" id="{2AAC9B36-8A2C-1548-9057-18312913966E}"/>
              </a:ext>
            </a:extLst>
          </p:cNvPr>
          <p:cNvSpPr txBox="1"/>
          <p:nvPr/>
        </p:nvSpPr>
        <p:spPr>
          <a:xfrm>
            <a:off x="7391401" y="469644"/>
            <a:ext cx="4800599" cy="2585323"/>
          </a:xfrm>
          <a:prstGeom prst="rect">
            <a:avLst/>
          </a:prstGeom>
          <a:noFill/>
        </p:spPr>
        <p:txBody>
          <a:bodyPr wrap="square" rtlCol="0">
            <a:spAutoFit/>
          </a:bodyPr>
          <a:lstStyle/>
          <a:p>
            <a:r>
              <a:rPr lang="en-US" b="1" dirty="0"/>
              <a:t>C0 – Lyrica/ acoustic</a:t>
            </a:r>
          </a:p>
          <a:p>
            <a:r>
              <a:rPr lang="en-US" b="1" dirty="0"/>
              <a:t>C1 – Upbeat,   rap-focused dance</a:t>
            </a:r>
          </a:p>
          <a:p>
            <a:r>
              <a:rPr lang="en-US" b="1" dirty="0"/>
              <a:t>C2- Acoustic </a:t>
            </a:r>
            <a:r>
              <a:rPr lang="en-US" b="1" dirty="0" err="1"/>
              <a:t>indi</a:t>
            </a:r>
            <a:r>
              <a:rPr lang="en-US" b="1" dirty="0"/>
              <a:t>/pop rock </a:t>
            </a:r>
          </a:p>
          <a:p>
            <a:r>
              <a:rPr lang="en-US" b="1" dirty="0"/>
              <a:t>C3 - Powerful, synth based upbeat rock</a:t>
            </a:r>
          </a:p>
          <a:p>
            <a:r>
              <a:rPr lang="en-US" b="1" dirty="0"/>
              <a:t>C4 - High production with interlinked vocals	</a:t>
            </a:r>
          </a:p>
          <a:p>
            <a:endParaRPr lang="en-US" b="1" dirty="0"/>
          </a:p>
          <a:p>
            <a:endParaRPr lang="en-US" dirty="0"/>
          </a:p>
          <a:p>
            <a:endParaRPr lang="en-US" dirty="0"/>
          </a:p>
        </p:txBody>
      </p:sp>
      <p:sp>
        <p:nvSpPr>
          <p:cNvPr id="11" name="TextBox 10">
            <a:extLst>
              <a:ext uri="{FF2B5EF4-FFF2-40B4-BE49-F238E27FC236}">
                <a16:creationId xmlns:a16="http://schemas.microsoft.com/office/drawing/2014/main" id="{BF7E34D3-3775-6C46-8359-1B8459D9BDD1}"/>
              </a:ext>
            </a:extLst>
          </p:cNvPr>
          <p:cNvSpPr txBox="1"/>
          <p:nvPr/>
        </p:nvSpPr>
        <p:spPr>
          <a:xfrm>
            <a:off x="1958926" y="6388356"/>
            <a:ext cx="780983" cy="369332"/>
          </a:xfrm>
          <a:prstGeom prst="rect">
            <a:avLst/>
          </a:prstGeom>
          <a:noFill/>
        </p:spPr>
        <p:txBody>
          <a:bodyPr wrap="none" rtlCol="0">
            <a:spAutoFit/>
          </a:bodyPr>
          <a:lstStyle/>
          <a:p>
            <a:r>
              <a:rPr lang="en-US" b="1" dirty="0"/>
              <a:t>2007</a:t>
            </a:r>
          </a:p>
        </p:txBody>
      </p:sp>
      <p:sp>
        <p:nvSpPr>
          <p:cNvPr id="12" name="TextBox 11">
            <a:extLst>
              <a:ext uri="{FF2B5EF4-FFF2-40B4-BE49-F238E27FC236}">
                <a16:creationId xmlns:a16="http://schemas.microsoft.com/office/drawing/2014/main" id="{06533E0C-9DF8-1548-A944-5D77245FD7A7}"/>
              </a:ext>
            </a:extLst>
          </p:cNvPr>
          <p:cNvSpPr txBox="1"/>
          <p:nvPr/>
        </p:nvSpPr>
        <p:spPr>
          <a:xfrm>
            <a:off x="9768985" y="6388356"/>
            <a:ext cx="780983" cy="369332"/>
          </a:xfrm>
          <a:prstGeom prst="rect">
            <a:avLst/>
          </a:prstGeom>
          <a:noFill/>
        </p:spPr>
        <p:txBody>
          <a:bodyPr wrap="none" rtlCol="0">
            <a:spAutoFit/>
          </a:bodyPr>
          <a:lstStyle/>
          <a:p>
            <a:r>
              <a:rPr lang="en-US" b="1" dirty="0"/>
              <a:t>2020</a:t>
            </a:r>
          </a:p>
        </p:txBody>
      </p:sp>
      <p:pic>
        <p:nvPicPr>
          <p:cNvPr id="14" name="Picture 13" descr="Chart&#10;&#10;Description automatically generated with medium confidence">
            <a:extLst>
              <a:ext uri="{FF2B5EF4-FFF2-40B4-BE49-F238E27FC236}">
                <a16:creationId xmlns:a16="http://schemas.microsoft.com/office/drawing/2014/main" id="{C6C5A24B-C8CC-1F4C-92A0-35739F379BD4}"/>
              </a:ext>
            </a:extLst>
          </p:cNvPr>
          <p:cNvPicPr>
            <a:picLocks noChangeAspect="1"/>
          </p:cNvPicPr>
          <p:nvPr/>
        </p:nvPicPr>
        <p:blipFill>
          <a:blip r:embed="rId4"/>
          <a:stretch>
            <a:fillRect/>
          </a:stretch>
        </p:blipFill>
        <p:spPr>
          <a:xfrm>
            <a:off x="194733" y="2391243"/>
            <a:ext cx="1066800" cy="1765300"/>
          </a:xfrm>
          <a:prstGeom prst="rect">
            <a:avLst/>
          </a:prstGeom>
        </p:spPr>
      </p:pic>
    </p:spTree>
    <p:extLst>
      <p:ext uri="{BB962C8B-B14F-4D97-AF65-F5344CB8AC3E}">
        <p14:creationId xmlns:p14="http://schemas.microsoft.com/office/powerpoint/2010/main" val="2526945512"/>
      </p:ext>
    </p:extLst>
  </p:cSld>
  <p:clrMapOvr>
    <a:masterClrMapping/>
  </p:clrMapOvr>
  <p:transition spd="slow">
    <p:push dir="u"/>
  </p:transition>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351F1E"/>
      </a:dk2>
      <a:lt2>
        <a:srgbClr val="E2E5E8"/>
      </a:lt2>
      <a:accent1>
        <a:srgbClr val="C37F4D"/>
      </a:accent1>
      <a:accent2>
        <a:srgbClr val="B13C3B"/>
      </a:accent2>
      <a:accent3>
        <a:srgbClr val="C34D7D"/>
      </a:accent3>
      <a:accent4>
        <a:srgbClr val="B13B9D"/>
      </a:accent4>
      <a:accent5>
        <a:srgbClr val="A64DC3"/>
      </a:accent5>
      <a:accent6>
        <a:srgbClr val="633BB1"/>
      </a:accent6>
      <a:hlink>
        <a:srgbClr val="3F89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2866</TotalTime>
  <Words>1261</Words>
  <Application>Microsoft Macintosh PowerPoint</Application>
  <PresentationFormat>Widescreen</PresentationFormat>
  <Paragraphs>116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GradientRiseVTI</vt:lpstr>
      <vt:lpstr> what is ‘pop’ music  through k-means clustering </vt:lpstr>
      <vt:lpstr>Data</vt:lpstr>
      <vt:lpstr>How my clusters relate to original audio features</vt:lpstr>
      <vt:lpstr>How my clusters relate to original audio features</vt:lpstr>
      <vt:lpstr>How my clusters relate to original audio features</vt:lpstr>
      <vt:lpstr>How my clusters relate to original audio features</vt:lpstr>
      <vt:lpstr>How my clusters relate to original audio features</vt:lpstr>
      <vt:lpstr>How my clusters relate to original audio features</vt:lpstr>
      <vt:lpstr>FINDINGS -  </vt:lpstr>
      <vt:lpstr>Further genre classification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genres through k-means clustering </dc:title>
  <dc:creator>Alex Jacob</dc:creator>
  <cp:lastModifiedBy>Alex Jacob</cp:lastModifiedBy>
  <cp:revision>33</cp:revision>
  <dcterms:created xsi:type="dcterms:W3CDTF">2021-07-09T02:31:27Z</dcterms:created>
  <dcterms:modified xsi:type="dcterms:W3CDTF">2021-07-22T07:36:03Z</dcterms:modified>
</cp:coreProperties>
</file>